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8" r:id="rId4"/>
    <p:sldId id="259" r:id="rId5"/>
    <p:sldId id="261" r:id="rId6"/>
    <p:sldId id="262" r:id="rId7"/>
    <p:sldId id="265" r:id="rId8"/>
    <p:sldId id="299" r:id="rId9"/>
    <p:sldId id="266" r:id="rId10"/>
    <p:sldId id="300" r:id="rId11"/>
    <p:sldId id="267" r:id="rId12"/>
    <p:sldId id="268" r:id="rId13"/>
    <p:sldId id="269" r:id="rId14"/>
    <p:sldId id="270" r:id="rId15"/>
    <p:sldId id="271" r:id="rId16"/>
    <p:sldId id="272" r:id="rId17"/>
    <p:sldId id="273" r:id="rId18"/>
    <p:sldId id="274" r:id="rId19"/>
    <p:sldId id="275" r:id="rId20"/>
    <p:sldId id="301" r:id="rId21"/>
    <p:sldId id="303" r:id="rId22"/>
    <p:sldId id="304" r:id="rId23"/>
    <p:sldId id="276" r:id="rId24"/>
    <p:sldId id="277" r:id="rId25"/>
    <p:sldId id="278" r:id="rId26"/>
    <p:sldId id="279" r:id="rId27"/>
    <p:sldId id="305" r:id="rId28"/>
    <p:sldId id="280" r:id="rId29"/>
    <p:sldId id="309" r:id="rId30"/>
    <p:sldId id="306" r:id="rId31"/>
    <p:sldId id="281" r:id="rId32"/>
    <p:sldId id="282" r:id="rId33"/>
    <p:sldId id="283" r:id="rId34"/>
    <p:sldId id="284" r:id="rId35"/>
    <p:sldId id="285" r:id="rId36"/>
    <p:sldId id="311" r:id="rId37"/>
    <p:sldId id="312" r:id="rId38"/>
    <p:sldId id="288" r:id="rId39"/>
    <p:sldId id="289" r:id="rId40"/>
    <p:sldId id="290" r:id="rId41"/>
    <p:sldId id="291" r:id="rId42"/>
    <p:sldId id="292" r:id="rId43"/>
    <p:sldId id="293" r:id="rId44"/>
    <p:sldId id="308" r:id="rId45"/>
    <p:sldId id="294" r:id="rId46"/>
    <p:sldId id="295" r:id="rId47"/>
    <p:sldId id="296" r:id="rId48"/>
    <p:sldId id="297" r:id="rId49"/>
    <p:sldId id="298"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3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222B1C-51CE-42E5-97C3-AEFE0ABF5A4B}" type="datetimeFigureOut">
              <a:rPr lang="en-US" smtClean="0"/>
              <a:pPr/>
              <a:t>8/20/2015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68F794-9634-4506-B727-1E1864ADCC58}" type="slidenum">
              <a:rPr lang="en-US" smtClean="0"/>
              <a:pPr/>
              <a:t>‹#›</a:t>
            </a:fld>
            <a:endParaRPr lang="en-US"/>
          </a:p>
        </p:txBody>
      </p:sp>
    </p:spTree>
    <p:extLst>
      <p:ext uri="{BB962C8B-B14F-4D97-AF65-F5344CB8AC3E}">
        <p14:creationId xmlns:p14="http://schemas.microsoft.com/office/powerpoint/2010/main" xmlns="" val="340027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54C457-5564-482F-9D23-5CE646DEE5F0}" type="datetime1">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1284988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F2816D-5728-4B68-B015-66C07940774A}" type="datetime1">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312277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FB739-E3B0-4582-AAAE-2F3B956540BA}" type="datetime1">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337982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3B83C-EBB0-4061-93A0-9B4EE6C29216}" type="datetime1">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2437840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AEA847-8521-4B8C-904E-785BE113198C}" type="datetime1">
              <a:rPr lang="en-US" smtClean="0"/>
              <a:pPr/>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2896327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161089-52A0-428B-A168-F1CD5C9799DC}" type="datetime1">
              <a:rPr lang="en-US" smtClean="0"/>
              <a:pPr/>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1171696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C579CD-DDED-4026-91FC-AB775B308A68}" type="datetime1">
              <a:rPr lang="en-US" smtClean="0"/>
              <a:pPr/>
              <a:t>8/20/2015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1612066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0790CB-8FE1-4D96-99D2-72B84124B81F}" type="datetime1">
              <a:rPr lang="en-US" smtClean="0"/>
              <a:pPr/>
              <a:t>8/20/2015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206507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D5E44-8442-43B1-B35C-27D78755889C}" type="datetime1">
              <a:rPr lang="en-US" smtClean="0"/>
              <a:pPr/>
              <a:t>8/20/2015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378230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F58C9E-111B-4852-8EEE-B6ACEDBAAA48}" type="datetime1">
              <a:rPr lang="en-US" smtClean="0"/>
              <a:pPr/>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766799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867B0A-E159-46B2-8ADF-7BA1814C875E}" type="datetime1">
              <a:rPr lang="en-US" smtClean="0"/>
              <a:pPr/>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57425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935321-4B3D-4281-A63C-554ECB172F1B}" type="datetime1">
              <a:rPr lang="en-US" smtClean="0"/>
              <a:pPr/>
              <a:t>8/20/2015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F887BC-0AB3-49DB-BBCF-9813FF933CF1}" type="slidenum">
              <a:rPr lang="en-US" smtClean="0"/>
              <a:pPr/>
              <a:t>‹#›</a:t>
            </a:fld>
            <a:endParaRPr lang="en-US"/>
          </a:p>
        </p:txBody>
      </p:sp>
    </p:spTree>
    <p:extLst>
      <p:ext uri="{BB962C8B-B14F-4D97-AF65-F5344CB8AC3E}">
        <p14:creationId xmlns:p14="http://schemas.microsoft.com/office/powerpoint/2010/main" xmlns="" val="3671415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8991600" cy="6629400"/>
          </a:xfrm>
          <a:ln/>
        </p:spPr>
        <p:style>
          <a:lnRef idx="1">
            <a:schemeClr val="dk1"/>
          </a:lnRef>
          <a:fillRef idx="2">
            <a:schemeClr val="dk1"/>
          </a:fillRef>
          <a:effectRef idx="1">
            <a:schemeClr val="dk1"/>
          </a:effectRef>
          <a:fontRef idx="minor">
            <a:schemeClr val="dk1"/>
          </a:fontRef>
        </p:style>
        <p:txBody>
          <a:bodyPr>
            <a:normAutofit fontScale="85000" lnSpcReduction="20000"/>
          </a:bodyPr>
          <a:lstStyle/>
          <a:p>
            <a:pPr marL="0" indent="0" algn="ctr">
              <a:buNone/>
            </a:pPr>
            <a:r>
              <a:rPr lang="en-US" sz="2800" b="1" dirty="0">
                <a:latin typeface="Times New Roman" pitchFamily="18" charset="0"/>
                <a:cs typeface="Times New Roman" pitchFamily="18" charset="0"/>
              </a:rPr>
              <a:t>C</a:t>
            </a:r>
            <a:r>
              <a:rPr lang="en-US" sz="2800" b="1" dirty="0" smtClean="0">
                <a:latin typeface="Times New Roman" pitchFamily="18" charset="0"/>
                <a:cs typeface="Times New Roman" pitchFamily="18" charset="0"/>
              </a:rPr>
              <a:t>hapter 4</a:t>
            </a:r>
          </a:p>
          <a:p>
            <a:pPr marL="0" indent="0" algn="ctr">
              <a:buNone/>
            </a:pPr>
            <a:r>
              <a:rPr lang="en-US" sz="2800" b="1" dirty="0" smtClean="0">
                <a:latin typeface="Times New Roman" pitchFamily="18" charset="0"/>
                <a:cs typeface="Times New Roman" pitchFamily="18" charset="0"/>
              </a:rPr>
              <a:t>Agriculture and Economic Development</a:t>
            </a:r>
          </a:p>
          <a:p>
            <a:pPr marL="0" indent="0">
              <a:buNone/>
            </a:pPr>
            <a:r>
              <a:rPr lang="en-US" sz="2800" b="1" dirty="0" smtClean="0">
                <a:latin typeface="Times New Roman" pitchFamily="18" charset="0"/>
                <a:cs typeface="Times New Roman" pitchFamily="18" charset="0"/>
              </a:rPr>
              <a:t>4.1. Agricultural Progress and Rural Development </a:t>
            </a:r>
          </a:p>
          <a:p>
            <a:pPr algn="just"/>
            <a:r>
              <a:rPr lang="en-US" sz="2800" dirty="0" smtClean="0">
                <a:latin typeface="Times New Roman" pitchFamily="18" charset="0"/>
                <a:cs typeface="Times New Roman" pitchFamily="18" charset="0"/>
              </a:rPr>
              <a:t>Agriculture employs </a:t>
            </a:r>
            <a:r>
              <a:rPr lang="en-US" sz="2800" dirty="0">
                <a:latin typeface="Times New Roman" pitchFamily="18" charset="0"/>
                <a:cs typeface="Times New Roman" pitchFamily="18" charset="0"/>
              </a:rPr>
              <a:t>a majority </a:t>
            </a:r>
            <a:r>
              <a:rPr lang="en-US" sz="2800" dirty="0" smtClean="0">
                <a:latin typeface="Times New Roman" pitchFamily="18" charset="0"/>
                <a:cs typeface="Times New Roman" pitchFamily="18" charset="0"/>
              </a:rPr>
              <a:t>of the </a:t>
            </a:r>
            <a:r>
              <a:rPr lang="en-US" sz="2800" dirty="0">
                <a:latin typeface="Times New Roman" pitchFamily="18" charset="0"/>
                <a:cs typeface="Times New Roman" pitchFamily="18" charset="0"/>
              </a:rPr>
              <a:t>labor force in most developing </a:t>
            </a:r>
            <a:r>
              <a:rPr lang="en-US" sz="2800" dirty="0" smtClean="0">
                <a:latin typeface="Times New Roman" pitchFamily="18" charset="0"/>
                <a:cs typeface="Times New Roman" pitchFamily="18" charset="0"/>
              </a:rPr>
              <a:t>countries.   </a:t>
            </a:r>
          </a:p>
          <a:p>
            <a:pPr algn="just">
              <a:buFont typeface="Wingdings" pitchFamily="2" charset="2"/>
              <a:buChar char="Ø"/>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agriculture sector </a:t>
            </a:r>
            <a:r>
              <a:rPr lang="en-US" sz="2800" dirty="0">
                <a:latin typeface="Times New Roman" pitchFamily="18" charset="0"/>
                <a:cs typeface="Times New Roman" pitchFamily="18" charset="0"/>
              </a:rPr>
              <a:t>has been integral to any </a:t>
            </a:r>
            <a:r>
              <a:rPr lang="en-US" sz="2800" dirty="0" smtClean="0">
                <a:latin typeface="Times New Roman" pitchFamily="18" charset="0"/>
                <a:cs typeface="Times New Roman" pitchFamily="18" charset="0"/>
              </a:rPr>
              <a:t>thinking about development.  </a:t>
            </a:r>
          </a:p>
          <a:p>
            <a:pPr algn="just"/>
            <a:r>
              <a:rPr lang="en-US" sz="2800" dirty="0" smtClean="0">
                <a:latin typeface="Times New Roman" pitchFamily="18" charset="0"/>
                <a:cs typeface="Times New Roman" pitchFamily="18" charset="0"/>
              </a:rPr>
              <a:t>The </a:t>
            </a:r>
            <a:r>
              <a:rPr lang="en-US" sz="2800" b="1" dirty="0" smtClean="0">
                <a:latin typeface="Times New Roman" pitchFamily="18" charset="0"/>
                <a:cs typeface="Times New Roman" pitchFamily="18" charset="0"/>
              </a:rPr>
              <a:t>early </a:t>
            </a:r>
            <a:r>
              <a:rPr lang="en-US" sz="2800" b="1" dirty="0">
                <a:latin typeface="Times New Roman" pitchFamily="18" charset="0"/>
                <a:cs typeface="Times New Roman" pitchFamily="18" charset="0"/>
              </a:rPr>
              <a:t>classical </a:t>
            </a:r>
            <a:r>
              <a:rPr lang="en-US" sz="2800" b="1" dirty="0" smtClean="0">
                <a:latin typeface="Times New Roman" pitchFamily="18" charset="0"/>
                <a:cs typeface="Times New Roman" pitchFamily="18" charset="0"/>
              </a:rPr>
              <a:t>theory /traditionalists </a:t>
            </a:r>
            <a:r>
              <a:rPr lang="en-US" sz="2800" dirty="0" smtClean="0">
                <a:latin typeface="Times New Roman" pitchFamily="18" charset="0"/>
                <a:cs typeface="Times New Roman" pitchFamily="18" charset="0"/>
              </a:rPr>
              <a:t>viewed the agriculture sector as characterized </a:t>
            </a:r>
            <a:r>
              <a:rPr lang="en-US" sz="2800" dirty="0">
                <a:latin typeface="Times New Roman" pitchFamily="18" charset="0"/>
                <a:cs typeface="Times New Roman" pitchFamily="18" charset="0"/>
              </a:rPr>
              <a:t>by </a:t>
            </a:r>
            <a:r>
              <a:rPr lang="en-US" sz="2800" i="1" dirty="0">
                <a:latin typeface="Times New Roman" pitchFamily="18" charset="0"/>
                <a:cs typeface="Times New Roman" pitchFamily="18" charset="0"/>
              </a:rPr>
              <a:t>low productivity, </a:t>
            </a:r>
            <a:r>
              <a:rPr lang="en-US" sz="2800" i="1" dirty="0" smtClean="0">
                <a:latin typeface="Times New Roman" pitchFamily="18" charset="0"/>
                <a:cs typeface="Times New Roman" pitchFamily="18" charset="0"/>
              </a:rPr>
              <a:t>traditional technology, and </a:t>
            </a:r>
            <a:r>
              <a:rPr lang="en-US" sz="2800" i="1" dirty="0">
                <a:latin typeface="Times New Roman" pitchFamily="18" charset="0"/>
                <a:cs typeface="Times New Roman" pitchFamily="18" charset="0"/>
              </a:rPr>
              <a:t>decreasing </a:t>
            </a:r>
            <a:r>
              <a:rPr lang="en-US" sz="2800" i="1" dirty="0" smtClean="0">
                <a:latin typeface="Times New Roman" pitchFamily="18" charset="0"/>
                <a:cs typeface="Times New Roman" pitchFamily="18" charset="0"/>
              </a:rPr>
              <a:t>returns</a:t>
            </a:r>
            <a:r>
              <a:rPr lang="en-US" sz="2800" dirty="0" smtClean="0">
                <a:latin typeface="Times New Roman" pitchFamily="18" charset="0"/>
                <a:cs typeface="Times New Roman" pitchFamily="18" charset="0"/>
              </a:rPr>
              <a:t> (fixed land size with increasing labor forces).</a:t>
            </a:r>
          </a:p>
          <a:p>
            <a:pPr algn="just">
              <a:buFont typeface="Wingdings" pitchFamily="2" charset="2"/>
              <a:buChar char="Ø"/>
            </a:pPr>
            <a:r>
              <a:rPr lang="en-US" sz="2800" dirty="0">
                <a:latin typeface="Times New Roman" pitchFamily="18" charset="0"/>
                <a:cs typeface="Times New Roman" pitchFamily="18" charset="0"/>
              </a:rPr>
              <a:t>A</a:t>
            </a:r>
            <a:r>
              <a:rPr lang="en-US" sz="2800" dirty="0" smtClean="0">
                <a:latin typeface="Times New Roman" pitchFamily="18" charset="0"/>
                <a:cs typeface="Times New Roman" pitchFamily="18" charset="0"/>
              </a:rPr>
              <a:t>griculture has </a:t>
            </a:r>
            <a:r>
              <a:rPr lang="en-US" sz="2800" dirty="0">
                <a:latin typeface="Times New Roman" pitchFamily="18" charset="0"/>
                <a:cs typeface="Times New Roman" pitchFamily="18" charset="0"/>
              </a:rPr>
              <a:t>been </a:t>
            </a:r>
            <a:r>
              <a:rPr lang="en-US" sz="2800" dirty="0" smtClean="0">
                <a:latin typeface="Times New Roman" pitchFamily="18" charset="0"/>
                <a:cs typeface="Times New Roman" pitchFamily="18" charset="0"/>
              </a:rPr>
              <a:t>assumed to </a:t>
            </a:r>
            <a:r>
              <a:rPr lang="en-US" sz="2800" dirty="0">
                <a:latin typeface="Times New Roman" pitchFamily="18" charset="0"/>
                <a:cs typeface="Times New Roman" pitchFamily="18" charset="0"/>
              </a:rPr>
              <a:t>play a </a:t>
            </a:r>
            <a:r>
              <a:rPr lang="en-US" sz="2800" b="1" dirty="0">
                <a:latin typeface="Times New Roman" pitchFamily="18" charset="0"/>
                <a:cs typeface="Times New Roman" pitchFamily="18" charset="0"/>
              </a:rPr>
              <a:t>passive</a:t>
            </a:r>
            <a:r>
              <a:rPr lang="en-US" sz="2800" dirty="0">
                <a:latin typeface="Times New Roman" pitchFamily="18" charset="0"/>
                <a:cs typeface="Times New Roman" pitchFamily="18" charset="0"/>
              </a:rPr>
              <a:t> and </a:t>
            </a:r>
            <a:r>
              <a:rPr lang="en-US" sz="2800" b="1" dirty="0" smtClean="0">
                <a:latin typeface="Times New Roman" pitchFamily="18" charset="0"/>
                <a:cs typeface="Times New Roman" pitchFamily="18" charset="0"/>
              </a:rPr>
              <a:t>supportive</a:t>
            </a:r>
            <a:r>
              <a:rPr lang="en-US" sz="2800" dirty="0" smtClean="0">
                <a:latin typeface="Times New Roman" pitchFamily="18" charset="0"/>
                <a:cs typeface="Times New Roman" pitchFamily="18" charset="0"/>
              </a:rPr>
              <a:t> role. </a:t>
            </a:r>
          </a:p>
          <a:p>
            <a:pPr algn="just">
              <a:buFont typeface="Wingdings" pitchFamily="2" charset="2"/>
              <a:buChar char="Ø"/>
            </a:pPr>
            <a:r>
              <a:rPr lang="en-US" sz="2800" dirty="0" smtClean="0">
                <a:latin typeface="Times New Roman" pitchFamily="18" charset="0"/>
                <a:cs typeface="Times New Roman" pitchFamily="18" charset="0"/>
              </a:rPr>
              <a:t>Its </a:t>
            </a:r>
            <a:r>
              <a:rPr lang="en-US" sz="2800" dirty="0">
                <a:latin typeface="Times New Roman" pitchFamily="18" charset="0"/>
                <a:cs typeface="Times New Roman" pitchFamily="18" charset="0"/>
              </a:rPr>
              <a:t>primary purpose was to provide</a:t>
            </a:r>
            <a:r>
              <a:rPr lang="en-US" sz="2800" dirty="0" smtClean="0">
                <a:latin typeface="Times New Roman" pitchFamily="18" charset="0"/>
                <a:cs typeface="Times New Roman" pitchFamily="18" charset="0"/>
              </a:rPr>
              <a:t> sufficient low-priced food </a:t>
            </a:r>
            <a:r>
              <a:rPr lang="en-US" sz="2800" dirty="0">
                <a:latin typeface="Times New Roman" pitchFamily="18" charset="0"/>
                <a:cs typeface="Times New Roman" pitchFamily="18" charset="0"/>
              </a:rPr>
              <a:t>and </a:t>
            </a:r>
            <a:r>
              <a:rPr lang="en-US" sz="2800" dirty="0" smtClean="0">
                <a:latin typeface="Times New Roman" pitchFamily="18" charset="0"/>
                <a:cs typeface="Times New Roman" pitchFamily="18" charset="0"/>
              </a:rPr>
              <a:t>employment and providing manpower to the expanding industrial economies.</a:t>
            </a:r>
          </a:p>
          <a:p>
            <a:pPr algn="just">
              <a:buFont typeface="Wingdings" pitchFamily="2" charset="2"/>
              <a:buChar char="Ø"/>
            </a:pPr>
            <a:r>
              <a:rPr lang="en-US" sz="2800" dirty="0" smtClean="0">
                <a:latin typeface="Times New Roman" pitchFamily="18" charset="0"/>
                <a:cs typeface="Times New Roman" pitchFamily="18" charset="0"/>
              </a:rPr>
              <a:t>According to this views, the </a:t>
            </a:r>
            <a:r>
              <a:rPr lang="en-US" sz="2800" dirty="0">
                <a:latin typeface="Times New Roman" pitchFamily="18" charset="0"/>
                <a:cs typeface="Times New Roman" pitchFamily="18" charset="0"/>
              </a:rPr>
              <a:t>importance of agriculture was expected to decline as development </a:t>
            </a:r>
            <a:r>
              <a:rPr lang="en-US" sz="2800" dirty="0" smtClean="0">
                <a:latin typeface="Times New Roman" pitchFamily="18" charset="0"/>
                <a:cs typeface="Times New Roman" pitchFamily="18" charset="0"/>
              </a:rPr>
              <a:t>advanced. </a:t>
            </a:r>
          </a:p>
          <a:p>
            <a:pPr algn="just">
              <a:buFont typeface="Wingdings" pitchFamily="2" charset="2"/>
              <a:buChar char="Ø"/>
            </a:pPr>
            <a:r>
              <a:rPr lang="en-US" sz="2800" b="1" dirty="0" smtClean="0">
                <a:latin typeface="Times New Roman" pitchFamily="18" charset="0"/>
                <a:cs typeface="Times New Roman" pitchFamily="18" charset="0"/>
              </a:rPr>
              <a:t>Productivity increase and higher return to scale in the industrial sector when the economy develops. </a:t>
            </a:r>
            <a:endParaRPr lang="en-US" sz="2800" b="1"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08F887BC-0AB3-49DB-BBCF-9813FF933CF1}" type="slidenum">
              <a:rPr lang="en-US" smtClean="0"/>
              <a:pPr/>
              <a:t>1</a:t>
            </a:fld>
            <a:endParaRPr lang="en-US" dirty="0"/>
          </a:p>
        </p:txBody>
      </p:sp>
    </p:spTree>
    <p:extLst>
      <p:ext uri="{BB962C8B-B14F-4D97-AF65-F5344CB8AC3E}">
        <p14:creationId xmlns:p14="http://schemas.microsoft.com/office/powerpoint/2010/main" xmlns="" val="31086265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3200" dirty="0" smtClean="0"/>
              <a:t>Reasons for Poor Performance of developing country’s agricultural sector</a:t>
            </a:r>
            <a:endParaRPr lang="en-US" sz="3200" dirty="0"/>
          </a:p>
        </p:txBody>
      </p:sp>
      <p:sp>
        <p:nvSpPr>
          <p:cNvPr id="3" name="Content Placeholder 2"/>
          <p:cNvSpPr>
            <a:spLocks noGrp="1"/>
          </p:cNvSpPr>
          <p:nvPr>
            <p:ph idx="1"/>
          </p:nvPr>
        </p:nvSpPr>
        <p:spPr>
          <a:xfrm>
            <a:off x="152400" y="1371600"/>
            <a:ext cx="8763000" cy="5257800"/>
          </a:xfrm>
        </p:spPr>
        <p:txBody>
          <a:bodyPr>
            <a:normAutofit/>
          </a:bodyPr>
          <a:lstStyle/>
          <a:p>
            <a:pPr>
              <a:lnSpc>
                <a:spcPct val="90000"/>
              </a:lnSpc>
              <a:buNone/>
            </a:pPr>
            <a:r>
              <a:rPr lang="en-US" dirty="0" smtClean="0"/>
              <a:t>Lack of investment in</a:t>
            </a:r>
            <a:endParaRPr lang="en-US" sz="1400" dirty="0" smtClean="0"/>
          </a:p>
          <a:p>
            <a:pPr>
              <a:lnSpc>
                <a:spcPct val="90000"/>
              </a:lnSpc>
              <a:buClr>
                <a:srgbClr val="006600"/>
              </a:buClr>
            </a:pPr>
            <a:r>
              <a:rPr lang="en-US" sz="2600" b="1" dirty="0" smtClean="0">
                <a:solidFill>
                  <a:srgbClr val="006600"/>
                </a:solidFill>
              </a:rPr>
              <a:t>Human capital (education, nutrition, health)</a:t>
            </a:r>
          </a:p>
          <a:p>
            <a:pPr>
              <a:lnSpc>
                <a:spcPct val="90000"/>
              </a:lnSpc>
              <a:buClr>
                <a:schemeClr val="folHlink"/>
              </a:buClr>
            </a:pPr>
            <a:r>
              <a:rPr lang="en-US" sz="2600" b="1" dirty="0" smtClean="0">
                <a:solidFill>
                  <a:srgbClr val="0033CC"/>
                </a:solidFill>
              </a:rPr>
              <a:t>Social capital (roads, homes, electricity, irrigation)</a:t>
            </a:r>
          </a:p>
          <a:p>
            <a:pPr>
              <a:lnSpc>
                <a:spcPct val="90000"/>
              </a:lnSpc>
              <a:buClr>
                <a:srgbClr val="663300"/>
              </a:buClr>
            </a:pPr>
            <a:r>
              <a:rPr lang="en-US" sz="2600" b="1" dirty="0" smtClean="0">
                <a:solidFill>
                  <a:srgbClr val="993300"/>
                </a:solidFill>
              </a:rPr>
              <a:t>Physical capital (mechanical inputs, storage rooms)</a:t>
            </a:r>
          </a:p>
          <a:p>
            <a:pPr>
              <a:lnSpc>
                <a:spcPct val="90000"/>
              </a:lnSpc>
              <a:buClr>
                <a:schemeClr val="hlink"/>
              </a:buClr>
            </a:pPr>
            <a:r>
              <a:rPr lang="en-US" sz="2600" b="1" dirty="0" smtClean="0">
                <a:solidFill>
                  <a:schemeClr val="hlink"/>
                </a:solidFill>
              </a:rPr>
              <a:t>Technological advancement: (high yield seed variety, better planting methods) </a:t>
            </a:r>
          </a:p>
          <a:p>
            <a:pPr>
              <a:buNone/>
            </a:pPr>
            <a:r>
              <a:rPr lang="en-US" dirty="0" smtClean="0"/>
              <a:t>Unequal land distribution</a:t>
            </a:r>
            <a:endParaRPr lang="en-US" sz="2600" b="1" dirty="0" smtClean="0"/>
          </a:p>
          <a:p>
            <a:pPr lvl="1">
              <a:lnSpc>
                <a:spcPct val="120000"/>
              </a:lnSpc>
            </a:pPr>
            <a:r>
              <a:rPr lang="en-US" sz="2600" b="1" dirty="0" smtClean="0">
                <a:solidFill>
                  <a:srgbClr val="0033CC"/>
                </a:solidFill>
              </a:rPr>
              <a:t>Large and powerful landowners</a:t>
            </a:r>
          </a:p>
          <a:p>
            <a:pPr lvl="1">
              <a:lnSpc>
                <a:spcPct val="120000"/>
              </a:lnSpc>
            </a:pPr>
            <a:r>
              <a:rPr lang="en-US" sz="2600" b="1" dirty="0" smtClean="0">
                <a:solidFill>
                  <a:srgbClr val="993300"/>
                </a:solidFill>
              </a:rPr>
              <a:t>Small family farmers and peasants</a:t>
            </a:r>
          </a:p>
          <a:p>
            <a:pPr lvl="1">
              <a:lnSpc>
                <a:spcPct val="120000"/>
              </a:lnSpc>
            </a:pPr>
            <a:r>
              <a:rPr lang="en-US" sz="2600" b="1" dirty="0" smtClean="0">
                <a:solidFill>
                  <a:schemeClr val="hlink"/>
                </a:solidFill>
              </a:rPr>
              <a:t>Sharecroppers, landless peasants, and farm workers</a:t>
            </a:r>
          </a:p>
          <a:p>
            <a:endParaRPr lang="en-US" dirty="0"/>
          </a:p>
        </p:txBody>
      </p:sp>
      <p:sp>
        <p:nvSpPr>
          <p:cNvPr id="4" name="Slide Number Placeholder 3"/>
          <p:cNvSpPr>
            <a:spLocks noGrp="1"/>
          </p:cNvSpPr>
          <p:nvPr>
            <p:ph type="sldNum" sz="quarter" idx="12"/>
          </p:nvPr>
        </p:nvSpPr>
        <p:spPr/>
        <p:txBody>
          <a:bodyPr/>
          <a:lstStyle/>
          <a:p>
            <a:fld id="{08F887BC-0AB3-49DB-BBCF-9813FF933CF1}"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0"/>
            <a:ext cx="9144000" cy="7010400"/>
          </a:xfrm>
        </p:spPr>
        <p:style>
          <a:lnRef idx="1">
            <a:schemeClr val="dk1"/>
          </a:lnRef>
          <a:fillRef idx="2">
            <a:schemeClr val="dk1"/>
          </a:fillRef>
          <a:effectRef idx="1">
            <a:schemeClr val="dk1"/>
          </a:effectRef>
          <a:fontRef idx="minor">
            <a:schemeClr val="dk1"/>
          </a:fontRef>
        </p:style>
        <p:txBody>
          <a:bodyPr>
            <a:normAutofit lnSpcReduction="10000"/>
          </a:bodyPr>
          <a:lstStyle/>
          <a:p>
            <a:pPr marL="0" indent="0">
              <a:buNone/>
            </a:pPr>
            <a:r>
              <a:rPr lang="en-US" sz="2800" b="1" dirty="0" smtClean="0">
                <a:latin typeface="Times New Roman" pitchFamily="18" charset="0"/>
                <a:cs typeface="Times New Roman" pitchFamily="18" charset="0"/>
              </a:rPr>
              <a:t>Market </a:t>
            </a:r>
            <a:r>
              <a:rPr lang="en-US" sz="2800" b="1" dirty="0">
                <a:latin typeface="Times New Roman" pitchFamily="18" charset="0"/>
                <a:cs typeface="Times New Roman" pitchFamily="18" charset="0"/>
              </a:rPr>
              <a:t>Failures and the Need for Government </a:t>
            </a:r>
            <a:r>
              <a:rPr lang="en-US" sz="2800" b="1" dirty="0" smtClean="0">
                <a:latin typeface="Times New Roman" pitchFamily="18" charset="0"/>
                <a:cs typeface="Times New Roman" pitchFamily="18" charset="0"/>
              </a:rPr>
              <a:t>Policy </a:t>
            </a:r>
          </a:p>
          <a:p>
            <a:pPr algn="just"/>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historical misplaced </a:t>
            </a:r>
            <a:r>
              <a:rPr lang="en-US" sz="2800" dirty="0">
                <a:latin typeface="Times New Roman" pitchFamily="18" charset="0"/>
                <a:cs typeface="Times New Roman" pitchFamily="18" charset="0"/>
              </a:rPr>
              <a:t>emphasis on </a:t>
            </a:r>
            <a:r>
              <a:rPr lang="en-US" sz="2800" dirty="0" smtClean="0">
                <a:latin typeface="Times New Roman" pitchFamily="18" charset="0"/>
                <a:cs typeface="Times New Roman" pitchFamily="18" charset="0"/>
              </a:rPr>
              <a:t>rapid industrialization and the </a:t>
            </a:r>
            <a:r>
              <a:rPr lang="en-US" sz="2800" dirty="0">
                <a:latin typeface="Times New Roman" pitchFamily="18" charset="0"/>
                <a:cs typeface="Times New Roman" pitchFamily="18" charset="0"/>
              </a:rPr>
              <a:t>neglect of </a:t>
            </a:r>
            <a:r>
              <a:rPr lang="en-US" sz="2800" dirty="0" smtClean="0">
                <a:latin typeface="Times New Roman" pitchFamily="18" charset="0"/>
                <a:cs typeface="Times New Roman" pitchFamily="18" charset="0"/>
              </a:rPr>
              <a:t>agriculture in development led to poor </a:t>
            </a:r>
            <a:r>
              <a:rPr lang="en-US" sz="2800" dirty="0">
                <a:latin typeface="Times New Roman" pitchFamily="18" charset="0"/>
                <a:cs typeface="Times New Roman" pitchFamily="18" charset="0"/>
              </a:rPr>
              <a:t>performance of agriculture in </a:t>
            </a:r>
            <a:r>
              <a:rPr lang="en-US" sz="2800" dirty="0" smtClean="0">
                <a:latin typeface="Times New Roman" pitchFamily="18" charset="0"/>
                <a:cs typeface="Times New Roman" pitchFamily="18" charset="0"/>
              </a:rPr>
              <a:t>low-income countries.  </a:t>
            </a:r>
          </a:p>
          <a:p>
            <a:pPr algn="just"/>
            <a:r>
              <a:rPr lang="en-US" sz="2800" dirty="0">
                <a:latin typeface="Times New Roman" pitchFamily="18" charset="0"/>
                <a:cs typeface="Times New Roman" pitchFamily="18" charset="0"/>
              </a:rPr>
              <a:t>Agriculture is </a:t>
            </a:r>
            <a:r>
              <a:rPr lang="en-US" sz="2800" dirty="0" smtClean="0">
                <a:latin typeface="Times New Roman" pitchFamily="18" charset="0"/>
                <a:cs typeface="Times New Roman" pitchFamily="18" charset="0"/>
              </a:rPr>
              <a:t>believed as </a:t>
            </a:r>
            <a:r>
              <a:rPr lang="en-US" sz="2800" dirty="0">
                <a:latin typeface="Times New Roman" pitchFamily="18" charset="0"/>
                <a:cs typeface="Times New Roman" pitchFamily="18" charset="0"/>
              </a:rPr>
              <a:t>a perfectly competitive activity, but this does not mean that </a:t>
            </a:r>
            <a:r>
              <a:rPr lang="en-US" sz="2800" dirty="0" smtClean="0">
                <a:latin typeface="Times New Roman" pitchFamily="18" charset="0"/>
                <a:cs typeface="Times New Roman" pitchFamily="18" charset="0"/>
              </a:rPr>
              <a:t>there are </a:t>
            </a:r>
            <a:r>
              <a:rPr lang="en-US" sz="2800" dirty="0">
                <a:latin typeface="Times New Roman" pitchFamily="18" charset="0"/>
                <a:cs typeface="Times New Roman" pitchFamily="18" charset="0"/>
              </a:rPr>
              <a:t>no market failures and no role for </a:t>
            </a:r>
            <a:r>
              <a:rPr lang="en-US" sz="2800" dirty="0" smtClean="0">
                <a:latin typeface="Times New Roman" pitchFamily="18" charset="0"/>
                <a:cs typeface="Times New Roman" pitchFamily="18" charset="0"/>
              </a:rPr>
              <a:t>government. </a:t>
            </a:r>
          </a:p>
          <a:p>
            <a:pPr algn="just"/>
            <a:r>
              <a:rPr lang="en-US" sz="2800" dirty="0">
                <a:latin typeface="Times New Roman" pitchFamily="18" charset="0"/>
                <a:cs typeface="Times New Roman" pitchFamily="18" charset="0"/>
              </a:rPr>
              <a:t>M</a:t>
            </a:r>
            <a:r>
              <a:rPr lang="en-US" sz="2800" dirty="0" smtClean="0">
                <a:latin typeface="Times New Roman" pitchFamily="18" charset="0"/>
                <a:cs typeface="Times New Roman" pitchFamily="18" charset="0"/>
              </a:rPr>
              <a:t>arket </a:t>
            </a:r>
            <a:r>
              <a:rPr lang="en-US" sz="2800" dirty="0">
                <a:latin typeface="Times New Roman" pitchFamily="18" charset="0"/>
                <a:cs typeface="Times New Roman" pitchFamily="18" charset="0"/>
              </a:rPr>
              <a:t>failures </a:t>
            </a:r>
            <a:r>
              <a:rPr lang="en-US" sz="2800" dirty="0" smtClean="0">
                <a:latin typeface="Times New Roman" pitchFamily="18" charset="0"/>
                <a:cs typeface="Times New Roman" pitchFamily="18" charset="0"/>
              </a:rPr>
              <a:t>in agriculture  </a:t>
            </a:r>
            <a:r>
              <a:rPr lang="en-US" sz="2800" dirty="0">
                <a:latin typeface="Times New Roman" pitchFamily="18" charset="0"/>
                <a:cs typeface="Times New Roman" pitchFamily="18" charset="0"/>
              </a:rPr>
              <a:t>sector are quite common and include </a:t>
            </a:r>
            <a:r>
              <a:rPr lang="en-US" sz="2800" dirty="0" smtClean="0">
                <a:latin typeface="Times New Roman" pitchFamily="18" charset="0"/>
                <a:cs typeface="Times New Roman" pitchFamily="18" charset="0"/>
              </a:rPr>
              <a:t>: </a:t>
            </a:r>
          </a:p>
          <a:p>
            <a:pPr algn="just">
              <a:buFontTx/>
              <a:buChar char="-"/>
            </a:pPr>
            <a:r>
              <a:rPr lang="en-US" sz="2800" dirty="0" smtClean="0">
                <a:latin typeface="Times New Roman" pitchFamily="18" charset="0"/>
                <a:cs typeface="Times New Roman" pitchFamily="18" charset="0"/>
              </a:rPr>
              <a:t>environmental externalities</a:t>
            </a:r>
          </a:p>
          <a:p>
            <a:pPr algn="just">
              <a:buFontTx/>
              <a:buChar char="-"/>
            </a:pPr>
            <a:r>
              <a:rPr lang="en-US" sz="2800" dirty="0" smtClean="0">
                <a:latin typeface="Times New Roman" pitchFamily="18" charset="0"/>
                <a:cs typeface="Times New Roman" pitchFamily="18" charset="0"/>
              </a:rPr>
              <a:t>agricultural </a:t>
            </a:r>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and extension services –have public good</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character  </a:t>
            </a:r>
          </a:p>
          <a:p>
            <a:pPr algn="just">
              <a:buFontTx/>
              <a:buChar char="-"/>
            </a:pPr>
            <a:r>
              <a:rPr lang="en-US" sz="2800" dirty="0" smtClean="0">
                <a:latin typeface="Times New Roman" pitchFamily="18" charset="0"/>
                <a:cs typeface="Times New Roman" pitchFamily="18" charset="0"/>
              </a:rPr>
              <a:t>economies </a:t>
            </a:r>
            <a:r>
              <a:rPr lang="en-US" sz="2800" dirty="0">
                <a:latin typeface="Times New Roman" pitchFamily="18" charset="0"/>
                <a:cs typeface="Times New Roman" pitchFamily="18" charset="0"/>
              </a:rPr>
              <a:t>of scale in </a:t>
            </a:r>
            <a:r>
              <a:rPr lang="en-US" sz="2800" dirty="0" smtClean="0">
                <a:latin typeface="Times New Roman" pitchFamily="18" charset="0"/>
                <a:cs typeface="Times New Roman" pitchFamily="18" charset="0"/>
              </a:rPr>
              <a:t>marketing of agricultural product </a:t>
            </a:r>
          </a:p>
          <a:p>
            <a:pPr algn="just">
              <a:buFontTx/>
              <a:buChar char="-"/>
            </a:pPr>
            <a:r>
              <a:rPr lang="en-US" sz="2800" dirty="0" smtClean="0">
                <a:latin typeface="Times New Roman" pitchFamily="18" charset="0"/>
                <a:cs typeface="Times New Roman" pitchFamily="18" charset="0"/>
              </a:rPr>
              <a:t>information </a:t>
            </a:r>
            <a:r>
              <a:rPr lang="en-US" sz="2800" dirty="0">
                <a:latin typeface="Times New Roman" pitchFamily="18" charset="0"/>
                <a:cs typeface="Times New Roman" pitchFamily="18" charset="0"/>
              </a:rPr>
              <a:t>asymmetries in </a:t>
            </a:r>
            <a:r>
              <a:rPr lang="en-US" sz="2800" dirty="0" smtClean="0">
                <a:latin typeface="Times New Roman" pitchFamily="18" charset="0"/>
                <a:cs typeface="Times New Roman" pitchFamily="18" charset="0"/>
              </a:rPr>
              <a:t>agricultural product quality</a:t>
            </a:r>
          </a:p>
          <a:p>
            <a:pPr algn="just">
              <a:buFontTx/>
              <a:buChar char="-"/>
            </a:pPr>
            <a:r>
              <a:rPr lang="en-US" sz="2800" dirty="0" smtClean="0">
                <a:latin typeface="Times New Roman" pitchFamily="18" charset="0"/>
                <a:cs typeface="Times New Roman" pitchFamily="18" charset="0"/>
              </a:rPr>
              <a:t>monopoly </a:t>
            </a:r>
            <a:r>
              <a:rPr lang="en-US" sz="2800" dirty="0">
                <a:latin typeface="Times New Roman" pitchFamily="18" charset="0"/>
                <a:cs typeface="Times New Roman" pitchFamily="18" charset="0"/>
              </a:rPr>
              <a:t>power in </a:t>
            </a:r>
            <a:r>
              <a:rPr lang="en-US" sz="2800" dirty="0" smtClean="0">
                <a:latin typeface="Times New Roman" pitchFamily="18" charset="0"/>
                <a:cs typeface="Times New Roman" pitchFamily="18" charset="0"/>
              </a:rPr>
              <a:t>agricultural input supply</a:t>
            </a:r>
          </a:p>
          <a:p>
            <a:pPr algn="just">
              <a:buFontTx/>
              <a:buChar char="-"/>
            </a:pPr>
            <a:r>
              <a:rPr lang="en-US" sz="2800" dirty="0" smtClean="0">
                <a:latin typeface="Times New Roman" pitchFamily="18" charset="0"/>
                <a:cs typeface="Times New Roman" pitchFamily="18" charset="0"/>
              </a:rPr>
              <a:t>Provision of </a:t>
            </a:r>
            <a:r>
              <a:rPr lang="en-US" sz="2800" dirty="0">
                <a:latin typeface="Times New Roman" pitchFamily="18" charset="0"/>
                <a:cs typeface="Times New Roman" pitchFamily="18" charset="0"/>
              </a:rPr>
              <a:t>institutions and </a:t>
            </a:r>
            <a:r>
              <a:rPr lang="en-US" sz="2800" dirty="0" smtClean="0">
                <a:latin typeface="Times New Roman" pitchFamily="18" charset="0"/>
                <a:cs typeface="Times New Roman" pitchFamily="18" charset="0"/>
              </a:rPr>
              <a:t>infrastructure </a:t>
            </a:r>
            <a:endParaRPr lang="en-US" sz="2800" dirty="0">
              <a:latin typeface="Times New Roman" pitchFamily="18" charset="0"/>
              <a:cs typeface="Times New Roman" pitchFamily="18" charset="0"/>
            </a:endParaRPr>
          </a:p>
          <a:p>
            <a:pPr algn="just">
              <a:buFontTx/>
              <a:buChar char="-"/>
            </a:pPr>
            <a:endParaRPr lang="en-US" sz="2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08F887BC-0AB3-49DB-BBCF-9813FF933CF1}" type="slidenum">
              <a:rPr lang="en-US" smtClean="0"/>
              <a:pPr/>
              <a:t>11</a:t>
            </a:fld>
            <a:endParaRPr lang="en-US"/>
          </a:p>
        </p:txBody>
      </p:sp>
    </p:spTree>
    <p:extLst>
      <p:ext uri="{BB962C8B-B14F-4D97-AF65-F5344CB8AC3E}">
        <p14:creationId xmlns:p14="http://schemas.microsoft.com/office/powerpoint/2010/main" xmlns="" val="22868991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p:spPr>
        <p:style>
          <a:lnRef idx="1">
            <a:schemeClr val="dk1"/>
          </a:lnRef>
          <a:fillRef idx="2">
            <a:schemeClr val="dk1"/>
          </a:fillRef>
          <a:effectRef idx="1">
            <a:schemeClr val="dk1"/>
          </a:effectRef>
          <a:fontRef idx="minor">
            <a:schemeClr val="dk1"/>
          </a:fontRef>
        </p:style>
        <p:txBody>
          <a:bodyPr>
            <a:normAutofit fontScale="92500"/>
          </a:bodyPr>
          <a:lstStyle/>
          <a:p>
            <a:pPr marL="0" indent="0" algn="just">
              <a:buNone/>
            </a:pPr>
            <a:r>
              <a:rPr lang="en-US" sz="2800" dirty="0">
                <a:latin typeface="Times New Roman" pitchFamily="18" charset="0"/>
                <a:cs typeface="Times New Roman" pitchFamily="18" charset="0"/>
              </a:rPr>
              <a:t>W</a:t>
            </a:r>
            <a:r>
              <a:rPr lang="en-US" sz="2800" dirty="0" smtClean="0">
                <a:latin typeface="Times New Roman" pitchFamily="18" charset="0"/>
                <a:cs typeface="Times New Roman" pitchFamily="18" charset="0"/>
              </a:rPr>
              <a:t>hat </a:t>
            </a:r>
            <a:r>
              <a:rPr lang="en-US" sz="2800" dirty="0">
                <a:latin typeface="Times New Roman" pitchFamily="18" charset="0"/>
                <a:cs typeface="Times New Roman" pitchFamily="18" charset="0"/>
              </a:rPr>
              <a:t>is </a:t>
            </a:r>
            <a:r>
              <a:rPr lang="en-US" sz="2800" dirty="0" smtClean="0">
                <a:latin typeface="Times New Roman" pitchFamily="18" charset="0"/>
                <a:cs typeface="Times New Roman" pitchFamily="18" charset="0"/>
              </a:rPr>
              <a:t>the proper </a:t>
            </a:r>
            <a:r>
              <a:rPr lang="en-US" sz="2800" dirty="0">
                <a:latin typeface="Times New Roman" pitchFamily="18" charset="0"/>
                <a:cs typeface="Times New Roman" pitchFamily="18" charset="0"/>
              </a:rPr>
              <a:t>role for government</a:t>
            </a:r>
            <a:r>
              <a:rPr lang="en-US" sz="28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Extreme government interventions in agriculture are inefficient and costly. </a:t>
            </a:r>
          </a:p>
          <a:p>
            <a:pPr algn="just"/>
            <a:r>
              <a:rPr lang="en-US" sz="2400" dirty="0">
                <a:latin typeface="Times New Roman" pitchFamily="18" charset="0"/>
                <a:cs typeface="Times New Roman" pitchFamily="18" charset="0"/>
              </a:rPr>
              <a:t>G</a:t>
            </a:r>
            <a:r>
              <a:rPr lang="en-US" sz="2400" dirty="0" smtClean="0">
                <a:latin typeface="Times New Roman" pitchFamily="18" charset="0"/>
                <a:cs typeface="Times New Roman" pitchFamily="18" charset="0"/>
              </a:rPr>
              <a:t>overnment </a:t>
            </a:r>
            <a:r>
              <a:rPr lang="en-US" sz="2400" dirty="0">
                <a:latin typeface="Times New Roman" pitchFamily="18" charset="0"/>
                <a:cs typeface="Times New Roman" pitchFamily="18" charset="0"/>
              </a:rPr>
              <a:t>has been relatively effective in </a:t>
            </a:r>
            <a:r>
              <a:rPr lang="en-US" sz="2400" dirty="0" smtClean="0">
                <a:latin typeface="Times New Roman" pitchFamily="18" charset="0"/>
                <a:cs typeface="Times New Roman" pitchFamily="18" charset="0"/>
              </a:rPr>
              <a:t>the market failure areas.  </a:t>
            </a:r>
          </a:p>
          <a:p>
            <a:pPr algn="just"/>
            <a:r>
              <a:rPr lang="en-US" sz="2400" dirty="0" smtClean="0">
                <a:latin typeface="Times New Roman" pitchFamily="18" charset="0"/>
                <a:cs typeface="Times New Roman" pitchFamily="18" charset="0"/>
              </a:rPr>
              <a:t>Since majority </a:t>
            </a:r>
            <a:r>
              <a:rPr lang="en-US" sz="2400" dirty="0">
                <a:latin typeface="Times New Roman" pitchFamily="18" charset="0"/>
                <a:cs typeface="Times New Roman" pitchFamily="18" charset="0"/>
              </a:rPr>
              <a:t>of the world’s poor are </a:t>
            </a:r>
            <a:r>
              <a:rPr lang="en-US" sz="2400" dirty="0" smtClean="0">
                <a:latin typeface="Times New Roman" pitchFamily="18" charset="0"/>
                <a:cs typeface="Times New Roman" pitchFamily="18" charset="0"/>
              </a:rPr>
              <a:t>farmers,  government has </a:t>
            </a:r>
            <a:r>
              <a:rPr lang="en-US" sz="2400" dirty="0">
                <a:latin typeface="Times New Roman" pitchFamily="18" charset="0"/>
                <a:cs typeface="Times New Roman" pitchFamily="18" charset="0"/>
              </a:rPr>
              <a:t>a </a:t>
            </a:r>
            <a:r>
              <a:rPr lang="en-US" sz="2400" dirty="0" smtClean="0">
                <a:latin typeface="Times New Roman" pitchFamily="18" charset="0"/>
                <a:cs typeface="Times New Roman" pitchFamily="18" charset="0"/>
              </a:rPr>
              <a:t>necessary role in poverty alleviation.  </a:t>
            </a:r>
          </a:p>
          <a:p>
            <a:pPr algn="just">
              <a:buFont typeface="Wingdings" pitchFamily="2" charset="2"/>
              <a:buChar char="Ø"/>
            </a:pPr>
            <a:r>
              <a:rPr lang="en-US" sz="2800" dirty="0" smtClean="0">
                <a:latin typeface="Times New Roman" pitchFamily="18" charset="0"/>
                <a:cs typeface="Times New Roman" pitchFamily="18" charset="0"/>
              </a:rPr>
              <a:t>Poverty prevents </a:t>
            </a:r>
            <a:r>
              <a:rPr lang="en-US" sz="2800" dirty="0">
                <a:latin typeface="Times New Roman" pitchFamily="18" charset="0"/>
                <a:cs typeface="Times New Roman" pitchFamily="18" charset="0"/>
              </a:rPr>
              <a:t>farmers from taking advantage of </a:t>
            </a:r>
            <a:r>
              <a:rPr lang="en-US" sz="2800" dirty="0" smtClean="0">
                <a:latin typeface="Times New Roman" pitchFamily="18" charset="0"/>
                <a:cs typeface="Times New Roman" pitchFamily="18" charset="0"/>
              </a:rPr>
              <a:t>opportunities that could help them come out of poverty.  </a:t>
            </a:r>
          </a:p>
          <a:p>
            <a:pPr marL="0" indent="0" algn="just">
              <a:buFont typeface="Wingdings" pitchFamily="2" charset="2"/>
              <a:buChar char="v"/>
            </a:pPr>
            <a:r>
              <a:rPr lang="en-US" sz="2800" dirty="0"/>
              <a:t>Lacking </a:t>
            </a:r>
            <a:r>
              <a:rPr lang="en-US" sz="2800" dirty="0" smtClean="0"/>
              <a:t>collateral</a:t>
            </a:r>
            <a:r>
              <a:rPr lang="en-US" sz="2800" dirty="0" smtClean="0">
                <a:latin typeface="Cambria Math"/>
                <a:ea typeface="Cambria Math"/>
              </a:rPr>
              <a:t>⇒</a:t>
            </a:r>
            <a:r>
              <a:rPr lang="en-US" sz="2800" dirty="0" smtClean="0"/>
              <a:t>  lacking credit  </a:t>
            </a:r>
            <a:r>
              <a:rPr lang="en-US" sz="2800" dirty="0" smtClean="0">
                <a:latin typeface="Cambria Math"/>
                <a:ea typeface="Cambria Math"/>
              </a:rPr>
              <a:t>⇒</a:t>
            </a:r>
            <a:r>
              <a:rPr lang="en-US" sz="2800" dirty="0" smtClean="0"/>
              <a:t>  taking children out of school to work   </a:t>
            </a:r>
            <a:r>
              <a:rPr lang="en-US" sz="2800" dirty="0" smtClean="0">
                <a:latin typeface="Cambria Math"/>
                <a:ea typeface="Cambria Math"/>
              </a:rPr>
              <a:t>⇒</a:t>
            </a:r>
            <a:r>
              <a:rPr lang="en-US" sz="2800" dirty="0" smtClean="0"/>
              <a:t>transmitting </a:t>
            </a:r>
            <a:r>
              <a:rPr lang="en-US" sz="2800" dirty="0"/>
              <a:t>poverty across </a:t>
            </a:r>
            <a:r>
              <a:rPr lang="en-US" sz="2800" dirty="0" smtClean="0"/>
              <a:t>generations</a:t>
            </a:r>
          </a:p>
          <a:p>
            <a:pPr marL="0" indent="0">
              <a:buFont typeface="Wingdings" pitchFamily="2" charset="2"/>
              <a:buChar char="v"/>
            </a:pPr>
            <a:r>
              <a:rPr lang="en-US" sz="2800" dirty="0"/>
              <a:t>Lacking health </a:t>
            </a:r>
            <a:r>
              <a:rPr lang="en-US" sz="2800" dirty="0" smtClean="0"/>
              <a:t>and nutrition  </a:t>
            </a:r>
            <a:r>
              <a:rPr lang="en-US" sz="2800" dirty="0" smtClean="0">
                <a:latin typeface="Cambria Math"/>
                <a:ea typeface="Cambria Math"/>
              </a:rPr>
              <a:t>⇒</a:t>
            </a:r>
            <a:r>
              <a:rPr lang="en-US" sz="2800" dirty="0" smtClean="0"/>
              <a:t>unable to work    </a:t>
            </a:r>
            <a:r>
              <a:rPr lang="en-US" sz="2800" dirty="0" smtClean="0">
                <a:latin typeface="Cambria Math"/>
                <a:ea typeface="Cambria Math"/>
              </a:rPr>
              <a:t>⇒</a:t>
            </a:r>
            <a:r>
              <a:rPr lang="en-US" sz="2800" dirty="0" smtClean="0"/>
              <a:t>low-productivity .</a:t>
            </a:r>
          </a:p>
          <a:p>
            <a:pPr marL="0" indent="0" algn="just">
              <a:buFont typeface="Wingdings" pitchFamily="2" charset="2"/>
              <a:buChar char="v"/>
            </a:pPr>
            <a:r>
              <a:rPr lang="en-US" sz="2800" dirty="0" smtClean="0"/>
              <a:t>lacking information and missing markets </a:t>
            </a:r>
            <a:r>
              <a:rPr lang="en-US" sz="2800" dirty="0" smtClean="0">
                <a:latin typeface="Cambria Math"/>
                <a:ea typeface="Cambria Math"/>
              </a:rPr>
              <a:t>⇒</a:t>
            </a:r>
            <a:r>
              <a:rPr lang="en-US" sz="2800" dirty="0" smtClean="0"/>
              <a:t>they cannot get insurance </a:t>
            </a:r>
            <a:r>
              <a:rPr lang="en-US" sz="2800" dirty="0" smtClean="0">
                <a:latin typeface="Cambria Math"/>
                <a:ea typeface="Cambria Math"/>
              </a:rPr>
              <a:t>⇒</a:t>
            </a:r>
            <a:r>
              <a:rPr lang="en-US" sz="2800" dirty="0" smtClean="0"/>
              <a:t>cannot take what might seem favorable risks for fear of falling below subsistence.</a:t>
            </a:r>
          </a:p>
          <a:p>
            <a:r>
              <a:rPr lang="en-US" sz="2800" dirty="0" smtClean="0">
                <a:latin typeface="Times New Roman" pitchFamily="18" charset="0"/>
                <a:cs typeface="Times New Roman" pitchFamily="18" charset="0"/>
              </a:rPr>
              <a:t>It is impossible to escape from poverty traps without government a</a:t>
            </a:r>
            <a:r>
              <a:rPr lang="en-US" sz="2800" dirty="0" smtClean="0"/>
              <a:t>ssistance. </a:t>
            </a:r>
            <a:endParaRPr lang="en-US" sz="2800" dirty="0">
              <a:latin typeface="Times New Roman" pitchFamily="18" charset="0"/>
              <a:cs typeface="Times New Roman" pitchFamily="18" charset="0"/>
            </a:endParaRPr>
          </a:p>
        </p:txBody>
      </p:sp>
      <p:sp>
        <p:nvSpPr>
          <p:cNvPr id="8" name="Slide Number Placeholder 7"/>
          <p:cNvSpPr>
            <a:spLocks noGrp="1"/>
          </p:cNvSpPr>
          <p:nvPr>
            <p:ph type="sldNum" sz="quarter" idx="12"/>
          </p:nvPr>
        </p:nvSpPr>
        <p:spPr/>
        <p:txBody>
          <a:bodyPr/>
          <a:lstStyle/>
          <a:p>
            <a:fld id="{08F887BC-0AB3-49DB-BBCF-9813FF933CF1}" type="slidenum">
              <a:rPr lang="en-US" smtClean="0"/>
              <a:pPr/>
              <a:t>12</a:t>
            </a:fld>
            <a:endParaRPr lang="en-US"/>
          </a:p>
        </p:txBody>
      </p:sp>
    </p:spTree>
    <p:extLst>
      <p:ext uri="{BB962C8B-B14F-4D97-AF65-F5344CB8AC3E}">
        <p14:creationId xmlns:p14="http://schemas.microsoft.com/office/powerpoint/2010/main" xmlns="" val="2122798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p:spPr>
        <p:style>
          <a:lnRef idx="1">
            <a:schemeClr val="dk1"/>
          </a:lnRef>
          <a:fillRef idx="2">
            <a:schemeClr val="dk1"/>
          </a:fillRef>
          <a:effectRef idx="1">
            <a:schemeClr val="dk1"/>
          </a:effectRef>
          <a:fontRef idx="minor">
            <a:schemeClr val="dk1"/>
          </a:fontRef>
        </p:style>
        <p:txBody>
          <a:bodyPr>
            <a:normAutofit lnSpcReduction="10000"/>
          </a:bodyPr>
          <a:lstStyle/>
          <a:p>
            <a:pPr marL="0" indent="0">
              <a:buNone/>
            </a:pPr>
            <a:r>
              <a:rPr lang="en-US" sz="2800" b="1" dirty="0" smtClean="0">
                <a:latin typeface="Times New Roman" pitchFamily="18" charset="0"/>
                <a:cs typeface="Times New Roman" pitchFamily="18" charset="0"/>
              </a:rPr>
              <a:t>4.2. The </a:t>
            </a:r>
            <a:r>
              <a:rPr lang="en-US" sz="2800" b="1" dirty="0">
                <a:latin typeface="Times New Roman" pitchFamily="18" charset="0"/>
                <a:cs typeface="Times New Roman" pitchFamily="18" charset="0"/>
              </a:rPr>
              <a:t>Structure of Agrarian Systems in the </a:t>
            </a:r>
            <a:r>
              <a:rPr lang="en-US" sz="2800" b="1" dirty="0" smtClean="0">
                <a:latin typeface="Times New Roman" pitchFamily="18" charset="0"/>
                <a:cs typeface="Times New Roman" pitchFamily="18" charset="0"/>
              </a:rPr>
              <a:t>Developing World </a:t>
            </a:r>
          </a:p>
          <a:p>
            <a:pPr marL="0" indent="0" algn="just">
              <a:buNone/>
            </a:pPr>
            <a:r>
              <a:rPr lang="en-US" sz="2800" dirty="0" smtClean="0">
                <a:latin typeface="Times New Roman" pitchFamily="18" charset="0"/>
                <a:cs typeface="Times New Roman" pitchFamily="18" charset="0"/>
              </a:rPr>
              <a:t>Three types of developing countries based on agriculture:</a:t>
            </a:r>
          </a:p>
          <a:p>
            <a:pPr marL="514350" indent="-514350" algn="just">
              <a:buAutoNum type="arabicPeriod"/>
            </a:pPr>
            <a:r>
              <a:rPr lang="en-US" sz="2800" i="1" dirty="0" smtClean="0">
                <a:latin typeface="Times New Roman" pitchFamily="18" charset="0"/>
                <a:cs typeface="Times New Roman" pitchFamily="18" charset="0"/>
              </a:rPr>
              <a:t>Agriculture-Based </a:t>
            </a:r>
            <a:r>
              <a:rPr lang="en-US" sz="2800" i="1" dirty="0">
                <a:latin typeface="Times New Roman" pitchFamily="18" charset="0"/>
                <a:cs typeface="Times New Roman" pitchFamily="18" charset="0"/>
              </a:rPr>
              <a:t>C</a:t>
            </a:r>
            <a:r>
              <a:rPr lang="en-US" sz="2800" i="1" dirty="0" smtClean="0">
                <a:latin typeface="Times New Roman" pitchFamily="18" charset="0"/>
                <a:cs typeface="Times New Roman" pitchFamily="18" charset="0"/>
              </a:rPr>
              <a:t>ountries</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agriculture </a:t>
            </a:r>
            <a:r>
              <a:rPr lang="en-US" sz="2800" dirty="0" smtClean="0">
                <a:latin typeface="Times New Roman" pitchFamily="18" charset="0"/>
                <a:cs typeface="Times New Roman" pitchFamily="18" charset="0"/>
              </a:rPr>
              <a:t>is a </a:t>
            </a:r>
            <a:r>
              <a:rPr lang="en-US" sz="2800" dirty="0">
                <a:latin typeface="Times New Roman" pitchFamily="18" charset="0"/>
                <a:cs typeface="Times New Roman" pitchFamily="18" charset="0"/>
              </a:rPr>
              <a:t>major source of economic </a:t>
            </a:r>
            <a:r>
              <a:rPr lang="en-US" sz="2800" dirty="0" smtClean="0">
                <a:latin typeface="Times New Roman" pitchFamily="18" charset="0"/>
                <a:cs typeface="Times New Roman" pitchFamily="18" charset="0"/>
              </a:rPr>
              <a:t>growth (32</a:t>
            </a:r>
            <a:r>
              <a:rPr lang="en-US" sz="2800" dirty="0">
                <a:latin typeface="Times New Roman" pitchFamily="18" charset="0"/>
                <a:cs typeface="Times New Roman" pitchFamily="18" charset="0"/>
              </a:rPr>
              <a:t>% of GDP growth on </a:t>
            </a:r>
            <a:r>
              <a:rPr lang="en-US" sz="2800" dirty="0" smtClean="0">
                <a:latin typeface="Times New Roman" pitchFamily="18" charset="0"/>
                <a:cs typeface="Times New Roman" pitchFamily="18" charset="0"/>
              </a:rPr>
              <a:t>average) and it makes </a:t>
            </a:r>
            <a:r>
              <a:rPr lang="en-US" sz="2800" dirty="0">
                <a:latin typeface="Times New Roman" pitchFamily="18" charset="0"/>
                <a:cs typeface="Times New Roman" pitchFamily="18" charset="0"/>
              </a:rPr>
              <a:t>up </a:t>
            </a:r>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large share of </a:t>
            </a:r>
            <a:r>
              <a:rPr lang="en-US" sz="2800" dirty="0" smtClean="0">
                <a:latin typeface="Times New Roman" pitchFamily="18" charset="0"/>
                <a:cs typeface="Times New Roman" pitchFamily="18" charset="0"/>
              </a:rPr>
              <a:t>GDP.</a:t>
            </a:r>
          </a:p>
          <a:p>
            <a:pPr algn="just">
              <a:buFontTx/>
              <a:buChar char="-"/>
            </a:pPr>
            <a:r>
              <a:rPr lang="en-US" sz="2800" dirty="0" smtClean="0">
                <a:latin typeface="Times New Roman" pitchFamily="18" charset="0"/>
                <a:cs typeface="Times New Roman" pitchFamily="18" charset="0"/>
              </a:rPr>
              <a:t>More </a:t>
            </a:r>
            <a:r>
              <a:rPr lang="en-US" sz="2800" dirty="0">
                <a:latin typeface="Times New Roman" pitchFamily="18" charset="0"/>
                <a:cs typeface="Times New Roman" pitchFamily="18" charset="0"/>
              </a:rPr>
              <a:t>than two-thirds of the poor of </a:t>
            </a:r>
            <a:r>
              <a:rPr lang="en-US" sz="2800" dirty="0" smtClean="0">
                <a:latin typeface="Times New Roman" pitchFamily="18" charset="0"/>
                <a:cs typeface="Times New Roman" pitchFamily="18" charset="0"/>
              </a:rPr>
              <a:t>these </a:t>
            </a:r>
            <a:r>
              <a:rPr lang="en-US" sz="2800" dirty="0">
                <a:latin typeface="Times New Roman" pitchFamily="18" charset="0"/>
                <a:cs typeface="Times New Roman" pitchFamily="18" charset="0"/>
              </a:rPr>
              <a:t>countries live in rural </a:t>
            </a:r>
            <a:r>
              <a:rPr lang="en-US" sz="2800" dirty="0" smtClean="0">
                <a:latin typeface="Times New Roman" pitchFamily="18" charset="0"/>
                <a:cs typeface="Times New Roman" pitchFamily="18" charset="0"/>
              </a:rPr>
              <a:t>areas.  </a:t>
            </a:r>
          </a:p>
          <a:p>
            <a:pPr marL="0" indent="0" algn="just">
              <a:buNone/>
            </a:pPr>
            <a:r>
              <a:rPr lang="en-US" sz="2800" i="1"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Transforming Countries</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 share of </a:t>
            </a:r>
            <a:r>
              <a:rPr lang="en-US" sz="2800" dirty="0" smtClean="0">
                <a:latin typeface="Times New Roman" pitchFamily="18" charset="0"/>
                <a:cs typeface="Times New Roman" pitchFamily="18" charset="0"/>
              </a:rPr>
              <a:t>the poor </a:t>
            </a:r>
            <a:r>
              <a:rPr lang="en-US" sz="2800" dirty="0">
                <a:latin typeface="Times New Roman" pitchFamily="18" charset="0"/>
                <a:cs typeface="Times New Roman" pitchFamily="18" charset="0"/>
              </a:rPr>
              <a:t>who are rural is very high (almost 80% on average) but agriculture </a:t>
            </a:r>
            <a:r>
              <a:rPr lang="en-US" sz="2800" dirty="0" smtClean="0">
                <a:latin typeface="Times New Roman" pitchFamily="18" charset="0"/>
                <a:cs typeface="Times New Roman" pitchFamily="18" charset="0"/>
              </a:rPr>
              <a:t>contributes </a:t>
            </a:r>
            <a:r>
              <a:rPr lang="en-US" sz="2800" dirty="0">
                <a:latin typeface="Times New Roman" pitchFamily="18" charset="0"/>
                <a:cs typeface="Times New Roman" pitchFamily="18" charset="0"/>
              </a:rPr>
              <a:t>only a small share to GDP growth (7% on average</a:t>
            </a:r>
            <a:r>
              <a:rPr lang="en-US" sz="2800" dirty="0" smtClean="0">
                <a:latin typeface="Times New Roman" pitchFamily="18" charset="0"/>
                <a:cs typeface="Times New Roman" pitchFamily="18" charset="0"/>
              </a:rPr>
              <a:t>). </a:t>
            </a:r>
          </a:p>
          <a:p>
            <a:pPr marL="0" indent="0" algn="just">
              <a:buNone/>
            </a:pPr>
            <a:r>
              <a:rPr lang="en-US" sz="2800" i="1" dirty="0" smtClean="0">
                <a:latin typeface="Times New Roman" pitchFamily="18" charset="0"/>
                <a:cs typeface="Times New Roman" pitchFamily="18" charset="0"/>
              </a:rPr>
              <a:t>3. </a:t>
            </a:r>
            <a:r>
              <a:rPr lang="en-US" sz="2800" i="1" dirty="0">
                <a:latin typeface="Times New Roman" pitchFamily="18" charset="0"/>
                <a:cs typeface="Times New Roman" pitchFamily="18" charset="0"/>
              </a:rPr>
              <a:t>U</a:t>
            </a:r>
            <a:r>
              <a:rPr lang="en-US" sz="2800" i="1" dirty="0" smtClean="0">
                <a:latin typeface="Times New Roman" pitchFamily="18" charset="0"/>
                <a:cs typeface="Times New Roman" pitchFamily="18" charset="0"/>
              </a:rPr>
              <a:t>rbanized Countries</a:t>
            </a:r>
            <a:r>
              <a:rPr lang="en-US" sz="2800" dirty="0" smtClean="0">
                <a:latin typeface="Times New Roman" pitchFamily="18" charset="0"/>
                <a:cs typeface="Times New Roman" pitchFamily="18" charset="0"/>
              </a:rPr>
              <a:t>: nearly half </a:t>
            </a:r>
            <a:r>
              <a:rPr lang="en-US" sz="2800" dirty="0">
                <a:latin typeface="Times New Roman" pitchFamily="18" charset="0"/>
                <a:cs typeface="Times New Roman" pitchFamily="18" charset="0"/>
              </a:rPr>
              <a:t>or more </a:t>
            </a:r>
            <a:r>
              <a:rPr lang="en-US" sz="2800" dirty="0" smtClean="0">
                <a:latin typeface="Times New Roman" pitchFamily="18" charset="0"/>
                <a:cs typeface="Times New Roman" pitchFamily="18" charset="0"/>
              </a:rPr>
              <a:t>of </a:t>
            </a:r>
            <a:r>
              <a:rPr lang="en-US" sz="2800" dirty="0">
                <a:latin typeface="Times New Roman" pitchFamily="18" charset="0"/>
                <a:cs typeface="Times New Roman" pitchFamily="18" charset="0"/>
              </a:rPr>
              <a:t>the poor </a:t>
            </a:r>
            <a:r>
              <a:rPr lang="en-US" sz="2800" dirty="0" smtClean="0">
                <a:latin typeface="Times New Roman" pitchFamily="18" charset="0"/>
                <a:cs typeface="Times New Roman" pitchFamily="18" charset="0"/>
              </a:rPr>
              <a:t>are found </a:t>
            </a:r>
            <a:r>
              <a:rPr lang="en-US" sz="2800" dirty="0">
                <a:latin typeface="Times New Roman" pitchFamily="18" charset="0"/>
                <a:cs typeface="Times New Roman" pitchFamily="18" charset="0"/>
              </a:rPr>
              <a:t>in urban </a:t>
            </a:r>
            <a:r>
              <a:rPr lang="en-US" sz="2800" dirty="0" smtClean="0">
                <a:latin typeface="Times New Roman" pitchFamily="18" charset="0"/>
                <a:cs typeface="Times New Roman" pitchFamily="18" charset="0"/>
              </a:rPr>
              <a:t>areas, and </a:t>
            </a:r>
            <a:r>
              <a:rPr lang="en-US" sz="2800" dirty="0">
                <a:latin typeface="Times New Roman" pitchFamily="18" charset="0"/>
                <a:cs typeface="Times New Roman" pitchFamily="18" charset="0"/>
              </a:rPr>
              <a:t>agriculture tends to contribute even less to output </a:t>
            </a:r>
            <a:r>
              <a:rPr lang="en-US" sz="2800" dirty="0" smtClean="0">
                <a:latin typeface="Times New Roman" pitchFamily="18" charset="0"/>
                <a:cs typeface="Times New Roman" pitchFamily="18" charset="0"/>
              </a:rPr>
              <a:t>growth</a:t>
            </a:r>
            <a:r>
              <a:rPr lang="en-US" sz="2800" dirty="0" smtClean="0"/>
              <a:t>. </a:t>
            </a:r>
            <a:endParaRPr lang="en-US" sz="2800" dirty="0"/>
          </a:p>
          <a:p>
            <a:pPr marL="0" indent="0" algn="just">
              <a:buNone/>
            </a:pPr>
            <a:r>
              <a:rPr lang="en-US" sz="2800" dirty="0" smtClean="0">
                <a:latin typeface="Times New Roman" pitchFamily="18" charset="0"/>
                <a:cs typeface="Times New Roman" pitchFamily="18" charset="0"/>
              </a:rPr>
              <a:t> </a:t>
            </a:r>
          </a:p>
          <a:p>
            <a:pPr marL="0" indent="0">
              <a:buNone/>
            </a:pP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13</a:t>
            </a:fld>
            <a:endParaRPr lang="en-US"/>
          </a:p>
        </p:txBody>
      </p:sp>
    </p:spTree>
    <p:extLst>
      <p:ext uri="{BB962C8B-B14F-4D97-AF65-F5344CB8AC3E}">
        <p14:creationId xmlns:p14="http://schemas.microsoft.com/office/powerpoint/2010/main" xmlns="" val="15840230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marL="0" indent="0">
              <a:buNone/>
            </a:pPr>
            <a:r>
              <a:rPr lang="en-US" sz="2800" dirty="0">
                <a:latin typeface="Times New Roman" pitchFamily="18" charset="0"/>
                <a:cs typeface="Times New Roman" pitchFamily="18" charset="0"/>
              </a:rPr>
              <a:t>Agriculture</a:t>
            </a:r>
            <a:r>
              <a:rPr lang="ja-JP" altLang="en-US" sz="2800" dirty="0">
                <a:latin typeface="Times New Roman" pitchFamily="18" charset="0"/>
                <a:cs typeface="Times New Roman" pitchFamily="18" charset="0"/>
              </a:rPr>
              <a:t>’</a:t>
            </a:r>
            <a:r>
              <a:rPr lang="en-US" altLang="ja-JP" sz="2800" dirty="0">
                <a:latin typeface="Times New Roman" pitchFamily="18" charset="0"/>
                <a:cs typeface="Times New Roman" pitchFamily="18" charset="0"/>
              </a:rPr>
              <a:t>s Contribution to Growth and the Rural Share in Poverty in Three Types of </a:t>
            </a:r>
            <a:r>
              <a:rPr lang="en-US" altLang="ja-JP" sz="2800" dirty="0" smtClean="0">
                <a:latin typeface="Times New Roman" pitchFamily="18" charset="0"/>
                <a:cs typeface="Times New Roman" pitchFamily="18" charset="0"/>
              </a:rPr>
              <a:t>Countries </a:t>
            </a:r>
          </a:p>
          <a:p>
            <a:pPr marL="0" indent="0">
              <a:buNone/>
            </a:pPr>
            <a:endParaRPr lang="en-US" sz="2800" dirty="0">
              <a:latin typeface="Times New Roman" pitchFamily="18" charset="0"/>
              <a:cs typeface="Times New Roman" pitchFamily="18" charset="0"/>
            </a:endParaRPr>
          </a:p>
        </p:txBody>
      </p:sp>
      <p:pic>
        <p:nvPicPr>
          <p:cNvPr id="4" name="Picture 7" descr="fig09_0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 y="1066800"/>
            <a:ext cx="8610600" cy="533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08F887BC-0AB3-49DB-BBCF-9813FF933CF1}" type="slidenum">
              <a:rPr lang="en-US" smtClean="0"/>
              <a:pPr/>
              <a:t>14</a:t>
            </a:fld>
            <a:endParaRPr lang="en-US"/>
          </a:p>
        </p:txBody>
      </p:sp>
    </p:spTree>
    <p:extLst>
      <p:ext uri="{BB962C8B-B14F-4D97-AF65-F5344CB8AC3E}">
        <p14:creationId xmlns:p14="http://schemas.microsoft.com/office/powerpoint/2010/main" xmlns="" val="3433440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algn="just"/>
            <a:r>
              <a:rPr lang="en-US" sz="2800" dirty="0">
                <a:latin typeface="Times New Roman" pitchFamily="18" charset="0"/>
                <a:cs typeface="Times New Roman" pitchFamily="18" charset="0"/>
              </a:rPr>
              <a:t>In many cases, the position of countries within these groups is not stagnant.</a:t>
            </a:r>
          </a:p>
          <a:p>
            <a:pPr algn="just">
              <a:buFont typeface="Wingdings" pitchFamily="2" charset="2"/>
              <a:buChar char="Ø"/>
            </a:pPr>
            <a:r>
              <a:rPr lang="en-US" sz="2800" dirty="0">
                <a:latin typeface="Times New Roman" pitchFamily="18" charset="0"/>
                <a:cs typeface="Times New Roman" pitchFamily="18" charset="0"/>
              </a:rPr>
              <a:t>Many countries that were in the agriculture-based category moved to the </a:t>
            </a:r>
            <a:r>
              <a:rPr lang="en-US" sz="2800" dirty="0" smtClean="0">
                <a:latin typeface="Times New Roman" pitchFamily="18" charset="0"/>
                <a:cs typeface="Times New Roman" pitchFamily="18" charset="0"/>
              </a:rPr>
              <a:t>transforming category </a:t>
            </a:r>
            <a:r>
              <a:rPr lang="en-US" sz="2800" dirty="0">
                <a:latin typeface="Times New Roman" pitchFamily="18" charset="0"/>
                <a:cs typeface="Times New Roman" pitchFamily="18" charset="0"/>
              </a:rPr>
              <a:t>in recent decades, </a:t>
            </a:r>
            <a:r>
              <a:rPr lang="en-US" sz="2800" dirty="0" smtClean="0">
                <a:latin typeface="Times New Roman" pitchFamily="18" charset="0"/>
                <a:cs typeface="Times New Roman" pitchFamily="18" charset="0"/>
              </a:rPr>
              <a:t>like </a:t>
            </a:r>
            <a:r>
              <a:rPr lang="en-US" sz="2800" dirty="0">
                <a:latin typeface="Times New Roman" pitchFamily="18" charset="0"/>
                <a:cs typeface="Times New Roman" pitchFamily="18" charset="0"/>
              </a:rPr>
              <a:t>India and China</a:t>
            </a:r>
            <a:r>
              <a:rPr lang="en-US" sz="2800" dirty="0" smtClean="0">
                <a:latin typeface="Times New Roman" pitchFamily="18" charset="0"/>
                <a:cs typeface="Times New Roman" pitchFamily="18" charset="0"/>
              </a:rPr>
              <a:t>.</a:t>
            </a:r>
          </a:p>
          <a:p>
            <a:pPr marL="0" indent="0" algn="just">
              <a:buNone/>
            </a:pPr>
            <a:r>
              <a:rPr lang="en-US" sz="2800" b="1" dirty="0" smtClean="0">
                <a:latin typeface="Times New Roman" pitchFamily="18" charset="0"/>
                <a:cs typeface="Times New Roman" pitchFamily="18" charset="0"/>
              </a:rPr>
              <a:t>Peasant </a:t>
            </a:r>
            <a:r>
              <a:rPr lang="en-US" sz="2800" b="1" dirty="0">
                <a:latin typeface="Times New Roman" pitchFamily="18" charset="0"/>
                <a:cs typeface="Times New Roman" pitchFamily="18" charset="0"/>
              </a:rPr>
              <a:t>Agriculture in Latin America, Asia, and </a:t>
            </a:r>
            <a:r>
              <a:rPr lang="en-US" sz="2800" b="1" dirty="0" smtClean="0">
                <a:latin typeface="Times New Roman" pitchFamily="18" charset="0"/>
                <a:cs typeface="Times New Roman" pitchFamily="18" charset="0"/>
              </a:rPr>
              <a:t>Africa</a:t>
            </a:r>
          </a:p>
          <a:p>
            <a:pPr marL="0" indent="0" algn="just">
              <a:buNone/>
            </a:pPr>
            <a:r>
              <a:rPr lang="en-US" sz="2800" b="1" dirty="0">
                <a:latin typeface="Times New Roman" pitchFamily="18" charset="0"/>
                <a:cs typeface="Times New Roman" pitchFamily="18" charset="0"/>
              </a:rPr>
              <a:t>Agrarian system </a:t>
            </a:r>
            <a:r>
              <a:rPr lang="en-US" sz="2800" dirty="0" smtClean="0">
                <a:latin typeface="Times New Roman" pitchFamily="18" charset="0"/>
                <a:cs typeface="Times New Roman" pitchFamily="18" charset="0"/>
              </a:rPr>
              <a:t>is</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 pattern of </a:t>
            </a:r>
            <a:r>
              <a:rPr lang="en-US" sz="2800" dirty="0">
                <a:latin typeface="Times New Roman" pitchFamily="18" charset="0"/>
                <a:cs typeface="Times New Roman" pitchFamily="18" charset="0"/>
              </a:rPr>
              <a:t>land </a:t>
            </a:r>
            <a:r>
              <a:rPr lang="en-US" sz="2800" dirty="0" smtClean="0">
                <a:latin typeface="Times New Roman" pitchFamily="18" charset="0"/>
                <a:cs typeface="Times New Roman" pitchFamily="18" charset="0"/>
              </a:rPr>
              <a:t>distribution, ownership</a:t>
            </a:r>
            <a:r>
              <a:rPr lang="en-US" sz="2800" dirty="0">
                <a:latin typeface="Times New Roman" pitchFamily="18" charset="0"/>
                <a:cs typeface="Times New Roman" pitchFamily="18" charset="0"/>
              </a:rPr>
              <a:t>, and </a:t>
            </a:r>
            <a:r>
              <a:rPr lang="en-US" sz="2800" dirty="0" smtClean="0">
                <a:latin typeface="Times New Roman" pitchFamily="18" charset="0"/>
                <a:cs typeface="Times New Roman" pitchFamily="18" charset="0"/>
              </a:rPr>
              <a:t>management and </a:t>
            </a:r>
            <a:r>
              <a:rPr lang="en-US" sz="2800" dirty="0">
                <a:latin typeface="Times New Roman" pitchFamily="18" charset="0"/>
                <a:cs typeface="Times New Roman" pitchFamily="18" charset="0"/>
              </a:rPr>
              <a:t>also the social and </a:t>
            </a:r>
            <a:r>
              <a:rPr lang="en-US" sz="2800" dirty="0" smtClean="0">
                <a:latin typeface="Times New Roman" pitchFamily="18" charset="0"/>
                <a:cs typeface="Times New Roman" pitchFamily="18" charset="0"/>
              </a:rPr>
              <a:t>institutional structure </a:t>
            </a:r>
            <a:r>
              <a:rPr lang="en-US" sz="2800" dirty="0">
                <a:latin typeface="Times New Roman" pitchFamily="18" charset="0"/>
                <a:cs typeface="Times New Roman" pitchFamily="18" charset="0"/>
              </a:rPr>
              <a:t>of the </a:t>
            </a:r>
            <a:r>
              <a:rPr lang="en-US" sz="2800" dirty="0" smtClean="0">
                <a:latin typeface="Times New Roman" pitchFamily="18" charset="0"/>
                <a:cs typeface="Times New Roman" pitchFamily="18" charset="0"/>
              </a:rPr>
              <a:t>agrarian economy. </a:t>
            </a:r>
          </a:p>
          <a:p>
            <a:pPr algn="just"/>
            <a:r>
              <a:rPr lang="en-US" sz="2800" dirty="0">
                <a:latin typeface="Times New Roman" pitchFamily="18" charset="0"/>
                <a:cs typeface="Times New Roman" pitchFamily="18" charset="0"/>
              </a:rPr>
              <a:t>In Latin America, Asia and Africa, agrarian structures are not only part of the production system but also a basic feature of the entire </a:t>
            </a:r>
            <a:r>
              <a:rPr lang="en-US" sz="2800" b="1" dirty="0">
                <a:latin typeface="Times New Roman" pitchFamily="18" charset="0"/>
                <a:cs typeface="Times New Roman" pitchFamily="18" charset="0"/>
              </a:rPr>
              <a:t>economic, social, and political organization of rural life. </a:t>
            </a:r>
            <a:r>
              <a:rPr lang="en-US" sz="2800" b="1" dirty="0" smtClean="0">
                <a:latin typeface="Times New Roman" pitchFamily="18" charset="0"/>
                <a:cs typeface="Times New Roman" pitchFamily="18" charset="0"/>
              </a:rPr>
              <a:t> </a:t>
            </a:r>
          </a:p>
          <a:p>
            <a:pPr marL="0" indent="0" algn="just">
              <a:buNone/>
            </a:pPr>
            <a:r>
              <a:rPr lang="en-US" sz="2800" b="1" dirty="0" smtClean="0">
                <a:latin typeface="Times New Roman" pitchFamily="18" charset="0"/>
                <a:cs typeface="Times New Roman" pitchFamily="18" charset="0"/>
              </a:rPr>
              <a:t>There are 3 agrarian systems in developing world: </a:t>
            </a:r>
          </a:p>
          <a:p>
            <a:pPr marL="0" lvl="2" indent="0" algn="just">
              <a:buNone/>
            </a:pPr>
            <a:endParaRPr lang="en-US" sz="2500" dirty="0"/>
          </a:p>
          <a:p>
            <a:pPr marL="0" indent="0" algn="just">
              <a:buNone/>
            </a:pPr>
            <a:endParaRPr lang="en-US" sz="28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15</a:t>
            </a:fld>
            <a:endParaRPr lang="en-US" dirty="0"/>
          </a:p>
        </p:txBody>
      </p:sp>
    </p:spTree>
    <p:extLst>
      <p:ext uri="{BB962C8B-B14F-4D97-AF65-F5344CB8AC3E}">
        <p14:creationId xmlns:p14="http://schemas.microsoft.com/office/powerpoint/2010/main" xmlns="" val="728939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8F887BC-0AB3-49DB-BBCF-9813FF933CF1}" type="slidenum">
              <a:rPr lang="en-US" smtClean="0"/>
              <a:pPr/>
              <a:t>16</a:t>
            </a:fld>
            <a:endParaRPr lang="en-US"/>
          </a:p>
        </p:txBody>
      </p:sp>
      <p:sp>
        <p:nvSpPr>
          <p:cNvPr id="5" name="Title 1"/>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lnSpcReduction="10000"/>
          </a:bodyPr>
          <a:lstStyle/>
          <a:p>
            <a:pPr marL="342900" lvl="2" indent="-342900" algn="just">
              <a:buFont typeface="Wingdings" pitchFamily="2" charset="2"/>
              <a:buChar char="ü"/>
            </a:pPr>
            <a:r>
              <a:rPr lang="en-US" sz="3000" dirty="0" smtClean="0">
                <a:latin typeface="Times New Roman" pitchFamily="18" charset="0"/>
                <a:cs typeface="Times New Roman" pitchFamily="18" charset="0"/>
              </a:rPr>
              <a:t>The </a:t>
            </a:r>
            <a:r>
              <a:rPr lang="en-US" sz="3000" i="1" dirty="0" err="1">
                <a:latin typeface="Times New Roman" pitchFamily="18" charset="0"/>
                <a:cs typeface="Times New Roman" pitchFamily="18" charset="0"/>
              </a:rPr>
              <a:t>Latifundio-Minifundio</a:t>
            </a:r>
            <a:r>
              <a:rPr lang="en-US" sz="3000" dirty="0">
                <a:latin typeface="Times New Roman" pitchFamily="18" charset="0"/>
                <a:cs typeface="Times New Roman" pitchFamily="18" charset="0"/>
              </a:rPr>
              <a:t> dualistic pattern in Latin America</a:t>
            </a:r>
          </a:p>
          <a:p>
            <a:pPr marL="342900" lvl="2" indent="-342900" algn="just">
              <a:buFont typeface="Wingdings" pitchFamily="2" charset="2"/>
              <a:buChar char="ü"/>
            </a:pPr>
            <a:r>
              <a:rPr lang="en-US" sz="3000" dirty="0">
                <a:latin typeface="Times New Roman" pitchFamily="18" charset="0"/>
                <a:cs typeface="Times New Roman" pitchFamily="18" charset="0"/>
              </a:rPr>
              <a:t>The fragmented and heavily congested dwarf land holdings in Asia </a:t>
            </a:r>
          </a:p>
          <a:p>
            <a:pPr marL="342900" lvl="2" indent="-342900" algn="just">
              <a:buFont typeface="Wingdings" pitchFamily="2" charset="2"/>
              <a:buChar char="ü"/>
            </a:pPr>
            <a:r>
              <a:rPr lang="en-US" sz="3000" dirty="0">
                <a:latin typeface="Times New Roman" pitchFamily="18" charset="0"/>
                <a:cs typeface="Times New Roman" pitchFamily="18" charset="0"/>
              </a:rPr>
              <a:t>Extensive cultivation patterns in Africa</a:t>
            </a:r>
            <a:r>
              <a:rPr lang="en-US" sz="3300" dirty="0">
                <a:latin typeface="Times New Roman" pitchFamily="18" charset="0"/>
                <a:cs typeface="Times New Roman" pitchFamily="18" charset="0"/>
              </a:rPr>
              <a:t> </a:t>
            </a:r>
            <a:endParaRPr lang="en-US" sz="2800" b="1" dirty="0" smtClean="0">
              <a:latin typeface="Times New Roman" pitchFamily="18" charset="0"/>
              <a:cs typeface="Times New Roman" pitchFamily="18" charset="0"/>
            </a:endParaRPr>
          </a:p>
          <a:p>
            <a:pPr marL="0" indent="0">
              <a:buNone/>
            </a:pPr>
            <a:r>
              <a:rPr lang="en-US" sz="2800" b="1" dirty="0" smtClean="0">
                <a:latin typeface="Times New Roman" pitchFamily="18" charset="0"/>
                <a:cs typeface="Times New Roman" pitchFamily="18" charset="0"/>
              </a:rPr>
              <a:t>Agrarian patterns </a:t>
            </a:r>
            <a:r>
              <a:rPr lang="en-US" sz="2800" b="1" dirty="0">
                <a:latin typeface="Times New Roman" pitchFamily="18" charset="0"/>
                <a:cs typeface="Times New Roman" pitchFamily="18" charset="0"/>
              </a:rPr>
              <a:t>in Latin America: p</a:t>
            </a:r>
            <a:r>
              <a:rPr lang="en-US" sz="2800" b="1" dirty="0" smtClean="0">
                <a:latin typeface="Times New Roman" pitchFamily="18" charset="0"/>
                <a:cs typeface="Times New Roman" pitchFamily="18" charset="0"/>
              </a:rPr>
              <a:t>rogress and remaining </a:t>
            </a:r>
            <a:r>
              <a:rPr lang="en-US" sz="2800" b="1" dirty="0">
                <a:latin typeface="Times New Roman" pitchFamily="18" charset="0"/>
                <a:cs typeface="Times New Roman" pitchFamily="18" charset="0"/>
              </a:rPr>
              <a:t>p</a:t>
            </a:r>
            <a:r>
              <a:rPr lang="en-US" sz="2800" b="1" dirty="0" smtClean="0">
                <a:latin typeface="Times New Roman" pitchFamily="18" charset="0"/>
                <a:cs typeface="Times New Roman" pitchFamily="18" charset="0"/>
              </a:rPr>
              <a:t>overty challenges </a:t>
            </a:r>
          </a:p>
          <a:p>
            <a:pPr algn="just"/>
            <a:r>
              <a:rPr lang="en-US" sz="2800" dirty="0" smtClean="0">
                <a:latin typeface="Times New Roman" pitchFamily="18" charset="0"/>
                <a:cs typeface="Times New Roman" pitchFamily="18" charset="0"/>
              </a:rPr>
              <a:t>A pattern </a:t>
            </a:r>
            <a:r>
              <a:rPr lang="en-US" sz="2800" dirty="0">
                <a:latin typeface="Times New Roman" pitchFamily="18" charset="0"/>
                <a:cs typeface="Times New Roman" pitchFamily="18" charset="0"/>
              </a:rPr>
              <a:t>of agricultural dualism known as </a:t>
            </a:r>
            <a:r>
              <a:rPr lang="en-US" sz="2800" i="1" dirty="0" err="1">
                <a:latin typeface="Times New Roman" pitchFamily="18" charset="0"/>
                <a:cs typeface="Times New Roman" pitchFamily="18" charset="0"/>
              </a:rPr>
              <a:t>latifundio-minifundio</a:t>
            </a:r>
            <a:r>
              <a:rPr lang="en-US" sz="2800" i="1"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has existed in </a:t>
            </a:r>
            <a:r>
              <a:rPr lang="en-US" sz="2800" dirty="0">
                <a:latin typeface="Times New Roman" pitchFamily="18" charset="0"/>
                <a:cs typeface="Times New Roman" pitchFamily="18" charset="0"/>
              </a:rPr>
              <a:t>Latin America since colonial times </a:t>
            </a:r>
            <a:r>
              <a:rPr lang="en-US" sz="2800" dirty="0" smtClean="0">
                <a:latin typeface="Times New Roman" pitchFamily="18" charset="0"/>
                <a:cs typeface="Times New Roman" pitchFamily="18" charset="0"/>
              </a:rPr>
              <a:t>and is still </a:t>
            </a:r>
            <a:r>
              <a:rPr lang="en-US" sz="2800" dirty="0">
                <a:latin typeface="Times New Roman" pitchFamily="18" charset="0"/>
                <a:cs typeface="Times New Roman" pitchFamily="18" charset="0"/>
              </a:rPr>
              <a:t>widespread in a </a:t>
            </a:r>
            <a:r>
              <a:rPr lang="en-US" sz="2800" dirty="0" smtClean="0">
                <a:latin typeface="Times New Roman" pitchFamily="18" charset="0"/>
                <a:cs typeface="Times New Roman" pitchFamily="18" charset="0"/>
              </a:rPr>
              <a:t>substantial part </a:t>
            </a:r>
            <a:r>
              <a:rPr lang="en-US" sz="2800" dirty="0">
                <a:latin typeface="Times New Roman" pitchFamily="18" charset="0"/>
                <a:cs typeface="Times New Roman" pitchFamily="18" charset="0"/>
              </a:rPr>
              <a:t>of the </a:t>
            </a:r>
            <a:r>
              <a:rPr lang="en-US" sz="2800" dirty="0" smtClean="0">
                <a:latin typeface="Times New Roman" pitchFamily="18" charset="0"/>
                <a:cs typeface="Times New Roman" pitchFamily="18" charset="0"/>
              </a:rPr>
              <a:t>region. </a:t>
            </a:r>
          </a:p>
          <a:p>
            <a:pPr marL="0" indent="0" algn="just">
              <a:buNone/>
            </a:pPr>
            <a:r>
              <a:rPr lang="en-US" sz="2800" b="1" i="1" dirty="0" err="1">
                <a:latin typeface="Times New Roman" pitchFamily="18" charset="0"/>
                <a:cs typeface="Times New Roman" pitchFamily="18" charset="0"/>
              </a:rPr>
              <a:t>Latifundio</a:t>
            </a:r>
            <a:r>
              <a:rPr lang="en-US" sz="2800" b="1" i="1"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is very large landholding found particularly</a:t>
            </a:r>
          </a:p>
          <a:p>
            <a:pPr marL="0" indent="0" algn="just">
              <a:buNone/>
            </a:pPr>
            <a:r>
              <a:rPr lang="en-US" sz="2800" dirty="0" smtClean="0">
                <a:latin typeface="Times New Roman" pitchFamily="18" charset="0"/>
                <a:cs typeface="Times New Roman" pitchFamily="18" charset="0"/>
              </a:rPr>
              <a:t>in the Latin American agrarian system, capable of providing employment for more </a:t>
            </a:r>
            <a:r>
              <a:rPr lang="en-US" sz="2800" dirty="0">
                <a:latin typeface="Times New Roman" pitchFamily="18" charset="0"/>
                <a:cs typeface="Times New Roman" pitchFamily="18" charset="0"/>
              </a:rPr>
              <a:t>than 12 people, </a:t>
            </a:r>
            <a:r>
              <a:rPr lang="en-US" sz="2800" dirty="0" smtClean="0">
                <a:latin typeface="Times New Roman" pitchFamily="18" charset="0"/>
                <a:cs typeface="Times New Roman" pitchFamily="18" charset="0"/>
              </a:rPr>
              <a:t>owned by </a:t>
            </a:r>
            <a:r>
              <a:rPr lang="en-US" sz="2800" dirty="0">
                <a:latin typeface="Times New Roman" pitchFamily="18" charset="0"/>
                <a:cs typeface="Times New Roman" pitchFamily="18" charset="0"/>
              </a:rPr>
              <a:t>a small number of </a:t>
            </a:r>
            <a:r>
              <a:rPr lang="en-US" sz="2800" dirty="0" smtClean="0">
                <a:latin typeface="Times New Roman" pitchFamily="18" charset="0"/>
                <a:cs typeface="Times New Roman" pitchFamily="18" charset="0"/>
              </a:rPr>
              <a:t>landlords, and involving </a:t>
            </a:r>
            <a:r>
              <a:rPr lang="en-US" sz="2800" dirty="0">
                <a:latin typeface="Times New Roman" pitchFamily="18" charset="0"/>
                <a:cs typeface="Times New Roman" pitchFamily="18" charset="0"/>
              </a:rPr>
              <a:t>a </a:t>
            </a:r>
            <a:r>
              <a:rPr lang="en-US" sz="2800" dirty="0" smtClean="0">
                <a:latin typeface="Times New Roman" pitchFamily="18" charset="0"/>
                <a:cs typeface="Times New Roman" pitchFamily="18" charset="0"/>
              </a:rPr>
              <a:t>unequal share </a:t>
            </a:r>
            <a:r>
              <a:rPr lang="en-US" sz="2800" dirty="0">
                <a:latin typeface="Times New Roman" pitchFamily="18" charset="0"/>
                <a:cs typeface="Times New Roman" pitchFamily="18" charset="0"/>
              </a:rPr>
              <a:t>of </a:t>
            </a:r>
            <a:r>
              <a:rPr lang="en-US" sz="2800" dirty="0" smtClean="0">
                <a:latin typeface="Times New Roman" pitchFamily="18" charset="0"/>
                <a:cs typeface="Times New Roman" pitchFamily="18" charset="0"/>
              </a:rPr>
              <a:t>total agricultural </a:t>
            </a:r>
            <a:r>
              <a:rPr lang="en-US" sz="2800" dirty="0">
                <a:latin typeface="Times New Roman" pitchFamily="18" charset="0"/>
                <a:cs typeface="Times New Roman" pitchFamily="18" charset="0"/>
              </a:rPr>
              <a:t>land</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219483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70000" lnSpcReduction="20000"/>
          </a:bodyPr>
          <a:lstStyle/>
          <a:p>
            <a:pPr marL="0" indent="0" algn="just">
              <a:buNone/>
            </a:pPr>
            <a:r>
              <a:rPr lang="en-US" sz="2800" b="1" i="1" dirty="0" smtClean="0">
                <a:latin typeface="Times New Roman" pitchFamily="18" charset="0"/>
                <a:cs typeface="Times New Roman" pitchFamily="18" charset="0"/>
              </a:rPr>
              <a:t>Minifundios: </a:t>
            </a:r>
            <a:r>
              <a:rPr lang="en-US" sz="2800" i="1" dirty="0" smtClean="0">
                <a:latin typeface="Times New Roman" pitchFamily="18" charset="0"/>
                <a:cs typeface="Times New Roman" pitchFamily="18" charset="0"/>
              </a:rPr>
              <a:t>are the smallest</a:t>
            </a:r>
            <a:r>
              <a:rPr lang="en-US" sz="2800" b="1" i="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farms.</a:t>
            </a:r>
          </a:p>
          <a:p>
            <a:pPr algn="just">
              <a:buFont typeface="Wingdings" pitchFamily="2" charset="2"/>
              <a:buChar char="Ø"/>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hey  are too </a:t>
            </a:r>
            <a:r>
              <a:rPr lang="en-US" sz="2800" dirty="0">
                <a:latin typeface="Times New Roman" pitchFamily="18" charset="0"/>
                <a:cs typeface="Times New Roman" pitchFamily="18" charset="0"/>
              </a:rPr>
              <a:t>small to provide employment for a </a:t>
            </a:r>
            <a:r>
              <a:rPr lang="en-US" sz="2800" dirty="0" smtClean="0">
                <a:latin typeface="Times New Roman" pitchFamily="18" charset="0"/>
                <a:cs typeface="Times New Roman" pitchFamily="18" charset="0"/>
              </a:rPr>
              <a:t>single family (2 </a:t>
            </a:r>
            <a:r>
              <a:rPr lang="en-US" sz="2800" dirty="0">
                <a:latin typeface="Times New Roman" pitchFamily="18" charset="0"/>
                <a:cs typeface="Times New Roman" pitchFamily="18" charset="0"/>
              </a:rPr>
              <a:t>workers</a:t>
            </a:r>
            <a:r>
              <a:rPr lang="en-US" sz="2800" dirty="0" smtClean="0">
                <a:latin typeface="Times New Roman" pitchFamily="18" charset="0"/>
                <a:cs typeface="Times New Roman" pitchFamily="18" charset="0"/>
              </a:rPr>
              <a:t>).  </a:t>
            </a:r>
          </a:p>
          <a:p>
            <a:pPr algn="just">
              <a:buFont typeface="Wingdings" pitchFamily="2" charset="2"/>
              <a:buChar char="Ø"/>
            </a:pPr>
            <a:r>
              <a:rPr lang="en-US" sz="2800" dirty="0" smtClean="0">
                <a:latin typeface="Times New Roman" pitchFamily="18" charset="0"/>
                <a:cs typeface="Times New Roman" pitchFamily="18" charset="0"/>
              </a:rPr>
              <a:t>They</a:t>
            </a:r>
            <a:r>
              <a:rPr lang="en-US" sz="2800" i="1"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could provide work for fewer than </a:t>
            </a:r>
            <a:r>
              <a:rPr lang="en-US" sz="2800" dirty="0" smtClean="0">
                <a:latin typeface="Times New Roman" pitchFamily="18" charset="0"/>
                <a:cs typeface="Times New Roman" pitchFamily="18" charset="0"/>
              </a:rPr>
              <a:t>two people. </a:t>
            </a:r>
          </a:p>
          <a:p>
            <a:pPr algn="just"/>
            <a:r>
              <a:rPr lang="en-US" sz="2800" dirty="0" smtClean="0">
                <a:latin typeface="Times New Roman" pitchFamily="18" charset="0"/>
                <a:cs typeface="Times New Roman" pitchFamily="18" charset="0"/>
              </a:rPr>
              <a:t>The degree of land ownership inequality (thus, income inequality) is very high in Latin America. </a:t>
            </a:r>
          </a:p>
          <a:p>
            <a:pPr algn="just"/>
            <a:r>
              <a:rPr lang="en-US" sz="2800" i="1" dirty="0">
                <a:latin typeface="Times New Roman" pitchFamily="18" charset="0"/>
                <a:cs typeface="Times New Roman" pitchFamily="18" charset="0"/>
              </a:rPr>
              <a:t>L</a:t>
            </a:r>
            <a:r>
              <a:rPr lang="en-US" sz="2800" i="1" dirty="0" smtClean="0">
                <a:latin typeface="Times New Roman" pitchFamily="18" charset="0"/>
                <a:cs typeface="Times New Roman" pitchFamily="18" charset="0"/>
              </a:rPr>
              <a:t>atifundios </a:t>
            </a:r>
            <a:r>
              <a:rPr lang="en-US" sz="2800" dirty="0">
                <a:latin typeface="Times New Roman" pitchFamily="18" charset="0"/>
                <a:cs typeface="Times New Roman" pitchFamily="18" charset="0"/>
              </a:rPr>
              <a:t>and </a:t>
            </a:r>
            <a:r>
              <a:rPr lang="en-US" sz="2800" i="1" dirty="0">
                <a:latin typeface="Times New Roman" pitchFamily="18" charset="0"/>
                <a:cs typeface="Times New Roman" pitchFamily="18" charset="0"/>
              </a:rPr>
              <a:t>minifundios </a:t>
            </a:r>
            <a:r>
              <a:rPr lang="en-US" sz="2800" dirty="0" smtClean="0">
                <a:latin typeface="Times New Roman" pitchFamily="18" charset="0"/>
                <a:cs typeface="Times New Roman" pitchFamily="18" charset="0"/>
              </a:rPr>
              <a:t>are not the only Latin American’s agricultural land holdings. </a:t>
            </a:r>
          </a:p>
          <a:p>
            <a:pPr algn="just"/>
            <a:r>
              <a:rPr lang="en-US" sz="2800" dirty="0" smtClean="0">
                <a:latin typeface="Times New Roman" pitchFamily="18" charset="0"/>
                <a:cs typeface="Times New Roman" pitchFamily="18" charset="0"/>
              </a:rPr>
              <a:t>There are family </a:t>
            </a:r>
            <a:r>
              <a:rPr lang="en-US" sz="2800" dirty="0">
                <a:latin typeface="Times New Roman" pitchFamily="18" charset="0"/>
                <a:cs typeface="Times New Roman" pitchFamily="18" charset="0"/>
              </a:rPr>
              <a:t>farms and medium-size </a:t>
            </a:r>
            <a:r>
              <a:rPr lang="en-US" sz="2800" dirty="0" smtClean="0">
                <a:latin typeface="Times New Roman" pitchFamily="18" charset="0"/>
                <a:cs typeface="Times New Roman" pitchFamily="18" charset="0"/>
              </a:rPr>
              <a:t>farms.</a:t>
            </a:r>
          </a:p>
          <a:p>
            <a:pPr>
              <a:buNone/>
            </a:pPr>
            <a:r>
              <a:rPr lang="en-US" sz="3100" dirty="0" smtClean="0">
                <a:solidFill>
                  <a:srgbClr val="0033CC"/>
                </a:solidFill>
              </a:rPr>
              <a:t>Latifundios:</a:t>
            </a:r>
          </a:p>
          <a:p>
            <a:pPr>
              <a:buClr>
                <a:schemeClr val="hlink"/>
              </a:buClr>
            </a:pPr>
            <a:r>
              <a:rPr lang="en-US" sz="2900" dirty="0" smtClean="0">
                <a:solidFill>
                  <a:srgbClr val="FF3300"/>
                </a:solidFill>
              </a:rPr>
              <a:t>Very large landholdings</a:t>
            </a:r>
          </a:p>
          <a:p>
            <a:pPr>
              <a:buClr>
                <a:srgbClr val="663300"/>
              </a:buClr>
            </a:pPr>
            <a:r>
              <a:rPr lang="en-US" sz="2900" dirty="0" smtClean="0">
                <a:solidFill>
                  <a:srgbClr val="993300"/>
                </a:solidFill>
              </a:rPr>
              <a:t>Commercial farming &amp; advanced farm technology</a:t>
            </a:r>
          </a:p>
          <a:p>
            <a:pPr>
              <a:buClr>
                <a:srgbClr val="006600"/>
              </a:buClr>
            </a:pPr>
            <a:r>
              <a:rPr lang="en-US" sz="2900" dirty="0" smtClean="0">
                <a:solidFill>
                  <a:srgbClr val="006600"/>
                </a:solidFill>
              </a:rPr>
              <a:t>Employing more than 12 worker</a:t>
            </a:r>
          </a:p>
          <a:p>
            <a:pPr>
              <a:buNone/>
            </a:pPr>
            <a:r>
              <a:rPr lang="en-US" sz="2900" dirty="0" smtClean="0">
                <a:solidFill>
                  <a:srgbClr val="0033CC"/>
                </a:solidFill>
              </a:rPr>
              <a:t>Minifundios:</a:t>
            </a:r>
          </a:p>
          <a:p>
            <a:pPr>
              <a:buClr>
                <a:schemeClr val="hlink"/>
              </a:buClr>
            </a:pPr>
            <a:r>
              <a:rPr lang="en-US" sz="2900" dirty="0" smtClean="0">
                <a:solidFill>
                  <a:srgbClr val="FF3300"/>
                </a:solidFill>
              </a:rPr>
              <a:t>Small family farms (a few workers)</a:t>
            </a:r>
          </a:p>
          <a:p>
            <a:pPr>
              <a:buClr>
                <a:srgbClr val="663300"/>
              </a:buClr>
            </a:pPr>
            <a:r>
              <a:rPr lang="en-US" sz="2900" dirty="0" smtClean="0">
                <a:solidFill>
                  <a:srgbClr val="993300"/>
                </a:solidFill>
              </a:rPr>
              <a:t>Subsistence farming &amp; primitive technology</a:t>
            </a:r>
          </a:p>
          <a:p>
            <a:pPr>
              <a:buClr>
                <a:srgbClr val="006600"/>
              </a:buClr>
            </a:pPr>
            <a:r>
              <a:rPr lang="en-US" sz="2900" dirty="0" smtClean="0">
                <a:solidFill>
                  <a:srgbClr val="006600"/>
                </a:solidFill>
              </a:rPr>
              <a:t>Low standard of living</a:t>
            </a:r>
          </a:p>
          <a:p>
            <a:pPr>
              <a:buNone/>
            </a:pPr>
            <a:r>
              <a:rPr lang="en-US" sz="2000" dirty="0" smtClean="0"/>
              <a:t>Problems:</a:t>
            </a:r>
          </a:p>
          <a:p>
            <a:pPr>
              <a:buClr>
                <a:schemeClr val="hlink"/>
              </a:buClr>
            </a:pPr>
            <a:r>
              <a:rPr lang="en-US" sz="2000" dirty="0" smtClean="0">
                <a:solidFill>
                  <a:srgbClr val="FF3300"/>
                </a:solidFill>
              </a:rPr>
              <a:t>Land concentration: 71.6% of land owned by 1.3% of landowners</a:t>
            </a:r>
          </a:p>
          <a:p>
            <a:pPr>
              <a:buClr>
                <a:schemeClr val="folHlink"/>
              </a:buClr>
            </a:pPr>
            <a:r>
              <a:rPr lang="en-US" sz="2000" dirty="0" smtClean="0">
                <a:solidFill>
                  <a:srgbClr val="0033CC"/>
                </a:solidFill>
              </a:rPr>
              <a:t>Inefficiency of latifundios</a:t>
            </a:r>
          </a:p>
          <a:p>
            <a:pPr>
              <a:buClr>
                <a:srgbClr val="006600"/>
              </a:buClr>
            </a:pPr>
            <a:r>
              <a:rPr lang="en-US" sz="2000" dirty="0" smtClean="0">
                <a:solidFill>
                  <a:srgbClr val="006600"/>
                </a:solidFill>
              </a:rPr>
              <a:t>Subsistence of minifundios</a:t>
            </a:r>
            <a:endParaRPr lang="en-US" sz="3100" dirty="0" smtClean="0">
              <a:latin typeface="Times New Roman" pitchFamily="18" charset="0"/>
              <a:cs typeface="Times New Roman" pitchFamily="18" charset="0"/>
            </a:endParaRPr>
          </a:p>
          <a:p>
            <a:pPr marL="0" indent="0" algn="just">
              <a:buNone/>
            </a:pPr>
            <a:r>
              <a:rPr lang="en-US" sz="2800" b="1" dirty="0">
                <a:latin typeface="Times New Roman" pitchFamily="18" charset="0"/>
                <a:cs typeface="Times New Roman" pitchFamily="18" charset="0"/>
              </a:rPr>
              <a:t>Family </a:t>
            </a:r>
            <a:r>
              <a:rPr lang="en-US" sz="2800" b="1" dirty="0" smtClean="0">
                <a:latin typeface="Times New Roman" pitchFamily="18" charset="0"/>
                <a:cs typeface="Times New Roman" pitchFamily="18" charset="0"/>
              </a:rPr>
              <a:t>farm</a:t>
            </a:r>
            <a:r>
              <a:rPr lang="en-US" sz="2800" dirty="0" smtClean="0">
                <a:latin typeface="Times New Roman" pitchFamily="18" charset="0"/>
                <a:cs typeface="Times New Roman" pitchFamily="18" charset="0"/>
              </a:rPr>
              <a:t>: is </a:t>
            </a:r>
            <a:r>
              <a:rPr lang="en-US" sz="2800" dirty="0">
                <a:latin typeface="Times New Roman" pitchFamily="18" charset="0"/>
                <a:cs typeface="Times New Roman" pitchFamily="18" charset="0"/>
              </a:rPr>
              <a:t>a</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farm </a:t>
            </a:r>
            <a:r>
              <a:rPr lang="en-US" sz="2800" dirty="0" smtClean="0">
                <a:latin typeface="Times New Roman" pitchFamily="18" charset="0"/>
                <a:cs typeface="Times New Roman" pitchFamily="18" charset="0"/>
              </a:rPr>
              <a:t>plot owned </a:t>
            </a:r>
            <a:r>
              <a:rPr lang="en-US" sz="2800" dirty="0">
                <a:latin typeface="Times New Roman" pitchFamily="18" charset="0"/>
                <a:cs typeface="Times New Roman" pitchFamily="18" charset="0"/>
              </a:rPr>
              <a:t>and operated by a </a:t>
            </a:r>
            <a:r>
              <a:rPr lang="en-US" sz="2800" dirty="0" smtClean="0">
                <a:latin typeface="Times New Roman" pitchFamily="18" charset="0"/>
                <a:cs typeface="Times New Roman" pitchFamily="18" charset="0"/>
              </a:rPr>
              <a:t>single household. </a:t>
            </a:r>
          </a:p>
          <a:p>
            <a:pPr algn="just">
              <a:buFont typeface="Wingdings" pitchFamily="2" charset="2"/>
              <a:buChar char="Ø"/>
            </a:pPr>
            <a:r>
              <a:rPr lang="en-US" sz="2800" dirty="0" smtClean="0">
                <a:latin typeface="Times New Roman" pitchFamily="18" charset="0"/>
                <a:cs typeface="Times New Roman" pitchFamily="18" charset="0"/>
              </a:rPr>
              <a:t>It provides </a:t>
            </a:r>
            <a:r>
              <a:rPr lang="en-US" sz="2800" dirty="0">
                <a:latin typeface="Times New Roman" pitchFamily="18" charset="0"/>
                <a:cs typeface="Times New Roman" pitchFamily="18" charset="0"/>
              </a:rPr>
              <a:t>work for </a:t>
            </a:r>
            <a:r>
              <a:rPr lang="en-US" sz="2800" dirty="0" smtClean="0">
                <a:latin typeface="Times New Roman" pitchFamily="18" charset="0"/>
                <a:cs typeface="Times New Roman" pitchFamily="18" charset="0"/>
              </a:rPr>
              <a:t>2 to 4 people. </a:t>
            </a:r>
          </a:p>
          <a:p>
            <a:pPr marL="0" indent="0" algn="just">
              <a:buNone/>
            </a:pPr>
            <a:r>
              <a:rPr lang="en-US" sz="2800" b="1" dirty="0">
                <a:latin typeface="Times New Roman" pitchFamily="18" charset="0"/>
                <a:cs typeface="Times New Roman" pitchFamily="18" charset="0"/>
              </a:rPr>
              <a:t>Medium-size </a:t>
            </a:r>
            <a:r>
              <a:rPr lang="en-US" sz="2800" b="1" dirty="0" smtClean="0">
                <a:latin typeface="Times New Roman" pitchFamily="18" charset="0"/>
                <a:cs typeface="Times New Roman" pitchFamily="18" charset="0"/>
              </a:rPr>
              <a:t>farm: </a:t>
            </a:r>
            <a:r>
              <a:rPr lang="en-US" sz="2800" dirty="0" smtClean="0">
                <a:latin typeface="Times New Roman" pitchFamily="18" charset="0"/>
                <a:cs typeface="Times New Roman" pitchFamily="18" charset="0"/>
              </a:rPr>
              <a:t>is </a:t>
            </a:r>
            <a:r>
              <a:rPr lang="en-US" sz="2800" dirty="0">
                <a:latin typeface="Times New Roman" pitchFamily="18" charset="0"/>
                <a:cs typeface="Times New Roman" pitchFamily="18" charset="0"/>
              </a:rPr>
              <a:t>a</a:t>
            </a:r>
            <a:r>
              <a:rPr lang="en-US" sz="2800" dirty="0" smtClean="0">
                <a:latin typeface="Times New Roman" pitchFamily="18" charset="0"/>
                <a:cs typeface="Times New Roman" pitchFamily="18" charset="0"/>
              </a:rPr>
              <a:t> farm employing 4 to </a:t>
            </a:r>
            <a:r>
              <a:rPr lang="en-US" sz="2800" dirty="0">
                <a:latin typeface="Times New Roman" pitchFamily="18" charset="0"/>
                <a:cs typeface="Times New Roman" pitchFamily="18" charset="0"/>
              </a:rPr>
              <a:t>12 </a:t>
            </a:r>
            <a:r>
              <a:rPr lang="en-US" sz="2800" dirty="0" smtClean="0">
                <a:latin typeface="Times New Roman" pitchFamily="18" charset="0"/>
                <a:cs typeface="Times New Roman" pitchFamily="18" charset="0"/>
              </a:rPr>
              <a:t>workers (just </a:t>
            </a:r>
            <a:r>
              <a:rPr lang="en-US" sz="2800" dirty="0">
                <a:latin typeface="Times New Roman" pitchFamily="18" charset="0"/>
                <a:cs typeface="Times New Roman" pitchFamily="18" charset="0"/>
              </a:rPr>
              <a:t>below the </a:t>
            </a:r>
            <a:r>
              <a:rPr lang="en-US" sz="2800" i="1" dirty="0" err="1">
                <a:latin typeface="Times New Roman" pitchFamily="18" charset="0"/>
                <a:cs typeface="Times New Roman" pitchFamily="18" charset="0"/>
              </a:rPr>
              <a:t>latifundio</a:t>
            </a:r>
            <a:r>
              <a:rPr lang="en-US" sz="2800" dirty="0" smtClean="0">
                <a:latin typeface="Times New Roman" pitchFamily="18" charset="0"/>
                <a:cs typeface="Times New Roman" pitchFamily="18" charset="0"/>
              </a:rPr>
              <a:t>). </a:t>
            </a:r>
          </a:p>
          <a:p>
            <a:pPr marL="0" indent="0" algn="just">
              <a:buNone/>
            </a:pP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17</a:t>
            </a:fld>
            <a:endParaRPr lang="en-US"/>
          </a:p>
        </p:txBody>
      </p:sp>
    </p:spTree>
    <p:extLst>
      <p:ext uri="{BB962C8B-B14F-4D97-AF65-F5344CB8AC3E}">
        <p14:creationId xmlns:p14="http://schemas.microsoft.com/office/powerpoint/2010/main" xmlns="" val="9421093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2500" lnSpcReduction="20000"/>
          </a:bodyPr>
          <a:lstStyle/>
          <a:p>
            <a:pPr algn="just"/>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hese </a:t>
            </a:r>
            <a:r>
              <a:rPr lang="en-US" sz="2800" dirty="0">
                <a:latin typeface="Times New Roman" pitchFamily="18" charset="0"/>
                <a:cs typeface="Times New Roman" pitchFamily="18" charset="0"/>
              </a:rPr>
              <a:t>intermediate farm </a:t>
            </a:r>
            <a:r>
              <a:rPr lang="en-US" sz="2800" dirty="0" smtClean="0">
                <a:latin typeface="Times New Roman" pitchFamily="18" charset="0"/>
                <a:cs typeface="Times New Roman" pitchFamily="18" charset="0"/>
              </a:rPr>
              <a:t>organizations </a:t>
            </a:r>
            <a:r>
              <a:rPr lang="en-US" sz="2800" dirty="0">
                <a:latin typeface="Times New Roman" pitchFamily="18" charset="0"/>
                <a:cs typeface="Times New Roman" pitchFamily="18" charset="0"/>
              </a:rPr>
              <a:t>use a more efficient balance between labor </a:t>
            </a:r>
            <a:r>
              <a:rPr lang="en-US" sz="2800" dirty="0" smtClean="0">
                <a:latin typeface="Times New Roman" pitchFamily="18" charset="0"/>
                <a:cs typeface="Times New Roman" pitchFamily="18" charset="0"/>
              </a:rPr>
              <a:t>and land</a:t>
            </a:r>
            <a:r>
              <a:rPr lang="en-US" sz="2800" dirty="0">
                <a:latin typeface="Times New Roman" pitchFamily="18" charset="0"/>
                <a:cs typeface="Times New Roman" pitchFamily="18" charset="0"/>
              </a:rPr>
              <a:t>, and studies show that they have a much higher total factor </a:t>
            </a:r>
            <a:r>
              <a:rPr lang="en-US" sz="2800" dirty="0" smtClean="0">
                <a:latin typeface="Times New Roman" pitchFamily="18" charset="0"/>
                <a:cs typeface="Times New Roman" pitchFamily="18" charset="0"/>
              </a:rPr>
              <a:t>productivity than </a:t>
            </a:r>
            <a:r>
              <a:rPr lang="en-US" sz="2800" dirty="0">
                <a:latin typeface="Times New Roman" pitchFamily="18" charset="0"/>
                <a:cs typeface="Times New Roman" pitchFamily="18" charset="0"/>
              </a:rPr>
              <a:t>either </a:t>
            </a:r>
            <a:r>
              <a:rPr lang="en-US" sz="2800" i="1" dirty="0">
                <a:latin typeface="Times New Roman" pitchFamily="18" charset="0"/>
                <a:cs typeface="Times New Roman" pitchFamily="18" charset="0"/>
              </a:rPr>
              <a:t>latifundios </a:t>
            </a:r>
            <a:r>
              <a:rPr lang="en-US" sz="2800" dirty="0">
                <a:latin typeface="Times New Roman" pitchFamily="18" charset="0"/>
                <a:cs typeface="Times New Roman" pitchFamily="18" charset="0"/>
              </a:rPr>
              <a:t>or </a:t>
            </a:r>
            <a:r>
              <a:rPr lang="en-US" sz="2800" i="1" dirty="0" smtClean="0">
                <a:latin typeface="Times New Roman" pitchFamily="18" charset="0"/>
                <a:cs typeface="Times New Roman" pitchFamily="18" charset="0"/>
              </a:rPr>
              <a:t>minifundios. </a:t>
            </a:r>
          </a:p>
          <a:p>
            <a:pPr algn="just"/>
            <a:r>
              <a:rPr lang="en-US" sz="2800" dirty="0">
                <a:latin typeface="Times New Roman" pitchFamily="18" charset="0"/>
                <a:cs typeface="Times New Roman" pitchFamily="18" charset="0"/>
              </a:rPr>
              <a:t>F</a:t>
            </a:r>
            <a:r>
              <a:rPr lang="en-US" sz="2800" dirty="0" smtClean="0">
                <a:latin typeface="Times New Roman" pitchFamily="18" charset="0"/>
                <a:cs typeface="Times New Roman" pitchFamily="18" charset="0"/>
              </a:rPr>
              <a:t>arming the fertile </a:t>
            </a:r>
            <a:r>
              <a:rPr lang="en-US" sz="2800" dirty="0">
                <a:latin typeface="Times New Roman" pitchFamily="18" charset="0"/>
                <a:cs typeface="Times New Roman" pitchFamily="18" charset="0"/>
              </a:rPr>
              <a:t>land on the </a:t>
            </a:r>
            <a:r>
              <a:rPr lang="en-US" sz="2800" i="1" dirty="0" smtClean="0">
                <a:latin typeface="Times New Roman" pitchFamily="18" charset="0"/>
                <a:cs typeface="Times New Roman" pitchFamily="18" charset="0"/>
              </a:rPr>
              <a:t>latifundios is relatively economically inefficient. Why?</a:t>
            </a:r>
          </a:p>
          <a:p>
            <a:pPr algn="just"/>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wealthy landowners </a:t>
            </a:r>
            <a:r>
              <a:rPr lang="en-US" sz="2800" dirty="0" smtClean="0">
                <a:latin typeface="Times New Roman" pitchFamily="18" charset="0"/>
                <a:cs typeface="Times New Roman" pitchFamily="18" charset="0"/>
              </a:rPr>
              <a:t>often value </a:t>
            </a:r>
            <a:r>
              <a:rPr lang="en-US" sz="2800" dirty="0">
                <a:latin typeface="Times New Roman" pitchFamily="18" charset="0"/>
                <a:cs typeface="Times New Roman" pitchFamily="18" charset="0"/>
              </a:rPr>
              <a:t>these holdings </a:t>
            </a:r>
            <a:r>
              <a:rPr lang="en-US" sz="2800" dirty="0" smtClean="0">
                <a:latin typeface="Times New Roman" pitchFamily="18" charset="0"/>
                <a:cs typeface="Times New Roman" pitchFamily="18" charset="0"/>
              </a:rPr>
              <a:t>as a </a:t>
            </a:r>
            <a:r>
              <a:rPr lang="en-US" sz="2800" dirty="0">
                <a:latin typeface="Times New Roman" pitchFamily="18" charset="0"/>
                <a:cs typeface="Times New Roman" pitchFamily="18" charset="0"/>
              </a:rPr>
              <a:t>power and </a:t>
            </a:r>
            <a:r>
              <a:rPr lang="en-US" sz="2800" dirty="0" smtClean="0">
                <a:latin typeface="Times New Roman" pitchFamily="18" charset="0"/>
                <a:cs typeface="Times New Roman" pitchFamily="18" charset="0"/>
              </a:rPr>
              <a:t>prestige (it is </a:t>
            </a:r>
            <a:r>
              <a:rPr lang="en-US" sz="2800" dirty="0" smtClean="0"/>
              <a:t>not for their potential contributions to national agricultural output</a:t>
            </a:r>
            <a:r>
              <a:rPr lang="en-US" sz="28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Much </a:t>
            </a:r>
            <a:r>
              <a:rPr lang="en-US" sz="2800" dirty="0">
                <a:latin typeface="Times New Roman" pitchFamily="18" charset="0"/>
                <a:cs typeface="Times New Roman" pitchFamily="18" charset="0"/>
              </a:rPr>
              <a:t>of the land is left idle or farmed less intensively than </a:t>
            </a:r>
            <a:r>
              <a:rPr lang="en-US" sz="2800" dirty="0" smtClean="0">
                <a:latin typeface="Times New Roman" pitchFamily="18" charset="0"/>
                <a:cs typeface="Times New Roman" pitchFamily="18" charset="0"/>
              </a:rPr>
              <a:t>smaller farms. </a:t>
            </a:r>
          </a:p>
          <a:p>
            <a:pPr algn="just">
              <a:buFont typeface="Wingdings" pitchFamily="2" charset="2"/>
              <a:buChar char="ü"/>
            </a:pPr>
            <a:r>
              <a:rPr lang="en-US" sz="2800" i="1" dirty="0" err="1">
                <a:latin typeface="Times New Roman" pitchFamily="18" charset="0"/>
                <a:cs typeface="Times New Roman" pitchFamily="18" charset="0"/>
              </a:rPr>
              <a:t>L</a:t>
            </a:r>
            <a:r>
              <a:rPr lang="en-US" sz="2800" i="1" dirty="0" err="1" smtClean="0">
                <a:latin typeface="Times New Roman" pitchFamily="18" charset="0"/>
                <a:cs typeface="Times New Roman" pitchFamily="18" charset="0"/>
              </a:rPr>
              <a:t>atifundio</a:t>
            </a:r>
            <a:r>
              <a:rPr lang="en-US" sz="2800" i="1"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transaction </a:t>
            </a:r>
            <a:r>
              <a:rPr lang="en-US" sz="2800" dirty="0" smtClean="0">
                <a:latin typeface="Times New Roman" pitchFamily="18" charset="0"/>
                <a:cs typeface="Times New Roman" pitchFamily="18" charset="0"/>
              </a:rPr>
              <a:t>costs (especially, cost </a:t>
            </a:r>
            <a:r>
              <a:rPr lang="en-US" sz="2800" dirty="0">
                <a:latin typeface="Times New Roman" pitchFamily="18" charset="0"/>
                <a:cs typeface="Times New Roman" pitchFamily="18" charset="0"/>
              </a:rPr>
              <a:t>of </a:t>
            </a:r>
            <a:r>
              <a:rPr lang="en-US" sz="2800" dirty="0" smtClean="0">
                <a:latin typeface="Times New Roman" pitchFamily="18" charset="0"/>
                <a:cs typeface="Times New Roman" pitchFamily="18" charset="0"/>
              </a:rPr>
              <a:t>supervising hired labor) </a:t>
            </a:r>
            <a:r>
              <a:rPr lang="en-US" sz="2800" dirty="0">
                <a:latin typeface="Times New Roman" pitchFamily="18" charset="0"/>
                <a:cs typeface="Times New Roman" pitchFamily="18" charset="0"/>
              </a:rPr>
              <a:t>are much higher than the low effective cost of using family </a:t>
            </a:r>
            <a:r>
              <a:rPr lang="en-US" sz="2800" dirty="0" smtClean="0">
                <a:latin typeface="Times New Roman" pitchFamily="18" charset="0"/>
                <a:cs typeface="Times New Roman" pitchFamily="18" charset="0"/>
              </a:rPr>
              <a:t>labor on </a:t>
            </a:r>
            <a:r>
              <a:rPr lang="en-US" sz="2800" dirty="0">
                <a:latin typeface="Times New Roman" pitchFamily="18" charset="0"/>
                <a:cs typeface="Times New Roman" pitchFamily="18" charset="0"/>
              </a:rPr>
              <a:t>family farms or </a:t>
            </a:r>
            <a:r>
              <a:rPr lang="en-US" sz="2800" i="1" dirty="0" smtClean="0">
                <a:latin typeface="Times New Roman" pitchFamily="18" charset="0"/>
                <a:cs typeface="Times New Roman" pitchFamily="18" charset="0"/>
              </a:rPr>
              <a:t>minifundios. </a:t>
            </a:r>
          </a:p>
          <a:p>
            <a:pPr algn="just"/>
            <a:r>
              <a:rPr lang="en-US" sz="2800" dirty="0" smtClean="0">
                <a:latin typeface="Times New Roman" pitchFamily="18" charset="0"/>
                <a:cs typeface="Times New Roman" pitchFamily="18" charset="0"/>
              </a:rPr>
              <a:t>Therefore, raising </a:t>
            </a:r>
            <a:r>
              <a:rPr lang="en-US" sz="2800" dirty="0">
                <a:latin typeface="Times New Roman" pitchFamily="18" charset="0"/>
                <a:cs typeface="Times New Roman" pitchFamily="18" charset="0"/>
              </a:rPr>
              <a:t>agricultural </a:t>
            </a:r>
            <a:r>
              <a:rPr lang="en-US" sz="2800" dirty="0" smtClean="0">
                <a:latin typeface="Times New Roman" pitchFamily="18" charset="0"/>
                <a:cs typeface="Times New Roman" pitchFamily="18" charset="0"/>
              </a:rPr>
              <a:t>production and </a:t>
            </a:r>
            <a:r>
              <a:rPr lang="en-US" sz="2800" dirty="0">
                <a:latin typeface="Times New Roman" pitchFamily="18" charset="0"/>
                <a:cs typeface="Times New Roman" pitchFamily="18" charset="0"/>
              </a:rPr>
              <a:t>improving the efficiency of Latin American agrarian systems </a:t>
            </a:r>
            <a:r>
              <a:rPr lang="en-US" sz="2800" dirty="0" smtClean="0">
                <a:latin typeface="Times New Roman" pitchFamily="18" charset="0"/>
                <a:cs typeface="Times New Roman" pitchFamily="18" charset="0"/>
              </a:rPr>
              <a:t>will </a:t>
            </a:r>
            <a:r>
              <a:rPr lang="en-US" sz="2800" b="1" dirty="0">
                <a:latin typeface="Times New Roman" pitchFamily="18" charset="0"/>
                <a:cs typeface="Times New Roman" pitchFamily="18" charset="0"/>
              </a:rPr>
              <a:t>require much more than direct economic policies </a:t>
            </a:r>
            <a:r>
              <a:rPr lang="en-US" sz="2800" b="1" dirty="0" smtClean="0">
                <a:latin typeface="Times New Roman" pitchFamily="18" charset="0"/>
                <a:cs typeface="Times New Roman" pitchFamily="18" charset="0"/>
              </a:rPr>
              <a:t>that lead to the provision </a:t>
            </a:r>
            <a:r>
              <a:rPr lang="en-US" sz="2800" dirty="0">
                <a:latin typeface="Times New Roman" pitchFamily="18" charset="0"/>
                <a:cs typeface="Times New Roman" pitchFamily="18" charset="0"/>
              </a:rPr>
              <a:t>of better seeds, more fertilizer, less distorted factor prices, </a:t>
            </a:r>
            <a:r>
              <a:rPr lang="en-US" sz="2800" dirty="0" smtClean="0">
                <a:latin typeface="Times New Roman" pitchFamily="18" charset="0"/>
                <a:cs typeface="Times New Roman" pitchFamily="18" charset="0"/>
              </a:rPr>
              <a:t>higher output </a:t>
            </a:r>
            <a:r>
              <a:rPr lang="en-US" sz="2800" dirty="0">
                <a:latin typeface="Times New Roman" pitchFamily="18" charset="0"/>
                <a:cs typeface="Times New Roman" pitchFamily="18" charset="0"/>
              </a:rPr>
              <a:t>prices, and improved marketing </a:t>
            </a:r>
            <a:r>
              <a:rPr lang="en-US" sz="2800" dirty="0" smtClean="0">
                <a:latin typeface="Times New Roman" pitchFamily="18" charset="0"/>
                <a:cs typeface="Times New Roman" pitchFamily="18" charset="0"/>
              </a:rPr>
              <a:t>facilities.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18</a:t>
            </a:fld>
            <a:endParaRPr lang="en-US"/>
          </a:p>
        </p:txBody>
      </p:sp>
    </p:spTree>
    <p:extLst>
      <p:ext uri="{BB962C8B-B14F-4D97-AF65-F5344CB8AC3E}">
        <p14:creationId xmlns:p14="http://schemas.microsoft.com/office/powerpoint/2010/main" xmlns="" val="31482947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algn="just">
              <a:buFont typeface="Wingdings" pitchFamily="2" charset="2"/>
              <a:buChar char="Ø"/>
            </a:pPr>
            <a:r>
              <a:rPr lang="en-US" sz="2800" dirty="0">
                <a:latin typeface="Times New Roman" pitchFamily="18" charset="0"/>
                <a:cs typeface="Times New Roman" pitchFamily="18" charset="0"/>
              </a:rPr>
              <a:t>It will also require a </a:t>
            </a:r>
            <a:r>
              <a:rPr lang="en-US" sz="2800" dirty="0" smtClean="0">
                <a:latin typeface="Times New Roman" pitchFamily="18" charset="0"/>
                <a:cs typeface="Times New Roman" pitchFamily="18" charset="0"/>
              </a:rPr>
              <a:t>reorganization of social </a:t>
            </a:r>
            <a:r>
              <a:rPr lang="en-US" sz="2800" dirty="0">
                <a:latin typeface="Times New Roman" pitchFamily="18" charset="0"/>
                <a:cs typeface="Times New Roman" pitchFamily="18" charset="0"/>
              </a:rPr>
              <a:t>and institutional </a:t>
            </a:r>
            <a:r>
              <a:rPr lang="en-US" sz="2800" dirty="0" smtClean="0">
                <a:latin typeface="Times New Roman" pitchFamily="18" charset="0"/>
                <a:cs typeface="Times New Roman" pitchFamily="18" charset="0"/>
              </a:rPr>
              <a:t>structures in rural areas.  </a:t>
            </a:r>
          </a:p>
          <a:p>
            <a:pPr algn="just"/>
            <a:r>
              <a:rPr lang="en-US" sz="2800" i="1" dirty="0" smtClean="0">
                <a:latin typeface="Times New Roman" pitchFamily="18" charset="0"/>
                <a:cs typeface="Times New Roman" pitchFamily="18" charset="0"/>
              </a:rPr>
              <a:t>Many </a:t>
            </a:r>
            <a:r>
              <a:rPr lang="en-US" sz="2800" i="1" dirty="0" err="1" smtClean="0">
                <a:latin typeface="Times New Roman" pitchFamily="18" charset="0"/>
                <a:cs typeface="Times New Roman" pitchFamily="18" charset="0"/>
              </a:rPr>
              <a:t>minifundio</a:t>
            </a:r>
            <a:r>
              <a:rPr lang="en-US" sz="2800" i="1"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owners remain in </a:t>
            </a:r>
            <a:r>
              <a:rPr lang="en-US" sz="2800" dirty="0" smtClean="0">
                <a:latin typeface="Times New Roman" pitchFamily="18" charset="0"/>
                <a:cs typeface="Times New Roman" pitchFamily="18" charset="0"/>
              </a:rPr>
              <a:t>poverty.</a:t>
            </a:r>
          </a:p>
          <a:p>
            <a:pPr algn="just"/>
            <a:r>
              <a:rPr lang="en-US" sz="2800" dirty="0" smtClean="0">
                <a:latin typeface="Times New Roman" pitchFamily="18" charset="0"/>
                <a:cs typeface="Times New Roman" pitchFamily="18" charset="0"/>
              </a:rPr>
              <a:t>Many </a:t>
            </a:r>
            <a:r>
              <a:rPr lang="en-US" sz="2800" i="1" dirty="0" err="1" smtClean="0">
                <a:latin typeface="Times New Roman" pitchFamily="18" charset="0"/>
                <a:cs typeface="Times New Roman" pitchFamily="18" charset="0"/>
              </a:rPr>
              <a:t>latifundio</a:t>
            </a:r>
            <a:r>
              <a:rPr lang="en-US" sz="2800" i="1" dirty="0" smtClean="0">
                <a:latin typeface="Times New Roman" pitchFamily="18" charset="0"/>
                <a:cs typeface="Times New Roman" pitchFamily="18" charset="0"/>
              </a:rPr>
              <a:t> owners </a:t>
            </a:r>
            <a:r>
              <a:rPr lang="en-US" sz="2800" dirty="0" smtClean="0">
                <a:latin typeface="Times New Roman" pitchFamily="18" charset="0"/>
                <a:cs typeface="Times New Roman" pitchFamily="18" charset="0"/>
              </a:rPr>
              <a:t>continue to </a:t>
            </a:r>
            <a:r>
              <a:rPr lang="en-US" sz="2800" dirty="0">
                <a:latin typeface="Times New Roman" pitchFamily="18" charset="0"/>
                <a:cs typeface="Times New Roman" pitchFamily="18" charset="0"/>
              </a:rPr>
              <a:t>operate </a:t>
            </a:r>
            <a:r>
              <a:rPr lang="en-US" sz="2800" dirty="0" smtClean="0">
                <a:latin typeface="Times New Roman" pitchFamily="18" charset="0"/>
                <a:cs typeface="Times New Roman" pitchFamily="18" charset="0"/>
              </a:rPr>
              <a:t>below </a:t>
            </a:r>
            <a:r>
              <a:rPr lang="en-US" sz="2800" dirty="0">
                <a:latin typeface="Times New Roman" pitchFamily="18" charset="0"/>
                <a:cs typeface="Times New Roman" pitchFamily="18" charset="0"/>
              </a:rPr>
              <a:t>their productivity </a:t>
            </a:r>
            <a:r>
              <a:rPr lang="en-US" sz="2800" dirty="0" smtClean="0">
                <a:latin typeface="Times New Roman" pitchFamily="18" charset="0"/>
                <a:cs typeface="Times New Roman" pitchFamily="18" charset="0"/>
              </a:rPr>
              <a:t>potential.</a:t>
            </a:r>
          </a:p>
          <a:p>
            <a:pPr algn="just">
              <a:buFont typeface="Wingdings" pitchFamily="2" charset="2"/>
              <a:buChar char="Ø"/>
            </a:pPr>
            <a:r>
              <a:rPr lang="en-US" sz="2800" dirty="0" smtClean="0">
                <a:latin typeface="Times New Roman" pitchFamily="18" charset="0"/>
                <a:cs typeface="Times New Roman" pitchFamily="18" charset="0"/>
              </a:rPr>
              <a:t>As a result, a </a:t>
            </a:r>
            <a:r>
              <a:rPr lang="en-US" sz="2800" dirty="0">
                <a:latin typeface="Times New Roman" pitchFamily="18" charset="0"/>
                <a:cs typeface="Times New Roman" pitchFamily="18" charset="0"/>
              </a:rPr>
              <a:t>more dynamic </a:t>
            </a:r>
            <a:r>
              <a:rPr lang="en-US" sz="2800" dirty="0" smtClean="0">
                <a:latin typeface="Times New Roman" pitchFamily="18" charset="0"/>
                <a:cs typeface="Times New Roman" pitchFamily="18" charset="0"/>
              </a:rPr>
              <a:t>sector, </a:t>
            </a:r>
            <a:r>
              <a:rPr lang="en-US" sz="2800" dirty="0">
                <a:latin typeface="Times New Roman" pitchFamily="18" charset="0"/>
                <a:cs typeface="Times New Roman" pitchFamily="18" charset="0"/>
              </a:rPr>
              <a:t>including some larger farms, has emerged. Efficient family and </a:t>
            </a:r>
            <a:r>
              <a:rPr lang="en-US" sz="2800" dirty="0" smtClean="0">
                <a:latin typeface="Times New Roman" pitchFamily="18" charset="0"/>
                <a:cs typeface="Times New Roman" pitchFamily="18" charset="0"/>
              </a:rPr>
              <a:t>medium-size farms </a:t>
            </a:r>
            <a:r>
              <a:rPr lang="en-US" sz="2800" dirty="0">
                <a:latin typeface="Times New Roman" pitchFamily="18" charset="0"/>
                <a:cs typeface="Times New Roman" pitchFamily="18" charset="0"/>
              </a:rPr>
              <a:t>are found throughout the region</a:t>
            </a:r>
            <a:r>
              <a:rPr lang="en-US" sz="2800" dirty="0" smtClean="0">
                <a:latin typeface="Times New Roman" pitchFamily="18" charset="0"/>
                <a:cs typeface="Times New Roman" pitchFamily="18" charset="0"/>
              </a:rPr>
              <a:t>. </a:t>
            </a:r>
          </a:p>
          <a:p>
            <a:pPr algn="just">
              <a:buFont typeface="Wingdings" pitchFamily="2" charset="2"/>
              <a:buChar char="v"/>
            </a:pPr>
            <a:r>
              <a:rPr lang="en-US" sz="2800" dirty="0">
                <a:latin typeface="Times New Roman" pitchFamily="18" charset="0"/>
                <a:cs typeface="Times New Roman" pitchFamily="18" charset="0"/>
              </a:rPr>
              <a:t>At an aggregate level the agricultural sector in Latin America </a:t>
            </a:r>
            <a:r>
              <a:rPr lang="en-US" sz="2800" dirty="0" smtClean="0">
                <a:latin typeface="Times New Roman" pitchFamily="18" charset="0"/>
                <a:cs typeface="Times New Roman" pitchFamily="18" charset="0"/>
              </a:rPr>
              <a:t>is doing well.  </a:t>
            </a:r>
          </a:p>
          <a:p>
            <a:pPr algn="just"/>
            <a:r>
              <a:rPr lang="en-US" sz="2800" dirty="0" smtClean="0">
                <a:latin typeface="Times New Roman" pitchFamily="18" charset="0"/>
                <a:cs typeface="Times New Roman" pitchFamily="18" charset="0"/>
              </a:rPr>
              <a:t>However, extreme </a:t>
            </a:r>
            <a:r>
              <a:rPr lang="en-US" sz="2800" dirty="0">
                <a:latin typeface="Times New Roman" pitchFamily="18" charset="0"/>
                <a:cs typeface="Times New Roman" pitchFamily="18" charset="0"/>
              </a:rPr>
              <a:t>rural inequalities still </a:t>
            </a:r>
            <a:r>
              <a:rPr lang="en-US" sz="2800" dirty="0" smtClean="0">
                <a:latin typeface="Times New Roman" pitchFamily="18" charset="0"/>
                <a:cs typeface="Times New Roman" pitchFamily="18" charset="0"/>
              </a:rPr>
              <a:t>persist. </a:t>
            </a:r>
          </a:p>
        </p:txBody>
      </p:sp>
      <p:sp>
        <p:nvSpPr>
          <p:cNvPr id="4" name="Slide Number Placeholder 3"/>
          <p:cNvSpPr>
            <a:spLocks noGrp="1"/>
          </p:cNvSpPr>
          <p:nvPr>
            <p:ph type="sldNum" sz="quarter" idx="12"/>
          </p:nvPr>
        </p:nvSpPr>
        <p:spPr/>
        <p:txBody>
          <a:bodyPr/>
          <a:lstStyle/>
          <a:p>
            <a:fld id="{08F887BC-0AB3-49DB-BBCF-9813FF933CF1}" type="slidenum">
              <a:rPr lang="en-US" smtClean="0"/>
              <a:pPr/>
              <a:t>19</a:t>
            </a:fld>
            <a:endParaRPr lang="en-US"/>
          </a:p>
        </p:txBody>
      </p:sp>
    </p:spTree>
    <p:extLst>
      <p:ext uri="{BB962C8B-B14F-4D97-AF65-F5344CB8AC3E}">
        <p14:creationId xmlns:p14="http://schemas.microsoft.com/office/powerpoint/2010/main" xmlns="" val="4212467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220200" cy="6858000"/>
          </a:xfrm>
          <a:ln/>
        </p:spPr>
        <p:style>
          <a:lnRef idx="1">
            <a:schemeClr val="dk1"/>
          </a:lnRef>
          <a:fillRef idx="2">
            <a:schemeClr val="dk1"/>
          </a:fillRef>
          <a:effectRef idx="1">
            <a:schemeClr val="dk1"/>
          </a:effectRef>
          <a:fontRef idx="minor">
            <a:schemeClr val="dk1"/>
          </a:fontRef>
        </p:style>
        <p:txBody>
          <a:bodyPr>
            <a:normAutofit lnSpcReduction="10000"/>
          </a:bodyPr>
          <a:lstStyle/>
          <a:p>
            <a:pPr algn="just">
              <a:lnSpc>
                <a:spcPct val="110000"/>
              </a:lnSpc>
            </a:pPr>
            <a:r>
              <a:rPr lang="en-US" sz="2800" b="1" i="1" dirty="0" smtClean="0">
                <a:latin typeface="Times New Roman" pitchFamily="18" charset="0"/>
                <a:cs typeface="Times New Roman" pitchFamily="18" charset="0"/>
              </a:rPr>
              <a:t>Therefore, </a:t>
            </a:r>
            <a:r>
              <a:rPr lang="en-US" sz="2800" dirty="0" smtClean="0">
                <a:latin typeface="Times New Roman" pitchFamily="18" charset="0"/>
                <a:cs typeface="Times New Roman" pitchFamily="18" charset="0"/>
              </a:rPr>
              <a:t>development requires </a:t>
            </a:r>
            <a:r>
              <a:rPr lang="en-US" sz="2800" dirty="0">
                <a:latin typeface="Times New Roman" pitchFamily="18" charset="0"/>
                <a:cs typeface="Times New Roman" pitchFamily="18" charset="0"/>
              </a:rPr>
              <a:t>systematic reallocation of factors </a:t>
            </a:r>
            <a:r>
              <a:rPr lang="en-US" sz="2800" dirty="0" smtClean="0">
                <a:latin typeface="Times New Roman" pitchFamily="18" charset="0"/>
                <a:cs typeface="Times New Roman" pitchFamily="18" charset="0"/>
              </a:rPr>
              <a:t>of production from the agriculture sector to </a:t>
            </a:r>
            <a:r>
              <a:rPr lang="en-US" sz="2800" dirty="0">
                <a:latin typeface="Times New Roman" pitchFamily="18" charset="0"/>
                <a:cs typeface="Times New Roman" pitchFamily="18" charset="0"/>
              </a:rPr>
              <a:t>a modern industrial sector with higher productivity and </a:t>
            </a:r>
            <a:r>
              <a:rPr lang="en-US" sz="2800" dirty="0" smtClean="0">
                <a:latin typeface="Times New Roman" pitchFamily="18" charset="0"/>
                <a:cs typeface="Times New Roman" pitchFamily="18" charset="0"/>
              </a:rPr>
              <a:t>increasing returns. </a:t>
            </a:r>
          </a:p>
          <a:p>
            <a:pPr marL="0" indent="0" algn="just">
              <a:lnSpc>
                <a:spcPct val="110000"/>
              </a:lnSpc>
              <a:buNone/>
            </a:pPr>
            <a:r>
              <a:rPr lang="en-US" sz="2800" b="1" dirty="0" smtClean="0">
                <a:latin typeface="Times New Roman" pitchFamily="18" charset="0"/>
                <a:cs typeface="Times New Roman" pitchFamily="18" charset="0"/>
              </a:rPr>
              <a:t>The active role of agriculture in growth and development </a:t>
            </a:r>
          </a:p>
          <a:p>
            <a:pPr algn="just">
              <a:lnSpc>
                <a:spcPct val="110000"/>
              </a:lnSpc>
            </a:pPr>
            <a:r>
              <a:rPr lang="en-US" sz="2800" dirty="0" smtClean="0">
                <a:latin typeface="Times New Roman" pitchFamily="18" charset="0"/>
                <a:cs typeface="Times New Roman" pitchFamily="18" charset="0"/>
              </a:rPr>
              <a:t>The view that agriculture plays only a passive role in development was swept aside by the green revolution in Asia during the late 1960s and early 1970s. </a:t>
            </a:r>
          </a:p>
          <a:p>
            <a:pPr marL="0" indent="0" algn="just">
              <a:lnSpc>
                <a:spcPct val="110000"/>
              </a:lnSpc>
              <a:buNone/>
            </a:pPr>
            <a:r>
              <a:rPr lang="en-US" sz="2800" b="1" dirty="0" smtClean="0">
                <a:latin typeface="Times New Roman" pitchFamily="18" charset="0"/>
                <a:cs typeface="Times New Roman" pitchFamily="18" charset="0"/>
              </a:rPr>
              <a:t>Green revolution</a:t>
            </a:r>
            <a:r>
              <a:rPr lang="en-US" sz="2800" dirty="0" smtClean="0">
                <a:latin typeface="Times New Roman" pitchFamily="18" charset="0"/>
                <a:cs typeface="Times New Roman" pitchFamily="18" charset="0"/>
              </a:rPr>
              <a:t>: the increase in grain production associated with the scientific discovery of new hybrid seed varieties of wheat, rice, and corn that have resulted in high farm yields in many developing countries.</a:t>
            </a:r>
          </a:p>
          <a:p>
            <a:pPr algn="just">
              <a:lnSpc>
                <a:spcPct val="110000"/>
              </a:lnSpc>
              <a:buFont typeface="Wingdings" pitchFamily="2" charset="2"/>
              <a:buChar char="Ø"/>
            </a:pPr>
            <a:r>
              <a:rPr lang="en-US" sz="2800" dirty="0" smtClean="0">
                <a:latin typeface="Times New Roman" pitchFamily="18" charset="0"/>
                <a:cs typeface="Times New Roman" pitchFamily="18" charset="0"/>
              </a:rPr>
              <a:t>The transformation of traditional agriculture into a modern sector revealed the potential of agriculture as a growth sector. </a:t>
            </a:r>
          </a:p>
        </p:txBody>
      </p:sp>
      <p:sp>
        <p:nvSpPr>
          <p:cNvPr id="2" name="Slide Number Placeholder 1"/>
          <p:cNvSpPr>
            <a:spLocks noGrp="1"/>
          </p:cNvSpPr>
          <p:nvPr>
            <p:ph type="sldNum" sz="quarter" idx="12"/>
          </p:nvPr>
        </p:nvSpPr>
        <p:spPr/>
        <p:txBody>
          <a:bodyPr/>
          <a:lstStyle/>
          <a:p>
            <a:fld id="{08F887BC-0AB3-49DB-BBCF-9813FF933CF1}" type="slidenum">
              <a:rPr lang="en-US" smtClean="0"/>
              <a:pPr/>
              <a:t>2</a:t>
            </a:fld>
            <a:endParaRPr lang="en-US"/>
          </a:p>
        </p:txBody>
      </p:sp>
    </p:spTree>
    <p:extLst>
      <p:ext uri="{BB962C8B-B14F-4D97-AF65-F5344CB8AC3E}">
        <p14:creationId xmlns:p14="http://schemas.microsoft.com/office/powerpoint/2010/main" xmlns="" val="3221519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b="1" dirty="0" smtClean="0">
                <a:latin typeface="Times New Roman" pitchFamily="18" charset="0"/>
                <a:cs typeface="Times New Roman" pitchFamily="18" charset="0"/>
              </a:rPr>
              <a:t>Fragmentation and subdivision of Peasant Land in Asia </a:t>
            </a:r>
          </a:p>
          <a:p>
            <a:pPr algn="just"/>
            <a:r>
              <a:rPr lang="en-US" dirty="0" smtClean="0">
                <a:latin typeface="Times New Roman" pitchFamily="18" charset="0"/>
                <a:cs typeface="Times New Roman" pitchFamily="18" charset="0"/>
              </a:rPr>
              <a:t>The major agrarian problem of Latin America is too much land is under the control of too few people. </a:t>
            </a:r>
          </a:p>
          <a:p>
            <a:pPr algn="just"/>
            <a:r>
              <a:rPr lang="en-US" dirty="0" smtClean="0">
                <a:latin typeface="Times New Roman" pitchFamily="18" charset="0"/>
                <a:cs typeface="Times New Roman" pitchFamily="18" charset="0"/>
              </a:rPr>
              <a:t>The basic problem in Asia is too many people crowded on too little land. </a:t>
            </a:r>
          </a:p>
          <a:p>
            <a:endParaRPr lang="en-US" dirty="0"/>
          </a:p>
        </p:txBody>
      </p:sp>
      <p:sp>
        <p:nvSpPr>
          <p:cNvPr id="4" name="Slide Number Placeholder 3"/>
          <p:cNvSpPr>
            <a:spLocks noGrp="1"/>
          </p:cNvSpPr>
          <p:nvPr>
            <p:ph type="sldNum" sz="quarter" idx="12"/>
          </p:nvPr>
        </p:nvSpPr>
        <p:spPr/>
        <p:txBody>
          <a:bodyPr/>
          <a:lstStyle/>
          <a:p>
            <a:fld id="{08F887BC-0AB3-49DB-BBCF-9813FF933CF1}"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sz="3200" dirty="0" smtClean="0"/>
              <a:t>Agricultural Dualism: Asia</a:t>
            </a:r>
            <a:endParaRPr lang="en-US" sz="3200" dirty="0"/>
          </a:p>
        </p:txBody>
      </p:sp>
      <p:sp>
        <p:nvSpPr>
          <p:cNvPr id="3" name="Content Placeholder 2"/>
          <p:cNvSpPr>
            <a:spLocks noGrp="1"/>
          </p:cNvSpPr>
          <p:nvPr>
            <p:ph idx="1"/>
          </p:nvPr>
        </p:nvSpPr>
        <p:spPr>
          <a:xfrm>
            <a:off x="304800" y="533400"/>
            <a:ext cx="8610600" cy="6096000"/>
          </a:xfrm>
        </p:spPr>
        <p:txBody>
          <a:bodyPr>
            <a:normAutofit fontScale="92500"/>
          </a:bodyPr>
          <a:lstStyle/>
          <a:p>
            <a:pPr>
              <a:lnSpc>
                <a:spcPct val="90000"/>
              </a:lnSpc>
              <a:buNone/>
            </a:pPr>
            <a:r>
              <a:rPr lang="en-US" dirty="0" smtClean="0">
                <a:solidFill>
                  <a:schemeClr val="tx2"/>
                </a:solidFill>
              </a:rPr>
              <a:t>Commercial farming:</a:t>
            </a:r>
            <a:endParaRPr lang="en-US" sz="1200" dirty="0" smtClean="0">
              <a:solidFill>
                <a:schemeClr val="tx2"/>
              </a:solidFill>
            </a:endParaRPr>
          </a:p>
          <a:p>
            <a:pPr>
              <a:lnSpc>
                <a:spcPct val="90000"/>
              </a:lnSpc>
              <a:buClr>
                <a:schemeClr val="hlink"/>
              </a:buClr>
            </a:pPr>
            <a:r>
              <a:rPr lang="en-US" sz="3000" dirty="0" smtClean="0">
                <a:solidFill>
                  <a:srgbClr val="FF3300"/>
                </a:solidFill>
              </a:rPr>
              <a:t>Very large landholdings</a:t>
            </a:r>
          </a:p>
          <a:p>
            <a:pPr>
              <a:lnSpc>
                <a:spcPct val="90000"/>
              </a:lnSpc>
              <a:buClr>
                <a:schemeClr val="hlink"/>
              </a:buClr>
            </a:pPr>
            <a:r>
              <a:rPr lang="en-US" sz="3000" dirty="0" smtClean="0">
                <a:solidFill>
                  <a:srgbClr val="FF3300"/>
                </a:solidFill>
              </a:rPr>
              <a:t>Massive government subsidies</a:t>
            </a:r>
            <a:endParaRPr lang="en-US" sz="1100" dirty="0" smtClean="0">
              <a:solidFill>
                <a:srgbClr val="FF3300"/>
              </a:solidFill>
            </a:endParaRPr>
          </a:p>
          <a:p>
            <a:pPr>
              <a:lnSpc>
                <a:spcPct val="90000"/>
              </a:lnSpc>
              <a:buNone/>
            </a:pPr>
            <a:r>
              <a:rPr lang="en-US" dirty="0" smtClean="0">
                <a:solidFill>
                  <a:schemeClr val="tx2"/>
                </a:solidFill>
              </a:rPr>
              <a:t>Subsistence farming: </a:t>
            </a:r>
            <a:endParaRPr lang="en-US" sz="1200" dirty="0" smtClean="0">
              <a:solidFill>
                <a:schemeClr val="tx2"/>
              </a:solidFill>
            </a:endParaRPr>
          </a:p>
          <a:p>
            <a:pPr>
              <a:lnSpc>
                <a:spcPct val="90000"/>
              </a:lnSpc>
              <a:buClr>
                <a:schemeClr val="hlink"/>
              </a:buClr>
            </a:pPr>
            <a:r>
              <a:rPr lang="en-US" dirty="0" smtClean="0">
                <a:solidFill>
                  <a:srgbClr val="FF3300"/>
                </a:solidFill>
              </a:rPr>
              <a:t>Small family farms</a:t>
            </a:r>
          </a:p>
          <a:p>
            <a:pPr>
              <a:lnSpc>
                <a:spcPct val="90000"/>
              </a:lnSpc>
              <a:buClr>
                <a:schemeClr val="hlink"/>
              </a:buClr>
            </a:pPr>
            <a:r>
              <a:rPr lang="en-US" dirty="0" smtClean="0">
                <a:solidFill>
                  <a:srgbClr val="FF3300"/>
                </a:solidFill>
              </a:rPr>
              <a:t>Sharecroppers and landless peasants </a:t>
            </a:r>
          </a:p>
          <a:p>
            <a:pPr>
              <a:lnSpc>
                <a:spcPct val="90000"/>
              </a:lnSpc>
              <a:buClr>
                <a:schemeClr val="hlink"/>
              </a:buClr>
            </a:pPr>
            <a:r>
              <a:rPr lang="en-US" dirty="0" smtClean="0">
                <a:solidFill>
                  <a:srgbClr val="FF3300"/>
                </a:solidFill>
              </a:rPr>
              <a:t>Little or no government support</a:t>
            </a:r>
          </a:p>
          <a:p>
            <a:pPr>
              <a:buClr>
                <a:schemeClr val="hlink"/>
              </a:buClr>
            </a:pPr>
            <a:r>
              <a:rPr lang="en-US" dirty="0" smtClean="0">
                <a:solidFill>
                  <a:srgbClr val="FF3300"/>
                </a:solidFill>
              </a:rPr>
              <a:t>Colonial heritage of cash crop production (e.g., cotton, peanuts)</a:t>
            </a:r>
            <a:endParaRPr lang="en-US" sz="1400" dirty="0" smtClean="0">
              <a:solidFill>
                <a:srgbClr val="FF3300"/>
              </a:solidFill>
            </a:endParaRPr>
          </a:p>
          <a:p>
            <a:pPr>
              <a:buClr>
                <a:schemeClr val="folHlink"/>
              </a:buClr>
            </a:pPr>
            <a:r>
              <a:rPr lang="en-US" dirty="0" smtClean="0">
                <a:solidFill>
                  <a:srgbClr val="0033CC"/>
                </a:solidFill>
              </a:rPr>
              <a:t>Progressive introduction of monetized transactions</a:t>
            </a:r>
            <a:endParaRPr lang="en-US" sz="1400" dirty="0" smtClean="0">
              <a:solidFill>
                <a:srgbClr val="0033CC"/>
              </a:solidFill>
            </a:endParaRPr>
          </a:p>
          <a:p>
            <a:pPr>
              <a:buClr>
                <a:srgbClr val="663300"/>
              </a:buClr>
            </a:pPr>
            <a:r>
              <a:rPr lang="en-US" dirty="0" smtClean="0">
                <a:solidFill>
                  <a:srgbClr val="993300"/>
                </a:solidFill>
              </a:rPr>
              <a:t>Powerful “absentee” landowners residing in large cities with political &amp; economic influence</a:t>
            </a:r>
          </a:p>
          <a:p>
            <a:pPr>
              <a:lnSpc>
                <a:spcPct val="90000"/>
              </a:lnSpc>
              <a:buClr>
                <a:schemeClr val="hlink"/>
              </a:buClr>
            </a:pPr>
            <a:endParaRPr lang="en-US" dirty="0" smtClean="0">
              <a:solidFill>
                <a:srgbClr val="FF3300"/>
              </a:solidFill>
            </a:endParaRPr>
          </a:p>
          <a:p>
            <a:endParaRPr lang="en-US" dirty="0"/>
          </a:p>
        </p:txBody>
      </p:sp>
      <p:sp>
        <p:nvSpPr>
          <p:cNvPr id="4" name="Slide Number Placeholder 3"/>
          <p:cNvSpPr>
            <a:spLocks noGrp="1"/>
          </p:cNvSpPr>
          <p:nvPr>
            <p:ph type="sldNum" sz="quarter" idx="12"/>
          </p:nvPr>
        </p:nvSpPr>
        <p:spPr/>
        <p:txBody>
          <a:bodyPr/>
          <a:lstStyle/>
          <a:p>
            <a:fld id="{08F887BC-0AB3-49DB-BBCF-9813FF933CF1}"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sz="3200" dirty="0" smtClean="0"/>
              <a:t>Agricultural Dualism: Asia</a:t>
            </a:r>
            <a:endParaRPr lang="en-US" sz="3200" dirty="0"/>
          </a:p>
        </p:txBody>
      </p:sp>
      <p:sp>
        <p:nvSpPr>
          <p:cNvPr id="3" name="Content Placeholder 2"/>
          <p:cNvSpPr>
            <a:spLocks noGrp="1"/>
          </p:cNvSpPr>
          <p:nvPr>
            <p:ph idx="1"/>
          </p:nvPr>
        </p:nvSpPr>
        <p:spPr>
          <a:xfrm>
            <a:off x="152400" y="685800"/>
            <a:ext cx="8763000" cy="5943600"/>
          </a:xfrm>
        </p:spPr>
        <p:txBody>
          <a:bodyPr>
            <a:normAutofit fontScale="85000" lnSpcReduction="20000"/>
          </a:bodyPr>
          <a:lstStyle/>
          <a:p>
            <a:r>
              <a:rPr lang="en-US" dirty="0" smtClean="0">
                <a:solidFill>
                  <a:srgbClr val="0033CC"/>
                </a:solidFill>
              </a:rPr>
              <a:t>Moneylenders and loan sharks</a:t>
            </a:r>
            <a:endParaRPr lang="en-US" sz="1900" dirty="0" smtClean="0">
              <a:solidFill>
                <a:srgbClr val="0033CC"/>
              </a:solidFill>
            </a:endParaRPr>
          </a:p>
          <a:p>
            <a:pPr lvl="1">
              <a:buClr>
                <a:srgbClr val="663300"/>
              </a:buClr>
            </a:pPr>
            <a:r>
              <a:rPr lang="en-US" sz="3000" dirty="0" smtClean="0">
                <a:solidFill>
                  <a:srgbClr val="993300"/>
                </a:solidFill>
              </a:rPr>
              <a:t>Lend money for buying seeds and fertilizer</a:t>
            </a:r>
          </a:p>
          <a:p>
            <a:pPr lvl="1">
              <a:buClr>
                <a:schemeClr val="hlink"/>
              </a:buClr>
            </a:pPr>
            <a:r>
              <a:rPr lang="en-US" sz="3000" dirty="0" smtClean="0">
                <a:solidFill>
                  <a:srgbClr val="FF3300"/>
                </a:solidFill>
              </a:rPr>
              <a:t>Charge exaggerated interest rates (20-50%)</a:t>
            </a:r>
          </a:p>
          <a:p>
            <a:pPr lvl="1"/>
            <a:r>
              <a:rPr lang="en-US" sz="3000" dirty="0" smtClean="0"/>
              <a:t>Hold land as collateral</a:t>
            </a:r>
          </a:p>
          <a:p>
            <a:pPr lvl="1">
              <a:buClr>
                <a:schemeClr val="folHlink"/>
              </a:buClr>
            </a:pPr>
            <a:r>
              <a:rPr lang="en-US" sz="3000" dirty="0" smtClean="0">
                <a:solidFill>
                  <a:schemeClr val="tx2"/>
                </a:solidFill>
              </a:rPr>
              <a:t>Take over the land in case of loan default in poor-crop years</a:t>
            </a:r>
          </a:p>
          <a:p>
            <a:pPr lvl="1">
              <a:buClr>
                <a:srgbClr val="006600"/>
              </a:buClr>
            </a:pPr>
            <a:r>
              <a:rPr lang="en-US" sz="3000" dirty="0" smtClean="0">
                <a:solidFill>
                  <a:srgbClr val="006600"/>
                </a:solidFill>
              </a:rPr>
              <a:t>Become landowners themselves</a:t>
            </a:r>
          </a:p>
          <a:p>
            <a:pPr>
              <a:lnSpc>
                <a:spcPct val="90000"/>
              </a:lnSpc>
              <a:buNone/>
            </a:pPr>
            <a:r>
              <a:rPr lang="en-US" dirty="0" smtClean="0"/>
              <a:t>Problems:</a:t>
            </a:r>
          </a:p>
          <a:p>
            <a:pPr>
              <a:lnSpc>
                <a:spcPct val="90000"/>
              </a:lnSpc>
              <a:buNone/>
            </a:pPr>
            <a:endParaRPr lang="en-US" sz="1200" dirty="0" smtClean="0"/>
          </a:p>
          <a:p>
            <a:pPr>
              <a:lnSpc>
                <a:spcPct val="90000"/>
              </a:lnSpc>
            </a:pPr>
            <a:r>
              <a:rPr lang="en-US" dirty="0" smtClean="0"/>
              <a:t>Poverty</a:t>
            </a:r>
          </a:p>
          <a:p>
            <a:pPr>
              <a:lnSpc>
                <a:spcPct val="90000"/>
              </a:lnSpc>
              <a:buClr>
                <a:schemeClr val="hlink"/>
              </a:buClr>
            </a:pPr>
            <a:r>
              <a:rPr lang="en-US" dirty="0" smtClean="0">
                <a:solidFill>
                  <a:srgbClr val="FF3300"/>
                </a:solidFill>
              </a:rPr>
              <a:t>Land and income disparity</a:t>
            </a:r>
          </a:p>
          <a:p>
            <a:pPr>
              <a:lnSpc>
                <a:spcPct val="90000"/>
              </a:lnSpc>
              <a:buClr>
                <a:schemeClr val="folHlink"/>
              </a:buClr>
            </a:pPr>
            <a:r>
              <a:rPr lang="en-US" dirty="0" smtClean="0">
                <a:solidFill>
                  <a:srgbClr val="0033CC"/>
                </a:solidFill>
              </a:rPr>
              <a:t>Rapid population growth</a:t>
            </a:r>
          </a:p>
          <a:p>
            <a:pPr>
              <a:lnSpc>
                <a:spcPct val="90000"/>
              </a:lnSpc>
              <a:buClr>
                <a:srgbClr val="663300"/>
              </a:buClr>
            </a:pPr>
            <a:r>
              <a:rPr lang="en-US" dirty="0" smtClean="0">
                <a:solidFill>
                  <a:srgbClr val="993300"/>
                </a:solidFill>
              </a:rPr>
              <a:t>Growing number of landless peasants</a:t>
            </a:r>
          </a:p>
          <a:p>
            <a:pPr>
              <a:lnSpc>
                <a:spcPct val="90000"/>
              </a:lnSpc>
              <a:buClr>
                <a:srgbClr val="006600"/>
              </a:buClr>
            </a:pPr>
            <a:r>
              <a:rPr lang="en-US" dirty="0" smtClean="0">
                <a:solidFill>
                  <a:srgbClr val="006600"/>
                </a:solidFill>
              </a:rPr>
              <a:t>Lack of government programs helping small farmers</a:t>
            </a:r>
          </a:p>
          <a:p>
            <a:pPr>
              <a:lnSpc>
                <a:spcPct val="90000"/>
              </a:lnSpc>
              <a:buClr>
                <a:schemeClr val="tx2"/>
              </a:buClr>
            </a:pPr>
            <a:r>
              <a:rPr lang="en-US" dirty="0" smtClean="0">
                <a:solidFill>
                  <a:schemeClr val="tx2"/>
                </a:solidFill>
              </a:rPr>
              <a:t>Massive R-U migration</a:t>
            </a:r>
          </a:p>
          <a:p>
            <a:pPr lvl="1">
              <a:buClr>
                <a:srgbClr val="006600"/>
              </a:buClr>
              <a:buNone/>
            </a:pPr>
            <a:endParaRPr lang="en-US" dirty="0"/>
          </a:p>
        </p:txBody>
      </p:sp>
      <p:sp>
        <p:nvSpPr>
          <p:cNvPr id="4" name="Slide Number Placeholder 3"/>
          <p:cNvSpPr>
            <a:spLocks noGrp="1"/>
          </p:cNvSpPr>
          <p:nvPr>
            <p:ph type="sldNum" sz="quarter" idx="12"/>
          </p:nvPr>
        </p:nvSpPr>
        <p:spPr/>
        <p:txBody>
          <a:bodyPr/>
          <a:lstStyle/>
          <a:p>
            <a:fld id="{08F887BC-0AB3-49DB-BBCF-9813FF933CF1}"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algn="just"/>
            <a:r>
              <a:rPr lang="en-US" sz="2800" dirty="0">
                <a:latin typeface="Times New Roman" pitchFamily="18" charset="0"/>
                <a:cs typeface="Times New Roman" pitchFamily="18" charset="0"/>
              </a:rPr>
              <a:t>The land is </a:t>
            </a:r>
            <a:r>
              <a:rPr lang="en-US" sz="2800" dirty="0" smtClean="0">
                <a:latin typeface="Times New Roman" pitchFamily="18" charset="0"/>
                <a:cs typeface="Times New Roman" pitchFamily="18" charset="0"/>
              </a:rPr>
              <a:t>distributed more </a:t>
            </a:r>
            <a:r>
              <a:rPr lang="en-US" sz="2800" dirty="0">
                <a:latin typeface="Times New Roman" pitchFamily="18" charset="0"/>
                <a:cs typeface="Times New Roman" pitchFamily="18" charset="0"/>
              </a:rPr>
              <a:t>equally in Asia than in Latin America but still with </a:t>
            </a:r>
            <a:r>
              <a:rPr lang="en-US" sz="2800" dirty="0" smtClean="0">
                <a:latin typeface="Times New Roman" pitchFamily="18" charset="0"/>
                <a:cs typeface="Times New Roman" pitchFamily="18" charset="0"/>
              </a:rPr>
              <a:t>substantial levels </a:t>
            </a:r>
            <a:r>
              <a:rPr lang="en-US" sz="2800" dirty="0">
                <a:latin typeface="Times New Roman" pitchFamily="18" charset="0"/>
                <a:cs typeface="Times New Roman" pitchFamily="18" charset="0"/>
              </a:rPr>
              <a:t>of </a:t>
            </a:r>
            <a:r>
              <a:rPr lang="en-US" sz="2800" dirty="0" smtClean="0">
                <a:latin typeface="Times New Roman" pitchFamily="18" charset="0"/>
                <a:cs typeface="Times New Roman" pitchFamily="18" charset="0"/>
              </a:rPr>
              <a:t>inequality. </a:t>
            </a:r>
          </a:p>
          <a:p>
            <a:pPr algn="just"/>
            <a:r>
              <a:rPr lang="en-US" sz="2800" dirty="0">
                <a:latin typeface="Times New Roman" pitchFamily="18" charset="0"/>
                <a:cs typeface="Times New Roman" pitchFamily="18" charset="0"/>
              </a:rPr>
              <a:t>Gunnar Myrdal identified three major </a:t>
            </a:r>
            <a:r>
              <a:rPr lang="en-US" sz="2800" dirty="0" smtClean="0">
                <a:latin typeface="Times New Roman" pitchFamily="18" charset="0"/>
                <a:cs typeface="Times New Roman" pitchFamily="18" charset="0"/>
              </a:rPr>
              <a:t>interrelated </a:t>
            </a:r>
            <a:r>
              <a:rPr lang="en-US" sz="2800" dirty="0">
                <a:latin typeface="Times New Roman" pitchFamily="18" charset="0"/>
                <a:cs typeface="Times New Roman" pitchFamily="18" charset="0"/>
              </a:rPr>
              <a:t>forces that </a:t>
            </a:r>
            <a:r>
              <a:rPr lang="en-US" sz="2800" dirty="0" smtClean="0">
                <a:latin typeface="Times New Roman" pitchFamily="18" charset="0"/>
                <a:cs typeface="Times New Roman" pitchFamily="18" charset="0"/>
              </a:rPr>
              <a:t>shaped </a:t>
            </a:r>
            <a:r>
              <a:rPr lang="en-US" sz="2800" dirty="0">
                <a:latin typeface="Times New Roman" pitchFamily="18" charset="0"/>
                <a:cs typeface="Times New Roman" pitchFamily="18" charset="0"/>
              </a:rPr>
              <a:t>the traditional pattern of land ownership into its </a:t>
            </a:r>
            <a:r>
              <a:rPr lang="en-US" sz="2800" dirty="0" smtClean="0">
                <a:latin typeface="Times New Roman" pitchFamily="18" charset="0"/>
                <a:cs typeface="Times New Roman" pitchFamily="18" charset="0"/>
              </a:rPr>
              <a:t>present fragmented </a:t>
            </a:r>
            <a:r>
              <a:rPr lang="en-US" sz="2800" dirty="0">
                <a:latin typeface="Times New Roman" pitchFamily="18" charset="0"/>
                <a:cs typeface="Times New Roman" pitchFamily="18" charset="0"/>
              </a:rPr>
              <a:t>condition: </a:t>
            </a:r>
            <a:endParaRPr lang="en-US" sz="2800" dirty="0" smtClean="0">
              <a:latin typeface="Times New Roman" pitchFamily="18" charset="0"/>
              <a:cs typeface="Times New Roman" pitchFamily="18" charset="0"/>
            </a:endParaRPr>
          </a:p>
          <a:p>
            <a:pPr marL="514350" indent="-514350" algn="just">
              <a:buAutoNum type="arabicParenBoth"/>
            </a:pPr>
            <a:r>
              <a:rPr lang="en-US" sz="2800" dirty="0" smtClean="0">
                <a:latin typeface="Times New Roman" pitchFamily="18" charset="0"/>
                <a:cs typeface="Times New Roman" pitchFamily="18" charset="0"/>
              </a:rPr>
              <a:t>Colonial rule</a:t>
            </a:r>
          </a:p>
          <a:p>
            <a:pPr algn="just"/>
            <a:r>
              <a:rPr lang="en-US" sz="2800" dirty="0" smtClean="0">
                <a:latin typeface="Times New Roman" pitchFamily="18" charset="0"/>
                <a:cs typeface="Times New Roman" pitchFamily="18" charset="0"/>
              </a:rPr>
              <a:t>The colonial rule established private property rights to land which led to land </a:t>
            </a:r>
            <a:r>
              <a:rPr lang="en-US" sz="2800" dirty="0">
                <a:latin typeface="Times New Roman" pitchFamily="18" charset="0"/>
                <a:cs typeface="Times New Roman" pitchFamily="18" charset="0"/>
              </a:rPr>
              <a:t>tenure </a:t>
            </a:r>
            <a:r>
              <a:rPr lang="en-US" sz="2800" dirty="0" smtClean="0">
                <a:latin typeface="Times New Roman" pitchFamily="18" charset="0"/>
                <a:cs typeface="Times New Roman" pitchFamily="18" charset="0"/>
              </a:rPr>
              <a:t>systems.   </a:t>
            </a:r>
          </a:p>
          <a:p>
            <a:pPr marL="0" indent="0" algn="just">
              <a:buNone/>
            </a:pPr>
            <a:r>
              <a:rPr lang="en-US" sz="2800" dirty="0">
                <a:latin typeface="Times New Roman" pitchFamily="18" charset="0"/>
                <a:cs typeface="Times New Roman" pitchFamily="18" charset="0"/>
              </a:rPr>
              <a:t>(2) Power of the money </a:t>
            </a:r>
            <a:r>
              <a:rPr lang="en-US" sz="2800" dirty="0" smtClean="0">
                <a:latin typeface="Times New Roman" pitchFamily="18" charset="0"/>
                <a:cs typeface="Times New Roman" pitchFamily="18" charset="0"/>
              </a:rPr>
              <a:t>lender</a:t>
            </a:r>
          </a:p>
          <a:p>
            <a:pPr algn="just"/>
            <a:r>
              <a:rPr lang="en-US" sz="2800" dirty="0">
                <a:latin typeface="Times New Roman" pitchFamily="18" charset="0"/>
                <a:cs typeface="Times New Roman" pitchFamily="18" charset="0"/>
              </a:rPr>
              <a:t>The creation of individual titles to </a:t>
            </a:r>
            <a:r>
              <a:rPr lang="en-US" sz="2800" dirty="0" smtClean="0">
                <a:latin typeface="Times New Roman" pitchFamily="18" charset="0"/>
                <a:cs typeface="Times New Roman" pitchFamily="18" charset="0"/>
              </a:rPr>
              <a:t>land gave rise to money lender.  </a:t>
            </a:r>
          </a:p>
          <a:p>
            <a:r>
              <a:rPr lang="en-US" sz="2800" dirty="0">
                <a:latin typeface="Times New Roman" pitchFamily="18" charset="0"/>
                <a:cs typeface="Times New Roman" pitchFamily="18" charset="0"/>
              </a:rPr>
              <a:t>L</a:t>
            </a:r>
            <a:r>
              <a:rPr lang="en-US" sz="2800" dirty="0" smtClean="0">
                <a:latin typeface="Times New Roman" pitchFamily="18" charset="0"/>
                <a:cs typeface="Times New Roman" pitchFamily="18" charset="0"/>
              </a:rPr>
              <a:t>and </a:t>
            </a:r>
            <a:r>
              <a:rPr lang="en-US" sz="2800" dirty="0">
                <a:latin typeface="Times New Roman" pitchFamily="18" charset="0"/>
                <a:cs typeface="Times New Roman" pitchFamily="18" charset="0"/>
              </a:rPr>
              <a:t>became a </a:t>
            </a:r>
            <a:r>
              <a:rPr lang="en-US" sz="2800" b="1" dirty="0" smtClean="0">
                <a:latin typeface="Times New Roman" pitchFamily="18" charset="0"/>
                <a:cs typeface="Times New Roman" pitchFamily="18" charset="0"/>
              </a:rPr>
              <a:t>negotiable asset </a:t>
            </a:r>
            <a:r>
              <a:rPr lang="en-US" sz="2800" dirty="0" smtClean="0">
                <a:latin typeface="Times New Roman" pitchFamily="18" charset="0"/>
                <a:cs typeface="Times New Roman" pitchFamily="18" charset="0"/>
              </a:rPr>
              <a:t>and used as a security to get loans. In case of default, it could be given up and transferred to the money lender.</a:t>
            </a:r>
            <a:endParaRPr lang="en-US" sz="2800" dirty="0">
              <a:latin typeface="Times New Roman" pitchFamily="18" charset="0"/>
              <a:cs typeface="Times New Roman" pitchFamily="18" charset="0"/>
            </a:endParaRPr>
          </a:p>
          <a:p>
            <a:pPr marL="0" indent="0" algn="just">
              <a:buNone/>
            </a:pPr>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23</a:t>
            </a:fld>
            <a:endParaRPr lang="en-US"/>
          </a:p>
        </p:txBody>
      </p:sp>
    </p:spTree>
    <p:extLst>
      <p:ext uri="{BB962C8B-B14F-4D97-AF65-F5344CB8AC3E}">
        <p14:creationId xmlns:p14="http://schemas.microsoft.com/office/powerpoint/2010/main" xmlns="" val="41620144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marL="0" indent="0">
              <a:buNone/>
            </a:pPr>
            <a:r>
              <a:rPr lang="en-US" sz="2800" dirty="0">
                <a:latin typeface="Times New Roman" pitchFamily="18" charset="0"/>
                <a:cs typeface="Times New Roman" pitchFamily="18" charset="0"/>
              </a:rPr>
              <a:t>(3) Rapid growth of Asian populations</a:t>
            </a:r>
          </a:p>
          <a:p>
            <a:pPr algn="just"/>
            <a:r>
              <a:rPr lang="en-US" sz="2800" dirty="0" smtClean="0">
                <a:latin typeface="Times New Roman" pitchFamily="18" charset="0"/>
                <a:cs typeface="Times New Roman" pitchFamily="18" charset="0"/>
              </a:rPr>
              <a:t>An increase in population leads to shrink in land holdings.  </a:t>
            </a:r>
          </a:p>
          <a:p>
            <a:pPr algn="just">
              <a:buFont typeface="Wingdings" pitchFamily="2" charset="2"/>
              <a:buChar char="Ø"/>
            </a:pPr>
            <a:r>
              <a:rPr lang="en-US" sz="2800" dirty="0" smtClean="0">
                <a:latin typeface="Times New Roman" pitchFamily="18" charset="0"/>
                <a:cs typeface="Times New Roman" pitchFamily="18" charset="0"/>
              </a:rPr>
              <a:t>So, production </a:t>
            </a:r>
            <a:r>
              <a:rPr lang="en-US" sz="2800" dirty="0">
                <a:latin typeface="Times New Roman" pitchFamily="18" charset="0"/>
                <a:cs typeface="Times New Roman" pitchFamily="18" charset="0"/>
              </a:rPr>
              <a:t>falls below the </a:t>
            </a:r>
            <a:r>
              <a:rPr lang="en-US" sz="2800" dirty="0" smtClean="0">
                <a:latin typeface="Times New Roman" pitchFamily="18" charset="0"/>
                <a:cs typeface="Times New Roman" pitchFamily="18" charset="0"/>
              </a:rPr>
              <a:t>subsistence level</a:t>
            </a:r>
            <a:r>
              <a:rPr lang="en-US" sz="2800" dirty="0">
                <a:latin typeface="Times New Roman" pitchFamily="18" charset="0"/>
                <a:cs typeface="Times New Roman" pitchFamily="18" charset="0"/>
              </a:rPr>
              <a:t>, and chronic poverty becomes a way of life for </a:t>
            </a:r>
            <a:r>
              <a:rPr lang="en-US" sz="2800" dirty="0" smtClean="0">
                <a:latin typeface="Times New Roman" pitchFamily="18" charset="0"/>
                <a:cs typeface="Times New Roman" pitchFamily="18" charset="0"/>
              </a:rPr>
              <a:t>many.</a:t>
            </a:r>
          </a:p>
          <a:p>
            <a:pPr algn="just">
              <a:buFont typeface="Wingdings" pitchFamily="2" charset="2"/>
              <a:buChar char="Ø"/>
            </a:pPr>
            <a:r>
              <a:rPr lang="en-US" sz="2800" dirty="0" smtClean="0">
                <a:latin typeface="Times New Roman" pitchFamily="18" charset="0"/>
                <a:cs typeface="Times New Roman" pitchFamily="18" charset="0"/>
              </a:rPr>
              <a:t>Peasants </a:t>
            </a:r>
            <a:r>
              <a:rPr lang="en-US" sz="2800" dirty="0">
                <a:latin typeface="Times New Roman" pitchFamily="18" charset="0"/>
                <a:cs typeface="Times New Roman" pitchFamily="18" charset="0"/>
              </a:rPr>
              <a:t>are forced </a:t>
            </a:r>
            <a:r>
              <a:rPr lang="en-US" sz="2800" dirty="0" smtClean="0">
                <a:latin typeface="Times New Roman" pitchFamily="18" charset="0"/>
                <a:cs typeface="Times New Roman" pitchFamily="18" charset="0"/>
              </a:rPr>
              <a:t>to borrow </a:t>
            </a:r>
            <a:r>
              <a:rPr lang="en-US" sz="2800" dirty="0">
                <a:latin typeface="Times New Roman" pitchFamily="18" charset="0"/>
                <a:cs typeface="Times New Roman" pitchFamily="18" charset="0"/>
              </a:rPr>
              <a:t>even more from the </a:t>
            </a:r>
            <a:r>
              <a:rPr lang="en-US" sz="2800" dirty="0" smtClean="0">
                <a:latin typeface="Times New Roman" pitchFamily="18" charset="0"/>
                <a:cs typeface="Times New Roman" pitchFamily="18" charset="0"/>
              </a:rPr>
              <a:t>money lender </a:t>
            </a:r>
            <a:r>
              <a:rPr lang="en-US" sz="2800" dirty="0">
                <a:latin typeface="Times New Roman" pitchFamily="18" charset="0"/>
                <a:cs typeface="Times New Roman" pitchFamily="18" charset="0"/>
              </a:rPr>
              <a:t>at </a:t>
            </a:r>
            <a:r>
              <a:rPr lang="en-US" sz="2800" dirty="0" smtClean="0">
                <a:latin typeface="Times New Roman" pitchFamily="18" charset="0"/>
                <a:cs typeface="Times New Roman" pitchFamily="18" charset="0"/>
              </a:rPr>
              <a:t>higher interest rates.</a:t>
            </a:r>
          </a:p>
          <a:p>
            <a:pPr algn="just">
              <a:buFont typeface="Wingdings" pitchFamily="2" charset="2"/>
              <a:buChar char="Ø"/>
            </a:pPr>
            <a:r>
              <a:rPr lang="en-US" sz="2800" dirty="0">
                <a:latin typeface="Times New Roman" pitchFamily="18" charset="0"/>
                <a:cs typeface="Times New Roman" pitchFamily="18" charset="0"/>
              </a:rPr>
              <a:t>Most cannot repay these </a:t>
            </a:r>
            <a:r>
              <a:rPr lang="en-US" sz="2800" dirty="0" smtClean="0">
                <a:latin typeface="Times New Roman" pitchFamily="18" charset="0"/>
                <a:cs typeface="Times New Roman" pitchFamily="18" charset="0"/>
              </a:rPr>
              <a:t>loans.</a:t>
            </a:r>
          </a:p>
          <a:p>
            <a:pPr algn="just">
              <a:buFont typeface="Wingdings" pitchFamily="2" charset="2"/>
              <a:buChar char="Ø"/>
            </a:pPr>
            <a:r>
              <a:rPr lang="en-US" sz="2800" dirty="0" smtClean="0">
                <a:latin typeface="Times New Roman" pitchFamily="18" charset="0"/>
                <a:cs typeface="Times New Roman" pitchFamily="18" charset="0"/>
              </a:rPr>
              <a:t>They </a:t>
            </a:r>
            <a:r>
              <a:rPr lang="en-US" sz="2800" dirty="0">
                <a:latin typeface="Times New Roman" pitchFamily="18" charset="0"/>
                <a:cs typeface="Times New Roman" pitchFamily="18" charset="0"/>
              </a:rPr>
              <a:t>are </a:t>
            </a:r>
            <a:r>
              <a:rPr lang="en-US" sz="2800" dirty="0" smtClean="0">
                <a:latin typeface="Times New Roman" pitchFamily="18" charset="0"/>
                <a:cs typeface="Times New Roman" pitchFamily="18" charset="0"/>
              </a:rPr>
              <a:t>forced </a:t>
            </a:r>
            <a:r>
              <a:rPr lang="en-US" sz="2800" dirty="0">
                <a:latin typeface="Times New Roman" pitchFamily="18" charset="0"/>
                <a:cs typeface="Times New Roman" pitchFamily="18" charset="0"/>
              </a:rPr>
              <a:t>to sell their </a:t>
            </a:r>
            <a:r>
              <a:rPr lang="en-US" sz="2800" dirty="0" smtClean="0">
                <a:latin typeface="Times New Roman" pitchFamily="18" charset="0"/>
                <a:cs typeface="Times New Roman" pitchFamily="18" charset="0"/>
              </a:rPr>
              <a:t>land and </a:t>
            </a:r>
            <a:r>
              <a:rPr lang="en-US" sz="2800" dirty="0">
                <a:latin typeface="Times New Roman" pitchFamily="18" charset="0"/>
                <a:cs typeface="Times New Roman" pitchFamily="18" charset="0"/>
              </a:rPr>
              <a:t>become tenants with large </a:t>
            </a:r>
            <a:r>
              <a:rPr lang="en-US" sz="2800" dirty="0" smtClean="0">
                <a:latin typeface="Times New Roman" pitchFamily="18" charset="0"/>
                <a:cs typeface="Times New Roman" pitchFamily="18" charset="0"/>
              </a:rPr>
              <a:t>debts.</a:t>
            </a:r>
          </a:p>
          <a:p>
            <a:pPr algn="just">
              <a:buFont typeface="Wingdings" pitchFamily="2" charset="2"/>
              <a:buChar char="Ø"/>
            </a:pPr>
            <a:r>
              <a:rPr lang="en-US" sz="2800" dirty="0" smtClean="0">
                <a:latin typeface="Times New Roman" pitchFamily="18" charset="0"/>
                <a:cs typeface="Times New Roman" pitchFamily="18" charset="0"/>
              </a:rPr>
              <a:t>Because </a:t>
            </a:r>
            <a:r>
              <a:rPr lang="en-US" sz="2800" dirty="0">
                <a:latin typeface="Times New Roman" pitchFamily="18" charset="0"/>
                <a:cs typeface="Times New Roman" pitchFamily="18" charset="0"/>
              </a:rPr>
              <a:t>land is scarce, they are forced </a:t>
            </a:r>
            <a:r>
              <a:rPr lang="en-US" sz="2800" dirty="0" smtClean="0">
                <a:latin typeface="Times New Roman" pitchFamily="18" charset="0"/>
                <a:cs typeface="Times New Roman" pitchFamily="18" charset="0"/>
              </a:rPr>
              <a:t>to pay </a:t>
            </a:r>
            <a:r>
              <a:rPr lang="en-US" sz="2800" dirty="0">
                <a:latin typeface="Times New Roman" pitchFamily="18" charset="0"/>
                <a:cs typeface="Times New Roman" pitchFamily="18" charset="0"/>
              </a:rPr>
              <a:t>high rents or sharecrop on unfavorable </a:t>
            </a:r>
            <a:r>
              <a:rPr lang="en-US" sz="2800" dirty="0" smtClean="0">
                <a:latin typeface="Times New Roman" pitchFamily="18" charset="0"/>
                <a:cs typeface="Times New Roman" pitchFamily="18" charset="0"/>
              </a:rPr>
              <a:t>terms. </a:t>
            </a:r>
          </a:p>
          <a:p>
            <a:pPr algn="just">
              <a:buFont typeface="Wingdings" pitchFamily="2" charset="2"/>
              <a:buChar char="Ø"/>
            </a:pPr>
            <a:r>
              <a:rPr lang="en-US" sz="2800" dirty="0">
                <a:latin typeface="Times New Roman" pitchFamily="18" charset="0"/>
                <a:cs typeface="Times New Roman" pitchFamily="18" charset="0"/>
              </a:rPr>
              <a:t>B</a:t>
            </a:r>
            <a:r>
              <a:rPr lang="en-US" sz="2800" dirty="0" smtClean="0">
                <a:latin typeface="Times New Roman" pitchFamily="18" charset="0"/>
                <a:cs typeface="Times New Roman" pitchFamily="18" charset="0"/>
              </a:rPr>
              <a:t>ecause </a:t>
            </a:r>
            <a:r>
              <a:rPr lang="en-US" sz="2800" dirty="0">
                <a:latin typeface="Times New Roman" pitchFamily="18" charset="0"/>
                <a:cs typeface="Times New Roman" pitchFamily="18" charset="0"/>
              </a:rPr>
              <a:t>labor is </a:t>
            </a:r>
            <a:r>
              <a:rPr lang="en-US" sz="2800" dirty="0" smtClean="0">
                <a:latin typeface="Times New Roman" pitchFamily="18" charset="0"/>
                <a:cs typeface="Times New Roman" pitchFamily="18" charset="0"/>
              </a:rPr>
              <a:t>abundant, wages </a:t>
            </a:r>
            <a:r>
              <a:rPr lang="en-US" sz="2800" dirty="0">
                <a:latin typeface="Times New Roman" pitchFamily="18" charset="0"/>
                <a:cs typeface="Times New Roman" pitchFamily="18" charset="0"/>
              </a:rPr>
              <a:t>are extremely </a:t>
            </a:r>
            <a:r>
              <a:rPr lang="en-US" sz="2800" dirty="0" smtClean="0">
                <a:latin typeface="Times New Roman" pitchFamily="18" charset="0"/>
                <a:cs typeface="Times New Roman" pitchFamily="18" charset="0"/>
              </a:rPr>
              <a:t>low. </a:t>
            </a:r>
          </a:p>
          <a:p>
            <a:pPr algn="just">
              <a:buFont typeface="Wingdings" pitchFamily="2" charset="2"/>
              <a:buChar char="Ø"/>
            </a:pPr>
            <a:r>
              <a:rPr lang="en-US" sz="2800" dirty="0" smtClean="0">
                <a:latin typeface="Times New Roman" pitchFamily="18" charset="0"/>
                <a:cs typeface="Times New Roman" pitchFamily="18" charset="0"/>
              </a:rPr>
              <a:t>Thus, peasants were trapped </a:t>
            </a:r>
            <a:r>
              <a:rPr lang="en-US" sz="2800" dirty="0">
                <a:latin typeface="Times New Roman" pitchFamily="18" charset="0"/>
                <a:cs typeface="Times New Roman" pitchFamily="18" charset="0"/>
              </a:rPr>
              <a:t>in a vise of </a:t>
            </a:r>
            <a:r>
              <a:rPr lang="en-US" sz="2800" dirty="0" smtClean="0">
                <a:latin typeface="Times New Roman" pitchFamily="18" charset="0"/>
                <a:cs typeface="Times New Roman" pitchFamily="18" charset="0"/>
              </a:rPr>
              <a:t>chronic poverty </a:t>
            </a:r>
            <a:r>
              <a:rPr lang="en-US" sz="2800" dirty="0">
                <a:latin typeface="Times New Roman" pitchFamily="18" charset="0"/>
                <a:cs typeface="Times New Roman" pitchFamily="18" charset="0"/>
              </a:rPr>
              <a:t>from </a:t>
            </a:r>
            <a:r>
              <a:rPr lang="en-US" sz="2800" dirty="0" smtClean="0">
                <a:latin typeface="Times New Roman" pitchFamily="18" charset="0"/>
                <a:cs typeface="Times New Roman" pitchFamily="18" charset="0"/>
              </a:rPr>
              <a:t>which here </a:t>
            </a:r>
            <a:r>
              <a:rPr lang="en-US" sz="2800" dirty="0">
                <a:latin typeface="Times New Roman" pitchFamily="18" charset="0"/>
                <a:cs typeface="Times New Roman" pitchFamily="18" charset="0"/>
              </a:rPr>
              <a:t>is no escape</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24</a:t>
            </a:fld>
            <a:endParaRPr lang="en-US"/>
          </a:p>
        </p:txBody>
      </p:sp>
    </p:spTree>
    <p:extLst>
      <p:ext uri="{BB962C8B-B14F-4D97-AF65-F5344CB8AC3E}">
        <p14:creationId xmlns:p14="http://schemas.microsoft.com/office/powerpoint/2010/main" xmlns="" val="12954196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algn="just"/>
            <a:r>
              <a:rPr lang="en-US" sz="2800" dirty="0">
                <a:latin typeface="Times New Roman" pitchFamily="18" charset="0"/>
                <a:cs typeface="Times New Roman" pitchFamily="18" charset="0"/>
              </a:rPr>
              <a:t>Thus many rural Asians are gradually being transformed </a:t>
            </a:r>
            <a:r>
              <a:rPr lang="en-US" sz="2800" dirty="0" smtClean="0">
                <a:latin typeface="Times New Roman" pitchFamily="18" charset="0"/>
                <a:cs typeface="Times New Roman" pitchFamily="18" charset="0"/>
              </a:rPr>
              <a:t>from small </a:t>
            </a:r>
            <a:r>
              <a:rPr lang="en-US" sz="2800" dirty="0">
                <a:latin typeface="Times New Roman" pitchFamily="18" charset="0"/>
                <a:cs typeface="Times New Roman" pitchFamily="18" charset="0"/>
              </a:rPr>
              <a:t>proprietors to tenant farmers and sharecroppers, then landless rural </a:t>
            </a:r>
            <a:r>
              <a:rPr lang="en-US" sz="2800" dirty="0" smtClean="0">
                <a:latin typeface="Times New Roman" pitchFamily="18" charset="0"/>
                <a:cs typeface="Times New Roman" pitchFamily="18" charset="0"/>
              </a:rPr>
              <a:t>laborers, then </a:t>
            </a:r>
            <a:r>
              <a:rPr lang="en-US" sz="2800" dirty="0">
                <a:latin typeface="Times New Roman" pitchFamily="18" charset="0"/>
                <a:cs typeface="Times New Roman" pitchFamily="18" charset="0"/>
              </a:rPr>
              <a:t>jobless </a:t>
            </a:r>
            <a:r>
              <a:rPr lang="en-US" sz="2800" dirty="0" smtClean="0">
                <a:latin typeface="Times New Roman" pitchFamily="18" charset="0"/>
                <a:cs typeface="Times New Roman" pitchFamily="18" charset="0"/>
              </a:rPr>
              <a:t>vagrants, </a:t>
            </a:r>
            <a:r>
              <a:rPr lang="en-US" sz="2800" dirty="0">
                <a:latin typeface="Times New Roman" pitchFamily="18" charset="0"/>
                <a:cs typeface="Times New Roman" pitchFamily="18" charset="0"/>
              </a:rPr>
              <a:t>and finally migrant slum dwellers on the fringes </a:t>
            </a:r>
            <a:r>
              <a:rPr lang="en-US" sz="2800" dirty="0" smtClean="0">
                <a:latin typeface="Times New Roman" pitchFamily="18" charset="0"/>
                <a:cs typeface="Times New Roman" pitchFamily="18" charset="0"/>
              </a:rPr>
              <a:t>of modern </a:t>
            </a:r>
            <a:r>
              <a:rPr lang="en-US" sz="2800" dirty="0">
                <a:latin typeface="Times New Roman" pitchFamily="18" charset="0"/>
                <a:cs typeface="Times New Roman" pitchFamily="18" charset="0"/>
              </a:rPr>
              <a:t>urban areas</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t>
            </a:r>
            <a:r>
              <a:rPr lang="en-US" sz="2800" dirty="0">
                <a:latin typeface="Times New Roman" pitchFamily="18" charset="0"/>
                <a:cs typeface="Times New Roman" pitchFamily="18" charset="0"/>
              </a:rPr>
              <a:t>the same time, other farmers have benefited from </a:t>
            </a:r>
            <a:r>
              <a:rPr lang="en-US" sz="2800" dirty="0" smtClean="0">
                <a:latin typeface="Times New Roman" pitchFamily="18" charset="0"/>
                <a:cs typeface="Times New Roman" pitchFamily="18" charset="0"/>
              </a:rPr>
              <a:t>the enormous </a:t>
            </a:r>
            <a:r>
              <a:rPr lang="en-US" sz="2800" dirty="0">
                <a:latin typeface="Times New Roman" pitchFamily="18" charset="0"/>
                <a:cs typeface="Times New Roman" pitchFamily="18" charset="0"/>
              </a:rPr>
              <a:t>productivity gains resulting from the green revolution</a:t>
            </a:r>
            <a:r>
              <a:rPr lang="en-US" sz="2800" dirty="0" smtClean="0">
                <a:latin typeface="Times New Roman" pitchFamily="18" charset="0"/>
                <a:cs typeface="Times New Roman" pitchFamily="18" charset="0"/>
              </a:rPr>
              <a:t>.</a:t>
            </a:r>
          </a:p>
          <a:p>
            <a:pPr marL="0" indent="0" algn="just">
              <a:buNone/>
            </a:pPr>
            <a:r>
              <a:rPr lang="en-US" sz="2800" b="1" dirty="0">
                <a:latin typeface="Times New Roman" pitchFamily="18" charset="0"/>
                <a:cs typeface="Times New Roman" pitchFamily="18" charset="0"/>
              </a:rPr>
              <a:t>Tenant farmer </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is the one who farms </a:t>
            </a:r>
            <a:r>
              <a:rPr lang="en-US" sz="2800" dirty="0">
                <a:latin typeface="Times New Roman" pitchFamily="18" charset="0"/>
                <a:cs typeface="Times New Roman" pitchFamily="18" charset="0"/>
              </a:rPr>
              <a:t>on land held by a </a:t>
            </a:r>
            <a:r>
              <a:rPr lang="en-US" sz="2800" dirty="0" smtClean="0">
                <a:latin typeface="Times New Roman" pitchFamily="18" charset="0"/>
                <a:cs typeface="Times New Roman" pitchFamily="18" charset="0"/>
              </a:rPr>
              <a:t>landlord and </a:t>
            </a:r>
            <a:r>
              <a:rPr lang="en-US" sz="2800" dirty="0">
                <a:latin typeface="Times New Roman" pitchFamily="18" charset="0"/>
                <a:cs typeface="Times New Roman" pitchFamily="18" charset="0"/>
              </a:rPr>
              <a:t>therefore lacks </a:t>
            </a:r>
            <a:r>
              <a:rPr lang="en-US" sz="2800" dirty="0" smtClean="0">
                <a:latin typeface="Times New Roman" pitchFamily="18" charset="0"/>
                <a:cs typeface="Times New Roman" pitchFamily="18" charset="0"/>
              </a:rPr>
              <a:t>ownership rights </a:t>
            </a:r>
            <a:r>
              <a:rPr lang="en-US" sz="2800" dirty="0">
                <a:latin typeface="Times New Roman" pitchFamily="18" charset="0"/>
                <a:cs typeface="Times New Roman" pitchFamily="18" charset="0"/>
              </a:rPr>
              <a:t>and has to </a:t>
            </a:r>
            <a:r>
              <a:rPr lang="en-US" sz="2800" dirty="0" smtClean="0">
                <a:latin typeface="Times New Roman" pitchFamily="18" charset="0"/>
                <a:cs typeface="Times New Roman" pitchFamily="18" charset="0"/>
              </a:rPr>
              <a:t>pay for </a:t>
            </a:r>
            <a:r>
              <a:rPr lang="en-US" sz="2800" dirty="0">
                <a:latin typeface="Times New Roman" pitchFamily="18" charset="0"/>
                <a:cs typeface="Times New Roman" pitchFamily="18" charset="0"/>
              </a:rPr>
              <a:t>the use of that </a:t>
            </a:r>
            <a:r>
              <a:rPr lang="en-US" sz="2800" dirty="0" smtClean="0">
                <a:latin typeface="Times New Roman" pitchFamily="18" charset="0"/>
                <a:cs typeface="Times New Roman" pitchFamily="18" charset="0"/>
              </a:rPr>
              <a:t>land. </a:t>
            </a:r>
          </a:p>
          <a:p>
            <a:pPr marL="0" indent="0" algn="just">
              <a:buNone/>
            </a:pPr>
            <a:r>
              <a:rPr lang="en-US" sz="2800" b="1" dirty="0" smtClean="0">
                <a:latin typeface="Times New Roman" pitchFamily="18" charset="0"/>
                <a:cs typeface="Times New Roman" pitchFamily="18" charset="0"/>
              </a:rPr>
              <a:t>Share cropper: </a:t>
            </a:r>
            <a:r>
              <a:rPr lang="en-US" sz="2800" dirty="0" smtClean="0">
                <a:latin typeface="Times New Roman" pitchFamily="18" charset="0"/>
                <a:cs typeface="Times New Roman" pitchFamily="18" charset="0"/>
              </a:rPr>
              <a:t>is a tenant farmer </a:t>
            </a:r>
            <a:r>
              <a:rPr lang="en-US" sz="2800" dirty="0">
                <a:latin typeface="Times New Roman" pitchFamily="18" charset="0"/>
                <a:cs typeface="Times New Roman" pitchFamily="18" charset="0"/>
              </a:rPr>
              <a:t>whose crop has to </a:t>
            </a:r>
            <a:r>
              <a:rPr lang="en-US" sz="2800" dirty="0" smtClean="0">
                <a:latin typeface="Times New Roman" pitchFamily="18" charset="0"/>
                <a:cs typeface="Times New Roman" pitchFamily="18" charset="0"/>
              </a:rPr>
              <a:t>be shared </a:t>
            </a:r>
            <a:r>
              <a:rPr lang="en-US" sz="2800" dirty="0">
                <a:latin typeface="Times New Roman" pitchFamily="18" charset="0"/>
                <a:cs typeface="Times New Roman" pitchFamily="18" charset="0"/>
              </a:rPr>
              <a:t>with the </a:t>
            </a:r>
            <a:r>
              <a:rPr lang="en-US" sz="2800" dirty="0" smtClean="0">
                <a:latin typeface="Times New Roman" pitchFamily="18" charset="0"/>
                <a:cs typeface="Times New Roman" pitchFamily="18" charset="0"/>
              </a:rPr>
              <a:t>landlord as the </a:t>
            </a:r>
            <a:r>
              <a:rPr lang="en-US" sz="2800" dirty="0">
                <a:latin typeface="Times New Roman" pitchFamily="18" charset="0"/>
                <a:cs typeface="Times New Roman" pitchFamily="18" charset="0"/>
              </a:rPr>
              <a:t>basis for the </a:t>
            </a:r>
            <a:r>
              <a:rPr lang="en-US" sz="2800" dirty="0" smtClean="0">
                <a:latin typeface="Times New Roman" pitchFamily="18" charset="0"/>
                <a:cs typeface="Times New Roman" pitchFamily="18" charset="0"/>
              </a:rPr>
              <a:t>rental contract.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25</a:t>
            </a:fld>
            <a:endParaRPr lang="en-US"/>
          </a:p>
        </p:txBody>
      </p:sp>
    </p:spTree>
    <p:extLst>
      <p:ext uri="{BB962C8B-B14F-4D97-AF65-F5344CB8AC3E}">
        <p14:creationId xmlns:p14="http://schemas.microsoft.com/office/powerpoint/2010/main" xmlns="" val="39258883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lnSpcReduction="10000"/>
          </a:bodyPr>
          <a:lstStyle/>
          <a:p>
            <a:pPr marL="0" indent="0">
              <a:buNone/>
            </a:pPr>
            <a:r>
              <a:rPr lang="en-US" sz="2800" b="1" dirty="0">
                <a:latin typeface="Times New Roman" pitchFamily="18" charset="0"/>
                <a:cs typeface="Times New Roman" pitchFamily="18" charset="0"/>
              </a:rPr>
              <a:t>Subsistence Agriculture and Extensive Cultivation in </a:t>
            </a:r>
            <a:r>
              <a:rPr lang="en-US" sz="2800" b="1" dirty="0" smtClean="0">
                <a:latin typeface="Times New Roman" pitchFamily="18" charset="0"/>
                <a:cs typeface="Times New Roman" pitchFamily="18" charset="0"/>
              </a:rPr>
              <a:t>Africa</a:t>
            </a:r>
          </a:p>
          <a:p>
            <a:pPr marL="0" indent="0" algn="just">
              <a:buNone/>
            </a:pPr>
            <a:r>
              <a:rPr lang="en-US" sz="2800" dirty="0" smtClean="0">
                <a:latin typeface="Times New Roman" pitchFamily="18" charset="0"/>
                <a:cs typeface="Times New Roman" pitchFamily="18" charset="0"/>
              </a:rPr>
              <a:t>Subsistence agriculture is an agriculture in which crops are </a:t>
            </a:r>
            <a:r>
              <a:rPr lang="en-US" sz="2800" b="1" dirty="0" smtClean="0">
                <a:latin typeface="Times New Roman" pitchFamily="18" charset="0"/>
                <a:cs typeface="Times New Roman" pitchFamily="18" charset="0"/>
              </a:rPr>
              <a:t>produced </a:t>
            </a:r>
            <a:r>
              <a:rPr lang="en-US" sz="2800" b="1" dirty="0">
                <a:latin typeface="Times New Roman" pitchFamily="18" charset="0"/>
                <a:cs typeface="Times New Roman" pitchFamily="18" charset="0"/>
              </a:rPr>
              <a:t>mainly for personal consumption</a:t>
            </a:r>
            <a:r>
              <a:rPr lang="en-US" sz="2800" b="1" dirty="0" smtClean="0">
                <a:latin typeface="Times New Roman" pitchFamily="18" charset="0"/>
                <a:cs typeface="Times New Roman" pitchFamily="18" charset="0"/>
              </a:rPr>
              <a:t>. </a:t>
            </a:r>
            <a:r>
              <a:rPr lang="en-US" sz="1600" b="1" dirty="0" smtClean="0">
                <a:solidFill>
                  <a:srgbClr val="FF0000"/>
                </a:solidFill>
                <a:latin typeface="Times New Roman" pitchFamily="18" charset="0"/>
                <a:cs typeface="Times New Roman" pitchFamily="18" charset="0"/>
              </a:rPr>
              <a:t>Not for commercial aims.</a:t>
            </a:r>
            <a:endParaRPr lang="en-US" sz="2800" b="1" dirty="0" smtClean="0">
              <a:solidFill>
                <a:srgbClr val="FF0000"/>
              </a:solidFill>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African agriculture systems are dominated by three major characteristics</a:t>
            </a:r>
            <a:r>
              <a:rPr lang="en-US" sz="2800" dirty="0" smtClean="0">
                <a:latin typeface="Times New Roman" pitchFamily="18" charset="0"/>
                <a:cs typeface="Times New Roman" pitchFamily="18" charset="0"/>
              </a:rPr>
              <a:t>:</a:t>
            </a:r>
          </a:p>
          <a:p>
            <a:pPr marL="514350" indent="-514350" algn="just">
              <a:buAutoNum type="arabicPeriod"/>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i</a:t>
            </a:r>
            <a:r>
              <a:rPr lang="en-US" sz="2800" dirty="0" smtClean="0">
                <a:latin typeface="Times New Roman" pitchFamily="18" charset="0"/>
                <a:cs typeface="Times New Roman" pitchFamily="18" charset="0"/>
              </a:rPr>
              <a:t>mportance </a:t>
            </a:r>
            <a:r>
              <a:rPr lang="en-US" sz="2800" dirty="0">
                <a:latin typeface="Times New Roman" pitchFamily="18" charset="0"/>
                <a:cs typeface="Times New Roman" pitchFamily="18" charset="0"/>
              </a:rPr>
              <a:t>of subsistence agriculture in the village </a:t>
            </a:r>
            <a:r>
              <a:rPr lang="en-US" sz="2800" dirty="0" smtClean="0">
                <a:latin typeface="Times New Roman" pitchFamily="18" charset="0"/>
                <a:cs typeface="Times New Roman" pitchFamily="18" charset="0"/>
              </a:rPr>
              <a:t>community</a:t>
            </a:r>
          </a:p>
          <a:p>
            <a:pPr marL="514350" indent="-514350" algn="just">
              <a:buAutoNum type="arabicPeriod"/>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existence of </a:t>
            </a:r>
            <a:r>
              <a:rPr lang="en-US" sz="2800" dirty="0" smtClean="0">
                <a:latin typeface="Times New Roman" pitchFamily="18" charset="0"/>
                <a:cs typeface="Times New Roman" pitchFamily="18" charset="0"/>
              </a:rPr>
              <a:t>some </a:t>
            </a:r>
            <a:r>
              <a:rPr lang="en-US" sz="2800" b="1" dirty="0" smtClean="0">
                <a:latin typeface="Times New Roman" pitchFamily="18" charset="0"/>
                <a:cs typeface="Times New Roman" pitchFamily="18" charset="0"/>
              </a:rPr>
              <a:t>land </a:t>
            </a:r>
            <a:r>
              <a:rPr lang="en-US" sz="2800" b="1" dirty="0">
                <a:latin typeface="Times New Roman" pitchFamily="18" charset="0"/>
                <a:cs typeface="Times New Roman" pitchFamily="18" charset="0"/>
              </a:rPr>
              <a:t>in excess of </a:t>
            </a:r>
            <a:r>
              <a:rPr lang="en-US" sz="2800" b="1" dirty="0" smtClean="0">
                <a:latin typeface="Times New Roman" pitchFamily="18" charset="0"/>
                <a:cs typeface="Times New Roman" pitchFamily="18" charset="0"/>
              </a:rPr>
              <a:t>immediate </a:t>
            </a:r>
            <a:r>
              <a:rPr lang="en-US" sz="2800" dirty="0" smtClean="0">
                <a:latin typeface="Times New Roman" pitchFamily="18" charset="0"/>
                <a:cs typeface="Times New Roman" pitchFamily="18" charset="0"/>
              </a:rPr>
              <a:t>requirements</a:t>
            </a:r>
            <a:r>
              <a:rPr lang="en-US" sz="2800" dirty="0">
                <a:latin typeface="Times New Roman" pitchFamily="18" charset="0"/>
                <a:cs typeface="Times New Roman" pitchFamily="18" charset="0"/>
              </a:rPr>
              <a:t>, which permits a </a:t>
            </a:r>
            <a:r>
              <a:rPr lang="en-US" sz="2800" dirty="0" smtClean="0">
                <a:latin typeface="Times New Roman" pitchFamily="18" charset="0"/>
                <a:cs typeface="Times New Roman" pitchFamily="18" charset="0"/>
              </a:rPr>
              <a:t>practice </a:t>
            </a:r>
            <a:r>
              <a:rPr lang="en-US" sz="2800" dirty="0">
                <a:latin typeface="Times New Roman" pitchFamily="18" charset="0"/>
                <a:cs typeface="Times New Roman" pitchFamily="18" charset="0"/>
              </a:rPr>
              <a:t>of shifting </a:t>
            </a:r>
            <a:r>
              <a:rPr lang="en-US" sz="2800" dirty="0" smtClean="0">
                <a:latin typeface="Times New Roman" pitchFamily="18" charset="0"/>
                <a:cs typeface="Times New Roman" pitchFamily="18" charset="0"/>
              </a:rPr>
              <a:t>cultivation. However, as population size increases, the feasibility of shifting cultivation will be broken down. </a:t>
            </a:r>
          </a:p>
          <a:p>
            <a:pPr marL="514350" indent="-514350" algn="just">
              <a:buFont typeface="Arial" pitchFamily="34" charset="0"/>
              <a:buAutoNum type="arabicPeriod"/>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rights of each family </a:t>
            </a: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a village to </a:t>
            </a:r>
            <a:r>
              <a:rPr lang="en-US" sz="2800" dirty="0" smtClean="0">
                <a:latin typeface="Times New Roman" pitchFamily="18" charset="0"/>
                <a:cs typeface="Times New Roman" pitchFamily="18" charset="0"/>
              </a:rPr>
              <a:t>use a common </a:t>
            </a:r>
            <a:r>
              <a:rPr lang="en-US" sz="2800" dirty="0">
                <a:latin typeface="Times New Roman" pitchFamily="18" charset="0"/>
                <a:cs typeface="Times New Roman" pitchFamily="18" charset="0"/>
              </a:rPr>
              <a:t>property such as land and </a:t>
            </a:r>
            <a:r>
              <a:rPr lang="en-US" sz="2800" dirty="0" smtClean="0">
                <a:latin typeface="Times New Roman" pitchFamily="18" charset="0"/>
                <a:cs typeface="Times New Roman" pitchFamily="18" charset="0"/>
              </a:rPr>
              <a:t>water, excluding families </a:t>
            </a:r>
            <a:r>
              <a:rPr lang="en-US" sz="2800" dirty="0">
                <a:latin typeface="Times New Roman" pitchFamily="18" charset="0"/>
                <a:cs typeface="Times New Roman" pitchFamily="18" charset="0"/>
              </a:rPr>
              <a:t>that do not belong to the </a:t>
            </a:r>
            <a:r>
              <a:rPr lang="en-US" sz="2800" dirty="0" smtClean="0">
                <a:latin typeface="Times New Roman" pitchFamily="18" charset="0"/>
                <a:cs typeface="Times New Roman" pitchFamily="18" charset="0"/>
              </a:rPr>
              <a:t>community </a:t>
            </a:r>
            <a:r>
              <a:rPr lang="en-US" sz="2800" dirty="0">
                <a:latin typeface="Times New Roman" pitchFamily="18" charset="0"/>
                <a:cs typeface="Times New Roman" pitchFamily="18" charset="0"/>
              </a:rPr>
              <a:t>from </a:t>
            </a:r>
            <a:r>
              <a:rPr lang="en-US" sz="2800" dirty="0" smtClean="0">
                <a:latin typeface="Times New Roman" pitchFamily="18" charset="0"/>
                <a:cs typeface="Times New Roman" pitchFamily="18" charset="0"/>
              </a:rPr>
              <a:t>using such property.</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26</a:t>
            </a:fld>
            <a:endParaRPr lang="en-US" dirty="0"/>
          </a:p>
        </p:txBody>
      </p:sp>
    </p:spTree>
    <p:extLst>
      <p:ext uri="{BB962C8B-B14F-4D97-AF65-F5344CB8AC3E}">
        <p14:creationId xmlns:p14="http://schemas.microsoft.com/office/powerpoint/2010/main" xmlns="" val="4498886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2800" dirty="0" smtClean="0"/>
              <a:t>Agricultural Dualism: Africa</a:t>
            </a:r>
            <a:endParaRPr lang="en-US" sz="2800" dirty="0"/>
          </a:p>
        </p:txBody>
      </p:sp>
      <p:sp>
        <p:nvSpPr>
          <p:cNvPr id="3" name="Content Placeholder 2"/>
          <p:cNvSpPr>
            <a:spLocks noGrp="1"/>
          </p:cNvSpPr>
          <p:nvPr>
            <p:ph idx="1"/>
          </p:nvPr>
        </p:nvSpPr>
        <p:spPr>
          <a:xfrm>
            <a:off x="228600" y="685800"/>
            <a:ext cx="8686800" cy="5943600"/>
          </a:xfrm>
        </p:spPr>
        <p:txBody>
          <a:bodyPr>
            <a:normAutofit fontScale="85000" lnSpcReduction="20000"/>
          </a:bodyPr>
          <a:lstStyle/>
          <a:p>
            <a:pPr>
              <a:lnSpc>
                <a:spcPct val="90000"/>
              </a:lnSpc>
              <a:buNone/>
            </a:pPr>
            <a:r>
              <a:rPr lang="en-US" dirty="0" smtClean="0">
                <a:solidFill>
                  <a:schemeClr val="tx2"/>
                </a:solidFill>
              </a:rPr>
              <a:t>Commercial farming:</a:t>
            </a:r>
          </a:p>
          <a:p>
            <a:pPr>
              <a:lnSpc>
                <a:spcPct val="90000"/>
              </a:lnSpc>
              <a:buClr>
                <a:schemeClr val="hlink"/>
              </a:buClr>
            </a:pPr>
            <a:r>
              <a:rPr lang="en-US" dirty="0" smtClean="0">
                <a:solidFill>
                  <a:srgbClr val="FF3300"/>
                </a:solidFill>
              </a:rPr>
              <a:t>Very large landholdings</a:t>
            </a:r>
          </a:p>
          <a:p>
            <a:pPr>
              <a:lnSpc>
                <a:spcPct val="90000"/>
              </a:lnSpc>
              <a:buClr>
                <a:schemeClr val="hlink"/>
              </a:buClr>
            </a:pPr>
            <a:r>
              <a:rPr lang="en-US" dirty="0" smtClean="0">
                <a:solidFill>
                  <a:srgbClr val="FF3300"/>
                </a:solidFill>
              </a:rPr>
              <a:t>Massive government subsidies</a:t>
            </a:r>
            <a:endParaRPr lang="en-US" sz="2400" dirty="0" smtClean="0">
              <a:solidFill>
                <a:srgbClr val="FF3300"/>
              </a:solidFill>
            </a:endParaRPr>
          </a:p>
          <a:p>
            <a:pPr>
              <a:lnSpc>
                <a:spcPct val="90000"/>
              </a:lnSpc>
              <a:buNone/>
            </a:pPr>
            <a:r>
              <a:rPr lang="en-US" dirty="0" smtClean="0">
                <a:solidFill>
                  <a:schemeClr val="tx2"/>
                </a:solidFill>
              </a:rPr>
              <a:t>Subsistence farming:</a:t>
            </a:r>
            <a:r>
              <a:rPr lang="en-US" dirty="0" smtClean="0">
                <a:solidFill>
                  <a:srgbClr val="0033CC"/>
                </a:solidFill>
              </a:rPr>
              <a:t> </a:t>
            </a:r>
          </a:p>
          <a:p>
            <a:pPr>
              <a:lnSpc>
                <a:spcPct val="90000"/>
              </a:lnSpc>
              <a:buClr>
                <a:schemeClr val="hlink"/>
              </a:buClr>
            </a:pPr>
            <a:r>
              <a:rPr lang="en-US" dirty="0" smtClean="0">
                <a:solidFill>
                  <a:srgbClr val="FF3300"/>
                </a:solidFill>
              </a:rPr>
              <a:t>Small family farms</a:t>
            </a:r>
          </a:p>
          <a:p>
            <a:pPr>
              <a:lnSpc>
                <a:spcPct val="90000"/>
              </a:lnSpc>
              <a:buClr>
                <a:schemeClr val="hlink"/>
              </a:buClr>
            </a:pPr>
            <a:r>
              <a:rPr lang="en-US" dirty="0" smtClean="0">
                <a:solidFill>
                  <a:srgbClr val="FF3300"/>
                </a:solidFill>
              </a:rPr>
              <a:t>Primitive technology</a:t>
            </a:r>
          </a:p>
          <a:p>
            <a:pPr>
              <a:lnSpc>
                <a:spcPct val="90000"/>
              </a:lnSpc>
              <a:buClr>
                <a:schemeClr val="hlink"/>
              </a:buClr>
            </a:pPr>
            <a:r>
              <a:rPr lang="en-US" dirty="0" smtClean="0">
                <a:solidFill>
                  <a:srgbClr val="FF3300"/>
                </a:solidFill>
              </a:rPr>
              <a:t>Large areas of unusable land</a:t>
            </a:r>
          </a:p>
          <a:p>
            <a:pPr>
              <a:lnSpc>
                <a:spcPct val="90000"/>
              </a:lnSpc>
              <a:buClr>
                <a:schemeClr val="hlink"/>
              </a:buClr>
            </a:pPr>
            <a:r>
              <a:rPr lang="en-US" dirty="0" smtClean="0">
                <a:solidFill>
                  <a:srgbClr val="FF3300"/>
                </a:solidFill>
              </a:rPr>
              <a:t>Massive underemployment, but labor shortage in crop season </a:t>
            </a:r>
          </a:p>
          <a:p>
            <a:pPr>
              <a:lnSpc>
                <a:spcPct val="90000"/>
              </a:lnSpc>
              <a:buNone/>
            </a:pPr>
            <a:r>
              <a:rPr lang="en-US" dirty="0" smtClean="0"/>
              <a:t>Problems:</a:t>
            </a:r>
            <a:endParaRPr lang="en-US" sz="2000" dirty="0" smtClean="0"/>
          </a:p>
          <a:p>
            <a:pPr>
              <a:lnSpc>
                <a:spcPct val="90000"/>
              </a:lnSpc>
              <a:buClr>
                <a:schemeClr val="hlink"/>
              </a:buClr>
            </a:pPr>
            <a:r>
              <a:rPr lang="en-US" dirty="0" smtClean="0">
                <a:solidFill>
                  <a:srgbClr val="FF3300"/>
                </a:solidFill>
              </a:rPr>
              <a:t>Poverty</a:t>
            </a:r>
          </a:p>
          <a:p>
            <a:pPr>
              <a:lnSpc>
                <a:spcPct val="90000"/>
              </a:lnSpc>
              <a:buClr>
                <a:schemeClr val="folHlink"/>
              </a:buClr>
            </a:pPr>
            <a:r>
              <a:rPr lang="en-US" dirty="0" smtClean="0">
                <a:solidFill>
                  <a:srgbClr val="0033CC"/>
                </a:solidFill>
              </a:rPr>
              <a:t>Land and income disparity</a:t>
            </a:r>
          </a:p>
          <a:p>
            <a:pPr>
              <a:lnSpc>
                <a:spcPct val="90000"/>
              </a:lnSpc>
              <a:buClr>
                <a:srgbClr val="663300"/>
              </a:buClr>
            </a:pPr>
            <a:r>
              <a:rPr lang="en-US" dirty="0" smtClean="0">
                <a:solidFill>
                  <a:srgbClr val="993300"/>
                </a:solidFill>
              </a:rPr>
              <a:t>Rapid population growth</a:t>
            </a:r>
          </a:p>
          <a:p>
            <a:pPr>
              <a:lnSpc>
                <a:spcPct val="90000"/>
              </a:lnSpc>
              <a:buClr>
                <a:schemeClr val="tx2"/>
              </a:buClr>
            </a:pPr>
            <a:r>
              <a:rPr lang="en-US" dirty="0" smtClean="0">
                <a:solidFill>
                  <a:schemeClr val="tx2"/>
                </a:solidFill>
              </a:rPr>
              <a:t>Lack of government programs helping small farmers</a:t>
            </a:r>
          </a:p>
          <a:p>
            <a:pPr>
              <a:lnSpc>
                <a:spcPct val="90000"/>
              </a:lnSpc>
              <a:buClr>
                <a:schemeClr val="hlink"/>
              </a:buClr>
            </a:pPr>
            <a:r>
              <a:rPr lang="en-US" dirty="0" smtClean="0">
                <a:solidFill>
                  <a:schemeClr val="hlink"/>
                </a:solidFill>
              </a:rPr>
              <a:t>Massive R-U migration</a:t>
            </a:r>
          </a:p>
          <a:p>
            <a:pPr>
              <a:lnSpc>
                <a:spcPct val="90000"/>
              </a:lnSpc>
              <a:buClr>
                <a:srgbClr val="006600"/>
              </a:buClr>
            </a:pPr>
            <a:r>
              <a:rPr lang="en-US" dirty="0" smtClean="0">
                <a:solidFill>
                  <a:srgbClr val="006600"/>
                </a:solidFill>
              </a:rPr>
              <a:t>Rapid deforestation and desertification</a:t>
            </a:r>
          </a:p>
          <a:p>
            <a:endParaRPr lang="en-US" dirty="0"/>
          </a:p>
        </p:txBody>
      </p:sp>
      <p:sp>
        <p:nvSpPr>
          <p:cNvPr id="4" name="Slide Number Placeholder 3"/>
          <p:cNvSpPr>
            <a:spLocks noGrp="1"/>
          </p:cNvSpPr>
          <p:nvPr>
            <p:ph type="sldNum" sz="quarter" idx="12"/>
          </p:nvPr>
        </p:nvSpPr>
        <p:spPr/>
        <p:txBody>
          <a:bodyPr/>
          <a:lstStyle/>
          <a:p>
            <a:fld id="{08F887BC-0AB3-49DB-BBCF-9813FF933CF1}"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lnSpcReduction="10000"/>
          </a:bodyPr>
          <a:lstStyle/>
          <a:p>
            <a:pPr algn="just"/>
            <a:r>
              <a:rPr lang="en-US" sz="2800" dirty="0">
                <a:latin typeface="Times New Roman" pitchFamily="18" charset="0"/>
                <a:cs typeface="Times New Roman" pitchFamily="18" charset="0"/>
              </a:rPr>
              <a:t>The </a:t>
            </a:r>
            <a:r>
              <a:rPr lang="en-US" sz="2800" b="1" dirty="0">
                <a:latin typeface="Times New Roman" pitchFamily="18" charset="0"/>
                <a:cs typeface="Times New Roman" pitchFamily="18" charset="0"/>
              </a:rPr>
              <a:t>low-productivity </a:t>
            </a:r>
            <a:r>
              <a:rPr lang="en-US" sz="2800" b="1" dirty="0" smtClean="0">
                <a:latin typeface="Times New Roman" pitchFamily="18" charset="0"/>
                <a:cs typeface="Times New Roman" pitchFamily="18" charset="0"/>
              </a:rPr>
              <a:t>of subsistence African </a:t>
            </a:r>
            <a:r>
              <a:rPr lang="en-US" sz="2800" b="1" dirty="0">
                <a:latin typeface="Times New Roman" pitchFamily="18" charset="0"/>
                <a:cs typeface="Times New Roman" pitchFamily="18" charset="0"/>
              </a:rPr>
              <a:t>agriculture </a:t>
            </a:r>
            <a:r>
              <a:rPr lang="en-US" sz="2800" dirty="0">
                <a:latin typeface="Times New Roman" pitchFamily="18" charset="0"/>
                <a:cs typeface="Times New Roman" pitchFamily="18" charset="0"/>
              </a:rPr>
              <a:t>results </a:t>
            </a:r>
            <a:r>
              <a:rPr lang="en-US" sz="2800" b="1" dirty="0">
                <a:latin typeface="Times New Roman" pitchFamily="18" charset="0"/>
                <a:cs typeface="Times New Roman" pitchFamily="18" charset="0"/>
              </a:rPr>
              <a:t>from a combination of three historical </a:t>
            </a:r>
            <a:r>
              <a:rPr lang="en-US" sz="2800" dirty="0">
                <a:latin typeface="Times New Roman" pitchFamily="18" charset="0"/>
                <a:cs typeface="Times New Roman" pitchFamily="18" charset="0"/>
              </a:rPr>
              <a:t>forces </a:t>
            </a:r>
            <a:r>
              <a:rPr lang="en-US" sz="2800" dirty="0" smtClean="0">
                <a:latin typeface="Times New Roman" pitchFamily="18" charset="0"/>
                <a:cs typeface="Times New Roman" pitchFamily="18" charset="0"/>
              </a:rPr>
              <a:t>restricting the </a:t>
            </a:r>
            <a:r>
              <a:rPr lang="en-US" sz="2800" dirty="0">
                <a:latin typeface="Times New Roman" pitchFamily="18" charset="0"/>
                <a:cs typeface="Times New Roman" pitchFamily="18" charset="0"/>
              </a:rPr>
              <a:t>growth of </a:t>
            </a:r>
            <a:r>
              <a:rPr lang="en-US" sz="2800" dirty="0" smtClean="0">
                <a:latin typeface="Times New Roman" pitchFamily="18" charset="0"/>
                <a:cs typeface="Times New Roman" pitchFamily="18" charset="0"/>
              </a:rPr>
              <a:t>output: </a:t>
            </a:r>
          </a:p>
          <a:p>
            <a:pPr marL="0" indent="0" algn="just">
              <a:lnSpc>
                <a:spcPct val="90000"/>
              </a:lnSpc>
              <a:buNone/>
            </a:pPr>
            <a:r>
              <a:rPr lang="en-US" sz="2800" dirty="0" smtClean="0">
                <a:latin typeface="Times New Roman" pitchFamily="18" charset="0"/>
                <a:cs typeface="Times New Roman" pitchFamily="18" charset="0"/>
              </a:rPr>
              <a:t>1. Traditional </a:t>
            </a:r>
            <a:r>
              <a:rPr lang="en-US" sz="2800" dirty="0">
                <a:latin typeface="Times New Roman" pitchFamily="18" charset="0"/>
                <a:cs typeface="Times New Roman" pitchFamily="18" charset="0"/>
              </a:rPr>
              <a:t>farming practices</a:t>
            </a:r>
          </a:p>
          <a:p>
            <a:pPr marL="0" indent="0" algn="just">
              <a:lnSpc>
                <a:spcPct val="90000"/>
              </a:lnSpc>
              <a:buNone/>
            </a:pPr>
            <a:r>
              <a:rPr lang="en-US" sz="2800" dirty="0" smtClean="0">
                <a:latin typeface="Times New Roman" pitchFamily="18" charset="0"/>
                <a:cs typeface="Times New Roman" pitchFamily="18" charset="0"/>
              </a:rPr>
              <a:t>2. Intensive </a:t>
            </a:r>
            <a:r>
              <a:rPr lang="en-US" sz="2800" dirty="0">
                <a:latin typeface="Times New Roman" pitchFamily="18" charset="0"/>
                <a:cs typeface="Times New Roman" pitchFamily="18" charset="0"/>
              </a:rPr>
              <a:t>and shifting </a:t>
            </a:r>
            <a:r>
              <a:rPr lang="en-US" sz="2800" dirty="0" smtClean="0">
                <a:latin typeface="Times New Roman" pitchFamily="18" charset="0"/>
                <a:cs typeface="Times New Roman" pitchFamily="18" charset="0"/>
              </a:rPr>
              <a:t>cultivation</a:t>
            </a:r>
          </a:p>
          <a:p>
            <a:pPr algn="just">
              <a:buFont typeface="Wingdings" pitchFamily="2" charset="2"/>
              <a:buChar char="Ø"/>
            </a:pPr>
            <a:r>
              <a:rPr lang="en-US" sz="2800" dirty="0">
                <a:latin typeface="Times New Roman" pitchFamily="18" charset="0"/>
                <a:cs typeface="Times New Roman" pitchFamily="18" charset="0"/>
              </a:rPr>
              <a:t>S</a:t>
            </a:r>
            <a:r>
              <a:rPr lang="en-US" sz="2800" dirty="0" smtClean="0">
                <a:latin typeface="Times New Roman" pitchFamily="18" charset="0"/>
                <a:cs typeface="Times New Roman" pitchFamily="18" charset="0"/>
              </a:rPr>
              <a:t>mall </a:t>
            </a:r>
            <a:r>
              <a:rPr lang="en-US" sz="2800" dirty="0">
                <a:latin typeface="Times New Roman" pitchFamily="18" charset="0"/>
                <a:cs typeface="Times New Roman" pitchFamily="18" charset="0"/>
              </a:rPr>
              <a:t>areas tend to be </a:t>
            </a:r>
            <a:r>
              <a:rPr lang="en-US" sz="2800" dirty="0" smtClean="0">
                <a:latin typeface="Times New Roman" pitchFamily="18" charset="0"/>
                <a:cs typeface="Times New Roman" pitchFamily="18" charset="0"/>
              </a:rPr>
              <a:t>intensively cultivated</a:t>
            </a:r>
            <a:r>
              <a:rPr lang="en-US" sz="2800" dirty="0">
                <a:latin typeface="Times New Roman" pitchFamily="18" charset="0"/>
                <a:cs typeface="Times New Roman" pitchFamily="18" charset="0"/>
              </a:rPr>
              <a:t>. As a result, they are subject to rapidly diminishing returns </a:t>
            </a:r>
            <a:r>
              <a:rPr lang="en-US" sz="2800" dirty="0" smtClean="0">
                <a:latin typeface="Times New Roman" pitchFamily="18" charset="0"/>
                <a:cs typeface="Times New Roman" pitchFamily="18" charset="0"/>
              </a:rPr>
              <a:t>to increased </a:t>
            </a:r>
            <a:r>
              <a:rPr lang="en-US" sz="2800" dirty="0">
                <a:latin typeface="Times New Roman" pitchFamily="18" charset="0"/>
                <a:cs typeface="Times New Roman" pitchFamily="18" charset="0"/>
              </a:rPr>
              <a:t>labor inputs</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3. Scarce </a:t>
            </a:r>
            <a:r>
              <a:rPr lang="en-US" sz="2800" dirty="0" err="1">
                <a:latin typeface="Times New Roman" pitchFamily="18" charset="0"/>
                <a:cs typeface="Times New Roman" pitchFamily="18" charset="0"/>
              </a:rPr>
              <a:t>labour</a:t>
            </a:r>
            <a:r>
              <a:rPr lang="en-US" sz="2800" dirty="0">
                <a:latin typeface="Times New Roman" pitchFamily="18" charset="0"/>
                <a:cs typeface="Times New Roman" pitchFamily="18" charset="0"/>
              </a:rPr>
              <a:t> supply during growing season, </a:t>
            </a:r>
            <a:r>
              <a:rPr lang="en-US" sz="2800" dirty="0" smtClean="0">
                <a:latin typeface="Times New Roman" pitchFamily="18" charset="0"/>
                <a:cs typeface="Times New Roman" pitchFamily="18" charset="0"/>
              </a:rPr>
              <a:t>planting and </a:t>
            </a:r>
            <a:r>
              <a:rPr lang="en-US" sz="2800" dirty="0">
                <a:latin typeface="Times New Roman" pitchFamily="18" charset="0"/>
                <a:cs typeface="Times New Roman" pitchFamily="18" charset="0"/>
              </a:rPr>
              <a:t>weeding times</a:t>
            </a:r>
            <a:r>
              <a:rPr lang="en-US" sz="2800" dirty="0" smtClean="0">
                <a:latin typeface="Times New Roman" pitchFamily="18" charset="0"/>
                <a:cs typeface="Times New Roman" pitchFamily="18" charset="0"/>
              </a:rPr>
              <a:t>. </a:t>
            </a:r>
          </a:p>
          <a:p>
            <a:pPr algn="just"/>
            <a:r>
              <a:rPr lang="en-US" sz="2800" dirty="0">
                <a:latin typeface="Times New Roman" pitchFamily="18" charset="0"/>
                <a:cs typeface="Times New Roman" pitchFamily="18" charset="0"/>
              </a:rPr>
              <a:t>Of all the major regions of the world, Africa has suffered </a:t>
            </a:r>
            <a:r>
              <a:rPr lang="en-US" sz="2800" dirty="0" smtClean="0">
                <a:latin typeface="Times New Roman" pitchFamily="18" charset="0"/>
                <a:cs typeface="Times New Roman" pitchFamily="18" charset="0"/>
              </a:rPr>
              <a:t>the most from its inability </a:t>
            </a:r>
            <a:r>
              <a:rPr lang="en-US" sz="2800" dirty="0">
                <a:latin typeface="Times New Roman" pitchFamily="18" charset="0"/>
                <a:cs typeface="Times New Roman" pitchFamily="18" charset="0"/>
              </a:rPr>
              <a:t>to expand food production at a sufficient pace to keep up with </a:t>
            </a:r>
            <a:r>
              <a:rPr lang="en-US" sz="2800" dirty="0" smtClean="0">
                <a:latin typeface="Times New Roman" pitchFamily="18" charset="0"/>
                <a:cs typeface="Times New Roman" pitchFamily="18" charset="0"/>
              </a:rPr>
              <a:t>its rapid </a:t>
            </a:r>
            <a:r>
              <a:rPr lang="en-US" sz="2800" dirty="0">
                <a:latin typeface="Times New Roman" pitchFamily="18" charset="0"/>
                <a:cs typeface="Times New Roman" pitchFamily="18" charset="0"/>
              </a:rPr>
              <a:t>population </a:t>
            </a:r>
            <a:r>
              <a:rPr lang="en-US" sz="2800" dirty="0" smtClean="0">
                <a:latin typeface="Times New Roman" pitchFamily="18" charset="0"/>
                <a:cs typeface="Times New Roman" pitchFamily="18" charset="0"/>
              </a:rPr>
              <a:t>growth. </a:t>
            </a:r>
          </a:p>
          <a:p>
            <a:pPr algn="just"/>
            <a:r>
              <a:rPr lang="en-US" sz="2800" dirty="0">
                <a:latin typeface="Times New Roman" pitchFamily="18" charset="0"/>
                <a:cs typeface="Times New Roman" pitchFamily="18" charset="0"/>
              </a:rPr>
              <a:t>As a result of declining production, African </a:t>
            </a:r>
            <a:r>
              <a:rPr lang="en-US" sz="2800" dirty="0" smtClean="0">
                <a:latin typeface="Times New Roman" pitchFamily="18" charset="0"/>
                <a:cs typeface="Times New Roman" pitchFamily="18" charset="0"/>
              </a:rPr>
              <a:t>per capita </a:t>
            </a:r>
            <a:r>
              <a:rPr lang="en-US" sz="2800" dirty="0">
                <a:latin typeface="Times New Roman" pitchFamily="18" charset="0"/>
                <a:cs typeface="Times New Roman" pitchFamily="18" charset="0"/>
              </a:rPr>
              <a:t>food consumption fell dramatically during the 1980s and 1990s </a:t>
            </a:r>
            <a:r>
              <a:rPr lang="en-US" sz="2800" dirty="0" smtClean="0">
                <a:latin typeface="Times New Roman" pitchFamily="18" charset="0"/>
                <a:cs typeface="Times New Roman" pitchFamily="18" charset="0"/>
              </a:rPr>
              <a:t>while dependence </a:t>
            </a:r>
            <a:r>
              <a:rPr lang="en-US" sz="2800" dirty="0">
                <a:latin typeface="Times New Roman" pitchFamily="18" charset="0"/>
                <a:cs typeface="Times New Roman" pitchFamily="18" charset="0"/>
              </a:rPr>
              <a:t>on </a:t>
            </a:r>
            <a:r>
              <a:rPr lang="en-US" sz="2800" dirty="0" smtClean="0">
                <a:latin typeface="Times New Roman" pitchFamily="18" charset="0"/>
                <a:cs typeface="Times New Roman" pitchFamily="18" charset="0"/>
              </a:rPr>
              <a:t>imports increased.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28</a:t>
            </a:fld>
            <a:endParaRPr lang="en-US"/>
          </a:p>
        </p:txBody>
      </p:sp>
    </p:spTree>
    <p:extLst>
      <p:ext uri="{BB962C8B-B14F-4D97-AF65-F5344CB8AC3E}">
        <p14:creationId xmlns:p14="http://schemas.microsoft.com/office/powerpoint/2010/main" xmlns="" val="30605203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solidFill>
                  <a:schemeClr val="tx1">
                    <a:lumMod val="75000"/>
                    <a:lumOff val="25000"/>
                  </a:schemeClr>
                </a:solidFill>
              </a:rPr>
              <a:t>Subsistence Agriculture and Extensive Cultivation in Africa</a:t>
            </a:r>
            <a:endParaRPr lang="en-US" sz="2400" b="1" dirty="0"/>
          </a:p>
        </p:txBody>
      </p:sp>
      <p:sp>
        <p:nvSpPr>
          <p:cNvPr id="3" name="Content Placeholder 2"/>
          <p:cNvSpPr>
            <a:spLocks noGrp="1"/>
          </p:cNvSpPr>
          <p:nvPr>
            <p:ph idx="1"/>
          </p:nvPr>
        </p:nvSpPr>
        <p:spPr>
          <a:xfrm>
            <a:off x="457200" y="1143000"/>
            <a:ext cx="8229600" cy="4983163"/>
          </a:xfrm>
        </p:spPr>
        <p:txBody>
          <a:bodyPr>
            <a:normAutofit/>
          </a:bodyPr>
          <a:lstStyle/>
          <a:p>
            <a:pPr marL="557784" lvl="1">
              <a:defRPr/>
            </a:pPr>
            <a:r>
              <a:rPr lang="en-US" i="1" dirty="0" smtClean="0">
                <a:solidFill>
                  <a:schemeClr val="tx1">
                    <a:lumMod val="75000"/>
                    <a:lumOff val="25000"/>
                  </a:schemeClr>
                </a:solidFill>
              </a:rPr>
              <a:t>Low productivity due to lack of technology</a:t>
            </a:r>
          </a:p>
          <a:p>
            <a:pPr marL="557784" lvl="1">
              <a:defRPr/>
            </a:pPr>
            <a:r>
              <a:rPr lang="en-US" i="1" dirty="0" smtClean="0">
                <a:solidFill>
                  <a:schemeClr val="tx1">
                    <a:lumMod val="75000"/>
                    <a:lumOff val="25000"/>
                  </a:schemeClr>
                </a:solidFill>
              </a:rPr>
              <a:t>Shifting Cultivation </a:t>
            </a:r>
          </a:p>
          <a:p>
            <a:pPr marL="557784" lvl="1">
              <a:defRPr/>
            </a:pPr>
            <a:r>
              <a:rPr lang="en-US" i="1" dirty="0" smtClean="0">
                <a:solidFill>
                  <a:schemeClr val="tx1">
                    <a:lumMod val="75000"/>
                    <a:lumOff val="25000"/>
                  </a:schemeClr>
                </a:solidFill>
              </a:rPr>
              <a:t>Seasonal demand for labor depending on rainy season</a:t>
            </a:r>
          </a:p>
          <a:p>
            <a:pPr marL="557784" lvl="1">
              <a:defRPr/>
            </a:pPr>
            <a:r>
              <a:rPr lang="en-US" i="1" dirty="0" smtClean="0">
                <a:solidFill>
                  <a:schemeClr val="tx1">
                    <a:lumMod val="75000"/>
                    <a:lumOff val="25000"/>
                  </a:schemeClr>
                </a:solidFill>
              </a:rPr>
              <a:t>High dependence on unimproved seeds sown on unfertilized, rain-fed fields</a:t>
            </a:r>
          </a:p>
          <a:p>
            <a:pPr marL="557784" lvl="1">
              <a:defRPr/>
            </a:pPr>
            <a:r>
              <a:rPr lang="en-US" i="1" dirty="0" smtClean="0">
                <a:solidFill>
                  <a:schemeClr val="tx1">
                    <a:lumMod val="75000"/>
                    <a:lumOff val="25000"/>
                  </a:schemeClr>
                </a:solidFill>
              </a:rPr>
              <a:t>Relatively high fraction of underutilized land</a:t>
            </a:r>
          </a:p>
          <a:p>
            <a:pPr marL="557784" lvl="1">
              <a:defRPr/>
            </a:pPr>
            <a:r>
              <a:rPr lang="en-US" i="1" dirty="0" smtClean="0">
                <a:solidFill>
                  <a:schemeClr val="tx1">
                    <a:lumMod val="75000"/>
                    <a:lumOff val="25000"/>
                  </a:schemeClr>
                </a:solidFill>
              </a:rPr>
              <a:t>High concern about climate change impact</a:t>
            </a:r>
          </a:p>
          <a:p>
            <a:pPr marL="557784" lvl="1">
              <a:defRPr/>
            </a:pPr>
            <a:r>
              <a:rPr lang="en-US" i="1" dirty="0" smtClean="0">
                <a:solidFill>
                  <a:schemeClr val="tx1">
                    <a:lumMod val="75000"/>
                    <a:lumOff val="25000"/>
                  </a:schemeClr>
                </a:solidFill>
              </a:rPr>
              <a:t>Need for an African new green revolution, there are hopeful signs that it is getting underway </a:t>
            </a:r>
          </a:p>
          <a:p>
            <a:endParaRPr lang="en-US" dirty="0"/>
          </a:p>
        </p:txBody>
      </p:sp>
      <p:sp>
        <p:nvSpPr>
          <p:cNvPr id="4" name="Slide Number Placeholder 3"/>
          <p:cNvSpPr>
            <a:spLocks noGrp="1"/>
          </p:cNvSpPr>
          <p:nvPr>
            <p:ph type="sldNum" sz="quarter" idx="12"/>
          </p:nvPr>
        </p:nvSpPr>
        <p:spPr/>
        <p:txBody>
          <a:bodyPr/>
          <a:lstStyle/>
          <a:p>
            <a:fld id="{08F887BC-0AB3-49DB-BBCF-9813FF933CF1}"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p:spPr>
        <p:style>
          <a:lnRef idx="1">
            <a:schemeClr val="dk1"/>
          </a:lnRef>
          <a:fillRef idx="2">
            <a:schemeClr val="dk1"/>
          </a:fillRef>
          <a:effectRef idx="1">
            <a:schemeClr val="dk1"/>
          </a:effectRef>
          <a:fontRef idx="minor">
            <a:schemeClr val="dk1"/>
          </a:fontRef>
        </p:style>
        <p:txBody>
          <a:bodyPr>
            <a:normAutofit lnSpcReduction="10000"/>
          </a:bodyPr>
          <a:lstStyle/>
          <a:p>
            <a:pPr algn="just">
              <a:buNone/>
            </a:pPr>
            <a:r>
              <a:rPr lang="en-US" sz="2800" dirty="0" smtClean="0">
                <a:latin typeface="Times New Roman" pitchFamily="18" charset="0"/>
                <a:cs typeface="Times New Roman" pitchFamily="18" charset="0"/>
              </a:rPr>
              <a:t>“Agricultural development is now seen as an important part of any development strategy. </a:t>
            </a:r>
          </a:p>
          <a:p>
            <a:pPr algn="just"/>
            <a:r>
              <a:rPr lang="en-US" sz="2800" dirty="0" smtClean="0">
                <a:latin typeface="Times New Roman" pitchFamily="18" charset="0"/>
                <a:cs typeface="Times New Roman" pitchFamily="18" charset="0"/>
              </a:rPr>
              <a:t> </a:t>
            </a:r>
            <a:r>
              <a:rPr lang="en-US" sz="2800" dirty="0" smtClean="0"/>
              <a:t>Lewis’s  seen agricultural sector fueling industrial expansion by means of its cheap food and surplus labor only. But, </a:t>
            </a:r>
            <a:endParaRPr lang="en-US" sz="28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Simon Kuznets </a:t>
            </a:r>
            <a:r>
              <a:rPr lang="en-US" sz="2800" dirty="0" smtClean="0">
                <a:latin typeface="Times New Roman" pitchFamily="18" charset="0"/>
                <a:cs typeface="Times New Roman" pitchFamily="18" charset="0"/>
              </a:rPr>
              <a:t>indicated that</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agriculture has </a:t>
            </a:r>
            <a:r>
              <a:rPr lang="en-US" sz="2800" b="1" dirty="0" smtClean="0">
                <a:latin typeface="Times New Roman" pitchFamily="18" charset="0"/>
                <a:cs typeface="Times New Roman" pitchFamily="18" charset="0"/>
              </a:rPr>
              <a:t>four</a:t>
            </a:r>
            <a:r>
              <a:rPr lang="en-US" sz="2800" dirty="0" smtClean="0">
                <a:latin typeface="Times New Roman" pitchFamily="18" charset="0"/>
                <a:cs typeface="Times New Roman" pitchFamily="18" charset="0"/>
              </a:rPr>
              <a:t> contributions to economic development: </a:t>
            </a:r>
          </a:p>
          <a:p>
            <a:pPr marL="514350" indent="-514350" algn="just">
              <a:buAutoNum type="alphaLcPeriod"/>
            </a:pPr>
            <a:r>
              <a:rPr lang="en-US" sz="2800" dirty="0">
                <a:latin typeface="Times New Roman" pitchFamily="18" charset="0"/>
                <a:cs typeface="Times New Roman" pitchFamily="18" charset="0"/>
              </a:rPr>
              <a:t>P</a:t>
            </a:r>
            <a:r>
              <a:rPr lang="en-US" sz="2800" dirty="0" smtClean="0">
                <a:latin typeface="Times New Roman" pitchFamily="18" charset="0"/>
                <a:cs typeface="Times New Roman" pitchFamily="18" charset="0"/>
              </a:rPr>
              <a:t>roduct contribution = supply of output for consumption &amp; supply of inputs for industries , such as textile and food processing</a:t>
            </a:r>
          </a:p>
          <a:p>
            <a:pPr lvl="1">
              <a:lnSpc>
                <a:spcPct val="90000"/>
              </a:lnSpc>
              <a:buClr>
                <a:srgbClr val="006600"/>
              </a:buClr>
            </a:pPr>
            <a:r>
              <a:rPr lang="en-US" sz="3000" dirty="0" smtClean="0">
                <a:solidFill>
                  <a:srgbClr val="006600"/>
                </a:solidFill>
              </a:rPr>
              <a:t>food to meet basic nutritional needs of the population</a:t>
            </a:r>
          </a:p>
          <a:p>
            <a:pPr lvl="1">
              <a:lnSpc>
                <a:spcPct val="90000"/>
              </a:lnSpc>
              <a:buClr>
                <a:srgbClr val="006600"/>
              </a:buClr>
            </a:pPr>
            <a:r>
              <a:rPr lang="en-US" sz="3000" dirty="0" smtClean="0">
                <a:solidFill>
                  <a:srgbClr val="006600"/>
                </a:solidFill>
              </a:rPr>
              <a:t>raw materials to help the industry</a:t>
            </a:r>
            <a:endParaRPr lang="en-US" sz="2800" dirty="0" smtClean="0">
              <a:latin typeface="Times New Roman" pitchFamily="18" charset="0"/>
              <a:cs typeface="Times New Roman" pitchFamily="18" charset="0"/>
            </a:endParaRPr>
          </a:p>
          <a:p>
            <a:pPr marL="514350" indent="-514350" algn="just">
              <a:buAutoNum type="alphaLcPeriod"/>
            </a:pPr>
            <a:r>
              <a:rPr lang="en-US" sz="2800" dirty="0">
                <a:latin typeface="Times New Roman" pitchFamily="18" charset="0"/>
                <a:cs typeface="Times New Roman" pitchFamily="18" charset="0"/>
              </a:rPr>
              <a:t>F</a:t>
            </a:r>
            <a:r>
              <a:rPr lang="en-US" sz="2800" dirty="0" smtClean="0">
                <a:latin typeface="Times New Roman" pitchFamily="18" charset="0"/>
                <a:cs typeface="Times New Roman" pitchFamily="18" charset="0"/>
              </a:rPr>
              <a:t>oreign-exchange contribution = using agricultural export revenues to import capital goods </a:t>
            </a:r>
          </a:p>
          <a:p>
            <a:pPr marL="0" indent="0" algn="just">
              <a:buNone/>
            </a:pPr>
            <a:endParaRPr lang="en-US" sz="28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08F887BC-0AB3-49DB-BBCF-9813FF933CF1}" type="slidenum">
              <a:rPr lang="en-US" smtClean="0"/>
              <a:pPr/>
              <a:t>3</a:t>
            </a:fld>
            <a:endParaRPr lang="en-US"/>
          </a:p>
        </p:txBody>
      </p:sp>
    </p:spTree>
    <p:extLst>
      <p:ext uri="{BB962C8B-B14F-4D97-AF65-F5344CB8AC3E}">
        <p14:creationId xmlns:p14="http://schemas.microsoft.com/office/powerpoint/2010/main" xmlns="" val="15855092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sz="3100" b="1" dirty="0" smtClean="0">
                <a:latin typeface="Times New Roman" pitchFamily="18" charset="0"/>
                <a:cs typeface="Times New Roman" pitchFamily="18" charset="0"/>
              </a:rPr>
              <a:t>4.3. The Important Role of Women</a:t>
            </a:r>
            <a:endParaRPr lang="en-US" dirty="0"/>
          </a:p>
        </p:txBody>
      </p:sp>
      <p:sp>
        <p:nvSpPr>
          <p:cNvPr id="3" name="Content Placeholder 2"/>
          <p:cNvSpPr>
            <a:spLocks noGrp="1"/>
          </p:cNvSpPr>
          <p:nvPr>
            <p:ph idx="1"/>
          </p:nvPr>
        </p:nvSpPr>
        <p:spPr>
          <a:xfrm>
            <a:off x="457200" y="533400"/>
            <a:ext cx="8229600" cy="6019800"/>
          </a:xfrm>
        </p:spPr>
        <p:txBody>
          <a:bodyPr>
            <a:normAutofit fontScale="92500" lnSpcReduction="10000"/>
          </a:bodyPr>
          <a:lstStyle/>
          <a:p>
            <a:pPr>
              <a:buClr>
                <a:schemeClr val="hlink"/>
              </a:buClr>
            </a:pPr>
            <a:r>
              <a:rPr lang="en-US" dirty="0" smtClean="0">
                <a:solidFill>
                  <a:srgbClr val="FF3300"/>
                </a:solidFill>
              </a:rPr>
              <a:t>Home-making and child rearing</a:t>
            </a:r>
            <a:endParaRPr lang="en-US" sz="1500" dirty="0" smtClean="0">
              <a:solidFill>
                <a:srgbClr val="FF3300"/>
              </a:solidFill>
            </a:endParaRPr>
          </a:p>
          <a:p>
            <a:pPr>
              <a:buClr>
                <a:schemeClr val="folHlink"/>
              </a:buClr>
            </a:pPr>
            <a:r>
              <a:rPr lang="en-US" dirty="0" smtClean="0">
                <a:solidFill>
                  <a:srgbClr val="0033CC"/>
                </a:solidFill>
              </a:rPr>
              <a:t>Food processing for consumption and storage</a:t>
            </a:r>
            <a:endParaRPr lang="en-US" sz="1500" dirty="0" smtClean="0">
              <a:solidFill>
                <a:srgbClr val="0033CC"/>
              </a:solidFill>
            </a:endParaRPr>
          </a:p>
          <a:p>
            <a:pPr>
              <a:buClr>
                <a:srgbClr val="006600"/>
              </a:buClr>
            </a:pPr>
            <a:r>
              <a:rPr lang="en-US" dirty="0" smtClean="0">
                <a:solidFill>
                  <a:srgbClr val="006600"/>
                </a:solidFill>
              </a:rPr>
              <a:t>Farming: weeding, harvesting, raising livestock</a:t>
            </a:r>
          </a:p>
          <a:p>
            <a:pPr>
              <a:lnSpc>
                <a:spcPct val="90000"/>
              </a:lnSpc>
            </a:pPr>
            <a:r>
              <a:rPr lang="en-US" dirty="0" smtClean="0"/>
              <a:t>Cash crop labor </a:t>
            </a:r>
            <a:endParaRPr lang="en-US" sz="1700" dirty="0" smtClean="0">
              <a:solidFill>
                <a:schemeClr val="bg2"/>
              </a:solidFill>
            </a:endParaRPr>
          </a:p>
          <a:p>
            <a:pPr>
              <a:lnSpc>
                <a:spcPct val="90000"/>
              </a:lnSpc>
              <a:buClr>
                <a:schemeClr val="folHlink"/>
              </a:buClr>
            </a:pPr>
            <a:r>
              <a:rPr lang="en-US" dirty="0" smtClean="0">
                <a:solidFill>
                  <a:srgbClr val="0033CC"/>
                </a:solidFill>
              </a:rPr>
              <a:t>Generate income through cottage industry </a:t>
            </a:r>
            <a:endParaRPr lang="en-US" sz="1700" dirty="0" smtClean="0">
              <a:solidFill>
                <a:srgbClr val="0033CC"/>
              </a:solidFill>
            </a:endParaRPr>
          </a:p>
          <a:p>
            <a:pPr>
              <a:lnSpc>
                <a:spcPct val="90000"/>
              </a:lnSpc>
              <a:buClr>
                <a:srgbClr val="006600"/>
              </a:buClr>
            </a:pPr>
            <a:r>
              <a:rPr lang="en-US" dirty="0" smtClean="0">
                <a:solidFill>
                  <a:srgbClr val="006600"/>
                </a:solidFill>
              </a:rPr>
              <a:t>Are subject to gender discrimination in education and employment</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Women provide 60% to 80% of agricultural labor in Africa and Asia, and 40% in Latin America.</a:t>
            </a:r>
          </a:p>
          <a:p>
            <a:pPr algn="just"/>
            <a:r>
              <a:rPr lang="en-US" dirty="0" smtClean="0">
                <a:latin typeface="Times New Roman" pitchFamily="18" charset="0"/>
                <a:cs typeface="Times New Roman" pitchFamily="18" charset="0"/>
              </a:rPr>
              <a:t>Women work longer hours than men.</a:t>
            </a:r>
          </a:p>
          <a:p>
            <a:pPr algn="just"/>
            <a:r>
              <a:rPr lang="en-US" dirty="0" smtClean="0">
                <a:latin typeface="Times New Roman" pitchFamily="18" charset="0"/>
                <a:cs typeface="Times New Roman" pitchFamily="18" charset="0"/>
              </a:rPr>
              <a:t>Government assistance programs tend to reach men, not women</a:t>
            </a:r>
            <a:endParaRPr lang="en-US" dirty="0"/>
          </a:p>
        </p:txBody>
      </p:sp>
      <p:sp>
        <p:nvSpPr>
          <p:cNvPr id="4" name="Slide Number Placeholder 3"/>
          <p:cNvSpPr>
            <a:spLocks noGrp="1"/>
          </p:cNvSpPr>
          <p:nvPr>
            <p:ph type="sldNum" sz="quarter" idx="12"/>
          </p:nvPr>
        </p:nvSpPr>
        <p:spPr/>
        <p:txBody>
          <a:bodyPr/>
          <a:lstStyle/>
          <a:p>
            <a:fld id="{08F887BC-0AB3-49DB-BBCF-9813FF933CF1}"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en-US" sz="2800" b="1" dirty="0" smtClean="0">
                <a:latin typeface="Times New Roman" pitchFamily="18" charset="0"/>
                <a:cs typeface="Times New Roman" pitchFamily="18" charset="0"/>
              </a:rPr>
              <a:t>4.4. Evolution of </a:t>
            </a:r>
            <a:r>
              <a:rPr lang="en-US" sz="2800" b="1" dirty="0">
                <a:latin typeface="Times New Roman" pitchFamily="18" charset="0"/>
                <a:cs typeface="Times New Roman" pitchFamily="18" charset="0"/>
              </a:rPr>
              <a:t>A</a:t>
            </a:r>
            <a:r>
              <a:rPr lang="en-US" sz="2800" b="1" dirty="0" smtClean="0">
                <a:latin typeface="Times New Roman" pitchFamily="18" charset="0"/>
                <a:cs typeface="Times New Roman" pitchFamily="18" charset="0"/>
              </a:rPr>
              <a:t>gricultural Production </a:t>
            </a:r>
          </a:p>
          <a:p>
            <a:pPr marL="0" indent="0" algn="just">
              <a:buNone/>
            </a:pPr>
            <a:r>
              <a:rPr lang="en-US" sz="2800" dirty="0" smtClean="0">
                <a:latin typeface="Times New Roman" pitchFamily="18" charset="0"/>
                <a:cs typeface="Times New Roman" pitchFamily="18" charset="0"/>
              </a:rPr>
              <a:t>There are 3 </a:t>
            </a:r>
            <a:r>
              <a:rPr lang="en-US" sz="2800" dirty="0">
                <a:latin typeface="Times New Roman" pitchFamily="18" charset="0"/>
                <a:cs typeface="Times New Roman" pitchFamily="18" charset="0"/>
              </a:rPr>
              <a:t>broad stages in the evolution of agricultural </a:t>
            </a:r>
            <a:r>
              <a:rPr lang="en-US" sz="2800" dirty="0" smtClean="0">
                <a:latin typeface="Times New Roman" pitchFamily="18" charset="0"/>
                <a:cs typeface="Times New Roman" pitchFamily="18" charset="0"/>
              </a:rPr>
              <a:t>production.</a:t>
            </a:r>
          </a:p>
          <a:p>
            <a:pPr marL="514350" indent="-514350" algn="just">
              <a:buAutoNum type="arabicPeriod"/>
            </a:pPr>
            <a:r>
              <a:rPr lang="en-US" sz="2800" dirty="0" smtClean="0">
                <a:latin typeface="Times New Roman" pitchFamily="18" charset="0"/>
                <a:cs typeface="Times New Roman" pitchFamily="18" charset="0"/>
              </a:rPr>
              <a:t>Primitive stage = pure subsistence </a:t>
            </a:r>
            <a:r>
              <a:rPr lang="en-US" sz="2800" dirty="0">
                <a:latin typeface="Times New Roman" pitchFamily="18" charset="0"/>
                <a:cs typeface="Times New Roman" pitchFamily="18" charset="0"/>
              </a:rPr>
              <a:t>peasant farm </a:t>
            </a:r>
            <a:endParaRPr lang="en-US" sz="2800" dirty="0" smtClean="0">
              <a:latin typeface="Times New Roman" pitchFamily="18" charset="0"/>
              <a:cs typeface="Times New Roman" pitchFamily="18" charset="0"/>
            </a:endParaRPr>
          </a:p>
          <a:p>
            <a:pPr algn="just">
              <a:buFontTx/>
              <a:buChar char="-"/>
            </a:pPr>
            <a:r>
              <a:rPr lang="en-US" sz="2800" dirty="0" smtClean="0">
                <a:latin typeface="Times New Roman" pitchFamily="18" charset="0"/>
                <a:cs typeface="Times New Roman" pitchFamily="18" charset="0"/>
              </a:rPr>
              <a:t>prevalent in Africa </a:t>
            </a:r>
          </a:p>
          <a:p>
            <a:pPr algn="just">
              <a:buFontTx/>
              <a:buChar char="-"/>
            </a:pPr>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haracterized by low-productivity </a:t>
            </a:r>
          </a:p>
          <a:p>
            <a:pPr marL="0" indent="0" algn="just">
              <a:buNone/>
            </a:pPr>
            <a:r>
              <a:rPr lang="en-US" sz="2800" dirty="0" smtClean="0">
                <a:latin typeface="Times New Roman" pitchFamily="18" charset="0"/>
                <a:cs typeface="Times New Roman" pitchFamily="18" charset="0"/>
              </a:rPr>
              <a:t>2. Diversified or mixed </a:t>
            </a:r>
            <a:r>
              <a:rPr lang="en-US" sz="2800" dirty="0">
                <a:latin typeface="Times New Roman" pitchFamily="18" charset="0"/>
                <a:cs typeface="Times New Roman" pitchFamily="18" charset="0"/>
              </a:rPr>
              <a:t>family </a:t>
            </a:r>
            <a:r>
              <a:rPr lang="en-US" sz="2800" dirty="0" smtClean="0">
                <a:latin typeface="Times New Roman" pitchFamily="18" charset="0"/>
                <a:cs typeface="Times New Roman" pitchFamily="18" charset="0"/>
              </a:rPr>
              <a:t>agriculture = small produce for consumption + a significant produce for sale </a:t>
            </a:r>
          </a:p>
          <a:p>
            <a:pPr marL="0" indent="0" algn="just">
              <a:buNone/>
            </a:pPr>
            <a:r>
              <a:rPr lang="en-US" sz="2800" dirty="0" smtClean="0">
                <a:latin typeface="Times New Roman" pitchFamily="18" charset="0"/>
                <a:cs typeface="Times New Roman" pitchFamily="18" charset="0"/>
              </a:rPr>
              <a:t>-it occurs  mostly in Asia  </a:t>
            </a:r>
            <a:endParaRPr lang="en-US" sz="2800" dirty="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3. Modern farm = specialized </a:t>
            </a:r>
            <a:r>
              <a:rPr lang="en-US" sz="2800" dirty="0">
                <a:latin typeface="Times New Roman" pitchFamily="18" charset="0"/>
                <a:cs typeface="Times New Roman" pitchFamily="18" charset="0"/>
              </a:rPr>
              <a:t>and commercial farming </a:t>
            </a:r>
            <a:endParaRPr lang="en-US" sz="2800" dirty="0" smtClean="0">
              <a:latin typeface="Times New Roman" pitchFamily="18" charset="0"/>
              <a:cs typeface="Times New Roman" pitchFamily="18" charset="0"/>
            </a:endParaRPr>
          </a:p>
          <a:p>
            <a:pPr algn="just">
              <a:buFontTx/>
              <a:buChar char="-"/>
            </a:pPr>
            <a:r>
              <a:rPr lang="en-US" sz="2800" dirty="0" smtClean="0">
                <a:latin typeface="Times New Roman" pitchFamily="18" charset="0"/>
                <a:cs typeface="Times New Roman" pitchFamily="18" charset="0"/>
              </a:rPr>
              <a:t>characterized by high-productivity. </a:t>
            </a:r>
          </a:p>
          <a:p>
            <a:pPr algn="just">
              <a:buFontTx/>
              <a:buChar char="-"/>
            </a:pPr>
            <a:r>
              <a:rPr lang="en-US" sz="2800" dirty="0" smtClean="0">
                <a:latin typeface="Times New Roman" pitchFamily="18" charset="0"/>
                <a:cs typeface="Times New Roman" pitchFamily="18" charset="0"/>
              </a:rPr>
              <a:t>Found in developed countries and </a:t>
            </a:r>
            <a:r>
              <a:rPr lang="en-US" sz="2800" dirty="0">
                <a:latin typeface="Times New Roman" pitchFamily="18" charset="0"/>
                <a:cs typeface="Times New Roman" pitchFamily="18" charset="0"/>
              </a:rPr>
              <a:t>in the highly urbanized developing </a:t>
            </a:r>
            <a:r>
              <a:rPr lang="en-US" sz="2800" dirty="0" smtClean="0">
                <a:latin typeface="Times New Roman" pitchFamily="18" charset="0"/>
                <a:cs typeface="Times New Roman" pitchFamily="18" charset="0"/>
              </a:rPr>
              <a:t>countries. </a:t>
            </a:r>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31</a:t>
            </a:fld>
            <a:endParaRPr lang="en-US"/>
          </a:p>
        </p:txBody>
      </p:sp>
    </p:spTree>
    <p:extLst>
      <p:ext uri="{BB962C8B-B14F-4D97-AF65-F5344CB8AC3E}">
        <p14:creationId xmlns:p14="http://schemas.microsoft.com/office/powerpoint/2010/main" xmlns="" val="4156726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2500"/>
          </a:bodyPr>
          <a:lstStyle/>
          <a:p>
            <a:pPr marL="0" indent="0" algn="just">
              <a:buNone/>
            </a:pPr>
            <a:r>
              <a:rPr lang="en-US" sz="2800" b="1" dirty="0">
                <a:latin typeface="Times New Roman" pitchFamily="18" charset="0"/>
                <a:cs typeface="Times New Roman" pitchFamily="18" charset="0"/>
              </a:rPr>
              <a:t>Subsistence </a:t>
            </a:r>
            <a:r>
              <a:rPr lang="en-US" sz="2800" b="1" dirty="0" smtClean="0">
                <a:latin typeface="Times New Roman" pitchFamily="18" charset="0"/>
                <a:cs typeface="Times New Roman" pitchFamily="18" charset="0"/>
              </a:rPr>
              <a:t>Farming </a:t>
            </a:r>
          </a:p>
          <a:p>
            <a:pPr algn="just"/>
            <a:r>
              <a:rPr lang="en-US" sz="2800" dirty="0">
                <a:latin typeface="Times New Roman" pitchFamily="18" charset="0"/>
                <a:cs typeface="Times New Roman" pitchFamily="18" charset="0"/>
              </a:rPr>
              <a:t>M</a:t>
            </a:r>
            <a:r>
              <a:rPr lang="en-US" sz="2800" dirty="0" smtClean="0">
                <a:latin typeface="Times New Roman" pitchFamily="18" charset="0"/>
                <a:cs typeface="Times New Roman" pitchFamily="18" charset="0"/>
              </a:rPr>
              <a:t>ost </a:t>
            </a:r>
            <a:r>
              <a:rPr lang="en-US" sz="2800" dirty="0">
                <a:latin typeface="Times New Roman" pitchFamily="18" charset="0"/>
                <a:cs typeface="Times New Roman" pitchFamily="18" charset="0"/>
              </a:rPr>
              <a:t>output is produced for </a:t>
            </a:r>
            <a:r>
              <a:rPr lang="en-US" sz="2800" dirty="0" smtClean="0">
                <a:latin typeface="Times New Roman" pitchFamily="18" charset="0"/>
                <a:cs typeface="Times New Roman" pitchFamily="18" charset="0"/>
              </a:rPr>
              <a:t>family consumption. </a:t>
            </a:r>
          </a:p>
          <a:p>
            <a:pPr algn="just"/>
            <a:r>
              <a:rPr lang="en-US" sz="2800" dirty="0" smtClean="0">
                <a:latin typeface="Times New Roman" pitchFamily="18" charset="0"/>
                <a:cs typeface="Times New Roman" pitchFamily="18" charset="0"/>
              </a:rPr>
              <a:t>A few </a:t>
            </a:r>
            <a:r>
              <a:rPr lang="en-US" sz="2800" dirty="0">
                <a:latin typeface="Times New Roman" pitchFamily="18" charset="0"/>
                <a:cs typeface="Times New Roman" pitchFamily="18" charset="0"/>
              </a:rPr>
              <a:t>staple foods </a:t>
            </a:r>
            <a:r>
              <a:rPr lang="en-US" sz="2800" dirty="0" smtClean="0">
                <a:latin typeface="Times New Roman" pitchFamily="18" charset="0"/>
                <a:cs typeface="Times New Roman" pitchFamily="18" charset="0"/>
              </a:rPr>
              <a:t>(main foods consumed </a:t>
            </a:r>
            <a:r>
              <a:rPr lang="en-US" sz="2800" dirty="0">
                <a:latin typeface="Times New Roman" pitchFamily="18" charset="0"/>
                <a:cs typeface="Times New Roman" pitchFamily="18" charset="0"/>
              </a:rPr>
              <a:t>by a large </a:t>
            </a:r>
            <a:r>
              <a:rPr lang="en-US" sz="2800" dirty="0" smtClean="0">
                <a:latin typeface="Times New Roman" pitchFamily="18" charset="0"/>
                <a:cs typeface="Times New Roman" pitchFamily="18" charset="0"/>
              </a:rPr>
              <a:t>portion of </a:t>
            </a:r>
            <a:r>
              <a:rPr lang="en-US" sz="2800" dirty="0">
                <a:latin typeface="Times New Roman" pitchFamily="18" charset="0"/>
                <a:cs typeface="Times New Roman" pitchFamily="18" charset="0"/>
              </a:rPr>
              <a:t>a country’s </a:t>
            </a:r>
            <a:r>
              <a:rPr lang="en-US" sz="2800" dirty="0" smtClean="0">
                <a:latin typeface="Times New Roman" pitchFamily="18" charset="0"/>
                <a:cs typeface="Times New Roman" pitchFamily="18" charset="0"/>
              </a:rPr>
              <a:t>population) are </a:t>
            </a:r>
            <a:r>
              <a:rPr lang="en-US" sz="2800" dirty="0">
                <a:latin typeface="Times New Roman" pitchFamily="18" charset="0"/>
                <a:cs typeface="Times New Roman" pitchFamily="18" charset="0"/>
              </a:rPr>
              <a:t>the chief sources of </a:t>
            </a:r>
            <a:r>
              <a:rPr lang="en-US" sz="2800" dirty="0" smtClean="0">
                <a:latin typeface="Times New Roman" pitchFamily="18" charset="0"/>
                <a:cs typeface="Times New Roman" pitchFamily="18" charset="0"/>
              </a:rPr>
              <a:t>nutrition.</a:t>
            </a:r>
          </a:p>
          <a:p>
            <a:pPr algn="just"/>
            <a:r>
              <a:rPr lang="en-US" sz="2800" dirty="0">
                <a:latin typeface="Times New Roman" pitchFamily="18" charset="0"/>
                <a:cs typeface="Times New Roman" pitchFamily="18" charset="0"/>
              </a:rPr>
              <a:t>Output and </a:t>
            </a:r>
            <a:r>
              <a:rPr lang="en-US" sz="2800" dirty="0" smtClean="0">
                <a:latin typeface="Times New Roman" pitchFamily="18" charset="0"/>
                <a:cs typeface="Times New Roman" pitchFamily="18" charset="0"/>
              </a:rPr>
              <a:t>productivity are low.</a:t>
            </a:r>
          </a:p>
          <a:p>
            <a:pPr algn="just"/>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simplest traditional methods and tools are </a:t>
            </a:r>
            <a:r>
              <a:rPr lang="en-US" sz="2800" dirty="0" smtClean="0">
                <a:latin typeface="Times New Roman" pitchFamily="18" charset="0"/>
                <a:cs typeface="Times New Roman" pitchFamily="18" charset="0"/>
              </a:rPr>
              <a:t>used.</a:t>
            </a:r>
          </a:p>
          <a:p>
            <a:pPr algn="just"/>
            <a:r>
              <a:rPr lang="en-US" sz="2800" dirty="0" smtClean="0">
                <a:latin typeface="Times New Roman" pitchFamily="18" charset="0"/>
                <a:cs typeface="Times New Roman" pitchFamily="18" charset="0"/>
              </a:rPr>
              <a:t>Capital investment </a:t>
            </a:r>
            <a:r>
              <a:rPr lang="en-US" sz="2800" dirty="0">
                <a:latin typeface="Times New Roman" pitchFamily="18" charset="0"/>
                <a:cs typeface="Times New Roman" pitchFamily="18" charset="0"/>
              </a:rPr>
              <a:t>is </a:t>
            </a:r>
            <a:r>
              <a:rPr lang="en-US" sz="2800" dirty="0" smtClean="0">
                <a:latin typeface="Times New Roman" pitchFamily="18" charset="0"/>
                <a:cs typeface="Times New Roman" pitchFamily="18" charset="0"/>
              </a:rPr>
              <a:t>minimal. </a:t>
            </a:r>
          </a:p>
          <a:p>
            <a:pPr algn="just"/>
            <a:r>
              <a:rPr lang="en-US" sz="2800" b="1" dirty="0">
                <a:latin typeface="Times New Roman" pitchFamily="18" charset="0"/>
                <a:cs typeface="Times New Roman" pitchFamily="18" charset="0"/>
              </a:rPr>
              <a:t>L</a:t>
            </a:r>
            <a:r>
              <a:rPr lang="en-US" sz="2800" b="1" dirty="0" smtClean="0">
                <a:latin typeface="Times New Roman" pitchFamily="18" charset="0"/>
                <a:cs typeface="Times New Roman" pitchFamily="18" charset="0"/>
              </a:rPr>
              <a:t>and </a:t>
            </a:r>
            <a:r>
              <a:rPr lang="en-US" sz="2800" b="1" dirty="0">
                <a:latin typeface="Times New Roman" pitchFamily="18" charset="0"/>
                <a:cs typeface="Times New Roman" pitchFamily="18" charset="0"/>
              </a:rPr>
              <a:t>and labor </a:t>
            </a:r>
            <a:r>
              <a:rPr lang="en-US" sz="2800" dirty="0">
                <a:latin typeface="Times New Roman" pitchFamily="18" charset="0"/>
                <a:cs typeface="Times New Roman" pitchFamily="18" charset="0"/>
              </a:rPr>
              <a:t>are the principal factors of </a:t>
            </a:r>
            <a:r>
              <a:rPr lang="en-US" sz="2800" dirty="0" smtClean="0">
                <a:latin typeface="Times New Roman" pitchFamily="18" charset="0"/>
                <a:cs typeface="Times New Roman" pitchFamily="18" charset="0"/>
              </a:rPr>
              <a:t>production.</a:t>
            </a:r>
          </a:p>
          <a:p>
            <a:pPr algn="just"/>
            <a:r>
              <a:rPr lang="en-US" sz="2800" dirty="0">
                <a:latin typeface="Times New Roman" pitchFamily="18" charset="0"/>
                <a:cs typeface="Times New Roman" pitchFamily="18" charset="0"/>
              </a:rPr>
              <a:t>The law of diminishing returns is in operation as more labor is applied </a:t>
            </a:r>
            <a:r>
              <a:rPr lang="en-US" sz="2800" dirty="0" smtClean="0">
                <a:latin typeface="Times New Roman" pitchFamily="18" charset="0"/>
                <a:cs typeface="Times New Roman" pitchFamily="18" charset="0"/>
              </a:rPr>
              <a:t>to shrinking parcels </a:t>
            </a:r>
            <a:r>
              <a:rPr lang="en-US" sz="2800" dirty="0">
                <a:latin typeface="Times New Roman" pitchFamily="18" charset="0"/>
                <a:cs typeface="Times New Roman" pitchFamily="18" charset="0"/>
              </a:rPr>
              <a:t>of </a:t>
            </a:r>
            <a:r>
              <a:rPr lang="en-US" sz="2800" dirty="0" smtClean="0">
                <a:latin typeface="Times New Roman" pitchFamily="18" charset="0"/>
                <a:cs typeface="Times New Roman" pitchFamily="18" charset="0"/>
              </a:rPr>
              <a:t>land. </a:t>
            </a:r>
            <a:r>
              <a:rPr lang="en-US" sz="2200" dirty="0" smtClean="0">
                <a:solidFill>
                  <a:srgbClr val="FF0000"/>
                </a:solidFill>
                <a:latin typeface="Times New Roman" pitchFamily="18" charset="0"/>
                <a:cs typeface="Times New Roman" pitchFamily="18" charset="0"/>
              </a:rPr>
              <a:t>No yield improved technology.</a:t>
            </a:r>
            <a:endParaRPr lang="en-US" sz="2800" dirty="0" smtClean="0">
              <a:solidFill>
                <a:srgbClr val="FF0000"/>
              </a:solidFill>
              <a:latin typeface="Times New Roman" pitchFamily="18" charset="0"/>
              <a:cs typeface="Times New Roman" pitchFamily="18" charset="0"/>
            </a:endParaRPr>
          </a:p>
          <a:p>
            <a:pPr algn="just"/>
            <a:r>
              <a:rPr lang="en-US" sz="2800" dirty="0">
                <a:solidFill>
                  <a:schemeClr val="tx1"/>
                </a:solidFill>
                <a:latin typeface="Times New Roman" pitchFamily="18" charset="0"/>
                <a:cs typeface="Times New Roman" pitchFamily="18" charset="0"/>
              </a:rPr>
              <a:t>Labor is underemployed </a:t>
            </a:r>
            <a:r>
              <a:rPr lang="en-US" sz="2800" dirty="0" smtClean="0">
                <a:solidFill>
                  <a:schemeClr val="tx1"/>
                </a:solidFill>
                <a:latin typeface="Times New Roman" pitchFamily="18" charset="0"/>
                <a:cs typeface="Times New Roman" pitchFamily="18" charset="0"/>
              </a:rPr>
              <a:t>for most </a:t>
            </a:r>
            <a:r>
              <a:rPr lang="en-US" sz="2800" dirty="0">
                <a:solidFill>
                  <a:schemeClr val="tx1"/>
                </a:solidFill>
                <a:latin typeface="Times New Roman" pitchFamily="18" charset="0"/>
                <a:cs typeface="Times New Roman" pitchFamily="18" charset="0"/>
              </a:rPr>
              <a:t>of the </a:t>
            </a:r>
            <a:r>
              <a:rPr lang="en-US" sz="2800" dirty="0" smtClean="0">
                <a:solidFill>
                  <a:schemeClr val="tx1"/>
                </a:solidFill>
                <a:latin typeface="Times New Roman" pitchFamily="18" charset="0"/>
                <a:cs typeface="Times New Roman" pitchFamily="18" charset="0"/>
              </a:rPr>
              <a:t>year although </a:t>
            </a:r>
            <a:r>
              <a:rPr lang="en-US" sz="2800" dirty="0">
                <a:latin typeface="Times New Roman" pitchFamily="18" charset="0"/>
                <a:cs typeface="Times New Roman" pitchFamily="18" charset="0"/>
              </a:rPr>
              <a:t>workers may be fully </a:t>
            </a:r>
            <a:r>
              <a:rPr lang="en-US" sz="2800" dirty="0" smtClean="0">
                <a:latin typeface="Times New Roman" pitchFamily="18" charset="0"/>
                <a:cs typeface="Times New Roman" pitchFamily="18" charset="0"/>
              </a:rPr>
              <a:t>employed </a:t>
            </a:r>
            <a:r>
              <a:rPr lang="en-US" sz="2800" dirty="0">
                <a:latin typeface="Times New Roman" pitchFamily="18" charset="0"/>
                <a:cs typeface="Times New Roman" pitchFamily="18" charset="0"/>
              </a:rPr>
              <a:t>at seasonal </a:t>
            </a:r>
            <a:r>
              <a:rPr lang="en-US" sz="2800" dirty="0" smtClean="0">
                <a:latin typeface="Times New Roman" pitchFamily="18" charset="0"/>
                <a:cs typeface="Times New Roman" pitchFamily="18" charset="0"/>
              </a:rPr>
              <a:t>peak periods (planting </a:t>
            </a:r>
            <a:r>
              <a:rPr lang="en-US" sz="2800" dirty="0">
                <a:latin typeface="Times New Roman" pitchFamily="18" charset="0"/>
                <a:cs typeface="Times New Roman" pitchFamily="18" charset="0"/>
              </a:rPr>
              <a:t>and </a:t>
            </a:r>
            <a:r>
              <a:rPr lang="en-US" sz="2800" dirty="0" smtClean="0">
                <a:latin typeface="Times New Roman" pitchFamily="18" charset="0"/>
                <a:cs typeface="Times New Roman" pitchFamily="18" charset="0"/>
              </a:rPr>
              <a:t>harvest). </a:t>
            </a:r>
          </a:p>
          <a:p>
            <a:pPr algn="just"/>
            <a:r>
              <a:rPr lang="en-US" sz="2800" dirty="0">
                <a:latin typeface="Times New Roman" pitchFamily="18" charset="0"/>
                <a:cs typeface="Times New Roman" pitchFamily="18" charset="0"/>
              </a:rPr>
              <a:t>Peasants usually cultivates land using  </a:t>
            </a:r>
            <a:r>
              <a:rPr lang="en-US" sz="2800" b="1" dirty="0">
                <a:latin typeface="Times New Roman" pitchFamily="18" charset="0"/>
                <a:cs typeface="Times New Roman" pitchFamily="18" charset="0"/>
              </a:rPr>
              <a:t>his family labor</a:t>
            </a:r>
            <a:r>
              <a:rPr lang="en-US" sz="2800" dirty="0" smtClean="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Much of the cash income comes from non-farm wage </a:t>
            </a:r>
            <a:r>
              <a:rPr lang="en-US" sz="2800" dirty="0" smtClean="0">
                <a:latin typeface="Times New Roman" pitchFamily="18" charset="0"/>
                <a:cs typeface="Times New Roman" pitchFamily="18" charset="0"/>
              </a:rPr>
              <a:t>labor. </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a:p>
            <a:pPr marL="0" indent="0" algn="just">
              <a:buNone/>
            </a:pPr>
            <a:endParaRPr lang="en-US" sz="28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32</a:t>
            </a:fld>
            <a:endParaRPr lang="en-US"/>
          </a:p>
        </p:txBody>
      </p:sp>
    </p:spTree>
    <p:extLst>
      <p:ext uri="{BB962C8B-B14F-4D97-AF65-F5344CB8AC3E}">
        <p14:creationId xmlns:p14="http://schemas.microsoft.com/office/powerpoint/2010/main" xmlns="" val="16879228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algn="just">
              <a:buFont typeface="Wingdings" pitchFamily="2" charset="2"/>
              <a:buChar char="v"/>
            </a:pPr>
            <a:r>
              <a:rPr lang="en-US" sz="2600" dirty="0" smtClean="0">
                <a:latin typeface="Times New Roman" pitchFamily="18" charset="0"/>
                <a:cs typeface="Times New Roman" pitchFamily="18" charset="0"/>
              </a:rPr>
              <a:t>Agriculture </a:t>
            </a:r>
            <a:r>
              <a:rPr lang="en-US" sz="2600" dirty="0">
                <a:latin typeface="Times New Roman" pitchFamily="18" charset="0"/>
                <a:cs typeface="Times New Roman" pitchFamily="18" charset="0"/>
              </a:rPr>
              <a:t>is still largely in this </a:t>
            </a:r>
            <a:r>
              <a:rPr lang="en-US" sz="2600" dirty="0" smtClean="0">
                <a:latin typeface="Times New Roman" pitchFamily="18" charset="0"/>
                <a:cs typeface="Times New Roman" pitchFamily="18" charset="0"/>
              </a:rPr>
              <a:t>subsistence stage</a:t>
            </a:r>
            <a:r>
              <a:rPr lang="en-US" sz="2600" dirty="0">
                <a:latin typeface="Times New Roman" pitchFamily="18" charset="0"/>
                <a:cs typeface="Times New Roman" pitchFamily="18" charset="0"/>
              </a:rPr>
              <a:t> </a:t>
            </a:r>
            <a:r>
              <a:rPr lang="en-US" sz="2600" dirty="0" smtClean="0">
                <a:latin typeface="Times New Roman" pitchFamily="18" charset="0"/>
                <a:cs typeface="Times New Roman" pitchFamily="18" charset="0"/>
              </a:rPr>
              <a:t>in most </a:t>
            </a:r>
            <a:r>
              <a:rPr lang="en-US" sz="2600" dirty="0">
                <a:latin typeface="Times New Roman" pitchFamily="18" charset="0"/>
                <a:cs typeface="Times New Roman" pitchFamily="18" charset="0"/>
              </a:rPr>
              <a:t>of </a:t>
            </a:r>
            <a:r>
              <a:rPr lang="en-US" sz="2600" b="1" dirty="0">
                <a:latin typeface="Times New Roman" pitchFamily="18" charset="0"/>
                <a:cs typeface="Times New Roman" pitchFamily="18" charset="0"/>
              </a:rPr>
              <a:t>sub-Saharan </a:t>
            </a:r>
            <a:r>
              <a:rPr lang="en-US" sz="2600" b="1" dirty="0" smtClean="0">
                <a:latin typeface="Times New Roman" pitchFamily="18" charset="0"/>
                <a:cs typeface="Times New Roman" pitchFamily="18" charset="0"/>
              </a:rPr>
              <a:t>Africa. </a:t>
            </a:r>
          </a:p>
          <a:p>
            <a:pPr algn="just"/>
            <a:r>
              <a:rPr lang="en-US" sz="2600" dirty="0">
                <a:latin typeface="Times New Roman" pitchFamily="18" charset="0"/>
                <a:cs typeface="Times New Roman" pitchFamily="18" charset="0"/>
              </a:rPr>
              <a:t>Subsistence agriculture is </a:t>
            </a:r>
            <a:r>
              <a:rPr lang="en-US" sz="2600" dirty="0" smtClean="0">
                <a:latin typeface="Times New Roman" pitchFamily="18" charset="0"/>
                <a:cs typeface="Times New Roman" pitchFamily="18" charset="0"/>
              </a:rPr>
              <a:t>a </a:t>
            </a:r>
            <a:r>
              <a:rPr lang="en-US" sz="2600" dirty="0">
                <a:latin typeface="Times New Roman" pitchFamily="18" charset="0"/>
                <a:cs typeface="Times New Roman" pitchFamily="18" charset="0"/>
              </a:rPr>
              <a:t>highly risky and uncertain </a:t>
            </a:r>
            <a:r>
              <a:rPr lang="en-US" sz="2600" dirty="0" smtClean="0">
                <a:latin typeface="Times New Roman" pitchFamily="18" charset="0"/>
                <a:cs typeface="Times New Roman" pitchFamily="18" charset="0"/>
              </a:rPr>
              <a:t>activity.</a:t>
            </a:r>
          </a:p>
          <a:p>
            <a:pPr algn="just"/>
            <a:r>
              <a:rPr lang="en-US" sz="2600" dirty="0" smtClean="0">
                <a:latin typeface="Times New Roman" pitchFamily="18" charset="0"/>
                <a:cs typeface="Times New Roman" pitchFamily="18" charset="0"/>
              </a:rPr>
              <a:t>Traditional </a:t>
            </a:r>
            <a:r>
              <a:rPr lang="en-US" sz="2600" dirty="0">
                <a:latin typeface="Times New Roman" pitchFamily="18" charset="0"/>
                <a:cs typeface="Times New Roman" pitchFamily="18" charset="0"/>
              </a:rPr>
              <a:t>neoclassical model of profit maximization with certainty is not </a:t>
            </a:r>
            <a:r>
              <a:rPr lang="en-US" sz="2600" dirty="0" smtClean="0">
                <a:latin typeface="Times New Roman" pitchFamily="18" charset="0"/>
                <a:cs typeface="Times New Roman" pitchFamily="18" charset="0"/>
              </a:rPr>
              <a:t>adequate. </a:t>
            </a:r>
          </a:p>
          <a:p>
            <a:pPr algn="just"/>
            <a:r>
              <a:rPr lang="en-US" sz="2600" dirty="0" smtClean="0">
                <a:latin typeface="Times New Roman" pitchFamily="18" charset="0"/>
                <a:cs typeface="Times New Roman" pitchFamily="18" charset="0"/>
              </a:rPr>
              <a:t>Price</a:t>
            </a:r>
            <a:r>
              <a:rPr lang="en-US" sz="2600" dirty="0">
                <a:latin typeface="Times New Roman" pitchFamily="18" charset="0"/>
                <a:cs typeface="Times New Roman" pitchFamily="18" charset="0"/>
              </a:rPr>
              <a:t>, weather, and </a:t>
            </a:r>
            <a:r>
              <a:rPr lang="en-US" sz="2600" b="1" dirty="0">
                <a:latin typeface="Times New Roman" pitchFamily="18" charset="0"/>
                <a:cs typeface="Times New Roman" pitchFamily="18" charset="0"/>
              </a:rPr>
              <a:t>other </a:t>
            </a:r>
            <a:r>
              <a:rPr lang="en-US" sz="2600" b="1" dirty="0" smtClean="0">
                <a:latin typeface="Times New Roman" pitchFamily="18" charset="0"/>
                <a:cs typeface="Times New Roman" pitchFamily="18" charset="0"/>
              </a:rPr>
              <a:t>uncertainty </a:t>
            </a:r>
            <a:r>
              <a:rPr lang="en-US" sz="2600" dirty="0" smtClean="0">
                <a:latin typeface="Times New Roman" pitchFamily="18" charset="0"/>
                <a:cs typeface="Times New Roman" pitchFamily="18" charset="0"/>
              </a:rPr>
              <a:t>along </a:t>
            </a:r>
            <a:r>
              <a:rPr lang="en-US" sz="2600" dirty="0">
                <a:latin typeface="Times New Roman" pitchFamily="18" charset="0"/>
                <a:cs typeface="Times New Roman" pitchFamily="18" charset="0"/>
              </a:rPr>
              <a:t>with limited access to </a:t>
            </a:r>
            <a:r>
              <a:rPr lang="en-US" sz="2600" b="1" dirty="0">
                <a:latin typeface="Times New Roman" pitchFamily="18" charset="0"/>
                <a:cs typeface="Times New Roman" pitchFamily="18" charset="0"/>
              </a:rPr>
              <a:t>credit and </a:t>
            </a:r>
            <a:r>
              <a:rPr lang="en-US" sz="2600" b="1" dirty="0" smtClean="0">
                <a:latin typeface="Times New Roman" pitchFamily="18" charset="0"/>
                <a:cs typeface="Times New Roman" pitchFamily="18" charset="0"/>
              </a:rPr>
              <a:t>insurance </a:t>
            </a:r>
            <a:r>
              <a:rPr lang="en-US" sz="2600" dirty="0" smtClean="0">
                <a:latin typeface="Times New Roman" pitchFamily="18" charset="0"/>
                <a:cs typeface="Times New Roman" pitchFamily="18" charset="0"/>
              </a:rPr>
              <a:t>largely </a:t>
            </a:r>
            <a:r>
              <a:rPr lang="en-US" sz="2600" dirty="0">
                <a:latin typeface="Times New Roman" pitchFamily="18" charset="0"/>
                <a:cs typeface="Times New Roman" pitchFamily="18" charset="0"/>
              </a:rPr>
              <a:t>explains the extent of risk-averse behaviors </a:t>
            </a:r>
            <a:r>
              <a:rPr lang="en-US" sz="2600" dirty="0" smtClean="0">
                <a:latin typeface="Times New Roman" pitchFamily="18" charset="0"/>
                <a:cs typeface="Times New Roman" pitchFamily="18" charset="0"/>
              </a:rPr>
              <a:t>of subsistence farmers. </a:t>
            </a:r>
          </a:p>
          <a:p>
            <a:pPr algn="just">
              <a:buFont typeface="Wingdings" pitchFamily="2" charset="2"/>
              <a:buChar char="Ø"/>
            </a:pPr>
            <a:r>
              <a:rPr lang="en-US" sz="2600" dirty="0" smtClean="0">
                <a:latin typeface="Times New Roman" pitchFamily="18" charset="0"/>
                <a:cs typeface="Times New Roman" pitchFamily="18" charset="0"/>
              </a:rPr>
              <a:t>When </a:t>
            </a:r>
            <a:r>
              <a:rPr lang="en-US" sz="2600" b="1" dirty="0" smtClean="0">
                <a:latin typeface="Times New Roman" pitchFamily="18" charset="0"/>
                <a:cs typeface="Times New Roman" pitchFamily="18" charset="0"/>
              </a:rPr>
              <a:t>risk </a:t>
            </a:r>
            <a:r>
              <a:rPr lang="en-US" sz="2600" b="1" dirty="0">
                <a:latin typeface="Times New Roman" pitchFamily="18" charset="0"/>
                <a:cs typeface="Times New Roman" pitchFamily="18" charset="0"/>
              </a:rPr>
              <a:t>and uncertainty are high</a:t>
            </a:r>
            <a:r>
              <a:rPr lang="en-US" sz="2600" dirty="0">
                <a:latin typeface="Times New Roman" pitchFamily="18" charset="0"/>
                <a:cs typeface="Times New Roman" pitchFamily="18" charset="0"/>
              </a:rPr>
              <a:t>, small farmers may be very reluctant to </a:t>
            </a:r>
            <a:r>
              <a:rPr lang="en-US" sz="2600" dirty="0" smtClean="0">
                <a:latin typeface="Times New Roman" pitchFamily="18" charset="0"/>
                <a:cs typeface="Times New Roman" pitchFamily="18" charset="0"/>
              </a:rPr>
              <a:t>shift from </a:t>
            </a:r>
            <a:r>
              <a:rPr lang="en-US" sz="2600" dirty="0">
                <a:latin typeface="Times New Roman" pitchFamily="18" charset="0"/>
                <a:cs typeface="Times New Roman" pitchFamily="18" charset="0"/>
              </a:rPr>
              <a:t>a traditional technology </a:t>
            </a:r>
            <a:r>
              <a:rPr lang="en-US" sz="2600" dirty="0" smtClean="0">
                <a:latin typeface="Times New Roman" pitchFamily="18" charset="0"/>
                <a:cs typeface="Times New Roman" pitchFamily="18" charset="0"/>
              </a:rPr>
              <a:t>to the modern practices and to adapt the crop pattern that yields higher output. </a:t>
            </a:r>
          </a:p>
          <a:p>
            <a:pPr algn="just"/>
            <a:r>
              <a:rPr lang="en-US" sz="2600" dirty="0">
                <a:latin typeface="Times New Roman" pitchFamily="18" charset="0"/>
                <a:cs typeface="Times New Roman" pitchFamily="18" charset="0"/>
              </a:rPr>
              <a:t> </a:t>
            </a:r>
            <a:r>
              <a:rPr lang="en-US" sz="2600" b="1" dirty="0" smtClean="0">
                <a:latin typeface="Times New Roman" pitchFamily="18" charset="0"/>
                <a:cs typeface="Times New Roman" pitchFamily="18" charset="0"/>
              </a:rPr>
              <a:t>Risk-averse subsistence farmers </a:t>
            </a:r>
            <a:r>
              <a:rPr lang="en-US" sz="2600" dirty="0" smtClean="0">
                <a:latin typeface="Times New Roman" pitchFamily="18" charset="0"/>
                <a:cs typeface="Times New Roman" pitchFamily="18" charset="0"/>
              </a:rPr>
              <a:t>prefer a technology </a:t>
            </a:r>
            <a:r>
              <a:rPr lang="en-US" sz="2600" dirty="0">
                <a:latin typeface="Times New Roman" pitchFamily="18" charset="0"/>
                <a:cs typeface="Times New Roman" pitchFamily="18" charset="0"/>
              </a:rPr>
              <a:t>of food production that combines a low </a:t>
            </a:r>
            <a:r>
              <a:rPr lang="en-US" sz="2600" i="1" dirty="0">
                <a:latin typeface="Times New Roman" pitchFamily="18" charset="0"/>
                <a:cs typeface="Times New Roman" pitchFamily="18" charset="0"/>
              </a:rPr>
              <a:t>mean </a:t>
            </a:r>
            <a:r>
              <a:rPr lang="en-US" sz="2600" dirty="0" smtClean="0">
                <a:latin typeface="Times New Roman" pitchFamily="18" charset="0"/>
                <a:cs typeface="Times New Roman" pitchFamily="18" charset="0"/>
              </a:rPr>
              <a:t>per hectare yield </a:t>
            </a:r>
            <a:r>
              <a:rPr lang="en-US" sz="2600" dirty="0">
                <a:latin typeface="Times New Roman" pitchFamily="18" charset="0"/>
                <a:cs typeface="Times New Roman" pitchFamily="18" charset="0"/>
              </a:rPr>
              <a:t>with low </a:t>
            </a:r>
            <a:r>
              <a:rPr lang="en-US" sz="2600" i="1" dirty="0">
                <a:latin typeface="Times New Roman" pitchFamily="18" charset="0"/>
                <a:cs typeface="Times New Roman" pitchFamily="18" charset="0"/>
              </a:rPr>
              <a:t>variance </a:t>
            </a:r>
            <a:r>
              <a:rPr lang="en-US" sz="2600" dirty="0" smtClean="0">
                <a:latin typeface="Times New Roman" pitchFamily="18" charset="0"/>
                <a:cs typeface="Times New Roman" pitchFamily="18" charset="0"/>
              </a:rPr>
              <a:t>to </a:t>
            </a:r>
            <a:r>
              <a:rPr lang="en-US" sz="2600" dirty="0">
                <a:latin typeface="Times New Roman" pitchFamily="18" charset="0"/>
                <a:cs typeface="Times New Roman" pitchFamily="18" charset="0"/>
              </a:rPr>
              <a:t>alternative </a:t>
            </a:r>
            <a:r>
              <a:rPr lang="en-US" sz="2600" dirty="0" smtClean="0">
                <a:latin typeface="Times New Roman" pitchFamily="18" charset="0"/>
                <a:cs typeface="Times New Roman" pitchFamily="18" charset="0"/>
              </a:rPr>
              <a:t>technologies with a </a:t>
            </a:r>
            <a:r>
              <a:rPr lang="en-US" sz="2600" dirty="0">
                <a:latin typeface="Times New Roman" pitchFamily="18" charset="0"/>
                <a:cs typeface="Times New Roman" pitchFamily="18" charset="0"/>
              </a:rPr>
              <a:t>higher mean yield but </a:t>
            </a:r>
            <a:r>
              <a:rPr lang="en-US" sz="2600" dirty="0" smtClean="0">
                <a:latin typeface="Times New Roman" pitchFamily="18" charset="0"/>
                <a:cs typeface="Times New Roman" pitchFamily="18" charset="0"/>
              </a:rPr>
              <a:t>greater variance of risk.</a:t>
            </a:r>
            <a:endParaRPr lang="en-US" sz="2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33</a:t>
            </a:fld>
            <a:endParaRPr lang="en-US"/>
          </a:p>
        </p:txBody>
      </p:sp>
    </p:spTree>
    <p:extLst>
      <p:ext uri="{BB962C8B-B14F-4D97-AF65-F5344CB8AC3E}">
        <p14:creationId xmlns:p14="http://schemas.microsoft.com/office/powerpoint/2010/main" xmlns="" val="868344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marL="0" indent="0">
              <a:buNone/>
            </a:pPr>
            <a:r>
              <a:rPr lang="en-US" sz="2400" b="1" dirty="0">
                <a:cs typeface="Times New Roman" pitchFamily="18" charset="0"/>
              </a:rPr>
              <a:t>Crop Yield Probability Densities of </a:t>
            </a:r>
            <a:r>
              <a:rPr lang="en-US" sz="2400" b="1" dirty="0" smtClean="0">
                <a:cs typeface="Times New Roman" pitchFamily="18" charset="0"/>
              </a:rPr>
              <a:t>Two Different </a:t>
            </a:r>
            <a:r>
              <a:rPr lang="en-US" sz="2400" b="1" dirty="0">
                <a:cs typeface="Times New Roman" pitchFamily="18" charset="0"/>
              </a:rPr>
              <a:t>Farming Techniques</a:t>
            </a:r>
            <a:endParaRPr lang="en-US" sz="2400" dirty="0" smtClean="0">
              <a:cs typeface="Times New Roman" pitchFamily="18" charset="0"/>
            </a:endParaRPr>
          </a:p>
          <a:p>
            <a:endParaRPr lang="en-US" sz="2400" dirty="0"/>
          </a:p>
          <a:p>
            <a:endParaRPr lang="en-US" dirty="0" smtClean="0"/>
          </a:p>
          <a:p>
            <a:endParaRPr lang="en-US" dirty="0"/>
          </a:p>
          <a:p>
            <a:endParaRPr lang="en-US" dirty="0" smtClean="0"/>
          </a:p>
          <a:p>
            <a:endParaRPr lang="en-US" dirty="0"/>
          </a:p>
          <a:p>
            <a:pPr marL="0" indent="0">
              <a:buNone/>
            </a:pPr>
            <a:endParaRPr lang="en-US" sz="2800" dirty="0" smtClean="0"/>
          </a:p>
          <a:p>
            <a:pPr algn="just"/>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echnique A </a:t>
            </a:r>
            <a:r>
              <a:rPr lang="en-US" sz="2400" dirty="0">
                <a:latin typeface="Times New Roman" pitchFamily="18" charset="0"/>
                <a:cs typeface="Times New Roman" pitchFamily="18" charset="0"/>
              </a:rPr>
              <a:t>shows a production technology with </a:t>
            </a:r>
            <a:r>
              <a:rPr lang="en-US" sz="2400" dirty="0" smtClean="0">
                <a:latin typeface="Times New Roman" pitchFamily="18" charset="0"/>
                <a:cs typeface="Times New Roman" pitchFamily="18" charset="0"/>
              </a:rPr>
              <a:t>a lower </a:t>
            </a:r>
            <a:r>
              <a:rPr lang="en-US" sz="2400" dirty="0">
                <a:latin typeface="Times New Roman" pitchFamily="18" charset="0"/>
                <a:cs typeface="Times New Roman" pitchFamily="18" charset="0"/>
              </a:rPr>
              <a:t>mean crop yield (10) than that of technique B (</a:t>
            </a:r>
            <a:r>
              <a:rPr lang="en-US" sz="2400" dirty="0" smtClean="0">
                <a:latin typeface="Times New Roman" pitchFamily="18" charset="0"/>
                <a:cs typeface="Times New Roman" pitchFamily="18" charset="0"/>
              </a:rPr>
              <a:t>12). </a:t>
            </a:r>
          </a:p>
          <a:p>
            <a:pPr algn="just"/>
            <a:r>
              <a:rPr lang="en-US" sz="2400" dirty="0" smtClean="0">
                <a:latin typeface="Times New Roman" pitchFamily="18" charset="0"/>
                <a:cs typeface="Times New Roman" pitchFamily="18" charset="0"/>
              </a:rPr>
              <a:t>Technique A also has </a:t>
            </a:r>
            <a:r>
              <a:rPr lang="en-US" sz="2400" dirty="0">
                <a:latin typeface="Times New Roman" pitchFamily="18" charset="0"/>
                <a:cs typeface="Times New Roman" pitchFamily="18" charset="0"/>
              </a:rPr>
              <a:t>a lower variance around </a:t>
            </a:r>
            <a:r>
              <a:rPr lang="en-US" sz="2400" dirty="0" smtClean="0">
                <a:latin typeface="Times New Roman" pitchFamily="18" charset="0"/>
                <a:cs typeface="Times New Roman" pitchFamily="18" charset="0"/>
              </a:rPr>
              <a:t> its </a:t>
            </a:r>
            <a:r>
              <a:rPr lang="en-US" sz="2400" dirty="0">
                <a:latin typeface="Times New Roman" pitchFamily="18" charset="0"/>
                <a:cs typeface="Times New Roman" pitchFamily="18" charset="0"/>
              </a:rPr>
              <a:t>mean yield than </a:t>
            </a:r>
            <a:r>
              <a:rPr lang="en-US" sz="2400" dirty="0" smtClean="0">
                <a:latin typeface="Times New Roman" pitchFamily="18" charset="0"/>
                <a:cs typeface="Times New Roman" pitchFamily="18" charset="0"/>
              </a:rPr>
              <a:t>technique B</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chances of </a:t>
            </a:r>
            <a:r>
              <a:rPr lang="en-US" sz="2400" b="1" dirty="0">
                <a:latin typeface="Times New Roman" pitchFamily="18" charset="0"/>
                <a:cs typeface="Times New Roman" pitchFamily="18" charset="0"/>
              </a:rPr>
              <a:t>starving</a:t>
            </a:r>
            <a:r>
              <a:rPr lang="en-US" sz="2400" dirty="0">
                <a:latin typeface="Times New Roman" pitchFamily="18" charset="0"/>
                <a:cs typeface="Times New Roman" pitchFamily="18" charset="0"/>
              </a:rPr>
              <a:t> are much greater with technique B, so </a:t>
            </a:r>
            <a:r>
              <a:rPr lang="en-US" sz="2400" dirty="0" smtClean="0">
                <a:latin typeface="Times New Roman" pitchFamily="18" charset="0"/>
                <a:cs typeface="Times New Roman" pitchFamily="18" charset="0"/>
              </a:rPr>
              <a:t>risk averse peasant </a:t>
            </a:r>
            <a:r>
              <a:rPr lang="en-US" sz="2400" dirty="0">
                <a:latin typeface="Times New Roman" pitchFamily="18" charset="0"/>
                <a:cs typeface="Times New Roman" pitchFamily="18" charset="0"/>
              </a:rPr>
              <a:t>farmers </a:t>
            </a:r>
            <a:r>
              <a:rPr lang="en-US" sz="2400" dirty="0" smtClean="0">
                <a:latin typeface="Times New Roman" pitchFamily="18" charset="0"/>
                <a:cs typeface="Times New Roman" pitchFamily="18" charset="0"/>
              </a:rPr>
              <a:t>will  choose </a:t>
            </a:r>
            <a:r>
              <a:rPr lang="en-US" sz="2400" dirty="0">
                <a:latin typeface="Times New Roman" pitchFamily="18" charset="0"/>
                <a:cs typeface="Times New Roman" pitchFamily="18" charset="0"/>
              </a:rPr>
              <a:t>technique </a:t>
            </a:r>
            <a:r>
              <a:rPr lang="en-US" sz="2400" dirty="0" smtClean="0">
                <a:latin typeface="Times New Roman" pitchFamily="18" charset="0"/>
                <a:cs typeface="Times New Roman" pitchFamily="18" charset="0"/>
              </a:rPr>
              <a:t>A. </a:t>
            </a:r>
            <a:endParaRPr lang="en-US" sz="3000" dirty="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endParaRPr lang="en-US" dirty="0"/>
          </a:p>
          <a:p>
            <a:endParaRPr lang="en-US" dirty="0" smtClean="0"/>
          </a:p>
          <a:p>
            <a:endParaRPr lang="en-US" dirty="0"/>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08F887BC-0AB3-49DB-BBCF-9813FF933CF1}" type="slidenum">
              <a:rPr lang="en-US" smtClean="0"/>
              <a:pPr/>
              <a:t>34</a:t>
            </a:fld>
            <a:endParaRPr lang="en-US"/>
          </a:p>
        </p:txBody>
      </p:sp>
      <p:pic>
        <p:nvPicPr>
          <p:cNvPr id="6" name="Picture 6" descr="fig09_06"/>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0600" y="533400"/>
            <a:ext cx="6670675" cy="3276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1465825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algn="just"/>
            <a:r>
              <a:rPr lang="en-US" sz="2800" dirty="0">
                <a:latin typeface="Times New Roman" pitchFamily="18" charset="0"/>
                <a:cs typeface="Times New Roman" pitchFamily="18" charset="0"/>
              </a:rPr>
              <a:t>Many programs to raise agricultural productivity among small farmers </a:t>
            </a:r>
            <a:r>
              <a:rPr lang="en-US" sz="2800" dirty="0" smtClean="0">
                <a:latin typeface="Times New Roman" pitchFamily="18" charset="0"/>
                <a:cs typeface="Times New Roman" pitchFamily="18" charset="0"/>
              </a:rPr>
              <a:t>in Africa </a:t>
            </a:r>
            <a:r>
              <a:rPr lang="en-US" sz="2800" dirty="0">
                <a:latin typeface="Times New Roman" pitchFamily="18" charset="0"/>
                <a:cs typeface="Times New Roman" pitchFamily="18" charset="0"/>
              </a:rPr>
              <a:t>and elsewhere have suffered because of </a:t>
            </a:r>
            <a:r>
              <a:rPr lang="en-US" sz="2800" i="1" dirty="0">
                <a:latin typeface="Times New Roman" pitchFamily="18" charset="0"/>
                <a:cs typeface="Times New Roman" pitchFamily="18" charset="0"/>
              </a:rPr>
              <a:t>failure to provide </a:t>
            </a:r>
            <a:r>
              <a:rPr lang="en-US" sz="2800" i="1" dirty="0" smtClean="0">
                <a:latin typeface="Times New Roman" pitchFamily="18" charset="0"/>
                <a:cs typeface="Times New Roman" pitchFamily="18" charset="0"/>
              </a:rPr>
              <a:t>adequate insurance </a:t>
            </a:r>
            <a:r>
              <a:rPr lang="en-US" sz="2800" dirty="0" smtClean="0">
                <a:latin typeface="Times New Roman" pitchFamily="18" charset="0"/>
                <a:cs typeface="Times New Roman" pitchFamily="18" charset="0"/>
              </a:rPr>
              <a:t>against </a:t>
            </a:r>
            <a:r>
              <a:rPr lang="en-US" sz="2800" dirty="0">
                <a:latin typeface="Times New Roman" pitchFamily="18" charset="0"/>
                <a:cs typeface="Times New Roman" pitchFamily="18" charset="0"/>
              </a:rPr>
              <a:t>the </a:t>
            </a:r>
            <a:r>
              <a:rPr lang="en-US" sz="2800" dirty="0" smtClean="0">
                <a:latin typeface="Times New Roman" pitchFamily="18" charset="0"/>
                <a:cs typeface="Times New Roman" pitchFamily="18" charset="0"/>
              </a:rPr>
              <a:t>risks of </a:t>
            </a:r>
            <a:r>
              <a:rPr lang="en-US" sz="2800" dirty="0">
                <a:latin typeface="Times New Roman" pitchFamily="18" charset="0"/>
                <a:cs typeface="Times New Roman" pitchFamily="18" charset="0"/>
              </a:rPr>
              <a:t>crop </a:t>
            </a:r>
            <a:r>
              <a:rPr lang="en-US" sz="2800" dirty="0" smtClean="0">
                <a:latin typeface="Times New Roman" pitchFamily="18" charset="0"/>
                <a:cs typeface="Times New Roman" pitchFamily="18" charset="0"/>
              </a:rPr>
              <a:t>shortfalls.  </a:t>
            </a:r>
          </a:p>
          <a:p>
            <a:pPr algn="just"/>
            <a:r>
              <a:rPr lang="en-US" sz="2800" dirty="0" smtClean="0">
                <a:latin typeface="Times New Roman" pitchFamily="18" charset="0"/>
                <a:cs typeface="Times New Roman" pitchFamily="18" charset="0"/>
              </a:rPr>
              <a:t>Subsistence farmers are not </a:t>
            </a:r>
            <a:r>
              <a:rPr lang="en-US" sz="2800" dirty="0">
                <a:latin typeface="Times New Roman" pitchFamily="18" charset="0"/>
                <a:cs typeface="Times New Roman" pitchFamily="18" charset="0"/>
              </a:rPr>
              <a:t>more irrational than wealthy farmers, just facing </a:t>
            </a:r>
            <a:r>
              <a:rPr lang="en-US" sz="2800" dirty="0" smtClean="0">
                <a:latin typeface="Times New Roman" pitchFamily="18" charset="0"/>
                <a:cs typeface="Times New Roman" pitchFamily="18" charset="0"/>
              </a:rPr>
              <a:t>certain constraints.  </a:t>
            </a:r>
          </a:p>
          <a:p>
            <a:pPr marL="0" indent="0" algn="just">
              <a:buNone/>
            </a:pPr>
            <a:r>
              <a:rPr lang="en-US" sz="2800" b="1" dirty="0">
                <a:latin typeface="Times New Roman" pitchFamily="18" charset="0"/>
                <a:cs typeface="Times New Roman" pitchFamily="18" charset="0"/>
              </a:rPr>
              <a:t>Sharecropping and Interlocking Factor </a:t>
            </a:r>
            <a:r>
              <a:rPr lang="en-US" sz="2800" b="1" dirty="0" smtClean="0">
                <a:latin typeface="Times New Roman" pitchFamily="18" charset="0"/>
                <a:cs typeface="Times New Roman" pitchFamily="18" charset="0"/>
              </a:rPr>
              <a:t>Markets</a:t>
            </a:r>
          </a:p>
          <a:p>
            <a:pPr algn="just"/>
            <a:r>
              <a:rPr lang="en-US" sz="2800" dirty="0" smtClean="0">
                <a:latin typeface="Times New Roman" pitchFamily="18" charset="0"/>
                <a:cs typeface="Times New Roman" pitchFamily="18" charset="0"/>
              </a:rPr>
              <a:t>Sharecropping </a:t>
            </a:r>
            <a:r>
              <a:rPr lang="en-US" sz="2800" dirty="0">
                <a:latin typeface="Times New Roman" pitchFamily="18" charset="0"/>
                <a:cs typeface="Times New Roman" pitchFamily="18" charset="0"/>
              </a:rPr>
              <a:t>occurs when a peasant farmer uses </a:t>
            </a:r>
            <a:r>
              <a:rPr lang="en-US" sz="2800" dirty="0" smtClean="0">
                <a:latin typeface="Times New Roman" pitchFamily="18" charset="0"/>
                <a:cs typeface="Times New Roman" pitchFamily="18" charset="0"/>
              </a:rPr>
              <a:t>the landowner’s </a:t>
            </a:r>
            <a:r>
              <a:rPr lang="en-US" sz="2800" dirty="0">
                <a:latin typeface="Times New Roman" pitchFamily="18" charset="0"/>
                <a:cs typeface="Times New Roman" pitchFamily="18" charset="0"/>
              </a:rPr>
              <a:t>farmland in exchange for a share of food </a:t>
            </a:r>
            <a:r>
              <a:rPr lang="en-US" sz="2800" dirty="0" smtClean="0">
                <a:latin typeface="Times New Roman" pitchFamily="18" charset="0"/>
                <a:cs typeface="Times New Roman" pitchFamily="18" charset="0"/>
              </a:rPr>
              <a:t>output </a:t>
            </a:r>
            <a:r>
              <a:rPr lang="en-US" sz="2800" dirty="0">
                <a:latin typeface="Times New Roman" pitchFamily="18" charset="0"/>
                <a:cs typeface="Times New Roman" pitchFamily="18" charset="0"/>
              </a:rPr>
              <a:t>which the peasant farmer grows. </a:t>
            </a:r>
          </a:p>
          <a:p>
            <a:pPr algn="just"/>
            <a:r>
              <a:rPr lang="en-US" sz="2800" dirty="0" smtClean="0">
                <a:latin typeface="Times New Roman" pitchFamily="18" charset="0"/>
                <a:cs typeface="Times New Roman" pitchFamily="18" charset="0"/>
              </a:rPr>
              <a:t>It is prevalent throughout </a:t>
            </a:r>
            <a:r>
              <a:rPr lang="en-US" sz="2800" dirty="0">
                <a:latin typeface="Times New Roman" pitchFamily="18" charset="0"/>
                <a:cs typeface="Times New Roman" pitchFamily="18" charset="0"/>
              </a:rPr>
              <a:t>much of Asia and parts of Latin </a:t>
            </a:r>
            <a:r>
              <a:rPr lang="en-US" sz="2800" dirty="0" smtClean="0">
                <a:latin typeface="Times New Roman" pitchFamily="18" charset="0"/>
                <a:cs typeface="Times New Roman" pitchFamily="18" charset="0"/>
              </a:rPr>
              <a:t>America. </a:t>
            </a:r>
          </a:p>
          <a:p>
            <a:pPr algn="just"/>
            <a:r>
              <a:rPr lang="en-US" sz="2800" dirty="0">
                <a:latin typeface="Times New Roman" pitchFamily="18" charset="0"/>
                <a:cs typeface="Times New Roman" pitchFamily="18" charset="0"/>
              </a:rPr>
              <a:t>The poor incentive structure of sharecropping lends itself to </a:t>
            </a:r>
            <a:r>
              <a:rPr lang="en-US" sz="2800" b="1" dirty="0" smtClean="0">
                <a:latin typeface="Times New Roman" pitchFamily="18" charset="0"/>
                <a:cs typeface="Times New Roman" pitchFamily="18" charset="0"/>
              </a:rPr>
              <a:t>inefficiency. </a:t>
            </a:r>
            <a:endParaRPr lang="en-US" sz="2800" b="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35</a:t>
            </a:fld>
            <a:endParaRPr lang="en-US"/>
          </a:p>
        </p:txBody>
      </p:sp>
    </p:spTree>
    <p:extLst>
      <p:ext uri="{BB962C8B-B14F-4D97-AF65-F5344CB8AC3E}">
        <p14:creationId xmlns:p14="http://schemas.microsoft.com/office/powerpoint/2010/main" xmlns="" val="102856971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00200"/>
          </a:xfrm>
        </p:spPr>
        <p:txBody>
          <a:bodyPr>
            <a:normAutofit/>
          </a:bodyPr>
          <a:lstStyle/>
          <a:p>
            <a:pPr algn="just">
              <a:buFont typeface="Wingdings" pitchFamily="2" charset="2"/>
              <a:buChar char="v"/>
            </a:pPr>
            <a:r>
              <a:rPr lang="en-US" sz="2400" dirty="0" smtClean="0">
                <a:latin typeface="Times New Roman" pitchFamily="18" charset="0"/>
                <a:cs typeface="Times New Roman" pitchFamily="18" charset="0"/>
              </a:rPr>
              <a:t>Alfred Marshall observed that the farmer was paid only part of his marginal product and would rationally reduce work effort accordingly. </a:t>
            </a:r>
            <a:endParaRPr lang="en-US" sz="3600" dirty="0"/>
          </a:p>
        </p:txBody>
      </p:sp>
      <p:sp>
        <p:nvSpPr>
          <p:cNvPr id="5" name="Slide Number Placeholder 4"/>
          <p:cNvSpPr>
            <a:spLocks noGrp="1"/>
          </p:cNvSpPr>
          <p:nvPr>
            <p:ph type="sldNum" sz="quarter" idx="12"/>
          </p:nvPr>
        </p:nvSpPr>
        <p:spPr/>
        <p:txBody>
          <a:bodyPr/>
          <a:lstStyle/>
          <a:p>
            <a:fld id="{08F887BC-0AB3-49DB-BBCF-9813FF933CF1}" type="slidenum">
              <a:rPr lang="en-US" smtClean="0"/>
              <a:pPr/>
              <a:t>36</a:t>
            </a:fld>
            <a:endParaRPr lang="en-US"/>
          </a:p>
        </p:txBody>
      </p:sp>
      <p:pic>
        <p:nvPicPr>
          <p:cNvPr id="1026" name="Picture 2"/>
          <p:cNvPicPr>
            <a:picLocks noGrp="1" noChangeAspect="1" noChangeArrowheads="1"/>
          </p:cNvPicPr>
          <p:nvPr>
            <p:ph sz="half" idx="1"/>
          </p:nvPr>
        </p:nvPicPr>
        <p:blipFill>
          <a:blip r:embed="rId2" cstate="print"/>
          <a:srcRect/>
          <a:stretch>
            <a:fillRect/>
          </a:stretch>
        </p:blipFill>
        <p:spPr bwMode="auto">
          <a:xfrm>
            <a:off x="0" y="1371600"/>
            <a:ext cx="4495800" cy="5105400"/>
          </a:xfrm>
          <a:prstGeom prst="rect">
            <a:avLst/>
          </a:prstGeom>
          <a:noFill/>
          <a:ln w="9525">
            <a:noFill/>
            <a:miter lim="800000"/>
            <a:headEnd/>
            <a:tailEnd/>
          </a:ln>
        </p:spPr>
      </p:pic>
      <p:pic>
        <p:nvPicPr>
          <p:cNvPr id="1027" name="Picture 3"/>
          <p:cNvPicPr>
            <a:picLocks noGrp="1" noChangeAspect="1" noChangeArrowheads="1"/>
          </p:cNvPicPr>
          <p:nvPr>
            <p:ph sz="half" idx="2"/>
          </p:nvPr>
        </p:nvPicPr>
        <p:blipFill>
          <a:blip r:embed="rId3" cstate="print"/>
          <a:srcRect/>
          <a:stretch>
            <a:fillRect/>
          </a:stretch>
        </p:blipFill>
        <p:spPr bwMode="auto">
          <a:xfrm>
            <a:off x="4648200" y="1295400"/>
            <a:ext cx="4495800"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533400"/>
            <a:ext cx="4648200" cy="5592763"/>
          </a:xfrm>
        </p:spPr>
        <p:txBody>
          <a:bodyPr/>
          <a:lstStyle/>
          <a:p>
            <a:pPr>
              <a:buNone/>
            </a:pPr>
            <a:r>
              <a:rPr lang="en-US" dirty="0" smtClean="0">
                <a:solidFill>
                  <a:schemeClr val="hlink"/>
                </a:solidFill>
              </a:rPr>
              <a:t>Here L</a:t>
            </a:r>
            <a:r>
              <a:rPr lang="en-US" sz="1800" dirty="0" smtClean="0">
                <a:solidFill>
                  <a:schemeClr val="hlink"/>
                </a:solidFill>
              </a:rPr>
              <a:t>S</a:t>
            </a:r>
            <a:r>
              <a:rPr lang="en-US" sz="2400" dirty="0" smtClean="0">
                <a:solidFill>
                  <a:schemeClr val="hlink"/>
                </a:solidFill>
              </a:rPr>
              <a:t> &lt;</a:t>
            </a:r>
            <a:r>
              <a:rPr lang="en-US" dirty="0" smtClean="0">
                <a:solidFill>
                  <a:schemeClr val="hlink"/>
                </a:solidFill>
              </a:rPr>
              <a:t> L</a:t>
            </a:r>
            <a:r>
              <a:rPr lang="en-US" sz="1800" dirty="0" smtClean="0">
                <a:solidFill>
                  <a:schemeClr val="hlink"/>
                </a:solidFill>
              </a:rPr>
              <a:t>F</a:t>
            </a:r>
            <a:r>
              <a:rPr lang="en-US" sz="2400" dirty="0" smtClean="0">
                <a:solidFill>
                  <a:schemeClr val="hlink"/>
                </a:solidFill>
              </a:rPr>
              <a:t> </a:t>
            </a:r>
            <a:r>
              <a:rPr lang="en-US" dirty="0" smtClean="0">
                <a:solidFill>
                  <a:schemeClr val="hlink"/>
                </a:solidFill>
              </a:rPr>
              <a:t>as sharecroppers have less incentive to</a:t>
            </a:r>
            <a:endParaRPr lang="en-US" sz="1600" dirty="0" smtClean="0">
              <a:solidFill>
                <a:schemeClr val="hlink"/>
              </a:solidFill>
            </a:endParaRPr>
          </a:p>
          <a:p>
            <a:pPr>
              <a:buClr>
                <a:schemeClr val="folHlink"/>
              </a:buClr>
            </a:pPr>
            <a:r>
              <a:rPr lang="en-US" dirty="0" smtClean="0">
                <a:solidFill>
                  <a:schemeClr val="folHlink"/>
                </a:solidFill>
              </a:rPr>
              <a:t>Apply inputs including labor, seeds, fertilizer</a:t>
            </a:r>
          </a:p>
          <a:p>
            <a:pPr>
              <a:buClr>
                <a:schemeClr val="folHlink"/>
              </a:buClr>
            </a:pPr>
            <a:r>
              <a:rPr lang="en-US" dirty="0" smtClean="0">
                <a:solidFill>
                  <a:schemeClr val="folHlink"/>
                </a:solidFill>
              </a:rPr>
              <a:t>Use modern farming techniques</a:t>
            </a:r>
          </a:p>
          <a:p>
            <a:pPr>
              <a:buClr>
                <a:schemeClr val="folHlink"/>
              </a:buClr>
            </a:pPr>
            <a:r>
              <a:rPr lang="en-US" dirty="0" smtClean="0">
                <a:solidFill>
                  <a:schemeClr val="folHlink"/>
                </a:solidFill>
              </a:rPr>
              <a:t>Produce maximum output</a:t>
            </a:r>
            <a:endParaRPr lang="en-US" dirty="0"/>
          </a:p>
        </p:txBody>
      </p:sp>
      <p:sp>
        <p:nvSpPr>
          <p:cNvPr id="5" name="Slide Number Placeholder 4"/>
          <p:cNvSpPr>
            <a:spLocks noGrp="1"/>
          </p:cNvSpPr>
          <p:nvPr>
            <p:ph type="sldNum" sz="quarter" idx="12"/>
          </p:nvPr>
        </p:nvSpPr>
        <p:spPr/>
        <p:txBody>
          <a:bodyPr/>
          <a:lstStyle/>
          <a:p>
            <a:fld id="{08F887BC-0AB3-49DB-BBCF-9813FF933CF1}" type="slidenum">
              <a:rPr lang="en-US" smtClean="0"/>
              <a:pPr/>
              <a:t>37</a:t>
            </a:fld>
            <a:endParaRPr lang="en-US"/>
          </a:p>
        </p:txBody>
      </p:sp>
      <p:pic>
        <p:nvPicPr>
          <p:cNvPr id="6" name="Picture 3"/>
          <p:cNvPicPr>
            <a:picLocks noGrp="1" noChangeAspect="1" noChangeArrowheads="1"/>
          </p:cNvPicPr>
          <p:nvPr>
            <p:ph sz="half" idx="2"/>
          </p:nvPr>
        </p:nvPicPr>
        <p:blipFill>
          <a:blip r:embed="rId2" cstate="print"/>
          <a:srcRect/>
          <a:stretch>
            <a:fillRect/>
          </a:stretch>
        </p:blipFill>
        <p:spPr bwMode="auto">
          <a:xfrm>
            <a:off x="4648200" y="762000"/>
            <a:ext cx="4267200" cy="45457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2500" lnSpcReduction="10000"/>
          </a:bodyPr>
          <a:lstStyle/>
          <a:p>
            <a:pPr marL="0" indent="0" algn="just">
              <a:buNone/>
            </a:pPr>
            <a:r>
              <a:rPr lang="en-US" sz="2800" b="1" dirty="0" smtClean="0">
                <a:latin typeface="Times New Roman" pitchFamily="18" charset="0"/>
                <a:cs typeface="Times New Roman" pitchFamily="18" charset="0"/>
              </a:rPr>
              <a:t>Arguments on sharecropping : </a:t>
            </a:r>
            <a:r>
              <a:rPr lang="en-US" sz="1900" b="1" dirty="0" smtClean="0">
                <a:solidFill>
                  <a:srgbClr val="FF0000"/>
                </a:solidFill>
                <a:latin typeface="Times New Roman" pitchFamily="18" charset="0"/>
                <a:cs typeface="Times New Roman" pitchFamily="18" charset="0"/>
              </a:rPr>
              <a:t>there are different views regarding to the efficiency and inefficiency of sharecropping</a:t>
            </a:r>
            <a:endParaRPr lang="en-US" sz="2800" b="1" dirty="0" smtClean="0">
              <a:solidFill>
                <a:srgbClr val="FF0000"/>
              </a:solidFill>
              <a:latin typeface="Times New Roman" pitchFamily="18" charset="0"/>
              <a:cs typeface="Times New Roman" pitchFamily="18" charset="0"/>
            </a:endParaRPr>
          </a:p>
          <a:p>
            <a:pPr marL="514350" indent="-514350" algn="just">
              <a:buAutoNum type="arabicPeriod"/>
            </a:pPr>
            <a:r>
              <a:rPr lang="en-US" sz="2800" dirty="0" smtClean="0">
                <a:latin typeface="Times New Roman" pitchFamily="18" charset="0"/>
                <a:cs typeface="Times New Roman" pitchFamily="18" charset="0"/>
              </a:rPr>
              <a:t>It is </a:t>
            </a:r>
            <a:r>
              <a:rPr lang="en-US" sz="2800" dirty="0">
                <a:latin typeface="Times New Roman" pitchFamily="18" charset="0"/>
                <a:cs typeface="Times New Roman" pitchFamily="18" charset="0"/>
              </a:rPr>
              <a:t>f</a:t>
            </a:r>
            <a:r>
              <a:rPr lang="en-US" sz="2800" dirty="0" smtClean="0">
                <a:latin typeface="Times New Roman" pitchFamily="18" charset="0"/>
                <a:cs typeface="Times New Roman" pitchFamily="18" charset="0"/>
              </a:rPr>
              <a:t>undamentally inefficient </a:t>
            </a:r>
            <a:r>
              <a:rPr lang="en-US" sz="2800" dirty="0">
                <a:latin typeface="Times New Roman" pitchFamily="18" charset="0"/>
                <a:cs typeface="Times New Roman" pitchFamily="18" charset="0"/>
              </a:rPr>
              <a:t>due to poor incentives (</a:t>
            </a:r>
            <a:r>
              <a:rPr lang="en-US" sz="2800" dirty="0" smtClean="0">
                <a:latin typeface="Times New Roman" pitchFamily="18" charset="0"/>
                <a:cs typeface="Times New Roman" pitchFamily="18" charset="0"/>
              </a:rPr>
              <a:t>Marshall) </a:t>
            </a:r>
          </a:p>
          <a:p>
            <a:pPr marL="514350" indent="-514350" algn="just">
              <a:buAutoNum type="arabicPeriod"/>
            </a:pPr>
            <a:r>
              <a:rPr lang="en-US" sz="2800" dirty="0" smtClean="0">
                <a:latin typeface="Times New Roman" pitchFamily="18" charset="0"/>
                <a:cs typeface="Times New Roman" pitchFamily="18" charset="0"/>
              </a:rPr>
              <a:t>Monitoring </a:t>
            </a:r>
            <a:r>
              <a:rPr lang="en-US" sz="2800" dirty="0">
                <a:latin typeface="Times New Roman" pitchFamily="18" charset="0"/>
                <a:cs typeface="Times New Roman" pitchFamily="18" charset="0"/>
              </a:rPr>
              <a:t>approach (Cheung</a:t>
            </a:r>
            <a:r>
              <a:rPr lang="en-US" sz="2800" dirty="0" smtClean="0">
                <a:latin typeface="Times New Roman" pitchFamily="18" charset="0"/>
                <a:cs typeface="Times New Roman" pitchFamily="18" charset="0"/>
              </a:rPr>
              <a:t>)</a:t>
            </a:r>
          </a:p>
          <a:p>
            <a:pPr algn="just">
              <a:buFont typeface="Wingdings" pitchFamily="2" charset="2"/>
              <a:buChar char="Ø"/>
            </a:pPr>
            <a:r>
              <a:rPr lang="en-US" sz="2800" dirty="0">
                <a:latin typeface="Times New Roman" pitchFamily="18" charset="0"/>
                <a:cs typeface="Times New Roman" pitchFamily="18" charset="0"/>
              </a:rPr>
              <a:t>P</a:t>
            </a:r>
            <a:r>
              <a:rPr lang="en-US" sz="2800" dirty="0" smtClean="0">
                <a:latin typeface="Times New Roman" pitchFamily="18" charset="0"/>
                <a:cs typeface="Times New Roman" pitchFamily="18" charset="0"/>
              </a:rPr>
              <a:t>rofit-maximizing </a:t>
            </a:r>
            <a:r>
              <a:rPr lang="en-US" sz="2800" dirty="0">
                <a:latin typeface="Times New Roman" pitchFamily="18" charset="0"/>
                <a:cs typeface="Times New Roman" pitchFamily="18" charset="0"/>
              </a:rPr>
              <a:t>landlords </a:t>
            </a:r>
            <a:r>
              <a:rPr lang="en-US" sz="2800" dirty="0" smtClean="0">
                <a:latin typeface="Times New Roman" pitchFamily="18" charset="0"/>
                <a:cs typeface="Times New Roman" pitchFamily="18" charset="0"/>
              </a:rPr>
              <a:t>establish </a:t>
            </a:r>
            <a:r>
              <a:rPr lang="en-US" sz="2800" dirty="0">
                <a:latin typeface="Times New Roman" pitchFamily="18" charset="0"/>
                <a:cs typeface="Times New Roman" pitchFamily="18" charset="0"/>
              </a:rPr>
              <a:t>contracts requiring </a:t>
            </a:r>
            <a:r>
              <a:rPr lang="en-US" sz="2800" dirty="0" smtClean="0">
                <a:latin typeface="Times New Roman" pitchFamily="18" charset="0"/>
                <a:cs typeface="Times New Roman" pitchFamily="18" charset="0"/>
              </a:rPr>
              <a:t>adequate work </a:t>
            </a:r>
            <a:r>
              <a:rPr lang="en-US" sz="2800" dirty="0">
                <a:latin typeface="Times New Roman" pitchFamily="18" charset="0"/>
                <a:cs typeface="Times New Roman" pitchFamily="18" charset="0"/>
              </a:rPr>
              <a:t>effort from the tenant as well as </a:t>
            </a:r>
            <a:r>
              <a:rPr lang="en-US" sz="2800" dirty="0" smtClean="0">
                <a:latin typeface="Times New Roman" pitchFamily="18" charset="0"/>
                <a:cs typeface="Times New Roman" pitchFamily="18" charset="0"/>
              </a:rPr>
              <a:t>specifying </a:t>
            </a:r>
            <a:r>
              <a:rPr lang="en-US" sz="2800" dirty="0">
                <a:latin typeface="Times New Roman" pitchFamily="18" charset="0"/>
                <a:cs typeface="Times New Roman" pitchFamily="18" charset="0"/>
              </a:rPr>
              <a:t>each party’s share of the </a:t>
            </a:r>
            <a:r>
              <a:rPr lang="en-US" sz="2800" dirty="0" smtClean="0">
                <a:latin typeface="Times New Roman" pitchFamily="18" charset="0"/>
                <a:cs typeface="Times New Roman" pitchFamily="18" charset="0"/>
              </a:rPr>
              <a:t>output. </a:t>
            </a:r>
          </a:p>
          <a:p>
            <a:pPr algn="just"/>
            <a:r>
              <a:rPr lang="en-US" sz="2800" dirty="0" smtClean="0">
                <a:latin typeface="Times New Roman" pitchFamily="18" charset="0"/>
                <a:cs typeface="Times New Roman" pitchFamily="18" charset="0"/>
              </a:rPr>
              <a:t>If the tenant fail to meet his requirement, </a:t>
            </a:r>
            <a:r>
              <a:rPr lang="en-US" sz="2800" dirty="0">
                <a:latin typeface="Times New Roman" pitchFamily="18" charset="0"/>
                <a:cs typeface="Times New Roman" pitchFamily="18" charset="0"/>
              </a:rPr>
              <a:t>he </a:t>
            </a:r>
            <a:r>
              <a:rPr lang="en-US" sz="2800" dirty="0" smtClean="0">
                <a:latin typeface="Times New Roman" pitchFamily="18" charset="0"/>
                <a:cs typeface="Times New Roman" pitchFamily="18" charset="0"/>
              </a:rPr>
              <a:t>will </a:t>
            </a:r>
            <a:r>
              <a:rPr lang="en-US" sz="2800" dirty="0">
                <a:latin typeface="Times New Roman" pitchFamily="18" charset="0"/>
                <a:cs typeface="Times New Roman" pitchFamily="18" charset="0"/>
              </a:rPr>
              <a:t>be replaced by </a:t>
            </a:r>
            <a:r>
              <a:rPr lang="en-US" sz="2800" dirty="0" smtClean="0">
                <a:latin typeface="Times New Roman" pitchFamily="18" charset="0"/>
                <a:cs typeface="Times New Roman" pitchFamily="18" charset="0"/>
              </a:rPr>
              <a:t>another tenant </a:t>
            </a:r>
            <a:r>
              <a:rPr lang="en-US" sz="2800" dirty="0">
                <a:latin typeface="Times New Roman" pitchFamily="18" charset="0"/>
                <a:cs typeface="Times New Roman" pitchFamily="18" charset="0"/>
              </a:rPr>
              <a:t>who </a:t>
            </a:r>
            <a:r>
              <a:rPr lang="en-US" sz="2800" dirty="0" smtClean="0">
                <a:latin typeface="Times New Roman" pitchFamily="18" charset="0"/>
                <a:cs typeface="Times New Roman" pitchFamily="18" charset="0"/>
              </a:rPr>
              <a:t>is </a:t>
            </a:r>
            <a:r>
              <a:rPr lang="en-US" sz="2800" dirty="0">
                <a:latin typeface="Times New Roman" pitchFamily="18" charset="0"/>
                <a:cs typeface="Times New Roman" pitchFamily="18" charset="0"/>
              </a:rPr>
              <a:t>willing to work </a:t>
            </a:r>
            <a:r>
              <a:rPr lang="en-US" sz="2800" dirty="0" smtClean="0">
                <a:latin typeface="Times New Roman" pitchFamily="18" charset="0"/>
                <a:cs typeface="Times New Roman" pitchFamily="18" charset="0"/>
              </a:rPr>
              <a:t>harder. </a:t>
            </a:r>
          </a:p>
          <a:p>
            <a:pPr algn="just"/>
            <a:r>
              <a:rPr lang="en-US" sz="2800" dirty="0" smtClean="0">
                <a:latin typeface="Times New Roman" pitchFamily="18" charset="0"/>
                <a:cs typeface="Times New Roman" pitchFamily="18" charset="0"/>
              </a:rPr>
              <a:t>As a result, sharecropping is as efficient </a:t>
            </a:r>
            <a:r>
              <a:rPr lang="en-US" sz="2800" dirty="0">
                <a:latin typeface="Times New Roman" pitchFamily="18" charset="0"/>
                <a:cs typeface="Times New Roman" pitchFamily="18" charset="0"/>
              </a:rPr>
              <a:t>as any other contractual </a:t>
            </a:r>
            <a:r>
              <a:rPr lang="en-US" sz="2800" dirty="0" smtClean="0">
                <a:latin typeface="Times New Roman" pitchFamily="18" charset="0"/>
                <a:cs typeface="Times New Roman" pitchFamily="18" charset="0"/>
              </a:rPr>
              <a:t>form.</a:t>
            </a:r>
            <a:endParaRPr lang="en-US" sz="2800" dirty="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3. </a:t>
            </a:r>
            <a:r>
              <a:rPr lang="en-US" sz="2800" dirty="0">
                <a:latin typeface="Times New Roman" pitchFamily="18" charset="0"/>
                <a:cs typeface="Times New Roman" pitchFamily="18" charset="0"/>
              </a:rPr>
              <a:t>Sharecropping is less efficient than farming one’s own </a:t>
            </a:r>
            <a:r>
              <a:rPr lang="en-US" sz="2800" dirty="0" smtClean="0">
                <a:latin typeface="Times New Roman" pitchFamily="18" charset="0"/>
                <a:cs typeface="Times New Roman" pitchFamily="18" charset="0"/>
              </a:rPr>
              <a:t>land</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Ali </a:t>
            </a:r>
            <a:r>
              <a:rPr lang="en-US" sz="2800" dirty="0" err="1" smtClean="0">
                <a:latin typeface="Times New Roman" pitchFamily="18" charset="0"/>
                <a:cs typeface="Times New Roman" pitchFamily="18" charset="0"/>
              </a:rPr>
              <a:t>Shaban</a:t>
            </a:r>
            <a:r>
              <a:rPr lang="en-US" sz="2800" dirty="0" smtClean="0">
                <a:latin typeface="Times New Roman" pitchFamily="18" charset="0"/>
                <a:cs typeface="Times New Roman" pitchFamily="18" charset="0"/>
              </a:rPr>
              <a:t>). </a:t>
            </a:r>
          </a:p>
          <a:p>
            <a:pPr marL="0" indent="0" algn="just">
              <a:buNone/>
            </a:pPr>
            <a:r>
              <a:rPr lang="en-US" sz="2800" dirty="0" smtClean="0">
                <a:latin typeface="Times New Roman" pitchFamily="18" charset="0"/>
                <a:cs typeface="Times New Roman" pitchFamily="18" charset="0"/>
              </a:rPr>
              <a:t>He identified </a:t>
            </a:r>
            <a:r>
              <a:rPr lang="en-US" sz="2800" dirty="0">
                <a:latin typeface="Times New Roman" pitchFamily="18" charset="0"/>
                <a:cs typeface="Times New Roman" pitchFamily="18" charset="0"/>
              </a:rPr>
              <a:t>farmers who </a:t>
            </a:r>
            <a:r>
              <a:rPr lang="en-US" sz="2800" dirty="0" smtClean="0">
                <a:latin typeface="Times New Roman" pitchFamily="18" charset="0"/>
                <a:cs typeface="Times New Roman" pitchFamily="18" charset="0"/>
              </a:rPr>
              <a:t>farm own land </a:t>
            </a:r>
            <a:r>
              <a:rPr lang="en-US" sz="2800" dirty="0">
                <a:latin typeface="Times New Roman" pitchFamily="18" charset="0"/>
                <a:cs typeface="Times New Roman" pitchFamily="18" charset="0"/>
              </a:rPr>
              <a:t>and who also </a:t>
            </a:r>
            <a:r>
              <a:rPr lang="en-US" sz="2800" dirty="0" smtClean="0">
                <a:latin typeface="Times New Roman" pitchFamily="18" charset="0"/>
                <a:cs typeface="Times New Roman" pitchFamily="18" charset="0"/>
              </a:rPr>
              <a:t>lease </a:t>
            </a:r>
            <a:r>
              <a:rPr lang="en-US" sz="2800" dirty="0">
                <a:latin typeface="Times New Roman" pitchFamily="18" charset="0"/>
                <a:cs typeface="Times New Roman" pitchFamily="18" charset="0"/>
              </a:rPr>
              <a:t>out </a:t>
            </a:r>
            <a:r>
              <a:rPr lang="en-US" sz="2800" dirty="0" smtClean="0">
                <a:latin typeface="Times New Roman" pitchFamily="18" charset="0"/>
                <a:cs typeface="Times New Roman" pitchFamily="18" charset="0"/>
              </a:rPr>
              <a:t>additional land </a:t>
            </a:r>
            <a:r>
              <a:rPr lang="en-US" sz="2800" dirty="0">
                <a:latin typeface="Times New Roman" pitchFamily="18" charset="0"/>
                <a:cs typeface="Times New Roman" pitchFamily="18" charset="0"/>
              </a:rPr>
              <a:t>under a </a:t>
            </a:r>
            <a:r>
              <a:rPr lang="en-US" sz="2800" dirty="0" smtClean="0">
                <a:latin typeface="Times New Roman" pitchFamily="18" charset="0"/>
                <a:cs typeface="Times New Roman" pitchFamily="18" charset="0"/>
              </a:rPr>
              <a:t>sharecropping contract.</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He found </a:t>
            </a:r>
            <a:r>
              <a:rPr lang="en-US" sz="2800" dirty="0">
                <a:latin typeface="Times New Roman" pitchFamily="18" charset="0"/>
                <a:cs typeface="Times New Roman" pitchFamily="18" charset="0"/>
              </a:rPr>
              <a:t>that farmers </a:t>
            </a:r>
            <a:r>
              <a:rPr lang="en-US" sz="2800" dirty="0" smtClean="0">
                <a:latin typeface="Times New Roman" pitchFamily="18" charset="0"/>
                <a:cs typeface="Times New Roman" pitchFamily="18" charset="0"/>
              </a:rPr>
              <a:t>use </a:t>
            </a:r>
            <a:r>
              <a:rPr lang="en-US" sz="2800" dirty="0">
                <a:latin typeface="Times New Roman" pitchFamily="18" charset="0"/>
                <a:cs typeface="Times New Roman" pitchFamily="18" charset="0"/>
              </a:rPr>
              <a:t>fewer </a:t>
            </a:r>
            <a:r>
              <a:rPr lang="en-US" sz="2800" dirty="0" smtClean="0">
                <a:latin typeface="Times New Roman" pitchFamily="18" charset="0"/>
                <a:cs typeface="Times New Roman" pitchFamily="18" charset="0"/>
              </a:rPr>
              <a:t>inputs and produce less </a:t>
            </a:r>
            <a:r>
              <a:rPr lang="en-US" sz="2800" dirty="0">
                <a:latin typeface="Times New Roman" pitchFamily="18" charset="0"/>
                <a:cs typeface="Times New Roman" pitchFamily="18" charset="0"/>
              </a:rPr>
              <a:t>output on the sharecropped land than on their </a:t>
            </a:r>
            <a:r>
              <a:rPr lang="en-US" sz="2800" dirty="0" smtClean="0">
                <a:latin typeface="Times New Roman" pitchFamily="18" charset="0"/>
                <a:cs typeface="Times New Roman" pitchFamily="18" charset="0"/>
              </a:rPr>
              <a:t>own land</a:t>
            </a:r>
            <a:r>
              <a:rPr lang="en-US" sz="2800" dirty="0">
                <a:latin typeface="Times New Roman" pitchFamily="18" charset="0"/>
                <a:cs typeface="Times New Roman" pitchFamily="18" charset="0"/>
              </a:rPr>
              <a:t>, all else being </a:t>
            </a:r>
            <a:r>
              <a:rPr lang="en-US" sz="2800" dirty="0" smtClean="0">
                <a:latin typeface="Times New Roman" pitchFamily="18" charset="0"/>
                <a:cs typeface="Times New Roman" pitchFamily="18" charset="0"/>
              </a:rPr>
              <a:t>equal. </a:t>
            </a:r>
          </a:p>
          <a:p>
            <a:pPr marL="0" indent="0">
              <a:buNone/>
            </a:pP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38</a:t>
            </a:fld>
            <a:endParaRPr lang="en-US"/>
          </a:p>
        </p:txBody>
      </p:sp>
    </p:spTree>
    <p:extLst>
      <p:ext uri="{BB962C8B-B14F-4D97-AF65-F5344CB8AC3E}">
        <p14:creationId xmlns:p14="http://schemas.microsoft.com/office/powerpoint/2010/main" xmlns="" val="42894230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fontScale="92500" lnSpcReduction="10000"/>
          </a:bodyPr>
          <a:lstStyle/>
          <a:p>
            <a:pPr marL="0" indent="0" algn="just">
              <a:buNone/>
            </a:pPr>
            <a:r>
              <a:rPr lang="en-US" sz="3000" dirty="0" smtClean="0">
                <a:latin typeface="Times New Roman" pitchFamily="18" charset="0"/>
                <a:cs typeface="Times New Roman" pitchFamily="18" charset="0"/>
              </a:rPr>
              <a:t>4</a:t>
            </a:r>
            <a:r>
              <a:rPr lang="en-US" dirty="0" smtClean="0"/>
              <a:t>. </a:t>
            </a:r>
            <a:r>
              <a:rPr lang="en-US" sz="2800" dirty="0" smtClean="0">
                <a:latin typeface="Times New Roman" pitchFamily="18" charset="0"/>
                <a:cs typeface="Times New Roman" pitchFamily="18" charset="0"/>
              </a:rPr>
              <a:t>Sharecropping is efficient if risks to the landlord and to the tenant are shared ( </a:t>
            </a:r>
            <a:r>
              <a:rPr lang="en-US" sz="2800" dirty="0" err="1" smtClean="0">
                <a:latin typeface="Times New Roman" pitchFamily="18" charset="0"/>
                <a:cs typeface="Times New Roman" pitchFamily="18" charset="0"/>
              </a:rPr>
              <a:t>Stiglitz</a:t>
            </a:r>
            <a:r>
              <a:rPr lang="en-US" sz="2800" dirty="0" smtClean="0">
                <a:latin typeface="Times New Roman" pitchFamily="18" charset="0"/>
                <a:cs typeface="Times New Roman" pitchFamily="18" charset="0"/>
              </a:rPr>
              <a:t>, others). </a:t>
            </a:r>
          </a:p>
          <a:p>
            <a:pPr algn="just"/>
            <a:r>
              <a:rPr lang="en-US" sz="2800" dirty="0">
                <a:latin typeface="Times New Roman" pitchFamily="18" charset="0"/>
                <a:cs typeface="Times New Roman" pitchFamily="18" charset="0"/>
              </a:rPr>
              <a:t>Where tenancy reform is well designed and enforced, giving sharecroppers a larger share of the produce and security of tenure on the land, the result will be </a:t>
            </a:r>
            <a:r>
              <a:rPr lang="en-US" sz="2800" b="1" dirty="0">
                <a:latin typeface="Times New Roman" pitchFamily="18" charset="0"/>
                <a:cs typeface="Times New Roman" pitchFamily="18" charset="0"/>
              </a:rPr>
              <a:t>higher income for the tenants</a:t>
            </a:r>
            <a:r>
              <a:rPr lang="en-US" sz="2800" dirty="0">
                <a:latin typeface="Times New Roman" pitchFamily="18" charset="0"/>
                <a:cs typeface="Times New Roman" pitchFamily="18" charset="0"/>
              </a:rPr>
              <a:t> and </a:t>
            </a:r>
            <a:r>
              <a:rPr lang="en-US" sz="2800" b="1" dirty="0">
                <a:latin typeface="Times New Roman" pitchFamily="18" charset="0"/>
                <a:cs typeface="Times New Roman" pitchFamily="18" charset="0"/>
              </a:rPr>
              <a:t>greater overall efficiency</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0" indent="0" algn="just">
              <a:buNone/>
            </a:pPr>
            <a:r>
              <a:rPr lang="en-US" sz="2800" b="1" dirty="0" smtClean="0">
                <a:latin typeface="Times New Roman" pitchFamily="18" charset="0"/>
                <a:cs typeface="Times New Roman" pitchFamily="18" charset="0"/>
              </a:rPr>
              <a:t>Interlocking </a:t>
            </a:r>
            <a:r>
              <a:rPr lang="en-US" sz="2800" b="1" dirty="0">
                <a:latin typeface="Times New Roman" pitchFamily="18" charset="0"/>
                <a:cs typeface="Times New Roman" pitchFamily="18" charset="0"/>
              </a:rPr>
              <a:t>factor </a:t>
            </a:r>
            <a:r>
              <a:rPr lang="en-US" sz="2800" b="1" dirty="0" smtClean="0">
                <a:latin typeface="Times New Roman" pitchFamily="18" charset="0"/>
                <a:cs typeface="Times New Roman" pitchFamily="18" charset="0"/>
              </a:rPr>
              <a:t>markets: </a:t>
            </a:r>
            <a:r>
              <a:rPr lang="en-US" sz="2800" dirty="0">
                <a:latin typeface="Times New Roman" pitchFamily="18" charset="0"/>
                <a:cs typeface="Times New Roman" pitchFamily="18" charset="0"/>
              </a:rPr>
              <a:t>f</a:t>
            </a:r>
            <a:r>
              <a:rPr lang="en-US" sz="2800" dirty="0" smtClean="0">
                <a:latin typeface="Times New Roman" pitchFamily="18" charset="0"/>
                <a:cs typeface="Times New Roman" pitchFamily="18" charset="0"/>
              </a:rPr>
              <a:t>actor </a:t>
            </a:r>
            <a:r>
              <a:rPr lang="en-US" sz="2800" dirty="0">
                <a:latin typeface="Times New Roman" pitchFamily="18" charset="0"/>
                <a:cs typeface="Times New Roman" pitchFamily="18" charset="0"/>
              </a:rPr>
              <a:t>markets whose </a:t>
            </a:r>
            <a:r>
              <a:rPr lang="en-US" sz="2800" dirty="0" smtClean="0">
                <a:latin typeface="Times New Roman" pitchFamily="18" charset="0"/>
                <a:cs typeface="Times New Roman" pitchFamily="18" charset="0"/>
              </a:rPr>
              <a:t>supply functions </a:t>
            </a:r>
            <a:r>
              <a:rPr lang="en-US" sz="2800" dirty="0">
                <a:latin typeface="Times New Roman" pitchFamily="18" charset="0"/>
                <a:cs typeface="Times New Roman" pitchFamily="18" charset="0"/>
              </a:rPr>
              <a:t>are </a:t>
            </a:r>
            <a:r>
              <a:rPr lang="en-US" sz="2800" dirty="0" smtClean="0">
                <a:latin typeface="Times New Roman" pitchFamily="18" charset="0"/>
                <a:cs typeface="Times New Roman" pitchFamily="18" charset="0"/>
              </a:rPr>
              <a:t>interdependent, frequently </a:t>
            </a:r>
            <a:r>
              <a:rPr lang="en-US" sz="2800" dirty="0">
                <a:latin typeface="Times New Roman" pitchFamily="18" charset="0"/>
                <a:cs typeface="Times New Roman" pitchFamily="18" charset="0"/>
              </a:rPr>
              <a:t>because </a:t>
            </a:r>
            <a:r>
              <a:rPr lang="en-US" sz="2800" dirty="0" smtClean="0">
                <a:latin typeface="Times New Roman" pitchFamily="18" charset="0"/>
                <a:cs typeface="Times New Roman" pitchFamily="18" charset="0"/>
              </a:rPr>
              <a:t>different inputs </a:t>
            </a:r>
            <a:r>
              <a:rPr lang="en-US" sz="2800" dirty="0">
                <a:latin typeface="Times New Roman" pitchFamily="18" charset="0"/>
                <a:cs typeface="Times New Roman" pitchFamily="18" charset="0"/>
              </a:rPr>
              <a:t>are provided by </a:t>
            </a:r>
            <a:r>
              <a:rPr lang="en-US" sz="2800" dirty="0" smtClean="0">
                <a:latin typeface="Times New Roman" pitchFamily="18" charset="0"/>
                <a:cs typeface="Times New Roman" pitchFamily="18" charset="0"/>
              </a:rPr>
              <a:t>the same supplier </a:t>
            </a:r>
            <a:r>
              <a:rPr lang="en-US" sz="2800" dirty="0">
                <a:latin typeface="Times New Roman" pitchFamily="18" charset="0"/>
                <a:cs typeface="Times New Roman" pitchFamily="18" charset="0"/>
              </a:rPr>
              <a:t>who </a:t>
            </a:r>
            <a:r>
              <a:rPr lang="en-US" sz="2800" dirty="0" smtClean="0">
                <a:latin typeface="Times New Roman" pitchFamily="18" charset="0"/>
                <a:cs typeface="Times New Roman" pitchFamily="18" charset="0"/>
              </a:rPr>
              <a:t>exercises monopolistic </a:t>
            </a:r>
            <a:r>
              <a:rPr lang="en-US" sz="2800" dirty="0">
                <a:latin typeface="Times New Roman" pitchFamily="18" charset="0"/>
                <a:cs typeface="Times New Roman" pitchFamily="18" charset="0"/>
              </a:rPr>
              <a:t>or </a:t>
            </a:r>
            <a:r>
              <a:rPr lang="en-US" sz="2800" dirty="0" smtClean="0">
                <a:latin typeface="Times New Roman" pitchFamily="18" charset="0"/>
                <a:cs typeface="Times New Roman" pitchFamily="18" charset="0"/>
              </a:rPr>
              <a:t>oligopolistic control </a:t>
            </a:r>
            <a:r>
              <a:rPr lang="en-US" sz="2800" dirty="0">
                <a:latin typeface="Times New Roman" pitchFamily="18" charset="0"/>
                <a:cs typeface="Times New Roman" pitchFamily="18" charset="0"/>
              </a:rPr>
              <a:t>over </a:t>
            </a:r>
            <a:r>
              <a:rPr lang="en-US" sz="2800" dirty="0" smtClean="0">
                <a:latin typeface="Times New Roman" pitchFamily="18" charset="0"/>
                <a:cs typeface="Times New Roman" pitchFamily="18" charset="0"/>
              </a:rPr>
              <a:t>resources. </a:t>
            </a:r>
          </a:p>
          <a:p>
            <a:pPr algn="just"/>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rural landlord </a:t>
            </a:r>
            <a:r>
              <a:rPr lang="en-US" sz="2800" dirty="0" smtClean="0">
                <a:latin typeface="Times New Roman" pitchFamily="18" charset="0"/>
                <a:cs typeface="Times New Roman" pitchFamily="18" charset="0"/>
              </a:rPr>
              <a:t>has monopoly and </a:t>
            </a:r>
            <a:r>
              <a:rPr lang="en-US" sz="2800" dirty="0">
                <a:latin typeface="Times New Roman" pitchFamily="18" charset="0"/>
                <a:cs typeface="Times New Roman" pitchFamily="18" charset="0"/>
              </a:rPr>
              <a:t>monopsony </a:t>
            </a:r>
            <a:r>
              <a:rPr lang="en-US" sz="2800" dirty="0" smtClean="0">
                <a:latin typeface="Times New Roman" pitchFamily="18" charset="0"/>
                <a:cs typeface="Times New Roman" pitchFamily="18" charset="0"/>
              </a:rPr>
              <a:t>power.</a:t>
            </a:r>
          </a:p>
          <a:p>
            <a:pPr marL="0" indent="0" algn="just">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the landlord is the supplier of land, credit, etc.</a:t>
            </a:r>
          </a:p>
          <a:p>
            <a:pPr marL="0" indent="0" algn="just">
              <a:buNone/>
            </a:pPr>
            <a:r>
              <a:rPr lang="en-US" sz="2800" dirty="0" smtClean="0">
                <a:latin typeface="Times New Roman" pitchFamily="18" charset="0"/>
                <a:cs typeface="Times New Roman" pitchFamily="18" charset="0"/>
              </a:rPr>
              <a:t> -  the landlord is the only employer of </a:t>
            </a:r>
            <a:r>
              <a:rPr lang="en-US" sz="2800" dirty="0" err="1" smtClean="0">
                <a:latin typeface="Times New Roman" pitchFamily="18" charset="0"/>
                <a:cs typeface="Times New Roman" pitchFamily="18" charset="0"/>
              </a:rPr>
              <a:t>labour</a:t>
            </a:r>
            <a:r>
              <a:rPr lang="en-US" sz="2800" dirty="0" smtClean="0">
                <a:latin typeface="Times New Roman" pitchFamily="18" charset="0"/>
                <a:cs typeface="Times New Roman" pitchFamily="18" charset="0"/>
              </a:rPr>
              <a:t>.</a:t>
            </a:r>
          </a:p>
          <a:p>
            <a:pPr marL="0" indent="0" algn="just">
              <a:buNone/>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the  landlord is the only buyer of crops from peasants.</a:t>
            </a:r>
          </a:p>
          <a:p>
            <a:pPr algn="just">
              <a:buFont typeface="Wingdings" pitchFamily="2" charset="2"/>
              <a:buChar char="Ø"/>
            </a:pPr>
            <a:r>
              <a:rPr lang="en-US" sz="2800" dirty="0">
                <a:latin typeface="Times New Roman" pitchFamily="18" charset="0"/>
                <a:cs typeface="Times New Roman" pitchFamily="18" charset="0"/>
              </a:rPr>
              <a:t>Sharecropping is characterized by social inequality and market </a:t>
            </a:r>
            <a:r>
              <a:rPr lang="en-US" sz="2800" dirty="0" smtClean="0">
                <a:latin typeface="Times New Roman" pitchFamily="18" charset="0"/>
                <a:cs typeface="Times New Roman" pitchFamily="18" charset="0"/>
              </a:rPr>
              <a:t>failure.  </a:t>
            </a:r>
          </a:p>
        </p:txBody>
      </p:sp>
      <p:sp>
        <p:nvSpPr>
          <p:cNvPr id="4" name="Slide Number Placeholder 3"/>
          <p:cNvSpPr>
            <a:spLocks noGrp="1"/>
          </p:cNvSpPr>
          <p:nvPr>
            <p:ph type="sldNum" sz="quarter" idx="12"/>
          </p:nvPr>
        </p:nvSpPr>
        <p:spPr/>
        <p:txBody>
          <a:bodyPr/>
          <a:lstStyle/>
          <a:p>
            <a:fld id="{08F887BC-0AB3-49DB-BBCF-9813FF933CF1}" type="slidenum">
              <a:rPr lang="en-US" smtClean="0"/>
              <a:pPr/>
              <a:t>39</a:t>
            </a:fld>
            <a:endParaRPr lang="en-US"/>
          </a:p>
        </p:txBody>
      </p:sp>
    </p:spTree>
    <p:extLst>
      <p:ext uri="{BB962C8B-B14F-4D97-AF65-F5344CB8AC3E}">
        <p14:creationId xmlns:p14="http://schemas.microsoft.com/office/powerpoint/2010/main" xmlns="" val="3434950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934200"/>
          </a:xfrm>
          <a:ln>
            <a:solidFill>
              <a:schemeClr val="bg1"/>
            </a:solidFill>
          </a:ln>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en-US" dirty="0" smtClean="0"/>
              <a:t>c</a:t>
            </a:r>
            <a:r>
              <a:rPr lang="en-US" sz="2800" dirty="0" smtClean="0">
                <a:latin typeface="Times New Roman" pitchFamily="18" charset="0"/>
                <a:cs typeface="Times New Roman" pitchFamily="18" charset="0"/>
              </a:rPr>
              <a:t>. Market contribution = an increase in rural incomes create more demand for consumer products of manufacturing sector. </a:t>
            </a:r>
          </a:p>
          <a:p>
            <a:pPr marL="0" indent="0" algn="just">
              <a:buNone/>
            </a:pPr>
            <a:r>
              <a:rPr lang="en-US" sz="2800" dirty="0" smtClean="0">
                <a:latin typeface="Times New Roman" pitchFamily="18" charset="0"/>
                <a:cs typeface="Times New Roman" pitchFamily="18" charset="0"/>
              </a:rPr>
              <a:t>d. Factor </a:t>
            </a:r>
            <a:r>
              <a:rPr lang="en-US" sz="2800" dirty="0">
                <a:latin typeface="Times New Roman" pitchFamily="18" charset="0"/>
                <a:cs typeface="Times New Roman" pitchFamily="18" charset="0"/>
              </a:rPr>
              <a:t>market </a:t>
            </a:r>
            <a:r>
              <a:rPr lang="en-US" sz="2800" dirty="0" smtClean="0">
                <a:latin typeface="Times New Roman" pitchFamily="18" charset="0"/>
                <a:cs typeface="Times New Roman" pitchFamily="18" charset="0"/>
              </a:rPr>
              <a:t>contribution </a:t>
            </a:r>
          </a:p>
          <a:p>
            <a:pPr algn="just">
              <a:buFontTx/>
              <a:buChar char="-"/>
            </a:pPr>
            <a:r>
              <a:rPr lang="en-US" sz="2800" dirty="0" err="1" smtClean="0">
                <a:latin typeface="Times New Roman" pitchFamily="18" charset="0"/>
                <a:cs typeface="Times New Roman" pitchFamily="18" charset="0"/>
              </a:rPr>
              <a:t>Labour</a:t>
            </a:r>
            <a:r>
              <a:rPr lang="en-US" sz="2800" dirty="0" smtClean="0">
                <a:latin typeface="Times New Roman" pitchFamily="18" charset="0"/>
                <a:cs typeface="Times New Roman" pitchFamily="18" charset="0"/>
              </a:rPr>
              <a:t> contribution = workers not needed on farms after an increase in agricultural productivity work in industry</a:t>
            </a:r>
          </a:p>
          <a:p>
            <a:pPr algn="just">
              <a:buFontTx/>
              <a:buChar char="-"/>
            </a:pPr>
            <a:r>
              <a:rPr lang="en-US" sz="2800" dirty="0" smtClean="0">
                <a:latin typeface="Times New Roman" pitchFamily="18" charset="0"/>
                <a:cs typeface="Times New Roman" pitchFamily="18" charset="0"/>
              </a:rPr>
              <a:t>Capital contribution = some farm profits could be invested in industry </a:t>
            </a:r>
          </a:p>
          <a:p>
            <a:pPr algn="just"/>
            <a:r>
              <a:rPr lang="en-US" sz="2800" dirty="0" smtClean="0">
                <a:latin typeface="Times New Roman" pitchFamily="18" charset="0"/>
                <a:cs typeface="Times New Roman" pitchFamily="18" charset="0"/>
              </a:rPr>
              <a:t>Today, most development economists share the consensus that besides </a:t>
            </a:r>
            <a:r>
              <a:rPr lang="en-US" sz="2800" b="1" dirty="0" smtClean="0">
                <a:latin typeface="Times New Roman" pitchFamily="18" charset="0"/>
                <a:cs typeface="Times New Roman" pitchFamily="18" charset="0"/>
              </a:rPr>
              <a:t>playing a passive role</a:t>
            </a:r>
            <a:r>
              <a:rPr lang="en-US" sz="2800" dirty="0" smtClean="0">
                <a:latin typeface="Times New Roman" pitchFamily="18" charset="0"/>
                <a:cs typeface="Times New Roman" pitchFamily="18" charset="0"/>
              </a:rPr>
              <a:t>, the agricultural sector and the rural economy play an </a:t>
            </a:r>
            <a:r>
              <a:rPr lang="en-US" sz="2800" b="1" dirty="0" smtClean="0">
                <a:latin typeface="Times New Roman" pitchFamily="18" charset="0"/>
                <a:cs typeface="Times New Roman" pitchFamily="18" charset="0"/>
              </a:rPr>
              <a:t>indispensable role </a:t>
            </a:r>
            <a:r>
              <a:rPr lang="en-US" sz="2800" dirty="0" smtClean="0">
                <a:latin typeface="Times New Roman" pitchFamily="18" charset="0"/>
                <a:cs typeface="Times New Roman" pitchFamily="18" charset="0"/>
              </a:rPr>
              <a:t>in any overall strategy of economic progress, especially for the low-income developing countries.   </a:t>
            </a:r>
          </a:p>
          <a:p>
            <a:pPr algn="just">
              <a:buFont typeface="Wingdings" pitchFamily="2" charset="2"/>
              <a:buChar char="v"/>
            </a:pPr>
            <a:r>
              <a:rPr lang="en-US" sz="2800" dirty="0" smtClean="0">
                <a:latin typeface="Times New Roman" pitchFamily="18" charset="0"/>
                <a:cs typeface="Times New Roman" pitchFamily="18" charset="0"/>
              </a:rPr>
              <a:t> An agriculture and employment based strategy of economic development requires three basic complementary elements: </a:t>
            </a:r>
          </a:p>
        </p:txBody>
      </p:sp>
      <p:sp>
        <p:nvSpPr>
          <p:cNvPr id="2" name="Slide Number Placeholder 1"/>
          <p:cNvSpPr>
            <a:spLocks noGrp="1"/>
          </p:cNvSpPr>
          <p:nvPr>
            <p:ph type="sldNum" sz="quarter" idx="12"/>
          </p:nvPr>
        </p:nvSpPr>
        <p:spPr/>
        <p:txBody>
          <a:bodyPr/>
          <a:lstStyle/>
          <a:p>
            <a:fld id="{08F887BC-0AB3-49DB-BBCF-9813FF933CF1}" type="slidenum">
              <a:rPr lang="en-US" smtClean="0"/>
              <a:pPr/>
              <a:t>4</a:t>
            </a:fld>
            <a:endParaRPr lang="en-US"/>
          </a:p>
        </p:txBody>
      </p:sp>
    </p:spTree>
    <p:extLst>
      <p:ext uri="{BB962C8B-B14F-4D97-AF65-F5344CB8AC3E}">
        <p14:creationId xmlns:p14="http://schemas.microsoft.com/office/powerpoint/2010/main" xmlns="" val="40265705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lnSpcReduction="10000"/>
          </a:bodyPr>
          <a:lstStyle/>
          <a:p>
            <a:pPr marL="0" indent="0" algn="just">
              <a:buNone/>
            </a:pPr>
            <a:r>
              <a:rPr lang="en-US" sz="2800" b="1" dirty="0">
                <a:latin typeface="Times New Roman" pitchFamily="18" charset="0"/>
                <a:cs typeface="Times New Roman" pitchFamily="18" charset="0"/>
              </a:rPr>
              <a:t>The </a:t>
            </a:r>
            <a:r>
              <a:rPr lang="en-US" sz="2800" b="1" dirty="0" smtClean="0">
                <a:latin typeface="Times New Roman" pitchFamily="18" charset="0"/>
                <a:cs typeface="Times New Roman" pitchFamily="18" charset="0"/>
              </a:rPr>
              <a:t>Transition </a:t>
            </a:r>
            <a:r>
              <a:rPr lang="en-US" sz="2800" b="1" dirty="0">
                <a:latin typeface="Times New Roman" pitchFamily="18" charset="0"/>
                <a:cs typeface="Times New Roman" pitchFamily="18" charset="0"/>
              </a:rPr>
              <a:t>to Mixed or Diversified </a:t>
            </a:r>
            <a:r>
              <a:rPr lang="en-US" sz="2800" b="1" dirty="0" smtClean="0">
                <a:latin typeface="Times New Roman" pitchFamily="18" charset="0"/>
                <a:cs typeface="Times New Roman" pitchFamily="18" charset="0"/>
              </a:rPr>
              <a:t>Farming </a:t>
            </a:r>
          </a:p>
          <a:p>
            <a:pPr marL="0" indent="0" algn="just">
              <a:buNone/>
            </a:pPr>
            <a:r>
              <a:rPr lang="en-US" sz="2800" b="1" dirty="0">
                <a:latin typeface="Times New Roman" pitchFamily="18" charset="0"/>
                <a:cs typeface="Times New Roman" pitchFamily="18" charset="0"/>
              </a:rPr>
              <a:t>Diversified (mixed) </a:t>
            </a:r>
            <a:r>
              <a:rPr lang="en-US" sz="2800" b="1" dirty="0" smtClean="0">
                <a:latin typeface="Times New Roman" pitchFamily="18" charset="0"/>
                <a:cs typeface="Times New Roman" pitchFamily="18" charset="0"/>
              </a:rPr>
              <a:t>farming</a:t>
            </a:r>
            <a:r>
              <a:rPr lang="en-US" sz="2800"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production of both </a:t>
            </a:r>
            <a:r>
              <a:rPr lang="en-US" sz="2800" dirty="0" smtClean="0">
                <a:latin typeface="Times New Roman" pitchFamily="18" charset="0"/>
                <a:cs typeface="Times New Roman" pitchFamily="18" charset="0"/>
              </a:rPr>
              <a:t>staple crops </a:t>
            </a:r>
            <a:r>
              <a:rPr lang="en-US" sz="2800" dirty="0">
                <a:latin typeface="Times New Roman" pitchFamily="18" charset="0"/>
                <a:cs typeface="Times New Roman" pitchFamily="18" charset="0"/>
              </a:rPr>
              <a:t>and cash crops </a:t>
            </a:r>
            <a:r>
              <a:rPr lang="en-US" sz="2800" dirty="0" smtClean="0">
                <a:latin typeface="Times New Roman" pitchFamily="18" charset="0"/>
                <a:cs typeface="Times New Roman" pitchFamily="18" charset="0"/>
              </a:rPr>
              <a:t>and simple </a:t>
            </a:r>
            <a:r>
              <a:rPr lang="en-US" sz="2800" dirty="0">
                <a:latin typeface="Times New Roman" pitchFamily="18" charset="0"/>
                <a:cs typeface="Times New Roman" pitchFamily="18" charset="0"/>
              </a:rPr>
              <a:t>animal </a:t>
            </a:r>
            <a:r>
              <a:rPr lang="en-US" sz="2800" dirty="0" smtClean="0">
                <a:latin typeface="Times New Roman" pitchFamily="18" charset="0"/>
                <a:cs typeface="Times New Roman" pitchFamily="18" charset="0"/>
              </a:rPr>
              <a:t>husbandry. </a:t>
            </a:r>
          </a:p>
          <a:p>
            <a:pPr algn="just">
              <a:buFontTx/>
              <a:buChar char="-"/>
            </a:pPr>
            <a:r>
              <a:rPr lang="en-US" sz="2800" dirty="0" smtClean="0">
                <a:latin typeface="Times New Roman" pitchFamily="18" charset="0"/>
                <a:cs typeface="Times New Roman" pitchFamily="18" charset="0"/>
              </a:rPr>
              <a:t>represents intermediate step </a:t>
            </a:r>
            <a:r>
              <a:rPr lang="en-US" sz="2800" dirty="0">
                <a:latin typeface="Times New Roman" pitchFamily="18" charset="0"/>
                <a:cs typeface="Times New Roman" pitchFamily="18" charset="0"/>
              </a:rPr>
              <a:t>in the transition from </a:t>
            </a:r>
            <a:r>
              <a:rPr lang="en-US" sz="2800" dirty="0" smtClean="0">
                <a:latin typeface="Times New Roman" pitchFamily="18" charset="0"/>
                <a:cs typeface="Times New Roman" pitchFamily="18" charset="0"/>
              </a:rPr>
              <a:t>subsistence </a:t>
            </a:r>
            <a:r>
              <a:rPr lang="en-US" sz="2800" dirty="0">
                <a:latin typeface="Times New Roman" pitchFamily="18" charset="0"/>
                <a:cs typeface="Times New Roman" pitchFamily="18" charset="0"/>
              </a:rPr>
              <a:t>to specialized </a:t>
            </a:r>
            <a:r>
              <a:rPr lang="en-US" sz="2800" dirty="0" smtClean="0">
                <a:latin typeface="Times New Roman" pitchFamily="18" charset="0"/>
                <a:cs typeface="Times New Roman" pitchFamily="18" charset="0"/>
              </a:rPr>
              <a:t>production. </a:t>
            </a:r>
          </a:p>
          <a:p>
            <a:pPr algn="just">
              <a:buFontTx/>
              <a:buChar char="-"/>
            </a:pPr>
            <a:r>
              <a:rPr lang="en-US" sz="2800" dirty="0" smtClean="0">
                <a:latin typeface="Times New Roman" pitchFamily="18" charset="0"/>
                <a:cs typeface="Times New Roman" pitchFamily="18" charset="0"/>
              </a:rPr>
              <a:t>staple </a:t>
            </a:r>
            <a:r>
              <a:rPr lang="en-US" sz="2800" dirty="0">
                <a:latin typeface="Times New Roman" pitchFamily="18" charset="0"/>
                <a:cs typeface="Times New Roman" pitchFamily="18" charset="0"/>
              </a:rPr>
              <a:t>crop no longer dominates farm output, and new cash crops such </a:t>
            </a:r>
            <a:r>
              <a:rPr lang="en-US" sz="2800" dirty="0" smtClean="0">
                <a:latin typeface="Times New Roman" pitchFamily="18" charset="0"/>
                <a:cs typeface="Times New Roman" pitchFamily="18" charset="0"/>
              </a:rPr>
              <a:t>as fruits</a:t>
            </a:r>
            <a:r>
              <a:rPr lang="en-US" sz="2800" dirty="0">
                <a:latin typeface="Times New Roman" pitchFamily="18" charset="0"/>
                <a:cs typeface="Times New Roman" pitchFamily="18" charset="0"/>
              </a:rPr>
              <a:t>, vegetables, coffee, tea, and pyrethrum are established, together </a:t>
            </a:r>
            <a:r>
              <a:rPr lang="en-US" sz="2800" dirty="0" smtClean="0">
                <a:latin typeface="Times New Roman" pitchFamily="18" charset="0"/>
                <a:cs typeface="Times New Roman" pitchFamily="18" charset="0"/>
              </a:rPr>
              <a:t>with simple </a:t>
            </a:r>
            <a:r>
              <a:rPr lang="en-US" sz="2800" dirty="0">
                <a:latin typeface="Times New Roman" pitchFamily="18" charset="0"/>
                <a:cs typeface="Times New Roman" pitchFamily="18" charset="0"/>
              </a:rPr>
              <a:t>animal </a:t>
            </a:r>
            <a:r>
              <a:rPr lang="en-US" sz="2800" dirty="0" smtClean="0">
                <a:latin typeface="Times New Roman" pitchFamily="18" charset="0"/>
                <a:cs typeface="Times New Roman" pitchFamily="18" charset="0"/>
              </a:rPr>
              <a:t>husbandry. </a:t>
            </a:r>
          </a:p>
          <a:p>
            <a:pPr algn="just">
              <a:buFontTx/>
              <a:buChar char="-"/>
            </a:pPr>
            <a:r>
              <a:rPr lang="en-US" sz="2800" dirty="0" smtClean="0">
                <a:latin typeface="Times New Roman" pitchFamily="18" charset="0"/>
                <a:cs typeface="Times New Roman" pitchFamily="18" charset="0"/>
              </a:rPr>
              <a:t>can minimize </a:t>
            </a:r>
            <a:r>
              <a:rPr lang="en-US" sz="2800" dirty="0">
                <a:latin typeface="Times New Roman" pitchFamily="18" charset="0"/>
                <a:cs typeface="Times New Roman" pitchFamily="18" charset="0"/>
              </a:rPr>
              <a:t>the </a:t>
            </a:r>
            <a:r>
              <a:rPr lang="en-US" sz="2800" dirty="0" smtClean="0">
                <a:latin typeface="Times New Roman" pitchFamily="18" charset="0"/>
                <a:cs typeface="Times New Roman" pitchFamily="18" charset="0"/>
              </a:rPr>
              <a:t>impact of </a:t>
            </a:r>
            <a:r>
              <a:rPr lang="en-US" sz="2800" dirty="0">
                <a:latin typeface="Times New Roman" pitchFamily="18" charset="0"/>
                <a:cs typeface="Times New Roman" pitchFamily="18" charset="0"/>
              </a:rPr>
              <a:t>staple crop failure and provide a security of </a:t>
            </a:r>
            <a:r>
              <a:rPr lang="en-US" sz="2800" dirty="0" smtClean="0">
                <a:latin typeface="Times New Roman" pitchFamily="18" charset="0"/>
                <a:cs typeface="Times New Roman" pitchFamily="18" charset="0"/>
              </a:rPr>
              <a:t>income. </a:t>
            </a:r>
          </a:p>
          <a:p>
            <a:pPr marL="0" indent="0" algn="just">
              <a:buNone/>
            </a:pPr>
            <a:r>
              <a:rPr lang="en-US" sz="2800" b="1" dirty="0">
                <a:latin typeface="Times New Roman" pitchFamily="18" charset="0"/>
                <a:cs typeface="Times New Roman" pitchFamily="18" charset="0"/>
              </a:rPr>
              <a:t>From </a:t>
            </a:r>
            <a:r>
              <a:rPr lang="en-US" sz="2800" b="1" dirty="0" smtClean="0">
                <a:latin typeface="Times New Roman" pitchFamily="18" charset="0"/>
                <a:cs typeface="Times New Roman" pitchFamily="18" charset="0"/>
              </a:rPr>
              <a:t>Diversified </a:t>
            </a:r>
            <a:r>
              <a:rPr lang="en-US" sz="2800" b="1" dirty="0">
                <a:latin typeface="Times New Roman" pitchFamily="18" charset="0"/>
                <a:cs typeface="Times New Roman" pitchFamily="18" charset="0"/>
              </a:rPr>
              <a:t>to Specialization: Modern Commercial </a:t>
            </a:r>
            <a:r>
              <a:rPr lang="en-US" sz="2800" b="1" dirty="0" smtClean="0">
                <a:latin typeface="Times New Roman" pitchFamily="18" charset="0"/>
                <a:cs typeface="Times New Roman" pitchFamily="18" charset="0"/>
              </a:rPr>
              <a:t>Farming</a:t>
            </a:r>
          </a:p>
          <a:p>
            <a:pPr marL="0" indent="0" algn="just">
              <a:buNone/>
            </a:pPr>
            <a:r>
              <a:rPr lang="en-US" sz="2800" b="1" dirty="0">
                <a:latin typeface="Times New Roman" pitchFamily="18" charset="0"/>
                <a:cs typeface="Times New Roman" pitchFamily="18" charset="0"/>
              </a:rPr>
              <a:t>Specialized </a:t>
            </a:r>
            <a:r>
              <a:rPr lang="en-US" sz="2800" b="1" dirty="0" smtClean="0">
                <a:latin typeface="Times New Roman" pitchFamily="18" charset="0"/>
                <a:cs typeface="Times New Roman" pitchFamily="18" charset="0"/>
              </a:rPr>
              <a:t>farming</a:t>
            </a:r>
            <a:r>
              <a:rPr lang="en-US" sz="2800" dirty="0" smtClean="0">
                <a:latin typeface="Times New Roman" pitchFamily="18" charset="0"/>
                <a:cs typeface="Times New Roman" pitchFamily="18" charset="0"/>
              </a:rPr>
              <a:t>:</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 final </a:t>
            </a:r>
            <a:r>
              <a:rPr lang="en-US" sz="2800" dirty="0">
                <a:latin typeface="Times New Roman" pitchFamily="18" charset="0"/>
                <a:cs typeface="Times New Roman" pitchFamily="18" charset="0"/>
              </a:rPr>
              <a:t>and most </a:t>
            </a:r>
            <a:r>
              <a:rPr lang="en-US" sz="2800" dirty="0" smtClean="0">
                <a:latin typeface="Times New Roman" pitchFamily="18" charset="0"/>
                <a:cs typeface="Times New Roman" pitchFamily="18" charset="0"/>
              </a:rPr>
              <a:t>advanced stage </a:t>
            </a:r>
            <a:r>
              <a:rPr lang="en-US" sz="2800" dirty="0">
                <a:latin typeface="Times New Roman" pitchFamily="18" charset="0"/>
                <a:cs typeface="Times New Roman" pitchFamily="18" charset="0"/>
              </a:rPr>
              <a:t>of the evolution of </a:t>
            </a:r>
            <a:r>
              <a:rPr lang="en-US" sz="2800" dirty="0" smtClean="0">
                <a:latin typeface="Times New Roman" pitchFamily="18" charset="0"/>
                <a:cs typeface="Times New Roman" pitchFamily="18" charset="0"/>
              </a:rPr>
              <a:t>agricultural production </a:t>
            </a:r>
            <a:r>
              <a:rPr lang="en-US" sz="2800" dirty="0">
                <a:latin typeface="Times New Roman" pitchFamily="18" charset="0"/>
                <a:cs typeface="Times New Roman" pitchFamily="18" charset="0"/>
              </a:rPr>
              <a:t>in </a:t>
            </a:r>
            <a:r>
              <a:rPr lang="en-US" sz="2800" dirty="0" smtClean="0">
                <a:latin typeface="Times New Roman" pitchFamily="18" charset="0"/>
                <a:cs typeface="Times New Roman" pitchFamily="18" charset="0"/>
              </a:rPr>
              <a:t>which farm </a:t>
            </a:r>
            <a:r>
              <a:rPr lang="en-US" sz="2800" dirty="0">
                <a:latin typeface="Times New Roman" pitchFamily="18" charset="0"/>
                <a:cs typeface="Times New Roman" pitchFamily="18" charset="0"/>
              </a:rPr>
              <a:t>output is </a:t>
            </a:r>
            <a:r>
              <a:rPr lang="en-US" sz="2800" dirty="0" smtClean="0">
                <a:latin typeface="Times New Roman" pitchFamily="18" charset="0"/>
                <a:cs typeface="Times New Roman" pitchFamily="18" charset="0"/>
              </a:rPr>
              <a:t>produced wholly </a:t>
            </a:r>
            <a:r>
              <a:rPr lang="en-US" sz="2800" dirty="0">
                <a:latin typeface="Times New Roman" pitchFamily="18" charset="0"/>
                <a:cs typeface="Times New Roman" pitchFamily="18" charset="0"/>
              </a:rPr>
              <a:t>for the </a:t>
            </a:r>
            <a:r>
              <a:rPr lang="en-US" sz="2800" dirty="0" smtClean="0">
                <a:latin typeface="Times New Roman" pitchFamily="18" charset="0"/>
                <a:cs typeface="Times New Roman" pitchFamily="18" charset="0"/>
              </a:rPr>
              <a:t>market.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40</a:t>
            </a:fld>
            <a:endParaRPr lang="en-US"/>
          </a:p>
        </p:txBody>
      </p:sp>
    </p:spTree>
    <p:extLst>
      <p:ext uri="{BB962C8B-B14F-4D97-AF65-F5344CB8AC3E}">
        <p14:creationId xmlns:p14="http://schemas.microsoft.com/office/powerpoint/2010/main" xmlns="" val="426769500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lstStyle/>
          <a:p>
            <a:pPr marL="0" indent="0" algn="just">
              <a:buNone/>
            </a:pPr>
            <a:endParaRPr lang="en-US" sz="2800" dirty="0" smtClean="0">
              <a:latin typeface="Times New Roman" pitchFamily="18" charset="0"/>
              <a:cs typeface="Times New Roman" pitchFamily="18" charset="0"/>
            </a:endParaRPr>
          </a:p>
          <a:p>
            <a:pPr algn="just">
              <a:buFontTx/>
              <a:buChar char="-"/>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is the most prevalent type of </a:t>
            </a:r>
            <a:r>
              <a:rPr lang="en-US" sz="2800" dirty="0" smtClean="0">
                <a:latin typeface="Times New Roman" pitchFamily="18" charset="0"/>
                <a:cs typeface="Times New Roman" pitchFamily="18" charset="0"/>
              </a:rPr>
              <a:t>farming in </a:t>
            </a:r>
            <a:r>
              <a:rPr lang="en-US" sz="2800" dirty="0">
                <a:latin typeface="Times New Roman" pitchFamily="18" charset="0"/>
                <a:cs typeface="Times New Roman" pitchFamily="18" charset="0"/>
              </a:rPr>
              <a:t>advanced industrial </a:t>
            </a:r>
            <a:r>
              <a:rPr lang="en-US" sz="2800" dirty="0" smtClean="0">
                <a:latin typeface="Times New Roman" pitchFamily="18" charset="0"/>
                <a:cs typeface="Times New Roman" pitchFamily="18" charset="0"/>
              </a:rPr>
              <a:t>nations.</a:t>
            </a:r>
          </a:p>
          <a:p>
            <a:pPr algn="just">
              <a:buFontTx/>
              <a:buChar char="-"/>
            </a:pPr>
            <a:r>
              <a:rPr lang="en-US" sz="2800" dirty="0" smtClean="0">
                <a:latin typeface="Times New Roman" pitchFamily="18" charset="0"/>
                <a:cs typeface="Times New Roman" pitchFamily="18" charset="0"/>
              </a:rPr>
              <a:t>Pure </a:t>
            </a:r>
            <a:r>
              <a:rPr lang="en-US" sz="2800" dirty="0">
                <a:latin typeface="Times New Roman" pitchFamily="18" charset="0"/>
                <a:cs typeface="Times New Roman" pitchFamily="18" charset="0"/>
              </a:rPr>
              <a:t>commercial </a:t>
            </a:r>
            <a:r>
              <a:rPr lang="en-US" sz="2800" dirty="0" smtClean="0">
                <a:latin typeface="Times New Roman" pitchFamily="18" charset="0"/>
                <a:cs typeface="Times New Roman" pitchFamily="18" charset="0"/>
              </a:rPr>
              <a:t>profit is </a:t>
            </a:r>
            <a:r>
              <a:rPr lang="en-US" sz="2800" dirty="0">
                <a:latin typeface="Times New Roman" pitchFamily="18" charset="0"/>
                <a:cs typeface="Times New Roman" pitchFamily="18" charset="0"/>
              </a:rPr>
              <a:t>the criterion of success, and maximum per-hectare </a:t>
            </a:r>
            <a:r>
              <a:rPr lang="en-US" sz="2800" dirty="0" smtClean="0">
                <a:latin typeface="Times New Roman" pitchFamily="18" charset="0"/>
                <a:cs typeface="Times New Roman" pitchFamily="18" charset="0"/>
              </a:rPr>
              <a:t>yields is the basic goal of specialized farming</a:t>
            </a:r>
            <a:r>
              <a:rPr lang="en-US" sz="2800" dirty="0" smtClean="0"/>
              <a:t>. </a:t>
            </a:r>
            <a:r>
              <a:rPr lang="en-US" dirty="0" smtClean="0"/>
              <a:t> </a:t>
            </a:r>
          </a:p>
          <a:p>
            <a:pPr marL="0" indent="0" algn="just">
              <a:buNone/>
            </a:pPr>
            <a:r>
              <a:rPr lang="en-US" sz="2800" b="1" dirty="0">
                <a:latin typeface="Times New Roman" pitchFamily="18" charset="0"/>
                <a:cs typeface="Times New Roman" pitchFamily="18" charset="0"/>
              </a:rPr>
              <a:t>The common features of all specialized </a:t>
            </a:r>
            <a:r>
              <a:rPr lang="en-US" sz="2800" b="1" dirty="0" smtClean="0">
                <a:latin typeface="Times New Roman" pitchFamily="18" charset="0"/>
                <a:cs typeface="Times New Roman" pitchFamily="18" charset="0"/>
              </a:rPr>
              <a:t>farms: </a:t>
            </a:r>
          </a:p>
          <a:p>
            <a:pPr algn="just">
              <a:buFontTx/>
              <a:buChar char="-"/>
            </a:pPr>
            <a:r>
              <a:rPr lang="en-US" sz="2800" dirty="0" smtClean="0">
                <a:latin typeface="Times New Roman" pitchFamily="18" charset="0"/>
                <a:cs typeface="Times New Roman" pitchFamily="18" charset="0"/>
              </a:rPr>
              <a:t>emphasize on </a:t>
            </a:r>
            <a:r>
              <a:rPr lang="en-US" sz="2800" dirty="0">
                <a:latin typeface="Times New Roman" pitchFamily="18" charset="0"/>
                <a:cs typeface="Times New Roman" pitchFamily="18" charset="0"/>
              </a:rPr>
              <a:t>the cultivation of one particular </a:t>
            </a:r>
            <a:r>
              <a:rPr lang="en-US" sz="2800" dirty="0" smtClean="0">
                <a:latin typeface="Times New Roman" pitchFamily="18" charset="0"/>
                <a:cs typeface="Times New Roman" pitchFamily="18" charset="0"/>
              </a:rPr>
              <a:t>crop</a:t>
            </a:r>
          </a:p>
          <a:p>
            <a:pPr algn="just">
              <a:buFontTx/>
              <a:buChar char="-"/>
            </a:pPr>
            <a:r>
              <a:rPr lang="en-US" sz="2800" dirty="0" smtClean="0">
                <a:latin typeface="Times New Roman" pitchFamily="18" charset="0"/>
                <a:cs typeface="Times New Roman" pitchFamily="18" charset="0"/>
              </a:rPr>
              <a:t>use </a:t>
            </a:r>
            <a:r>
              <a:rPr lang="en-US" sz="2800" dirty="0">
                <a:latin typeface="Times New Roman" pitchFamily="18" charset="0"/>
                <a:cs typeface="Times New Roman" pitchFamily="18" charset="0"/>
              </a:rPr>
              <a:t>of capital-intensive and </a:t>
            </a:r>
            <a:r>
              <a:rPr lang="en-US" sz="2800" dirty="0" smtClean="0">
                <a:latin typeface="Times New Roman" pitchFamily="18" charset="0"/>
                <a:cs typeface="Times New Roman" pitchFamily="18" charset="0"/>
              </a:rPr>
              <a:t>in many </a:t>
            </a:r>
            <a:r>
              <a:rPr lang="en-US" sz="2800" dirty="0">
                <a:latin typeface="Times New Roman" pitchFamily="18" charset="0"/>
                <a:cs typeface="Times New Roman" pitchFamily="18" charset="0"/>
              </a:rPr>
              <a:t>cases laborsaving techniques of </a:t>
            </a:r>
            <a:r>
              <a:rPr lang="en-US" sz="2800" dirty="0" smtClean="0">
                <a:latin typeface="Times New Roman" pitchFamily="18" charset="0"/>
                <a:cs typeface="Times New Roman" pitchFamily="18" charset="0"/>
              </a:rPr>
              <a:t>production </a:t>
            </a:r>
          </a:p>
          <a:p>
            <a:pPr algn="just">
              <a:buFontTx/>
              <a:buChar char="-"/>
            </a:pPr>
            <a:r>
              <a:rPr lang="en-US" sz="2800" dirty="0" smtClean="0">
                <a:latin typeface="Times New Roman" pitchFamily="18" charset="0"/>
                <a:cs typeface="Times New Roman" pitchFamily="18" charset="0"/>
              </a:rPr>
              <a:t>depend on</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economies </a:t>
            </a:r>
            <a:r>
              <a:rPr lang="en-US" sz="2800" dirty="0">
                <a:latin typeface="Times New Roman" pitchFamily="18" charset="0"/>
                <a:cs typeface="Times New Roman" pitchFamily="18" charset="0"/>
              </a:rPr>
              <a:t>of scale to reduce unit costs and maximize profits</a:t>
            </a:r>
          </a:p>
        </p:txBody>
      </p:sp>
      <p:sp>
        <p:nvSpPr>
          <p:cNvPr id="4" name="Slide Number Placeholder 3"/>
          <p:cNvSpPr>
            <a:spLocks noGrp="1"/>
          </p:cNvSpPr>
          <p:nvPr>
            <p:ph type="sldNum" sz="quarter" idx="12"/>
          </p:nvPr>
        </p:nvSpPr>
        <p:spPr/>
        <p:txBody>
          <a:bodyPr/>
          <a:lstStyle/>
          <a:p>
            <a:fld id="{08F887BC-0AB3-49DB-BBCF-9813FF933CF1}" type="slidenum">
              <a:rPr lang="en-US" smtClean="0"/>
              <a:pPr/>
              <a:t>41</a:t>
            </a:fld>
            <a:endParaRPr lang="en-US"/>
          </a:p>
        </p:txBody>
      </p:sp>
    </p:spTree>
    <p:extLst>
      <p:ext uri="{BB962C8B-B14F-4D97-AF65-F5344CB8AC3E}">
        <p14:creationId xmlns:p14="http://schemas.microsoft.com/office/powerpoint/2010/main" xmlns="" val="46081307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lnSpcReduction="10000"/>
          </a:bodyPr>
          <a:lstStyle/>
          <a:p>
            <a:pPr marL="0" indent="0" algn="just">
              <a:buNone/>
            </a:pPr>
            <a:r>
              <a:rPr lang="en-US" sz="2800" b="1" dirty="0" smtClean="0">
                <a:latin typeface="Times New Roman" pitchFamily="18" charset="0"/>
                <a:cs typeface="Times New Roman" pitchFamily="18" charset="0"/>
              </a:rPr>
              <a:t>4.5. Core requirements of a strategy of agricultural and rural development  </a:t>
            </a:r>
          </a:p>
          <a:p>
            <a:pPr algn="just"/>
            <a:r>
              <a:rPr lang="en-US" sz="2800" dirty="0" smtClean="0">
                <a:latin typeface="Times New Roman" pitchFamily="18" charset="0"/>
                <a:cs typeface="Times New Roman" pitchFamily="18" charset="0"/>
              </a:rPr>
              <a:t>The objective </a:t>
            </a:r>
            <a:r>
              <a:rPr lang="en-US" sz="2800" dirty="0">
                <a:latin typeface="Times New Roman" pitchFamily="18" charset="0"/>
                <a:cs typeface="Times New Roman" pitchFamily="18" charset="0"/>
              </a:rPr>
              <a:t>of agricultural and rural development in </a:t>
            </a:r>
            <a:r>
              <a:rPr lang="en-US" sz="2800" dirty="0" smtClean="0">
                <a:latin typeface="Times New Roman" pitchFamily="18" charset="0"/>
                <a:cs typeface="Times New Roman" pitchFamily="18" charset="0"/>
              </a:rPr>
              <a:t>developing nations is progressive </a:t>
            </a:r>
            <a:r>
              <a:rPr lang="en-US" sz="2800" dirty="0">
                <a:latin typeface="Times New Roman" pitchFamily="18" charset="0"/>
                <a:cs typeface="Times New Roman" pitchFamily="18" charset="0"/>
              </a:rPr>
              <a:t>improvement in rural levels of </a:t>
            </a:r>
            <a:r>
              <a:rPr lang="en-US" sz="2800" dirty="0" smtClean="0">
                <a:latin typeface="Times New Roman" pitchFamily="18" charset="0"/>
                <a:cs typeface="Times New Roman" pitchFamily="18" charset="0"/>
              </a:rPr>
              <a:t>living </a:t>
            </a:r>
          </a:p>
          <a:p>
            <a:pPr algn="just"/>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principal </a:t>
            </a:r>
            <a:r>
              <a:rPr lang="en-US" sz="2800" dirty="0" smtClean="0">
                <a:latin typeface="Times New Roman" pitchFamily="18" charset="0"/>
                <a:cs typeface="Times New Roman" pitchFamily="18" charset="0"/>
              </a:rPr>
              <a:t>sources of </a:t>
            </a:r>
            <a:r>
              <a:rPr lang="en-US" sz="2800" dirty="0">
                <a:latin typeface="Times New Roman" pitchFamily="18" charset="0"/>
                <a:cs typeface="Times New Roman" pitchFamily="18" charset="0"/>
              </a:rPr>
              <a:t>agricultural </a:t>
            </a:r>
            <a:r>
              <a:rPr lang="en-US" sz="2800" dirty="0" smtClean="0">
                <a:latin typeface="Times New Roman" pitchFamily="18" charset="0"/>
                <a:cs typeface="Times New Roman" pitchFamily="18" charset="0"/>
              </a:rPr>
              <a:t>progress: </a:t>
            </a:r>
          </a:p>
          <a:p>
            <a:pPr algn="just">
              <a:buFont typeface="Wingdings" pitchFamily="2" charset="2"/>
              <a:buChar char="v"/>
            </a:pPr>
            <a:r>
              <a:rPr lang="en-US" sz="2800" dirty="0" smtClean="0">
                <a:latin typeface="Times New Roman" pitchFamily="18" charset="0"/>
                <a:cs typeface="Times New Roman" pitchFamily="18" charset="0"/>
              </a:rPr>
              <a:t> Improving </a:t>
            </a:r>
            <a:r>
              <a:rPr lang="en-US" sz="2800" dirty="0">
                <a:latin typeface="Times New Roman" pitchFamily="18" charset="0"/>
                <a:cs typeface="Times New Roman" pitchFamily="18" charset="0"/>
              </a:rPr>
              <a:t>Small-Scale </a:t>
            </a:r>
            <a:r>
              <a:rPr lang="en-US" sz="2800" dirty="0" smtClean="0">
                <a:latin typeface="Times New Roman" pitchFamily="18" charset="0"/>
                <a:cs typeface="Times New Roman" pitchFamily="18" charset="0"/>
              </a:rPr>
              <a:t>Agriculture</a:t>
            </a:r>
          </a:p>
          <a:p>
            <a:pPr algn="just">
              <a:buFont typeface="Wingdings" pitchFamily="2" charset="2"/>
              <a:buChar char="v"/>
            </a:pPr>
            <a:r>
              <a:rPr lang="en-US" sz="2800" dirty="0" smtClean="0">
                <a:latin typeface="Times New Roman" pitchFamily="18" charset="0"/>
                <a:cs typeface="Times New Roman" pitchFamily="18" charset="0"/>
              </a:rPr>
              <a:t> Rural development  </a:t>
            </a:r>
          </a:p>
          <a:p>
            <a:pPr marL="0" indent="0" algn="just">
              <a:buNone/>
            </a:pPr>
            <a:r>
              <a:rPr lang="en-US" sz="2800" b="1" dirty="0">
                <a:latin typeface="Times New Roman" pitchFamily="18" charset="0"/>
                <a:cs typeface="Times New Roman" pitchFamily="18" charset="0"/>
              </a:rPr>
              <a:t>Improving Small-Scale Agriculture</a:t>
            </a:r>
          </a:p>
          <a:p>
            <a:pPr marL="0" indent="0" algn="just">
              <a:buNone/>
            </a:pPr>
            <a:r>
              <a:rPr lang="en-US" sz="2800" b="1" dirty="0" smtClean="0">
                <a:latin typeface="Times New Roman" pitchFamily="18" charset="0"/>
                <a:cs typeface="Times New Roman" pitchFamily="18" charset="0"/>
              </a:rPr>
              <a:t>i. Technology </a:t>
            </a:r>
            <a:r>
              <a:rPr lang="en-US" sz="2800" b="1" dirty="0">
                <a:latin typeface="Times New Roman" pitchFamily="18" charset="0"/>
                <a:cs typeface="Times New Roman" pitchFamily="18" charset="0"/>
              </a:rPr>
              <a:t>and </a:t>
            </a:r>
            <a:r>
              <a:rPr lang="en-US" sz="2800" b="1" dirty="0" smtClean="0">
                <a:latin typeface="Times New Roman" pitchFamily="18" charset="0"/>
                <a:cs typeface="Times New Roman" pitchFamily="18" charset="0"/>
              </a:rPr>
              <a:t>Innovation</a:t>
            </a:r>
          </a:p>
          <a:p>
            <a:pPr algn="just">
              <a:buFontTx/>
              <a:buChar char="-"/>
            </a:pPr>
            <a:r>
              <a:rPr lang="en-US" sz="2800" dirty="0">
                <a:latin typeface="Times New Roman" pitchFamily="18" charset="0"/>
                <a:cs typeface="Times New Roman" pitchFamily="18" charset="0"/>
              </a:rPr>
              <a:t>N</a:t>
            </a:r>
            <a:r>
              <a:rPr lang="en-US" sz="2800" dirty="0" smtClean="0">
                <a:latin typeface="Times New Roman" pitchFamily="18" charset="0"/>
                <a:cs typeface="Times New Roman" pitchFamily="18" charset="0"/>
              </a:rPr>
              <a:t>ew agricultural technologies </a:t>
            </a:r>
            <a:r>
              <a:rPr lang="en-US" sz="2800" dirty="0">
                <a:latin typeface="Times New Roman" pitchFamily="18" charset="0"/>
                <a:cs typeface="Times New Roman" pitchFamily="18" charset="0"/>
              </a:rPr>
              <a:t>and innovations </a:t>
            </a:r>
            <a:r>
              <a:rPr lang="en-US" sz="2800" dirty="0" smtClean="0">
                <a:latin typeface="Times New Roman" pitchFamily="18" charset="0"/>
                <a:cs typeface="Times New Roman" pitchFamily="18" charset="0"/>
              </a:rPr>
              <a:t> are </a:t>
            </a:r>
            <a:r>
              <a:rPr lang="en-US" sz="2800" dirty="0">
                <a:latin typeface="Times New Roman" pitchFamily="18" charset="0"/>
                <a:cs typeface="Times New Roman" pitchFamily="18" charset="0"/>
              </a:rPr>
              <a:t>preconditions for </a:t>
            </a:r>
            <a:r>
              <a:rPr lang="en-US" sz="2800" dirty="0" smtClean="0">
                <a:latin typeface="Times New Roman" pitchFamily="18" charset="0"/>
                <a:cs typeface="Times New Roman" pitchFamily="18" charset="0"/>
              </a:rPr>
              <a:t>sustained improvements </a:t>
            </a:r>
            <a:r>
              <a:rPr lang="en-US" sz="2800" dirty="0">
                <a:latin typeface="Times New Roman" pitchFamily="18" charset="0"/>
                <a:cs typeface="Times New Roman" pitchFamily="18" charset="0"/>
              </a:rPr>
              <a:t>in levels of output and </a:t>
            </a:r>
            <a:r>
              <a:rPr lang="en-US" sz="2800" dirty="0" smtClean="0">
                <a:latin typeface="Times New Roman" pitchFamily="18" charset="0"/>
                <a:cs typeface="Times New Roman" pitchFamily="18" charset="0"/>
              </a:rPr>
              <a:t>productivity. </a:t>
            </a:r>
          </a:p>
          <a:p>
            <a:pPr algn="just">
              <a:buFontTx/>
              <a:buChar char="-"/>
            </a:pPr>
            <a:r>
              <a:rPr lang="en-US" sz="2800" dirty="0">
                <a:latin typeface="Times New Roman" pitchFamily="18" charset="0"/>
                <a:cs typeface="Times New Roman" pitchFamily="18" charset="0"/>
              </a:rPr>
              <a:t>Two major sources of technological innovation can increase farm </a:t>
            </a:r>
            <a:r>
              <a:rPr lang="en-US" sz="2800" dirty="0" smtClean="0">
                <a:latin typeface="Times New Roman" pitchFamily="18" charset="0"/>
                <a:cs typeface="Times New Roman" pitchFamily="18" charset="0"/>
              </a:rPr>
              <a:t>yields: </a:t>
            </a:r>
          </a:p>
          <a:p>
            <a:pPr marL="0" indent="0">
              <a:buNone/>
            </a:pP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42</a:t>
            </a:fld>
            <a:endParaRPr lang="en-US"/>
          </a:p>
        </p:txBody>
      </p:sp>
    </p:spTree>
    <p:extLst>
      <p:ext uri="{BB962C8B-B14F-4D97-AF65-F5344CB8AC3E}">
        <p14:creationId xmlns:p14="http://schemas.microsoft.com/office/powerpoint/2010/main" xmlns="" val="18470452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lnSpcReduction="10000"/>
          </a:bodyPr>
          <a:lstStyle/>
          <a:p>
            <a:pPr marL="0" indent="0" algn="just">
              <a:buNone/>
            </a:pPr>
            <a:r>
              <a:rPr lang="en-US" sz="2800" dirty="0" smtClean="0">
                <a:latin typeface="Times New Roman" pitchFamily="18" charset="0"/>
                <a:cs typeface="Times New Roman" pitchFamily="18" charset="0"/>
              </a:rPr>
              <a:t>a. Introduction </a:t>
            </a:r>
            <a:r>
              <a:rPr lang="en-US" sz="2800" dirty="0">
                <a:latin typeface="Times New Roman" pitchFamily="18" charset="0"/>
                <a:cs typeface="Times New Roman" pitchFamily="18" charset="0"/>
              </a:rPr>
              <a:t>of mechanized agriculture to </a:t>
            </a:r>
            <a:r>
              <a:rPr lang="en-US" sz="2800" dirty="0" smtClean="0">
                <a:latin typeface="Times New Roman" pitchFamily="18" charset="0"/>
                <a:cs typeface="Times New Roman" pitchFamily="18" charset="0"/>
              </a:rPr>
              <a:t>replace human    </a:t>
            </a:r>
            <a:r>
              <a:rPr lang="en-US" sz="2800" dirty="0" err="1" smtClean="0">
                <a:latin typeface="Times New Roman" pitchFamily="18" charset="0"/>
                <a:cs typeface="Times New Roman" pitchFamily="18" charset="0"/>
              </a:rPr>
              <a:t>labour</a:t>
            </a:r>
            <a:endParaRPr lang="en-US" sz="2800" dirty="0" smtClean="0">
              <a:latin typeface="Times New Roman" pitchFamily="18" charset="0"/>
              <a:cs typeface="Times New Roman" pitchFamily="18" charset="0"/>
            </a:endParaRPr>
          </a:p>
          <a:p>
            <a:pPr algn="just">
              <a:buFontTx/>
              <a:buChar char="-"/>
            </a:pPr>
            <a:r>
              <a:rPr lang="en-US" sz="2800" dirty="0" smtClean="0">
                <a:latin typeface="Times New Roman" pitchFamily="18" charset="0"/>
                <a:cs typeface="Times New Roman" pitchFamily="18" charset="0"/>
              </a:rPr>
              <a:t>Labor saving machinery increases the volume </a:t>
            </a:r>
            <a:r>
              <a:rPr lang="en-US" sz="2800" dirty="0">
                <a:latin typeface="Times New Roman" pitchFamily="18" charset="0"/>
                <a:cs typeface="Times New Roman" pitchFamily="18" charset="0"/>
              </a:rPr>
              <a:t>of output per </a:t>
            </a:r>
            <a:r>
              <a:rPr lang="en-US" sz="2800" dirty="0" smtClean="0">
                <a:latin typeface="Times New Roman" pitchFamily="18" charset="0"/>
                <a:cs typeface="Times New Roman" pitchFamily="18" charset="0"/>
              </a:rPr>
              <a:t>worker. </a:t>
            </a:r>
          </a:p>
          <a:p>
            <a:pPr algn="just">
              <a:buFontTx/>
              <a:buChar char="-"/>
            </a:pPr>
            <a:r>
              <a:rPr lang="en-US" sz="2800" dirty="0" smtClean="0">
                <a:latin typeface="Times New Roman" pitchFamily="18" charset="0"/>
                <a:cs typeface="Times New Roman" pitchFamily="18" charset="0"/>
              </a:rPr>
              <a:t>However, it creates </a:t>
            </a:r>
            <a:r>
              <a:rPr lang="en-US" sz="2800" dirty="0">
                <a:latin typeface="Times New Roman" pitchFamily="18" charset="0"/>
                <a:cs typeface="Times New Roman" pitchFamily="18" charset="0"/>
              </a:rPr>
              <a:t>more rural </a:t>
            </a:r>
            <a:r>
              <a:rPr lang="en-US" sz="2800" dirty="0" smtClean="0">
                <a:latin typeface="Times New Roman" pitchFamily="18" charset="0"/>
                <a:cs typeface="Times New Roman" pitchFamily="18" charset="0"/>
              </a:rPr>
              <a:t>unemployment. </a:t>
            </a:r>
            <a:endParaRPr lang="en-US" sz="2800" dirty="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b. Biological </a:t>
            </a:r>
            <a:r>
              <a:rPr lang="en-US" sz="2800" dirty="0">
                <a:latin typeface="Times New Roman" pitchFamily="18" charset="0"/>
                <a:cs typeface="Times New Roman" pitchFamily="18" charset="0"/>
              </a:rPr>
              <a:t>(hybrid seeds and biotechnology), water control (irrigation), </a:t>
            </a:r>
            <a:r>
              <a:rPr lang="en-US" sz="2800" dirty="0" smtClean="0">
                <a:latin typeface="Times New Roman" pitchFamily="18" charset="0"/>
                <a:cs typeface="Times New Roman" pitchFamily="18" charset="0"/>
              </a:rPr>
              <a:t>and chemical </a:t>
            </a:r>
            <a:r>
              <a:rPr lang="en-US" sz="2800" dirty="0">
                <a:latin typeface="Times New Roman" pitchFamily="18" charset="0"/>
                <a:cs typeface="Times New Roman" pitchFamily="18" charset="0"/>
              </a:rPr>
              <a:t>(fertilizer, pesticides, insecticides, etc.) </a:t>
            </a:r>
            <a:r>
              <a:rPr lang="en-US" sz="2800" dirty="0" smtClean="0">
                <a:latin typeface="Times New Roman" pitchFamily="18" charset="0"/>
                <a:cs typeface="Times New Roman" pitchFamily="18" charset="0"/>
              </a:rPr>
              <a:t>innovations</a:t>
            </a:r>
          </a:p>
          <a:p>
            <a:pPr algn="just">
              <a:buFontTx/>
              <a:buChar char="-"/>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hey </a:t>
            </a:r>
            <a:r>
              <a:rPr lang="en-US" sz="2800" dirty="0">
                <a:latin typeface="Times New Roman" pitchFamily="18" charset="0"/>
                <a:cs typeface="Times New Roman" pitchFamily="18" charset="0"/>
              </a:rPr>
              <a:t>are </a:t>
            </a:r>
            <a:r>
              <a:rPr lang="en-US" sz="2800" dirty="0" smtClean="0">
                <a:latin typeface="Times New Roman" pitchFamily="18" charset="0"/>
                <a:cs typeface="Times New Roman" pitchFamily="18" charset="0"/>
              </a:rPr>
              <a:t>land-augmenting; they </a:t>
            </a:r>
            <a:r>
              <a:rPr lang="en-US" sz="2800" dirty="0">
                <a:latin typeface="Times New Roman" pitchFamily="18" charset="0"/>
                <a:cs typeface="Times New Roman" pitchFamily="18" charset="0"/>
              </a:rPr>
              <a:t>improve the quality of existing </a:t>
            </a:r>
            <a:r>
              <a:rPr lang="en-US" sz="2800" dirty="0" smtClean="0">
                <a:latin typeface="Times New Roman" pitchFamily="18" charset="0"/>
                <a:cs typeface="Times New Roman" pitchFamily="18" charset="0"/>
              </a:rPr>
              <a:t>land </a:t>
            </a:r>
            <a:r>
              <a:rPr lang="en-US" sz="2800" dirty="0">
                <a:latin typeface="Times New Roman" pitchFamily="18" charset="0"/>
                <a:cs typeface="Times New Roman" pitchFamily="18" charset="0"/>
              </a:rPr>
              <a:t>by raising yields </a:t>
            </a:r>
            <a:r>
              <a:rPr lang="en-US" sz="2800" dirty="0" smtClean="0">
                <a:latin typeface="Times New Roman" pitchFamily="18" charset="0"/>
                <a:cs typeface="Times New Roman" pitchFamily="18" charset="0"/>
              </a:rPr>
              <a:t>per hectare .</a:t>
            </a:r>
          </a:p>
          <a:p>
            <a:pPr algn="just">
              <a:buFontTx/>
              <a:buChar char="-"/>
            </a:pPr>
            <a:r>
              <a:rPr lang="en-US" sz="2800" dirty="0">
                <a:latin typeface="Times New Roman" pitchFamily="18" charset="0"/>
                <a:cs typeface="Times New Roman" pitchFamily="18" charset="0"/>
              </a:rPr>
              <a:t>indirectly </a:t>
            </a:r>
            <a:r>
              <a:rPr lang="en-US" sz="2800" dirty="0" smtClean="0">
                <a:latin typeface="Times New Roman" pitchFamily="18" charset="0"/>
                <a:cs typeface="Times New Roman" pitchFamily="18" charset="0"/>
              </a:rPr>
              <a:t>they </a:t>
            </a:r>
            <a:r>
              <a:rPr lang="en-US" sz="2800" dirty="0">
                <a:latin typeface="Times New Roman" pitchFamily="18" charset="0"/>
                <a:cs typeface="Times New Roman" pitchFamily="18" charset="0"/>
              </a:rPr>
              <a:t>increase output per </a:t>
            </a:r>
            <a:r>
              <a:rPr lang="en-US" sz="2800" dirty="0" smtClean="0">
                <a:latin typeface="Times New Roman" pitchFamily="18" charset="0"/>
                <a:cs typeface="Times New Roman" pitchFamily="18" charset="0"/>
              </a:rPr>
              <a:t>worker. </a:t>
            </a:r>
          </a:p>
          <a:p>
            <a:pPr algn="just">
              <a:buFontTx/>
              <a:buChar char="-"/>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hey are scale-neutral; they </a:t>
            </a:r>
            <a:r>
              <a:rPr lang="en-US" sz="2800" dirty="0">
                <a:latin typeface="Times New Roman" pitchFamily="18" charset="0"/>
                <a:cs typeface="Times New Roman" pitchFamily="18" charset="0"/>
              </a:rPr>
              <a:t>can be applied equally </a:t>
            </a:r>
            <a:r>
              <a:rPr lang="en-US" sz="2800" dirty="0" smtClean="0">
                <a:latin typeface="Times New Roman" pitchFamily="18" charset="0"/>
                <a:cs typeface="Times New Roman" pitchFamily="18" charset="0"/>
              </a:rPr>
              <a:t>and effectively </a:t>
            </a:r>
            <a:r>
              <a:rPr lang="en-US" sz="2800" dirty="0">
                <a:latin typeface="Times New Roman" pitchFamily="18" charset="0"/>
                <a:cs typeface="Times New Roman" pitchFamily="18" charset="0"/>
              </a:rPr>
              <a:t>on large and </a:t>
            </a:r>
            <a:r>
              <a:rPr lang="en-US" sz="2800" dirty="0" smtClean="0">
                <a:latin typeface="Times New Roman" pitchFamily="18" charset="0"/>
                <a:cs typeface="Times New Roman" pitchFamily="18" charset="0"/>
              </a:rPr>
              <a:t>small farms. </a:t>
            </a:r>
          </a:p>
          <a:p>
            <a:pPr algn="just">
              <a:buFontTx/>
              <a:buChar char="-"/>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hey </a:t>
            </a:r>
            <a:r>
              <a:rPr lang="en-US" sz="2800" dirty="0">
                <a:latin typeface="Times New Roman" pitchFamily="18" charset="0"/>
                <a:cs typeface="Times New Roman" pitchFamily="18" charset="0"/>
              </a:rPr>
              <a:t>do not necessarily require large capital inputs or </a:t>
            </a:r>
            <a:r>
              <a:rPr lang="en-US" sz="2800" dirty="0" smtClean="0">
                <a:latin typeface="Times New Roman" pitchFamily="18" charset="0"/>
                <a:cs typeface="Times New Roman" pitchFamily="18" charset="0"/>
              </a:rPr>
              <a:t>mechanized equipment.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43</a:t>
            </a:fld>
            <a:endParaRPr lang="en-US"/>
          </a:p>
        </p:txBody>
      </p:sp>
    </p:spTree>
    <p:extLst>
      <p:ext uri="{BB962C8B-B14F-4D97-AF65-F5344CB8AC3E}">
        <p14:creationId xmlns:p14="http://schemas.microsoft.com/office/powerpoint/2010/main" xmlns="" val="24104348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800" dirty="0" smtClean="0"/>
              <a:t>To sum up: </a:t>
            </a:r>
          </a:p>
          <a:p>
            <a:pPr>
              <a:buNone/>
            </a:pPr>
            <a:r>
              <a:rPr lang="en-US" sz="2800" dirty="0" smtClean="0"/>
              <a:t>Technological change and innovation:</a:t>
            </a:r>
          </a:p>
          <a:p>
            <a:endParaRPr lang="en-US" sz="1200" dirty="0" smtClean="0"/>
          </a:p>
          <a:p>
            <a:pPr>
              <a:buClr>
                <a:schemeClr val="folHlink"/>
              </a:buClr>
            </a:pPr>
            <a:r>
              <a:rPr lang="en-US" sz="2800" dirty="0" smtClean="0">
                <a:solidFill>
                  <a:srgbClr val="0033CC"/>
                </a:solidFill>
              </a:rPr>
              <a:t>Modern mechanical and chemical inputs</a:t>
            </a:r>
          </a:p>
          <a:p>
            <a:endParaRPr lang="en-US" sz="1100" dirty="0" smtClean="0">
              <a:solidFill>
                <a:srgbClr val="0033CC"/>
              </a:solidFill>
            </a:endParaRPr>
          </a:p>
          <a:p>
            <a:pPr>
              <a:buClr>
                <a:schemeClr val="hlink"/>
              </a:buClr>
            </a:pPr>
            <a:r>
              <a:rPr lang="en-US" sz="2800" dirty="0" smtClean="0">
                <a:solidFill>
                  <a:srgbClr val="FF3300"/>
                </a:solidFill>
              </a:rPr>
              <a:t>High-yield seed varieties</a:t>
            </a:r>
          </a:p>
          <a:p>
            <a:endParaRPr lang="en-US" sz="1100" dirty="0" smtClean="0">
              <a:solidFill>
                <a:srgbClr val="FF3300"/>
              </a:solidFill>
            </a:endParaRPr>
          </a:p>
          <a:p>
            <a:pPr>
              <a:buClr>
                <a:srgbClr val="663300"/>
              </a:buClr>
            </a:pPr>
            <a:r>
              <a:rPr lang="en-US" sz="2800" dirty="0" smtClean="0">
                <a:solidFill>
                  <a:srgbClr val="993300"/>
                </a:solidFill>
              </a:rPr>
              <a:t>Modern farming techniques</a:t>
            </a:r>
          </a:p>
          <a:p>
            <a:endParaRPr lang="en-US" sz="1100" dirty="0" smtClean="0">
              <a:solidFill>
                <a:srgbClr val="993300"/>
              </a:solidFill>
            </a:endParaRPr>
          </a:p>
          <a:p>
            <a:pPr>
              <a:buClr>
                <a:srgbClr val="006600"/>
              </a:buClr>
            </a:pPr>
            <a:r>
              <a:rPr lang="en-US" sz="2800" dirty="0" smtClean="0">
                <a:solidFill>
                  <a:srgbClr val="006600"/>
                </a:solidFill>
              </a:rPr>
              <a:t>Appropriate technology: labor-intensive</a:t>
            </a:r>
            <a:endParaRPr lang="en-US" dirty="0" smtClean="0">
              <a:solidFill>
                <a:srgbClr val="006600"/>
              </a:solidFill>
            </a:endParaRPr>
          </a:p>
          <a:p>
            <a:endParaRPr lang="en-US" dirty="0"/>
          </a:p>
        </p:txBody>
      </p:sp>
      <p:sp>
        <p:nvSpPr>
          <p:cNvPr id="4" name="Slide Number Placeholder 3"/>
          <p:cNvSpPr>
            <a:spLocks noGrp="1"/>
          </p:cNvSpPr>
          <p:nvPr>
            <p:ph type="sldNum" sz="quarter" idx="12"/>
          </p:nvPr>
        </p:nvSpPr>
        <p:spPr/>
        <p:txBody>
          <a:bodyPr/>
          <a:lstStyle/>
          <a:p>
            <a:fld id="{08F887BC-0AB3-49DB-BBCF-9813FF933CF1}" type="slidenum">
              <a:rPr lang="en-US" smtClean="0"/>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en-US" sz="2800" b="1" dirty="0" smtClean="0">
                <a:latin typeface="Times New Roman" pitchFamily="18" charset="0"/>
                <a:cs typeface="Times New Roman" pitchFamily="18" charset="0"/>
              </a:rPr>
              <a:t>ii. Institutional </a:t>
            </a:r>
            <a:r>
              <a:rPr lang="en-US" sz="2800" b="1" dirty="0">
                <a:latin typeface="Times New Roman" pitchFamily="18" charset="0"/>
                <a:cs typeface="Times New Roman" pitchFamily="18" charset="0"/>
              </a:rPr>
              <a:t>and </a:t>
            </a:r>
            <a:r>
              <a:rPr lang="en-US" sz="2800" b="1" dirty="0" smtClean="0">
                <a:latin typeface="Times New Roman" pitchFamily="18" charset="0"/>
                <a:cs typeface="Times New Roman" pitchFamily="18" charset="0"/>
              </a:rPr>
              <a:t>pricing </a:t>
            </a:r>
            <a:r>
              <a:rPr lang="en-US" sz="2800" b="1" dirty="0">
                <a:latin typeface="Times New Roman" pitchFamily="18" charset="0"/>
                <a:cs typeface="Times New Roman" pitchFamily="18" charset="0"/>
              </a:rPr>
              <a:t>p</a:t>
            </a:r>
            <a:r>
              <a:rPr lang="en-US" sz="2800" b="1" dirty="0" smtClean="0">
                <a:latin typeface="Times New Roman" pitchFamily="18" charset="0"/>
                <a:cs typeface="Times New Roman" pitchFamily="18" charset="0"/>
              </a:rPr>
              <a:t>olicies</a:t>
            </a:r>
            <a:r>
              <a:rPr lang="en-US" sz="2800" b="1"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providing </a:t>
            </a:r>
            <a:r>
              <a:rPr lang="en-US" sz="2800" b="1" dirty="0">
                <a:latin typeface="Times New Roman" pitchFamily="18" charset="0"/>
                <a:cs typeface="Times New Roman" pitchFamily="18" charset="0"/>
              </a:rPr>
              <a:t>the n</a:t>
            </a:r>
            <a:r>
              <a:rPr lang="en-US" sz="2800" b="1" dirty="0" smtClean="0">
                <a:latin typeface="Times New Roman" pitchFamily="18" charset="0"/>
                <a:cs typeface="Times New Roman" pitchFamily="18" charset="0"/>
              </a:rPr>
              <a:t>ecessary </a:t>
            </a:r>
            <a:r>
              <a:rPr lang="en-US" sz="2800" b="1" dirty="0">
                <a:latin typeface="Times New Roman" pitchFamily="18" charset="0"/>
                <a:cs typeface="Times New Roman" pitchFamily="18" charset="0"/>
              </a:rPr>
              <a:t>e</a:t>
            </a:r>
            <a:r>
              <a:rPr lang="en-US" sz="2800" b="1" dirty="0" smtClean="0">
                <a:latin typeface="Times New Roman" pitchFamily="18" charset="0"/>
                <a:cs typeface="Times New Roman" pitchFamily="18" charset="0"/>
              </a:rPr>
              <a:t>conomic incentives </a:t>
            </a:r>
          </a:p>
          <a:p>
            <a:pPr algn="just">
              <a:buFontTx/>
              <a:buChar char="-"/>
            </a:pPr>
            <a:r>
              <a:rPr lang="en-US" sz="2800" b="1" dirty="0">
                <a:latin typeface="Times New Roman" pitchFamily="18" charset="0"/>
                <a:cs typeface="Times New Roman" pitchFamily="18" charset="0"/>
              </a:rPr>
              <a:t>N</a:t>
            </a:r>
            <a:r>
              <a:rPr lang="en-US" sz="2800" b="1" dirty="0" smtClean="0">
                <a:latin typeface="Times New Roman" pitchFamily="18" charset="0"/>
                <a:cs typeface="Times New Roman" pitchFamily="18" charset="0"/>
              </a:rPr>
              <a:t>ew </a:t>
            </a:r>
            <a:r>
              <a:rPr lang="en-US" sz="2800" b="1" dirty="0">
                <a:latin typeface="Times New Roman" pitchFamily="18" charset="0"/>
                <a:cs typeface="Times New Roman" pitchFamily="18" charset="0"/>
              </a:rPr>
              <a:t>hybrid seeds </a:t>
            </a:r>
            <a:r>
              <a:rPr lang="en-US" sz="2800" dirty="0">
                <a:latin typeface="Times New Roman" pitchFamily="18" charset="0"/>
                <a:cs typeface="Times New Roman" pitchFamily="18" charset="0"/>
              </a:rPr>
              <a:t>require access to </a:t>
            </a:r>
            <a:r>
              <a:rPr lang="en-US" sz="2800" dirty="0" smtClean="0">
                <a:latin typeface="Times New Roman" pitchFamily="18" charset="0"/>
                <a:cs typeface="Times New Roman" pitchFamily="18" charset="0"/>
              </a:rPr>
              <a:t>complementary inputs </a:t>
            </a:r>
            <a:r>
              <a:rPr lang="en-US" sz="2800" dirty="0">
                <a:latin typeface="Times New Roman" pitchFamily="18" charset="0"/>
                <a:cs typeface="Times New Roman" pitchFamily="18" charset="0"/>
              </a:rPr>
              <a:t>such as irrigation, fertilizer, insecticides, credit, and agricultural </a:t>
            </a:r>
            <a:r>
              <a:rPr lang="en-US" sz="2800" dirty="0" smtClean="0">
                <a:latin typeface="Times New Roman" pitchFamily="18" charset="0"/>
                <a:cs typeface="Times New Roman" pitchFamily="18" charset="0"/>
              </a:rPr>
              <a:t>extension services.</a:t>
            </a:r>
          </a:p>
          <a:p>
            <a:pPr algn="just">
              <a:buFontTx/>
              <a:buChar char="-"/>
            </a:pPr>
            <a:r>
              <a:rPr lang="en-US" sz="2800" dirty="0" smtClean="0">
                <a:latin typeface="Times New Roman" pitchFamily="18" charset="0"/>
                <a:cs typeface="Times New Roman" pitchFamily="18" charset="0"/>
              </a:rPr>
              <a:t>Large landowners , with access </a:t>
            </a:r>
            <a:r>
              <a:rPr lang="en-US" sz="2800" dirty="0">
                <a:latin typeface="Times New Roman" pitchFamily="18" charset="0"/>
                <a:cs typeface="Times New Roman" pitchFamily="18" charset="0"/>
              </a:rPr>
              <a:t>to these complementary inputs and </a:t>
            </a:r>
            <a:r>
              <a:rPr lang="en-US" sz="2800" dirty="0" smtClean="0">
                <a:latin typeface="Times New Roman" pitchFamily="18" charset="0"/>
                <a:cs typeface="Times New Roman" pitchFamily="18" charset="0"/>
              </a:rPr>
              <a:t>support services</a:t>
            </a:r>
            <a:r>
              <a:rPr lang="en-US" sz="2800" dirty="0">
                <a:latin typeface="Times New Roman" pitchFamily="18" charset="0"/>
                <a:cs typeface="Times New Roman" pitchFamily="18" charset="0"/>
              </a:rPr>
              <a:t>, are able to gain a competitive advantage over smallholders and </a:t>
            </a:r>
            <a:r>
              <a:rPr lang="en-US" sz="2800" dirty="0" smtClean="0">
                <a:latin typeface="Times New Roman" pitchFamily="18" charset="0"/>
                <a:cs typeface="Times New Roman" pitchFamily="18" charset="0"/>
              </a:rPr>
              <a:t>eventually drive </a:t>
            </a:r>
            <a:r>
              <a:rPr lang="en-US" sz="2800" dirty="0">
                <a:latin typeface="Times New Roman" pitchFamily="18" charset="0"/>
                <a:cs typeface="Times New Roman" pitchFamily="18" charset="0"/>
              </a:rPr>
              <a:t>them out of the </a:t>
            </a:r>
            <a:r>
              <a:rPr lang="en-US" sz="2800" dirty="0" smtClean="0">
                <a:latin typeface="Times New Roman" pitchFamily="18" charset="0"/>
                <a:cs typeface="Times New Roman" pitchFamily="18" charset="0"/>
              </a:rPr>
              <a:t>market. </a:t>
            </a:r>
          </a:p>
          <a:p>
            <a:pPr algn="just">
              <a:buFontTx/>
              <a:buChar char="-"/>
            </a:pPr>
            <a:r>
              <a:rPr lang="en-US" sz="2800" dirty="0" smtClean="0">
                <a:latin typeface="Times New Roman" pitchFamily="18" charset="0"/>
                <a:cs typeface="Times New Roman" pitchFamily="18" charset="0"/>
              </a:rPr>
              <a:t>Large-scale </a:t>
            </a:r>
            <a:r>
              <a:rPr lang="en-US" sz="2800" dirty="0">
                <a:latin typeface="Times New Roman" pitchFamily="18" charset="0"/>
                <a:cs typeface="Times New Roman" pitchFamily="18" charset="0"/>
              </a:rPr>
              <a:t>farmers obtain access </a:t>
            </a:r>
            <a:r>
              <a:rPr lang="en-US" sz="2800" dirty="0" smtClean="0">
                <a:latin typeface="Times New Roman" pitchFamily="18" charset="0"/>
                <a:cs typeface="Times New Roman" pitchFamily="18" charset="0"/>
              </a:rPr>
              <a:t>to low-interest </a:t>
            </a:r>
            <a:r>
              <a:rPr lang="en-US" sz="2800" dirty="0">
                <a:latin typeface="Times New Roman" pitchFamily="18" charset="0"/>
                <a:cs typeface="Times New Roman" pitchFamily="18" charset="0"/>
              </a:rPr>
              <a:t>government credit, while smallholders are forced to turn to moneylenders.</a:t>
            </a:r>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A developmental </a:t>
            </a:r>
            <a:r>
              <a:rPr lang="en-US" sz="2800" dirty="0" smtClean="0">
                <a:latin typeface="Times New Roman" pitchFamily="18" charset="0"/>
                <a:cs typeface="Times New Roman" pitchFamily="18" charset="0"/>
              </a:rPr>
              <a:t>innovation turns </a:t>
            </a:r>
            <a:r>
              <a:rPr lang="en-US" sz="2800" dirty="0">
                <a:latin typeface="Times New Roman" pitchFamily="18" charset="0"/>
                <a:cs typeface="Times New Roman" pitchFamily="18" charset="0"/>
              </a:rPr>
              <a:t>out to be </a:t>
            </a:r>
            <a:r>
              <a:rPr lang="en-US" sz="2800" dirty="0" smtClean="0">
                <a:latin typeface="Times New Roman" pitchFamily="18" charset="0"/>
                <a:cs typeface="Times New Roman" pitchFamily="18" charset="0"/>
              </a:rPr>
              <a:t>antidevelopment </a:t>
            </a:r>
            <a:r>
              <a:rPr lang="en-US" sz="2800" dirty="0">
                <a:latin typeface="Times New Roman" pitchFamily="18" charset="0"/>
                <a:cs typeface="Times New Roman" pitchFamily="18" charset="0"/>
              </a:rPr>
              <a:t>if </a:t>
            </a:r>
            <a:r>
              <a:rPr lang="en-US" sz="2800" dirty="0" smtClean="0">
                <a:latin typeface="Times New Roman" pitchFamily="18" charset="0"/>
                <a:cs typeface="Times New Roman" pitchFamily="18" charset="0"/>
              </a:rPr>
              <a:t>government </a:t>
            </a:r>
            <a:r>
              <a:rPr lang="en-US" sz="2800" dirty="0">
                <a:latin typeface="Times New Roman" pitchFamily="18" charset="0"/>
                <a:cs typeface="Times New Roman" pitchFamily="18" charset="0"/>
              </a:rPr>
              <a:t>policies </a:t>
            </a:r>
            <a:r>
              <a:rPr lang="en-US" sz="2800" dirty="0" smtClean="0">
                <a:latin typeface="Times New Roman" pitchFamily="18" charset="0"/>
                <a:cs typeface="Times New Roman" pitchFamily="18" charset="0"/>
              </a:rPr>
              <a:t>and social </a:t>
            </a:r>
            <a:r>
              <a:rPr lang="en-US" sz="2800" dirty="0">
                <a:latin typeface="Times New Roman" pitchFamily="18" charset="0"/>
                <a:cs typeface="Times New Roman" pitchFamily="18" charset="0"/>
              </a:rPr>
              <a:t>institutions </a:t>
            </a:r>
            <a:r>
              <a:rPr lang="en-US" sz="2800" dirty="0" smtClean="0">
                <a:latin typeface="Times New Roman" pitchFamily="18" charset="0"/>
                <a:cs typeface="Times New Roman" pitchFamily="18" charset="0"/>
              </a:rPr>
              <a:t>act </a:t>
            </a:r>
            <a:r>
              <a:rPr lang="en-US" sz="2800" dirty="0">
                <a:latin typeface="Times New Roman" pitchFamily="18" charset="0"/>
                <a:cs typeface="Times New Roman" pitchFamily="18" charset="0"/>
              </a:rPr>
              <a:t>against the active participation of the small </a:t>
            </a:r>
            <a:r>
              <a:rPr lang="en-US" sz="2800" dirty="0" smtClean="0">
                <a:latin typeface="Times New Roman" pitchFamily="18" charset="0"/>
                <a:cs typeface="Times New Roman" pitchFamily="18" charset="0"/>
              </a:rPr>
              <a:t>farmer.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45</a:t>
            </a:fld>
            <a:endParaRPr lang="en-US"/>
          </a:p>
        </p:txBody>
      </p:sp>
    </p:spTree>
    <p:extLst>
      <p:ext uri="{BB962C8B-B14F-4D97-AF65-F5344CB8AC3E}">
        <p14:creationId xmlns:p14="http://schemas.microsoft.com/office/powerpoint/2010/main" xmlns="" val="200532892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lnSpcReduction="10000"/>
          </a:bodyPr>
          <a:lstStyle/>
          <a:p>
            <a:pPr algn="just"/>
            <a:r>
              <a:rPr lang="en-US" sz="2800" dirty="0">
                <a:latin typeface="Times New Roman" pitchFamily="18" charset="0"/>
                <a:cs typeface="Times New Roman" pitchFamily="18" charset="0"/>
              </a:rPr>
              <a:t>Many </a:t>
            </a:r>
            <a:r>
              <a:rPr lang="en-US" sz="2800" dirty="0" smtClean="0">
                <a:latin typeface="Times New Roman" pitchFamily="18" charset="0"/>
                <a:cs typeface="Times New Roman" pitchFamily="18" charset="0"/>
              </a:rPr>
              <a:t>governments in </a:t>
            </a:r>
            <a:r>
              <a:rPr lang="en-US" sz="2800" dirty="0">
                <a:latin typeface="Times New Roman" pitchFamily="18" charset="0"/>
                <a:cs typeface="Times New Roman" pitchFamily="18" charset="0"/>
              </a:rPr>
              <a:t>developing </a:t>
            </a:r>
            <a:r>
              <a:rPr lang="en-US" sz="2800" dirty="0" smtClean="0">
                <a:latin typeface="Times New Roman" pitchFamily="18" charset="0"/>
                <a:cs typeface="Times New Roman" pitchFamily="18" charset="0"/>
              </a:rPr>
              <a:t>nations maintained </a:t>
            </a:r>
            <a:r>
              <a:rPr lang="en-US" sz="2800" dirty="0">
                <a:latin typeface="Times New Roman" pitchFamily="18" charset="0"/>
                <a:cs typeface="Times New Roman" pitchFamily="18" charset="0"/>
              </a:rPr>
              <a:t>low agricultural prices in an attempt to </a:t>
            </a:r>
            <a:r>
              <a:rPr lang="en-US" sz="2800" dirty="0" smtClean="0">
                <a:latin typeface="Times New Roman" pitchFamily="18" charset="0"/>
                <a:cs typeface="Times New Roman" pitchFamily="18" charset="0"/>
              </a:rPr>
              <a:t>provide cheap </a:t>
            </a:r>
            <a:r>
              <a:rPr lang="en-US" sz="2800" dirty="0">
                <a:latin typeface="Times New Roman" pitchFamily="18" charset="0"/>
                <a:cs typeface="Times New Roman" pitchFamily="18" charset="0"/>
              </a:rPr>
              <a:t>food for the urban modern sector. </a:t>
            </a: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Farmers </a:t>
            </a:r>
            <a:r>
              <a:rPr lang="en-US" sz="2800" dirty="0">
                <a:latin typeface="Times New Roman" pitchFamily="18" charset="0"/>
                <a:cs typeface="Times New Roman" pitchFamily="18" charset="0"/>
              </a:rPr>
              <a:t>were paid prices </a:t>
            </a:r>
            <a:r>
              <a:rPr lang="en-US" sz="2800" dirty="0" smtClean="0">
                <a:latin typeface="Times New Roman" pitchFamily="18" charset="0"/>
                <a:cs typeface="Times New Roman" pitchFamily="18" charset="0"/>
              </a:rPr>
              <a:t>below world competitive and free-market internal prices. </a:t>
            </a:r>
          </a:p>
          <a:p>
            <a:pPr algn="just">
              <a:buFont typeface="Wingdings" pitchFamily="2" charset="2"/>
              <a:buChar char="Ø"/>
            </a:pPr>
            <a:r>
              <a:rPr lang="en-US" sz="2800" dirty="0" smtClean="0">
                <a:latin typeface="Times New Roman" pitchFamily="18" charset="0"/>
                <a:cs typeface="Times New Roman" pitchFamily="18" charset="0"/>
              </a:rPr>
              <a:t>With farm </a:t>
            </a:r>
            <a:r>
              <a:rPr lang="en-US" sz="2800" dirty="0">
                <a:latin typeface="Times New Roman" pitchFamily="18" charset="0"/>
                <a:cs typeface="Times New Roman" pitchFamily="18" charset="0"/>
              </a:rPr>
              <a:t>prices </a:t>
            </a:r>
            <a:r>
              <a:rPr lang="en-US" sz="2800" dirty="0" smtClean="0">
                <a:latin typeface="Times New Roman" pitchFamily="18" charset="0"/>
                <a:cs typeface="Times New Roman" pitchFamily="18" charset="0"/>
              </a:rPr>
              <a:t>so low , there was no </a:t>
            </a:r>
            <a:r>
              <a:rPr lang="en-US" sz="2800" dirty="0">
                <a:latin typeface="Times New Roman" pitchFamily="18" charset="0"/>
                <a:cs typeface="Times New Roman" pitchFamily="18" charset="0"/>
              </a:rPr>
              <a:t>incentive for farmers to expand output or invest in new </a:t>
            </a:r>
            <a:r>
              <a:rPr lang="en-US" sz="2800" dirty="0" smtClean="0">
                <a:latin typeface="Times New Roman" pitchFamily="18" charset="0"/>
                <a:cs typeface="Times New Roman" pitchFamily="18" charset="0"/>
              </a:rPr>
              <a:t>productivity raising</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technology. </a:t>
            </a:r>
          </a:p>
          <a:p>
            <a:pPr algn="just"/>
            <a:r>
              <a:rPr lang="en-US" sz="2800" dirty="0" smtClean="0">
                <a:latin typeface="Times New Roman" pitchFamily="18" charset="0"/>
                <a:cs typeface="Times New Roman" pitchFamily="18" charset="0"/>
              </a:rPr>
              <a:t>If governments aim to promote increase </a:t>
            </a:r>
            <a:r>
              <a:rPr lang="en-US" sz="2800" dirty="0">
                <a:latin typeface="Times New Roman" pitchFamily="18" charset="0"/>
                <a:cs typeface="Times New Roman" pitchFamily="18" charset="0"/>
              </a:rPr>
              <a:t>in agricultural production that make a larger </a:t>
            </a:r>
            <a:r>
              <a:rPr lang="en-US" sz="2800" dirty="0" smtClean="0">
                <a:latin typeface="Times New Roman" pitchFamily="18" charset="0"/>
                <a:cs typeface="Times New Roman" pitchFamily="18" charset="0"/>
              </a:rPr>
              <a:t>impact on </a:t>
            </a:r>
            <a:r>
              <a:rPr lang="en-US" sz="2800" dirty="0">
                <a:latin typeface="Times New Roman" pitchFamily="18" charset="0"/>
                <a:cs typeface="Times New Roman" pitchFamily="18" charset="0"/>
              </a:rPr>
              <a:t>poverty reduction through green revolution technologies, they must </a:t>
            </a:r>
            <a:endParaRPr lang="en-US" sz="2800" dirty="0" smtClean="0">
              <a:latin typeface="Times New Roman" pitchFamily="18" charset="0"/>
              <a:cs typeface="Times New Roman" pitchFamily="18" charset="0"/>
            </a:endParaRPr>
          </a:p>
          <a:p>
            <a:pPr algn="just">
              <a:buFontTx/>
              <a:buChar char="-"/>
            </a:pPr>
            <a:r>
              <a:rPr lang="en-US" sz="2800" dirty="0" smtClean="0">
                <a:latin typeface="Times New Roman" pitchFamily="18" charset="0"/>
                <a:cs typeface="Times New Roman" pitchFamily="18" charset="0"/>
              </a:rPr>
              <a:t>make </a:t>
            </a:r>
            <a:r>
              <a:rPr lang="en-US" sz="2800" dirty="0">
                <a:latin typeface="Times New Roman" pitchFamily="18" charset="0"/>
                <a:cs typeface="Times New Roman" pitchFamily="18" charset="0"/>
              </a:rPr>
              <a:t>the appropriate institutional and credit market </a:t>
            </a:r>
            <a:r>
              <a:rPr lang="en-US" sz="2800" dirty="0" smtClean="0">
                <a:latin typeface="Times New Roman" pitchFamily="18" charset="0"/>
                <a:cs typeface="Times New Roman" pitchFamily="18" charset="0"/>
              </a:rPr>
              <a:t>adjustments to small farmers</a:t>
            </a:r>
            <a:endParaRPr lang="en-US" sz="2800" dirty="0">
              <a:latin typeface="Times New Roman" pitchFamily="18" charset="0"/>
              <a:cs typeface="Times New Roman" pitchFamily="18" charset="0"/>
            </a:endParaRPr>
          </a:p>
          <a:p>
            <a:pPr algn="just">
              <a:buFontTx/>
              <a:buChar char="-"/>
            </a:pPr>
            <a:r>
              <a:rPr lang="en-US" sz="2800" dirty="0" smtClean="0">
                <a:latin typeface="Times New Roman" pitchFamily="18" charset="0"/>
                <a:cs typeface="Times New Roman" pitchFamily="18" charset="0"/>
              </a:rPr>
              <a:t>provide </a:t>
            </a:r>
            <a:r>
              <a:rPr lang="en-US" sz="2800" dirty="0">
                <a:latin typeface="Times New Roman" pitchFamily="18" charset="0"/>
                <a:cs typeface="Times New Roman" pitchFamily="18" charset="0"/>
              </a:rPr>
              <a:t>incentives for small and </a:t>
            </a:r>
            <a:r>
              <a:rPr lang="en-US" sz="2800" dirty="0" smtClean="0">
                <a:latin typeface="Times New Roman" pitchFamily="18" charset="0"/>
                <a:cs typeface="Times New Roman" pitchFamily="18" charset="0"/>
              </a:rPr>
              <a:t>medium size</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farmers </a:t>
            </a:r>
            <a:r>
              <a:rPr lang="en-US" sz="2800" dirty="0">
                <a:latin typeface="Times New Roman" pitchFamily="18" charset="0"/>
                <a:cs typeface="Times New Roman" pitchFamily="18" charset="0"/>
              </a:rPr>
              <a:t>by implementing pricing policies that truly reflect internal </a:t>
            </a:r>
            <a:r>
              <a:rPr lang="en-US" sz="2800" dirty="0" smtClean="0">
                <a:latin typeface="Times New Roman" pitchFamily="18" charset="0"/>
                <a:cs typeface="Times New Roman" pitchFamily="18" charset="0"/>
              </a:rPr>
              <a:t>market conditions.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46</a:t>
            </a:fld>
            <a:endParaRPr lang="en-US"/>
          </a:p>
        </p:txBody>
      </p:sp>
    </p:spTree>
    <p:extLst>
      <p:ext uri="{BB962C8B-B14F-4D97-AF65-F5344CB8AC3E}">
        <p14:creationId xmlns:p14="http://schemas.microsoft.com/office/powerpoint/2010/main" xmlns="" val="6240577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en-US" sz="2800" b="1" dirty="0" smtClean="0"/>
              <a:t>iii. </a:t>
            </a:r>
            <a:r>
              <a:rPr lang="en-US" sz="2800" b="1" dirty="0" smtClean="0">
                <a:latin typeface="Times New Roman" pitchFamily="18" charset="0"/>
                <a:cs typeface="Times New Roman" pitchFamily="18" charset="0"/>
              </a:rPr>
              <a:t>Adapting </a:t>
            </a:r>
            <a:r>
              <a:rPr lang="en-US" sz="2800" b="1" dirty="0">
                <a:latin typeface="Times New Roman" pitchFamily="18" charset="0"/>
                <a:cs typeface="Times New Roman" pitchFamily="18" charset="0"/>
              </a:rPr>
              <a:t>to New Opportunities and New </a:t>
            </a:r>
            <a:r>
              <a:rPr lang="en-US" sz="2800" b="1" dirty="0" smtClean="0">
                <a:latin typeface="Times New Roman" pitchFamily="18" charset="0"/>
                <a:cs typeface="Times New Roman" pitchFamily="18" charset="0"/>
              </a:rPr>
              <a:t>Constraints</a:t>
            </a:r>
          </a:p>
          <a:p>
            <a:pPr algn="just"/>
            <a:r>
              <a:rPr lang="en-US" sz="2800" dirty="0" smtClean="0">
                <a:latin typeface="Times New Roman" pitchFamily="18" charset="0"/>
                <a:cs typeface="Times New Roman" pitchFamily="18" charset="0"/>
              </a:rPr>
              <a:t>The green revolution varieties of seeds , sales to growing urban areas, fair trade, etc. provide good opportunities. </a:t>
            </a:r>
          </a:p>
          <a:p>
            <a:pPr algn="just">
              <a:buFont typeface="Wingdings" pitchFamily="2" charset="2"/>
              <a:buChar char="Ø"/>
            </a:pPr>
            <a:r>
              <a:rPr lang="en-US" sz="2800" dirty="0">
                <a:latin typeface="Times New Roman" pitchFamily="18" charset="0"/>
                <a:cs typeface="Times New Roman" pitchFamily="18" charset="0"/>
              </a:rPr>
              <a:t>S</a:t>
            </a:r>
            <a:r>
              <a:rPr lang="en-US" sz="2800" dirty="0" smtClean="0">
                <a:latin typeface="Times New Roman" pitchFamily="18" charset="0"/>
                <a:cs typeface="Times New Roman" pitchFamily="18" charset="0"/>
              </a:rPr>
              <a:t>mall </a:t>
            </a:r>
            <a:r>
              <a:rPr lang="en-US" sz="2800" dirty="0">
                <a:latin typeface="Times New Roman" pitchFamily="18" charset="0"/>
                <a:cs typeface="Times New Roman" pitchFamily="18" charset="0"/>
              </a:rPr>
              <a:t>farmers will need special </a:t>
            </a:r>
            <a:r>
              <a:rPr lang="en-US" sz="2800" dirty="0" smtClean="0">
                <a:latin typeface="Times New Roman" pitchFamily="18" charset="0"/>
                <a:cs typeface="Times New Roman" pitchFamily="18" charset="0"/>
              </a:rPr>
              <a:t>organization and </a:t>
            </a:r>
            <a:r>
              <a:rPr lang="en-US" sz="2800" dirty="0">
                <a:latin typeface="Times New Roman" pitchFamily="18" charset="0"/>
                <a:cs typeface="Times New Roman" pitchFamily="18" charset="0"/>
              </a:rPr>
              <a:t>assistance to take advantage of new </a:t>
            </a:r>
            <a:r>
              <a:rPr lang="en-US" sz="2800" dirty="0" smtClean="0">
                <a:latin typeface="Times New Roman" pitchFamily="18" charset="0"/>
                <a:cs typeface="Times New Roman" pitchFamily="18" charset="0"/>
              </a:rPr>
              <a:t>opportunities. </a:t>
            </a:r>
          </a:p>
          <a:p>
            <a:pPr algn="just"/>
            <a:r>
              <a:rPr lang="en-US" sz="2800" dirty="0">
                <a:latin typeface="Times New Roman" pitchFamily="18" charset="0"/>
                <a:cs typeface="Times New Roman" pitchFamily="18" charset="0"/>
              </a:rPr>
              <a:t>E</a:t>
            </a:r>
            <a:r>
              <a:rPr lang="en-US" sz="2800" dirty="0" smtClean="0">
                <a:latin typeface="Times New Roman" pitchFamily="18" charset="0"/>
                <a:cs typeface="Times New Roman" pitchFamily="18" charset="0"/>
              </a:rPr>
              <a:t>nvironmental problems </a:t>
            </a:r>
            <a:r>
              <a:rPr lang="en-US" sz="2800" dirty="0">
                <a:latin typeface="Times New Roman" pitchFamily="18" charset="0"/>
                <a:cs typeface="Times New Roman" pitchFamily="18" charset="0"/>
              </a:rPr>
              <a:t>driven by global warming and climate </a:t>
            </a:r>
            <a:r>
              <a:rPr lang="en-US" sz="2800" dirty="0" smtClean="0">
                <a:latin typeface="Times New Roman" pitchFamily="18" charset="0"/>
                <a:cs typeface="Times New Roman" pitchFamily="18" charset="0"/>
              </a:rPr>
              <a:t>change  are the biggest constraint, </a:t>
            </a:r>
            <a:r>
              <a:rPr lang="en-US" sz="2800" dirty="0">
                <a:latin typeface="Times New Roman" pitchFamily="18" charset="0"/>
                <a:cs typeface="Times New Roman" pitchFamily="18" charset="0"/>
              </a:rPr>
              <a:t>which are </a:t>
            </a:r>
            <a:r>
              <a:rPr lang="en-US" sz="2800" dirty="0" smtClean="0">
                <a:latin typeface="Times New Roman" pitchFamily="18" charset="0"/>
                <a:cs typeface="Times New Roman" pitchFamily="18" charset="0"/>
              </a:rPr>
              <a:t>expected to </a:t>
            </a:r>
            <a:r>
              <a:rPr lang="en-US" sz="2800" dirty="0">
                <a:latin typeface="Times New Roman" pitchFamily="18" charset="0"/>
                <a:cs typeface="Times New Roman" pitchFamily="18" charset="0"/>
              </a:rPr>
              <a:t>most negatively affect sub-Saharan Africa and South </a:t>
            </a:r>
            <a:r>
              <a:rPr lang="en-US" sz="2800" dirty="0" smtClean="0">
                <a:latin typeface="Times New Roman" pitchFamily="18" charset="0"/>
                <a:cs typeface="Times New Roman" pitchFamily="18" charset="0"/>
              </a:rPr>
              <a:t>Asia. </a:t>
            </a:r>
          </a:p>
          <a:p>
            <a:pPr algn="just">
              <a:buFont typeface="Wingdings" pitchFamily="2" charset="2"/>
              <a:buChar char="Ø"/>
            </a:pPr>
            <a:r>
              <a:rPr lang="en-US" sz="2800" dirty="0">
                <a:latin typeface="Times New Roman" pitchFamily="18" charset="0"/>
                <a:cs typeface="Times New Roman" pitchFamily="18" charset="0"/>
              </a:rPr>
              <a:t>Smaller </a:t>
            </a:r>
            <a:r>
              <a:rPr lang="en-US" sz="2800" dirty="0" smtClean="0">
                <a:latin typeface="Times New Roman" pitchFamily="18" charset="0"/>
                <a:cs typeface="Times New Roman" pitchFamily="18" charset="0"/>
              </a:rPr>
              <a:t>and poorer </a:t>
            </a:r>
            <a:r>
              <a:rPr lang="en-US" sz="2800" dirty="0">
                <a:latin typeface="Times New Roman" pitchFamily="18" charset="0"/>
                <a:cs typeface="Times New Roman" pitchFamily="18" charset="0"/>
              </a:rPr>
              <a:t>farmers are </a:t>
            </a:r>
            <a:r>
              <a:rPr lang="en-US" sz="2800" dirty="0" smtClean="0">
                <a:latin typeface="Times New Roman" pitchFamily="18" charset="0"/>
                <a:cs typeface="Times New Roman" pitchFamily="18" charset="0"/>
              </a:rPr>
              <a:t>affected severely because </a:t>
            </a:r>
            <a:r>
              <a:rPr lang="en-US" sz="2800" dirty="0">
                <a:latin typeface="Times New Roman" pitchFamily="18" charset="0"/>
                <a:cs typeface="Times New Roman" pitchFamily="18" charset="0"/>
              </a:rPr>
              <a:t>of </a:t>
            </a:r>
            <a:r>
              <a:rPr lang="en-US" sz="2800" dirty="0" smtClean="0">
                <a:latin typeface="Times New Roman" pitchFamily="18" charset="0"/>
                <a:cs typeface="Times New Roman" pitchFamily="18" charset="0"/>
              </a:rPr>
              <a:t>lesser </a:t>
            </a:r>
            <a:r>
              <a:rPr lang="en-US" sz="2800" dirty="0">
                <a:latin typeface="Times New Roman" pitchFamily="18" charset="0"/>
                <a:cs typeface="Times New Roman" pitchFamily="18" charset="0"/>
              </a:rPr>
              <a:t>capacity to </a:t>
            </a:r>
            <a:r>
              <a:rPr lang="en-US" sz="2800" dirty="0" smtClean="0">
                <a:latin typeface="Times New Roman" pitchFamily="18" charset="0"/>
                <a:cs typeface="Times New Roman" pitchFamily="18" charset="0"/>
              </a:rPr>
              <a:t>adapt.   </a:t>
            </a:r>
          </a:p>
          <a:p>
            <a:pPr marL="0" indent="0" algn="just">
              <a:buNone/>
            </a:pPr>
            <a:r>
              <a:rPr lang="en-US" sz="2800" b="1" dirty="0">
                <a:latin typeface="Times New Roman" pitchFamily="18" charset="0"/>
                <a:cs typeface="Times New Roman" pitchFamily="18" charset="0"/>
              </a:rPr>
              <a:t>Conditions for Rural </a:t>
            </a:r>
            <a:r>
              <a:rPr lang="en-US" sz="2800" b="1" dirty="0" smtClean="0">
                <a:latin typeface="Times New Roman" pitchFamily="18" charset="0"/>
                <a:cs typeface="Times New Roman" pitchFamily="18" charset="0"/>
              </a:rPr>
              <a:t>Development</a:t>
            </a:r>
          </a:p>
          <a:p>
            <a:pPr marL="0" indent="0" algn="just">
              <a:buNone/>
            </a:pPr>
            <a:r>
              <a:rPr lang="en-US" sz="2800" b="1" dirty="0" smtClean="0">
                <a:latin typeface="Times New Roman" pitchFamily="18" charset="0"/>
                <a:cs typeface="Times New Roman" pitchFamily="18" charset="0"/>
              </a:rPr>
              <a:t>1. </a:t>
            </a:r>
            <a:r>
              <a:rPr lang="en-US" sz="2800" b="1" dirty="0">
                <a:latin typeface="Times New Roman" pitchFamily="18" charset="0"/>
                <a:cs typeface="Times New Roman" pitchFamily="18" charset="0"/>
              </a:rPr>
              <a:t>Land </a:t>
            </a:r>
            <a:r>
              <a:rPr lang="en-US" sz="2800" b="1" dirty="0" smtClean="0">
                <a:latin typeface="Times New Roman" pitchFamily="18" charset="0"/>
                <a:cs typeface="Times New Roman" pitchFamily="18" charset="0"/>
              </a:rPr>
              <a:t>Reform</a:t>
            </a:r>
            <a:r>
              <a:rPr lang="en-US" sz="2800" dirty="0" smtClean="0">
                <a:latin typeface="Times New Roman" pitchFamily="18" charset="0"/>
                <a:cs typeface="Times New Roman" pitchFamily="18" charset="0"/>
              </a:rPr>
              <a:t>: means </a:t>
            </a:r>
            <a:r>
              <a:rPr lang="en-US" sz="2800" dirty="0">
                <a:latin typeface="Times New Roman" pitchFamily="18" charset="0"/>
                <a:cs typeface="Times New Roman" pitchFamily="18" charset="0"/>
              </a:rPr>
              <a:t>the redistribution of </a:t>
            </a:r>
            <a:r>
              <a:rPr lang="en-US" sz="2800" dirty="0" smtClean="0">
                <a:latin typeface="Times New Roman" pitchFamily="18" charset="0"/>
                <a:cs typeface="Times New Roman" pitchFamily="18" charset="0"/>
              </a:rPr>
              <a:t>land </a:t>
            </a:r>
            <a:r>
              <a:rPr lang="en-US" sz="2800" dirty="0">
                <a:latin typeface="Times New Roman" pitchFamily="18" charset="0"/>
                <a:cs typeface="Times New Roman" pitchFamily="18" charset="0"/>
              </a:rPr>
              <a:t>rights for the benefit of the landless, tenants, and farm </a:t>
            </a:r>
            <a:r>
              <a:rPr lang="en-US" sz="2800" dirty="0" smtClean="0">
                <a:latin typeface="Times New Roman" pitchFamily="18" charset="0"/>
                <a:cs typeface="Times New Roman" pitchFamily="18" charset="0"/>
              </a:rPr>
              <a:t>laborers. </a:t>
            </a:r>
            <a:r>
              <a:rPr lang="en-US" sz="2800" b="1"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47</a:t>
            </a:fld>
            <a:endParaRPr lang="en-US"/>
          </a:p>
        </p:txBody>
      </p:sp>
    </p:spTree>
    <p:extLst>
      <p:ext uri="{BB962C8B-B14F-4D97-AF65-F5344CB8AC3E}">
        <p14:creationId xmlns:p14="http://schemas.microsoft.com/office/powerpoint/2010/main" xmlns="" val="29538053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Its intention is to develop a </a:t>
            </a:r>
            <a:r>
              <a:rPr lang="en-US" sz="2800" dirty="0">
                <a:latin typeface="Times New Roman" pitchFamily="18" charset="0"/>
                <a:cs typeface="Times New Roman" pitchFamily="18" charset="0"/>
              </a:rPr>
              <a:t>more equal distribution </a:t>
            </a:r>
            <a:r>
              <a:rPr lang="en-US" sz="2800" dirty="0" smtClean="0">
                <a:latin typeface="Times New Roman" pitchFamily="18" charset="0"/>
                <a:cs typeface="Times New Roman" pitchFamily="18" charset="0"/>
              </a:rPr>
              <a:t>of agricultural </a:t>
            </a:r>
            <a:r>
              <a:rPr lang="en-US" sz="2800" dirty="0">
                <a:latin typeface="Times New Roman" pitchFamily="18" charset="0"/>
                <a:cs typeface="Times New Roman" pitchFamily="18" charset="0"/>
              </a:rPr>
              <a:t>incomes </a:t>
            </a:r>
            <a:r>
              <a:rPr lang="en-US" sz="2800" dirty="0" smtClean="0">
                <a:latin typeface="Times New Roman" pitchFamily="18" charset="0"/>
                <a:cs typeface="Times New Roman" pitchFamily="18" charset="0"/>
              </a:rPr>
              <a:t>and facilitating </a:t>
            </a:r>
            <a:r>
              <a:rPr lang="en-US" sz="2800" dirty="0">
                <a:latin typeface="Times New Roman" pitchFamily="18" charset="0"/>
                <a:cs typeface="Times New Roman" pitchFamily="18" charset="0"/>
              </a:rPr>
              <a:t>rural development</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It results in higher agricultural output </a:t>
            </a:r>
            <a:r>
              <a:rPr lang="en-US" sz="2800" dirty="0">
                <a:latin typeface="Times New Roman" pitchFamily="18" charset="0"/>
                <a:cs typeface="Times New Roman" pitchFamily="18" charset="0"/>
              </a:rPr>
              <a:t>and the simultaneous achievement of </a:t>
            </a:r>
            <a:r>
              <a:rPr lang="en-US" sz="2800" dirty="0" smtClean="0">
                <a:latin typeface="Times New Roman" pitchFamily="18" charset="0"/>
                <a:cs typeface="Times New Roman" pitchFamily="18" charset="0"/>
              </a:rPr>
              <a:t>greater </a:t>
            </a:r>
            <a:r>
              <a:rPr lang="en-US" sz="2800" dirty="0">
                <a:latin typeface="Times New Roman" pitchFamily="18" charset="0"/>
                <a:cs typeface="Times New Roman" pitchFamily="18" charset="0"/>
              </a:rPr>
              <a:t>efficiency and </a:t>
            </a:r>
            <a:r>
              <a:rPr lang="en-US" sz="2800" smtClean="0">
                <a:latin typeface="Times New Roman" pitchFamily="18" charset="0"/>
                <a:cs typeface="Times New Roman" pitchFamily="18" charset="0"/>
              </a:rPr>
              <a:t>more equity.</a:t>
            </a: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 Almost equal </a:t>
            </a:r>
            <a:r>
              <a:rPr lang="en-US" sz="2800" dirty="0">
                <a:latin typeface="Times New Roman" pitchFamily="18" charset="0"/>
                <a:cs typeface="Times New Roman" pitchFamily="18" charset="0"/>
              </a:rPr>
              <a:t>structure of land ownership </a:t>
            </a:r>
            <a:r>
              <a:rPr lang="en-US" sz="2800" dirty="0" smtClean="0">
                <a:latin typeface="Times New Roman" pitchFamily="18" charset="0"/>
                <a:cs typeface="Times New Roman" pitchFamily="18" charset="0"/>
              </a:rPr>
              <a:t>brings equitable </a:t>
            </a:r>
            <a:r>
              <a:rPr lang="en-US" sz="2800" dirty="0">
                <a:latin typeface="Times New Roman" pitchFamily="18" charset="0"/>
                <a:cs typeface="Times New Roman" pitchFamily="18" charset="0"/>
              </a:rPr>
              <a:t>distribution of </a:t>
            </a:r>
            <a:r>
              <a:rPr lang="en-US" sz="2800" dirty="0" smtClean="0">
                <a:latin typeface="Times New Roman" pitchFamily="18" charset="0"/>
                <a:cs typeface="Times New Roman" pitchFamily="18" charset="0"/>
              </a:rPr>
              <a:t>rural </a:t>
            </a:r>
            <a:r>
              <a:rPr lang="en-US" sz="2800" dirty="0">
                <a:latin typeface="Times New Roman" pitchFamily="18" charset="0"/>
                <a:cs typeface="Times New Roman" pitchFamily="18" charset="0"/>
              </a:rPr>
              <a:t>income and </a:t>
            </a:r>
            <a:r>
              <a:rPr lang="en-US" sz="2800" dirty="0" smtClean="0">
                <a:latin typeface="Times New Roman" pitchFamily="18" charset="0"/>
                <a:cs typeface="Times New Roman" pitchFamily="18" charset="0"/>
              </a:rPr>
              <a:t>wealth.  </a:t>
            </a:r>
          </a:p>
          <a:p>
            <a:pPr algn="just">
              <a:buFont typeface="Wingdings" pitchFamily="2" charset="2"/>
              <a:buChar char="Ø"/>
            </a:pPr>
            <a:r>
              <a:rPr lang="en-US" sz="2800" dirty="0">
                <a:latin typeface="Times New Roman" pitchFamily="18" charset="0"/>
                <a:cs typeface="Times New Roman" pitchFamily="18" charset="0"/>
              </a:rPr>
              <a:t>I</a:t>
            </a:r>
            <a:r>
              <a:rPr lang="en-US" sz="2800" dirty="0" smtClean="0">
                <a:latin typeface="Times New Roman" pitchFamily="18" charset="0"/>
                <a:cs typeface="Times New Roman" pitchFamily="18" charset="0"/>
              </a:rPr>
              <a:t>t involves a </a:t>
            </a:r>
            <a:r>
              <a:rPr lang="en-US" sz="2800" dirty="0">
                <a:latin typeface="Times New Roman" pitchFamily="18" charset="0"/>
                <a:cs typeface="Times New Roman" pitchFamily="18" charset="0"/>
              </a:rPr>
              <a:t>redistribution of the rights of ownership </a:t>
            </a:r>
            <a:r>
              <a:rPr lang="en-US" sz="2800" dirty="0" smtClean="0">
                <a:latin typeface="Times New Roman" pitchFamily="18" charset="0"/>
                <a:cs typeface="Times New Roman" pitchFamily="18" charset="0"/>
              </a:rPr>
              <a:t>or use </a:t>
            </a:r>
            <a:r>
              <a:rPr lang="en-US" sz="2800" dirty="0">
                <a:latin typeface="Times New Roman" pitchFamily="18" charset="0"/>
                <a:cs typeface="Times New Roman" pitchFamily="18" charset="0"/>
              </a:rPr>
              <a:t>of land away from large landowners </a:t>
            </a:r>
            <a:r>
              <a:rPr lang="en-US" sz="2800" dirty="0" smtClean="0">
                <a:latin typeface="Times New Roman" pitchFamily="18" charset="0"/>
                <a:cs typeface="Times New Roman" pitchFamily="18" charset="0"/>
              </a:rPr>
              <a:t>to cultivators </a:t>
            </a:r>
            <a:r>
              <a:rPr lang="en-US" sz="2800" dirty="0">
                <a:latin typeface="Times New Roman" pitchFamily="18" charset="0"/>
                <a:cs typeface="Times New Roman" pitchFamily="18" charset="0"/>
              </a:rPr>
              <a:t>with very </a:t>
            </a:r>
            <a:r>
              <a:rPr lang="en-US" sz="2800" dirty="0" smtClean="0">
                <a:latin typeface="Times New Roman" pitchFamily="18" charset="0"/>
                <a:cs typeface="Times New Roman" pitchFamily="18" charset="0"/>
              </a:rPr>
              <a:t>limited or </a:t>
            </a:r>
            <a:r>
              <a:rPr lang="en-US" sz="2800" dirty="0">
                <a:latin typeface="Times New Roman" pitchFamily="18" charset="0"/>
                <a:cs typeface="Times New Roman" pitchFamily="18" charset="0"/>
              </a:rPr>
              <a:t>no landholdings</a:t>
            </a:r>
            <a:r>
              <a:rPr lang="en-US" sz="2800" dirty="0" smtClean="0">
                <a:latin typeface="Times New Roman" pitchFamily="18" charset="0"/>
                <a:cs typeface="Times New Roman" pitchFamily="18" charset="0"/>
              </a:rPr>
              <a:t>.</a:t>
            </a:r>
          </a:p>
          <a:p>
            <a:pPr marL="0" indent="0" algn="just">
              <a:buNone/>
            </a:pPr>
            <a:r>
              <a:rPr lang="en-US" sz="2800" b="1" dirty="0" smtClean="0">
                <a:latin typeface="Times New Roman" pitchFamily="18" charset="0"/>
                <a:cs typeface="Times New Roman" pitchFamily="18" charset="0"/>
              </a:rPr>
              <a:t>2. </a:t>
            </a:r>
            <a:r>
              <a:rPr lang="en-US" sz="2800" b="1" dirty="0">
                <a:latin typeface="Times New Roman" pitchFamily="18" charset="0"/>
                <a:cs typeface="Times New Roman" pitchFamily="18" charset="0"/>
              </a:rPr>
              <a:t>Supportive </a:t>
            </a:r>
            <a:r>
              <a:rPr lang="en-US" sz="2800" b="1" dirty="0" smtClean="0">
                <a:latin typeface="Times New Roman" pitchFamily="18" charset="0"/>
                <a:cs typeface="Times New Roman" pitchFamily="18" charset="0"/>
              </a:rPr>
              <a:t>Policies</a:t>
            </a:r>
          </a:p>
          <a:p>
            <a:pPr marL="0" indent="0" algn="just">
              <a:buNone/>
            </a:pPr>
            <a:r>
              <a:rPr lang="en-US" sz="2800" dirty="0" smtClean="0">
                <a:latin typeface="Times New Roman" pitchFamily="18" charset="0"/>
                <a:cs typeface="Times New Roman" pitchFamily="18" charset="0"/>
              </a:rPr>
              <a:t>- rural </a:t>
            </a:r>
            <a:r>
              <a:rPr lang="en-US" sz="2800" dirty="0">
                <a:latin typeface="Times New Roman" pitchFamily="18" charset="0"/>
                <a:cs typeface="Times New Roman" pitchFamily="18" charset="0"/>
              </a:rPr>
              <a:t>institutions that control </a:t>
            </a:r>
            <a:r>
              <a:rPr lang="en-US" sz="2800" dirty="0" smtClean="0">
                <a:latin typeface="Times New Roman" pitchFamily="18" charset="0"/>
                <a:cs typeface="Times New Roman" pitchFamily="18" charset="0"/>
              </a:rPr>
              <a:t>production (</a:t>
            </a:r>
            <a:r>
              <a:rPr lang="en-US" sz="2800" dirty="0">
                <a:latin typeface="Times New Roman" pitchFamily="18" charset="0"/>
                <a:cs typeface="Times New Roman" pitchFamily="18" charset="0"/>
              </a:rPr>
              <a:t>banks, moneylenders, seed and fertilizer </a:t>
            </a:r>
            <a:r>
              <a:rPr lang="en-US" sz="2800" dirty="0" smtClean="0">
                <a:latin typeface="Times New Roman" pitchFamily="18" charset="0"/>
                <a:cs typeface="Times New Roman" pitchFamily="18" charset="0"/>
              </a:rPr>
              <a:t>distributors)</a:t>
            </a:r>
          </a:p>
        </p:txBody>
      </p:sp>
      <p:sp>
        <p:nvSpPr>
          <p:cNvPr id="4" name="Slide Number Placeholder 3"/>
          <p:cNvSpPr>
            <a:spLocks noGrp="1"/>
          </p:cNvSpPr>
          <p:nvPr>
            <p:ph type="sldNum" sz="quarter" idx="12"/>
          </p:nvPr>
        </p:nvSpPr>
        <p:spPr/>
        <p:txBody>
          <a:bodyPr/>
          <a:lstStyle/>
          <a:p>
            <a:fld id="{08F887BC-0AB3-49DB-BBCF-9813FF933CF1}" type="slidenum">
              <a:rPr lang="en-US" smtClean="0"/>
              <a:pPr/>
              <a:t>48</a:t>
            </a:fld>
            <a:endParaRPr lang="en-US"/>
          </a:p>
        </p:txBody>
      </p:sp>
    </p:spTree>
    <p:extLst>
      <p:ext uri="{BB962C8B-B14F-4D97-AF65-F5344CB8AC3E}">
        <p14:creationId xmlns:p14="http://schemas.microsoft.com/office/powerpoint/2010/main" xmlns="" val="121671089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en-US" sz="2800" dirty="0" smtClean="0">
                <a:latin typeface="Times New Roman" pitchFamily="18" charset="0"/>
                <a:cs typeface="Times New Roman" pitchFamily="18" charset="0"/>
              </a:rPr>
              <a:t>- Supporting </a:t>
            </a:r>
            <a:r>
              <a:rPr lang="en-US" sz="2800" dirty="0">
                <a:latin typeface="Times New Roman" pitchFamily="18" charset="0"/>
                <a:cs typeface="Times New Roman" pitchFamily="18" charset="0"/>
              </a:rPr>
              <a:t>government aid services (e.g., technical and educational extension services, public credit agencies, storage and marketing facilities, rural transport and feeder roads)</a:t>
            </a:r>
          </a:p>
          <a:p>
            <a:pPr marL="0" indent="0" algn="just">
              <a:buNone/>
            </a:pPr>
            <a:r>
              <a:rPr lang="en-US" sz="2800" dirty="0" smtClean="0">
                <a:latin typeface="Times New Roman" pitchFamily="18" charset="0"/>
                <a:cs typeface="Times New Roman" pitchFamily="18" charset="0"/>
              </a:rPr>
              <a:t>- government </a:t>
            </a:r>
            <a:r>
              <a:rPr lang="en-US" sz="2800" dirty="0">
                <a:latin typeface="Times New Roman" pitchFamily="18" charset="0"/>
                <a:cs typeface="Times New Roman" pitchFamily="18" charset="0"/>
              </a:rPr>
              <a:t>pricing policies with regard to both inputs (e.g., removing factor price distortions) and outputs</a:t>
            </a:r>
            <a:r>
              <a:rPr lang="en-US" sz="2800" i="1" dirty="0">
                <a:latin typeface="Times New Roman" pitchFamily="18" charset="0"/>
                <a:cs typeface="Times New Roman" pitchFamily="18" charset="0"/>
              </a:rPr>
              <a:t>. </a:t>
            </a:r>
            <a:endParaRPr lang="en-US" sz="2800" b="1" dirty="0" smtClean="0">
              <a:latin typeface="Times New Roman" pitchFamily="18" charset="0"/>
              <a:cs typeface="Times New Roman" pitchFamily="18" charset="0"/>
            </a:endParaRPr>
          </a:p>
          <a:p>
            <a:pPr marL="0" indent="0">
              <a:buNone/>
            </a:pPr>
            <a:r>
              <a:rPr lang="en-US" sz="2800" b="1" dirty="0" smtClean="0">
                <a:latin typeface="Times New Roman" pitchFamily="18" charset="0"/>
                <a:cs typeface="Times New Roman" pitchFamily="18" charset="0"/>
              </a:rPr>
              <a:t>3. Integrated </a:t>
            </a:r>
            <a:r>
              <a:rPr lang="en-US" sz="2800" b="1" dirty="0">
                <a:latin typeface="Times New Roman" pitchFamily="18" charset="0"/>
                <a:cs typeface="Times New Roman" pitchFamily="18" charset="0"/>
              </a:rPr>
              <a:t>Development </a:t>
            </a:r>
            <a:r>
              <a:rPr lang="en-US" sz="2800" b="1" dirty="0" smtClean="0">
                <a:latin typeface="Times New Roman" pitchFamily="18" charset="0"/>
                <a:cs typeface="Times New Roman" pitchFamily="18" charset="0"/>
              </a:rPr>
              <a:t>Objectives </a:t>
            </a:r>
          </a:p>
          <a:p>
            <a:pPr algn="just"/>
            <a:r>
              <a:rPr lang="en-US" sz="2800" dirty="0">
                <a:latin typeface="Times New Roman" pitchFamily="18" charset="0"/>
                <a:cs typeface="Times New Roman" pitchFamily="18" charset="0"/>
              </a:rPr>
              <a:t>restoring a proper balance between urban and rural </a:t>
            </a:r>
            <a:r>
              <a:rPr lang="en-US" sz="2800" dirty="0" smtClean="0">
                <a:latin typeface="Times New Roman" pitchFamily="18" charset="0"/>
                <a:cs typeface="Times New Roman" pitchFamily="18" charset="0"/>
              </a:rPr>
              <a:t>economic opportunities.  </a:t>
            </a:r>
          </a:p>
          <a:p>
            <a:pPr algn="just"/>
            <a:r>
              <a:rPr lang="en-US" sz="2800" dirty="0" smtClean="0">
                <a:latin typeface="Times New Roman" pitchFamily="18" charset="0"/>
                <a:cs typeface="Times New Roman" pitchFamily="18" charset="0"/>
              </a:rPr>
              <a:t>creating </a:t>
            </a:r>
            <a:r>
              <a:rPr lang="en-US" sz="2800" dirty="0">
                <a:latin typeface="Times New Roman" pitchFamily="18" charset="0"/>
                <a:cs typeface="Times New Roman" pitchFamily="18" charset="0"/>
              </a:rPr>
              <a:t>the conditions for broad popular </a:t>
            </a:r>
            <a:r>
              <a:rPr lang="en-US" sz="2800" dirty="0" smtClean="0">
                <a:latin typeface="Times New Roman" pitchFamily="18" charset="0"/>
                <a:cs typeface="Times New Roman" pitchFamily="18" charset="0"/>
              </a:rPr>
              <a:t>participation in </a:t>
            </a:r>
            <a:r>
              <a:rPr lang="en-US" sz="2800" dirty="0">
                <a:latin typeface="Times New Roman" pitchFamily="18" charset="0"/>
                <a:cs typeface="Times New Roman" pitchFamily="18" charset="0"/>
              </a:rPr>
              <a:t>national development efforts and </a:t>
            </a:r>
            <a:r>
              <a:rPr lang="en-US" sz="2800" dirty="0" smtClean="0">
                <a:latin typeface="Times New Roman" pitchFamily="18" charset="0"/>
                <a:cs typeface="Times New Roman" pitchFamily="18" charset="0"/>
              </a:rPr>
              <a:t>rewards. </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49</a:t>
            </a:fld>
            <a:endParaRPr lang="en-US"/>
          </a:p>
        </p:txBody>
      </p:sp>
    </p:spTree>
    <p:extLst>
      <p:ext uri="{BB962C8B-B14F-4D97-AF65-F5344CB8AC3E}">
        <p14:creationId xmlns:p14="http://schemas.microsoft.com/office/powerpoint/2010/main" xmlns="" val="4078636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p:spPr>
        <p:style>
          <a:lnRef idx="1">
            <a:schemeClr val="dk1"/>
          </a:lnRef>
          <a:fillRef idx="2">
            <a:schemeClr val="dk1"/>
          </a:fillRef>
          <a:effectRef idx="1">
            <a:schemeClr val="dk1"/>
          </a:effectRef>
          <a:fontRef idx="minor">
            <a:schemeClr val="dk1"/>
          </a:fontRef>
        </p:style>
        <p:txBody>
          <a:bodyPr>
            <a:normAutofit fontScale="92500" lnSpcReduction="10000"/>
          </a:bodyPr>
          <a:lstStyle/>
          <a:p>
            <a:pPr marL="514350" indent="-514350" algn="just">
              <a:buAutoNum type="arabicPeriod"/>
            </a:pPr>
            <a:r>
              <a:rPr lang="en-US" sz="2800" dirty="0">
                <a:latin typeface="Times New Roman" pitchFamily="18" charset="0"/>
                <a:cs typeface="Times New Roman" pitchFamily="18" charset="0"/>
              </a:rPr>
              <a:t>A</a:t>
            </a:r>
            <a:r>
              <a:rPr lang="en-US" sz="2800" dirty="0" smtClean="0">
                <a:latin typeface="Times New Roman" pitchFamily="18" charset="0"/>
                <a:cs typeface="Times New Roman" pitchFamily="18" charset="0"/>
              </a:rPr>
              <a:t>ccelerated agricultural output growth through technological, institutional, and price incentive changes designed to raise the productivity of small farmers</a:t>
            </a:r>
          </a:p>
          <a:p>
            <a:pPr marL="514350" indent="-514350" algn="just">
              <a:buAutoNum type="arabicPeriod"/>
            </a:pPr>
            <a:r>
              <a:rPr lang="en-US" sz="2800" dirty="0" smtClean="0">
                <a:latin typeface="Times New Roman" pitchFamily="18" charset="0"/>
                <a:cs typeface="Times New Roman" pitchFamily="18" charset="0"/>
              </a:rPr>
              <a:t>Increased domestic demand for agricultural output derived from an </a:t>
            </a:r>
            <a:r>
              <a:rPr lang="en-US" sz="2800" b="1" dirty="0" smtClean="0">
                <a:latin typeface="Times New Roman" pitchFamily="18" charset="0"/>
                <a:cs typeface="Times New Roman" pitchFamily="18" charset="0"/>
              </a:rPr>
              <a:t>employment-oriented urban development </a:t>
            </a:r>
            <a:r>
              <a:rPr lang="en-US" sz="2800" dirty="0" smtClean="0">
                <a:latin typeface="Times New Roman" pitchFamily="18" charset="0"/>
                <a:cs typeface="Times New Roman" pitchFamily="18" charset="0"/>
              </a:rPr>
              <a:t>strategy</a:t>
            </a:r>
          </a:p>
          <a:p>
            <a:pPr marL="514350" indent="-514350" algn="just">
              <a:buAutoNum type="arabicPeriod"/>
            </a:pPr>
            <a:r>
              <a:rPr lang="en-US" sz="2800" dirty="0" smtClean="0">
                <a:latin typeface="Times New Roman" pitchFamily="18" charset="0"/>
                <a:cs typeface="Times New Roman" pitchFamily="18" charset="0"/>
              </a:rPr>
              <a:t>Diversified, non-agricultural, labor-intensive rural development activities that directly and indirectly support and are supported by the agriculture</a:t>
            </a:r>
          </a:p>
          <a:p>
            <a:pPr algn="just"/>
            <a:r>
              <a:rPr lang="en-US" sz="2800" dirty="0">
                <a:latin typeface="Times New Roman" pitchFamily="18" charset="0"/>
                <a:cs typeface="Times New Roman" pitchFamily="18" charset="0"/>
              </a:rPr>
              <a:t>A</a:t>
            </a:r>
            <a:r>
              <a:rPr lang="en-US" sz="2800" dirty="0" smtClean="0">
                <a:latin typeface="Times New Roman" pitchFamily="18" charset="0"/>
                <a:cs typeface="Times New Roman" pitchFamily="18" charset="0"/>
              </a:rPr>
              <a:t>gricultural and rural development are considered as the </a:t>
            </a:r>
            <a:r>
              <a:rPr lang="en-US" sz="2800" b="1" i="1" dirty="0" smtClean="0">
                <a:latin typeface="Times New Roman" pitchFamily="18" charset="0"/>
                <a:cs typeface="Times New Roman" pitchFamily="18" charset="0"/>
              </a:rPr>
              <a:t>sine qua non</a:t>
            </a:r>
            <a:r>
              <a:rPr lang="en-US" sz="2800" i="1" dirty="0" smtClean="0">
                <a:latin typeface="Times New Roman" pitchFamily="18" charset="0"/>
                <a:cs typeface="Times New Roman" pitchFamily="18" charset="0"/>
              </a:rPr>
              <a:t> </a:t>
            </a:r>
            <a:r>
              <a:rPr lang="en-US" sz="2800" dirty="0" smtClean="0"/>
              <a:t>(essential condition or prerequisite) </a:t>
            </a:r>
            <a:r>
              <a:rPr lang="en-US" sz="2800" dirty="0" smtClean="0">
                <a:latin typeface="Times New Roman" pitchFamily="18" charset="0"/>
                <a:cs typeface="Times New Roman" pitchFamily="18" charset="0"/>
              </a:rPr>
              <a:t>of national development.   </a:t>
            </a:r>
          </a:p>
          <a:p>
            <a:pPr algn="just">
              <a:buFont typeface="Wingdings" pitchFamily="2" charset="2"/>
              <a:buChar char="q"/>
            </a:pPr>
            <a:r>
              <a:rPr lang="en-US" sz="2800" b="1" dirty="0" smtClean="0">
                <a:latin typeface="Times New Roman" pitchFamily="18" charset="0"/>
                <a:cs typeface="Times New Roman" pitchFamily="18" charset="0"/>
              </a:rPr>
              <a:t> Integrated rural development</a:t>
            </a:r>
            <a:r>
              <a:rPr lang="en-US" sz="2800" dirty="0" smtClean="0">
                <a:latin typeface="Times New Roman" pitchFamily="18" charset="0"/>
                <a:cs typeface="Times New Roman" pitchFamily="18" charset="0"/>
              </a:rPr>
              <a:t>: the broad range of rural development activities, including small-farmer agricultural progress, the provision of physical and social infrastructure, the development of rural non-farm industries, and the capacity of the rural sector to sustain and accelerate the </a:t>
            </a:r>
            <a:r>
              <a:rPr lang="en-US" sz="2800" b="1" dirty="0" smtClean="0">
                <a:latin typeface="Times New Roman" pitchFamily="18" charset="0"/>
                <a:cs typeface="Times New Roman" pitchFamily="18" charset="0"/>
              </a:rPr>
              <a:t>velocity </a:t>
            </a:r>
            <a:r>
              <a:rPr lang="en-US" sz="2800" dirty="0" smtClean="0">
                <a:latin typeface="Times New Roman" pitchFamily="18" charset="0"/>
                <a:cs typeface="Times New Roman" pitchFamily="18" charset="0"/>
              </a:rPr>
              <a:t>of these improvements over time. </a:t>
            </a:r>
            <a:endParaRPr lang="en-US" sz="28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08F887BC-0AB3-49DB-BBCF-9813FF933CF1}" type="slidenum">
              <a:rPr lang="en-US" smtClean="0"/>
              <a:pPr/>
              <a:t>5</a:t>
            </a:fld>
            <a:endParaRPr lang="en-US"/>
          </a:p>
        </p:txBody>
      </p:sp>
    </p:spTree>
    <p:extLst>
      <p:ext uri="{BB962C8B-B14F-4D97-AF65-F5344CB8AC3E}">
        <p14:creationId xmlns:p14="http://schemas.microsoft.com/office/powerpoint/2010/main" xmlns="" val="770129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p:spPr>
        <p:style>
          <a:lnRef idx="1">
            <a:schemeClr val="dk1"/>
          </a:lnRef>
          <a:fillRef idx="2">
            <a:schemeClr val="dk1"/>
          </a:fillRef>
          <a:effectRef idx="1">
            <a:schemeClr val="dk1"/>
          </a:effectRef>
          <a:fontRef idx="minor">
            <a:schemeClr val="dk1"/>
          </a:fontRef>
        </p:style>
        <p:txBody>
          <a:bodyPr>
            <a:normAutofit/>
          </a:bodyPr>
          <a:lstStyle/>
          <a:p>
            <a:r>
              <a:rPr lang="en-US" sz="2800" dirty="0">
                <a:latin typeface="Times New Roman" pitchFamily="18" charset="0"/>
                <a:cs typeface="Times New Roman" pitchFamily="18" charset="0"/>
              </a:rPr>
              <a:t>Although agriculture employs the majority of the LDC labor force, it accounts for a much lower share of total </a:t>
            </a:r>
            <a:r>
              <a:rPr lang="en-US" sz="2800" dirty="0" smtClean="0">
                <a:latin typeface="Times New Roman" pitchFamily="18" charset="0"/>
                <a:cs typeface="Times New Roman" pitchFamily="18" charset="0"/>
              </a:rPr>
              <a:t>output. </a:t>
            </a:r>
          </a:p>
          <a:p>
            <a:pPr marL="0" indent="0">
              <a:buNone/>
            </a:pPr>
            <a:r>
              <a:rPr lang="en-US" sz="2800" dirty="0" smtClean="0">
                <a:latin typeface="Times New Roman" pitchFamily="18" charset="0"/>
                <a:cs typeface="Times New Roman" pitchFamily="18" charset="0"/>
              </a:rPr>
              <a:t>Output and employment contribution of agriculture, 1950-1995</a:t>
            </a:r>
            <a:endParaRPr lang="en-US" sz="2800" dirty="0">
              <a:latin typeface="Times New Roman" pitchFamily="18" charset="0"/>
              <a:cs typeface="Times New Roman" pitchFamily="18" charset="0"/>
            </a:endParaRPr>
          </a:p>
          <a:p>
            <a:pPr marL="0" indent="0">
              <a:buNone/>
            </a:pPr>
            <a:endParaRPr lang="en-US" sz="2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 y="2362200"/>
            <a:ext cx="8358187" cy="39989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08F887BC-0AB3-49DB-BBCF-9813FF933CF1}" type="slidenum">
              <a:rPr lang="en-US" smtClean="0"/>
              <a:pPr/>
              <a:t>6</a:t>
            </a:fld>
            <a:endParaRPr lang="en-US"/>
          </a:p>
        </p:txBody>
      </p:sp>
    </p:spTree>
    <p:extLst>
      <p:ext uri="{BB962C8B-B14F-4D97-AF65-F5344CB8AC3E}">
        <p14:creationId xmlns:p14="http://schemas.microsoft.com/office/powerpoint/2010/main" xmlns="" val="860199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p:spPr>
        <p:style>
          <a:lnRef idx="1">
            <a:schemeClr val="dk1"/>
          </a:lnRef>
          <a:fillRef idx="2">
            <a:schemeClr val="dk1"/>
          </a:fillRef>
          <a:effectRef idx="1">
            <a:schemeClr val="dk1"/>
          </a:effectRef>
          <a:fontRef idx="minor">
            <a:schemeClr val="dk1"/>
          </a:fontRef>
        </p:style>
        <p:txBody>
          <a:bodyPr>
            <a:normAutofit/>
          </a:bodyPr>
          <a:lstStyle/>
          <a:p>
            <a:r>
              <a:rPr lang="en-US" sz="2800" dirty="0">
                <a:latin typeface="Times New Roman" pitchFamily="18" charset="0"/>
                <a:cs typeface="Times New Roman" pitchFamily="18" charset="0"/>
              </a:rPr>
              <a:t>As countries develop, the shares of GDP and labor in </a:t>
            </a:r>
            <a:r>
              <a:rPr lang="en-US" sz="2800" dirty="0" smtClean="0">
                <a:latin typeface="Times New Roman" pitchFamily="18" charset="0"/>
                <a:cs typeface="Times New Roman" pitchFamily="18" charset="0"/>
              </a:rPr>
              <a:t>agriculture </a:t>
            </a:r>
            <a:r>
              <a:rPr lang="en-US" sz="2800" dirty="0">
                <a:latin typeface="Times New Roman" pitchFamily="18" charset="0"/>
                <a:cs typeface="Times New Roman" pitchFamily="18" charset="0"/>
              </a:rPr>
              <a:t>tend to decline, but </a:t>
            </a:r>
            <a:r>
              <a:rPr lang="en-US" sz="2800" dirty="0" smtClean="0">
                <a:latin typeface="Times New Roman" pitchFamily="18" charset="0"/>
                <a:cs typeface="Times New Roman" pitchFamily="18" charset="0"/>
              </a:rPr>
              <a:t>with </a:t>
            </a:r>
            <a:r>
              <a:rPr lang="en-US" sz="2800" dirty="0">
                <a:latin typeface="Times New Roman" pitchFamily="18" charset="0"/>
                <a:cs typeface="Times New Roman" pitchFamily="18" charset="0"/>
              </a:rPr>
              <a:t>many i</a:t>
            </a:r>
            <a:r>
              <a:rPr lang="en-US" sz="2800" dirty="0" smtClean="0">
                <a:latin typeface="Times New Roman" pitchFamily="18" charset="0"/>
                <a:cs typeface="Times New Roman" pitchFamily="18" charset="0"/>
              </a:rPr>
              <a:t>diosyncrasies.</a:t>
            </a:r>
          </a:p>
          <a:p>
            <a:pPr marL="0" indent="0">
              <a:buNone/>
            </a:pPr>
            <a:endParaRPr lang="en-US" sz="2800" dirty="0"/>
          </a:p>
        </p:txBody>
      </p:sp>
      <p:pic>
        <p:nvPicPr>
          <p:cNvPr id="4" name="Picture 6" descr="fig09_0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5691" y="1143000"/>
            <a:ext cx="8001000" cy="510540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08F887BC-0AB3-49DB-BBCF-9813FF933CF1}" type="slidenum">
              <a:rPr lang="en-US" smtClean="0"/>
              <a:pPr/>
              <a:t>7</a:t>
            </a:fld>
            <a:endParaRPr lang="en-US"/>
          </a:p>
        </p:txBody>
      </p:sp>
    </p:spTree>
    <p:extLst>
      <p:ext uri="{BB962C8B-B14F-4D97-AF65-F5344CB8AC3E}">
        <p14:creationId xmlns:p14="http://schemas.microsoft.com/office/powerpoint/2010/main" xmlns="" val="16984745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gn="just">
              <a:buNone/>
            </a:pPr>
            <a:endParaRPr lang="en-US" sz="2800" dirty="0" smtClean="0">
              <a:latin typeface="Times New Roman" pitchFamily="18" charset="0"/>
              <a:cs typeface="Times New Roman" pitchFamily="18" charset="0"/>
            </a:endParaRPr>
          </a:p>
          <a:p>
            <a:pPr marL="0" indent="0" algn="just">
              <a:buNone/>
            </a:pPr>
            <a:r>
              <a:rPr lang="tr-TR" sz="2800" dirty="0" smtClean="0">
                <a:latin typeface="Times New Roman" pitchFamily="18" charset="0"/>
                <a:cs typeface="Times New Roman" pitchFamily="18" charset="0"/>
              </a:rPr>
              <a:t>Why </a:t>
            </a:r>
            <a:r>
              <a:rPr lang="en-US" sz="2800" dirty="0">
                <a:latin typeface="Times New Roman" pitchFamily="18" charset="0"/>
                <a:cs typeface="Times New Roman" pitchFamily="18" charset="0"/>
              </a:rPr>
              <a:t>d</a:t>
            </a:r>
            <a:r>
              <a:rPr lang="tr-TR" sz="2800" dirty="0" smtClean="0">
                <a:latin typeface="Times New Roman" pitchFamily="18" charset="0"/>
                <a:cs typeface="Times New Roman" pitchFamily="18" charset="0"/>
              </a:rPr>
              <a:t>o </a:t>
            </a:r>
            <a:r>
              <a:rPr lang="en-US" sz="2800" dirty="0">
                <a:latin typeface="Times New Roman" pitchFamily="18" charset="0"/>
                <a:cs typeface="Times New Roman" pitchFamily="18" charset="0"/>
              </a:rPr>
              <a:t>the shares of GDP and labor in agriculture </a:t>
            </a:r>
            <a:r>
              <a:rPr lang="en-US" sz="2800" dirty="0" smtClean="0">
                <a:latin typeface="Times New Roman" pitchFamily="18" charset="0"/>
                <a:cs typeface="Times New Roman" pitchFamily="18" charset="0"/>
              </a:rPr>
              <a:t>decline with</a:t>
            </a: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economic d</a:t>
            </a:r>
            <a:r>
              <a:rPr lang="tr-TR" sz="2800" dirty="0" smtClean="0">
                <a:latin typeface="Times New Roman" pitchFamily="18" charset="0"/>
                <a:cs typeface="Times New Roman" pitchFamily="18" charset="0"/>
              </a:rPr>
              <a:t>evelopment</a:t>
            </a:r>
            <a:r>
              <a:rPr lang="en-US" sz="2800" dirty="0" smtClean="0">
                <a:latin typeface="Times New Roman" pitchFamily="18" charset="0"/>
                <a:cs typeface="Times New Roman" pitchFamily="18" charset="0"/>
              </a:rPr>
              <a:t> process </a:t>
            </a:r>
            <a:r>
              <a:rPr lang="tr-TR"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p>
          <a:p>
            <a:pPr algn="just"/>
            <a:r>
              <a:rPr lang="tr-TR" sz="2800" dirty="0" smtClean="0">
                <a:latin typeface="Times New Roman" pitchFamily="18" charset="0"/>
                <a:cs typeface="Times New Roman" pitchFamily="18" charset="0"/>
              </a:rPr>
              <a:t>Inelastic </a:t>
            </a:r>
            <a:r>
              <a:rPr lang="tr-TR" sz="2800" dirty="0">
                <a:latin typeface="Times New Roman" pitchFamily="18" charset="0"/>
                <a:cs typeface="Times New Roman" pitchFamily="18" charset="0"/>
              </a:rPr>
              <a:t>income elasticity of </a:t>
            </a:r>
            <a:r>
              <a:rPr lang="en-US" sz="2800" dirty="0">
                <a:latin typeface="Times New Roman" pitchFamily="18" charset="0"/>
                <a:cs typeface="Times New Roman" pitchFamily="18" charset="0"/>
              </a:rPr>
              <a:t>demand </a:t>
            </a:r>
            <a:r>
              <a:rPr lang="tr-TR" sz="2800" dirty="0">
                <a:latin typeface="Times New Roman" pitchFamily="18" charset="0"/>
                <a:cs typeface="Times New Roman" pitchFamily="18" charset="0"/>
              </a:rPr>
              <a:t>for</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food</a:t>
            </a:r>
          </a:p>
          <a:p>
            <a:pPr algn="just">
              <a:buFont typeface="Wingdings" pitchFamily="2" charset="2"/>
              <a:buChar char="Ø"/>
            </a:pPr>
            <a:r>
              <a:rPr lang="en-US" sz="2800" dirty="0" smtClean="0">
                <a:latin typeface="Times New Roman" pitchFamily="18" charset="0"/>
                <a:cs typeface="Times New Roman" pitchFamily="18" charset="0"/>
              </a:rPr>
              <a:t>As </a:t>
            </a:r>
            <a:r>
              <a:rPr lang="en-US" sz="2800" dirty="0">
                <a:latin typeface="Times New Roman" pitchFamily="18" charset="0"/>
                <a:cs typeface="Times New Roman" pitchFamily="18" charset="0"/>
              </a:rPr>
              <a:t>per-capita income rises, </a:t>
            </a:r>
            <a:r>
              <a:rPr lang="tr-TR" sz="2800" dirty="0">
                <a:latin typeface="Times New Roman" pitchFamily="18" charset="0"/>
                <a:cs typeface="Times New Roman" pitchFamily="18" charset="0"/>
              </a:rPr>
              <a:t>the proportion of </a:t>
            </a:r>
            <a:r>
              <a:rPr lang="en-US" sz="2800" dirty="0" smtClean="0">
                <a:latin typeface="Times New Roman" pitchFamily="18" charset="0"/>
                <a:cs typeface="Times New Roman" pitchFamily="18" charset="0"/>
              </a:rPr>
              <a:t>household </a:t>
            </a:r>
            <a:r>
              <a:rPr lang="tr-TR" sz="2800" dirty="0" smtClean="0">
                <a:latin typeface="Times New Roman" pitchFamily="18" charset="0"/>
                <a:cs typeface="Times New Roman" pitchFamily="18" charset="0"/>
              </a:rPr>
              <a:t>income </a:t>
            </a:r>
            <a:r>
              <a:rPr lang="tr-TR" sz="2800" dirty="0">
                <a:latin typeface="Times New Roman" pitchFamily="18" charset="0"/>
                <a:cs typeface="Times New Roman" pitchFamily="18" charset="0"/>
              </a:rPr>
              <a:t>spent on food declines relative to other </a:t>
            </a:r>
            <a:r>
              <a:rPr lang="tr-TR" sz="2800" dirty="0" smtClean="0">
                <a:latin typeface="Times New Roman" pitchFamily="18" charset="0"/>
                <a:cs typeface="Times New Roman" pitchFamily="18" charset="0"/>
              </a:rPr>
              <a:t>products.</a:t>
            </a:r>
            <a:endParaRPr lang="en-US" sz="2800" dirty="0">
              <a:latin typeface="Times New Roman" pitchFamily="18" charset="0"/>
              <a:cs typeface="Times New Roman" pitchFamily="18" charset="0"/>
            </a:endParaRPr>
          </a:p>
          <a:p>
            <a:pPr algn="just">
              <a:buFont typeface="Wingdings" pitchFamily="2" charset="2"/>
              <a:buChar char="Ø"/>
            </a:pPr>
            <a:r>
              <a:rPr lang="tr-TR" sz="2800" dirty="0" smtClean="0">
                <a:latin typeface="Times New Roman" pitchFamily="18" charset="0"/>
                <a:cs typeface="Times New Roman" pitchFamily="18" charset="0"/>
              </a:rPr>
              <a:t>As </a:t>
            </a:r>
            <a:r>
              <a:rPr lang="tr-TR" sz="2800" dirty="0">
                <a:latin typeface="Times New Roman" pitchFamily="18" charset="0"/>
                <a:cs typeface="Times New Roman" pitchFamily="18" charset="0"/>
              </a:rPr>
              <a:t>household demand for food declines in relation to other products, </a:t>
            </a:r>
            <a:r>
              <a:rPr lang="en-US" sz="2800" dirty="0">
                <a:latin typeface="Times New Roman" pitchFamily="18" charset="0"/>
                <a:cs typeface="Times New Roman" pitchFamily="18" charset="0"/>
              </a:rPr>
              <a:t>relative price</a:t>
            </a:r>
            <a:r>
              <a:rPr lang="tr-TR" sz="2800" dirty="0">
                <a:latin typeface="Times New Roman" pitchFamily="18" charset="0"/>
                <a:cs typeface="Times New Roman" pitchFamily="18" charset="0"/>
              </a:rPr>
              <a:t>s</a:t>
            </a:r>
            <a:r>
              <a:rPr lang="en-US" sz="2800" dirty="0">
                <a:latin typeface="Times New Roman" pitchFamily="18" charset="0"/>
                <a:cs typeface="Times New Roman" pitchFamily="18" charset="0"/>
              </a:rPr>
              <a:t> of food</a:t>
            </a:r>
            <a:r>
              <a:rPr lang="tr-TR" sz="2800" dirty="0">
                <a:latin typeface="Times New Roman" pitchFamily="18" charset="0"/>
                <a:cs typeface="Times New Roman" pitchFamily="18" charset="0"/>
              </a:rPr>
              <a:t>s</a:t>
            </a:r>
            <a:r>
              <a:rPr lang="en-US" sz="2800" dirty="0">
                <a:latin typeface="Times New Roman" pitchFamily="18" charset="0"/>
                <a:cs typeface="Times New Roman" pitchFamily="18" charset="0"/>
              </a:rPr>
              <a:t> decline, other things equal. </a:t>
            </a: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in turn reduces returns to factors used</a:t>
            </a:r>
            <a:r>
              <a:rPr lang="tr-TR" sz="2800" dirty="0">
                <a:latin typeface="Times New Roman" pitchFamily="18" charset="0"/>
                <a:cs typeface="Times New Roman" pitchFamily="18" charset="0"/>
              </a:rPr>
              <a:t> </a:t>
            </a:r>
            <a:r>
              <a:rPr lang="en-US" sz="2800" dirty="0">
                <a:latin typeface="Times New Roman" pitchFamily="18" charset="0"/>
                <a:cs typeface="Times New Roman" pitchFamily="18" charset="0"/>
              </a:rPr>
              <a:t>in agricultural production, causing a net migration of labor and capital to other sectors</a:t>
            </a:r>
            <a:r>
              <a:rPr lang="tr-TR"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buFont typeface="Wingdings" pitchFamily="2" charset="2"/>
              <a:buChar char="Ø"/>
            </a:pPr>
            <a:r>
              <a:rPr lang="tr-TR" sz="2800" dirty="0" smtClean="0">
                <a:latin typeface="Times New Roman" pitchFamily="18" charset="0"/>
                <a:cs typeface="Times New Roman" pitchFamily="18" charset="0"/>
                <a:sym typeface="Wingdings" pitchFamily="2" charset="2"/>
              </a:rPr>
              <a:t>Share</a:t>
            </a:r>
            <a:r>
              <a:rPr lang="en-US" sz="2800" dirty="0" smtClean="0">
                <a:latin typeface="Times New Roman" pitchFamily="18" charset="0"/>
                <a:cs typeface="Times New Roman" pitchFamily="18" charset="0"/>
                <a:sym typeface="Wingdings" pitchFamily="2" charset="2"/>
              </a:rPr>
              <a:t>s</a:t>
            </a:r>
            <a:r>
              <a:rPr lang="tr-TR" sz="2800" dirty="0" smtClean="0">
                <a:latin typeface="Times New Roman" pitchFamily="18" charset="0"/>
                <a:cs typeface="Times New Roman" pitchFamily="18" charset="0"/>
                <a:sym typeface="Wingdings" pitchFamily="2" charset="2"/>
              </a:rPr>
              <a:t> </a:t>
            </a:r>
            <a:r>
              <a:rPr lang="tr-TR" sz="2800" dirty="0">
                <a:latin typeface="Times New Roman" pitchFamily="18" charset="0"/>
                <a:cs typeface="Times New Roman" pitchFamily="18" charset="0"/>
                <a:sym typeface="Wingdings" pitchFamily="2" charset="2"/>
              </a:rPr>
              <a:t>of </a:t>
            </a:r>
            <a:r>
              <a:rPr lang="en-US" sz="2800" dirty="0" smtClean="0">
                <a:latin typeface="Times New Roman" pitchFamily="18" charset="0"/>
                <a:cs typeface="Times New Roman" pitchFamily="18" charset="0"/>
                <a:sym typeface="Wingdings" pitchFamily="2" charset="2"/>
              </a:rPr>
              <a:t>GDP and labor </a:t>
            </a:r>
            <a:r>
              <a:rPr lang="tr-TR" sz="2800" dirty="0" smtClean="0">
                <a:latin typeface="Times New Roman" pitchFamily="18" charset="0"/>
                <a:cs typeface="Times New Roman" pitchFamily="18" charset="0"/>
                <a:sym typeface="Wingdings" pitchFamily="2" charset="2"/>
              </a:rPr>
              <a:t> </a:t>
            </a:r>
            <a:r>
              <a:rPr lang="en-US" sz="2800" dirty="0" smtClean="0">
                <a:latin typeface="Times New Roman" pitchFamily="18" charset="0"/>
                <a:cs typeface="Times New Roman" pitchFamily="18" charset="0"/>
                <a:sym typeface="Wingdings" pitchFamily="2" charset="2"/>
              </a:rPr>
              <a:t>in agriculture </a:t>
            </a:r>
            <a:r>
              <a:rPr lang="tr-TR" sz="2800" dirty="0" smtClean="0">
                <a:latin typeface="Times New Roman" pitchFamily="18" charset="0"/>
                <a:cs typeface="Times New Roman" pitchFamily="18" charset="0"/>
                <a:sym typeface="Wingdings" pitchFamily="2" charset="2"/>
              </a:rPr>
              <a:t>decline </a:t>
            </a:r>
            <a:r>
              <a:rPr lang="tr-TR" sz="2800" dirty="0">
                <a:latin typeface="Times New Roman" pitchFamily="18" charset="0"/>
                <a:cs typeface="Times New Roman" pitchFamily="18" charset="0"/>
                <a:sym typeface="Wingdings" pitchFamily="2" charset="2"/>
              </a:rPr>
              <a:t>over the economic development process</a:t>
            </a:r>
            <a:r>
              <a:rPr lang="tr-TR" sz="2800" dirty="0" smtClean="0">
                <a:latin typeface="Times New Roman" pitchFamily="18" charset="0"/>
                <a:cs typeface="Times New Roman" pitchFamily="18" charset="0"/>
                <a:sym typeface="Wingdings" pitchFamily="2" charset="2"/>
              </a:rPr>
              <a:t>.</a:t>
            </a:r>
            <a:endParaRPr lang="en-US" sz="2800" dirty="0">
              <a:latin typeface="Times New Roman" pitchFamily="18" charset="0"/>
              <a:cs typeface="Times New Roman" pitchFamily="18" charset="0"/>
            </a:endParaRPr>
          </a:p>
          <a:p>
            <a:pPr>
              <a:buFont typeface="Wingdings" pitchFamily="2" charset="2"/>
              <a:buChar char="Ø"/>
            </a:pPr>
            <a:endParaRPr lang="tr-TR" sz="2800" dirty="0"/>
          </a:p>
          <a:p>
            <a:pPr>
              <a:buFont typeface="Wingdings" pitchFamily="2" charset="2"/>
              <a:buChar char="Ø"/>
            </a:pP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08F887BC-0AB3-49DB-BBCF-9813FF933CF1}" type="slidenum">
              <a:rPr lang="en-US" smtClean="0"/>
              <a:pPr/>
              <a:t>8</a:t>
            </a:fld>
            <a:endParaRPr lang="en-US"/>
          </a:p>
        </p:txBody>
      </p:sp>
    </p:spTree>
    <p:extLst>
      <p:ext uri="{BB962C8B-B14F-4D97-AF65-F5344CB8AC3E}">
        <p14:creationId xmlns:p14="http://schemas.microsoft.com/office/powerpoint/2010/main" xmlns="" val="3952658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ln/>
        </p:spPr>
        <p:style>
          <a:lnRef idx="1">
            <a:schemeClr val="dk1"/>
          </a:lnRef>
          <a:fillRef idx="2">
            <a:schemeClr val="dk1"/>
          </a:fillRef>
          <a:effectRef idx="1">
            <a:schemeClr val="dk1"/>
          </a:effectRef>
          <a:fontRef idx="minor">
            <a:schemeClr val="dk1"/>
          </a:fontRef>
        </p:style>
        <p:txBody>
          <a:bodyPr>
            <a:normAutofit/>
          </a:bodyPr>
          <a:lstStyle/>
          <a:p>
            <a:r>
              <a:rPr lang="en-US" sz="2800" dirty="0">
                <a:latin typeface="Times New Roman" pitchFamily="18" charset="0"/>
                <a:cs typeface="Times New Roman" pitchFamily="18" charset="0"/>
              </a:rPr>
              <a:t>Agricultural production continues to rise around the </a:t>
            </a:r>
            <a:r>
              <a:rPr lang="en-US" sz="2800" dirty="0" smtClean="0">
                <a:latin typeface="Times New Roman" pitchFamily="18" charset="0"/>
                <a:cs typeface="Times New Roman" pitchFamily="18" charset="0"/>
              </a:rPr>
              <a:t>world keeping pace </a:t>
            </a:r>
            <a:r>
              <a:rPr lang="en-US" sz="2800" dirty="0">
                <a:latin typeface="Times New Roman" pitchFamily="18" charset="0"/>
                <a:cs typeface="Times New Roman" pitchFamily="18" charset="0"/>
              </a:rPr>
              <a:t>with the </a:t>
            </a:r>
            <a:r>
              <a:rPr lang="en-US" sz="2800" dirty="0" smtClean="0">
                <a:latin typeface="Times New Roman" pitchFamily="18" charset="0"/>
                <a:cs typeface="Times New Roman" pitchFamily="18" charset="0"/>
              </a:rPr>
              <a:t>rising population. But </a:t>
            </a:r>
            <a:r>
              <a:rPr lang="en-US" sz="2800" dirty="0">
                <a:latin typeface="Times New Roman" pitchFamily="18" charset="0"/>
                <a:cs typeface="Times New Roman" pitchFamily="18" charset="0"/>
              </a:rPr>
              <a:t>progress has </a:t>
            </a:r>
            <a:r>
              <a:rPr lang="en-US" sz="2800" dirty="0" smtClean="0">
                <a:latin typeface="Times New Roman" pitchFamily="18" charset="0"/>
                <a:cs typeface="Times New Roman" pitchFamily="18" charset="0"/>
              </a:rPr>
              <a:t>been </a:t>
            </a:r>
            <a:r>
              <a:rPr lang="en-US" sz="2800" dirty="0">
                <a:latin typeface="Times New Roman" pitchFamily="18" charset="0"/>
                <a:cs typeface="Times New Roman" pitchFamily="18" charset="0"/>
              </a:rPr>
              <a:t>very </a:t>
            </a:r>
            <a:r>
              <a:rPr lang="en-US" sz="2800" dirty="0" smtClean="0">
                <a:latin typeface="Times New Roman" pitchFamily="18" charset="0"/>
                <a:cs typeface="Times New Roman" pitchFamily="18" charset="0"/>
              </a:rPr>
              <a:t>uneven. </a:t>
            </a:r>
          </a:p>
          <a:p>
            <a:pPr marL="0" indent="0">
              <a:buNone/>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Cereal </a:t>
            </a:r>
            <a:r>
              <a:rPr lang="en-US" sz="2800" b="1" dirty="0">
                <a:latin typeface="Times New Roman" pitchFamily="18" charset="0"/>
                <a:cs typeface="Times New Roman" pitchFamily="18" charset="0"/>
              </a:rPr>
              <a:t>Yields by World Region, </a:t>
            </a:r>
            <a:r>
              <a:rPr lang="en-US" sz="2800" b="1" dirty="0" smtClean="0">
                <a:latin typeface="Times New Roman" pitchFamily="18" charset="0"/>
                <a:cs typeface="Times New Roman" pitchFamily="18" charset="0"/>
              </a:rPr>
              <a:t>1960-2005 </a:t>
            </a:r>
          </a:p>
          <a:p>
            <a:pPr marL="0" indent="0">
              <a:buNone/>
            </a:pPr>
            <a:endParaRPr lang="en-US" sz="2800" dirty="0">
              <a:latin typeface="Times New Roman" pitchFamily="18" charset="0"/>
              <a:cs typeface="Times New Roman" pitchFamily="18" charset="0"/>
            </a:endParaRPr>
          </a:p>
        </p:txBody>
      </p:sp>
      <p:pic>
        <p:nvPicPr>
          <p:cNvPr id="5" name="Picture 6" descr="fig09_0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 y="2133600"/>
            <a:ext cx="84582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Slide Number Placeholder 5"/>
          <p:cNvSpPr>
            <a:spLocks noGrp="1"/>
          </p:cNvSpPr>
          <p:nvPr>
            <p:ph type="sldNum" sz="quarter" idx="12"/>
          </p:nvPr>
        </p:nvSpPr>
        <p:spPr/>
        <p:txBody>
          <a:bodyPr/>
          <a:lstStyle/>
          <a:p>
            <a:fld id="{08F887BC-0AB3-49DB-BBCF-9813FF933CF1}" type="slidenum">
              <a:rPr lang="en-US" smtClean="0"/>
              <a:pPr/>
              <a:t>9</a:t>
            </a:fld>
            <a:endParaRPr lang="en-US"/>
          </a:p>
        </p:txBody>
      </p:sp>
    </p:spTree>
    <p:extLst>
      <p:ext uri="{BB962C8B-B14F-4D97-AF65-F5344CB8AC3E}">
        <p14:creationId xmlns:p14="http://schemas.microsoft.com/office/powerpoint/2010/main" xmlns="" val="1147573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2396</TotalTime>
  <Words>4651</Words>
  <Application>Microsoft Office PowerPoint</Application>
  <PresentationFormat>On-screen Show (4:3)</PresentationFormat>
  <Paragraphs>412</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Slide 1</vt:lpstr>
      <vt:lpstr>Slide 2</vt:lpstr>
      <vt:lpstr>Slide 3</vt:lpstr>
      <vt:lpstr>Slide 4</vt:lpstr>
      <vt:lpstr>Slide 5</vt:lpstr>
      <vt:lpstr>Slide 6</vt:lpstr>
      <vt:lpstr>Slide 7</vt:lpstr>
      <vt:lpstr>Slide 8</vt:lpstr>
      <vt:lpstr>Slide 9</vt:lpstr>
      <vt:lpstr>Reasons for Poor Performance of developing country’s agricultural sector</vt:lpstr>
      <vt:lpstr>Slide 11</vt:lpstr>
      <vt:lpstr>Slide 12</vt:lpstr>
      <vt:lpstr>Slide 13</vt:lpstr>
      <vt:lpstr>Slide 14</vt:lpstr>
      <vt:lpstr>Slide 15</vt:lpstr>
      <vt:lpstr>Slide 16</vt:lpstr>
      <vt:lpstr>Slide 17</vt:lpstr>
      <vt:lpstr>Slide 18</vt:lpstr>
      <vt:lpstr>Slide 19</vt:lpstr>
      <vt:lpstr>Slide 20</vt:lpstr>
      <vt:lpstr>Agricultural Dualism: Asia</vt:lpstr>
      <vt:lpstr>Agricultural Dualism: Asia</vt:lpstr>
      <vt:lpstr>Slide 23</vt:lpstr>
      <vt:lpstr>Slide 24</vt:lpstr>
      <vt:lpstr>Slide 25</vt:lpstr>
      <vt:lpstr>Slide 26</vt:lpstr>
      <vt:lpstr>Agricultural Dualism: Africa</vt:lpstr>
      <vt:lpstr>Slide 28</vt:lpstr>
      <vt:lpstr>Subsistence Agriculture and Extensive Cultivation in Africa</vt:lpstr>
      <vt:lpstr>4.3. The Important Role of Women</vt:lpstr>
      <vt:lpstr>Slide 31</vt:lpstr>
      <vt:lpstr>Slide 32</vt:lpstr>
      <vt:lpstr>Slide 33</vt:lpstr>
      <vt:lpstr>Slide 34</vt:lpstr>
      <vt:lpstr>Slide 35</vt:lpstr>
      <vt:lpstr>Alfred Marshall observed that the farmer was paid only part of his marginal product and would rationally reduce work effort accordingly. </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TOSHIBA</dc:creator>
  <cp:lastModifiedBy>pc</cp:lastModifiedBy>
  <cp:revision>192</cp:revision>
  <dcterms:created xsi:type="dcterms:W3CDTF">2014-06-06T06:14:55Z</dcterms:created>
  <dcterms:modified xsi:type="dcterms:W3CDTF">2015-08-20T14:49:44Z</dcterms:modified>
</cp:coreProperties>
</file>