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4" r:id="rId7"/>
    <p:sldId id="265" r:id="rId8"/>
    <p:sldId id="267" r:id="rId9"/>
    <p:sldId id="269" r:id="rId10"/>
    <p:sldId id="270" r:id="rId11"/>
    <p:sldId id="271" r:id="rId12"/>
    <p:sldId id="272" r:id="rId13"/>
    <p:sldId id="268"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DC42330-6DC5-48FC-84C5-F22AC3BA41AE}" type="datetimeFigureOut">
              <a:rPr lang="en-US" smtClean="0"/>
              <a:pPr/>
              <a:t>9/6/2015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DBBF28A-AD28-4B41-8BC3-6A046904DADC}"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C42330-6DC5-48FC-84C5-F22AC3BA41AE}" type="datetimeFigureOut">
              <a:rPr lang="en-US" smtClean="0"/>
              <a:pPr/>
              <a:t>9/6/2015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BBF28A-AD28-4B41-8BC3-6A046904DAD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DBBF28A-AD28-4B41-8BC3-6A046904DADC}"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C42330-6DC5-48FC-84C5-F22AC3BA41AE}" type="datetimeFigureOut">
              <a:rPr lang="en-US" smtClean="0"/>
              <a:pPr/>
              <a:t>9/6/2015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DC42330-6DC5-48FC-84C5-F22AC3BA41AE}" type="datetimeFigureOut">
              <a:rPr lang="en-US" smtClean="0"/>
              <a:pPr/>
              <a:t>9/6/2015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EDBBF28A-AD28-4B41-8BC3-6A046904DADC}"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DC42330-6DC5-48FC-84C5-F22AC3BA41AE}" type="datetimeFigureOut">
              <a:rPr lang="en-US" smtClean="0"/>
              <a:pPr/>
              <a:t>9/6/2015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DBBF28A-AD28-4B41-8BC3-6A046904DADC}"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DC42330-6DC5-48FC-84C5-F22AC3BA41AE}" type="datetimeFigureOut">
              <a:rPr lang="en-US" smtClean="0"/>
              <a:pPr/>
              <a:t>9/6/2015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BBF28A-AD28-4B41-8BC3-6A046904DADC}"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DC42330-6DC5-48FC-84C5-F22AC3BA41AE}" type="datetimeFigureOut">
              <a:rPr lang="en-US" smtClean="0"/>
              <a:pPr/>
              <a:t>9/6/2015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DBBF28A-AD28-4B41-8BC3-6A046904DADC}"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DC42330-6DC5-48FC-84C5-F22AC3BA41AE}" type="datetimeFigureOut">
              <a:rPr lang="en-US" smtClean="0"/>
              <a:pPr/>
              <a:t>9/6/2015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DBBF28A-AD28-4B41-8BC3-6A046904DA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DC42330-6DC5-48FC-84C5-F22AC3BA41AE}" type="datetimeFigureOut">
              <a:rPr lang="en-US" smtClean="0"/>
              <a:pPr/>
              <a:t>9/6/2015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DBBF28A-AD28-4B41-8BC3-6A046904DA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DBBF28A-AD28-4B41-8BC3-6A046904DADC}"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DC42330-6DC5-48FC-84C5-F22AC3BA41AE}" type="datetimeFigureOut">
              <a:rPr lang="en-US" smtClean="0"/>
              <a:pPr/>
              <a:t>9/6/2015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DBBF28A-AD28-4B41-8BC3-6A046904DADC}"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DC42330-6DC5-48FC-84C5-F22AC3BA41AE}" type="datetimeFigureOut">
              <a:rPr lang="en-US" smtClean="0"/>
              <a:pPr/>
              <a:t>9/6/2015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DC42330-6DC5-48FC-84C5-F22AC3BA41AE}" type="datetimeFigureOut">
              <a:rPr lang="en-US" smtClean="0"/>
              <a:pPr/>
              <a:t>9/6/2015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DBBF28A-AD28-4B41-8BC3-6A046904DADC}"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ctr">
              <a:buNone/>
            </a:pPr>
            <a:r>
              <a:rPr lang="en-US" sz="5400" dirty="0" smtClean="0"/>
              <a:t>Chapter-Five </a:t>
            </a:r>
          </a:p>
          <a:p>
            <a:pPr algn="ctr">
              <a:buNone/>
            </a:pPr>
            <a:r>
              <a:rPr lang="en-US" sz="5400" dirty="0" smtClean="0"/>
              <a:t>International Trade Theory and Economic Development Strategy</a:t>
            </a:r>
            <a:endParaRPr lang="en-US"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600" dirty="0" smtClean="0">
                <a:solidFill>
                  <a:schemeClr val="tx1"/>
                </a:solidFill>
              </a:rPr>
              <a:t>Principle of comparative advantage –opportunity costs </a:t>
            </a:r>
            <a:endParaRPr lang="en-US" sz="2600" dirty="0"/>
          </a:p>
        </p:txBody>
      </p:sp>
      <p:sp>
        <p:nvSpPr>
          <p:cNvPr id="3" name="Content Placeholder 2"/>
          <p:cNvSpPr>
            <a:spLocks noGrp="1"/>
          </p:cNvSpPr>
          <p:nvPr>
            <p:ph sz="quarter" idx="1"/>
          </p:nvPr>
        </p:nvSpPr>
        <p:spPr>
          <a:xfrm>
            <a:off x="0" y="838200"/>
            <a:ext cx="8915400" cy="5867400"/>
          </a:xfrm>
        </p:spPr>
        <p:txBody>
          <a:bodyPr/>
          <a:lstStyle/>
          <a:p>
            <a:pPr marL="274320" lvl="1">
              <a:buClr>
                <a:schemeClr val="accent1"/>
              </a:buClr>
              <a:buSzPct val="85000"/>
              <a:buFont typeface="Wingdings 2"/>
              <a:buChar char=""/>
            </a:pPr>
            <a:r>
              <a:rPr lang="en-US" sz="2400" dirty="0" smtClean="0">
                <a:solidFill>
                  <a:schemeClr val="tx1"/>
                </a:solidFill>
              </a:rPr>
              <a:t>Example: </a:t>
            </a:r>
          </a:p>
          <a:p>
            <a:pPr algn="just">
              <a:lnSpc>
                <a:spcPct val="90000"/>
              </a:lnSpc>
              <a:spcBef>
                <a:spcPct val="50000"/>
              </a:spcBef>
            </a:pPr>
            <a:r>
              <a:rPr lang="en-US" sz="2400" dirty="0" smtClean="0"/>
              <a:t>Suppose that in Kenya 10 million Samsung mobile  could be produced with the same resources that could produce 100,000 computers.</a:t>
            </a:r>
          </a:p>
          <a:p>
            <a:pPr algn="just">
              <a:lnSpc>
                <a:spcPct val="90000"/>
              </a:lnSpc>
              <a:spcBef>
                <a:spcPct val="50000"/>
              </a:spcBef>
            </a:pPr>
            <a:r>
              <a:rPr lang="en-US" sz="2400" dirty="0" smtClean="0"/>
              <a:t>Suppose that in Ethiopia 10 million Samsung mobile   could be produced with the same resources that could produce 30,000 computers.</a:t>
            </a:r>
          </a:p>
          <a:p>
            <a:pPr algn="just">
              <a:lnSpc>
                <a:spcPct val="90000"/>
              </a:lnSpc>
              <a:spcBef>
                <a:spcPct val="50000"/>
              </a:spcBef>
            </a:pPr>
            <a:r>
              <a:rPr lang="en-US" sz="2400" dirty="0" smtClean="0"/>
              <a:t>Workers in Ethiopia would be less productive than those in Kenya in manufacturing computers.</a:t>
            </a:r>
          </a:p>
          <a:p>
            <a:pPr algn="just">
              <a:lnSpc>
                <a:spcPct val="90000"/>
              </a:lnSpc>
              <a:spcBef>
                <a:spcPct val="50000"/>
              </a:spcBef>
            </a:pPr>
            <a:r>
              <a:rPr lang="en-US" sz="2400" dirty="0" smtClean="0"/>
              <a:t>Quick quiz: what is the opportunity cost for Ethiopia </a:t>
            </a:r>
            <a:br>
              <a:rPr lang="en-US" sz="2400" dirty="0" smtClean="0"/>
            </a:br>
            <a:r>
              <a:rPr lang="en-US" sz="2400" dirty="0" smtClean="0"/>
              <a:t>if it decides to produce Samsung mobile?</a:t>
            </a:r>
          </a:p>
          <a:p>
            <a:r>
              <a:rPr lang="en-US" sz="2400" dirty="0" smtClean="0"/>
              <a:t>Ethiopia has a lower opportunity cost of producing Samsung mobile as compared to Kenya.</a:t>
            </a:r>
          </a:p>
          <a:p>
            <a:pPr>
              <a:buNone/>
            </a:pPr>
            <a:endParaRPr lang="en-US" sz="2400"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600" i="1" dirty="0" smtClean="0">
                <a:solidFill>
                  <a:schemeClr val="tx1"/>
                </a:solidFill>
              </a:rPr>
              <a:t>Principle of comparative advantage –opportunity costs </a:t>
            </a:r>
            <a:endParaRPr lang="en-US" sz="2600" i="1" dirty="0"/>
          </a:p>
        </p:txBody>
      </p:sp>
      <p:sp>
        <p:nvSpPr>
          <p:cNvPr id="3" name="Content Placeholder 2"/>
          <p:cNvSpPr>
            <a:spLocks noGrp="1"/>
          </p:cNvSpPr>
          <p:nvPr>
            <p:ph sz="quarter" idx="1"/>
          </p:nvPr>
        </p:nvSpPr>
        <p:spPr>
          <a:xfrm>
            <a:off x="0" y="1219200"/>
            <a:ext cx="8991600" cy="5638800"/>
          </a:xfrm>
        </p:spPr>
        <p:txBody>
          <a:bodyPr>
            <a:normAutofit lnSpcReduction="10000"/>
          </a:bodyPr>
          <a:lstStyle/>
          <a:p>
            <a:pPr>
              <a:lnSpc>
                <a:spcPct val="90000"/>
              </a:lnSpc>
              <a:spcBef>
                <a:spcPct val="50000"/>
              </a:spcBef>
            </a:pPr>
            <a:r>
              <a:rPr lang="en-US" sz="2800" dirty="0" smtClean="0"/>
              <a:t>Kenya has a lower opportunity cost of producing computers. B/Cs</a:t>
            </a:r>
          </a:p>
          <a:p>
            <a:pPr lvl="1" algn="just">
              <a:lnSpc>
                <a:spcPct val="90000"/>
              </a:lnSpc>
              <a:spcBef>
                <a:spcPct val="50000"/>
              </a:spcBef>
            </a:pPr>
            <a:r>
              <a:rPr lang="en-US" sz="2400" dirty="0" smtClean="0"/>
              <a:t>Ethiopia can produce 30,000 computers, compared to 10 million Samsung mobile that it could otherwise produce.</a:t>
            </a:r>
          </a:p>
          <a:p>
            <a:pPr lvl="1" algn="just">
              <a:lnSpc>
                <a:spcPct val="90000"/>
              </a:lnSpc>
              <a:spcBef>
                <a:spcPct val="50000"/>
              </a:spcBef>
            </a:pPr>
            <a:r>
              <a:rPr lang="en-US" sz="2400" dirty="0" smtClean="0"/>
              <a:t>The Kenya can produce 100,000 computers, compared to 10 million Samsung mobile that it could otherwise produce.</a:t>
            </a:r>
          </a:p>
          <a:p>
            <a:pPr lvl="1" algn="just">
              <a:lnSpc>
                <a:spcPct val="90000"/>
              </a:lnSpc>
              <a:spcBef>
                <a:spcPct val="50000"/>
              </a:spcBef>
            </a:pPr>
            <a:r>
              <a:rPr lang="en-US" sz="2400" dirty="0" smtClean="0"/>
              <a:t>The Kenya can produce 30,000 computers, compared to 3.3 million Samsung mobile that it could otherwise produce.</a:t>
            </a:r>
          </a:p>
          <a:p>
            <a:pPr lvl="1" algn="just">
              <a:lnSpc>
                <a:spcPct val="90000"/>
              </a:lnSpc>
              <a:spcBef>
                <a:spcPct val="50000"/>
              </a:spcBef>
              <a:buFont typeface="Wingdings" pitchFamily="2" charset="2"/>
              <a:buChar char="Ø"/>
            </a:pPr>
            <a:r>
              <a:rPr lang="en-US" sz="2400" dirty="0" smtClean="0"/>
              <a:t>A country has a </a:t>
            </a:r>
            <a:r>
              <a:rPr lang="en-US" sz="2400" b="1" dirty="0" smtClean="0"/>
              <a:t>comparative advantage</a:t>
            </a:r>
            <a:r>
              <a:rPr lang="en-US" sz="2400" dirty="0" smtClean="0"/>
              <a:t> in producing a good if the opportunity cost of producing that good is lower in the country than it is in other countries.</a:t>
            </a:r>
          </a:p>
          <a:p>
            <a:pPr lvl="1" algn="just">
              <a:lnSpc>
                <a:spcPct val="90000"/>
              </a:lnSpc>
              <a:spcBef>
                <a:spcPct val="50000"/>
              </a:spcBef>
              <a:buFont typeface="Wingdings" pitchFamily="2" charset="2"/>
              <a:buChar char="Ø"/>
            </a:pPr>
            <a:r>
              <a:rPr lang="en-US" sz="2400" dirty="0" smtClean="0"/>
              <a:t>A country with a comparative advantage in producing a good uses its resources most efficiently when it produces that good </a:t>
            </a:r>
            <a:r>
              <a:rPr lang="en-US" sz="2400" i="1" dirty="0" smtClean="0"/>
              <a:t>compared to producing other goods</a:t>
            </a:r>
            <a:r>
              <a:rPr lang="en-US" sz="2400" dirty="0" smtClean="0"/>
              <a:t>.</a:t>
            </a:r>
          </a:p>
          <a:p>
            <a:pPr lvl="1" algn="just">
              <a:lnSpc>
                <a:spcPct val="90000"/>
              </a:lnSpc>
              <a:spcBef>
                <a:spcPct val="50000"/>
              </a:spcBef>
            </a:pPr>
            <a:endParaRPr lang="en-US" sz="2400"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i="1" dirty="0" smtClean="0">
                <a:solidFill>
                  <a:schemeClr val="tx1"/>
                </a:solidFill>
              </a:rPr>
              <a:t>Principle of comparative advantage –opportunity costs </a:t>
            </a:r>
            <a:endParaRPr lang="en-US" sz="2800" dirty="0"/>
          </a:p>
        </p:txBody>
      </p:sp>
      <p:sp>
        <p:nvSpPr>
          <p:cNvPr id="3" name="Content Placeholder 2"/>
          <p:cNvSpPr>
            <a:spLocks noGrp="1"/>
          </p:cNvSpPr>
          <p:nvPr>
            <p:ph sz="quarter" idx="1"/>
          </p:nvPr>
        </p:nvSpPr>
        <p:spPr>
          <a:xfrm>
            <a:off x="228600" y="990600"/>
            <a:ext cx="8686800" cy="5715000"/>
          </a:xfrm>
        </p:spPr>
        <p:txBody>
          <a:bodyPr/>
          <a:lstStyle/>
          <a:p>
            <a:pPr>
              <a:lnSpc>
                <a:spcPct val="90000"/>
              </a:lnSpc>
              <a:spcBef>
                <a:spcPct val="50000"/>
              </a:spcBef>
            </a:pPr>
            <a:r>
              <a:rPr lang="en-US" sz="2400" dirty="0" smtClean="0"/>
              <a:t>Suppose initially that Ethiopia produces computers and the Kenya produces Samsung mobile, and that both countries want to consume computers and Samsung mobile.</a:t>
            </a:r>
          </a:p>
          <a:p>
            <a:pPr>
              <a:lnSpc>
                <a:spcPct val="90000"/>
              </a:lnSpc>
              <a:spcBef>
                <a:spcPct val="50000"/>
              </a:spcBef>
            </a:pPr>
            <a:r>
              <a:rPr lang="en-US" sz="2400" dirty="0" smtClean="0"/>
              <a:t>Can both countries be made better off? NO. B/Cs </a:t>
            </a:r>
          </a:p>
          <a:p>
            <a:pPr marL="274320" lvl="1" algn="just">
              <a:lnSpc>
                <a:spcPct val="90000"/>
              </a:lnSpc>
              <a:spcBef>
                <a:spcPct val="50000"/>
              </a:spcBef>
              <a:buClr>
                <a:schemeClr val="accent1"/>
              </a:buClr>
              <a:buSzPct val="85000"/>
              <a:buFont typeface="Courier New" pitchFamily="49" charset="0"/>
              <a:buChar char="o"/>
            </a:pPr>
            <a:r>
              <a:rPr lang="en-US" sz="2000" dirty="0" smtClean="0"/>
              <a:t>Initially both countries could only consume 10 million Samsung mobile and 30 thousand computers.</a:t>
            </a:r>
          </a:p>
          <a:p>
            <a:pPr marL="274320" lvl="1" algn="just">
              <a:lnSpc>
                <a:spcPct val="90000"/>
              </a:lnSpc>
              <a:spcBef>
                <a:spcPct val="50000"/>
              </a:spcBef>
              <a:buClr>
                <a:schemeClr val="accent1"/>
              </a:buClr>
              <a:buSzPct val="85000"/>
              <a:buFont typeface="Wingdings" pitchFamily="2" charset="2"/>
              <a:buChar char="v"/>
            </a:pPr>
            <a:r>
              <a:rPr lang="en-US" sz="2000" dirty="0" smtClean="0"/>
              <a:t>If they produce goods in which they had a comparative advantage, they could still consume 10 million Samsung Mobile, but could consume 100,000 – 30,000 = 70,000 more computers.</a:t>
            </a:r>
          </a:p>
          <a:p>
            <a:pPr>
              <a:lnSpc>
                <a:spcPct val="90000"/>
              </a:lnSpc>
              <a:spcBef>
                <a:spcPct val="50000"/>
              </a:spcBef>
            </a:pPr>
            <a:endParaRPr lang="en-US" sz="2400" dirty="0" smtClean="0"/>
          </a:p>
          <a:p>
            <a:pPr>
              <a:lnSpc>
                <a:spcPct val="90000"/>
              </a:lnSpc>
              <a:spcBef>
                <a:spcPct val="50000"/>
              </a:spcBef>
            </a:pPr>
            <a:endParaRPr lang="en-US" sz="2400"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i="1" dirty="0" smtClean="0">
                <a:solidFill>
                  <a:schemeClr val="tx1"/>
                </a:solidFill>
              </a:rPr>
              <a:t>Relative factor endowments and international specialization</a:t>
            </a:r>
            <a:endParaRPr lang="en-US" sz="2400" b="1" i="1" dirty="0">
              <a:solidFill>
                <a:schemeClr val="tx1"/>
              </a:solidFill>
            </a:endParaRPr>
          </a:p>
        </p:txBody>
      </p:sp>
      <p:sp>
        <p:nvSpPr>
          <p:cNvPr id="3" name="Content Placeholder 2"/>
          <p:cNvSpPr>
            <a:spLocks noGrp="1"/>
          </p:cNvSpPr>
          <p:nvPr>
            <p:ph sz="quarter" idx="1"/>
          </p:nvPr>
        </p:nvSpPr>
        <p:spPr>
          <a:xfrm>
            <a:off x="0" y="1066800"/>
            <a:ext cx="8991600" cy="5791200"/>
          </a:xfrm>
        </p:spPr>
        <p:txBody>
          <a:bodyPr>
            <a:normAutofit fontScale="92500" lnSpcReduction="20000"/>
          </a:bodyPr>
          <a:lstStyle/>
          <a:p>
            <a:pPr algn="just">
              <a:lnSpc>
                <a:spcPct val="150000"/>
              </a:lnSpc>
            </a:pPr>
            <a:r>
              <a:rPr lang="en-US" sz="2400" b="1" dirty="0" smtClean="0">
                <a:solidFill>
                  <a:srgbClr val="FF0000"/>
                </a:solidFill>
              </a:rPr>
              <a:t>Relative factor endowment </a:t>
            </a:r>
            <a:r>
              <a:rPr lang="en-US" sz="2400" dirty="0" smtClean="0"/>
              <a:t>(Heckscher-Ohlin model) says differences in </a:t>
            </a:r>
            <a:r>
              <a:rPr lang="en-US" sz="2400" i="1" dirty="0" smtClean="0"/>
              <a:t>labor, labor skills, physical capital, land, or other factors of production</a:t>
            </a:r>
            <a:r>
              <a:rPr lang="en-US" sz="2400" dirty="0" smtClean="0"/>
              <a:t> between countries cause productive differences, leading to gains from trade.</a:t>
            </a:r>
          </a:p>
          <a:p>
            <a:pPr algn="just">
              <a:lnSpc>
                <a:spcPct val="150000"/>
              </a:lnSpc>
            </a:pPr>
            <a:r>
              <a:rPr lang="en-US" sz="2400" b="1" dirty="0" smtClean="0"/>
              <a:t>Factor endowment trade theory of neoclassical </a:t>
            </a:r>
            <a:r>
              <a:rPr lang="en-US" sz="2400" dirty="0" smtClean="0"/>
              <a:t>model of free trade postulates that countries will tend to specialize in the production of the commodities that make use of their abundant factors of production (land, labor, capital, etc.).</a:t>
            </a:r>
          </a:p>
          <a:p>
            <a:pPr algn="just">
              <a:lnSpc>
                <a:spcPct val="150000"/>
              </a:lnSpc>
            </a:pPr>
            <a:r>
              <a:rPr lang="en-US" sz="2400" dirty="0" smtClean="0"/>
              <a:t>The basis for trade arises because countries are endowed with different factor supplies,  not because of inherent technological differences in labor productivity for different commodities between different countries </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i="1" dirty="0" smtClean="0">
                <a:solidFill>
                  <a:schemeClr val="tx1"/>
                </a:solidFill>
              </a:rPr>
              <a:t>Relative factor endowments and international specialization</a:t>
            </a:r>
            <a:endParaRPr lang="en-US" sz="2400" dirty="0"/>
          </a:p>
        </p:txBody>
      </p:sp>
      <p:sp>
        <p:nvSpPr>
          <p:cNvPr id="3" name="Content Placeholder 2"/>
          <p:cNvSpPr>
            <a:spLocks noGrp="1"/>
          </p:cNvSpPr>
          <p:nvPr>
            <p:ph sz="quarter" idx="1"/>
          </p:nvPr>
        </p:nvSpPr>
        <p:spPr>
          <a:xfrm>
            <a:off x="152400" y="1143000"/>
            <a:ext cx="8839200" cy="5486400"/>
          </a:xfrm>
        </p:spPr>
        <p:txBody>
          <a:bodyPr>
            <a:normAutofit fontScale="85000" lnSpcReduction="10000"/>
          </a:bodyPr>
          <a:lstStyle/>
          <a:p>
            <a:pPr algn="just">
              <a:lnSpc>
                <a:spcPct val="170000"/>
              </a:lnSpc>
            </a:pPr>
            <a:r>
              <a:rPr lang="en-US" sz="2600" dirty="0" smtClean="0"/>
              <a:t>Given the divergent relative factor endowments, relative factor prices will differ (e.g., labor will be relatively cheap in labor-abundant countries and capital will be relatively cheap in capital-abundant countries). So </a:t>
            </a:r>
          </a:p>
          <a:p>
            <a:pPr algn="just">
              <a:buFont typeface="Wingdings" pitchFamily="2" charset="2"/>
              <a:buChar char="Ø"/>
            </a:pPr>
            <a:r>
              <a:rPr lang="en-US" sz="2400" dirty="0" smtClean="0"/>
              <a:t>Countries with cheap labor will have a relative cost and price advantage over countries with relatively expensive labor in commodities that make intensive use of labor (e.g., primary products). </a:t>
            </a:r>
          </a:p>
          <a:p>
            <a:pPr algn="just">
              <a:buFont typeface="Wingdings" pitchFamily="2" charset="2"/>
              <a:buChar char="Ø"/>
            </a:pPr>
            <a:r>
              <a:rPr lang="en-US" sz="2400" dirty="0" smtClean="0"/>
              <a:t>They should therefore focus on the production of these labor-intensive products and export the surplus in return for imports of capita intensive goods. </a:t>
            </a:r>
          </a:p>
          <a:p>
            <a:pPr algn="just">
              <a:buFont typeface="Wingdings" pitchFamily="2" charset="2"/>
              <a:buChar char="v"/>
            </a:pPr>
            <a:r>
              <a:rPr lang="en-US" dirty="0" smtClean="0"/>
              <a:t>Conversely, countries well endowed with capital will have a relative cost and price advantage in the production of manufactured goods, which tend to require relatively large inputs of capital compared with labor.</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i="1" dirty="0" smtClean="0">
                <a:solidFill>
                  <a:schemeClr val="tx1"/>
                </a:solidFill>
              </a:rPr>
              <a:t>Relative factor endowments and international specialization</a:t>
            </a:r>
            <a:endParaRPr lang="en-US" sz="2400" dirty="0"/>
          </a:p>
        </p:txBody>
      </p:sp>
      <p:sp>
        <p:nvSpPr>
          <p:cNvPr id="3" name="Content Placeholder 2"/>
          <p:cNvSpPr>
            <a:spLocks noGrp="1"/>
          </p:cNvSpPr>
          <p:nvPr>
            <p:ph sz="quarter" idx="1"/>
          </p:nvPr>
        </p:nvSpPr>
        <p:spPr>
          <a:xfrm>
            <a:off x="228600" y="914400"/>
            <a:ext cx="8686800" cy="5791200"/>
          </a:xfrm>
        </p:spPr>
        <p:txBody>
          <a:bodyPr>
            <a:normAutofit fontScale="85000" lnSpcReduction="20000"/>
          </a:bodyPr>
          <a:lstStyle/>
          <a:p>
            <a:r>
              <a:rPr lang="en-US" dirty="0" smtClean="0"/>
              <a:t>To summarize, the factor endowment theory is based on two crucial propositions:</a:t>
            </a:r>
          </a:p>
          <a:p>
            <a:pPr marL="514350" indent="-514350">
              <a:buNone/>
            </a:pPr>
            <a:r>
              <a:rPr lang="en-US" i="1" dirty="0" smtClean="0"/>
              <a:t>1. </a:t>
            </a:r>
            <a:r>
              <a:rPr lang="en-US" sz="2100" b="1" i="1" dirty="0" smtClean="0"/>
              <a:t>Different products require productive factors in different relative proportions.</a:t>
            </a:r>
            <a:endParaRPr lang="en-US" b="1" i="1" dirty="0" smtClean="0"/>
          </a:p>
          <a:p>
            <a:pPr marL="514350" indent="-514350" algn="just">
              <a:buFont typeface="Wingdings" pitchFamily="2" charset="2"/>
              <a:buChar char="Ø"/>
            </a:pPr>
            <a:r>
              <a:rPr lang="en-US" sz="2400" b="1" dirty="0" smtClean="0"/>
              <a:t>For example</a:t>
            </a:r>
            <a:r>
              <a:rPr lang="en-US" sz="2400" dirty="0" smtClean="0"/>
              <a:t>, agricultural products generally require relatively greater proportions of labor per unit of capital than manufactured goods, which require more machine time (capital) per worker than most primary products. </a:t>
            </a:r>
          </a:p>
          <a:p>
            <a:pPr marL="514350" indent="-514350" algn="just">
              <a:buFont typeface="Wingdings" pitchFamily="2" charset="2"/>
              <a:buChar char="Ø"/>
            </a:pPr>
            <a:r>
              <a:rPr lang="en-US" sz="2400" dirty="0" smtClean="0"/>
              <a:t>In two commodity (X, Y), two factor world (L, K), we say commodity Y is capital intensive if K/L ratio for Y is greater than K/L ratio for X</a:t>
            </a:r>
          </a:p>
          <a:p>
            <a:pPr marL="514350" indent="-514350">
              <a:buNone/>
            </a:pPr>
            <a:r>
              <a:rPr lang="en-US" dirty="0" smtClean="0"/>
              <a:t>2</a:t>
            </a:r>
            <a:r>
              <a:rPr lang="en-US" sz="2800" dirty="0" smtClean="0"/>
              <a:t>. </a:t>
            </a:r>
            <a:r>
              <a:rPr lang="en-US" sz="2100" b="1" i="1" dirty="0" smtClean="0"/>
              <a:t>Countries have different endowments of factors of production (land, and capital).</a:t>
            </a:r>
            <a:endParaRPr lang="en-US" sz="2800" b="1" i="1" dirty="0" smtClean="0"/>
          </a:p>
          <a:p>
            <a:pPr algn="just">
              <a:lnSpc>
                <a:spcPct val="160000"/>
              </a:lnSpc>
            </a:pPr>
            <a:r>
              <a:rPr lang="en-US" sz="2400" dirty="0" smtClean="0"/>
              <a:t>Developed countries are relatively capital-abundant, while most developing countries are labor-abundant. </a:t>
            </a:r>
            <a:r>
              <a:rPr lang="en-US" sz="2400" b="1" i="1" dirty="0" smtClean="0"/>
              <a:t>Therefore: </a:t>
            </a:r>
            <a:endParaRPr lang="en-US" sz="2800" b="1" i="1" dirty="0" smtClean="0"/>
          </a:p>
          <a:p>
            <a:pPr algn="just">
              <a:buNone/>
            </a:pPr>
            <a:r>
              <a:rPr lang="en-US" sz="2400" b="1" dirty="0" smtClean="0">
                <a:latin typeface="Cambria Math"/>
                <a:ea typeface="Cambria Math"/>
              </a:rPr>
              <a:t>⟣</a:t>
            </a:r>
            <a:r>
              <a:rPr lang="en-US" sz="2400" dirty="0" smtClean="0"/>
              <a:t>Each country will export items whose production requires intensive use of the factors with which it is abundantly endowed relative to other nations.</a:t>
            </a:r>
          </a:p>
          <a:p>
            <a:pPr algn="just">
              <a:buNone/>
            </a:pPr>
            <a:r>
              <a:rPr lang="en-US" sz="2400" b="1" dirty="0" smtClean="0">
                <a:latin typeface="Cambria Math"/>
                <a:ea typeface="Cambria Math"/>
              </a:rPr>
              <a:t>⟣</a:t>
            </a:r>
            <a:r>
              <a:rPr lang="en-US" sz="2400" dirty="0" smtClean="0"/>
              <a:t>Conversely, each country will import goods whose production requires intensive use of factors that are relatively scarce.</a:t>
            </a:r>
          </a:p>
          <a:p>
            <a:pPr algn="just">
              <a:lnSpc>
                <a:spcPct val="160000"/>
              </a:lnSpc>
            </a:pPr>
            <a:endParaRPr lang="en-US" sz="2200" dirty="0" smtClean="0"/>
          </a:p>
          <a:p>
            <a:pPr algn="just">
              <a:lnSpc>
                <a:spcPct val="160000"/>
              </a:lnSpc>
            </a:pPr>
            <a:endParaRPr lang="en-US" sz="2200" dirty="0" smtClean="0"/>
          </a:p>
          <a:p>
            <a:pPr algn="just">
              <a:lnSpc>
                <a:spcPct val="160000"/>
              </a:lnSpc>
            </a:pPr>
            <a:endParaRPr lang="en-US" sz="2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solidFill>
                  <a:schemeClr val="tx1"/>
                </a:solidFill>
              </a:rPr>
              <a:t>International trade &amp; economic development –main conclusions of neoclassical model </a:t>
            </a:r>
            <a:endParaRPr lang="en-US" sz="2000" b="1" dirty="0">
              <a:solidFill>
                <a:schemeClr val="tx1"/>
              </a:solidFill>
            </a:endParaRPr>
          </a:p>
        </p:txBody>
      </p:sp>
      <p:sp>
        <p:nvSpPr>
          <p:cNvPr id="3" name="Content Placeholder 2"/>
          <p:cNvSpPr>
            <a:spLocks noGrp="1"/>
          </p:cNvSpPr>
          <p:nvPr>
            <p:ph sz="quarter" idx="1"/>
          </p:nvPr>
        </p:nvSpPr>
        <p:spPr>
          <a:xfrm>
            <a:off x="152400" y="990600"/>
            <a:ext cx="8763000" cy="5715000"/>
          </a:xfrm>
        </p:spPr>
        <p:txBody>
          <a:bodyPr>
            <a:normAutofit lnSpcReduction="10000"/>
          </a:bodyPr>
          <a:lstStyle/>
          <a:p>
            <a:pPr marL="457200" indent="-457200" algn="just">
              <a:spcBef>
                <a:spcPts val="600"/>
              </a:spcBef>
              <a:buFont typeface="+mj-lt"/>
              <a:buAutoNum type="arabicPeriod"/>
            </a:pPr>
            <a:r>
              <a:rPr lang="en-US" sz="2300" dirty="0" smtClean="0"/>
              <a:t>Trade is an important stimulator of economic growth. It enlarges a country’s consumption capacities, increases world output, and provides access to scarce resources and worldwide markets for products without which poor countries would be unable to grow - All countries gain from trade &amp; World output increases with trade</a:t>
            </a:r>
          </a:p>
          <a:p>
            <a:pPr marL="457200" indent="-457200" algn="just">
              <a:spcBef>
                <a:spcPts val="600"/>
              </a:spcBef>
              <a:buFont typeface="+mj-lt"/>
              <a:buAutoNum type="arabicPeriod"/>
            </a:pPr>
            <a:r>
              <a:rPr lang="en-US" sz="2300" dirty="0" smtClean="0"/>
              <a:t>Trade tends to promote greater international and domestic equality by equalizing factor prices, raising real incomes of trading countries, and making efficient use of each nation’s and the world’s resource endowments (e.g., raising relative wages in labor-abundant countries and lowering them in labor-scarce countries).</a:t>
            </a:r>
          </a:p>
          <a:p>
            <a:pPr marL="457200" indent="-457200" algn="just">
              <a:spcBef>
                <a:spcPts val="600"/>
              </a:spcBef>
              <a:buFont typeface="+mj-lt"/>
              <a:buAutoNum type="arabicPeriod"/>
            </a:pPr>
            <a:r>
              <a:rPr lang="en-US" sz="2100" dirty="0" smtClean="0"/>
              <a:t>Trade helps countries achieve development by promoting and rewarding the sectors of the economy where individual countries possess a comparative advantage, whether in terms of labor efficiency or factor endowments. It also lets them take advantage of economies of scale.</a:t>
            </a:r>
            <a:endParaRPr lang="en-US" sz="2300" dirty="0" smtClean="0"/>
          </a:p>
          <a:p>
            <a:pPr>
              <a:lnSpc>
                <a:spcPct val="150000"/>
              </a:lnSpc>
              <a:buFont typeface="Wingdings" pitchFamily="2" charset="2"/>
              <a:buChar char="Ø"/>
            </a:pPr>
            <a:endParaRPr lang="en-US" sz="2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solidFill>
                  <a:schemeClr val="tx1"/>
                </a:solidFill>
              </a:rPr>
              <a:t>International trade &amp; economic development –main conclusions of neoclassical model </a:t>
            </a:r>
            <a:endParaRPr lang="en-US" sz="2000" dirty="0"/>
          </a:p>
        </p:txBody>
      </p:sp>
      <p:sp>
        <p:nvSpPr>
          <p:cNvPr id="3" name="Content Placeholder 2"/>
          <p:cNvSpPr>
            <a:spLocks noGrp="1"/>
          </p:cNvSpPr>
          <p:nvPr>
            <p:ph sz="quarter" idx="1"/>
          </p:nvPr>
        </p:nvSpPr>
        <p:spPr>
          <a:xfrm>
            <a:off x="152400" y="1066800"/>
            <a:ext cx="8839200" cy="5638800"/>
          </a:xfrm>
        </p:spPr>
        <p:txBody>
          <a:bodyPr>
            <a:normAutofit fontScale="92500"/>
          </a:bodyPr>
          <a:lstStyle/>
          <a:p>
            <a:pPr algn="just">
              <a:lnSpc>
                <a:spcPct val="150000"/>
              </a:lnSpc>
              <a:buNone/>
            </a:pPr>
            <a:r>
              <a:rPr lang="en-US" sz="2400" dirty="0" smtClean="0"/>
              <a:t>4. In a world of free trade, international prices and costs of production determine how much a country should trade in order to maximize its national welfare. Countries should follow the principle of comparative advantage and not try to interfere with the free workings of the market through government policies that either promote exports or restrict imports.</a:t>
            </a:r>
          </a:p>
          <a:p>
            <a:pPr algn="just">
              <a:lnSpc>
                <a:spcPct val="150000"/>
              </a:lnSpc>
              <a:buNone/>
            </a:pPr>
            <a:r>
              <a:rPr lang="en-US" sz="2400" dirty="0" smtClean="0"/>
              <a:t>5. Finally, to promote growth and development, an outward-looking international policy is required. In all cases, self-reliance based on partial or complete isolation is asserted to be economically inferior to participation in a world of unlimited free trade.</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solidFill>
                  <a:schemeClr val="tx1"/>
                </a:solidFill>
              </a:rPr>
              <a:t>The trade policy debate and industrialization</a:t>
            </a:r>
            <a:endParaRPr lang="en-US" sz="2800" dirty="0">
              <a:solidFill>
                <a:schemeClr val="tx1"/>
              </a:solidFill>
            </a:endParaRPr>
          </a:p>
        </p:txBody>
      </p:sp>
      <p:sp>
        <p:nvSpPr>
          <p:cNvPr id="3" name="Content Placeholder 2"/>
          <p:cNvSpPr>
            <a:spLocks noGrp="1"/>
          </p:cNvSpPr>
          <p:nvPr>
            <p:ph sz="quarter" idx="1"/>
          </p:nvPr>
        </p:nvSpPr>
        <p:spPr>
          <a:xfrm>
            <a:off x="152400" y="914400"/>
            <a:ext cx="8763000" cy="5791200"/>
          </a:xfrm>
        </p:spPr>
        <p:txBody>
          <a:bodyPr>
            <a:normAutofit lnSpcReduction="10000"/>
          </a:bodyPr>
          <a:lstStyle/>
          <a:p>
            <a:pPr>
              <a:buFont typeface="Wingdings" pitchFamily="2" charset="2"/>
              <a:buChar char="v"/>
            </a:pPr>
            <a:r>
              <a:rPr lang="en-US" dirty="0" smtClean="0"/>
              <a:t>Trade Optimists and Trade Pessimists:</a:t>
            </a:r>
          </a:p>
          <a:p>
            <a:pPr algn="just"/>
            <a:r>
              <a:rPr lang="en-US" sz="2000" dirty="0" smtClean="0"/>
              <a:t>There are major issues and arguments in the great debate between advocates of free-trade, outward-looking development and export promotion policies—the </a:t>
            </a:r>
            <a:r>
              <a:rPr lang="en-US" sz="2000" b="1" dirty="0" smtClean="0"/>
              <a:t>trade optimists—and advocates of greater </a:t>
            </a:r>
            <a:r>
              <a:rPr lang="en-US" sz="2000" dirty="0" smtClean="0"/>
              <a:t>protection, more inward-looking strategies, and greater import substitution—the </a:t>
            </a:r>
            <a:r>
              <a:rPr lang="en-US" sz="2000" b="1" dirty="0" smtClean="0"/>
              <a:t>trade pessimist.</a:t>
            </a:r>
          </a:p>
          <a:p>
            <a:pPr algn="just"/>
            <a:r>
              <a:rPr lang="en-US" sz="2000" b="1" dirty="0" smtClean="0"/>
              <a:t>Trade pessimists are the theorists </a:t>
            </a:r>
            <a:r>
              <a:rPr lang="en-US" sz="2000" dirty="0" smtClean="0"/>
              <a:t>who argue that without tariff protection or quantitative restrictions on trade, developing countries gain little or nothing from an export-oriented, open-economy posture.</a:t>
            </a:r>
          </a:p>
          <a:p>
            <a:r>
              <a:rPr lang="en-US" sz="2000" dirty="0" smtClean="0"/>
              <a:t>Trade pessimists tend to focus on four basic themes (distinct ideas): </a:t>
            </a:r>
          </a:p>
          <a:p>
            <a:pPr marL="457200" indent="-457200" algn="just">
              <a:buFont typeface="+mj-lt"/>
              <a:buAutoNum type="arabicPeriod"/>
            </a:pPr>
            <a:r>
              <a:rPr lang="en-US" sz="2000" dirty="0" smtClean="0"/>
              <a:t>The limited growth of world demand for primary exports</a:t>
            </a:r>
          </a:p>
          <a:p>
            <a:pPr marL="457200" indent="-457200" algn="just">
              <a:buFont typeface="+mj-lt"/>
              <a:buAutoNum type="arabicPeriod"/>
            </a:pPr>
            <a:r>
              <a:rPr lang="en-US" sz="2000" dirty="0" smtClean="0"/>
              <a:t>The secular deterioration in the terms of trade for primary producing nations</a:t>
            </a:r>
          </a:p>
          <a:p>
            <a:pPr marL="457200" indent="-457200" algn="just">
              <a:buFont typeface="+mj-lt"/>
              <a:buAutoNum type="arabicPeriod"/>
            </a:pPr>
            <a:r>
              <a:rPr lang="en-US" sz="2000" dirty="0" smtClean="0"/>
              <a:t>The rise of “new protectionism” against manufactured and processed agricultural goods from developing countries, and </a:t>
            </a:r>
          </a:p>
          <a:p>
            <a:pPr marL="457200" indent="-457200" algn="just">
              <a:buFont typeface="+mj-lt"/>
              <a:buAutoNum type="arabicPeriod"/>
            </a:pPr>
            <a:r>
              <a:rPr lang="en-US" sz="2000" dirty="0" smtClean="0"/>
              <a:t>The presence of market failures that reduce the ability of developing countries to move up to export higher-value products.</a:t>
            </a: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tx1"/>
                </a:solidFill>
              </a:rPr>
              <a:t>Trade Pessimists</a:t>
            </a:r>
            <a:endParaRPr lang="en-US" sz="3200" dirty="0">
              <a:solidFill>
                <a:schemeClr val="tx1"/>
              </a:solidFill>
            </a:endParaRPr>
          </a:p>
        </p:txBody>
      </p:sp>
      <p:sp>
        <p:nvSpPr>
          <p:cNvPr id="3" name="Content Placeholder 2"/>
          <p:cNvSpPr>
            <a:spLocks noGrp="1"/>
          </p:cNvSpPr>
          <p:nvPr>
            <p:ph sz="quarter" idx="1"/>
          </p:nvPr>
        </p:nvSpPr>
        <p:spPr>
          <a:xfrm>
            <a:off x="0" y="1066800"/>
            <a:ext cx="8915400" cy="5638800"/>
          </a:xfrm>
        </p:spPr>
        <p:txBody>
          <a:bodyPr>
            <a:normAutofit fontScale="70000" lnSpcReduction="20000"/>
          </a:bodyPr>
          <a:lstStyle/>
          <a:p>
            <a:pPr algn="just"/>
            <a:r>
              <a:rPr lang="en-US" sz="2400" dirty="0" smtClean="0"/>
              <a:t>The value of traditional developing-country exports to developed countries grow slowly because of:</a:t>
            </a:r>
          </a:p>
          <a:p>
            <a:pPr marL="457200" indent="-457200" algn="just">
              <a:lnSpc>
                <a:spcPct val="160000"/>
              </a:lnSpc>
              <a:buFont typeface="+mj-lt"/>
              <a:buAutoNum type="arabicPeriod"/>
            </a:pPr>
            <a:r>
              <a:rPr lang="en-US" sz="2400" dirty="0" smtClean="0"/>
              <a:t>A shift in developed countries from low technology, material-intensive goods to high-technology, skill-intensive products, which decreases the demand for raw materials from developing country.</a:t>
            </a:r>
          </a:p>
          <a:p>
            <a:pPr marL="457200" indent="-457200" algn="just">
              <a:lnSpc>
                <a:spcPct val="160000"/>
              </a:lnSpc>
              <a:buFont typeface="+mj-lt"/>
              <a:buAutoNum type="arabicPeriod"/>
            </a:pPr>
            <a:r>
              <a:rPr lang="en-US" sz="2400" dirty="0" smtClean="0"/>
              <a:t>Increased efficiency in industrial uses of raw materials-less </a:t>
            </a:r>
            <a:r>
              <a:rPr lang="en-US" sz="2400" dirty="0" err="1" smtClean="0"/>
              <a:t>dd</a:t>
            </a:r>
            <a:r>
              <a:rPr lang="en-US" sz="2400" dirty="0" smtClean="0"/>
              <a:t> for additional inputs </a:t>
            </a:r>
          </a:p>
          <a:p>
            <a:pPr marL="457200" indent="-457200" algn="just">
              <a:lnSpc>
                <a:spcPct val="160000"/>
              </a:lnSpc>
              <a:buFont typeface="+mj-lt"/>
              <a:buAutoNum type="arabicPeriod"/>
            </a:pPr>
            <a:r>
              <a:rPr lang="en-US" sz="2400" dirty="0" smtClean="0"/>
              <a:t>The substitution of synthetics (artificial inputs) for natural raw materials like rubber, copper, and cotton</a:t>
            </a:r>
          </a:p>
          <a:p>
            <a:pPr marL="457200" indent="-457200" algn="just">
              <a:lnSpc>
                <a:spcPct val="160000"/>
              </a:lnSpc>
              <a:buFont typeface="+mj-lt"/>
              <a:buAutoNum type="arabicPeriod"/>
            </a:pPr>
            <a:r>
              <a:rPr lang="en-US" sz="2400" dirty="0" smtClean="0"/>
              <a:t>The low income elasticity of demand for primary products and light manufactured goods –as income of developed country increase, </a:t>
            </a:r>
            <a:r>
              <a:rPr lang="en-US" sz="2400" dirty="0" err="1" smtClean="0"/>
              <a:t>dd</a:t>
            </a:r>
            <a:r>
              <a:rPr lang="en-US" sz="2400" dirty="0" smtClean="0"/>
              <a:t> for primary product not increase by the same extents. </a:t>
            </a:r>
          </a:p>
          <a:p>
            <a:pPr marL="457200" indent="-457200" algn="just">
              <a:lnSpc>
                <a:spcPct val="160000"/>
              </a:lnSpc>
              <a:buFont typeface="+mj-lt"/>
              <a:buAutoNum type="arabicPeriod"/>
            </a:pPr>
            <a:r>
              <a:rPr lang="en-US" sz="2400" dirty="0" smtClean="0"/>
              <a:t>The rising productivity of agriculture in developed countries- DCs reduces the imported agricultural products, </a:t>
            </a:r>
          </a:p>
          <a:p>
            <a:pPr marL="457200" indent="-457200" algn="just">
              <a:lnSpc>
                <a:spcPct val="160000"/>
              </a:lnSpc>
              <a:buFont typeface="+mj-lt"/>
              <a:buAutoNum type="arabicPeriod"/>
            </a:pPr>
            <a:r>
              <a:rPr lang="en-US" sz="2400" dirty="0" smtClean="0"/>
              <a:t>Relatively higher levels of protectionism for both agriculture and labor-intensive developed country industries.</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762000"/>
            <a:ext cx="8805672" cy="6096000"/>
          </a:xfrm>
        </p:spPr>
        <p:txBody>
          <a:bodyPr>
            <a:normAutofit/>
          </a:bodyPr>
          <a:lstStyle/>
          <a:p>
            <a:r>
              <a:rPr lang="en-US" sz="2800" dirty="0" smtClean="0"/>
              <a:t>Economic Globalization:  An Introduction</a:t>
            </a:r>
          </a:p>
          <a:p>
            <a:pPr algn="just"/>
            <a:r>
              <a:rPr lang="en-US" sz="2400" b="1" dirty="0" smtClean="0"/>
              <a:t>Globalization -the increasing </a:t>
            </a:r>
            <a:r>
              <a:rPr lang="en-US" sz="2400" dirty="0" smtClean="0"/>
              <a:t>integration of national economies into expanding international markets.</a:t>
            </a:r>
          </a:p>
          <a:p>
            <a:pPr algn="just"/>
            <a:r>
              <a:rPr lang="en-US" sz="2400" b="1" dirty="0" smtClean="0"/>
              <a:t>Globalization</a:t>
            </a:r>
            <a:r>
              <a:rPr lang="en-US" sz="2400" dirty="0" smtClean="0"/>
              <a:t> is a process by which the economies of the world become more integrated, leading to a global economy and, increasingly, global economic policymaking, for example, through international agencies such as the </a:t>
            </a:r>
            <a:r>
              <a:rPr lang="en-US" sz="2400" b="1" dirty="0" smtClean="0"/>
              <a:t>world trade organization (</a:t>
            </a:r>
            <a:r>
              <a:rPr lang="en-US" sz="2400" b="1" dirty="0" err="1" smtClean="0"/>
              <a:t>wto</a:t>
            </a:r>
            <a:r>
              <a:rPr lang="en-US" sz="2400" b="1" dirty="0" smtClean="0"/>
              <a:t>).</a:t>
            </a:r>
          </a:p>
          <a:p>
            <a:pPr algn="just"/>
            <a:r>
              <a:rPr lang="en-US" sz="2400" b="1" dirty="0" smtClean="0"/>
              <a:t>Globalization</a:t>
            </a:r>
            <a:r>
              <a:rPr lang="en-US" sz="2400" dirty="0" smtClean="0"/>
              <a:t> - refers to an emerging “global culture,” in which people consume similar goods and services across countries and use a common language of business, English.</a:t>
            </a:r>
          </a:p>
          <a:p>
            <a:pPr algn="just"/>
            <a:r>
              <a:rPr lang="en-US" sz="2400" b="1" i="1" dirty="0" smtClean="0"/>
              <a:t>In its core economic meaning</a:t>
            </a:r>
            <a:r>
              <a:rPr lang="en-US" sz="2400" dirty="0" smtClean="0"/>
              <a:t>, globalization refers to the increased openness of economies to international trade, financial flows, and direct foreign investment. </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Trade Pessimists</a:t>
            </a:r>
            <a:endParaRPr lang="en-US" dirty="0"/>
          </a:p>
        </p:txBody>
      </p:sp>
      <p:sp>
        <p:nvSpPr>
          <p:cNvPr id="3" name="Content Placeholder 2"/>
          <p:cNvSpPr>
            <a:spLocks noGrp="1"/>
          </p:cNvSpPr>
          <p:nvPr>
            <p:ph sz="quarter" idx="1"/>
          </p:nvPr>
        </p:nvSpPr>
        <p:spPr/>
        <p:txBody>
          <a:bodyPr>
            <a:normAutofit/>
          </a:bodyPr>
          <a:lstStyle/>
          <a:p>
            <a:pPr algn="just"/>
            <a:r>
              <a:rPr lang="en-US" sz="2400" dirty="0" smtClean="0"/>
              <a:t>The terms of trade remain unfavorable or continue to deteriorate because of:</a:t>
            </a:r>
          </a:p>
          <a:p>
            <a:pPr marL="514350" indent="-514350" algn="just">
              <a:buFont typeface="+mj-lt"/>
              <a:buAutoNum type="arabicPeriod"/>
            </a:pPr>
            <a:r>
              <a:rPr lang="en-US" sz="2400" dirty="0" smtClean="0"/>
              <a:t>Oligopolistic control of factor and commodity markets in developed countries combined with increasing competitive sources of supply of a developing country’s exportable</a:t>
            </a:r>
          </a:p>
          <a:p>
            <a:pPr marL="514350" indent="-514350" algn="just">
              <a:buFont typeface="+mj-lt"/>
              <a:buAutoNum type="arabicPeriod"/>
            </a:pPr>
            <a:r>
              <a:rPr lang="en-US" sz="2400" dirty="0" smtClean="0"/>
              <a:t>A generally lower level of the income elasticity of demand for its exports - as income of developed country increase - demand for primary product may not increase as such.</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533400"/>
          </a:xfrm>
        </p:spPr>
        <p:txBody>
          <a:bodyPr>
            <a:normAutofit fontScale="90000"/>
          </a:bodyPr>
          <a:lstStyle/>
          <a:p>
            <a:r>
              <a:rPr lang="en-US" sz="3200" dirty="0" smtClean="0">
                <a:solidFill>
                  <a:schemeClr val="tx1"/>
                </a:solidFill>
              </a:rPr>
              <a:t>Trade Pessimists</a:t>
            </a:r>
            <a:endParaRPr lang="en-US" dirty="0"/>
          </a:p>
        </p:txBody>
      </p:sp>
      <p:sp>
        <p:nvSpPr>
          <p:cNvPr id="3" name="Content Placeholder 2"/>
          <p:cNvSpPr>
            <a:spLocks noGrp="1"/>
          </p:cNvSpPr>
          <p:nvPr>
            <p:ph sz="quarter" idx="1"/>
          </p:nvPr>
        </p:nvSpPr>
        <p:spPr>
          <a:xfrm>
            <a:off x="152400" y="533400"/>
            <a:ext cx="8763000" cy="6324600"/>
          </a:xfrm>
        </p:spPr>
        <p:txBody>
          <a:bodyPr>
            <a:normAutofit fontScale="70000" lnSpcReduction="20000"/>
          </a:bodyPr>
          <a:lstStyle/>
          <a:p>
            <a:pPr>
              <a:lnSpc>
                <a:spcPct val="170000"/>
              </a:lnSpc>
            </a:pPr>
            <a:r>
              <a:rPr lang="en-US" dirty="0" smtClean="0"/>
              <a:t>Trade pessimists therefore conclude that trade opportunities are limited and even hurt developing countries for four reasons:</a:t>
            </a:r>
          </a:p>
          <a:p>
            <a:pPr marL="514350" indent="-514350" algn="just">
              <a:lnSpc>
                <a:spcPct val="120000"/>
              </a:lnSpc>
              <a:buFont typeface="+mj-lt"/>
              <a:buAutoNum type="alphaLcPeriod"/>
            </a:pPr>
            <a:r>
              <a:rPr lang="en-US" sz="2900" dirty="0" smtClean="0"/>
              <a:t>The slow growth in demand for their traditional exports means that export expansion </a:t>
            </a:r>
            <a:r>
              <a:rPr lang="en-US" sz="2900" b="1" dirty="0" smtClean="0"/>
              <a:t>results in lower export prices </a:t>
            </a:r>
            <a:r>
              <a:rPr lang="en-US" sz="2900" dirty="0" smtClean="0"/>
              <a:t>and a transfer of income from poor to rich nations.</a:t>
            </a:r>
          </a:p>
          <a:p>
            <a:pPr marL="514350" indent="-514350" algn="just">
              <a:lnSpc>
                <a:spcPct val="120000"/>
              </a:lnSpc>
              <a:buFont typeface="+mj-lt"/>
              <a:buAutoNum type="alphaLcPeriod"/>
            </a:pPr>
            <a:r>
              <a:rPr lang="en-US" sz="2900" dirty="0" smtClean="0"/>
              <a:t>Without import restrictions, the high elasticity of developing countries demand for imports combined with the low elasticity for their exports means that developing countries must grow slowly to avoid chronic balance of payments and foreign-exchange crises;</a:t>
            </a:r>
          </a:p>
          <a:p>
            <a:pPr marL="514350" indent="-514350" algn="just">
              <a:lnSpc>
                <a:spcPct val="120000"/>
              </a:lnSpc>
              <a:buFont typeface="+mj-lt"/>
              <a:buAutoNum type="alphaLcPeriod"/>
            </a:pPr>
            <a:r>
              <a:rPr lang="en-US" sz="2900" dirty="0" smtClean="0"/>
              <a:t>Developing nations have their “</a:t>
            </a:r>
            <a:r>
              <a:rPr lang="en-US" sz="2900" b="1" dirty="0" smtClean="0"/>
              <a:t>static” comparative advantage </a:t>
            </a:r>
            <a:r>
              <a:rPr lang="en-US" sz="2900" dirty="0" smtClean="0"/>
              <a:t>in primary products, which means that export-promoting free-trade policies tend to inhibit industrialization, which is in turn the major vehicle for the accumulation of technical skills and entrepreneurial talents.</a:t>
            </a:r>
          </a:p>
          <a:p>
            <a:pPr marL="514350" indent="-514350" algn="just">
              <a:lnSpc>
                <a:spcPct val="120000"/>
              </a:lnSpc>
              <a:buFont typeface="+mj-lt"/>
              <a:buAutoNum type="alphaLcPeriod"/>
            </a:pPr>
            <a:r>
              <a:rPr lang="en-US" sz="2900" dirty="0" smtClean="0"/>
              <a:t>Trade pessimists view trade liberalization under the WTO as limited in practice, with developing economies—particularly the least developed  countries—lacking the high-powered lawyers and other resources needed to pry developed markets open</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33400"/>
          </a:xfrm>
        </p:spPr>
        <p:txBody>
          <a:bodyPr>
            <a:normAutofit/>
          </a:bodyPr>
          <a:lstStyle/>
          <a:p>
            <a:r>
              <a:rPr lang="en-US" sz="2800" dirty="0" smtClean="0">
                <a:solidFill>
                  <a:schemeClr val="tx1"/>
                </a:solidFill>
              </a:rPr>
              <a:t>Trade optimists</a:t>
            </a:r>
            <a:endParaRPr lang="en-US" sz="2800" dirty="0">
              <a:solidFill>
                <a:schemeClr val="tx1"/>
              </a:solidFill>
            </a:endParaRPr>
          </a:p>
        </p:txBody>
      </p:sp>
      <p:sp>
        <p:nvSpPr>
          <p:cNvPr id="3" name="Content Placeholder 2"/>
          <p:cNvSpPr>
            <a:spLocks noGrp="1"/>
          </p:cNvSpPr>
          <p:nvPr>
            <p:ph sz="quarter" idx="1"/>
          </p:nvPr>
        </p:nvSpPr>
        <p:spPr>
          <a:xfrm>
            <a:off x="0" y="914400"/>
            <a:ext cx="8915400" cy="5791200"/>
          </a:xfrm>
        </p:spPr>
        <p:txBody>
          <a:bodyPr>
            <a:normAutofit lnSpcReduction="10000"/>
          </a:bodyPr>
          <a:lstStyle/>
          <a:p>
            <a:pPr algn="just"/>
            <a:r>
              <a:rPr lang="en-US" sz="2400" dirty="0" smtClean="0"/>
              <a:t>Trade optimists are the theorists who believe in the benefits of free trade, open economies, and outward-looking development policies.</a:t>
            </a:r>
          </a:p>
          <a:p>
            <a:pPr algn="just"/>
            <a:r>
              <a:rPr lang="en-US" sz="2400" dirty="0" smtClean="0"/>
              <a:t>Trade optimists tend to focus the role of international demand in determining the gains from trade. </a:t>
            </a:r>
          </a:p>
          <a:p>
            <a:pPr algn="just"/>
            <a:r>
              <a:rPr lang="en-US" sz="2400" dirty="0" smtClean="0"/>
              <a:t>They argue that trade liberalization (including export promotion, currency devaluation, removal of trade restrictions, and generally “getting prices right”) generates rapid export and economic growth because free trade provides a number of benefits:</a:t>
            </a:r>
          </a:p>
          <a:p>
            <a:pPr marL="457200" indent="-292100" algn="just">
              <a:buFont typeface="+mj-lt"/>
              <a:buAutoNum type="arabicPeriod"/>
            </a:pPr>
            <a:r>
              <a:rPr lang="en-US" sz="2000" dirty="0" smtClean="0"/>
              <a:t>It promotes competition, improved resource allocation, and economies of scale in areas where developing countries have a comparative advantage. Costs of production are consequently lowered</a:t>
            </a:r>
            <a:r>
              <a:rPr lang="en-US" sz="2400" dirty="0" smtClean="0"/>
              <a:t>.</a:t>
            </a:r>
          </a:p>
          <a:p>
            <a:pPr marL="457200" indent="-292100" algn="just">
              <a:buFont typeface="+mj-lt"/>
              <a:buAutoNum type="arabicPeriod"/>
            </a:pPr>
            <a:r>
              <a:rPr lang="en-US" sz="2000" dirty="0" smtClean="0"/>
              <a:t>It generates pressures for increased efficiencies, product improvement, and technical change, thus raising factor productivity and further lowering costs of production.</a:t>
            </a:r>
            <a:endParaRPr lang="en-US"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tx1"/>
                </a:solidFill>
              </a:rPr>
              <a:t>Trade optimists</a:t>
            </a:r>
            <a:endParaRPr lang="en-US" dirty="0"/>
          </a:p>
        </p:txBody>
      </p:sp>
      <p:sp>
        <p:nvSpPr>
          <p:cNvPr id="3" name="Content Placeholder 2"/>
          <p:cNvSpPr>
            <a:spLocks noGrp="1"/>
          </p:cNvSpPr>
          <p:nvPr>
            <p:ph sz="quarter" idx="1"/>
          </p:nvPr>
        </p:nvSpPr>
        <p:spPr>
          <a:xfrm>
            <a:off x="228600" y="1371600"/>
            <a:ext cx="8686800" cy="5257800"/>
          </a:xfrm>
        </p:spPr>
        <p:txBody>
          <a:bodyPr>
            <a:normAutofit fontScale="92500" lnSpcReduction="20000"/>
          </a:bodyPr>
          <a:lstStyle/>
          <a:p>
            <a:pPr marL="514350" indent="-514350" algn="just">
              <a:buNone/>
            </a:pPr>
            <a:r>
              <a:rPr lang="en-US" sz="2400" dirty="0" smtClean="0"/>
              <a:t>3. It accelerates overall economic growth, which raises profits and promotes greater saving and investment and thus furthers growth.</a:t>
            </a:r>
          </a:p>
          <a:p>
            <a:pPr marL="514350" indent="-514350" algn="just">
              <a:buNone/>
            </a:pPr>
            <a:r>
              <a:rPr lang="en-US" sz="2400" dirty="0" smtClean="0"/>
              <a:t>4. It attracts foreign capital and expertise, which are in scarce supply in most developing countries.</a:t>
            </a:r>
          </a:p>
          <a:p>
            <a:pPr marL="457200" indent="-457200" algn="just">
              <a:buNone/>
            </a:pPr>
            <a:r>
              <a:rPr lang="en-US" sz="2400" dirty="0" smtClean="0"/>
              <a:t>5. It generates needed foreign exchange that can be used to import food if the agricultural sector lags behind or suffers droughts or other natural catastrophes.</a:t>
            </a:r>
          </a:p>
          <a:p>
            <a:pPr marL="457200" indent="-457200" algn="just">
              <a:buNone/>
            </a:pPr>
            <a:r>
              <a:rPr lang="en-US" sz="2400" dirty="0" smtClean="0"/>
              <a:t>6. It eliminates costly economic distortions caused by government interventions in both the export and foreign-exchange markets and substitutes market allocation for the corruption and rent-seeking activities that typically result from an overactive government sector.</a:t>
            </a:r>
          </a:p>
          <a:p>
            <a:pPr marL="457200" indent="-457200" algn="just">
              <a:buNone/>
            </a:pPr>
            <a:r>
              <a:rPr lang="en-US" sz="2400" dirty="0" smtClean="0"/>
              <a:t>7. It promotes more equal access to scarce resources, which improves overall resource allocation.</a:t>
            </a:r>
          </a:p>
          <a:p>
            <a:pPr marL="457200" indent="-457200" algn="just">
              <a:buNone/>
            </a:pPr>
            <a:r>
              <a:rPr lang="en-US" sz="2400" dirty="0" smtClean="0"/>
              <a:t>8. It enables developing countries to take full advantage of reforms under the WTO.</a:t>
            </a:r>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t>International Trade Strategies for Development:</a:t>
            </a:r>
            <a:br>
              <a:rPr lang="en-US" sz="2000" b="1" dirty="0" smtClean="0"/>
            </a:br>
            <a:r>
              <a:rPr lang="fr-FR" sz="1600" b="1" dirty="0" smtClean="0"/>
              <a:t>Export Promotion versus Import Substitution</a:t>
            </a:r>
            <a:endParaRPr lang="en-US" sz="2000" dirty="0"/>
          </a:p>
        </p:txBody>
      </p:sp>
      <p:sp>
        <p:nvSpPr>
          <p:cNvPr id="3" name="Content Placeholder 2"/>
          <p:cNvSpPr>
            <a:spLocks noGrp="1"/>
          </p:cNvSpPr>
          <p:nvPr>
            <p:ph sz="quarter" idx="1"/>
          </p:nvPr>
        </p:nvSpPr>
        <p:spPr>
          <a:xfrm>
            <a:off x="0" y="1527048"/>
            <a:ext cx="8915400" cy="5330952"/>
          </a:xfrm>
        </p:spPr>
        <p:txBody>
          <a:bodyPr>
            <a:normAutofit lnSpcReduction="10000"/>
          </a:bodyPr>
          <a:lstStyle/>
          <a:p>
            <a:r>
              <a:rPr lang="en-US" sz="2400" dirty="0" smtClean="0"/>
              <a:t>Two basic strategies regarding trade have been adopted through history</a:t>
            </a:r>
            <a:r>
              <a:rPr lang="en-US" sz="2800" dirty="0" smtClean="0"/>
              <a:t>:</a:t>
            </a:r>
          </a:p>
          <a:p>
            <a:pPr>
              <a:buNone/>
            </a:pPr>
            <a:r>
              <a:rPr lang="en-US" b="1" dirty="0" smtClean="0"/>
              <a:t>1. </a:t>
            </a:r>
            <a:r>
              <a:rPr lang="en-US" sz="2000" b="1" dirty="0" smtClean="0"/>
              <a:t>Inward-looking development policies (import substitution ):</a:t>
            </a:r>
            <a:endParaRPr lang="en-US" b="1" dirty="0" smtClean="0"/>
          </a:p>
          <a:p>
            <a:pPr algn="just">
              <a:lnSpc>
                <a:spcPct val="150000"/>
              </a:lnSpc>
            </a:pPr>
            <a:r>
              <a:rPr lang="en-US" sz="2000" b="1" dirty="0" smtClean="0"/>
              <a:t>These policies </a:t>
            </a:r>
            <a:r>
              <a:rPr lang="en-US" sz="2000" dirty="0" smtClean="0"/>
              <a:t>stress economic self-reliance on the part of developing countries including domestic development of technology, the imposition of barriers to imports, and the discouragement of private foreign investment.</a:t>
            </a:r>
          </a:p>
          <a:p>
            <a:pPr marL="274320" lvl="1" algn="just">
              <a:lnSpc>
                <a:spcPct val="150000"/>
              </a:lnSpc>
              <a:buClr>
                <a:schemeClr val="accent1"/>
              </a:buClr>
              <a:buSzPct val="85000"/>
              <a:buFont typeface="Wingdings 2"/>
              <a:buChar char=""/>
            </a:pPr>
            <a:r>
              <a:rPr lang="en-US" dirty="0" smtClean="0">
                <a:solidFill>
                  <a:schemeClr val="tx1"/>
                </a:solidFill>
              </a:rPr>
              <a:t>Import substitution industrialization policy aims the replacement of imported goods by goods produced domestically; via protection of domestic markets against imports. </a:t>
            </a:r>
          </a:p>
          <a:p>
            <a:pPr algn="just">
              <a:lnSpc>
                <a:spcPct val="150000"/>
              </a:lnSpc>
            </a:pPr>
            <a:r>
              <a:rPr lang="en-US" sz="2200" dirty="0" smtClean="0"/>
              <a:t>It is a deliberate effort to replace consumer imports by promoting the emergence and expansion of domestic industries.</a:t>
            </a:r>
          </a:p>
          <a:p>
            <a:pPr algn="just"/>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solidFill>
                  <a:schemeClr val="tx1"/>
                </a:solidFill>
              </a:rPr>
              <a:t>Inward-looking development policies (import substitution )</a:t>
            </a:r>
            <a:endParaRPr lang="en-US" sz="2000" dirty="0">
              <a:solidFill>
                <a:schemeClr val="tx1"/>
              </a:solidFill>
            </a:endParaRPr>
          </a:p>
        </p:txBody>
      </p:sp>
      <p:sp>
        <p:nvSpPr>
          <p:cNvPr id="3" name="Content Placeholder 2"/>
          <p:cNvSpPr>
            <a:spLocks noGrp="1"/>
          </p:cNvSpPr>
          <p:nvPr>
            <p:ph sz="quarter" idx="1"/>
          </p:nvPr>
        </p:nvSpPr>
        <p:spPr>
          <a:xfrm>
            <a:off x="0" y="990600"/>
            <a:ext cx="8805672" cy="5867400"/>
          </a:xfrm>
        </p:spPr>
        <p:txBody>
          <a:bodyPr>
            <a:normAutofit/>
          </a:bodyPr>
          <a:lstStyle/>
          <a:p>
            <a:pPr>
              <a:lnSpc>
                <a:spcPct val="90000"/>
              </a:lnSpc>
            </a:pPr>
            <a:r>
              <a:rPr lang="en-US" sz="2000" b="1" dirty="0" smtClean="0"/>
              <a:t>The basic idea is the following</a:t>
            </a:r>
            <a:r>
              <a:rPr lang="en-US" sz="2600" dirty="0" smtClean="0"/>
              <a:t>:</a:t>
            </a:r>
          </a:p>
          <a:p>
            <a:pPr lvl="1" algn="just">
              <a:lnSpc>
                <a:spcPct val="90000"/>
              </a:lnSpc>
              <a:buFont typeface="Wingdings" pitchFamily="2" charset="2"/>
              <a:buChar char="v"/>
            </a:pPr>
            <a:r>
              <a:rPr lang="en-US" sz="2000" dirty="0" smtClean="0">
                <a:solidFill>
                  <a:schemeClr val="tx1"/>
                </a:solidFill>
              </a:rPr>
              <a:t>There may be high initial costs of local production</a:t>
            </a:r>
          </a:p>
          <a:p>
            <a:pPr lvl="1" algn="just">
              <a:lnSpc>
                <a:spcPct val="90000"/>
              </a:lnSpc>
              <a:buFont typeface="Wingdings" pitchFamily="2" charset="2"/>
              <a:buChar char="v"/>
            </a:pPr>
            <a:r>
              <a:rPr lang="en-US" sz="2000" dirty="0" smtClean="0">
                <a:solidFill>
                  <a:schemeClr val="tx1"/>
                </a:solidFill>
              </a:rPr>
              <a:t>So, in order to make it profitable for local entrepreneurs to invest, protective barriers are raised to reduce the influx /inflow of imports</a:t>
            </a:r>
          </a:p>
          <a:p>
            <a:pPr lvl="1" algn="just">
              <a:lnSpc>
                <a:spcPct val="90000"/>
              </a:lnSpc>
              <a:buFont typeface="Wingdings" pitchFamily="2" charset="2"/>
              <a:buChar char="v"/>
            </a:pPr>
            <a:r>
              <a:rPr lang="en-US" sz="2000" dirty="0" smtClean="0">
                <a:solidFill>
                  <a:schemeClr val="tx1"/>
                </a:solidFill>
              </a:rPr>
              <a:t>This increases the market for potential local producers and increases their profitability</a:t>
            </a:r>
            <a:endParaRPr lang="en-US" dirty="0" smtClean="0"/>
          </a:p>
          <a:p>
            <a:pPr>
              <a:lnSpc>
                <a:spcPct val="90000"/>
              </a:lnSpc>
            </a:pPr>
            <a:r>
              <a:rPr lang="en-US" sz="2000" b="1" i="1" dirty="0" smtClean="0"/>
              <a:t>How are these protective “barriers” practiced? </a:t>
            </a:r>
          </a:p>
          <a:p>
            <a:pPr lvl="1" algn="just">
              <a:lnSpc>
                <a:spcPct val="90000"/>
              </a:lnSpc>
            </a:pPr>
            <a:r>
              <a:rPr lang="en-US" sz="2000" dirty="0" smtClean="0">
                <a:solidFill>
                  <a:schemeClr val="tx1"/>
                </a:solidFill>
              </a:rPr>
              <a:t>The government uses instruments such as  tariffs or quotas on imports, sometimes ban on imports of certain goods, subsidies to the inputs of the local producers</a:t>
            </a:r>
          </a:p>
          <a:p>
            <a:pPr>
              <a:lnSpc>
                <a:spcPct val="80000"/>
              </a:lnSpc>
            </a:pPr>
            <a:r>
              <a:rPr lang="en-US" sz="1800" b="1" dirty="0" smtClean="0"/>
              <a:t>But why should the government protect some industries? B/Cs</a:t>
            </a:r>
          </a:p>
          <a:p>
            <a:pPr marL="284163" lvl="1" indent="-284163" algn="just">
              <a:lnSpc>
                <a:spcPct val="80000"/>
              </a:lnSpc>
              <a:buFont typeface="Wingdings" pitchFamily="2" charset="2"/>
              <a:buChar char="v"/>
            </a:pPr>
            <a:r>
              <a:rPr lang="en-US" sz="1900" dirty="0" smtClean="0">
                <a:solidFill>
                  <a:schemeClr val="tx1"/>
                </a:solidFill>
              </a:rPr>
              <a:t>If local firms have high costs of production, they shouldn’t produce at all since they unable to compete with imported goods produced at lower cost in abroad. So  it would be better for the economy to import these goods.</a:t>
            </a:r>
          </a:p>
          <a:p>
            <a:pPr marL="284163" lvl="1" indent="-284163" algn="just">
              <a:lnSpc>
                <a:spcPct val="80000"/>
              </a:lnSpc>
              <a:buFont typeface="Wingdings" pitchFamily="2" charset="2"/>
              <a:buChar char="v"/>
            </a:pPr>
            <a:r>
              <a:rPr lang="en-US" sz="1900" dirty="0" smtClean="0">
                <a:solidFill>
                  <a:schemeClr val="tx1"/>
                </a:solidFill>
              </a:rPr>
              <a:t>But there are some situations where initial costs are high, but tend to decrease once industry develops. </a:t>
            </a:r>
          </a:p>
          <a:p>
            <a:pPr marL="284163" lvl="1" indent="-284163" algn="just">
              <a:lnSpc>
                <a:spcPct val="80000"/>
              </a:lnSpc>
              <a:buFont typeface="Wingdings" pitchFamily="2" charset="2"/>
              <a:buChar char="v"/>
            </a:pPr>
            <a:r>
              <a:rPr lang="en-US" sz="1900" b="1" dirty="0" smtClean="0">
                <a:solidFill>
                  <a:schemeClr val="tx1"/>
                </a:solidFill>
              </a:rPr>
              <a:t>In these cases</a:t>
            </a:r>
            <a:r>
              <a:rPr lang="en-US" sz="1900" dirty="0" smtClean="0">
                <a:solidFill>
                  <a:schemeClr val="tx1"/>
                </a:solidFill>
              </a:rPr>
              <a:t>, it may be interesting for society to protect local industries in the first stages, in order to take advantage of the higher productivity that will ensue in the future, and reducing cost of production in the long-run.</a:t>
            </a:r>
          </a:p>
          <a:p>
            <a:pPr lvl="1" algn="just">
              <a:lnSpc>
                <a:spcPct val="90000"/>
              </a:lnSpc>
            </a:pPr>
            <a:endParaRPr lang="en-US" sz="20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solidFill>
                  <a:schemeClr val="tx1"/>
                </a:solidFill>
              </a:rPr>
              <a:t>Inward-looking development policies (import substitution )</a:t>
            </a:r>
            <a:endParaRPr lang="en-US" sz="2000" dirty="0"/>
          </a:p>
        </p:txBody>
      </p:sp>
      <p:sp>
        <p:nvSpPr>
          <p:cNvPr id="3" name="Content Placeholder 2"/>
          <p:cNvSpPr>
            <a:spLocks noGrp="1"/>
          </p:cNvSpPr>
          <p:nvPr>
            <p:ph sz="quarter" idx="1"/>
          </p:nvPr>
        </p:nvSpPr>
        <p:spPr>
          <a:xfrm>
            <a:off x="228600" y="1143000"/>
            <a:ext cx="8763000" cy="5562600"/>
          </a:xfrm>
        </p:spPr>
        <p:txBody>
          <a:bodyPr/>
          <a:lstStyle/>
          <a:p>
            <a:pPr lvl="1">
              <a:lnSpc>
                <a:spcPct val="150000"/>
              </a:lnSpc>
            </a:pPr>
            <a:r>
              <a:rPr lang="en-US" sz="2000" dirty="0" smtClean="0">
                <a:solidFill>
                  <a:schemeClr val="tx1"/>
                </a:solidFill>
              </a:rPr>
              <a:t>This idea tells that industries should be protected in the first stages of their development is called the “</a:t>
            </a:r>
            <a:r>
              <a:rPr lang="en-US" sz="2000" u="sng" dirty="0" smtClean="0">
                <a:solidFill>
                  <a:schemeClr val="tx1"/>
                </a:solidFill>
              </a:rPr>
              <a:t>Infant Industry</a:t>
            </a:r>
            <a:r>
              <a:rPr lang="en-US" sz="2000" dirty="0" smtClean="0">
                <a:solidFill>
                  <a:schemeClr val="tx1"/>
                </a:solidFill>
              </a:rPr>
              <a:t>” argument, and it’s associated with German economist Friedrich Liszt.</a:t>
            </a:r>
          </a:p>
          <a:p>
            <a:pPr lvl="1">
              <a:lnSpc>
                <a:spcPct val="150000"/>
              </a:lnSpc>
            </a:pPr>
            <a:r>
              <a:rPr lang="en-US" sz="2000" dirty="0" smtClean="0">
                <a:solidFill>
                  <a:schemeClr val="tx1"/>
                </a:solidFill>
              </a:rPr>
              <a:t>New industry in a country has to compete against firms abroad, that have long experience with the same production technology, with marketing strategies, distribution channels, etc.</a:t>
            </a:r>
          </a:p>
          <a:p>
            <a:pPr lvl="1">
              <a:lnSpc>
                <a:spcPct val="150000"/>
              </a:lnSpc>
            </a:pPr>
            <a:r>
              <a:rPr lang="en-US" sz="2000" dirty="0" smtClean="0">
                <a:solidFill>
                  <a:schemeClr val="tx1"/>
                </a:solidFill>
              </a:rPr>
              <a:t>So these new national industry needs time to “learn” the best way to operate on all these dimensions.</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solidFill>
                  <a:schemeClr val="tx1"/>
                </a:solidFill>
              </a:rPr>
              <a:t>Inward-looking development policies (import substitution )</a:t>
            </a:r>
            <a:endParaRPr lang="en-US" sz="2000" dirty="0"/>
          </a:p>
        </p:txBody>
      </p:sp>
      <p:sp>
        <p:nvSpPr>
          <p:cNvPr id="3" name="Content Placeholder 2"/>
          <p:cNvSpPr>
            <a:spLocks noGrp="1"/>
          </p:cNvSpPr>
          <p:nvPr>
            <p:ph sz="quarter" idx="1"/>
          </p:nvPr>
        </p:nvSpPr>
        <p:spPr>
          <a:xfrm>
            <a:off x="0" y="1143000"/>
            <a:ext cx="8915400" cy="5715000"/>
          </a:xfrm>
        </p:spPr>
        <p:txBody>
          <a:bodyPr>
            <a:normAutofit/>
          </a:bodyPr>
          <a:lstStyle/>
          <a:p>
            <a:pPr algn="just">
              <a:lnSpc>
                <a:spcPct val="150000"/>
              </a:lnSpc>
              <a:buFont typeface="Wingdings" pitchFamily="2" charset="2"/>
              <a:buChar char="v"/>
            </a:pPr>
            <a:r>
              <a:rPr lang="en-US" sz="2000" b="1" dirty="0" smtClean="0"/>
              <a:t>Note</a:t>
            </a:r>
            <a:r>
              <a:rPr lang="en-US" sz="2000" dirty="0" smtClean="0"/>
              <a:t> that there is a cost of industry protection to society as a whole.</a:t>
            </a:r>
          </a:p>
          <a:p>
            <a:pPr marL="457200" indent="-457200" algn="just">
              <a:lnSpc>
                <a:spcPct val="150000"/>
              </a:lnSpc>
              <a:buFont typeface="+mj-lt"/>
              <a:buAutoNum type="arabicPeriod"/>
            </a:pPr>
            <a:r>
              <a:rPr lang="en-US" sz="2000" dirty="0" smtClean="0"/>
              <a:t>Every consumer has to pay a </a:t>
            </a:r>
            <a:r>
              <a:rPr lang="en-US" sz="2000" b="1" dirty="0" smtClean="0"/>
              <a:t>higher price for the good, </a:t>
            </a:r>
            <a:r>
              <a:rPr lang="en-US" sz="2000" dirty="0" smtClean="0"/>
              <a:t>and possibly consume less, in order for a single firm to be protected </a:t>
            </a:r>
            <a:r>
              <a:rPr lang="en-US" sz="2000" dirty="0" smtClean="0">
                <a:sym typeface="Wingdings" pitchFamily="2" charset="2"/>
              </a:rPr>
              <a:t> these welfare costs can be very high</a:t>
            </a:r>
          </a:p>
          <a:p>
            <a:pPr marL="457200" indent="-457200" algn="just">
              <a:lnSpc>
                <a:spcPct val="150000"/>
              </a:lnSpc>
              <a:buFont typeface="+mj-lt"/>
              <a:buAutoNum type="arabicPeriod"/>
            </a:pPr>
            <a:r>
              <a:rPr lang="en-US" sz="2000" dirty="0" smtClean="0">
                <a:sym typeface="Wingdings" pitchFamily="2" charset="2"/>
              </a:rPr>
              <a:t>Discussions in these area are</a:t>
            </a:r>
            <a:r>
              <a:rPr lang="en-US" sz="2000" b="1" dirty="0" smtClean="0">
                <a:sym typeface="Wingdings" pitchFamily="2" charset="2"/>
              </a:rPr>
              <a:t> always very political</a:t>
            </a:r>
            <a:r>
              <a:rPr lang="en-US" sz="2000" dirty="0" smtClean="0">
                <a:sym typeface="Wingdings" pitchFamily="2" charset="2"/>
              </a:rPr>
              <a:t>: producers will always try to convince the government and society that their sector has to be protected, in order for the industry to develop, for jobs to be generated and etc</a:t>
            </a:r>
          </a:p>
          <a:p>
            <a:pPr marL="457200" indent="-457200" algn="just">
              <a:lnSpc>
                <a:spcPct val="150000"/>
              </a:lnSpc>
              <a:buFont typeface="+mj-lt"/>
              <a:buAutoNum type="arabicPeriod"/>
            </a:pPr>
            <a:r>
              <a:rPr lang="en-US" sz="2000" dirty="0" smtClean="0"/>
              <a:t>We usually see lots of industries </a:t>
            </a:r>
            <a:r>
              <a:rPr lang="en-US" sz="1800" b="1" dirty="0" smtClean="0"/>
              <a:t>being protected for long periods of time</a:t>
            </a:r>
            <a:r>
              <a:rPr lang="en-US" sz="2000" dirty="0" smtClean="0"/>
              <a:t>, when it would be very hard to find any economic reason to justify such long term protection</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solidFill>
                  <a:schemeClr val="tx1"/>
                </a:solidFill>
              </a:rPr>
              <a:t>Inward-looking development policies (import substitution )</a:t>
            </a:r>
            <a:endParaRPr lang="en-US" sz="2000" dirty="0"/>
          </a:p>
        </p:txBody>
      </p:sp>
      <p:sp>
        <p:nvSpPr>
          <p:cNvPr id="3" name="Content Placeholder 2"/>
          <p:cNvSpPr>
            <a:spLocks noGrp="1"/>
          </p:cNvSpPr>
          <p:nvPr>
            <p:ph sz="quarter" idx="1"/>
          </p:nvPr>
        </p:nvSpPr>
        <p:spPr/>
        <p:txBody>
          <a:bodyPr>
            <a:normAutofit fontScale="77500" lnSpcReduction="20000"/>
          </a:bodyPr>
          <a:lstStyle/>
          <a:p>
            <a:pPr algn="just">
              <a:lnSpc>
                <a:spcPct val="150000"/>
              </a:lnSpc>
            </a:pPr>
            <a:r>
              <a:rPr lang="en-US" sz="2300" dirty="0" smtClean="0"/>
              <a:t>T</a:t>
            </a:r>
            <a:r>
              <a:rPr lang="en-US" sz="2600" dirty="0" smtClean="0"/>
              <a:t>his is similar to the danger of political “capture” of the government that can be discussed in the context of industrial policies.</a:t>
            </a:r>
          </a:p>
          <a:p>
            <a:pPr algn="just">
              <a:lnSpc>
                <a:spcPct val="150000"/>
              </a:lnSpc>
            </a:pPr>
            <a:r>
              <a:rPr lang="en-US" sz="2600" dirty="0" smtClean="0"/>
              <a:t>Internal producers may be able to influence the government (well-connected or bribes) in order to maintain the protection, even when it’s not socially desirable anymore.</a:t>
            </a:r>
          </a:p>
          <a:p>
            <a:pPr algn="just">
              <a:lnSpc>
                <a:spcPct val="150000"/>
              </a:lnSpc>
            </a:pPr>
            <a:r>
              <a:rPr lang="en-US" sz="2600" dirty="0" smtClean="0"/>
              <a:t>In reality, this was probably the main reason behind the failure of the historical experiences of import substitutions: after the initial growth of industries, when the most of the “learning” was over, governments were not politically able to reduce trade barriers (pressures from industrialists, unions, etc).</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solidFill>
                  <a:schemeClr val="tx1"/>
                </a:solidFill>
              </a:rPr>
              <a:t>Trade Policy Instruments</a:t>
            </a:r>
            <a:endParaRPr lang="en-US" sz="2000" b="1" dirty="0"/>
          </a:p>
        </p:txBody>
      </p:sp>
      <p:sp>
        <p:nvSpPr>
          <p:cNvPr id="3" name="Content Placeholder 2"/>
          <p:cNvSpPr>
            <a:spLocks noGrp="1"/>
          </p:cNvSpPr>
          <p:nvPr>
            <p:ph sz="quarter" idx="1"/>
          </p:nvPr>
        </p:nvSpPr>
        <p:spPr>
          <a:xfrm>
            <a:off x="152400" y="914400"/>
            <a:ext cx="8763000" cy="5943600"/>
          </a:xfrm>
        </p:spPr>
        <p:txBody>
          <a:bodyPr>
            <a:normAutofit fontScale="92500" lnSpcReduction="10000"/>
          </a:bodyPr>
          <a:lstStyle/>
          <a:p>
            <a:pPr algn="just">
              <a:lnSpc>
                <a:spcPct val="90000"/>
              </a:lnSpc>
            </a:pPr>
            <a:r>
              <a:rPr lang="en-US" sz="2600" dirty="0" smtClean="0"/>
              <a:t>Protective Tariffs</a:t>
            </a:r>
            <a:endParaRPr lang="en-US" dirty="0" smtClean="0">
              <a:solidFill>
                <a:schemeClr val="tx1"/>
              </a:solidFill>
            </a:endParaRPr>
          </a:p>
          <a:p>
            <a:pPr marL="284163" lvl="1" indent="-284163" algn="just">
              <a:lnSpc>
                <a:spcPct val="90000"/>
              </a:lnSpc>
            </a:pPr>
            <a:r>
              <a:rPr lang="en-US" dirty="0" smtClean="0">
                <a:solidFill>
                  <a:schemeClr val="tx1"/>
                </a:solidFill>
              </a:rPr>
              <a:t>A protective tariff works like a tax on imported goods: if you’re an importer, you have to pay a fraction of the imported good price as a tax to the government</a:t>
            </a:r>
          </a:p>
          <a:p>
            <a:pPr marL="284163" lvl="1" indent="-284163" algn="just">
              <a:lnSpc>
                <a:spcPct val="90000"/>
              </a:lnSpc>
              <a:tabLst>
                <a:tab pos="284163" algn="l"/>
              </a:tabLst>
            </a:pPr>
            <a:r>
              <a:rPr lang="en-US" dirty="0" smtClean="0">
                <a:solidFill>
                  <a:schemeClr val="tx1"/>
                </a:solidFill>
              </a:rPr>
              <a:t>The basic effect of a tariff is to raise the domestic price above the world price</a:t>
            </a:r>
          </a:p>
          <a:p>
            <a:pPr marL="284163" lvl="1" indent="-284163" algn="just">
              <a:lnSpc>
                <a:spcPct val="90000"/>
              </a:lnSpc>
            </a:pPr>
            <a:r>
              <a:rPr lang="en-US" dirty="0" smtClean="0">
                <a:solidFill>
                  <a:schemeClr val="tx1"/>
                </a:solidFill>
              </a:rPr>
              <a:t>In a competitive market, with no tariffs, the world price of any good would be close to the price observed in each country; the only difference in prices between countries would be due to </a:t>
            </a:r>
            <a:r>
              <a:rPr lang="en-US" sz="2000" b="1" dirty="0" smtClean="0">
                <a:solidFill>
                  <a:schemeClr val="tx1"/>
                </a:solidFill>
              </a:rPr>
              <a:t>transportation costs</a:t>
            </a:r>
            <a:endParaRPr lang="en-US" b="1" dirty="0" smtClean="0">
              <a:solidFill>
                <a:schemeClr val="tx1"/>
              </a:solidFill>
            </a:endParaRPr>
          </a:p>
          <a:p>
            <a:pPr marL="274320" lvl="1" algn="just">
              <a:lnSpc>
                <a:spcPct val="160000"/>
              </a:lnSpc>
              <a:buClr>
                <a:schemeClr val="accent1"/>
              </a:buClr>
              <a:buSzPct val="85000"/>
              <a:buFont typeface="Wingdings 2"/>
              <a:buChar char=""/>
            </a:pPr>
            <a:r>
              <a:rPr lang="en-US" sz="2000" dirty="0" smtClean="0">
                <a:solidFill>
                  <a:schemeClr val="tx1"/>
                </a:solidFill>
              </a:rPr>
              <a:t>The tariff will increase </a:t>
            </a:r>
            <a:r>
              <a:rPr lang="en-US" sz="2000" b="1" i="1" dirty="0" smtClean="0">
                <a:solidFill>
                  <a:schemeClr val="tx1"/>
                </a:solidFill>
              </a:rPr>
              <a:t>domestic producers welfare </a:t>
            </a:r>
            <a:r>
              <a:rPr lang="en-US" sz="2000" dirty="0" smtClean="0">
                <a:solidFill>
                  <a:schemeClr val="tx1"/>
                </a:solidFill>
              </a:rPr>
              <a:t>because it’ll allow them to sell more at a higher prices</a:t>
            </a:r>
          </a:p>
          <a:p>
            <a:pPr marL="274320" lvl="1" algn="just">
              <a:lnSpc>
                <a:spcPct val="160000"/>
              </a:lnSpc>
              <a:buClr>
                <a:schemeClr val="accent1"/>
              </a:buClr>
              <a:buSzPct val="85000"/>
              <a:buFont typeface="Wingdings 2"/>
              <a:buChar char=""/>
            </a:pPr>
            <a:r>
              <a:rPr lang="en-US" sz="2000" dirty="0" smtClean="0">
                <a:solidFill>
                  <a:schemeClr val="tx1"/>
                </a:solidFill>
              </a:rPr>
              <a:t>It will reduce </a:t>
            </a:r>
            <a:r>
              <a:rPr lang="en-US" sz="2000" b="1" dirty="0" smtClean="0">
                <a:solidFill>
                  <a:schemeClr val="tx1"/>
                </a:solidFill>
              </a:rPr>
              <a:t>domestic consumers welfare </a:t>
            </a:r>
            <a:r>
              <a:rPr lang="en-US" sz="2000" dirty="0" smtClean="0">
                <a:solidFill>
                  <a:schemeClr val="tx1"/>
                </a:solidFill>
              </a:rPr>
              <a:t>because they’ll consume less at a higher price.</a:t>
            </a:r>
          </a:p>
          <a:p>
            <a:pPr marL="274320" lvl="1" algn="just">
              <a:lnSpc>
                <a:spcPct val="160000"/>
              </a:lnSpc>
              <a:buClr>
                <a:schemeClr val="accent1"/>
              </a:buClr>
              <a:buSzPct val="85000"/>
              <a:buFont typeface="Wingdings 2"/>
              <a:buChar char=""/>
            </a:pPr>
            <a:r>
              <a:rPr lang="en-US" sz="2000" dirty="0" smtClean="0">
                <a:solidFill>
                  <a:schemeClr val="tx1"/>
                </a:solidFill>
              </a:rPr>
              <a:t>Additionally, it will tend to reduce the efficiency of the economy (at least in short run), because resources will be diverted into production in the import substitution sector, when they’d be more productive if used elsewhere.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tx1"/>
                </a:solidFill>
              </a:rPr>
              <a:t>Impact of globalization</a:t>
            </a:r>
            <a:endParaRPr lang="en-US" sz="2800" b="1" dirty="0">
              <a:solidFill>
                <a:schemeClr val="tx1"/>
              </a:solidFill>
            </a:endParaRPr>
          </a:p>
        </p:txBody>
      </p:sp>
      <p:sp>
        <p:nvSpPr>
          <p:cNvPr id="3" name="Content Placeholder 2"/>
          <p:cNvSpPr>
            <a:spLocks noGrp="1"/>
          </p:cNvSpPr>
          <p:nvPr>
            <p:ph sz="quarter" idx="1"/>
          </p:nvPr>
        </p:nvSpPr>
        <p:spPr>
          <a:xfrm>
            <a:off x="228600" y="914400"/>
            <a:ext cx="8686800" cy="5943600"/>
          </a:xfrm>
        </p:spPr>
        <p:txBody>
          <a:bodyPr>
            <a:normAutofit fontScale="92500"/>
          </a:bodyPr>
          <a:lstStyle/>
          <a:p>
            <a:r>
              <a:rPr lang="en-US" dirty="0" smtClean="0"/>
              <a:t>GLOBALIZATION can in many ways have a greater impact in developing countries:</a:t>
            </a:r>
          </a:p>
          <a:p>
            <a:pPr marL="514350" indent="-514350" algn="just">
              <a:buFont typeface="+mj-lt"/>
              <a:buAutoNum type="arabicPeriod"/>
            </a:pPr>
            <a:r>
              <a:rPr lang="en-US" sz="2600" dirty="0" smtClean="0"/>
              <a:t>For some people, the term </a:t>
            </a:r>
            <a:r>
              <a:rPr lang="en-US" sz="2600" i="1" dirty="0" smtClean="0"/>
              <a:t>globalization suggests exciting business opportunities, </a:t>
            </a:r>
            <a:r>
              <a:rPr lang="en-US" sz="2600" dirty="0" smtClean="0"/>
              <a:t>efficiency gains from trade, more rapid growth of knowledge and innovation, and the transfer of such knowledge to developing countries facilitating faster growth, or the prospect of a world too interdependent to engage in war.</a:t>
            </a:r>
          </a:p>
          <a:p>
            <a:pPr marL="514350" indent="-514350" algn="just">
              <a:buFont typeface="+mj-lt"/>
              <a:buAutoNum type="arabicPeriod"/>
            </a:pPr>
            <a:r>
              <a:rPr lang="en-US" sz="2600" dirty="0" smtClean="0"/>
              <a:t>For other people, however, globalization raises disturbing concerns: that inequalities may be accentuated both across and within countries, that environmental degradation may be accelerated, that the international dominance of the richest countries may be expanded and locked in, and that some peoples and regions may be left further behind.</a:t>
            </a:r>
            <a:endParaRPr lang="en-US" sz="2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tx1"/>
                </a:solidFill>
              </a:rPr>
              <a:t>Impact of tariff </a:t>
            </a:r>
            <a:endParaRPr lang="en-US" sz="2800" b="1" dirty="0">
              <a:solidFill>
                <a:schemeClr val="tx1"/>
              </a:solidFill>
            </a:endParaRPr>
          </a:p>
        </p:txBody>
      </p:sp>
      <p:sp>
        <p:nvSpPr>
          <p:cNvPr id="3" name="Content Placeholder 2"/>
          <p:cNvSpPr>
            <a:spLocks noGrp="1"/>
          </p:cNvSpPr>
          <p:nvPr>
            <p:ph sz="half" idx="1"/>
          </p:nvPr>
        </p:nvSpPr>
        <p:spPr>
          <a:xfrm>
            <a:off x="0" y="1219200"/>
            <a:ext cx="4340352" cy="5410200"/>
          </a:xfrm>
        </p:spPr>
        <p:txBody>
          <a:bodyPr>
            <a:noAutofit/>
          </a:bodyPr>
          <a:lstStyle/>
          <a:p>
            <a:pPr algn="just"/>
            <a:r>
              <a:rPr lang="en-US" sz="1800" dirty="0" smtClean="0"/>
              <a:t>In the closed economy the equilibrium of home price and quantity would be </a:t>
            </a:r>
            <a:r>
              <a:rPr lang="en-US" sz="1800" i="1" dirty="0" smtClean="0"/>
              <a:t>P1 and Q1. </a:t>
            </a:r>
          </a:p>
          <a:p>
            <a:pPr algn="just"/>
            <a:r>
              <a:rPr lang="en-US" sz="1800" i="1" dirty="0" smtClean="0"/>
              <a:t>If this country were then to open its economy to world </a:t>
            </a:r>
            <a:r>
              <a:rPr lang="en-US" sz="1800" dirty="0" smtClean="0"/>
              <a:t>trade, its small size in relation to the world market would mean that it would face a horizontal, perfectly elastic demand curve. </a:t>
            </a:r>
          </a:p>
          <a:p>
            <a:pPr algn="just"/>
            <a:r>
              <a:rPr lang="en-US" sz="1800" dirty="0" smtClean="0"/>
              <a:t>In other words, it could sell (or buy) all it wanted at a lower world price, </a:t>
            </a:r>
            <a:r>
              <a:rPr lang="en-US" sz="1800" i="1" dirty="0" smtClean="0"/>
              <a:t>P2. </a:t>
            </a:r>
          </a:p>
          <a:p>
            <a:pPr algn="just"/>
            <a:r>
              <a:rPr lang="en-US" sz="1800" i="1" dirty="0" smtClean="0"/>
              <a:t>Domestic consumers would </a:t>
            </a:r>
            <a:r>
              <a:rPr lang="en-US" sz="1800" dirty="0" smtClean="0"/>
              <a:t>benefit from the lower price of imports and the resultant greater quantity purchased, while domestic producers and their employees would clearly suffer as they lose business to lower-cost foreign suppliers.</a:t>
            </a:r>
            <a:endParaRPr lang="en-US" sz="1800" dirty="0"/>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4419600" y="1066800"/>
            <a:ext cx="4724400"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04800"/>
          </a:xfrm>
        </p:spPr>
        <p:txBody>
          <a:bodyPr>
            <a:normAutofit fontScale="90000"/>
          </a:bodyPr>
          <a:lstStyle/>
          <a:p>
            <a:r>
              <a:rPr lang="en-US" sz="2400" b="1" dirty="0" smtClean="0">
                <a:solidFill>
                  <a:schemeClr val="tx1"/>
                </a:solidFill>
              </a:rPr>
              <a:t>Impact of tariff </a:t>
            </a:r>
            <a:endParaRPr lang="en-US" sz="2400" dirty="0"/>
          </a:p>
        </p:txBody>
      </p:sp>
      <p:sp>
        <p:nvSpPr>
          <p:cNvPr id="3" name="Content Placeholder 2"/>
          <p:cNvSpPr>
            <a:spLocks noGrp="1"/>
          </p:cNvSpPr>
          <p:nvPr>
            <p:ph sz="half" idx="1"/>
          </p:nvPr>
        </p:nvSpPr>
        <p:spPr>
          <a:xfrm>
            <a:off x="0" y="914400"/>
            <a:ext cx="4340352" cy="5715000"/>
          </a:xfrm>
        </p:spPr>
        <p:txBody>
          <a:bodyPr>
            <a:noAutofit/>
          </a:bodyPr>
          <a:lstStyle/>
          <a:p>
            <a:pPr algn="just"/>
            <a:r>
              <a:rPr lang="en-US" sz="2300" dirty="0" smtClean="0"/>
              <a:t>Thus at the lower world price, </a:t>
            </a:r>
            <a:r>
              <a:rPr lang="en-US" sz="2300" i="1" dirty="0" smtClean="0"/>
              <a:t>P2, the quantity demanded rises from Q1 to Q3, whereas the quantity </a:t>
            </a:r>
            <a:r>
              <a:rPr lang="en-US" sz="2300" dirty="0" smtClean="0"/>
              <a:t>supplied by domestic producers falls from </a:t>
            </a:r>
            <a:r>
              <a:rPr lang="en-US" sz="2300" i="1" dirty="0" smtClean="0"/>
              <a:t>Q1 to Q2. </a:t>
            </a:r>
          </a:p>
          <a:p>
            <a:pPr algn="just"/>
            <a:r>
              <a:rPr lang="en-US" sz="2300" i="1" dirty="0" smtClean="0"/>
              <a:t>The difference between </a:t>
            </a:r>
            <a:r>
              <a:rPr lang="en-US" sz="2300" dirty="0" smtClean="0"/>
              <a:t>what domestic producers are willing to supply at the lower </a:t>
            </a:r>
            <a:r>
              <a:rPr lang="en-US" sz="2300" i="1" dirty="0" smtClean="0"/>
              <a:t>P2 world price </a:t>
            </a:r>
            <a:r>
              <a:rPr lang="en-US" sz="2300" dirty="0" smtClean="0"/>
              <a:t>(</a:t>
            </a:r>
            <a:r>
              <a:rPr lang="en-US" sz="2300" i="1" dirty="0" smtClean="0"/>
              <a:t>Q2) and what consumers want to buy (Q3) is the amount that will be imported - </a:t>
            </a:r>
            <a:r>
              <a:rPr lang="en-US" sz="2300" dirty="0" smtClean="0"/>
              <a:t>shown as line </a:t>
            </a:r>
            <a:r>
              <a:rPr lang="en-US" sz="2300" i="1" dirty="0" err="1" smtClean="0"/>
              <a:t>ab</a:t>
            </a:r>
            <a:r>
              <a:rPr lang="en-US" sz="2300" i="1" dirty="0" smtClean="0"/>
              <a:t> in this figure</a:t>
            </a:r>
            <a:endParaRPr lang="en-US" sz="2300" dirty="0"/>
          </a:p>
        </p:txBody>
      </p:sp>
      <p:pic>
        <p:nvPicPr>
          <p:cNvPr id="5" name="Picture 2"/>
          <p:cNvPicPr>
            <a:picLocks noGrp="1" noChangeAspect="1" noChangeArrowheads="1"/>
          </p:cNvPicPr>
          <p:nvPr>
            <p:ph sz="half" idx="2"/>
          </p:nvPr>
        </p:nvPicPr>
        <p:blipFill>
          <a:blip r:embed="rId2" cstate="print"/>
          <a:srcRect/>
          <a:stretch>
            <a:fillRect/>
          </a:stretch>
        </p:blipFill>
        <p:spPr bwMode="auto">
          <a:xfrm>
            <a:off x="4419600" y="1219200"/>
            <a:ext cx="4495800"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04800"/>
          </a:xfrm>
        </p:spPr>
        <p:txBody>
          <a:bodyPr>
            <a:normAutofit fontScale="90000"/>
          </a:bodyPr>
          <a:lstStyle/>
          <a:p>
            <a:r>
              <a:rPr lang="en-US" sz="2800" b="1" dirty="0" smtClean="0">
                <a:solidFill>
                  <a:schemeClr val="tx1"/>
                </a:solidFill>
              </a:rPr>
              <a:t>Impact of tariff </a:t>
            </a:r>
            <a:endParaRPr lang="en-US" sz="2800" dirty="0"/>
          </a:p>
        </p:txBody>
      </p:sp>
      <p:sp>
        <p:nvSpPr>
          <p:cNvPr id="3" name="Content Placeholder 2"/>
          <p:cNvSpPr>
            <a:spLocks noGrp="1"/>
          </p:cNvSpPr>
          <p:nvPr>
            <p:ph sz="half" idx="1"/>
          </p:nvPr>
        </p:nvSpPr>
        <p:spPr>
          <a:xfrm>
            <a:off x="0" y="914400"/>
            <a:ext cx="4340352" cy="5943600"/>
          </a:xfrm>
        </p:spPr>
        <p:txBody>
          <a:bodyPr>
            <a:normAutofit/>
          </a:bodyPr>
          <a:lstStyle/>
          <a:p>
            <a:pPr algn="just"/>
            <a:r>
              <a:rPr lang="en-US" sz="2000" dirty="0" smtClean="0"/>
              <a:t>Facing the potential loss of domestic production and jobs as a result of free trade and desiring to obtain infant -industry protection, local producers will seek tariff relief from the government. </a:t>
            </a:r>
          </a:p>
          <a:p>
            <a:pPr algn="just"/>
            <a:r>
              <a:rPr lang="en-US" sz="2000" dirty="0" smtClean="0"/>
              <a:t>The effects of a tariff (equal to </a:t>
            </a:r>
            <a:r>
              <a:rPr lang="en-US" sz="2000" i="1" dirty="0" smtClean="0"/>
              <a:t>t0) </a:t>
            </a:r>
            <a:r>
              <a:rPr lang="en-US" sz="2000" dirty="0" smtClean="0"/>
              <a:t>are shown in the lower half of the following tables. The tariff causes the domestic price of shoes to rise from </a:t>
            </a:r>
            <a:r>
              <a:rPr lang="en-US" sz="2000" i="1" dirty="0" smtClean="0"/>
              <a:t>P2 to Pt—that is, Pt = P2 (1 + t0).</a:t>
            </a:r>
          </a:p>
          <a:p>
            <a:pPr algn="just"/>
            <a:r>
              <a:rPr lang="en-US" sz="2000" dirty="0" smtClean="0"/>
              <a:t>Local consumers now have to pay the higher price and will reduce their quantity demanded from </a:t>
            </a:r>
            <a:r>
              <a:rPr lang="en-US" sz="2000" i="1" dirty="0" smtClean="0"/>
              <a:t>Q3 to Q5.</a:t>
            </a:r>
            <a:endParaRPr lang="en-US" sz="2000" dirty="0"/>
          </a:p>
        </p:txBody>
      </p:sp>
      <p:pic>
        <p:nvPicPr>
          <p:cNvPr id="5" name="Picture 2"/>
          <p:cNvPicPr>
            <a:picLocks noGrp="1" noChangeAspect="1" noChangeArrowheads="1"/>
          </p:cNvPicPr>
          <p:nvPr>
            <p:ph sz="half" idx="2"/>
          </p:nvPr>
        </p:nvPicPr>
        <p:blipFill>
          <a:blip r:embed="rId2" cstate="print"/>
          <a:srcRect/>
          <a:stretch>
            <a:fillRect/>
          </a:stretch>
        </p:blipFill>
        <p:spPr bwMode="auto">
          <a:xfrm>
            <a:off x="4495800" y="848280"/>
            <a:ext cx="4419600" cy="554243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81000"/>
          </a:xfrm>
        </p:spPr>
        <p:txBody>
          <a:bodyPr>
            <a:normAutofit fontScale="90000"/>
          </a:bodyPr>
          <a:lstStyle/>
          <a:p>
            <a:r>
              <a:rPr lang="en-US" sz="2800" b="1" dirty="0" smtClean="0">
                <a:solidFill>
                  <a:schemeClr val="tx1"/>
                </a:solidFill>
              </a:rPr>
              <a:t>Impact of tariff </a:t>
            </a:r>
            <a:endParaRPr lang="en-US" sz="2800" dirty="0"/>
          </a:p>
        </p:txBody>
      </p:sp>
      <p:sp>
        <p:nvSpPr>
          <p:cNvPr id="3" name="Content Placeholder 2"/>
          <p:cNvSpPr>
            <a:spLocks noGrp="1"/>
          </p:cNvSpPr>
          <p:nvPr>
            <p:ph sz="half" idx="1"/>
          </p:nvPr>
        </p:nvSpPr>
        <p:spPr>
          <a:xfrm>
            <a:off x="0" y="1371600"/>
            <a:ext cx="4114800" cy="4681728"/>
          </a:xfrm>
        </p:spPr>
        <p:txBody>
          <a:bodyPr>
            <a:normAutofit/>
          </a:bodyPr>
          <a:lstStyle/>
          <a:p>
            <a:pPr algn="just"/>
            <a:r>
              <a:rPr lang="en-US" sz="2400" dirty="0" smtClean="0"/>
              <a:t>Domestic producers can now expand production (and employment) up to quantity </a:t>
            </a:r>
            <a:r>
              <a:rPr lang="en-US" sz="2400" i="1" dirty="0" smtClean="0"/>
              <a:t>Q4 from Q2.</a:t>
            </a:r>
          </a:p>
          <a:p>
            <a:pPr algn="just"/>
            <a:r>
              <a:rPr lang="en-US" sz="2400" i="1" dirty="0" smtClean="0"/>
              <a:t>The rectangular area </a:t>
            </a:r>
            <a:r>
              <a:rPr lang="en-US" sz="2400" i="1" dirty="0" err="1" smtClean="0"/>
              <a:t>cdfe</a:t>
            </a:r>
            <a:r>
              <a:rPr lang="en-US" sz="2400" i="1" dirty="0" smtClean="0"/>
              <a:t> measures </a:t>
            </a:r>
            <a:r>
              <a:rPr lang="en-US" sz="2400" dirty="0" smtClean="0"/>
              <a:t>the amount of the tariff revenue collected by the government on imported shoes.</a:t>
            </a:r>
            <a:endParaRPr lang="en-US" sz="2400" dirty="0"/>
          </a:p>
        </p:txBody>
      </p:sp>
      <p:pic>
        <p:nvPicPr>
          <p:cNvPr id="5" name="Picture 2"/>
          <p:cNvPicPr>
            <a:picLocks noGrp="1" noChangeAspect="1" noChangeArrowheads="1"/>
          </p:cNvPicPr>
          <p:nvPr>
            <p:ph sz="half" idx="2"/>
          </p:nvPr>
        </p:nvPicPr>
        <p:blipFill>
          <a:blip r:embed="rId2" cstate="print"/>
          <a:srcRect/>
          <a:stretch>
            <a:fillRect/>
          </a:stretch>
        </p:blipFill>
        <p:spPr bwMode="auto">
          <a:xfrm>
            <a:off x="4114800" y="1143000"/>
            <a:ext cx="4800600" cy="556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62000"/>
          </a:xfrm>
        </p:spPr>
        <p:txBody>
          <a:bodyPr>
            <a:normAutofit/>
          </a:bodyPr>
          <a:lstStyle/>
          <a:p>
            <a:r>
              <a:rPr lang="en-US" sz="2700" b="1" dirty="0" smtClean="0">
                <a:solidFill>
                  <a:schemeClr val="tx1"/>
                </a:solidFill>
                <a:latin typeface="Arial" charset="0"/>
              </a:rPr>
              <a:t>Trade Policy Instruments</a:t>
            </a:r>
            <a:endParaRPr lang="en-US" dirty="0"/>
          </a:p>
        </p:txBody>
      </p:sp>
      <p:sp>
        <p:nvSpPr>
          <p:cNvPr id="3" name="Content Placeholder 2"/>
          <p:cNvSpPr>
            <a:spLocks noGrp="1"/>
          </p:cNvSpPr>
          <p:nvPr>
            <p:ph sz="quarter" idx="1"/>
          </p:nvPr>
        </p:nvSpPr>
        <p:spPr>
          <a:xfrm>
            <a:off x="0" y="1219200"/>
            <a:ext cx="8991600" cy="5638800"/>
          </a:xfrm>
        </p:spPr>
        <p:txBody>
          <a:bodyPr>
            <a:normAutofit fontScale="85000" lnSpcReduction="20000"/>
          </a:bodyPr>
          <a:lstStyle/>
          <a:p>
            <a:pPr>
              <a:buClr>
                <a:srgbClr val="CC0000"/>
              </a:buClr>
              <a:buFont typeface="Wingdings" pitchFamily="2" charset="2"/>
              <a:buChar char="Ø"/>
            </a:pPr>
            <a:r>
              <a:rPr lang="en-US" sz="2000" b="1" dirty="0" smtClean="0">
                <a:latin typeface="Arial" charset="0"/>
              </a:rPr>
              <a:t>Import Quotas</a:t>
            </a:r>
            <a:endParaRPr lang="en-US" sz="1800" b="1" dirty="0" smtClean="0">
              <a:latin typeface="Arial" charset="0"/>
            </a:endParaRPr>
          </a:p>
          <a:p>
            <a:pPr lvl="1">
              <a:lnSpc>
                <a:spcPct val="150000"/>
              </a:lnSpc>
              <a:buClr>
                <a:srgbClr val="CC0000"/>
              </a:buClr>
              <a:buFont typeface="Wingdings" pitchFamily="2" charset="2"/>
              <a:buChar char="ü"/>
            </a:pPr>
            <a:r>
              <a:rPr lang="en-US" sz="2000" dirty="0" smtClean="0">
                <a:solidFill>
                  <a:schemeClr val="tx1"/>
                </a:solidFill>
                <a:latin typeface="+mj-lt"/>
              </a:rPr>
              <a:t>Quotas are quantitative restrictions: the government fixes the maximum quantity of a good that can  be imported</a:t>
            </a:r>
          </a:p>
          <a:p>
            <a:pPr lvl="1">
              <a:lnSpc>
                <a:spcPct val="150000"/>
              </a:lnSpc>
              <a:buClr>
                <a:srgbClr val="CC0000"/>
              </a:buClr>
              <a:buFont typeface="Wingdings" pitchFamily="2" charset="2"/>
              <a:buChar char="ü"/>
            </a:pPr>
            <a:r>
              <a:rPr lang="en-US" sz="2000" dirty="0" smtClean="0">
                <a:solidFill>
                  <a:schemeClr val="tx1"/>
                </a:solidFill>
                <a:latin typeface="+mj-lt"/>
              </a:rPr>
              <a:t>In principle, we could think that quotas would have the same effects of corresponding tax rates (in our previous example, if government sets quota equal to M</a:t>
            </a:r>
            <a:r>
              <a:rPr lang="en-US" sz="2000" baseline="-25000" dirty="0" smtClean="0">
                <a:solidFill>
                  <a:schemeClr val="tx1"/>
                </a:solidFill>
                <a:latin typeface="+mj-lt"/>
              </a:rPr>
              <a:t>2</a:t>
            </a:r>
            <a:r>
              <a:rPr lang="en-US" sz="2000" dirty="0" smtClean="0">
                <a:solidFill>
                  <a:schemeClr val="tx1"/>
                </a:solidFill>
                <a:latin typeface="+mj-lt"/>
              </a:rPr>
              <a:t>, the final allocation would be the same of the t</a:t>
            </a:r>
            <a:r>
              <a:rPr lang="en-US" sz="2000" baseline="-25000" dirty="0" smtClean="0">
                <a:solidFill>
                  <a:schemeClr val="tx1"/>
                </a:solidFill>
                <a:latin typeface="+mj-lt"/>
              </a:rPr>
              <a:t>0</a:t>
            </a:r>
            <a:r>
              <a:rPr lang="en-US" sz="2000" dirty="0" smtClean="0">
                <a:solidFill>
                  <a:schemeClr val="tx1"/>
                </a:solidFill>
                <a:latin typeface="+mj-lt"/>
              </a:rPr>
              <a:t> tax)</a:t>
            </a:r>
          </a:p>
          <a:p>
            <a:pPr lvl="1">
              <a:lnSpc>
                <a:spcPct val="150000"/>
              </a:lnSpc>
              <a:buClr>
                <a:srgbClr val="CC0000"/>
              </a:buClr>
              <a:buFont typeface="Wingdings" pitchFamily="2" charset="2"/>
              <a:buChar char="ü"/>
            </a:pPr>
            <a:r>
              <a:rPr lang="en-US" sz="2000" dirty="0" smtClean="0">
                <a:solidFill>
                  <a:schemeClr val="tx1"/>
                </a:solidFill>
                <a:latin typeface="+mj-lt"/>
              </a:rPr>
              <a:t>But there are some important differences.</a:t>
            </a:r>
          </a:p>
          <a:p>
            <a:pPr>
              <a:lnSpc>
                <a:spcPct val="80000"/>
              </a:lnSpc>
              <a:buFont typeface="Wingdings" pitchFamily="2" charset="2"/>
              <a:buChar char="Ø"/>
            </a:pPr>
            <a:r>
              <a:rPr lang="en-US" sz="2600" dirty="0" smtClean="0"/>
              <a:t>Subsidies</a:t>
            </a:r>
            <a:endParaRPr lang="en-US" dirty="0" smtClean="0"/>
          </a:p>
          <a:p>
            <a:pPr lvl="1" algn="just">
              <a:lnSpc>
                <a:spcPct val="160000"/>
              </a:lnSpc>
            </a:pPr>
            <a:r>
              <a:rPr lang="en-US" sz="2000" dirty="0" smtClean="0">
                <a:solidFill>
                  <a:schemeClr val="tx1"/>
                </a:solidFill>
              </a:rPr>
              <a:t>Governments can offer subsidies to domestic firms in order to increase their profitability and, therefore, “protect” national firms</a:t>
            </a:r>
          </a:p>
          <a:p>
            <a:pPr lvl="1" algn="just">
              <a:lnSpc>
                <a:spcPct val="160000"/>
              </a:lnSpc>
            </a:pPr>
            <a:r>
              <a:rPr lang="en-US" sz="2000" dirty="0" smtClean="0">
                <a:solidFill>
                  <a:schemeClr val="tx1"/>
                </a:solidFill>
              </a:rPr>
              <a:t>Subsidies can be over production, use of inputs, or exports, for example</a:t>
            </a:r>
          </a:p>
          <a:p>
            <a:pPr lvl="1" algn="just">
              <a:lnSpc>
                <a:spcPct val="160000"/>
              </a:lnSpc>
            </a:pPr>
            <a:r>
              <a:rPr lang="en-US" sz="2000" dirty="0" smtClean="0">
                <a:solidFill>
                  <a:schemeClr val="tx1"/>
                </a:solidFill>
              </a:rPr>
              <a:t>In this case, the burden (real cost) of the policy does not fall on consumers, but on tax payers (the money that finances)</a:t>
            </a:r>
          </a:p>
          <a:p>
            <a:pPr lvl="1" algn="just">
              <a:lnSpc>
                <a:spcPct val="160000"/>
              </a:lnSpc>
            </a:pPr>
            <a:r>
              <a:rPr lang="en-US" sz="2000" dirty="0" smtClean="0">
                <a:solidFill>
                  <a:schemeClr val="tx1"/>
                </a:solidFill>
              </a:rPr>
              <a:t>Consumers of the good in question actually benefit from  the policy, since they can buy more of the good</a:t>
            </a: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81000"/>
          </a:xfrm>
        </p:spPr>
        <p:txBody>
          <a:bodyPr>
            <a:normAutofit fontScale="90000"/>
          </a:bodyPr>
          <a:lstStyle/>
          <a:p>
            <a:r>
              <a:rPr lang="en-US" sz="2800" b="1" dirty="0" smtClean="0">
                <a:solidFill>
                  <a:schemeClr val="tx1"/>
                </a:solidFill>
                <a:latin typeface="Arial" charset="0"/>
              </a:rPr>
              <a:t>Trade Policy Instruments</a:t>
            </a:r>
            <a:endParaRPr lang="en-US" sz="2800" dirty="0"/>
          </a:p>
        </p:txBody>
      </p:sp>
      <p:sp>
        <p:nvSpPr>
          <p:cNvPr id="3" name="Content Placeholder 2"/>
          <p:cNvSpPr>
            <a:spLocks noGrp="1"/>
          </p:cNvSpPr>
          <p:nvPr>
            <p:ph sz="quarter" idx="1"/>
          </p:nvPr>
        </p:nvSpPr>
        <p:spPr>
          <a:xfrm>
            <a:off x="152400" y="609600"/>
            <a:ext cx="8763000" cy="6019800"/>
          </a:xfrm>
        </p:spPr>
        <p:txBody>
          <a:bodyPr>
            <a:normAutofit fontScale="62500" lnSpcReduction="20000"/>
          </a:bodyPr>
          <a:lstStyle/>
          <a:p>
            <a:r>
              <a:rPr lang="en-US" sz="3200" dirty="0" smtClean="0"/>
              <a:t>Exchange Rate Management</a:t>
            </a:r>
          </a:p>
          <a:p>
            <a:pPr lvl="1" algn="just"/>
            <a:r>
              <a:rPr lang="en-US" sz="3200" dirty="0" smtClean="0">
                <a:solidFill>
                  <a:schemeClr val="tx1"/>
                </a:solidFill>
              </a:rPr>
              <a:t>Governments sometimes try to control the exchange rate to affect the relative prices of tradable and, therefore, affect amount of imports and exports</a:t>
            </a:r>
          </a:p>
          <a:p>
            <a:pPr lvl="1" algn="just"/>
            <a:r>
              <a:rPr lang="en-US" sz="3200" dirty="0" smtClean="0">
                <a:solidFill>
                  <a:schemeClr val="tx1"/>
                </a:solidFill>
              </a:rPr>
              <a:t>This kind of intervention has a similar effect for all tradable goods, and cannot distinguish between different sectors</a:t>
            </a:r>
          </a:p>
          <a:p>
            <a:pPr lvl="1" algn="just"/>
            <a:r>
              <a:rPr lang="en-US" sz="3200" dirty="0" smtClean="0">
                <a:solidFill>
                  <a:schemeClr val="tx1"/>
                </a:solidFill>
                <a:cs typeface="Arial" charset="0"/>
              </a:rPr>
              <a:t>Interventions in the exchange rate will tend to have the same effect over all exports (and an opposite effect on the imports)</a:t>
            </a:r>
          </a:p>
          <a:p>
            <a:pPr algn="just">
              <a:lnSpc>
                <a:spcPct val="170000"/>
              </a:lnSpc>
            </a:pPr>
            <a:r>
              <a:rPr lang="en-US" sz="2900" b="1" i="1" dirty="0" smtClean="0">
                <a:cs typeface="Arial" charset="0"/>
              </a:rPr>
              <a:t>But the exchange rate </a:t>
            </a:r>
            <a:r>
              <a:rPr lang="en-US" sz="2900" dirty="0" smtClean="0">
                <a:cs typeface="Arial" charset="0"/>
              </a:rPr>
              <a:t>– considered as just another price in the economy.</a:t>
            </a:r>
          </a:p>
          <a:p>
            <a:pPr algn="just">
              <a:lnSpc>
                <a:spcPct val="170000"/>
              </a:lnSpc>
            </a:pPr>
            <a:r>
              <a:rPr lang="en-US" sz="2900" dirty="0" smtClean="0">
                <a:cs typeface="Arial" charset="0"/>
              </a:rPr>
              <a:t>So artificial interventions in the exchange rate will also introduce distortions in the economy, which will tend to reduce overall efficiency (either by increasing the exporting sector or imports beyond what would be economically efficient)</a:t>
            </a:r>
          </a:p>
          <a:p>
            <a:pPr algn="just">
              <a:lnSpc>
                <a:spcPct val="170000"/>
              </a:lnSpc>
            </a:pPr>
            <a:r>
              <a:rPr lang="en-US" sz="2900" dirty="0" smtClean="0">
                <a:cs typeface="Arial" charset="0"/>
              </a:rPr>
              <a:t>In addition, changes in the exchange rate also affect the relative wealth of different segments of society: the people who consume imported goods, on one side, and the industrialists or agriculturalists (who export goods), in the other</a:t>
            </a:r>
          </a:p>
          <a:p>
            <a:endParaRPr lang="en-US" sz="29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t>International Trade Strategies for Development:</a:t>
            </a:r>
            <a:br>
              <a:rPr lang="en-US" sz="2000" b="1" dirty="0" smtClean="0"/>
            </a:br>
            <a:r>
              <a:rPr lang="fr-FR" sz="1800" b="1" dirty="0" smtClean="0"/>
              <a:t>Export Promotion versus Import Substitution</a:t>
            </a:r>
            <a:endParaRPr lang="en-US" sz="2000" dirty="0"/>
          </a:p>
        </p:txBody>
      </p:sp>
      <p:sp>
        <p:nvSpPr>
          <p:cNvPr id="3" name="Content Placeholder 2"/>
          <p:cNvSpPr>
            <a:spLocks noGrp="1"/>
          </p:cNvSpPr>
          <p:nvPr>
            <p:ph sz="quarter" idx="1"/>
          </p:nvPr>
        </p:nvSpPr>
        <p:spPr>
          <a:xfrm>
            <a:off x="152400" y="1143000"/>
            <a:ext cx="8763000" cy="5715000"/>
          </a:xfrm>
        </p:spPr>
        <p:txBody>
          <a:bodyPr>
            <a:normAutofit lnSpcReduction="10000"/>
          </a:bodyPr>
          <a:lstStyle/>
          <a:p>
            <a:pPr>
              <a:buNone/>
            </a:pPr>
            <a:r>
              <a:rPr lang="en-US" sz="2800" b="1" dirty="0" smtClean="0"/>
              <a:t>2</a:t>
            </a:r>
            <a:r>
              <a:rPr lang="en-US" sz="2000" b="1" dirty="0" smtClean="0"/>
              <a:t>. outward-looking development policies (Export promotion):</a:t>
            </a:r>
            <a:endParaRPr lang="en-US" b="1" dirty="0" smtClean="0"/>
          </a:p>
          <a:p>
            <a:pPr algn="just">
              <a:lnSpc>
                <a:spcPct val="150000"/>
              </a:lnSpc>
            </a:pPr>
            <a:r>
              <a:rPr lang="en-US" sz="2000" dirty="0" smtClean="0"/>
              <a:t>This policies encourage </a:t>
            </a:r>
            <a:r>
              <a:rPr lang="en-US" sz="2000" b="1" dirty="0" smtClean="0"/>
              <a:t>exports</a:t>
            </a:r>
            <a:r>
              <a:rPr lang="en-US" sz="2000" dirty="0" smtClean="0"/>
              <a:t>, often through the free movement of capital, workers, enterprises, and students; a welcome to multinational corporations; and open communications.</a:t>
            </a:r>
          </a:p>
          <a:p>
            <a:pPr algn="just">
              <a:lnSpc>
                <a:spcPct val="150000"/>
              </a:lnSpc>
            </a:pPr>
            <a:r>
              <a:rPr lang="en-US" sz="2000" dirty="0" smtClean="0"/>
              <a:t>This policy not only encourage free trade but also the free movement of capital, workers, enterprises and students . . . , the multinational enterprise, and an open system of communications.</a:t>
            </a:r>
          </a:p>
          <a:p>
            <a:pPr algn="just">
              <a:lnSpc>
                <a:spcPct val="150000"/>
              </a:lnSpc>
            </a:pPr>
            <a:r>
              <a:rPr lang="en-US" sz="2000" b="1" dirty="0" smtClean="0"/>
              <a:t>Export promotion polices are governmental </a:t>
            </a:r>
            <a:r>
              <a:rPr lang="en-US" sz="2000" dirty="0" smtClean="0"/>
              <a:t>efforts to expand the volume of a country’s exports through increasing export incentives, decreasing disincentives and other means in order to generate more foreign exchange and improve the current account of its balance of payments or achieve other objectives.</a:t>
            </a:r>
            <a:endParaRPr lang="en-US" sz="20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33400"/>
          </a:xfrm>
        </p:spPr>
        <p:txBody>
          <a:bodyPr>
            <a:noAutofit/>
          </a:bodyPr>
          <a:lstStyle/>
          <a:p>
            <a:r>
              <a:rPr lang="en-US" sz="2000" b="1" dirty="0" smtClean="0">
                <a:solidFill>
                  <a:schemeClr val="tx1"/>
                </a:solidFill>
              </a:rPr>
              <a:t>outward-looking development policies (Export promotion)</a:t>
            </a:r>
            <a:endParaRPr lang="en-US" sz="2000" dirty="0">
              <a:solidFill>
                <a:schemeClr val="tx1"/>
              </a:solidFill>
            </a:endParaRPr>
          </a:p>
        </p:txBody>
      </p:sp>
      <p:sp>
        <p:nvSpPr>
          <p:cNvPr id="3" name="Content Placeholder 2"/>
          <p:cNvSpPr>
            <a:spLocks noGrp="1"/>
          </p:cNvSpPr>
          <p:nvPr>
            <p:ph sz="quarter" idx="1"/>
          </p:nvPr>
        </p:nvSpPr>
        <p:spPr>
          <a:xfrm>
            <a:off x="228600" y="1371600"/>
            <a:ext cx="8686800" cy="5334000"/>
          </a:xfrm>
        </p:spPr>
        <p:txBody>
          <a:bodyPr>
            <a:normAutofit/>
          </a:bodyPr>
          <a:lstStyle/>
          <a:p>
            <a:pPr marL="274320" lvl="1" algn="just">
              <a:buClr>
                <a:schemeClr val="accent1"/>
              </a:buClr>
              <a:buSzPct val="85000"/>
              <a:buFont typeface="Wingdings 2"/>
              <a:buChar char=""/>
            </a:pPr>
            <a:r>
              <a:rPr lang="en-US" sz="2300" dirty="0" smtClean="0"/>
              <a:t>Outward-looking trade policies (export-oriented strategies) shift focus from production for domestic markets to production for export to foreign markets; via policies trying to promote and support exports</a:t>
            </a:r>
          </a:p>
          <a:p>
            <a:pPr algn="just">
              <a:lnSpc>
                <a:spcPct val="150000"/>
              </a:lnSpc>
            </a:pPr>
            <a:r>
              <a:rPr lang="en-US" sz="2300" dirty="0" smtClean="0">
                <a:cs typeface="Arial" charset="0"/>
              </a:rPr>
              <a:t>In this strategy, tariffs and quotas should be reduced to a minimum, and prices should move closer to world prices</a:t>
            </a:r>
          </a:p>
          <a:p>
            <a:pPr algn="just">
              <a:lnSpc>
                <a:spcPct val="150000"/>
              </a:lnSpc>
            </a:pPr>
            <a:r>
              <a:rPr lang="en-US" sz="2300" dirty="0" smtClean="0">
                <a:cs typeface="Arial" charset="0"/>
              </a:rPr>
              <a:t>Also, governments should set up institutions to promote exports: duty exemption systems, export processing zones, infrastructure development (ports, roads, energy supply), export subsidies, etc</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609600"/>
          </a:xfrm>
        </p:spPr>
        <p:txBody>
          <a:bodyPr>
            <a:noAutofit/>
          </a:bodyPr>
          <a:lstStyle/>
          <a:p>
            <a:r>
              <a:rPr lang="en-US" sz="2000" b="1" dirty="0" smtClean="0">
                <a:solidFill>
                  <a:schemeClr val="tx1"/>
                </a:solidFill>
              </a:rPr>
              <a:t>outward-looking development policies (Export promotion)</a:t>
            </a:r>
            <a:endParaRPr lang="en-US" sz="2000" dirty="0"/>
          </a:p>
        </p:txBody>
      </p:sp>
      <p:sp>
        <p:nvSpPr>
          <p:cNvPr id="3" name="Content Placeholder 2"/>
          <p:cNvSpPr>
            <a:spLocks noGrp="1"/>
          </p:cNvSpPr>
          <p:nvPr>
            <p:ph sz="quarter" idx="1"/>
          </p:nvPr>
        </p:nvSpPr>
        <p:spPr>
          <a:xfrm>
            <a:off x="152400" y="1371600"/>
            <a:ext cx="8763000" cy="5181600"/>
          </a:xfrm>
        </p:spPr>
        <p:txBody>
          <a:bodyPr/>
          <a:lstStyle/>
          <a:p>
            <a:pPr>
              <a:lnSpc>
                <a:spcPct val="90000"/>
              </a:lnSpc>
            </a:pPr>
            <a:r>
              <a:rPr lang="en-US" sz="2400" dirty="0" smtClean="0">
                <a:cs typeface="Arial" charset="0"/>
              </a:rPr>
              <a:t>Typical pattern:</a:t>
            </a:r>
          </a:p>
          <a:p>
            <a:pPr lvl="1" algn="just">
              <a:lnSpc>
                <a:spcPct val="150000"/>
              </a:lnSpc>
              <a:buFont typeface="Wingdings" pitchFamily="2" charset="2"/>
              <a:buChar char="v"/>
            </a:pPr>
            <a:r>
              <a:rPr lang="en-US" sz="2300" dirty="0" smtClean="0">
                <a:solidFill>
                  <a:schemeClr val="tx1"/>
                </a:solidFill>
                <a:cs typeface="Arial" charset="0"/>
              </a:rPr>
              <a:t>In early stages, some firms manufacture simple labor-intensive products (textiles, shoes, clothing, etc), and some firms assemble more sophisticated products using components manufactured elsewhere</a:t>
            </a:r>
          </a:p>
          <a:p>
            <a:pPr lvl="1" algn="just">
              <a:lnSpc>
                <a:spcPct val="150000"/>
              </a:lnSpc>
              <a:buFont typeface="Wingdings" pitchFamily="2" charset="2"/>
              <a:buChar char="v"/>
            </a:pPr>
            <a:r>
              <a:rPr lang="en-US" sz="2300" dirty="0" smtClean="0">
                <a:solidFill>
                  <a:schemeClr val="tx1"/>
                </a:solidFill>
                <a:cs typeface="Arial" charset="0"/>
              </a:rPr>
              <a:t>Over time, workers learn new skills, labor force becomes more qualified, country gain access to improved technology, and production shifts to more technology-intensive goods (electronics, consumer durables, etc)</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685800"/>
          </a:xfrm>
        </p:spPr>
        <p:txBody>
          <a:bodyPr>
            <a:noAutofit/>
          </a:bodyPr>
          <a:lstStyle/>
          <a:p>
            <a:r>
              <a:rPr lang="en-US" sz="2000" b="1" dirty="0" smtClean="0">
                <a:solidFill>
                  <a:schemeClr val="tx1"/>
                </a:solidFill>
              </a:rPr>
              <a:t>outward-looking development policies (Export promotion)</a:t>
            </a:r>
            <a:endParaRPr lang="en-US" sz="2000" dirty="0"/>
          </a:p>
        </p:txBody>
      </p:sp>
      <p:sp>
        <p:nvSpPr>
          <p:cNvPr id="3" name="Content Placeholder 2"/>
          <p:cNvSpPr>
            <a:spLocks noGrp="1"/>
          </p:cNvSpPr>
          <p:nvPr>
            <p:ph sz="quarter" idx="1"/>
          </p:nvPr>
        </p:nvSpPr>
        <p:spPr>
          <a:xfrm>
            <a:off x="0" y="1066800"/>
            <a:ext cx="8915400" cy="5562600"/>
          </a:xfrm>
        </p:spPr>
        <p:txBody>
          <a:bodyPr>
            <a:normAutofit fontScale="92500" lnSpcReduction="10000"/>
          </a:bodyPr>
          <a:lstStyle/>
          <a:p>
            <a:pPr algn="just">
              <a:lnSpc>
                <a:spcPct val="150000"/>
              </a:lnSpc>
            </a:pPr>
            <a:r>
              <a:rPr lang="en-US" sz="2000" b="1" dirty="0" smtClean="0">
                <a:cs typeface="Arial" charset="0"/>
              </a:rPr>
              <a:t>Advantages:</a:t>
            </a:r>
            <a:endParaRPr lang="en-US" sz="2000" b="1" dirty="0" smtClean="0">
              <a:solidFill>
                <a:schemeClr val="tx1"/>
              </a:solidFill>
              <a:cs typeface="Arial" charset="0"/>
            </a:endParaRPr>
          </a:p>
          <a:p>
            <a:pPr marL="547688" lvl="1" indent="-547688" algn="just">
              <a:lnSpc>
                <a:spcPct val="150000"/>
              </a:lnSpc>
              <a:buFont typeface="Wingdings" pitchFamily="2" charset="2"/>
              <a:buChar char="v"/>
            </a:pPr>
            <a:r>
              <a:rPr lang="en-US" dirty="0" smtClean="0">
                <a:solidFill>
                  <a:schemeClr val="tx1"/>
                </a:solidFill>
                <a:cs typeface="Arial" charset="0"/>
              </a:rPr>
              <a:t>Economies of scale and specialization: By concentrating on export markets, scale of operation can be larger (not restricted to domestic market) </a:t>
            </a:r>
            <a:r>
              <a:rPr lang="en-US" dirty="0" smtClean="0">
                <a:solidFill>
                  <a:schemeClr val="tx1"/>
                </a:solidFill>
                <a:cs typeface="Arial" charset="0"/>
                <a:sym typeface="Wingdings" pitchFamily="2" charset="2"/>
              </a:rPr>
              <a:t> take advantage of gains from learning by doing and allows industry to overcome fixed costs</a:t>
            </a:r>
          </a:p>
          <a:p>
            <a:pPr marL="547688" lvl="1" indent="-547688" algn="just">
              <a:lnSpc>
                <a:spcPct val="150000"/>
              </a:lnSpc>
              <a:buFont typeface="Wingdings" pitchFamily="2" charset="2"/>
              <a:buChar char="v"/>
            </a:pPr>
            <a:r>
              <a:rPr lang="en-US" dirty="0" smtClean="0">
                <a:solidFill>
                  <a:schemeClr val="tx1"/>
                </a:solidFill>
                <a:cs typeface="Arial" charset="0"/>
                <a:sym typeface="Wingdings" pitchFamily="2" charset="2"/>
              </a:rPr>
              <a:t>Foreign exchange: Exports generate foreign exchange that may be necessary  to pay for imports of raw material and capital goods (great limitation in the import substitution strategy)</a:t>
            </a:r>
          </a:p>
          <a:p>
            <a:pPr marL="547688" lvl="1" indent="-547688" algn="just">
              <a:lnSpc>
                <a:spcPct val="150000"/>
              </a:lnSpc>
              <a:buFont typeface="Wingdings" pitchFamily="2" charset="2"/>
              <a:buChar char="v"/>
            </a:pPr>
            <a:r>
              <a:rPr lang="en-US" dirty="0" smtClean="0">
                <a:solidFill>
                  <a:schemeClr val="tx1"/>
                </a:solidFill>
                <a:cs typeface="Arial" charset="0"/>
                <a:sym typeface="Wingdings" pitchFamily="2" charset="2"/>
              </a:rPr>
              <a:t>Enhanced capacity to import capital goods + exposure to competition from world markets generates conditions and incentives for domestic firms to keep up with technological advances in the rest of the world  productivity increases</a:t>
            </a:r>
            <a:endParaRPr lang="en-US" dirty="0" smtClean="0">
              <a:solidFill>
                <a:schemeClr val="tx1"/>
              </a:solidFill>
              <a:cs typeface="Arial" charset="0"/>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DCs or LDCs is more benefited/victimized? </a:t>
            </a:r>
            <a:endParaRPr lang="en-US" dirty="0"/>
          </a:p>
        </p:txBody>
      </p:sp>
      <p:sp>
        <p:nvSpPr>
          <p:cNvPr id="3" name="Content Placeholder 2"/>
          <p:cNvSpPr>
            <a:spLocks noGrp="1"/>
          </p:cNvSpPr>
          <p:nvPr>
            <p:ph sz="quarter" idx="1"/>
          </p:nvPr>
        </p:nvSpPr>
        <p:spPr>
          <a:xfrm>
            <a:off x="301752" y="1143000"/>
            <a:ext cx="8503920" cy="5410200"/>
          </a:xfrm>
        </p:spPr>
        <p:txBody>
          <a:bodyPr>
            <a:normAutofit/>
          </a:bodyPr>
          <a:lstStyle/>
          <a:p>
            <a:pPr algn="just"/>
            <a:r>
              <a:rPr lang="en-US" sz="2000" dirty="0" smtClean="0"/>
              <a:t>Globalization carries </a:t>
            </a:r>
            <a:r>
              <a:rPr lang="en-US" sz="2000" b="1" dirty="0" smtClean="0"/>
              <a:t>benefits and opportunities </a:t>
            </a:r>
            <a:r>
              <a:rPr lang="en-US" sz="2000" dirty="0" smtClean="0"/>
              <a:t>as well as </a:t>
            </a:r>
            <a:r>
              <a:rPr lang="en-US" sz="2000" b="1" dirty="0" smtClean="0"/>
              <a:t>costs and risks for all peoples in all countries: However, </a:t>
            </a:r>
            <a:endParaRPr lang="en-US" sz="2000" dirty="0" smtClean="0"/>
          </a:p>
          <a:p>
            <a:pPr algn="just">
              <a:buFont typeface="Wingdings" pitchFamily="2" charset="2"/>
              <a:buChar char="v"/>
            </a:pPr>
            <a:r>
              <a:rPr lang="en-US" sz="2000" dirty="0" smtClean="0"/>
              <a:t>The potential benefit is greatest for developing countries. </a:t>
            </a:r>
            <a:r>
              <a:rPr lang="en-US" sz="2000" b="1" dirty="0" smtClean="0"/>
              <a:t>Why?</a:t>
            </a:r>
          </a:p>
          <a:p>
            <a:pPr algn="just">
              <a:buFont typeface="Wingdings" pitchFamily="2" charset="2"/>
              <a:buChar char="Ø"/>
            </a:pPr>
            <a:r>
              <a:rPr lang="en-US" sz="2000" dirty="0" smtClean="0"/>
              <a:t>Globalization can potentially benefit poor countries directly and indirectly through cultural, social, scientific, and technological exchanges, as well as through conventional trade and finance. </a:t>
            </a:r>
          </a:p>
          <a:p>
            <a:pPr algn="just">
              <a:buFont typeface="Wingdings" pitchFamily="2" charset="2"/>
              <a:buChar char="Ø"/>
            </a:pPr>
            <a:r>
              <a:rPr lang="en-US" sz="2000" dirty="0" smtClean="0"/>
              <a:t>There is a fastest diffusion of productive ideas -developing countries catch up more quickly.</a:t>
            </a:r>
          </a:p>
          <a:p>
            <a:pPr algn="just">
              <a:buFont typeface="Wingdings" pitchFamily="2" charset="2"/>
              <a:buChar char="v"/>
            </a:pPr>
            <a:r>
              <a:rPr lang="en-US" sz="2000" dirty="0" smtClean="0"/>
              <a:t>The potential downside/disadvantage of globalization is also greater for poorer countries. </a:t>
            </a:r>
            <a:r>
              <a:rPr lang="en-US" sz="2000" b="1" dirty="0" smtClean="0"/>
              <a:t>Why?</a:t>
            </a:r>
          </a:p>
          <a:p>
            <a:pPr>
              <a:buFont typeface="Wingdings" pitchFamily="2" charset="2"/>
              <a:buChar char="Ø"/>
            </a:pPr>
            <a:r>
              <a:rPr lang="en-US" sz="2000" dirty="0" smtClean="0"/>
              <a:t>Sometimes they become locked into a pattern of dependence</a:t>
            </a:r>
          </a:p>
          <a:p>
            <a:pPr>
              <a:buFont typeface="Wingdings" pitchFamily="2" charset="2"/>
              <a:buChar char="Ø"/>
            </a:pPr>
            <a:r>
              <a:rPr lang="en-US" sz="2000" dirty="0" smtClean="0"/>
              <a:t>If dualism within developing countries sharpens </a:t>
            </a:r>
          </a:p>
          <a:p>
            <a:pPr>
              <a:buFont typeface="Wingdings" pitchFamily="2" charset="2"/>
              <a:buChar char="Ø"/>
            </a:pPr>
            <a:r>
              <a:rPr lang="en-US" sz="2000" dirty="0" smtClean="0"/>
              <a:t>Some of the poor are entirely bypassed by globalization </a:t>
            </a:r>
            <a:endParaRPr lang="en-US" sz="2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Autofit/>
          </a:bodyPr>
          <a:lstStyle/>
          <a:p>
            <a:r>
              <a:rPr lang="en-US" sz="2000" b="1" dirty="0" smtClean="0">
                <a:solidFill>
                  <a:schemeClr val="tx1"/>
                </a:solidFill>
              </a:rPr>
              <a:t>outward-looking development policies (Export promotion)</a:t>
            </a:r>
            <a:endParaRPr lang="en-US" sz="2000" dirty="0"/>
          </a:p>
        </p:txBody>
      </p:sp>
      <p:sp>
        <p:nvSpPr>
          <p:cNvPr id="3" name="Content Placeholder 2"/>
          <p:cNvSpPr>
            <a:spLocks noGrp="1"/>
          </p:cNvSpPr>
          <p:nvPr>
            <p:ph sz="quarter" idx="1"/>
          </p:nvPr>
        </p:nvSpPr>
        <p:spPr>
          <a:xfrm>
            <a:off x="0" y="838200"/>
            <a:ext cx="8991600" cy="5791200"/>
          </a:xfrm>
        </p:spPr>
        <p:txBody>
          <a:bodyPr>
            <a:normAutofit fontScale="40000" lnSpcReduction="20000"/>
          </a:bodyPr>
          <a:lstStyle/>
          <a:p>
            <a:pPr algn="just"/>
            <a:r>
              <a:rPr lang="en-US" sz="3500" dirty="0" smtClean="0">
                <a:cs typeface="Arial" charset="0"/>
              </a:rPr>
              <a:t>Necessary conditions for a successful exports-oriented strategy:</a:t>
            </a:r>
          </a:p>
          <a:p>
            <a:pPr marL="514350" indent="-514350" algn="just">
              <a:lnSpc>
                <a:spcPct val="170000"/>
              </a:lnSpc>
              <a:buAutoNum type="arabicPeriod"/>
            </a:pPr>
            <a:r>
              <a:rPr lang="en-US" sz="4000" dirty="0" smtClean="0">
                <a:cs typeface="Arial" charset="0"/>
              </a:rPr>
              <a:t>Macroeconomic stability: A stable economic environment, with moderate inflation and stable exchange rate (at market-determined level); economic policy making not strongly affected by political interests, rent-seeking, or corruption</a:t>
            </a:r>
          </a:p>
          <a:p>
            <a:pPr marL="514350" indent="-514350" algn="just">
              <a:lnSpc>
                <a:spcPct val="170000"/>
              </a:lnSpc>
              <a:buAutoNum type="arabicPeriod"/>
            </a:pPr>
            <a:r>
              <a:rPr lang="en-US" sz="4000" dirty="0" smtClean="0">
                <a:cs typeface="Arial" charset="0"/>
              </a:rPr>
              <a:t> Infrastructure: Development of adequate infrastructure (roads, railways, ports, energy supply, telecommunications)</a:t>
            </a:r>
          </a:p>
          <a:p>
            <a:pPr marL="514350" indent="-514350" algn="just">
              <a:lnSpc>
                <a:spcPct val="170000"/>
              </a:lnSpc>
              <a:buAutoNum type="arabicPeriod"/>
            </a:pPr>
            <a:r>
              <a:rPr lang="en-US" sz="4000" dirty="0" smtClean="0">
                <a:cs typeface="Arial" charset="0"/>
              </a:rPr>
              <a:t>Educated labor force: Development of adequate education and training institutions, in order to provide workforce the relevant set of skills</a:t>
            </a:r>
          </a:p>
          <a:p>
            <a:pPr marL="514350" indent="-514350" algn="just">
              <a:lnSpc>
                <a:spcPct val="170000"/>
              </a:lnSpc>
              <a:buAutoNum type="arabicPeriod"/>
            </a:pPr>
            <a:r>
              <a:rPr lang="en-US" sz="4000" dirty="0" smtClean="0">
                <a:cs typeface="Arial" charset="0"/>
              </a:rPr>
              <a:t>Access of exporters to capital goods and raw materials at world prices: This can be achieved via an open economy (no tariffs or quotas); or via Export Processing Zones (EPZ’s), which are areas where exporters have access to duty-free imports of capital and raw materials, and adequate infrastructure (duty exemption systems do a similar job, but are not geographically defined)</a:t>
            </a:r>
          </a:p>
          <a:p>
            <a:pPr marL="514350" indent="-514350" algn="just">
              <a:lnSpc>
                <a:spcPct val="170000"/>
              </a:lnSpc>
              <a:buAutoNum type="arabicPeriod"/>
            </a:pPr>
            <a:r>
              <a:rPr lang="en-US" sz="4000" dirty="0" smtClean="0">
                <a:cs typeface="Arial" charset="0"/>
              </a:rPr>
              <a:t>Flexible factor markets: Well-functioning labor and capital markets, where labor and capital can move freely, and their prices are not controlled </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tx1"/>
                </a:solidFill>
              </a:rPr>
              <a:t>Term of trade</a:t>
            </a:r>
            <a:endParaRPr lang="en-US" sz="3200" dirty="0">
              <a:solidFill>
                <a:schemeClr val="tx1"/>
              </a:solidFill>
            </a:endParaRPr>
          </a:p>
        </p:txBody>
      </p:sp>
      <p:sp>
        <p:nvSpPr>
          <p:cNvPr id="3" name="Content Placeholder 2"/>
          <p:cNvSpPr>
            <a:spLocks noGrp="1"/>
          </p:cNvSpPr>
          <p:nvPr>
            <p:ph sz="quarter" idx="1"/>
          </p:nvPr>
        </p:nvSpPr>
        <p:spPr>
          <a:xfrm>
            <a:off x="152400" y="1066800"/>
            <a:ext cx="8763000" cy="5638800"/>
          </a:xfrm>
        </p:spPr>
        <p:txBody>
          <a:bodyPr>
            <a:normAutofit/>
          </a:bodyPr>
          <a:lstStyle/>
          <a:p>
            <a:pPr algn="just">
              <a:lnSpc>
                <a:spcPct val="150000"/>
              </a:lnSpc>
            </a:pPr>
            <a:r>
              <a:rPr lang="en-US" sz="2000" dirty="0" smtClean="0"/>
              <a:t>The total value of export earnings depends not only on the volume of these exports sold abroad but also on the price paid for them. If export prices decline, a greater volume of exports will have to be sold merely to keep total earnings constant. Similarly, on the import side, the total foreign exchange expended depends on both the quantity and the price of imports.</a:t>
            </a:r>
          </a:p>
          <a:p>
            <a:pPr algn="just">
              <a:lnSpc>
                <a:spcPct val="150000"/>
              </a:lnSpc>
            </a:pPr>
            <a:r>
              <a:rPr lang="en-US" sz="2000" dirty="0" smtClean="0"/>
              <a:t>Clearly, if the price of a country’s exports is falling relative to the prices of the products it imports, it will have to sell that much more of its exports and enlist more of its scarce productive resources merely to secure the same level of imported goods that it purchased in previous years. In other words, the real or social opportunity costs of a unit of imports will rise for a country when its export prices decline relative to its import prices.</a:t>
            </a:r>
            <a:endParaRPr lang="en-US" sz="20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tx1"/>
                </a:solidFill>
              </a:rPr>
              <a:t>Term of trade </a:t>
            </a:r>
            <a:endParaRPr lang="en-US" sz="2800" dirty="0">
              <a:solidFill>
                <a:schemeClr val="tx1"/>
              </a:solidFill>
            </a:endParaRPr>
          </a:p>
        </p:txBody>
      </p:sp>
      <p:sp>
        <p:nvSpPr>
          <p:cNvPr id="3" name="Content Placeholder 2"/>
          <p:cNvSpPr>
            <a:spLocks noGrp="1"/>
          </p:cNvSpPr>
          <p:nvPr>
            <p:ph sz="quarter" idx="1"/>
          </p:nvPr>
        </p:nvSpPr>
        <p:spPr>
          <a:xfrm>
            <a:off x="0" y="1066800"/>
            <a:ext cx="8915400" cy="5638800"/>
          </a:xfrm>
        </p:spPr>
        <p:txBody>
          <a:bodyPr>
            <a:normAutofit lnSpcReduction="10000"/>
          </a:bodyPr>
          <a:lstStyle/>
          <a:p>
            <a:pPr algn="just">
              <a:lnSpc>
                <a:spcPct val="150000"/>
              </a:lnSpc>
            </a:pPr>
            <a:r>
              <a:rPr lang="en-US" sz="2000" dirty="0" smtClean="0"/>
              <a:t>Economists have a special name for the relationship or ratio between the price of a typical unit of exports and the price of a typical unit of imports. This relationship is called the commodity terms of trade. </a:t>
            </a:r>
          </a:p>
          <a:p>
            <a:pPr algn="just"/>
            <a:r>
              <a:rPr lang="en-US" sz="2000" b="1" dirty="0" smtClean="0"/>
              <a:t>Commodity terms of trade- </a:t>
            </a:r>
            <a:r>
              <a:rPr lang="en-US" sz="2000" dirty="0" smtClean="0"/>
              <a:t>it is the ratio of a country’s average export price to its average import price.</a:t>
            </a:r>
          </a:p>
          <a:p>
            <a:pPr algn="just">
              <a:lnSpc>
                <a:spcPct val="150000"/>
              </a:lnSpc>
            </a:pPr>
            <a:r>
              <a:rPr lang="en-US" sz="2000" dirty="0" smtClean="0"/>
              <a:t>It is expressed as </a:t>
            </a:r>
            <a:r>
              <a:rPr lang="en-US" sz="2000" dirty="0" err="1" smtClean="0"/>
              <a:t>Px</a:t>
            </a:r>
            <a:r>
              <a:rPr lang="en-US" sz="2000" dirty="0" smtClean="0"/>
              <a:t>/Pm, where </a:t>
            </a:r>
            <a:r>
              <a:rPr lang="en-US" sz="2000" dirty="0" err="1" smtClean="0"/>
              <a:t>Px</a:t>
            </a:r>
            <a:r>
              <a:rPr lang="en-US" sz="2000" dirty="0" smtClean="0"/>
              <a:t> and Pm represent the export and import price indexes, respectively, calculated on the same base period (e.g., 2005 , 100).</a:t>
            </a:r>
          </a:p>
          <a:p>
            <a:pPr algn="just"/>
            <a:r>
              <a:rPr lang="en-US" sz="2000" dirty="0" smtClean="0"/>
              <a:t>The commodity terms of trade are said to deteriorate for a country if </a:t>
            </a:r>
            <a:r>
              <a:rPr lang="en-US" sz="2000" i="1" dirty="0" err="1" smtClean="0"/>
              <a:t>Px</a:t>
            </a:r>
            <a:r>
              <a:rPr lang="en-US" sz="2000" i="1" dirty="0" smtClean="0"/>
              <a:t>/Pm falls, that is, if </a:t>
            </a:r>
            <a:r>
              <a:rPr lang="en-US" sz="2000" dirty="0" smtClean="0"/>
              <a:t>export prices decline </a:t>
            </a:r>
            <a:r>
              <a:rPr lang="en-US" sz="2000" i="1" dirty="0" smtClean="0"/>
              <a:t>relative to import prices, even though both may rise.</a:t>
            </a:r>
          </a:p>
          <a:p>
            <a:pPr algn="just"/>
            <a:r>
              <a:rPr lang="en-US" sz="2000" dirty="0" smtClean="0"/>
              <a:t>Most scholarship has broadly confirmed that historically, the prices of primary commodities have declined relative to manufactured goods. As a result, the terms of trade have on the average tended to worsen over time for the nonoil exporting developing countries while showing a relative improvement for the developed countries.</a:t>
            </a:r>
            <a:endParaRPr lang="en-US" sz="20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33400"/>
          </a:xfrm>
        </p:spPr>
        <p:txBody>
          <a:bodyPr>
            <a:normAutofit/>
          </a:bodyPr>
          <a:lstStyle/>
          <a:p>
            <a:r>
              <a:rPr lang="en-US" sz="2000" b="1" dirty="0" err="1" smtClean="0">
                <a:solidFill>
                  <a:schemeClr val="tx1"/>
                </a:solidFill>
              </a:rPr>
              <a:t>Prebisch</a:t>
            </a:r>
            <a:r>
              <a:rPr lang="en-US" sz="2000" b="1" dirty="0" smtClean="0">
                <a:solidFill>
                  <a:schemeClr val="tx1"/>
                </a:solidFill>
              </a:rPr>
              <a:t>-Singer hypothesis</a:t>
            </a:r>
            <a:endParaRPr lang="en-US" sz="2000" dirty="0">
              <a:solidFill>
                <a:schemeClr val="tx1"/>
              </a:solidFill>
            </a:endParaRPr>
          </a:p>
        </p:txBody>
      </p:sp>
      <p:sp>
        <p:nvSpPr>
          <p:cNvPr id="3" name="Content Placeholder 2"/>
          <p:cNvSpPr>
            <a:spLocks noGrp="1"/>
          </p:cNvSpPr>
          <p:nvPr>
            <p:ph sz="quarter" idx="1"/>
          </p:nvPr>
        </p:nvSpPr>
        <p:spPr>
          <a:xfrm>
            <a:off x="152400" y="1066800"/>
            <a:ext cx="8839200" cy="5638800"/>
          </a:xfrm>
        </p:spPr>
        <p:txBody>
          <a:bodyPr>
            <a:normAutofit fontScale="92500"/>
          </a:bodyPr>
          <a:lstStyle/>
          <a:p>
            <a:pPr algn="just">
              <a:lnSpc>
                <a:spcPct val="150000"/>
              </a:lnSpc>
            </a:pPr>
            <a:r>
              <a:rPr lang="en-US" sz="2200" dirty="0" err="1" smtClean="0"/>
              <a:t>Prebisch</a:t>
            </a:r>
            <a:r>
              <a:rPr lang="en-US" sz="2200" dirty="0" smtClean="0"/>
              <a:t>-Singer hypothesis- argued that the commodity terms of trade for primary-product exports of developing countries tends to decline over time.</a:t>
            </a:r>
          </a:p>
          <a:p>
            <a:pPr algn="just">
              <a:lnSpc>
                <a:spcPct val="150000"/>
              </a:lnSpc>
            </a:pPr>
            <a:r>
              <a:rPr lang="en-US" sz="2200" dirty="0" smtClean="0"/>
              <a:t>Export prices fall over time, so developing countries lose revenue unless they can continually increase export volumes. </a:t>
            </a:r>
          </a:p>
          <a:p>
            <a:pPr algn="just">
              <a:lnSpc>
                <a:spcPct val="150000"/>
              </a:lnSpc>
            </a:pPr>
            <a:r>
              <a:rPr lang="en-US" sz="2200" dirty="0" smtClean="0"/>
              <a:t>They concluded that developing countries need to avoid dependence on primary exports.</a:t>
            </a:r>
          </a:p>
          <a:p>
            <a:pPr algn="just">
              <a:lnSpc>
                <a:spcPct val="150000"/>
              </a:lnSpc>
            </a:pPr>
            <a:r>
              <a:rPr lang="en-US" sz="2200" dirty="0" smtClean="0"/>
              <a:t>They argued that there was and would continue to be a secular (long-term) decline in the terms of trade of primary- commodity exporters due to a combination of low income and price elasticities of demand. This decline would result in an ongoing transfer of income from poor to rich countries.</a:t>
            </a:r>
          </a:p>
          <a:p>
            <a:pPr algn="just"/>
            <a:endParaRPr lang="en-US" sz="2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000" b="1" i="1" dirty="0" smtClean="0">
                <a:solidFill>
                  <a:schemeClr val="tx1"/>
                </a:solidFill>
              </a:rPr>
              <a:t>Balance of Payments and Macroeconomic Stabilization</a:t>
            </a:r>
            <a:endParaRPr lang="en-US" sz="2000" b="1" i="1" dirty="0">
              <a:solidFill>
                <a:schemeClr val="tx1"/>
              </a:solidFill>
            </a:endParaRPr>
          </a:p>
        </p:txBody>
      </p:sp>
      <p:sp>
        <p:nvSpPr>
          <p:cNvPr id="3" name="Content Placeholder 2"/>
          <p:cNvSpPr>
            <a:spLocks noGrp="1"/>
          </p:cNvSpPr>
          <p:nvPr>
            <p:ph sz="quarter" idx="1"/>
          </p:nvPr>
        </p:nvSpPr>
        <p:spPr>
          <a:xfrm>
            <a:off x="228600" y="1143000"/>
            <a:ext cx="8686800" cy="5486400"/>
          </a:xfrm>
        </p:spPr>
        <p:txBody>
          <a:bodyPr>
            <a:normAutofit fontScale="92500" lnSpcReduction="20000"/>
          </a:bodyPr>
          <a:lstStyle/>
          <a:p>
            <a:pPr algn="just">
              <a:lnSpc>
                <a:spcPct val="150000"/>
              </a:lnSpc>
            </a:pPr>
            <a:r>
              <a:rPr lang="en-US" sz="2200" b="1" i="1" dirty="0" smtClean="0"/>
              <a:t>Balance of Payment: </a:t>
            </a:r>
            <a:r>
              <a:rPr lang="en-US" sz="2200" dirty="0" smtClean="0"/>
              <a:t>it is a record of international transactions between residents of one country and the rest of the world.</a:t>
            </a:r>
          </a:p>
          <a:p>
            <a:pPr lvl="0" algn="just">
              <a:lnSpc>
                <a:spcPct val="150000"/>
              </a:lnSpc>
            </a:pPr>
            <a:r>
              <a:rPr lang="en-US" sz="2200" dirty="0" smtClean="0"/>
              <a:t>International transactions include exchanges of goods, services or assets</a:t>
            </a:r>
          </a:p>
          <a:p>
            <a:pPr lvl="1" algn="just">
              <a:lnSpc>
                <a:spcPct val="150000"/>
              </a:lnSpc>
              <a:buFont typeface="Wingdings" pitchFamily="2" charset="2"/>
              <a:buChar char="§"/>
            </a:pPr>
            <a:r>
              <a:rPr lang="en-US" dirty="0" smtClean="0"/>
              <a:t>All transactions are either debit or credit transactions.</a:t>
            </a:r>
          </a:p>
          <a:p>
            <a:pPr lvl="0" algn="just">
              <a:lnSpc>
                <a:spcPct val="150000"/>
              </a:lnSpc>
              <a:buFont typeface="Wingdings" pitchFamily="2" charset="2"/>
              <a:buChar char="Ø"/>
            </a:pPr>
            <a:r>
              <a:rPr lang="en-US" sz="2200" dirty="0" smtClean="0">
                <a:solidFill>
                  <a:schemeClr val="tx1"/>
                </a:solidFill>
              </a:rPr>
              <a:t>Transactions that generate a receipt of a payment from foreigners are a credit item in the accounts with a + sign</a:t>
            </a:r>
          </a:p>
          <a:p>
            <a:pPr marL="630238" lvl="0" indent="-225425" algn="just">
              <a:lnSpc>
                <a:spcPct val="150000"/>
              </a:lnSpc>
              <a:buFont typeface="Wingdings" pitchFamily="2" charset="2"/>
              <a:buChar char="§"/>
            </a:pPr>
            <a:r>
              <a:rPr lang="en-US" sz="2200" dirty="0" smtClean="0"/>
              <a:t>Example: supply of foreign exchange ($) and a demand for the local currency (birr)</a:t>
            </a:r>
          </a:p>
          <a:p>
            <a:pPr marL="284163" lvl="0" indent="-223838" algn="just">
              <a:lnSpc>
                <a:spcPct val="150000"/>
              </a:lnSpc>
              <a:buFont typeface="Wingdings" pitchFamily="2" charset="2"/>
              <a:buChar char="Ø"/>
              <a:tabLst>
                <a:tab pos="165100" algn="l"/>
              </a:tabLst>
            </a:pPr>
            <a:r>
              <a:rPr lang="en-US" sz="2200" dirty="0" smtClean="0">
                <a:solidFill>
                  <a:schemeClr val="tx1"/>
                </a:solidFill>
              </a:rPr>
              <a:t>Transactions that comprise a payment to foreigners are reported as a debit item with a - sign </a:t>
            </a:r>
          </a:p>
          <a:p>
            <a:pPr lvl="3" algn="just">
              <a:lnSpc>
                <a:spcPct val="150000"/>
              </a:lnSpc>
            </a:pPr>
            <a:r>
              <a:rPr lang="en-US" sz="2200" dirty="0" smtClean="0">
                <a:solidFill>
                  <a:schemeClr val="tx1"/>
                </a:solidFill>
              </a:rPr>
              <a:t>Example: demand for foreign exchange ($) and a supply of the local currency (birr) </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i="1" dirty="0" smtClean="0">
                <a:solidFill>
                  <a:schemeClr val="tx1"/>
                </a:solidFill>
              </a:rPr>
              <a:t>Balance of Payments and Macroeconomic Stabilization</a:t>
            </a:r>
            <a:endParaRPr lang="en-US" sz="2000" dirty="0"/>
          </a:p>
        </p:txBody>
      </p:sp>
      <p:sp>
        <p:nvSpPr>
          <p:cNvPr id="3" name="Content Placeholder 2"/>
          <p:cNvSpPr>
            <a:spLocks noGrp="1"/>
          </p:cNvSpPr>
          <p:nvPr>
            <p:ph sz="quarter" idx="1"/>
          </p:nvPr>
        </p:nvSpPr>
        <p:spPr/>
        <p:txBody>
          <a:bodyPr>
            <a:normAutofit fontScale="85000" lnSpcReduction="20000"/>
          </a:bodyPr>
          <a:lstStyle/>
          <a:p>
            <a:pPr lvl="0"/>
            <a:r>
              <a:rPr lang="en-US" sz="2800" dirty="0" smtClean="0"/>
              <a:t>Credit transactions result in receipt of payment from foreigners</a:t>
            </a:r>
            <a:endParaRPr lang="en-US" sz="2400" dirty="0" smtClean="0"/>
          </a:p>
          <a:p>
            <a:pPr lvl="1"/>
            <a:r>
              <a:rPr lang="en-US" sz="2400" dirty="0" smtClean="0">
                <a:solidFill>
                  <a:schemeClr val="tx1"/>
                </a:solidFill>
              </a:rPr>
              <a:t>Merchandise exports (valued f.o.b.)</a:t>
            </a:r>
            <a:endParaRPr lang="en-US" sz="2000" dirty="0" smtClean="0">
              <a:solidFill>
                <a:schemeClr val="tx1"/>
              </a:solidFill>
            </a:endParaRPr>
          </a:p>
          <a:p>
            <a:pPr lvl="1"/>
            <a:r>
              <a:rPr lang="en-US" sz="2400" dirty="0" smtClean="0">
                <a:solidFill>
                  <a:schemeClr val="tx1"/>
                </a:solidFill>
              </a:rPr>
              <a:t>Transportation and travel receipts</a:t>
            </a:r>
            <a:endParaRPr lang="en-US" sz="2000" dirty="0" smtClean="0">
              <a:solidFill>
                <a:schemeClr val="tx1"/>
              </a:solidFill>
            </a:endParaRPr>
          </a:p>
          <a:p>
            <a:pPr lvl="1"/>
            <a:r>
              <a:rPr lang="en-US" sz="2400" dirty="0" smtClean="0">
                <a:solidFill>
                  <a:schemeClr val="tx1"/>
                </a:solidFill>
              </a:rPr>
              <a:t>Income received from investments abroad</a:t>
            </a:r>
            <a:endParaRPr lang="en-US" sz="2000" dirty="0" smtClean="0">
              <a:solidFill>
                <a:schemeClr val="tx1"/>
              </a:solidFill>
            </a:endParaRPr>
          </a:p>
          <a:p>
            <a:pPr lvl="1"/>
            <a:r>
              <a:rPr lang="en-US" sz="2400" dirty="0" smtClean="0">
                <a:solidFill>
                  <a:schemeClr val="tx1"/>
                </a:solidFill>
              </a:rPr>
              <a:t>Gifts received from foreign residents</a:t>
            </a:r>
            <a:endParaRPr lang="en-US" sz="2000" dirty="0" smtClean="0">
              <a:solidFill>
                <a:schemeClr val="tx1"/>
              </a:solidFill>
            </a:endParaRPr>
          </a:p>
          <a:p>
            <a:pPr lvl="1"/>
            <a:r>
              <a:rPr lang="en-US" sz="2400" dirty="0" smtClean="0">
                <a:solidFill>
                  <a:schemeClr val="tx1"/>
                </a:solidFill>
              </a:rPr>
              <a:t>Aid received from foreign governments</a:t>
            </a:r>
            <a:endParaRPr lang="en-US" sz="2000" dirty="0" smtClean="0">
              <a:solidFill>
                <a:schemeClr val="tx1"/>
              </a:solidFill>
            </a:endParaRPr>
          </a:p>
          <a:p>
            <a:pPr lvl="0"/>
            <a:r>
              <a:rPr lang="en-US" sz="2800" dirty="0" smtClean="0"/>
              <a:t>Debit transactions involve to payments to foreigners</a:t>
            </a:r>
            <a:endParaRPr lang="en-US" sz="2400" dirty="0" smtClean="0"/>
          </a:p>
          <a:p>
            <a:pPr lvl="1"/>
            <a:r>
              <a:rPr lang="en-US" sz="2400" dirty="0" smtClean="0">
                <a:solidFill>
                  <a:schemeClr val="tx1"/>
                </a:solidFill>
              </a:rPr>
              <a:t>Merchandise imports</a:t>
            </a:r>
            <a:endParaRPr lang="en-US" sz="2000" dirty="0" smtClean="0">
              <a:solidFill>
                <a:schemeClr val="tx1"/>
              </a:solidFill>
            </a:endParaRPr>
          </a:p>
          <a:p>
            <a:pPr lvl="1"/>
            <a:r>
              <a:rPr lang="en-US" sz="2400" dirty="0" smtClean="0">
                <a:solidFill>
                  <a:schemeClr val="tx1"/>
                </a:solidFill>
              </a:rPr>
              <a:t>Transportation and travel expenditures</a:t>
            </a:r>
            <a:endParaRPr lang="en-US" sz="2000" dirty="0" smtClean="0">
              <a:solidFill>
                <a:schemeClr val="tx1"/>
              </a:solidFill>
            </a:endParaRPr>
          </a:p>
          <a:p>
            <a:pPr lvl="1"/>
            <a:r>
              <a:rPr lang="en-US" sz="2400" dirty="0" smtClean="0">
                <a:solidFill>
                  <a:schemeClr val="tx1"/>
                </a:solidFill>
              </a:rPr>
              <a:t>Income paid on investments of foreigners</a:t>
            </a:r>
            <a:endParaRPr lang="en-US" sz="2000" dirty="0" smtClean="0">
              <a:solidFill>
                <a:schemeClr val="tx1"/>
              </a:solidFill>
            </a:endParaRPr>
          </a:p>
          <a:p>
            <a:pPr lvl="1"/>
            <a:r>
              <a:rPr lang="en-US" sz="2400" dirty="0" smtClean="0">
                <a:solidFill>
                  <a:schemeClr val="tx1"/>
                </a:solidFill>
              </a:rPr>
              <a:t>Gifts to foreign residents</a:t>
            </a:r>
            <a:endParaRPr lang="en-US" sz="2000" dirty="0" smtClean="0">
              <a:solidFill>
                <a:schemeClr val="tx1"/>
              </a:solidFill>
            </a:endParaRPr>
          </a:p>
          <a:p>
            <a:pPr lvl="1"/>
            <a:r>
              <a:rPr lang="en-US" sz="2400" dirty="0" smtClean="0">
                <a:solidFill>
                  <a:schemeClr val="tx1"/>
                </a:solidFill>
              </a:rPr>
              <a:t>Aid given by home government</a:t>
            </a:r>
            <a:endParaRPr lang="en-US" sz="2000" dirty="0" smtClean="0">
              <a:solidFill>
                <a:schemeClr val="tx1"/>
              </a:solidFill>
            </a:endParaRPr>
          </a:p>
          <a:p>
            <a:pPr lvl="1"/>
            <a:r>
              <a:rPr lang="en-US" sz="2400" dirty="0" smtClean="0">
                <a:solidFill>
                  <a:schemeClr val="tx1"/>
                </a:solidFill>
              </a:rPr>
              <a:t>Overseas investments by home country residents</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rmAutofit/>
          </a:bodyPr>
          <a:lstStyle/>
          <a:p>
            <a:r>
              <a:rPr lang="en-US" sz="2400" b="1" dirty="0" smtClean="0">
                <a:solidFill>
                  <a:schemeClr val="tx1"/>
                </a:solidFill>
              </a:rPr>
              <a:t>Components of balance of payment</a:t>
            </a:r>
            <a:endParaRPr lang="en-US" sz="2400" dirty="0">
              <a:solidFill>
                <a:schemeClr val="tx1"/>
              </a:solidFill>
            </a:endParaRPr>
          </a:p>
        </p:txBody>
      </p:sp>
      <p:sp>
        <p:nvSpPr>
          <p:cNvPr id="3" name="Content Placeholder 2"/>
          <p:cNvSpPr>
            <a:spLocks noGrp="1"/>
          </p:cNvSpPr>
          <p:nvPr>
            <p:ph sz="quarter" idx="1"/>
          </p:nvPr>
        </p:nvSpPr>
        <p:spPr>
          <a:xfrm>
            <a:off x="152400" y="762000"/>
            <a:ext cx="8839200" cy="5943600"/>
          </a:xfrm>
        </p:spPr>
        <p:txBody>
          <a:bodyPr>
            <a:normAutofit fontScale="55000" lnSpcReduction="20000"/>
          </a:bodyPr>
          <a:lstStyle/>
          <a:p>
            <a:pPr marL="514350" lvl="0" indent="-514350">
              <a:buFont typeface="+mj-lt"/>
              <a:buAutoNum type="arabicPeriod"/>
            </a:pPr>
            <a:r>
              <a:rPr lang="en-US" sz="3300" dirty="0" smtClean="0"/>
              <a:t>The balance of payments on </a:t>
            </a:r>
            <a:r>
              <a:rPr lang="en-US" sz="3300" b="1" dirty="0" smtClean="0"/>
              <a:t>Current Account</a:t>
            </a:r>
            <a:r>
              <a:rPr lang="en-US" sz="3300" dirty="0" smtClean="0"/>
              <a:t> :</a:t>
            </a:r>
          </a:p>
          <a:p>
            <a:pPr marL="514350" lvl="0" indent="-514350">
              <a:buFont typeface="Wingdings" pitchFamily="2" charset="2"/>
              <a:buChar char="Ø"/>
            </a:pPr>
            <a:r>
              <a:rPr lang="en-US" sz="3600" b="1" dirty="0" smtClean="0"/>
              <a:t>Goods account (exports –imports tangible goods)</a:t>
            </a:r>
          </a:p>
          <a:p>
            <a:pPr marL="514350" lvl="0" indent="-514350">
              <a:buFont typeface="Wingdings" pitchFamily="2" charset="2"/>
              <a:buChar char="Ø"/>
            </a:pPr>
            <a:r>
              <a:rPr lang="en-US" sz="3600" b="1" dirty="0" smtClean="0"/>
              <a:t>Services account (</a:t>
            </a:r>
            <a:endParaRPr lang="en-US" b="1" dirty="0" smtClean="0"/>
          </a:p>
          <a:p>
            <a:pPr marL="514350" lvl="0" indent="-514350" algn="just">
              <a:lnSpc>
                <a:spcPct val="170000"/>
              </a:lnSpc>
              <a:buFont typeface="+mj-lt"/>
              <a:buAutoNum type="alphaLcPeriod"/>
            </a:pPr>
            <a:r>
              <a:rPr lang="en-US" sz="2900" dirty="0" smtClean="0"/>
              <a:t>Transportation, banking and insurance receipts &amp; payments from &amp; to the foreign countries</a:t>
            </a:r>
          </a:p>
          <a:p>
            <a:pPr marL="514350" lvl="0" indent="-514350" algn="just">
              <a:lnSpc>
                <a:spcPct val="170000"/>
              </a:lnSpc>
              <a:buFont typeface="+mj-lt"/>
              <a:buAutoNum type="alphaLcPeriod"/>
            </a:pPr>
            <a:r>
              <a:rPr lang="en-US" sz="2900" dirty="0" smtClean="0"/>
              <a:t>Tourism, travel services &amp; tourism purchase of goods and services received from foreign visitors to home country and paid out in foreign countries by home country citizens</a:t>
            </a:r>
          </a:p>
          <a:p>
            <a:pPr marL="514350" lvl="0" indent="-514350" algn="just">
              <a:lnSpc>
                <a:spcPct val="170000"/>
              </a:lnSpc>
              <a:buFont typeface="+mj-lt"/>
              <a:buAutoNum type="alphaLcPeriod"/>
            </a:pPr>
            <a:r>
              <a:rPr lang="en-US" sz="2900" dirty="0" smtClean="0"/>
              <a:t>Expenses of students studding abroad and receipts from foreign students studding in the home country</a:t>
            </a:r>
          </a:p>
          <a:p>
            <a:pPr marL="514350" lvl="0" indent="-514350" algn="just">
              <a:lnSpc>
                <a:spcPct val="170000"/>
              </a:lnSpc>
              <a:buFont typeface="+mj-lt"/>
              <a:buAutoNum type="alphaLcPeriod"/>
            </a:pPr>
            <a:r>
              <a:rPr lang="en-US" sz="2900" dirty="0" smtClean="0"/>
              <a:t>Expenses of diplomatic and military personnel stationed overseas as well as the receipts from similar personnel from overseas who are stationed in the home country and </a:t>
            </a:r>
          </a:p>
          <a:p>
            <a:pPr marL="514350" lvl="0" indent="-514350" algn="just">
              <a:lnSpc>
                <a:spcPct val="170000"/>
              </a:lnSpc>
              <a:buFont typeface="+mj-lt"/>
              <a:buAutoNum type="alphaLcPeriod"/>
            </a:pPr>
            <a:r>
              <a:rPr lang="en-US" sz="2900" dirty="0" smtClean="0"/>
              <a:t>Interest , profits , dividends and royalties received from foreign countries and paid out to foreign countries </a:t>
            </a:r>
          </a:p>
          <a:p>
            <a:pPr marL="514350" lvl="0" indent="-514350">
              <a:buFont typeface="Wingdings" pitchFamily="2" charset="2"/>
              <a:buChar char="Ø"/>
            </a:pPr>
            <a:r>
              <a:rPr lang="en-US" b="1" dirty="0" smtClean="0"/>
              <a:t>Unilateral transfer account </a:t>
            </a:r>
          </a:p>
          <a:p>
            <a:pPr lvl="2"/>
            <a:r>
              <a:rPr lang="en-US" sz="2900" dirty="0" smtClean="0"/>
              <a:t>Private transfer payments</a:t>
            </a:r>
            <a:endParaRPr lang="en-US" sz="2500" dirty="0" smtClean="0"/>
          </a:p>
          <a:p>
            <a:pPr lvl="2"/>
            <a:r>
              <a:rPr lang="en-US" sz="2900" dirty="0" smtClean="0"/>
              <a:t>Governmental transfers </a:t>
            </a:r>
            <a:endParaRPr lang="en-US" sz="2500" dirty="0" smtClean="0"/>
          </a:p>
          <a:p>
            <a:pPr marL="514350" lvl="0" indent="-514350">
              <a:buFont typeface="Wingdings" pitchFamily="2" charset="2"/>
              <a:buChar char="§"/>
            </a:pPr>
            <a:r>
              <a:rPr lang="en-US" b="1" dirty="0" smtClean="0"/>
              <a:t>It includes all gifts, grants and reparation receipts &amp; payments to foreign countries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81000"/>
          </a:xfrm>
        </p:spPr>
        <p:txBody>
          <a:bodyPr>
            <a:normAutofit fontScale="90000"/>
          </a:bodyPr>
          <a:lstStyle/>
          <a:p>
            <a:r>
              <a:rPr lang="en-US" sz="2000" b="1" dirty="0" smtClean="0">
                <a:solidFill>
                  <a:schemeClr val="tx1"/>
                </a:solidFill>
              </a:rPr>
              <a:t>Components of balance of payment</a:t>
            </a:r>
            <a:endParaRPr lang="en-US" sz="2000" dirty="0"/>
          </a:p>
        </p:txBody>
      </p:sp>
      <p:sp>
        <p:nvSpPr>
          <p:cNvPr id="3" name="Content Placeholder 2"/>
          <p:cNvSpPr>
            <a:spLocks noGrp="1"/>
          </p:cNvSpPr>
          <p:nvPr>
            <p:ph sz="quarter" idx="1"/>
          </p:nvPr>
        </p:nvSpPr>
        <p:spPr>
          <a:xfrm>
            <a:off x="0" y="838200"/>
            <a:ext cx="8915400" cy="5867400"/>
          </a:xfrm>
        </p:spPr>
        <p:txBody>
          <a:bodyPr>
            <a:normAutofit fontScale="77500" lnSpcReduction="20000"/>
          </a:bodyPr>
          <a:lstStyle/>
          <a:p>
            <a:pPr marL="514350" lvl="0" indent="-514350">
              <a:buNone/>
            </a:pPr>
            <a:r>
              <a:rPr lang="en-US" sz="1800" dirty="0" smtClean="0"/>
              <a:t>2</a:t>
            </a:r>
            <a:r>
              <a:rPr lang="en-US" sz="3100" dirty="0" smtClean="0"/>
              <a:t>. The balance of payments on </a:t>
            </a:r>
            <a:r>
              <a:rPr lang="en-US" sz="3100" b="1" dirty="0" smtClean="0"/>
              <a:t>Capital Account</a:t>
            </a:r>
            <a:r>
              <a:rPr lang="en-US" sz="3100" dirty="0" smtClean="0"/>
              <a:t> : it includes </a:t>
            </a:r>
            <a:endParaRPr lang="en-US" sz="1800" dirty="0" smtClean="0"/>
          </a:p>
          <a:p>
            <a:pPr lvl="0" algn="just">
              <a:lnSpc>
                <a:spcPct val="160000"/>
              </a:lnSpc>
            </a:pPr>
            <a:r>
              <a:rPr lang="en-US" sz="2400" b="1" dirty="0" smtClean="0"/>
              <a:t>Private direct investment</a:t>
            </a:r>
            <a:r>
              <a:rPr lang="en-US" sz="2400" dirty="0" smtClean="0"/>
              <a:t>: these investments are done by home country citizens and firms in foreign countries (debit) and by foreigners in the home country (credit). This type of capital movement is induced by differences in </a:t>
            </a:r>
            <a:r>
              <a:rPr lang="en-US" sz="2400" b="1" dirty="0" smtClean="0"/>
              <a:t>profit rate</a:t>
            </a:r>
            <a:r>
              <a:rPr lang="en-US" sz="2400" dirty="0" smtClean="0"/>
              <a:t> between the home country and the rest of the world. </a:t>
            </a:r>
          </a:p>
          <a:p>
            <a:pPr lvl="0" algn="just">
              <a:lnSpc>
                <a:spcPct val="160000"/>
              </a:lnSpc>
            </a:pPr>
            <a:r>
              <a:rPr lang="en-US" sz="2400" b="1" dirty="0" smtClean="0"/>
              <a:t>Private portfolio investment</a:t>
            </a:r>
            <a:r>
              <a:rPr lang="en-US" sz="2400" dirty="0" smtClean="0"/>
              <a:t>: these investments are done by home country’s citizens and firms in foreign securities, stocks, shares …etc (debit) and by foreigners in the home country securities, stocks, shares…etc (credit). This type of movement in and out of the country is induced by differences in </a:t>
            </a:r>
            <a:r>
              <a:rPr lang="en-US" sz="2400" b="1" i="1" dirty="0" smtClean="0"/>
              <a:t>interest rate, dividends, or rate of return on capital</a:t>
            </a:r>
            <a:r>
              <a:rPr lang="en-US" sz="2400" dirty="0" smtClean="0"/>
              <a:t> between the home country’s financial assets and those of the foreign nations. </a:t>
            </a:r>
          </a:p>
          <a:p>
            <a:pPr lvl="0" algn="just">
              <a:lnSpc>
                <a:spcPct val="160000"/>
              </a:lnSpc>
            </a:pPr>
            <a:r>
              <a:rPr lang="en-US" sz="2400" b="1" dirty="0" smtClean="0"/>
              <a:t>Government loans to foreign countries</a:t>
            </a:r>
            <a:r>
              <a:rPr lang="en-US" sz="2400" dirty="0" smtClean="0"/>
              <a:t>: these are loans given by home country’s government (debit) and to the home country government (credit).</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81000"/>
          </a:xfrm>
        </p:spPr>
        <p:txBody>
          <a:bodyPr>
            <a:normAutofit fontScale="90000"/>
          </a:bodyPr>
          <a:lstStyle/>
          <a:p>
            <a:r>
              <a:rPr lang="en-US" sz="2400" b="1" dirty="0" smtClean="0">
                <a:solidFill>
                  <a:schemeClr val="tx1"/>
                </a:solidFill>
              </a:rPr>
              <a:t>Components of balance of payment</a:t>
            </a:r>
            <a:endParaRPr lang="en-US" sz="2400" dirty="0"/>
          </a:p>
        </p:txBody>
      </p:sp>
      <p:sp>
        <p:nvSpPr>
          <p:cNvPr id="3" name="Content Placeholder 2"/>
          <p:cNvSpPr>
            <a:spLocks noGrp="1"/>
          </p:cNvSpPr>
          <p:nvPr>
            <p:ph sz="quarter" idx="1"/>
          </p:nvPr>
        </p:nvSpPr>
        <p:spPr>
          <a:xfrm>
            <a:off x="228600" y="609600"/>
            <a:ext cx="8686800" cy="6019800"/>
          </a:xfrm>
        </p:spPr>
        <p:txBody>
          <a:bodyPr/>
          <a:lstStyle/>
          <a:p>
            <a:pPr lvl="0">
              <a:buNone/>
            </a:pPr>
            <a:r>
              <a:rPr lang="en-US" sz="2800" b="1" dirty="0" smtClean="0"/>
              <a:t>3. </a:t>
            </a:r>
            <a:r>
              <a:rPr lang="en-US" sz="2400" b="1" dirty="0" smtClean="0"/>
              <a:t>The balance for Official Financing</a:t>
            </a:r>
            <a:endParaRPr lang="en-US" sz="2400" dirty="0" smtClean="0"/>
          </a:p>
          <a:p>
            <a:pPr algn="just">
              <a:lnSpc>
                <a:spcPct val="150000"/>
              </a:lnSpc>
            </a:pPr>
            <a:r>
              <a:rPr lang="en-US" sz="2000" dirty="0" smtClean="0"/>
              <a:t>This account simply records net changes in foreign exchange reserves. Especially this account lists internationally acceptable means of settling international obligations. This liquidity account is best understood as follows.</a:t>
            </a:r>
          </a:p>
          <a:p>
            <a:pPr algn="just"/>
            <a:r>
              <a:rPr lang="en-US" sz="2000" b="1" dirty="0" smtClean="0"/>
              <a:t>Balance of payment = current account (1)+ capital account (2)</a:t>
            </a:r>
            <a:endParaRPr lang="en-US" sz="2000" dirty="0" smtClean="0"/>
          </a:p>
          <a:p>
            <a:pPr lvl="0" algn="just"/>
            <a:r>
              <a:rPr lang="en-GB" sz="2000" dirty="0" smtClean="0"/>
              <a:t>Since BoP = Current Account + Capital </a:t>
            </a:r>
            <a:r>
              <a:rPr lang="en-GB" sz="2400" dirty="0" smtClean="0"/>
              <a:t>Account:</a:t>
            </a:r>
          </a:p>
          <a:p>
            <a:pPr lvl="1" algn="just"/>
            <a:r>
              <a:rPr lang="en-GB" sz="2000" dirty="0" smtClean="0"/>
              <a:t>a Current Account surplus =&gt; a Capital Account deficit</a:t>
            </a:r>
            <a:endParaRPr lang="en-US" sz="1800" dirty="0" smtClean="0"/>
          </a:p>
          <a:p>
            <a:pPr lvl="1" algn="just"/>
            <a:r>
              <a:rPr lang="en-GB" sz="2000" dirty="0" smtClean="0"/>
              <a:t>a Current Account deficit =&gt; a Capital Account surplus</a:t>
            </a:r>
          </a:p>
          <a:p>
            <a:pPr lvl="1" algn="just"/>
            <a:r>
              <a:rPr lang="en-GB" sz="2000" dirty="0" smtClean="0"/>
              <a:t>Example: BOP Surplus case. </a:t>
            </a:r>
          </a:p>
          <a:p>
            <a:pPr lvl="1" algn="just">
              <a:lnSpc>
                <a:spcPct val="150000"/>
              </a:lnSpc>
            </a:pPr>
            <a:endParaRPr lang="en-US" sz="1800" dirty="0" smtClean="0"/>
          </a:p>
        </p:txBody>
      </p:sp>
      <p:pic>
        <p:nvPicPr>
          <p:cNvPr id="2051" name="Picture 3"/>
          <p:cNvPicPr>
            <a:picLocks noChangeAspect="1" noChangeArrowheads="1"/>
          </p:cNvPicPr>
          <p:nvPr/>
        </p:nvPicPr>
        <p:blipFill>
          <a:blip r:embed="rId2" cstate="print"/>
          <a:srcRect/>
          <a:stretch>
            <a:fillRect/>
          </a:stretch>
        </p:blipFill>
        <p:spPr bwMode="auto">
          <a:xfrm>
            <a:off x="1066800" y="4876800"/>
            <a:ext cx="64770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tx1"/>
                </a:solidFill>
              </a:rPr>
              <a:t>How to correct it? </a:t>
            </a:r>
            <a:endParaRPr lang="en-US" sz="3200" dirty="0">
              <a:solidFill>
                <a:schemeClr val="tx1"/>
              </a:solidFill>
            </a:endParaRPr>
          </a:p>
        </p:txBody>
      </p:sp>
      <p:sp>
        <p:nvSpPr>
          <p:cNvPr id="3" name="Content Placeholder 2"/>
          <p:cNvSpPr>
            <a:spLocks noGrp="1"/>
          </p:cNvSpPr>
          <p:nvPr>
            <p:ph sz="quarter" idx="1"/>
          </p:nvPr>
        </p:nvSpPr>
        <p:spPr>
          <a:xfrm>
            <a:off x="152400" y="1295400"/>
            <a:ext cx="8763000" cy="5410200"/>
          </a:xfrm>
        </p:spPr>
        <p:txBody>
          <a:bodyPr>
            <a:normAutofit fontScale="92500"/>
          </a:bodyPr>
          <a:lstStyle/>
          <a:p>
            <a:pPr algn="just">
              <a:lnSpc>
                <a:spcPct val="150000"/>
              </a:lnSpc>
            </a:pPr>
            <a:r>
              <a:rPr lang="en-US" sz="2400" dirty="0" smtClean="0"/>
              <a:t>The total receipts are $3,500 Million and the total payments are $3,350 million. There is a net BOP surplus amounting to $150 million. This sum of $150 million is entered in to international liquidity account as debit. </a:t>
            </a:r>
          </a:p>
          <a:p>
            <a:pPr algn="just">
              <a:lnSpc>
                <a:spcPct val="150000"/>
              </a:lnSpc>
            </a:pPr>
            <a:r>
              <a:rPr lang="en-US" sz="2400" dirty="0" smtClean="0"/>
              <a:t>The logic of accounting for this sum of $150 million as a debit of repayment is that, this represents either:</a:t>
            </a:r>
          </a:p>
          <a:p>
            <a:pPr lvl="0" algn="just">
              <a:lnSpc>
                <a:spcPct val="150000"/>
              </a:lnSpc>
            </a:pPr>
            <a:r>
              <a:rPr lang="en-US" sz="2400" dirty="0" smtClean="0"/>
              <a:t>Purchase or import of gold worth $150 million; or</a:t>
            </a:r>
          </a:p>
          <a:p>
            <a:pPr lvl="0" algn="just">
              <a:lnSpc>
                <a:spcPct val="150000"/>
              </a:lnSpc>
            </a:pPr>
            <a:r>
              <a:rPr lang="en-US" sz="2400" dirty="0" smtClean="0"/>
              <a:t>Net addition to accumulation of foreign reserves of $150 million; or </a:t>
            </a:r>
          </a:p>
          <a:p>
            <a:pPr lvl="0" algn="just">
              <a:lnSpc>
                <a:spcPct val="150000"/>
              </a:lnSpc>
            </a:pPr>
            <a:r>
              <a:rPr lang="en-US" sz="2400" dirty="0" smtClean="0"/>
              <a:t>Capital lending in the sum of $150 million to other countries on short or long-term basis.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solidFill>
                  <a:schemeClr val="tx1"/>
                </a:solidFill>
              </a:rPr>
              <a:t>Five Basic Questions about Trade</a:t>
            </a:r>
            <a:br>
              <a:rPr lang="en-US" sz="2400" dirty="0" smtClean="0">
                <a:solidFill>
                  <a:schemeClr val="tx1"/>
                </a:solidFill>
              </a:rPr>
            </a:br>
            <a:r>
              <a:rPr lang="en-US" sz="2400" dirty="0" smtClean="0">
                <a:solidFill>
                  <a:schemeClr val="tx1"/>
                </a:solidFill>
              </a:rPr>
              <a:t>and Development</a:t>
            </a:r>
            <a:endParaRPr lang="en-US" sz="2400" dirty="0"/>
          </a:p>
        </p:txBody>
      </p:sp>
      <p:sp>
        <p:nvSpPr>
          <p:cNvPr id="3" name="Content Placeholder 2"/>
          <p:cNvSpPr>
            <a:spLocks noGrp="1"/>
          </p:cNvSpPr>
          <p:nvPr>
            <p:ph sz="quarter" idx="1"/>
          </p:nvPr>
        </p:nvSpPr>
        <p:spPr>
          <a:xfrm>
            <a:off x="301752" y="1371600"/>
            <a:ext cx="8503920" cy="5257800"/>
          </a:xfrm>
        </p:spPr>
        <p:txBody>
          <a:bodyPr/>
          <a:lstStyle/>
          <a:p>
            <a:pPr algn="just">
              <a:lnSpc>
                <a:spcPct val="150000"/>
              </a:lnSpc>
            </a:pPr>
            <a:r>
              <a:rPr lang="en-US" sz="2400" dirty="0" smtClean="0"/>
              <a:t>How does international trade affect economic growth?</a:t>
            </a:r>
          </a:p>
          <a:p>
            <a:pPr algn="just">
              <a:lnSpc>
                <a:spcPct val="150000"/>
              </a:lnSpc>
            </a:pPr>
            <a:r>
              <a:rPr lang="en-US" sz="2400" dirty="0" smtClean="0"/>
              <a:t>How does trade alter the distribution of income?</a:t>
            </a:r>
          </a:p>
          <a:p>
            <a:pPr algn="just">
              <a:lnSpc>
                <a:spcPct val="150000"/>
              </a:lnSpc>
            </a:pPr>
            <a:r>
              <a:rPr lang="en-US" sz="2400" dirty="0" smtClean="0"/>
              <a:t>How can trade promote development?</a:t>
            </a:r>
          </a:p>
          <a:p>
            <a:pPr algn="just">
              <a:lnSpc>
                <a:spcPct val="150000"/>
              </a:lnSpc>
            </a:pPr>
            <a:r>
              <a:rPr lang="en-US" sz="2400" dirty="0" smtClean="0"/>
              <a:t>Can LDCs determine how much they trade?</a:t>
            </a:r>
          </a:p>
          <a:p>
            <a:pPr algn="just">
              <a:lnSpc>
                <a:spcPct val="150000"/>
              </a:lnSpc>
            </a:pPr>
            <a:r>
              <a:rPr lang="en-US" sz="2400" dirty="0" smtClean="0"/>
              <a:t>Is an outward-looking or an inward-looking trade policy best?</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BOP deficit cases:</a:t>
            </a:r>
            <a:endParaRPr lang="en-US" dirty="0"/>
          </a:p>
        </p:txBody>
      </p:sp>
      <p:sp>
        <p:nvSpPr>
          <p:cNvPr id="3" name="Content Placeholder 2"/>
          <p:cNvSpPr>
            <a:spLocks noGrp="1"/>
          </p:cNvSpPr>
          <p:nvPr>
            <p:ph sz="quarter" idx="1"/>
          </p:nvPr>
        </p:nvSpPr>
        <p:spPr>
          <a:xfrm>
            <a:off x="301752" y="1527048"/>
            <a:ext cx="8503920" cy="5330952"/>
          </a:xfrm>
        </p:spPr>
        <p:txBody>
          <a:bodyPr>
            <a:normAutofit fontScale="625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just">
              <a:buNone/>
            </a:pPr>
            <a:r>
              <a:rPr lang="en-US" sz="2900" dirty="0" smtClean="0"/>
              <a:t>The question here to ask is, how was this deficit of $150 million financed?</a:t>
            </a:r>
          </a:p>
          <a:p>
            <a:pPr algn="just">
              <a:buNone/>
            </a:pPr>
            <a:r>
              <a:rPr lang="en-US" sz="2900" dirty="0" smtClean="0"/>
              <a:t>It is financed in one of the following ways:</a:t>
            </a:r>
          </a:p>
          <a:p>
            <a:pPr lvl="0" algn="just"/>
            <a:r>
              <a:rPr lang="en-US" sz="2900" dirty="0" smtClean="0"/>
              <a:t>Selling or exporting  of gold worth $150 million; or</a:t>
            </a:r>
          </a:p>
          <a:p>
            <a:pPr lvl="0" algn="just"/>
            <a:r>
              <a:rPr lang="en-US" sz="2900" dirty="0" smtClean="0"/>
              <a:t>Drawing down upon the past accumulated  foreign reserves of $150 million; or </a:t>
            </a:r>
          </a:p>
          <a:p>
            <a:pPr lvl="0" algn="just"/>
            <a:r>
              <a:rPr lang="en-US" sz="2900" dirty="0" smtClean="0"/>
              <a:t>Borrowing of capital in the sum of $150 million from friendly countries or international institution like IMF on short or long term basis.</a:t>
            </a:r>
          </a:p>
          <a:p>
            <a:pPr>
              <a:buNone/>
            </a:pPr>
            <a:endParaRPr lang="en-US" dirty="0" smtClean="0"/>
          </a:p>
        </p:txBody>
      </p:sp>
      <p:pic>
        <p:nvPicPr>
          <p:cNvPr id="3076" name="Picture 4"/>
          <p:cNvPicPr>
            <a:picLocks noChangeAspect="1" noChangeArrowheads="1"/>
          </p:cNvPicPr>
          <p:nvPr/>
        </p:nvPicPr>
        <p:blipFill>
          <a:blip r:embed="rId2" cstate="print"/>
          <a:srcRect/>
          <a:stretch>
            <a:fillRect/>
          </a:stretch>
        </p:blipFill>
        <p:spPr bwMode="auto">
          <a:xfrm>
            <a:off x="304800" y="990600"/>
            <a:ext cx="8534400"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33400"/>
          </a:xfrm>
        </p:spPr>
        <p:txBody>
          <a:bodyPr>
            <a:normAutofit/>
          </a:bodyPr>
          <a:lstStyle/>
          <a:p>
            <a:r>
              <a:rPr lang="en-US" sz="2000" b="1" i="1" dirty="0" smtClean="0">
                <a:solidFill>
                  <a:schemeClr val="tx1"/>
                </a:solidFill>
              </a:rPr>
              <a:t>Macroeconomic Stabilization</a:t>
            </a:r>
            <a:endParaRPr lang="en-US" sz="2000" dirty="0"/>
          </a:p>
        </p:txBody>
      </p:sp>
      <p:sp>
        <p:nvSpPr>
          <p:cNvPr id="3" name="Content Placeholder 2"/>
          <p:cNvSpPr>
            <a:spLocks noGrp="1"/>
          </p:cNvSpPr>
          <p:nvPr>
            <p:ph sz="quarter" idx="1"/>
          </p:nvPr>
        </p:nvSpPr>
        <p:spPr>
          <a:xfrm>
            <a:off x="301752" y="1066800"/>
            <a:ext cx="8503920" cy="5791200"/>
          </a:xfrm>
        </p:spPr>
        <p:txBody>
          <a:bodyPr>
            <a:normAutofit fontScale="77500" lnSpcReduction="20000"/>
          </a:bodyPr>
          <a:lstStyle/>
          <a:p>
            <a:pPr algn="just">
              <a:lnSpc>
                <a:spcPct val="150000"/>
              </a:lnSpc>
            </a:pPr>
            <a:r>
              <a:rPr lang="en-US" sz="2600" dirty="0" smtClean="0"/>
              <a:t>The measures that may be used for correcting an adverse balance of payment are of two kinds:</a:t>
            </a:r>
          </a:p>
          <a:p>
            <a:pPr marL="514350" lvl="0" indent="-514350" algn="just">
              <a:lnSpc>
                <a:spcPct val="150000"/>
              </a:lnSpc>
              <a:buFont typeface="+mj-lt"/>
              <a:buAutoNum type="arabicPeriod"/>
            </a:pPr>
            <a:r>
              <a:rPr lang="en-US" sz="2600" b="1" dirty="0" smtClean="0"/>
              <a:t>Monetary measures</a:t>
            </a:r>
            <a:endParaRPr lang="en-US" sz="2600" dirty="0" smtClean="0"/>
          </a:p>
          <a:p>
            <a:pPr marL="514350" lvl="0" indent="-514350" algn="just">
              <a:lnSpc>
                <a:spcPct val="150000"/>
              </a:lnSpc>
              <a:buFont typeface="+mj-lt"/>
              <a:buAutoNum type="arabicPeriod"/>
            </a:pPr>
            <a:r>
              <a:rPr lang="en-US" sz="2600" b="1" dirty="0" smtClean="0"/>
              <a:t>Non monetary measures</a:t>
            </a:r>
            <a:endParaRPr lang="en-US" sz="2600" dirty="0" smtClean="0"/>
          </a:p>
          <a:p>
            <a:pPr lvl="0" algn="just">
              <a:lnSpc>
                <a:spcPct val="150000"/>
              </a:lnSpc>
            </a:pPr>
            <a:r>
              <a:rPr lang="en-US" sz="2600" b="1" dirty="0" smtClean="0"/>
              <a:t>Monetary measures include</a:t>
            </a:r>
            <a:endParaRPr lang="en-US" sz="2600" dirty="0" smtClean="0"/>
          </a:p>
          <a:p>
            <a:pPr lvl="0" algn="just">
              <a:lnSpc>
                <a:spcPct val="150000"/>
              </a:lnSpc>
              <a:buFont typeface="Wingdings" pitchFamily="2" charset="2"/>
              <a:buChar char="Ø"/>
            </a:pPr>
            <a:r>
              <a:rPr lang="en-US" sz="2600" dirty="0" smtClean="0"/>
              <a:t>Deflation</a:t>
            </a:r>
          </a:p>
          <a:p>
            <a:pPr lvl="0" algn="just">
              <a:lnSpc>
                <a:spcPct val="150000"/>
              </a:lnSpc>
              <a:buFont typeface="Wingdings" pitchFamily="2" charset="2"/>
              <a:buChar char="Ø"/>
            </a:pPr>
            <a:r>
              <a:rPr lang="en-US" sz="2600" dirty="0" smtClean="0"/>
              <a:t>Exchange rate depreciation and</a:t>
            </a:r>
          </a:p>
          <a:p>
            <a:pPr lvl="0" algn="just">
              <a:lnSpc>
                <a:spcPct val="150000"/>
              </a:lnSpc>
              <a:buFont typeface="Wingdings" pitchFamily="2" charset="2"/>
              <a:buChar char="Ø"/>
            </a:pPr>
            <a:r>
              <a:rPr lang="en-US" sz="2600" dirty="0" smtClean="0"/>
              <a:t>Exchange control</a:t>
            </a:r>
          </a:p>
          <a:p>
            <a:pPr lvl="0" algn="just">
              <a:lnSpc>
                <a:spcPct val="150000"/>
              </a:lnSpc>
            </a:pPr>
            <a:r>
              <a:rPr lang="en-US" sz="2600" b="1" dirty="0" smtClean="0"/>
              <a:t>Non monetary measures include</a:t>
            </a:r>
            <a:endParaRPr lang="en-US" sz="2600" dirty="0" smtClean="0"/>
          </a:p>
          <a:p>
            <a:pPr lvl="0" algn="just">
              <a:lnSpc>
                <a:spcPct val="150000"/>
              </a:lnSpc>
              <a:buFont typeface="Wingdings" pitchFamily="2" charset="2"/>
              <a:buChar char="ü"/>
            </a:pPr>
            <a:r>
              <a:rPr lang="en-US" sz="2600" dirty="0" smtClean="0"/>
              <a:t>Import quota</a:t>
            </a:r>
          </a:p>
          <a:p>
            <a:pPr lvl="0" algn="just">
              <a:lnSpc>
                <a:spcPct val="150000"/>
              </a:lnSpc>
              <a:buFont typeface="Wingdings" pitchFamily="2" charset="2"/>
              <a:buChar char="ü"/>
            </a:pPr>
            <a:r>
              <a:rPr lang="en-US" sz="2600" dirty="0" smtClean="0"/>
              <a:t>Tariff</a:t>
            </a:r>
          </a:p>
          <a:p>
            <a:pPr lvl="0" algn="just">
              <a:lnSpc>
                <a:spcPct val="150000"/>
              </a:lnSpc>
              <a:buFont typeface="Wingdings" pitchFamily="2" charset="2"/>
              <a:buChar char="ü"/>
            </a:pPr>
            <a:r>
              <a:rPr lang="en-US" sz="2600" dirty="0" smtClean="0"/>
              <a:t>Export promotion ,policies and programs</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(10%)</a:t>
            </a:r>
            <a:endParaRPr lang="en-US" dirty="0"/>
          </a:p>
        </p:txBody>
      </p:sp>
      <p:sp>
        <p:nvSpPr>
          <p:cNvPr id="3" name="Content Placeholder 2"/>
          <p:cNvSpPr>
            <a:spLocks noGrp="1"/>
          </p:cNvSpPr>
          <p:nvPr>
            <p:ph sz="quarter" idx="1"/>
          </p:nvPr>
        </p:nvSpPr>
        <p:spPr>
          <a:xfrm>
            <a:off x="301752" y="1527048"/>
            <a:ext cx="8503920" cy="5026152"/>
          </a:xfrm>
        </p:spPr>
        <p:txBody>
          <a:bodyPr>
            <a:normAutofit/>
          </a:bodyPr>
          <a:lstStyle/>
          <a:p>
            <a:pPr marL="514350" indent="-514350" algn="just">
              <a:lnSpc>
                <a:spcPct val="150000"/>
              </a:lnSpc>
              <a:buAutoNum type="arabicPeriod"/>
            </a:pPr>
            <a:r>
              <a:rPr lang="en-US" sz="2000" dirty="0" smtClean="0"/>
              <a:t>What is the main difference between Ricardian and Heckscher-Ohlin model of international trade theory?  </a:t>
            </a:r>
          </a:p>
          <a:p>
            <a:pPr marL="514350" indent="-514350" algn="just">
              <a:lnSpc>
                <a:spcPct val="150000"/>
              </a:lnSpc>
              <a:buAutoNum type="arabicPeriod"/>
            </a:pPr>
            <a:r>
              <a:rPr lang="en-US" sz="2000" dirty="0" smtClean="0"/>
              <a:t>What does it mean the deterioration of term of trade of a nation?</a:t>
            </a:r>
          </a:p>
          <a:p>
            <a:pPr marL="514350" indent="-514350" algn="just">
              <a:lnSpc>
                <a:spcPct val="150000"/>
              </a:lnSpc>
              <a:buFont typeface="Wingdings 2"/>
              <a:buAutoNum type="arabicPeriod"/>
            </a:pPr>
            <a:r>
              <a:rPr lang="en-US" sz="2000" dirty="0" smtClean="0">
                <a:solidFill>
                  <a:srgbClr val="FF0000"/>
                </a:solidFill>
              </a:rPr>
              <a:t>What are the </a:t>
            </a:r>
            <a:r>
              <a:rPr lang="en-US" sz="2000" dirty="0" smtClean="0">
                <a:solidFill>
                  <a:srgbClr val="FF0000"/>
                </a:solidFill>
                <a:cs typeface="Arial" charset="0"/>
              </a:rPr>
              <a:t>Necessary conditions for a successful exports-oriented strategy of a country?</a:t>
            </a:r>
          </a:p>
          <a:p>
            <a:pPr marL="514350" indent="-514350" algn="just">
              <a:lnSpc>
                <a:spcPct val="150000"/>
              </a:lnSpc>
              <a:buFont typeface="Wingdings 2"/>
              <a:buAutoNum type="arabicPeriod"/>
            </a:pPr>
            <a:r>
              <a:rPr lang="en-US" sz="2000" dirty="0" smtClean="0">
                <a:cs typeface="Arial" charset="0"/>
              </a:rPr>
              <a:t>Suppose that ethiopia has only a limited amount of labor force used to produce good x. if the nation used this resources to produce good Y, what is the opportunity const of producing good Y? </a:t>
            </a:r>
          </a:p>
          <a:p>
            <a:pPr marL="514350" indent="-514350" algn="just">
              <a:lnSpc>
                <a:spcPct val="150000"/>
              </a:lnSpc>
              <a:buFont typeface="Wingdings 2"/>
              <a:buAutoNum type="arabicPeriod"/>
            </a:pPr>
            <a:r>
              <a:rPr lang="en-US" sz="2000" dirty="0" smtClean="0">
                <a:solidFill>
                  <a:srgbClr val="FF0000"/>
                </a:solidFill>
                <a:cs typeface="Arial" charset="0"/>
              </a:rPr>
              <a:t>What is export promotion industrialization policy? </a:t>
            </a:r>
          </a:p>
          <a:p>
            <a:pPr marL="514350" indent="-514350" algn="just">
              <a:buFont typeface="Wingdings 2"/>
              <a:buAutoNum type="arabicPeriod"/>
            </a:pPr>
            <a:endParaRPr lang="en-US" sz="2400" dirty="0" smtClean="0">
              <a:cs typeface="Arial" charset="0"/>
            </a:endParaRPr>
          </a:p>
          <a:p>
            <a:pPr marL="514350" indent="-514350" algn="just">
              <a:buAutoNum type="arabicPeriod"/>
            </a:pP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International Trade: Some Key Issues</a:t>
            </a:r>
            <a:endParaRPr lang="en-US" dirty="0"/>
          </a:p>
        </p:txBody>
      </p:sp>
      <p:sp>
        <p:nvSpPr>
          <p:cNvPr id="3" name="Content Placeholder 2"/>
          <p:cNvSpPr>
            <a:spLocks noGrp="1"/>
          </p:cNvSpPr>
          <p:nvPr>
            <p:ph sz="quarter" idx="1"/>
          </p:nvPr>
        </p:nvSpPr>
        <p:spPr>
          <a:xfrm>
            <a:off x="228600" y="1143000"/>
            <a:ext cx="8610600" cy="5562600"/>
          </a:xfrm>
        </p:spPr>
        <p:txBody>
          <a:bodyPr>
            <a:normAutofit fontScale="92500" lnSpcReduction="10000"/>
          </a:bodyPr>
          <a:lstStyle/>
          <a:p>
            <a:pPr algn="just"/>
            <a:r>
              <a:rPr lang="en-US" sz="2600" dirty="0" smtClean="0"/>
              <a:t>Many developing countries depends </a:t>
            </a:r>
            <a:r>
              <a:rPr lang="en-US" sz="2600" dirty="0" smtClean="0">
                <a:solidFill>
                  <a:srgbClr val="FF0000"/>
                </a:solidFill>
              </a:rPr>
              <a:t>heavily on exports of primary products </a:t>
            </a:r>
            <a:r>
              <a:rPr lang="en-US" sz="2600" dirty="0" smtClean="0"/>
              <a:t>which is mainly affected by  risks and uncertainty-</a:t>
            </a:r>
            <a:r>
              <a:rPr lang="en-US" sz="2600" b="1" dirty="0" smtClean="0"/>
              <a:t>B/c</a:t>
            </a:r>
            <a:r>
              <a:rPr lang="en-US" sz="2400" dirty="0" smtClean="0"/>
              <a:t> prices of primary products fluctuate downward, as well as very volatile</a:t>
            </a:r>
            <a:endParaRPr lang="en-US" sz="2600" dirty="0" smtClean="0"/>
          </a:p>
          <a:p>
            <a:pPr algn="just"/>
            <a:r>
              <a:rPr lang="en-US" sz="2600" dirty="0" smtClean="0"/>
              <a:t>Many developing </a:t>
            </a:r>
            <a:r>
              <a:rPr lang="en-US" sz="2600" dirty="0" smtClean="0">
                <a:solidFill>
                  <a:srgbClr val="FF0000"/>
                </a:solidFill>
              </a:rPr>
              <a:t>countries also depends on the importation of raw materials  </a:t>
            </a:r>
            <a:r>
              <a:rPr lang="en-US" sz="2600" dirty="0" smtClean="0"/>
              <a:t>(such as machinery, capital goods, intermediate producer goods, and consumer products)</a:t>
            </a:r>
          </a:p>
          <a:p>
            <a:pPr algn="just"/>
            <a:r>
              <a:rPr lang="en-US" sz="2400" dirty="0" smtClean="0"/>
              <a:t>Majority of developing nations, import demands exceeded their capacity to generate sufficient revenues from the sale of exports.</a:t>
            </a:r>
          </a:p>
          <a:p>
            <a:pPr algn="just"/>
            <a:r>
              <a:rPr lang="en-US" sz="2400" dirty="0" smtClean="0"/>
              <a:t>This led to that many developing countries </a:t>
            </a:r>
            <a:r>
              <a:rPr lang="en-US" sz="2600" dirty="0" smtClean="0"/>
              <a:t>have </a:t>
            </a:r>
            <a:r>
              <a:rPr lang="en-US" sz="2600" dirty="0" smtClean="0">
                <a:solidFill>
                  <a:srgbClr val="FF0000"/>
                </a:solidFill>
              </a:rPr>
              <a:t>chronic deficits </a:t>
            </a:r>
            <a:r>
              <a:rPr lang="en-US" sz="2600" dirty="0" smtClean="0"/>
              <a:t>on current and capital accounts which depletes their reserves, causes currency instability, and may slow economic growth.</a:t>
            </a:r>
          </a:p>
          <a:p>
            <a:pPr algn="just"/>
            <a:r>
              <a:rPr lang="en-US" sz="2600" dirty="0" smtClean="0"/>
              <a:t>Recently many developing countries sought to </a:t>
            </a:r>
            <a:r>
              <a:rPr lang="en-US" sz="2600" dirty="0" smtClean="0">
                <a:solidFill>
                  <a:srgbClr val="FF0000"/>
                </a:solidFill>
              </a:rPr>
              <a:t>promote exports and accumulate large foreign exchange </a:t>
            </a:r>
            <a:r>
              <a:rPr lang="en-US" sz="2600" dirty="0" smtClean="0"/>
              <a:t>reserves to cushion against crises - spurring new policy debates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81000"/>
          </a:xfrm>
        </p:spPr>
        <p:txBody>
          <a:bodyPr>
            <a:noAutofit/>
          </a:bodyPr>
          <a:lstStyle/>
          <a:p>
            <a:r>
              <a:rPr lang="en-US" sz="2400" b="1" dirty="0" smtClean="0">
                <a:solidFill>
                  <a:schemeClr val="tx1"/>
                </a:solidFill>
              </a:rPr>
              <a:t>International trade and economic development</a:t>
            </a:r>
            <a:endParaRPr lang="en-US" sz="2400" b="1" dirty="0">
              <a:solidFill>
                <a:schemeClr val="tx1"/>
              </a:solidFill>
            </a:endParaRPr>
          </a:p>
        </p:txBody>
      </p:sp>
      <p:sp>
        <p:nvSpPr>
          <p:cNvPr id="3" name="Content Placeholder 2"/>
          <p:cNvSpPr>
            <a:spLocks noGrp="1"/>
          </p:cNvSpPr>
          <p:nvPr>
            <p:ph sz="quarter" idx="1"/>
          </p:nvPr>
        </p:nvSpPr>
        <p:spPr>
          <a:xfrm>
            <a:off x="228600" y="685800"/>
            <a:ext cx="8686800" cy="5943600"/>
          </a:xfrm>
        </p:spPr>
        <p:txBody>
          <a:bodyPr>
            <a:normAutofit fontScale="70000" lnSpcReduction="20000"/>
          </a:bodyPr>
          <a:lstStyle/>
          <a:p>
            <a:r>
              <a:rPr lang="en-US" sz="2400" b="1" i="1" dirty="0" smtClean="0"/>
              <a:t>Why do people trade? </a:t>
            </a:r>
          </a:p>
          <a:p>
            <a:r>
              <a:rPr lang="en-US" sz="3400" dirty="0" smtClean="0"/>
              <a:t>Because it is profitable to do so. Why? B/Cs</a:t>
            </a:r>
          </a:p>
          <a:p>
            <a:pPr algn="just">
              <a:lnSpc>
                <a:spcPct val="150000"/>
              </a:lnSpc>
              <a:buFont typeface="Wingdings" pitchFamily="2" charset="2"/>
              <a:buChar char="Ø"/>
            </a:pPr>
            <a:r>
              <a:rPr lang="en-US" sz="3000" dirty="0" smtClean="0"/>
              <a:t>Different people possess different abilities and resources and may want to consume goods in different proportions.</a:t>
            </a:r>
          </a:p>
          <a:p>
            <a:pPr algn="just">
              <a:lnSpc>
                <a:spcPct val="150000"/>
              </a:lnSpc>
              <a:buFont typeface="Wingdings" pitchFamily="2" charset="2"/>
              <a:buChar char="Ø"/>
            </a:pPr>
            <a:r>
              <a:rPr lang="en-US" sz="3000" dirty="0" smtClean="0"/>
              <a:t>Individuals or families unable  to provide themselves with all the consumption requirements even for the simplest life </a:t>
            </a:r>
          </a:p>
          <a:p>
            <a:pPr algn="just">
              <a:lnSpc>
                <a:spcPct val="150000"/>
              </a:lnSpc>
              <a:buFont typeface="Wingdings" pitchFamily="2" charset="2"/>
              <a:buChar char="Ø"/>
            </a:pPr>
            <a:r>
              <a:rPr lang="en-US" sz="3000" dirty="0" smtClean="0"/>
              <a:t>Diverse preferences as well as varied physical and financial endowments open up the possibility of profitable trade</a:t>
            </a:r>
            <a:r>
              <a:rPr lang="en-US" sz="3400" dirty="0" smtClean="0"/>
              <a:t>.</a:t>
            </a:r>
          </a:p>
          <a:p>
            <a:pPr>
              <a:lnSpc>
                <a:spcPct val="170000"/>
              </a:lnSpc>
            </a:pPr>
            <a:r>
              <a:rPr lang="en-US" dirty="0" smtClean="0"/>
              <a:t>Individuals usually find it profitable to engage in the activities for which they have a </a:t>
            </a:r>
            <a:r>
              <a:rPr lang="en-US" b="1" dirty="0" smtClean="0"/>
              <a:t>comparative advantage in terms of their natural abilities or resource endowments.</a:t>
            </a:r>
          </a:p>
          <a:p>
            <a:pPr marL="514350" indent="-514350" algn="just">
              <a:buFont typeface="Wingdings" pitchFamily="2" charset="2"/>
              <a:buChar char="v"/>
            </a:pPr>
            <a:r>
              <a:rPr lang="en-US" b="1" dirty="0" smtClean="0"/>
              <a:t>Comparative advantage: it is </a:t>
            </a:r>
            <a:r>
              <a:rPr lang="en-US" dirty="0" smtClean="0"/>
              <a:t>production of a commodity at a lower opportunity cost than any of the alternative commodities that could be produced.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tx1"/>
                </a:solidFill>
              </a:rPr>
              <a:t>Principle of comparative advantage </a:t>
            </a:r>
            <a:endParaRPr lang="en-US" sz="2800" dirty="0">
              <a:solidFill>
                <a:schemeClr val="tx1"/>
              </a:solidFill>
            </a:endParaRPr>
          </a:p>
        </p:txBody>
      </p:sp>
      <p:sp>
        <p:nvSpPr>
          <p:cNvPr id="3" name="Content Placeholder 2"/>
          <p:cNvSpPr>
            <a:spLocks noGrp="1"/>
          </p:cNvSpPr>
          <p:nvPr>
            <p:ph sz="quarter" idx="1"/>
          </p:nvPr>
        </p:nvSpPr>
        <p:spPr>
          <a:xfrm>
            <a:off x="0" y="1219200"/>
            <a:ext cx="8991600" cy="5638800"/>
          </a:xfrm>
        </p:spPr>
        <p:txBody>
          <a:bodyPr>
            <a:normAutofit/>
          </a:bodyPr>
          <a:lstStyle/>
          <a:p>
            <a:r>
              <a:rPr lang="en-US" sz="2400" dirty="0" smtClean="0"/>
              <a:t>The concept of </a:t>
            </a:r>
            <a:r>
              <a:rPr lang="en-US" sz="2400" i="1" dirty="0" smtClean="0"/>
              <a:t>relative cost and price differences is basic to the theory of international </a:t>
            </a:r>
            <a:r>
              <a:rPr lang="en-US" sz="2400" dirty="0" smtClean="0"/>
              <a:t>trade. </a:t>
            </a:r>
          </a:p>
          <a:p>
            <a:pPr algn="just"/>
            <a:r>
              <a:rPr lang="en-US" sz="2400" dirty="0" smtClean="0"/>
              <a:t>The </a:t>
            </a:r>
            <a:r>
              <a:rPr lang="en-US" sz="2400" i="1" dirty="0" smtClean="0"/>
              <a:t>principle of comparative advantage, is </a:t>
            </a:r>
            <a:r>
              <a:rPr lang="en-US" sz="2400" dirty="0" smtClean="0"/>
              <a:t>that a country should, specialize in the export of the products that it can produce at the lowest </a:t>
            </a:r>
            <a:r>
              <a:rPr lang="en-US" sz="2400" i="1" dirty="0" smtClean="0"/>
              <a:t>relative cost</a:t>
            </a:r>
            <a:r>
              <a:rPr lang="en-US" i="1" dirty="0" smtClean="0"/>
              <a:t>.</a:t>
            </a:r>
          </a:p>
          <a:p>
            <a:pPr algn="just"/>
            <a:r>
              <a:rPr lang="en-US" sz="2400" b="1" i="1" dirty="0" smtClean="0"/>
              <a:t>Comparative advantage </a:t>
            </a:r>
            <a:r>
              <a:rPr lang="en-US" sz="2400" dirty="0" smtClean="0"/>
              <a:t>(Ricardian model) says differences in the</a:t>
            </a:r>
            <a:r>
              <a:rPr lang="en-US" sz="2400" i="1" dirty="0" smtClean="0"/>
              <a:t> productivity of labor </a:t>
            </a:r>
            <a:r>
              <a:rPr lang="en-US" sz="2400" dirty="0" smtClean="0"/>
              <a:t>between countries cause productive differences, leading to gains from trade.</a:t>
            </a:r>
          </a:p>
          <a:p>
            <a:pPr>
              <a:spcBef>
                <a:spcPct val="50000"/>
              </a:spcBef>
            </a:pPr>
            <a:r>
              <a:rPr lang="en-US" sz="2400" dirty="0" smtClean="0"/>
              <a:t>The Ricardian model uses the </a:t>
            </a:r>
            <a:r>
              <a:rPr lang="en-US" sz="2400" u="sng" dirty="0" smtClean="0"/>
              <a:t>concepts of </a:t>
            </a:r>
            <a:r>
              <a:rPr lang="en-US" sz="2400" i="1" u="sng" dirty="0" smtClean="0"/>
              <a:t>opportunity cost</a:t>
            </a:r>
            <a:r>
              <a:rPr lang="en-US" sz="2400" u="sng" dirty="0" smtClean="0"/>
              <a:t> </a:t>
            </a:r>
            <a:r>
              <a:rPr lang="en-US" sz="2400" dirty="0" smtClean="0"/>
              <a:t>and </a:t>
            </a:r>
            <a:r>
              <a:rPr lang="en-US" sz="2400" i="1" dirty="0" smtClean="0"/>
              <a:t>comparative advantage</a:t>
            </a:r>
            <a:r>
              <a:rPr lang="en-US" sz="2400" dirty="0" smtClean="0"/>
              <a:t>.</a:t>
            </a:r>
          </a:p>
          <a:p>
            <a:pPr algn="just">
              <a:spcBef>
                <a:spcPct val="50000"/>
              </a:spcBef>
            </a:pPr>
            <a:r>
              <a:rPr lang="en-US" sz="2000" dirty="0" smtClean="0"/>
              <a:t>The opportunity cost of producing something</a:t>
            </a:r>
            <a:r>
              <a:rPr lang="en-US" sz="2000" i="1" dirty="0" smtClean="0"/>
              <a:t> </a:t>
            </a:r>
            <a:r>
              <a:rPr lang="en-US" sz="2000" dirty="0" smtClean="0"/>
              <a:t>measures the cost of not being able to produce something else because resources have already been used.</a:t>
            </a:r>
          </a:p>
          <a:p>
            <a:pPr algn="just"/>
            <a:endParaRPr lang="en-US" sz="2400" dirty="0" smtClean="0"/>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Autofit/>
          </a:bodyPr>
          <a:lstStyle/>
          <a:p>
            <a:r>
              <a:rPr lang="en-US" sz="2000" b="1" i="1" dirty="0" smtClean="0">
                <a:solidFill>
                  <a:schemeClr val="tx1"/>
                </a:solidFill>
              </a:rPr>
              <a:t>Principle of comparative advantage –opportunity </a:t>
            </a:r>
            <a:r>
              <a:rPr lang="en-US" sz="2000" dirty="0" smtClean="0">
                <a:solidFill>
                  <a:schemeClr val="tx1"/>
                </a:solidFill>
              </a:rPr>
              <a:t>costs </a:t>
            </a:r>
            <a:endParaRPr lang="en-US" sz="2000" dirty="0"/>
          </a:p>
        </p:txBody>
      </p:sp>
      <p:sp>
        <p:nvSpPr>
          <p:cNvPr id="3" name="Content Placeholder 2"/>
          <p:cNvSpPr>
            <a:spLocks noGrp="1"/>
          </p:cNvSpPr>
          <p:nvPr>
            <p:ph sz="quarter" idx="1"/>
          </p:nvPr>
        </p:nvSpPr>
        <p:spPr>
          <a:xfrm>
            <a:off x="0" y="838200"/>
            <a:ext cx="8991600" cy="6019800"/>
          </a:xfrm>
        </p:spPr>
        <p:txBody>
          <a:bodyPr/>
          <a:lstStyle/>
          <a:p>
            <a:pPr>
              <a:spcBef>
                <a:spcPct val="50000"/>
              </a:spcBef>
            </a:pPr>
            <a:r>
              <a:rPr lang="en-US" sz="2400" dirty="0" smtClean="0"/>
              <a:t>A country faces opportunity costs when it employs resources to produce goods and services. </a:t>
            </a:r>
          </a:p>
          <a:p>
            <a:pPr>
              <a:spcBef>
                <a:spcPct val="50000"/>
              </a:spcBef>
            </a:pPr>
            <a:r>
              <a:rPr lang="en-US" sz="2400" dirty="0" smtClean="0"/>
              <a:t>For example, a limited number of workers could be employed to produce either Samsung Mobile or computers.</a:t>
            </a:r>
          </a:p>
          <a:p>
            <a:pPr lvl="1">
              <a:spcBef>
                <a:spcPct val="50000"/>
              </a:spcBef>
              <a:buFont typeface="Wingdings" pitchFamily="2" charset="2"/>
              <a:buChar char="Ø"/>
            </a:pPr>
            <a:r>
              <a:rPr lang="en-US" sz="2400" dirty="0" smtClean="0">
                <a:solidFill>
                  <a:schemeClr val="tx1"/>
                </a:solidFill>
              </a:rPr>
              <a:t>The opportunity cost of producing computers is the amount </a:t>
            </a:r>
            <a:br>
              <a:rPr lang="en-US" sz="2400" dirty="0" smtClean="0">
                <a:solidFill>
                  <a:schemeClr val="tx1"/>
                </a:solidFill>
              </a:rPr>
            </a:br>
            <a:r>
              <a:rPr lang="en-US" sz="2400" dirty="0" smtClean="0">
                <a:solidFill>
                  <a:schemeClr val="tx1"/>
                </a:solidFill>
              </a:rPr>
              <a:t>of Samsung mobile  not produced.</a:t>
            </a:r>
          </a:p>
          <a:p>
            <a:pPr lvl="1">
              <a:spcBef>
                <a:spcPct val="50000"/>
              </a:spcBef>
              <a:buFont typeface="Wingdings" pitchFamily="2" charset="2"/>
              <a:buChar char="Ø"/>
            </a:pPr>
            <a:r>
              <a:rPr lang="en-US" sz="2400" dirty="0" smtClean="0">
                <a:solidFill>
                  <a:schemeClr val="tx1"/>
                </a:solidFill>
              </a:rPr>
              <a:t>The opportunity cost of producing Samsung mobile is the amount of computers not produced.</a:t>
            </a:r>
          </a:p>
          <a:p>
            <a:pPr lvl="1">
              <a:spcBef>
                <a:spcPct val="50000"/>
              </a:spcBef>
              <a:buFont typeface="Wingdings" pitchFamily="2" charset="2"/>
              <a:buChar char="Ø"/>
            </a:pPr>
            <a:r>
              <a:rPr lang="en-US" sz="2400" dirty="0" smtClean="0">
                <a:solidFill>
                  <a:schemeClr val="tx1"/>
                </a:solidFill>
              </a:rPr>
              <a:t>A country faces a trade off: how many computers or Samsung mobile should it produce with the limited resources that it has?</a:t>
            </a:r>
          </a:p>
          <a:p>
            <a:pPr lvl="1">
              <a:spcBef>
                <a:spcPct val="50000"/>
              </a:spcBef>
              <a:buFont typeface="Wingdings" pitchFamily="2" charset="2"/>
              <a:buChar char="Ø"/>
            </a:pPr>
            <a:endParaRPr lang="en-US" sz="24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3275</TotalTime>
  <Words>6086</Words>
  <Application>Microsoft Office PowerPoint</Application>
  <PresentationFormat>On-screen Show (4:3)</PresentationFormat>
  <Paragraphs>340</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Civic</vt:lpstr>
      <vt:lpstr>Slide 1</vt:lpstr>
      <vt:lpstr>Slide 2</vt:lpstr>
      <vt:lpstr>Impact of globalization</vt:lpstr>
      <vt:lpstr>DCs or LDCs is more benefited/victimized? </vt:lpstr>
      <vt:lpstr>Five Basic Questions about Trade and Development</vt:lpstr>
      <vt:lpstr>International Trade: Some Key Issues</vt:lpstr>
      <vt:lpstr>International trade and economic development</vt:lpstr>
      <vt:lpstr>Principle of comparative advantage </vt:lpstr>
      <vt:lpstr>Principle of comparative advantage –opportunity costs </vt:lpstr>
      <vt:lpstr>Principle of comparative advantage –opportunity costs </vt:lpstr>
      <vt:lpstr>Principle of comparative advantage –opportunity costs </vt:lpstr>
      <vt:lpstr>Principle of comparative advantage –opportunity costs </vt:lpstr>
      <vt:lpstr>Relative factor endowments and international specialization</vt:lpstr>
      <vt:lpstr>Relative factor endowments and international specialization</vt:lpstr>
      <vt:lpstr>Relative factor endowments and international specialization</vt:lpstr>
      <vt:lpstr>International trade &amp; economic development –main conclusions of neoclassical model </vt:lpstr>
      <vt:lpstr>International trade &amp; economic development –main conclusions of neoclassical model </vt:lpstr>
      <vt:lpstr>The trade policy debate and industrialization</vt:lpstr>
      <vt:lpstr>Trade Pessimists</vt:lpstr>
      <vt:lpstr>Trade Pessimists</vt:lpstr>
      <vt:lpstr>Trade Pessimists</vt:lpstr>
      <vt:lpstr>Trade optimists</vt:lpstr>
      <vt:lpstr>Trade optimists</vt:lpstr>
      <vt:lpstr>International Trade Strategies for Development: Export Promotion versus Import Substitution</vt:lpstr>
      <vt:lpstr>Inward-looking development policies (import substitution )</vt:lpstr>
      <vt:lpstr>Inward-looking development policies (import substitution )</vt:lpstr>
      <vt:lpstr>Inward-looking development policies (import substitution )</vt:lpstr>
      <vt:lpstr>Inward-looking development policies (import substitution )</vt:lpstr>
      <vt:lpstr>Trade Policy Instruments</vt:lpstr>
      <vt:lpstr>Impact of tariff </vt:lpstr>
      <vt:lpstr>Impact of tariff </vt:lpstr>
      <vt:lpstr>Impact of tariff </vt:lpstr>
      <vt:lpstr>Impact of tariff </vt:lpstr>
      <vt:lpstr>Trade Policy Instruments</vt:lpstr>
      <vt:lpstr>Trade Policy Instruments</vt:lpstr>
      <vt:lpstr>International Trade Strategies for Development: Export Promotion versus Import Substitution</vt:lpstr>
      <vt:lpstr>outward-looking development policies (Export promotion)</vt:lpstr>
      <vt:lpstr>outward-looking development policies (Export promotion)</vt:lpstr>
      <vt:lpstr>outward-looking development policies (Export promotion)</vt:lpstr>
      <vt:lpstr>outward-looking development policies (Export promotion)</vt:lpstr>
      <vt:lpstr>Term of trade</vt:lpstr>
      <vt:lpstr>Term of trade </vt:lpstr>
      <vt:lpstr>Prebisch-Singer hypothesis</vt:lpstr>
      <vt:lpstr>Balance of Payments and Macroeconomic Stabilization</vt:lpstr>
      <vt:lpstr>Balance of Payments and Macroeconomic Stabilization</vt:lpstr>
      <vt:lpstr>Components of balance of payment</vt:lpstr>
      <vt:lpstr>Components of balance of payment</vt:lpstr>
      <vt:lpstr>Components of balance of payment</vt:lpstr>
      <vt:lpstr>How to correct it? </vt:lpstr>
      <vt:lpstr>BOP deficit cases:</vt:lpstr>
      <vt:lpstr>Macroeconomic Stabilization</vt:lpstr>
      <vt:lpstr>Quiz (10%)</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pc</cp:lastModifiedBy>
  <cp:revision>139</cp:revision>
  <dcterms:created xsi:type="dcterms:W3CDTF">2015-07-31T11:24:30Z</dcterms:created>
  <dcterms:modified xsi:type="dcterms:W3CDTF">2015-09-06T07:19:40Z</dcterms:modified>
</cp:coreProperties>
</file>