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7" r:id="rId2"/>
    <p:sldId id="258" r:id="rId3"/>
    <p:sldId id="259" r:id="rId4"/>
    <p:sldId id="260" r:id="rId5"/>
    <p:sldId id="261" r:id="rId6"/>
    <p:sldId id="263" r:id="rId7"/>
    <p:sldId id="264" r:id="rId8"/>
    <p:sldId id="265" r:id="rId9"/>
    <p:sldId id="266" r:id="rId10"/>
    <p:sldId id="267" r:id="rId11"/>
    <p:sldId id="268" r:id="rId12"/>
    <p:sldId id="269" r:id="rId13"/>
    <p:sldId id="270" r:id="rId14"/>
    <p:sldId id="271" r:id="rId15"/>
    <p:sldId id="272" r:id="rId16"/>
    <p:sldId id="284" r:id="rId17"/>
    <p:sldId id="277" r:id="rId18"/>
    <p:sldId id="273" r:id="rId19"/>
    <p:sldId id="274" r:id="rId20"/>
    <p:sldId id="275" r:id="rId21"/>
    <p:sldId id="276" r:id="rId22"/>
    <p:sldId id="282" r:id="rId23"/>
    <p:sldId id="283" r:id="rId24"/>
    <p:sldId id="278" r:id="rId25"/>
    <p:sldId id="279" r:id="rId26"/>
    <p:sldId id="281" r:id="rId27"/>
    <p:sldId id="285" r:id="rId28"/>
    <p:sldId id="286" r:id="rId29"/>
    <p:sldId id="287" r:id="rId30"/>
    <p:sldId id="288" r:id="rId31"/>
    <p:sldId id="289"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70"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29EF85F-962A-44CA-B30D-E18452CBEDAC}" type="datetimeFigureOut">
              <a:rPr lang="en-US" smtClean="0"/>
              <a:t>5/4/2016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461AEB-CCBE-4DD3-B34B-4A0D3AD9ABA1}"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3461AEB-CCBE-4DD3-B34B-4A0D3AD9ABA1}" type="slidenum">
              <a:rPr lang="en-US" smtClean="0"/>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05EF1C92-92F1-432E-A255-04D7DDEB4C34}" type="datetimeFigureOut">
              <a:rPr lang="en-US" smtClean="0"/>
              <a:pPr/>
              <a:t>5/2/2016</a:t>
            </a:fld>
            <a:endParaRPr lang="en-US"/>
          </a:p>
        </p:txBody>
      </p:sp>
      <p:sp>
        <p:nvSpPr>
          <p:cNvPr id="17" name="Footer Placeholder 16"/>
          <p:cNvSpPr>
            <a:spLocks noGrp="1"/>
          </p:cNvSpPr>
          <p:nvPr>
            <p:ph type="ftr" sz="quarter" idx="11"/>
          </p:nvPr>
        </p:nvSpPr>
        <p:spPr/>
        <p:txBody>
          <a:bodyPr/>
          <a:lstStyle/>
          <a:p>
            <a:endParaRPr lang="en-US"/>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C250024-8C82-4669-BF0E-9C9D06A53E98}" type="slidenum">
              <a:rPr lang="en-US" smtClean="0"/>
              <a:pPr/>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EF1C92-92F1-432E-A255-04D7DDEB4C34}" type="datetimeFigureOut">
              <a:rPr lang="en-US" smtClean="0"/>
              <a:pPr/>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C250024-8C82-4669-BF0E-9C9D06A53E9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BC250024-8C82-4669-BF0E-9C9D06A53E98}" type="slidenum">
              <a:rPr lang="en-US" smtClean="0"/>
              <a:pPr/>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5EF1C92-92F1-432E-A255-04D7DDEB4C34}" type="datetimeFigureOut">
              <a:rPr lang="en-US" smtClean="0"/>
              <a:pPr/>
              <a:t>5/2/2016</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5EF1C92-92F1-432E-A255-04D7DDEB4C34}" type="datetimeFigureOut">
              <a:rPr lang="en-US" smtClean="0"/>
              <a:pPr/>
              <a:t>5/2/2016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BC250024-8C82-4669-BF0E-9C9D06A53E98}" type="slidenum">
              <a:rPr lang="en-US" smtClean="0"/>
              <a:pPr/>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05EF1C92-92F1-432E-A255-04D7DDEB4C34}" type="datetimeFigureOut">
              <a:rPr lang="en-US" smtClean="0"/>
              <a:pPr/>
              <a:t>5/2/2016</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BC250024-8C82-4669-BF0E-9C9D06A53E98}" type="slidenum">
              <a:rPr lang="en-US" smtClean="0"/>
              <a:pPr/>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a:xfrm>
            <a:off x="5791200" y="6409944"/>
            <a:ext cx="3044952" cy="365760"/>
          </a:xfrm>
        </p:spPr>
        <p:txBody>
          <a:bodyPr/>
          <a:lstStyle/>
          <a:p>
            <a:fld id="{05EF1C92-92F1-432E-A255-04D7DDEB4C34}" type="datetimeFigureOut">
              <a:rPr lang="en-US" smtClean="0"/>
              <a:pPr/>
              <a:t>5/2/2016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C250024-8C82-4669-BF0E-9C9D06A53E98}" type="slidenum">
              <a:rPr lang="en-US" smtClean="0"/>
              <a:pPr/>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05EF1C92-92F1-432E-A255-04D7DDEB4C34}" type="datetimeFigureOut">
              <a:rPr lang="en-US" smtClean="0"/>
              <a:pPr/>
              <a:t>5/2/2016</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BC250024-8C82-4669-BF0E-9C9D06A53E98}" type="slidenum">
              <a:rPr lang="en-US" smtClean="0"/>
              <a:pPr/>
              <a:t>‹#›</a:t>
            </a:fld>
            <a:endParaRPr lang="en-US"/>
          </a:p>
        </p:txBody>
      </p:sp>
      <p:sp>
        <p:nvSpPr>
          <p:cNvPr id="23" name="Title 22"/>
          <p:cNvSpPr>
            <a:spLocks noGrp="1"/>
          </p:cNvSpPr>
          <p:nvPr>
            <p:ph type="title"/>
          </p:nvPr>
        </p:nvSpPr>
        <p:spPr/>
        <p:txBody>
          <a:bodyPr rtlCol="0" anchor="b" anchorCtr="0"/>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5EF1C92-92F1-432E-A255-04D7DDEB4C34}" type="datetimeFigureOut">
              <a:rPr lang="en-US" smtClean="0"/>
              <a:pPr/>
              <a:t>5/2/2016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BC250024-8C82-4669-BF0E-9C9D06A53E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05EF1C92-92F1-432E-A255-04D7DDEB4C34}" type="datetimeFigureOut">
              <a:rPr lang="en-US" smtClean="0"/>
              <a:pPr/>
              <a:t>5/2/2016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BC250024-8C82-4669-BF0E-9C9D06A53E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BC250024-8C82-4669-BF0E-9C9D06A53E98}" type="slidenum">
              <a:rPr lang="en-US" smtClean="0"/>
              <a:pPr/>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05EF1C92-92F1-432E-A255-04D7DDEB4C34}" type="datetimeFigureOut">
              <a:rPr lang="en-US" smtClean="0"/>
              <a:pPr/>
              <a:t>5/2/2016</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BC250024-8C82-4669-BF0E-9C9D06A53E98}" type="slidenum">
              <a:rPr lang="en-US" smtClean="0"/>
              <a:pPr/>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05EF1C92-92F1-432E-A255-04D7DDEB4C34}" type="datetimeFigureOut">
              <a:rPr lang="en-US" smtClean="0"/>
              <a:pPr/>
              <a:t>5/2/2016</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05EF1C92-92F1-432E-A255-04D7DDEB4C34}" type="datetimeFigureOut">
              <a:rPr lang="en-US" smtClean="0"/>
              <a:pPr/>
              <a:t>5/2/2016</a:t>
            </a:fld>
            <a:endParaRPr lang="en-US"/>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en-US"/>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C250024-8C82-4669-BF0E-9C9D06A53E98}" type="slidenum">
              <a:rPr lang="en-US" smtClean="0"/>
              <a:pPr/>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0"/>
            <a:ext cx="7772400" cy="762000"/>
          </a:xfrm>
        </p:spPr>
        <p:txBody>
          <a:bodyPr>
            <a:noAutofit/>
          </a:bodyPr>
          <a:lstStyle/>
          <a:p>
            <a:r>
              <a:rPr lang="en-US" sz="2000" b="1" i="1" dirty="0" smtClean="0">
                <a:solidFill>
                  <a:schemeClr val="tx1"/>
                </a:solidFill>
              </a:rPr>
              <a:t>Chapter 6: aid, debt, FDI, and economic development </a:t>
            </a:r>
            <a:endParaRPr lang="en-US" sz="2000" b="1" i="1" dirty="0">
              <a:solidFill>
                <a:schemeClr val="tx1"/>
              </a:solidFill>
            </a:endParaRPr>
          </a:p>
        </p:txBody>
      </p:sp>
      <p:sp>
        <p:nvSpPr>
          <p:cNvPr id="3" name="Content Placeholder 2"/>
          <p:cNvSpPr>
            <a:spLocks noGrp="1"/>
          </p:cNvSpPr>
          <p:nvPr>
            <p:ph sz="quarter" idx="1"/>
          </p:nvPr>
        </p:nvSpPr>
        <p:spPr>
          <a:xfrm>
            <a:off x="0" y="762000"/>
            <a:ext cx="8915400" cy="5867400"/>
          </a:xfrm>
        </p:spPr>
        <p:txBody>
          <a:bodyPr>
            <a:noAutofit/>
          </a:bodyPr>
          <a:lstStyle/>
          <a:p>
            <a:pPr algn="just">
              <a:buNone/>
            </a:pPr>
            <a:r>
              <a:rPr lang="en-US" sz="2000" dirty="0" smtClean="0"/>
              <a:t>What is foreign aid? </a:t>
            </a:r>
          </a:p>
          <a:p>
            <a:pPr algn="just">
              <a:lnSpc>
                <a:spcPct val="150000"/>
              </a:lnSpc>
              <a:buFont typeface="Wingdings" pitchFamily="2" charset="2"/>
              <a:buChar char="v"/>
            </a:pPr>
            <a:r>
              <a:rPr lang="en-US" sz="2000" dirty="0"/>
              <a:t>D</a:t>
            </a:r>
            <a:r>
              <a:rPr lang="en-US" sz="2000" dirty="0" smtClean="0"/>
              <a:t>ef- it is the Private &amp; public resource transfers from DCs to LDCs.</a:t>
            </a:r>
            <a:endParaRPr lang="en-US" sz="2000" dirty="0"/>
          </a:p>
          <a:p>
            <a:pPr algn="just">
              <a:lnSpc>
                <a:spcPct val="150000"/>
              </a:lnSpc>
            </a:pPr>
            <a:r>
              <a:rPr lang="en-US" sz="2000" dirty="0" smtClean="0"/>
              <a:t>It is the international transfer </a:t>
            </a:r>
            <a:r>
              <a:rPr lang="en-US" sz="2000" dirty="0"/>
              <a:t>of public funds in </a:t>
            </a:r>
            <a:r>
              <a:rPr lang="en-US" sz="2000" dirty="0" smtClean="0"/>
              <a:t>the form </a:t>
            </a:r>
            <a:r>
              <a:rPr lang="en-US" sz="2000" dirty="0"/>
              <a:t>of loans or grants </a:t>
            </a:r>
            <a:r>
              <a:rPr lang="en-US" sz="2000" dirty="0" smtClean="0"/>
              <a:t>either directly </a:t>
            </a:r>
            <a:r>
              <a:rPr lang="en-US" sz="2000" dirty="0"/>
              <a:t>from one </a:t>
            </a:r>
            <a:r>
              <a:rPr lang="en-US" sz="2000" dirty="0" smtClean="0"/>
              <a:t>government to </a:t>
            </a:r>
            <a:r>
              <a:rPr lang="en-US" sz="2000" dirty="0"/>
              <a:t>another (bilateral </a:t>
            </a:r>
            <a:r>
              <a:rPr lang="en-US" sz="2000" dirty="0" smtClean="0"/>
              <a:t>assistance) or </a:t>
            </a:r>
            <a:r>
              <a:rPr lang="en-US" sz="2000" dirty="0"/>
              <a:t>indirectly through </a:t>
            </a:r>
            <a:r>
              <a:rPr lang="en-US" sz="2000" dirty="0" smtClean="0"/>
              <a:t>the vehicle </a:t>
            </a:r>
            <a:r>
              <a:rPr lang="en-US" sz="2000" dirty="0"/>
              <a:t>of a </a:t>
            </a:r>
            <a:r>
              <a:rPr lang="en-US" sz="2000" dirty="0" smtClean="0"/>
              <a:t>multilateral assistance </a:t>
            </a:r>
            <a:r>
              <a:rPr lang="en-US" sz="2000" dirty="0"/>
              <a:t>agency such as </a:t>
            </a:r>
            <a:r>
              <a:rPr lang="en-US" sz="2000" dirty="0" smtClean="0"/>
              <a:t>the World Bank.</a:t>
            </a:r>
          </a:p>
          <a:p>
            <a:pPr algn="just"/>
            <a:r>
              <a:rPr lang="en-US" sz="2000" b="1" i="1" dirty="0" smtClean="0"/>
              <a:t>Why Do DCs &amp; Organizations Give Foreign Aid?</a:t>
            </a:r>
          </a:p>
          <a:p>
            <a:pPr marL="225425" lvl="1" indent="0">
              <a:spcBef>
                <a:spcPct val="5000"/>
              </a:spcBef>
              <a:buFont typeface="Wingdings" pitchFamily="2" charset="2"/>
              <a:buChar char="Ø"/>
            </a:pPr>
            <a:r>
              <a:rPr lang="en-US" sz="2100" dirty="0" smtClean="0">
                <a:solidFill>
                  <a:schemeClr val="tx1"/>
                </a:solidFill>
              </a:rPr>
              <a:t>Promote economic development (e.g., education, health)</a:t>
            </a:r>
          </a:p>
          <a:p>
            <a:pPr marL="225425" lvl="1" indent="58738">
              <a:spcBef>
                <a:spcPct val="5000"/>
              </a:spcBef>
              <a:buFont typeface="Wingdings" pitchFamily="2" charset="2"/>
              <a:buChar char="Ø"/>
            </a:pPr>
            <a:r>
              <a:rPr lang="en-US" sz="2100" dirty="0" smtClean="0">
                <a:solidFill>
                  <a:schemeClr val="tx1"/>
                </a:solidFill>
              </a:rPr>
              <a:t>Support their security, military, political &amp; strategic interests</a:t>
            </a:r>
          </a:p>
          <a:p>
            <a:pPr marL="225425" lvl="1" indent="58738">
              <a:spcBef>
                <a:spcPct val="5000"/>
              </a:spcBef>
              <a:buFont typeface="Wingdings" pitchFamily="2" charset="2"/>
              <a:buChar char="Ø"/>
            </a:pPr>
            <a:r>
              <a:rPr lang="en-US" sz="2100" dirty="0" smtClean="0">
                <a:solidFill>
                  <a:schemeClr val="tx1"/>
                </a:solidFill>
              </a:rPr>
              <a:t>Dispose of “surplus” grain/sell other product</a:t>
            </a:r>
          </a:p>
          <a:p>
            <a:pPr marL="225425" lvl="1" indent="58738">
              <a:spcBef>
                <a:spcPct val="5000"/>
              </a:spcBef>
              <a:buFont typeface="Wingdings" pitchFamily="2" charset="2"/>
              <a:buChar char="Ø"/>
            </a:pPr>
            <a:r>
              <a:rPr lang="en-US" sz="2100" dirty="0" smtClean="0">
                <a:solidFill>
                  <a:schemeClr val="tx1"/>
                </a:solidFill>
              </a:rPr>
              <a:t>Extends the donor’s cultural influence </a:t>
            </a:r>
          </a:p>
          <a:p>
            <a:pPr marL="225425" lvl="1" indent="0">
              <a:spcBef>
                <a:spcPct val="5000"/>
              </a:spcBef>
              <a:buFont typeface="Wingdings" pitchFamily="2" charset="2"/>
              <a:buChar char="Ø"/>
            </a:pPr>
            <a:r>
              <a:rPr lang="en-US" sz="2100" dirty="0" smtClean="0">
                <a:solidFill>
                  <a:schemeClr val="tx1"/>
                </a:solidFill>
              </a:rPr>
              <a:t>Provides the infrastructural desires by donor to extract resources from     recipient countries.</a:t>
            </a:r>
          </a:p>
          <a:p>
            <a:pPr marL="225425" lvl="1" indent="58738">
              <a:spcBef>
                <a:spcPct val="5000"/>
              </a:spcBef>
              <a:buFont typeface="Wingdings" pitchFamily="2" charset="2"/>
              <a:buChar char="Ø"/>
            </a:pPr>
            <a:r>
              <a:rPr lang="en-US" sz="2100" dirty="0" smtClean="0">
                <a:solidFill>
                  <a:schemeClr val="tx1"/>
                </a:solidFill>
              </a:rPr>
              <a:t>Encourage human rights, economics policy&amp; democratic reform</a:t>
            </a:r>
          </a:p>
          <a:p>
            <a:pPr marL="225425" lvl="1" indent="58738">
              <a:spcBef>
                <a:spcPct val="5000"/>
              </a:spcBef>
              <a:buFont typeface="Wingdings" pitchFamily="2" charset="2"/>
              <a:buChar char="Ø"/>
            </a:pPr>
            <a:r>
              <a:rPr lang="en-US" sz="2100" dirty="0" smtClean="0">
                <a:solidFill>
                  <a:schemeClr val="tx1"/>
                </a:solidFill>
              </a:rPr>
              <a:t>Respond to humanitarian disasters (tsunamis, famines, earthquakes)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33400"/>
          </a:xfrm>
        </p:spPr>
        <p:txBody>
          <a:bodyPr>
            <a:normAutofit/>
          </a:bodyPr>
          <a:lstStyle/>
          <a:p>
            <a:r>
              <a:rPr lang="en-US" sz="2400" b="1" dirty="0" smtClean="0">
                <a:solidFill>
                  <a:schemeClr val="tx1"/>
                </a:solidFill>
              </a:rPr>
              <a:t>Foreign debt</a:t>
            </a:r>
            <a:endParaRPr lang="en-US" sz="2400" dirty="0"/>
          </a:p>
        </p:txBody>
      </p:sp>
      <p:sp>
        <p:nvSpPr>
          <p:cNvPr id="3" name="Content Placeholder 2"/>
          <p:cNvSpPr>
            <a:spLocks noGrp="1"/>
          </p:cNvSpPr>
          <p:nvPr>
            <p:ph sz="quarter" idx="1"/>
          </p:nvPr>
        </p:nvSpPr>
        <p:spPr>
          <a:xfrm>
            <a:off x="228600" y="1143000"/>
            <a:ext cx="8686800" cy="5486400"/>
          </a:xfrm>
        </p:spPr>
        <p:txBody>
          <a:bodyPr>
            <a:noAutofit/>
          </a:bodyPr>
          <a:lstStyle/>
          <a:p>
            <a:pPr algn="just">
              <a:lnSpc>
                <a:spcPct val="150000"/>
              </a:lnSpc>
            </a:pPr>
            <a:r>
              <a:rPr lang="en-US" sz="1800" dirty="0" smtClean="0"/>
              <a:t>Let the net capital inflow, </a:t>
            </a:r>
            <a:r>
              <a:rPr lang="en-US" sz="1800" i="1" dirty="0" smtClean="0"/>
              <a:t>FN, be expressed as the rate of increase of total external debt, and let D represent the total accumulated foreign debt. If d is the percentage rate of </a:t>
            </a:r>
            <a:r>
              <a:rPr lang="en-US" sz="1800" dirty="0" smtClean="0"/>
              <a:t>increase in that total debt, then :</a:t>
            </a:r>
          </a:p>
          <a:p>
            <a:pPr algn="just">
              <a:lnSpc>
                <a:spcPct val="150000"/>
              </a:lnSpc>
              <a:buNone/>
            </a:pPr>
            <a:r>
              <a:rPr lang="en-US" sz="1800" dirty="0" smtClean="0"/>
              <a:t>                 FN = dD</a:t>
            </a:r>
          </a:p>
          <a:p>
            <a:pPr algn="just">
              <a:lnSpc>
                <a:spcPct val="150000"/>
              </a:lnSpc>
            </a:pPr>
            <a:r>
              <a:rPr lang="en-US" sz="1800" dirty="0" smtClean="0"/>
              <a:t>Because interest must be paid each year on the accumulated debt, let us let r equal the average rate of interest so that rD measures total annual interest payments. The basic transfer (BT) then is simply the net capital inflow minus interest payments, or</a:t>
            </a:r>
          </a:p>
          <a:p>
            <a:pPr algn="just">
              <a:lnSpc>
                <a:spcPct val="150000"/>
              </a:lnSpc>
              <a:buNone/>
            </a:pPr>
            <a:r>
              <a:rPr lang="pt-BR" sz="1800" dirty="0" smtClean="0"/>
              <a:t>                                   BT = dD - rD = (d – r)D</a:t>
            </a:r>
          </a:p>
          <a:p>
            <a:pPr algn="just">
              <a:lnSpc>
                <a:spcPct val="160000"/>
              </a:lnSpc>
            </a:pPr>
            <a:r>
              <a:rPr lang="en-US" sz="1800" dirty="0" smtClean="0"/>
              <a:t>BT will be positive if </a:t>
            </a:r>
            <a:r>
              <a:rPr lang="en-US" sz="1800" i="1" dirty="0" smtClean="0"/>
              <a:t>d &gt; r, and the country will be gaining foreign exchange.</a:t>
            </a:r>
          </a:p>
          <a:p>
            <a:pPr algn="just"/>
            <a:r>
              <a:rPr lang="en-US" sz="1800" dirty="0" smtClean="0"/>
              <a:t>However, if </a:t>
            </a:r>
            <a:r>
              <a:rPr lang="en-US" sz="1800" i="1" dirty="0" smtClean="0"/>
              <a:t>r &gt; d, the basic transfer turns negative, and the nation loses foreign </a:t>
            </a:r>
            <a:r>
              <a:rPr lang="en-US" sz="1800" dirty="0" smtClean="0"/>
              <a:t>exchange. Any analysis of the evolution of and prospects for debt crises requires</a:t>
            </a:r>
          </a:p>
          <a:p>
            <a:pPr algn="just"/>
            <a:r>
              <a:rPr lang="en-US" sz="1800" dirty="0" smtClean="0"/>
              <a:t>an examination of the various factors that cause </a:t>
            </a:r>
            <a:r>
              <a:rPr lang="en-US" sz="1800" i="1" dirty="0" smtClean="0"/>
              <a:t>d and r to rise and fall.</a:t>
            </a:r>
            <a:endParaRPr lang="en-US" sz="18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81000"/>
          </a:xfrm>
        </p:spPr>
        <p:txBody>
          <a:bodyPr>
            <a:normAutofit fontScale="90000"/>
          </a:bodyPr>
          <a:lstStyle/>
          <a:p>
            <a:r>
              <a:rPr lang="en-US" sz="2400" b="1" dirty="0" smtClean="0">
                <a:solidFill>
                  <a:schemeClr val="tx1"/>
                </a:solidFill>
              </a:rPr>
              <a:t>When it will be  bad or good?</a:t>
            </a:r>
            <a:endParaRPr lang="en-US" sz="2400" b="1" dirty="0">
              <a:solidFill>
                <a:schemeClr val="tx1"/>
              </a:solidFill>
            </a:endParaRPr>
          </a:p>
        </p:txBody>
      </p:sp>
      <p:sp>
        <p:nvSpPr>
          <p:cNvPr id="3" name="Content Placeholder 2"/>
          <p:cNvSpPr>
            <a:spLocks noGrp="1"/>
          </p:cNvSpPr>
          <p:nvPr>
            <p:ph sz="quarter" idx="1"/>
          </p:nvPr>
        </p:nvSpPr>
        <p:spPr>
          <a:xfrm>
            <a:off x="0" y="838200"/>
            <a:ext cx="8915400" cy="5791200"/>
          </a:xfrm>
        </p:spPr>
        <p:txBody>
          <a:bodyPr>
            <a:normAutofit fontScale="55000" lnSpcReduction="20000"/>
          </a:bodyPr>
          <a:lstStyle/>
          <a:p>
            <a:pPr algn="just">
              <a:lnSpc>
                <a:spcPct val="160000"/>
              </a:lnSpc>
            </a:pPr>
            <a:r>
              <a:rPr lang="en-US" sz="3200" b="1" dirty="0" smtClean="0"/>
              <a:t>In the early stages</a:t>
            </a:r>
            <a:r>
              <a:rPr lang="en-US" sz="3200" dirty="0" smtClean="0"/>
              <a:t> of debt accumulation, when a developing country has a relatively small total debt, D, the rate of increase, d, is likely to be high. </a:t>
            </a:r>
          </a:p>
          <a:p>
            <a:pPr algn="just">
              <a:lnSpc>
                <a:spcPct val="160000"/>
              </a:lnSpc>
            </a:pPr>
            <a:r>
              <a:rPr lang="en-US" sz="3200" dirty="0" smtClean="0"/>
              <a:t>And Also, because most first-stage debt accumulation comes from official (as opposed to private) sources in the form of bilateral foreign aid and World Bank lending, most of the debt is incurred on concessional terms—that is, at below-market interest rates with lengthy repayment periods. Consequently, r is quite low and in any event less than d. </a:t>
            </a:r>
          </a:p>
          <a:p>
            <a:pPr algn="just">
              <a:lnSpc>
                <a:spcPct val="160000"/>
              </a:lnSpc>
            </a:pPr>
            <a:r>
              <a:rPr lang="en-US" sz="3200" dirty="0" smtClean="0"/>
              <a:t>As long as this accumulating debt is being used for productive development projects with rates of return in excess of r, the additional foreign exchange and rising foreign debt represented by the positive basic transfers pose no problems for recipient nations. </a:t>
            </a:r>
          </a:p>
          <a:p>
            <a:pPr algn="just">
              <a:lnSpc>
                <a:spcPct val="160000"/>
              </a:lnSpc>
            </a:pPr>
            <a:r>
              <a:rPr lang="en-US" sz="3200" dirty="0" smtClean="0"/>
              <a:t>This process of debt accumulation for productive investments in both rural and urban areas represents an essential ingredient in any viable strategy of long-term development</a:t>
            </a:r>
            <a:r>
              <a:rPr lang="en-US" dirty="0" smtClean="0"/>
              <a:t>.</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81000"/>
          </a:xfrm>
        </p:spPr>
        <p:txBody>
          <a:bodyPr>
            <a:normAutofit fontScale="90000"/>
          </a:bodyPr>
          <a:lstStyle/>
          <a:p>
            <a:r>
              <a:rPr lang="en-US" sz="2400" b="1" dirty="0" smtClean="0">
                <a:solidFill>
                  <a:schemeClr val="tx1"/>
                </a:solidFill>
              </a:rPr>
              <a:t>When it will be  bad or good?</a:t>
            </a:r>
            <a:endParaRPr lang="en-US" sz="2400" dirty="0"/>
          </a:p>
        </p:txBody>
      </p:sp>
      <p:sp>
        <p:nvSpPr>
          <p:cNvPr id="3" name="Content Placeholder 2"/>
          <p:cNvSpPr>
            <a:spLocks noGrp="1"/>
          </p:cNvSpPr>
          <p:nvPr>
            <p:ph sz="quarter" idx="1"/>
          </p:nvPr>
        </p:nvSpPr>
        <p:spPr>
          <a:xfrm>
            <a:off x="152400" y="609600"/>
            <a:ext cx="8839200" cy="6096000"/>
          </a:xfrm>
        </p:spPr>
        <p:txBody>
          <a:bodyPr>
            <a:normAutofit fontScale="62500" lnSpcReduction="20000"/>
          </a:bodyPr>
          <a:lstStyle/>
          <a:p>
            <a:r>
              <a:rPr lang="en-US" b="1" dirty="0" smtClean="0"/>
              <a:t>A serious problem can arise</a:t>
            </a:r>
            <a:r>
              <a:rPr lang="en-US" dirty="0" smtClean="0"/>
              <a:t>, however, when:</a:t>
            </a:r>
          </a:p>
          <a:p>
            <a:pPr marL="514350" indent="-514350" algn="just">
              <a:buFont typeface="+mj-lt"/>
              <a:buAutoNum type="arabicParenR"/>
            </a:pPr>
            <a:r>
              <a:rPr lang="en-US" sz="3000" dirty="0" smtClean="0"/>
              <a:t>The accumulated debt becomes very large so that its rate of increase, </a:t>
            </a:r>
            <a:r>
              <a:rPr lang="en-US" sz="3000" i="1" dirty="0" smtClean="0"/>
              <a:t>d, naturally begins to decline as </a:t>
            </a:r>
            <a:r>
              <a:rPr lang="en-US" sz="3000" dirty="0" smtClean="0"/>
              <a:t>amortization rises relative to rates of new gross inflows.</a:t>
            </a:r>
          </a:p>
          <a:p>
            <a:pPr marL="514350" indent="-514350" algn="just">
              <a:buFont typeface="+mj-lt"/>
              <a:buAutoNum type="arabicParenR"/>
            </a:pPr>
            <a:r>
              <a:rPr lang="en-US" sz="3000" dirty="0" smtClean="0"/>
              <a:t>The sources of foreign capital switch from long-term “official flows” on fixed, concessional terms to short-term, variable-rate private bank loans at market rates that cause </a:t>
            </a:r>
            <a:r>
              <a:rPr lang="en-US" sz="3000" i="1" dirty="0" smtClean="0"/>
              <a:t>r to rise</a:t>
            </a:r>
          </a:p>
          <a:p>
            <a:pPr marL="514350" indent="-514350" algn="just">
              <a:buFont typeface="+mj-lt"/>
              <a:buAutoNum type="arabicParenR"/>
            </a:pPr>
            <a:r>
              <a:rPr lang="en-US" sz="3000" i="1" dirty="0" smtClean="0"/>
              <a:t>The country begins to experience severe balance of payments problems </a:t>
            </a:r>
            <a:r>
              <a:rPr lang="en-US" sz="3000" dirty="0" smtClean="0"/>
              <a:t>as commodity prices drop and the terms of trade rapidly deteriorate</a:t>
            </a:r>
          </a:p>
          <a:p>
            <a:pPr marL="514350" indent="-514350" algn="just">
              <a:buFont typeface="+mj-lt"/>
              <a:buAutoNum type="arabicParenR"/>
            </a:pPr>
            <a:r>
              <a:rPr lang="en-US" sz="3000" dirty="0" smtClean="0"/>
              <a:t>A global recession or some other external shock, such as a jump in oil prices, a steep rise in foreign Interest rates on which variable-rate private loans are based, or a sudden change in the value of the foreign currency, in which most debts are denominated, takes place-devaluation/depreciation of domestic currency </a:t>
            </a:r>
          </a:p>
          <a:p>
            <a:pPr marL="514350" indent="-514350" algn="just">
              <a:buFont typeface="+mj-lt"/>
              <a:buAutoNum type="arabicParenR"/>
            </a:pPr>
            <a:r>
              <a:rPr lang="en-US" sz="3000" dirty="0" smtClean="0"/>
              <a:t>A loss in confidence in the ability of a developing country to repay resulting from points 2, 3, and 4 occurs, causing private international banks to cut off their flow of new lending</a:t>
            </a:r>
          </a:p>
          <a:p>
            <a:pPr marL="514350" indent="-514350" algn="just">
              <a:buFont typeface="+mj-lt"/>
              <a:buAutoNum type="arabicParenR"/>
            </a:pPr>
            <a:r>
              <a:rPr lang="en-US" sz="3000" dirty="0" smtClean="0"/>
              <a:t>A substantial flight of capital is precipitated by local residents who for political or economic reasons (</a:t>
            </a:r>
            <a:r>
              <a:rPr lang="en-US" sz="3000" dirty="0" err="1" smtClean="0"/>
              <a:t>e.G.</a:t>
            </a:r>
            <a:r>
              <a:rPr lang="en-US" sz="3000" dirty="0" smtClean="0"/>
              <a:t>, Expectations of currency devaluation) send great sums of money out of the country to be invested in developed-country financial securities, real estate, and bank accounts. All six factors can combine to lower </a:t>
            </a:r>
            <a:r>
              <a:rPr lang="en-US" sz="3000" i="1" dirty="0" smtClean="0"/>
              <a:t>d </a:t>
            </a:r>
            <a:r>
              <a:rPr lang="en-US" sz="3000" dirty="0" smtClean="0"/>
              <a:t>and raise </a:t>
            </a:r>
            <a:r>
              <a:rPr lang="en-US" sz="3000" i="1" dirty="0" smtClean="0"/>
              <a:t>r in the basic-transfer equation, with the net result that the overall </a:t>
            </a:r>
            <a:r>
              <a:rPr lang="en-US" sz="3000" dirty="0" smtClean="0"/>
              <a:t>basic transfer becomes highly negative, and capital flows from the underdeveloped to the developed world.</a:t>
            </a:r>
            <a:endParaRPr lang="en-US" sz="30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Autofit/>
          </a:bodyPr>
          <a:lstStyle/>
          <a:p>
            <a:r>
              <a:rPr lang="en-US" sz="2000" b="1" dirty="0" smtClean="0">
                <a:solidFill>
                  <a:schemeClr val="tx1"/>
                </a:solidFill>
              </a:rPr>
              <a:t>Tactics for Debt Relief</a:t>
            </a:r>
            <a:endParaRPr lang="en-US" sz="2000" dirty="0"/>
          </a:p>
        </p:txBody>
      </p:sp>
      <p:sp>
        <p:nvSpPr>
          <p:cNvPr id="3" name="Content Placeholder 2"/>
          <p:cNvSpPr>
            <a:spLocks noGrp="1"/>
          </p:cNvSpPr>
          <p:nvPr>
            <p:ph sz="quarter" idx="1"/>
          </p:nvPr>
        </p:nvSpPr>
        <p:spPr>
          <a:xfrm>
            <a:off x="152400" y="762000"/>
            <a:ext cx="8763000" cy="5943600"/>
          </a:xfrm>
        </p:spPr>
        <p:txBody>
          <a:bodyPr>
            <a:normAutofit fontScale="92500" lnSpcReduction="10000"/>
          </a:bodyPr>
          <a:lstStyle/>
          <a:p>
            <a:pPr marL="457200" indent="-457200" algn="just">
              <a:lnSpc>
                <a:spcPct val="150000"/>
              </a:lnSpc>
              <a:buFont typeface="+mj-lt"/>
              <a:buAutoNum type="arabicPeriod"/>
            </a:pPr>
            <a:r>
              <a:rPr lang="en-US" sz="2000" b="1" dirty="0" smtClean="0"/>
              <a:t>Debtors’ cartel – this is A group of </a:t>
            </a:r>
            <a:r>
              <a:rPr lang="en-US" sz="2000" dirty="0" smtClean="0"/>
              <a:t>developing-country debtors who join together to bargain as a group with creditors to refuse, lower interest rate, to cancel the debt etc. </a:t>
            </a:r>
          </a:p>
          <a:p>
            <a:pPr marL="457200" indent="-457200" algn="just">
              <a:lnSpc>
                <a:spcPct val="150000"/>
              </a:lnSpc>
              <a:buFont typeface="+mj-lt"/>
              <a:buAutoNum type="arabicPeriod"/>
            </a:pPr>
            <a:r>
              <a:rPr lang="en-US" sz="2000" b="1" dirty="0" smtClean="0"/>
              <a:t>Restructuring Altering- this is the </a:t>
            </a:r>
            <a:r>
              <a:rPr lang="en-US" sz="2000" dirty="0" smtClean="0"/>
              <a:t>terms and conditions of debt repayment, usually by lowering interest rates or extending the repayment period.</a:t>
            </a:r>
          </a:p>
          <a:p>
            <a:pPr marL="457200" indent="-457200" algn="just">
              <a:lnSpc>
                <a:spcPct val="150000"/>
              </a:lnSpc>
              <a:buFont typeface="+mj-lt"/>
              <a:buAutoNum type="arabicPeriod"/>
            </a:pPr>
            <a:r>
              <a:rPr lang="en-US" sz="2000" b="1" dirty="0" smtClean="0"/>
              <a:t>Brady Plan- it a program </a:t>
            </a:r>
            <a:r>
              <a:rPr lang="en-US" sz="2000" dirty="0" smtClean="0"/>
              <a:t>launched in 1989 designed to reduce the size of outstanding developing-country commercial debt through private debt forgiveness procured in exchange for IMF and World Bank debt guarantees and greater adherence to the terms of conditionality.</a:t>
            </a:r>
          </a:p>
          <a:p>
            <a:pPr marL="457200" indent="-457200" algn="just">
              <a:lnSpc>
                <a:spcPct val="150000"/>
              </a:lnSpc>
              <a:buFont typeface="+mj-lt"/>
              <a:buAutoNum type="arabicPeriod"/>
            </a:pPr>
            <a:r>
              <a:rPr lang="en-US" sz="2000" b="1" dirty="0" smtClean="0"/>
              <a:t>Debt-for-equity swap- is </a:t>
            </a:r>
            <a:r>
              <a:rPr lang="en-US" sz="2000" dirty="0" smtClean="0"/>
              <a:t>a mechanism used by indebted developing countries to reduce the real value of external debt by exchanging equity in domestic companies (stocks) or fixed-interest obligations of the government (bonds) for private foreign debt at large discounts.</a:t>
            </a:r>
            <a:endParaRPr lang="en-US" sz="20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rPr>
              <a:t>Tactics for Debt Relief…cont</a:t>
            </a:r>
            <a:endParaRPr lang="en-US" sz="2400" dirty="0"/>
          </a:p>
        </p:txBody>
      </p:sp>
      <p:sp>
        <p:nvSpPr>
          <p:cNvPr id="3" name="Content Placeholder 2"/>
          <p:cNvSpPr>
            <a:spLocks noGrp="1"/>
          </p:cNvSpPr>
          <p:nvPr>
            <p:ph sz="quarter" idx="1"/>
          </p:nvPr>
        </p:nvSpPr>
        <p:spPr>
          <a:xfrm>
            <a:off x="228600" y="1295400"/>
            <a:ext cx="8686800" cy="5334000"/>
          </a:xfrm>
        </p:spPr>
        <p:txBody>
          <a:bodyPr>
            <a:normAutofit/>
          </a:bodyPr>
          <a:lstStyle/>
          <a:p>
            <a:pPr algn="just">
              <a:lnSpc>
                <a:spcPct val="150000"/>
              </a:lnSpc>
              <a:buNone/>
            </a:pPr>
            <a:r>
              <a:rPr lang="en-US" sz="2000" b="1" dirty="0" smtClean="0"/>
              <a:t>5. Debt-for-nature swap- this is the </a:t>
            </a:r>
            <a:r>
              <a:rPr lang="en-US" sz="2000" dirty="0" smtClean="0"/>
              <a:t>exchange of foreign debt held by an organization for a larger quantity of domestic debt that is used to finance the preservation of a natural resource or environment in the debtor country.</a:t>
            </a:r>
          </a:p>
          <a:p>
            <a:pPr algn="just">
              <a:lnSpc>
                <a:spcPct val="150000"/>
              </a:lnSpc>
              <a:buNone/>
            </a:pPr>
            <a:r>
              <a:rPr lang="en-US" sz="2000" b="1" dirty="0" smtClean="0"/>
              <a:t>6. Debt repudiation The 1980s </a:t>
            </a:r>
            <a:r>
              <a:rPr lang="en-US" sz="2000" dirty="0" smtClean="0"/>
              <a:t>fear in the developed world that developing countries would stop paying their debt obligations.</a:t>
            </a:r>
            <a:endParaRPr lang="en-US" sz="20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33400"/>
          </a:xfrm>
        </p:spPr>
        <p:txBody>
          <a:bodyPr>
            <a:normAutofit/>
          </a:bodyPr>
          <a:lstStyle/>
          <a:p>
            <a:pPr lvl="0"/>
            <a:r>
              <a:rPr lang="en-US" sz="2400" b="1" dirty="0" smtClean="0">
                <a:solidFill>
                  <a:schemeClr val="tx1"/>
                </a:solidFill>
              </a:rPr>
              <a:t>Foreign direct investment and MNCs</a:t>
            </a:r>
            <a:endParaRPr lang="en-US" sz="2400" b="1" dirty="0">
              <a:solidFill>
                <a:schemeClr val="tx1"/>
              </a:solidFill>
            </a:endParaRPr>
          </a:p>
        </p:txBody>
      </p:sp>
      <p:sp>
        <p:nvSpPr>
          <p:cNvPr id="3" name="Content Placeholder 2"/>
          <p:cNvSpPr>
            <a:spLocks noGrp="1"/>
          </p:cNvSpPr>
          <p:nvPr>
            <p:ph sz="quarter" idx="1"/>
          </p:nvPr>
        </p:nvSpPr>
        <p:spPr>
          <a:xfrm>
            <a:off x="228600" y="685800"/>
            <a:ext cx="8686800" cy="5943600"/>
          </a:xfrm>
        </p:spPr>
        <p:txBody>
          <a:bodyPr>
            <a:noAutofit/>
          </a:bodyPr>
          <a:lstStyle/>
          <a:p>
            <a:r>
              <a:rPr lang="en-US" sz="2000" dirty="0" smtClean="0"/>
              <a:t>What is FDI?</a:t>
            </a:r>
          </a:p>
          <a:p>
            <a:pPr algn="just">
              <a:lnSpc>
                <a:spcPct val="170000"/>
              </a:lnSpc>
            </a:pPr>
            <a:r>
              <a:rPr lang="en-US" sz="2000" dirty="0" smtClean="0"/>
              <a:t>It refers as cross-border investment by a resident entity in one economy with the objective of obtaining a lasting interest in an enterprise resident in another economy. </a:t>
            </a:r>
          </a:p>
          <a:p>
            <a:pPr algn="just">
              <a:lnSpc>
                <a:spcPct val="170000"/>
              </a:lnSpc>
            </a:pPr>
            <a:r>
              <a:rPr lang="en-US" sz="2000" dirty="0" smtClean="0"/>
              <a:t>The lasting interest implies the existence of a long-term relationship between the direct investor and the enterprise and a significant degree of influence by the direct investor on the management of the enterprise. Ownership of at least 10% of the voting power, representing the influence by the investor, is the basic criterion used.</a:t>
            </a:r>
          </a:p>
          <a:p>
            <a:pPr algn="just"/>
            <a:r>
              <a:rPr lang="en-US" sz="2000" dirty="0" smtClean="0"/>
              <a:t>Broadly, foreign direct investment includes "mergers and acquisitions, building new facilities, reinvesting profits earned from overseas operations and intra company loans". In a narrow sense, foreign direct investment refers just to building new facilities.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81000"/>
          </a:xfrm>
        </p:spPr>
        <p:txBody>
          <a:bodyPr>
            <a:normAutofit fontScale="90000"/>
          </a:bodyPr>
          <a:lstStyle/>
          <a:p>
            <a:r>
              <a:rPr lang="en-US" sz="2400" b="1" dirty="0" smtClean="0">
                <a:solidFill>
                  <a:schemeClr val="tx1"/>
                </a:solidFill>
              </a:rPr>
              <a:t>Foreign direct investment and MNCs</a:t>
            </a:r>
            <a:endParaRPr lang="en-US" sz="2400" dirty="0"/>
          </a:p>
        </p:txBody>
      </p:sp>
      <p:sp>
        <p:nvSpPr>
          <p:cNvPr id="3" name="Content Placeholder 2"/>
          <p:cNvSpPr>
            <a:spLocks noGrp="1"/>
          </p:cNvSpPr>
          <p:nvPr>
            <p:ph sz="quarter" idx="1"/>
          </p:nvPr>
        </p:nvSpPr>
        <p:spPr>
          <a:xfrm>
            <a:off x="152400" y="609600"/>
            <a:ext cx="8763000" cy="6019800"/>
          </a:xfrm>
        </p:spPr>
        <p:txBody>
          <a:bodyPr>
            <a:normAutofit fontScale="92500" lnSpcReduction="10000"/>
          </a:bodyPr>
          <a:lstStyle/>
          <a:p>
            <a:pPr>
              <a:lnSpc>
                <a:spcPct val="120000"/>
              </a:lnSpc>
            </a:pPr>
            <a:r>
              <a:rPr lang="en-US" sz="2200" dirty="0" smtClean="0"/>
              <a:t>It can done in the form of: </a:t>
            </a:r>
          </a:p>
          <a:p>
            <a:pPr marL="457200" lvl="1" indent="-457200">
              <a:lnSpc>
                <a:spcPct val="120000"/>
              </a:lnSpc>
              <a:buClr>
                <a:schemeClr val="accent1"/>
              </a:buClr>
              <a:buSzPct val="85000"/>
              <a:buFont typeface="+mj-lt"/>
              <a:buAutoNum type="arabicPeriod"/>
            </a:pPr>
            <a:r>
              <a:rPr lang="en-US" dirty="0" smtClean="0">
                <a:solidFill>
                  <a:schemeClr val="tx1"/>
                </a:solidFill>
              </a:rPr>
              <a:t>Purchase of existing assets (enterprise) </a:t>
            </a:r>
          </a:p>
          <a:p>
            <a:pPr marL="457200" lvl="1" indent="-457200">
              <a:lnSpc>
                <a:spcPct val="120000"/>
              </a:lnSpc>
              <a:buClr>
                <a:schemeClr val="accent1"/>
              </a:buClr>
              <a:buSzPct val="85000"/>
              <a:buFont typeface="+mj-lt"/>
              <a:buAutoNum type="arabicPeriod"/>
            </a:pPr>
            <a:r>
              <a:rPr lang="en-US" dirty="0" smtClean="0">
                <a:solidFill>
                  <a:schemeClr val="tx1"/>
                </a:solidFill>
              </a:rPr>
              <a:t>Opening New investment</a:t>
            </a:r>
          </a:p>
          <a:p>
            <a:pPr marL="457200" lvl="1" indent="-457200">
              <a:lnSpc>
                <a:spcPct val="120000"/>
              </a:lnSpc>
              <a:buClr>
                <a:schemeClr val="accent1"/>
              </a:buClr>
              <a:buSzPct val="85000"/>
              <a:buFont typeface="+mj-lt"/>
              <a:buAutoNum type="arabicPeriod"/>
            </a:pPr>
            <a:r>
              <a:rPr lang="en-US" dirty="0" smtClean="0">
                <a:solidFill>
                  <a:schemeClr val="tx1"/>
                </a:solidFill>
              </a:rPr>
              <a:t>Participation in an international joint-venture</a:t>
            </a:r>
          </a:p>
          <a:p>
            <a:pPr lvl="2">
              <a:lnSpc>
                <a:spcPct val="120000"/>
              </a:lnSpc>
            </a:pPr>
            <a:r>
              <a:rPr lang="en-US" sz="2200" dirty="0" smtClean="0"/>
              <a:t>Shared ownership with local and/or other non-local partner</a:t>
            </a:r>
          </a:p>
          <a:p>
            <a:pPr>
              <a:lnSpc>
                <a:spcPct val="120000"/>
              </a:lnSpc>
            </a:pPr>
            <a:r>
              <a:rPr lang="en-US" sz="2200" dirty="0" smtClean="0"/>
              <a:t>Foreign direct investment (FDI)-is the Overseas equity investments by  multinational corporations.</a:t>
            </a:r>
          </a:p>
          <a:p>
            <a:pPr>
              <a:lnSpc>
                <a:spcPct val="120000"/>
              </a:lnSpc>
            </a:pPr>
            <a:r>
              <a:rPr lang="en-US" sz="2200" dirty="0" smtClean="0"/>
              <a:t>(FDI) is a controlling ownership in a business enterprise in one country by an entity based in another country.</a:t>
            </a:r>
          </a:p>
          <a:p>
            <a:pPr algn="just">
              <a:lnSpc>
                <a:spcPct val="120000"/>
              </a:lnSpc>
            </a:pPr>
            <a:r>
              <a:rPr lang="en-US" sz="2200" u="sng" dirty="0" smtClean="0"/>
              <a:t>Foreign Direct Investment</a:t>
            </a:r>
            <a:r>
              <a:rPr lang="en-US" sz="2200" dirty="0" smtClean="0"/>
              <a:t> - When domestic/foreign firm directly invests in production or other facilities in a foreign country/ domestic country, and maintains effective control of their investment.</a:t>
            </a:r>
          </a:p>
          <a:p>
            <a:pPr algn="just">
              <a:lnSpc>
                <a:spcPct val="120000"/>
              </a:lnSpc>
            </a:pPr>
            <a:r>
              <a:rPr lang="en-US" sz="2200" dirty="0" smtClean="0"/>
              <a:t>FDI differ from portfolio investment, which involves investment on stock markets ( such as, bonds, security, treasury bill etc). </a:t>
            </a:r>
          </a:p>
          <a:p>
            <a:pPr algn="just">
              <a:lnSpc>
                <a:spcPct val="120000"/>
              </a:lnSpc>
            </a:pPr>
            <a:r>
              <a:rPr lang="en-US" sz="2200" u="sng" dirty="0" smtClean="0"/>
              <a:t>Foreign Portfolio Investment</a:t>
            </a:r>
            <a:r>
              <a:rPr lang="en-US" sz="2200" dirty="0" smtClean="0"/>
              <a:t> – Investing in securities sold by a foreign/domestic  firm or government</a:t>
            </a:r>
          </a:p>
          <a:p>
            <a:endParaRPr lang="en-US" sz="2000" dirty="0" smtClean="0"/>
          </a:p>
          <a:p>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FDI ..cont </a:t>
            </a:r>
            <a:endParaRPr lang="en-US" dirty="0"/>
          </a:p>
        </p:txBody>
      </p:sp>
      <p:sp>
        <p:nvSpPr>
          <p:cNvPr id="3" name="Content Placeholder 2"/>
          <p:cNvSpPr>
            <a:spLocks noGrp="1"/>
          </p:cNvSpPr>
          <p:nvPr>
            <p:ph sz="quarter" idx="1"/>
          </p:nvPr>
        </p:nvSpPr>
        <p:spPr>
          <a:xfrm>
            <a:off x="301752" y="1143000"/>
            <a:ext cx="8503920" cy="5562600"/>
          </a:xfrm>
        </p:spPr>
        <p:txBody>
          <a:bodyPr>
            <a:normAutofit/>
          </a:bodyPr>
          <a:lstStyle/>
          <a:p>
            <a:pPr>
              <a:buNone/>
            </a:pPr>
            <a:endParaRPr lang="en-US" sz="2800" dirty="0" smtClean="0"/>
          </a:p>
          <a:p>
            <a:pPr>
              <a:lnSpc>
                <a:spcPct val="150000"/>
              </a:lnSpc>
            </a:pPr>
            <a:r>
              <a:rPr lang="en-US" sz="2000" dirty="0" smtClean="0"/>
              <a:t>FDI is done by the </a:t>
            </a:r>
            <a:r>
              <a:rPr lang="en-US" sz="2000" b="1" dirty="0" smtClean="0"/>
              <a:t>multinational enterprise (MNE)</a:t>
            </a:r>
            <a:r>
              <a:rPr lang="en-US" sz="2000" dirty="0" smtClean="0"/>
              <a:t> to maintain control, to keep costs down. </a:t>
            </a:r>
          </a:p>
          <a:p>
            <a:pPr>
              <a:lnSpc>
                <a:spcPct val="150000"/>
              </a:lnSpc>
            </a:pPr>
            <a:r>
              <a:rPr lang="en-US" sz="2000" b="1" i="1" dirty="0" smtClean="0"/>
              <a:t>What is MNEs</a:t>
            </a:r>
            <a:r>
              <a:rPr lang="en-US" sz="2000" dirty="0" smtClean="0"/>
              <a:t>?- firms having investment more than in one country. </a:t>
            </a:r>
          </a:p>
          <a:p>
            <a:pPr>
              <a:lnSpc>
                <a:spcPct val="150000"/>
              </a:lnSpc>
            </a:pPr>
            <a:r>
              <a:rPr lang="en-US" sz="2000" dirty="0" smtClean="0"/>
              <a:t>Portfolio capital comes without the “</a:t>
            </a:r>
            <a:r>
              <a:rPr lang="en-US" sz="2000" dirty="0" err="1" smtClean="0"/>
              <a:t>multis</a:t>
            </a:r>
            <a:r>
              <a:rPr lang="en-US" sz="2000" dirty="0" smtClean="0"/>
              <a:t>” demanding control.</a:t>
            </a:r>
          </a:p>
          <a:p>
            <a:pPr>
              <a:lnSpc>
                <a:spcPct val="150000"/>
              </a:lnSpc>
            </a:pPr>
            <a:r>
              <a:rPr lang="en-US" sz="2000" dirty="0" smtClean="0"/>
              <a:t>		</a:t>
            </a:r>
            <a:r>
              <a:rPr lang="en-US" sz="2400" dirty="0" smtClean="0"/>
              <a:t>But it comes:</a:t>
            </a:r>
            <a:endParaRPr lang="en-US" sz="2000" dirty="0" smtClean="0"/>
          </a:p>
          <a:p>
            <a:pPr>
              <a:lnSpc>
                <a:spcPct val="150000"/>
              </a:lnSpc>
              <a:buFont typeface="Wingdings" pitchFamily="2" charset="2"/>
              <a:buChar char="Ø"/>
            </a:pPr>
            <a:r>
              <a:rPr lang="en-US" sz="2400" dirty="0" smtClean="0"/>
              <a:t> Without technology</a:t>
            </a:r>
          </a:p>
          <a:p>
            <a:pPr>
              <a:lnSpc>
                <a:spcPct val="150000"/>
              </a:lnSpc>
              <a:buFont typeface="Wingdings" pitchFamily="2" charset="2"/>
              <a:buChar char="Ø"/>
            </a:pPr>
            <a:r>
              <a:rPr lang="en-US" sz="2400" dirty="0" smtClean="0"/>
              <a:t>Transfusion of skills.</a:t>
            </a:r>
          </a:p>
          <a:p>
            <a:pPr>
              <a:lnSpc>
                <a:spcPct val="150000"/>
              </a:lnSpc>
              <a:buFont typeface="Wingdings" pitchFamily="2" charset="2"/>
              <a:buChar char="Ø"/>
            </a:pPr>
            <a:r>
              <a:rPr lang="en-US" sz="2400" dirty="0" smtClean="0"/>
              <a:t>And it can disappear quickly</a:t>
            </a:r>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rmAutofit/>
          </a:bodyPr>
          <a:lstStyle/>
          <a:p>
            <a:r>
              <a:rPr lang="en-US" sz="2400" b="1" dirty="0" smtClean="0">
                <a:solidFill>
                  <a:schemeClr val="tx1"/>
                </a:solidFill>
              </a:rPr>
              <a:t>Government Policy Instruments and FDI</a:t>
            </a:r>
            <a:endParaRPr lang="en-US" sz="2400" b="1" dirty="0">
              <a:solidFill>
                <a:schemeClr val="tx1"/>
              </a:solidFill>
            </a:endParaRPr>
          </a:p>
        </p:txBody>
      </p:sp>
      <p:pic>
        <p:nvPicPr>
          <p:cNvPr id="1027" name="Picture 3"/>
          <p:cNvPicPr>
            <a:picLocks noGrp="1" noChangeAspect="1" noChangeArrowheads="1"/>
          </p:cNvPicPr>
          <p:nvPr>
            <p:ph sz="quarter" idx="1"/>
          </p:nvPr>
        </p:nvPicPr>
        <p:blipFill>
          <a:blip r:embed="rId2" cstate="print"/>
          <a:srcRect/>
          <a:stretch>
            <a:fillRect/>
          </a:stretch>
        </p:blipFill>
        <p:spPr bwMode="auto">
          <a:xfrm>
            <a:off x="228600" y="1524000"/>
            <a:ext cx="8686800" cy="4800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rPr>
              <a:t>Government Policy Instruments and FDI</a:t>
            </a:r>
            <a:endParaRPr lang="en-US" sz="2400" dirty="0"/>
          </a:p>
        </p:txBody>
      </p:sp>
      <p:pic>
        <p:nvPicPr>
          <p:cNvPr id="2050" name="Picture 2"/>
          <p:cNvPicPr>
            <a:picLocks noGrp="1" noChangeAspect="1" noChangeArrowheads="1"/>
          </p:cNvPicPr>
          <p:nvPr>
            <p:ph sz="quarter" idx="1"/>
          </p:nvPr>
        </p:nvPicPr>
        <p:blipFill>
          <a:blip r:embed="rId2" cstate="print"/>
          <a:srcRect/>
          <a:stretch>
            <a:fillRect/>
          </a:stretch>
        </p:blipFill>
        <p:spPr bwMode="auto">
          <a:xfrm>
            <a:off x="304800" y="1371600"/>
            <a:ext cx="8305799" cy="4953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0"/>
            <a:ext cx="8534400" cy="533400"/>
          </a:xfrm>
        </p:spPr>
        <p:txBody>
          <a:bodyPr>
            <a:normAutofit/>
          </a:bodyPr>
          <a:lstStyle/>
          <a:p>
            <a:r>
              <a:rPr lang="en-US" sz="2800" dirty="0" smtClean="0">
                <a:solidFill>
                  <a:schemeClr val="tx1"/>
                </a:solidFill>
              </a:rPr>
              <a:t>Why donors give aid?</a:t>
            </a:r>
            <a:endParaRPr lang="en-US" sz="2800" dirty="0">
              <a:solidFill>
                <a:schemeClr val="tx1"/>
              </a:solidFill>
            </a:endParaRPr>
          </a:p>
        </p:txBody>
      </p:sp>
      <p:sp>
        <p:nvSpPr>
          <p:cNvPr id="3" name="Content Placeholder 2"/>
          <p:cNvSpPr>
            <a:spLocks noGrp="1"/>
          </p:cNvSpPr>
          <p:nvPr>
            <p:ph sz="quarter" idx="1"/>
          </p:nvPr>
        </p:nvSpPr>
        <p:spPr>
          <a:xfrm>
            <a:off x="0" y="457200"/>
            <a:ext cx="8915400" cy="6400800"/>
          </a:xfrm>
        </p:spPr>
        <p:txBody>
          <a:bodyPr>
            <a:normAutofit/>
          </a:bodyPr>
          <a:lstStyle/>
          <a:p>
            <a:r>
              <a:rPr lang="en-US" dirty="0" smtClean="0"/>
              <a:t>In general the motivation for foreigners to provide aid to poor country divided in to two categories:</a:t>
            </a:r>
          </a:p>
          <a:p>
            <a:pPr>
              <a:buNone/>
            </a:pPr>
            <a:r>
              <a:rPr lang="en-US" dirty="0" smtClean="0">
                <a:solidFill>
                  <a:schemeClr val="tx1"/>
                </a:solidFill>
              </a:rPr>
              <a:t>1. </a:t>
            </a:r>
            <a:r>
              <a:rPr lang="en-US" sz="2400" dirty="0" smtClean="0">
                <a:solidFill>
                  <a:schemeClr val="tx1"/>
                </a:solidFill>
              </a:rPr>
              <a:t>Political motivations</a:t>
            </a:r>
            <a:endParaRPr lang="en-US" dirty="0" smtClean="0">
              <a:solidFill>
                <a:schemeClr val="tx1"/>
              </a:solidFill>
            </a:endParaRPr>
          </a:p>
          <a:p>
            <a:pPr marL="731520" lvl="1" indent="-457200" algn="just">
              <a:buFont typeface="Wingdings" pitchFamily="2" charset="2"/>
              <a:buChar char="Ø"/>
            </a:pPr>
            <a:r>
              <a:rPr lang="en-US" dirty="0" smtClean="0"/>
              <a:t>Aid to change the political structure of recipient country </a:t>
            </a:r>
          </a:p>
          <a:p>
            <a:pPr marL="731520" lvl="1" indent="-457200" algn="just">
              <a:buFont typeface="Wingdings" pitchFamily="2" charset="2"/>
              <a:buChar char="Ø"/>
            </a:pPr>
            <a:r>
              <a:rPr lang="en-US" dirty="0" smtClean="0"/>
              <a:t>Aid to maintain the recipients security, not promoting long-term social and economic development.</a:t>
            </a:r>
          </a:p>
          <a:p>
            <a:pPr marL="730250" lvl="1" indent="-730250">
              <a:buNone/>
            </a:pPr>
            <a:r>
              <a:rPr lang="en-US" dirty="0" smtClean="0">
                <a:solidFill>
                  <a:schemeClr val="tx1"/>
                </a:solidFill>
              </a:rPr>
              <a:t>2. </a:t>
            </a:r>
            <a:r>
              <a:rPr lang="en-US" sz="2400" dirty="0" smtClean="0">
                <a:solidFill>
                  <a:schemeClr val="tx1"/>
                </a:solidFill>
              </a:rPr>
              <a:t>Economic motivations: </a:t>
            </a:r>
            <a:r>
              <a:rPr lang="en-US" sz="2000" b="1" dirty="0" smtClean="0"/>
              <a:t>Two-Gap Models and Other Criteria</a:t>
            </a:r>
          </a:p>
          <a:p>
            <a:pPr marL="457200" indent="-457200">
              <a:buFont typeface="Wingdings" pitchFamily="2" charset="2"/>
              <a:buChar char="§"/>
            </a:pPr>
            <a:r>
              <a:rPr lang="en-US" sz="2000" dirty="0" smtClean="0"/>
              <a:t>There are different principal economic arguments advanced in support of foreign aid:</a:t>
            </a:r>
          </a:p>
          <a:p>
            <a:pPr marL="457200" indent="-457200" algn="just">
              <a:buFont typeface="+mj-lt"/>
              <a:buAutoNum type="alphaUcPeriod"/>
            </a:pPr>
            <a:r>
              <a:rPr lang="en-US" sz="2000" b="1" i="1" dirty="0" smtClean="0"/>
              <a:t>Foreign-Exchange Constraints- </a:t>
            </a:r>
            <a:r>
              <a:rPr lang="en-US" sz="2000" dirty="0" smtClean="0"/>
              <a:t>External finance (both loans and grants) can play a critical role in supplementing domestic resources in order to relieve savings or foreign-exchange bottlenecks. This is the so-called two-gap analysis of foreign assistance. The basic argument of the </a:t>
            </a:r>
            <a:r>
              <a:rPr lang="en-US" sz="2000" b="1" dirty="0" smtClean="0"/>
              <a:t>two-gap model is </a:t>
            </a:r>
            <a:r>
              <a:rPr lang="en-US" sz="2000" dirty="0" smtClean="0"/>
              <a:t>that most developing countries face either a shortage of domestic savings to match investment opportunities or a shortage of foreign exchange to finance needed imports of capital and intermediate goods.</a:t>
            </a:r>
            <a:endParaRPr lang="en-US" sz="2000" dirty="0">
              <a:solidFill>
                <a:schemeClr val="tx1"/>
              </a:solidFill>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81000"/>
          </a:xfrm>
        </p:spPr>
        <p:txBody>
          <a:bodyPr>
            <a:noAutofit/>
          </a:bodyPr>
          <a:lstStyle/>
          <a:p>
            <a:r>
              <a:rPr lang="en-US" sz="2400" b="1" dirty="0" smtClean="0">
                <a:solidFill>
                  <a:schemeClr val="tx1"/>
                </a:solidFill>
                <a:cs typeface="Times New Roman" pitchFamily="18" charset="0"/>
              </a:rPr>
              <a:t>FDI Benefits to Host Economy</a:t>
            </a:r>
            <a:endParaRPr lang="en-US" sz="2400" b="1" dirty="0">
              <a:solidFill>
                <a:schemeClr val="tx1"/>
              </a:solidFill>
            </a:endParaRPr>
          </a:p>
        </p:txBody>
      </p:sp>
      <p:sp>
        <p:nvSpPr>
          <p:cNvPr id="3" name="Content Placeholder 2"/>
          <p:cNvSpPr>
            <a:spLocks noGrp="1"/>
          </p:cNvSpPr>
          <p:nvPr>
            <p:ph sz="quarter" idx="1"/>
          </p:nvPr>
        </p:nvSpPr>
        <p:spPr>
          <a:xfrm>
            <a:off x="228600" y="609600"/>
            <a:ext cx="8686800" cy="6019800"/>
          </a:xfrm>
        </p:spPr>
        <p:txBody>
          <a:bodyPr>
            <a:normAutofit fontScale="85000" lnSpcReduction="20000"/>
          </a:bodyPr>
          <a:lstStyle/>
          <a:p>
            <a:pPr algn="just">
              <a:buNone/>
              <a:tabLst>
                <a:tab pos="342900" algn="l"/>
              </a:tabLst>
            </a:pPr>
            <a:r>
              <a:rPr lang="en-US" sz="2400" dirty="0" smtClean="0">
                <a:latin typeface="Arial" pitchFamily="34" charset="0"/>
              </a:rPr>
              <a:t>a. </a:t>
            </a:r>
            <a:r>
              <a:rPr lang="en-US" sz="2200" dirty="0" smtClean="0"/>
              <a:t>Resource-Transfer Effects</a:t>
            </a:r>
          </a:p>
          <a:p>
            <a:pPr marL="477838" lvl="1" indent="-185738" algn="just">
              <a:buClr>
                <a:schemeClr val="accent1"/>
              </a:buClr>
              <a:buFont typeface="宋体" pitchFamily="2" charset="-122"/>
              <a:buChar char="-"/>
              <a:tabLst>
                <a:tab pos="342900" algn="l"/>
              </a:tabLst>
            </a:pPr>
            <a:r>
              <a:rPr lang="en-US" dirty="0" smtClean="0"/>
              <a:t>Capital</a:t>
            </a:r>
          </a:p>
          <a:p>
            <a:pPr marL="477838" lvl="1" indent="-185738" algn="just">
              <a:buClr>
                <a:schemeClr val="accent1"/>
              </a:buClr>
              <a:buFont typeface="宋体" pitchFamily="2" charset="-122"/>
              <a:buChar char="-"/>
              <a:tabLst>
                <a:tab pos="342900" algn="l"/>
              </a:tabLst>
            </a:pPr>
            <a:r>
              <a:rPr lang="en-US" dirty="0" smtClean="0"/>
              <a:t>Technology</a:t>
            </a:r>
          </a:p>
          <a:p>
            <a:pPr marL="477838" lvl="1" indent="-185738" algn="just">
              <a:buClr>
                <a:schemeClr val="accent1"/>
              </a:buClr>
              <a:buFont typeface="宋体" pitchFamily="2" charset="-122"/>
              <a:buChar char="-"/>
              <a:tabLst>
                <a:tab pos="342900" algn="l"/>
              </a:tabLst>
            </a:pPr>
            <a:r>
              <a:rPr lang="en-US" dirty="0" smtClean="0"/>
              <a:t>Management</a:t>
            </a:r>
          </a:p>
          <a:p>
            <a:pPr algn="just">
              <a:buNone/>
              <a:tabLst>
                <a:tab pos="342900" algn="l"/>
              </a:tabLst>
            </a:pPr>
            <a:r>
              <a:rPr lang="en-US" sz="2200" dirty="0" smtClean="0"/>
              <a:t>b. Employment Effect</a:t>
            </a:r>
          </a:p>
          <a:p>
            <a:pPr algn="just">
              <a:buNone/>
              <a:tabLst>
                <a:tab pos="342900" algn="l"/>
              </a:tabLst>
            </a:pPr>
            <a:r>
              <a:rPr lang="en-US" sz="2200" dirty="0" smtClean="0"/>
              <a:t>	</a:t>
            </a:r>
            <a:r>
              <a:rPr lang="en-US" sz="2200" i="1" dirty="0" smtClean="0"/>
              <a:t>Brings jobs that otherwise would not be created</a:t>
            </a:r>
          </a:p>
          <a:p>
            <a:pPr marL="477838" lvl="1" indent="-185738" algn="just">
              <a:buClr>
                <a:schemeClr val="accent1"/>
              </a:buClr>
              <a:buFont typeface="宋体" pitchFamily="2" charset="-122"/>
              <a:buChar char="-"/>
              <a:tabLst>
                <a:tab pos="342900" algn="l"/>
              </a:tabLst>
            </a:pPr>
            <a:r>
              <a:rPr lang="en-US" dirty="0" smtClean="0">
                <a:solidFill>
                  <a:schemeClr val="tx1"/>
                </a:solidFill>
              </a:rPr>
              <a:t>Direct:  Hiring host-country citizens</a:t>
            </a:r>
          </a:p>
          <a:p>
            <a:pPr marL="477838" lvl="1" indent="-185738" algn="just">
              <a:buClr>
                <a:schemeClr val="accent1"/>
              </a:buClr>
              <a:buFont typeface="宋体" pitchFamily="2" charset="-122"/>
              <a:buChar char="-"/>
              <a:tabLst>
                <a:tab pos="342900" algn="l"/>
              </a:tabLst>
            </a:pPr>
            <a:r>
              <a:rPr lang="en-US" dirty="0" smtClean="0">
                <a:solidFill>
                  <a:schemeClr val="tx1"/>
                </a:solidFill>
              </a:rPr>
              <a:t>Indirect:  </a:t>
            </a:r>
          </a:p>
          <a:p>
            <a:pPr marL="785813" lvl="2" indent="-193675" algn="just">
              <a:buClr>
                <a:schemeClr val="accent1"/>
              </a:buClr>
              <a:buFont typeface="Wingdings" pitchFamily="2" charset="2"/>
              <a:buChar char="§"/>
              <a:tabLst>
                <a:tab pos="342900" algn="l"/>
              </a:tabLst>
            </a:pPr>
            <a:r>
              <a:rPr lang="en-US" sz="2200" dirty="0" smtClean="0"/>
              <a:t>Jobs created by local suppliers</a:t>
            </a:r>
          </a:p>
          <a:p>
            <a:pPr marL="785813" lvl="2" indent="-193675" algn="just">
              <a:buClr>
                <a:schemeClr val="accent1"/>
              </a:buClr>
              <a:buFont typeface="Wingdings" pitchFamily="2" charset="2"/>
              <a:buChar char="§"/>
              <a:tabLst>
                <a:tab pos="342900" algn="l"/>
              </a:tabLst>
            </a:pPr>
            <a:r>
              <a:rPr lang="en-US" sz="2200" dirty="0" smtClean="0"/>
              <a:t>Jobs created by increased spending by employees</a:t>
            </a:r>
          </a:p>
          <a:p>
            <a:pPr algn="just">
              <a:buNone/>
            </a:pPr>
            <a:r>
              <a:rPr lang="en-US" sz="2200" b="1" dirty="0" smtClean="0"/>
              <a:t>c. Balance of Payments Effects</a:t>
            </a:r>
          </a:p>
          <a:p>
            <a:pPr lvl="1" algn="just">
              <a:spcBef>
                <a:spcPct val="50000"/>
              </a:spcBef>
              <a:buClr>
                <a:schemeClr val="tx2"/>
              </a:buClr>
              <a:buSzTx/>
              <a:buFontTx/>
              <a:buChar char="•"/>
            </a:pPr>
            <a:r>
              <a:rPr lang="en-US" sz="2400" dirty="0" smtClean="0">
                <a:solidFill>
                  <a:schemeClr val="tx1"/>
                </a:solidFill>
              </a:rPr>
              <a:t>Host country benefits from initial capital inflow when a Multinational Company (MNC) establishes business.</a:t>
            </a:r>
          </a:p>
          <a:p>
            <a:pPr lvl="2" algn="just">
              <a:buNone/>
            </a:pPr>
            <a:r>
              <a:rPr lang="en-US" sz="2400" dirty="0" smtClean="0"/>
              <a:t>- Host country records current account debit on repatriated earnings of MNC</a:t>
            </a:r>
          </a:p>
          <a:p>
            <a:pPr lvl="1" algn="just">
              <a:spcBef>
                <a:spcPct val="50000"/>
              </a:spcBef>
              <a:buClr>
                <a:schemeClr val="tx2"/>
              </a:buClr>
              <a:buSzTx/>
              <a:buFontTx/>
              <a:buChar char="•"/>
            </a:pPr>
            <a:r>
              <a:rPr lang="en-US" sz="2400" dirty="0" smtClean="0">
                <a:solidFill>
                  <a:schemeClr val="tx1"/>
                </a:solidFill>
              </a:rPr>
              <a:t>Host country benefits if FDI substitutes for imports of goods and services- </a:t>
            </a:r>
            <a:r>
              <a:rPr lang="en-US" sz="2400" b="1" dirty="0" smtClean="0"/>
              <a:t>Import substitution</a:t>
            </a:r>
            <a:endParaRPr lang="en-US" sz="2400" dirty="0" smtClean="0">
              <a:solidFill>
                <a:schemeClr val="tx1"/>
              </a:solidFill>
            </a:endParaRPr>
          </a:p>
          <a:p>
            <a:pPr lvl="1" algn="just">
              <a:spcBef>
                <a:spcPct val="50000"/>
              </a:spcBef>
              <a:buClr>
                <a:schemeClr val="tx2"/>
              </a:buClr>
              <a:buSzTx/>
              <a:buFontTx/>
              <a:buChar char="•"/>
            </a:pPr>
            <a:r>
              <a:rPr lang="en-US" sz="2400" dirty="0" smtClean="0">
                <a:solidFill>
                  <a:schemeClr val="tx1"/>
                </a:solidFill>
              </a:rPr>
              <a:t>Host country benefits when MNC uses its foreign subsidiary to export to other countries- </a:t>
            </a:r>
            <a:r>
              <a:rPr lang="en-US" sz="2400" b="1" dirty="0" smtClean="0"/>
              <a:t>Source of export increase</a:t>
            </a:r>
          </a:p>
          <a:p>
            <a:pPr lvl="1" algn="just">
              <a:spcBef>
                <a:spcPct val="50000"/>
              </a:spcBef>
              <a:buClr>
                <a:schemeClr val="tx2"/>
              </a:buClr>
              <a:buSzTx/>
              <a:buFontTx/>
              <a:buChar char="•"/>
            </a:pPr>
            <a:endParaRPr lang="en-US" sz="2400" dirty="0" smtClean="0">
              <a:solidFill>
                <a:schemeClr val="tx1"/>
              </a:solidFill>
            </a:endParaRP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609600"/>
          </a:xfrm>
        </p:spPr>
        <p:txBody>
          <a:bodyPr>
            <a:normAutofit/>
          </a:bodyPr>
          <a:lstStyle/>
          <a:p>
            <a:r>
              <a:rPr lang="en-US" sz="2400" b="1" dirty="0" smtClean="0">
                <a:solidFill>
                  <a:schemeClr val="tx1"/>
                </a:solidFill>
                <a:cs typeface="Times New Roman" pitchFamily="18" charset="0"/>
              </a:rPr>
              <a:t>FDI Benefits to Host Economy</a:t>
            </a:r>
            <a:endParaRPr lang="en-US" sz="2400" dirty="0"/>
          </a:p>
        </p:txBody>
      </p:sp>
      <p:sp>
        <p:nvSpPr>
          <p:cNvPr id="3" name="Content Placeholder 2"/>
          <p:cNvSpPr>
            <a:spLocks noGrp="1"/>
          </p:cNvSpPr>
          <p:nvPr>
            <p:ph sz="quarter" idx="1"/>
          </p:nvPr>
        </p:nvSpPr>
        <p:spPr>
          <a:xfrm>
            <a:off x="228600" y="1295400"/>
            <a:ext cx="8686800" cy="5334000"/>
          </a:xfrm>
        </p:spPr>
        <p:txBody>
          <a:bodyPr>
            <a:normAutofit fontScale="85000" lnSpcReduction="20000"/>
          </a:bodyPr>
          <a:lstStyle/>
          <a:p>
            <a:pPr marL="304800" indent="-304800">
              <a:buNone/>
            </a:pPr>
            <a:r>
              <a:rPr lang="en-US" sz="2400" b="1" dirty="0" smtClean="0"/>
              <a:t>d. </a:t>
            </a:r>
            <a:r>
              <a:rPr lang="en-US" sz="2000" b="1" dirty="0" smtClean="0"/>
              <a:t>Effect on Competition and Economic Growth</a:t>
            </a:r>
            <a:endParaRPr lang="en-US" sz="2400" b="1" dirty="0" smtClean="0"/>
          </a:p>
          <a:p>
            <a:pPr marL="544513" lvl="1" indent="-266700">
              <a:spcBef>
                <a:spcPct val="50000"/>
              </a:spcBef>
              <a:buSzTx/>
              <a:buFontTx/>
              <a:buChar char="•"/>
            </a:pPr>
            <a:r>
              <a:rPr lang="en-US" b="1" dirty="0" smtClean="0">
                <a:solidFill>
                  <a:schemeClr val="tx1"/>
                </a:solidFill>
              </a:rPr>
              <a:t>Increased</a:t>
            </a:r>
          </a:p>
          <a:p>
            <a:pPr marL="803275" lvl="2">
              <a:spcBef>
                <a:spcPct val="10000"/>
              </a:spcBef>
              <a:buNone/>
            </a:pPr>
            <a:r>
              <a:rPr lang="en-US" sz="2200" dirty="0" smtClean="0"/>
              <a:t>- productivity growth </a:t>
            </a:r>
          </a:p>
          <a:p>
            <a:pPr marL="803275" lvl="2">
              <a:spcBef>
                <a:spcPct val="10000"/>
              </a:spcBef>
              <a:buNone/>
            </a:pPr>
            <a:r>
              <a:rPr lang="en-US" sz="2200" dirty="0" smtClean="0"/>
              <a:t>- product and process innovation</a:t>
            </a:r>
          </a:p>
          <a:p>
            <a:pPr marL="803275" lvl="2">
              <a:spcBef>
                <a:spcPct val="10000"/>
              </a:spcBef>
              <a:buNone/>
            </a:pPr>
            <a:r>
              <a:rPr lang="en-US" sz="2200" dirty="0" smtClean="0"/>
              <a:t>- greater economic growth</a:t>
            </a:r>
          </a:p>
          <a:p>
            <a:pPr marL="544513" lvl="1" indent="-266700">
              <a:buSzTx/>
              <a:buFontTx/>
              <a:buChar char="•"/>
            </a:pPr>
            <a:r>
              <a:rPr lang="en-US" b="1" i="1" dirty="0" smtClean="0">
                <a:solidFill>
                  <a:schemeClr val="tx1"/>
                </a:solidFill>
              </a:rPr>
              <a:t>FDI can</a:t>
            </a:r>
          </a:p>
          <a:p>
            <a:pPr marL="803275" lvl="2">
              <a:buNone/>
            </a:pPr>
            <a:r>
              <a:rPr lang="en-US" sz="2200" dirty="0" smtClean="0"/>
              <a:t>- Increase market competition</a:t>
            </a:r>
          </a:p>
          <a:p>
            <a:pPr marL="1062038" lvl="3" indent="-190500">
              <a:spcBef>
                <a:spcPct val="10000"/>
              </a:spcBef>
              <a:buFont typeface="Wingdings" pitchFamily="2" charset="2"/>
              <a:buChar char="Ø"/>
            </a:pPr>
            <a:r>
              <a:rPr lang="en-US" sz="2200" dirty="0" smtClean="0">
                <a:solidFill>
                  <a:schemeClr val="tx1"/>
                </a:solidFill>
              </a:rPr>
              <a:t> Lower prices</a:t>
            </a:r>
          </a:p>
          <a:p>
            <a:pPr marL="1062038" lvl="3" indent="-190500">
              <a:spcBef>
                <a:spcPct val="10000"/>
              </a:spcBef>
              <a:buFont typeface="Wingdings" pitchFamily="2" charset="2"/>
              <a:buChar char="Ø"/>
            </a:pPr>
            <a:r>
              <a:rPr lang="en-US" sz="2200" dirty="0" smtClean="0">
                <a:solidFill>
                  <a:schemeClr val="tx1"/>
                </a:solidFill>
              </a:rPr>
              <a:t> Create greater consumer choice</a:t>
            </a:r>
          </a:p>
          <a:p>
            <a:pPr marL="803275" lvl="2">
              <a:spcBef>
                <a:spcPct val="10000"/>
              </a:spcBef>
              <a:buFontTx/>
              <a:buChar char="-"/>
            </a:pPr>
            <a:r>
              <a:rPr lang="en-US" sz="2200" dirty="0" smtClean="0"/>
              <a:t>Stimulate capital investments</a:t>
            </a:r>
          </a:p>
          <a:p>
            <a:pPr marL="222250" indent="-222250">
              <a:lnSpc>
                <a:spcPct val="90000"/>
              </a:lnSpc>
              <a:buClr>
                <a:schemeClr val="tx1"/>
              </a:buClr>
              <a:buFont typeface="Wingdings" pitchFamily="2" charset="2"/>
              <a:buChar char="Ø"/>
            </a:pPr>
            <a:r>
              <a:rPr lang="en-US" sz="1900" b="1" dirty="0" smtClean="0"/>
              <a:t>Costs of FDI to Host economy </a:t>
            </a:r>
          </a:p>
          <a:p>
            <a:pPr marL="681038" lvl="1" indent="-223838">
              <a:lnSpc>
                <a:spcPct val="90000"/>
              </a:lnSpc>
            </a:pPr>
            <a:r>
              <a:rPr lang="en-US" sz="2800" dirty="0" smtClean="0">
                <a:solidFill>
                  <a:schemeClr val="tx1"/>
                </a:solidFill>
              </a:rPr>
              <a:t>Adverse effects on competition</a:t>
            </a:r>
            <a:endParaRPr lang="en-US" sz="3300" dirty="0" smtClean="0">
              <a:solidFill>
                <a:schemeClr val="tx1"/>
              </a:solidFill>
            </a:endParaRPr>
          </a:p>
          <a:p>
            <a:pPr marL="681038" lvl="1" indent="-223838">
              <a:lnSpc>
                <a:spcPct val="90000"/>
              </a:lnSpc>
            </a:pPr>
            <a:r>
              <a:rPr lang="en-US" sz="2400" dirty="0" smtClean="0">
                <a:solidFill>
                  <a:schemeClr val="tx1"/>
                </a:solidFill>
              </a:rPr>
              <a:t>Adverse effects on the BOP</a:t>
            </a:r>
          </a:p>
          <a:p>
            <a:pPr marL="852488" lvl="2" indent="-222250">
              <a:lnSpc>
                <a:spcPct val="90000"/>
              </a:lnSpc>
            </a:pPr>
            <a:r>
              <a:rPr lang="en-US" sz="2200" dirty="0" smtClean="0"/>
              <a:t>Capital inflow followed by capital outflow + profits</a:t>
            </a:r>
          </a:p>
          <a:p>
            <a:pPr marL="749300" lvl="2" indent="-119063">
              <a:lnSpc>
                <a:spcPct val="90000"/>
              </a:lnSpc>
            </a:pPr>
            <a:r>
              <a:rPr lang="en-US" sz="2400" dirty="0" smtClean="0"/>
              <a:t>Foreign subsidiaries could import a substantial number of inputs - </a:t>
            </a:r>
            <a:r>
              <a:rPr lang="en-US" sz="2200" dirty="0" smtClean="0"/>
              <a:t>Production input importation</a:t>
            </a:r>
          </a:p>
          <a:p>
            <a:pPr marL="681038" lvl="1" indent="-223838">
              <a:lnSpc>
                <a:spcPct val="90000"/>
              </a:lnSpc>
            </a:pPr>
            <a:r>
              <a:rPr lang="en-US" dirty="0" smtClean="0">
                <a:solidFill>
                  <a:schemeClr val="tx1"/>
                </a:solidFill>
              </a:rPr>
              <a:t>Threat to national sovereignty and autonomy</a:t>
            </a:r>
          </a:p>
          <a:p>
            <a:pPr marL="1138238" lvl="2" indent="-222250">
              <a:lnSpc>
                <a:spcPct val="90000"/>
              </a:lnSpc>
            </a:pPr>
            <a:r>
              <a:rPr lang="en-US" sz="2200" dirty="0" smtClean="0"/>
              <a:t>Loss of economic independence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000" b="1" i="1" dirty="0" smtClean="0">
                <a:solidFill>
                  <a:schemeClr val="tx1"/>
                </a:solidFill>
                <a:latin typeface="Cambria" pitchFamily="18" charset="0"/>
              </a:rPr>
              <a:t>How Does FDI Benefit / incurred cost for Home Country?</a:t>
            </a:r>
            <a:endParaRPr lang="en-US" sz="2000" b="1" i="1" dirty="0">
              <a:solidFill>
                <a:schemeClr val="tx1"/>
              </a:solidFill>
            </a:endParaRPr>
          </a:p>
        </p:txBody>
      </p:sp>
      <p:sp>
        <p:nvSpPr>
          <p:cNvPr id="3" name="Content Placeholder 2"/>
          <p:cNvSpPr>
            <a:spLocks noGrp="1"/>
          </p:cNvSpPr>
          <p:nvPr>
            <p:ph sz="quarter" idx="1"/>
          </p:nvPr>
        </p:nvSpPr>
        <p:spPr>
          <a:xfrm>
            <a:off x="152400" y="1295400"/>
            <a:ext cx="8763000" cy="5334000"/>
          </a:xfrm>
        </p:spPr>
        <p:txBody>
          <a:bodyPr>
            <a:normAutofit/>
          </a:bodyPr>
          <a:lstStyle/>
          <a:p>
            <a:pPr marL="533400" indent="-533400" algn="just">
              <a:lnSpc>
                <a:spcPct val="150000"/>
              </a:lnSpc>
              <a:buFont typeface="Wingdings" pitchFamily="2" charset="2"/>
              <a:buChar char="v"/>
            </a:pPr>
            <a:r>
              <a:rPr lang="en-US" sz="2000" dirty="0" smtClean="0"/>
              <a:t>The </a:t>
            </a:r>
            <a:r>
              <a:rPr lang="en-US" sz="2000" b="1" dirty="0" smtClean="0"/>
              <a:t>benefits</a:t>
            </a:r>
            <a:r>
              <a:rPr lang="en-US" sz="2000" dirty="0" smtClean="0"/>
              <a:t> of FDI for the home country include:</a:t>
            </a:r>
          </a:p>
          <a:p>
            <a:pPr marL="533400" indent="-533400" algn="just">
              <a:lnSpc>
                <a:spcPct val="150000"/>
              </a:lnSpc>
              <a:buFont typeface="Wingdings" pitchFamily="2" charset="2"/>
              <a:buAutoNum type="arabicPeriod"/>
            </a:pPr>
            <a:r>
              <a:rPr lang="en-US" sz="2000" dirty="0" smtClean="0"/>
              <a:t>The effect on the capital account of the home country’s balance of payments from the inward flow of foreign earnings- profit return </a:t>
            </a:r>
          </a:p>
          <a:p>
            <a:pPr marL="533400" indent="-533400" algn="just">
              <a:lnSpc>
                <a:spcPct val="150000"/>
              </a:lnSpc>
              <a:buFont typeface="Wingdings" pitchFamily="2" charset="2"/>
              <a:buAutoNum type="arabicPeriod"/>
            </a:pPr>
            <a:r>
              <a:rPr lang="en-US" sz="2000" dirty="0" smtClean="0"/>
              <a:t>The employment effects that arise from outward FDI </a:t>
            </a:r>
          </a:p>
          <a:p>
            <a:pPr marL="533400" indent="-533400" algn="just">
              <a:lnSpc>
                <a:spcPct val="150000"/>
              </a:lnSpc>
              <a:buFont typeface="Wingdings" pitchFamily="2" charset="2"/>
              <a:buAutoNum type="arabicPeriod"/>
            </a:pPr>
            <a:r>
              <a:rPr lang="en-US" sz="2000" dirty="0" smtClean="0"/>
              <a:t>The gains from learning valuable skills from foreign markets that can subsequently be transferred back to the home country</a:t>
            </a:r>
          </a:p>
          <a:p>
            <a:pPr marL="533400" indent="-533400">
              <a:buFont typeface="Wingdings" pitchFamily="2" charset="2"/>
              <a:buChar char="v"/>
            </a:pPr>
            <a:r>
              <a:rPr lang="en-US" dirty="0" smtClean="0"/>
              <a:t>The costs of FDI for the home country includes: </a:t>
            </a:r>
          </a:p>
          <a:p>
            <a:pPr marL="533400" indent="-533400">
              <a:buFont typeface="Wingdings" pitchFamily="2" charset="2"/>
              <a:buAutoNum type="arabicPeriod"/>
            </a:pPr>
            <a:r>
              <a:rPr lang="en-US" sz="2200" b="1" i="1" dirty="0" smtClean="0"/>
              <a:t>The home country’s balance of payments can suffer</a:t>
            </a:r>
          </a:p>
          <a:p>
            <a:pPr marL="914400" lvl="1" indent="-457200" algn="just"/>
            <a:r>
              <a:rPr lang="en-US" sz="2000" dirty="0" smtClean="0">
                <a:solidFill>
                  <a:schemeClr val="tx1"/>
                </a:solidFill>
              </a:rPr>
              <a:t>from the initial capital outflow required to finance the FDI</a:t>
            </a:r>
          </a:p>
          <a:p>
            <a:pPr marL="914400" lvl="1" indent="-457200" algn="just"/>
            <a:r>
              <a:rPr lang="en-US" sz="2000" dirty="0" smtClean="0">
                <a:solidFill>
                  <a:schemeClr val="tx1"/>
                </a:solidFill>
              </a:rPr>
              <a:t>if the purpose of the FDI is to serve the home market from a low cost labor location</a:t>
            </a:r>
          </a:p>
          <a:p>
            <a:pPr marL="914400" lvl="1" indent="-457200" algn="just"/>
            <a:r>
              <a:rPr lang="en-US" sz="2000" dirty="0" smtClean="0">
                <a:solidFill>
                  <a:schemeClr val="tx1"/>
                </a:solidFill>
              </a:rPr>
              <a:t>if the FDI is a substitute for direct exports</a:t>
            </a:r>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dirty="0" smtClean="0">
                <a:solidFill>
                  <a:schemeClr val="tx1"/>
                </a:solidFill>
              </a:rPr>
              <a:t>The costs of FDI for the home country includes…cont</a:t>
            </a:r>
            <a:endParaRPr lang="en-US" sz="2400" dirty="0">
              <a:solidFill>
                <a:schemeClr val="tx1"/>
              </a:solidFill>
            </a:endParaRPr>
          </a:p>
        </p:txBody>
      </p:sp>
      <p:sp>
        <p:nvSpPr>
          <p:cNvPr id="3" name="Content Placeholder 2"/>
          <p:cNvSpPr>
            <a:spLocks noGrp="1"/>
          </p:cNvSpPr>
          <p:nvPr>
            <p:ph sz="quarter" idx="1"/>
          </p:nvPr>
        </p:nvSpPr>
        <p:spPr>
          <a:xfrm>
            <a:off x="152400" y="990600"/>
            <a:ext cx="8839200" cy="5638800"/>
          </a:xfrm>
        </p:spPr>
        <p:txBody>
          <a:bodyPr>
            <a:normAutofit/>
          </a:bodyPr>
          <a:lstStyle/>
          <a:p>
            <a:pPr marL="609600" indent="-609600" algn="just">
              <a:lnSpc>
                <a:spcPct val="150000"/>
              </a:lnSpc>
              <a:buFont typeface="Wingdings" pitchFamily="2" charset="2"/>
              <a:buAutoNum type="arabicPeriod" startAt="2"/>
            </a:pPr>
            <a:endParaRPr lang="en-US" sz="2000" dirty="0" smtClean="0"/>
          </a:p>
          <a:p>
            <a:pPr marL="344488" indent="-344488" algn="just">
              <a:lnSpc>
                <a:spcPct val="150000"/>
              </a:lnSpc>
              <a:buNone/>
            </a:pPr>
            <a:r>
              <a:rPr lang="en-US" sz="2000" dirty="0" smtClean="0"/>
              <a:t>2. Employment may also be negatively affected if the FDI is a substitute for domestic production.</a:t>
            </a:r>
          </a:p>
          <a:p>
            <a:pPr marL="609600" indent="-609600" algn="just">
              <a:lnSpc>
                <a:spcPct val="150000"/>
              </a:lnSpc>
            </a:pPr>
            <a:r>
              <a:rPr lang="en-US" sz="2000" dirty="0" smtClean="0"/>
              <a:t>But, international trade theory suggests that home country concerns about the negative economic effects of offshore production (FDI undertaken to serve the home market) may not be valid</a:t>
            </a:r>
          </a:p>
          <a:p>
            <a:pPr marL="990600" lvl="1" indent="-533400" algn="just">
              <a:lnSpc>
                <a:spcPct val="150000"/>
              </a:lnSpc>
            </a:pPr>
            <a:r>
              <a:rPr lang="en-US" sz="2000" dirty="0" smtClean="0">
                <a:solidFill>
                  <a:schemeClr val="tx1"/>
                </a:solidFill>
              </a:rPr>
              <a:t>may stimulate economic growth and employment in the home country by freeing resources to specialize in activities where the home country has a comparative advantage</a:t>
            </a:r>
          </a:p>
          <a:p>
            <a:pPr algn="just">
              <a:lnSpc>
                <a:spcPct val="150000"/>
              </a:lnSpc>
            </a:pPr>
            <a:endParaRPr lang="en-US" sz="20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rmAutofit/>
          </a:bodyPr>
          <a:lstStyle/>
          <a:p>
            <a:r>
              <a:rPr lang="en-US" sz="2400" b="1" dirty="0" smtClean="0">
                <a:solidFill>
                  <a:schemeClr val="tx1"/>
                </a:solidFill>
              </a:rPr>
              <a:t>Political Ideology and FDI</a:t>
            </a:r>
            <a:endParaRPr lang="en-US" sz="2400" b="1" dirty="0">
              <a:solidFill>
                <a:schemeClr val="tx1"/>
              </a:solidFill>
            </a:endParaRPr>
          </a:p>
        </p:txBody>
      </p:sp>
      <p:sp>
        <p:nvSpPr>
          <p:cNvPr id="3" name="Content Placeholder 2"/>
          <p:cNvSpPr>
            <a:spLocks noGrp="1"/>
          </p:cNvSpPr>
          <p:nvPr>
            <p:ph sz="quarter" idx="1"/>
          </p:nvPr>
        </p:nvSpPr>
        <p:spPr>
          <a:xfrm>
            <a:off x="152400" y="762000"/>
            <a:ext cx="8763000" cy="5867400"/>
          </a:xfrm>
        </p:spPr>
        <p:txBody>
          <a:bodyPr>
            <a:normAutofit lnSpcReduction="10000"/>
          </a:bodyPr>
          <a:lstStyle/>
          <a:p>
            <a:r>
              <a:rPr lang="en-US" dirty="0" smtClean="0"/>
              <a:t>There are three different ideology in relation foreign direct investment:</a:t>
            </a:r>
          </a:p>
          <a:p>
            <a:pPr marL="514350" indent="-514350">
              <a:lnSpc>
                <a:spcPct val="150000"/>
              </a:lnSpc>
              <a:buFont typeface="+mj-lt"/>
              <a:buAutoNum type="arabicPeriod"/>
            </a:pPr>
            <a:r>
              <a:rPr lang="en-US" sz="2000" dirty="0" smtClean="0"/>
              <a:t>The radicalism views</a:t>
            </a:r>
          </a:p>
          <a:p>
            <a:pPr marL="514350" indent="-514350">
              <a:lnSpc>
                <a:spcPct val="150000"/>
              </a:lnSpc>
              <a:buFont typeface="+mj-lt"/>
              <a:buAutoNum type="arabicPeriod"/>
            </a:pPr>
            <a:r>
              <a:rPr lang="en-US" sz="2000" dirty="0" smtClean="0"/>
              <a:t>Pragmatic nationalism views</a:t>
            </a:r>
          </a:p>
          <a:p>
            <a:pPr marL="514350" indent="-514350">
              <a:lnSpc>
                <a:spcPct val="150000"/>
              </a:lnSpc>
              <a:buFont typeface="+mj-lt"/>
              <a:buAutoNum type="arabicPeriod"/>
            </a:pPr>
            <a:r>
              <a:rPr lang="en-US" sz="2000" dirty="0" smtClean="0"/>
              <a:t>Free market views </a:t>
            </a:r>
          </a:p>
          <a:p>
            <a:pPr marL="514350" indent="-514350">
              <a:buNone/>
            </a:pPr>
            <a:r>
              <a:rPr lang="en-US" sz="2200" b="1" dirty="0" smtClean="0"/>
              <a:t>The Radical View (Marxist view): according to this views- </a:t>
            </a:r>
          </a:p>
          <a:p>
            <a:pPr marL="742950" lvl="1" indent="-742950">
              <a:buClr>
                <a:schemeClr val="accent1"/>
              </a:buClr>
              <a:buSzPct val="85000"/>
              <a:buFont typeface="Wingdings" pitchFamily="2" charset="2"/>
              <a:buChar char="Ø"/>
            </a:pPr>
            <a:r>
              <a:rPr lang="en-US" sz="2200" b="1" dirty="0" smtClean="0"/>
              <a:t>MNE’s </a:t>
            </a:r>
          </a:p>
          <a:p>
            <a:pPr marL="344488" lvl="1" indent="-344488" algn="just">
              <a:lnSpc>
                <a:spcPct val="150000"/>
              </a:lnSpc>
              <a:buClr>
                <a:schemeClr val="accent1"/>
              </a:buClr>
              <a:buSzPct val="85000"/>
              <a:buFont typeface="Courier New" pitchFamily="49" charset="0"/>
              <a:buChar char="o"/>
            </a:pPr>
            <a:r>
              <a:rPr lang="en-US" sz="2000" dirty="0" smtClean="0">
                <a:solidFill>
                  <a:schemeClr val="tx1"/>
                </a:solidFill>
              </a:rPr>
              <a:t>Exploit host to the advantage of home country</a:t>
            </a:r>
          </a:p>
          <a:p>
            <a:pPr marL="344488" lvl="1" indent="-344488" algn="just">
              <a:lnSpc>
                <a:spcPct val="150000"/>
              </a:lnSpc>
              <a:buClr>
                <a:schemeClr val="accent1"/>
              </a:buClr>
              <a:buSzPct val="85000"/>
              <a:buFont typeface="Courier New" pitchFamily="49" charset="0"/>
              <a:buChar char="o"/>
            </a:pPr>
            <a:r>
              <a:rPr lang="en-US" sz="2000" dirty="0" smtClean="0">
                <a:solidFill>
                  <a:schemeClr val="tx1"/>
                </a:solidFill>
              </a:rPr>
              <a:t>Extract profits from host country; give nothing back or give nothing of value in exchange</a:t>
            </a:r>
          </a:p>
          <a:p>
            <a:pPr marL="344488" lvl="1" indent="-344488" algn="just">
              <a:lnSpc>
                <a:spcPct val="150000"/>
              </a:lnSpc>
              <a:buClr>
                <a:schemeClr val="accent1"/>
              </a:buClr>
              <a:buSzPct val="85000"/>
              <a:buFont typeface="Courier New" pitchFamily="49" charset="0"/>
              <a:buChar char="o"/>
            </a:pPr>
            <a:r>
              <a:rPr lang="en-US" sz="2000" dirty="0" smtClean="0">
                <a:solidFill>
                  <a:schemeClr val="tx1"/>
                </a:solidFill>
              </a:rPr>
              <a:t>Are an Instrument of imperialist domination, not development</a:t>
            </a:r>
          </a:p>
          <a:p>
            <a:pPr marL="344488" lvl="1" indent="-344488" algn="just">
              <a:lnSpc>
                <a:spcPct val="150000"/>
              </a:lnSpc>
              <a:buClr>
                <a:schemeClr val="accent1"/>
              </a:buClr>
              <a:buSzPct val="85000"/>
              <a:buFont typeface="Courier New" pitchFamily="49" charset="0"/>
              <a:buChar char="o"/>
            </a:pPr>
            <a:r>
              <a:rPr lang="en-US" sz="2000" dirty="0" smtClean="0">
                <a:solidFill>
                  <a:schemeClr val="tx1"/>
                </a:solidFill>
              </a:rPr>
              <a:t>Keep less-developed countries relatively backward and dependent on capitalist nations for investment, jobs, and technology</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rmAutofit/>
          </a:bodyPr>
          <a:lstStyle/>
          <a:p>
            <a:r>
              <a:rPr lang="en-US" sz="2400" b="1" dirty="0" smtClean="0">
                <a:solidFill>
                  <a:schemeClr val="tx1"/>
                </a:solidFill>
              </a:rPr>
              <a:t>Political Ideology and FDI…cont </a:t>
            </a:r>
            <a:endParaRPr lang="en-US" sz="2400" dirty="0"/>
          </a:p>
        </p:txBody>
      </p:sp>
      <p:sp>
        <p:nvSpPr>
          <p:cNvPr id="3" name="Content Placeholder 2"/>
          <p:cNvSpPr>
            <a:spLocks noGrp="1"/>
          </p:cNvSpPr>
          <p:nvPr>
            <p:ph sz="quarter" idx="1"/>
          </p:nvPr>
        </p:nvSpPr>
        <p:spPr>
          <a:xfrm>
            <a:off x="228600" y="914400"/>
            <a:ext cx="8686800" cy="5791200"/>
          </a:xfrm>
        </p:spPr>
        <p:txBody>
          <a:bodyPr>
            <a:normAutofit/>
          </a:bodyPr>
          <a:lstStyle/>
          <a:p>
            <a:pPr>
              <a:buNone/>
            </a:pPr>
            <a:r>
              <a:rPr lang="en-US" dirty="0" smtClean="0"/>
              <a:t>2</a:t>
            </a:r>
            <a:r>
              <a:rPr lang="en-US" b="1" dirty="0" smtClean="0"/>
              <a:t>. The Free Market View</a:t>
            </a:r>
            <a:r>
              <a:rPr lang="en-US" dirty="0" smtClean="0"/>
              <a:t>: FDI benefit through that </a:t>
            </a:r>
          </a:p>
          <a:p>
            <a:pPr marL="222250" indent="-222250">
              <a:buFont typeface="Wingdings" pitchFamily="2" charset="2"/>
              <a:buChar char="Ø"/>
              <a:defRPr/>
            </a:pPr>
            <a:r>
              <a:rPr lang="en-US" sz="2000" dirty="0" smtClean="0"/>
              <a:t>Nations specialize in goods and services that they can produce most efficiently</a:t>
            </a:r>
          </a:p>
          <a:p>
            <a:pPr marL="222250" indent="-222250">
              <a:buFont typeface="Wingdings" pitchFamily="2" charset="2"/>
              <a:buChar char="Ø"/>
              <a:defRPr/>
            </a:pPr>
            <a:r>
              <a:rPr lang="en-US" sz="2000" dirty="0" smtClean="0"/>
              <a:t>Resource transfers benefit and strengthen the host country</a:t>
            </a:r>
          </a:p>
          <a:p>
            <a:pPr marL="222250" indent="-222250">
              <a:buFont typeface="Wingdings" pitchFamily="2" charset="2"/>
              <a:buChar char="Ø"/>
              <a:defRPr/>
            </a:pPr>
            <a:r>
              <a:rPr lang="en-US" sz="2000" dirty="0" smtClean="0"/>
              <a:t>Positive changes in laws and growth of bilateral agreements attest to strength of free market view</a:t>
            </a:r>
          </a:p>
          <a:p>
            <a:pPr marL="222250" indent="-222250">
              <a:lnSpc>
                <a:spcPct val="150000"/>
              </a:lnSpc>
              <a:buNone/>
              <a:defRPr/>
            </a:pPr>
            <a:r>
              <a:rPr lang="en-US" sz="2000" dirty="0" smtClean="0"/>
              <a:t>3. </a:t>
            </a:r>
            <a:r>
              <a:rPr lang="en-US" sz="2200" b="1" dirty="0" smtClean="0"/>
              <a:t>Pragmatic Nationalism Views-</a:t>
            </a:r>
            <a:endParaRPr lang="en-US" sz="2000" dirty="0" smtClean="0"/>
          </a:p>
          <a:p>
            <a:pPr marL="222250" indent="-222250">
              <a:defRPr/>
            </a:pPr>
            <a:r>
              <a:rPr lang="en-US" sz="2000" dirty="0" smtClean="0"/>
              <a:t>FDI has benefits and costs</a:t>
            </a:r>
          </a:p>
          <a:p>
            <a:pPr marL="222250" indent="-222250">
              <a:defRPr/>
            </a:pPr>
            <a:r>
              <a:rPr lang="en-US" sz="2000" dirty="0" smtClean="0"/>
              <a:t>Allow FDI if benefits outweigh costs</a:t>
            </a:r>
          </a:p>
          <a:p>
            <a:pPr marL="681038" lvl="1" indent="-223838">
              <a:defRPr/>
            </a:pPr>
            <a:r>
              <a:rPr lang="en-US" sz="2000" dirty="0" smtClean="0">
                <a:solidFill>
                  <a:schemeClr val="tx1"/>
                </a:solidFill>
              </a:rPr>
              <a:t>Block FDI that harms indigenous industry</a:t>
            </a:r>
          </a:p>
          <a:p>
            <a:pPr marL="681038" lvl="1" indent="-223838">
              <a:defRPr/>
            </a:pPr>
            <a:r>
              <a:rPr lang="en-US" sz="2000" dirty="0" smtClean="0">
                <a:solidFill>
                  <a:schemeClr val="tx1"/>
                </a:solidFill>
              </a:rPr>
              <a:t>Court FDI that is in national interest</a:t>
            </a:r>
          </a:p>
          <a:p>
            <a:pPr marL="1138238" lvl="2" indent="-222250">
              <a:defRPr/>
            </a:pPr>
            <a:r>
              <a:rPr lang="en-US" dirty="0" smtClean="0"/>
              <a:t>Tax breaks</a:t>
            </a:r>
          </a:p>
          <a:p>
            <a:pPr marL="1138238" lvl="2" indent="-222250">
              <a:defRPr/>
            </a:pPr>
            <a:r>
              <a:rPr lang="en-US" dirty="0" smtClean="0"/>
              <a:t>Subsidies</a:t>
            </a:r>
          </a:p>
          <a:p>
            <a:pPr>
              <a:buNone/>
            </a:pP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graphicFrame>
        <p:nvGraphicFramePr>
          <p:cNvPr id="4" name="Content Placeholder 3"/>
          <p:cNvGraphicFramePr>
            <a:graphicFrameLocks noGrp="1"/>
          </p:cNvGraphicFramePr>
          <p:nvPr>
            <p:ph sz="quarter" idx="1"/>
          </p:nvPr>
        </p:nvGraphicFramePr>
        <p:xfrm>
          <a:off x="228600" y="457200"/>
          <a:ext cx="8686800" cy="6172201"/>
        </p:xfrm>
        <a:graphic>
          <a:graphicData uri="http://schemas.openxmlformats.org/drawingml/2006/table">
            <a:tbl>
              <a:tblPr firstRow="1" bandRow="1">
                <a:tableStyleId>{5C22544A-7EE6-4342-B048-85BDC9FD1C3A}</a:tableStyleId>
              </a:tblPr>
              <a:tblGrid>
                <a:gridCol w="1868059"/>
                <a:gridCol w="3113432"/>
                <a:gridCol w="3705309"/>
              </a:tblGrid>
              <a:tr h="653831">
                <a:tc gridSpan="3">
                  <a:txBody>
                    <a:bodyPr/>
                    <a:lstStyle/>
                    <a:p>
                      <a:pPr algn="ctr"/>
                      <a:r>
                        <a:rPr lang="en-US" dirty="0" smtClean="0"/>
                        <a:t>Political ideology towards FDI</a:t>
                      </a:r>
                      <a:endParaRPr lang="en-US" dirty="0"/>
                    </a:p>
                  </a:txBody>
                  <a:tcPr/>
                </a:tc>
                <a:tc hMerge="1">
                  <a:txBody>
                    <a:bodyPr/>
                    <a:lstStyle/>
                    <a:p>
                      <a:endParaRPr lang="en-US" dirty="0"/>
                    </a:p>
                  </a:txBody>
                  <a:tcPr/>
                </a:tc>
                <a:tc hMerge="1">
                  <a:txBody>
                    <a:bodyPr/>
                    <a:lstStyle/>
                    <a:p>
                      <a:endParaRPr lang="en-US" dirty="0"/>
                    </a:p>
                  </a:txBody>
                  <a:tcPr/>
                </a:tc>
              </a:tr>
              <a:tr h="702338">
                <a:tc>
                  <a:txBody>
                    <a:bodyPr/>
                    <a:lstStyle/>
                    <a:p>
                      <a:r>
                        <a:rPr lang="en-US" dirty="0" smtClean="0"/>
                        <a:t>Ideology </a:t>
                      </a:r>
                      <a:endParaRPr lang="en-US" dirty="0"/>
                    </a:p>
                  </a:txBody>
                  <a:tcPr/>
                </a:tc>
                <a:tc>
                  <a:txBody>
                    <a:bodyPr/>
                    <a:lstStyle/>
                    <a:p>
                      <a:pPr algn="ctr"/>
                      <a:r>
                        <a:rPr lang="en-US" dirty="0" smtClean="0"/>
                        <a:t>Characteristics </a:t>
                      </a:r>
                      <a:endParaRPr lang="en-US" dirty="0"/>
                    </a:p>
                  </a:txBody>
                  <a:tcPr/>
                </a:tc>
                <a:tc>
                  <a:txBody>
                    <a:bodyPr/>
                    <a:lstStyle/>
                    <a:p>
                      <a:pPr algn="ctr"/>
                      <a:r>
                        <a:rPr lang="en-US" dirty="0" smtClean="0"/>
                        <a:t>Host-Government policy implication </a:t>
                      </a:r>
                      <a:endParaRPr lang="en-US" dirty="0"/>
                    </a:p>
                  </a:txBody>
                  <a:tcPr/>
                </a:tc>
              </a:tr>
              <a:tr h="1003340">
                <a:tc>
                  <a:txBody>
                    <a:bodyPr/>
                    <a:lstStyle/>
                    <a:p>
                      <a:r>
                        <a:rPr lang="en-US" sz="1800" b="1" dirty="0" smtClean="0"/>
                        <a:t>Radical </a:t>
                      </a:r>
                      <a:endParaRPr lang="en-US" sz="1800" b="1" dirty="0"/>
                    </a:p>
                  </a:txBody>
                  <a:tcPr/>
                </a:tc>
                <a:tc>
                  <a:txBody>
                    <a:bodyPr/>
                    <a:lstStyle/>
                    <a:p>
                      <a:pPr algn="just"/>
                      <a:r>
                        <a:rPr lang="en-US" dirty="0" smtClean="0"/>
                        <a:t>Marxist</a:t>
                      </a:r>
                      <a:r>
                        <a:rPr lang="en-US" baseline="0" dirty="0" smtClean="0"/>
                        <a:t> roots views the MNE as an instrument of imperialist domination</a:t>
                      </a:r>
                      <a:endParaRPr lang="en-US" dirty="0"/>
                    </a:p>
                  </a:txBody>
                  <a:tcPr/>
                </a:tc>
                <a:tc>
                  <a:txBody>
                    <a:bodyPr/>
                    <a:lstStyle/>
                    <a:p>
                      <a:pPr algn="l">
                        <a:lnSpc>
                          <a:spcPct val="100000"/>
                        </a:lnSpc>
                      </a:pPr>
                      <a:r>
                        <a:rPr lang="en-US" dirty="0" smtClean="0"/>
                        <a:t>Prohibit FDI</a:t>
                      </a:r>
                    </a:p>
                    <a:p>
                      <a:pPr algn="l">
                        <a:lnSpc>
                          <a:spcPct val="100000"/>
                        </a:lnSpc>
                      </a:pPr>
                      <a:r>
                        <a:rPr lang="en-US" dirty="0" smtClean="0"/>
                        <a:t>Nationalize subsidiaries of foreign-owned</a:t>
                      </a:r>
                      <a:r>
                        <a:rPr lang="en-US" baseline="0" dirty="0" smtClean="0"/>
                        <a:t> MNES</a:t>
                      </a:r>
                      <a:endParaRPr lang="en-US" dirty="0"/>
                    </a:p>
                  </a:txBody>
                  <a:tcPr/>
                </a:tc>
              </a:tr>
              <a:tr h="1605344">
                <a:tc>
                  <a:txBody>
                    <a:bodyPr/>
                    <a:lstStyle/>
                    <a:p>
                      <a:r>
                        <a:rPr lang="en-US" sz="1800" b="1" dirty="0" smtClean="0"/>
                        <a:t>Free  market </a:t>
                      </a:r>
                      <a:endParaRPr lang="en-US" sz="1800" b="1" dirty="0"/>
                    </a:p>
                  </a:txBody>
                  <a:tcPr/>
                </a:tc>
                <a:tc>
                  <a:txBody>
                    <a:bodyPr/>
                    <a:lstStyle/>
                    <a:p>
                      <a:pPr algn="just"/>
                      <a:r>
                        <a:rPr lang="en-US" dirty="0" smtClean="0"/>
                        <a:t>Classical economic roots</a:t>
                      </a:r>
                      <a:r>
                        <a:rPr lang="en-US" baseline="0" dirty="0" smtClean="0"/>
                        <a:t> (Smith) views the MNE as an instrument for allocating production to most efficient locations </a:t>
                      </a:r>
                      <a:endParaRPr lang="en-US" dirty="0"/>
                    </a:p>
                  </a:txBody>
                  <a:tcPr/>
                </a:tc>
                <a:tc>
                  <a:txBody>
                    <a:bodyPr/>
                    <a:lstStyle/>
                    <a:p>
                      <a:pPr algn="l">
                        <a:lnSpc>
                          <a:spcPct val="100000"/>
                        </a:lnSpc>
                      </a:pPr>
                      <a:endParaRPr lang="en-US" dirty="0" smtClean="0"/>
                    </a:p>
                    <a:p>
                      <a:pPr algn="l">
                        <a:lnSpc>
                          <a:spcPct val="100000"/>
                        </a:lnSpc>
                      </a:pPr>
                      <a:endParaRPr lang="en-US" dirty="0" smtClean="0"/>
                    </a:p>
                    <a:p>
                      <a:pPr algn="l">
                        <a:lnSpc>
                          <a:spcPct val="100000"/>
                        </a:lnSpc>
                      </a:pPr>
                      <a:r>
                        <a:rPr lang="en-US" dirty="0" smtClean="0"/>
                        <a:t>No restrictions</a:t>
                      </a:r>
                      <a:r>
                        <a:rPr lang="en-US" baseline="0" dirty="0" smtClean="0"/>
                        <a:t> on FDI</a:t>
                      </a:r>
                      <a:endParaRPr lang="en-US" dirty="0"/>
                    </a:p>
                  </a:txBody>
                  <a:tcPr/>
                </a:tc>
              </a:tr>
              <a:tr h="2207348">
                <a:tc>
                  <a:txBody>
                    <a:bodyPr/>
                    <a:lstStyle/>
                    <a:p>
                      <a:r>
                        <a:rPr lang="en-US" sz="1800" b="1" dirty="0" smtClean="0"/>
                        <a:t>Pragmatic nationalism </a:t>
                      </a:r>
                      <a:endParaRPr lang="en-US" sz="1800" b="1" dirty="0"/>
                    </a:p>
                  </a:txBody>
                  <a:tcPr/>
                </a:tc>
                <a:tc>
                  <a:txBody>
                    <a:bodyPr/>
                    <a:lstStyle/>
                    <a:p>
                      <a:pPr algn="just"/>
                      <a:r>
                        <a:rPr lang="en-US" dirty="0" smtClean="0"/>
                        <a:t>Views FDI as having</a:t>
                      </a:r>
                      <a:r>
                        <a:rPr lang="en-US" baseline="0" dirty="0" smtClean="0"/>
                        <a:t> both benefits and costs </a:t>
                      </a:r>
                      <a:endParaRPr lang="en-US" dirty="0"/>
                    </a:p>
                  </a:txBody>
                  <a:tcPr/>
                </a:tc>
                <a:tc>
                  <a:txBody>
                    <a:bodyPr/>
                    <a:lstStyle/>
                    <a:p>
                      <a:pPr algn="just">
                        <a:lnSpc>
                          <a:spcPct val="100000"/>
                        </a:lnSpc>
                        <a:buFont typeface="Wingdings" pitchFamily="2" charset="2"/>
                        <a:buNone/>
                      </a:pPr>
                      <a:r>
                        <a:rPr lang="en-US" dirty="0" smtClean="0"/>
                        <a:t>Restrict FDI where costs outweigh benefits </a:t>
                      </a:r>
                    </a:p>
                    <a:p>
                      <a:pPr algn="just">
                        <a:lnSpc>
                          <a:spcPct val="100000"/>
                        </a:lnSpc>
                        <a:buFont typeface="Wingdings" pitchFamily="2" charset="2"/>
                        <a:buNone/>
                      </a:pPr>
                      <a:r>
                        <a:rPr lang="en-US" dirty="0" smtClean="0"/>
                        <a:t>Bargain for greater benefits and fewer costs</a:t>
                      </a:r>
                    </a:p>
                    <a:p>
                      <a:pPr algn="just">
                        <a:lnSpc>
                          <a:spcPct val="100000"/>
                        </a:lnSpc>
                        <a:buFont typeface="Wingdings" pitchFamily="2" charset="2"/>
                        <a:buNone/>
                      </a:pPr>
                      <a:r>
                        <a:rPr lang="en-US" dirty="0" smtClean="0"/>
                        <a:t>Aggressively court beneficial FDI</a:t>
                      </a:r>
                      <a:r>
                        <a:rPr lang="en-US" baseline="0" dirty="0" smtClean="0"/>
                        <a:t> by offering incentives </a:t>
                      </a:r>
                      <a:endParaRPr lang="en-US" dirty="0"/>
                    </a:p>
                  </a:txBody>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Autofit/>
          </a:bodyPr>
          <a:lstStyle/>
          <a:p>
            <a:r>
              <a:rPr lang="en-US" sz="2400" b="1" i="1" dirty="0" smtClean="0">
                <a:solidFill>
                  <a:schemeClr val="tx1"/>
                </a:solidFill>
              </a:rPr>
              <a:t>FDI &amp; Economic development </a:t>
            </a:r>
            <a:endParaRPr lang="en-US" sz="2400" b="1" i="1" dirty="0">
              <a:solidFill>
                <a:schemeClr val="tx1"/>
              </a:solidFill>
            </a:endParaRPr>
          </a:p>
        </p:txBody>
      </p:sp>
      <p:sp>
        <p:nvSpPr>
          <p:cNvPr id="3" name="Content Placeholder 2"/>
          <p:cNvSpPr>
            <a:spLocks noGrp="1"/>
          </p:cNvSpPr>
          <p:nvPr>
            <p:ph sz="quarter" idx="1"/>
          </p:nvPr>
        </p:nvSpPr>
        <p:spPr>
          <a:xfrm>
            <a:off x="228600" y="685800"/>
            <a:ext cx="8686800" cy="6019800"/>
          </a:xfrm>
        </p:spPr>
        <p:txBody>
          <a:bodyPr>
            <a:normAutofit/>
          </a:bodyPr>
          <a:lstStyle/>
          <a:p>
            <a:pPr>
              <a:buNone/>
            </a:pPr>
            <a:r>
              <a:rPr lang="en-US" sz="2000" b="1" dirty="0" smtClean="0">
                <a:cs typeface="Times New Roman" pitchFamily="18" charset="0"/>
              </a:rPr>
              <a:t>What is Economic Development?</a:t>
            </a:r>
          </a:p>
          <a:p>
            <a:pPr>
              <a:buNone/>
            </a:pPr>
            <a:r>
              <a:rPr lang="en-US" altLang="en-GB" sz="1600" dirty="0" smtClean="0"/>
              <a:t>What is Development? </a:t>
            </a:r>
          </a:p>
          <a:p>
            <a:pPr marL="0" indent="0" algn="just">
              <a:lnSpc>
                <a:spcPct val="150000"/>
              </a:lnSpc>
              <a:buNone/>
            </a:pPr>
            <a:r>
              <a:rPr lang="en-US" sz="2000" dirty="0" smtClean="0"/>
              <a:t>Development is not purely an economic phenomenon but rather a </a:t>
            </a:r>
            <a:r>
              <a:rPr lang="en-US" sz="2000" b="1" i="1" dirty="0" smtClean="0"/>
              <a:t>multi-dimensional proces</a:t>
            </a:r>
            <a:r>
              <a:rPr lang="en-US" sz="2000" b="1" dirty="0" smtClean="0"/>
              <a:t>s </a:t>
            </a:r>
            <a:r>
              <a:rPr lang="en-US" sz="2000" dirty="0" smtClean="0"/>
              <a:t>involving reorganization and reorientation of entire economic and social system.</a:t>
            </a:r>
          </a:p>
          <a:p>
            <a:pPr marL="0" indent="0" algn="just">
              <a:lnSpc>
                <a:spcPct val="150000"/>
              </a:lnSpc>
              <a:buNone/>
            </a:pPr>
            <a:r>
              <a:rPr lang="en-US" sz="2000" dirty="0" smtClean="0"/>
              <a:t>Development is seen in various ways:</a:t>
            </a:r>
          </a:p>
          <a:p>
            <a:pPr marL="342900" lvl="1" indent="-228600" algn="just">
              <a:lnSpc>
                <a:spcPct val="150000"/>
              </a:lnSpc>
              <a:spcBef>
                <a:spcPct val="10000"/>
              </a:spcBef>
            </a:pPr>
            <a:r>
              <a:rPr lang="en-US" sz="2000" dirty="0" smtClean="0">
                <a:solidFill>
                  <a:schemeClr val="tx1"/>
                </a:solidFill>
              </a:rPr>
              <a:t>Development as </a:t>
            </a:r>
            <a:r>
              <a:rPr lang="en-US" sz="2000" u="sng" dirty="0" smtClean="0">
                <a:solidFill>
                  <a:schemeClr val="tx1"/>
                </a:solidFill>
              </a:rPr>
              <a:t>Economic Growth</a:t>
            </a:r>
          </a:p>
          <a:p>
            <a:pPr marL="342900" lvl="1" indent="-228600" algn="just">
              <a:lnSpc>
                <a:spcPct val="150000"/>
              </a:lnSpc>
              <a:spcBef>
                <a:spcPct val="10000"/>
              </a:spcBef>
            </a:pPr>
            <a:r>
              <a:rPr lang="en-US" sz="2000" dirty="0" smtClean="0">
                <a:solidFill>
                  <a:schemeClr val="tx1"/>
                </a:solidFill>
              </a:rPr>
              <a:t>Development as </a:t>
            </a:r>
            <a:r>
              <a:rPr lang="en-US" sz="2000" u="sng" dirty="0" smtClean="0">
                <a:solidFill>
                  <a:schemeClr val="tx1"/>
                </a:solidFill>
              </a:rPr>
              <a:t>Modernization</a:t>
            </a:r>
            <a:r>
              <a:rPr lang="en-US" sz="2000" dirty="0" smtClean="0">
                <a:solidFill>
                  <a:schemeClr val="tx1"/>
                </a:solidFill>
              </a:rPr>
              <a:t> - process of social change.</a:t>
            </a:r>
          </a:p>
          <a:p>
            <a:pPr marL="342900" lvl="1" indent="-228600" algn="just">
              <a:lnSpc>
                <a:spcPct val="150000"/>
              </a:lnSpc>
              <a:spcBef>
                <a:spcPct val="10000"/>
              </a:spcBef>
            </a:pPr>
            <a:r>
              <a:rPr lang="en-US" sz="2000" dirty="0" smtClean="0">
                <a:solidFill>
                  <a:schemeClr val="tx1"/>
                </a:solidFill>
              </a:rPr>
              <a:t>Development as </a:t>
            </a:r>
            <a:r>
              <a:rPr lang="en-US" sz="2000" u="sng" dirty="0" smtClean="0">
                <a:solidFill>
                  <a:schemeClr val="tx1"/>
                </a:solidFill>
              </a:rPr>
              <a:t>Distributive Justice</a:t>
            </a:r>
            <a:r>
              <a:rPr lang="en-US" sz="2000" dirty="0" smtClean="0">
                <a:solidFill>
                  <a:schemeClr val="tx1"/>
                </a:solidFill>
              </a:rPr>
              <a:t> - as improving basic needs</a:t>
            </a:r>
          </a:p>
          <a:p>
            <a:pPr marL="342900" lvl="1" indent="-228600" algn="just">
              <a:lnSpc>
                <a:spcPct val="150000"/>
              </a:lnSpc>
              <a:spcBef>
                <a:spcPct val="10000"/>
              </a:spcBef>
            </a:pPr>
            <a:r>
              <a:rPr lang="en-US" sz="2000" dirty="0" smtClean="0">
                <a:solidFill>
                  <a:schemeClr val="tx1"/>
                </a:solidFill>
              </a:rPr>
              <a:t>Development as a </a:t>
            </a:r>
            <a:r>
              <a:rPr lang="en-US" sz="2000" u="sng" dirty="0" smtClean="0">
                <a:solidFill>
                  <a:schemeClr val="tx1"/>
                </a:solidFill>
              </a:rPr>
              <a:t>Mode of Production</a:t>
            </a:r>
          </a:p>
          <a:p>
            <a:pPr marL="342900" lvl="1" indent="-228600" algn="just">
              <a:lnSpc>
                <a:spcPct val="150000"/>
              </a:lnSpc>
              <a:spcBef>
                <a:spcPct val="10000"/>
              </a:spcBef>
            </a:pPr>
            <a:r>
              <a:rPr lang="en-US" sz="2000" dirty="0" smtClean="0">
                <a:solidFill>
                  <a:schemeClr val="tx1"/>
                </a:solidFill>
              </a:rPr>
              <a:t>Development as to achieve lasting satisfaction of human needs and improvement of the quality of life (</a:t>
            </a:r>
            <a:r>
              <a:rPr lang="en-US" sz="2000" u="sng" dirty="0" smtClean="0">
                <a:solidFill>
                  <a:schemeClr val="tx1"/>
                </a:solidFill>
              </a:rPr>
              <a:t>sustainability</a:t>
            </a:r>
            <a:r>
              <a:rPr lang="en-US" sz="2000" dirty="0" smtClean="0">
                <a:solidFill>
                  <a:schemeClr val="tx1"/>
                </a:solidFill>
              </a:rPr>
              <a:t>)</a:t>
            </a:r>
          </a:p>
          <a:p>
            <a:pPr>
              <a:buNone/>
            </a:pPr>
            <a:endParaRPr lang="en-US" sz="1600" b="1"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33400"/>
          </a:xfrm>
        </p:spPr>
        <p:txBody>
          <a:bodyPr>
            <a:normAutofit/>
          </a:bodyPr>
          <a:lstStyle/>
          <a:p>
            <a:r>
              <a:rPr lang="en-US" altLang="en-GB" sz="2000" b="1" i="1" dirty="0" smtClean="0">
                <a:solidFill>
                  <a:schemeClr val="tx2"/>
                </a:solidFill>
              </a:rPr>
              <a:t>What is Development? Todaro</a:t>
            </a:r>
            <a:r>
              <a:rPr lang="en-GB" altLang="en-GB" sz="2000" b="1" i="1" dirty="0" smtClean="0">
                <a:solidFill>
                  <a:schemeClr val="tx2"/>
                </a:solidFill>
              </a:rPr>
              <a:t>’s view:</a:t>
            </a:r>
            <a:endParaRPr lang="en-US" sz="2000" b="1" i="1" dirty="0"/>
          </a:p>
        </p:txBody>
      </p:sp>
      <p:sp>
        <p:nvSpPr>
          <p:cNvPr id="3" name="Content Placeholder 2"/>
          <p:cNvSpPr>
            <a:spLocks noGrp="1"/>
          </p:cNvSpPr>
          <p:nvPr>
            <p:ph sz="quarter" idx="1"/>
          </p:nvPr>
        </p:nvSpPr>
        <p:spPr>
          <a:xfrm>
            <a:off x="228600" y="762000"/>
            <a:ext cx="8686800" cy="5867400"/>
          </a:xfrm>
        </p:spPr>
        <p:txBody>
          <a:bodyPr>
            <a:normAutofit fontScale="92500"/>
          </a:bodyPr>
          <a:lstStyle/>
          <a:p>
            <a:pPr marL="0" indent="0" algn="just">
              <a:lnSpc>
                <a:spcPct val="150000"/>
              </a:lnSpc>
              <a:spcBef>
                <a:spcPct val="0"/>
              </a:spcBef>
              <a:buClrTx/>
              <a:buFontTx/>
              <a:buNone/>
              <a:tabLst>
                <a:tab pos="400050" algn="l"/>
              </a:tabLst>
            </a:pPr>
            <a:r>
              <a:rPr lang="en-US" sz="2400" dirty="0" smtClean="0"/>
              <a:t>Development is process of improving the quality of all human lives with three equally important aspects.  These are: </a:t>
            </a:r>
          </a:p>
          <a:p>
            <a:pPr marL="400050" lvl="1" indent="-285750" algn="just">
              <a:lnSpc>
                <a:spcPct val="150000"/>
              </a:lnSpc>
              <a:buNone/>
              <a:tabLst>
                <a:tab pos="400050" algn="l"/>
              </a:tabLst>
            </a:pPr>
            <a:r>
              <a:rPr lang="en-US" sz="2400" dirty="0" smtClean="0">
                <a:solidFill>
                  <a:schemeClr val="tx1"/>
                </a:solidFill>
              </a:rPr>
              <a:t>1.</a:t>
            </a:r>
            <a:r>
              <a:rPr lang="en-US" sz="2400" u="sng" dirty="0" smtClean="0">
                <a:solidFill>
                  <a:schemeClr val="tx1"/>
                </a:solidFill>
              </a:rPr>
              <a:t>	Raising peoples’ living levels</a:t>
            </a:r>
            <a:r>
              <a:rPr lang="en-US" sz="2400" dirty="0" smtClean="0">
                <a:solidFill>
                  <a:schemeClr val="tx1"/>
                </a:solidFill>
              </a:rPr>
              <a:t>, i.e. incomes and consumption, levels of food, medical services, education through relevant growth processes</a:t>
            </a:r>
          </a:p>
          <a:p>
            <a:pPr marL="400050" lvl="1" indent="-285750" algn="just">
              <a:lnSpc>
                <a:spcPct val="150000"/>
              </a:lnSpc>
              <a:buNone/>
              <a:tabLst>
                <a:tab pos="400050" algn="l"/>
              </a:tabLst>
            </a:pPr>
            <a:r>
              <a:rPr lang="en-US" sz="2400" dirty="0" smtClean="0">
                <a:solidFill>
                  <a:schemeClr val="tx1"/>
                </a:solidFill>
              </a:rPr>
              <a:t>2.</a:t>
            </a:r>
            <a:r>
              <a:rPr lang="en-US" sz="2400" u="sng" dirty="0" smtClean="0">
                <a:solidFill>
                  <a:schemeClr val="tx1"/>
                </a:solidFill>
              </a:rPr>
              <a:t>	Creating conditions conducive to the growth</a:t>
            </a:r>
            <a:r>
              <a:rPr lang="en-US" sz="2400" dirty="0" smtClean="0">
                <a:solidFill>
                  <a:schemeClr val="tx1"/>
                </a:solidFill>
              </a:rPr>
              <a:t> of peoples’ self-esteem through the establishment of social, political and economic systems and institutions which promote human dignity and respect</a:t>
            </a:r>
          </a:p>
          <a:p>
            <a:pPr marL="400050" lvl="1" indent="-285750" algn="just">
              <a:lnSpc>
                <a:spcPct val="150000"/>
              </a:lnSpc>
              <a:buNone/>
              <a:tabLst>
                <a:tab pos="400050" algn="l"/>
              </a:tabLst>
            </a:pPr>
            <a:r>
              <a:rPr lang="en-US" sz="2400" dirty="0" smtClean="0">
                <a:solidFill>
                  <a:schemeClr val="tx1"/>
                </a:solidFill>
              </a:rPr>
              <a:t>3.	</a:t>
            </a:r>
            <a:r>
              <a:rPr lang="en-US" sz="2400" u="sng" dirty="0" smtClean="0">
                <a:solidFill>
                  <a:schemeClr val="tx1"/>
                </a:solidFill>
              </a:rPr>
              <a:t>Increasing peoples’ freedom to choose</a:t>
            </a:r>
            <a:r>
              <a:rPr lang="en-US" sz="2400" dirty="0" smtClean="0">
                <a:solidFill>
                  <a:schemeClr val="tx1"/>
                </a:solidFill>
              </a:rPr>
              <a:t> by enlarging the range of their choice variables, e.g. varieties of goods and services</a:t>
            </a:r>
          </a:p>
          <a:p>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81000"/>
          </a:xfrm>
        </p:spPr>
        <p:txBody>
          <a:bodyPr>
            <a:normAutofit fontScale="90000"/>
          </a:bodyPr>
          <a:lstStyle/>
          <a:p>
            <a:r>
              <a:rPr lang="en-US" altLang="en-GB" sz="2200" b="1" dirty="0" smtClean="0">
                <a:solidFill>
                  <a:schemeClr val="tx1"/>
                </a:solidFill>
                <a:latin typeface="Arial" charset="0"/>
              </a:rPr>
              <a:t>What is Economic Development? </a:t>
            </a:r>
            <a:endParaRPr lang="en-US" dirty="0"/>
          </a:p>
        </p:txBody>
      </p:sp>
      <p:sp>
        <p:nvSpPr>
          <p:cNvPr id="3" name="Content Placeholder 2"/>
          <p:cNvSpPr>
            <a:spLocks noGrp="1"/>
          </p:cNvSpPr>
          <p:nvPr>
            <p:ph sz="quarter" idx="1"/>
          </p:nvPr>
        </p:nvSpPr>
        <p:spPr>
          <a:xfrm>
            <a:off x="228600" y="533400"/>
            <a:ext cx="8686800" cy="6096000"/>
          </a:xfrm>
        </p:spPr>
        <p:txBody>
          <a:bodyPr/>
          <a:lstStyle/>
          <a:p>
            <a:pPr algn="just" defTabSz="114300">
              <a:lnSpc>
                <a:spcPct val="150000"/>
              </a:lnSpc>
              <a:tabLst>
                <a:tab pos="339725" algn="l"/>
                <a:tab pos="4398963" algn="l"/>
                <a:tab pos="5886450" algn="ctr"/>
                <a:tab pos="7029450" algn="ctr"/>
                <a:tab pos="8572500" algn="r"/>
              </a:tabLst>
            </a:pPr>
            <a:endParaRPr lang="en-US" sz="2000" b="1" dirty="0" smtClean="0"/>
          </a:p>
          <a:p>
            <a:pPr algn="just" defTabSz="114300">
              <a:lnSpc>
                <a:spcPct val="150000"/>
              </a:lnSpc>
              <a:tabLst>
                <a:tab pos="339725" algn="l"/>
                <a:tab pos="4398963" algn="l"/>
                <a:tab pos="5886450" algn="ctr"/>
                <a:tab pos="7029450" algn="ctr"/>
                <a:tab pos="8572500" algn="r"/>
              </a:tabLst>
            </a:pPr>
            <a:endParaRPr lang="en-US" sz="2000" b="1" dirty="0" smtClean="0"/>
          </a:p>
          <a:p>
            <a:pPr algn="just" defTabSz="114300">
              <a:lnSpc>
                <a:spcPct val="150000"/>
              </a:lnSpc>
              <a:tabLst>
                <a:tab pos="339725" algn="l"/>
                <a:tab pos="4398963" algn="l"/>
                <a:tab pos="5886450" algn="ctr"/>
                <a:tab pos="7029450" algn="ctr"/>
                <a:tab pos="8572500" algn="r"/>
              </a:tabLst>
            </a:pPr>
            <a:r>
              <a:rPr lang="en-US" sz="2000" b="1" dirty="0" smtClean="0"/>
              <a:t>Economic Development means:</a:t>
            </a:r>
          </a:p>
          <a:p>
            <a:pPr algn="just" defTabSz="114300">
              <a:lnSpc>
                <a:spcPct val="150000"/>
              </a:lnSpc>
              <a:tabLst>
                <a:tab pos="339725" algn="l"/>
                <a:tab pos="4398963" algn="l"/>
                <a:tab pos="5886450" algn="ctr"/>
                <a:tab pos="7029450" algn="ctr"/>
                <a:tab pos="8572500" algn="r"/>
              </a:tabLst>
            </a:pPr>
            <a:r>
              <a:rPr lang="en-US" sz="2000" i="1" dirty="0" smtClean="0"/>
              <a:t>Sustained increase in the economic standard of living of a country's population, normally accomplished by increasing its stocks of physical and human capital and improving its technology.</a:t>
            </a:r>
            <a:endParaRPr lang="en-US" sz="2000" dirty="0" smtClean="0"/>
          </a:p>
          <a:p>
            <a:pPr algn="just" defTabSz="114300">
              <a:lnSpc>
                <a:spcPct val="150000"/>
              </a:lnSpc>
              <a:tabLst>
                <a:tab pos="339725" algn="l"/>
                <a:tab pos="4398963" algn="l"/>
                <a:tab pos="5886450" algn="ctr"/>
                <a:tab pos="7029450" algn="ctr"/>
                <a:tab pos="8572500" algn="r"/>
              </a:tabLst>
            </a:pPr>
            <a:r>
              <a:rPr lang="en-US" sz="2000" dirty="0" smtClean="0"/>
              <a:t>- Creation of physical capital</a:t>
            </a:r>
          </a:p>
          <a:p>
            <a:pPr algn="just" defTabSz="114300">
              <a:lnSpc>
                <a:spcPct val="150000"/>
              </a:lnSpc>
              <a:tabLst>
                <a:tab pos="339725" algn="l"/>
                <a:tab pos="4398963" algn="l"/>
                <a:tab pos="5886450" algn="ctr"/>
                <a:tab pos="7029450" algn="ctr"/>
                <a:tab pos="8572500" algn="r"/>
              </a:tabLst>
            </a:pPr>
            <a:r>
              <a:rPr lang="en-US" sz="2000" dirty="0" smtClean="0"/>
              <a:t>- Employment and training of the human resources</a:t>
            </a:r>
          </a:p>
          <a:p>
            <a:pPr algn="just" defTabSz="114300">
              <a:lnSpc>
                <a:spcPct val="150000"/>
              </a:lnSpc>
              <a:tabLst>
                <a:tab pos="339725" algn="l"/>
                <a:tab pos="4398963" algn="l"/>
                <a:tab pos="5886450" algn="ctr"/>
                <a:tab pos="7029450" algn="ctr"/>
                <a:tab pos="8572500" algn="r"/>
              </a:tabLst>
            </a:pPr>
            <a:r>
              <a:rPr lang="en-US" sz="2000" dirty="0" smtClean="0"/>
              <a:t>- Utilization and improvement of technology</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81000"/>
          </a:xfrm>
        </p:spPr>
        <p:txBody>
          <a:bodyPr>
            <a:normAutofit fontScale="90000"/>
          </a:bodyPr>
          <a:lstStyle/>
          <a:p>
            <a:r>
              <a:rPr lang="en-US" sz="2400" b="1" dirty="0" smtClean="0">
                <a:solidFill>
                  <a:schemeClr val="tx1"/>
                </a:solidFill>
              </a:rPr>
              <a:t>How to finance saving &amp; foreign exchange gaps? </a:t>
            </a:r>
            <a:endParaRPr lang="en-US" sz="2400" b="1" dirty="0">
              <a:solidFill>
                <a:schemeClr val="tx1"/>
              </a:solidFill>
            </a:endParaRPr>
          </a:p>
        </p:txBody>
      </p:sp>
      <p:sp>
        <p:nvSpPr>
          <p:cNvPr id="3" name="Content Placeholder 2"/>
          <p:cNvSpPr>
            <a:spLocks noGrp="1"/>
          </p:cNvSpPr>
          <p:nvPr>
            <p:ph sz="quarter" idx="1"/>
          </p:nvPr>
        </p:nvSpPr>
        <p:spPr>
          <a:xfrm>
            <a:off x="228600" y="533400"/>
            <a:ext cx="8686800" cy="6096000"/>
          </a:xfrm>
        </p:spPr>
        <p:txBody>
          <a:bodyPr>
            <a:noAutofit/>
          </a:bodyPr>
          <a:lstStyle/>
          <a:p>
            <a:pPr algn="just">
              <a:lnSpc>
                <a:spcPct val="110000"/>
              </a:lnSpc>
            </a:pPr>
            <a:r>
              <a:rPr lang="en-US" sz="2000" b="1" dirty="0" smtClean="0"/>
              <a:t>Savings gap and </a:t>
            </a:r>
            <a:r>
              <a:rPr lang="en-US" sz="2000" dirty="0" smtClean="0"/>
              <a:t>the </a:t>
            </a:r>
            <a:r>
              <a:rPr lang="en-US" sz="2000" b="1" dirty="0" smtClean="0"/>
              <a:t>foreign-exchange gap are unequal in magnitude and they are essentially </a:t>
            </a:r>
            <a:r>
              <a:rPr lang="en-US" sz="2000" dirty="0" smtClean="0"/>
              <a:t>independent, which means that one of the two gaps will be “binding” for any developing economy at a given point in time. </a:t>
            </a:r>
          </a:p>
          <a:p>
            <a:pPr algn="just">
              <a:lnSpc>
                <a:spcPct val="150000"/>
              </a:lnSpc>
            </a:pPr>
            <a:r>
              <a:rPr lang="en-US" sz="2000" dirty="0" smtClean="0"/>
              <a:t>If, for example, the savings gap is dominant, this would indicate that growth is constrained by domestic investment. Foreign savings may be used as a supplement to domestic savings (inflow of foreign finance).</a:t>
            </a:r>
          </a:p>
          <a:p>
            <a:pPr algn="just"/>
            <a:r>
              <a:rPr lang="en-US" sz="2000" dirty="0" smtClean="0"/>
              <a:t>If  the foreign-exchange gap is binding, a developing economy has excess productive resources (mostly labor), and all available foreign exchange is being used for imports. </a:t>
            </a:r>
          </a:p>
          <a:p>
            <a:pPr algn="just">
              <a:lnSpc>
                <a:spcPct val="150000"/>
              </a:lnSpc>
            </a:pPr>
            <a:r>
              <a:rPr lang="en-US" sz="2000" dirty="0" smtClean="0"/>
              <a:t>So, the existence of complementary domestic resources would permit them to undertake new investment projects if they had the external finance to import new capital goods and associated technical assistance. Foreign aid can therefore play a critical role in overcoming the foreign exchange constraint and raising the real rate of economic growth.</a:t>
            </a:r>
            <a:endParaRPr lang="en-US"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en-GB" sz="2400" b="1" dirty="0" smtClean="0">
                <a:solidFill>
                  <a:schemeClr val="tx1"/>
                </a:solidFill>
              </a:rPr>
              <a:t>FDI &amp; </a:t>
            </a:r>
            <a:r>
              <a:rPr lang="en-GB" altLang="en-GB" sz="2400" b="1" dirty="0" smtClean="0">
                <a:solidFill>
                  <a:schemeClr val="tx1"/>
                </a:solidFill>
              </a:rPr>
              <a:t>Economic Development</a:t>
            </a:r>
            <a:endParaRPr lang="en-US" sz="2400" b="1" dirty="0">
              <a:solidFill>
                <a:schemeClr val="tx1"/>
              </a:solidFill>
            </a:endParaRPr>
          </a:p>
        </p:txBody>
      </p:sp>
      <p:sp>
        <p:nvSpPr>
          <p:cNvPr id="3" name="Content Placeholder 2"/>
          <p:cNvSpPr>
            <a:spLocks noGrp="1"/>
          </p:cNvSpPr>
          <p:nvPr>
            <p:ph sz="quarter" idx="1"/>
          </p:nvPr>
        </p:nvSpPr>
        <p:spPr>
          <a:xfrm>
            <a:off x="0" y="1066800"/>
            <a:ext cx="8915400" cy="5486400"/>
          </a:xfrm>
        </p:spPr>
        <p:txBody>
          <a:bodyPr>
            <a:normAutofit fontScale="92500"/>
          </a:bodyPr>
          <a:lstStyle/>
          <a:p>
            <a:pPr marL="0" indent="0" algn="just">
              <a:lnSpc>
                <a:spcPct val="150000"/>
              </a:lnSpc>
              <a:buNone/>
            </a:pPr>
            <a:r>
              <a:rPr lang="en-US" sz="2400" dirty="0" smtClean="0"/>
              <a:t>Contribution of FDI economic development is identified by its quality. The quality of FDI can be determined by:</a:t>
            </a:r>
          </a:p>
          <a:p>
            <a:pPr marL="342900" lvl="1" indent="-228600" algn="just">
              <a:lnSpc>
                <a:spcPct val="150000"/>
              </a:lnSpc>
            </a:pPr>
            <a:r>
              <a:rPr lang="en-US" dirty="0" smtClean="0">
                <a:solidFill>
                  <a:schemeClr val="tx1"/>
                </a:solidFill>
              </a:rPr>
              <a:t>The </a:t>
            </a:r>
            <a:r>
              <a:rPr lang="en-US" u="sng" dirty="0" smtClean="0">
                <a:solidFill>
                  <a:schemeClr val="tx1"/>
                </a:solidFill>
              </a:rPr>
              <a:t>extent of localization of affiliates’ output</a:t>
            </a:r>
            <a:r>
              <a:rPr lang="en-US" dirty="0" smtClean="0">
                <a:solidFill>
                  <a:schemeClr val="tx1"/>
                </a:solidFill>
              </a:rPr>
              <a:t>: how much linkage foreign affiliates have with the local economy;</a:t>
            </a:r>
          </a:p>
          <a:p>
            <a:pPr marL="342900" lvl="1" indent="-228600" algn="just">
              <a:lnSpc>
                <a:spcPct val="150000"/>
              </a:lnSpc>
            </a:pPr>
            <a:r>
              <a:rPr lang="en-US" dirty="0" smtClean="0">
                <a:solidFill>
                  <a:schemeClr val="tx1"/>
                </a:solidFill>
              </a:rPr>
              <a:t>Its </a:t>
            </a:r>
            <a:r>
              <a:rPr lang="en-US" u="sng" dirty="0" smtClean="0">
                <a:solidFill>
                  <a:schemeClr val="tx1"/>
                </a:solidFill>
              </a:rPr>
              <a:t>contribution to the development of modern industries</a:t>
            </a:r>
            <a:r>
              <a:rPr lang="en-US" dirty="0" smtClean="0">
                <a:solidFill>
                  <a:schemeClr val="tx1"/>
                </a:solidFill>
              </a:rPr>
              <a:t>: foreign affiliates entering into relatively technology-intensive industries, which are new to the host country, bring more benefits;</a:t>
            </a:r>
          </a:p>
          <a:p>
            <a:pPr marL="342900" lvl="1" indent="-228600" algn="just">
              <a:lnSpc>
                <a:spcPct val="150000"/>
              </a:lnSpc>
            </a:pPr>
            <a:r>
              <a:rPr lang="en-US" dirty="0" smtClean="0">
                <a:solidFill>
                  <a:schemeClr val="tx1"/>
                </a:solidFill>
              </a:rPr>
              <a:t>Its </a:t>
            </a:r>
            <a:r>
              <a:rPr lang="en-US" u="sng" dirty="0" smtClean="0">
                <a:solidFill>
                  <a:schemeClr val="tx1"/>
                </a:solidFill>
              </a:rPr>
              <a:t>extent of export-orientation</a:t>
            </a:r>
            <a:r>
              <a:rPr lang="en-US" dirty="0" smtClean="0">
                <a:solidFill>
                  <a:schemeClr val="tx1"/>
                </a:solidFill>
              </a:rPr>
              <a:t>: FDI in export-oriented units can have substantial balance of payments benefits and positive external effects; or</a:t>
            </a:r>
          </a:p>
          <a:p>
            <a:pPr marL="342900" lvl="1" indent="-228600" algn="just">
              <a:lnSpc>
                <a:spcPct val="150000"/>
              </a:lnSpc>
            </a:pPr>
            <a:r>
              <a:rPr lang="en-US" u="sng" dirty="0" smtClean="0">
                <a:solidFill>
                  <a:schemeClr val="tx1"/>
                </a:solidFill>
              </a:rPr>
              <a:t>Research and development (R&amp;D) activity </a:t>
            </a:r>
            <a:r>
              <a:rPr lang="en-US" dirty="0" smtClean="0">
                <a:solidFill>
                  <a:schemeClr val="tx1"/>
                </a:solidFill>
              </a:rPr>
              <a:t>of affiliates: such activities have substantial positive externalities.</a:t>
            </a:r>
          </a:p>
          <a:p>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Quiz (5%)</a:t>
            </a:r>
            <a:endParaRPr lang="en-US" dirty="0"/>
          </a:p>
        </p:txBody>
      </p:sp>
      <p:sp>
        <p:nvSpPr>
          <p:cNvPr id="3" name="Content Placeholder 2"/>
          <p:cNvSpPr>
            <a:spLocks noGrp="1"/>
          </p:cNvSpPr>
          <p:nvPr>
            <p:ph sz="quarter" idx="1"/>
          </p:nvPr>
        </p:nvSpPr>
        <p:spPr/>
        <p:txBody>
          <a:bodyPr>
            <a:normAutofit/>
          </a:bodyPr>
          <a:lstStyle/>
          <a:p>
            <a:pPr marL="514350" indent="-514350" algn="just">
              <a:lnSpc>
                <a:spcPct val="150000"/>
              </a:lnSpc>
              <a:buFont typeface="+mj-lt"/>
              <a:buAutoNum type="arabicPeriod"/>
            </a:pPr>
            <a:r>
              <a:rPr lang="en-US" sz="2400" dirty="0" smtClean="0"/>
              <a:t>what is the cost of accumulated debt for a country?</a:t>
            </a:r>
          </a:p>
          <a:p>
            <a:pPr marL="514350" indent="-514350" algn="just">
              <a:lnSpc>
                <a:spcPct val="150000"/>
              </a:lnSpc>
              <a:buFont typeface="+mj-lt"/>
              <a:buAutoNum type="arabicPeriod"/>
            </a:pPr>
            <a:r>
              <a:rPr lang="en-US" sz="2400" dirty="0" smtClean="0"/>
              <a:t>What is the difference between FDI and portfolio investment?</a:t>
            </a:r>
          </a:p>
          <a:p>
            <a:pPr marL="514350" indent="-514350" algn="just">
              <a:lnSpc>
                <a:spcPct val="150000"/>
              </a:lnSpc>
              <a:buFont typeface="+mj-lt"/>
              <a:buAutoNum type="arabicPeriod"/>
            </a:pPr>
            <a:r>
              <a:rPr lang="en-US" sz="2400" dirty="0" smtClean="0"/>
              <a:t>What are the benefits of FDI to home country’s economy?</a:t>
            </a:r>
          </a:p>
          <a:p>
            <a:pPr marL="514350" indent="-514350" algn="just">
              <a:lnSpc>
                <a:spcPct val="150000"/>
              </a:lnSpc>
              <a:buFont typeface="+mj-lt"/>
              <a:buAutoNum type="arabicPeriod"/>
            </a:pPr>
            <a:r>
              <a:rPr lang="en-US" sz="2400" dirty="0" smtClean="0"/>
              <a:t>What is the reflection of Radicalism views for FDI?</a:t>
            </a:r>
          </a:p>
          <a:p>
            <a:pPr marL="514350" indent="-514350" algn="just">
              <a:lnSpc>
                <a:spcPct val="150000"/>
              </a:lnSpc>
              <a:buFont typeface="+mj-lt"/>
              <a:buAutoNum type="arabicPeriod"/>
            </a:pPr>
            <a:r>
              <a:rPr lang="en-US" sz="2400" dirty="0" smtClean="0"/>
              <a:t>What is development? </a:t>
            </a:r>
          </a:p>
          <a:p>
            <a:pPr>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304800"/>
          </a:xfrm>
        </p:spPr>
        <p:txBody>
          <a:bodyPr>
            <a:normAutofit fontScale="90000"/>
          </a:bodyPr>
          <a:lstStyle/>
          <a:p>
            <a:r>
              <a:rPr lang="en-US" sz="2800" b="1" i="1" dirty="0" smtClean="0">
                <a:solidFill>
                  <a:schemeClr val="tx1"/>
                </a:solidFill>
              </a:rPr>
              <a:t>Economic motivations….cont</a:t>
            </a:r>
            <a:endParaRPr lang="en-US" sz="2800" b="1" i="1" dirty="0"/>
          </a:p>
        </p:txBody>
      </p:sp>
      <p:sp>
        <p:nvSpPr>
          <p:cNvPr id="3" name="Content Placeholder 2"/>
          <p:cNvSpPr>
            <a:spLocks noGrp="1"/>
          </p:cNvSpPr>
          <p:nvPr>
            <p:ph sz="quarter" idx="1"/>
          </p:nvPr>
        </p:nvSpPr>
        <p:spPr>
          <a:xfrm>
            <a:off x="228600" y="609600"/>
            <a:ext cx="8686800" cy="6019800"/>
          </a:xfrm>
        </p:spPr>
        <p:txBody>
          <a:bodyPr>
            <a:normAutofit/>
          </a:bodyPr>
          <a:lstStyle/>
          <a:p>
            <a:pPr algn="just">
              <a:lnSpc>
                <a:spcPct val="150000"/>
              </a:lnSpc>
              <a:buNone/>
            </a:pPr>
            <a:r>
              <a:rPr lang="en-US" sz="2000" dirty="0" smtClean="0"/>
              <a:t>B</a:t>
            </a:r>
            <a:r>
              <a:rPr lang="en-US" sz="1800" b="1" dirty="0" smtClean="0"/>
              <a:t>. Growth and Savings</a:t>
            </a:r>
            <a:r>
              <a:rPr lang="en-US" sz="2000" dirty="0" smtClean="0"/>
              <a:t>: External assistance is also assumed to facilitate and accelerate the process of development by generating additional domestic savings as a result of the higher growth rates that it is presumed to induce.</a:t>
            </a:r>
          </a:p>
          <a:p>
            <a:pPr algn="just">
              <a:lnSpc>
                <a:spcPct val="150000"/>
              </a:lnSpc>
              <a:buNone/>
            </a:pPr>
            <a:r>
              <a:rPr lang="en-US" sz="2000" b="1" dirty="0" smtClean="0"/>
              <a:t>C. Technical assistance : </a:t>
            </a:r>
            <a:r>
              <a:rPr lang="en-US" sz="2000" dirty="0" smtClean="0"/>
              <a:t>foreign aid (either bilateral or multilateral) takes the form of the transfer of expert personnel, technicians, scientists, educators, and economic advisers, and particularly their use in training local personnel, rather than a simple transfer of funds.</a:t>
            </a:r>
          </a:p>
          <a:p>
            <a:pPr algn="just">
              <a:lnSpc>
                <a:spcPct val="150000"/>
              </a:lnSpc>
              <a:buNone/>
            </a:pPr>
            <a:r>
              <a:rPr lang="en-US" sz="2000" b="1" dirty="0" smtClean="0"/>
              <a:t>D. Absorptive capacity : The </a:t>
            </a:r>
            <a:r>
              <a:rPr lang="en-US" sz="2000" dirty="0" smtClean="0"/>
              <a:t>ability of a country to absorb foreign private or public financial assistance (to use the funds in a productive manner). It is the  ability to use aid funds wisely and productively</a:t>
            </a:r>
            <a:endParaRPr lang="en-US" sz="20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i="1" dirty="0" smtClean="0">
                <a:solidFill>
                  <a:schemeClr val="tx1"/>
                </a:solidFill>
              </a:rPr>
              <a:t>Economic motivations….cont</a:t>
            </a:r>
            <a:endParaRPr lang="en-US" sz="2400" dirty="0"/>
          </a:p>
        </p:txBody>
      </p:sp>
      <p:sp>
        <p:nvSpPr>
          <p:cNvPr id="3" name="Content Placeholder 2"/>
          <p:cNvSpPr>
            <a:spLocks noGrp="1"/>
          </p:cNvSpPr>
          <p:nvPr>
            <p:ph sz="quarter" idx="1"/>
          </p:nvPr>
        </p:nvSpPr>
        <p:spPr>
          <a:xfrm>
            <a:off x="152400" y="1295400"/>
            <a:ext cx="8839200" cy="5410200"/>
          </a:xfrm>
        </p:spPr>
        <p:txBody>
          <a:bodyPr/>
          <a:lstStyle/>
          <a:p>
            <a:pPr algn="just">
              <a:lnSpc>
                <a:spcPct val="150000"/>
              </a:lnSpc>
              <a:buNone/>
            </a:pPr>
            <a:r>
              <a:rPr lang="en-US" dirty="0" smtClean="0"/>
              <a:t>E. </a:t>
            </a:r>
            <a:r>
              <a:rPr lang="en-US" sz="2000" b="1" dirty="0" smtClean="0"/>
              <a:t>Economic Motivations and Self-Interest</a:t>
            </a:r>
            <a:r>
              <a:rPr lang="en-US" sz="2000" dirty="0" smtClean="0"/>
              <a:t>: this types of aid provided when it  accrue benefits to donor countries as a result of their aid programs.</a:t>
            </a:r>
          </a:p>
          <a:p>
            <a:pPr algn="just"/>
            <a:r>
              <a:rPr lang="en-US" sz="2000" b="1" i="1" dirty="0" smtClean="0"/>
              <a:t>Example</a:t>
            </a:r>
            <a:r>
              <a:rPr lang="en-US" sz="2000" dirty="0" smtClean="0"/>
              <a:t>: </a:t>
            </a:r>
            <a:r>
              <a:rPr lang="en-US" sz="2000" b="1" dirty="0" smtClean="0"/>
              <a:t>Tied aid- Foreign aid in the </a:t>
            </a:r>
            <a:r>
              <a:rPr lang="en-US" sz="2000" dirty="0" smtClean="0"/>
              <a:t>form of bilateral loans or grants that require the recipient country to use the funds to purchase goods or services from the donor country</a:t>
            </a:r>
            <a:r>
              <a:rPr lang="en-US" sz="2400" dirty="0" smtClean="0"/>
              <a:t>.</a:t>
            </a:r>
          </a:p>
          <a:p>
            <a:pPr>
              <a:lnSpc>
                <a:spcPct val="150000"/>
              </a:lnSpc>
            </a:pPr>
            <a:r>
              <a:rPr lang="en-US" sz="2000" dirty="0" smtClean="0"/>
              <a:t>It limits the receiving nation’s freedom to shop around for low-cost and suitable capital and intermediate goods.</a:t>
            </a:r>
            <a:endParaRPr 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400" b="1" dirty="0" smtClean="0">
                <a:solidFill>
                  <a:schemeClr val="tx1"/>
                </a:solidFill>
                <a:latin typeface="+mn-lt"/>
              </a:rPr>
              <a:t>Who Provides Foreign Aid &amp; Why?</a:t>
            </a:r>
            <a:endParaRPr lang="en-US" sz="2400" b="1" dirty="0">
              <a:solidFill>
                <a:schemeClr val="tx1"/>
              </a:solidFill>
              <a:latin typeface="+mn-lt"/>
            </a:endParaRPr>
          </a:p>
        </p:txBody>
      </p:sp>
      <p:sp>
        <p:nvSpPr>
          <p:cNvPr id="3" name="Content Placeholder 2"/>
          <p:cNvSpPr>
            <a:spLocks noGrp="1"/>
          </p:cNvSpPr>
          <p:nvPr>
            <p:ph sz="quarter" idx="1"/>
          </p:nvPr>
        </p:nvSpPr>
        <p:spPr>
          <a:xfrm>
            <a:off x="228600" y="1219200"/>
            <a:ext cx="8686800" cy="5410200"/>
          </a:xfrm>
        </p:spPr>
        <p:txBody>
          <a:bodyPr>
            <a:normAutofit fontScale="25000" lnSpcReduction="20000"/>
          </a:bodyPr>
          <a:lstStyle/>
          <a:p>
            <a:pPr marL="465138" lvl="1" indent="-404813" algn="just">
              <a:lnSpc>
                <a:spcPct val="120000"/>
              </a:lnSpc>
              <a:spcBef>
                <a:spcPct val="5000"/>
              </a:spcBef>
              <a:buFont typeface="+mj-lt"/>
              <a:buAutoNum type="arabicPeriod"/>
            </a:pPr>
            <a:r>
              <a:rPr lang="en-US" sz="8000" b="1" dirty="0" smtClean="0">
                <a:solidFill>
                  <a:schemeClr val="tx1"/>
                </a:solidFill>
              </a:rPr>
              <a:t>Public sources</a:t>
            </a:r>
            <a:r>
              <a:rPr lang="en-US" sz="8000" dirty="0" smtClean="0">
                <a:solidFill>
                  <a:schemeClr val="tx1"/>
                </a:solidFill>
              </a:rPr>
              <a:t>: "Official Development Assistance" (ODA) 	</a:t>
            </a:r>
            <a:r>
              <a:rPr lang="en-US" sz="8000" b="1" dirty="0" smtClean="0">
                <a:solidFill>
                  <a:schemeClr val="tx1"/>
                </a:solidFill>
              </a:rPr>
              <a:t>Note</a:t>
            </a:r>
            <a:r>
              <a:rPr lang="en-US" sz="8000" dirty="0" smtClean="0">
                <a:solidFill>
                  <a:schemeClr val="tx1"/>
                </a:solidFill>
              </a:rPr>
              <a:t>: ODA </a:t>
            </a:r>
            <a:r>
              <a:rPr lang="en-US" sz="8000" b="1" u="sng" dirty="0" smtClean="0">
                <a:solidFill>
                  <a:schemeClr val="tx1"/>
                </a:solidFill>
              </a:rPr>
              <a:t>only</a:t>
            </a:r>
            <a:r>
              <a:rPr lang="en-US" sz="8000" dirty="0" smtClean="0">
                <a:solidFill>
                  <a:schemeClr val="tx1"/>
                </a:solidFill>
              </a:rPr>
              <a:t> includes foreign funds that goes to </a:t>
            </a:r>
            <a:r>
              <a:rPr lang="en-US" sz="8000" u="sng" dirty="0" smtClean="0">
                <a:solidFill>
                  <a:schemeClr val="tx1"/>
                </a:solidFill>
              </a:rPr>
              <a:t>poor LDCs</a:t>
            </a:r>
            <a:r>
              <a:rPr lang="en-US" sz="8000" dirty="0" smtClean="0">
                <a:solidFill>
                  <a:schemeClr val="tx1"/>
                </a:solidFill>
              </a:rPr>
              <a:t> for development &amp; humanitarian assistance </a:t>
            </a:r>
          </a:p>
          <a:p>
            <a:pPr marL="465138" lvl="1" indent="-404813" algn="just">
              <a:lnSpc>
                <a:spcPct val="120000"/>
              </a:lnSpc>
              <a:spcBef>
                <a:spcPct val="5000"/>
              </a:spcBef>
              <a:buFont typeface="Wingdings" pitchFamily="2" charset="2"/>
              <a:buChar char="v"/>
            </a:pPr>
            <a:r>
              <a:rPr lang="en-US" sz="8000" b="1" dirty="0" smtClean="0">
                <a:solidFill>
                  <a:schemeClr val="tx1"/>
                </a:solidFill>
              </a:rPr>
              <a:t>Major </a:t>
            </a:r>
            <a:r>
              <a:rPr lang="en-US" sz="8000" b="1" u="sng" dirty="0" smtClean="0">
                <a:solidFill>
                  <a:schemeClr val="tx1"/>
                </a:solidFill>
              </a:rPr>
              <a:t>multilateral donors</a:t>
            </a:r>
            <a:r>
              <a:rPr lang="en-US" sz="8000" b="1" dirty="0" smtClean="0">
                <a:solidFill>
                  <a:schemeClr val="tx1"/>
                </a:solidFill>
              </a:rPr>
              <a:t> </a:t>
            </a:r>
            <a:r>
              <a:rPr lang="en-US" sz="8000" dirty="0" smtClean="0">
                <a:solidFill>
                  <a:schemeClr val="tx1"/>
                </a:solidFill>
              </a:rPr>
              <a:t>(foreign aids from DCs to LDCs via an international organization) </a:t>
            </a:r>
          </a:p>
          <a:p>
            <a:pPr marL="914400" lvl="3" indent="-404813">
              <a:lnSpc>
                <a:spcPct val="120000"/>
              </a:lnSpc>
              <a:spcBef>
                <a:spcPct val="5000"/>
              </a:spcBef>
              <a:buFont typeface="Wingdings" pitchFamily="2" charset="2"/>
              <a:buChar char="Ø"/>
            </a:pPr>
            <a:r>
              <a:rPr lang="en-US" sz="8000" u="sng" dirty="0" smtClean="0">
                <a:solidFill>
                  <a:schemeClr val="tx1"/>
                </a:solidFill>
              </a:rPr>
              <a:t>UN Agencies--</a:t>
            </a:r>
            <a:r>
              <a:rPr lang="en-US" sz="8000" dirty="0" smtClean="0">
                <a:solidFill>
                  <a:schemeClr val="tx1"/>
                </a:solidFill>
              </a:rPr>
              <a:t>FAO, WFP, UNDP, IFAD, WHO, UNICEF</a:t>
            </a:r>
          </a:p>
          <a:p>
            <a:pPr marL="914400" lvl="3" indent="-344488">
              <a:lnSpc>
                <a:spcPct val="120000"/>
              </a:lnSpc>
              <a:spcBef>
                <a:spcPct val="5000"/>
              </a:spcBef>
              <a:buFont typeface="Wingdings" pitchFamily="2" charset="2"/>
              <a:buChar char="Ø"/>
            </a:pPr>
            <a:r>
              <a:rPr lang="en-US" sz="8000" u="sng" dirty="0" smtClean="0">
                <a:solidFill>
                  <a:schemeClr val="tx1"/>
                </a:solidFill>
              </a:rPr>
              <a:t>Non-UN Agencies--</a:t>
            </a:r>
            <a:r>
              <a:rPr lang="en-US" sz="8000" dirty="0" smtClean="0">
                <a:solidFill>
                  <a:schemeClr val="tx1"/>
                </a:solidFill>
              </a:rPr>
              <a:t>WB &amp; IMF (big!), Euro. Development Fund</a:t>
            </a:r>
          </a:p>
          <a:p>
            <a:pPr marL="914400" lvl="3" indent="-344488">
              <a:lnSpc>
                <a:spcPct val="120000"/>
              </a:lnSpc>
              <a:spcBef>
                <a:spcPct val="5000"/>
              </a:spcBef>
              <a:buFont typeface="Wingdings" pitchFamily="2" charset="2"/>
              <a:buChar char="Ø"/>
            </a:pPr>
            <a:r>
              <a:rPr lang="en-US" sz="8000" u="sng" dirty="0" smtClean="0">
                <a:solidFill>
                  <a:schemeClr val="tx1"/>
                </a:solidFill>
              </a:rPr>
              <a:t>Regional Development Banks--</a:t>
            </a:r>
            <a:r>
              <a:rPr lang="en-US" sz="8000" dirty="0" smtClean="0">
                <a:solidFill>
                  <a:schemeClr val="tx1"/>
                </a:solidFill>
              </a:rPr>
              <a:t>Asian, African, Inter-American Dev. Bank</a:t>
            </a:r>
          </a:p>
          <a:p>
            <a:pPr marL="914400" lvl="3" indent="-749300">
              <a:lnSpc>
                <a:spcPct val="120000"/>
              </a:lnSpc>
              <a:spcBef>
                <a:spcPct val="5000"/>
              </a:spcBef>
              <a:buNone/>
            </a:pPr>
            <a:r>
              <a:rPr lang="en-US" sz="8000" u="sng" dirty="0" smtClean="0">
                <a:solidFill>
                  <a:schemeClr val="tx1"/>
                </a:solidFill>
              </a:rPr>
              <a:t>why?</a:t>
            </a:r>
            <a:r>
              <a:rPr lang="en-US" sz="8000" dirty="0" smtClean="0">
                <a:solidFill>
                  <a:schemeClr val="tx1"/>
                </a:solidFill>
              </a:rPr>
              <a:t>  to promote development &amp; economic reforms</a:t>
            </a:r>
          </a:p>
          <a:p>
            <a:pPr marL="465138" lvl="3" indent="-300038">
              <a:lnSpc>
                <a:spcPct val="120000"/>
              </a:lnSpc>
              <a:spcBef>
                <a:spcPct val="5000"/>
              </a:spcBef>
              <a:buFont typeface="Wingdings" pitchFamily="2" charset="2"/>
              <a:buChar char="v"/>
            </a:pPr>
            <a:r>
              <a:rPr lang="en-US" sz="8000" b="1" dirty="0" smtClean="0">
                <a:solidFill>
                  <a:schemeClr val="tx1"/>
                </a:solidFill>
              </a:rPr>
              <a:t>Major </a:t>
            </a:r>
            <a:r>
              <a:rPr lang="en-US" sz="8000" b="1" u="sng" dirty="0" smtClean="0">
                <a:solidFill>
                  <a:schemeClr val="tx1"/>
                </a:solidFill>
              </a:rPr>
              <a:t>bilateral donors</a:t>
            </a:r>
            <a:r>
              <a:rPr lang="en-US" sz="8000" b="1" dirty="0" smtClean="0">
                <a:solidFill>
                  <a:schemeClr val="tx1"/>
                </a:solidFill>
              </a:rPr>
              <a:t> </a:t>
            </a:r>
            <a:r>
              <a:rPr lang="en-US" sz="8000" dirty="0" smtClean="0">
                <a:solidFill>
                  <a:schemeClr val="tx1"/>
                </a:solidFill>
              </a:rPr>
              <a:t>(foreign aids  from a DC to a governments. &amp; NGOs in LDCs) </a:t>
            </a:r>
          </a:p>
          <a:p>
            <a:pPr marL="569913" lvl="3" indent="-344488">
              <a:lnSpc>
                <a:spcPct val="120000"/>
              </a:lnSpc>
              <a:spcBef>
                <a:spcPct val="5000"/>
              </a:spcBef>
              <a:buFont typeface="Wingdings" pitchFamily="2" charset="2"/>
              <a:buChar char="Ø"/>
            </a:pPr>
            <a:r>
              <a:rPr lang="en-US" sz="8000" dirty="0" smtClean="0">
                <a:solidFill>
                  <a:schemeClr val="tx1"/>
                </a:solidFill>
              </a:rPr>
              <a:t>Western DCs (especially to former colonies)</a:t>
            </a:r>
          </a:p>
          <a:p>
            <a:pPr marL="569913" lvl="3" indent="-344488">
              <a:lnSpc>
                <a:spcPct val="120000"/>
              </a:lnSpc>
              <a:spcBef>
                <a:spcPct val="5000"/>
              </a:spcBef>
              <a:buFont typeface="Wingdings" pitchFamily="2" charset="2"/>
              <a:buChar char="Ø"/>
            </a:pPr>
            <a:r>
              <a:rPr lang="en-US" sz="8000" dirty="0" smtClean="0">
                <a:solidFill>
                  <a:schemeClr val="tx1"/>
                </a:solidFill>
              </a:rPr>
              <a:t>OPEC countries (especially to Arab world)</a:t>
            </a:r>
          </a:p>
          <a:p>
            <a:pPr marL="569913" lvl="3" indent="-344488">
              <a:lnSpc>
                <a:spcPct val="120000"/>
              </a:lnSpc>
              <a:spcBef>
                <a:spcPct val="5000"/>
              </a:spcBef>
              <a:buFont typeface="Wingdings" pitchFamily="2" charset="2"/>
              <a:buChar char="Ø"/>
            </a:pPr>
            <a:r>
              <a:rPr lang="en-US" sz="8000" dirty="0" smtClean="0">
                <a:solidFill>
                  <a:schemeClr val="tx1"/>
                </a:solidFill>
              </a:rPr>
              <a:t>Japan (especially to Asia)</a:t>
            </a:r>
          </a:p>
          <a:p>
            <a:pPr marL="569913" lvl="3" indent="-344488">
              <a:lnSpc>
                <a:spcPct val="120000"/>
              </a:lnSpc>
              <a:spcBef>
                <a:spcPct val="5000"/>
              </a:spcBef>
              <a:buNone/>
            </a:pPr>
            <a:r>
              <a:rPr lang="en-US" sz="8000" u="sng" dirty="0" smtClean="0">
                <a:solidFill>
                  <a:schemeClr val="tx1"/>
                </a:solidFill>
              </a:rPr>
              <a:t>Why?</a:t>
            </a:r>
            <a:r>
              <a:rPr lang="en-US" sz="8000" dirty="0" smtClean="0">
                <a:solidFill>
                  <a:schemeClr val="tx1"/>
                </a:solidFill>
              </a:rPr>
              <a:t>  Promote security, economic/political reforms, dispose of agricultural surpluses (i.e., US)</a:t>
            </a:r>
          </a:p>
          <a:p>
            <a:pPr>
              <a:lnSpc>
                <a:spcPct val="120000"/>
              </a:lnSpc>
            </a:pPr>
            <a:endParaRPr lang="en-US" sz="8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533400"/>
          </a:xfrm>
        </p:spPr>
        <p:txBody>
          <a:bodyPr>
            <a:normAutofit/>
          </a:bodyPr>
          <a:lstStyle/>
          <a:p>
            <a:r>
              <a:rPr lang="en-US" sz="2000" b="1" dirty="0" smtClean="0">
                <a:solidFill>
                  <a:schemeClr val="tx1"/>
                </a:solidFill>
              </a:rPr>
              <a:t>Who Provides Foreign Aid &amp; Why?</a:t>
            </a:r>
            <a:endParaRPr lang="en-US" sz="2000" dirty="0">
              <a:solidFill>
                <a:schemeClr val="tx1"/>
              </a:solidFill>
            </a:endParaRPr>
          </a:p>
        </p:txBody>
      </p:sp>
      <p:sp>
        <p:nvSpPr>
          <p:cNvPr id="3" name="Content Placeholder 2"/>
          <p:cNvSpPr>
            <a:spLocks noGrp="1"/>
          </p:cNvSpPr>
          <p:nvPr>
            <p:ph sz="quarter" idx="1"/>
          </p:nvPr>
        </p:nvSpPr>
        <p:spPr>
          <a:xfrm>
            <a:off x="228600" y="1219200"/>
            <a:ext cx="8763000" cy="5486400"/>
          </a:xfrm>
        </p:spPr>
        <p:txBody>
          <a:bodyPr>
            <a:normAutofit/>
          </a:bodyPr>
          <a:lstStyle/>
          <a:p>
            <a:pPr marL="688975" lvl="1" indent="-344488" algn="just">
              <a:lnSpc>
                <a:spcPct val="150000"/>
              </a:lnSpc>
              <a:spcBef>
                <a:spcPct val="5000"/>
              </a:spcBef>
              <a:buNone/>
            </a:pPr>
            <a:r>
              <a:rPr lang="en-US" sz="2000" dirty="0" smtClean="0">
                <a:solidFill>
                  <a:schemeClr val="tx1"/>
                </a:solidFill>
              </a:rPr>
              <a:t>2</a:t>
            </a:r>
            <a:r>
              <a:rPr lang="en-US" sz="2000" b="1" dirty="0" smtClean="0">
                <a:solidFill>
                  <a:schemeClr val="tx1"/>
                </a:solidFill>
              </a:rPr>
              <a:t>. </a:t>
            </a:r>
            <a:r>
              <a:rPr lang="en-US" sz="2400" b="1" dirty="0" smtClean="0">
                <a:solidFill>
                  <a:schemeClr val="tx1"/>
                </a:solidFill>
              </a:rPr>
              <a:t>Private sources </a:t>
            </a:r>
            <a:r>
              <a:rPr lang="en-US" sz="2400" dirty="0" smtClean="0">
                <a:solidFill>
                  <a:schemeClr val="tx1"/>
                </a:solidFill>
              </a:rPr>
              <a:t>(foreign aids  from orgs. &amp; individuals to international organizations, &amp; NGOs working in LDCs)</a:t>
            </a:r>
          </a:p>
          <a:p>
            <a:pPr marL="1087438" lvl="2" indent="-284163" algn="just">
              <a:lnSpc>
                <a:spcPct val="150000"/>
              </a:lnSpc>
              <a:spcBef>
                <a:spcPct val="5000"/>
              </a:spcBef>
              <a:buFont typeface="Wingdings" pitchFamily="2" charset="2"/>
              <a:buChar char="Ø"/>
            </a:pPr>
            <a:r>
              <a:rPr lang="en-US" sz="2400" dirty="0" smtClean="0"/>
              <a:t>Foundations:  Rockefeller, Ford, Kellogg, Gates</a:t>
            </a:r>
          </a:p>
          <a:p>
            <a:pPr marL="1087438" lvl="2" indent="-284163" algn="just">
              <a:lnSpc>
                <a:spcPct val="150000"/>
              </a:lnSpc>
              <a:spcBef>
                <a:spcPct val="5000"/>
              </a:spcBef>
              <a:buFont typeface="Wingdings" pitchFamily="2" charset="2"/>
              <a:buChar char="Ø"/>
            </a:pPr>
            <a:r>
              <a:rPr lang="en-US" sz="2400" dirty="0" smtClean="0"/>
              <a:t>Churches:  World Council of Churches, individual denominations</a:t>
            </a:r>
          </a:p>
          <a:p>
            <a:pPr marL="1087438" lvl="2" indent="-284163" algn="just">
              <a:lnSpc>
                <a:spcPct val="150000"/>
              </a:lnSpc>
              <a:spcBef>
                <a:spcPct val="5000"/>
              </a:spcBef>
              <a:buFont typeface="Wingdings" pitchFamily="2" charset="2"/>
              <a:buChar char="Ø"/>
            </a:pPr>
            <a:r>
              <a:rPr lang="en-US" sz="2400" dirty="0" smtClean="0"/>
              <a:t>NGOs:  Oxfam, CARE, CRS, Save the Children, Doctors Without Borders, World Vision, etc.</a:t>
            </a:r>
          </a:p>
          <a:p>
            <a:pPr marL="1087438" lvl="2" indent="-742950" algn="just">
              <a:lnSpc>
                <a:spcPct val="150000"/>
              </a:lnSpc>
              <a:spcBef>
                <a:spcPct val="5000"/>
              </a:spcBef>
              <a:buNone/>
            </a:pPr>
            <a:r>
              <a:rPr lang="en-US" sz="2400" u="sng" dirty="0" smtClean="0"/>
              <a:t>Why? </a:t>
            </a:r>
            <a:r>
              <a:rPr lang="en-US" sz="2400" dirty="0" smtClean="0"/>
              <a:t>  Promote humanitarian concerns &amp; development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rmAutofit/>
          </a:bodyPr>
          <a:lstStyle/>
          <a:p>
            <a:pPr lvl="0"/>
            <a:r>
              <a:rPr lang="en-US" sz="2400" b="1" dirty="0" smtClean="0">
                <a:solidFill>
                  <a:schemeClr val="tx1"/>
                </a:solidFill>
              </a:rPr>
              <a:t>Foreign debt</a:t>
            </a:r>
            <a:endParaRPr lang="en-US" sz="2400" b="1" dirty="0">
              <a:solidFill>
                <a:schemeClr val="tx1"/>
              </a:solidFill>
            </a:endParaRPr>
          </a:p>
        </p:txBody>
      </p:sp>
      <p:sp>
        <p:nvSpPr>
          <p:cNvPr id="3" name="Content Placeholder 2"/>
          <p:cNvSpPr>
            <a:spLocks noGrp="1"/>
          </p:cNvSpPr>
          <p:nvPr>
            <p:ph sz="quarter" idx="1"/>
          </p:nvPr>
        </p:nvSpPr>
        <p:spPr>
          <a:xfrm>
            <a:off x="228600" y="685800"/>
            <a:ext cx="8686800" cy="5943600"/>
          </a:xfrm>
        </p:spPr>
        <p:txBody>
          <a:bodyPr>
            <a:normAutofit fontScale="92500"/>
          </a:bodyPr>
          <a:lstStyle/>
          <a:p>
            <a:pPr algn="just">
              <a:lnSpc>
                <a:spcPct val="150000"/>
              </a:lnSpc>
            </a:pPr>
            <a:r>
              <a:rPr lang="en-US" sz="2400" b="1" dirty="0" smtClean="0"/>
              <a:t>External debt</a:t>
            </a:r>
            <a:r>
              <a:rPr lang="en-US" sz="2000" dirty="0" smtClean="0"/>
              <a:t>: it is the accumulated total private and public foreign debt owed by a country.</a:t>
            </a:r>
          </a:p>
          <a:p>
            <a:pPr algn="just">
              <a:lnSpc>
                <a:spcPct val="150000"/>
              </a:lnSpc>
            </a:pPr>
            <a:r>
              <a:rPr lang="en-US" sz="2000" dirty="0" smtClean="0"/>
              <a:t>The accumulation of external debt is a </a:t>
            </a:r>
            <a:r>
              <a:rPr lang="en-US" sz="2000" b="1" dirty="0" smtClean="0"/>
              <a:t>common phenomenon </a:t>
            </a:r>
            <a:r>
              <a:rPr lang="en-US" sz="2000" dirty="0" smtClean="0"/>
              <a:t>of developing countries at the </a:t>
            </a:r>
            <a:r>
              <a:rPr lang="en-US" sz="2000" b="1" dirty="0" smtClean="0"/>
              <a:t>stage of economic development </a:t>
            </a:r>
            <a:r>
              <a:rPr lang="en-US" sz="2000" dirty="0" smtClean="0"/>
              <a:t>where the supply of domestic savings is low, current account payments deficits are high, and imports of capital are needed to augment domestic resources.</a:t>
            </a:r>
          </a:p>
          <a:p>
            <a:pPr algn="just">
              <a:lnSpc>
                <a:spcPct val="150000"/>
              </a:lnSpc>
            </a:pPr>
            <a:r>
              <a:rPr lang="en-US" sz="2000" b="1" dirty="0" smtClean="0"/>
              <a:t>What is the cost of accumulated debt? </a:t>
            </a:r>
          </a:p>
          <a:p>
            <a:r>
              <a:rPr lang="en-US" sz="2000" dirty="0" smtClean="0"/>
              <a:t>The main cost associated with the accumulation of a large external debt is </a:t>
            </a:r>
            <a:r>
              <a:rPr lang="en-US" sz="2000" b="1" i="1" dirty="0" smtClean="0"/>
              <a:t>debt service.</a:t>
            </a:r>
          </a:p>
          <a:p>
            <a:pPr algn="just"/>
            <a:r>
              <a:rPr lang="en-US" sz="2000" dirty="0" smtClean="0"/>
              <a:t>Debt service is the payment of amortization (liquidation of the principal) and accumulated interest. As the size of the debt grows or as interest rates rise, debt service charges increase. Debt service payments must be made with </a:t>
            </a:r>
            <a:r>
              <a:rPr lang="en-US" sz="2000" b="1" dirty="0" smtClean="0"/>
              <a:t>foreign exchange</a:t>
            </a:r>
            <a:r>
              <a:rPr lang="en-US" sz="2000" dirty="0" smtClean="0"/>
              <a:t>. </a:t>
            </a:r>
            <a:r>
              <a:rPr lang="en-US" sz="2000" b="1" dirty="0" smtClean="0"/>
              <a:t>How to pay? </a:t>
            </a:r>
          </a:p>
          <a:p>
            <a:pPr algn="just"/>
            <a:r>
              <a:rPr lang="en-US" sz="2000" dirty="0" smtClean="0"/>
              <a:t>Debt service obligations can be met only through export earnings, curtailed imports, or further external borrowing.</a:t>
            </a:r>
            <a:endParaRPr lang="en-US"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457200"/>
          </a:xfrm>
        </p:spPr>
        <p:txBody>
          <a:bodyPr>
            <a:normAutofit/>
          </a:bodyPr>
          <a:lstStyle/>
          <a:p>
            <a:r>
              <a:rPr lang="en-US" sz="2400" b="1" dirty="0" smtClean="0">
                <a:solidFill>
                  <a:schemeClr val="tx1"/>
                </a:solidFill>
              </a:rPr>
              <a:t>Foreign debt</a:t>
            </a:r>
            <a:endParaRPr lang="en-US" sz="2400" dirty="0"/>
          </a:p>
        </p:txBody>
      </p:sp>
      <p:sp>
        <p:nvSpPr>
          <p:cNvPr id="3" name="Content Placeholder 2"/>
          <p:cNvSpPr>
            <a:spLocks noGrp="1"/>
          </p:cNvSpPr>
          <p:nvPr>
            <p:ph sz="quarter" idx="1"/>
          </p:nvPr>
        </p:nvSpPr>
        <p:spPr>
          <a:xfrm>
            <a:off x="152400" y="990600"/>
            <a:ext cx="8763000" cy="5715000"/>
          </a:xfrm>
        </p:spPr>
        <p:txBody>
          <a:bodyPr>
            <a:normAutofit fontScale="77500" lnSpcReduction="20000"/>
          </a:bodyPr>
          <a:lstStyle/>
          <a:p>
            <a:r>
              <a:rPr lang="en-US" dirty="0" smtClean="0"/>
              <a:t>When it is good or bad?</a:t>
            </a:r>
          </a:p>
          <a:p>
            <a:pPr algn="just">
              <a:lnSpc>
                <a:spcPct val="160000"/>
              </a:lnSpc>
              <a:buFont typeface="Wingdings" pitchFamily="2" charset="2"/>
              <a:buChar char="§"/>
            </a:pPr>
            <a:r>
              <a:rPr lang="en-US" dirty="0" smtClean="0"/>
              <a:t>First, it is necessary to understand a fundamental concept known as the basic transfer. The basic transfer of a country is defined as the net foreign exchange inflow or outflow related to its international borrowing.</a:t>
            </a:r>
          </a:p>
          <a:p>
            <a:pPr algn="just">
              <a:lnSpc>
                <a:spcPct val="160000"/>
              </a:lnSpc>
            </a:pPr>
            <a:r>
              <a:rPr lang="en-US" dirty="0" smtClean="0"/>
              <a:t>It is measured as the difference between the </a:t>
            </a:r>
            <a:r>
              <a:rPr lang="en-US" b="1" dirty="0" smtClean="0"/>
              <a:t>net capital inflow </a:t>
            </a:r>
            <a:r>
              <a:rPr lang="en-US" dirty="0" smtClean="0"/>
              <a:t>and </a:t>
            </a:r>
            <a:r>
              <a:rPr lang="en-US" b="1" dirty="0" smtClean="0"/>
              <a:t>interest payments </a:t>
            </a:r>
            <a:r>
              <a:rPr lang="en-US" dirty="0" smtClean="0"/>
              <a:t>on the existing accumulated debt. </a:t>
            </a:r>
          </a:p>
          <a:p>
            <a:pPr algn="just">
              <a:lnSpc>
                <a:spcPct val="160000"/>
              </a:lnSpc>
            </a:pPr>
            <a:r>
              <a:rPr lang="en-US" dirty="0" smtClean="0"/>
              <a:t>The net capital inflow is simply the difference between the gross inflow and the amortization on past debt. </a:t>
            </a:r>
          </a:p>
          <a:p>
            <a:pPr algn="just">
              <a:lnSpc>
                <a:spcPct val="160000"/>
              </a:lnSpc>
            </a:pPr>
            <a:r>
              <a:rPr lang="en-US" dirty="0" smtClean="0"/>
              <a:t>The basic transfer is an important concept because it represents the amount of foreign exchange that a particular developing country is gaining or losing each year from international capital flows.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5570</TotalTime>
  <Words>3134</Words>
  <Application>Microsoft Office PowerPoint</Application>
  <PresentationFormat>On-screen Show (4:3)</PresentationFormat>
  <Paragraphs>246</Paragraphs>
  <Slides>31</Slides>
  <Notes>1</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Civic</vt:lpstr>
      <vt:lpstr>Chapter 6: aid, debt, FDI, and economic development </vt:lpstr>
      <vt:lpstr>Why donors give aid?</vt:lpstr>
      <vt:lpstr>How to finance saving &amp; foreign exchange gaps? </vt:lpstr>
      <vt:lpstr>Economic motivations….cont</vt:lpstr>
      <vt:lpstr>Economic motivations….cont</vt:lpstr>
      <vt:lpstr>Who Provides Foreign Aid &amp; Why?</vt:lpstr>
      <vt:lpstr>Who Provides Foreign Aid &amp; Why?</vt:lpstr>
      <vt:lpstr>Foreign debt</vt:lpstr>
      <vt:lpstr>Foreign debt</vt:lpstr>
      <vt:lpstr>Foreign debt</vt:lpstr>
      <vt:lpstr>When it will be  bad or good?</vt:lpstr>
      <vt:lpstr>When it will be  bad or good?</vt:lpstr>
      <vt:lpstr>Tactics for Debt Relief</vt:lpstr>
      <vt:lpstr>Tactics for Debt Relief…cont</vt:lpstr>
      <vt:lpstr>Foreign direct investment and MNCs</vt:lpstr>
      <vt:lpstr>Foreign direct investment and MNCs</vt:lpstr>
      <vt:lpstr>FDI ..cont </vt:lpstr>
      <vt:lpstr>Government Policy Instruments and FDI</vt:lpstr>
      <vt:lpstr>Government Policy Instruments and FDI</vt:lpstr>
      <vt:lpstr>FDI Benefits to Host Economy</vt:lpstr>
      <vt:lpstr>FDI Benefits to Host Economy</vt:lpstr>
      <vt:lpstr>How Does FDI Benefit / incurred cost for Home Country?</vt:lpstr>
      <vt:lpstr>The costs of FDI for the home country includes…cont</vt:lpstr>
      <vt:lpstr>Political Ideology and FDI</vt:lpstr>
      <vt:lpstr>Political Ideology and FDI…cont </vt:lpstr>
      <vt:lpstr>Slide 26</vt:lpstr>
      <vt:lpstr>FDI &amp; Economic development </vt:lpstr>
      <vt:lpstr>What is Development? Todaro’s view:</vt:lpstr>
      <vt:lpstr>What is Economic Development? </vt:lpstr>
      <vt:lpstr>FDI &amp; Economic Development</vt:lpstr>
      <vt:lpstr>Quiz (5%)</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6: aid, debt, FDI, and economic development </dc:title>
  <dc:creator>pc</dc:creator>
  <cp:lastModifiedBy>pc</cp:lastModifiedBy>
  <cp:revision>69</cp:revision>
  <dcterms:created xsi:type="dcterms:W3CDTF">2015-08-25T14:12:27Z</dcterms:created>
  <dcterms:modified xsi:type="dcterms:W3CDTF">2016-05-04T17:43:23Z</dcterms:modified>
</cp:coreProperties>
</file>