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8"/>
  </p:notesMasterIdLst>
  <p:handoutMasterIdLst>
    <p:handoutMasterId r:id="rId19"/>
  </p:handoutMasterIdLst>
  <p:sldIdLst>
    <p:sldId id="271"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CD0E902-C72B-4FDE-AB24-48F8C2F9929A}" type="datetimeFigureOut">
              <a:rPr lang="en-US" smtClean="0"/>
              <a:t>5/28/2020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Prepared By Getahun G. Woldemariam Ambo University Woliso Campus</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5B422BE-BF89-4C7E-A36D-9B7BD3C6610F}" type="slidenum">
              <a:rPr lang="en-US" smtClean="0"/>
              <a:t>‹#›</a:t>
            </a:fld>
            <a:endParaRPr lang="en-US"/>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98EB5D-9D85-4AF7-A622-4E81BCC4AF82}" type="datetimeFigureOut">
              <a:rPr lang="en-US" smtClean="0"/>
              <a:pPr/>
              <a:t>5/28/2020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Prepared By Getahun G. Woldemariam Ambo University Woliso Campus</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96E0E7-8252-47D5-94E9-A3F3B0DE567C}" type="slidenum">
              <a:rPr lang="en-US" smtClean="0"/>
              <a:pPr/>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396E0E7-8252-47D5-94E9-A3F3B0DE567C}" type="slidenum">
              <a:rPr lang="en-US" smtClean="0"/>
              <a:pPr/>
              <a:t>6</a:t>
            </a:fld>
            <a:endParaRPr lang="en-US"/>
          </a:p>
        </p:txBody>
      </p:sp>
      <p:sp>
        <p:nvSpPr>
          <p:cNvPr id="5" name="Date Placeholder 4"/>
          <p:cNvSpPr>
            <a:spLocks noGrp="1"/>
          </p:cNvSpPr>
          <p:nvPr>
            <p:ph type="dt" idx="11"/>
          </p:nvPr>
        </p:nvSpPr>
        <p:spPr/>
        <p:txBody>
          <a:bodyPr/>
          <a:lstStyle/>
          <a:p>
            <a:fld id="{58A85A67-8BF9-4D71-92DD-2AECAB2E94FE}" type="datetime1">
              <a:rPr lang="en-US" smtClean="0"/>
              <a:t>5/28/2020</a:t>
            </a:fld>
            <a:endParaRPr lang="en-US"/>
          </a:p>
        </p:txBody>
      </p:sp>
      <p:sp>
        <p:nvSpPr>
          <p:cNvPr id="6" name="Footer Placeholder 5"/>
          <p:cNvSpPr>
            <a:spLocks noGrp="1"/>
          </p:cNvSpPr>
          <p:nvPr>
            <p:ph type="ftr" sz="quarter" idx="12"/>
          </p:nvPr>
        </p:nvSpPr>
        <p:spPr/>
        <p:txBody>
          <a:bodyPr/>
          <a:lstStyle/>
          <a:p>
            <a:r>
              <a:rPr lang="en-US" smtClean="0"/>
              <a:t>Prepared By Getahun G. Woldemariam Ambo University Woliso Campus</a:t>
            </a:r>
            <a:endParaRPr lang="en-US"/>
          </a:p>
        </p:txBody>
      </p:sp>
      <p:sp>
        <p:nvSpPr>
          <p:cNvPr id="7" name="Header Placeholder 6"/>
          <p:cNvSpPr>
            <a:spLocks noGrp="1"/>
          </p:cNvSpPr>
          <p:nvPr>
            <p:ph type="hdr" sz="quarter" idx="13"/>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96E0E7-8252-47D5-94E9-A3F3B0DE567C}" type="slidenum">
              <a:rPr lang="en-US" smtClean="0"/>
              <a:pPr/>
              <a:t>16</a:t>
            </a:fld>
            <a:endParaRPr lang="en-US"/>
          </a:p>
        </p:txBody>
      </p:sp>
      <p:sp>
        <p:nvSpPr>
          <p:cNvPr id="5" name="Date Placeholder 4"/>
          <p:cNvSpPr>
            <a:spLocks noGrp="1"/>
          </p:cNvSpPr>
          <p:nvPr>
            <p:ph type="dt" idx="11"/>
          </p:nvPr>
        </p:nvSpPr>
        <p:spPr/>
        <p:txBody>
          <a:bodyPr/>
          <a:lstStyle/>
          <a:p>
            <a:fld id="{FF8BDE4B-A806-4155-8C5C-C146639C02F8}" type="datetime1">
              <a:rPr lang="en-US" smtClean="0"/>
              <a:t>5/28/2020</a:t>
            </a:fld>
            <a:endParaRPr lang="en-US"/>
          </a:p>
        </p:txBody>
      </p:sp>
      <p:sp>
        <p:nvSpPr>
          <p:cNvPr id="6" name="Footer Placeholder 5"/>
          <p:cNvSpPr>
            <a:spLocks noGrp="1"/>
          </p:cNvSpPr>
          <p:nvPr>
            <p:ph type="ftr" sz="quarter" idx="12"/>
          </p:nvPr>
        </p:nvSpPr>
        <p:spPr/>
        <p:txBody>
          <a:bodyPr/>
          <a:lstStyle/>
          <a:p>
            <a:r>
              <a:rPr lang="en-US" smtClean="0"/>
              <a:t>Prepared By Getahun G. Woldemariam Ambo University Woliso Campus</a:t>
            </a:r>
            <a:endParaRPr lang="en-US"/>
          </a:p>
        </p:txBody>
      </p:sp>
      <p:sp>
        <p:nvSpPr>
          <p:cNvPr id="7" name="Header Placeholder 6"/>
          <p:cNvSpPr>
            <a:spLocks noGrp="1"/>
          </p:cNvSpPr>
          <p:nvPr>
            <p:ph type="hdr" sz="quarter" idx="1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A6D957-8225-4E7A-B13A-3CDE483BD31C}"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
        <p:nvSpPr>
          <p:cNvPr id="6" name="Slide Number Placeholder 5"/>
          <p:cNvSpPr>
            <a:spLocks noGrp="1"/>
          </p:cNvSpPr>
          <p:nvPr>
            <p:ph type="sldNum" sz="quarter" idx="12"/>
          </p:nvPr>
        </p:nvSpPr>
        <p:spPr/>
        <p:txBody>
          <a:bodyPr/>
          <a:lstStyle/>
          <a:p>
            <a:fld id="{D3020C01-BE17-499E-B3FC-B4E5017F15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B7502D-CD7B-4EF7-868D-36A6C790ECC7}"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
        <p:nvSpPr>
          <p:cNvPr id="6" name="Slide Number Placeholder 5"/>
          <p:cNvSpPr>
            <a:spLocks noGrp="1"/>
          </p:cNvSpPr>
          <p:nvPr>
            <p:ph type="sldNum" sz="quarter" idx="12"/>
          </p:nvPr>
        </p:nvSpPr>
        <p:spPr/>
        <p:txBody>
          <a:bodyPr/>
          <a:lstStyle/>
          <a:p>
            <a:fld id="{D3020C01-BE17-499E-B3FC-B4E5017F15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D98CC5-90A4-43CB-ACFB-1C54DEEF6532}"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
        <p:nvSpPr>
          <p:cNvPr id="6" name="Slide Number Placeholder 5"/>
          <p:cNvSpPr>
            <a:spLocks noGrp="1"/>
          </p:cNvSpPr>
          <p:nvPr>
            <p:ph type="sldNum" sz="quarter" idx="12"/>
          </p:nvPr>
        </p:nvSpPr>
        <p:spPr/>
        <p:txBody>
          <a:bodyPr/>
          <a:lstStyle/>
          <a:p>
            <a:fld id="{D3020C01-BE17-499E-B3FC-B4E5017F15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2CBC9D-4253-4C55-A8BC-685DC0ADB171}"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
        <p:nvSpPr>
          <p:cNvPr id="6" name="Slide Number Placeholder 5"/>
          <p:cNvSpPr>
            <a:spLocks noGrp="1"/>
          </p:cNvSpPr>
          <p:nvPr>
            <p:ph type="sldNum" sz="quarter" idx="12"/>
          </p:nvPr>
        </p:nvSpPr>
        <p:spPr/>
        <p:txBody>
          <a:bodyPr/>
          <a:lstStyle/>
          <a:p>
            <a:fld id="{D3020C01-BE17-499E-B3FC-B4E5017F15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4FAED6-644D-4D3C-BA46-C98643D66BF4}"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
        <p:nvSpPr>
          <p:cNvPr id="6" name="Slide Number Placeholder 5"/>
          <p:cNvSpPr>
            <a:spLocks noGrp="1"/>
          </p:cNvSpPr>
          <p:nvPr>
            <p:ph type="sldNum" sz="quarter" idx="12"/>
          </p:nvPr>
        </p:nvSpPr>
        <p:spPr/>
        <p:txBody>
          <a:bodyPr/>
          <a:lstStyle/>
          <a:p>
            <a:fld id="{D3020C01-BE17-499E-B3FC-B4E5017F153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5523B2-72A7-4B74-9F05-27D214B3FF24}"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Prepared By Getahun G. Woldemariam Ambo University Woliso Campus</a:t>
            </a:r>
            <a:endParaRPr lang="en-US"/>
          </a:p>
        </p:txBody>
      </p:sp>
      <p:sp>
        <p:nvSpPr>
          <p:cNvPr id="7" name="Slide Number Placeholder 6"/>
          <p:cNvSpPr>
            <a:spLocks noGrp="1"/>
          </p:cNvSpPr>
          <p:nvPr>
            <p:ph type="sldNum" sz="quarter" idx="12"/>
          </p:nvPr>
        </p:nvSpPr>
        <p:spPr/>
        <p:txBody>
          <a:bodyPr/>
          <a:lstStyle/>
          <a:p>
            <a:fld id="{D3020C01-BE17-499E-B3FC-B4E5017F15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3D06E2-F28E-4605-B3FE-72377B351F55}" type="datetime1">
              <a:rPr lang="en-US" smtClean="0"/>
              <a:t>5/28/2020</a:t>
            </a:fld>
            <a:endParaRPr lang="en-US"/>
          </a:p>
        </p:txBody>
      </p:sp>
      <p:sp>
        <p:nvSpPr>
          <p:cNvPr id="8" name="Footer Placeholder 7"/>
          <p:cNvSpPr>
            <a:spLocks noGrp="1"/>
          </p:cNvSpPr>
          <p:nvPr>
            <p:ph type="ftr" sz="quarter" idx="11"/>
          </p:nvPr>
        </p:nvSpPr>
        <p:spPr/>
        <p:txBody>
          <a:bodyPr/>
          <a:lstStyle/>
          <a:p>
            <a:r>
              <a:rPr lang="en-US" smtClean="0"/>
              <a:t>Prepared By Getahun G. Woldemariam Ambo University Woliso Campus</a:t>
            </a:r>
            <a:endParaRPr lang="en-US"/>
          </a:p>
        </p:txBody>
      </p:sp>
      <p:sp>
        <p:nvSpPr>
          <p:cNvPr id="9" name="Slide Number Placeholder 8"/>
          <p:cNvSpPr>
            <a:spLocks noGrp="1"/>
          </p:cNvSpPr>
          <p:nvPr>
            <p:ph type="sldNum" sz="quarter" idx="12"/>
          </p:nvPr>
        </p:nvSpPr>
        <p:spPr/>
        <p:txBody>
          <a:bodyPr/>
          <a:lstStyle/>
          <a:p>
            <a:fld id="{D3020C01-BE17-499E-B3FC-B4E5017F15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DBE064-82F8-4D43-8FC8-51AA20E8B01A}" type="datetime1">
              <a:rPr lang="en-US" smtClean="0"/>
              <a:t>5/28/2020</a:t>
            </a:fld>
            <a:endParaRPr lang="en-US"/>
          </a:p>
        </p:txBody>
      </p:sp>
      <p:sp>
        <p:nvSpPr>
          <p:cNvPr id="4" name="Footer Placeholder 3"/>
          <p:cNvSpPr>
            <a:spLocks noGrp="1"/>
          </p:cNvSpPr>
          <p:nvPr>
            <p:ph type="ftr" sz="quarter" idx="11"/>
          </p:nvPr>
        </p:nvSpPr>
        <p:spPr/>
        <p:txBody>
          <a:bodyPr/>
          <a:lstStyle/>
          <a:p>
            <a:r>
              <a:rPr lang="en-US" smtClean="0"/>
              <a:t>Prepared By Getahun G. Woldemariam Ambo University Woliso Campus</a:t>
            </a:r>
            <a:endParaRPr lang="en-US"/>
          </a:p>
        </p:txBody>
      </p:sp>
      <p:sp>
        <p:nvSpPr>
          <p:cNvPr id="5" name="Slide Number Placeholder 4"/>
          <p:cNvSpPr>
            <a:spLocks noGrp="1"/>
          </p:cNvSpPr>
          <p:nvPr>
            <p:ph type="sldNum" sz="quarter" idx="12"/>
          </p:nvPr>
        </p:nvSpPr>
        <p:spPr/>
        <p:txBody>
          <a:bodyPr/>
          <a:lstStyle/>
          <a:p>
            <a:fld id="{D3020C01-BE17-499E-B3FC-B4E5017F15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250675-7381-407B-B896-CBE20FC6C145}" type="datetime1">
              <a:rPr lang="en-US" smtClean="0"/>
              <a:t>5/28/2020</a:t>
            </a:fld>
            <a:endParaRPr lang="en-US"/>
          </a:p>
        </p:txBody>
      </p:sp>
      <p:sp>
        <p:nvSpPr>
          <p:cNvPr id="3" name="Footer Placeholder 2"/>
          <p:cNvSpPr>
            <a:spLocks noGrp="1"/>
          </p:cNvSpPr>
          <p:nvPr>
            <p:ph type="ftr" sz="quarter" idx="11"/>
          </p:nvPr>
        </p:nvSpPr>
        <p:spPr/>
        <p:txBody>
          <a:bodyPr/>
          <a:lstStyle/>
          <a:p>
            <a:r>
              <a:rPr lang="en-US" smtClean="0"/>
              <a:t>Prepared By Getahun G. Woldemariam Ambo University Woliso Campus</a:t>
            </a:r>
            <a:endParaRPr lang="en-US"/>
          </a:p>
        </p:txBody>
      </p:sp>
      <p:sp>
        <p:nvSpPr>
          <p:cNvPr id="4" name="Slide Number Placeholder 3"/>
          <p:cNvSpPr>
            <a:spLocks noGrp="1"/>
          </p:cNvSpPr>
          <p:nvPr>
            <p:ph type="sldNum" sz="quarter" idx="12"/>
          </p:nvPr>
        </p:nvSpPr>
        <p:spPr/>
        <p:txBody>
          <a:bodyPr/>
          <a:lstStyle/>
          <a:p>
            <a:fld id="{D3020C01-BE17-499E-B3FC-B4E5017F15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304508-34C0-46FE-B8DF-6F039EBB9C8B}"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Prepared By Getahun G. Woldemariam Ambo University Woliso Campus</a:t>
            </a:r>
            <a:endParaRPr lang="en-US"/>
          </a:p>
        </p:txBody>
      </p:sp>
      <p:sp>
        <p:nvSpPr>
          <p:cNvPr id="7" name="Slide Number Placeholder 6"/>
          <p:cNvSpPr>
            <a:spLocks noGrp="1"/>
          </p:cNvSpPr>
          <p:nvPr>
            <p:ph type="sldNum" sz="quarter" idx="12"/>
          </p:nvPr>
        </p:nvSpPr>
        <p:spPr/>
        <p:txBody>
          <a:bodyPr/>
          <a:lstStyle/>
          <a:p>
            <a:fld id="{D3020C01-BE17-499E-B3FC-B4E5017F15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3C800C-5BCF-4373-B488-0DE4DF2496F8}"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Prepared By Getahun G. Woldemariam Ambo University Woliso Campus</a:t>
            </a:r>
            <a:endParaRPr lang="en-US"/>
          </a:p>
        </p:txBody>
      </p:sp>
      <p:sp>
        <p:nvSpPr>
          <p:cNvPr id="7" name="Slide Number Placeholder 6"/>
          <p:cNvSpPr>
            <a:spLocks noGrp="1"/>
          </p:cNvSpPr>
          <p:nvPr>
            <p:ph type="sldNum" sz="quarter" idx="12"/>
          </p:nvPr>
        </p:nvSpPr>
        <p:spPr/>
        <p:txBody>
          <a:bodyPr/>
          <a:lstStyle/>
          <a:p>
            <a:fld id="{D3020C01-BE17-499E-B3FC-B4E5017F15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BB4B37-B1A4-4E50-9A64-E8B766CD7F03}" type="datetime1">
              <a:rPr lang="en-US" smtClean="0"/>
              <a:t>5/28/2020</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Prepared By Getahun G. Woldemariam Ambo University Woliso Campus</a:t>
            </a: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20C01-BE17-499E-B3FC-B4E5017F15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davidmlane.com/hyperstat/A30633.html" TargetMode="External"/><Relationship Id="rId2" Type="http://schemas.openxmlformats.org/officeDocument/2006/relationships/hyperlink" Target="http://davidmlane.com/hyperstat/A30317.html" TargetMode="External"/><Relationship Id="rId1" Type="http://schemas.openxmlformats.org/officeDocument/2006/relationships/slideLayout" Target="../slideLayouts/slideLayout2.xml"/><Relationship Id="rId5" Type="http://schemas.openxmlformats.org/officeDocument/2006/relationships/hyperlink" Target="http://davidmlane.com/hyperstat/A31094.html" TargetMode="External"/><Relationship Id="rId4" Type="http://schemas.openxmlformats.org/officeDocument/2006/relationships/hyperlink" Target="http://davidmlane.com/hyperstat/A30751.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6248400"/>
          </a:xfrm>
          <a:noFill/>
          <a:ln>
            <a:solidFill>
              <a:schemeClr val="accent1">
                <a:lumMod val="60000"/>
                <a:lumOff val="40000"/>
              </a:schemeClr>
            </a:solidFill>
          </a:ln>
        </p:spPr>
        <p:txBody>
          <a:bodyPr>
            <a:normAutofit/>
          </a:bodyPr>
          <a:lstStyle/>
          <a:p>
            <a:pPr>
              <a:buNone/>
            </a:pPr>
            <a:r>
              <a:rPr lang="en-US" sz="4000" dirty="0" smtClean="0">
                <a:latin typeface="Times" pitchFamily="18" charset="0"/>
              </a:rPr>
              <a:t>INTRODUCTION TO STATISTICS </a:t>
            </a:r>
          </a:p>
          <a:p>
            <a:pPr>
              <a:buNone/>
            </a:pPr>
            <a:endParaRPr lang="en-US" sz="4000" dirty="0" smtClean="0">
              <a:latin typeface="Times" pitchFamily="18" charset="0"/>
            </a:endParaRPr>
          </a:p>
          <a:p>
            <a:pPr>
              <a:buNone/>
            </a:pPr>
            <a:endParaRPr lang="en-US" sz="4000" dirty="0" smtClean="0">
              <a:latin typeface="Times" pitchFamily="18" charset="0"/>
            </a:endParaRPr>
          </a:p>
          <a:p>
            <a:pPr>
              <a:buNone/>
            </a:pPr>
            <a:endParaRPr lang="en-US" sz="4000" dirty="0">
              <a:latin typeface="Times" pitchFamily="18" charset="0"/>
            </a:endParaRPr>
          </a:p>
          <a:p>
            <a:pPr algn="ctr">
              <a:buNone/>
            </a:pPr>
            <a:r>
              <a:rPr lang="en-US" sz="4000" dirty="0" smtClean="0">
                <a:latin typeface="Times" pitchFamily="18" charset="0"/>
              </a:rPr>
              <a:t>INSTRUCTOR: </a:t>
            </a:r>
            <a:r>
              <a:rPr lang="en-US" sz="4000" dirty="0" err="1" smtClean="0">
                <a:latin typeface="Times" pitchFamily="18" charset="0"/>
              </a:rPr>
              <a:t>Getahun</a:t>
            </a:r>
            <a:r>
              <a:rPr lang="en-US" sz="4000" dirty="0" smtClean="0">
                <a:latin typeface="Times" pitchFamily="18" charset="0"/>
              </a:rPr>
              <a:t> G.</a:t>
            </a:r>
            <a:endParaRPr lang="en-US" sz="4000" dirty="0">
              <a:latin typeface="Times" pitchFamily="18" charset="0"/>
            </a:endParaRPr>
          </a:p>
        </p:txBody>
      </p:sp>
      <p:sp>
        <p:nvSpPr>
          <p:cNvPr id="4" name="Date Placeholder 3"/>
          <p:cNvSpPr>
            <a:spLocks noGrp="1"/>
          </p:cNvSpPr>
          <p:nvPr>
            <p:ph type="dt" sz="half" idx="10"/>
          </p:nvPr>
        </p:nvSpPr>
        <p:spPr/>
        <p:txBody>
          <a:bodyPr/>
          <a:lstStyle/>
          <a:p>
            <a:fld id="{E88364D9-CD0C-421C-9858-1F19C0D048B5}"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measure1.gif - 3.9 K"/>
          <p:cNvPicPr>
            <a:picLocks noGrp="1" noChangeAspect="1" noChangeArrowheads="1"/>
          </p:cNvPicPr>
          <p:nvPr>
            <p:ph idx="1"/>
          </p:nvPr>
        </p:nvPicPr>
        <p:blipFill>
          <a:blip r:embed="rId2" cstate="print"/>
          <a:srcRect/>
          <a:stretch>
            <a:fillRect/>
          </a:stretch>
        </p:blipFill>
        <p:spPr bwMode="auto">
          <a:xfrm>
            <a:off x="1066800" y="1143000"/>
            <a:ext cx="6830304" cy="4800600"/>
          </a:xfrm>
          <a:prstGeom prst="rect">
            <a:avLst/>
          </a:prstGeom>
          <a:solidFill>
            <a:srgbClr val="7030A0"/>
          </a:solidFill>
          <a:ln w="9525">
            <a:noFill/>
            <a:miter lim="800000"/>
            <a:headEnd/>
            <a:tailEnd/>
          </a:ln>
        </p:spPr>
      </p:pic>
      <p:sp>
        <p:nvSpPr>
          <p:cNvPr id="3" name="Date Placeholder 2"/>
          <p:cNvSpPr>
            <a:spLocks noGrp="1"/>
          </p:cNvSpPr>
          <p:nvPr>
            <p:ph type="dt" sz="half" idx="10"/>
          </p:nvPr>
        </p:nvSpPr>
        <p:spPr/>
        <p:txBody>
          <a:bodyPr/>
          <a:lstStyle/>
          <a:p>
            <a:fld id="{F5CE9444-1398-4872-8B4F-544D88C35048}" type="datetime1">
              <a:rPr lang="en-US" smtClean="0"/>
              <a:t>5/28/2020</a:t>
            </a:fld>
            <a:endParaRPr lang="en-US"/>
          </a:p>
        </p:txBody>
      </p:sp>
      <p:sp>
        <p:nvSpPr>
          <p:cNvPr id="4" name="Footer Placeholder 3"/>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bwMode="auto">
          <a:xfrm>
            <a:off x="304800" y="274638"/>
            <a:ext cx="8534400" cy="2308324"/>
          </a:xfrm>
          <a:prstGeom prst="rect">
            <a:avLst/>
          </a:prstGeom>
          <a:solidFill>
            <a:schemeClr val="accent6">
              <a:lumMod val="75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goal of measurement systems is to structure the rule for assigning numbers to objects in such a way that the relationship between the objects is preserved in the numbers assigned to the objects. </a:t>
            </a:r>
            <a:b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different kinds of relationships preserved are called properties of the measurement system.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2530" name="Rectangle 2"/>
          <p:cNvSpPr>
            <a:spLocks noGrp="1" noChangeArrowheads="1"/>
          </p:cNvSpPr>
          <p:nvPr>
            <p:ph idx="1"/>
          </p:nvPr>
        </p:nvSpPr>
        <p:spPr bwMode="auto">
          <a:xfrm>
            <a:off x="304800" y="2438400"/>
            <a:ext cx="8534400" cy="4154984"/>
          </a:xfrm>
          <a:prstGeom prst="rect">
            <a:avLst/>
          </a:prstGeom>
          <a:solidFill>
            <a:schemeClr val="accent6">
              <a:lumMod val="60000"/>
              <a:lumOff val="40000"/>
            </a:schemeClr>
          </a:solidFill>
          <a:ln w="9525">
            <a:noFill/>
            <a:miter lim="800000"/>
            <a:headEnd/>
            <a:tailEnd/>
          </a:ln>
          <a:effectLst/>
        </p:spPr>
        <p:txBody>
          <a:bodyPr vert="horz" wrap="square" lIns="0" tIns="45720" rIns="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tx1"/>
                </a:solidFill>
                <a:effectLst/>
                <a:latin typeface="Times New Roman" pitchFamily="18" charset="0"/>
                <a:cs typeface="Times New Roman" pitchFamily="18" charset="0"/>
              </a:rPr>
              <a:t>Order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property of order exists when an object that has more of the attribute than another object, is given a bigger number by the rule system. This relationship must hold for all objects in the "real world".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property of ORDER exists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When for all </a:t>
            </a:r>
            <a:r>
              <a:rPr kumimoji="0" lang="en-US"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j if </a:t>
            </a:r>
            <a:r>
              <a:rPr kumimoji="0" lang="en-US"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2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i</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&gt; </a:t>
            </a:r>
            <a:r>
              <a:rPr kumimoji="0" lang="en-US"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2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j</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then M(</a:t>
            </a:r>
            <a:r>
              <a:rPr kumimoji="0" lang="en-US"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2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i</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&gt; M(</a:t>
            </a:r>
            <a:r>
              <a:rPr kumimoji="0" lang="en-US"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2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j</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Distance</a:t>
            </a:r>
            <a:endPar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property of distance is concerned with the relationship of differences between objects. If a measurement system possesses the property of distance it means that the unit of measurement means the same thing throughout the scale of numbers. That is, an inch is an inch, no matters were it falls - immediately ahead or a mile downs the road. </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76D6D163-EF61-4984-A61F-83C5814B7B20}"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bwMode="auto">
          <a:xfrm>
            <a:off x="457201" y="274639"/>
            <a:ext cx="8458199" cy="5262979"/>
          </a:xfrm>
          <a:prstGeom prst="rect">
            <a:avLst/>
          </a:prstGeom>
          <a:solidFill>
            <a:schemeClr val="accent6">
              <a:lumMod val="75000"/>
            </a:schemeClr>
          </a:solidFill>
          <a:ln w="9525">
            <a:noFill/>
            <a:miter lim="800000"/>
            <a:headEnd/>
            <a:tailEnd/>
          </a:ln>
          <a:effectLst/>
        </p:spPr>
        <p:txBody>
          <a:bodyPr vert="horz" wrap="square" lIns="0" tIns="45720" rIns="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Fixed Zero</a:t>
            </a: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measurement system possesses a rational zero (fixed zero) if an object that has none of the attribute in question is assigned the number zero by the system of rules. </a:t>
            </a:r>
            <a:b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lang="en-US" sz="2800" dirty="0">
                <a:latin typeface="Times New Roman" pitchFamily="18" charset="0"/>
                <a:ea typeface="Times New Roman" pitchFamily="18"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object does not need to really exist in the "real world", as it is somewhat difficult to visualize a "man with no height". </a:t>
            </a:r>
            <a:b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requirement for a rational zero is this: if objects with none of the attribute did exist would they be given the value zero. </a:t>
            </a:r>
            <a:b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Defining O</a:t>
            </a:r>
            <a:r>
              <a:rPr kumimoji="0" lang="en-US" sz="28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0</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as the object with none of the attribute in question, the definition of a rational zero becomes: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113BD612-B7F1-48B5-B6DE-3FE4261889A7}" type="datetime1">
              <a:rPr lang="en-US" smtClean="0"/>
              <a:t>5/28/2020</a:t>
            </a:fld>
            <a:endParaRPr lang="en-US"/>
          </a:p>
        </p:txBody>
      </p:sp>
      <p:sp>
        <p:nvSpPr>
          <p:cNvPr id="4" name="Footer Placeholder 3"/>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458200" cy="5867400"/>
          </a:xfrm>
          <a:solidFill>
            <a:schemeClr val="accent6">
              <a:lumMod val="75000"/>
            </a:schemeClr>
          </a:solidFill>
        </p:spPr>
        <p:txBody>
          <a:bodyPr>
            <a:noAutofit/>
          </a:bodyPr>
          <a:lstStyle/>
          <a:p>
            <a:r>
              <a:rPr lang="en-US" sz="2000" dirty="0">
                <a:latin typeface="Times New Roman" pitchFamily="18" charset="0"/>
                <a:cs typeface="Times New Roman" pitchFamily="18" charset="0"/>
              </a:rPr>
              <a:t>Measurement is the assignment of numbers to objects or events in a systematic fashion.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Four </a:t>
            </a:r>
            <a:r>
              <a:rPr lang="en-US" sz="2000" dirty="0">
                <a:latin typeface="Times New Roman" pitchFamily="18" charset="0"/>
                <a:cs typeface="Times New Roman" pitchFamily="18" charset="0"/>
              </a:rPr>
              <a:t>levels of measurement scales are commonly distinguished: </a:t>
            </a:r>
            <a:r>
              <a:rPr lang="en-US" sz="2000" dirty="0">
                <a:latin typeface="Times New Roman" pitchFamily="18" charset="0"/>
                <a:cs typeface="Times New Roman" pitchFamily="18" charset="0"/>
                <a:hlinkClick r:id="rId2"/>
              </a:rPr>
              <a:t>nominal,</a:t>
            </a:r>
            <a:r>
              <a:rPr lang="en-US" sz="2000" dirty="0">
                <a:latin typeface="Times New Roman" pitchFamily="18" charset="0"/>
                <a:cs typeface="Times New Roman" pitchFamily="18" charset="0"/>
              </a:rPr>
              <a:t> </a:t>
            </a:r>
            <a:r>
              <a:rPr lang="en-US" sz="2000" dirty="0">
                <a:latin typeface="Times New Roman" pitchFamily="18" charset="0"/>
                <a:cs typeface="Times New Roman" pitchFamily="18" charset="0"/>
                <a:hlinkClick r:id="rId3"/>
              </a:rPr>
              <a:t>ordinal,</a:t>
            </a:r>
            <a:r>
              <a:rPr lang="en-US" sz="2000" dirty="0">
                <a:latin typeface="Times New Roman" pitchFamily="18" charset="0"/>
                <a:cs typeface="Times New Roman" pitchFamily="18" charset="0"/>
              </a:rPr>
              <a:t> </a:t>
            </a:r>
            <a:r>
              <a:rPr lang="en-US" sz="2000" dirty="0">
                <a:latin typeface="Times New Roman" pitchFamily="18" charset="0"/>
                <a:cs typeface="Times New Roman" pitchFamily="18" charset="0"/>
                <a:hlinkClick r:id="rId4"/>
              </a:rPr>
              <a:t>interval,</a:t>
            </a:r>
            <a:r>
              <a:rPr lang="en-US" sz="2000" dirty="0">
                <a:latin typeface="Times New Roman" pitchFamily="18" charset="0"/>
                <a:cs typeface="Times New Roman" pitchFamily="18" charset="0"/>
              </a:rPr>
              <a:t> and </a:t>
            </a:r>
            <a:r>
              <a:rPr lang="en-US" sz="2000" dirty="0">
                <a:latin typeface="Times New Roman" pitchFamily="18" charset="0"/>
                <a:cs typeface="Times New Roman" pitchFamily="18" charset="0"/>
                <a:hlinkClick r:id="rId5"/>
              </a:rPr>
              <a:t>ratio and</a:t>
            </a:r>
            <a:r>
              <a:rPr lang="en-US" sz="2000" dirty="0">
                <a:latin typeface="Times New Roman" pitchFamily="18" charset="0"/>
                <a:cs typeface="Times New Roman" pitchFamily="18" charset="0"/>
              </a:rPr>
              <a:t> each possessed different properties of measurement systems. </a:t>
            </a:r>
          </a:p>
          <a:p>
            <a:pPr>
              <a:buNone/>
            </a:pPr>
            <a:r>
              <a:rPr lang="en-US" sz="2000" b="1" dirty="0">
                <a:latin typeface="Times New Roman" pitchFamily="18" charset="0"/>
                <a:cs typeface="Times New Roman" pitchFamily="18" charset="0"/>
              </a:rPr>
              <a:t>Nominal </a:t>
            </a:r>
            <a:r>
              <a:rPr lang="en-US" sz="2000" b="1" dirty="0" smtClean="0">
                <a:latin typeface="Times New Roman" pitchFamily="18" charset="0"/>
                <a:cs typeface="Times New Roman" pitchFamily="18" charset="0"/>
              </a:rPr>
              <a:t>Scales: </a:t>
            </a:r>
            <a:r>
              <a:rPr lang="en-US" sz="2000" dirty="0">
                <a:latin typeface="Times New Roman" pitchFamily="18" charset="0"/>
                <a:cs typeface="Times New Roman" pitchFamily="18" charset="0"/>
              </a:rPr>
              <a:t>are measurement systems that possess none of the three properties stated above.</a:t>
            </a:r>
          </a:p>
          <a:p>
            <a:pPr lvl="0"/>
            <a:r>
              <a:rPr lang="en-US" sz="2000" dirty="0">
                <a:latin typeface="Times New Roman" pitchFamily="18" charset="0"/>
                <a:cs typeface="Times New Roman" pitchFamily="18" charset="0"/>
              </a:rPr>
              <a:t>Level of measurement which classifies data into mutually exclusive, all inclusive categories in which no order or ranking can be imposed on the data.</a:t>
            </a:r>
          </a:p>
          <a:p>
            <a:pPr lvl="0"/>
            <a:r>
              <a:rPr lang="en-US" sz="2000" dirty="0">
                <a:latin typeface="Times New Roman" pitchFamily="18" charset="0"/>
                <a:cs typeface="Times New Roman" pitchFamily="18" charset="0"/>
              </a:rPr>
              <a:t>No arithmetic and relational operation can be applied.</a:t>
            </a:r>
          </a:p>
          <a:p>
            <a:r>
              <a:rPr lang="en-US" sz="2000" dirty="0">
                <a:latin typeface="Times New Roman" pitchFamily="18" charset="0"/>
                <a:cs typeface="Times New Roman" pitchFamily="18" charset="0"/>
              </a:rPr>
              <a:t>Examples:</a:t>
            </a:r>
          </a:p>
          <a:p>
            <a:pPr lvl="1"/>
            <a:r>
              <a:rPr lang="en-US" sz="2000" dirty="0">
                <a:latin typeface="Times New Roman" pitchFamily="18" charset="0"/>
                <a:cs typeface="Times New Roman" pitchFamily="18" charset="0"/>
              </a:rPr>
              <a:t>Political party preference (Republican, Democrat, or Other,) </a:t>
            </a:r>
          </a:p>
          <a:p>
            <a:pPr lvl="1"/>
            <a:r>
              <a:rPr lang="en-US" sz="2000" dirty="0">
                <a:latin typeface="Times New Roman" pitchFamily="18" charset="0"/>
                <a:cs typeface="Times New Roman" pitchFamily="18" charset="0"/>
              </a:rPr>
              <a:t> Sex (Male or Female.)</a:t>
            </a:r>
          </a:p>
          <a:p>
            <a:pPr lvl="1"/>
            <a:r>
              <a:rPr lang="en-US" sz="2000" dirty="0">
                <a:latin typeface="Times New Roman" pitchFamily="18" charset="0"/>
                <a:cs typeface="Times New Roman" pitchFamily="18" charset="0"/>
              </a:rPr>
              <a:t>Marital status(married, single, widow, divorce)</a:t>
            </a:r>
          </a:p>
          <a:p>
            <a:pPr lvl="1"/>
            <a:r>
              <a:rPr lang="en-US" sz="2000" dirty="0">
                <a:latin typeface="Times New Roman" pitchFamily="18" charset="0"/>
                <a:cs typeface="Times New Roman" pitchFamily="18" charset="0"/>
              </a:rPr>
              <a:t>Country code</a:t>
            </a:r>
          </a:p>
          <a:p>
            <a:pPr lvl="1"/>
            <a:r>
              <a:rPr lang="en-US" sz="2000" dirty="0">
                <a:latin typeface="Times New Roman" pitchFamily="18" charset="0"/>
                <a:cs typeface="Times New Roman" pitchFamily="18" charset="0"/>
              </a:rPr>
              <a:t>Regional differentiation of Ethiopia.</a:t>
            </a:r>
          </a:p>
          <a:p>
            <a:pPr>
              <a:buNone/>
            </a:pPr>
            <a:endParaRPr lang="en-US" sz="2000" b="1"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24577" name="Rectangle 1"/>
          <p:cNvSpPr>
            <a:spLocks noGrp="1" noChangeArrowheads="1"/>
          </p:cNvSpPr>
          <p:nvPr>
            <p:ph type="title"/>
          </p:nvPr>
        </p:nvSpPr>
        <p:spPr bwMode="auto">
          <a:xfrm>
            <a:off x="1905000" y="1"/>
            <a:ext cx="4648200" cy="954107"/>
          </a:xfrm>
          <a:prstGeom prst="rect">
            <a:avLst/>
          </a:prstGeom>
          <a:solidFill>
            <a:srgbClr val="00B0F0"/>
          </a:solidFill>
          <a:ln w="9525">
            <a:noFill/>
            <a:miter lim="800000"/>
            <a:headEnd/>
            <a:tailEnd/>
          </a:ln>
          <a:effectLst/>
        </p:spPr>
        <p:txBody>
          <a:bodyPr vert="horz" wrap="square" lIns="0" tIns="45720" rIns="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Perpetua" pitchFamily="18" charset="0"/>
                <a:cs typeface="Times New Roman" pitchFamily="18" charset="0"/>
              </a:rPr>
              <a:t>SCALE  TYPES</a:t>
            </a:r>
            <a:endParaRPr kumimoji="0" lang="en-US"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Date Placeholder 3"/>
          <p:cNvSpPr>
            <a:spLocks noGrp="1"/>
          </p:cNvSpPr>
          <p:nvPr>
            <p:ph type="dt" sz="half" idx="10"/>
          </p:nvPr>
        </p:nvSpPr>
        <p:spPr/>
        <p:txBody>
          <a:bodyPr/>
          <a:lstStyle/>
          <a:p>
            <a:fld id="{18F79E03-E8C2-417B-A5FE-0375B4DEF762}"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chemeClr val="accent1"/>
          </a:solidFill>
        </p:spPr>
        <p:txBody>
          <a:bodyPr>
            <a:normAutofit/>
          </a:bodyPr>
          <a:lstStyle/>
          <a:p>
            <a:r>
              <a:rPr lang="en-US" sz="2800" b="1" dirty="0">
                <a:latin typeface="Times New Roman" pitchFamily="18" charset="0"/>
                <a:cs typeface="Times New Roman" pitchFamily="18" charset="0"/>
              </a:rPr>
              <a:t>Ordinal Scales</a:t>
            </a:r>
            <a:br>
              <a:rPr lang="en-US" sz="2800" b="1"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029200"/>
          </a:xfrm>
          <a:solidFill>
            <a:srgbClr val="0070C0"/>
          </a:solidFill>
        </p:spPr>
        <p:txBody>
          <a:bodyPr>
            <a:normAutofit fontScale="77500" lnSpcReduction="20000"/>
          </a:bodyPr>
          <a:lstStyle/>
          <a:p>
            <a:pPr>
              <a:buNone/>
            </a:pPr>
            <a:r>
              <a:rPr lang="en-US" sz="3100" dirty="0">
                <a:latin typeface="Times New Roman" pitchFamily="18" charset="0"/>
                <a:cs typeface="Times New Roman" pitchFamily="18" charset="0"/>
              </a:rPr>
              <a:t>Ordinal Scales are measurement systems that possess the property </a:t>
            </a:r>
            <a:r>
              <a:rPr lang="en-US" sz="3100" dirty="0" smtClean="0">
                <a:latin typeface="Times New Roman" pitchFamily="18" charset="0"/>
                <a:cs typeface="Times New Roman" pitchFamily="18" charset="0"/>
              </a:rPr>
              <a:t>of order</a:t>
            </a:r>
            <a:r>
              <a:rPr lang="en-US" sz="3100" dirty="0">
                <a:latin typeface="Times New Roman" pitchFamily="18" charset="0"/>
                <a:cs typeface="Times New Roman" pitchFamily="18" charset="0"/>
              </a:rPr>
              <a:t>, but not the property of distance. </a:t>
            </a:r>
            <a:endParaRPr lang="en-US" sz="3100" dirty="0" smtClean="0">
              <a:latin typeface="Times New Roman" pitchFamily="18" charset="0"/>
              <a:cs typeface="Times New Roman" pitchFamily="18" charset="0"/>
            </a:endParaRPr>
          </a:p>
          <a:p>
            <a:pPr>
              <a:buNone/>
            </a:pPr>
            <a:r>
              <a:rPr lang="en-US" sz="3100" dirty="0" smtClean="0">
                <a:latin typeface="Times New Roman" pitchFamily="18" charset="0"/>
                <a:cs typeface="Times New Roman" pitchFamily="18" charset="0"/>
              </a:rPr>
              <a:t>The </a:t>
            </a:r>
            <a:r>
              <a:rPr lang="en-US" sz="3100" dirty="0">
                <a:latin typeface="Times New Roman" pitchFamily="18" charset="0"/>
                <a:cs typeface="Times New Roman" pitchFamily="18" charset="0"/>
              </a:rPr>
              <a:t>property of fixed zero is not important if the property of distance is not satisfied.</a:t>
            </a:r>
            <a:endParaRPr lang="en-US" sz="3100" b="1" dirty="0">
              <a:latin typeface="Times New Roman" pitchFamily="18" charset="0"/>
              <a:cs typeface="Times New Roman" pitchFamily="18" charset="0"/>
            </a:endParaRPr>
          </a:p>
          <a:p>
            <a:pPr lvl="0"/>
            <a:r>
              <a:rPr lang="en-US" sz="3100" dirty="0">
                <a:latin typeface="Times New Roman" pitchFamily="18" charset="0"/>
                <a:cs typeface="Times New Roman" pitchFamily="18" charset="0"/>
              </a:rPr>
              <a:t>Level of measurement which classifies data into categories that can be ranked Differences between the ranks do not exist</a:t>
            </a:r>
            <a:r>
              <a:rPr lang="en-US" sz="3100" b="1" dirty="0">
                <a:latin typeface="Times New Roman" pitchFamily="18" charset="0"/>
                <a:cs typeface="Times New Roman" pitchFamily="18" charset="0"/>
              </a:rPr>
              <a:t>.</a:t>
            </a:r>
          </a:p>
          <a:p>
            <a:pPr lvl="0"/>
            <a:r>
              <a:rPr lang="en-US" sz="3100" dirty="0">
                <a:latin typeface="Times New Roman" pitchFamily="18" charset="0"/>
                <a:cs typeface="Times New Roman" pitchFamily="18" charset="0"/>
              </a:rPr>
              <a:t>Arithmetic operations are not applicable but relational operations are applicable.</a:t>
            </a:r>
            <a:endParaRPr lang="en-US" sz="3100" b="1" dirty="0">
              <a:latin typeface="Times New Roman" pitchFamily="18" charset="0"/>
              <a:cs typeface="Times New Roman" pitchFamily="18" charset="0"/>
            </a:endParaRPr>
          </a:p>
          <a:p>
            <a:pPr lvl="0"/>
            <a:r>
              <a:rPr lang="en-US" sz="3100" dirty="0">
                <a:latin typeface="Times New Roman" pitchFamily="18" charset="0"/>
                <a:cs typeface="Times New Roman" pitchFamily="18" charset="0"/>
              </a:rPr>
              <a:t>Ordering is the sole property of ordinal scale.</a:t>
            </a:r>
            <a:endParaRPr lang="en-US" sz="3100" b="1" dirty="0">
              <a:latin typeface="Times New Roman" pitchFamily="18" charset="0"/>
              <a:cs typeface="Times New Roman" pitchFamily="18" charset="0"/>
            </a:endParaRPr>
          </a:p>
          <a:p>
            <a:r>
              <a:rPr lang="en-US" sz="3100" dirty="0">
                <a:latin typeface="Times New Roman" pitchFamily="18" charset="0"/>
                <a:cs typeface="Times New Roman" pitchFamily="18" charset="0"/>
              </a:rPr>
              <a:t>Examples:</a:t>
            </a:r>
            <a:endParaRPr lang="en-US" sz="3100" b="1" dirty="0">
              <a:latin typeface="Times New Roman" pitchFamily="18" charset="0"/>
              <a:cs typeface="Times New Roman" pitchFamily="18" charset="0"/>
            </a:endParaRPr>
          </a:p>
          <a:p>
            <a:pPr lvl="1"/>
            <a:r>
              <a:rPr lang="en-US" sz="3100" dirty="0">
                <a:latin typeface="Times New Roman" pitchFamily="18" charset="0"/>
                <a:cs typeface="Times New Roman" pitchFamily="18" charset="0"/>
              </a:rPr>
              <a:t>Letter grades (A, B, C, D, F)</a:t>
            </a:r>
            <a:endParaRPr lang="en-US" sz="3100" b="1" dirty="0">
              <a:latin typeface="Times New Roman" pitchFamily="18" charset="0"/>
              <a:cs typeface="Times New Roman" pitchFamily="18" charset="0"/>
            </a:endParaRPr>
          </a:p>
          <a:p>
            <a:pPr lvl="1"/>
            <a:r>
              <a:rPr lang="en-US" sz="3100" dirty="0">
                <a:latin typeface="Times New Roman" pitchFamily="18" charset="0"/>
                <a:cs typeface="Times New Roman" pitchFamily="18" charset="0"/>
              </a:rPr>
              <a:t>Rating scales (Excellent, Very good, Good, Fair, poor)</a:t>
            </a:r>
            <a:endParaRPr lang="en-US" sz="3100" b="1" dirty="0">
              <a:latin typeface="Times New Roman" pitchFamily="18" charset="0"/>
              <a:cs typeface="Times New Roman" pitchFamily="18" charset="0"/>
            </a:endParaRPr>
          </a:p>
          <a:p>
            <a:pPr lvl="1"/>
            <a:r>
              <a:rPr lang="en-US" sz="3100" dirty="0">
                <a:latin typeface="Times New Roman" pitchFamily="18" charset="0"/>
                <a:cs typeface="Times New Roman" pitchFamily="18" charset="0"/>
              </a:rPr>
              <a:t>Military status</a:t>
            </a:r>
            <a:endParaRPr lang="en-US" sz="3100" b="1"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1EA74493-E959-4936-8554-0E673515C532}"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accent6">
              <a:lumMod val="75000"/>
            </a:schemeClr>
          </a:solidFill>
        </p:spPr>
        <p:txBody>
          <a:bodyPr>
            <a:normAutofit fontScale="90000"/>
          </a:bodyPr>
          <a:lstStyle/>
          <a:p>
            <a:r>
              <a:rPr lang="en-US" sz="2800" b="1" dirty="0">
                <a:latin typeface="Times New Roman" pitchFamily="18" charset="0"/>
                <a:cs typeface="Times New Roman" pitchFamily="18" charset="0"/>
              </a:rPr>
              <a:t>Interval Scales</a:t>
            </a:r>
            <a:br>
              <a:rPr lang="en-US" sz="2800" b="1"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1"/>
            <a:ext cx="8229600" cy="4983163"/>
          </a:xfrm>
          <a:solidFill>
            <a:schemeClr val="accent1"/>
          </a:solidFill>
        </p:spPr>
        <p:txBody>
          <a:bodyPr>
            <a:normAutofit fontScale="92500"/>
          </a:bodyPr>
          <a:lstStyle/>
          <a:p>
            <a:pPr>
              <a:buNone/>
            </a:pPr>
            <a:r>
              <a:rPr lang="en-US" sz="2800" dirty="0">
                <a:latin typeface="Times New Roman" pitchFamily="18" charset="0"/>
                <a:cs typeface="Times New Roman" pitchFamily="18" charset="0"/>
              </a:rPr>
              <a:t>Interval scales are measurement systems that possess </a:t>
            </a:r>
            <a:r>
              <a:rPr lang="en-US" sz="2800" dirty="0" smtClean="0">
                <a:latin typeface="Times New Roman" pitchFamily="18" charset="0"/>
                <a:cs typeface="Times New Roman" pitchFamily="18" charset="0"/>
              </a:rPr>
              <a:t>the properties </a:t>
            </a:r>
            <a:r>
              <a:rPr lang="en-US" sz="2800" dirty="0">
                <a:latin typeface="Times New Roman" pitchFamily="18" charset="0"/>
                <a:cs typeface="Times New Roman" pitchFamily="18" charset="0"/>
              </a:rPr>
              <a:t>of Order and distance, but not the property of fixed zero.</a:t>
            </a:r>
            <a:endParaRPr lang="en-US" sz="2800" b="1" dirty="0">
              <a:latin typeface="Times New Roman" pitchFamily="18" charset="0"/>
              <a:cs typeface="Times New Roman" pitchFamily="18" charset="0"/>
            </a:endParaRPr>
          </a:p>
          <a:p>
            <a:pPr lvl="0"/>
            <a:r>
              <a:rPr lang="en-US" sz="2800" dirty="0">
                <a:latin typeface="Times New Roman" pitchFamily="18" charset="0"/>
                <a:cs typeface="Times New Roman" pitchFamily="18" charset="0"/>
              </a:rPr>
              <a:t>Level of measurement which classifies data that can be ranked and differences are meaningful. However, there is no meaningful zero, so ratios are meaningless. </a:t>
            </a:r>
          </a:p>
          <a:p>
            <a:pPr lvl="0"/>
            <a:r>
              <a:rPr lang="en-US" sz="2800" dirty="0">
                <a:latin typeface="Times New Roman" pitchFamily="18" charset="0"/>
                <a:cs typeface="Times New Roman" pitchFamily="18" charset="0"/>
              </a:rPr>
              <a:t>All arithmetic operations except division are applicable.</a:t>
            </a:r>
          </a:p>
          <a:p>
            <a:pPr lvl="0"/>
            <a:r>
              <a:rPr lang="en-US" sz="2800" dirty="0">
                <a:latin typeface="Times New Roman" pitchFamily="18" charset="0"/>
                <a:cs typeface="Times New Roman" pitchFamily="18" charset="0"/>
              </a:rPr>
              <a:t>Relational operations are also possible.</a:t>
            </a:r>
          </a:p>
          <a:p>
            <a:r>
              <a:rPr lang="en-US" sz="2800" dirty="0">
                <a:latin typeface="Times New Roman" pitchFamily="18" charset="0"/>
                <a:cs typeface="Times New Roman" pitchFamily="18" charset="0"/>
              </a:rPr>
              <a:t>Examples:</a:t>
            </a:r>
            <a:endParaRPr lang="en-US" sz="2800" b="1" dirty="0">
              <a:latin typeface="Times New Roman" pitchFamily="18" charset="0"/>
              <a:cs typeface="Times New Roman" pitchFamily="18" charset="0"/>
            </a:endParaRPr>
          </a:p>
          <a:p>
            <a:pPr lvl="1"/>
            <a:r>
              <a:rPr lang="en-US" dirty="0">
                <a:latin typeface="Times New Roman" pitchFamily="18" charset="0"/>
                <a:cs typeface="Times New Roman" pitchFamily="18" charset="0"/>
              </a:rPr>
              <a:t>IQ</a:t>
            </a:r>
            <a:endParaRPr lang="en-US" b="1" dirty="0">
              <a:latin typeface="Times New Roman" pitchFamily="18" charset="0"/>
              <a:cs typeface="Times New Roman" pitchFamily="18" charset="0"/>
            </a:endParaRPr>
          </a:p>
          <a:p>
            <a:pPr lvl="1"/>
            <a:r>
              <a:rPr lang="en-US" dirty="0">
                <a:latin typeface="Times New Roman" pitchFamily="18" charset="0"/>
                <a:cs typeface="Times New Roman" pitchFamily="18" charset="0"/>
              </a:rPr>
              <a:t>Temperature in </a:t>
            </a:r>
            <a:r>
              <a:rPr lang="en-US" dirty="0" err="1">
                <a:latin typeface="Times New Roman" pitchFamily="18" charset="0"/>
                <a:cs typeface="Times New Roman" pitchFamily="18" charset="0"/>
              </a:rPr>
              <a:t>o</a:t>
            </a:r>
            <a:r>
              <a:rPr lang="en-US" baseline="-25000" dirty="0" err="1">
                <a:latin typeface="Times New Roman" pitchFamily="18" charset="0"/>
                <a:cs typeface="Times New Roman" pitchFamily="18" charset="0"/>
              </a:rPr>
              <a:t>F</a:t>
            </a:r>
            <a:endParaRPr lang="en-US" b="1"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5F03DB41-B329-477E-AAED-1E89047A09E1}"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a:solidFill>
            <a:schemeClr val="accent2"/>
          </a:solidFill>
          <a:ln>
            <a:solidFill>
              <a:schemeClr val="accent1"/>
            </a:solidFill>
          </a:ln>
        </p:spPr>
        <p:txBody>
          <a:bodyPr>
            <a:normAutofit/>
          </a:bodyPr>
          <a:lstStyle/>
          <a:p>
            <a:r>
              <a:rPr lang="en-US" sz="2800" b="1" dirty="0">
                <a:latin typeface="Times" pitchFamily="18" charset="0"/>
              </a:rPr>
              <a:t>Ratio Scales</a:t>
            </a:r>
            <a:br>
              <a:rPr lang="en-US" sz="2800" b="1" dirty="0">
                <a:latin typeface="Times" pitchFamily="18" charset="0"/>
              </a:rPr>
            </a:br>
            <a:endParaRPr lang="en-US" sz="2800" dirty="0">
              <a:latin typeface="Times" pitchFamily="18" charset="0"/>
            </a:endParaRPr>
          </a:p>
        </p:txBody>
      </p:sp>
      <p:sp>
        <p:nvSpPr>
          <p:cNvPr id="3" name="Content Placeholder 2"/>
          <p:cNvSpPr>
            <a:spLocks noGrp="1"/>
          </p:cNvSpPr>
          <p:nvPr>
            <p:ph idx="1"/>
          </p:nvPr>
        </p:nvSpPr>
        <p:spPr>
          <a:xfrm>
            <a:off x="304800" y="990600"/>
            <a:ext cx="8534400" cy="5867400"/>
          </a:xfrm>
          <a:solidFill>
            <a:schemeClr val="accent6">
              <a:lumMod val="75000"/>
            </a:schemeClr>
          </a:solidFill>
        </p:spPr>
        <p:txBody>
          <a:bodyPr>
            <a:noAutofit/>
          </a:bodyPr>
          <a:lstStyle/>
          <a:p>
            <a:r>
              <a:rPr lang="en-US" sz="2400" dirty="0">
                <a:latin typeface="Times New Roman" pitchFamily="18" charset="0"/>
                <a:cs typeface="Times New Roman" pitchFamily="18" charset="0"/>
              </a:rPr>
              <a:t>A</a:t>
            </a:r>
            <a:r>
              <a:rPr lang="en-US" sz="2400" dirty="0" smtClean="0">
                <a:latin typeface="Times New Roman" pitchFamily="18" charset="0"/>
                <a:cs typeface="Times New Roman" pitchFamily="18" charset="0"/>
              </a:rPr>
              <a:t>re </a:t>
            </a:r>
            <a:r>
              <a:rPr lang="en-US" sz="2400" dirty="0">
                <a:latin typeface="Times New Roman" pitchFamily="18" charset="0"/>
                <a:cs typeface="Times New Roman" pitchFamily="18" charset="0"/>
              </a:rPr>
              <a:t>measurement systems that possess all three properties: order, distance, and fixed zero.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added power of a fixed zero allows ratios of numbers to be meaningfully interpreted; i.e. the ratio of </a:t>
            </a:r>
            <a:r>
              <a:rPr lang="en-US" sz="2400" dirty="0" err="1">
                <a:latin typeface="Times New Roman" pitchFamily="18" charset="0"/>
                <a:cs typeface="Times New Roman" pitchFamily="18" charset="0"/>
              </a:rPr>
              <a:t>Bekele's</a:t>
            </a:r>
            <a:r>
              <a:rPr lang="en-US" sz="2400" dirty="0">
                <a:latin typeface="Times New Roman" pitchFamily="18" charset="0"/>
                <a:cs typeface="Times New Roman" pitchFamily="18" charset="0"/>
              </a:rPr>
              <a:t> height to Martha's height is 1.32, whereas this is not possible with interval scales. </a:t>
            </a:r>
          </a:p>
          <a:p>
            <a:pPr lvl="0"/>
            <a:r>
              <a:rPr lang="en-US" sz="2400" dirty="0">
                <a:latin typeface="Times New Roman" pitchFamily="18" charset="0"/>
                <a:cs typeface="Times New Roman" pitchFamily="18" charset="0"/>
              </a:rPr>
              <a:t>Level of measurement which classifies data that can be ranked, differences are meaningful, and there is a true zero. </a:t>
            </a:r>
            <a:endParaRPr lang="en-US"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True </a:t>
            </a:r>
            <a:r>
              <a:rPr lang="en-US" sz="2400" dirty="0">
                <a:latin typeface="Times New Roman" pitchFamily="18" charset="0"/>
                <a:cs typeface="Times New Roman" pitchFamily="18" charset="0"/>
              </a:rPr>
              <a:t>ratios exist between the different units of measure.</a:t>
            </a:r>
          </a:p>
          <a:p>
            <a:pPr lvl="0"/>
            <a:r>
              <a:rPr lang="en-US" sz="2400" dirty="0">
                <a:latin typeface="Times New Roman" pitchFamily="18" charset="0"/>
                <a:cs typeface="Times New Roman" pitchFamily="18" charset="0"/>
              </a:rPr>
              <a:t>All arithmetic and relational operations are applicable.</a:t>
            </a:r>
          </a:p>
          <a:p>
            <a:r>
              <a:rPr lang="en-US" sz="2400" dirty="0">
                <a:latin typeface="Times New Roman" pitchFamily="18" charset="0"/>
                <a:cs typeface="Times New Roman" pitchFamily="18" charset="0"/>
              </a:rPr>
              <a:t>Examples:</a:t>
            </a:r>
            <a:endParaRPr lang="en-US" sz="2400" b="1" dirty="0">
              <a:latin typeface="Times New Roman" pitchFamily="18" charset="0"/>
              <a:cs typeface="Times New Roman" pitchFamily="18" charset="0"/>
            </a:endParaRPr>
          </a:p>
          <a:p>
            <a:pPr lvl="1"/>
            <a:r>
              <a:rPr lang="en-US" sz="2000" dirty="0">
                <a:latin typeface="Times New Roman" pitchFamily="18" charset="0"/>
                <a:cs typeface="Times New Roman" pitchFamily="18" charset="0"/>
              </a:rPr>
              <a:t>Weight</a:t>
            </a:r>
            <a:endParaRPr lang="en-US" sz="2000" b="1" dirty="0">
              <a:latin typeface="Times New Roman" pitchFamily="18" charset="0"/>
              <a:cs typeface="Times New Roman" pitchFamily="18" charset="0"/>
            </a:endParaRPr>
          </a:p>
          <a:p>
            <a:pPr lvl="1"/>
            <a:r>
              <a:rPr lang="en-US" sz="2000" dirty="0">
                <a:latin typeface="Times New Roman" pitchFamily="18" charset="0"/>
                <a:cs typeface="Times New Roman" pitchFamily="18" charset="0"/>
              </a:rPr>
              <a:t>Height</a:t>
            </a:r>
            <a:endParaRPr lang="en-US" sz="2000" b="1" dirty="0">
              <a:latin typeface="Times New Roman" pitchFamily="18" charset="0"/>
              <a:cs typeface="Times New Roman" pitchFamily="18" charset="0"/>
            </a:endParaRPr>
          </a:p>
          <a:p>
            <a:pPr lvl="1"/>
            <a:r>
              <a:rPr lang="en-US" sz="2000" dirty="0">
                <a:latin typeface="Times New Roman" pitchFamily="18" charset="0"/>
                <a:cs typeface="Times New Roman" pitchFamily="18" charset="0"/>
              </a:rPr>
              <a:t>Number of students</a:t>
            </a:r>
            <a:endParaRPr lang="en-US" sz="2000" b="1" dirty="0">
              <a:latin typeface="Times New Roman" pitchFamily="18" charset="0"/>
              <a:cs typeface="Times New Roman" pitchFamily="18" charset="0"/>
            </a:endParaRPr>
          </a:p>
          <a:p>
            <a:pPr lvl="1"/>
            <a:r>
              <a:rPr lang="en-US" sz="2000" dirty="0">
                <a:latin typeface="Times New Roman" pitchFamily="18" charset="0"/>
                <a:cs typeface="Times New Roman" pitchFamily="18" charset="0"/>
              </a:rPr>
              <a:t>Age</a:t>
            </a:r>
            <a:endParaRPr lang="en-US" sz="2000" b="1"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334EA29F-D134-4A87-ACA0-F243C4F83CAD}"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a:noFill/>
        </p:spPr>
        <p:txBody>
          <a:bodyPr>
            <a:normAutofit/>
          </a:bodyPr>
          <a:lstStyle/>
          <a:p>
            <a:pPr marL="514350" indent="-514350" algn="l"/>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1</a:t>
            </a:r>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INTRODUCTION</a:t>
            </a:r>
            <a:br>
              <a:rPr lang="en-US" sz="28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Definition:</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We can define statistics in two ways.</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1.Plural sense :It is an aggregate or collection of numerical facts.</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2. Singular sense: the science of collecting, organizing, presenting, analyzing and interpreting numerical data for the purpose of assisting in making a more effective decision.</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Classifications: Depending </a:t>
            </a:r>
            <a:r>
              <a:rPr lang="en-US" sz="2400" dirty="0">
                <a:latin typeface="Times New Roman" pitchFamily="18" charset="0"/>
                <a:cs typeface="Times New Roman" pitchFamily="18" charset="0"/>
              </a:rPr>
              <a:t>on how data can be used statistics is divided in to two main areas or branches</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1.Descriptive </a:t>
            </a:r>
            <a:r>
              <a:rPr lang="en-US" sz="2400" dirty="0">
                <a:latin typeface="Times New Roman" pitchFamily="18" charset="0"/>
                <a:cs typeface="Times New Roman" pitchFamily="18" charset="0"/>
              </a:rPr>
              <a:t>Statistics: is concerned with </a:t>
            </a:r>
            <a:r>
              <a:rPr lang="en-US" sz="2400" dirty="0" smtClean="0">
                <a:latin typeface="Times New Roman" pitchFamily="18" charset="0"/>
                <a:cs typeface="Times New Roman" pitchFamily="18" charset="0"/>
              </a:rPr>
              <a:t>summary calculations</a:t>
            </a:r>
            <a:r>
              <a:rPr lang="en-US" sz="2400" dirty="0">
                <a:latin typeface="Times New Roman" pitchFamily="18" charset="0"/>
                <a:cs typeface="Times New Roman" pitchFamily="18" charset="0"/>
              </a:rPr>
              <a:t>, graphs, charts and tables.</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2.Inferential </a:t>
            </a:r>
            <a:r>
              <a:rPr lang="en-US" sz="2400" dirty="0">
                <a:latin typeface="Times New Roman" pitchFamily="18" charset="0"/>
                <a:cs typeface="Times New Roman" pitchFamily="18" charset="0"/>
              </a:rPr>
              <a:t>Statistics: is a method used to generalize from a sample to a population.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99018571-353A-4F32-AC4B-3B7D14AB6FBC}" type="datetime1">
              <a:rPr lang="en-US" smtClean="0"/>
              <a:t>5/28/2020</a:t>
            </a:fld>
            <a:endParaRPr lang="en-US"/>
          </a:p>
        </p:txBody>
      </p:sp>
      <p:sp>
        <p:nvSpPr>
          <p:cNvPr id="4" name="Footer Placeholder 3"/>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514600"/>
            <a:ext cx="8534400" cy="3962400"/>
          </a:xfrm>
          <a:noFill/>
        </p:spPr>
        <p:txBody>
          <a:bodyPr>
            <a:normAutofit fontScale="55000" lnSpcReduction="20000"/>
          </a:bodyPr>
          <a:lstStyle/>
          <a:p>
            <a:pPr>
              <a:buNone/>
            </a:pPr>
            <a:r>
              <a:rPr lang="en-US" sz="4000" b="1" dirty="0" smtClean="0">
                <a:latin typeface="Times New Roman" pitchFamily="18" charset="0"/>
                <a:cs typeface="Times New Roman" pitchFamily="18" charset="0"/>
              </a:rPr>
              <a:t>                Stages </a:t>
            </a:r>
            <a:r>
              <a:rPr lang="en-US" sz="4000" b="1" dirty="0">
                <a:latin typeface="Times New Roman" pitchFamily="18" charset="0"/>
                <a:cs typeface="Times New Roman" pitchFamily="18" charset="0"/>
              </a:rPr>
              <a:t>in Statistical </a:t>
            </a:r>
            <a:r>
              <a:rPr lang="en-US" sz="4000" b="1" dirty="0" smtClean="0">
                <a:latin typeface="Times New Roman" pitchFamily="18" charset="0"/>
                <a:cs typeface="Times New Roman" pitchFamily="18" charset="0"/>
              </a:rPr>
              <a:t>Investigation</a:t>
            </a:r>
          </a:p>
          <a:p>
            <a:pPr>
              <a:buNone/>
            </a:pPr>
            <a:r>
              <a:rPr lang="en-US" sz="3800" dirty="0">
                <a:latin typeface="Times New Roman" pitchFamily="18" charset="0"/>
                <a:cs typeface="Times New Roman" pitchFamily="18" charset="0"/>
              </a:rPr>
              <a:t>There are five stages or steps in any statistical </a:t>
            </a:r>
            <a:r>
              <a:rPr lang="en-US" sz="3800" dirty="0" smtClean="0">
                <a:latin typeface="Times New Roman" pitchFamily="18" charset="0"/>
                <a:cs typeface="Times New Roman" pitchFamily="18" charset="0"/>
              </a:rPr>
              <a:t>investigation.</a:t>
            </a:r>
          </a:p>
          <a:p>
            <a:pPr>
              <a:buNone/>
            </a:pPr>
            <a:r>
              <a:rPr lang="en-US" sz="3800" b="1" dirty="0" smtClean="0">
                <a:latin typeface="Times New Roman" pitchFamily="18" charset="0"/>
                <a:cs typeface="Times New Roman" pitchFamily="18" charset="0"/>
              </a:rPr>
              <a:t>1. Collection </a:t>
            </a:r>
            <a:r>
              <a:rPr lang="en-US" sz="3800" b="1" dirty="0">
                <a:latin typeface="Times New Roman" pitchFamily="18" charset="0"/>
                <a:cs typeface="Times New Roman" pitchFamily="18" charset="0"/>
              </a:rPr>
              <a:t>of data:</a:t>
            </a:r>
            <a:r>
              <a:rPr lang="en-US" sz="3800" dirty="0">
                <a:latin typeface="Times New Roman" pitchFamily="18" charset="0"/>
                <a:cs typeface="Times New Roman" pitchFamily="18" charset="0"/>
              </a:rPr>
              <a:t> the process of measuring, gathering, assembling the raw data up on which the statistical investigation is to be based.</a:t>
            </a:r>
          </a:p>
          <a:p>
            <a:pPr lvl="1"/>
            <a:r>
              <a:rPr lang="en-US" sz="3800" dirty="0">
                <a:latin typeface="Times New Roman" pitchFamily="18" charset="0"/>
                <a:cs typeface="Times New Roman" pitchFamily="18" charset="0"/>
              </a:rPr>
              <a:t>Data can be collected in a variety of ways; one of the most common methods is through the use of survey. </a:t>
            </a:r>
            <a:endParaRPr lang="en-US" sz="3800" dirty="0" smtClean="0">
              <a:latin typeface="Times New Roman" pitchFamily="18" charset="0"/>
              <a:cs typeface="Times New Roman" pitchFamily="18" charset="0"/>
            </a:endParaRPr>
          </a:p>
          <a:p>
            <a:pPr lvl="1"/>
            <a:r>
              <a:rPr lang="en-US" sz="3800" dirty="0" smtClean="0">
                <a:latin typeface="Times New Roman" pitchFamily="18" charset="0"/>
                <a:cs typeface="Times New Roman" pitchFamily="18" charset="0"/>
              </a:rPr>
              <a:t>Survey </a:t>
            </a:r>
            <a:r>
              <a:rPr lang="en-US" sz="3800" dirty="0">
                <a:latin typeface="Times New Roman" pitchFamily="18" charset="0"/>
                <a:cs typeface="Times New Roman" pitchFamily="18" charset="0"/>
              </a:rPr>
              <a:t>can also be done in different methods, three of the most common methods are:</a:t>
            </a:r>
          </a:p>
          <a:p>
            <a:pPr lvl="2"/>
            <a:r>
              <a:rPr lang="en-US" sz="3800" dirty="0">
                <a:latin typeface="Times New Roman" pitchFamily="18" charset="0"/>
                <a:cs typeface="Times New Roman" pitchFamily="18" charset="0"/>
              </a:rPr>
              <a:t>Telephone survey</a:t>
            </a:r>
          </a:p>
          <a:p>
            <a:pPr lvl="2"/>
            <a:r>
              <a:rPr lang="en-US" sz="3800" dirty="0">
                <a:latin typeface="Times New Roman" pitchFamily="18" charset="0"/>
                <a:cs typeface="Times New Roman" pitchFamily="18" charset="0"/>
              </a:rPr>
              <a:t>Mailed questionnaire</a:t>
            </a:r>
          </a:p>
          <a:p>
            <a:pPr lvl="2"/>
            <a:r>
              <a:rPr lang="en-US" sz="3800" dirty="0">
                <a:latin typeface="Times New Roman" pitchFamily="18" charset="0"/>
                <a:cs typeface="Times New Roman" pitchFamily="18" charset="0"/>
              </a:rPr>
              <a:t>Personal interview.</a:t>
            </a:r>
          </a:p>
          <a:p>
            <a:r>
              <a:rPr lang="en-US" sz="3800" b="1" u="sng" dirty="0">
                <a:latin typeface="Times New Roman" pitchFamily="18" charset="0"/>
                <a:cs typeface="Times New Roman" pitchFamily="18" charset="0"/>
              </a:rPr>
              <a:t>Exercise</a:t>
            </a:r>
            <a:r>
              <a:rPr lang="en-US" sz="3800" b="1" dirty="0">
                <a:latin typeface="Times New Roman" pitchFamily="18" charset="0"/>
                <a:cs typeface="Times New Roman" pitchFamily="18" charset="0"/>
              </a:rPr>
              <a:t>: </a:t>
            </a:r>
            <a:r>
              <a:rPr lang="en-US" sz="3800" dirty="0">
                <a:latin typeface="Times New Roman" pitchFamily="18" charset="0"/>
                <a:cs typeface="Times New Roman" pitchFamily="18" charset="0"/>
              </a:rPr>
              <a:t>discuss the advantage and disadvantage of the above three methods with respect to each other.</a:t>
            </a:r>
          </a:p>
          <a:p>
            <a:pPr>
              <a:buNone/>
            </a:pPr>
            <a:endParaRPr lang="en-US" sz="2800" dirty="0">
              <a:latin typeface="Times New Roman" pitchFamily="18" charset="0"/>
              <a:cs typeface="Times New Roman" pitchFamily="18" charset="0"/>
            </a:endParaRPr>
          </a:p>
        </p:txBody>
      </p:sp>
      <p:sp>
        <p:nvSpPr>
          <p:cNvPr id="1025" name="Rectangle 1"/>
          <p:cNvSpPr>
            <a:spLocks noGrp="1" noChangeArrowheads="1"/>
          </p:cNvSpPr>
          <p:nvPr>
            <p:ph type="title"/>
          </p:nvPr>
        </p:nvSpPr>
        <p:spPr bwMode="auto">
          <a:xfrm>
            <a:off x="0" y="287804"/>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example: the average income of all families (the population) in Ethiopia can be estimated from figures obtained from a few hundred (the sample) families.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is important because statistical data usually arises from sample.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Statistical techniques based on probability theory are required</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3195FDAA-AA75-4378-AE3D-9A705C85F5A7}"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bwMode="auto">
          <a:xfrm>
            <a:off x="457200" y="232319"/>
            <a:ext cx="8458200" cy="6209393"/>
          </a:xfrm>
          <a:prstGeom prst="rect">
            <a:avLst/>
          </a:prstGeom>
          <a:solidFill>
            <a:schemeClr val="accent6">
              <a:lumMod val="75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457200" algn="l"/>
              </a:tabLst>
            </a:pP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Organization of data:</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Summarization of data in some meaningful way,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e.g</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table form</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Presentation of the data:</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process of re-organization, classification, compilation, and summer</a:t>
            </a:r>
            <a:r>
              <a:rPr lang="en-US" sz="2800" dirty="0" smtClean="0">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arization</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 data to present it in a meaningful form.</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Analysis of data:</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process of extracting relevant information from the summarized data, mainly through the use of elementary mathematical operation.</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Inference of data:</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interpretation and further observation of the various statistical measures through the analysis of the data by implementing those methods by which conclusions are formed and inferences made.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Statistical techniques based on probability theory are required.</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22EB883E-C3A6-4DB3-A195-63A2396EB1D2}" type="datetime1">
              <a:rPr lang="en-US" smtClean="0"/>
              <a:t>5/28/2020</a:t>
            </a:fld>
            <a:endParaRPr lang="en-US"/>
          </a:p>
        </p:txBody>
      </p:sp>
      <p:sp>
        <p:nvSpPr>
          <p:cNvPr id="4" name="Footer Placeholder 3"/>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458200" cy="5181600"/>
          </a:xfrm>
          <a:solidFill>
            <a:schemeClr val="accent6">
              <a:lumMod val="75000"/>
            </a:schemeClr>
          </a:solidFill>
        </p:spPr>
        <p:txBody>
          <a:bodyPr>
            <a:normAutofit fontScale="92500" lnSpcReduction="20000"/>
          </a:bodyPr>
          <a:lstStyle/>
          <a:p>
            <a:pPr lvl="0"/>
            <a:r>
              <a:rPr lang="en-US" sz="2400" b="1" dirty="0">
                <a:latin typeface="Times New Roman" pitchFamily="18" charset="0"/>
                <a:cs typeface="Times New Roman" pitchFamily="18" charset="0"/>
              </a:rPr>
              <a:t>Statistical Population</a:t>
            </a:r>
            <a:r>
              <a:rPr lang="en-US" sz="2400" dirty="0">
                <a:latin typeface="Times New Roman" pitchFamily="18" charset="0"/>
                <a:cs typeface="Times New Roman" pitchFamily="18" charset="0"/>
              </a:rPr>
              <a:t>: It is the collection of all possible observations of a specified characteristic of interest (possessing certain common property) and being under study. An example is all of the students in AAU 3101 course in this term.</a:t>
            </a:r>
          </a:p>
          <a:p>
            <a:pPr lvl="0"/>
            <a:r>
              <a:rPr lang="en-US" sz="2400" b="1" dirty="0">
                <a:latin typeface="Times New Roman" pitchFamily="18" charset="0"/>
                <a:cs typeface="Times New Roman" pitchFamily="18" charset="0"/>
              </a:rPr>
              <a:t>Sample</a:t>
            </a:r>
            <a:r>
              <a:rPr lang="en-US" sz="2400" dirty="0">
                <a:latin typeface="Times New Roman" pitchFamily="18" charset="0"/>
                <a:cs typeface="Times New Roman" pitchFamily="18" charset="0"/>
              </a:rPr>
              <a:t>: It is a subset of the population, selected using some sampling technique in such a way that they represent the population.</a:t>
            </a:r>
          </a:p>
          <a:p>
            <a:pPr lvl="0"/>
            <a:r>
              <a:rPr lang="en-US" sz="2400" b="1" dirty="0">
                <a:latin typeface="Times New Roman" pitchFamily="18" charset="0"/>
                <a:cs typeface="Times New Roman" pitchFamily="18" charset="0"/>
              </a:rPr>
              <a:t>Sampling: </a:t>
            </a:r>
            <a:r>
              <a:rPr lang="en-US" sz="2400" dirty="0">
                <a:latin typeface="Times New Roman" pitchFamily="18" charset="0"/>
                <a:cs typeface="Times New Roman" pitchFamily="18" charset="0"/>
              </a:rPr>
              <a:t>The process or method of sample selection from the population. </a:t>
            </a:r>
          </a:p>
          <a:p>
            <a:pPr lvl="0"/>
            <a:r>
              <a:rPr lang="en-US" sz="2400" b="1" dirty="0">
                <a:latin typeface="Times New Roman" pitchFamily="18" charset="0"/>
                <a:cs typeface="Times New Roman" pitchFamily="18" charset="0"/>
              </a:rPr>
              <a:t>Sample size: </a:t>
            </a:r>
            <a:r>
              <a:rPr lang="en-US" sz="2400" dirty="0">
                <a:latin typeface="Times New Roman" pitchFamily="18" charset="0"/>
                <a:cs typeface="Times New Roman" pitchFamily="18" charset="0"/>
              </a:rPr>
              <a:t>The number of elements or observation to be included in the sample.</a:t>
            </a:r>
          </a:p>
          <a:p>
            <a:pPr lvl="0"/>
            <a:r>
              <a:rPr lang="en-US" sz="2400" b="1" dirty="0">
                <a:latin typeface="Times New Roman" pitchFamily="18" charset="0"/>
                <a:cs typeface="Times New Roman" pitchFamily="18" charset="0"/>
              </a:rPr>
              <a:t>Census: </a:t>
            </a:r>
            <a:r>
              <a:rPr lang="en-US" sz="2400" dirty="0">
                <a:latin typeface="Times New Roman" pitchFamily="18" charset="0"/>
                <a:cs typeface="Times New Roman" pitchFamily="18" charset="0"/>
              </a:rPr>
              <a:t>Complete enumeration or observation of the elements of the population. Or it is the collection of data from every element in a population.</a:t>
            </a:r>
          </a:p>
          <a:p>
            <a:pPr lvl="0"/>
            <a:r>
              <a:rPr lang="en-US" sz="2400" b="1" dirty="0">
                <a:latin typeface="Times New Roman" pitchFamily="18" charset="0"/>
                <a:cs typeface="Times New Roman" pitchFamily="18" charset="0"/>
              </a:rPr>
              <a:t>Parameter: </a:t>
            </a:r>
            <a:r>
              <a:rPr lang="en-US" sz="2400" dirty="0">
                <a:latin typeface="Times New Roman" pitchFamily="18" charset="0"/>
                <a:cs typeface="Times New Roman" pitchFamily="18" charset="0"/>
              </a:rPr>
              <a:t>Characteristic or measure obtained from a population.</a:t>
            </a:r>
          </a:p>
          <a:p>
            <a:pPr lvl="0"/>
            <a:r>
              <a:rPr lang="en-US" sz="2400" b="1" dirty="0">
                <a:latin typeface="Times New Roman" pitchFamily="18" charset="0"/>
                <a:cs typeface="Times New Roman" pitchFamily="18" charset="0"/>
              </a:rPr>
              <a:t>Statistic: </a:t>
            </a:r>
            <a:r>
              <a:rPr lang="en-US" sz="2400" dirty="0">
                <a:latin typeface="Times New Roman" pitchFamily="18" charset="0"/>
                <a:cs typeface="Times New Roman" pitchFamily="18" charset="0"/>
              </a:rPr>
              <a:t>Characteristic or measure obtained from a sample.</a:t>
            </a:r>
          </a:p>
          <a:p>
            <a:pPr lvl="0"/>
            <a:r>
              <a:rPr lang="en-US" sz="2400" b="1" dirty="0">
                <a:latin typeface="Times New Roman" pitchFamily="18" charset="0"/>
                <a:cs typeface="Times New Roman" pitchFamily="18" charset="0"/>
              </a:rPr>
              <a:t>Variable: </a:t>
            </a:r>
            <a:r>
              <a:rPr lang="en-US" sz="2400" dirty="0">
                <a:latin typeface="Times New Roman" pitchFamily="18" charset="0"/>
                <a:cs typeface="Times New Roman" pitchFamily="18" charset="0"/>
              </a:rPr>
              <a:t>It is an item of interest that can take on many different numerical values.</a:t>
            </a:r>
          </a:p>
          <a:p>
            <a:endParaRPr lang="en-US" sz="2400" dirty="0">
              <a:latin typeface="Times New Roman" pitchFamily="18" charset="0"/>
              <a:cs typeface="Times New Roman" pitchFamily="18" charset="0"/>
            </a:endParaRPr>
          </a:p>
        </p:txBody>
      </p:sp>
      <p:sp>
        <p:nvSpPr>
          <p:cNvPr id="16385" name="Rectangle 1"/>
          <p:cNvSpPr>
            <a:spLocks noGrp="1" noChangeArrowheads="1"/>
          </p:cNvSpPr>
          <p:nvPr>
            <p:ph type="title"/>
          </p:nvPr>
        </p:nvSpPr>
        <p:spPr bwMode="auto">
          <a:xfrm>
            <a:off x="1676400" y="381000"/>
            <a:ext cx="5791200" cy="523220"/>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Definitions of some terms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83C120-1CB7-4802-B4BF-493528B6567A}"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normAutofit/>
          </a:bodyPr>
          <a:lstStyle/>
          <a:p>
            <a:r>
              <a:rPr lang="en-US" sz="2800" b="1" dirty="0">
                <a:latin typeface="Times New Roman" pitchFamily="18" charset="0"/>
                <a:cs typeface="Times New Roman" pitchFamily="18" charset="0"/>
              </a:rPr>
              <a:t>Types of Variables or Data</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382000" cy="4953000"/>
          </a:xfrm>
          <a:solidFill>
            <a:srgbClr val="00B0F0"/>
          </a:solidFill>
        </p:spPr>
        <p:txBody>
          <a:bodyPr>
            <a:normAutofit fontScale="92500" lnSpcReduction="10000"/>
          </a:bodyPr>
          <a:lstStyle/>
          <a:p>
            <a:pPr marL="514350" indent="-514350">
              <a:buAutoNum type="arabicPeriod"/>
            </a:pPr>
            <a:r>
              <a:rPr lang="en-US" b="1" dirty="0" smtClean="0">
                <a:latin typeface="Times New Roman" pitchFamily="18" charset="0"/>
                <a:cs typeface="Times New Roman" pitchFamily="18" charset="0"/>
              </a:rPr>
              <a:t>Qualitative </a:t>
            </a:r>
            <a:r>
              <a:rPr lang="en-US" b="1" dirty="0">
                <a:latin typeface="Times New Roman" pitchFamily="18" charset="0"/>
                <a:cs typeface="Times New Roman" pitchFamily="18" charset="0"/>
              </a:rPr>
              <a:t>Variables</a:t>
            </a:r>
            <a:r>
              <a:rPr lang="en-US" dirty="0">
                <a:latin typeface="Times New Roman" pitchFamily="18" charset="0"/>
                <a:cs typeface="Times New Roman" pitchFamily="18" charset="0"/>
              </a:rPr>
              <a:t> are nonnumeric </a:t>
            </a:r>
            <a:r>
              <a:rPr lang="en-US" sz="2400" dirty="0">
                <a:latin typeface="Times New Roman" pitchFamily="18" charset="0"/>
                <a:cs typeface="Times New Roman" pitchFamily="18" charset="0"/>
              </a:rPr>
              <a:t>variables and can't be measured. Examples include gender, religious affiliation, and state of </a:t>
            </a:r>
            <a:r>
              <a:rPr lang="en-US" sz="2400" dirty="0" smtClean="0">
                <a:latin typeface="Times New Roman" pitchFamily="18" charset="0"/>
                <a:cs typeface="Times New Roman" pitchFamily="18" charset="0"/>
              </a:rPr>
              <a:t>birth.</a:t>
            </a:r>
          </a:p>
          <a:p>
            <a:pPr marL="457200" indent="-457200">
              <a:buAutoNum type="arabicPeriod"/>
            </a:pPr>
            <a:r>
              <a:rPr lang="en-US" sz="2400" b="1" dirty="0" smtClean="0">
                <a:latin typeface="Times New Roman" pitchFamily="18" charset="0"/>
                <a:cs typeface="Times New Roman" pitchFamily="18" charset="0"/>
              </a:rPr>
              <a:t>Quantitative </a:t>
            </a:r>
            <a:r>
              <a:rPr lang="en-US" sz="2400" b="1" dirty="0">
                <a:latin typeface="Times New Roman" pitchFamily="18" charset="0"/>
                <a:cs typeface="Times New Roman" pitchFamily="18" charset="0"/>
              </a:rPr>
              <a:t>Variables</a:t>
            </a:r>
            <a:r>
              <a:rPr lang="en-US" sz="2400" dirty="0">
                <a:latin typeface="Times New Roman" pitchFamily="18" charset="0"/>
                <a:cs typeface="Times New Roman" pitchFamily="18" charset="0"/>
              </a:rPr>
              <a:t> are numerical variables and can be measured. Examples include balance in checking account, number of children in family. </a:t>
            </a:r>
            <a:endParaRPr lang="en-US" sz="2400" dirty="0" smtClean="0">
              <a:latin typeface="Times New Roman" pitchFamily="18" charset="0"/>
              <a:cs typeface="Times New Roman" pitchFamily="18" charset="0"/>
            </a:endParaRPr>
          </a:p>
          <a:p>
            <a:pPr marL="457200" indent="-457200">
              <a:buNone/>
            </a:pPr>
            <a:r>
              <a:rPr lang="en-US" sz="2400" b="1" u="sng"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 </a:t>
            </a:r>
            <a:r>
              <a:rPr lang="en-US" sz="2800" b="1" u="sng" dirty="0" smtClean="0">
                <a:latin typeface="Times New Roman" pitchFamily="18" charset="0"/>
                <a:cs typeface="Times New Roman" pitchFamily="18" charset="0"/>
              </a:rPr>
              <a:t>Applications </a:t>
            </a:r>
            <a:r>
              <a:rPr lang="en-US" sz="2800" b="1" u="sng" dirty="0">
                <a:latin typeface="Times New Roman" pitchFamily="18" charset="0"/>
                <a:cs typeface="Times New Roman" pitchFamily="18" charset="0"/>
              </a:rPr>
              <a:t>of </a:t>
            </a:r>
            <a:r>
              <a:rPr lang="en-US" sz="2800" b="1" u="sng" dirty="0" smtClean="0">
                <a:latin typeface="Times New Roman" pitchFamily="18" charset="0"/>
                <a:cs typeface="Times New Roman" pitchFamily="18" charset="0"/>
              </a:rPr>
              <a:t>statistics</a:t>
            </a:r>
          </a:p>
          <a:p>
            <a:pPr lvl="0"/>
            <a:r>
              <a:rPr lang="en-US" sz="2600" dirty="0">
                <a:latin typeface="Times New Roman" pitchFamily="18" charset="0"/>
                <a:cs typeface="Times New Roman" pitchFamily="18" charset="0"/>
              </a:rPr>
              <a:t>In almost all fields of human endeavor.</a:t>
            </a:r>
          </a:p>
          <a:p>
            <a:pPr lvl="0"/>
            <a:r>
              <a:rPr lang="en-US" sz="2600" dirty="0">
                <a:latin typeface="Times New Roman" pitchFamily="18" charset="0"/>
                <a:cs typeface="Times New Roman" pitchFamily="18" charset="0"/>
              </a:rPr>
              <a:t>Almost all human beings in their daily life are subjected to obtaining numerical facts e.g. abut price.</a:t>
            </a:r>
          </a:p>
          <a:p>
            <a:pPr lvl="0"/>
            <a:r>
              <a:rPr lang="en-US" sz="2600" dirty="0">
                <a:latin typeface="Times New Roman" pitchFamily="18" charset="0"/>
                <a:cs typeface="Times New Roman" pitchFamily="18" charset="0"/>
              </a:rPr>
              <a:t>Applicable in some process e.g. invention of certain drugs, extent of environmental pollution.</a:t>
            </a:r>
          </a:p>
          <a:p>
            <a:pPr lvl="0"/>
            <a:r>
              <a:rPr lang="en-US" sz="2600" dirty="0">
                <a:latin typeface="Times New Roman" pitchFamily="18" charset="0"/>
                <a:cs typeface="Times New Roman" pitchFamily="18" charset="0"/>
              </a:rPr>
              <a:t>In industries especially in quality control area.</a:t>
            </a:r>
          </a:p>
          <a:p>
            <a:pPr marL="457200" indent="-457200">
              <a:buNone/>
            </a:pPr>
            <a:endParaRPr lang="en-US" sz="28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EAD2B97B-D484-4033-893F-771C2E3B9EEB}"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990600"/>
          </a:xfrm>
          <a:solidFill>
            <a:srgbClr val="00B050"/>
          </a:solidFill>
        </p:spPr>
        <p:txBody>
          <a:bodyPr>
            <a:normAutofit/>
          </a:bodyPr>
          <a:lstStyle/>
          <a:p>
            <a:r>
              <a:rPr lang="en-US" sz="2800" b="1" u="sng" dirty="0">
                <a:latin typeface="Times New Roman" pitchFamily="18" charset="0"/>
                <a:cs typeface="Times New Roman" pitchFamily="18" charset="0"/>
              </a:rPr>
              <a:t>Uses of statistics</a:t>
            </a:r>
            <a:endParaRPr lang="en-US" sz="2800" dirty="0">
              <a:latin typeface="Times New Roman" pitchFamily="18" charset="0"/>
              <a:cs typeface="Times New Roman" pitchFamily="18" charset="0"/>
            </a:endParaRPr>
          </a:p>
        </p:txBody>
      </p:sp>
      <p:sp>
        <p:nvSpPr>
          <p:cNvPr id="17409" name="Rectangle 1"/>
          <p:cNvSpPr>
            <a:spLocks noGrp="1" noChangeArrowheads="1"/>
          </p:cNvSpPr>
          <p:nvPr>
            <p:ph idx="1"/>
          </p:nvPr>
        </p:nvSpPr>
        <p:spPr bwMode="auto">
          <a:xfrm>
            <a:off x="304802" y="1329281"/>
            <a:ext cx="8534399" cy="4916731"/>
          </a:xfrm>
          <a:prstGeom prst="rect">
            <a:avLst/>
          </a:prstGeom>
          <a:solidFill>
            <a:srgbClr val="7030A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0" algn="l"/>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main function of statistics is to enlarge our knowledge of complex phenomena. The following are some uses of statistics: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None/>
              <a:tabLst>
                <a:tab pos="0" algn="l"/>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It presents facts in a definite and precise form.</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None/>
              <a:tabLst>
                <a:tab pos="0" algn="l"/>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Data reduction.</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None/>
              <a:tabLst>
                <a:tab pos="0" algn="l"/>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Measuring the magnitude of variations in data.</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None/>
              <a:tabLst>
                <a:tab pos="0" algn="l"/>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Furnishes a technique of comparison</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None/>
              <a:tabLst>
                <a:tab pos="0" algn="l"/>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Estimating unknown population characteristics.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None/>
              <a:tabLst>
                <a:tab pos="0" algn="l"/>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Testing and formulating of hypothesis.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None/>
              <a:tabLst>
                <a:tab pos="0" algn="l"/>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 Studying the relationship between two or more variable.</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None/>
              <a:tabLst>
                <a:tab pos="0" algn="l"/>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8. Forecasting future events.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D8C05F9-ED47-413A-BB57-73BCE00482CA}"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rgbClr val="0070C0"/>
          </a:solidFill>
        </p:spPr>
        <p:txBody>
          <a:bodyPr>
            <a:normAutofit/>
          </a:bodyPr>
          <a:lstStyle/>
          <a:p>
            <a:r>
              <a:rPr lang="en-US" sz="2400" b="1" u="sng" dirty="0">
                <a:latin typeface="Times New Roman" pitchFamily="18" charset="0"/>
                <a:cs typeface="Times New Roman" pitchFamily="18" charset="0"/>
              </a:rPr>
              <a:t>Limitations of statistics</a:t>
            </a:r>
            <a:endParaRPr lang="en-US" sz="2400" dirty="0">
              <a:latin typeface="Times New Roman" pitchFamily="18" charset="0"/>
              <a:cs typeface="Times New Roman" pitchFamily="18" charset="0"/>
            </a:endParaRPr>
          </a:p>
        </p:txBody>
      </p:sp>
      <p:sp>
        <p:nvSpPr>
          <p:cNvPr id="19457" name="Rectangle 1"/>
          <p:cNvSpPr>
            <a:spLocks noGrp="1" noChangeArrowheads="1"/>
          </p:cNvSpPr>
          <p:nvPr>
            <p:ph idx="1"/>
          </p:nvPr>
        </p:nvSpPr>
        <p:spPr bwMode="auto">
          <a:xfrm>
            <a:off x="304800" y="1219200"/>
            <a:ext cx="8382000" cy="3416320"/>
          </a:xfrm>
          <a:prstGeom prst="rect">
            <a:avLst/>
          </a:prstGeom>
          <a:solidFill>
            <a:srgbClr val="7030A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0" algn="l"/>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As a science statistics has its own limitations. The following are some of the limitations: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0" algn="l"/>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Deals with only quantitative information.</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0" algn="l"/>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Deals with only aggregate of facts and not with individual data items.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0" algn="l"/>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Statistical data are only approximately and not mathematical correct.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0" algn="l"/>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Statistics can be easily misused and therefore should be used be experts.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3B12E927-7382-499E-8DC2-44013EB98242}"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bwMode="auto">
          <a:xfrm>
            <a:off x="1676400" y="457201"/>
            <a:ext cx="4245008" cy="523220"/>
          </a:xfrm>
          <a:prstGeom prst="rect">
            <a:avLst/>
          </a:prstGeom>
          <a:solidFill>
            <a:srgbClr val="FF0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71500" algn="l" defTabSz="914400" rtl="0" eaLnBrk="1" fontAlgn="base" latinLnBrk="0" hangingPunct="1">
              <a:lnSpc>
                <a:spcPct val="100000"/>
              </a:lnSpc>
              <a:spcBef>
                <a:spcPct val="0"/>
              </a:spcBef>
              <a:spcAft>
                <a:spcPct val="0"/>
              </a:spcAft>
              <a:buClrTx/>
              <a:buSzTx/>
              <a:buFontTx/>
              <a:buNone/>
              <a:tabLst>
                <a:tab pos="0" algn="l"/>
              </a:tabLst>
            </a:pPr>
            <a:r>
              <a:rPr kumimoji="0" lang="en-US" sz="28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Scales of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measurement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484" name="Rectangle 4"/>
          <p:cNvSpPr>
            <a:spLocks noGrp="1" noChangeArrowheads="1"/>
          </p:cNvSpPr>
          <p:nvPr>
            <p:ph idx="1"/>
          </p:nvPr>
        </p:nvSpPr>
        <p:spPr bwMode="auto">
          <a:xfrm>
            <a:off x="304800" y="1066800"/>
            <a:ext cx="8534400" cy="2677656"/>
          </a:xfrm>
          <a:prstGeom prst="rect">
            <a:avLst/>
          </a:prstGeom>
          <a:solidFill>
            <a:srgbClr val="92D05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Proper knowledge about the nature and type of data to be dealt with is essential in order to specify and apply the proper statistical method for their analysis and inferences. </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Measurement scale refers to the property of value assigned to the data based on the properties of order, distance and fixed zero.</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 mathematical terms measurement is a functional mapping from the set of objects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to the set of real numbers {M(</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6680CFB9-C38B-455A-A7C5-E1733EDB0E8D}"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Prepared By Getahun G. Woldemariam Ambo University Woliso Campus</a:t>
            </a:r>
            <a:endParaRPr lang="en-US"/>
          </a:p>
        </p:txBody>
      </p:sp>
    </p:spTree>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192</TotalTime>
  <Words>1609</Words>
  <Application>Microsoft Office PowerPoint</Application>
  <PresentationFormat>On-screen Show (4:3)</PresentationFormat>
  <Paragraphs>148</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                      1. INTRODUCTION  Definition: We can define statistics in two ways. 1.Plural sense :It is an aggregate or collection of numerical facts. 2. Singular sense: the science of collecting, organizing, presenting, analyzing and interpreting numerical data for the purpose of assisting in making a more effective decision. Classifications: Depending on how data can be used statistics is divided in to two main areas or branches.  1.Descriptive Statistics: is concerned with summary calculations, graphs, charts and tables.  2.Inferential Statistics: is a method used to generalize from a sample to a population.  </vt:lpstr>
      <vt:lpstr>For example: the average income of all families (the population) in Ethiopia can be estimated from figures obtained from a few hundred (the sample) families. It is important because statistical data usually arises from sample. Statistical techniques based on probability theory are required.</vt:lpstr>
      <vt:lpstr>2. Organization of data: Summarization of data in some meaningful way, e.g table form 3. Presentation of the data: The process of re-organization, classification, compilation, and summer arization of data to present it in a meaningful form. 4. Analysis of data: The process of extracting relevant information from the summarized data, mainly through the use of elementary mathematical operation. 5. Inference of data: The interpretation and further observation of the various statistical measures through the analysis of the data by implementing those methods by which conclusions are formed and inferences made.     Statistical techniques based on probability theory are required.</vt:lpstr>
      <vt:lpstr>Definitions of some terms</vt:lpstr>
      <vt:lpstr>Types of Variables or Data</vt:lpstr>
      <vt:lpstr>Uses of statistics</vt:lpstr>
      <vt:lpstr>Limitations of statistics</vt:lpstr>
      <vt:lpstr>Scales of measurement</vt:lpstr>
      <vt:lpstr>Slide 10</vt:lpstr>
      <vt:lpstr>The goal of measurement systems is to structure the rule for assigning numbers to objects in such a way that the relationship between the objects is preserved in the numbers assigned to the objects.  The different kinds of relationships preserved are called properties of the measurement system. </vt:lpstr>
      <vt:lpstr>Fixed Zero A measurement system possesses a rational zero (fixed zero) if an object that has none of the attribute in question is assigned the number zero by the system of rules.   The object does not need to really exist in the "real world", as it is somewhat difficult to visualize a "man with no height".  The requirement for a rational zero is this: if objects with none of the attribute did exist would they be given the value zero.  Defining O0 as the object with none of the attribute in question, the definition of a rational zero becomes: </vt:lpstr>
      <vt:lpstr>SCALE  TYPES </vt:lpstr>
      <vt:lpstr>Ordinal Scales </vt:lpstr>
      <vt:lpstr>Interval Scales </vt:lpstr>
      <vt:lpstr>Ratio Scales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INTRODUCTION . Definition: We can define statistics in two ways. 1.Plural sense :It is an aggregate or collection of numerical facts. 2. Singular sense: the science of collecting, organizing, presenting, analyzing and interpreting numerical data for the purpose of assisting in making a more effective decision. Classifications: Depending on how data can be used statistics is divided in to two main areas or branches.</dc:title>
  <dc:creator>Hp12</dc:creator>
  <cp:lastModifiedBy>user</cp:lastModifiedBy>
  <cp:revision>27</cp:revision>
  <dcterms:created xsi:type="dcterms:W3CDTF">2019-10-28T09:34:51Z</dcterms:created>
  <dcterms:modified xsi:type="dcterms:W3CDTF">2020-05-28T18:08:19Z</dcterms:modified>
</cp:coreProperties>
</file>