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208"/>
  </p:notesMasterIdLst>
  <p:sldIdLst>
    <p:sldId id="256" r:id="rId4"/>
    <p:sldId id="314" r:id="rId5"/>
    <p:sldId id="309" r:id="rId6"/>
    <p:sldId id="257" r:id="rId7"/>
    <p:sldId id="262" r:id="rId8"/>
    <p:sldId id="263" r:id="rId9"/>
    <p:sldId id="264" r:id="rId10"/>
    <p:sldId id="315" r:id="rId11"/>
    <p:sldId id="316" r:id="rId12"/>
    <p:sldId id="259" r:id="rId13"/>
    <p:sldId id="260" r:id="rId14"/>
    <p:sldId id="266" r:id="rId15"/>
    <p:sldId id="307" r:id="rId16"/>
    <p:sldId id="267" r:id="rId17"/>
    <p:sldId id="308" r:id="rId18"/>
    <p:sldId id="268" r:id="rId19"/>
    <p:sldId id="311" r:id="rId20"/>
    <p:sldId id="269" r:id="rId21"/>
    <p:sldId id="270" r:id="rId22"/>
    <p:sldId id="271" r:id="rId23"/>
    <p:sldId id="312" r:id="rId24"/>
    <p:sldId id="272" r:id="rId25"/>
    <p:sldId id="313" r:id="rId26"/>
    <p:sldId id="273" r:id="rId27"/>
    <p:sldId id="317" r:id="rId28"/>
    <p:sldId id="318" r:id="rId29"/>
    <p:sldId id="276" r:id="rId30"/>
    <p:sldId id="277" r:id="rId31"/>
    <p:sldId id="319" r:id="rId32"/>
    <p:sldId id="278" r:id="rId33"/>
    <p:sldId id="279" r:id="rId34"/>
    <p:sldId id="280" r:id="rId35"/>
    <p:sldId id="320" r:id="rId36"/>
    <p:sldId id="281" r:id="rId37"/>
    <p:sldId id="282" r:id="rId38"/>
    <p:sldId id="283" r:id="rId39"/>
    <p:sldId id="284" r:id="rId40"/>
    <p:sldId id="285" r:id="rId41"/>
    <p:sldId id="286" r:id="rId42"/>
    <p:sldId id="287" r:id="rId43"/>
    <p:sldId id="288" r:id="rId44"/>
    <p:sldId id="289" r:id="rId45"/>
    <p:sldId id="290" r:id="rId46"/>
    <p:sldId id="291" r:id="rId47"/>
    <p:sldId id="292" r:id="rId48"/>
    <p:sldId id="293" r:id="rId49"/>
    <p:sldId id="294" r:id="rId50"/>
    <p:sldId id="321" r:id="rId51"/>
    <p:sldId id="295" r:id="rId52"/>
    <p:sldId id="296" r:id="rId53"/>
    <p:sldId id="297" r:id="rId54"/>
    <p:sldId id="298" r:id="rId55"/>
    <p:sldId id="299" r:id="rId56"/>
    <p:sldId id="300" r:id="rId57"/>
    <p:sldId id="301" r:id="rId58"/>
    <p:sldId id="302" r:id="rId59"/>
    <p:sldId id="303" r:id="rId60"/>
    <p:sldId id="304" r:id="rId61"/>
    <p:sldId id="305" r:id="rId62"/>
    <p:sldId id="322" r:id="rId63"/>
    <p:sldId id="323" r:id="rId64"/>
    <p:sldId id="324" r:id="rId65"/>
    <p:sldId id="325" r:id="rId66"/>
    <p:sldId id="326" r:id="rId67"/>
    <p:sldId id="327" r:id="rId68"/>
    <p:sldId id="328" r:id="rId69"/>
    <p:sldId id="329" r:id="rId70"/>
    <p:sldId id="330" r:id="rId71"/>
    <p:sldId id="331" r:id="rId72"/>
    <p:sldId id="332" r:id="rId73"/>
    <p:sldId id="333" r:id="rId74"/>
    <p:sldId id="334" r:id="rId75"/>
    <p:sldId id="335" r:id="rId76"/>
    <p:sldId id="336" r:id="rId77"/>
    <p:sldId id="337" r:id="rId78"/>
    <p:sldId id="338" r:id="rId79"/>
    <p:sldId id="339" r:id="rId80"/>
    <p:sldId id="340" r:id="rId81"/>
    <p:sldId id="341" r:id="rId82"/>
    <p:sldId id="342" r:id="rId83"/>
    <p:sldId id="343" r:id="rId84"/>
    <p:sldId id="344" r:id="rId85"/>
    <p:sldId id="345" r:id="rId86"/>
    <p:sldId id="346" r:id="rId87"/>
    <p:sldId id="347" r:id="rId88"/>
    <p:sldId id="348" r:id="rId89"/>
    <p:sldId id="349" r:id="rId90"/>
    <p:sldId id="350" r:id="rId91"/>
    <p:sldId id="351" r:id="rId92"/>
    <p:sldId id="352" r:id="rId93"/>
    <p:sldId id="353" r:id="rId94"/>
    <p:sldId id="354" r:id="rId95"/>
    <p:sldId id="355" r:id="rId96"/>
    <p:sldId id="356" r:id="rId97"/>
    <p:sldId id="357" r:id="rId98"/>
    <p:sldId id="358" r:id="rId99"/>
    <p:sldId id="359" r:id="rId100"/>
    <p:sldId id="360" r:id="rId101"/>
    <p:sldId id="361" r:id="rId102"/>
    <p:sldId id="362" r:id="rId103"/>
    <p:sldId id="363" r:id="rId104"/>
    <p:sldId id="364" r:id="rId105"/>
    <p:sldId id="365" r:id="rId106"/>
    <p:sldId id="366" r:id="rId107"/>
    <p:sldId id="367" r:id="rId108"/>
    <p:sldId id="368" r:id="rId109"/>
    <p:sldId id="369" r:id="rId110"/>
    <p:sldId id="370" r:id="rId111"/>
    <p:sldId id="371" r:id="rId112"/>
    <p:sldId id="372" r:id="rId113"/>
    <p:sldId id="373" r:id="rId114"/>
    <p:sldId id="374" r:id="rId115"/>
    <p:sldId id="375" r:id="rId116"/>
    <p:sldId id="376" r:id="rId117"/>
    <p:sldId id="377" r:id="rId118"/>
    <p:sldId id="378" r:id="rId119"/>
    <p:sldId id="379" r:id="rId120"/>
    <p:sldId id="380" r:id="rId121"/>
    <p:sldId id="381" r:id="rId122"/>
    <p:sldId id="382" r:id="rId123"/>
    <p:sldId id="383" r:id="rId124"/>
    <p:sldId id="384" r:id="rId125"/>
    <p:sldId id="385" r:id="rId126"/>
    <p:sldId id="386" r:id="rId127"/>
    <p:sldId id="387" r:id="rId128"/>
    <p:sldId id="388" r:id="rId129"/>
    <p:sldId id="389" r:id="rId130"/>
    <p:sldId id="390" r:id="rId131"/>
    <p:sldId id="391" r:id="rId132"/>
    <p:sldId id="392" r:id="rId133"/>
    <p:sldId id="393" r:id="rId134"/>
    <p:sldId id="394" r:id="rId135"/>
    <p:sldId id="395" r:id="rId136"/>
    <p:sldId id="396" r:id="rId137"/>
    <p:sldId id="397" r:id="rId138"/>
    <p:sldId id="398" r:id="rId139"/>
    <p:sldId id="399" r:id="rId140"/>
    <p:sldId id="400" r:id="rId141"/>
    <p:sldId id="401" r:id="rId142"/>
    <p:sldId id="402" r:id="rId143"/>
    <p:sldId id="403" r:id="rId144"/>
    <p:sldId id="404" r:id="rId145"/>
    <p:sldId id="405" r:id="rId146"/>
    <p:sldId id="406" r:id="rId147"/>
    <p:sldId id="407" r:id="rId148"/>
    <p:sldId id="408" r:id="rId149"/>
    <p:sldId id="409" r:id="rId150"/>
    <p:sldId id="410" r:id="rId151"/>
    <p:sldId id="411" r:id="rId152"/>
    <p:sldId id="412" r:id="rId153"/>
    <p:sldId id="413" r:id="rId154"/>
    <p:sldId id="414" r:id="rId155"/>
    <p:sldId id="415" r:id="rId156"/>
    <p:sldId id="416" r:id="rId157"/>
    <p:sldId id="417" r:id="rId158"/>
    <p:sldId id="418" r:id="rId159"/>
    <p:sldId id="419" r:id="rId160"/>
    <p:sldId id="420" r:id="rId161"/>
    <p:sldId id="421" r:id="rId162"/>
    <p:sldId id="422" r:id="rId163"/>
    <p:sldId id="423" r:id="rId164"/>
    <p:sldId id="424" r:id="rId165"/>
    <p:sldId id="425" r:id="rId166"/>
    <p:sldId id="426" r:id="rId167"/>
    <p:sldId id="427" r:id="rId168"/>
    <p:sldId id="428" r:id="rId169"/>
    <p:sldId id="429" r:id="rId170"/>
    <p:sldId id="430" r:id="rId171"/>
    <p:sldId id="431" r:id="rId172"/>
    <p:sldId id="432" r:id="rId173"/>
    <p:sldId id="433" r:id="rId174"/>
    <p:sldId id="434" r:id="rId175"/>
    <p:sldId id="435" r:id="rId176"/>
    <p:sldId id="436" r:id="rId177"/>
    <p:sldId id="437" r:id="rId178"/>
    <p:sldId id="438" r:id="rId179"/>
    <p:sldId id="439" r:id="rId180"/>
    <p:sldId id="440" r:id="rId181"/>
    <p:sldId id="441" r:id="rId182"/>
    <p:sldId id="442" r:id="rId183"/>
    <p:sldId id="443" r:id="rId184"/>
    <p:sldId id="444" r:id="rId185"/>
    <p:sldId id="445" r:id="rId186"/>
    <p:sldId id="446" r:id="rId187"/>
    <p:sldId id="447" r:id="rId188"/>
    <p:sldId id="448" r:id="rId189"/>
    <p:sldId id="449" r:id="rId190"/>
    <p:sldId id="450" r:id="rId191"/>
    <p:sldId id="451" r:id="rId192"/>
    <p:sldId id="452" r:id="rId193"/>
    <p:sldId id="453" r:id="rId194"/>
    <p:sldId id="454" r:id="rId195"/>
    <p:sldId id="455" r:id="rId196"/>
    <p:sldId id="456" r:id="rId197"/>
    <p:sldId id="457" r:id="rId198"/>
    <p:sldId id="458" r:id="rId199"/>
    <p:sldId id="459" r:id="rId200"/>
    <p:sldId id="460" r:id="rId201"/>
    <p:sldId id="461" r:id="rId202"/>
    <p:sldId id="462" r:id="rId203"/>
    <p:sldId id="463" r:id="rId204"/>
    <p:sldId id="464" r:id="rId205"/>
    <p:sldId id="465" r:id="rId206"/>
    <p:sldId id="466" r:id="rId20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7" d="100"/>
          <a:sy n="107" d="100"/>
        </p:scale>
        <p:origin x="-84" y="5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4.xml"/><Relationship Id="rId21" Type="http://schemas.openxmlformats.org/officeDocument/2006/relationships/slide" Target="slides/slide18.xml"/><Relationship Id="rId42" Type="http://schemas.openxmlformats.org/officeDocument/2006/relationships/slide" Target="slides/slide39.xml"/><Relationship Id="rId63" Type="http://schemas.openxmlformats.org/officeDocument/2006/relationships/slide" Target="slides/slide60.xml"/><Relationship Id="rId84" Type="http://schemas.openxmlformats.org/officeDocument/2006/relationships/slide" Target="slides/slide81.xml"/><Relationship Id="rId138" Type="http://schemas.openxmlformats.org/officeDocument/2006/relationships/slide" Target="slides/slide135.xml"/><Relationship Id="rId159" Type="http://schemas.openxmlformats.org/officeDocument/2006/relationships/slide" Target="slides/slide156.xml"/><Relationship Id="rId170" Type="http://schemas.openxmlformats.org/officeDocument/2006/relationships/slide" Target="slides/slide167.xml"/><Relationship Id="rId191" Type="http://schemas.openxmlformats.org/officeDocument/2006/relationships/slide" Target="slides/slide188.xml"/><Relationship Id="rId205" Type="http://schemas.openxmlformats.org/officeDocument/2006/relationships/slide" Target="slides/slide202.xml"/><Relationship Id="rId107" Type="http://schemas.openxmlformats.org/officeDocument/2006/relationships/slide" Target="slides/slide104.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102" Type="http://schemas.openxmlformats.org/officeDocument/2006/relationships/slide" Target="slides/slide99.xml"/><Relationship Id="rId123" Type="http://schemas.openxmlformats.org/officeDocument/2006/relationships/slide" Target="slides/slide120.xml"/><Relationship Id="rId128" Type="http://schemas.openxmlformats.org/officeDocument/2006/relationships/slide" Target="slides/slide125.xml"/><Relationship Id="rId144" Type="http://schemas.openxmlformats.org/officeDocument/2006/relationships/slide" Target="slides/slide141.xml"/><Relationship Id="rId149" Type="http://schemas.openxmlformats.org/officeDocument/2006/relationships/slide" Target="slides/slide146.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slide" Target="slides/slide92.xml"/><Relationship Id="rId160" Type="http://schemas.openxmlformats.org/officeDocument/2006/relationships/slide" Target="slides/slide157.xml"/><Relationship Id="rId165" Type="http://schemas.openxmlformats.org/officeDocument/2006/relationships/slide" Target="slides/slide162.xml"/><Relationship Id="rId181" Type="http://schemas.openxmlformats.org/officeDocument/2006/relationships/slide" Target="slides/slide178.xml"/><Relationship Id="rId186" Type="http://schemas.openxmlformats.org/officeDocument/2006/relationships/slide" Target="slides/slide183.xml"/><Relationship Id="rId211" Type="http://schemas.openxmlformats.org/officeDocument/2006/relationships/theme" Target="theme/theme1.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113" Type="http://schemas.openxmlformats.org/officeDocument/2006/relationships/slide" Target="slides/slide110.xml"/><Relationship Id="rId118" Type="http://schemas.openxmlformats.org/officeDocument/2006/relationships/slide" Target="slides/slide115.xml"/><Relationship Id="rId134" Type="http://schemas.openxmlformats.org/officeDocument/2006/relationships/slide" Target="slides/slide131.xml"/><Relationship Id="rId139" Type="http://schemas.openxmlformats.org/officeDocument/2006/relationships/slide" Target="slides/slide136.xml"/><Relationship Id="rId80" Type="http://schemas.openxmlformats.org/officeDocument/2006/relationships/slide" Target="slides/slide77.xml"/><Relationship Id="rId85" Type="http://schemas.openxmlformats.org/officeDocument/2006/relationships/slide" Target="slides/slide82.xml"/><Relationship Id="rId150" Type="http://schemas.openxmlformats.org/officeDocument/2006/relationships/slide" Target="slides/slide147.xml"/><Relationship Id="rId155" Type="http://schemas.openxmlformats.org/officeDocument/2006/relationships/slide" Target="slides/slide152.xml"/><Relationship Id="rId171" Type="http://schemas.openxmlformats.org/officeDocument/2006/relationships/slide" Target="slides/slide168.xml"/><Relationship Id="rId176" Type="http://schemas.openxmlformats.org/officeDocument/2006/relationships/slide" Target="slides/slide173.xml"/><Relationship Id="rId192" Type="http://schemas.openxmlformats.org/officeDocument/2006/relationships/slide" Target="slides/slide189.xml"/><Relationship Id="rId197" Type="http://schemas.openxmlformats.org/officeDocument/2006/relationships/slide" Target="slides/slide194.xml"/><Relationship Id="rId206" Type="http://schemas.openxmlformats.org/officeDocument/2006/relationships/slide" Target="slides/slide203.xml"/><Relationship Id="rId201" Type="http://schemas.openxmlformats.org/officeDocument/2006/relationships/slide" Target="slides/slide198.xml"/><Relationship Id="rId12" Type="http://schemas.openxmlformats.org/officeDocument/2006/relationships/slide" Target="slides/slide9.xml"/><Relationship Id="rId17" Type="http://schemas.openxmlformats.org/officeDocument/2006/relationships/slide" Target="slides/slide14.xml"/><Relationship Id="rId33" Type="http://schemas.openxmlformats.org/officeDocument/2006/relationships/slide" Target="slides/slide30.xml"/><Relationship Id="rId38" Type="http://schemas.openxmlformats.org/officeDocument/2006/relationships/slide" Target="slides/slide35.xml"/><Relationship Id="rId59" Type="http://schemas.openxmlformats.org/officeDocument/2006/relationships/slide" Target="slides/slide56.xml"/><Relationship Id="rId103" Type="http://schemas.openxmlformats.org/officeDocument/2006/relationships/slide" Target="slides/slide100.xml"/><Relationship Id="rId108" Type="http://schemas.openxmlformats.org/officeDocument/2006/relationships/slide" Target="slides/slide105.xml"/><Relationship Id="rId124" Type="http://schemas.openxmlformats.org/officeDocument/2006/relationships/slide" Target="slides/slide121.xml"/><Relationship Id="rId129" Type="http://schemas.openxmlformats.org/officeDocument/2006/relationships/slide" Target="slides/slide126.xml"/><Relationship Id="rId54" Type="http://schemas.openxmlformats.org/officeDocument/2006/relationships/slide" Target="slides/slide51.xml"/><Relationship Id="rId70" Type="http://schemas.openxmlformats.org/officeDocument/2006/relationships/slide" Target="slides/slide67.xml"/><Relationship Id="rId75" Type="http://schemas.openxmlformats.org/officeDocument/2006/relationships/slide" Target="slides/slide72.xml"/><Relationship Id="rId91" Type="http://schemas.openxmlformats.org/officeDocument/2006/relationships/slide" Target="slides/slide88.xml"/><Relationship Id="rId96" Type="http://schemas.openxmlformats.org/officeDocument/2006/relationships/slide" Target="slides/slide93.xml"/><Relationship Id="rId140" Type="http://schemas.openxmlformats.org/officeDocument/2006/relationships/slide" Target="slides/slide137.xml"/><Relationship Id="rId145" Type="http://schemas.openxmlformats.org/officeDocument/2006/relationships/slide" Target="slides/slide142.xml"/><Relationship Id="rId161" Type="http://schemas.openxmlformats.org/officeDocument/2006/relationships/slide" Target="slides/slide158.xml"/><Relationship Id="rId166" Type="http://schemas.openxmlformats.org/officeDocument/2006/relationships/slide" Target="slides/slide163.xml"/><Relationship Id="rId182" Type="http://schemas.openxmlformats.org/officeDocument/2006/relationships/slide" Target="slides/slide179.xml"/><Relationship Id="rId187" Type="http://schemas.openxmlformats.org/officeDocument/2006/relationships/slide" Target="slides/slide184.xml"/><Relationship Id="rId1" Type="http://schemas.openxmlformats.org/officeDocument/2006/relationships/slideMaster" Target="slideMasters/slideMaster1.xml"/><Relationship Id="rId6" Type="http://schemas.openxmlformats.org/officeDocument/2006/relationships/slide" Target="slides/slide3.xml"/><Relationship Id="rId212" Type="http://schemas.openxmlformats.org/officeDocument/2006/relationships/tableStyles" Target="tableStyles.xml"/><Relationship Id="rId23" Type="http://schemas.openxmlformats.org/officeDocument/2006/relationships/slide" Target="slides/slide20.xml"/><Relationship Id="rId28" Type="http://schemas.openxmlformats.org/officeDocument/2006/relationships/slide" Target="slides/slide25.xml"/><Relationship Id="rId49" Type="http://schemas.openxmlformats.org/officeDocument/2006/relationships/slide" Target="slides/slide46.xml"/><Relationship Id="rId114" Type="http://schemas.openxmlformats.org/officeDocument/2006/relationships/slide" Target="slides/slide111.xml"/><Relationship Id="rId119" Type="http://schemas.openxmlformats.org/officeDocument/2006/relationships/slide" Target="slides/slide116.xml"/><Relationship Id="rId44" Type="http://schemas.openxmlformats.org/officeDocument/2006/relationships/slide" Target="slides/slide41.xml"/><Relationship Id="rId60" Type="http://schemas.openxmlformats.org/officeDocument/2006/relationships/slide" Target="slides/slide57.xml"/><Relationship Id="rId65" Type="http://schemas.openxmlformats.org/officeDocument/2006/relationships/slide" Target="slides/slide62.xml"/><Relationship Id="rId81" Type="http://schemas.openxmlformats.org/officeDocument/2006/relationships/slide" Target="slides/slide78.xml"/><Relationship Id="rId86" Type="http://schemas.openxmlformats.org/officeDocument/2006/relationships/slide" Target="slides/slide83.xml"/><Relationship Id="rId130" Type="http://schemas.openxmlformats.org/officeDocument/2006/relationships/slide" Target="slides/slide127.xml"/><Relationship Id="rId135" Type="http://schemas.openxmlformats.org/officeDocument/2006/relationships/slide" Target="slides/slide132.xml"/><Relationship Id="rId151" Type="http://schemas.openxmlformats.org/officeDocument/2006/relationships/slide" Target="slides/slide148.xml"/><Relationship Id="rId156" Type="http://schemas.openxmlformats.org/officeDocument/2006/relationships/slide" Target="slides/slide153.xml"/><Relationship Id="rId177" Type="http://schemas.openxmlformats.org/officeDocument/2006/relationships/slide" Target="slides/slide174.xml"/><Relationship Id="rId198" Type="http://schemas.openxmlformats.org/officeDocument/2006/relationships/slide" Target="slides/slide195.xml"/><Relationship Id="rId172" Type="http://schemas.openxmlformats.org/officeDocument/2006/relationships/slide" Target="slides/slide169.xml"/><Relationship Id="rId193" Type="http://schemas.openxmlformats.org/officeDocument/2006/relationships/slide" Target="slides/slide190.xml"/><Relationship Id="rId202" Type="http://schemas.openxmlformats.org/officeDocument/2006/relationships/slide" Target="slides/slide199.xml"/><Relationship Id="rId207" Type="http://schemas.openxmlformats.org/officeDocument/2006/relationships/slide" Target="slides/slide204.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120" Type="http://schemas.openxmlformats.org/officeDocument/2006/relationships/slide" Target="slides/slide117.xml"/><Relationship Id="rId125" Type="http://schemas.openxmlformats.org/officeDocument/2006/relationships/slide" Target="slides/slide122.xml"/><Relationship Id="rId141" Type="http://schemas.openxmlformats.org/officeDocument/2006/relationships/slide" Target="slides/slide138.xml"/><Relationship Id="rId146" Type="http://schemas.openxmlformats.org/officeDocument/2006/relationships/slide" Target="slides/slide143.xml"/><Relationship Id="rId167" Type="http://schemas.openxmlformats.org/officeDocument/2006/relationships/slide" Target="slides/slide164.xml"/><Relationship Id="rId188" Type="http://schemas.openxmlformats.org/officeDocument/2006/relationships/slide" Target="slides/slide185.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162" Type="http://schemas.openxmlformats.org/officeDocument/2006/relationships/slide" Target="slides/slide159.xml"/><Relationship Id="rId183" Type="http://schemas.openxmlformats.org/officeDocument/2006/relationships/slide" Target="slides/slide180.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slide" Target="slides/slide107.xml"/><Relationship Id="rId115" Type="http://schemas.openxmlformats.org/officeDocument/2006/relationships/slide" Target="slides/slide112.xml"/><Relationship Id="rId131" Type="http://schemas.openxmlformats.org/officeDocument/2006/relationships/slide" Target="slides/slide128.xml"/><Relationship Id="rId136" Type="http://schemas.openxmlformats.org/officeDocument/2006/relationships/slide" Target="slides/slide133.xml"/><Relationship Id="rId157" Type="http://schemas.openxmlformats.org/officeDocument/2006/relationships/slide" Target="slides/slide154.xml"/><Relationship Id="rId178" Type="http://schemas.openxmlformats.org/officeDocument/2006/relationships/slide" Target="slides/slide175.xml"/><Relationship Id="rId61" Type="http://schemas.openxmlformats.org/officeDocument/2006/relationships/slide" Target="slides/slide58.xml"/><Relationship Id="rId82" Type="http://schemas.openxmlformats.org/officeDocument/2006/relationships/slide" Target="slides/slide79.xml"/><Relationship Id="rId152" Type="http://schemas.openxmlformats.org/officeDocument/2006/relationships/slide" Target="slides/slide149.xml"/><Relationship Id="rId173" Type="http://schemas.openxmlformats.org/officeDocument/2006/relationships/slide" Target="slides/slide170.xml"/><Relationship Id="rId194" Type="http://schemas.openxmlformats.org/officeDocument/2006/relationships/slide" Target="slides/slide191.xml"/><Relationship Id="rId199" Type="http://schemas.openxmlformats.org/officeDocument/2006/relationships/slide" Target="slides/slide196.xml"/><Relationship Id="rId203" Type="http://schemas.openxmlformats.org/officeDocument/2006/relationships/slide" Target="slides/slide200.xml"/><Relationship Id="rId208" Type="http://schemas.openxmlformats.org/officeDocument/2006/relationships/notesMaster" Target="notesMasters/notesMaster1.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126" Type="http://schemas.openxmlformats.org/officeDocument/2006/relationships/slide" Target="slides/slide123.xml"/><Relationship Id="rId147" Type="http://schemas.openxmlformats.org/officeDocument/2006/relationships/slide" Target="slides/slide144.xml"/><Relationship Id="rId168" Type="http://schemas.openxmlformats.org/officeDocument/2006/relationships/slide" Target="slides/slide165.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slide" Target="slides/slide95.xml"/><Relationship Id="rId121" Type="http://schemas.openxmlformats.org/officeDocument/2006/relationships/slide" Target="slides/slide118.xml"/><Relationship Id="rId142" Type="http://schemas.openxmlformats.org/officeDocument/2006/relationships/slide" Target="slides/slide139.xml"/><Relationship Id="rId163" Type="http://schemas.openxmlformats.org/officeDocument/2006/relationships/slide" Target="slides/slide160.xml"/><Relationship Id="rId184" Type="http://schemas.openxmlformats.org/officeDocument/2006/relationships/slide" Target="slides/slide181.xml"/><Relationship Id="rId189" Type="http://schemas.openxmlformats.org/officeDocument/2006/relationships/slide" Target="slides/slide186.xml"/><Relationship Id="rId3" Type="http://schemas.openxmlformats.org/officeDocument/2006/relationships/slideMaster" Target="slideMasters/slideMaster3.xml"/><Relationship Id="rId25" Type="http://schemas.openxmlformats.org/officeDocument/2006/relationships/slide" Target="slides/slide22.xml"/><Relationship Id="rId46" Type="http://schemas.openxmlformats.org/officeDocument/2006/relationships/slide" Target="slides/slide43.xml"/><Relationship Id="rId67" Type="http://schemas.openxmlformats.org/officeDocument/2006/relationships/slide" Target="slides/slide64.xml"/><Relationship Id="rId116" Type="http://schemas.openxmlformats.org/officeDocument/2006/relationships/slide" Target="slides/slide113.xml"/><Relationship Id="rId137" Type="http://schemas.openxmlformats.org/officeDocument/2006/relationships/slide" Target="slides/slide134.xml"/><Relationship Id="rId158" Type="http://schemas.openxmlformats.org/officeDocument/2006/relationships/slide" Target="slides/slide155.xml"/><Relationship Id="rId20" Type="http://schemas.openxmlformats.org/officeDocument/2006/relationships/slide" Target="slides/slide17.xml"/><Relationship Id="rId41" Type="http://schemas.openxmlformats.org/officeDocument/2006/relationships/slide" Target="slides/slide38.xml"/><Relationship Id="rId62" Type="http://schemas.openxmlformats.org/officeDocument/2006/relationships/slide" Target="slides/slide59.xml"/><Relationship Id="rId83" Type="http://schemas.openxmlformats.org/officeDocument/2006/relationships/slide" Target="slides/slide80.xml"/><Relationship Id="rId88" Type="http://schemas.openxmlformats.org/officeDocument/2006/relationships/slide" Target="slides/slide85.xml"/><Relationship Id="rId111" Type="http://schemas.openxmlformats.org/officeDocument/2006/relationships/slide" Target="slides/slide108.xml"/><Relationship Id="rId132" Type="http://schemas.openxmlformats.org/officeDocument/2006/relationships/slide" Target="slides/slide129.xml"/><Relationship Id="rId153" Type="http://schemas.openxmlformats.org/officeDocument/2006/relationships/slide" Target="slides/slide150.xml"/><Relationship Id="rId174" Type="http://schemas.openxmlformats.org/officeDocument/2006/relationships/slide" Target="slides/slide171.xml"/><Relationship Id="rId179" Type="http://schemas.openxmlformats.org/officeDocument/2006/relationships/slide" Target="slides/slide176.xml"/><Relationship Id="rId195" Type="http://schemas.openxmlformats.org/officeDocument/2006/relationships/slide" Target="slides/slide192.xml"/><Relationship Id="rId209" Type="http://schemas.openxmlformats.org/officeDocument/2006/relationships/presProps" Target="presProps.xml"/><Relationship Id="rId190" Type="http://schemas.openxmlformats.org/officeDocument/2006/relationships/slide" Target="slides/slide187.xml"/><Relationship Id="rId204" Type="http://schemas.openxmlformats.org/officeDocument/2006/relationships/slide" Target="slides/slide201.xml"/><Relationship Id="rId15" Type="http://schemas.openxmlformats.org/officeDocument/2006/relationships/slide" Target="slides/slide12.xml"/><Relationship Id="rId36" Type="http://schemas.openxmlformats.org/officeDocument/2006/relationships/slide" Target="slides/slide33.xml"/><Relationship Id="rId57" Type="http://schemas.openxmlformats.org/officeDocument/2006/relationships/slide" Target="slides/slide54.xml"/><Relationship Id="rId106" Type="http://schemas.openxmlformats.org/officeDocument/2006/relationships/slide" Target="slides/slide103.xml"/><Relationship Id="rId127" Type="http://schemas.openxmlformats.org/officeDocument/2006/relationships/slide" Target="slides/slide124.xml"/><Relationship Id="rId10" Type="http://schemas.openxmlformats.org/officeDocument/2006/relationships/slide" Target="slides/slide7.xml"/><Relationship Id="rId31" Type="http://schemas.openxmlformats.org/officeDocument/2006/relationships/slide" Target="slides/slide28.xml"/><Relationship Id="rId52" Type="http://schemas.openxmlformats.org/officeDocument/2006/relationships/slide" Target="slides/slide49.xml"/><Relationship Id="rId73" Type="http://schemas.openxmlformats.org/officeDocument/2006/relationships/slide" Target="slides/slide70.xml"/><Relationship Id="rId78" Type="http://schemas.openxmlformats.org/officeDocument/2006/relationships/slide" Target="slides/slide75.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122" Type="http://schemas.openxmlformats.org/officeDocument/2006/relationships/slide" Target="slides/slide119.xml"/><Relationship Id="rId143" Type="http://schemas.openxmlformats.org/officeDocument/2006/relationships/slide" Target="slides/slide140.xml"/><Relationship Id="rId148" Type="http://schemas.openxmlformats.org/officeDocument/2006/relationships/slide" Target="slides/slide145.xml"/><Relationship Id="rId164" Type="http://schemas.openxmlformats.org/officeDocument/2006/relationships/slide" Target="slides/slide161.xml"/><Relationship Id="rId169" Type="http://schemas.openxmlformats.org/officeDocument/2006/relationships/slide" Target="slides/slide166.xml"/><Relationship Id="rId185" Type="http://schemas.openxmlformats.org/officeDocument/2006/relationships/slide" Target="slides/slide182.xml"/><Relationship Id="rId4" Type="http://schemas.openxmlformats.org/officeDocument/2006/relationships/slide" Target="slides/slide1.xml"/><Relationship Id="rId9" Type="http://schemas.openxmlformats.org/officeDocument/2006/relationships/slide" Target="slides/slide6.xml"/><Relationship Id="rId180" Type="http://schemas.openxmlformats.org/officeDocument/2006/relationships/slide" Target="slides/slide177.xml"/><Relationship Id="rId210" Type="http://schemas.openxmlformats.org/officeDocument/2006/relationships/viewProps" Target="viewProps.xml"/><Relationship Id="rId26" Type="http://schemas.openxmlformats.org/officeDocument/2006/relationships/slide" Target="slides/slide23.xml"/><Relationship Id="rId47" Type="http://schemas.openxmlformats.org/officeDocument/2006/relationships/slide" Target="slides/slide44.xml"/><Relationship Id="rId68" Type="http://schemas.openxmlformats.org/officeDocument/2006/relationships/slide" Target="slides/slide65.xml"/><Relationship Id="rId89" Type="http://schemas.openxmlformats.org/officeDocument/2006/relationships/slide" Target="slides/slide86.xml"/><Relationship Id="rId112" Type="http://schemas.openxmlformats.org/officeDocument/2006/relationships/slide" Target="slides/slide109.xml"/><Relationship Id="rId133" Type="http://schemas.openxmlformats.org/officeDocument/2006/relationships/slide" Target="slides/slide130.xml"/><Relationship Id="rId154" Type="http://schemas.openxmlformats.org/officeDocument/2006/relationships/slide" Target="slides/slide151.xml"/><Relationship Id="rId175" Type="http://schemas.openxmlformats.org/officeDocument/2006/relationships/slide" Target="slides/slide172.xml"/><Relationship Id="rId196" Type="http://schemas.openxmlformats.org/officeDocument/2006/relationships/slide" Target="slides/slide193.xml"/><Relationship Id="rId200" Type="http://schemas.openxmlformats.org/officeDocument/2006/relationships/slide" Target="slides/slide197.xml"/><Relationship Id="rId16"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7B5E03A-6CB9-43F8-A9FD-FCB840DE27AC}" type="datetimeFigureOut">
              <a:rPr lang="en-US" smtClean="0"/>
              <a:pPr/>
              <a:t>5/28/2020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82D6FB3-36F3-43F1-B8D0-861CD562E477}" type="slidenum">
              <a:rPr lang="en-US" smtClean="0"/>
              <a:pPr/>
              <a:t>‹#›</a:t>
            </a:fld>
            <a:endParaRPr lang="en-US"/>
          </a:p>
        </p:txBody>
      </p:sp>
    </p:spTree>
    <p:extLst>
      <p:ext uri="{BB962C8B-B14F-4D97-AF65-F5344CB8AC3E}">
        <p14:creationId xmlns:p14="http://schemas.microsoft.com/office/powerpoint/2010/main" val="13194224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02EA70D3-5536-46CD-8977-4D2D9B588088}" type="datetime1">
              <a:rPr lang="en-US" smtClean="0"/>
              <a:pPr/>
              <a:t>5/28/2020</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6A2753F0-2132-49AF-A14E-57AA492F01C5}"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2D3763B-8652-429B-8D06-9460355ECEA4}" type="datetime1">
              <a:rPr lang="en-US" smtClean="0"/>
              <a:pPr/>
              <a:t>5/28/2020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2753F0-2132-49AF-A14E-57AA492F01C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A6F53E39-B4F3-4468-BA5D-E7AF170752E3}" type="datetime1">
              <a:rPr lang="en-US" smtClean="0"/>
              <a:pPr/>
              <a:t>5/28/2020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2753F0-2132-49AF-A14E-57AA492F01C5}"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7E4E07ED-7828-4532-A49D-9726145EB9DF}" type="datetime1">
              <a:rPr lang="en-US" smtClean="0">
                <a:solidFill>
                  <a:srgbClr val="DBF5F9">
                    <a:shade val="90000"/>
                  </a:srgbClr>
                </a:solidFill>
              </a:rPr>
              <a:pPr/>
              <a:t>5/28/2020</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F86AEEB9-066F-4481-A7B2-AAF44FA0BD4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1108218510"/>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5C2A5B9-B3FF-47D8-8718-A4BDCA5FDCA3}" type="datetime1">
              <a:rPr lang="en-US" smtClean="0">
                <a:solidFill>
                  <a:srgbClr val="04617B">
                    <a:shade val="90000"/>
                  </a:srgbClr>
                </a:solidFill>
              </a:rPr>
              <a:pPr/>
              <a:t>5/28/2020</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F86AEEB9-066F-4481-A7B2-AAF44FA0BD4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9799859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A7809D83-AA02-4912-9215-F8F5EED871FE}" type="datetime1">
              <a:rPr lang="en-US" smtClean="0">
                <a:solidFill>
                  <a:srgbClr val="DBF5F9">
                    <a:shade val="90000"/>
                  </a:srgbClr>
                </a:solidFill>
              </a:rPr>
              <a:pPr/>
              <a:t>5/28/2020</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F86AEEB9-066F-4481-A7B2-AAF44FA0BD4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1070924645"/>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0467DAC2-25D6-4FDF-B211-28711CE6A756}" type="datetime1">
              <a:rPr lang="en-US" smtClean="0">
                <a:solidFill>
                  <a:srgbClr val="04617B">
                    <a:shade val="90000"/>
                  </a:srgbClr>
                </a:solidFill>
              </a:rPr>
              <a:pPr/>
              <a:t>5/28/2020</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F86AEEB9-066F-4481-A7B2-AAF44FA0BD4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8155831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FD7D8A38-85EF-4E40-AE4B-E2D75A1C4B5B}" type="datetime1">
              <a:rPr lang="en-US" smtClean="0">
                <a:solidFill>
                  <a:srgbClr val="04617B">
                    <a:shade val="90000"/>
                  </a:srgbClr>
                </a:solidFill>
              </a:rPr>
              <a:pPr/>
              <a:t>5/28/2020</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F86AEEB9-066F-4481-A7B2-AAF44FA0BD4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7357459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A0191AE3-34AE-4921-81E6-54FC758DCAA2}" type="datetime1">
              <a:rPr lang="en-US" smtClean="0">
                <a:solidFill>
                  <a:srgbClr val="04617B">
                    <a:shade val="90000"/>
                  </a:srgbClr>
                </a:solidFill>
              </a:rPr>
              <a:pPr/>
              <a:t>5/28/2020</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F86AEEB9-066F-4481-A7B2-AAF44FA0BD4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8806982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E93EAC-978A-457D-B397-9758C4DF1760}" type="datetime1">
              <a:rPr lang="en-US" smtClean="0">
                <a:solidFill>
                  <a:srgbClr val="04617B">
                    <a:shade val="90000"/>
                  </a:srgbClr>
                </a:solidFill>
              </a:rPr>
              <a:pPr/>
              <a:t>5/28/2020</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F86AEEB9-066F-4481-A7B2-AAF44FA0BD4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4561750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510FB8E3-A343-4CBE-A514-C497DC63166F}" type="datetime1">
              <a:rPr lang="en-US" smtClean="0">
                <a:solidFill>
                  <a:srgbClr val="04617B">
                    <a:shade val="90000"/>
                  </a:srgbClr>
                </a:solidFill>
              </a:rPr>
              <a:pPr/>
              <a:t>5/28/2020</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F86AEEB9-066F-4481-A7B2-AAF44FA0BD4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0166105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5471F112-1592-4B85-90EB-F67906BDA129}" type="datetime1">
              <a:rPr lang="en-US" smtClean="0"/>
              <a:pPr/>
              <a:t>5/28/2020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2753F0-2132-49AF-A14E-57AA492F01C5}"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7104B547-23BC-4CB7-BF0B-18C43E7B3A72}" type="datetime1">
              <a:rPr lang="en-US" smtClean="0">
                <a:solidFill>
                  <a:srgbClr val="04617B">
                    <a:shade val="90000"/>
                  </a:srgbClr>
                </a:solidFill>
              </a:rPr>
              <a:pPr/>
              <a:t>5/28/2020</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F86AEEB9-066F-4481-A7B2-AAF44FA0BD48}"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42426224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887FFC3-1D31-4B17-86A0-1ECC10DA9343}" type="datetime1">
              <a:rPr lang="en-US" smtClean="0">
                <a:solidFill>
                  <a:srgbClr val="04617B">
                    <a:shade val="90000"/>
                  </a:srgbClr>
                </a:solidFill>
              </a:rPr>
              <a:pPr/>
              <a:t>5/28/2020</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F86AEEB9-066F-4481-A7B2-AAF44FA0BD4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4076517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AA7D810-9FB2-4EAA-A2BB-755B71669447}" type="datetime1">
              <a:rPr lang="en-US" smtClean="0">
                <a:solidFill>
                  <a:srgbClr val="04617B">
                    <a:shade val="90000"/>
                  </a:srgbClr>
                </a:solidFill>
              </a:rPr>
              <a:pPr/>
              <a:t>5/28/2020</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F86AEEB9-066F-4481-A7B2-AAF44FA0BD4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5168958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A2FFE1D4-0FB3-4312-A9CE-62F448D6A90C}" type="datetimeFigureOut">
              <a:rPr lang="en-US" smtClean="0">
                <a:solidFill>
                  <a:srgbClr val="DBF5F9">
                    <a:shade val="90000"/>
                  </a:srgbClr>
                </a:solidFill>
              </a:rPr>
              <a:pPr/>
              <a:t>5/28/2020</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954607AE-ACBA-492C-AF55-F6C14E6D9197}"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1641171125"/>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A2FFE1D4-0FB3-4312-A9CE-62F448D6A90C}" type="datetimeFigureOut">
              <a:rPr lang="en-US" smtClean="0">
                <a:solidFill>
                  <a:srgbClr val="04617B">
                    <a:shade val="90000"/>
                  </a:srgbClr>
                </a:solidFill>
              </a:rPr>
              <a:pPr/>
              <a:t>5/28/2020</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954607AE-ACBA-492C-AF55-F6C14E6D9197}"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42678143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A2FFE1D4-0FB3-4312-A9CE-62F448D6A90C}" type="datetimeFigureOut">
              <a:rPr lang="en-US" smtClean="0">
                <a:solidFill>
                  <a:srgbClr val="DBF5F9">
                    <a:shade val="90000"/>
                  </a:srgbClr>
                </a:solidFill>
              </a:rPr>
              <a:pPr/>
              <a:t>5/28/2020</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954607AE-ACBA-492C-AF55-F6C14E6D9197}"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1560273356"/>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A2FFE1D4-0FB3-4312-A9CE-62F448D6A90C}" type="datetimeFigureOut">
              <a:rPr lang="en-US" smtClean="0">
                <a:solidFill>
                  <a:srgbClr val="04617B">
                    <a:shade val="90000"/>
                  </a:srgbClr>
                </a:solidFill>
              </a:rPr>
              <a:pPr/>
              <a:t>5/28/2020</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954607AE-ACBA-492C-AF55-F6C14E6D9197}"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0550777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A2FFE1D4-0FB3-4312-A9CE-62F448D6A90C}" type="datetimeFigureOut">
              <a:rPr lang="en-US" smtClean="0">
                <a:solidFill>
                  <a:srgbClr val="04617B">
                    <a:shade val="90000"/>
                  </a:srgbClr>
                </a:solidFill>
              </a:rPr>
              <a:pPr/>
              <a:t>5/28/2020</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954607AE-ACBA-492C-AF55-F6C14E6D9197}"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43782579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A2FFE1D4-0FB3-4312-A9CE-62F448D6A90C}" type="datetimeFigureOut">
              <a:rPr lang="en-US" smtClean="0">
                <a:solidFill>
                  <a:srgbClr val="04617B">
                    <a:shade val="90000"/>
                  </a:srgbClr>
                </a:solidFill>
              </a:rPr>
              <a:pPr/>
              <a:t>5/28/2020</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954607AE-ACBA-492C-AF55-F6C14E6D9197}"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83338913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FFE1D4-0FB3-4312-A9CE-62F448D6A90C}" type="datetimeFigureOut">
              <a:rPr lang="en-US" smtClean="0">
                <a:solidFill>
                  <a:srgbClr val="04617B">
                    <a:shade val="90000"/>
                  </a:srgbClr>
                </a:solidFill>
              </a:rPr>
              <a:pPr/>
              <a:t>5/28/2020</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954607AE-ACBA-492C-AF55-F6C14E6D9197}"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9208323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51F6A05C-B433-4E3C-A025-62451245B538}" type="datetime1">
              <a:rPr lang="en-US" smtClean="0"/>
              <a:pPr/>
              <a:t>5/28/2020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2753F0-2132-49AF-A14E-57AA492F01C5}"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A2FFE1D4-0FB3-4312-A9CE-62F448D6A90C}" type="datetimeFigureOut">
              <a:rPr lang="en-US" smtClean="0">
                <a:solidFill>
                  <a:srgbClr val="04617B">
                    <a:shade val="90000"/>
                  </a:srgbClr>
                </a:solidFill>
              </a:rPr>
              <a:pPr/>
              <a:t>5/28/2020</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954607AE-ACBA-492C-AF55-F6C14E6D9197}"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2597057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A2FFE1D4-0FB3-4312-A9CE-62F448D6A90C}" type="datetimeFigureOut">
              <a:rPr lang="en-US" smtClean="0">
                <a:solidFill>
                  <a:srgbClr val="04617B">
                    <a:shade val="90000"/>
                  </a:srgbClr>
                </a:solidFill>
              </a:rPr>
              <a:pPr/>
              <a:t>5/28/2020</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954607AE-ACBA-492C-AF55-F6C14E6D9197}"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77759866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A2FFE1D4-0FB3-4312-A9CE-62F448D6A90C}" type="datetimeFigureOut">
              <a:rPr lang="en-US" smtClean="0">
                <a:solidFill>
                  <a:srgbClr val="04617B">
                    <a:shade val="90000"/>
                  </a:srgbClr>
                </a:solidFill>
              </a:rPr>
              <a:pPr/>
              <a:t>5/28/2020</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954607AE-ACBA-492C-AF55-F6C14E6D9197}"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72216837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A2FFE1D4-0FB3-4312-A9CE-62F448D6A90C}" type="datetimeFigureOut">
              <a:rPr lang="en-US" smtClean="0">
                <a:solidFill>
                  <a:srgbClr val="04617B">
                    <a:shade val="90000"/>
                  </a:srgbClr>
                </a:solidFill>
              </a:rPr>
              <a:pPr/>
              <a:t>5/28/2020</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954607AE-ACBA-492C-AF55-F6C14E6D9197}"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292979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FBE965A7-E179-444F-9B10-22E4D3DC8C2A}" type="datetime1">
              <a:rPr lang="en-US" smtClean="0"/>
              <a:pPr/>
              <a:t>5/28/2020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2753F0-2132-49AF-A14E-57AA492F01C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C2275200-00DD-405B-8719-08D25BAEC7F0}" type="datetime1">
              <a:rPr lang="en-US" smtClean="0"/>
              <a:pPr/>
              <a:t>5/28/2020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A2753F0-2132-49AF-A14E-57AA492F01C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D4A42036-1D40-4BF6-A5E5-1552EC1B3885}" type="datetime1">
              <a:rPr lang="en-US" smtClean="0"/>
              <a:pPr/>
              <a:t>5/28/2020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A2753F0-2132-49AF-A14E-57AA492F01C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9AFE46-5339-419C-8E1B-3A836C3615CA}" type="datetime1">
              <a:rPr lang="en-US" smtClean="0"/>
              <a:pPr/>
              <a:t>5/28/2020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A2753F0-2132-49AF-A14E-57AA492F01C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0ABAEBB2-DADA-4581-9E5E-1902849C6F53}" type="datetime1">
              <a:rPr lang="en-US" smtClean="0"/>
              <a:pPr/>
              <a:t>5/28/2020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2753F0-2132-49AF-A14E-57AA492F01C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087C90F-40B0-497A-8337-6565405A0A34}" type="datetime1">
              <a:rPr lang="en-US" smtClean="0"/>
              <a:pPr/>
              <a:t>5/28/2020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6A2753F0-2132-49AF-A14E-57AA492F01C5}"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AF358A8E-24F5-4699-B002-6D8D4BAD9B6B}" type="datetime1">
              <a:rPr lang="en-US" smtClean="0"/>
              <a:pPr/>
              <a:t>5/28/2020</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6A2753F0-2132-49AF-A14E-57AA492F01C5}"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27287C78-6099-4B30-BF97-F92EF63EE944}" type="datetime1">
              <a:rPr lang="en-US" smtClean="0">
                <a:solidFill>
                  <a:srgbClr val="04617B">
                    <a:shade val="90000"/>
                  </a:srgbClr>
                </a:solidFill>
              </a:rPr>
              <a:pPr/>
              <a:t>5/28/2020</a:t>
            </a:fld>
            <a:endParaRPr lang="en-US">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F86AEEB9-066F-4481-A7B2-AAF44FA0BD48}" type="slidenum">
              <a:rPr lang="en-US" smtClean="0">
                <a:solidFill>
                  <a:srgbClr val="04617B">
                    <a:shade val="90000"/>
                  </a:srgbClr>
                </a:solidFill>
              </a:rPr>
              <a:pPr/>
              <a:t>‹#›</a:t>
            </a:fld>
            <a:endParaRPr lang="en-US">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extLst>
      <p:ext uri="{BB962C8B-B14F-4D97-AF65-F5344CB8AC3E}">
        <p14:creationId xmlns:p14="http://schemas.microsoft.com/office/powerpoint/2010/main" val="387116036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A2FFE1D4-0FB3-4312-A9CE-62F448D6A90C}" type="datetimeFigureOut">
              <a:rPr lang="en-US" smtClean="0">
                <a:solidFill>
                  <a:srgbClr val="04617B">
                    <a:shade val="90000"/>
                  </a:srgbClr>
                </a:solidFill>
              </a:rPr>
              <a:pPr/>
              <a:t>5/28/2020</a:t>
            </a:fld>
            <a:endParaRPr lang="en-US">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954607AE-ACBA-492C-AF55-F6C14E6D9197}" type="slidenum">
              <a:rPr lang="en-US" smtClean="0">
                <a:solidFill>
                  <a:srgbClr val="04617B">
                    <a:shade val="90000"/>
                  </a:srgbClr>
                </a:solidFill>
              </a:rPr>
              <a:pPr/>
              <a:t>‹#›</a:t>
            </a:fld>
            <a:endParaRPr lang="en-US">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extLst>
      <p:ext uri="{BB962C8B-B14F-4D97-AF65-F5344CB8AC3E}">
        <p14:creationId xmlns:p14="http://schemas.microsoft.com/office/powerpoint/2010/main" val="351036529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9.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9.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9.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83.xml.rels><?xml version="1.0" encoding="UTF-8" standalone="yes"?>
<Relationships xmlns="http://schemas.openxmlformats.org/package/2006/relationships"><Relationship Id="rId8" Type="http://schemas.openxmlformats.org/officeDocument/2006/relationships/hyperlink" Target="http://en.wikipedia.org/wiki/Mad-cow_disease" TargetMode="External"/><Relationship Id="rId3" Type="http://schemas.openxmlformats.org/officeDocument/2006/relationships/hyperlink" Target="http://en.wikipedia.org/wiki/Radio" TargetMode="External"/><Relationship Id="rId7" Type="http://schemas.openxmlformats.org/officeDocument/2006/relationships/hyperlink" Target="http://en.wikipedia.org/wiki/Microchip_implant_(human)" TargetMode="External"/><Relationship Id="rId2" Type="http://schemas.openxmlformats.org/officeDocument/2006/relationships/hyperlink" Target="http://en.wikipedia.org/wiki/Electromagnetic_field" TargetMode="External"/><Relationship Id="rId1" Type="http://schemas.openxmlformats.org/officeDocument/2006/relationships/slideLayout" Target="../slideLayouts/slideLayout24.xml"/><Relationship Id="rId6" Type="http://schemas.openxmlformats.org/officeDocument/2006/relationships/hyperlink" Target="http://en.wikipedia.org/wiki/Microchip_implant_(animal)" TargetMode="External"/><Relationship Id="rId5" Type="http://schemas.openxmlformats.org/officeDocument/2006/relationships/hyperlink" Target="http://en.wikipedia.org/wiki/Bar_code" TargetMode="External"/><Relationship Id="rId10" Type="http://schemas.openxmlformats.org/officeDocument/2006/relationships/hyperlink" Target="http://en.wikipedia.org/wiki/Transponder" TargetMode="External"/><Relationship Id="rId4" Type="http://schemas.openxmlformats.org/officeDocument/2006/relationships/hyperlink" Target="http://en.wikipedia.org/wiki/Electromagnetic_radiation" TargetMode="External"/><Relationship Id="rId9" Type="http://schemas.openxmlformats.org/officeDocument/2006/relationships/hyperlink" Target="http://en.wikipedia.org/wiki/Animal_identification" TargetMode="Externa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85.xml.rels><?xml version="1.0" encoding="UTF-8" standalone="yes"?>
<Relationships xmlns="http://schemas.openxmlformats.org/package/2006/relationships"><Relationship Id="rId8" Type="http://schemas.openxmlformats.org/officeDocument/2006/relationships/hyperlink" Target="http://en.wikipedia.org/wiki/Consumer" TargetMode="External"/><Relationship Id="rId3" Type="http://schemas.openxmlformats.org/officeDocument/2006/relationships/hyperlink" Target="http://en.wikipedia.org/wiki/Intermodal_freight_transport" TargetMode="External"/><Relationship Id="rId7" Type="http://schemas.openxmlformats.org/officeDocument/2006/relationships/hyperlink" Target="http://en.wikipedia.org/wiki/Electrical_generator" TargetMode="External"/><Relationship Id="rId2" Type="http://schemas.openxmlformats.org/officeDocument/2006/relationships/hyperlink" Target="http://en.wikipedia.org/wiki/Intermodal_container" TargetMode="External"/><Relationship Id="rId1" Type="http://schemas.openxmlformats.org/officeDocument/2006/relationships/slideLayout" Target="../slideLayouts/slideLayout24.xml"/><Relationship Id="rId6" Type="http://schemas.openxmlformats.org/officeDocument/2006/relationships/hyperlink" Target="http://en.wikipedia.org/wiki/Diesel_engine" TargetMode="External"/><Relationship Id="rId5" Type="http://schemas.openxmlformats.org/officeDocument/2006/relationships/hyperlink" Target="http://en.wikipedia.org/wiki/Quay" TargetMode="External"/><Relationship Id="rId10" Type="http://schemas.openxmlformats.org/officeDocument/2006/relationships/hyperlink" Target="http://en.wikipedia.org/wiki/Post_harvest_freshness" TargetMode="External"/><Relationship Id="rId4" Type="http://schemas.openxmlformats.org/officeDocument/2006/relationships/hyperlink" Target="http://en.wikipedia.org/wiki/Refrigeration" TargetMode="External"/><Relationship Id="rId9" Type="http://schemas.openxmlformats.org/officeDocument/2006/relationships/hyperlink" Target="http://en.wikipedia.org/wiki/Produce" TargetMode="Externa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87.xml.rels><?xml version="1.0" encoding="UTF-8" standalone="yes"?>
<Relationships xmlns="http://schemas.openxmlformats.org/package/2006/relationships"><Relationship Id="rId3" Type="http://schemas.openxmlformats.org/officeDocument/2006/relationships/hyperlink" Target="http://en.wikipedia.org/wiki/Vaka_(sailing)" TargetMode="External"/><Relationship Id="rId2" Type="http://schemas.openxmlformats.org/officeDocument/2006/relationships/hyperlink" Target="http://en.wikipedia.org/wiki/Hull_(watercraft)" TargetMode="External"/><Relationship Id="rId1" Type="http://schemas.openxmlformats.org/officeDocument/2006/relationships/slideLayout" Target="../slideLayouts/slideLayout24.xml"/><Relationship Id="rId4" Type="http://schemas.openxmlformats.org/officeDocument/2006/relationships/hyperlink" Target="http://en.wikipedia.org/wiki/Aka_(sailing)" TargetMode="Externa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0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n-US" sz="4400" b="1" dirty="0">
                <a:solidFill>
                  <a:schemeClr val="tx1"/>
                </a:solidFill>
                <a:latin typeface="+mn-lt"/>
              </a:rPr>
              <a:t>LOGISTICS IN VALUE CHAIN</a:t>
            </a:r>
            <a:endParaRPr lang="en-US" sz="4400" dirty="0">
              <a:solidFill>
                <a:schemeClr val="tx1"/>
              </a:solidFill>
              <a:latin typeface="+mn-lt"/>
            </a:endParaRPr>
          </a:p>
        </p:txBody>
      </p:sp>
      <p:sp>
        <p:nvSpPr>
          <p:cNvPr id="3" name="Subtitle 2"/>
          <p:cNvSpPr>
            <a:spLocks noGrp="1"/>
          </p:cNvSpPr>
          <p:nvPr>
            <p:ph type="subTitle" idx="1"/>
          </p:nvPr>
        </p:nvSpPr>
        <p:spPr/>
        <p:txBody>
          <a:bodyPr/>
          <a:lstStyle/>
          <a:p>
            <a:endParaRPr lang="en-US"/>
          </a:p>
        </p:txBody>
      </p:sp>
      <p:sp>
        <p:nvSpPr>
          <p:cNvPr id="4" name="Slide Number Placeholder 3"/>
          <p:cNvSpPr>
            <a:spLocks noGrp="1"/>
          </p:cNvSpPr>
          <p:nvPr>
            <p:ph type="sldNum" sz="quarter" idx="12"/>
          </p:nvPr>
        </p:nvSpPr>
        <p:spPr/>
        <p:txBody>
          <a:bodyPr/>
          <a:lstStyle/>
          <a:p>
            <a:fld id="{6A2753F0-2132-49AF-A14E-57AA492F01C5}" type="slidenum">
              <a:rPr lang="en-US" smtClean="0"/>
              <a:pPr/>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743712"/>
          </a:xfrm>
        </p:spPr>
        <p:txBody>
          <a:bodyPr>
            <a:noAutofit/>
          </a:bodyPr>
          <a:lstStyle/>
          <a:p>
            <a:pPr algn="ctr"/>
            <a:r>
              <a:rPr lang="en-US" sz="2800" b="1" dirty="0">
                <a:latin typeface="+mn-lt"/>
              </a:rPr>
              <a:t>Materials management &amp; Physical distribution</a:t>
            </a:r>
            <a:endParaRPr lang="en-US" sz="2400" b="1" dirty="0">
              <a:latin typeface="+mn-lt"/>
            </a:endParaRPr>
          </a:p>
        </p:txBody>
      </p:sp>
      <p:sp>
        <p:nvSpPr>
          <p:cNvPr id="3" name="Content Placeholder 2"/>
          <p:cNvSpPr>
            <a:spLocks noGrp="1"/>
          </p:cNvSpPr>
          <p:nvPr>
            <p:ph idx="1"/>
          </p:nvPr>
        </p:nvSpPr>
        <p:spPr>
          <a:xfrm>
            <a:off x="304800" y="1524000"/>
            <a:ext cx="8534400" cy="4800600"/>
          </a:xfrm>
        </p:spPr>
        <p:txBody>
          <a:bodyPr>
            <a:noAutofit/>
          </a:bodyPr>
          <a:lstStyle/>
          <a:p>
            <a:pPr algn="just">
              <a:buFont typeface="Wingdings" pitchFamily="2" charset="2"/>
              <a:buChar char="v"/>
            </a:pPr>
            <a:r>
              <a:rPr lang="en-US" sz="2400" b="1" dirty="0"/>
              <a:t>Materials management (MM):</a:t>
            </a:r>
          </a:p>
          <a:p>
            <a:pPr algn="just"/>
            <a:r>
              <a:rPr lang="en-US" sz="2400" dirty="0"/>
              <a:t>Is moving materials within the organization (i.e. collecting from internal suppliers and delivering to internal customers).</a:t>
            </a:r>
          </a:p>
          <a:p>
            <a:pPr algn="just"/>
            <a:r>
              <a:rPr lang="en-US" sz="2400" dirty="0"/>
              <a:t>Controls the movement of materials within an organization. </a:t>
            </a:r>
          </a:p>
          <a:p>
            <a:pPr algn="just"/>
            <a:r>
              <a:rPr lang="en-US" sz="2400" dirty="0"/>
              <a:t>It includes production planning; demand forecasting; and purchasing and inventory management.</a:t>
            </a:r>
          </a:p>
          <a:p>
            <a:pPr algn="just"/>
            <a:endParaRPr lang="en-US" sz="2400" dirty="0"/>
          </a:p>
        </p:txBody>
      </p:sp>
      <p:sp>
        <p:nvSpPr>
          <p:cNvPr id="4" name="Slide Number Placeholder 3"/>
          <p:cNvSpPr>
            <a:spLocks noGrp="1"/>
          </p:cNvSpPr>
          <p:nvPr>
            <p:ph type="sldNum" sz="quarter" idx="12"/>
          </p:nvPr>
        </p:nvSpPr>
        <p:spPr/>
        <p:txBody>
          <a:bodyPr/>
          <a:lstStyle/>
          <a:p>
            <a:fld id="{6A2753F0-2132-49AF-A14E-57AA492F01C5}" type="slidenum">
              <a:rPr lang="en-US" smtClean="0"/>
              <a:pPr/>
              <a:t>10</a:t>
            </a:fld>
            <a:endParaRPr lang="en-US"/>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67512"/>
          </a:xfrm>
        </p:spPr>
        <p:txBody>
          <a:bodyPr>
            <a:normAutofit/>
          </a:bodyPr>
          <a:lstStyle/>
          <a:p>
            <a:pPr algn="ctr"/>
            <a:r>
              <a:rPr lang="en-US" sz="3600" b="1" dirty="0">
                <a:latin typeface="Constantia" pitchFamily="18" charset="0"/>
              </a:rPr>
              <a:t>Intermodal Transport Costs</a:t>
            </a:r>
            <a:r>
              <a:rPr lang="en-US" sz="3600" dirty="0">
                <a:latin typeface="Constantia" pitchFamily="18" charset="0"/>
              </a:rPr>
              <a:t> </a:t>
            </a:r>
          </a:p>
        </p:txBody>
      </p:sp>
      <p:sp>
        <p:nvSpPr>
          <p:cNvPr id="3" name="Content Placeholder 2"/>
          <p:cNvSpPr>
            <a:spLocks noGrp="1"/>
          </p:cNvSpPr>
          <p:nvPr>
            <p:ph idx="1"/>
          </p:nvPr>
        </p:nvSpPr>
        <p:spPr>
          <a:xfrm>
            <a:off x="457200" y="1676400"/>
            <a:ext cx="8229600" cy="4648200"/>
          </a:xfrm>
        </p:spPr>
        <p:txBody>
          <a:bodyPr>
            <a:normAutofit/>
          </a:bodyPr>
          <a:lstStyle/>
          <a:p>
            <a:pPr algn="just"/>
            <a:r>
              <a:rPr lang="en-US" sz="2400" dirty="0"/>
              <a:t>There is a relationship between transport costs, distance and modal choice that has for long been observed. </a:t>
            </a:r>
          </a:p>
          <a:p>
            <a:pPr lvl="1" algn="just"/>
            <a:r>
              <a:rPr lang="en-US" sz="2200" dirty="0"/>
              <a:t>Road transport is usually used for short distances (from 500 to 750 km)</a:t>
            </a:r>
          </a:p>
          <a:p>
            <a:pPr lvl="1" algn="just"/>
            <a:r>
              <a:rPr lang="en-US" sz="2200" dirty="0"/>
              <a:t>Railway transport for average distances and </a:t>
            </a:r>
          </a:p>
          <a:p>
            <a:pPr lvl="1" algn="just"/>
            <a:r>
              <a:rPr lang="en-US" sz="2200" dirty="0"/>
              <a:t>Maritime transport for long distances (about 750 km).</a:t>
            </a:r>
          </a:p>
          <a:p>
            <a:pPr algn="just"/>
            <a:endParaRPr lang="en-US" sz="2400" dirty="0"/>
          </a:p>
          <a:p>
            <a:pPr algn="just"/>
            <a:r>
              <a:rPr lang="en-US" sz="2400" dirty="0"/>
              <a:t>Intermodalism offers the opportunity to combine modes and find a less costly alternative than a </a:t>
            </a:r>
            <a:r>
              <a:rPr lang="en-US" sz="2400" dirty="0" err="1"/>
              <a:t>uni</a:t>
            </a:r>
            <a:r>
              <a:rPr lang="en-US" sz="2400" dirty="0"/>
              <a:t>-modal solution</a:t>
            </a:r>
          </a:p>
          <a:p>
            <a:pPr algn="just"/>
            <a:endParaRPr lang="en-US" sz="2400" dirty="0"/>
          </a:p>
        </p:txBody>
      </p:sp>
      <p:sp>
        <p:nvSpPr>
          <p:cNvPr id="4" name="Slide Number Placeholder 3"/>
          <p:cNvSpPr>
            <a:spLocks noGrp="1"/>
          </p:cNvSpPr>
          <p:nvPr>
            <p:ph type="sldNum" sz="quarter" idx="12"/>
          </p:nvPr>
        </p:nvSpPr>
        <p:spPr/>
        <p:txBody>
          <a:bodyPr/>
          <a:lstStyle/>
          <a:p>
            <a:fld id="{F86AEEB9-066F-4481-A7B2-AAF44FA0BD48}" type="slidenum">
              <a:rPr lang="en-US" smtClean="0">
                <a:solidFill>
                  <a:srgbClr val="04617B">
                    <a:shade val="90000"/>
                  </a:srgbClr>
                </a:solidFill>
              </a:rPr>
              <a:pPr/>
              <a:t>100</a:t>
            </a:fld>
            <a:endParaRPr lang="en-US">
              <a:solidFill>
                <a:srgbClr val="04617B">
                  <a:shade val="90000"/>
                </a:srgbClr>
              </a:solidFill>
            </a:endParaRPr>
          </a:p>
        </p:txBody>
      </p:sp>
    </p:spTree>
    <p:extLst>
      <p:ext uri="{BB962C8B-B14F-4D97-AF65-F5344CB8AC3E}">
        <p14:creationId xmlns:p14="http://schemas.microsoft.com/office/powerpoint/2010/main" val="391777403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91312"/>
          </a:xfrm>
        </p:spPr>
        <p:txBody>
          <a:bodyPr>
            <a:normAutofit/>
          </a:bodyPr>
          <a:lstStyle/>
          <a:p>
            <a:endParaRPr lang="en-US" sz="2400"/>
          </a:p>
        </p:txBody>
      </p:sp>
      <p:sp>
        <p:nvSpPr>
          <p:cNvPr id="3" name="Content Placeholder 2"/>
          <p:cNvSpPr>
            <a:spLocks noGrp="1"/>
          </p:cNvSpPr>
          <p:nvPr>
            <p:ph idx="1"/>
          </p:nvPr>
        </p:nvSpPr>
        <p:spPr>
          <a:xfrm>
            <a:off x="457200" y="1600200"/>
            <a:ext cx="8229600" cy="4724400"/>
          </a:xfrm>
        </p:spPr>
        <p:txBody>
          <a:bodyPr>
            <a:normAutofit/>
          </a:bodyPr>
          <a:lstStyle/>
          <a:p>
            <a:pPr algn="just"/>
            <a:r>
              <a:rPr lang="en-US" sz="2400" dirty="0"/>
              <a:t>The intermodal transportation cost implies the consideration of several types of transportation costs for the routing of freight from its origin to its destination</a:t>
            </a:r>
          </a:p>
          <a:p>
            <a:pPr algn="just"/>
            <a:endParaRPr lang="en-US" sz="2400" dirty="0"/>
          </a:p>
          <a:p>
            <a:pPr lvl="1" algn="just"/>
            <a:r>
              <a:rPr lang="en-US" dirty="0"/>
              <a:t>Involves a variety of shipment, transshipment and warehousing activities.</a:t>
            </a:r>
          </a:p>
          <a:p>
            <a:pPr lvl="1" algn="just"/>
            <a:endParaRPr lang="en-US" dirty="0"/>
          </a:p>
          <a:p>
            <a:pPr algn="just"/>
            <a:r>
              <a:rPr lang="en-US" sz="2400" dirty="0"/>
              <a:t>The efficiency of contemporary transport systems rests as much on their </a:t>
            </a:r>
            <a:r>
              <a:rPr lang="en-US" sz="2400" b="1" dirty="0"/>
              <a:t>capacity to route freight</a:t>
            </a:r>
            <a:r>
              <a:rPr lang="en-US" sz="2400" dirty="0"/>
              <a:t> than on their </a:t>
            </a:r>
            <a:r>
              <a:rPr lang="en-US" sz="2400" b="1" dirty="0"/>
              <a:t>capacity to transship it</a:t>
            </a:r>
            <a:r>
              <a:rPr lang="en-US" sz="2400" dirty="0"/>
              <a:t>.</a:t>
            </a:r>
          </a:p>
        </p:txBody>
      </p:sp>
      <p:sp>
        <p:nvSpPr>
          <p:cNvPr id="4" name="Slide Number Placeholder 3"/>
          <p:cNvSpPr>
            <a:spLocks noGrp="1"/>
          </p:cNvSpPr>
          <p:nvPr>
            <p:ph type="sldNum" sz="quarter" idx="12"/>
          </p:nvPr>
        </p:nvSpPr>
        <p:spPr/>
        <p:txBody>
          <a:bodyPr/>
          <a:lstStyle/>
          <a:p>
            <a:fld id="{F86AEEB9-066F-4481-A7B2-AAF44FA0BD48}" type="slidenum">
              <a:rPr lang="en-US" smtClean="0">
                <a:solidFill>
                  <a:srgbClr val="04617B">
                    <a:shade val="90000"/>
                  </a:srgbClr>
                </a:solidFill>
              </a:rPr>
              <a:pPr/>
              <a:t>101</a:t>
            </a:fld>
            <a:endParaRPr lang="en-US">
              <a:solidFill>
                <a:srgbClr val="04617B">
                  <a:shade val="90000"/>
                </a:srgbClr>
              </a:solidFill>
            </a:endParaRPr>
          </a:p>
        </p:txBody>
      </p:sp>
    </p:spTree>
    <p:extLst>
      <p:ext uri="{BB962C8B-B14F-4D97-AF65-F5344CB8AC3E}">
        <p14:creationId xmlns:p14="http://schemas.microsoft.com/office/powerpoint/2010/main" val="27134758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just"/>
            <a:r>
              <a:rPr lang="en-US" sz="2400" dirty="0"/>
              <a:t>Numerous technical improvements have been established to reduce interchange costs</a:t>
            </a:r>
          </a:p>
          <a:p>
            <a:pPr lvl="1" algn="just"/>
            <a:r>
              <a:rPr lang="en-US" sz="2200" dirty="0"/>
              <a:t>River / sea shipping and </a:t>
            </a:r>
          </a:p>
          <a:p>
            <a:pPr lvl="1" algn="just"/>
            <a:r>
              <a:rPr lang="en-US" sz="2200" dirty="0"/>
              <a:t>Better rail/road integration,, </a:t>
            </a:r>
          </a:p>
          <a:p>
            <a:pPr lvl="1" algn="just"/>
            <a:r>
              <a:rPr lang="en-US" b="1" dirty="0"/>
              <a:t>Containerization</a:t>
            </a:r>
          </a:p>
        </p:txBody>
      </p:sp>
      <p:sp>
        <p:nvSpPr>
          <p:cNvPr id="4" name="Slide Number Placeholder 3"/>
          <p:cNvSpPr>
            <a:spLocks noGrp="1"/>
          </p:cNvSpPr>
          <p:nvPr>
            <p:ph type="sldNum" sz="quarter" idx="12"/>
          </p:nvPr>
        </p:nvSpPr>
        <p:spPr/>
        <p:txBody>
          <a:bodyPr/>
          <a:lstStyle/>
          <a:p>
            <a:fld id="{F86AEEB9-066F-4481-A7B2-AAF44FA0BD48}" type="slidenum">
              <a:rPr lang="en-US" smtClean="0">
                <a:solidFill>
                  <a:srgbClr val="04617B">
                    <a:shade val="90000"/>
                  </a:srgbClr>
                </a:solidFill>
              </a:rPr>
              <a:pPr/>
              <a:t>102</a:t>
            </a:fld>
            <a:endParaRPr lang="en-US">
              <a:solidFill>
                <a:srgbClr val="04617B">
                  <a:shade val="90000"/>
                </a:srgbClr>
              </a:solidFill>
            </a:endParaRPr>
          </a:p>
        </p:txBody>
      </p:sp>
    </p:spTree>
    <p:extLst>
      <p:ext uri="{BB962C8B-B14F-4D97-AF65-F5344CB8AC3E}">
        <p14:creationId xmlns:p14="http://schemas.microsoft.com/office/powerpoint/2010/main" val="202292250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just"/>
            <a:r>
              <a:rPr lang="en-US" sz="2400" dirty="0"/>
              <a:t>The concept of </a:t>
            </a:r>
            <a:r>
              <a:rPr lang="en-US" sz="2400" b="1" dirty="0"/>
              <a:t>economies of scale</a:t>
            </a:r>
            <a:r>
              <a:rPr lang="en-US" sz="2400" dirty="0"/>
              <a:t> applies particularly well to container shipping. </a:t>
            </a:r>
          </a:p>
          <a:p>
            <a:pPr algn="just"/>
            <a:endParaRPr lang="en-US" sz="2400" dirty="0"/>
          </a:p>
          <a:p>
            <a:pPr algn="just"/>
            <a:r>
              <a:rPr lang="en-US" sz="2400" dirty="0"/>
              <a:t>However, container shipping is also affected by </a:t>
            </a:r>
            <a:r>
              <a:rPr lang="en-US" sz="2400" b="1" dirty="0"/>
              <a:t>diseconomies</a:t>
            </a:r>
            <a:r>
              <a:rPr lang="en-US" sz="2400" dirty="0"/>
              <a:t> involving maritime and inland transport systems as well as transshipment. </a:t>
            </a:r>
          </a:p>
          <a:p>
            <a:pPr algn="just"/>
            <a:endParaRPr lang="en-US" sz="2400" dirty="0"/>
          </a:p>
          <a:p>
            <a:pPr lvl="1" algn="just"/>
            <a:r>
              <a:rPr lang="en-US" sz="2200" dirty="0"/>
              <a:t>In spite of a significant </a:t>
            </a:r>
            <a:r>
              <a:rPr lang="en-US" sz="2200" b="1" dirty="0"/>
              <a:t>reduction</a:t>
            </a:r>
            <a:r>
              <a:rPr lang="en-US" sz="2200" dirty="0"/>
              <a:t> in </a:t>
            </a:r>
            <a:r>
              <a:rPr lang="en-US" sz="2200" b="1" dirty="0"/>
              <a:t>maritime</a:t>
            </a:r>
            <a:r>
              <a:rPr lang="en-US" sz="2200" dirty="0"/>
              <a:t> transport costs, </a:t>
            </a:r>
            <a:r>
              <a:rPr lang="en-US" sz="2200" b="1" dirty="0"/>
              <a:t>land transport costs </a:t>
            </a:r>
            <a:r>
              <a:rPr lang="en-US" sz="2200" dirty="0"/>
              <a:t>remain </a:t>
            </a:r>
            <a:r>
              <a:rPr lang="en-US" sz="2200" b="1" dirty="0"/>
              <a:t>significant</a:t>
            </a:r>
            <a:r>
              <a:rPr lang="en-US" sz="2200" dirty="0"/>
              <a:t>. </a:t>
            </a:r>
          </a:p>
          <a:p>
            <a:pPr algn="just"/>
            <a:endParaRPr lang="en-US" sz="2400" dirty="0"/>
          </a:p>
        </p:txBody>
      </p:sp>
      <p:sp>
        <p:nvSpPr>
          <p:cNvPr id="4" name="Slide Number Placeholder 3"/>
          <p:cNvSpPr>
            <a:spLocks noGrp="1"/>
          </p:cNvSpPr>
          <p:nvPr>
            <p:ph type="sldNum" sz="quarter" idx="12"/>
          </p:nvPr>
        </p:nvSpPr>
        <p:spPr/>
        <p:txBody>
          <a:bodyPr/>
          <a:lstStyle/>
          <a:p>
            <a:fld id="{F86AEEB9-066F-4481-A7B2-AAF44FA0BD48}" type="slidenum">
              <a:rPr lang="en-US" smtClean="0">
                <a:solidFill>
                  <a:srgbClr val="04617B">
                    <a:shade val="90000"/>
                  </a:srgbClr>
                </a:solidFill>
              </a:rPr>
              <a:pPr/>
              <a:t>103</a:t>
            </a:fld>
            <a:endParaRPr lang="en-US">
              <a:solidFill>
                <a:srgbClr val="04617B">
                  <a:shade val="90000"/>
                </a:srgbClr>
              </a:solidFill>
            </a:endParaRPr>
          </a:p>
        </p:txBody>
      </p:sp>
    </p:spTree>
    <p:extLst>
      <p:ext uri="{BB962C8B-B14F-4D97-AF65-F5344CB8AC3E}">
        <p14:creationId xmlns:p14="http://schemas.microsoft.com/office/powerpoint/2010/main" val="1193639062"/>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just"/>
            <a:r>
              <a:rPr lang="en-US" sz="2400" dirty="0"/>
              <a:t>Public policy is also playing a role through concerns over the dominant position of road transport in modal competition and the resultant concerns over </a:t>
            </a:r>
            <a:r>
              <a:rPr lang="en-US" sz="2400" b="1" dirty="0"/>
              <a:t>congestion</a:t>
            </a:r>
            <a:r>
              <a:rPr lang="en-US" sz="2400" dirty="0"/>
              <a:t>, </a:t>
            </a:r>
            <a:r>
              <a:rPr lang="en-US" sz="2400" b="1" dirty="0"/>
              <a:t>safety</a:t>
            </a:r>
            <a:r>
              <a:rPr lang="en-US" sz="2400" dirty="0"/>
              <a:t> and </a:t>
            </a:r>
            <a:r>
              <a:rPr lang="en-US" sz="2400" b="1" dirty="0"/>
              <a:t>environmental degradation.</a:t>
            </a:r>
            <a:r>
              <a:rPr lang="en-US" sz="2400" dirty="0"/>
              <a:t> </a:t>
            </a:r>
          </a:p>
          <a:p>
            <a:pPr algn="just"/>
            <a:endParaRPr lang="en-US" sz="2400" dirty="0"/>
          </a:p>
          <a:p>
            <a:pPr algn="just"/>
            <a:r>
              <a:rPr lang="en-US" sz="2400" b="1" dirty="0"/>
              <a:t>Example</a:t>
            </a:r>
            <a:r>
              <a:rPr lang="en-US" sz="2400" dirty="0"/>
              <a:t>: In Switzerland, laws stipulate that all freight crossing through the country must be placed on the railways in order to try to reduce air pollution in alpine valleys.</a:t>
            </a:r>
          </a:p>
          <a:p>
            <a:pPr algn="just"/>
            <a:endParaRPr lang="en-US" sz="2400" dirty="0"/>
          </a:p>
        </p:txBody>
      </p:sp>
      <p:sp>
        <p:nvSpPr>
          <p:cNvPr id="4" name="Slide Number Placeholder 3"/>
          <p:cNvSpPr>
            <a:spLocks noGrp="1"/>
          </p:cNvSpPr>
          <p:nvPr>
            <p:ph type="sldNum" sz="quarter" idx="12"/>
          </p:nvPr>
        </p:nvSpPr>
        <p:spPr/>
        <p:txBody>
          <a:bodyPr/>
          <a:lstStyle/>
          <a:p>
            <a:fld id="{F86AEEB9-066F-4481-A7B2-AAF44FA0BD48}" type="slidenum">
              <a:rPr lang="en-US" smtClean="0">
                <a:solidFill>
                  <a:srgbClr val="04617B">
                    <a:shade val="90000"/>
                  </a:srgbClr>
                </a:solidFill>
              </a:rPr>
              <a:pPr/>
              <a:t>104</a:t>
            </a:fld>
            <a:endParaRPr lang="en-US">
              <a:solidFill>
                <a:srgbClr val="04617B">
                  <a:shade val="90000"/>
                </a:srgbClr>
              </a:solidFill>
            </a:endParaRPr>
          </a:p>
        </p:txBody>
      </p:sp>
    </p:spTree>
    <p:extLst>
      <p:ext uri="{BB962C8B-B14F-4D97-AF65-F5344CB8AC3E}">
        <p14:creationId xmlns:p14="http://schemas.microsoft.com/office/powerpoint/2010/main" val="1315225798"/>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600" b="1" dirty="0">
                <a:latin typeface="Constantia" pitchFamily="18" charset="0"/>
              </a:rPr>
              <a:t>The Role of Transportation in Logistics Management</a:t>
            </a:r>
          </a:p>
        </p:txBody>
      </p:sp>
      <p:sp>
        <p:nvSpPr>
          <p:cNvPr id="3" name="Content Placeholder 2"/>
          <p:cNvSpPr>
            <a:spLocks noGrp="1"/>
          </p:cNvSpPr>
          <p:nvPr>
            <p:ph idx="1"/>
          </p:nvPr>
        </p:nvSpPr>
        <p:spPr/>
        <p:txBody>
          <a:bodyPr>
            <a:normAutofit/>
          </a:bodyPr>
          <a:lstStyle/>
          <a:p>
            <a:pPr marL="274320" lvl="1" indent="-274320" algn="just">
              <a:buClr>
                <a:schemeClr val="accent3"/>
              </a:buClr>
              <a:buSzPct val="95000"/>
            </a:pPr>
            <a:r>
              <a:rPr lang="en-US" sz="2400" dirty="0"/>
              <a:t>The process of sending the ordered products </a:t>
            </a:r>
            <a:r>
              <a:rPr lang="en-US" sz="2200" dirty="0"/>
              <a:t>correctly and in a timely manner </a:t>
            </a:r>
            <a:r>
              <a:rPr lang="en-US" sz="2400" dirty="0"/>
              <a:t>requires</a:t>
            </a:r>
          </a:p>
          <a:p>
            <a:pPr lvl="1" algn="just"/>
            <a:r>
              <a:rPr lang="en-US" sz="2200" dirty="0"/>
              <a:t>Careful supervision and monitoring</a:t>
            </a:r>
          </a:p>
          <a:p>
            <a:pPr lvl="1" algn="just"/>
            <a:r>
              <a:rPr lang="en-US" sz="2200" dirty="0"/>
              <a:t>Minimal cost </a:t>
            </a:r>
          </a:p>
          <a:p>
            <a:pPr lvl="1" algn="just"/>
            <a:r>
              <a:rPr lang="en-US" sz="2200" dirty="0"/>
              <a:t>helps in maintaining good profits</a:t>
            </a:r>
          </a:p>
          <a:p>
            <a:pPr lvl="1" algn="just">
              <a:buNone/>
            </a:pPr>
            <a:endParaRPr lang="en-US" sz="2200" dirty="0"/>
          </a:p>
          <a:p>
            <a:pPr algn="just"/>
            <a:r>
              <a:rPr lang="en-US" sz="2400" dirty="0"/>
              <a:t>The supply chain for inbound and outbound logistics is largely dependent on effective transportation.</a:t>
            </a:r>
          </a:p>
          <a:p>
            <a:pPr algn="just"/>
            <a:endParaRPr lang="en-US" sz="2400" dirty="0"/>
          </a:p>
        </p:txBody>
      </p:sp>
      <p:sp>
        <p:nvSpPr>
          <p:cNvPr id="4" name="Slide Number Placeholder 3"/>
          <p:cNvSpPr>
            <a:spLocks noGrp="1"/>
          </p:cNvSpPr>
          <p:nvPr>
            <p:ph type="sldNum" sz="quarter" idx="12"/>
          </p:nvPr>
        </p:nvSpPr>
        <p:spPr/>
        <p:txBody>
          <a:bodyPr/>
          <a:lstStyle/>
          <a:p>
            <a:fld id="{F86AEEB9-066F-4481-A7B2-AAF44FA0BD48}" type="slidenum">
              <a:rPr lang="en-US" smtClean="0">
                <a:solidFill>
                  <a:srgbClr val="04617B">
                    <a:shade val="90000"/>
                  </a:srgbClr>
                </a:solidFill>
              </a:rPr>
              <a:pPr/>
              <a:t>105</a:t>
            </a:fld>
            <a:endParaRPr lang="en-US">
              <a:solidFill>
                <a:srgbClr val="04617B">
                  <a:shade val="90000"/>
                </a:srgbClr>
              </a:solidFill>
            </a:endParaRPr>
          </a:p>
        </p:txBody>
      </p:sp>
    </p:spTree>
    <p:extLst>
      <p:ext uri="{BB962C8B-B14F-4D97-AF65-F5344CB8AC3E}">
        <p14:creationId xmlns:p14="http://schemas.microsoft.com/office/powerpoint/2010/main" val="362749417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362712"/>
          </a:xfrm>
        </p:spPr>
        <p:txBody>
          <a:bodyPr>
            <a:normAutofit fontScale="90000"/>
          </a:bodyPr>
          <a:lstStyle/>
          <a:p>
            <a:endParaRPr lang="en-US" sz="2400" dirty="0"/>
          </a:p>
        </p:txBody>
      </p:sp>
      <p:sp>
        <p:nvSpPr>
          <p:cNvPr id="3" name="Content Placeholder 2"/>
          <p:cNvSpPr>
            <a:spLocks noGrp="1"/>
          </p:cNvSpPr>
          <p:nvPr>
            <p:ph idx="1"/>
          </p:nvPr>
        </p:nvSpPr>
        <p:spPr>
          <a:xfrm>
            <a:off x="457200" y="1371600"/>
            <a:ext cx="8229600" cy="4953000"/>
          </a:xfrm>
        </p:spPr>
        <p:txBody>
          <a:bodyPr>
            <a:normAutofit/>
          </a:bodyPr>
          <a:lstStyle/>
          <a:p>
            <a:pPr algn="just"/>
            <a:r>
              <a:rPr lang="en-US" sz="2400" dirty="0"/>
              <a:t>Internet buying and selling has facilitated trading between buyers and sellers who are thousands of miles apart. </a:t>
            </a:r>
          </a:p>
          <a:p>
            <a:pPr algn="just"/>
            <a:endParaRPr lang="en-US" sz="2400" dirty="0"/>
          </a:p>
          <a:p>
            <a:pPr algn="just"/>
            <a:r>
              <a:rPr lang="en-US" sz="2400" dirty="0"/>
              <a:t>A good logistics system works at making the right choice of transportation to save on these costs. </a:t>
            </a:r>
          </a:p>
          <a:p>
            <a:pPr algn="just"/>
            <a:endParaRPr lang="en-US" sz="2400" dirty="0"/>
          </a:p>
          <a:p>
            <a:pPr algn="just"/>
            <a:r>
              <a:rPr lang="en-US" sz="2400" b="1" dirty="0"/>
              <a:t>Example</a:t>
            </a:r>
            <a:r>
              <a:rPr lang="en-US" sz="2400" dirty="0"/>
              <a:t>: switching from rail to air transport </a:t>
            </a:r>
          </a:p>
          <a:p>
            <a:pPr lvl="1" algn="just"/>
            <a:r>
              <a:rPr lang="en-US" sz="2000" dirty="0"/>
              <a:t>This can greatly cut down on the inventory and storage costs but increase the transportation costs. </a:t>
            </a:r>
          </a:p>
          <a:p>
            <a:pPr algn="just"/>
            <a:r>
              <a:rPr lang="en-US" sz="2400" dirty="0"/>
              <a:t>An effective logistics system is about making the right transportation decision based on a </a:t>
            </a:r>
            <a:r>
              <a:rPr lang="en-US" sz="2400" b="1" dirty="0"/>
              <a:t>total cost approach</a:t>
            </a:r>
            <a:r>
              <a:rPr lang="en-US" sz="2400" dirty="0"/>
              <a:t>.</a:t>
            </a:r>
          </a:p>
          <a:p>
            <a:pPr algn="just"/>
            <a:endParaRPr lang="en-US" dirty="0"/>
          </a:p>
        </p:txBody>
      </p:sp>
      <p:sp>
        <p:nvSpPr>
          <p:cNvPr id="4" name="Slide Number Placeholder 3"/>
          <p:cNvSpPr>
            <a:spLocks noGrp="1"/>
          </p:cNvSpPr>
          <p:nvPr>
            <p:ph type="sldNum" sz="quarter" idx="12"/>
          </p:nvPr>
        </p:nvSpPr>
        <p:spPr/>
        <p:txBody>
          <a:bodyPr/>
          <a:lstStyle/>
          <a:p>
            <a:fld id="{F86AEEB9-066F-4481-A7B2-AAF44FA0BD48}" type="slidenum">
              <a:rPr lang="en-US" smtClean="0">
                <a:solidFill>
                  <a:srgbClr val="04617B">
                    <a:shade val="90000"/>
                  </a:srgbClr>
                </a:solidFill>
              </a:rPr>
              <a:pPr/>
              <a:t>106</a:t>
            </a:fld>
            <a:endParaRPr lang="en-US">
              <a:solidFill>
                <a:srgbClr val="04617B">
                  <a:shade val="90000"/>
                </a:srgbClr>
              </a:solidFill>
            </a:endParaRPr>
          </a:p>
        </p:txBody>
      </p:sp>
    </p:spTree>
    <p:extLst>
      <p:ext uri="{BB962C8B-B14F-4D97-AF65-F5344CB8AC3E}">
        <p14:creationId xmlns:p14="http://schemas.microsoft.com/office/powerpoint/2010/main" val="861191956"/>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43712"/>
          </a:xfrm>
        </p:spPr>
        <p:txBody>
          <a:bodyPr>
            <a:normAutofit fontScale="90000"/>
          </a:bodyPr>
          <a:lstStyle/>
          <a:p>
            <a:pPr lvl="3" algn="l" rtl="0">
              <a:spcBef>
                <a:spcPct val="0"/>
              </a:spcBef>
            </a:pPr>
            <a:r>
              <a:rPr lang="en-US" sz="3200" b="1" dirty="0">
                <a:latin typeface="+mn-lt"/>
              </a:rPr>
              <a:t>The Role of Transportation in Service Quality</a:t>
            </a:r>
          </a:p>
        </p:txBody>
      </p:sp>
      <p:sp>
        <p:nvSpPr>
          <p:cNvPr id="3" name="Content Placeholder 2"/>
          <p:cNvSpPr>
            <a:spLocks noGrp="1"/>
          </p:cNvSpPr>
          <p:nvPr>
            <p:ph idx="1"/>
          </p:nvPr>
        </p:nvSpPr>
        <p:spPr/>
        <p:txBody>
          <a:bodyPr>
            <a:normAutofit/>
          </a:bodyPr>
          <a:lstStyle/>
          <a:p>
            <a:pPr algn="just"/>
            <a:r>
              <a:rPr lang="en-US" sz="2400" dirty="0"/>
              <a:t>The role that transportation plays in logistics system is more complex than carrying goods for the proprietors. </a:t>
            </a:r>
          </a:p>
          <a:p>
            <a:pPr algn="just"/>
            <a:endParaRPr lang="en-US" sz="2400" dirty="0"/>
          </a:p>
          <a:p>
            <a:pPr algn="just"/>
            <a:r>
              <a:rPr lang="en-US" sz="2400" dirty="0"/>
              <a:t>Its complexity can take effect only through highly quality management. </a:t>
            </a:r>
          </a:p>
          <a:p>
            <a:pPr algn="just"/>
            <a:endParaRPr lang="en-US" sz="2400" dirty="0"/>
          </a:p>
          <a:p>
            <a:pPr algn="just"/>
            <a:r>
              <a:rPr lang="en-US" sz="2400" dirty="0"/>
              <a:t>It brings efficacy, and also it builds a bridge between producers and consumers. </a:t>
            </a:r>
          </a:p>
          <a:p>
            <a:pPr algn="just"/>
            <a:r>
              <a:rPr lang="en-US" sz="2400" dirty="0"/>
              <a:t>Brings to company competitiveness.</a:t>
            </a:r>
          </a:p>
          <a:p>
            <a:pPr algn="just"/>
            <a:endParaRPr lang="en-US" sz="2400" dirty="0"/>
          </a:p>
        </p:txBody>
      </p:sp>
      <p:sp>
        <p:nvSpPr>
          <p:cNvPr id="4" name="Slide Number Placeholder 3"/>
          <p:cNvSpPr>
            <a:spLocks noGrp="1"/>
          </p:cNvSpPr>
          <p:nvPr>
            <p:ph type="sldNum" sz="quarter" idx="12"/>
          </p:nvPr>
        </p:nvSpPr>
        <p:spPr/>
        <p:txBody>
          <a:bodyPr/>
          <a:lstStyle/>
          <a:p>
            <a:fld id="{F86AEEB9-066F-4481-A7B2-AAF44FA0BD48}" type="slidenum">
              <a:rPr lang="en-US" smtClean="0">
                <a:solidFill>
                  <a:srgbClr val="04617B">
                    <a:shade val="90000"/>
                  </a:srgbClr>
                </a:solidFill>
              </a:rPr>
              <a:pPr/>
              <a:t>107</a:t>
            </a:fld>
            <a:endParaRPr lang="en-US">
              <a:solidFill>
                <a:srgbClr val="04617B">
                  <a:shade val="90000"/>
                </a:srgbClr>
              </a:solidFill>
            </a:endParaRPr>
          </a:p>
        </p:txBody>
      </p:sp>
    </p:spTree>
    <p:extLst>
      <p:ext uri="{BB962C8B-B14F-4D97-AF65-F5344CB8AC3E}">
        <p14:creationId xmlns:p14="http://schemas.microsoft.com/office/powerpoint/2010/main" val="1677495858"/>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04088"/>
            <a:ext cx="8458200" cy="743712"/>
          </a:xfrm>
        </p:spPr>
        <p:txBody>
          <a:bodyPr>
            <a:noAutofit/>
          </a:bodyPr>
          <a:lstStyle/>
          <a:p>
            <a:pPr lvl="3" algn="just" rtl="0">
              <a:spcBef>
                <a:spcPct val="0"/>
              </a:spcBef>
            </a:pPr>
            <a:r>
              <a:rPr lang="en-US" sz="2400" b="1" dirty="0">
                <a:latin typeface="+mn-lt"/>
              </a:rPr>
              <a:t>Interrelationship between Transportation and Logistics</a:t>
            </a:r>
          </a:p>
        </p:txBody>
      </p:sp>
      <p:sp>
        <p:nvSpPr>
          <p:cNvPr id="3" name="Content Placeholder 2"/>
          <p:cNvSpPr>
            <a:spLocks noGrp="1"/>
          </p:cNvSpPr>
          <p:nvPr>
            <p:ph idx="1"/>
          </p:nvPr>
        </p:nvSpPr>
        <p:spPr/>
        <p:txBody>
          <a:bodyPr>
            <a:normAutofit/>
          </a:bodyPr>
          <a:lstStyle/>
          <a:p>
            <a:pPr algn="just"/>
            <a:r>
              <a:rPr lang="en-US" sz="2400" dirty="0"/>
              <a:t>A good transport system in logistics activities could provide better logistics efficiency, reduce operation cost, and promote service quality. </a:t>
            </a:r>
          </a:p>
          <a:p>
            <a:pPr algn="just"/>
            <a:endParaRPr lang="en-US" sz="2400" dirty="0"/>
          </a:p>
          <a:p>
            <a:pPr algn="just"/>
            <a:r>
              <a:rPr lang="en-US" sz="2400" dirty="0"/>
              <a:t>Although sometimes used interchangeably.</a:t>
            </a:r>
          </a:p>
          <a:p>
            <a:pPr algn="just"/>
            <a:endParaRPr lang="en-US" sz="2400" dirty="0"/>
          </a:p>
          <a:p>
            <a:pPr algn="just"/>
            <a:r>
              <a:rPr lang="en-US" sz="2400" dirty="0"/>
              <a:t>Transportation is mostly concerned with physical movement of products or services that may be tangible or intangible through railways, roadways, airways, sea, etc. </a:t>
            </a:r>
          </a:p>
          <a:p>
            <a:pPr algn="just"/>
            <a:endParaRPr lang="en-US" sz="2400" dirty="0"/>
          </a:p>
          <a:p>
            <a:pPr algn="just"/>
            <a:endParaRPr lang="en-US" sz="2400" dirty="0"/>
          </a:p>
        </p:txBody>
      </p:sp>
      <p:sp>
        <p:nvSpPr>
          <p:cNvPr id="4" name="Slide Number Placeholder 3"/>
          <p:cNvSpPr>
            <a:spLocks noGrp="1"/>
          </p:cNvSpPr>
          <p:nvPr>
            <p:ph type="sldNum" sz="quarter" idx="12"/>
          </p:nvPr>
        </p:nvSpPr>
        <p:spPr/>
        <p:txBody>
          <a:bodyPr/>
          <a:lstStyle/>
          <a:p>
            <a:fld id="{F86AEEB9-066F-4481-A7B2-AAF44FA0BD48}" type="slidenum">
              <a:rPr lang="en-US" smtClean="0">
                <a:solidFill>
                  <a:srgbClr val="04617B">
                    <a:shade val="90000"/>
                  </a:srgbClr>
                </a:solidFill>
              </a:rPr>
              <a:pPr/>
              <a:t>108</a:t>
            </a:fld>
            <a:endParaRPr lang="en-US">
              <a:solidFill>
                <a:srgbClr val="04617B">
                  <a:shade val="90000"/>
                </a:srgbClr>
              </a:solidFill>
            </a:endParaRPr>
          </a:p>
        </p:txBody>
      </p:sp>
    </p:spTree>
    <p:extLst>
      <p:ext uri="{BB962C8B-B14F-4D97-AF65-F5344CB8AC3E}">
        <p14:creationId xmlns:p14="http://schemas.microsoft.com/office/powerpoint/2010/main" val="1977815220"/>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just"/>
            <a:r>
              <a:rPr lang="en-US" sz="2400" dirty="0"/>
              <a:t>Logistics include packaging of products, maintaining coordination and contact with the receivers, handling of the goods, etc. </a:t>
            </a:r>
          </a:p>
          <a:p>
            <a:pPr algn="just"/>
            <a:endParaRPr lang="en-US" sz="2400" dirty="0"/>
          </a:p>
          <a:p>
            <a:pPr algn="just"/>
            <a:r>
              <a:rPr lang="en-US" sz="2400" dirty="0"/>
              <a:t>The management of the process of supplying the goods and maintaining communication between the sender and the receiver of goods is also known as logistics. </a:t>
            </a:r>
          </a:p>
          <a:p>
            <a:pPr algn="just">
              <a:buNone/>
            </a:pPr>
            <a:endParaRPr lang="en-US" sz="2400" dirty="0"/>
          </a:p>
          <a:p>
            <a:pPr algn="just"/>
            <a:r>
              <a:rPr lang="en-US" sz="2400" dirty="0"/>
              <a:t>So, for efficient transportation, logistics also needs to be present in equal measure.</a:t>
            </a:r>
          </a:p>
          <a:p>
            <a:pPr algn="just"/>
            <a:endParaRPr lang="en-US" sz="2400" dirty="0"/>
          </a:p>
        </p:txBody>
      </p:sp>
      <p:sp>
        <p:nvSpPr>
          <p:cNvPr id="4" name="Slide Number Placeholder 3"/>
          <p:cNvSpPr>
            <a:spLocks noGrp="1"/>
          </p:cNvSpPr>
          <p:nvPr>
            <p:ph type="sldNum" sz="quarter" idx="12"/>
          </p:nvPr>
        </p:nvSpPr>
        <p:spPr/>
        <p:txBody>
          <a:bodyPr/>
          <a:lstStyle/>
          <a:p>
            <a:fld id="{F86AEEB9-066F-4481-A7B2-AAF44FA0BD48}" type="slidenum">
              <a:rPr lang="en-US" smtClean="0">
                <a:solidFill>
                  <a:srgbClr val="04617B">
                    <a:shade val="90000"/>
                  </a:srgbClr>
                </a:solidFill>
              </a:rPr>
              <a:pPr/>
              <a:t>109</a:t>
            </a:fld>
            <a:endParaRPr lang="en-US">
              <a:solidFill>
                <a:srgbClr val="04617B">
                  <a:shade val="90000"/>
                </a:srgbClr>
              </a:solidFill>
            </a:endParaRPr>
          </a:p>
        </p:txBody>
      </p:sp>
    </p:spTree>
    <p:extLst>
      <p:ext uri="{BB962C8B-B14F-4D97-AF65-F5344CB8AC3E}">
        <p14:creationId xmlns:p14="http://schemas.microsoft.com/office/powerpoint/2010/main" val="28297815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486400"/>
          </a:xfrm>
        </p:spPr>
        <p:txBody>
          <a:bodyPr>
            <a:noAutofit/>
          </a:bodyPr>
          <a:lstStyle/>
          <a:p>
            <a:pPr algn="just">
              <a:buFont typeface="Wingdings" pitchFamily="2" charset="2"/>
              <a:buChar char="v"/>
            </a:pPr>
            <a:r>
              <a:rPr lang="en-US" sz="2400" b="1" dirty="0"/>
              <a:t>Physical distribution (PD): </a:t>
            </a:r>
          </a:p>
          <a:p>
            <a:pPr algn="just"/>
            <a:r>
              <a:rPr lang="en-US" sz="2400" dirty="0"/>
              <a:t>It comprises all the functions of </a:t>
            </a:r>
            <a:r>
              <a:rPr lang="en-US" sz="2400" b="1" dirty="0"/>
              <a:t>movement</a:t>
            </a:r>
            <a:r>
              <a:rPr lang="en-US" sz="2400" dirty="0"/>
              <a:t> and handling of goods particularly transportation, transshipment, warehousing services and trade, wholesale and, retail services. </a:t>
            </a:r>
          </a:p>
          <a:p>
            <a:pPr algn="just"/>
            <a:r>
              <a:rPr lang="en-US" sz="2400" dirty="0"/>
              <a:t>Physical distribution refers to the movement of goods outward from the end of the assembly line to the customer.</a:t>
            </a:r>
          </a:p>
        </p:txBody>
      </p:sp>
      <p:sp>
        <p:nvSpPr>
          <p:cNvPr id="4" name="Slide Number Placeholder 3"/>
          <p:cNvSpPr>
            <a:spLocks noGrp="1"/>
          </p:cNvSpPr>
          <p:nvPr>
            <p:ph type="sldNum" sz="quarter" idx="12"/>
          </p:nvPr>
        </p:nvSpPr>
        <p:spPr/>
        <p:txBody>
          <a:bodyPr/>
          <a:lstStyle/>
          <a:p>
            <a:fld id="{6A2753F0-2132-49AF-A14E-57AA492F01C5}" type="slidenum">
              <a:rPr lang="en-US" smtClean="0"/>
              <a:pPr/>
              <a:t>11</a:t>
            </a:fld>
            <a:endParaRPr lang="en-US"/>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just"/>
            <a:r>
              <a:rPr lang="en-US" sz="2400" dirty="0"/>
              <a:t>Through logistics, it is ensured that the required item is transported to the correct place at the appropriate time. </a:t>
            </a:r>
          </a:p>
          <a:p>
            <a:pPr algn="just"/>
            <a:endParaRPr lang="en-US" sz="2400" dirty="0"/>
          </a:p>
          <a:p>
            <a:pPr algn="just"/>
            <a:r>
              <a:rPr lang="en-US" sz="2400" dirty="0"/>
              <a:t>Everything including the decision regarding </a:t>
            </a:r>
          </a:p>
          <a:p>
            <a:pPr lvl="2" algn="just"/>
            <a:r>
              <a:rPr lang="en-US" sz="1900" dirty="0"/>
              <a:t>Mode of transport, </a:t>
            </a:r>
          </a:p>
          <a:p>
            <a:pPr lvl="2" algn="just"/>
            <a:r>
              <a:rPr lang="en-US" sz="1900" dirty="0"/>
              <a:t>the price to be paid, </a:t>
            </a:r>
          </a:p>
          <a:p>
            <a:pPr lvl="2" algn="just"/>
            <a:r>
              <a:rPr lang="en-US" sz="1900" dirty="0"/>
              <a:t>Lead time, etc. is decided by the courier company.</a:t>
            </a:r>
          </a:p>
          <a:p>
            <a:pPr algn="just"/>
            <a:endParaRPr lang="en-US" sz="2400" dirty="0"/>
          </a:p>
        </p:txBody>
      </p:sp>
      <p:sp>
        <p:nvSpPr>
          <p:cNvPr id="4" name="Slide Number Placeholder 3"/>
          <p:cNvSpPr>
            <a:spLocks noGrp="1"/>
          </p:cNvSpPr>
          <p:nvPr>
            <p:ph type="sldNum" sz="quarter" idx="12"/>
          </p:nvPr>
        </p:nvSpPr>
        <p:spPr/>
        <p:txBody>
          <a:bodyPr/>
          <a:lstStyle/>
          <a:p>
            <a:fld id="{F86AEEB9-066F-4481-A7B2-AAF44FA0BD48}" type="slidenum">
              <a:rPr lang="en-US" smtClean="0">
                <a:solidFill>
                  <a:srgbClr val="04617B">
                    <a:shade val="90000"/>
                  </a:srgbClr>
                </a:solidFill>
              </a:rPr>
              <a:pPr/>
              <a:t>110</a:t>
            </a:fld>
            <a:endParaRPr lang="en-US">
              <a:solidFill>
                <a:srgbClr val="04617B">
                  <a:shade val="90000"/>
                </a:srgbClr>
              </a:solidFill>
            </a:endParaRPr>
          </a:p>
        </p:txBody>
      </p:sp>
    </p:spTree>
    <p:extLst>
      <p:ext uri="{BB962C8B-B14F-4D97-AF65-F5344CB8AC3E}">
        <p14:creationId xmlns:p14="http://schemas.microsoft.com/office/powerpoint/2010/main" val="2424239137"/>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algn="just"/>
            <a:r>
              <a:rPr lang="en-US" sz="2400" dirty="0"/>
              <a:t>When logistics is used to transport goods for business purposes, it is known as business logistics. </a:t>
            </a:r>
          </a:p>
          <a:p>
            <a:pPr algn="just"/>
            <a:endParaRPr lang="en-US" sz="2400" dirty="0"/>
          </a:p>
          <a:p>
            <a:pPr algn="just"/>
            <a:r>
              <a:rPr lang="en-US" sz="2400" dirty="0"/>
              <a:t>These days, logistics and transportation have come to be viewed as two sides of the same coin and are generally used together for best results.</a:t>
            </a:r>
          </a:p>
          <a:p>
            <a:pPr algn="just"/>
            <a:endParaRPr lang="en-US" sz="2400" dirty="0"/>
          </a:p>
        </p:txBody>
      </p:sp>
      <p:sp>
        <p:nvSpPr>
          <p:cNvPr id="4" name="Slide Number Placeholder 3"/>
          <p:cNvSpPr>
            <a:spLocks noGrp="1"/>
          </p:cNvSpPr>
          <p:nvPr>
            <p:ph type="sldNum" sz="quarter" idx="12"/>
          </p:nvPr>
        </p:nvSpPr>
        <p:spPr/>
        <p:txBody>
          <a:bodyPr/>
          <a:lstStyle/>
          <a:p>
            <a:fld id="{F86AEEB9-066F-4481-A7B2-AAF44FA0BD48}" type="slidenum">
              <a:rPr lang="en-US" smtClean="0">
                <a:solidFill>
                  <a:srgbClr val="04617B">
                    <a:shade val="90000"/>
                  </a:srgbClr>
                </a:solidFill>
              </a:rPr>
              <a:pPr/>
              <a:t>111</a:t>
            </a:fld>
            <a:endParaRPr lang="en-US">
              <a:solidFill>
                <a:srgbClr val="04617B">
                  <a:shade val="90000"/>
                </a:srgbClr>
              </a:solidFill>
            </a:endParaRPr>
          </a:p>
        </p:txBody>
      </p:sp>
    </p:spTree>
    <p:extLst>
      <p:ext uri="{BB962C8B-B14F-4D97-AF65-F5344CB8AC3E}">
        <p14:creationId xmlns:p14="http://schemas.microsoft.com/office/powerpoint/2010/main" val="3615388118"/>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04088"/>
            <a:ext cx="8839200" cy="667512"/>
          </a:xfrm>
        </p:spPr>
        <p:txBody>
          <a:bodyPr>
            <a:noAutofit/>
          </a:bodyPr>
          <a:lstStyle/>
          <a:p>
            <a:pPr algn="just"/>
            <a:r>
              <a:rPr lang="en-US" sz="3200" dirty="0">
                <a:latin typeface="+mn-lt"/>
              </a:rPr>
              <a:t>Transport Costs and Goods Characters in Logistics</a:t>
            </a:r>
          </a:p>
        </p:txBody>
      </p:sp>
      <p:sp>
        <p:nvSpPr>
          <p:cNvPr id="3" name="Content Placeholder 2"/>
          <p:cNvSpPr>
            <a:spLocks noGrp="1"/>
          </p:cNvSpPr>
          <p:nvPr>
            <p:ph idx="1"/>
          </p:nvPr>
        </p:nvSpPr>
        <p:spPr>
          <a:xfrm>
            <a:off x="457200" y="1676400"/>
            <a:ext cx="8229600" cy="4648200"/>
          </a:xfrm>
        </p:spPr>
        <p:txBody>
          <a:bodyPr>
            <a:normAutofit/>
          </a:bodyPr>
          <a:lstStyle/>
          <a:p>
            <a:pPr algn="just"/>
            <a:r>
              <a:rPr lang="en-US" sz="2400" dirty="0"/>
              <a:t>Around one third to two thirds of the expenses of enterprises’ logistics costs are spent on transportation. </a:t>
            </a:r>
          </a:p>
          <a:p>
            <a:pPr algn="just"/>
            <a:endParaRPr lang="en-US" sz="2400" dirty="0"/>
          </a:p>
          <a:p>
            <a:pPr algn="just"/>
            <a:r>
              <a:rPr lang="en-US" sz="2400" dirty="0"/>
              <a:t>The transportation cost here includes the means of transportation, corridors, containers, pallets, terminals, labors, and time. </a:t>
            </a:r>
          </a:p>
          <a:p>
            <a:pPr algn="just"/>
            <a:endParaRPr lang="en-US" sz="2400" dirty="0"/>
          </a:p>
          <a:p>
            <a:pPr algn="just"/>
            <a:r>
              <a:rPr lang="en-US" sz="2400" dirty="0"/>
              <a:t>The improvement of the item of higher operation costs can get better effects. Hence, logistics managers must comprehend transport system operation thoroughly.</a:t>
            </a:r>
          </a:p>
          <a:p>
            <a:pPr algn="just"/>
            <a:endParaRPr lang="en-US" sz="2400" dirty="0"/>
          </a:p>
        </p:txBody>
      </p:sp>
      <p:sp>
        <p:nvSpPr>
          <p:cNvPr id="4" name="Slide Number Placeholder 3"/>
          <p:cNvSpPr>
            <a:spLocks noGrp="1"/>
          </p:cNvSpPr>
          <p:nvPr>
            <p:ph type="sldNum" sz="quarter" idx="12"/>
          </p:nvPr>
        </p:nvSpPr>
        <p:spPr/>
        <p:txBody>
          <a:bodyPr/>
          <a:lstStyle/>
          <a:p>
            <a:fld id="{F86AEEB9-066F-4481-A7B2-AAF44FA0BD48}" type="slidenum">
              <a:rPr lang="en-US" smtClean="0">
                <a:solidFill>
                  <a:srgbClr val="04617B">
                    <a:shade val="90000"/>
                  </a:srgbClr>
                </a:solidFill>
              </a:rPr>
              <a:pPr/>
              <a:t>112</a:t>
            </a:fld>
            <a:endParaRPr lang="en-US">
              <a:solidFill>
                <a:srgbClr val="04617B">
                  <a:shade val="90000"/>
                </a:srgbClr>
              </a:solidFill>
            </a:endParaRPr>
          </a:p>
        </p:txBody>
      </p:sp>
    </p:spTree>
    <p:extLst>
      <p:ext uri="{BB962C8B-B14F-4D97-AF65-F5344CB8AC3E}">
        <p14:creationId xmlns:p14="http://schemas.microsoft.com/office/powerpoint/2010/main" val="3184231368"/>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just"/>
            <a:r>
              <a:rPr lang="en-US" sz="2400" dirty="0"/>
              <a:t>In the logistics system, transportation cost could be regarded as a restriction of the objective market. </a:t>
            </a:r>
          </a:p>
          <a:p>
            <a:pPr algn="just"/>
            <a:endParaRPr lang="en-US" sz="2400" dirty="0"/>
          </a:p>
          <a:p>
            <a:pPr algn="just"/>
            <a:r>
              <a:rPr lang="en-US" sz="2400" dirty="0"/>
              <a:t>Value of transportation varies with different industries. </a:t>
            </a:r>
          </a:p>
          <a:p>
            <a:pPr lvl="1" algn="just"/>
            <a:r>
              <a:rPr lang="en-US" sz="2200" dirty="0"/>
              <a:t>with small volume, low weight and high value, </a:t>
            </a:r>
          </a:p>
          <a:p>
            <a:pPr lvl="2" algn="just"/>
            <a:r>
              <a:rPr lang="en-US" sz="2000" dirty="0"/>
              <a:t>transportation cost simply occupies a very </a:t>
            </a:r>
            <a:r>
              <a:rPr lang="en-US" sz="2000" b="1" dirty="0"/>
              <a:t>small</a:t>
            </a:r>
            <a:r>
              <a:rPr lang="en-US" sz="2000" dirty="0"/>
              <a:t> part of sale </a:t>
            </a:r>
          </a:p>
          <a:p>
            <a:pPr lvl="3" algn="just"/>
            <a:r>
              <a:rPr lang="en-US" b="1" dirty="0"/>
              <a:t>less regarded</a:t>
            </a:r>
            <a:r>
              <a:rPr lang="en-US" dirty="0"/>
              <a:t>; </a:t>
            </a:r>
          </a:p>
          <a:p>
            <a:pPr lvl="1" algn="just"/>
            <a:r>
              <a:rPr lang="en-US" sz="2200" dirty="0"/>
              <a:t>for those big, heavy and low-valued products, </a:t>
            </a:r>
          </a:p>
          <a:p>
            <a:pPr lvl="2" algn="just"/>
            <a:r>
              <a:rPr lang="en-US" sz="2000" dirty="0"/>
              <a:t>transportation occupies a very </a:t>
            </a:r>
            <a:r>
              <a:rPr lang="en-US" sz="2000" b="1" dirty="0"/>
              <a:t>big</a:t>
            </a:r>
            <a:r>
              <a:rPr lang="en-US" sz="2000" dirty="0"/>
              <a:t> part of sale and </a:t>
            </a:r>
          </a:p>
          <a:p>
            <a:pPr lvl="3" algn="just"/>
            <a:r>
              <a:rPr lang="en-US" dirty="0"/>
              <a:t>affects profits more, and therefore it is </a:t>
            </a:r>
            <a:r>
              <a:rPr lang="en-US" b="1" dirty="0"/>
              <a:t>more regarded</a:t>
            </a:r>
            <a:r>
              <a:rPr lang="en-US" dirty="0"/>
              <a:t>.</a:t>
            </a:r>
          </a:p>
          <a:p>
            <a:pPr algn="just"/>
            <a:endParaRPr lang="en-US" sz="2400" dirty="0"/>
          </a:p>
        </p:txBody>
      </p:sp>
      <p:sp>
        <p:nvSpPr>
          <p:cNvPr id="4" name="Slide Number Placeholder 3"/>
          <p:cNvSpPr>
            <a:spLocks noGrp="1"/>
          </p:cNvSpPr>
          <p:nvPr>
            <p:ph type="sldNum" sz="quarter" idx="12"/>
          </p:nvPr>
        </p:nvSpPr>
        <p:spPr/>
        <p:txBody>
          <a:bodyPr/>
          <a:lstStyle/>
          <a:p>
            <a:fld id="{F86AEEB9-066F-4481-A7B2-AAF44FA0BD48}" type="slidenum">
              <a:rPr lang="en-US" smtClean="0">
                <a:solidFill>
                  <a:srgbClr val="04617B">
                    <a:shade val="90000"/>
                  </a:srgbClr>
                </a:solidFill>
              </a:rPr>
              <a:pPr/>
              <a:t>113</a:t>
            </a:fld>
            <a:endParaRPr lang="en-US">
              <a:solidFill>
                <a:srgbClr val="04617B">
                  <a:shade val="90000"/>
                </a:srgbClr>
              </a:solidFill>
            </a:endParaRPr>
          </a:p>
        </p:txBody>
      </p:sp>
    </p:spTree>
    <p:extLst>
      <p:ext uri="{BB962C8B-B14F-4D97-AF65-F5344CB8AC3E}">
        <p14:creationId xmlns:p14="http://schemas.microsoft.com/office/powerpoint/2010/main" val="706294743"/>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43712"/>
          </a:xfrm>
        </p:spPr>
        <p:txBody>
          <a:bodyPr>
            <a:normAutofit/>
          </a:bodyPr>
          <a:lstStyle/>
          <a:p>
            <a:pPr lvl="3" algn="ctr" rtl="0">
              <a:spcBef>
                <a:spcPct val="0"/>
              </a:spcBef>
            </a:pPr>
            <a:r>
              <a:rPr lang="en-US" sz="3200" b="1" dirty="0">
                <a:latin typeface="+mn-lt"/>
              </a:rPr>
              <a:t>Distribution Management System</a:t>
            </a:r>
          </a:p>
        </p:txBody>
      </p:sp>
      <p:sp>
        <p:nvSpPr>
          <p:cNvPr id="3" name="Content Placeholder 2"/>
          <p:cNvSpPr>
            <a:spLocks noGrp="1"/>
          </p:cNvSpPr>
          <p:nvPr>
            <p:ph idx="1"/>
          </p:nvPr>
        </p:nvSpPr>
        <p:spPr/>
        <p:txBody>
          <a:bodyPr>
            <a:normAutofit/>
          </a:bodyPr>
          <a:lstStyle/>
          <a:p>
            <a:pPr algn="just"/>
            <a:r>
              <a:rPr lang="en-US" sz="2400" dirty="0"/>
              <a:t>A distribution management system helps to achieve maximum results in managing the supply chain of your business using innovative technologies. </a:t>
            </a:r>
          </a:p>
          <a:p>
            <a:pPr algn="just"/>
            <a:endParaRPr lang="en-US" sz="2400" dirty="0"/>
          </a:p>
          <a:p>
            <a:pPr algn="just"/>
            <a:r>
              <a:rPr lang="en-US" sz="2400" dirty="0"/>
              <a:t>A distribution management system can be customized to suit the needs of all kinds of businesses in today’s dynamic business environment. </a:t>
            </a:r>
          </a:p>
          <a:p>
            <a:pPr algn="just"/>
            <a:endParaRPr lang="en-US" sz="2400" dirty="0"/>
          </a:p>
          <a:p>
            <a:pPr algn="just"/>
            <a:endParaRPr lang="en-US" sz="2400" dirty="0"/>
          </a:p>
        </p:txBody>
      </p:sp>
      <p:sp>
        <p:nvSpPr>
          <p:cNvPr id="4" name="Slide Number Placeholder 3"/>
          <p:cNvSpPr>
            <a:spLocks noGrp="1"/>
          </p:cNvSpPr>
          <p:nvPr>
            <p:ph type="sldNum" sz="quarter" idx="12"/>
          </p:nvPr>
        </p:nvSpPr>
        <p:spPr/>
        <p:txBody>
          <a:bodyPr/>
          <a:lstStyle/>
          <a:p>
            <a:fld id="{F86AEEB9-066F-4481-A7B2-AAF44FA0BD48}" type="slidenum">
              <a:rPr lang="en-US" smtClean="0">
                <a:solidFill>
                  <a:srgbClr val="04617B">
                    <a:shade val="90000"/>
                  </a:srgbClr>
                </a:solidFill>
              </a:rPr>
              <a:pPr/>
              <a:t>114</a:t>
            </a:fld>
            <a:endParaRPr lang="en-US">
              <a:solidFill>
                <a:srgbClr val="04617B">
                  <a:shade val="90000"/>
                </a:srgbClr>
              </a:solidFill>
            </a:endParaRPr>
          </a:p>
        </p:txBody>
      </p:sp>
    </p:spTree>
    <p:extLst>
      <p:ext uri="{BB962C8B-B14F-4D97-AF65-F5344CB8AC3E}">
        <p14:creationId xmlns:p14="http://schemas.microsoft.com/office/powerpoint/2010/main" val="511437955"/>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just"/>
            <a:r>
              <a:rPr lang="en-US" dirty="0"/>
              <a:t>By employing a management system, you will be able to examine the whole process beginning from the time when the product leaves the factory to the time that it reaches the retail space from where it is to be sold to the ultimate consumer. </a:t>
            </a:r>
          </a:p>
          <a:p>
            <a:pPr algn="just"/>
            <a:r>
              <a:rPr lang="en-US" dirty="0"/>
              <a:t>A good distribution system can enhance your credibility and regular availability of stocks all year round will also help make your company more popular among buyers.</a:t>
            </a:r>
          </a:p>
          <a:p>
            <a:pPr algn="just"/>
            <a:endParaRPr lang="en-US" dirty="0"/>
          </a:p>
        </p:txBody>
      </p:sp>
      <p:sp>
        <p:nvSpPr>
          <p:cNvPr id="4" name="Slide Number Placeholder 3"/>
          <p:cNvSpPr>
            <a:spLocks noGrp="1"/>
          </p:cNvSpPr>
          <p:nvPr>
            <p:ph type="sldNum" sz="quarter" idx="12"/>
          </p:nvPr>
        </p:nvSpPr>
        <p:spPr/>
        <p:txBody>
          <a:bodyPr/>
          <a:lstStyle/>
          <a:p>
            <a:fld id="{F86AEEB9-066F-4481-A7B2-AAF44FA0BD48}" type="slidenum">
              <a:rPr lang="en-US" smtClean="0">
                <a:solidFill>
                  <a:srgbClr val="04617B">
                    <a:shade val="90000"/>
                  </a:srgbClr>
                </a:solidFill>
              </a:rPr>
              <a:pPr/>
              <a:t>115</a:t>
            </a:fld>
            <a:endParaRPr lang="en-US">
              <a:solidFill>
                <a:srgbClr val="04617B">
                  <a:shade val="90000"/>
                </a:srgbClr>
              </a:solidFill>
            </a:endParaRPr>
          </a:p>
        </p:txBody>
      </p:sp>
    </p:spTree>
    <p:extLst>
      <p:ext uri="{BB962C8B-B14F-4D97-AF65-F5344CB8AC3E}">
        <p14:creationId xmlns:p14="http://schemas.microsoft.com/office/powerpoint/2010/main" val="1246649852"/>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just"/>
            <a:r>
              <a:rPr lang="en-US" dirty="0"/>
              <a:t>An efficient system will be able to tackle most distribution related problems and report them to the management in a timely manner so that corrections can be made. </a:t>
            </a:r>
          </a:p>
          <a:p>
            <a:pPr algn="just"/>
            <a:r>
              <a:rPr lang="en-US" dirty="0"/>
              <a:t>managing online orders in an effective way without any hassles is another significant advantage. </a:t>
            </a:r>
          </a:p>
        </p:txBody>
      </p:sp>
      <p:sp>
        <p:nvSpPr>
          <p:cNvPr id="4" name="Slide Number Placeholder 3"/>
          <p:cNvSpPr>
            <a:spLocks noGrp="1"/>
          </p:cNvSpPr>
          <p:nvPr>
            <p:ph type="sldNum" sz="quarter" idx="12"/>
          </p:nvPr>
        </p:nvSpPr>
        <p:spPr/>
        <p:txBody>
          <a:bodyPr/>
          <a:lstStyle/>
          <a:p>
            <a:fld id="{F86AEEB9-066F-4481-A7B2-AAF44FA0BD48}" type="slidenum">
              <a:rPr lang="en-US" smtClean="0">
                <a:solidFill>
                  <a:srgbClr val="04617B">
                    <a:shade val="90000"/>
                  </a:srgbClr>
                </a:solidFill>
              </a:rPr>
              <a:pPr/>
              <a:t>116</a:t>
            </a:fld>
            <a:endParaRPr lang="en-US">
              <a:solidFill>
                <a:srgbClr val="04617B">
                  <a:shade val="90000"/>
                </a:srgbClr>
              </a:solidFill>
            </a:endParaRPr>
          </a:p>
        </p:txBody>
      </p:sp>
    </p:spTree>
    <p:extLst>
      <p:ext uri="{BB962C8B-B14F-4D97-AF65-F5344CB8AC3E}">
        <p14:creationId xmlns:p14="http://schemas.microsoft.com/office/powerpoint/2010/main" val="147413591"/>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3" algn="ctr" rtl="0">
              <a:spcBef>
                <a:spcPct val="0"/>
              </a:spcBef>
            </a:pPr>
            <a:r>
              <a:rPr lang="en-US" sz="3600" b="1" dirty="0">
                <a:latin typeface="+mn-lt"/>
              </a:rPr>
              <a:t>The Transportation Terminals </a:t>
            </a:r>
          </a:p>
        </p:txBody>
      </p:sp>
      <p:sp>
        <p:nvSpPr>
          <p:cNvPr id="3" name="Content Placeholder 2"/>
          <p:cNvSpPr>
            <a:spLocks noGrp="1"/>
          </p:cNvSpPr>
          <p:nvPr>
            <p:ph idx="1"/>
          </p:nvPr>
        </p:nvSpPr>
        <p:spPr/>
        <p:txBody>
          <a:bodyPr>
            <a:normAutofit/>
          </a:bodyPr>
          <a:lstStyle/>
          <a:p>
            <a:pPr algn="just"/>
            <a:r>
              <a:rPr lang="en-US" sz="2400" dirty="0"/>
              <a:t>A terminal may be defined as any facility (location) where passengers and freight are </a:t>
            </a:r>
            <a:r>
              <a:rPr lang="en-US" sz="2400" b="1" dirty="0"/>
              <a:t>assembled or dispersed</a:t>
            </a:r>
            <a:r>
              <a:rPr lang="en-US" sz="2400" dirty="0"/>
              <a:t>. </a:t>
            </a:r>
          </a:p>
          <a:p>
            <a:pPr algn="just"/>
            <a:r>
              <a:rPr lang="en-US" sz="2400" dirty="0"/>
              <a:t>Both cannot travel individually, but in </a:t>
            </a:r>
            <a:r>
              <a:rPr lang="en-US" sz="2400" b="1" dirty="0"/>
              <a:t>batches</a:t>
            </a:r>
            <a:r>
              <a:rPr lang="en-US" sz="2400" dirty="0"/>
              <a:t>. </a:t>
            </a:r>
          </a:p>
          <a:p>
            <a:pPr algn="just"/>
            <a:r>
              <a:rPr lang="en-US" sz="2400" dirty="0"/>
              <a:t>Terminals may also be points of interchange involving the same mode of transport and which insure a continuity of the flows</a:t>
            </a:r>
          </a:p>
          <a:p>
            <a:pPr algn="just"/>
            <a:r>
              <a:rPr lang="en-US" sz="2400" dirty="0"/>
              <a:t>Terminals, however, are also very important points of transfer between modes. </a:t>
            </a:r>
          </a:p>
          <a:p>
            <a:pPr algn="just"/>
            <a:r>
              <a:rPr lang="en-US" sz="2400" dirty="0"/>
              <a:t>Obligatory points</a:t>
            </a:r>
          </a:p>
          <a:p>
            <a:pPr algn="just">
              <a:buNone/>
            </a:pPr>
            <a:endParaRPr lang="en-US" sz="2400" dirty="0"/>
          </a:p>
        </p:txBody>
      </p:sp>
      <p:sp>
        <p:nvSpPr>
          <p:cNvPr id="4" name="Slide Number Placeholder 3"/>
          <p:cNvSpPr>
            <a:spLocks noGrp="1"/>
          </p:cNvSpPr>
          <p:nvPr>
            <p:ph type="sldNum" sz="quarter" idx="12"/>
          </p:nvPr>
        </p:nvSpPr>
        <p:spPr/>
        <p:txBody>
          <a:bodyPr/>
          <a:lstStyle/>
          <a:p>
            <a:fld id="{F86AEEB9-066F-4481-A7B2-AAF44FA0BD48}" type="slidenum">
              <a:rPr lang="en-US" smtClean="0">
                <a:solidFill>
                  <a:srgbClr val="04617B">
                    <a:shade val="90000"/>
                  </a:srgbClr>
                </a:solidFill>
              </a:rPr>
              <a:pPr/>
              <a:t>117</a:t>
            </a:fld>
            <a:endParaRPr lang="en-US">
              <a:solidFill>
                <a:srgbClr val="04617B">
                  <a:shade val="90000"/>
                </a:srgbClr>
              </a:solidFill>
            </a:endParaRPr>
          </a:p>
        </p:txBody>
      </p:sp>
    </p:spTree>
    <p:extLst>
      <p:ext uri="{BB962C8B-B14F-4D97-AF65-F5344CB8AC3E}">
        <p14:creationId xmlns:p14="http://schemas.microsoft.com/office/powerpoint/2010/main" val="2756282510"/>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algn="just"/>
            <a:r>
              <a:rPr lang="en-US" sz="2400" b="1" dirty="0"/>
              <a:t>Three</a:t>
            </a:r>
            <a:r>
              <a:rPr lang="en-US" sz="2400" dirty="0"/>
              <a:t> major attributes are linked with the </a:t>
            </a:r>
            <a:r>
              <a:rPr lang="en-US" sz="2400" b="1" dirty="0"/>
              <a:t>importance</a:t>
            </a:r>
            <a:r>
              <a:rPr lang="en-US" sz="2400" dirty="0"/>
              <a:t> and the </a:t>
            </a:r>
            <a:r>
              <a:rPr lang="en-US" sz="2400" b="1" dirty="0"/>
              <a:t>performance</a:t>
            </a:r>
            <a:r>
              <a:rPr lang="en-US" sz="2400" dirty="0"/>
              <a:t> of transport terminals:</a:t>
            </a:r>
          </a:p>
          <a:p>
            <a:pPr marL="457200" lvl="0" indent="-457200" algn="just">
              <a:buFont typeface="+mj-lt"/>
              <a:buAutoNum type="arabicPeriod"/>
            </a:pPr>
            <a:r>
              <a:rPr lang="en-US" sz="2400" b="1" dirty="0"/>
              <a:t>Location</a:t>
            </a:r>
            <a:r>
              <a:rPr lang="en-US" sz="2400" dirty="0"/>
              <a:t>. The major location factor </a:t>
            </a:r>
          </a:p>
          <a:p>
            <a:pPr marL="822960" lvl="1" indent="-457200" algn="just">
              <a:buFont typeface="Wingdings" pitchFamily="2" charset="2"/>
              <a:buChar char="§"/>
            </a:pPr>
            <a:r>
              <a:rPr lang="en-US" sz="2200" dirty="0"/>
              <a:t>serve a large concentration of population and/or industrial activities. </a:t>
            </a:r>
          </a:p>
          <a:p>
            <a:pPr marL="822960" lvl="1" indent="-457200" algn="just">
              <a:buFont typeface="Wingdings" pitchFamily="2" charset="2"/>
              <a:buChar char="§"/>
            </a:pPr>
            <a:r>
              <a:rPr lang="en-US" sz="2200" dirty="0"/>
              <a:t>location constraints, such as port and airport sites. </a:t>
            </a:r>
          </a:p>
          <a:p>
            <a:pPr marL="457200" indent="-457200" algn="just"/>
            <a:r>
              <a:rPr lang="en-US" sz="2400" dirty="0"/>
              <a:t>New transport terminals tend to be located outside </a:t>
            </a:r>
            <a:r>
              <a:rPr lang="en-US" sz="2400" b="1" dirty="0"/>
              <a:t>central areas </a:t>
            </a:r>
            <a:r>
              <a:rPr lang="en-US" sz="2400" dirty="0"/>
              <a:t>to avoid </a:t>
            </a:r>
            <a:r>
              <a:rPr lang="en-US" sz="2400" b="1" dirty="0"/>
              <a:t>high land costs and congestion.</a:t>
            </a:r>
          </a:p>
          <a:p>
            <a:pPr algn="just"/>
            <a:endParaRPr lang="en-US" sz="2400" dirty="0"/>
          </a:p>
        </p:txBody>
      </p:sp>
      <p:sp>
        <p:nvSpPr>
          <p:cNvPr id="4" name="Slide Number Placeholder 3"/>
          <p:cNvSpPr>
            <a:spLocks noGrp="1"/>
          </p:cNvSpPr>
          <p:nvPr>
            <p:ph type="sldNum" sz="quarter" idx="12"/>
          </p:nvPr>
        </p:nvSpPr>
        <p:spPr/>
        <p:txBody>
          <a:bodyPr/>
          <a:lstStyle/>
          <a:p>
            <a:fld id="{F86AEEB9-066F-4481-A7B2-AAF44FA0BD48}" type="slidenum">
              <a:rPr lang="en-US" smtClean="0">
                <a:solidFill>
                  <a:srgbClr val="04617B">
                    <a:shade val="90000"/>
                  </a:srgbClr>
                </a:solidFill>
              </a:rPr>
              <a:pPr/>
              <a:t>118</a:t>
            </a:fld>
            <a:endParaRPr lang="en-US">
              <a:solidFill>
                <a:srgbClr val="04617B">
                  <a:shade val="90000"/>
                </a:srgbClr>
              </a:solidFill>
            </a:endParaRPr>
          </a:p>
        </p:txBody>
      </p:sp>
    </p:spTree>
    <p:extLst>
      <p:ext uri="{BB962C8B-B14F-4D97-AF65-F5344CB8AC3E}">
        <p14:creationId xmlns:p14="http://schemas.microsoft.com/office/powerpoint/2010/main" val="393880245"/>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85000" lnSpcReduction="20000"/>
          </a:bodyPr>
          <a:lstStyle/>
          <a:p>
            <a:pPr marL="514350" lvl="0" indent="-514350" algn="just">
              <a:lnSpc>
                <a:spcPct val="120000"/>
              </a:lnSpc>
              <a:buFont typeface="+mj-lt"/>
              <a:buAutoNum type="arabicPeriod" startAt="2"/>
            </a:pPr>
            <a:r>
              <a:rPr lang="en-US" b="1" dirty="0"/>
              <a:t>Accessibility</a:t>
            </a:r>
            <a:r>
              <a:rPr lang="en-US" dirty="0"/>
              <a:t>. Accessibility to other terminals (at the local, regional and global scale) as well as how well the terminal is linked to the regional transport system is of importance. </a:t>
            </a:r>
          </a:p>
          <a:p>
            <a:pPr marL="514350" lvl="0" indent="-514350" algn="just">
              <a:lnSpc>
                <a:spcPct val="120000"/>
              </a:lnSpc>
              <a:buFont typeface="+mj-lt"/>
              <a:buAutoNum type="arabicPeriod" startAt="2"/>
            </a:pPr>
            <a:endParaRPr lang="en-US" dirty="0"/>
          </a:p>
          <a:p>
            <a:pPr marL="514350" indent="-514350" algn="just">
              <a:lnSpc>
                <a:spcPct val="120000"/>
              </a:lnSpc>
              <a:buFont typeface="+mj-lt"/>
              <a:buAutoNum type="arabicPeriod" startAt="2"/>
            </a:pPr>
            <a:r>
              <a:rPr lang="en-US" b="1" dirty="0"/>
              <a:t>Infrastructure</a:t>
            </a:r>
            <a:r>
              <a:rPr lang="en-US" dirty="0"/>
              <a:t>. Infrastructure considerations are consequently important as they must accommodate current traffic and anticipate future trends and also technological and logistical changes. </a:t>
            </a:r>
          </a:p>
          <a:p>
            <a:pPr marL="514350" lvl="0" indent="-514350" algn="just">
              <a:lnSpc>
                <a:spcPct val="120000"/>
              </a:lnSpc>
              <a:buFont typeface="+mj-lt"/>
              <a:buAutoNum type="arabicPeriod" startAt="2"/>
            </a:pPr>
            <a:endParaRPr lang="en-US" dirty="0"/>
          </a:p>
          <a:p>
            <a:pPr marL="514350" indent="-514350" algn="just">
              <a:lnSpc>
                <a:spcPct val="120000"/>
              </a:lnSpc>
            </a:pPr>
            <a:r>
              <a:rPr lang="en-US" dirty="0"/>
              <a:t>They have a nominal capacity which is related to the amount of land they occupy and their level of technological, labor and managerial intensity. </a:t>
            </a:r>
          </a:p>
        </p:txBody>
      </p:sp>
      <p:sp>
        <p:nvSpPr>
          <p:cNvPr id="4" name="Slide Number Placeholder 3"/>
          <p:cNvSpPr>
            <a:spLocks noGrp="1"/>
          </p:cNvSpPr>
          <p:nvPr>
            <p:ph type="sldNum" sz="quarter" idx="12"/>
          </p:nvPr>
        </p:nvSpPr>
        <p:spPr/>
        <p:txBody>
          <a:bodyPr/>
          <a:lstStyle/>
          <a:p>
            <a:fld id="{F86AEEB9-066F-4481-A7B2-AAF44FA0BD48}" type="slidenum">
              <a:rPr lang="en-US" smtClean="0">
                <a:solidFill>
                  <a:srgbClr val="04617B">
                    <a:shade val="90000"/>
                  </a:srgbClr>
                </a:solidFill>
              </a:rPr>
              <a:pPr/>
              <a:t>119</a:t>
            </a:fld>
            <a:endParaRPr lang="en-US">
              <a:solidFill>
                <a:srgbClr val="04617B">
                  <a:shade val="90000"/>
                </a:srgbClr>
              </a:solidFill>
            </a:endParaRPr>
          </a:p>
        </p:txBody>
      </p:sp>
    </p:spTree>
    <p:extLst>
      <p:ext uri="{BB962C8B-B14F-4D97-AF65-F5344CB8AC3E}">
        <p14:creationId xmlns:p14="http://schemas.microsoft.com/office/powerpoint/2010/main" val="3362724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96112"/>
          </a:xfrm>
        </p:spPr>
        <p:txBody>
          <a:bodyPr>
            <a:normAutofit/>
          </a:bodyPr>
          <a:lstStyle/>
          <a:p>
            <a:pPr algn="ctr"/>
            <a:r>
              <a:rPr lang="en-CA" sz="3600" b="1" dirty="0">
                <a:latin typeface="+mn-lt"/>
              </a:rPr>
              <a:t>Role and importance of logistics</a:t>
            </a:r>
            <a:endParaRPr lang="en-US" sz="3600" b="1" dirty="0">
              <a:latin typeface="+mn-lt"/>
            </a:endParaRPr>
          </a:p>
        </p:txBody>
      </p:sp>
      <p:sp>
        <p:nvSpPr>
          <p:cNvPr id="3" name="Content Placeholder 2"/>
          <p:cNvSpPr>
            <a:spLocks noGrp="1"/>
          </p:cNvSpPr>
          <p:nvPr>
            <p:ph idx="1"/>
          </p:nvPr>
        </p:nvSpPr>
        <p:spPr/>
        <p:txBody>
          <a:bodyPr>
            <a:normAutofit/>
          </a:bodyPr>
          <a:lstStyle/>
          <a:p>
            <a:pPr marL="457200" indent="-457200" algn="just">
              <a:buFont typeface="+mj-lt"/>
              <a:buAutoNum type="alphaUcPeriod"/>
            </a:pPr>
            <a:r>
              <a:rPr lang="en-US" sz="2400" dirty="0"/>
              <a:t>Creation of time and place utility</a:t>
            </a:r>
          </a:p>
          <a:p>
            <a:pPr marL="457200" indent="-457200" algn="just">
              <a:buFont typeface="+mj-lt"/>
              <a:buAutoNum type="alphaUcPeriod"/>
            </a:pPr>
            <a:r>
              <a:rPr lang="en-US" sz="2400" dirty="0"/>
              <a:t>Order processing</a:t>
            </a:r>
          </a:p>
          <a:p>
            <a:pPr marL="457200" indent="-457200" algn="just">
              <a:buFont typeface="+mj-lt"/>
              <a:buAutoNum type="alphaUcPeriod"/>
            </a:pPr>
            <a:r>
              <a:rPr lang="en-US" sz="2400" dirty="0"/>
              <a:t>Inventory management</a:t>
            </a:r>
          </a:p>
          <a:p>
            <a:pPr marL="457200" indent="-457200" algn="just">
              <a:buFont typeface="+mj-lt"/>
              <a:buAutoNum type="alphaUcPeriod"/>
            </a:pPr>
            <a:r>
              <a:rPr lang="en-US" sz="2400" dirty="0"/>
              <a:t>Transportation</a:t>
            </a:r>
          </a:p>
        </p:txBody>
      </p:sp>
      <p:sp>
        <p:nvSpPr>
          <p:cNvPr id="4" name="Slide Number Placeholder 3"/>
          <p:cNvSpPr>
            <a:spLocks noGrp="1"/>
          </p:cNvSpPr>
          <p:nvPr>
            <p:ph type="sldNum" sz="quarter" idx="12"/>
          </p:nvPr>
        </p:nvSpPr>
        <p:spPr/>
        <p:txBody>
          <a:bodyPr/>
          <a:lstStyle/>
          <a:p>
            <a:fld id="{6A2753F0-2132-49AF-A14E-57AA492F01C5}" type="slidenum">
              <a:rPr lang="en-US" smtClean="0"/>
              <a:pPr/>
              <a:t>12</a:t>
            </a:fld>
            <a:endParaRPr lang="en-US"/>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19912"/>
          </a:xfrm>
        </p:spPr>
        <p:txBody>
          <a:bodyPr>
            <a:noAutofit/>
          </a:bodyPr>
          <a:lstStyle/>
          <a:p>
            <a:pPr algn="ctr"/>
            <a:r>
              <a:rPr lang="en-US" sz="3600" b="1" dirty="0">
                <a:latin typeface="+mn-lt"/>
              </a:rPr>
              <a:t>Types of transportation terminals </a:t>
            </a:r>
            <a:endParaRPr lang="en-US" sz="3600" dirty="0">
              <a:latin typeface="+mn-lt"/>
            </a:endParaRPr>
          </a:p>
        </p:txBody>
      </p:sp>
      <p:sp>
        <p:nvSpPr>
          <p:cNvPr id="3" name="Content Placeholder 2"/>
          <p:cNvSpPr>
            <a:spLocks noGrp="1"/>
          </p:cNvSpPr>
          <p:nvPr>
            <p:ph idx="1"/>
          </p:nvPr>
        </p:nvSpPr>
        <p:spPr/>
        <p:txBody>
          <a:bodyPr>
            <a:normAutofit/>
          </a:bodyPr>
          <a:lstStyle/>
          <a:p>
            <a:pPr algn="just"/>
            <a:r>
              <a:rPr lang="en-US" sz="2400" dirty="0"/>
              <a:t>Differences in the </a:t>
            </a:r>
            <a:r>
              <a:rPr lang="en-US" sz="2400" b="1" dirty="0"/>
              <a:t>nature</a:t>
            </a:r>
            <a:r>
              <a:rPr lang="en-US" sz="2400" dirty="0"/>
              <a:t>, </a:t>
            </a:r>
            <a:r>
              <a:rPr lang="en-US" sz="2400" b="1" dirty="0"/>
              <a:t>composition</a:t>
            </a:r>
            <a:r>
              <a:rPr lang="en-US" sz="2400" dirty="0"/>
              <a:t> and </a:t>
            </a:r>
            <a:r>
              <a:rPr lang="en-US" sz="2400" b="1" dirty="0"/>
              <a:t>timing</a:t>
            </a:r>
            <a:r>
              <a:rPr lang="en-US" sz="2400" dirty="0"/>
              <a:t> of transfer activities give rise to significant differentiations in the form and function between terminals. </a:t>
            </a:r>
          </a:p>
          <a:p>
            <a:pPr algn="just"/>
            <a:endParaRPr lang="en-US" sz="2400" dirty="0"/>
          </a:p>
          <a:p>
            <a:pPr algn="just"/>
            <a:r>
              <a:rPr lang="en-US" sz="2400" dirty="0"/>
              <a:t>Passenger and freight terminals are consequently referring to substantially different entities and often have different location attributes. </a:t>
            </a:r>
          </a:p>
          <a:p>
            <a:pPr algn="just"/>
            <a:endParaRPr lang="en-US" sz="2400" dirty="0"/>
          </a:p>
        </p:txBody>
      </p:sp>
      <p:sp>
        <p:nvSpPr>
          <p:cNvPr id="4" name="Slide Number Placeholder 3"/>
          <p:cNvSpPr>
            <a:spLocks noGrp="1"/>
          </p:cNvSpPr>
          <p:nvPr>
            <p:ph type="sldNum" sz="quarter" idx="12"/>
          </p:nvPr>
        </p:nvSpPr>
        <p:spPr/>
        <p:txBody>
          <a:bodyPr/>
          <a:lstStyle/>
          <a:p>
            <a:fld id="{F86AEEB9-066F-4481-A7B2-AAF44FA0BD48}" type="slidenum">
              <a:rPr lang="en-US" smtClean="0">
                <a:solidFill>
                  <a:srgbClr val="04617B">
                    <a:shade val="90000"/>
                  </a:srgbClr>
                </a:solidFill>
              </a:rPr>
              <a:pPr/>
              <a:t>120</a:t>
            </a:fld>
            <a:endParaRPr lang="en-US">
              <a:solidFill>
                <a:srgbClr val="04617B">
                  <a:shade val="90000"/>
                </a:srgbClr>
              </a:solidFill>
            </a:endParaRPr>
          </a:p>
        </p:txBody>
      </p:sp>
    </p:spTree>
    <p:extLst>
      <p:ext uri="{BB962C8B-B14F-4D97-AF65-F5344CB8AC3E}">
        <p14:creationId xmlns:p14="http://schemas.microsoft.com/office/powerpoint/2010/main" val="4098728355"/>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96112"/>
          </a:xfrm>
        </p:spPr>
        <p:txBody>
          <a:bodyPr>
            <a:normAutofit/>
          </a:bodyPr>
          <a:lstStyle/>
          <a:p>
            <a:r>
              <a:rPr lang="en-US" sz="3600" b="1" dirty="0">
                <a:latin typeface="+mn-lt"/>
              </a:rPr>
              <a:t>Passenger Terminals</a:t>
            </a:r>
            <a:endParaRPr lang="en-US" sz="3600" dirty="0">
              <a:latin typeface="+mn-lt"/>
            </a:endParaRPr>
          </a:p>
        </p:txBody>
      </p:sp>
      <p:sp>
        <p:nvSpPr>
          <p:cNvPr id="3" name="Content Placeholder 2"/>
          <p:cNvSpPr>
            <a:spLocks noGrp="1"/>
          </p:cNvSpPr>
          <p:nvPr>
            <p:ph idx="1"/>
          </p:nvPr>
        </p:nvSpPr>
        <p:spPr>
          <a:xfrm>
            <a:off x="457200" y="1752600"/>
            <a:ext cx="8229600" cy="4572000"/>
          </a:xfrm>
        </p:spPr>
        <p:txBody>
          <a:bodyPr>
            <a:noAutofit/>
          </a:bodyPr>
          <a:lstStyle/>
          <a:p>
            <a:pPr algn="just"/>
            <a:r>
              <a:rPr lang="en-US" sz="2400" dirty="0"/>
              <a:t>Require relatively little specific equipment. </a:t>
            </a:r>
          </a:p>
          <a:p>
            <a:pPr algn="just"/>
            <a:r>
              <a:rPr lang="en-US" sz="2400" dirty="0"/>
              <a:t>Services such as information, shelter, food and security are required, but the layouts and activities taking place in passenger terminals tend to be simple and require relatively little equipment. </a:t>
            </a:r>
          </a:p>
          <a:p>
            <a:pPr algn="just"/>
            <a:r>
              <a:rPr lang="en-US" sz="2400" dirty="0"/>
              <a:t>May appear congested at certain times of the day, but can be managed successfully with appropriate scheduling of arrivals and departures</a:t>
            </a:r>
          </a:p>
        </p:txBody>
      </p:sp>
      <p:sp>
        <p:nvSpPr>
          <p:cNvPr id="4" name="Slide Number Placeholder 3"/>
          <p:cNvSpPr>
            <a:spLocks noGrp="1"/>
          </p:cNvSpPr>
          <p:nvPr>
            <p:ph type="sldNum" sz="quarter" idx="12"/>
          </p:nvPr>
        </p:nvSpPr>
        <p:spPr/>
        <p:txBody>
          <a:bodyPr/>
          <a:lstStyle/>
          <a:p>
            <a:fld id="{F86AEEB9-066F-4481-A7B2-AAF44FA0BD48}" type="slidenum">
              <a:rPr lang="en-US" smtClean="0">
                <a:solidFill>
                  <a:srgbClr val="04617B">
                    <a:shade val="90000"/>
                  </a:srgbClr>
                </a:solidFill>
              </a:rPr>
              <a:pPr/>
              <a:t>121</a:t>
            </a:fld>
            <a:endParaRPr lang="en-US">
              <a:solidFill>
                <a:srgbClr val="04617B">
                  <a:shade val="90000"/>
                </a:srgbClr>
              </a:solidFill>
            </a:endParaRPr>
          </a:p>
        </p:txBody>
      </p:sp>
    </p:spTree>
    <p:extLst>
      <p:ext uri="{BB962C8B-B14F-4D97-AF65-F5344CB8AC3E}">
        <p14:creationId xmlns:p14="http://schemas.microsoft.com/office/powerpoint/2010/main" val="1558287987"/>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just"/>
            <a:r>
              <a:rPr lang="en-US" sz="2400" dirty="0"/>
              <a:t>The amount of time passengers spend in such terminals tends to be brief. </a:t>
            </a:r>
          </a:p>
          <a:p>
            <a:pPr algn="just"/>
            <a:r>
              <a:rPr lang="en-US" sz="2400" dirty="0"/>
              <a:t>As a result </a:t>
            </a:r>
            <a:r>
              <a:rPr lang="en-US" sz="2400" b="1" dirty="0"/>
              <a:t>bus</a:t>
            </a:r>
            <a:r>
              <a:rPr lang="en-US" sz="2400" dirty="0"/>
              <a:t> terminal and </a:t>
            </a:r>
            <a:r>
              <a:rPr lang="en-US" sz="2400" b="1" dirty="0"/>
              <a:t>railway</a:t>
            </a:r>
            <a:r>
              <a:rPr lang="en-US" sz="2400" dirty="0"/>
              <a:t> stations tend to be made up of simple components, from ticket offices and waiting areas to limited amounts of retailing. </a:t>
            </a:r>
          </a:p>
          <a:p>
            <a:pPr algn="just"/>
            <a:r>
              <a:rPr lang="en-US" sz="2400" b="1" dirty="0"/>
              <a:t>Airports</a:t>
            </a:r>
            <a:r>
              <a:rPr lang="en-US" sz="2400" dirty="0"/>
              <a:t> are among the most complex of terminals functionally. </a:t>
            </a:r>
          </a:p>
          <a:p>
            <a:pPr algn="just"/>
            <a:endParaRPr lang="en-US" sz="2400" dirty="0"/>
          </a:p>
        </p:txBody>
      </p:sp>
      <p:sp>
        <p:nvSpPr>
          <p:cNvPr id="4" name="Slide Number Placeholder 3"/>
          <p:cNvSpPr>
            <a:spLocks noGrp="1"/>
          </p:cNvSpPr>
          <p:nvPr>
            <p:ph type="sldNum" sz="quarter" idx="12"/>
          </p:nvPr>
        </p:nvSpPr>
        <p:spPr/>
        <p:txBody>
          <a:bodyPr/>
          <a:lstStyle/>
          <a:p>
            <a:fld id="{F86AEEB9-066F-4481-A7B2-AAF44FA0BD48}" type="slidenum">
              <a:rPr lang="en-US" smtClean="0">
                <a:solidFill>
                  <a:srgbClr val="04617B">
                    <a:shade val="90000"/>
                  </a:srgbClr>
                </a:solidFill>
              </a:rPr>
              <a:pPr/>
              <a:t>122</a:t>
            </a:fld>
            <a:endParaRPr lang="en-US">
              <a:solidFill>
                <a:srgbClr val="04617B">
                  <a:shade val="90000"/>
                </a:srgbClr>
              </a:solidFill>
            </a:endParaRPr>
          </a:p>
        </p:txBody>
      </p:sp>
    </p:spTree>
    <p:extLst>
      <p:ext uri="{BB962C8B-B14F-4D97-AF65-F5344CB8AC3E}">
        <p14:creationId xmlns:p14="http://schemas.microsoft.com/office/powerpoint/2010/main" val="2966894499"/>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96112"/>
          </a:xfrm>
        </p:spPr>
        <p:txBody>
          <a:bodyPr>
            <a:normAutofit/>
          </a:bodyPr>
          <a:lstStyle/>
          <a:p>
            <a:r>
              <a:rPr lang="en-US" sz="3600" b="1" dirty="0">
                <a:latin typeface="+mn-lt"/>
              </a:rPr>
              <a:t>Freight terminals</a:t>
            </a:r>
            <a:endParaRPr lang="en-US" sz="3600" dirty="0">
              <a:latin typeface="+mn-lt"/>
            </a:endParaRPr>
          </a:p>
        </p:txBody>
      </p:sp>
      <p:sp>
        <p:nvSpPr>
          <p:cNvPr id="3" name="Content Placeholder 2"/>
          <p:cNvSpPr>
            <a:spLocks noGrp="1"/>
          </p:cNvSpPr>
          <p:nvPr>
            <p:ph idx="1"/>
          </p:nvPr>
        </p:nvSpPr>
        <p:spPr>
          <a:xfrm>
            <a:off x="304800" y="1935480"/>
            <a:ext cx="8534400" cy="4389120"/>
          </a:xfrm>
        </p:spPr>
        <p:txBody>
          <a:bodyPr>
            <a:normAutofit/>
          </a:bodyPr>
          <a:lstStyle/>
          <a:p>
            <a:pPr algn="just"/>
            <a:r>
              <a:rPr lang="en-US" sz="2400" dirty="0"/>
              <a:t>Freight handling requires specific loading and unloading equipment. </a:t>
            </a:r>
          </a:p>
          <a:p>
            <a:pPr algn="just"/>
            <a:r>
              <a:rPr lang="en-US" sz="2400" dirty="0"/>
              <a:t>Freight transport terminals have a set of characteristics linked with core and ancillary activities. </a:t>
            </a:r>
          </a:p>
          <a:p>
            <a:pPr algn="just"/>
            <a:r>
              <a:rPr lang="en-US" sz="2400" dirty="0"/>
              <a:t>The result is that terminals are differentiated functionally both by the </a:t>
            </a:r>
            <a:r>
              <a:rPr lang="en-US" sz="2400" b="1" dirty="0"/>
              <a:t>mode</a:t>
            </a:r>
            <a:r>
              <a:rPr lang="en-US" sz="2400" dirty="0"/>
              <a:t> involved and the </a:t>
            </a:r>
            <a:r>
              <a:rPr lang="en-US" sz="2400" b="1" dirty="0"/>
              <a:t>commodities</a:t>
            </a:r>
            <a:r>
              <a:rPr lang="en-US" sz="2400" dirty="0"/>
              <a:t> transferred. </a:t>
            </a:r>
          </a:p>
          <a:p>
            <a:pPr algn="just"/>
            <a:endParaRPr lang="en-US" sz="2400" dirty="0"/>
          </a:p>
        </p:txBody>
      </p:sp>
      <p:sp>
        <p:nvSpPr>
          <p:cNvPr id="4" name="Slide Number Placeholder 3"/>
          <p:cNvSpPr>
            <a:spLocks noGrp="1"/>
          </p:cNvSpPr>
          <p:nvPr>
            <p:ph type="sldNum" sz="quarter" idx="12"/>
          </p:nvPr>
        </p:nvSpPr>
        <p:spPr/>
        <p:txBody>
          <a:bodyPr/>
          <a:lstStyle/>
          <a:p>
            <a:fld id="{F86AEEB9-066F-4481-A7B2-AAF44FA0BD48}" type="slidenum">
              <a:rPr lang="en-US" smtClean="0">
                <a:solidFill>
                  <a:srgbClr val="04617B">
                    <a:shade val="90000"/>
                  </a:srgbClr>
                </a:solidFill>
              </a:rPr>
              <a:pPr/>
              <a:t>123</a:t>
            </a:fld>
            <a:endParaRPr lang="en-US">
              <a:solidFill>
                <a:srgbClr val="04617B">
                  <a:shade val="90000"/>
                </a:srgbClr>
              </a:solidFill>
            </a:endParaRPr>
          </a:p>
        </p:txBody>
      </p:sp>
    </p:spTree>
    <p:extLst>
      <p:ext uri="{BB962C8B-B14F-4D97-AF65-F5344CB8AC3E}">
        <p14:creationId xmlns:p14="http://schemas.microsoft.com/office/powerpoint/2010/main" val="3772604425"/>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685800"/>
          </a:xfrm>
        </p:spPr>
        <p:txBody>
          <a:bodyPr>
            <a:noAutofit/>
          </a:bodyPr>
          <a:lstStyle/>
          <a:p>
            <a:pPr algn="just"/>
            <a:r>
              <a:rPr lang="en-US" sz="3600" b="1" dirty="0">
                <a:latin typeface="+mn-lt"/>
              </a:rPr>
              <a:t>bulk</a:t>
            </a:r>
            <a:r>
              <a:rPr lang="en-US" sz="3600" dirty="0">
                <a:latin typeface="+mn-lt"/>
              </a:rPr>
              <a:t>, </a:t>
            </a:r>
            <a:r>
              <a:rPr lang="en-US" sz="3600" b="1" dirty="0">
                <a:latin typeface="+mn-lt"/>
              </a:rPr>
              <a:t>general cargo </a:t>
            </a:r>
            <a:r>
              <a:rPr lang="en-US" sz="3600" dirty="0">
                <a:latin typeface="+mn-lt"/>
              </a:rPr>
              <a:t>and </a:t>
            </a:r>
            <a:r>
              <a:rPr lang="en-US" sz="3600" b="1" dirty="0">
                <a:latin typeface="+mn-lt"/>
              </a:rPr>
              <a:t>containers</a:t>
            </a:r>
            <a:endParaRPr lang="en-US" sz="3600" dirty="0">
              <a:latin typeface="+mn-lt"/>
            </a:endParaRPr>
          </a:p>
        </p:txBody>
      </p:sp>
      <p:sp>
        <p:nvSpPr>
          <p:cNvPr id="3" name="Content Placeholder 2"/>
          <p:cNvSpPr>
            <a:spLocks noGrp="1"/>
          </p:cNvSpPr>
          <p:nvPr>
            <p:ph idx="1"/>
          </p:nvPr>
        </p:nvSpPr>
        <p:spPr>
          <a:xfrm>
            <a:off x="457200" y="1828800"/>
            <a:ext cx="8229600" cy="4495800"/>
          </a:xfrm>
        </p:spPr>
        <p:txBody>
          <a:bodyPr>
            <a:normAutofit/>
          </a:bodyPr>
          <a:lstStyle/>
          <a:p>
            <a:pPr algn="just"/>
            <a:r>
              <a:rPr lang="en-US" sz="2400" b="1" dirty="0"/>
              <a:t>Bulk</a:t>
            </a:r>
            <a:r>
              <a:rPr lang="en-US" sz="2400" dirty="0"/>
              <a:t> refers to goods that are handled in large quantities that are unpackaged and are available in uniform dimensions. </a:t>
            </a:r>
          </a:p>
          <a:p>
            <a:pPr algn="just"/>
            <a:r>
              <a:rPr lang="en-US" sz="2400" b="1" dirty="0"/>
              <a:t>Liquid</a:t>
            </a:r>
            <a:r>
              <a:rPr lang="en-US" sz="2400" dirty="0"/>
              <a:t> bulk goods include crude oil and refined products that can be handled using pumps to move the product along hoses and pipes. </a:t>
            </a:r>
          </a:p>
          <a:p>
            <a:pPr algn="just"/>
            <a:r>
              <a:rPr lang="en-US" sz="2400" dirty="0"/>
              <a:t>Relatively limited handling equipment is needed, but significant storage facilities may be required. </a:t>
            </a:r>
          </a:p>
          <a:p>
            <a:pPr algn="just"/>
            <a:r>
              <a:rPr lang="en-US" sz="2400" b="1" dirty="0"/>
              <a:t>Dry</a:t>
            </a:r>
            <a:r>
              <a:rPr lang="en-US" sz="2400" dirty="0"/>
              <a:t> bulk includes a wide range of products, such as ores, coal and cereals. </a:t>
            </a:r>
          </a:p>
          <a:p>
            <a:pPr algn="just"/>
            <a:r>
              <a:rPr lang="en-US" sz="2400" dirty="0"/>
              <a:t>More equipment for dry bulk handling is required</a:t>
            </a:r>
          </a:p>
        </p:txBody>
      </p:sp>
      <p:sp>
        <p:nvSpPr>
          <p:cNvPr id="4" name="Slide Number Placeholder 3"/>
          <p:cNvSpPr>
            <a:spLocks noGrp="1"/>
          </p:cNvSpPr>
          <p:nvPr>
            <p:ph type="sldNum" sz="quarter" idx="12"/>
          </p:nvPr>
        </p:nvSpPr>
        <p:spPr/>
        <p:txBody>
          <a:bodyPr/>
          <a:lstStyle/>
          <a:p>
            <a:fld id="{F86AEEB9-066F-4481-A7B2-AAF44FA0BD48}" type="slidenum">
              <a:rPr lang="en-US" smtClean="0">
                <a:solidFill>
                  <a:srgbClr val="04617B">
                    <a:shade val="90000"/>
                  </a:srgbClr>
                </a:solidFill>
              </a:rPr>
              <a:pPr/>
              <a:t>124</a:t>
            </a:fld>
            <a:endParaRPr lang="en-US">
              <a:solidFill>
                <a:srgbClr val="04617B">
                  <a:shade val="90000"/>
                </a:srgbClr>
              </a:solidFill>
            </a:endParaRPr>
          </a:p>
        </p:txBody>
      </p:sp>
    </p:spTree>
    <p:extLst>
      <p:ext uri="{BB962C8B-B14F-4D97-AF65-F5344CB8AC3E}">
        <p14:creationId xmlns:p14="http://schemas.microsoft.com/office/powerpoint/2010/main" val="3054480983"/>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lvl="0" algn="just"/>
            <a:r>
              <a:rPr lang="en-US" sz="2400" b="1" dirty="0"/>
              <a:t>General cargo</a:t>
            </a:r>
            <a:r>
              <a:rPr lang="en-US" sz="2400" dirty="0"/>
              <a:t> refers to goods that are of many shapes, dimensions and weights such as machinery, processed materials and parts. </a:t>
            </a:r>
          </a:p>
          <a:p>
            <a:pPr lvl="0" algn="just"/>
            <a:endParaRPr lang="en-US" sz="2400" dirty="0"/>
          </a:p>
          <a:p>
            <a:pPr lvl="0" algn="just"/>
            <a:r>
              <a:rPr lang="en-US" sz="2400" dirty="0"/>
              <a:t>Because the goods are so uneven and irregular, handling is difficult to mechanize. </a:t>
            </a:r>
          </a:p>
          <a:p>
            <a:pPr lvl="0" algn="just"/>
            <a:endParaRPr lang="en-US" sz="2400" dirty="0"/>
          </a:p>
          <a:p>
            <a:pPr lvl="0" algn="just"/>
            <a:r>
              <a:rPr lang="en-US" sz="2400" dirty="0"/>
              <a:t>General cargo handling usually requires a lot of labor.</a:t>
            </a:r>
          </a:p>
          <a:p>
            <a:pPr lvl="0" algn="just"/>
            <a:endParaRPr lang="en-US" sz="2400" dirty="0"/>
          </a:p>
          <a:p>
            <a:pPr lvl="0" algn="just">
              <a:buNone/>
            </a:pPr>
            <a:endParaRPr lang="en-US" sz="2400" dirty="0"/>
          </a:p>
        </p:txBody>
      </p:sp>
      <p:sp>
        <p:nvSpPr>
          <p:cNvPr id="4" name="Slide Number Placeholder 3"/>
          <p:cNvSpPr>
            <a:spLocks noGrp="1"/>
          </p:cNvSpPr>
          <p:nvPr>
            <p:ph type="sldNum" sz="quarter" idx="12"/>
          </p:nvPr>
        </p:nvSpPr>
        <p:spPr/>
        <p:txBody>
          <a:bodyPr/>
          <a:lstStyle/>
          <a:p>
            <a:fld id="{F86AEEB9-066F-4481-A7B2-AAF44FA0BD48}" type="slidenum">
              <a:rPr lang="en-US" smtClean="0">
                <a:solidFill>
                  <a:srgbClr val="04617B">
                    <a:shade val="90000"/>
                  </a:srgbClr>
                </a:solidFill>
              </a:rPr>
              <a:pPr/>
              <a:t>125</a:t>
            </a:fld>
            <a:endParaRPr lang="en-US">
              <a:solidFill>
                <a:srgbClr val="04617B">
                  <a:shade val="90000"/>
                </a:srgbClr>
              </a:solidFill>
            </a:endParaRPr>
          </a:p>
        </p:txBody>
      </p:sp>
    </p:spTree>
    <p:extLst>
      <p:ext uri="{BB962C8B-B14F-4D97-AF65-F5344CB8AC3E}">
        <p14:creationId xmlns:p14="http://schemas.microsoft.com/office/powerpoint/2010/main" val="1976806495"/>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lvl="0" algn="just"/>
            <a:r>
              <a:rPr lang="en-US" sz="2400" b="1" dirty="0"/>
              <a:t>Containers</a:t>
            </a:r>
            <a:r>
              <a:rPr lang="en-US" sz="2400" dirty="0"/>
              <a:t>: Container terminals have minimal labor requirements and perform a wide variety of intermodal functions. </a:t>
            </a:r>
          </a:p>
          <a:p>
            <a:pPr lvl="0" algn="just"/>
            <a:endParaRPr lang="en-US" sz="2400" dirty="0"/>
          </a:p>
          <a:p>
            <a:pPr lvl="0" algn="just"/>
            <a:r>
              <a:rPr lang="en-US" sz="2400" dirty="0"/>
              <a:t>Require a significant amount of storage space which are simple paved areas.</a:t>
            </a:r>
          </a:p>
          <a:p>
            <a:pPr lvl="0" algn="just"/>
            <a:endParaRPr lang="en-US" sz="2400" dirty="0"/>
          </a:p>
          <a:p>
            <a:pPr lvl="0" algn="just"/>
            <a:r>
              <a:rPr lang="en-US" sz="2400" dirty="0"/>
              <a:t>Depending on the intermodal function of the container terminal, specialized cranes are required, such as </a:t>
            </a:r>
            <a:r>
              <a:rPr lang="en-US" sz="2400" dirty="0" err="1"/>
              <a:t>portainers</a:t>
            </a:r>
            <a:r>
              <a:rPr lang="en-US" sz="2400" dirty="0"/>
              <a:t> (container cranes).</a:t>
            </a:r>
          </a:p>
        </p:txBody>
      </p:sp>
      <p:sp>
        <p:nvSpPr>
          <p:cNvPr id="4" name="Slide Number Placeholder 3"/>
          <p:cNvSpPr>
            <a:spLocks noGrp="1"/>
          </p:cNvSpPr>
          <p:nvPr>
            <p:ph type="sldNum" sz="quarter" idx="12"/>
          </p:nvPr>
        </p:nvSpPr>
        <p:spPr/>
        <p:txBody>
          <a:bodyPr/>
          <a:lstStyle/>
          <a:p>
            <a:fld id="{F86AEEB9-066F-4481-A7B2-AAF44FA0BD48}" type="slidenum">
              <a:rPr lang="en-US" smtClean="0">
                <a:solidFill>
                  <a:srgbClr val="04617B">
                    <a:shade val="90000"/>
                  </a:srgbClr>
                </a:solidFill>
              </a:rPr>
              <a:pPr/>
              <a:t>126</a:t>
            </a:fld>
            <a:endParaRPr lang="en-US">
              <a:solidFill>
                <a:srgbClr val="04617B">
                  <a:shade val="90000"/>
                </a:srgbClr>
              </a:solidFill>
            </a:endParaRPr>
          </a:p>
        </p:txBody>
      </p:sp>
    </p:spTree>
    <p:extLst>
      <p:ext uri="{BB962C8B-B14F-4D97-AF65-F5344CB8AC3E}">
        <p14:creationId xmlns:p14="http://schemas.microsoft.com/office/powerpoint/2010/main" val="2066659540"/>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just"/>
            <a:r>
              <a:rPr lang="en-US" sz="2400" dirty="0"/>
              <a:t>A feature of most freight activity is the </a:t>
            </a:r>
            <a:r>
              <a:rPr lang="en-US" sz="2400" b="1" dirty="0"/>
              <a:t>need for storage</a:t>
            </a:r>
            <a:r>
              <a:rPr lang="en-US" sz="2400" dirty="0"/>
              <a:t>.</a:t>
            </a:r>
          </a:p>
          <a:p>
            <a:pPr algn="just"/>
            <a:endParaRPr lang="en-US" sz="2400" dirty="0"/>
          </a:p>
          <a:p>
            <a:pPr algn="just"/>
            <a:r>
              <a:rPr lang="en-US" sz="2400" dirty="0"/>
              <a:t>Assembling the individual bundles of goods may be time-consuming and thus some storage may be required. </a:t>
            </a:r>
          </a:p>
          <a:p>
            <a:pPr algn="just"/>
            <a:endParaRPr lang="en-US" sz="2400" dirty="0"/>
          </a:p>
          <a:p>
            <a:pPr algn="just"/>
            <a:r>
              <a:rPr lang="en-US" sz="2400" dirty="0"/>
              <a:t>This produces the need for terminals to be equipped with specialized infrastructures such as grain silos, storage tanks, and refrigerated warehouses, or simply space to stockpile, such as for containers. </a:t>
            </a:r>
          </a:p>
          <a:p>
            <a:pPr algn="just"/>
            <a:endParaRPr lang="en-US" sz="2400" dirty="0"/>
          </a:p>
        </p:txBody>
      </p:sp>
      <p:sp>
        <p:nvSpPr>
          <p:cNvPr id="4" name="Slide Number Placeholder 3"/>
          <p:cNvSpPr>
            <a:spLocks noGrp="1"/>
          </p:cNvSpPr>
          <p:nvPr>
            <p:ph type="sldNum" sz="quarter" idx="12"/>
          </p:nvPr>
        </p:nvSpPr>
        <p:spPr/>
        <p:txBody>
          <a:bodyPr/>
          <a:lstStyle/>
          <a:p>
            <a:fld id="{F86AEEB9-066F-4481-A7B2-AAF44FA0BD48}" type="slidenum">
              <a:rPr lang="en-US" smtClean="0">
                <a:solidFill>
                  <a:srgbClr val="04617B">
                    <a:shade val="90000"/>
                  </a:srgbClr>
                </a:solidFill>
              </a:rPr>
              <a:pPr/>
              <a:t>127</a:t>
            </a:fld>
            <a:endParaRPr lang="en-US">
              <a:solidFill>
                <a:srgbClr val="04617B">
                  <a:shade val="90000"/>
                </a:srgbClr>
              </a:solidFill>
            </a:endParaRPr>
          </a:p>
        </p:txBody>
      </p:sp>
    </p:spTree>
    <p:extLst>
      <p:ext uri="{BB962C8B-B14F-4D97-AF65-F5344CB8AC3E}">
        <p14:creationId xmlns:p14="http://schemas.microsoft.com/office/powerpoint/2010/main" val="350932637"/>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667512"/>
          </a:xfrm>
        </p:spPr>
        <p:txBody>
          <a:bodyPr>
            <a:normAutofit/>
          </a:bodyPr>
          <a:lstStyle/>
          <a:p>
            <a:pPr algn="just"/>
            <a:r>
              <a:rPr lang="en-US" sz="4000" b="1" dirty="0">
                <a:latin typeface="+mn-lt"/>
              </a:rPr>
              <a:t>Terminal Costs </a:t>
            </a:r>
            <a:endParaRPr lang="en-US" sz="4000" dirty="0">
              <a:latin typeface="+mn-lt"/>
            </a:endParaRPr>
          </a:p>
        </p:txBody>
      </p:sp>
      <p:sp>
        <p:nvSpPr>
          <p:cNvPr id="3" name="Content Placeholder 2"/>
          <p:cNvSpPr>
            <a:spLocks noGrp="1"/>
          </p:cNvSpPr>
          <p:nvPr>
            <p:ph idx="1"/>
          </p:nvPr>
        </p:nvSpPr>
        <p:spPr>
          <a:xfrm>
            <a:off x="381000" y="1935480"/>
            <a:ext cx="8305800" cy="4389120"/>
          </a:xfrm>
        </p:spPr>
        <p:txBody>
          <a:bodyPr>
            <a:normAutofit/>
          </a:bodyPr>
          <a:lstStyle/>
          <a:p>
            <a:pPr algn="just"/>
            <a:r>
              <a:rPr lang="en-US" sz="2000" dirty="0"/>
              <a:t>Terminals jointly perform </a:t>
            </a:r>
            <a:r>
              <a:rPr lang="en-US" sz="2000" b="1" dirty="0"/>
              <a:t>transfer</a:t>
            </a:r>
            <a:r>
              <a:rPr lang="en-US" sz="2000" dirty="0"/>
              <a:t> and </a:t>
            </a:r>
            <a:r>
              <a:rPr lang="en-US" sz="2000" b="1" dirty="0"/>
              <a:t>consolidation</a:t>
            </a:r>
            <a:r>
              <a:rPr lang="en-US" sz="2000" dirty="0"/>
              <a:t> functions.</a:t>
            </a:r>
          </a:p>
          <a:p>
            <a:pPr algn="just"/>
            <a:endParaRPr lang="en-US" sz="2000" dirty="0"/>
          </a:p>
          <a:p>
            <a:pPr algn="just"/>
            <a:r>
              <a:rPr lang="en-US" sz="2400" b="1" dirty="0"/>
              <a:t>Terminal costs</a:t>
            </a:r>
            <a:r>
              <a:rPr lang="en-US" sz="2400" dirty="0"/>
              <a:t> represent an important component of total transport costs. </a:t>
            </a:r>
          </a:p>
          <a:p>
            <a:pPr algn="just"/>
            <a:endParaRPr lang="en-US" sz="2400" dirty="0"/>
          </a:p>
          <a:p>
            <a:pPr algn="just"/>
            <a:r>
              <a:rPr lang="en-US" sz="2400" dirty="0"/>
              <a:t>They are fixed costs that are incurred regardless of the length of the eventual trip, and vary significantly between the modes. </a:t>
            </a:r>
          </a:p>
          <a:p>
            <a:pPr algn="just">
              <a:buNone/>
            </a:pPr>
            <a:endParaRPr lang="en-US" sz="2400" dirty="0"/>
          </a:p>
          <a:p>
            <a:pPr algn="just"/>
            <a:endParaRPr lang="en-US" sz="2400" dirty="0"/>
          </a:p>
        </p:txBody>
      </p:sp>
      <p:sp>
        <p:nvSpPr>
          <p:cNvPr id="4" name="Slide Number Placeholder 3"/>
          <p:cNvSpPr>
            <a:spLocks noGrp="1"/>
          </p:cNvSpPr>
          <p:nvPr>
            <p:ph type="sldNum" sz="quarter" idx="12"/>
          </p:nvPr>
        </p:nvSpPr>
        <p:spPr/>
        <p:txBody>
          <a:bodyPr/>
          <a:lstStyle/>
          <a:p>
            <a:fld id="{F86AEEB9-066F-4481-A7B2-AAF44FA0BD48}" type="slidenum">
              <a:rPr lang="en-US" smtClean="0">
                <a:solidFill>
                  <a:srgbClr val="04617B">
                    <a:shade val="90000"/>
                  </a:srgbClr>
                </a:solidFill>
              </a:rPr>
              <a:pPr/>
              <a:t>128</a:t>
            </a:fld>
            <a:endParaRPr lang="en-US">
              <a:solidFill>
                <a:srgbClr val="04617B">
                  <a:shade val="90000"/>
                </a:srgbClr>
              </a:solidFill>
            </a:endParaRPr>
          </a:p>
        </p:txBody>
      </p:sp>
    </p:spTree>
    <p:extLst>
      <p:ext uri="{BB962C8B-B14F-4D97-AF65-F5344CB8AC3E}">
        <p14:creationId xmlns:p14="http://schemas.microsoft.com/office/powerpoint/2010/main" val="2344604914"/>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latin typeface="+mn-lt"/>
              </a:rPr>
              <a:t>can be considered as:</a:t>
            </a:r>
          </a:p>
        </p:txBody>
      </p:sp>
      <p:sp>
        <p:nvSpPr>
          <p:cNvPr id="3" name="Content Placeholder 2"/>
          <p:cNvSpPr>
            <a:spLocks noGrp="1"/>
          </p:cNvSpPr>
          <p:nvPr>
            <p:ph idx="1"/>
          </p:nvPr>
        </p:nvSpPr>
        <p:spPr/>
        <p:txBody>
          <a:bodyPr>
            <a:noAutofit/>
          </a:bodyPr>
          <a:lstStyle/>
          <a:p>
            <a:pPr lvl="0" algn="just"/>
            <a:r>
              <a:rPr lang="en-US" sz="2400" b="1" dirty="0"/>
              <a:t>Infrastructure costs</a:t>
            </a:r>
            <a:r>
              <a:rPr lang="en-US" sz="2400" dirty="0"/>
              <a:t>. Include construction and maintenance costs of structures such as piers, runways, cranes and facilities (warehouses, offices, etc.).</a:t>
            </a:r>
          </a:p>
          <a:p>
            <a:pPr lvl="0" algn="just"/>
            <a:endParaRPr lang="en-US" sz="2400" dirty="0"/>
          </a:p>
          <a:p>
            <a:pPr lvl="0" algn="just"/>
            <a:r>
              <a:rPr lang="en-US" sz="2400" b="1" dirty="0"/>
              <a:t>Transshipment costs</a:t>
            </a:r>
            <a:r>
              <a:rPr lang="en-US" sz="2400" dirty="0"/>
              <a:t>. The costs of loading and unloading passengers or freight.</a:t>
            </a:r>
          </a:p>
          <a:p>
            <a:pPr lvl="0" algn="just"/>
            <a:endParaRPr lang="en-US" sz="2400" dirty="0"/>
          </a:p>
          <a:p>
            <a:pPr algn="just"/>
            <a:r>
              <a:rPr lang="en-US" sz="2400" b="1" dirty="0"/>
              <a:t>Administration costs</a:t>
            </a:r>
            <a:r>
              <a:rPr lang="en-US" sz="2400" dirty="0"/>
              <a:t>. Many terminals are managed by institutions such as port or airport authorities or by private companies </a:t>
            </a:r>
          </a:p>
        </p:txBody>
      </p:sp>
      <p:sp>
        <p:nvSpPr>
          <p:cNvPr id="4" name="Slide Number Placeholder 3"/>
          <p:cNvSpPr>
            <a:spLocks noGrp="1"/>
          </p:cNvSpPr>
          <p:nvPr>
            <p:ph type="sldNum" sz="quarter" idx="12"/>
          </p:nvPr>
        </p:nvSpPr>
        <p:spPr/>
        <p:txBody>
          <a:bodyPr/>
          <a:lstStyle/>
          <a:p>
            <a:fld id="{F86AEEB9-066F-4481-A7B2-AAF44FA0BD48}" type="slidenum">
              <a:rPr lang="en-US" smtClean="0">
                <a:solidFill>
                  <a:srgbClr val="04617B">
                    <a:shade val="90000"/>
                  </a:srgbClr>
                </a:solidFill>
              </a:rPr>
              <a:pPr/>
              <a:t>129</a:t>
            </a:fld>
            <a:endParaRPr lang="en-US">
              <a:solidFill>
                <a:srgbClr val="04617B">
                  <a:shade val="90000"/>
                </a:srgbClr>
              </a:solidFill>
            </a:endParaRPr>
          </a:p>
        </p:txBody>
      </p:sp>
    </p:spTree>
    <p:extLst>
      <p:ext uri="{BB962C8B-B14F-4D97-AF65-F5344CB8AC3E}">
        <p14:creationId xmlns:p14="http://schemas.microsoft.com/office/powerpoint/2010/main" val="745281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19912"/>
          </a:xfrm>
        </p:spPr>
        <p:txBody>
          <a:bodyPr>
            <a:noAutofit/>
          </a:bodyPr>
          <a:lstStyle/>
          <a:p>
            <a:pPr algn="just"/>
            <a:r>
              <a:rPr lang="en-US" sz="3600" b="1" dirty="0">
                <a:solidFill>
                  <a:srgbClr val="FF0000"/>
                </a:solidFill>
                <a:latin typeface="+mn-lt"/>
              </a:rPr>
              <a:t>A) Creation of time and place utility</a:t>
            </a:r>
            <a:endParaRPr lang="en-US" sz="3200" dirty="0">
              <a:solidFill>
                <a:srgbClr val="FF0000"/>
              </a:solidFill>
              <a:latin typeface="+mn-lt"/>
            </a:endParaRPr>
          </a:p>
        </p:txBody>
      </p:sp>
      <p:sp>
        <p:nvSpPr>
          <p:cNvPr id="3" name="Content Placeholder 2"/>
          <p:cNvSpPr>
            <a:spLocks noGrp="1"/>
          </p:cNvSpPr>
          <p:nvPr>
            <p:ph idx="1"/>
          </p:nvPr>
        </p:nvSpPr>
        <p:spPr>
          <a:xfrm>
            <a:off x="457200" y="1676400"/>
            <a:ext cx="8229600" cy="4648200"/>
          </a:xfrm>
        </p:spPr>
        <p:txBody>
          <a:bodyPr>
            <a:normAutofit/>
          </a:bodyPr>
          <a:lstStyle/>
          <a:p>
            <a:pPr algn="just">
              <a:buFont typeface="Wingdings" pitchFamily="2" charset="2"/>
              <a:buChar char="§"/>
            </a:pPr>
            <a:r>
              <a:rPr lang="en-US" sz="2400" dirty="0"/>
              <a:t>Logistics create time and place utility through their ability to deliver </a:t>
            </a:r>
          </a:p>
          <a:p>
            <a:pPr algn="just">
              <a:buFont typeface="Wingdings" pitchFamily="2" charset="2"/>
              <a:buChar char="§"/>
            </a:pPr>
            <a:r>
              <a:rPr lang="en-US" sz="2400" dirty="0"/>
              <a:t>The </a:t>
            </a:r>
            <a:r>
              <a:rPr lang="en-US" sz="2400" b="1" dirty="0"/>
              <a:t>right product </a:t>
            </a:r>
          </a:p>
          <a:p>
            <a:pPr algn="just">
              <a:buFont typeface="Wingdings" pitchFamily="2" charset="2"/>
              <a:buChar char="§"/>
            </a:pPr>
            <a:r>
              <a:rPr lang="en-US" sz="2400" dirty="0"/>
              <a:t>To the right </a:t>
            </a:r>
            <a:r>
              <a:rPr lang="en-US" sz="2400" b="1" dirty="0"/>
              <a:t>customer </a:t>
            </a:r>
          </a:p>
          <a:p>
            <a:pPr algn="just">
              <a:buFont typeface="Wingdings" pitchFamily="2" charset="2"/>
              <a:buChar char="§"/>
            </a:pPr>
            <a:r>
              <a:rPr lang="en-US" sz="2400" dirty="0"/>
              <a:t>At the right </a:t>
            </a:r>
            <a:r>
              <a:rPr lang="en-US" sz="2400" b="1" dirty="0"/>
              <a:t>place</a:t>
            </a:r>
            <a:r>
              <a:rPr lang="en-US" sz="2400" dirty="0"/>
              <a:t>, </a:t>
            </a:r>
          </a:p>
          <a:p>
            <a:pPr algn="just">
              <a:buFont typeface="Wingdings" pitchFamily="2" charset="2"/>
              <a:buChar char="§"/>
            </a:pPr>
            <a:r>
              <a:rPr lang="en-US" sz="2400" dirty="0"/>
              <a:t>In the right condition and right </a:t>
            </a:r>
            <a:r>
              <a:rPr lang="en-US" sz="2400" b="1" dirty="0"/>
              <a:t>quantity </a:t>
            </a:r>
          </a:p>
          <a:p>
            <a:pPr algn="just">
              <a:buFont typeface="Wingdings" pitchFamily="2" charset="2"/>
              <a:buChar char="§"/>
            </a:pPr>
            <a:r>
              <a:rPr lang="en-US" sz="2400" dirty="0"/>
              <a:t>At the right </a:t>
            </a:r>
            <a:r>
              <a:rPr lang="en-US" sz="2400" b="1" dirty="0"/>
              <a:t>time</a:t>
            </a:r>
            <a:r>
              <a:rPr lang="en-US" sz="2400" dirty="0"/>
              <a:t>, at the right (lowest possible) </a:t>
            </a:r>
            <a:r>
              <a:rPr lang="en-US" sz="2400" b="1" dirty="0"/>
              <a:t>costs</a:t>
            </a:r>
          </a:p>
          <a:p>
            <a:endParaRPr lang="en-US" sz="2400" dirty="0"/>
          </a:p>
        </p:txBody>
      </p:sp>
      <p:sp>
        <p:nvSpPr>
          <p:cNvPr id="4" name="Slide Number Placeholder 3"/>
          <p:cNvSpPr>
            <a:spLocks noGrp="1"/>
          </p:cNvSpPr>
          <p:nvPr>
            <p:ph type="sldNum" sz="quarter" idx="12"/>
          </p:nvPr>
        </p:nvSpPr>
        <p:spPr/>
        <p:txBody>
          <a:bodyPr/>
          <a:lstStyle/>
          <a:p>
            <a:fld id="{6A2753F0-2132-49AF-A14E-57AA492F01C5}" type="slidenum">
              <a:rPr lang="en-US" smtClean="0"/>
              <a:pPr/>
              <a:t>13</a:t>
            </a:fld>
            <a:endParaRPr lang="en-US"/>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Autofit/>
          </a:bodyPr>
          <a:lstStyle/>
          <a:p>
            <a:pPr algn="just"/>
            <a:r>
              <a:rPr lang="en-US" sz="2400" dirty="0"/>
              <a:t>Because ships have the largest carrying capacities, they incur the </a:t>
            </a:r>
            <a:r>
              <a:rPr lang="en-US" sz="2400" b="1" dirty="0"/>
              <a:t>largest terminal costs</a:t>
            </a:r>
            <a:r>
              <a:rPr lang="en-US" sz="2400" dirty="0"/>
              <a:t>, since it may take many days to load or unload a vessel. </a:t>
            </a:r>
          </a:p>
          <a:p>
            <a:pPr algn="just"/>
            <a:endParaRPr lang="en-US" sz="2400" dirty="0"/>
          </a:p>
          <a:p>
            <a:pPr algn="just"/>
            <a:r>
              <a:rPr lang="en-US" sz="2400" dirty="0"/>
              <a:t>Conversely, a truck or a passenger bus can be loaded much more quickly, and hence the terminal costs for road transport are the lowest. </a:t>
            </a:r>
          </a:p>
          <a:p>
            <a:pPr algn="just"/>
            <a:endParaRPr lang="en-US" sz="2400" dirty="0"/>
          </a:p>
          <a:p>
            <a:pPr algn="just"/>
            <a:endParaRPr lang="en-US" sz="2400" dirty="0"/>
          </a:p>
        </p:txBody>
      </p:sp>
      <p:sp>
        <p:nvSpPr>
          <p:cNvPr id="4" name="Slide Number Placeholder 3"/>
          <p:cNvSpPr>
            <a:spLocks noGrp="1"/>
          </p:cNvSpPr>
          <p:nvPr>
            <p:ph type="sldNum" sz="quarter" idx="12"/>
          </p:nvPr>
        </p:nvSpPr>
        <p:spPr/>
        <p:txBody>
          <a:bodyPr/>
          <a:lstStyle/>
          <a:p>
            <a:fld id="{F86AEEB9-066F-4481-A7B2-AAF44FA0BD48}" type="slidenum">
              <a:rPr lang="en-US" smtClean="0">
                <a:solidFill>
                  <a:srgbClr val="04617B">
                    <a:shade val="90000"/>
                  </a:srgbClr>
                </a:solidFill>
              </a:rPr>
              <a:pPr/>
              <a:t>130</a:t>
            </a:fld>
            <a:endParaRPr lang="en-US">
              <a:solidFill>
                <a:srgbClr val="04617B">
                  <a:shade val="90000"/>
                </a:srgbClr>
              </a:solidFill>
            </a:endParaRPr>
          </a:p>
        </p:txBody>
      </p:sp>
    </p:spTree>
    <p:extLst>
      <p:ext uri="{BB962C8B-B14F-4D97-AF65-F5344CB8AC3E}">
        <p14:creationId xmlns:p14="http://schemas.microsoft.com/office/powerpoint/2010/main" val="2477172701"/>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362712"/>
          </a:xfrm>
        </p:spPr>
        <p:txBody>
          <a:bodyPr>
            <a:normAutofit fontScale="90000"/>
          </a:bodyPr>
          <a:lstStyle/>
          <a:p>
            <a:endParaRPr lang="en-US" sz="2400" dirty="0"/>
          </a:p>
        </p:txBody>
      </p:sp>
      <p:sp>
        <p:nvSpPr>
          <p:cNvPr id="3" name="Content Placeholder 2"/>
          <p:cNvSpPr>
            <a:spLocks noGrp="1"/>
          </p:cNvSpPr>
          <p:nvPr>
            <p:ph idx="1"/>
          </p:nvPr>
        </p:nvSpPr>
        <p:spPr>
          <a:xfrm>
            <a:off x="457200" y="1295400"/>
            <a:ext cx="8229600" cy="5029200"/>
          </a:xfrm>
        </p:spPr>
        <p:txBody>
          <a:bodyPr>
            <a:normAutofit/>
          </a:bodyPr>
          <a:lstStyle/>
          <a:p>
            <a:pPr algn="just"/>
            <a:r>
              <a:rPr lang="en-US" sz="2400" dirty="0"/>
              <a:t>Terminal costs play an important role in determining the competitive position between the modes. </a:t>
            </a:r>
          </a:p>
          <a:p>
            <a:pPr algn="just"/>
            <a:endParaRPr lang="en-US" sz="2400" dirty="0"/>
          </a:p>
          <a:p>
            <a:pPr algn="just"/>
            <a:r>
              <a:rPr lang="en-US" sz="2400" dirty="0"/>
              <a:t>Because of their high freight terminal costs, ships and rail are unsuitable for short-haul trips. Competition between the modes is frequently measured by </a:t>
            </a:r>
            <a:r>
              <a:rPr lang="en-US" sz="2400" b="1" dirty="0"/>
              <a:t>cost comparisons</a:t>
            </a:r>
            <a:r>
              <a:rPr lang="en-US" sz="2400" dirty="0"/>
              <a:t>. </a:t>
            </a:r>
          </a:p>
          <a:p>
            <a:pPr algn="just"/>
            <a:endParaRPr lang="en-US" sz="2400" dirty="0"/>
          </a:p>
          <a:p>
            <a:pPr algn="just"/>
            <a:r>
              <a:rPr lang="en-US" sz="2400" dirty="0"/>
              <a:t>Efforts to reduce transport costs of agriculture products can be achieved by using more </a:t>
            </a:r>
            <a:r>
              <a:rPr lang="en-US" sz="2400" b="1" dirty="0"/>
              <a:t>fuel-efficient vehicles</a:t>
            </a:r>
            <a:r>
              <a:rPr lang="en-US" sz="2400" dirty="0"/>
              <a:t>, increasing the </a:t>
            </a:r>
            <a:r>
              <a:rPr lang="en-US" sz="2400" b="1" dirty="0"/>
              <a:t>size of ships </a:t>
            </a:r>
            <a:r>
              <a:rPr lang="en-US" sz="2400" dirty="0"/>
              <a:t>and minimizing </a:t>
            </a:r>
            <a:r>
              <a:rPr lang="en-US" sz="2400" b="1" dirty="0"/>
              <a:t>time</a:t>
            </a:r>
            <a:r>
              <a:rPr lang="en-US" sz="2400" dirty="0"/>
              <a:t> to load and off-load, and </a:t>
            </a:r>
            <a:r>
              <a:rPr lang="en-US" sz="2400" b="1" dirty="0"/>
              <a:t>reducing the labor </a:t>
            </a:r>
            <a:r>
              <a:rPr lang="en-US" sz="2400" dirty="0"/>
              <a:t>employed on trains.</a:t>
            </a:r>
            <a:endParaRPr lang="en-US" sz="2000" dirty="0"/>
          </a:p>
        </p:txBody>
      </p:sp>
      <p:sp>
        <p:nvSpPr>
          <p:cNvPr id="4" name="Slide Number Placeholder 3"/>
          <p:cNvSpPr>
            <a:spLocks noGrp="1"/>
          </p:cNvSpPr>
          <p:nvPr>
            <p:ph type="sldNum" sz="quarter" idx="12"/>
          </p:nvPr>
        </p:nvSpPr>
        <p:spPr/>
        <p:txBody>
          <a:bodyPr/>
          <a:lstStyle/>
          <a:p>
            <a:fld id="{F86AEEB9-066F-4481-A7B2-AAF44FA0BD48}" type="slidenum">
              <a:rPr lang="en-US" smtClean="0">
                <a:solidFill>
                  <a:srgbClr val="04617B">
                    <a:shade val="90000"/>
                  </a:srgbClr>
                </a:solidFill>
              </a:rPr>
              <a:pPr/>
              <a:t>131</a:t>
            </a:fld>
            <a:endParaRPr lang="en-US">
              <a:solidFill>
                <a:srgbClr val="04617B">
                  <a:shade val="90000"/>
                </a:srgbClr>
              </a:solidFill>
            </a:endParaRPr>
          </a:p>
        </p:txBody>
      </p:sp>
    </p:spTree>
    <p:extLst>
      <p:ext uri="{BB962C8B-B14F-4D97-AF65-F5344CB8AC3E}">
        <p14:creationId xmlns:p14="http://schemas.microsoft.com/office/powerpoint/2010/main" val="3317216154"/>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just"/>
            <a:r>
              <a:rPr lang="en-US" sz="2400" b="1" dirty="0"/>
              <a:t>Reduced terminal costs</a:t>
            </a:r>
            <a:r>
              <a:rPr lang="en-US" sz="2400" dirty="0"/>
              <a:t> have had a major impact on transportation and international trade. </a:t>
            </a:r>
          </a:p>
          <a:p>
            <a:pPr algn="just"/>
            <a:endParaRPr lang="en-US" sz="2400" dirty="0"/>
          </a:p>
          <a:p>
            <a:pPr algn="just"/>
            <a:r>
              <a:rPr lang="en-US" sz="2400" dirty="0"/>
              <a:t>Ships spend far less time in port, enabling ships to make many more revenue-generating trips per year. </a:t>
            </a:r>
          </a:p>
          <a:p>
            <a:pPr algn="just"/>
            <a:endParaRPr lang="en-US" sz="2400" dirty="0"/>
          </a:p>
          <a:p>
            <a:pPr algn="just"/>
            <a:r>
              <a:rPr lang="en-US" sz="2400" dirty="0"/>
              <a:t>Efficiency in the airports, rail facilities and ports greatly improves the effectiveness of transportation as a whole. </a:t>
            </a:r>
          </a:p>
          <a:p>
            <a:pPr algn="just"/>
            <a:endParaRPr lang="en-US" sz="2400" dirty="0"/>
          </a:p>
        </p:txBody>
      </p:sp>
      <p:sp>
        <p:nvSpPr>
          <p:cNvPr id="4" name="Slide Number Placeholder 3"/>
          <p:cNvSpPr>
            <a:spLocks noGrp="1"/>
          </p:cNvSpPr>
          <p:nvPr>
            <p:ph type="sldNum" sz="quarter" idx="12"/>
          </p:nvPr>
        </p:nvSpPr>
        <p:spPr/>
        <p:txBody>
          <a:bodyPr/>
          <a:lstStyle/>
          <a:p>
            <a:fld id="{F86AEEB9-066F-4481-A7B2-AAF44FA0BD48}" type="slidenum">
              <a:rPr lang="en-US" smtClean="0">
                <a:solidFill>
                  <a:srgbClr val="04617B">
                    <a:shade val="90000"/>
                  </a:srgbClr>
                </a:solidFill>
              </a:rPr>
              <a:pPr/>
              <a:t>132</a:t>
            </a:fld>
            <a:endParaRPr lang="en-US">
              <a:solidFill>
                <a:srgbClr val="04617B">
                  <a:shade val="90000"/>
                </a:srgbClr>
              </a:solidFill>
            </a:endParaRPr>
          </a:p>
        </p:txBody>
      </p:sp>
    </p:spTree>
    <p:extLst>
      <p:ext uri="{BB962C8B-B14F-4D97-AF65-F5344CB8AC3E}">
        <p14:creationId xmlns:p14="http://schemas.microsoft.com/office/powerpoint/2010/main" val="956570250"/>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438912"/>
          </a:xfrm>
        </p:spPr>
        <p:txBody>
          <a:bodyPr>
            <a:normAutofit/>
          </a:bodyPr>
          <a:lstStyle/>
          <a:p>
            <a:endParaRPr lang="en-US" sz="2000" dirty="0"/>
          </a:p>
        </p:txBody>
      </p:sp>
      <p:sp>
        <p:nvSpPr>
          <p:cNvPr id="3" name="Content Placeholder 2"/>
          <p:cNvSpPr>
            <a:spLocks noGrp="1"/>
          </p:cNvSpPr>
          <p:nvPr>
            <p:ph idx="1"/>
          </p:nvPr>
        </p:nvSpPr>
        <p:spPr>
          <a:xfrm>
            <a:off x="381000" y="1752600"/>
            <a:ext cx="8229600" cy="4572000"/>
          </a:xfrm>
        </p:spPr>
        <p:txBody>
          <a:bodyPr>
            <a:normAutofit/>
          </a:bodyPr>
          <a:lstStyle/>
          <a:p>
            <a:pPr algn="just"/>
            <a:r>
              <a:rPr lang="en-US" sz="2400" dirty="0"/>
              <a:t>Activities in transport terminals constitute an </a:t>
            </a:r>
            <a:r>
              <a:rPr lang="en-US" sz="2400" b="1" dirty="0"/>
              <a:t>important economic activity</a:t>
            </a:r>
            <a:r>
              <a:rPr lang="en-US" sz="2400" dirty="0"/>
              <a:t>. </a:t>
            </a:r>
          </a:p>
          <a:p>
            <a:pPr algn="just"/>
            <a:endParaRPr lang="en-US" sz="2400" dirty="0"/>
          </a:p>
          <a:p>
            <a:pPr algn="just"/>
            <a:r>
              <a:rPr lang="en-US" sz="2400" dirty="0"/>
              <a:t>Employment of people in various terminal operations represents an advantage to the local economy. </a:t>
            </a:r>
          </a:p>
          <a:p>
            <a:pPr algn="just"/>
            <a:endParaRPr lang="en-US" sz="2400" dirty="0"/>
          </a:p>
          <a:p>
            <a:pPr algn="just"/>
            <a:r>
              <a:rPr lang="en-US" sz="2400" dirty="0"/>
              <a:t>These include the actual carriers (airlines, shipping lines etc.), intermediate agents (customs brokers, forwarders)</a:t>
            </a:r>
          </a:p>
        </p:txBody>
      </p:sp>
      <p:sp>
        <p:nvSpPr>
          <p:cNvPr id="4" name="Slide Number Placeholder 3"/>
          <p:cNvSpPr>
            <a:spLocks noGrp="1"/>
          </p:cNvSpPr>
          <p:nvPr>
            <p:ph type="sldNum" sz="quarter" idx="12"/>
          </p:nvPr>
        </p:nvSpPr>
        <p:spPr/>
        <p:txBody>
          <a:bodyPr/>
          <a:lstStyle/>
          <a:p>
            <a:fld id="{F86AEEB9-066F-4481-A7B2-AAF44FA0BD48}" type="slidenum">
              <a:rPr lang="en-US" smtClean="0">
                <a:solidFill>
                  <a:srgbClr val="04617B">
                    <a:shade val="90000"/>
                  </a:srgbClr>
                </a:solidFill>
              </a:rPr>
              <a:pPr/>
              <a:t>133</a:t>
            </a:fld>
            <a:endParaRPr lang="en-US">
              <a:solidFill>
                <a:srgbClr val="04617B">
                  <a:shade val="90000"/>
                </a:srgbClr>
              </a:solidFill>
            </a:endParaRPr>
          </a:p>
        </p:txBody>
      </p:sp>
    </p:spTree>
    <p:extLst>
      <p:ext uri="{BB962C8B-B14F-4D97-AF65-F5344CB8AC3E}">
        <p14:creationId xmlns:p14="http://schemas.microsoft.com/office/powerpoint/2010/main" val="1894871386"/>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19912"/>
          </a:xfrm>
        </p:spPr>
        <p:txBody>
          <a:bodyPr>
            <a:normAutofit/>
          </a:bodyPr>
          <a:lstStyle/>
          <a:p>
            <a:pPr lvl="2" algn="l" rtl="0">
              <a:spcBef>
                <a:spcPct val="0"/>
              </a:spcBef>
            </a:pPr>
            <a:r>
              <a:rPr lang="en-US" sz="2800" b="1" dirty="0">
                <a:latin typeface="+mn-lt"/>
              </a:rPr>
              <a:t>Impacts of transportation </a:t>
            </a:r>
            <a:endParaRPr lang="en-US" sz="2800" dirty="0">
              <a:latin typeface="+mn-lt"/>
            </a:endParaRPr>
          </a:p>
        </p:txBody>
      </p:sp>
      <p:sp>
        <p:nvSpPr>
          <p:cNvPr id="3" name="Content Placeholder 2"/>
          <p:cNvSpPr>
            <a:spLocks noGrp="1"/>
          </p:cNvSpPr>
          <p:nvPr>
            <p:ph idx="1"/>
          </p:nvPr>
        </p:nvSpPr>
        <p:spPr/>
        <p:txBody>
          <a:bodyPr>
            <a:normAutofit/>
          </a:bodyPr>
          <a:lstStyle/>
          <a:p>
            <a:pPr algn="just"/>
            <a:r>
              <a:rPr lang="en-US" sz="2400" b="1" dirty="0"/>
              <a:t>Economic, planning and environmental impacts</a:t>
            </a:r>
          </a:p>
          <a:p>
            <a:pPr algn="just"/>
            <a:endParaRPr lang="en-US" sz="2400" dirty="0"/>
          </a:p>
          <a:p>
            <a:pPr algn="just">
              <a:buFont typeface="Wingdings" pitchFamily="2" charset="2"/>
              <a:buChar char="v"/>
            </a:pPr>
            <a:r>
              <a:rPr lang="en-US" sz="2400" b="1" dirty="0"/>
              <a:t>Economic: </a:t>
            </a:r>
            <a:r>
              <a:rPr lang="en-US" sz="2400" dirty="0"/>
              <a:t>transport is a key necessity for allowing production and consumption of agricultural products to occur at different locations. </a:t>
            </a:r>
          </a:p>
          <a:p>
            <a:pPr algn="just"/>
            <a:r>
              <a:rPr lang="en-US" sz="2400" dirty="0"/>
              <a:t>Better transport allows more trade and a greater mobility of people.  </a:t>
            </a:r>
          </a:p>
          <a:p>
            <a:pPr algn="just"/>
            <a:r>
              <a:rPr lang="en-US" sz="2400" dirty="0"/>
              <a:t>Economic growth has always been dependent on increasing the capacity and rationality of transport. </a:t>
            </a:r>
          </a:p>
          <a:p>
            <a:pPr algn="just"/>
            <a:endParaRPr lang="en-US" sz="2400" dirty="0"/>
          </a:p>
        </p:txBody>
      </p:sp>
      <p:sp>
        <p:nvSpPr>
          <p:cNvPr id="4" name="Slide Number Placeholder 3"/>
          <p:cNvSpPr>
            <a:spLocks noGrp="1"/>
          </p:cNvSpPr>
          <p:nvPr>
            <p:ph type="sldNum" sz="quarter" idx="12"/>
          </p:nvPr>
        </p:nvSpPr>
        <p:spPr/>
        <p:txBody>
          <a:bodyPr/>
          <a:lstStyle/>
          <a:p>
            <a:fld id="{F86AEEB9-066F-4481-A7B2-AAF44FA0BD48}" type="slidenum">
              <a:rPr lang="en-US" smtClean="0">
                <a:solidFill>
                  <a:srgbClr val="04617B">
                    <a:shade val="90000"/>
                  </a:srgbClr>
                </a:solidFill>
              </a:rPr>
              <a:pPr/>
              <a:t>134</a:t>
            </a:fld>
            <a:endParaRPr lang="en-US">
              <a:solidFill>
                <a:srgbClr val="04617B">
                  <a:shade val="90000"/>
                </a:srgbClr>
              </a:solidFill>
            </a:endParaRPr>
          </a:p>
        </p:txBody>
      </p:sp>
    </p:spTree>
    <p:extLst>
      <p:ext uri="{BB962C8B-B14F-4D97-AF65-F5344CB8AC3E}">
        <p14:creationId xmlns:p14="http://schemas.microsoft.com/office/powerpoint/2010/main" val="3813863730"/>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just">
              <a:buFont typeface="Wingdings" pitchFamily="2" charset="2"/>
              <a:buChar char="v"/>
            </a:pPr>
            <a:r>
              <a:rPr lang="en-US" sz="2400" b="1" dirty="0"/>
              <a:t>Planning: </a:t>
            </a:r>
          </a:p>
          <a:p>
            <a:pPr algn="just"/>
            <a:r>
              <a:rPr lang="en-US" sz="2400" dirty="0"/>
              <a:t>Transport planning allows for high utilization and less impact regarding new infrastructure. </a:t>
            </a:r>
          </a:p>
          <a:p>
            <a:pPr algn="just"/>
            <a:endParaRPr lang="en-US" sz="2400" dirty="0"/>
          </a:p>
          <a:p>
            <a:pPr algn="just"/>
            <a:r>
              <a:rPr lang="en-US" sz="2400" dirty="0"/>
              <a:t>Using models of transport forecasting, planners are able to predict future transport patterns. </a:t>
            </a:r>
          </a:p>
          <a:p>
            <a:pPr algn="just"/>
            <a:endParaRPr lang="en-US" sz="2400" dirty="0"/>
          </a:p>
          <a:p>
            <a:pPr algn="just"/>
            <a:r>
              <a:rPr lang="en-US" sz="2400" dirty="0"/>
              <a:t>On the operative level, logistics allows owners of cargo to plan transport as part of the supply chain.</a:t>
            </a:r>
          </a:p>
          <a:p>
            <a:pPr algn="just"/>
            <a:endParaRPr lang="en-US" sz="2400" dirty="0"/>
          </a:p>
        </p:txBody>
      </p:sp>
      <p:sp>
        <p:nvSpPr>
          <p:cNvPr id="4" name="Slide Number Placeholder 3"/>
          <p:cNvSpPr>
            <a:spLocks noGrp="1"/>
          </p:cNvSpPr>
          <p:nvPr>
            <p:ph type="sldNum" sz="quarter" idx="12"/>
          </p:nvPr>
        </p:nvSpPr>
        <p:spPr/>
        <p:txBody>
          <a:bodyPr/>
          <a:lstStyle/>
          <a:p>
            <a:fld id="{F86AEEB9-066F-4481-A7B2-AAF44FA0BD48}" type="slidenum">
              <a:rPr lang="en-US" smtClean="0">
                <a:solidFill>
                  <a:srgbClr val="04617B">
                    <a:shade val="90000"/>
                  </a:srgbClr>
                </a:solidFill>
              </a:rPr>
              <a:pPr/>
              <a:t>135</a:t>
            </a:fld>
            <a:endParaRPr lang="en-US">
              <a:solidFill>
                <a:srgbClr val="04617B">
                  <a:shade val="90000"/>
                </a:srgbClr>
              </a:solidFill>
            </a:endParaRPr>
          </a:p>
        </p:txBody>
      </p:sp>
    </p:spTree>
    <p:extLst>
      <p:ext uri="{BB962C8B-B14F-4D97-AF65-F5344CB8AC3E}">
        <p14:creationId xmlns:p14="http://schemas.microsoft.com/office/powerpoint/2010/main" val="2993572330"/>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just">
              <a:buFont typeface="Wingdings" pitchFamily="2" charset="2"/>
              <a:buChar char="v"/>
            </a:pPr>
            <a:r>
              <a:rPr lang="en-US" sz="2400" b="1" dirty="0"/>
              <a:t>Environment: </a:t>
            </a:r>
          </a:p>
          <a:p>
            <a:pPr algn="just"/>
            <a:r>
              <a:rPr lang="en-US" sz="2400" dirty="0"/>
              <a:t>Transport uses energy and burns most of the world's petroleum. </a:t>
            </a:r>
          </a:p>
          <a:p>
            <a:pPr algn="just"/>
            <a:r>
              <a:rPr lang="en-US" sz="2400" dirty="0"/>
              <a:t>Creates air pollution and is a significant contributor to global warming </a:t>
            </a:r>
          </a:p>
          <a:p>
            <a:pPr algn="just"/>
            <a:r>
              <a:rPr lang="en-US" sz="2400" dirty="0"/>
              <a:t>By subsector, road transport is the largest contributor to global warming. </a:t>
            </a:r>
          </a:p>
          <a:p>
            <a:pPr algn="just"/>
            <a:r>
              <a:rPr lang="en-US" sz="2400" dirty="0"/>
              <a:t>Environmental regulations </a:t>
            </a:r>
          </a:p>
          <a:p>
            <a:pPr algn="just"/>
            <a:r>
              <a:rPr lang="en-US" sz="2400" dirty="0"/>
              <a:t>increased transport electrification and energy efficiency.</a:t>
            </a:r>
          </a:p>
          <a:p>
            <a:pPr algn="just"/>
            <a:r>
              <a:rPr lang="en-US" sz="2400" dirty="0"/>
              <a:t>Traffic congestion and automobile-oriented urban sprawl</a:t>
            </a:r>
          </a:p>
          <a:p>
            <a:pPr algn="just"/>
            <a:endParaRPr lang="en-US" sz="2400" dirty="0"/>
          </a:p>
          <a:p>
            <a:pPr algn="just"/>
            <a:endParaRPr lang="en-US" sz="2400" dirty="0"/>
          </a:p>
        </p:txBody>
      </p:sp>
      <p:sp>
        <p:nvSpPr>
          <p:cNvPr id="4" name="Slide Number Placeholder 3"/>
          <p:cNvSpPr>
            <a:spLocks noGrp="1"/>
          </p:cNvSpPr>
          <p:nvPr>
            <p:ph type="sldNum" sz="quarter" idx="12"/>
          </p:nvPr>
        </p:nvSpPr>
        <p:spPr/>
        <p:txBody>
          <a:bodyPr/>
          <a:lstStyle/>
          <a:p>
            <a:fld id="{F86AEEB9-066F-4481-A7B2-AAF44FA0BD48}" type="slidenum">
              <a:rPr lang="en-US" smtClean="0">
                <a:solidFill>
                  <a:srgbClr val="04617B">
                    <a:shade val="90000"/>
                  </a:srgbClr>
                </a:solidFill>
              </a:rPr>
              <a:pPr/>
              <a:t>136</a:t>
            </a:fld>
            <a:endParaRPr lang="en-US">
              <a:solidFill>
                <a:srgbClr val="04617B">
                  <a:shade val="90000"/>
                </a:srgbClr>
              </a:solidFill>
            </a:endParaRPr>
          </a:p>
        </p:txBody>
      </p:sp>
    </p:spTree>
    <p:extLst>
      <p:ext uri="{BB962C8B-B14F-4D97-AF65-F5344CB8AC3E}">
        <p14:creationId xmlns:p14="http://schemas.microsoft.com/office/powerpoint/2010/main" val="3402660859"/>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19912"/>
          </a:xfrm>
        </p:spPr>
        <p:txBody>
          <a:bodyPr>
            <a:normAutofit/>
          </a:bodyPr>
          <a:lstStyle/>
          <a:p>
            <a:pPr lvl="2" algn="ctr" rtl="0">
              <a:spcBef>
                <a:spcPct val="0"/>
              </a:spcBef>
            </a:pPr>
            <a:r>
              <a:rPr lang="en-US" sz="3200" b="1" dirty="0">
                <a:latin typeface="+mn-lt"/>
              </a:rPr>
              <a:t>Gender and transportation</a:t>
            </a:r>
            <a:endParaRPr lang="en-US" sz="3200" dirty="0">
              <a:latin typeface="+mn-lt"/>
            </a:endParaRPr>
          </a:p>
        </p:txBody>
      </p:sp>
      <p:sp>
        <p:nvSpPr>
          <p:cNvPr id="3" name="Content Placeholder 2"/>
          <p:cNvSpPr>
            <a:spLocks noGrp="1"/>
          </p:cNvSpPr>
          <p:nvPr>
            <p:ph idx="1"/>
          </p:nvPr>
        </p:nvSpPr>
        <p:spPr/>
        <p:txBody>
          <a:bodyPr>
            <a:normAutofit/>
          </a:bodyPr>
          <a:lstStyle/>
          <a:p>
            <a:pPr algn="just"/>
            <a:r>
              <a:rPr lang="en-US" sz="2400" dirty="0"/>
              <a:t>women and men have different transport needs and priorities; </a:t>
            </a:r>
          </a:p>
          <a:p>
            <a:pPr algn="just"/>
            <a:r>
              <a:rPr lang="en-US" sz="2400" dirty="0"/>
              <a:t>they are frequently affected differently by transport interventions.  </a:t>
            </a:r>
          </a:p>
          <a:p>
            <a:pPr algn="just"/>
            <a:r>
              <a:rPr lang="en-US" sz="2400" dirty="0"/>
              <a:t>The failure of the transport sector in meeting women’s needs and priorities affects women negatively in several ways.</a:t>
            </a:r>
          </a:p>
          <a:p>
            <a:pPr algn="just"/>
            <a:endParaRPr lang="en-US" sz="2400" dirty="0"/>
          </a:p>
        </p:txBody>
      </p:sp>
      <p:sp>
        <p:nvSpPr>
          <p:cNvPr id="4" name="Slide Number Placeholder 3"/>
          <p:cNvSpPr>
            <a:spLocks noGrp="1"/>
          </p:cNvSpPr>
          <p:nvPr>
            <p:ph type="sldNum" sz="quarter" idx="12"/>
          </p:nvPr>
        </p:nvSpPr>
        <p:spPr/>
        <p:txBody>
          <a:bodyPr/>
          <a:lstStyle/>
          <a:p>
            <a:fld id="{F86AEEB9-066F-4481-A7B2-AAF44FA0BD48}" type="slidenum">
              <a:rPr lang="en-US" smtClean="0">
                <a:solidFill>
                  <a:srgbClr val="04617B">
                    <a:shade val="90000"/>
                  </a:srgbClr>
                </a:solidFill>
              </a:rPr>
              <a:pPr/>
              <a:t>137</a:t>
            </a:fld>
            <a:endParaRPr lang="en-US">
              <a:solidFill>
                <a:srgbClr val="04617B">
                  <a:shade val="90000"/>
                </a:srgbClr>
              </a:solidFill>
            </a:endParaRPr>
          </a:p>
        </p:txBody>
      </p:sp>
    </p:spTree>
    <p:extLst>
      <p:ext uri="{BB962C8B-B14F-4D97-AF65-F5344CB8AC3E}">
        <p14:creationId xmlns:p14="http://schemas.microsoft.com/office/powerpoint/2010/main" val="3209561703"/>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Autofit/>
          </a:bodyPr>
          <a:lstStyle/>
          <a:p>
            <a:pPr algn="just"/>
            <a:r>
              <a:rPr lang="en-US" sz="2400" dirty="0"/>
              <a:t>Because of lack of access to adequate transport</a:t>
            </a:r>
          </a:p>
          <a:p>
            <a:pPr lvl="1" algn="just"/>
            <a:r>
              <a:rPr lang="en-US" sz="2200" dirty="0"/>
              <a:t>women enjoy less mobility than men; their access to markets and employment is circumscribed. </a:t>
            </a:r>
          </a:p>
          <a:p>
            <a:pPr lvl="1" algn="just"/>
            <a:r>
              <a:rPr lang="en-US" sz="2200" dirty="0"/>
              <a:t>Women’s safety suffers (due to the absence of street lighting) </a:t>
            </a:r>
          </a:p>
          <a:p>
            <a:pPr lvl="1" algn="just"/>
            <a:r>
              <a:rPr lang="en-US" sz="2200" dirty="0"/>
              <a:t>Women’s health is also negatively affected by the lack of adequate transport (dies in child birth)</a:t>
            </a:r>
          </a:p>
          <a:p>
            <a:pPr algn="just"/>
            <a:r>
              <a:rPr lang="en-US" sz="2400" dirty="0"/>
              <a:t>Gender-responsive infrastructure interventions can free up women’s time by lowering their transaction costs. </a:t>
            </a:r>
          </a:p>
        </p:txBody>
      </p:sp>
      <p:sp>
        <p:nvSpPr>
          <p:cNvPr id="4" name="Slide Number Placeholder 3"/>
          <p:cNvSpPr>
            <a:spLocks noGrp="1"/>
          </p:cNvSpPr>
          <p:nvPr>
            <p:ph type="sldNum" sz="quarter" idx="12"/>
          </p:nvPr>
        </p:nvSpPr>
        <p:spPr/>
        <p:txBody>
          <a:bodyPr/>
          <a:lstStyle/>
          <a:p>
            <a:fld id="{F86AEEB9-066F-4481-A7B2-AAF44FA0BD48}" type="slidenum">
              <a:rPr lang="en-US" smtClean="0">
                <a:solidFill>
                  <a:srgbClr val="04617B">
                    <a:shade val="90000"/>
                  </a:srgbClr>
                </a:solidFill>
              </a:rPr>
              <a:pPr/>
              <a:t>138</a:t>
            </a:fld>
            <a:endParaRPr lang="en-US">
              <a:solidFill>
                <a:srgbClr val="04617B">
                  <a:shade val="90000"/>
                </a:srgbClr>
              </a:solidFill>
            </a:endParaRPr>
          </a:p>
        </p:txBody>
      </p:sp>
    </p:spTree>
    <p:extLst>
      <p:ext uri="{BB962C8B-B14F-4D97-AF65-F5344CB8AC3E}">
        <p14:creationId xmlns:p14="http://schemas.microsoft.com/office/powerpoint/2010/main" val="3642672528"/>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just"/>
            <a:r>
              <a:rPr lang="en-US" sz="2400" dirty="0"/>
              <a:t>Addressing transport-related gender inequalities is smart economics. </a:t>
            </a:r>
          </a:p>
          <a:p>
            <a:pPr algn="just"/>
            <a:endParaRPr lang="en-US" sz="2400" dirty="0"/>
          </a:p>
          <a:p>
            <a:pPr algn="just"/>
            <a:r>
              <a:rPr lang="en-US" sz="2400" dirty="0"/>
              <a:t>It benefits society as a whole. </a:t>
            </a:r>
          </a:p>
          <a:p>
            <a:pPr algn="just"/>
            <a:endParaRPr lang="en-US" sz="2400" dirty="0"/>
          </a:p>
          <a:p>
            <a:pPr algn="just"/>
            <a:r>
              <a:rPr lang="en-US" sz="2400" dirty="0"/>
              <a:t>Reducing women’s time costs and increasing their mobility and safety increases women’s productivity which makes society as a whole more productive. </a:t>
            </a:r>
          </a:p>
        </p:txBody>
      </p:sp>
      <p:sp>
        <p:nvSpPr>
          <p:cNvPr id="4" name="Slide Number Placeholder 3"/>
          <p:cNvSpPr>
            <a:spLocks noGrp="1"/>
          </p:cNvSpPr>
          <p:nvPr>
            <p:ph type="sldNum" sz="quarter" idx="12"/>
          </p:nvPr>
        </p:nvSpPr>
        <p:spPr/>
        <p:txBody>
          <a:bodyPr/>
          <a:lstStyle/>
          <a:p>
            <a:fld id="{F86AEEB9-066F-4481-A7B2-AAF44FA0BD48}" type="slidenum">
              <a:rPr lang="en-US" smtClean="0">
                <a:solidFill>
                  <a:srgbClr val="04617B">
                    <a:shade val="90000"/>
                  </a:srgbClr>
                </a:solidFill>
              </a:rPr>
              <a:pPr/>
              <a:t>139</a:t>
            </a:fld>
            <a:endParaRPr lang="en-US">
              <a:solidFill>
                <a:srgbClr val="04617B">
                  <a:shade val="90000"/>
                </a:srgbClr>
              </a:solidFill>
            </a:endParaRPr>
          </a:p>
        </p:txBody>
      </p:sp>
    </p:spTree>
    <p:extLst>
      <p:ext uri="{BB962C8B-B14F-4D97-AF65-F5344CB8AC3E}">
        <p14:creationId xmlns:p14="http://schemas.microsoft.com/office/powerpoint/2010/main" val="994862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667512"/>
          </a:xfrm>
        </p:spPr>
        <p:txBody>
          <a:bodyPr>
            <a:normAutofit/>
          </a:bodyPr>
          <a:lstStyle/>
          <a:p>
            <a:r>
              <a:rPr lang="en-US" sz="3600" b="1" dirty="0">
                <a:solidFill>
                  <a:srgbClr val="FF0000"/>
                </a:solidFill>
                <a:latin typeface="+mn-lt"/>
              </a:rPr>
              <a:t>B) Order processing</a:t>
            </a:r>
            <a:endParaRPr lang="en-US" sz="3600" dirty="0">
              <a:solidFill>
                <a:srgbClr val="FF0000"/>
              </a:solidFill>
              <a:latin typeface="+mn-lt"/>
            </a:endParaRPr>
          </a:p>
        </p:txBody>
      </p:sp>
      <p:sp>
        <p:nvSpPr>
          <p:cNvPr id="3" name="Content Placeholder 2"/>
          <p:cNvSpPr>
            <a:spLocks noGrp="1"/>
          </p:cNvSpPr>
          <p:nvPr>
            <p:ph idx="1"/>
          </p:nvPr>
        </p:nvSpPr>
        <p:spPr>
          <a:xfrm>
            <a:off x="457200" y="1676400"/>
            <a:ext cx="8229600" cy="4648200"/>
          </a:xfrm>
        </p:spPr>
        <p:txBody>
          <a:bodyPr>
            <a:normAutofit/>
          </a:bodyPr>
          <a:lstStyle/>
          <a:p>
            <a:pPr algn="just"/>
            <a:r>
              <a:rPr lang="en-US" sz="2400" dirty="0"/>
              <a:t>Order processing involves all the activities in the order cycle, including collecting, checking, entering and transmitting order information. </a:t>
            </a:r>
          </a:p>
          <a:p>
            <a:pPr algn="just"/>
            <a:endParaRPr lang="en-US" sz="2400" dirty="0"/>
          </a:p>
          <a:p>
            <a:pPr algn="just"/>
            <a:r>
              <a:rPr lang="en-US" sz="2400" dirty="0"/>
              <a:t>The information collected will provide useful data for market analysis, financial planning, production scheduling and logistics operations.</a:t>
            </a:r>
          </a:p>
          <a:p>
            <a:pPr algn="just"/>
            <a:endParaRPr lang="en-US" sz="2400" dirty="0"/>
          </a:p>
        </p:txBody>
      </p:sp>
      <p:sp>
        <p:nvSpPr>
          <p:cNvPr id="4" name="Slide Number Placeholder 3"/>
          <p:cNvSpPr>
            <a:spLocks noGrp="1"/>
          </p:cNvSpPr>
          <p:nvPr>
            <p:ph type="sldNum" sz="quarter" idx="12"/>
          </p:nvPr>
        </p:nvSpPr>
        <p:spPr/>
        <p:txBody>
          <a:bodyPr/>
          <a:lstStyle/>
          <a:p>
            <a:fld id="{6A2753F0-2132-49AF-A14E-57AA492F01C5}" type="slidenum">
              <a:rPr lang="en-US" smtClean="0"/>
              <a:pPr/>
              <a:t>14</a:t>
            </a:fld>
            <a:endParaRPr lang="en-US"/>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n-US" sz="4400" dirty="0">
                <a:solidFill>
                  <a:schemeClr val="tx1"/>
                </a:solidFill>
                <a:latin typeface="+mn-lt"/>
              </a:rPr>
              <a:t>Section IV  </a:t>
            </a:r>
            <a:br>
              <a:rPr lang="en-US" sz="4400" dirty="0">
                <a:solidFill>
                  <a:schemeClr val="tx1"/>
                </a:solidFill>
                <a:latin typeface="+mn-lt"/>
              </a:rPr>
            </a:br>
            <a:r>
              <a:rPr lang="en-US" sz="4400" dirty="0">
                <a:solidFill>
                  <a:schemeClr val="tx1"/>
                </a:solidFill>
                <a:latin typeface="+mn-lt"/>
              </a:rPr>
              <a:t>Labeling and packaging </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157886979"/>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19912"/>
          </a:xfrm>
        </p:spPr>
        <p:txBody>
          <a:bodyPr>
            <a:noAutofit/>
          </a:bodyPr>
          <a:lstStyle/>
          <a:p>
            <a:pPr algn="ctr"/>
            <a:r>
              <a:rPr lang="en-US" sz="3600" b="1" dirty="0">
                <a:latin typeface="+mn-lt"/>
              </a:rPr>
              <a:t>Labeling &amp; Standardizing Products</a:t>
            </a:r>
            <a:endParaRPr lang="en-US" sz="3600" dirty="0">
              <a:latin typeface="+mn-lt"/>
            </a:endParaRPr>
          </a:p>
        </p:txBody>
      </p:sp>
      <p:sp>
        <p:nvSpPr>
          <p:cNvPr id="3" name="Content Placeholder 2"/>
          <p:cNvSpPr>
            <a:spLocks noGrp="1"/>
          </p:cNvSpPr>
          <p:nvPr>
            <p:ph idx="1"/>
          </p:nvPr>
        </p:nvSpPr>
        <p:spPr>
          <a:xfrm>
            <a:off x="457200" y="1752600"/>
            <a:ext cx="8229600" cy="4572000"/>
          </a:xfrm>
        </p:spPr>
        <p:txBody>
          <a:bodyPr>
            <a:normAutofit/>
          </a:bodyPr>
          <a:lstStyle/>
          <a:p>
            <a:pPr algn="just">
              <a:buFont typeface="Wingdings" pitchFamily="2" charset="2"/>
              <a:buChar char="q"/>
            </a:pPr>
            <a:r>
              <a:rPr lang="en-US" b="1" dirty="0">
                <a:solidFill>
                  <a:srgbClr val="FF0000"/>
                </a:solidFill>
              </a:rPr>
              <a:t>Labeling Products</a:t>
            </a:r>
          </a:p>
          <a:p>
            <a:pPr algn="just"/>
            <a:r>
              <a:rPr lang="en-US" sz="2200" dirty="0"/>
              <a:t>A label is a piece of paper, polymer, cloth, metal, or other material affixed to a container or article, on which is printed a legend, information concerning the product, addresses, etc. </a:t>
            </a:r>
          </a:p>
          <a:p>
            <a:pPr algn="just"/>
            <a:r>
              <a:rPr lang="en-US" sz="2200" dirty="0"/>
              <a:t>A label may also be printed directly on the container or article. </a:t>
            </a:r>
          </a:p>
          <a:p>
            <a:pPr algn="just"/>
            <a:r>
              <a:rPr lang="en-US" sz="2200" dirty="0"/>
              <a:t>Labels have many uses: </a:t>
            </a:r>
          </a:p>
          <a:p>
            <a:pPr lvl="1" algn="just"/>
            <a:r>
              <a:rPr lang="en-US" sz="2000" dirty="0"/>
              <a:t>product identification, </a:t>
            </a:r>
          </a:p>
          <a:p>
            <a:pPr lvl="1" algn="just"/>
            <a:r>
              <a:rPr lang="en-US" sz="2000" dirty="0"/>
              <a:t>name tags, </a:t>
            </a:r>
          </a:p>
          <a:p>
            <a:pPr lvl="1" algn="just"/>
            <a:r>
              <a:rPr lang="en-US" sz="2000" dirty="0"/>
              <a:t>advertising, </a:t>
            </a:r>
          </a:p>
          <a:p>
            <a:pPr lvl="1" algn="just"/>
            <a:r>
              <a:rPr lang="en-US" sz="2000" dirty="0"/>
              <a:t>warnings, and other communication. </a:t>
            </a:r>
          </a:p>
          <a:p>
            <a:pPr algn="just"/>
            <a:endParaRPr lang="en-US" dirty="0"/>
          </a:p>
        </p:txBody>
      </p:sp>
    </p:spTree>
    <p:extLst>
      <p:ext uri="{BB962C8B-B14F-4D97-AF65-F5344CB8AC3E}">
        <p14:creationId xmlns:p14="http://schemas.microsoft.com/office/powerpoint/2010/main" val="448921292"/>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Autofit/>
          </a:bodyPr>
          <a:lstStyle/>
          <a:p>
            <a:pPr lvl="0" algn="just">
              <a:buClr>
                <a:srgbClr val="0BD0D9"/>
              </a:buClr>
            </a:pPr>
            <a:r>
              <a:rPr lang="en-US" sz="2400" dirty="0">
                <a:solidFill>
                  <a:prstClr val="black"/>
                </a:solidFill>
              </a:rPr>
              <a:t>The label gives information to customers about the type of product and how it is used, but it also gives an image of the product to the customer.</a:t>
            </a:r>
          </a:p>
          <a:p>
            <a:pPr lvl="0" algn="just">
              <a:buClr>
                <a:srgbClr val="0BD0D9"/>
              </a:buClr>
            </a:pPr>
            <a:r>
              <a:rPr lang="en-US" sz="2400" dirty="0">
                <a:solidFill>
                  <a:prstClr val="black"/>
                </a:solidFill>
              </a:rPr>
              <a:t>A well designed label can give an impression of high quality or exciting taste, whereas a poor label can suggest low quality or a cheap product that is only eaten by people who cannot afford anything better.</a:t>
            </a:r>
          </a:p>
          <a:p>
            <a:pPr lvl="0" algn="just">
              <a:buClr>
                <a:srgbClr val="0BD0D9"/>
              </a:buClr>
            </a:pPr>
            <a:r>
              <a:rPr lang="en-US" sz="2400" dirty="0">
                <a:solidFill>
                  <a:prstClr val="black"/>
                </a:solidFill>
              </a:rPr>
              <a:t>Producers may wish to have a ‘logo’ to help customers identify their products from those of competitors when on display in shops. </a:t>
            </a:r>
          </a:p>
          <a:p>
            <a:endParaRPr lang="en-US" sz="3600" dirty="0"/>
          </a:p>
        </p:txBody>
      </p:sp>
    </p:spTree>
    <p:extLst>
      <p:ext uri="{BB962C8B-B14F-4D97-AF65-F5344CB8AC3E}">
        <p14:creationId xmlns:p14="http://schemas.microsoft.com/office/powerpoint/2010/main" val="1043449358"/>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lvl="0" algn="just">
              <a:buClr>
                <a:srgbClr val="0BD0D9"/>
              </a:buClr>
            </a:pPr>
            <a:r>
              <a:rPr lang="en-US" sz="2400" dirty="0">
                <a:solidFill>
                  <a:prstClr val="black"/>
                </a:solidFill>
              </a:rPr>
              <a:t>In general, a simple image on the label is better than a complex design.</a:t>
            </a:r>
          </a:p>
          <a:p>
            <a:pPr lvl="0" algn="just">
              <a:buClr>
                <a:srgbClr val="0BD0D9"/>
              </a:buClr>
            </a:pPr>
            <a:r>
              <a:rPr lang="en-US" sz="2400" dirty="0">
                <a:solidFill>
                  <a:prstClr val="black"/>
                </a:solidFill>
              </a:rPr>
              <a:t>The brand name or the name of the company should stand out clearly.</a:t>
            </a:r>
          </a:p>
          <a:p>
            <a:pPr lvl="0" algn="just">
              <a:buClr>
                <a:srgbClr val="0BD0D9"/>
              </a:buClr>
            </a:pPr>
            <a:r>
              <a:rPr lang="en-US" sz="2400" dirty="0">
                <a:solidFill>
                  <a:prstClr val="black"/>
                </a:solidFill>
              </a:rPr>
              <a:t>If pictures are used, they should accurately show the product or its main raw material.</a:t>
            </a:r>
            <a:endParaRPr lang="en-US" dirty="0"/>
          </a:p>
        </p:txBody>
      </p:sp>
    </p:spTree>
    <p:extLst>
      <p:ext uri="{BB962C8B-B14F-4D97-AF65-F5344CB8AC3E}">
        <p14:creationId xmlns:p14="http://schemas.microsoft.com/office/powerpoint/2010/main" val="3007908508"/>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just"/>
            <a:r>
              <a:rPr lang="en-US" sz="2400" dirty="0"/>
              <a:t>In some countries there are legal requirements on the design of the label and the information that is included, with the following being the minimum required in most countries:</a:t>
            </a:r>
          </a:p>
          <a:p>
            <a:pPr lvl="1" algn="just"/>
            <a:r>
              <a:rPr lang="en-US" sz="2200" dirty="0"/>
              <a:t>Name of the product</a:t>
            </a:r>
          </a:p>
          <a:p>
            <a:pPr lvl="1" algn="just"/>
            <a:r>
              <a:rPr lang="en-US" sz="2200" dirty="0"/>
              <a:t>List of ingredients in order of weight</a:t>
            </a:r>
          </a:p>
          <a:p>
            <a:pPr lvl="1" algn="just"/>
            <a:r>
              <a:rPr lang="en-US" sz="2200" dirty="0"/>
              <a:t>Name and address of the producer</a:t>
            </a:r>
          </a:p>
          <a:p>
            <a:pPr lvl="1" algn="just"/>
            <a:r>
              <a:rPr lang="en-US" sz="2200" dirty="0"/>
              <a:t>Net weight of food in the package</a:t>
            </a:r>
          </a:p>
          <a:p>
            <a:pPr lvl="1" algn="just"/>
            <a:r>
              <a:rPr lang="en-US" sz="2200" dirty="0"/>
              <a:t>A ‘use-by’, ‘best-before’ or ‘sell-by’ date</a:t>
            </a:r>
          </a:p>
          <a:p>
            <a:pPr algn="just"/>
            <a:endParaRPr lang="en-US" sz="2400" dirty="0"/>
          </a:p>
        </p:txBody>
      </p:sp>
    </p:spTree>
    <p:extLst>
      <p:ext uri="{BB962C8B-B14F-4D97-AF65-F5344CB8AC3E}">
        <p14:creationId xmlns:p14="http://schemas.microsoft.com/office/powerpoint/2010/main" val="1701093332"/>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19912"/>
          </a:xfrm>
        </p:spPr>
        <p:txBody>
          <a:bodyPr>
            <a:normAutofit/>
          </a:bodyPr>
          <a:lstStyle/>
          <a:p>
            <a:pPr algn="just"/>
            <a:r>
              <a:rPr lang="en-US" sz="3600" b="1" dirty="0">
                <a:latin typeface="+mn-lt"/>
              </a:rPr>
              <a:t>The producer may also include</a:t>
            </a:r>
          </a:p>
        </p:txBody>
      </p:sp>
      <p:sp>
        <p:nvSpPr>
          <p:cNvPr id="3" name="Content Placeholder 2"/>
          <p:cNvSpPr>
            <a:spLocks noGrp="1"/>
          </p:cNvSpPr>
          <p:nvPr>
            <p:ph idx="1"/>
          </p:nvPr>
        </p:nvSpPr>
        <p:spPr>
          <a:xfrm>
            <a:off x="457200" y="1828800"/>
            <a:ext cx="8229600" cy="4495800"/>
          </a:xfrm>
        </p:spPr>
        <p:txBody>
          <a:bodyPr>
            <a:normAutofit/>
          </a:bodyPr>
          <a:lstStyle/>
          <a:p>
            <a:pPr lvl="1" algn="just"/>
            <a:r>
              <a:rPr lang="en-US" dirty="0"/>
              <a:t>Any special instructions for preparing the product</a:t>
            </a:r>
          </a:p>
          <a:p>
            <a:pPr lvl="1" algn="just"/>
            <a:r>
              <a:rPr lang="en-US" dirty="0"/>
              <a:t>Storage information or instructions of storage after opening</a:t>
            </a:r>
          </a:p>
          <a:p>
            <a:pPr lvl="1" algn="just"/>
            <a:r>
              <a:rPr lang="en-US" dirty="0"/>
              <a:t>Examples of recipes in which the product can be used</a:t>
            </a:r>
          </a:p>
          <a:p>
            <a:pPr lvl="1" algn="just"/>
            <a:r>
              <a:rPr lang="en-US" dirty="0"/>
              <a:t>A bar code for sales to a larger supermarkets</a:t>
            </a:r>
          </a:p>
          <a:p>
            <a:pPr algn="just"/>
            <a:endParaRPr lang="en-US" sz="2800" dirty="0"/>
          </a:p>
        </p:txBody>
      </p:sp>
    </p:spTree>
    <p:extLst>
      <p:ext uri="{BB962C8B-B14F-4D97-AF65-F5344CB8AC3E}">
        <p14:creationId xmlns:p14="http://schemas.microsoft.com/office/powerpoint/2010/main" val="454317607"/>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19912"/>
          </a:xfrm>
        </p:spPr>
        <p:txBody>
          <a:bodyPr>
            <a:normAutofit/>
          </a:bodyPr>
          <a:lstStyle/>
          <a:p>
            <a:pPr algn="just"/>
            <a:r>
              <a:rPr lang="en-US" sz="3200" b="1" dirty="0">
                <a:latin typeface="+mn-lt"/>
              </a:rPr>
              <a:t> Standardization of Products</a:t>
            </a:r>
            <a:endParaRPr lang="en-US" sz="3200" dirty="0">
              <a:latin typeface="+mn-lt"/>
            </a:endParaRPr>
          </a:p>
        </p:txBody>
      </p:sp>
      <p:sp>
        <p:nvSpPr>
          <p:cNvPr id="3" name="Content Placeholder 2"/>
          <p:cNvSpPr>
            <a:spLocks noGrp="1"/>
          </p:cNvSpPr>
          <p:nvPr>
            <p:ph idx="1"/>
          </p:nvPr>
        </p:nvSpPr>
        <p:spPr>
          <a:xfrm>
            <a:off x="457200" y="1935480"/>
            <a:ext cx="8382000" cy="4389120"/>
          </a:xfrm>
        </p:spPr>
        <p:txBody>
          <a:bodyPr>
            <a:normAutofit/>
          </a:bodyPr>
          <a:lstStyle/>
          <a:p>
            <a:pPr algn="just"/>
            <a:r>
              <a:rPr lang="en-US" sz="2000" dirty="0"/>
              <a:t>Standardization is the process of developing and implementing technical standards. </a:t>
            </a:r>
          </a:p>
          <a:p>
            <a:pPr algn="just"/>
            <a:r>
              <a:rPr lang="en-US" sz="2000" dirty="0"/>
              <a:t>It is the process of formulating, issuing and implementing standards.</a:t>
            </a:r>
          </a:p>
          <a:p>
            <a:pPr algn="just"/>
            <a:r>
              <a:rPr lang="en-US" sz="2000" dirty="0"/>
              <a:t>The goals of standardization can be to help with independence of single suppliers (commoditization), compatibility, interoperability, safety, repeatability, or quality. </a:t>
            </a:r>
          </a:p>
          <a:p>
            <a:pPr algn="just"/>
            <a:r>
              <a:rPr lang="en-US" sz="2000" dirty="0"/>
              <a:t>A standard is a document which provides, inter alia, requirements, rules, and guidelines, for a process, product or service. </a:t>
            </a:r>
          </a:p>
          <a:p>
            <a:pPr algn="just"/>
            <a:r>
              <a:rPr lang="en-US" sz="2000" dirty="0"/>
              <a:t>These requirements are sometimes complemented by a description of the process, products or services. </a:t>
            </a:r>
          </a:p>
          <a:p>
            <a:pPr algn="just"/>
            <a:r>
              <a:rPr lang="en-US" sz="2000" dirty="0"/>
              <a:t>Standards are the result of a consensus and are approved by a recognized body. Standards aim at achieving the optimum degree of order in a given context. </a:t>
            </a:r>
          </a:p>
          <a:p>
            <a:pPr algn="just"/>
            <a:endParaRPr lang="en-US" sz="2000" dirty="0"/>
          </a:p>
        </p:txBody>
      </p:sp>
    </p:spTree>
    <p:extLst>
      <p:ext uri="{BB962C8B-B14F-4D97-AF65-F5344CB8AC3E}">
        <p14:creationId xmlns:p14="http://schemas.microsoft.com/office/powerpoint/2010/main" val="2641230436"/>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8229600" cy="896112"/>
          </a:xfrm>
        </p:spPr>
        <p:txBody>
          <a:bodyPr>
            <a:normAutofit/>
          </a:bodyPr>
          <a:lstStyle/>
          <a:p>
            <a:pPr algn="just"/>
            <a:r>
              <a:rPr lang="en-US" sz="4000" b="1" dirty="0">
                <a:latin typeface="+mn-lt"/>
              </a:rPr>
              <a:t>Aims of Standardization</a:t>
            </a:r>
            <a:endParaRPr lang="en-US" sz="4000" dirty="0">
              <a:latin typeface="+mn-lt"/>
            </a:endParaRPr>
          </a:p>
        </p:txBody>
      </p:sp>
      <p:sp>
        <p:nvSpPr>
          <p:cNvPr id="3" name="Content Placeholder 2"/>
          <p:cNvSpPr>
            <a:spLocks noGrp="1"/>
          </p:cNvSpPr>
          <p:nvPr>
            <p:ph idx="1"/>
          </p:nvPr>
        </p:nvSpPr>
        <p:spPr>
          <a:xfrm>
            <a:off x="457200" y="1600200"/>
            <a:ext cx="8382000" cy="4572000"/>
          </a:xfrm>
        </p:spPr>
        <p:txBody>
          <a:bodyPr>
            <a:normAutofit fontScale="85000" lnSpcReduction="10000"/>
          </a:bodyPr>
          <a:lstStyle/>
          <a:p>
            <a:pPr algn="just">
              <a:buFont typeface="Wingdings" pitchFamily="2" charset="2"/>
              <a:buChar char="Ø"/>
            </a:pPr>
            <a:r>
              <a:rPr lang="en-US" sz="3100" b="1" dirty="0"/>
              <a:t>Fitness for Purpose</a:t>
            </a:r>
            <a:endParaRPr lang="en-US" sz="3100" dirty="0"/>
          </a:p>
          <a:p>
            <a:pPr algn="just"/>
            <a:r>
              <a:rPr lang="en-US" dirty="0"/>
              <a:t>Is the ability of the process, product or service to fulfill a defined purpose under specific conditions. </a:t>
            </a:r>
          </a:p>
          <a:p>
            <a:pPr algn="just"/>
            <a:r>
              <a:rPr lang="en-US" dirty="0"/>
              <a:t>Any product, process or service is intended to meet the needs of the user.</a:t>
            </a:r>
          </a:p>
          <a:p>
            <a:pPr lvl="1" algn="just"/>
            <a:r>
              <a:rPr lang="en-US" dirty="0"/>
              <a:t>Expectations of the users may be at variance with the actual purpose. </a:t>
            </a:r>
          </a:p>
          <a:p>
            <a:pPr lvl="1" algn="just"/>
            <a:r>
              <a:rPr lang="en-US" dirty="0"/>
              <a:t>It is difficult for the users to always spell out the desirable quality. </a:t>
            </a:r>
          </a:p>
          <a:p>
            <a:pPr algn="just"/>
            <a:r>
              <a:rPr lang="en-US" dirty="0"/>
              <a:t>Standards help by identifying the optimum parameters for the performance of a process, product or service and the method for evaluating product conformity.</a:t>
            </a:r>
          </a:p>
          <a:p>
            <a:pPr algn="just"/>
            <a:r>
              <a:rPr lang="en-US" dirty="0"/>
              <a:t>Standards also lay down conditions for using it.</a:t>
            </a:r>
          </a:p>
          <a:p>
            <a:pPr algn="just"/>
            <a:r>
              <a:rPr lang="en-US" b="1" dirty="0"/>
              <a:t>Any failure</a:t>
            </a:r>
            <a:r>
              <a:rPr lang="en-US" dirty="0"/>
              <a:t> of the process, product or service due to improper use may be attributed by the users to a deficiency or </a:t>
            </a:r>
            <a:r>
              <a:rPr lang="en-US" b="1" dirty="0"/>
              <a:t>lack of quality</a:t>
            </a:r>
            <a:r>
              <a:rPr lang="en-US" dirty="0"/>
              <a:t>.</a:t>
            </a:r>
          </a:p>
          <a:p>
            <a:pPr algn="just"/>
            <a:endParaRPr lang="en-US" dirty="0"/>
          </a:p>
        </p:txBody>
      </p:sp>
    </p:spTree>
    <p:extLst>
      <p:ext uri="{BB962C8B-B14F-4D97-AF65-F5344CB8AC3E}">
        <p14:creationId xmlns:p14="http://schemas.microsoft.com/office/powerpoint/2010/main" val="3467740429"/>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905000"/>
            <a:ext cx="8229600" cy="4236720"/>
          </a:xfrm>
        </p:spPr>
        <p:txBody>
          <a:bodyPr>
            <a:noAutofit/>
          </a:bodyPr>
          <a:lstStyle/>
          <a:p>
            <a:pPr algn="just">
              <a:buFont typeface="Wingdings" pitchFamily="2" charset="2"/>
              <a:buChar char="Ø"/>
            </a:pPr>
            <a:r>
              <a:rPr lang="en-US" sz="2000" b="1" dirty="0"/>
              <a:t>Interchangeability:</a:t>
            </a:r>
            <a:endParaRPr lang="en-US" sz="2000" dirty="0"/>
          </a:p>
          <a:p>
            <a:pPr algn="just"/>
            <a:r>
              <a:rPr lang="en-US" sz="2000" dirty="0"/>
              <a:t>The suitability for a process, product or service to be used in place of another to fulfill a relevant requirement is called interchangeability. </a:t>
            </a:r>
          </a:p>
          <a:p>
            <a:pPr algn="just"/>
            <a:r>
              <a:rPr lang="en-US" sz="2000" dirty="0"/>
              <a:t>Through a deliberate standardization process, it is possible to make processes, products or services interchangeable, even if they are created in different countries.</a:t>
            </a:r>
          </a:p>
          <a:p>
            <a:pPr algn="just"/>
            <a:endParaRPr lang="en-US" sz="2000" b="1" dirty="0"/>
          </a:p>
          <a:p>
            <a:pPr algn="just">
              <a:buFont typeface="Wingdings" pitchFamily="2" charset="2"/>
              <a:buChar char="Ø"/>
            </a:pPr>
            <a:r>
              <a:rPr lang="en-US" sz="2000" b="1" dirty="0"/>
              <a:t>Variety Reduction:</a:t>
            </a:r>
            <a:endParaRPr lang="en-US" sz="2000" dirty="0"/>
          </a:p>
          <a:p>
            <a:pPr algn="just"/>
            <a:r>
              <a:rPr lang="en-US" sz="2000" dirty="0"/>
              <a:t>Variety reduction is one of the aims of standardization for the selection, inter alia, of the optimum number of sizes, ratings, grades, compositions and practices to meet prevailing needs. </a:t>
            </a:r>
          </a:p>
          <a:p>
            <a:pPr algn="just"/>
            <a:r>
              <a:rPr lang="en-US" sz="2000" dirty="0"/>
              <a:t>Balancing between too many and too few varieties is in the best interest of both manufacturers and consumers.</a:t>
            </a:r>
          </a:p>
        </p:txBody>
      </p:sp>
    </p:spTree>
    <p:extLst>
      <p:ext uri="{BB962C8B-B14F-4D97-AF65-F5344CB8AC3E}">
        <p14:creationId xmlns:p14="http://schemas.microsoft.com/office/powerpoint/2010/main" val="2664568734"/>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7500" lnSpcReduction="20000"/>
          </a:bodyPr>
          <a:lstStyle/>
          <a:p>
            <a:pPr algn="just">
              <a:buFont typeface="Wingdings" pitchFamily="2" charset="2"/>
              <a:buChar char="Ø"/>
            </a:pPr>
            <a:r>
              <a:rPr lang="en-US" sz="2800" b="1" dirty="0"/>
              <a:t>Compatibility:</a:t>
            </a:r>
            <a:endParaRPr lang="en-US" sz="2800" dirty="0"/>
          </a:p>
          <a:p>
            <a:pPr algn="just"/>
            <a:r>
              <a:rPr lang="en-US" sz="2800" dirty="0"/>
              <a:t>Parallel developments of processes, products or services, which are required to be used in combination, pose problems if they are not compatible.</a:t>
            </a:r>
            <a:endParaRPr lang="en-US" b="1" dirty="0"/>
          </a:p>
          <a:p>
            <a:pPr algn="just">
              <a:buFont typeface="Wingdings" pitchFamily="2" charset="2"/>
              <a:buChar char="Ø"/>
            </a:pPr>
            <a:r>
              <a:rPr lang="en-US" b="1" dirty="0"/>
              <a:t>Guarding against factors that affect the health and safety of consumers:</a:t>
            </a:r>
            <a:endParaRPr lang="en-US" dirty="0"/>
          </a:p>
          <a:p>
            <a:pPr algn="just"/>
            <a:r>
              <a:rPr lang="en-US" dirty="0"/>
              <a:t>Identification of processes, products or services and their safety parameters, not only under normal use but under possible misuse, is one of the important requirements of standardization. </a:t>
            </a:r>
          </a:p>
          <a:p>
            <a:pPr algn="just"/>
            <a:r>
              <a:rPr lang="en-US" dirty="0"/>
              <a:t>For example, items for human consumption should be free from poisonous substances: if food colors are used in candy or sweets, they should be free from poisonous substances like lead or arsenic. </a:t>
            </a:r>
          </a:p>
          <a:p>
            <a:pPr algn="just"/>
            <a:r>
              <a:rPr lang="en-US" dirty="0"/>
              <a:t>Safety standards also broadly cover the requirements to ensure the safety of equipment and that of people and the environment.</a:t>
            </a:r>
          </a:p>
          <a:p>
            <a:pPr algn="just"/>
            <a:endParaRPr lang="en-US" dirty="0"/>
          </a:p>
        </p:txBody>
      </p:sp>
    </p:spTree>
    <p:extLst>
      <p:ext uri="{BB962C8B-B14F-4D97-AF65-F5344CB8AC3E}">
        <p14:creationId xmlns:p14="http://schemas.microsoft.com/office/powerpoint/2010/main" val="29268335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457200" lvl="0" indent="-457200" algn="just">
              <a:buClr>
                <a:srgbClr val="FF0000"/>
              </a:buClr>
              <a:buFont typeface="+mj-lt"/>
              <a:buAutoNum type="alphaUcPeriod" startAt="3"/>
            </a:pPr>
            <a:r>
              <a:rPr lang="en-US" sz="2400" b="1" dirty="0">
                <a:solidFill>
                  <a:srgbClr val="FF0000"/>
                </a:solidFill>
              </a:rPr>
              <a:t>Inventory management</a:t>
            </a:r>
            <a:r>
              <a:rPr lang="en-US" sz="2400" dirty="0">
                <a:solidFill>
                  <a:srgbClr val="FF0000"/>
                </a:solidFill>
              </a:rPr>
              <a:t>: </a:t>
            </a:r>
            <a:r>
              <a:rPr lang="en-US" sz="2400" dirty="0">
                <a:solidFill>
                  <a:prstClr val="black"/>
                </a:solidFill>
              </a:rPr>
              <a:t>In this aspect, logistics facilitates proper management of inventory levels that are helpful to serve the demand in a supply chain</a:t>
            </a:r>
          </a:p>
          <a:p>
            <a:pPr lvl="0" algn="just">
              <a:buClr>
                <a:srgbClr val="0BD0D9"/>
              </a:buClr>
            </a:pPr>
            <a:endParaRPr lang="en-US" sz="2400" dirty="0">
              <a:solidFill>
                <a:prstClr val="black"/>
              </a:solidFill>
            </a:endParaRPr>
          </a:p>
          <a:p>
            <a:pPr marL="457200" lvl="0" indent="-457200" algn="just">
              <a:buClr>
                <a:srgbClr val="FF0000"/>
              </a:buClr>
              <a:buFont typeface="+mj-lt"/>
              <a:buAutoNum type="alphaUcPeriod" startAt="4"/>
            </a:pPr>
            <a:r>
              <a:rPr lang="en-US" sz="2400" b="1" dirty="0">
                <a:solidFill>
                  <a:srgbClr val="FF0000"/>
                </a:solidFill>
              </a:rPr>
              <a:t>Transportation</a:t>
            </a:r>
            <a:r>
              <a:rPr lang="en-US" sz="2400" dirty="0">
                <a:solidFill>
                  <a:srgbClr val="FF0000"/>
                </a:solidFill>
              </a:rPr>
              <a:t>:</a:t>
            </a:r>
            <a:r>
              <a:rPr lang="en-US" sz="2400" dirty="0">
                <a:solidFill>
                  <a:prstClr val="black"/>
                </a:solidFill>
              </a:rPr>
              <a:t> is concerned with the ways in which physical items, for example, materials, components and finished products, are transferred between different parties</a:t>
            </a:r>
          </a:p>
          <a:p>
            <a:endParaRPr lang="en-US" dirty="0"/>
          </a:p>
        </p:txBody>
      </p:sp>
      <p:sp>
        <p:nvSpPr>
          <p:cNvPr id="4" name="Slide Number Placeholder 3"/>
          <p:cNvSpPr>
            <a:spLocks noGrp="1"/>
          </p:cNvSpPr>
          <p:nvPr>
            <p:ph type="sldNum" sz="quarter" idx="12"/>
          </p:nvPr>
        </p:nvSpPr>
        <p:spPr/>
        <p:txBody>
          <a:bodyPr/>
          <a:lstStyle/>
          <a:p>
            <a:fld id="{6A2753F0-2132-49AF-A14E-57AA492F01C5}" type="slidenum">
              <a:rPr lang="en-US" smtClean="0"/>
              <a:pPr/>
              <a:t>15</a:t>
            </a:fld>
            <a:endParaRPr lang="en-US"/>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935480"/>
            <a:ext cx="8229600" cy="4541520"/>
          </a:xfrm>
        </p:spPr>
        <p:txBody>
          <a:bodyPr>
            <a:normAutofit/>
          </a:bodyPr>
          <a:lstStyle/>
          <a:p>
            <a:pPr algn="just">
              <a:buFont typeface="Wingdings" pitchFamily="2" charset="2"/>
              <a:buChar char="Ø"/>
            </a:pPr>
            <a:r>
              <a:rPr lang="en-US" sz="2400" b="1" dirty="0"/>
              <a:t>Environmental Protection:</a:t>
            </a:r>
            <a:endParaRPr lang="en-US" sz="2400" dirty="0"/>
          </a:p>
          <a:p>
            <a:pPr algn="just"/>
            <a:r>
              <a:rPr lang="en-US" sz="2400" dirty="0"/>
              <a:t>The focus is on preserving nature from damage that may be caused during the manufacture of a product or during its use or disposal after use. </a:t>
            </a:r>
          </a:p>
          <a:p>
            <a:pPr algn="just"/>
            <a:r>
              <a:rPr lang="en-US" sz="2400" dirty="0"/>
              <a:t>For example, the domestic use of a washing machine should generate only a minimum of pollutants.</a:t>
            </a:r>
            <a:endParaRPr lang="en-US" sz="2400" b="1" dirty="0"/>
          </a:p>
          <a:p>
            <a:pPr algn="just">
              <a:buFont typeface="Wingdings" pitchFamily="2" charset="2"/>
              <a:buChar char="Ø"/>
            </a:pPr>
            <a:r>
              <a:rPr lang="en-US" sz="2400" b="1" dirty="0"/>
              <a:t>Better Utilization of Resources:</a:t>
            </a:r>
            <a:endParaRPr lang="en-US" sz="2400" dirty="0"/>
          </a:p>
          <a:p>
            <a:pPr algn="just"/>
            <a:r>
              <a:rPr lang="en-US" sz="2400" dirty="0"/>
              <a:t>Achievement of maximum overall economy through better utilization of resources such as capital, human effort and materials is an important aim of standardization. </a:t>
            </a:r>
          </a:p>
        </p:txBody>
      </p:sp>
    </p:spTree>
    <p:extLst>
      <p:ext uri="{BB962C8B-B14F-4D97-AF65-F5344CB8AC3E}">
        <p14:creationId xmlns:p14="http://schemas.microsoft.com/office/powerpoint/2010/main" val="2422218915"/>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lvl="0" algn="just">
              <a:buClr>
                <a:srgbClr val="0BD0D9"/>
              </a:buClr>
              <a:buFont typeface="Wingdings" pitchFamily="2" charset="2"/>
              <a:buChar char="Ø"/>
            </a:pPr>
            <a:r>
              <a:rPr lang="en-US" sz="2400" b="1" dirty="0">
                <a:solidFill>
                  <a:prstClr val="black"/>
                </a:solidFill>
              </a:rPr>
              <a:t>Better Communication and Understanding:</a:t>
            </a:r>
            <a:endParaRPr lang="en-US" sz="2400" dirty="0">
              <a:solidFill>
                <a:prstClr val="black"/>
              </a:solidFill>
            </a:endParaRPr>
          </a:p>
          <a:p>
            <a:pPr lvl="0" algn="just">
              <a:buClr>
                <a:srgbClr val="0BD0D9"/>
              </a:buClr>
            </a:pPr>
            <a:r>
              <a:rPr lang="en-US" sz="2400" dirty="0">
                <a:solidFill>
                  <a:prstClr val="black"/>
                </a:solidFill>
              </a:rPr>
              <a:t>Since standards contain information that is recorded in a precise and documented form, they contribute towards better communication and understanding in a large variety of settings. </a:t>
            </a:r>
          </a:p>
          <a:p>
            <a:pPr lvl="0" algn="just">
              <a:buClr>
                <a:srgbClr val="0BD0D9"/>
              </a:buClr>
            </a:pPr>
            <a:r>
              <a:rPr lang="en-US" sz="2400" dirty="0">
                <a:solidFill>
                  <a:prstClr val="black"/>
                </a:solidFill>
              </a:rPr>
              <a:t>In public places such as airports, railway stations and highways for instance, standardized signs play an important role.</a:t>
            </a:r>
          </a:p>
          <a:p>
            <a:endParaRPr lang="en-US" sz="2800" dirty="0"/>
          </a:p>
        </p:txBody>
      </p:sp>
    </p:spTree>
    <p:extLst>
      <p:ext uri="{BB962C8B-B14F-4D97-AF65-F5344CB8AC3E}">
        <p14:creationId xmlns:p14="http://schemas.microsoft.com/office/powerpoint/2010/main" val="735297477"/>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a:bodyPr>
          <a:lstStyle/>
          <a:p>
            <a:pPr algn="just">
              <a:buFont typeface="Wingdings" pitchFamily="2" charset="2"/>
              <a:buChar char="Ø"/>
            </a:pPr>
            <a:r>
              <a:rPr lang="en-US" b="1" dirty="0"/>
              <a:t>Transfer of Technology:</a:t>
            </a:r>
            <a:endParaRPr lang="en-US" dirty="0"/>
          </a:p>
          <a:p>
            <a:pPr algn="just"/>
            <a:r>
              <a:rPr lang="en-US" sz="2200" dirty="0"/>
              <a:t>Standards act as a good vehicle for technology transfer. </a:t>
            </a:r>
          </a:p>
          <a:p>
            <a:pPr algn="just"/>
            <a:r>
              <a:rPr lang="en-US" sz="2200" dirty="0"/>
              <a:t>Since standards incorporate the results of advances in science, technology and experience, they reflect the state of the art in technical development. </a:t>
            </a:r>
          </a:p>
          <a:p>
            <a:pPr algn="just"/>
            <a:r>
              <a:rPr lang="en-US" sz="2200" dirty="0"/>
              <a:t>As standardization is a dynamic process, standards are updated as new technologies are developed.</a:t>
            </a:r>
          </a:p>
          <a:p>
            <a:pPr algn="just">
              <a:buFont typeface="Wingdings" pitchFamily="2" charset="2"/>
              <a:buChar char="Ø"/>
            </a:pPr>
            <a:r>
              <a:rPr lang="en-US" b="1" dirty="0"/>
              <a:t>Removal of Trade Barriers:</a:t>
            </a:r>
            <a:endParaRPr lang="en-US" dirty="0"/>
          </a:p>
          <a:p>
            <a:pPr algn="just"/>
            <a:r>
              <a:rPr lang="en-US" sz="2200" dirty="0"/>
              <a:t>Standards prevent such non-tariff barriers to trade by harmonizing requirements in a manner that promotes fair competition. </a:t>
            </a:r>
          </a:p>
          <a:p>
            <a:pPr algn="just"/>
            <a:r>
              <a:rPr lang="en-US" sz="2200" dirty="0"/>
              <a:t>Purchasers can be convinced about the quality level of a product that has been manufactured according to a recognized standard.</a:t>
            </a:r>
            <a:endParaRPr lang="en-US" dirty="0"/>
          </a:p>
        </p:txBody>
      </p:sp>
    </p:spTree>
    <p:extLst>
      <p:ext uri="{BB962C8B-B14F-4D97-AF65-F5344CB8AC3E}">
        <p14:creationId xmlns:p14="http://schemas.microsoft.com/office/powerpoint/2010/main" val="2499866188"/>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667512"/>
          </a:xfrm>
        </p:spPr>
        <p:txBody>
          <a:bodyPr>
            <a:normAutofit/>
          </a:bodyPr>
          <a:lstStyle/>
          <a:p>
            <a:pPr algn="just"/>
            <a:r>
              <a:rPr lang="en-US" sz="4000" b="1" dirty="0">
                <a:latin typeface="+mn-lt"/>
              </a:rPr>
              <a:t>Benefits of Standardization</a:t>
            </a:r>
            <a:endParaRPr lang="en-US" sz="4000" dirty="0">
              <a:latin typeface="+mn-lt"/>
            </a:endParaRPr>
          </a:p>
        </p:txBody>
      </p:sp>
      <p:sp>
        <p:nvSpPr>
          <p:cNvPr id="3" name="Content Placeholder 2"/>
          <p:cNvSpPr>
            <a:spLocks noGrp="1"/>
          </p:cNvSpPr>
          <p:nvPr>
            <p:ph idx="1"/>
          </p:nvPr>
        </p:nvSpPr>
        <p:spPr>
          <a:xfrm>
            <a:off x="533400" y="1524000"/>
            <a:ext cx="8229600" cy="4495800"/>
          </a:xfrm>
        </p:spPr>
        <p:txBody>
          <a:bodyPr>
            <a:noAutofit/>
          </a:bodyPr>
          <a:lstStyle/>
          <a:p>
            <a:pPr algn="ctr"/>
            <a:r>
              <a:rPr lang="en-US" sz="2400" b="1" dirty="0"/>
              <a:t>For manufacturers</a:t>
            </a:r>
          </a:p>
          <a:p>
            <a:pPr lvl="0" algn="just">
              <a:buFont typeface="Wingdings" pitchFamily="2" charset="2"/>
              <a:buChar char="v"/>
            </a:pPr>
            <a:r>
              <a:rPr lang="en-US" sz="2400" dirty="0"/>
              <a:t>Rationalize the manufacturing process.</a:t>
            </a:r>
          </a:p>
          <a:p>
            <a:pPr lvl="0" algn="just">
              <a:buFont typeface="Wingdings" pitchFamily="2" charset="2"/>
              <a:buChar char="v"/>
            </a:pPr>
            <a:r>
              <a:rPr lang="en-US" sz="2400" dirty="0"/>
              <a:t>Eliminate or reduce wasteful material or labor.</a:t>
            </a:r>
          </a:p>
          <a:p>
            <a:pPr lvl="0" algn="just">
              <a:buFont typeface="Wingdings" pitchFamily="2" charset="2"/>
              <a:buChar char="v"/>
            </a:pPr>
            <a:r>
              <a:rPr lang="en-US" sz="2400" dirty="0"/>
              <a:t>Reduce inventories of both raw material and finished products.</a:t>
            </a:r>
          </a:p>
          <a:p>
            <a:pPr lvl="0" algn="just">
              <a:buFont typeface="Wingdings" pitchFamily="2" charset="2"/>
              <a:buChar char="v"/>
            </a:pPr>
            <a:r>
              <a:rPr lang="en-US" sz="2400" dirty="0"/>
              <a:t>Reduce the cost of manufacture.</a:t>
            </a:r>
          </a:p>
          <a:p>
            <a:pPr algn="ctr"/>
            <a:r>
              <a:rPr lang="en-US" sz="2400" b="1" dirty="0"/>
              <a:t>For customers</a:t>
            </a:r>
          </a:p>
          <a:p>
            <a:pPr lvl="0" algn="just">
              <a:buFont typeface="Wingdings" pitchFamily="2" charset="2"/>
              <a:buChar char="v"/>
            </a:pPr>
            <a:r>
              <a:rPr lang="en-US" sz="2400" dirty="0"/>
              <a:t>Assure the quality of goods purchased and services received.</a:t>
            </a:r>
          </a:p>
          <a:p>
            <a:pPr lvl="0" algn="just">
              <a:buFont typeface="Wingdings" pitchFamily="2" charset="2"/>
              <a:buChar char="v"/>
            </a:pPr>
            <a:r>
              <a:rPr lang="en-US" sz="2400" dirty="0"/>
              <a:t>Provide better value for money.</a:t>
            </a:r>
          </a:p>
          <a:p>
            <a:pPr lvl="0" algn="just">
              <a:buFont typeface="Wingdings" pitchFamily="2" charset="2"/>
              <a:buChar char="v"/>
            </a:pPr>
            <a:r>
              <a:rPr lang="en-US" sz="2400" dirty="0"/>
              <a:t>Are convenient for settling disputes, if any, with suppliers.</a:t>
            </a:r>
          </a:p>
        </p:txBody>
      </p:sp>
    </p:spTree>
    <p:extLst>
      <p:ext uri="{BB962C8B-B14F-4D97-AF65-F5344CB8AC3E}">
        <p14:creationId xmlns:p14="http://schemas.microsoft.com/office/powerpoint/2010/main" val="2842791676"/>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lvl="0" algn="ctr">
              <a:buClr>
                <a:srgbClr val="0BD0D9"/>
              </a:buClr>
            </a:pPr>
            <a:r>
              <a:rPr lang="en-US" sz="2400" b="1" dirty="0">
                <a:solidFill>
                  <a:prstClr val="black"/>
                </a:solidFill>
              </a:rPr>
              <a:t>For traders</a:t>
            </a:r>
          </a:p>
          <a:p>
            <a:pPr lvl="0" algn="just">
              <a:buClr>
                <a:srgbClr val="0BD0D9"/>
              </a:buClr>
              <a:buFont typeface="Wingdings" pitchFamily="2" charset="2"/>
              <a:buChar char="v"/>
            </a:pPr>
            <a:r>
              <a:rPr lang="en-US" sz="2400" dirty="0">
                <a:solidFill>
                  <a:prstClr val="black"/>
                </a:solidFill>
              </a:rPr>
              <a:t>Provide a workable basis for acceptance or rejection of goods or consequential disputes, if any.</a:t>
            </a:r>
          </a:p>
          <a:p>
            <a:pPr lvl="0" algn="just">
              <a:buClr>
                <a:srgbClr val="0BD0D9"/>
              </a:buClr>
              <a:buFont typeface="Wingdings" pitchFamily="2" charset="2"/>
              <a:buChar char="v"/>
            </a:pPr>
            <a:r>
              <a:rPr lang="en-US" sz="2400" dirty="0">
                <a:solidFill>
                  <a:prstClr val="black"/>
                </a:solidFill>
              </a:rPr>
              <a:t>Minimize delays, correspondence, etc., resulting from inaccurate or incomplete specification of materials or products.</a:t>
            </a:r>
          </a:p>
          <a:p>
            <a:endParaRPr lang="en-US" sz="2800" dirty="0"/>
          </a:p>
        </p:txBody>
      </p:sp>
    </p:spTree>
    <p:extLst>
      <p:ext uri="{BB962C8B-B14F-4D97-AF65-F5344CB8AC3E}">
        <p14:creationId xmlns:p14="http://schemas.microsoft.com/office/powerpoint/2010/main" val="452929989"/>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19912"/>
          </a:xfrm>
        </p:spPr>
        <p:txBody>
          <a:bodyPr>
            <a:normAutofit/>
          </a:bodyPr>
          <a:lstStyle/>
          <a:p>
            <a:pPr algn="ctr"/>
            <a:r>
              <a:rPr lang="en-US" sz="3600" b="1" dirty="0">
                <a:latin typeface="+mn-lt"/>
              </a:rPr>
              <a:t>Attributes of a Standard</a:t>
            </a:r>
            <a:endParaRPr lang="en-US" sz="3600" dirty="0">
              <a:latin typeface="+mn-lt"/>
            </a:endParaRPr>
          </a:p>
        </p:txBody>
      </p:sp>
      <p:sp>
        <p:nvSpPr>
          <p:cNvPr id="3" name="Content Placeholder 2"/>
          <p:cNvSpPr>
            <a:spLocks noGrp="1"/>
          </p:cNvSpPr>
          <p:nvPr>
            <p:ph idx="1"/>
          </p:nvPr>
        </p:nvSpPr>
        <p:spPr>
          <a:xfrm>
            <a:off x="457200" y="1752600"/>
            <a:ext cx="8229600" cy="4572000"/>
          </a:xfrm>
        </p:spPr>
        <p:txBody>
          <a:bodyPr>
            <a:normAutofit/>
          </a:bodyPr>
          <a:lstStyle/>
          <a:p>
            <a:pPr algn="just"/>
            <a:r>
              <a:rPr lang="en-US" sz="2400" b="1" dirty="0"/>
              <a:t>A standard generally has three attributes:</a:t>
            </a:r>
          </a:p>
          <a:p>
            <a:pPr marL="457200" lvl="0" indent="-457200" algn="just">
              <a:buFont typeface="+mj-lt"/>
              <a:buAutoNum type="arabicPeriod"/>
            </a:pPr>
            <a:r>
              <a:rPr lang="en-US" sz="2400" dirty="0"/>
              <a:t>Level: such as at the company, national or international level.</a:t>
            </a:r>
          </a:p>
          <a:p>
            <a:pPr marL="457200" lvl="0" indent="-457200" algn="just">
              <a:buFont typeface="+mj-lt"/>
              <a:buAutoNum type="arabicPeriod"/>
            </a:pPr>
            <a:r>
              <a:rPr lang="en-US" sz="2400" dirty="0"/>
              <a:t>Subject: such as engineering, food, textile or management.</a:t>
            </a:r>
          </a:p>
          <a:p>
            <a:pPr marL="457200" lvl="0" indent="-457200" algn="just">
              <a:buFont typeface="+mj-lt"/>
              <a:buAutoNum type="arabicPeriod"/>
            </a:pPr>
            <a:r>
              <a:rPr lang="en-US" sz="2400" dirty="0"/>
              <a:t>Aspect: such as specification, testing and analysis, packaging and labeling</a:t>
            </a:r>
          </a:p>
        </p:txBody>
      </p:sp>
    </p:spTree>
    <p:extLst>
      <p:ext uri="{BB962C8B-B14F-4D97-AF65-F5344CB8AC3E}">
        <p14:creationId xmlns:p14="http://schemas.microsoft.com/office/powerpoint/2010/main" val="3876170437"/>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96112"/>
          </a:xfrm>
        </p:spPr>
        <p:txBody>
          <a:bodyPr>
            <a:normAutofit/>
          </a:bodyPr>
          <a:lstStyle/>
          <a:p>
            <a:pPr algn="ctr"/>
            <a:r>
              <a:rPr lang="en-US" sz="4000" b="1" dirty="0">
                <a:latin typeface="+mn-lt"/>
              </a:rPr>
              <a:t>Packaging and Quality Control </a:t>
            </a:r>
            <a:endParaRPr lang="en-US" sz="4000" dirty="0">
              <a:latin typeface="+mn-lt"/>
            </a:endParaRPr>
          </a:p>
        </p:txBody>
      </p:sp>
      <p:sp>
        <p:nvSpPr>
          <p:cNvPr id="3" name="Content Placeholder 2"/>
          <p:cNvSpPr>
            <a:spLocks noGrp="1"/>
          </p:cNvSpPr>
          <p:nvPr>
            <p:ph idx="1"/>
          </p:nvPr>
        </p:nvSpPr>
        <p:spPr>
          <a:xfrm>
            <a:off x="457200" y="1828800"/>
            <a:ext cx="8229600" cy="4495800"/>
          </a:xfrm>
        </p:spPr>
        <p:txBody>
          <a:bodyPr>
            <a:noAutofit/>
          </a:bodyPr>
          <a:lstStyle/>
          <a:p>
            <a:pPr algn="just"/>
            <a:r>
              <a:rPr lang="en-US" sz="2000" dirty="0"/>
              <a:t>Packaging is a socio scientific discipline which operates in society to </a:t>
            </a:r>
            <a:r>
              <a:rPr lang="en-US" sz="2000" b="1" dirty="0"/>
              <a:t>ensure delivery </a:t>
            </a:r>
            <a:r>
              <a:rPr lang="en-US" sz="2000" dirty="0"/>
              <a:t>of goods to the ultimate consumer of those goods in the </a:t>
            </a:r>
            <a:r>
              <a:rPr lang="en-US" sz="2000" b="1" dirty="0"/>
              <a:t>best condition </a:t>
            </a:r>
            <a:r>
              <a:rPr lang="en-US" sz="2000" dirty="0"/>
              <a:t>intended for their use.</a:t>
            </a:r>
          </a:p>
          <a:p>
            <a:pPr algn="just"/>
            <a:r>
              <a:rPr lang="en-US" sz="2000" dirty="0"/>
              <a:t>The Packaging Institute International (</a:t>
            </a:r>
            <a:r>
              <a:rPr lang="en-US" sz="2000" b="1" dirty="0"/>
              <a:t>PII</a:t>
            </a:r>
            <a:r>
              <a:rPr lang="en-US" sz="2000" dirty="0"/>
              <a:t>) defines packaging as the enclosure of products, items or packages in a wrapped pouch, bag, box, cup, tray, can, tube, bottle or other container form to perform one or more of the following functions: </a:t>
            </a:r>
          </a:p>
          <a:p>
            <a:pPr lvl="1" algn="just"/>
            <a:r>
              <a:rPr lang="en-US" sz="2000" dirty="0"/>
              <a:t>Containment, protection, preservation, communication, utility and performance. </a:t>
            </a:r>
          </a:p>
          <a:p>
            <a:pPr lvl="1" algn="just"/>
            <a:r>
              <a:rPr lang="en-US" sz="2000" dirty="0"/>
              <a:t>If the device or container performs one or more of these functions, it is considered a package</a:t>
            </a:r>
            <a:r>
              <a:rPr lang="en-US" sz="1800" dirty="0"/>
              <a:t>. </a:t>
            </a:r>
          </a:p>
        </p:txBody>
      </p:sp>
    </p:spTree>
    <p:extLst>
      <p:ext uri="{BB962C8B-B14F-4D97-AF65-F5344CB8AC3E}">
        <p14:creationId xmlns:p14="http://schemas.microsoft.com/office/powerpoint/2010/main" val="2660258464"/>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just"/>
            <a:r>
              <a:rPr lang="en-US" sz="2400" b="1" dirty="0"/>
              <a:t>Package, Packaging, Packing:</a:t>
            </a:r>
            <a:endParaRPr lang="en-US" sz="2400" dirty="0"/>
          </a:p>
          <a:p>
            <a:pPr algn="just"/>
            <a:r>
              <a:rPr lang="en-US" sz="2400" dirty="0"/>
              <a:t>It is important to distinguish </a:t>
            </a:r>
          </a:p>
          <a:p>
            <a:pPr algn="just"/>
            <a:r>
              <a:rPr lang="en-US" sz="2400" dirty="0"/>
              <a:t>The </a:t>
            </a:r>
            <a:r>
              <a:rPr lang="en-US" sz="2400" b="1" dirty="0"/>
              <a:t>package</a:t>
            </a:r>
            <a:r>
              <a:rPr lang="en-US" sz="2400" dirty="0"/>
              <a:t> is the physical entity that contains the product.</a:t>
            </a:r>
          </a:p>
          <a:p>
            <a:pPr algn="just"/>
            <a:r>
              <a:rPr lang="en-US" sz="2400" dirty="0"/>
              <a:t>Packaging was defined above and in addition, is also a discipline. </a:t>
            </a:r>
          </a:p>
          <a:p>
            <a:pPr algn="just"/>
            <a:r>
              <a:rPr lang="en-US" sz="2400" dirty="0"/>
              <a:t>The verb "packing" can be defined as the enclosing of an individual item (or several items) in a package or container.</a:t>
            </a:r>
          </a:p>
        </p:txBody>
      </p:sp>
    </p:spTree>
    <p:extLst>
      <p:ext uri="{BB962C8B-B14F-4D97-AF65-F5344CB8AC3E}">
        <p14:creationId xmlns:p14="http://schemas.microsoft.com/office/powerpoint/2010/main" val="2765304361"/>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19912"/>
          </a:xfrm>
        </p:spPr>
        <p:txBody>
          <a:bodyPr>
            <a:normAutofit/>
          </a:bodyPr>
          <a:lstStyle/>
          <a:p>
            <a:pPr algn="ctr"/>
            <a:r>
              <a:rPr lang="en-US" sz="4000" b="1" dirty="0">
                <a:latin typeface="+mn-lt"/>
              </a:rPr>
              <a:t>Levels of Packaging</a:t>
            </a:r>
            <a:endParaRPr lang="en-US" sz="4000" dirty="0">
              <a:latin typeface="+mn-lt"/>
            </a:endParaRPr>
          </a:p>
        </p:txBody>
      </p:sp>
      <p:sp>
        <p:nvSpPr>
          <p:cNvPr id="3" name="Content Placeholder 2"/>
          <p:cNvSpPr>
            <a:spLocks noGrp="1"/>
          </p:cNvSpPr>
          <p:nvPr>
            <p:ph idx="1"/>
          </p:nvPr>
        </p:nvSpPr>
        <p:spPr>
          <a:xfrm>
            <a:off x="533400" y="1752600"/>
            <a:ext cx="8229600" cy="4389120"/>
          </a:xfrm>
        </p:spPr>
        <p:txBody>
          <a:bodyPr>
            <a:noAutofit/>
          </a:bodyPr>
          <a:lstStyle/>
          <a:p>
            <a:pPr algn="just">
              <a:buFont typeface="Wingdings" pitchFamily="2" charset="2"/>
              <a:buChar char="q"/>
            </a:pPr>
            <a:r>
              <a:rPr lang="en-US" sz="2400" dirty="0"/>
              <a:t>A primary package is the one which is in direct contact with the contained product. </a:t>
            </a:r>
          </a:p>
          <a:p>
            <a:pPr algn="just"/>
            <a:r>
              <a:rPr lang="en-US" sz="2400" dirty="0"/>
              <a:t>It provides the initial, and usually the major protective barrier.</a:t>
            </a:r>
          </a:p>
          <a:p>
            <a:pPr algn="just"/>
            <a:r>
              <a:rPr lang="en-US" sz="2400" dirty="0"/>
              <a:t>It holds a single retail unit of a product</a:t>
            </a:r>
          </a:p>
          <a:p>
            <a:pPr algn="just"/>
            <a:r>
              <a:rPr lang="en-US" sz="2400" dirty="0"/>
              <a:t>Example: Metal cans, a ream of printer paper (five hundred sheets), glass bottles and plastic pouches, aerosol spray can, Beverage can, cushioning envelopes, plastic bottles, skin pack. </a:t>
            </a:r>
          </a:p>
          <a:p>
            <a:pPr algn="just"/>
            <a:r>
              <a:rPr lang="en-US" sz="2400" dirty="0"/>
              <a:t>Primary packaging can be used to protect and promote products and get the attention of consumers.</a:t>
            </a:r>
          </a:p>
          <a:p>
            <a:pPr algn="just"/>
            <a:endParaRPr lang="en-US" sz="2400" dirty="0"/>
          </a:p>
        </p:txBody>
      </p:sp>
    </p:spTree>
    <p:extLst>
      <p:ext uri="{BB962C8B-B14F-4D97-AF65-F5344CB8AC3E}">
        <p14:creationId xmlns:p14="http://schemas.microsoft.com/office/powerpoint/2010/main" val="1736290375"/>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open.lib.umn.edu/principlesmarketing/wp-content/uploads/sites/6/2015/10/6.4.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295399"/>
            <a:ext cx="6781800" cy="358140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700731" y="5163234"/>
            <a:ext cx="6096000" cy="646331"/>
          </a:xfrm>
          <a:prstGeom prst="rect">
            <a:avLst/>
          </a:prstGeom>
        </p:spPr>
        <p:txBody>
          <a:bodyPr wrap="square">
            <a:spAutoFit/>
          </a:bodyPr>
          <a:lstStyle/>
          <a:p>
            <a:pPr algn="just"/>
            <a:r>
              <a:rPr lang="en-US" dirty="0">
                <a:solidFill>
                  <a:prstClr val="black"/>
                </a:solidFill>
              </a:rPr>
              <a:t>Sometimes the package itself is part of a licensed brand. Coke’s curvaceous bottle is an example.</a:t>
            </a:r>
          </a:p>
        </p:txBody>
      </p:sp>
      <p:sp>
        <p:nvSpPr>
          <p:cNvPr id="3" name="Rectangle 2"/>
          <p:cNvSpPr/>
          <p:nvPr/>
        </p:nvSpPr>
        <p:spPr>
          <a:xfrm>
            <a:off x="3655755" y="3244334"/>
            <a:ext cx="1832489" cy="369332"/>
          </a:xfrm>
          <a:prstGeom prst="rect">
            <a:avLst/>
          </a:prstGeom>
        </p:spPr>
        <p:txBody>
          <a:bodyPr wrap="none">
            <a:spAutoFit/>
          </a:bodyPr>
          <a:lstStyle/>
          <a:p>
            <a:pPr algn="just"/>
            <a:r>
              <a:rPr lang="en-US" dirty="0">
                <a:solidFill>
                  <a:prstClr val="black"/>
                </a:solidFill>
              </a:rPr>
              <a:t>primary package</a:t>
            </a:r>
          </a:p>
        </p:txBody>
      </p:sp>
      <p:sp>
        <p:nvSpPr>
          <p:cNvPr id="4" name="Rectangle 3"/>
          <p:cNvSpPr/>
          <p:nvPr/>
        </p:nvSpPr>
        <p:spPr>
          <a:xfrm>
            <a:off x="1961861" y="685800"/>
            <a:ext cx="2023567" cy="400110"/>
          </a:xfrm>
          <a:prstGeom prst="rect">
            <a:avLst/>
          </a:prstGeom>
        </p:spPr>
        <p:txBody>
          <a:bodyPr wrap="none">
            <a:spAutoFit/>
          </a:bodyPr>
          <a:lstStyle/>
          <a:p>
            <a:pPr algn="just"/>
            <a:r>
              <a:rPr lang="en-US" sz="2000" dirty="0">
                <a:solidFill>
                  <a:prstClr val="black"/>
                </a:solidFill>
              </a:rPr>
              <a:t>Primary package</a:t>
            </a:r>
          </a:p>
        </p:txBody>
      </p:sp>
    </p:spTree>
    <p:extLst>
      <p:ext uri="{BB962C8B-B14F-4D97-AF65-F5344CB8AC3E}">
        <p14:creationId xmlns:p14="http://schemas.microsoft.com/office/powerpoint/2010/main" val="2242726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96112"/>
          </a:xfrm>
        </p:spPr>
        <p:txBody>
          <a:bodyPr>
            <a:normAutofit/>
          </a:bodyPr>
          <a:lstStyle/>
          <a:p>
            <a:pPr algn="ctr"/>
            <a:r>
              <a:rPr lang="en-CA" sz="4000" b="1" dirty="0">
                <a:latin typeface="+mn-lt"/>
              </a:rPr>
              <a:t>Basics of Logistics Integration</a:t>
            </a:r>
            <a:endParaRPr lang="en-US" sz="4000" b="1" dirty="0">
              <a:latin typeface="+mn-lt"/>
            </a:endParaRPr>
          </a:p>
        </p:txBody>
      </p:sp>
      <p:sp>
        <p:nvSpPr>
          <p:cNvPr id="3" name="Content Placeholder 2"/>
          <p:cNvSpPr>
            <a:spLocks noGrp="1"/>
          </p:cNvSpPr>
          <p:nvPr>
            <p:ph idx="1"/>
          </p:nvPr>
        </p:nvSpPr>
        <p:spPr>
          <a:xfrm>
            <a:off x="457200" y="1935480"/>
            <a:ext cx="8305800" cy="4389120"/>
          </a:xfrm>
        </p:spPr>
        <p:txBody>
          <a:bodyPr>
            <a:normAutofit/>
          </a:bodyPr>
          <a:lstStyle/>
          <a:p>
            <a:pPr algn="just"/>
            <a:r>
              <a:rPr lang="en-US" sz="2400" dirty="0"/>
              <a:t>As industrial activities extend globally, logistics will involve more material and information flows. </a:t>
            </a:r>
          </a:p>
          <a:p>
            <a:pPr algn="just"/>
            <a:r>
              <a:rPr lang="en-US" sz="2400" dirty="0"/>
              <a:t>In restructuring supply chains, logistics need to be managed as an integrated process that seeks to optimize these flows.</a:t>
            </a:r>
          </a:p>
          <a:p>
            <a:pPr algn="just"/>
            <a:r>
              <a:rPr lang="en-US" sz="2400" dirty="0"/>
              <a:t>The main role of integrated logistics is to extend functional management to include customers, suppliers and manufacturers </a:t>
            </a:r>
          </a:p>
        </p:txBody>
      </p:sp>
      <p:sp>
        <p:nvSpPr>
          <p:cNvPr id="4" name="Slide Number Placeholder 3"/>
          <p:cNvSpPr>
            <a:spLocks noGrp="1"/>
          </p:cNvSpPr>
          <p:nvPr>
            <p:ph type="sldNum" sz="quarter" idx="12"/>
          </p:nvPr>
        </p:nvSpPr>
        <p:spPr/>
        <p:txBody>
          <a:bodyPr/>
          <a:lstStyle/>
          <a:p>
            <a:fld id="{6A2753F0-2132-49AF-A14E-57AA492F01C5}" type="slidenum">
              <a:rPr lang="en-US" smtClean="0"/>
              <a:pPr/>
              <a:t>16</a:t>
            </a:fld>
            <a:endParaRPr lang="en-US"/>
          </a:p>
        </p:txBody>
      </p:sp>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19912"/>
          </a:xfrm>
        </p:spPr>
        <p:txBody>
          <a:bodyPr>
            <a:normAutofit/>
          </a:bodyPr>
          <a:lstStyle/>
          <a:p>
            <a:pPr algn="just"/>
            <a:r>
              <a:rPr lang="en-US" sz="4000" b="1" dirty="0">
                <a:latin typeface="+mn-lt"/>
              </a:rPr>
              <a:t>Secondary packaging</a:t>
            </a:r>
          </a:p>
        </p:txBody>
      </p:sp>
      <p:sp>
        <p:nvSpPr>
          <p:cNvPr id="3" name="Content Placeholder 2"/>
          <p:cNvSpPr>
            <a:spLocks noGrp="1"/>
          </p:cNvSpPr>
          <p:nvPr>
            <p:ph idx="1"/>
          </p:nvPr>
        </p:nvSpPr>
        <p:spPr>
          <a:xfrm>
            <a:off x="457200" y="1676400"/>
            <a:ext cx="8229600" cy="4648200"/>
          </a:xfrm>
        </p:spPr>
        <p:txBody>
          <a:bodyPr>
            <a:normAutofit fontScale="92500"/>
          </a:bodyPr>
          <a:lstStyle/>
          <a:p>
            <a:pPr algn="just" fontAlgn="base"/>
            <a:r>
              <a:rPr lang="en-US" sz="2400" dirty="0"/>
              <a:t>Secondary packaging holds a single wholesale unit of a product. </a:t>
            </a:r>
          </a:p>
          <a:p>
            <a:pPr algn="just" fontAlgn="base"/>
            <a:r>
              <a:rPr lang="en-US" sz="2400" dirty="0"/>
              <a:t>Secondary packaging is designed more for retailers than consumers. can be used in retail outlets for the display of primary packages. </a:t>
            </a:r>
          </a:p>
          <a:p>
            <a:pPr algn="just" fontAlgn="base"/>
            <a:r>
              <a:rPr lang="en-US" sz="2400" dirty="0"/>
              <a:t>It does not have to carry warning or nutrition labels but is still likely to have brand marks and labels. </a:t>
            </a:r>
          </a:p>
          <a:p>
            <a:pPr algn="just" fontAlgn="base"/>
            <a:r>
              <a:rPr lang="en-US" sz="2400" dirty="0"/>
              <a:t>Secondary packaging further protects the individual products during shipping. </a:t>
            </a:r>
          </a:p>
          <a:p>
            <a:pPr algn="just" fontAlgn="base"/>
            <a:r>
              <a:rPr lang="en-US" sz="2400" dirty="0"/>
              <a:t>A secondary package contains a number of primary packages. It is outside the primary packaging perhaps used to group primary packages together. </a:t>
            </a:r>
          </a:p>
          <a:p>
            <a:pPr algn="just" fontAlgn="base"/>
            <a:r>
              <a:rPr lang="en-US" sz="2400" dirty="0"/>
              <a:t>Ex. Corrugated case, Boxes, cartons of reams of paper</a:t>
            </a:r>
          </a:p>
        </p:txBody>
      </p:sp>
    </p:spTree>
    <p:extLst>
      <p:ext uri="{BB962C8B-B14F-4D97-AF65-F5344CB8AC3E}">
        <p14:creationId xmlns:p14="http://schemas.microsoft.com/office/powerpoint/2010/main" val="2956897018"/>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open.lib.umn.edu/principlesmarketing/wp-content/uploads/sites/6/2015/10/6.4.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8786" y="533399"/>
            <a:ext cx="8226425" cy="450026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371600" y="5033665"/>
            <a:ext cx="2984407" cy="461665"/>
          </a:xfrm>
          <a:prstGeom prst="rect">
            <a:avLst/>
          </a:prstGeom>
        </p:spPr>
        <p:txBody>
          <a:bodyPr wrap="none">
            <a:spAutoFit/>
          </a:bodyPr>
          <a:lstStyle/>
          <a:p>
            <a:r>
              <a:rPr lang="en-US" sz="2400" dirty="0">
                <a:solidFill>
                  <a:prstClr val="black"/>
                </a:solidFill>
              </a:rPr>
              <a:t>Secondary packaging</a:t>
            </a:r>
            <a:endParaRPr lang="en-US" dirty="0">
              <a:solidFill>
                <a:prstClr val="black"/>
              </a:solidFill>
            </a:endParaRPr>
          </a:p>
        </p:txBody>
      </p:sp>
    </p:spTree>
    <p:extLst>
      <p:ext uri="{BB962C8B-B14F-4D97-AF65-F5344CB8AC3E}">
        <p14:creationId xmlns:p14="http://schemas.microsoft.com/office/powerpoint/2010/main" val="2282288716"/>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Autofit/>
          </a:bodyPr>
          <a:lstStyle/>
          <a:p>
            <a:pPr algn="just">
              <a:buFont typeface="Wingdings" pitchFamily="2" charset="2"/>
              <a:buChar char="q"/>
            </a:pPr>
            <a:r>
              <a:rPr lang="en-US" sz="2400" dirty="0"/>
              <a:t>A tertiary package is made up of a number of secondary packages. It is </a:t>
            </a:r>
            <a:r>
              <a:rPr lang="en-US" sz="2400" dirty="0">
                <a:solidFill>
                  <a:prstClr val="black"/>
                </a:solidFill>
              </a:rPr>
              <a:t>designed specifically for shipping and efficiently handling large quantities</a:t>
            </a:r>
            <a:r>
              <a:rPr lang="en-US" sz="2400" dirty="0"/>
              <a:t>. </a:t>
            </a:r>
          </a:p>
          <a:p>
            <a:pPr algn="just">
              <a:buFont typeface="Wingdings" pitchFamily="2" charset="2"/>
              <a:buChar char="§"/>
            </a:pPr>
            <a:r>
              <a:rPr lang="en-US" sz="2400" dirty="0"/>
              <a:t>Example being a stretch-wrapped pallet of corrugated cases.</a:t>
            </a:r>
          </a:p>
          <a:p>
            <a:pPr lvl="0" algn="just" fontAlgn="base">
              <a:buClr>
                <a:srgbClr val="0BD0D9"/>
              </a:buClr>
            </a:pPr>
            <a:r>
              <a:rPr lang="en-US" sz="2400" dirty="0">
                <a:solidFill>
                  <a:prstClr val="black"/>
                </a:solidFill>
              </a:rPr>
              <a:t>Pallets can be easily moved by a forklift truck and can even be moved within the grocery store by a small forklift.</a:t>
            </a:r>
          </a:p>
          <a:p>
            <a:pPr algn="just">
              <a:buFont typeface="Wingdings" pitchFamily="2" charset="2"/>
              <a:buChar char="q"/>
            </a:pPr>
            <a:endParaRPr lang="en-US" sz="2000" dirty="0"/>
          </a:p>
        </p:txBody>
      </p:sp>
    </p:spTree>
    <p:extLst>
      <p:ext uri="{BB962C8B-B14F-4D97-AF65-F5344CB8AC3E}">
        <p14:creationId xmlns:p14="http://schemas.microsoft.com/office/powerpoint/2010/main" val="4097562619"/>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http://open.lib.umn.edu/principlesmarketing/wp-content/uploads/sites/6/2015/10/6.4.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304800"/>
            <a:ext cx="8458200" cy="54864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761999" y="5886292"/>
            <a:ext cx="2645981" cy="461665"/>
          </a:xfrm>
          <a:prstGeom prst="rect">
            <a:avLst/>
          </a:prstGeom>
        </p:spPr>
        <p:txBody>
          <a:bodyPr wrap="none">
            <a:spAutoFit/>
          </a:bodyPr>
          <a:lstStyle/>
          <a:p>
            <a:r>
              <a:rPr lang="en-US" sz="2400" dirty="0">
                <a:solidFill>
                  <a:prstClr val="black"/>
                </a:solidFill>
              </a:rPr>
              <a:t>Tertiary packaging</a:t>
            </a:r>
            <a:endParaRPr lang="en-US" dirty="0">
              <a:solidFill>
                <a:prstClr val="black"/>
              </a:solidFill>
            </a:endParaRPr>
          </a:p>
        </p:txBody>
      </p:sp>
    </p:spTree>
    <p:extLst>
      <p:ext uri="{BB962C8B-B14F-4D97-AF65-F5344CB8AC3E}">
        <p14:creationId xmlns:p14="http://schemas.microsoft.com/office/powerpoint/2010/main" val="312774544"/>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just">
              <a:buFont typeface="Wingdings" pitchFamily="2" charset="2"/>
              <a:buChar char="q"/>
            </a:pPr>
            <a:r>
              <a:rPr lang="en-US" sz="2800" dirty="0"/>
              <a:t>A quaternary package is frequently used to facilitate the handling of tertiary packages. </a:t>
            </a:r>
          </a:p>
          <a:p>
            <a:pPr algn="just">
              <a:buFont typeface="Wingdings" pitchFamily="2" charset="2"/>
              <a:buChar char="§"/>
            </a:pPr>
            <a:r>
              <a:rPr lang="en-US" sz="2800" dirty="0"/>
              <a:t>This is generally a metal container up to 40 m in length which can be transferred  to  or  from  ships,  trains,  and  flatbed  trucks by  giant  cranes.</a:t>
            </a:r>
            <a:endParaRPr lang="en-US" dirty="0"/>
          </a:p>
        </p:txBody>
      </p:sp>
    </p:spTree>
    <p:extLst>
      <p:ext uri="{BB962C8B-B14F-4D97-AF65-F5344CB8AC3E}">
        <p14:creationId xmlns:p14="http://schemas.microsoft.com/office/powerpoint/2010/main" val="20194882"/>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19912"/>
          </a:xfrm>
        </p:spPr>
        <p:txBody>
          <a:bodyPr>
            <a:normAutofit/>
          </a:bodyPr>
          <a:lstStyle/>
          <a:p>
            <a:pPr algn="ctr"/>
            <a:r>
              <a:rPr lang="en-US" sz="4000" b="1" dirty="0">
                <a:latin typeface="+mn-lt"/>
              </a:rPr>
              <a:t>Functions of Packaging      </a:t>
            </a:r>
            <a:endParaRPr lang="en-US" sz="4000" dirty="0">
              <a:latin typeface="+mn-lt"/>
            </a:endParaRPr>
          </a:p>
        </p:txBody>
      </p:sp>
      <p:sp>
        <p:nvSpPr>
          <p:cNvPr id="3" name="Content Placeholder 2"/>
          <p:cNvSpPr>
            <a:spLocks noGrp="1"/>
          </p:cNvSpPr>
          <p:nvPr>
            <p:ph idx="1"/>
          </p:nvPr>
        </p:nvSpPr>
        <p:spPr>
          <a:xfrm>
            <a:off x="457200" y="1828800"/>
            <a:ext cx="8229600" cy="4495800"/>
          </a:xfrm>
        </p:spPr>
        <p:txBody>
          <a:bodyPr>
            <a:noAutofit/>
          </a:bodyPr>
          <a:lstStyle/>
          <a:p>
            <a:pPr algn="just"/>
            <a:r>
              <a:rPr lang="en-US" sz="2000" b="1" dirty="0"/>
              <a:t>Packaging has four primary functions</a:t>
            </a:r>
          </a:p>
          <a:p>
            <a:pPr marL="457200" indent="-457200" algn="just">
              <a:buFont typeface="+mj-lt"/>
              <a:buAutoNum type="arabicPeriod"/>
            </a:pPr>
            <a:r>
              <a:rPr lang="en-US" sz="2000" b="1" dirty="0"/>
              <a:t>Containment: </a:t>
            </a:r>
            <a:endParaRPr lang="en-US" sz="2000" dirty="0"/>
          </a:p>
          <a:p>
            <a:pPr algn="just"/>
            <a:r>
              <a:rPr lang="en-US" sz="2000" dirty="0"/>
              <a:t>The containment function of packaging makes a huge contribution to </a:t>
            </a:r>
            <a:r>
              <a:rPr lang="en-US" sz="2000" b="1" dirty="0"/>
              <a:t>protecting</a:t>
            </a:r>
            <a:r>
              <a:rPr lang="en-US" sz="2000" dirty="0"/>
              <a:t> the </a:t>
            </a:r>
            <a:r>
              <a:rPr lang="en-US" sz="2000" b="1" dirty="0"/>
              <a:t>environment</a:t>
            </a:r>
            <a:r>
              <a:rPr lang="en-US" sz="2000" dirty="0"/>
              <a:t> from the myriad of products which are moved from one place to another. </a:t>
            </a:r>
          </a:p>
          <a:p>
            <a:pPr algn="just"/>
            <a:r>
              <a:rPr lang="en-US" sz="2000" dirty="0"/>
              <a:t>Faulty packaging (or under packaging) could result in major pollution of the environment.</a:t>
            </a:r>
          </a:p>
          <a:p>
            <a:pPr marL="457200" indent="-457200" algn="just">
              <a:buFont typeface="+mj-lt"/>
              <a:buAutoNum type="arabicPeriod" startAt="2"/>
            </a:pPr>
            <a:r>
              <a:rPr lang="en-US" sz="2000" b="1" dirty="0"/>
              <a:t>Protection:         </a:t>
            </a:r>
            <a:endParaRPr lang="en-US" sz="2000" dirty="0"/>
          </a:p>
          <a:p>
            <a:pPr algn="just"/>
            <a:r>
              <a:rPr lang="en-US" sz="2000" dirty="0"/>
              <a:t>This is often regarded as the primary function of the package: to </a:t>
            </a:r>
            <a:r>
              <a:rPr lang="en-US" sz="2000" b="1" dirty="0"/>
              <a:t>protect its contents </a:t>
            </a:r>
            <a:r>
              <a:rPr lang="en-US" sz="2000" dirty="0"/>
              <a:t>from </a:t>
            </a:r>
            <a:r>
              <a:rPr lang="en-US" sz="2000" b="1" dirty="0"/>
              <a:t>outside environmental effects</a:t>
            </a:r>
            <a:r>
              <a:rPr lang="en-US" sz="2000" dirty="0"/>
              <a:t>, such as water, moisture vapour, gases, odours, micro-organisms, dust, shocks, vibrations and compressive forces, and to protect the environment from the product. </a:t>
            </a:r>
          </a:p>
        </p:txBody>
      </p:sp>
    </p:spTree>
    <p:extLst>
      <p:ext uri="{BB962C8B-B14F-4D97-AF65-F5344CB8AC3E}">
        <p14:creationId xmlns:p14="http://schemas.microsoft.com/office/powerpoint/2010/main" val="2810371386"/>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0000" lnSpcReduction="20000"/>
          </a:bodyPr>
          <a:lstStyle/>
          <a:p>
            <a:pPr marL="514350" indent="-514350" algn="just">
              <a:buFont typeface="+mj-lt"/>
              <a:buAutoNum type="arabicPeriod" startAt="3"/>
            </a:pPr>
            <a:r>
              <a:rPr lang="en-US" sz="2800" b="1" dirty="0">
                <a:ea typeface="Calibri"/>
              </a:rPr>
              <a:t>Convenience </a:t>
            </a:r>
            <a:endParaRPr lang="en-US" sz="2800" b="1" dirty="0"/>
          </a:p>
          <a:p>
            <a:pPr algn="just"/>
            <a:r>
              <a:rPr lang="en-US" sz="2800" dirty="0"/>
              <a:t>The products designed around principles of convenience include foods which are pre-prepared and can be cooked or reheated in a very short time, preferably without removing them from their primary package.</a:t>
            </a:r>
          </a:p>
          <a:p>
            <a:pPr marL="514350" indent="-514350" algn="just">
              <a:buFont typeface="+mj-lt"/>
              <a:buAutoNum type="arabicPeriod" startAt="4"/>
            </a:pPr>
            <a:r>
              <a:rPr lang="en-US" sz="2800" b="1" dirty="0"/>
              <a:t>Communication: </a:t>
            </a:r>
            <a:endParaRPr lang="en-US" sz="2800" dirty="0"/>
          </a:p>
          <a:p>
            <a:pPr algn="just"/>
            <a:r>
              <a:rPr lang="en-US" sz="2800" dirty="0"/>
              <a:t> A package functions as a "silent salesman". </a:t>
            </a:r>
          </a:p>
          <a:p>
            <a:pPr algn="just"/>
            <a:r>
              <a:rPr lang="en-US" sz="2800" dirty="0"/>
              <a:t>The ability of consumers to instantly recognize products through distinctive branding and labeling enables supermarkets to function on a self-service basis. </a:t>
            </a:r>
          </a:p>
          <a:p>
            <a:pPr algn="just"/>
            <a:r>
              <a:rPr lang="en-US" sz="2800" dirty="0"/>
              <a:t>Without this communication function (i.e., if there were only plain packs and standard package sizes), the weekly shopping expedition to the supermarket would become a lengthy, frustrating nightmare as consumers attempted to make purchasing decisions without the numerous clues provided  by the graphics and  the distinctive shapes  of  packaging.</a:t>
            </a:r>
          </a:p>
          <a:p>
            <a:endParaRPr lang="en-US" dirty="0"/>
          </a:p>
        </p:txBody>
      </p:sp>
    </p:spTree>
    <p:extLst>
      <p:ext uri="{BB962C8B-B14F-4D97-AF65-F5344CB8AC3E}">
        <p14:creationId xmlns:p14="http://schemas.microsoft.com/office/powerpoint/2010/main" val="1153681196"/>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Packaging of Agricultural Products</a:t>
            </a:r>
            <a:endParaRPr lang="en-US" dirty="0"/>
          </a:p>
        </p:txBody>
      </p:sp>
      <p:sp>
        <p:nvSpPr>
          <p:cNvPr id="3" name="Content Placeholder 2"/>
          <p:cNvSpPr>
            <a:spLocks noGrp="1"/>
          </p:cNvSpPr>
          <p:nvPr>
            <p:ph idx="1"/>
          </p:nvPr>
        </p:nvSpPr>
        <p:spPr/>
        <p:txBody>
          <a:bodyPr>
            <a:normAutofit fontScale="55000" lnSpcReduction="20000"/>
          </a:bodyPr>
          <a:lstStyle/>
          <a:p>
            <a:r>
              <a:rPr lang="en-US" dirty="0"/>
              <a:t>Raw Vegetables and Fruits: Raw vegetables may be packed loose in bulk or packed in containers for trading and transport. In the latter case, the vegetables should be packed in new loosely woven gunny bags or wooden/plastic crates or in lined or unlined corrugated fiberboard boxes. </a:t>
            </a:r>
          </a:p>
          <a:p>
            <a:r>
              <a:rPr lang="en-US" dirty="0"/>
              <a:t> </a:t>
            </a:r>
          </a:p>
          <a:p>
            <a:r>
              <a:rPr lang="en-US" dirty="0"/>
              <a:t>Onion and Garlic: These should be packed in sound, clean, new loosely woven gunny bags, net bags, bamboo baskets or palm leaf baskets or wooden crates  or  lined  or  unlined  corrugated  fiberboard  boxes  or  in  any  other  suitable manner so as to allow proper aeration of the bulbs.</a:t>
            </a:r>
          </a:p>
          <a:p>
            <a:r>
              <a:rPr lang="en-US" dirty="0"/>
              <a:t> </a:t>
            </a:r>
          </a:p>
          <a:p>
            <a:r>
              <a:rPr lang="en-US" dirty="0"/>
              <a:t>Tomatoes: Tomatoes should be packed in baskets or wooden boxes or lined or unlined corrugated fiberboard boxes. While packing, it should be ensured that the tomatoes are not unduly pressed when he lid is closed.     </a:t>
            </a:r>
            <a:r>
              <a:rPr lang="en-US" dirty="0" err="1"/>
              <a:t>Chillies</a:t>
            </a:r>
            <a:r>
              <a:rPr lang="en-US" dirty="0"/>
              <a:t>: Fresh </a:t>
            </a:r>
            <a:r>
              <a:rPr lang="en-US" dirty="0" err="1"/>
              <a:t>chillies</a:t>
            </a:r>
            <a:r>
              <a:rPr lang="en-US" dirty="0"/>
              <a:t> should be packed in gunny bags or in bamboo baskets, or in corrugated boxes, lined or unlined.  The containers should be so constructed as to allow for proper aeration of the packed material.</a:t>
            </a:r>
          </a:p>
          <a:p>
            <a:r>
              <a:rPr lang="en-US" dirty="0"/>
              <a:t> </a:t>
            </a:r>
          </a:p>
          <a:p>
            <a:r>
              <a:rPr lang="en-US" dirty="0"/>
              <a:t>Guava, Lime and Mandarin: They should be packed in wooden boxes or lined or unlined corrugated fiberboard boxes. The boxes should be made in such a manner as to allow for proper aeration of the fruits. Sufficient quantity of straw should be put in the container to prevent fruits from rubbing against each other. Super grade fruit should be wrapped individually either in tissue paper or in any other suitable material before being packed into the container.</a:t>
            </a:r>
          </a:p>
        </p:txBody>
      </p:sp>
    </p:spTree>
    <p:extLst>
      <p:ext uri="{BB962C8B-B14F-4D97-AF65-F5344CB8AC3E}">
        <p14:creationId xmlns:p14="http://schemas.microsoft.com/office/powerpoint/2010/main" val="2776190139"/>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47500" lnSpcReduction="20000"/>
          </a:bodyPr>
          <a:lstStyle/>
          <a:p>
            <a:r>
              <a:rPr lang="en-US" dirty="0"/>
              <a:t>Juices, Jams, Jellies and Marmalades: They should be packed in glass bottles or open top cans. Tomato juice be packed in glass or tinplate containers and hermetically sealed.  The containers may be either plain or lacquered; if lacquered, the lacquer should be of the acid resistant type.</a:t>
            </a:r>
          </a:p>
          <a:p>
            <a:r>
              <a:rPr lang="en-US" dirty="0"/>
              <a:t>Meat: Meat should be wrapped in polyethylene sheets or bags and delivered in clean, rust free and closed containers. If the time involved in packaging and transport is more than 2 hours, the meat should be covered with ice. If the meat has to be supplied to the distant market, meat should be wrapped in polyethylene sheets and packed in clean, rust free and closed containers which are sufficiently strong to withstand repeated handling. The containers should have an outlet for drinking of water resulting from melting of ice used to chill the meat. </a:t>
            </a:r>
          </a:p>
          <a:p>
            <a:r>
              <a:rPr lang="en-US" dirty="0"/>
              <a:t> </a:t>
            </a:r>
          </a:p>
          <a:p>
            <a:r>
              <a:rPr lang="en-US" dirty="0"/>
              <a:t>Dressed Chicken: The drained and dressed birds should be packed into suitable sized polyethylene bags or other suitable packing material.  Before final sealing,  the  packs  should  be  immersed  into  vats containing  water  to  expel  the content  of  air  between  the  carcass  and  the  bag,  taking  care  that  no  water  is introduced in the pack. Alternatively, vacuum packing or shrink wrapping of the packs may be adopted. After the air inside is expelled, the bag should be sealed on a sealer or should be knotted using rubber bands.</a:t>
            </a:r>
          </a:p>
          <a:p>
            <a:r>
              <a:rPr lang="en-US" dirty="0"/>
              <a:t> </a:t>
            </a:r>
          </a:p>
          <a:p>
            <a:r>
              <a:rPr lang="en-US" dirty="0"/>
              <a:t>Fish: The fresh product should be packed in polyethylene lined insulated containers, made of plywood, country wood or plastic. The thickness of insulation may vary from 15 to 30 mm depending upon the storage period and the mode of transport. </a:t>
            </a:r>
            <a:r>
              <a:rPr lang="en-US" dirty="0" err="1"/>
              <a:t>Thermocole</a:t>
            </a:r>
            <a:r>
              <a:rPr lang="en-US" dirty="0"/>
              <a:t> or fiberglass may be used as insulation material. Adequate drainage of melted ice may be provided. Cereal Grains: Cereal gains should be packed in new, clean jute bags or LDPE coated jute bags and raffia bags. The mouth of each bag should be machined stitched.</a:t>
            </a:r>
          </a:p>
          <a:p>
            <a:r>
              <a:rPr lang="en-US" dirty="0"/>
              <a:t> </a:t>
            </a:r>
          </a:p>
        </p:txBody>
      </p:sp>
    </p:spTree>
    <p:extLst>
      <p:ext uri="{BB962C8B-B14F-4D97-AF65-F5344CB8AC3E}">
        <p14:creationId xmlns:p14="http://schemas.microsoft.com/office/powerpoint/2010/main" val="3888812058"/>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55000" lnSpcReduction="20000"/>
          </a:bodyPr>
          <a:lstStyle/>
          <a:p>
            <a:r>
              <a:rPr lang="en-US" dirty="0"/>
              <a:t>Cereal Flours: The cereal flours should be packed in 1, 2, 10, 20, 40, 65, 75, or 90 kg bags. For packages above 65 kg, the material for packaging should be either LDPE coated jute bag/LDPE coated raffia bags or single sound A-twill or B-twill jute bags.  The  bags  used  for  smaller  packs  may  be  polyethylene  bags  or polyethylene lined jute bags. The mouth of the bag should be either machine stitched or hand stitched. If it is hand stitched, the mouth should be rolled over and then stitched. The stitches should be in tow rows with </a:t>
            </a:r>
            <a:r>
              <a:rPr lang="en-US" dirty="0" err="1"/>
              <a:t>atleast</a:t>
            </a:r>
            <a:r>
              <a:rPr lang="en-US" dirty="0"/>
              <a:t> 14 stitches in each row for jute bags of 65 kg and above.</a:t>
            </a:r>
          </a:p>
          <a:p>
            <a:r>
              <a:rPr lang="en-US" dirty="0"/>
              <a:t> </a:t>
            </a:r>
          </a:p>
          <a:p>
            <a:r>
              <a:rPr lang="en-US" dirty="0"/>
              <a:t>Honey:  The packing of honey should be in hygienically clean and wide mouthed glass containers or in acid resistant lacquered tinplate containers or in suitable polyethylene containers. The screwed caps of glass containers should be of non-corrosive and non-reactive material and should be provided with cork washers to avoid spilling.</a:t>
            </a:r>
          </a:p>
          <a:p>
            <a:r>
              <a:rPr lang="en-US" dirty="0"/>
              <a:t> </a:t>
            </a:r>
          </a:p>
          <a:p>
            <a:r>
              <a:rPr lang="en-US" dirty="0"/>
              <a:t>Eggs: although a fresh egg is highly perishable, it is protected by the egg shell, which prevents loss of moisture and contamination by bacteria, insects, etc. this preserves the egg for several days or weeks, depending on the climate and storage conditions. Packaging is required to prevent damage to the egg shells during transport to the markets. Traditionally, baskets lined with straw or dried grass were used. Ungraded packaging uses molded paper pulp or plastic egg trays that are contained with cardboard boxes. The trays separate individual eggs and hold them in position, while also providing cushioning to prevent damage caused by impacts. Smaller paper pulp or plastic cartons that contain 6 – 18 eggs are also used for both shipping containers and retail display packs. They are packed into cardboard or corrugated cardboard boxes to prevent damage from impacts or crushing during transport.</a:t>
            </a:r>
          </a:p>
          <a:p>
            <a:endParaRPr lang="en-US" dirty="0"/>
          </a:p>
        </p:txBody>
      </p:sp>
    </p:spTree>
    <p:extLst>
      <p:ext uri="{BB962C8B-B14F-4D97-AF65-F5344CB8AC3E}">
        <p14:creationId xmlns:p14="http://schemas.microsoft.com/office/powerpoint/2010/main" val="33177424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lgn="just">
              <a:buClr>
                <a:srgbClr val="0BD0D9"/>
              </a:buClr>
            </a:pPr>
            <a:r>
              <a:rPr lang="en-US" sz="2400" dirty="0">
                <a:solidFill>
                  <a:prstClr val="black"/>
                </a:solidFill>
              </a:rPr>
              <a:t>This is because companies can no longer afford to focus on supply-side efficiency alone. </a:t>
            </a:r>
          </a:p>
          <a:p>
            <a:pPr lvl="0" algn="just">
              <a:buClr>
                <a:srgbClr val="0BD0D9"/>
              </a:buClr>
            </a:pPr>
            <a:endParaRPr lang="en-US" sz="2400" dirty="0">
              <a:solidFill>
                <a:prstClr val="black"/>
              </a:solidFill>
            </a:endParaRPr>
          </a:p>
          <a:p>
            <a:pPr lvl="0" algn="just">
              <a:buClr>
                <a:srgbClr val="0BD0D9"/>
              </a:buClr>
            </a:pPr>
            <a:r>
              <a:rPr lang="en-US" sz="2400" dirty="0">
                <a:solidFill>
                  <a:prstClr val="black"/>
                </a:solidFill>
              </a:rPr>
              <a:t>Rather, they need to use business strategies to integrate their </a:t>
            </a:r>
            <a:r>
              <a:rPr lang="en-US" sz="2000" b="1" dirty="0">
                <a:solidFill>
                  <a:srgbClr val="FF0000"/>
                </a:solidFill>
              </a:rPr>
              <a:t>demand and supply</a:t>
            </a:r>
            <a:r>
              <a:rPr lang="en-US" sz="2400" dirty="0">
                <a:solidFill>
                  <a:prstClr val="black"/>
                </a:solidFill>
              </a:rPr>
              <a:t> sides for achieving a competitive advantage.</a:t>
            </a:r>
          </a:p>
          <a:p>
            <a:pPr lvl="0" algn="just">
              <a:buClr>
                <a:srgbClr val="0BD0D9"/>
              </a:buClr>
            </a:pPr>
            <a:endParaRPr lang="en-US" sz="2400" dirty="0">
              <a:solidFill>
                <a:prstClr val="black"/>
              </a:solidFill>
            </a:endParaRPr>
          </a:p>
          <a:p>
            <a:pPr lvl="0" algn="just">
              <a:buClr>
                <a:srgbClr val="0BD0D9"/>
              </a:buClr>
            </a:pPr>
            <a:r>
              <a:rPr lang="en-US" sz="2400" dirty="0">
                <a:solidFill>
                  <a:prstClr val="black"/>
                </a:solidFill>
              </a:rPr>
              <a:t>Decisions made in each area impact others so that it becomes a single, interdependent system</a:t>
            </a:r>
          </a:p>
          <a:p>
            <a:endParaRPr lang="en-US" dirty="0"/>
          </a:p>
        </p:txBody>
      </p:sp>
      <p:sp>
        <p:nvSpPr>
          <p:cNvPr id="4" name="Slide Number Placeholder 3"/>
          <p:cNvSpPr>
            <a:spLocks noGrp="1"/>
          </p:cNvSpPr>
          <p:nvPr>
            <p:ph type="sldNum" sz="quarter" idx="12"/>
          </p:nvPr>
        </p:nvSpPr>
        <p:spPr/>
        <p:txBody>
          <a:bodyPr/>
          <a:lstStyle/>
          <a:p>
            <a:fld id="{6A2753F0-2132-49AF-A14E-57AA492F01C5}" type="slidenum">
              <a:rPr lang="en-US" smtClean="0"/>
              <a:pPr/>
              <a:t>17</a:t>
            </a:fld>
            <a:endParaRPr lang="en-US"/>
          </a:p>
        </p:txBody>
      </p:sp>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Choice of Packaging Materials </a:t>
            </a:r>
            <a:endParaRPr lang="en-US" dirty="0"/>
          </a:p>
        </p:txBody>
      </p:sp>
      <p:sp>
        <p:nvSpPr>
          <p:cNvPr id="3" name="Content Placeholder 2"/>
          <p:cNvSpPr>
            <a:spLocks noGrp="1"/>
          </p:cNvSpPr>
          <p:nvPr>
            <p:ph idx="1"/>
          </p:nvPr>
        </p:nvSpPr>
        <p:spPr/>
        <p:txBody>
          <a:bodyPr>
            <a:normAutofit fontScale="62500" lnSpcReduction="20000"/>
          </a:bodyPr>
          <a:lstStyle/>
          <a:p>
            <a:r>
              <a:rPr lang="en-US" dirty="0"/>
              <a:t>Producers should first find out which types are locally available and select the most cost-effective options, taking into account the following factors:</a:t>
            </a:r>
          </a:p>
          <a:p>
            <a:r>
              <a:rPr lang="en-US" dirty="0"/>
              <a:t>•	Is the material suitable to be in contact with a particular agricultural product?</a:t>
            </a:r>
          </a:p>
          <a:p>
            <a:r>
              <a:rPr lang="en-US" dirty="0"/>
              <a:t>•	Should it be resistant to fats or oils?</a:t>
            </a:r>
          </a:p>
          <a:p>
            <a:r>
              <a:rPr lang="en-US" dirty="0"/>
              <a:t>•	Should it be a barrier to air or moisture? How much of a barrier is needed?</a:t>
            </a:r>
          </a:p>
          <a:p>
            <a:r>
              <a:rPr lang="en-US" dirty="0"/>
              <a:t>•	Does the material melt at a low temperature, which would make it unsuitable?</a:t>
            </a:r>
          </a:p>
          <a:p>
            <a:r>
              <a:rPr lang="en-US" dirty="0"/>
              <a:t>•	Are the color, clarity, and surface finish of the packaging suitable for the intended product?</a:t>
            </a:r>
          </a:p>
          <a:p>
            <a:r>
              <a:rPr lang="en-US" dirty="0"/>
              <a:t>•	Can the material be printed locally?</a:t>
            </a:r>
          </a:p>
          <a:p>
            <a:r>
              <a:rPr lang="en-US" dirty="0"/>
              <a:t>•	Are special filling or sealing machines required for the material?</a:t>
            </a:r>
          </a:p>
          <a:p>
            <a:r>
              <a:rPr lang="en-US" dirty="0"/>
              <a:t>•	Is the material strong enough to prevent damage from impacts or crushing? Is a stronger shipping container needed to protect the packaging material and its contents?</a:t>
            </a:r>
          </a:p>
          <a:p>
            <a:r>
              <a:rPr lang="en-US" dirty="0"/>
              <a:t>•	Can the containers be stacked when empty to reduce transport and storage costs?</a:t>
            </a:r>
          </a:p>
          <a:p>
            <a:r>
              <a:rPr lang="en-US" dirty="0"/>
              <a:t>•	Can the material be re-used or disposed of with minimum environmental pollution?</a:t>
            </a:r>
          </a:p>
          <a:p>
            <a:endParaRPr lang="en-US" dirty="0"/>
          </a:p>
        </p:txBody>
      </p:sp>
    </p:spTree>
    <p:extLst>
      <p:ext uri="{BB962C8B-B14F-4D97-AF65-F5344CB8AC3E}">
        <p14:creationId xmlns:p14="http://schemas.microsoft.com/office/powerpoint/2010/main" val="1212342560"/>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Quality Control</a:t>
            </a:r>
            <a:endParaRPr lang="en-US" dirty="0"/>
          </a:p>
        </p:txBody>
      </p:sp>
      <p:sp>
        <p:nvSpPr>
          <p:cNvPr id="3" name="Content Placeholder 2"/>
          <p:cNvSpPr>
            <a:spLocks noGrp="1"/>
          </p:cNvSpPr>
          <p:nvPr>
            <p:ph idx="1"/>
          </p:nvPr>
        </p:nvSpPr>
        <p:spPr/>
        <p:txBody>
          <a:bodyPr>
            <a:normAutofit fontScale="85000" lnSpcReduction="20000"/>
          </a:bodyPr>
          <a:lstStyle/>
          <a:p>
            <a:r>
              <a:rPr lang="en-US" b="1" dirty="0"/>
              <a:t>What is Quality?</a:t>
            </a:r>
            <a:endParaRPr lang="en-US" dirty="0"/>
          </a:p>
          <a:p>
            <a:r>
              <a:rPr lang="en-US" b="1" dirty="0"/>
              <a:t> </a:t>
            </a:r>
            <a:endParaRPr lang="en-US" dirty="0"/>
          </a:p>
          <a:p>
            <a:r>
              <a:rPr lang="en-US" dirty="0"/>
              <a:t>Different meaning could be attached to the word quality under different circumstances. The word quality does not mean the quality of the final product only. It may refer to the quality of the process (i.e., men, material, and machines) and even that of management. Crosby defined as “Quality is conformance to requirement or specifications”.</a:t>
            </a:r>
          </a:p>
          <a:p>
            <a:r>
              <a:rPr lang="en-US" dirty="0"/>
              <a:t> </a:t>
            </a:r>
          </a:p>
          <a:p>
            <a:r>
              <a:rPr lang="en-US" dirty="0" err="1"/>
              <a:t>Juran</a:t>
            </a:r>
            <a:r>
              <a:rPr lang="en-US" dirty="0"/>
              <a:t> defined as “Quality is fitness for use”. “The Quality of a product or service is the fitness of that product or service for meeting or exceeding its intended use as required by the customer.” According to American Society for Quality “Quality is the totality of features and characteristics of a product or service that bears on its ability to satisfy stated or implied needs.” </a:t>
            </a:r>
          </a:p>
        </p:txBody>
      </p:sp>
    </p:spTree>
    <p:extLst>
      <p:ext uri="{BB962C8B-B14F-4D97-AF65-F5344CB8AC3E}">
        <p14:creationId xmlns:p14="http://schemas.microsoft.com/office/powerpoint/2010/main" val="2738125533"/>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55000" lnSpcReduction="20000"/>
          </a:bodyPr>
          <a:lstStyle/>
          <a:p>
            <a:r>
              <a:rPr lang="en-US" b="1" dirty="0"/>
              <a:t>The dimensions of Quality:</a:t>
            </a:r>
            <a:endParaRPr lang="en-US" dirty="0"/>
          </a:p>
          <a:p>
            <a:r>
              <a:rPr lang="en-US" b="1" dirty="0"/>
              <a:t> </a:t>
            </a:r>
            <a:endParaRPr lang="en-US" dirty="0"/>
          </a:p>
          <a:p>
            <a:r>
              <a:rPr lang="en-US" dirty="0"/>
              <a:t>The dimensions of quality primarily for products a consumer looks for in a product include the following:</a:t>
            </a:r>
          </a:p>
          <a:p>
            <a:r>
              <a:rPr lang="en-US" dirty="0"/>
              <a:t>Performance: 		The basic operating characteristics of a product</a:t>
            </a:r>
          </a:p>
          <a:p>
            <a:r>
              <a:rPr lang="en-US" dirty="0"/>
              <a:t>Features: 		The “extra” items added to the basic features</a:t>
            </a:r>
          </a:p>
          <a:p>
            <a:r>
              <a:rPr lang="en-US" dirty="0"/>
              <a:t>Reliability: 		The probability that a product will operate properly within an expected time frame</a:t>
            </a:r>
          </a:p>
          <a:p>
            <a:r>
              <a:rPr lang="en-US" dirty="0"/>
              <a:t>Conformance: 		The degree to which a product meets pre established standards.</a:t>
            </a:r>
          </a:p>
          <a:p>
            <a:r>
              <a:rPr lang="en-US" dirty="0"/>
              <a:t>Durability: 		How long the product lasts; its life span before replacement.</a:t>
            </a:r>
          </a:p>
          <a:p>
            <a:r>
              <a:rPr lang="en-US" dirty="0"/>
              <a:t>Serviceability: 	The ease of getting repairs, the speed of repairs, and the courtesy and competence of the repair person.</a:t>
            </a:r>
          </a:p>
          <a:p>
            <a:r>
              <a:rPr lang="en-US" dirty="0"/>
              <a:t>Aesthetics: 		How a product looks, feels, sounds, smells, or tastes.</a:t>
            </a:r>
          </a:p>
          <a:p>
            <a:r>
              <a:rPr lang="en-US" dirty="0"/>
              <a:t>Safety: 		Assurance that the customer will not suffer injury or harm from a product; an especially important consideration for automobiles.</a:t>
            </a:r>
          </a:p>
          <a:p>
            <a:r>
              <a:rPr lang="en-US" dirty="0"/>
              <a:t>Other perceptions: 	Subjective perceptions based on brand name, advertising and etc.</a:t>
            </a:r>
          </a:p>
          <a:p>
            <a:endParaRPr lang="en-US" dirty="0"/>
          </a:p>
          <a:p>
            <a:r>
              <a:rPr lang="en-US" dirty="0"/>
              <a:t>These quality characteristics are weighed by the customer relative to the cost of the product. In general, consumers will pay for the level of quality they can afford. If they feel they are getting what they paid for, then they tend to be satisfied with the quality of the product.</a:t>
            </a:r>
          </a:p>
          <a:p>
            <a:endParaRPr lang="en-US" dirty="0"/>
          </a:p>
        </p:txBody>
      </p:sp>
    </p:spTree>
    <p:extLst>
      <p:ext uri="{BB962C8B-B14F-4D97-AF65-F5344CB8AC3E}">
        <p14:creationId xmlns:p14="http://schemas.microsoft.com/office/powerpoint/2010/main" val="2279520615"/>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Quality Control Techniques </a:t>
            </a:r>
            <a:endParaRPr lang="en-US" dirty="0"/>
          </a:p>
        </p:txBody>
      </p:sp>
      <p:sp>
        <p:nvSpPr>
          <p:cNvPr id="3" name="Content Placeholder 2"/>
          <p:cNvSpPr>
            <a:spLocks noGrp="1"/>
          </p:cNvSpPr>
          <p:nvPr>
            <p:ph idx="1"/>
          </p:nvPr>
        </p:nvSpPr>
        <p:spPr/>
        <p:txBody>
          <a:bodyPr>
            <a:normAutofit fontScale="92500" lnSpcReduction="20000"/>
          </a:bodyPr>
          <a:lstStyle/>
          <a:p>
            <a:r>
              <a:rPr lang="en-US" dirty="0"/>
              <a:t>The</a:t>
            </a:r>
            <a:r>
              <a:rPr lang="en-US" b="1" dirty="0"/>
              <a:t> </a:t>
            </a:r>
            <a:r>
              <a:rPr lang="en-US" dirty="0"/>
              <a:t>best organizations emphasize designing quality into the process, thereby greatly reducing the need for inspection or control efforts. As you might expect, different organizations are in different stages of this evolutionary process: The least progressive rely heavily on inspection. Many occupy a middle ground that involves some inspection and a great deal of process control. The most progressive have achieved an inherent level of quality that is sufficiently high that they can avoid wholesale inspection activities and process control activities. Quality assurance that relies primarily on inspection after production is referred to as acceptance sampling. Quality control efforts that occur during production are referred to as statistical process control.</a:t>
            </a:r>
          </a:p>
          <a:p>
            <a:endParaRPr lang="en-US" dirty="0"/>
          </a:p>
        </p:txBody>
      </p:sp>
    </p:spTree>
    <p:extLst>
      <p:ext uri="{BB962C8B-B14F-4D97-AF65-F5344CB8AC3E}">
        <p14:creationId xmlns:p14="http://schemas.microsoft.com/office/powerpoint/2010/main" val="963991903"/>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55000" lnSpcReduction="20000"/>
          </a:bodyPr>
          <a:lstStyle/>
          <a:p>
            <a:r>
              <a:rPr lang="en-US" b="1" dirty="0"/>
              <a:t>Process Control</a:t>
            </a:r>
            <a:endParaRPr lang="en-US" dirty="0"/>
          </a:p>
          <a:p>
            <a:r>
              <a:rPr lang="en-US" b="1" dirty="0"/>
              <a:t> </a:t>
            </a:r>
            <a:endParaRPr lang="en-US" dirty="0"/>
          </a:p>
          <a:p>
            <a:r>
              <a:rPr lang="en-US" dirty="0"/>
              <a:t>Quality control is concerned with the quality of conformance of a process: Does the output of a process conform to the intent of design? Toward that end, managers use statistical process control to evaluate the output of a process to determine its acceptability. To do this, they take periodic samples from the process and compare them with a predetermined standard. If the samples results are not acceptable, they stop the process and take corrective action. If the samples results are acceptable, they allow the process to continue. There are two basic categories of variation in output: Common Causes and Assignable Causes. Common causes of variation are purely random, unpredictable sources of variation that are unavoidable with the current process. For example, a machine that fills cereal boxes will not put exactly the same amount of cereal in each box. </a:t>
            </a:r>
          </a:p>
          <a:p>
            <a:r>
              <a:rPr lang="en-US" dirty="0"/>
              <a:t> </a:t>
            </a:r>
          </a:p>
          <a:p>
            <a:r>
              <a:rPr lang="en-US" dirty="0"/>
              <a:t>The second category of variation, assignable causes of variation, also known as special causes, includes any variation –causing factors that can be identified and eliminated. Assignable causes of variation include an employee needing training, or a machine needing repair. </a:t>
            </a:r>
          </a:p>
          <a:p>
            <a:r>
              <a:rPr lang="en-US" dirty="0"/>
              <a:t> </a:t>
            </a:r>
          </a:p>
          <a:p>
            <a:r>
              <a:rPr lang="en-US" dirty="0"/>
              <a:t>Control charts are used to control in-process quality. Acceptance sampling plans are aimed to control the quality of incoming raw material, semi-finished products and finished products.</a:t>
            </a:r>
          </a:p>
        </p:txBody>
      </p:sp>
    </p:spTree>
    <p:extLst>
      <p:ext uri="{BB962C8B-B14F-4D97-AF65-F5344CB8AC3E}">
        <p14:creationId xmlns:p14="http://schemas.microsoft.com/office/powerpoint/2010/main" val="4251989941"/>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143000"/>
            <a:ext cx="5702300"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41373613"/>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Acceptance Sampling</a:t>
            </a:r>
            <a:endParaRPr lang="en-US" dirty="0"/>
          </a:p>
        </p:txBody>
      </p:sp>
      <p:sp>
        <p:nvSpPr>
          <p:cNvPr id="3" name="Content Placeholder 2"/>
          <p:cNvSpPr>
            <a:spLocks noGrp="1"/>
          </p:cNvSpPr>
          <p:nvPr>
            <p:ph idx="1"/>
          </p:nvPr>
        </p:nvSpPr>
        <p:spPr/>
        <p:txBody>
          <a:bodyPr>
            <a:normAutofit fontScale="85000" lnSpcReduction="20000"/>
          </a:bodyPr>
          <a:lstStyle/>
          <a:p>
            <a:r>
              <a:rPr lang="en-US" b="1" dirty="0"/>
              <a:t> </a:t>
            </a:r>
            <a:endParaRPr lang="en-US" dirty="0"/>
          </a:p>
          <a:p>
            <a:r>
              <a:rPr lang="en-US" dirty="0"/>
              <a:t>Acceptance sampling is a form of inspection that is applied to lots or batches of items either before or after a process instead of during the process. In the majority of cases, the lots represent incoming purchased items or final products awaiting shipment to warehouses or customers. The purpose of acceptance sampling is to decide whether a lot satisfies predetermined standards. Lots that satisfy these standards are passed or accepted; those that do not are rejected. Rejected lots may be subjected to 100 percent inspection, or purchased goods may be returned to the supplier for credit or replacement.</a:t>
            </a:r>
          </a:p>
          <a:p>
            <a:endParaRPr lang="en-US" dirty="0"/>
          </a:p>
        </p:txBody>
      </p:sp>
    </p:spTree>
    <p:extLst>
      <p:ext uri="{BB962C8B-B14F-4D97-AF65-F5344CB8AC3E}">
        <p14:creationId xmlns:p14="http://schemas.microsoft.com/office/powerpoint/2010/main" val="2178970598"/>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0000" lnSpcReduction="20000"/>
          </a:bodyPr>
          <a:lstStyle/>
          <a:p>
            <a:r>
              <a:rPr lang="en-US" b="1" dirty="0"/>
              <a:t>Sampling Plans</a:t>
            </a:r>
            <a:endParaRPr lang="en-US" dirty="0"/>
          </a:p>
          <a:p>
            <a:r>
              <a:rPr lang="en-US" b="1" dirty="0"/>
              <a:t> </a:t>
            </a:r>
            <a:endParaRPr lang="en-US" dirty="0"/>
          </a:p>
          <a:p>
            <a:r>
              <a:rPr lang="en-US" dirty="0"/>
              <a:t>A key element of acceptance sampling is the sampling plan. Sampling plans specify the lot size, N; the sample size, n; the number of samples to be taken; and the acceptance/rejection criteria. A variety of sampling plans can be used. The following paragraphs briefly describe some of the different kinds of plans.</a:t>
            </a:r>
          </a:p>
          <a:p>
            <a:r>
              <a:rPr lang="en-US" dirty="0"/>
              <a:t> </a:t>
            </a:r>
          </a:p>
          <a:p>
            <a:r>
              <a:rPr lang="en-US" dirty="0"/>
              <a:t>Single-Sampling Plan: In this plan, one random sample is drawn from each lot, and every item in the sample is examined and classified as either “good” or “defective.” If any sample contains more than a specified number of defectives, c, that lot is rejected.</a:t>
            </a:r>
          </a:p>
        </p:txBody>
      </p:sp>
    </p:spTree>
    <p:extLst>
      <p:ext uri="{BB962C8B-B14F-4D97-AF65-F5344CB8AC3E}">
        <p14:creationId xmlns:p14="http://schemas.microsoft.com/office/powerpoint/2010/main" val="536611260"/>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62500" lnSpcReduction="20000"/>
          </a:bodyPr>
          <a:lstStyle/>
          <a:p>
            <a:r>
              <a:rPr lang="en-US" dirty="0"/>
              <a:t>Double-Sampling Plan: A double-sampling plan allows for the opportunity to take a second sample if the results of the initial sample are inconclusive. For example, if the quality of the initial sample is high, the lot can be accepted without need for a second sample. If the quality in the initial sample is poor, sampling can also be terminated and the lot rejected. A double-sampling plan specifies the lot size, the size of the initial sample, accept/reject criteria for the initial sample, the size of the second sample, and a single acceptance number. </a:t>
            </a:r>
          </a:p>
          <a:p>
            <a:r>
              <a:rPr lang="en-US" dirty="0"/>
              <a:t> </a:t>
            </a:r>
          </a:p>
          <a:p>
            <a:r>
              <a:rPr lang="en-US" dirty="0"/>
              <a:t>With a double-sampling plan, two values are specified for the number of defective items, a lower level, C</a:t>
            </a:r>
            <a:r>
              <a:rPr lang="en-US" baseline="-25000" dirty="0"/>
              <a:t>1</a:t>
            </a:r>
            <a:r>
              <a:rPr lang="en-US" dirty="0"/>
              <a:t>, and an upper level, C</a:t>
            </a:r>
            <a:r>
              <a:rPr lang="en-US" baseline="-25000" dirty="0"/>
              <a:t>2</a:t>
            </a:r>
            <a:r>
              <a:rPr lang="en-US" dirty="0"/>
              <a:t>. If the number of defective items in the first sample is less than or equal to the lower values, the lot is judged to be good and sampling is terminated. Conversely, if the number of defectives exceeds the upper value, the lot is rejected. If the number of defectives falls somewhere in between, a second sample is taken and the number of defectives in both samples is compared to a third value, C</a:t>
            </a:r>
            <a:r>
              <a:rPr lang="en-US" baseline="-25000" dirty="0"/>
              <a:t>3</a:t>
            </a:r>
            <a:r>
              <a:rPr lang="en-US" dirty="0"/>
              <a:t>.</a:t>
            </a:r>
          </a:p>
        </p:txBody>
      </p:sp>
    </p:spTree>
    <p:extLst>
      <p:ext uri="{BB962C8B-B14F-4D97-AF65-F5344CB8AC3E}">
        <p14:creationId xmlns:p14="http://schemas.microsoft.com/office/powerpoint/2010/main" val="459496591"/>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en-US" dirty="0"/>
              <a:t>Multiple-Sampling Plan: is similar to a double-sampling plan except that more than two samples may be required. If the cumulative number of defectives found exceeds the upper limit specified for that sample, sampling is terminated and the lot is rejected. If the cumulative number of defectives is less than or equal to the lower limit, sampling is terminated and the lot is passed. If the number is between the two limits, another sample is taken. The process continues until the lot is either accepted or rejected.</a:t>
            </a:r>
          </a:p>
        </p:txBody>
      </p:sp>
    </p:spTree>
    <p:extLst>
      <p:ext uri="{BB962C8B-B14F-4D97-AF65-F5344CB8AC3E}">
        <p14:creationId xmlns:p14="http://schemas.microsoft.com/office/powerpoint/2010/main" val="26283325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743712"/>
          </a:xfrm>
        </p:spPr>
        <p:txBody>
          <a:bodyPr>
            <a:normAutofit/>
          </a:bodyPr>
          <a:lstStyle/>
          <a:p>
            <a:pPr algn="ctr"/>
            <a:r>
              <a:rPr lang="en-CA" sz="3600" b="1" dirty="0">
                <a:latin typeface="+mn-lt"/>
              </a:rPr>
              <a:t>Levels of logistics integration</a:t>
            </a:r>
            <a:endParaRPr lang="en-US" sz="3600" b="1" dirty="0">
              <a:latin typeface="+mn-lt"/>
            </a:endParaRPr>
          </a:p>
        </p:txBody>
      </p:sp>
      <p:sp>
        <p:nvSpPr>
          <p:cNvPr id="3" name="Content Placeholder 2"/>
          <p:cNvSpPr>
            <a:spLocks noGrp="1"/>
          </p:cNvSpPr>
          <p:nvPr>
            <p:ph idx="1"/>
          </p:nvPr>
        </p:nvSpPr>
        <p:spPr>
          <a:xfrm>
            <a:off x="457200" y="1524000"/>
            <a:ext cx="8229600" cy="4800600"/>
          </a:xfrm>
        </p:spPr>
        <p:txBody>
          <a:bodyPr>
            <a:normAutofit fontScale="92500"/>
          </a:bodyPr>
          <a:lstStyle/>
          <a:p>
            <a:pPr algn="just">
              <a:buFont typeface="Wingdings" pitchFamily="2" charset="2"/>
              <a:buChar char="q"/>
            </a:pPr>
            <a:r>
              <a:rPr lang="en-US" b="1" dirty="0">
                <a:solidFill>
                  <a:srgbClr val="0070C0"/>
                </a:solidFill>
              </a:rPr>
              <a:t>The functional logistics integration</a:t>
            </a:r>
            <a:r>
              <a:rPr lang="en-US" dirty="0">
                <a:solidFill>
                  <a:srgbClr val="0070C0"/>
                </a:solidFill>
              </a:rPr>
              <a:t>: </a:t>
            </a:r>
          </a:p>
          <a:p>
            <a:pPr algn="just"/>
            <a:endParaRPr lang="en-US" sz="2400" dirty="0"/>
          </a:p>
          <a:p>
            <a:pPr algn="just"/>
            <a:r>
              <a:rPr lang="en-US" sz="2400" dirty="0"/>
              <a:t>Mostly used in case of fragmented supply chain with many stakeholders involved</a:t>
            </a:r>
          </a:p>
          <a:p>
            <a:pPr algn="just"/>
            <a:endParaRPr lang="en-US" sz="2400" dirty="0"/>
          </a:p>
          <a:p>
            <a:pPr algn="just"/>
            <a:r>
              <a:rPr lang="en-US" sz="2400" dirty="0"/>
              <a:t>helpful for integration of different divisions within the same company responsible for sales and distribution activities</a:t>
            </a:r>
          </a:p>
          <a:p>
            <a:pPr algn="just"/>
            <a:endParaRPr lang="en-US" sz="2400" dirty="0"/>
          </a:p>
          <a:p>
            <a:pPr algn="just"/>
            <a:r>
              <a:rPr lang="en-US" sz="2400" dirty="0"/>
              <a:t>May develop into internal integration where different companies under the same corporate structure combine facilities, equipment, systems and personnel in more flexible modes of deployment.</a:t>
            </a:r>
          </a:p>
          <a:p>
            <a:pPr algn="just"/>
            <a:endParaRPr lang="en-US" sz="2400" dirty="0"/>
          </a:p>
        </p:txBody>
      </p:sp>
      <p:sp>
        <p:nvSpPr>
          <p:cNvPr id="4" name="Slide Number Placeholder 3"/>
          <p:cNvSpPr>
            <a:spLocks noGrp="1"/>
          </p:cNvSpPr>
          <p:nvPr>
            <p:ph type="sldNum" sz="quarter" idx="12"/>
          </p:nvPr>
        </p:nvSpPr>
        <p:spPr/>
        <p:txBody>
          <a:bodyPr/>
          <a:lstStyle/>
          <a:p>
            <a:fld id="{6A2753F0-2132-49AF-A14E-57AA492F01C5}" type="slidenum">
              <a:rPr lang="en-US" smtClean="0"/>
              <a:pPr/>
              <a:t>18</a:t>
            </a:fld>
            <a:endParaRPr lang="en-US"/>
          </a:p>
        </p:txBody>
      </p:sp>
    </p:spTree>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Section V:</a:t>
            </a:r>
          </a:p>
        </p:txBody>
      </p:sp>
      <p:sp>
        <p:nvSpPr>
          <p:cNvPr id="3" name="Subtitle 2"/>
          <p:cNvSpPr>
            <a:spLocks noGrp="1"/>
          </p:cNvSpPr>
          <p:nvPr>
            <p:ph type="subTitle" idx="1"/>
          </p:nvPr>
        </p:nvSpPr>
        <p:spPr/>
        <p:txBody>
          <a:bodyPr/>
          <a:lstStyle/>
          <a:p>
            <a:r>
              <a:rPr lang="en-US" dirty="0"/>
              <a:t>ICT and Logistics</a:t>
            </a:r>
          </a:p>
        </p:txBody>
      </p:sp>
    </p:spTree>
    <p:extLst>
      <p:ext uri="{BB962C8B-B14F-4D97-AF65-F5344CB8AC3E}">
        <p14:creationId xmlns:p14="http://schemas.microsoft.com/office/powerpoint/2010/main" val="786569850"/>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Developments in Information Technology: Barcodes and RFID</a:t>
            </a:r>
            <a:endParaRPr lang="en-US" dirty="0"/>
          </a:p>
        </p:txBody>
      </p:sp>
      <p:sp>
        <p:nvSpPr>
          <p:cNvPr id="3" name="Content Placeholder 2"/>
          <p:cNvSpPr>
            <a:spLocks noGrp="1"/>
          </p:cNvSpPr>
          <p:nvPr>
            <p:ph idx="1"/>
          </p:nvPr>
        </p:nvSpPr>
        <p:spPr/>
        <p:txBody>
          <a:bodyPr>
            <a:normAutofit fontScale="55000" lnSpcReduction="20000"/>
          </a:bodyPr>
          <a:lstStyle/>
          <a:p>
            <a:r>
              <a:rPr lang="en-US" dirty="0"/>
              <a:t>A mutual relationship exists between developments in information and communications technology and logistics. On one hand, logistics is one of the most important commercial areas of application. With its growing needs, it acts as a catalyst for advances in IT. On the other hand, new technological opportunities form the basis for new concepts in logistics. In this context, logistics advances include barcodes and RFID technology (Radio frequency identification). Thanks to this technology, real-time information can be stored and transmitted using the RFID tags on pallets, containers and parcels to efficiently manage flows of goods. In addition, logisticians envision scenarios in which intelligent logistics objects find their own way through the material flow, managing and organizing the flow of goods by themselves in the process.</a:t>
            </a:r>
          </a:p>
          <a:p>
            <a:r>
              <a:rPr lang="en-US" dirty="0"/>
              <a:t>The integration of various applications into software systems offers logistics further opportunities to optimize the processes of global trade. For instance, internal warehouse management systems and IT systems such as track &amp; trace systems often are components of modern logistics. Electronic platforms are also becoming increasingly important. More and more shipping agents, freight forwarders and service providers are turning to the Internet in order to gain an additional way to offer their services. </a:t>
            </a:r>
          </a:p>
          <a:p>
            <a:endParaRPr lang="en-US" dirty="0"/>
          </a:p>
        </p:txBody>
      </p:sp>
    </p:spTree>
    <p:extLst>
      <p:ext uri="{BB962C8B-B14F-4D97-AF65-F5344CB8AC3E}">
        <p14:creationId xmlns:p14="http://schemas.microsoft.com/office/powerpoint/2010/main" val="3888133599"/>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Barcode </a:t>
            </a:r>
            <a:endParaRPr lang="en-US" dirty="0"/>
          </a:p>
        </p:txBody>
      </p:sp>
      <p:sp>
        <p:nvSpPr>
          <p:cNvPr id="3" name="Content Placeholder 2"/>
          <p:cNvSpPr>
            <a:spLocks noGrp="1"/>
          </p:cNvSpPr>
          <p:nvPr>
            <p:ph idx="1"/>
          </p:nvPr>
        </p:nvSpPr>
        <p:spPr/>
        <p:txBody>
          <a:bodyPr>
            <a:normAutofit fontScale="47500" lnSpcReduction="20000"/>
          </a:bodyPr>
          <a:lstStyle/>
          <a:p>
            <a:r>
              <a:rPr lang="en-US" b="1" dirty="0"/>
              <a:t> </a:t>
            </a:r>
            <a:endParaRPr lang="en-US" dirty="0"/>
          </a:p>
          <a:p>
            <a:r>
              <a:rPr lang="en-US" dirty="0"/>
              <a:t>A barcode is a series of parallel black and white bars, both of varying widths, whose sequence represents letters or numbers. This sequence is a code that scanners can translate into important information such as a shipment’s origin, the product type, the place of manufacture, and the product’s price. Bar code systems are simple to use, accurate, and quick; and they can store large amounts of information. </a:t>
            </a:r>
          </a:p>
          <a:p>
            <a:r>
              <a:rPr lang="en-US" dirty="0"/>
              <a:t> </a:t>
            </a:r>
          </a:p>
          <a:p>
            <a:r>
              <a:rPr lang="en-US" dirty="0"/>
              <a:t>Bar code scanners fall into two main categories: automatic and handheld. Automatic scanners are in a fixed position and scan packages as they go by on a conveyer belt. In contrast, a worker can carry the portable handheld scanner or wand throughout the warehouse. To read bar codes, these optical scanners emit light beams and translate the reflections bouncing off the black and white bars into electric signals. </a:t>
            </a:r>
          </a:p>
          <a:p>
            <a:r>
              <a:rPr lang="en-US" dirty="0"/>
              <a:t> </a:t>
            </a:r>
          </a:p>
          <a:p>
            <a:r>
              <a:rPr lang="en-US" dirty="0"/>
              <a:t>Bar coding had its initial logistics impact when companies used it on cartons and monitored or scanned the codes as the cartons flowed into a warehouse. Bar coding at the warehouse improves data collection accuracy, reduces receiving operations time and data collection labor, and helps to integrate data collection with other areas, leading to better database and inventory controls. Companies can assign more quickly into the warehouse, and warehouse personnel can select and prepare orders much more rapidly.</a:t>
            </a:r>
          </a:p>
        </p:txBody>
      </p:sp>
    </p:spTree>
    <p:extLst>
      <p:ext uri="{BB962C8B-B14F-4D97-AF65-F5344CB8AC3E}">
        <p14:creationId xmlns:p14="http://schemas.microsoft.com/office/powerpoint/2010/main" val="1082521407"/>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Radio Frequency Identification (RFID)</a:t>
            </a:r>
            <a:endParaRPr lang="en-US" dirty="0"/>
          </a:p>
        </p:txBody>
      </p:sp>
      <p:sp>
        <p:nvSpPr>
          <p:cNvPr id="3" name="Content Placeholder 2"/>
          <p:cNvSpPr>
            <a:spLocks noGrp="1"/>
          </p:cNvSpPr>
          <p:nvPr>
            <p:ph idx="1"/>
          </p:nvPr>
        </p:nvSpPr>
        <p:spPr/>
        <p:txBody>
          <a:bodyPr>
            <a:normAutofit fontScale="47500" lnSpcReduction="20000"/>
          </a:bodyPr>
          <a:lstStyle/>
          <a:p>
            <a:r>
              <a:rPr lang="en-US" b="1" dirty="0"/>
              <a:t> </a:t>
            </a:r>
            <a:endParaRPr lang="en-US" dirty="0"/>
          </a:p>
          <a:p>
            <a:r>
              <a:rPr lang="en-US" dirty="0"/>
              <a:t>Radio-frequency identification (RFID) is the use of a wireless non-contact system that uses radio-frequency </a:t>
            </a:r>
            <a:r>
              <a:rPr lang="en-US" u="sng" dirty="0">
                <a:hlinkClick r:id="rId2" tooltip="Electromagnetic field"/>
              </a:rPr>
              <a:t>electromagnetic fields</a:t>
            </a:r>
            <a:r>
              <a:rPr lang="en-US" dirty="0"/>
              <a:t> to transfer data from a tag attached to an object, for the purposes of automatic identification and tracking. Some tags require no battery and are powered by the electromagnetic fields used to read them. Others use a local power source and emit </a:t>
            </a:r>
            <a:r>
              <a:rPr lang="en-US" u="sng" dirty="0">
                <a:hlinkClick r:id="rId3" tooltip="Radio"/>
              </a:rPr>
              <a:t>radio</a:t>
            </a:r>
            <a:r>
              <a:rPr lang="en-US" dirty="0"/>
              <a:t> waves (</a:t>
            </a:r>
            <a:r>
              <a:rPr lang="en-US" u="sng" dirty="0">
                <a:hlinkClick r:id="rId4" tooltip="Electromagnetic radiation"/>
              </a:rPr>
              <a:t>electromagnetic radiation</a:t>
            </a:r>
            <a:r>
              <a:rPr lang="en-US" dirty="0"/>
              <a:t> at radio frequencies). The tag contains electronically stored information which can be read from up to several meters (yards) away. Unlike a </a:t>
            </a:r>
            <a:r>
              <a:rPr lang="en-US" u="sng" dirty="0">
                <a:hlinkClick r:id="rId5" tooltip="Bar code"/>
              </a:rPr>
              <a:t>bar code</a:t>
            </a:r>
            <a:r>
              <a:rPr lang="en-US" dirty="0"/>
              <a:t>, the tag does not need to be within line of sight of the reader and may be embedded in the tracked object.</a:t>
            </a:r>
          </a:p>
          <a:p>
            <a:r>
              <a:rPr lang="en-US" dirty="0"/>
              <a:t> </a:t>
            </a:r>
          </a:p>
          <a:p>
            <a:r>
              <a:rPr lang="en-US" dirty="0"/>
              <a:t>RFID tags are used in many industries. An RFID tag attached to an automobile during production can be used to track its progress through the assembly line. Agricultural products can be tracked through warehouses. </a:t>
            </a:r>
            <a:r>
              <a:rPr lang="en-US" u="sng" dirty="0">
                <a:hlinkClick r:id="rId6" tooltip="Microchip implant (animal)"/>
              </a:rPr>
              <a:t>Livestock and pets may have tags injected</a:t>
            </a:r>
            <a:r>
              <a:rPr lang="en-US" dirty="0"/>
              <a:t>, allowing positive identification of the animal. Since RFID tags can be attached to clothing, possessions, or even </a:t>
            </a:r>
            <a:r>
              <a:rPr lang="en-US" u="sng" dirty="0">
                <a:hlinkClick r:id="rId7" tooltip="Microchip implant (human)"/>
              </a:rPr>
              <a:t>implanted within people</a:t>
            </a:r>
            <a:r>
              <a:rPr lang="en-US" dirty="0"/>
              <a:t>, the possibility of reading personally-linked information without consent has raised privacy concerns.</a:t>
            </a:r>
          </a:p>
          <a:p>
            <a:r>
              <a:rPr lang="en-US" dirty="0"/>
              <a:t> </a:t>
            </a:r>
          </a:p>
          <a:p>
            <a:r>
              <a:rPr lang="en-US" dirty="0"/>
              <a:t>RFID tags for animals represent one of the oldest uses of RFID technology. Originally meant for large ranches and rough terrain, since the outbreak of </a:t>
            </a:r>
            <a:r>
              <a:rPr lang="en-US" u="sng" dirty="0">
                <a:hlinkClick r:id="rId8" tooltip="Mad-cow disease"/>
              </a:rPr>
              <a:t>mad-cow disease</a:t>
            </a:r>
            <a:r>
              <a:rPr lang="en-US" dirty="0"/>
              <a:t>, RFID has become crucial in </a:t>
            </a:r>
            <a:r>
              <a:rPr lang="en-US" u="sng" dirty="0">
                <a:hlinkClick r:id="rId9" tooltip="Animal identification"/>
              </a:rPr>
              <a:t>animal identification</a:t>
            </a:r>
            <a:r>
              <a:rPr lang="en-US" dirty="0"/>
              <a:t> management. An implantable RFID tag or </a:t>
            </a:r>
            <a:r>
              <a:rPr lang="en-US" u="sng" dirty="0">
                <a:hlinkClick r:id="rId10" tooltip="Transponder"/>
              </a:rPr>
              <a:t>transponder</a:t>
            </a:r>
            <a:r>
              <a:rPr lang="en-US" dirty="0"/>
              <a:t> can also be used for animal identification. The transponders are more well-known as passive RFID technology, or "</a:t>
            </a:r>
            <a:r>
              <a:rPr lang="en-US" u="sng" dirty="0">
                <a:hlinkClick r:id="rId6" tooltip="Microchip implant (animal)"/>
              </a:rPr>
              <a:t>chips</a:t>
            </a:r>
            <a:r>
              <a:rPr lang="en-US" dirty="0"/>
              <a:t>" on animals. Implantable RFID chips designed for animal tagging are now being used in humans. Privacy advocates have protested against implantable RFID chips, warning of potential abuse.</a:t>
            </a:r>
          </a:p>
        </p:txBody>
      </p:sp>
    </p:spTree>
    <p:extLst>
      <p:ext uri="{BB962C8B-B14F-4D97-AF65-F5344CB8AC3E}">
        <p14:creationId xmlns:p14="http://schemas.microsoft.com/office/powerpoint/2010/main" val="1267738425"/>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2" algn="ctr" rtl="0">
              <a:spcBef>
                <a:spcPct val="0"/>
              </a:spcBef>
            </a:pPr>
            <a:r>
              <a:rPr lang="en-US" b="1" dirty="0"/>
              <a:t>Innovative Technologies in Logistics</a:t>
            </a:r>
            <a:endParaRPr lang="en-US" dirty="0"/>
          </a:p>
        </p:txBody>
      </p:sp>
      <p:sp>
        <p:nvSpPr>
          <p:cNvPr id="3" name="Content Placeholder 2"/>
          <p:cNvSpPr>
            <a:spLocks noGrp="1"/>
          </p:cNvSpPr>
          <p:nvPr>
            <p:ph idx="1"/>
          </p:nvPr>
        </p:nvSpPr>
        <p:spPr/>
        <p:txBody>
          <a:bodyPr/>
          <a:lstStyle/>
          <a:p>
            <a:r>
              <a:rPr lang="en-US" dirty="0"/>
              <a:t>New technologies are often the cornerstone for logistics innovations. In intra-logistics, for instance, a shift from central management of material flows to decentralization and modularization in conveyor technology is taking place. As part of this change, standardized mechanical elements that can be freely combined with one another draw on their own individual power supplies.</a:t>
            </a:r>
          </a:p>
          <a:p>
            <a:endParaRPr lang="en-US" dirty="0"/>
          </a:p>
        </p:txBody>
      </p:sp>
    </p:spTree>
    <p:extLst>
      <p:ext uri="{BB962C8B-B14F-4D97-AF65-F5344CB8AC3E}">
        <p14:creationId xmlns:p14="http://schemas.microsoft.com/office/powerpoint/2010/main" val="3789570885"/>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a:t>Containers</a:t>
            </a:r>
            <a:endParaRPr lang="en-US" dirty="0"/>
          </a:p>
        </p:txBody>
      </p:sp>
      <p:sp>
        <p:nvSpPr>
          <p:cNvPr id="3" name="Content Placeholder 2"/>
          <p:cNvSpPr>
            <a:spLocks noGrp="1"/>
          </p:cNvSpPr>
          <p:nvPr>
            <p:ph idx="1"/>
          </p:nvPr>
        </p:nvSpPr>
        <p:spPr/>
        <p:txBody>
          <a:bodyPr>
            <a:normAutofit fontScale="55000" lnSpcReduction="20000"/>
          </a:bodyPr>
          <a:lstStyle/>
          <a:p>
            <a:r>
              <a:rPr lang="en-GB" dirty="0"/>
              <a:t>Dear learner you remember what you covered about the role of containers in managing logistics and transport systems in agribusiness. It is a tool which serves the transport system for decades all over the world, and it includes:</a:t>
            </a:r>
            <a:endParaRPr lang="en-US" dirty="0"/>
          </a:p>
          <a:p>
            <a:r>
              <a:rPr lang="en-GB" b="1" dirty="0"/>
              <a:t>Reefer containers:</a:t>
            </a:r>
            <a:r>
              <a:rPr lang="en-GB" dirty="0"/>
              <a:t> are used to control the temperature so the products maintain their quality. The use of relatively new 45’ foot reefer is growing. </a:t>
            </a:r>
            <a:r>
              <a:rPr lang="en-US" dirty="0"/>
              <a:t>A refrigerated container or reefer is an </a:t>
            </a:r>
            <a:r>
              <a:rPr lang="en-US" u="sng" dirty="0">
                <a:hlinkClick r:id="rId2" tooltip="Intermodal container"/>
              </a:rPr>
              <a:t>intermodal container</a:t>
            </a:r>
            <a:r>
              <a:rPr lang="en-US" dirty="0"/>
              <a:t> (shipping container) used in </a:t>
            </a:r>
            <a:r>
              <a:rPr lang="en-US" u="sng" dirty="0">
                <a:hlinkClick r:id="rId3" tooltip="Intermodal freight transport"/>
              </a:rPr>
              <a:t>intermodal freight transport</a:t>
            </a:r>
            <a:r>
              <a:rPr lang="en-US" dirty="0"/>
              <a:t> that is </a:t>
            </a:r>
            <a:r>
              <a:rPr lang="en-US" u="sng" dirty="0">
                <a:hlinkClick r:id="rId4" tooltip="Refrigeration"/>
              </a:rPr>
              <a:t>refrigerated</a:t>
            </a:r>
            <a:r>
              <a:rPr lang="en-US" dirty="0"/>
              <a:t> for the transportation of temperature sensitive cargo. While a reefer will have an integral refrigeration unit, they rely on external power, from electrical power points at a land based site, a shipper on </a:t>
            </a:r>
            <a:r>
              <a:rPr lang="en-US" u="sng" dirty="0">
                <a:hlinkClick r:id="rId5" tooltip="Quay"/>
              </a:rPr>
              <a:t>quay</a:t>
            </a:r>
            <a:r>
              <a:rPr lang="en-US" dirty="0"/>
              <a:t>. When being transported over the road on a trailer they can be powered from </a:t>
            </a:r>
            <a:r>
              <a:rPr lang="en-US" u="sng" dirty="0">
                <a:hlinkClick r:id="rId6" tooltip="Diesel engine"/>
              </a:rPr>
              <a:t>diesel powered</a:t>
            </a:r>
            <a:r>
              <a:rPr lang="en-US" dirty="0"/>
              <a:t> </a:t>
            </a:r>
            <a:r>
              <a:rPr lang="en-US" u="sng" dirty="0">
                <a:hlinkClick r:id="rId7" tooltip="Electrical generator"/>
              </a:rPr>
              <a:t>generators</a:t>
            </a:r>
            <a:r>
              <a:rPr lang="en-US" dirty="0"/>
              <a:t> ("gen sets") which attach to the container whilst on road journeys.  Some reefers are equipped with a water cooling system, which can be used if the reefer is stored below deck on a vessel without adequate ventilation to remove the heat generated. Water cooling systems are expensive, so modern vessels rely more on ventilation to remove heat from cargo holds, and the use of water cooling systems is declining. The impact on society of reefer containers is vast, allowing </a:t>
            </a:r>
            <a:r>
              <a:rPr lang="en-US" u="sng" dirty="0">
                <a:hlinkClick r:id="rId8" tooltip="Consumer"/>
              </a:rPr>
              <a:t>consumers</a:t>
            </a:r>
            <a:r>
              <a:rPr lang="en-US" dirty="0"/>
              <a:t> all over the world to enjoy </a:t>
            </a:r>
            <a:r>
              <a:rPr lang="en-US" u="sng" dirty="0">
                <a:hlinkClick r:id="rId9" tooltip="Produce"/>
              </a:rPr>
              <a:t>fresh produce</a:t>
            </a:r>
            <a:r>
              <a:rPr lang="en-US" dirty="0"/>
              <a:t> at any time of year and experience previously unavailable </a:t>
            </a:r>
            <a:r>
              <a:rPr lang="en-US" u="sng" dirty="0">
                <a:hlinkClick r:id="rId10" tooltip="Post harvest freshness"/>
              </a:rPr>
              <a:t>fresh</a:t>
            </a:r>
            <a:r>
              <a:rPr lang="en-US" dirty="0"/>
              <a:t> produce from many other parts of the world.</a:t>
            </a:r>
          </a:p>
        </p:txBody>
      </p:sp>
    </p:spTree>
    <p:extLst>
      <p:ext uri="{BB962C8B-B14F-4D97-AF65-F5344CB8AC3E}">
        <p14:creationId xmlns:p14="http://schemas.microsoft.com/office/powerpoint/2010/main" val="2874014577"/>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0000" lnSpcReduction="20000"/>
          </a:bodyPr>
          <a:lstStyle/>
          <a:p>
            <a:pPr lvl="0"/>
            <a:r>
              <a:rPr lang="en-GB" b="1" dirty="0"/>
              <a:t>MAERSK</a:t>
            </a:r>
            <a:r>
              <a:rPr lang="en-GB" dirty="0"/>
              <a:t> </a:t>
            </a:r>
            <a:r>
              <a:rPr lang="en-GB" b="1" dirty="0"/>
              <a:t>container:</a:t>
            </a:r>
            <a:r>
              <a:rPr lang="en-GB" dirty="0"/>
              <a:t> offers a reefer container with a controlled atmosphere. This is technically difficult. Location and height of the pallets are critical. As a result, both temperature and composition and concentration of the gasses in the container can be controlled interactively during transport. As a result, customers can influence the ripeness of the products when they arrive. They use this to get a better price on the market. </a:t>
            </a:r>
            <a:endParaRPr lang="en-US" dirty="0"/>
          </a:p>
          <a:p>
            <a:r>
              <a:rPr lang="en-GB" dirty="0"/>
              <a:t> </a:t>
            </a:r>
            <a:endParaRPr lang="en-US" dirty="0"/>
          </a:p>
          <a:p>
            <a:pPr lvl="0"/>
            <a:r>
              <a:rPr lang="en-US" b="1" dirty="0"/>
              <a:t>Ventilated containers</a:t>
            </a:r>
            <a:r>
              <a:rPr lang="en-US" dirty="0"/>
              <a:t>: are also known as passive (naturally) ventilated or coffee containers. Ventilation is provided by ventilation openings in the top and bottom side rails. The openings do not let in spray, to prevent depreciation of the cargo by rain or spray. For example: If actively ventilated containers are required, i.e. containers with adjustable ventilation, "porthole" containers may be used, which simultaneously act as insulated or refrigerated containers.</a:t>
            </a:r>
          </a:p>
          <a:p>
            <a:endParaRPr lang="en-US" dirty="0"/>
          </a:p>
        </p:txBody>
      </p:sp>
    </p:spTree>
    <p:extLst>
      <p:ext uri="{BB962C8B-B14F-4D97-AF65-F5344CB8AC3E}">
        <p14:creationId xmlns:p14="http://schemas.microsoft.com/office/powerpoint/2010/main" val="4050128040"/>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Ships</a:t>
            </a:r>
            <a:endParaRPr lang="en-US" dirty="0"/>
          </a:p>
        </p:txBody>
      </p:sp>
      <p:sp>
        <p:nvSpPr>
          <p:cNvPr id="3" name="Content Placeholder 2"/>
          <p:cNvSpPr>
            <a:spLocks noGrp="1"/>
          </p:cNvSpPr>
          <p:nvPr>
            <p:ph idx="1"/>
          </p:nvPr>
        </p:nvSpPr>
        <p:spPr/>
        <p:txBody>
          <a:bodyPr>
            <a:normAutofit fontScale="70000" lnSpcReduction="20000"/>
          </a:bodyPr>
          <a:lstStyle/>
          <a:p>
            <a:endParaRPr lang="en-US" dirty="0"/>
          </a:p>
          <a:p>
            <a:r>
              <a:rPr lang="en-GB" dirty="0"/>
              <a:t> </a:t>
            </a:r>
            <a:endParaRPr lang="en-US" dirty="0"/>
          </a:p>
          <a:p>
            <a:r>
              <a:rPr lang="en-GB" dirty="0"/>
              <a:t>We see in the overseas transport the use of fast ships. More than twice as fast as normal sea freight and less than half the costs of air transport. Currently the average transatlantic trip takes about seven to ten days door-to-door. So-called fast ships, mostly catamarans operated on shuttle services can bring this down to four days. </a:t>
            </a:r>
            <a:r>
              <a:rPr lang="en-US" dirty="0"/>
              <a:t>A catamaran is a type of multihull boat or ship consisting of two </a:t>
            </a:r>
            <a:r>
              <a:rPr lang="en-US" u="sng" dirty="0">
                <a:hlinkClick r:id="rId2" tooltip="Hull (watercraft)"/>
              </a:rPr>
              <a:t>hulls</a:t>
            </a:r>
            <a:r>
              <a:rPr lang="en-US" dirty="0"/>
              <a:t>, or </a:t>
            </a:r>
            <a:r>
              <a:rPr lang="en-US" u="sng" dirty="0" err="1">
                <a:hlinkClick r:id="rId3" tooltip="Vaka (sailing)"/>
              </a:rPr>
              <a:t>vakas</a:t>
            </a:r>
            <a:r>
              <a:rPr lang="en-US" dirty="0"/>
              <a:t>, joined by some structure, the most basic being a frame, formed of </a:t>
            </a:r>
            <a:r>
              <a:rPr lang="en-US" u="sng" dirty="0">
                <a:hlinkClick r:id="rId4" tooltip="Aka (sailing)"/>
              </a:rPr>
              <a:t>akas</a:t>
            </a:r>
            <a:r>
              <a:rPr lang="en-US" dirty="0"/>
              <a:t>. </a:t>
            </a:r>
            <a:r>
              <a:rPr lang="en-GB" dirty="0"/>
              <a:t>By applying roll on roll off facilities, unloading is reduced to six hours instead of the usual 28 to 48 hours. Ships are also using less fuel compared to normal ships, saving up to one third of what a normal ship is using.</a:t>
            </a:r>
            <a:endParaRPr lang="en-US" dirty="0"/>
          </a:p>
        </p:txBody>
      </p:sp>
    </p:spTree>
    <p:extLst>
      <p:ext uri="{BB962C8B-B14F-4D97-AF65-F5344CB8AC3E}">
        <p14:creationId xmlns:p14="http://schemas.microsoft.com/office/powerpoint/2010/main" val="3855400686"/>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en-GB" b="1" dirty="0"/>
              <a:t>Trucks </a:t>
            </a:r>
            <a:endParaRPr lang="en-US" dirty="0"/>
          </a:p>
          <a:p>
            <a:r>
              <a:rPr lang="en-GB" dirty="0"/>
              <a:t> </a:t>
            </a:r>
            <a:endParaRPr lang="en-US" dirty="0"/>
          </a:p>
          <a:p>
            <a:r>
              <a:rPr lang="en-GB" dirty="0"/>
              <a:t>On the European roads a new phenomenon is the road train: trucks with a train length of 25m instead of 18m (the European definition. Two such road trains have the same loading capacity as three normal Lorries. Furthermore, costs for fuel and labour are reduced by at least 40%. Road trains are suitable for transporting high volumes of goods over longer distances, thus competing with train. </a:t>
            </a:r>
            <a:endParaRPr lang="en-US" dirty="0"/>
          </a:p>
        </p:txBody>
      </p:sp>
    </p:spTree>
    <p:extLst>
      <p:ext uri="{BB962C8B-B14F-4D97-AF65-F5344CB8AC3E}">
        <p14:creationId xmlns:p14="http://schemas.microsoft.com/office/powerpoint/2010/main" val="1213669159"/>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ii) Communication and Standardization for Quality</a:t>
            </a:r>
            <a:endParaRPr lang="en-US" dirty="0"/>
          </a:p>
        </p:txBody>
      </p:sp>
      <p:sp>
        <p:nvSpPr>
          <p:cNvPr id="3" name="Content Placeholder 2"/>
          <p:cNvSpPr>
            <a:spLocks noGrp="1"/>
          </p:cNvSpPr>
          <p:nvPr>
            <p:ph idx="1"/>
          </p:nvPr>
        </p:nvSpPr>
        <p:spPr/>
        <p:txBody>
          <a:bodyPr>
            <a:normAutofit fontScale="47500" lnSpcReduction="20000"/>
          </a:bodyPr>
          <a:lstStyle/>
          <a:p>
            <a:r>
              <a:rPr lang="en-US" b="1" dirty="0"/>
              <a:t>Electronic Data Interchange (EDI)</a:t>
            </a:r>
            <a:endParaRPr lang="en-US" dirty="0"/>
          </a:p>
          <a:p>
            <a:r>
              <a:rPr lang="en-US" b="1" dirty="0"/>
              <a:t> </a:t>
            </a:r>
            <a:endParaRPr lang="en-US" dirty="0"/>
          </a:p>
          <a:p>
            <a:r>
              <a:rPr lang="en-US" dirty="0"/>
              <a:t>EDI has been defined as computer-to-computer exchange of structured data for automatic processing. EDI is used by supply chain partners to exchange essential information necessary for the effective running of their businesses. These structural links are usually set up between organizations that have a long-term trading relationship. For example, some multiple retailers will supply electronic point-of-sale (EPOS) data directly to suppliers, which in turn triggers replenishment of the item sold. As a consequence of this type of strong link, suppliers will be able to build a historical sales pattern that will aid their own demand forecasting activities. In this context, EDI has many benefits. It is providing timely information about its customers' sales, it is highly accurate and it is very efficient because it does not require staff to collate the information manually. EDI is used to send invoices, bills of lading, confirmation of dispatch, shipping details and any information that the linked organizations choose to exchange.</a:t>
            </a:r>
          </a:p>
          <a:p>
            <a:r>
              <a:rPr lang="en-US" b="1" dirty="0"/>
              <a:t>The main advantages of using EDI are:</a:t>
            </a:r>
          </a:p>
          <a:p>
            <a:pPr lvl="0"/>
            <a:r>
              <a:rPr lang="en-US" dirty="0"/>
              <a:t>Information needs to be entered on to the computer system only once;</a:t>
            </a:r>
          </a:p>
          <a:p>
            <a:pPr lvl="0"/>
            <a:r>
              <a:rPr lang="en-US" dirty="0"/>
              <a:t>Speed of transactions;</a:t>
            </a:r>
          </a:p>
          <a:p>
            <a:r>
              <a:rPr lang="en-US" dirty="0"/>
              <a:t>Reduced cost and error rates.</a:t>
            </a:r>
          </a:p>
        </p:txBody>
      </p:sp>
    </p:spTree>
    <p:extLst>
      <p:ext uri="{BB962C8B-B14F-4D97-AF65-F5344CB8AC3E}">
        <p14:creationId xmlns:p14="http://schemas.microsoft.com/office/powerpoint/2010/main" val="2509742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229600" cy="438912"/>
          </a:xfrm>
        </p:spPr>
        <p:txBody>
          <a:bodyPr>
            <a:noAutofit/>
          </a:bodyPr>
          <a:lstStyle/>
          <a:p>
            <a:endParaRPr lang="en-US" sz="1400" dirty="0"/>
          </a:p>
        </p:txBody>
      </p:sp>
      <p:sp>
        <p:nvSpPr>
          <p:cNvPr id="3" name="Content Placeholder 2"/>
          <p:cNvSpPr>
            <a:spLocks noGrp="1"/>
          </p:cNvSpPr>
          <p:nvPr>
            <p:ph idx="1"/>
          </p:nvPr>
        </p:nvSpPr>
        <p:spPr>
          <a:xfrm>
            <a:off x="457200" y="1219200"/>
            <a:ext cx="8229600" cy="4953000"/>
          </a:xfrm>
        </p:spPr>
        <p:txBody>
          <a:bodyPr>
            <a:noAutofit/>
          </a:bodyPr>
          <a:lstStyle/>
          <a:p>
            <a:pPr algn="just">
              <a:buFont typeface="Wingdings" pitchFamily="2" charset="2"/>
              <a:buChar char="q"/>
            </a:pPr>
            <a:r>
              <a:rPr lang="en-US" sz="2400" b="1" dirty="0">
                <a:solidFill>
                  <a:srgbClr val="0070C0"/>
                </a:solidFill>
              </a:rPr>
              <a:t>The market channel or external integration:</a:t>
            </a:r>
            <a:r>
              <a:rPr lang="en-US" sz="2400" dirty="0">
                <a:solidFill>
                  <a:srgbClr val="0070C0"/>
                </a:solidFill>
              </a:rPr>
              <a:t> </a:t>
            </a:r>
          </a:p>
          <a:p>
            <a:pPr algn="just"/>
            <a:r>
              <a:rPr lang="en-US" sz="2400" dirty="0"/>
              <a:t>This is called the most extensive integration among industries. </a:t>
            </a:r>
          </a:p>
          <a:p>
            <a:pPr algn="just"/>
            <a:endParaRPr lang="en-US" sz="2400" dirty="0"/>
          </a:p>
          <a:p>
            <a:pPr algn="just"/>
            <a:r>
              <a:rPr lang="en-US" sz="2400" dirty="0"/>
              <a:t>This level of integration requires that enterprises extend their internal supply chain process both upstream with suppliers of raw materials and downstream to final consumers.</a:t>
            </a:r>
          </a:p>
          <a:p>
            <a:pPr algn="just"/>
            <a:endParaRPr lang="en-US" sz="2400" dirty="0"/>
          </a:p>
          <a:p>
            <a:pPr algn="just"/>
            <a:r>
              <a:rPr lang="en-US" sz="2400" dirty="0"/>
              <a:t>In this way, all companies in the supply chain are integrating their activities with those of other companies to achieve economies of joint operation. </a:t>
            </a:r>
          </a:p>
        </p:txBody>
      </p:sp>
      <p:sp>
        <p:nvSpPr>
          <p:cNvPr id="4" name="Slide Number Placeholder 3"/>
          <p:cNvSpPr>
            <a:spLocks noGrp="1"/>
          </p:cNvSpPr>
          <p:nvPr>
            <p:ph type="sldNum" sz="quarter" idx="12"/>
          </p:nvPr>
        </p:nvSpPr>
        <p:spPr/>
        <p:txBody>
          <a:bodyPr/>
          <a:lstStyle/>
          <a:p>
            <a:fld id="{6A2753F0-2132-49AF-A14E-57AA492F01C5}" type="slidenum">
              <a:rPr lang="en-US" smtClean="0"/>
              <a:pPr/>
              <a:t>19</a:t>
            </a:fld>
            <a:endParaRPr lang="en-US"/>
          </a:p>
        </p:txBody>
      </p:sp>
    </p:spTree>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Order Picking Systems</a:t>
            </a:r>
            <a:endParaRPr lang="en-US" dirty="0"/>
          </a:p>
        </p:txBody>
      </p:sp>
      <p:sp>
        <p:nvSpPr>
          <p:cNvPr id="3" name="Content Placeholder 2"/>
          <p:cNvSpPr>
            <a:spLocks noGrp="1"/>
          </p:cNvSpPr>
          <p:nvPr>
            <p:ph idx="1"/>
          </p:nvPr>
        </p:nvSpPr>
        <p:spPr/>
        <p:txBody>
          <a:bodyPr>
            <a:normAutofit fontScale="70000" lnSpcReduction="20000"/>
          </a:bodyPr>
          <a:lstStyle/>
          <a:p>
            <a:r>
              <a:rPr lang="en-US" b="1" dirty="0"/>
              <a:t> </a:t>
            </a:r>
            <a:endParaRPr lang="en-US" dirty="0"/>
          </a:p>
          <a:p>
            <a:r>
              <a:rPr lang="en-US" dirty="0"/>
              <a:t>According to major researchers, order picking can be defined as the activity by which a small number of goods are extracted from a warehousing system, to satisfy a number of independent customer orders.  In recent years picking activity has achieved more and more a crucial role in the context of the supply chain, both from the production system point of view of (i.e. the supply of  assembly stations with assembly kits) and from the  point of view of the distribution  activities (i.e. preparation of the goods for the final customer). In fact this activity is characterized by high intensity of manual work, which deeply impacts both upon overall logistic costs and upon the level of the service provided to the customer. In many cases, as some researchers have highlighted, the costs related to the order picking activity impact for more than a half of the total costs of a warehouse.</a:t>
            </a:r>
          </a:p>
        </p:txBody>
      </p:sp>
    </p:spTree>
    <p:extLst>
      <p:ext uri="{BB962C8B-B14F-4D97-AF65-F5344CB8AC3E}">
        <p14:creationId xmlns:p14="http://schemas.microsoft.com/office/powerpoint/2010/main" val="616227383"/>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Order Picking System Classification </a:t>
            </a:r>
            <a:endParaRPr lang="en-US" dirty="0"/>
          </a:p>
        </p:txBody>
      </p:sp>
      <p:sp>
        <p:nvSpPr>
          <p:cNvPr id="3" name="Content Placeholder 2"/>
          <p:cNvSpPr>
            <a:spLocks noGrp="1"/>
          </p:cNvSpPr>
          <p:nvPr>
            <p:ph idx="1"/>
          </p:nvPr>
        </p:nvSpPr>
        <p:spPr/>
        <p:txBody>
          <a:bodyPr>
            <a:normAutofit fontScale="92500" lnSpcReduction="20000"/>
          </a:bodyPr>
          <a:lstStyle/>
          <a:p>
            <a:r>
              <a:rPr lang="en-US" b="1" dirty="0"/>
              <a:t> </a:t>
            </a:r>
            <a:endParaRPr lang="en-US" dirty="0"/>
          </a:p>
          <a:p>
            <a:r>
              <a:rPr lang="en-US" dirty="0"/>
              <a:t>Moving from the original classification proposed by Sharp (1992), we classify OPS solutions into four categories:  </a:t>
            </a:r>
          </a:p>
          <a:p>
            <a:pPr lvl="0"/>
            <a:r>
              <a:rPr lang="en-US" dirty="0"/>
              <a:t>picker-to-part system (also known as “man-to-materials”)  </a:t>
            </a:r>
          </a:p>
          <a:p>
            <a:pPr lvl="0"/>
            <a:r>
              <a:rPr lang="en-US" dirty="0"/>
              <a:t>part-to-picker system (also known as “materials-to-man”)  </a:t>
            </a:r>
          </a:p>
          <a:p>
            <a:pPr lvl="0"/>
            <a:r>
              <a:rPr lang="en-US" dirty="0"/>
              <a:t> sorting system </a:t>
            </a:r>
          </a:p>
          <a:p>
            <a:r>
              <a:rPr lang="en-US" dirty="0"/>
              <a:t>pick to box system </a:t>
            </a:r>
          </a:p>
        </p:txBody>
      </p:sp>
    </p:spTree>
    <p:extLst>
      <p:ext uri="{BB962C8B-B14F-4D97-AF65-F5344CB8AC3E}">
        <p14:creationId xmlns:p14="http://schemas.microsoft.com/office/powerpoint/2010/main" val="369953161"/>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The “</a:t>
            </a:r>
            <a:r>
              <a:rPr lang="en-US" b="1" dirty="0"/>
              <a:t>Picker-to-part” solution</a:t>
            </a:r>
            <a:r>
              <a:rPr lang="en-US" dirty="0"/>
              <a:t> represents one of the most common cases and can be considered as the basic solution for the picking activity. It generally consists of a storage area, a forward area (called also picking area) and a material handling system to connect them (basically reach trucks that refill picking locations). </a:t>
            </a:r>
          </a:p>
          <a:p>
            <a:endParaRPr lang="en-US" dirty="0"/>
          </a:p>
        </p:txBody>
      </p:sp>
    </p:spTree>
    <p:extLst>
      <p:ext uri="{BB962C8B-B14F-4D97-AF65-F5344CB8AC3E}">
        <p14:creationId xmlns:p14="http://schemas.microsoft.com/office/powerpoint/2010/main" val="1024946101"/>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r>
              <a:rPr lang="en-US" dirty="0"/>
              <a:t>The logical elements which compose the </a:t>
            </a:r>
            <a:r>
              <a:rPr lang="en-US" b="1" dirty="0"/>
              <a:t>“part-to-picker” solution</a:t>
            </a:r>
            <a:r>
              <a:rPr lang="en-US" dirty="0"/>
              <a:t> are: storage area, forward area, material handling system (i.e. conveyors or trucks) which connects them, called also “feeding system” of the forward area. The forward area is constituted only by picking bays. The unit loads required to fulfill a given number of orders are retrieved from the storage area and moved to the picking bays. An operator is present at each bay, picking up goods from the unit loads. When all the required items have been picked up from all the operators, the remaining ones (on unit load) go back to the storage area, waiting to be selected for a new retrieval operation.</a:t>
            </a:r>
          </a:p>
          <a:p>
            <a:endParaRPr lang="en-US" dirty="0"/>
          </a:p>
        </p:txBody>
      </p:sp>
    </p:spTree>
    <p:extLst>
      <p:ext uri="{BB962C8B-B14F-4D97-AF65-F5344CB8AC3E}">
        <p14:creationId xmlns:p14="http://schemas.microsoft.com/office/powerpoint/2010/main" val="2764598842"/>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r>
              <a:rPr lang="en-US" dirty="0"/>
              <a:t>The logical elements which compose the </a:t>
            </a:r>
            <a:r>
              <a:rPr lang="en-US" b="1" dirty="0"/>
              <a:t>“sorting” system</a:t>
            </a:r>
            <a:r>
              <a:rPr lang="en-US" dirty="0"/>
              <a:t> are: storage area, forward area, replenishment system of the forward area, sorter. Operators in the forward area retrieve the amount of each single item resulting from the batching of multiple orders and put it on a conveyor connecting the forward area with the sorting area. The conveyor crosses the isles of the forward area, so that each operator can work in a smaller part of the forward area. Most of the time, the sorting is carried out by an automatic material handling system consisting in multiple conveyors and sorting devices. </a:t>
            </a:r>
          </a:p>
          <a:p>
            <a:endParaRPr lang="en-US" dirty="0"/>
          </a:p>
        </p:txBody>
      </p:sp>
    </p:spTree>
    <p:extLst>
      <p:ext uri="{BB962C8B-B14F-4D97-AF65-F5344CB8AC3E}">
        <p14:creationId xmlns:p14="http://schemas.microsoft.com/office/powerpoint/2010/main" val="2263368459"/>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7500" lnSpcReduction="20000"/>
          </a:bodyPr>
          <a:lstStyle/>
          <a:p>
            <a:r>
              <a:rPr lang="en-US" dirty="0"/>
              <a:t>The </a:t>
            </a:r>
            <a:r>
              <a:rPr lang="en-US" b="1" dirty="0"/>
              <a:t>“Pick-to-box” system</a:t>
            </a:r>
            <a:r>
              <a:rPr lang="en-US" dirty="0"/>
              <a:t> represents an alternative to the “sorting” system, and it’s composed by similar logical elements: storage area, forward area, replenishment system of forward area, sorter. The forward area is separated in multiple picking zones, each of them being assigned to an operator. The picking zones are connected by a conveyor on which boxes filled up with picked items are placed, each of them corresponding (partially or completely) to a customer order (“order picking” policy). Therefore a line-end sorting per each order is not necessary any more, but box sorting on the basis of the destination (i.e. carrier) is sufficient, since the order has been already prepared. </a:t>
            </a:r>
          </a:p>
          <a:p>
            <a:endParaRPr lang="en-US" dirty="0"/>
          </a:p>
        </p:txBody>
      </p:sp>
    </p:spTree>
    <p:extLst>
      <p:ext uri="{BB962C8B-B14F-4D97-AF65-F5344CB8AC3E}">
        <p14:creationId xmlns:p14="http://schemas.microsoft.com/office/powerpoint/2010/main" val="806407645"/>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iii) Collaborative Planning for Connectivity Transparency </a:t>
            </a:r>
            <a:endParaRPr lang="en-US" dirty="0"/>
          </a:p>
        </p:txBody>
      </p:sp>
      <p:sp>
        <p:nvSpPr>
          <p:cNvPr id="3" name="Content Placeholder 2"/>
          <p:cNvSpPr>
            <a:spLocks noGrp="1"/>
          </p:cNvSpPr>
          <p:nvPr>
            <p:ph idx="1"/>
          </p:nvPr>
        </p:nvSpPr>
        <p:spPr/>
        <p:txBody>
          <a:bodyPr>
            <a:normAutofit fontScale="92500" lnSpcReduction="20000"/>
          </a:bodyPr>
          <a:lstStyle/>
          <a:p>
            <a:r>
              <a:rPr lang="en-US" dirty="0"/>
              <a:t>Overtime, there have been numerous industry initiatives that have attempted to create efficiency and effectiveness through integration of supply chain activities and processes. They have been identified by names such as quick response, electronic data interchange (EDI), short cycle manufacturing, vendor managed inventory (VMI), continuous-replenishment planning (CRP), and efficient consumer response (ECR). One by one, each fell short of expectations, particularly in its ability to integrate supply chain activities among the many participants.</a:t>
            </a:r>
          </a:p>
          <a:p>
            <a:endParaRPr lang="en-US" dirty="0"/>
          </a:p>
        </p:txBody>
      </p:sp>
    </p:spTree>
    <p:extLst>
      <p:ext uri="{BB962C8B-B14F-4D97-AF65-F5344CB8AC3E}">
        <p14:creationId xmlns:p14="http://schemas.microsoft.com/office/powerpoint/2010/main" val="2688798283"/>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7500" lnSpcReduction="20000"/>
          </a:bodyPr>
          <a:lstStyle/>
          <a:p>
            <a:r>
              <a:rPr lang="en-US" dirty="0"/>
              <a:t>One of the most recent initiatives, aimed at achieving true supply chain integration, is collaborative planning, forecasting, and replenishment (CPFR). It has become recognized as a breakthrough business model for planning, forecasting, and replenishment. Using this approach, retailers, transport providers, distributors, and manufacturers can utilize available Internet-based technologies to collaborate from operational planning through execution. Whereas historically, for a single product, retailers and manufacturers may have had twenty or more types of forecast between them- each developed for a special purpose, each more or less accurate, and all trying to predict behavior of buyers in the market place – CPFR simplifies and streamlines overall demand planning.</a:t>
            </a:r>
          </a:p>
          <a:p>
            <a:endParaRPr lang="en-US" dirty="0"/>
          </a:p>
        </p:txBody>
      </p:sp>
    </p:spTree>
    <p:extLst>
      <p:ext uri="{BB962C8B-B14F-4D97-AF65-F5344CB8AC3E}">
        <p14:creationId xmlns:p14="http://schemas.microsoft.com/office/powerpoint/2010/main" val="2259861460"/>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r>
              <a:rPr lang="en-US" dirty="0"/>
              <a:t>CPFR seeks cooperative management of inventory through joint visibility and replenishment of products throughout the supply chain. Information shared between suppliers and retailers aids in planning and satisfying customer demands through a supportive system of shared information. This allows for continuous updating of inventory and upcoming requirements, making the end-to-end supply chain process more efficient. Efficiency is created through the decrease expenditures for merchandising, inventory, logistics, and transportation across all trading partners.</a:t>
            </a:r>
          </a:p>
          <a:p>
            <a:endParaRPr lang="en-US" dirty="0"/>
          </a:p>
        </p:txBody>
      </p:sp>
    </p:spTree>
    <p:extLst>
      <p:ext uri="{BB962C8B-B14F-4D97-AF65-F5344CB8AC3E}">
        <p14:creationId xmlns:p14="http://schemas.microsoft.com/office/powerpoint/2010/main" val="3292354068"/>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0000" lnSpcReduction="20000"/>
          </a:bodyPr>
          <a:lstStyle/>
          <a:p>
            <a:r>
              <a:rPr lang="en-US" dirty="0"/>
              <a:t>The CPFR initiative begins with the sharing of marketing plans between trading partners. Once an agreement is reached on the timing and planned sales of specific products, and a commitment is made to follow that plan closely, the plan is then used to create a forecast, by stock keeping unit (SKU), by week, and by quantity. The planning can be for thirteen, twenty six, or fifty two weeks. A typical forecast is for seasonal or promotional items that represent approximately 15 percent of sales in each category. The regular turn items, or the remainder of products in the category, are forecast statistically. Then, the forecast is entered into a system that is accessible through the Internet by both supplier and buyer. Either party is empowered to change the forecast, within established parameters.</a:t>
            </a:r>
          </a:p>
          <a:p>
            <a:endParaRPr lang="en-US" dirty="0"/>
          </a:p>
        </p:txBody>
      </p:sp>
    </p:spTree>
    <p:extLst>
      <p:ext uri="{BB962C8B-B14F-4D97-AF65-F5344CB8AC3E}">
        <p14:creationId xmlns:p14="http://schemas.microsoft.com/office/powerpoint/2010/main" val="28997379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1143000"/>
          </a:xfrm>
        </p:spPr>
        <p:txBody>
          <a:bodyPr/>
          <a:lstStyle/>
          <a:p>
            <a:pPr algn="ctr"/>
            <a:r>
              <a:rPr lang="en-US" b="1" dirty="0">
                <a:latin typeface="+mn-lt"/>
              </a:rPr>
              <a:t>OUTLINE</a:t>
            </a:r>
          </a:p>
        </p:txBody>
      </p:sp>
      <p:sp>
        <p:nvSpPr>
          <p:cNvPr id="3" name="Content Placeholder 2"/>
          <p:cNvSpPr>
            <a:spLocks noGrp="1"/>
          </p:cNvSpPr>
          <p:nvPr>
            <p:ph idx="1"/>
          </p:nvPr>
        </p:nvSpPr>
        <p:spPr/>
        <p:txBody>
          <a:bodyPr>
            <a:normAutofit fontScale="92500" lnSpcReduction="20000"/>
          </a:bodyPr>
          <a:lstStyle/>
          <a:p>
            <a:pPr marL="514350" indent="-514350" algn="just">
              <a:buAutoNum type="arabicPeriod"/>
            </a:pPr>
            <a:r>
              <a:rPr lang="en-US" sz="3200" dirty="0"/>
              <a:t>Introduction to Logistics</a:t>
            </a:r>
          </a:p>
          <a:p>
            <a:pPr marL="514350" indent="-514350" algn="just">
              <a:buAutoNum type="arabicPeriod"/>
            </a:pPr>
            <a:endParaRPr lang="en-US" sz="3200" dirty="0"/>
          </a:p>
          <a:p>
            <a:pPr marL="514350" indent="-514350" algn="just">
              <a:buAutoNum type="arabicPeriod"/>
            </a:pPr>
            <a:r>
              <a:rPr lang="en-US" sz="3200" dirty="0"/>
              <a:t>Warehouse and Inventory</a:t>
            </a:r>
          </a:p>
          <a:p>
            <a:pPr marL="514350" indent="-514350" algn="just">
              <a:buAutoNum type="arabicPeriod"/>
            </a:pPr>
            <a:endParaRPr lang="en-US" sz="3200" dirty="0"/>
          </a:p>
          <a:p>
            <a:pPr marL="514350" indent="-514350" algn="just">
              <a:buAutoNum type="arabicPeriod"/>
            </a:pPr>
            <a:r>
              <a:rPr lang="en-US" sz="3200" dirty="0"/>
              <a:t>Transportation Management</a:t>
            </a:r>
          </a:p>
          <a:p>
            <a:pPr marL="514350" indent="-514350" algn="just">
              <a:buAutoNum type="arabicPeriod"/>
            </a:pPr>
            <a:endParaRPr lang="en-US" sz="3200" dirty="0"/>
          </a:p>
          <a:p>
            <a:pPr marL="514350" indent="-514350" algn="just">
              <a:buAutoNum type="arabicPeriod"/>
            </a:pPr>
            <a:r>
              <a:rPr lang="en-US" sz="3200" dirty="0"/>
              <a:t>Labeling and packaging</a:t>
            </a:r>
          </a:p>
          <a:p>
            <a:pPr marL="514350" indent="-514350" algn="just">
              <a:buAutoNum type="arabicPeriod"/>
            </a:pPr>
            <a:endParaRPr lang="en-US" sz="3200" dirty="0"/>
          </a:p>
          <a:p>
            <a:pPr marL="514350" indent="-514350" algn="just">
              <a:buAutoNum type="arabicPeriod"/>
            </a:pPr>
            <a:r>
              <a:rPr lang="en-US" sz="3200" dirty="0"/>
              <a:t>ICT and Logistics</a:t>
            </a:r>
          </a:p>
        </p:txBody>
      </p:sp>
      <p:sp>
        <p:nvSpPr>
          <p:cNvPr id="4" name="Slide Number Placeholder 3"/>
          <p:cNvSpPr>
            <a:spLocks noGrp="1"/>
          </p:cNvSpPr>
          <p:nvPr>
            <p:ph type="sldNum" sz="quarter" idx="12"/>
          </p:nvPr>
        </p:nvSpPr>
        <p:spPr/>
        <p:txBody>
          <a:bodyPr/>
          <a:lstStyle/>
          <a:p>
            <a:fld id="{6A2753F0-2132-49AF-A14E-57AA492F01C5}" type="slidenum">
              <a:rPr lang="en-US" smtClean="0"/>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048512"/>
          </a:xfrm>
        </p:spPr>
        <p:txBody>
          <a:bodyPr>
            <a:noAutofit/>
          </a:bodyPr>
          <a:lstStyle/>
          <a:p>
            <a:pPr algn="ctr"/>
            <a:r>
              <a:rPr lang="en-CA" sz="3600" b="1" dirty="0">
                <a:latin typeface="+mn-lt"/>
              </a:rPr>
              <a:t>Effects of integrated logistics on business practices </a:t>
            </a:r>
            <a:endParaRPr lang="en-US" sz="3600" b="1" dirty="0">
              <a:latin typeface="+mn-lt"/>
            </a:endParaRPr>
          </a:p>
        </p:txBody>
      </p:sp>
      <p:sp>
        <p:nvSpPr>
          <p:cNvPr id="3" name="Content Placeholder 2"/>
          <p:cNvSpPr>
            <a:spLocks noGrp="1"/>
          </p:cNvSpPr>
          <p:nvPr>
            <p:ph idx="1"/>
          </p:nvPr>
        </p:nvSpPr>
        <p:spPr/>
        <p:txBody>
          <a:bodyPr>
            <a:noAutofit/>
          </a:bodyPr>
          <a:lstStyle/>
          <a:p>
            <a:pPr algn="just">
              <a:buFont typeface="Wingdings" pitchFamily="2" charset="2"/>
              <a:buChar char="ü"/>
            </a:pPr>
            <a:r>
              <a:rPr lang="en-US" sz="2400" dirty="0"/>
              <a:t>Higher interdependency between firms interlinked within the business network</a:t>
            </a:r>
          </a:p>
          <a:p>
            <a:pPr algn="just">
              <a:buFont typeface="Wingdings" pitchFamily="2" charset="2"/>
              <a:buChar char="ü"/>
            </a:pPr>
            <a:endParaRPr lang="en-US" sz="2400" dirty="0"/>
          </a:p>
          <a:p>
            <a:pPr algn="just">
              <a:buFont typeface="Wingdings" pitchFamily="2" charset="2"/>
              <a:buChar char="ü"/>
            </a:pPr>
            <a:r>
              <a:rPr lang="en-US" sz="2400" dirty="0"/>
              <a:t>It intensifies competition and increases the complexity of supply by expanding product variety, searching for higher efficiency while responding to diverse and rapidly changing markets</a:t>
            </a:r>
          </a:p>
        </p:txBody>
      </p:sp>
      <p:sp>
        <p:nvSpPr>
          <p:cNvPr id="4" name="Slide Number Placeholder 3"/>
          <p:cNvSpPr>
            <a:spLocks noGrp="1"/>
          </p:cNvSpPr>
          <p:nvPr>
            <p:ph type="sldNum" sz="quarter" idx="12"/>
          </p:nvPr>
        </p:nvSpPr>
        <p:spPr/>
        <p:txBody>
          <a:bodyPr/>
          <a:lstStyle/>
          <a:p>
            <a:fld id="{6A2753F0-2132-49AF-A14E-57AA492F01C5}" type="slidenum">
              <a:rPr lang="en-US" smtClean="0"/>
              <a:pPr/>
              <a:t>20</a:t>
            </a:fld>
            <a:endParaRPr lang="en-US"/>
          </a:p>
        </p:txBody>
      </p:sp>
    </p:spTree>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0000" lnSpcReduction="20000"/>
          </a:bodyPr>
          <a:lstStyle/>
          <a:p>
            <a:r>
              <a:rPr lang="en-US" dirty="0"/>
              <a:t>CPFR originally was presented by VICS in their VICS CPFR Guidelines in 1998 as a 9 step (or data flow) process, starting with the collaborating businesses developing the agreement for collaboration. The 9 steps were:</a:t>
            </a:r>
          </a:p>
          <a:p>
            <a:r>
              <a:rPr lang="en-US" dirty="0"/>
              <a:t>i)	Develop Front End Agreement</a:t>
            </a:r>
          </a:p>
          <a:p>
            <a:r>
              <a:rPr lang="en-US" dirty="0"/>
              <a:t>ii)	 Create the Joint Business Plan </a:t>
            </a:r>
          </a:p>
          <a:p>
            <a:r>
              <a:rPr lang="en-US" dirty="0"/>
              <a:t>iii)	Create the Sales Forecast </a:t>
            </a:r>
          </a:p>
          <a:p>
            <a:r>
              <a:rPr lang="en-US" dirty="0"/>
              <a:t>iv)	Identify Exceptions for Sales Forecast</a:t>
            </a:r>
          </a:p>
          <a:p>
            <a:r>
              <a:rPr lang="en-US" dirty="0"/>
              <a:t>v)	 Resolve/Collaborate on Exception Items</a:t>
            </a:r>
          </a:p>
          <a:p>
            <a:r>
              <a:rPr lang="en-US" dirty="0"/>
              <a:t>vi)	 Create Order Forecast </a:t>
            </a:r>
          </a:p>
          <a:p>
            <a:r>
              <a:rPr lang="en-US" dirty="0"/>
              <a:t>vii)	Identify Exceptions for Order Forecast </a:t>
            </a:r>
          </a:p>
          <a:p>
            <a:r>
              <a:rPr lang="en-US" dirty="0"/>
              <a:t>viii)	Resolve/Collaborate on Exception Items</a:t>
            </a:r>
          </a:p>
          <a:p>
            <a:r>
              <a:rPr lang="en-US" dirty="0"/>
              <a:t>ix)	 Order Generation </a:t>
            </a:r>
          </a:p>
          <a:p>
            <a:endParaRPr lang="en-US" dirty="0"/>
          </a:p>
        </p:txBody>
      </p:sp>
    </p:spTree>
    <p:extLst>
      <p:ext uri="{BB962C8B-B14F-4D97-AF65-F5344CB8AC3E}">
        <p14:creationId xmlns:p14="http://schemas.microsoft.com/office/powerpoint/2010/main" val="2131986313"/>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en-US" dirty="0"/>
              <a:t>The center of the CPFR model is represented as the consumer, followed by the middle ring of the retailer, and finally the outside ring being the manufacturer. Each ring of the model represents different functions within the CPFR model. The consumer drives demand for goods and services while the retailer is the provider of goods and services. The manufacturer supplies the retailer stores with product as demand for product is pulled through the supply chain by the end user, being the consumer.</a:t>
            </a:r>
          </a:p>
          <a:p>
            <a:endParaRPr lang="en-US" dirty="0"/>
          </a:p>
        </p:txBody>
      </p:sp>
    </p:spTree>
    <p:extLst>
      <p:ext uri="{BB962C8B-B14F-4D97-AF65-F5344CB8AC3E}">
        <p14:creationId xmlns:p14="http://schemas.microsoft.com/office/powerpoint/2010/main" val="2045995688"/>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Some of the main processes shown in the model can be found in the second ring that has arrows in a circular pattern. This is displayed with collaboration arrangement, joint business plan, sales forecasting, order fulfillment etc. This stage will be described in detail below:</a:t>
            </a:r>
          </a:p>
          <a:p>
            <a:endParaRPr lang="en-US" dirty="0"/>
          </a:p>
        </p:txBody>
      </p:sp>
    </p:spTree>
    <p:extLst>
      <p:ext uri="{BB962C8B-B14F-4D97-AF65-F5344CB8AC3E}">
        <p14:creationId xmlns:p14="http://schemas.microsoft.com/office/powerpoint/2010/main" val="3101587303"/>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55000" lnSpcReduction="20000"/>
          </a:bodyPr>
          <a:lstStyle/>
          <a:p>
            <a:pPr lvl="0"/>
            <a:r>
              <a:rPr lang="en-US" dirty="0"/>
              <a:t>Strategy &amp; Planning, Collaboration Arrangement is the process of setting the business goals for the relationship, defining the scope of collaboration and assigning roles, responsibilities, checkpoints and escalation procedures. The Joint Business Plan then identifies the significant events that affect supply and demand in the planning period, such as promotions, inventory policy changes, store openings/closings, and product introductions. </a:t>
            </a:r>
          </a:p>
          <a:p>
            <a:pPr lvl="0"/>
            <a:r>
              <a:rPr lang="en-US" dirty="0"/>
              <a:t>Demand &amp; Supply Management is broken into Sales Forecasting, which projects consumer demand at the point of sale, and Order Planning/Forecasting, which determines future product ordering and delivery requirements based upon the sales forecast, inventory positions, transit lead times, and other factors. Execution consists of Order Generation, which transitions forecasts to firm demand, and Order Fulfillment, the process of producing, shipping, delivering, and stocking products for consumer purchase. </a:t>
            </a:r>
          </a:p>
          <a:p>
            <a:r>
              <a:rPr lang="en-US" dirty="0"/>
              <a:t>Analysis tasks and Exception Management, the active monitoring of planning and operations for out-of-bounds conditions, and Performance Assessment, the calculation of key metrics to evaluate the achievement of business goals, uncover trends or develop alternative strategies.</a:t>
            </a:r>
          </a:p>
        </p:txBody>
      </p:sp>
    </p:spTree>
    <p:extLst>
      <p:ext uri="{BB962C8B-B14F-4D97-AF65-F5344CB8AC3E}">
        <p14:creationId xmlns:p14="http://schemas.microsoft.com/office/powerpoint/2010/main" val="257611683"/>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PFR Mod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1447800"/>
            <a:ext cx="4451350" cy="277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517374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lgn="just">
              <a:buClr>
                <a:srgbClr val="0BD0D9"/>
              </a:buClr>
              <a:buFont typeface="Wingdings" pitchFamily="2" charset="2"/>
              <a:buChar char="ü"/>
            </a:pPr>
            <a:r>
              <a:rPr lang="en-US" sz="2400" dirty="0">
                <a:solidFill>
                  <a:prstClr val="black"/>
                </a:solidFill>
              </a:rPr>
              <a:t>Changing the concept of corporate enterprise</a:t>
            </a:r>
          </a:p>
          <a:p>
            <a:pPr lvl="1" algn="just">
              <a:buClr>
                <a:srgbClr val="0BD0D9"/>
              </a:buClr>
              <a:buFont typeface="Wingdings" pitchFamily="2" charset="2"/>
              <a:buChar char="§"/>
            </a:pPr>
            <a:r>
              <a:rPr lang="en-US" dirty="0"/>
              <a:t>Organizations have shed peripheral activities to concentrate on core competencies that offer the promise of unique value.</a:t>
            </a:r>
            <a:endParaRPr lang="en-US" dirty="0">
              <a:solidFill>
                <a:prstClr val="black"/>
              </a:solidFill>
            </a:endParaRPr>
          </a:p>
          <a:p>
            <a:pPr lvl="1" algn="just">
              <a:buClr>
                <a:srgbClr val="0BD0D9"/>
              </a:buClr>
              <a:buFont typeface="Wingdings" pitchFamily="2" charset="2"/>
              <a:buChar char="§"/>
            </a:pPr>
            <a:r>
              <a:rPr lang="en-US" dirty="0">
                <a:solidFill>
                  <a:prstClr val="black"/>
                </a:solidFill>
              </a:rPr>
              <a:t>Greater external dependence therefore forces attention to inter-organizational relationships for coordinating activities and processes</a:t>
            </a:r>
          </a:p>
          <a:p>
            <a:pPr lvl="1" algn="just">
              <a:buClr>
                <a:srgbClr val="0BD0D9"/>
              </a:buClr>
              <a:buFont typeface="Wingdings" pitchFamily="2" charset="2"/>
              <a:buChar char="§"/>
            </a:pPr>
            <a:r>
              <a:rPr lang="en-US" dirty="0"/>
              <a:t>Outsourcing</a:t>
            </a:r>
            <a:endParaRPr lang="en-US" dirty="0">
              <a:solidFill>
                <a:prstClr val="black"/>
              </a:solidFill>
            </a:endParaRPr>
          </a:p>
          <a:p>
            <a:endParaRPr lang="en-US" dirty="0"/>
          </a:p>
        </p:txBody>
      </p:sp>
      <p:sp>
        <p:nvSpPr>
          <p:cNvPr id="4" name="Slide Number Placeholder 3"/>
          <p:cNvSpPr>
            <a:spLocks noGrp="1"/>
          </p:cNvSpPr>
          <p:nvPr>
            <p:ph type="sldNum" sz="quarter" idx="12"/>
          </p:nvPr>
        </p:nvSpPr>
        <p:spPr/>
        <p:txBody>
          <a:bodyPr/>
          <a:lstStyle/>
          <a:p>
            <a:fld id="{6A2753F0-2132-49AF-A14E-57AA492F01C5}" type="slidenum">
              <a:rPr lang="en-US" smtClean="0"/>
              <a:pPr/>
              <a:t>21</a:t>
            </a:fld>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676400"/>
            <a:ext cx="8610600" cy="4648200"/>
          </a:xfrm>
        </p:spPr>
        <p:txBody>
          <a:bodyPr>
            <a:normAutofit/>
          </a:bodyPr>
          <a:lstStyle/>
          <a:p>
            <a:pPr algn="just">
              <a:buFont typeface="Wingdings" pitchFamily="2" charset="2"/>
              <a:buChar char="ü"/>
            </a:pPr>
            <a:r>
              <a:rPr lang="en-US" sz="2400" dirty="0"/>
              <a:t>Transformation of organizational structure of the corporation from a hierarchy to the point where knowledge is widely diffused throughout the organization and workers manage their own activities</a:t>
            </a:r>
          </a:p>
          <a:p>
            <a:pPr marL="0" indent="0" algn="just">
              <a:buNone/>
            </a:pPr>
            <a:endParaRPr lang="en-US" sz="2400" dirty="0"/>
          </a:p>
          <a:p>
            <a:pPr algn="just">
              <a:buFont typeface="Wingdings" pitchFamily="2" charset="2"/>
              <a:buChar char="ü"/>
            </a:pPr>
            <a:r>
              <a:rPr lang="en-US" sz="2400" dirty="0"/>
              <a:t>Changing the government environment, creating both problems and opportunities</a:t>
            </a:r>
          </a:p>
        </p:txBody>
      </p:sp>
      <p:sp>
        <p:nvSpPr>
          <p:cNvPr id="4" name="Slide Number Placeholder 3"/>
          <p:cNvSpPr>
            <a:spLocks noGrp="1"/>
          </p:cNvSpPr>
          <p:nvPr>
            <p:ph type="sldNum" sz="quarter" idx="12"/>
          </p:nvPr>
        </p:nvSpPr>
        <p:spPr/>
        <p:txBody>
          <a:bodyPr/>
          <a:lstStyle/>
          <a:p>
            <a:fld id="{6A2753F0-2132-49AF-A14E-57AA492F01C5}" type="slidenum">
              <a:rPr lang="en-US" smtClean="0"/>
              <a:pPr/>
              <a:t>22</a:t>
            </a:fld>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3200"/>
            <a:ext cx="8305800" cy="1143000"/>
          </a:xfrm>
        </p:spPr>
        <p:txBody>
          <a:bodyPr>
            <a:normAutofit fontScale="90000"/>
          </a:bodyPr>
          <a:lstStyle/>
          <a:p>
            <a:pPr algn="ctr"/>
            <a:r>
              <a:rPr lang="en-US" b="1" dirty="0">
                <a:latin typeface="+mn-lt"/>
              </a:rPr>
              <a:t>CHAPTER TWO</a:t>
            </a:r>
            <a:br>
              <a:rPr lang="en-US" b="1" dirty="0">
                <a:latin typeface="+mn-lt"/>
              </a:rPr>
            </a:br>
            <a:r>
              <a:rPr lang="en-US" b="1" dirty="0">
                <a:latin typeface="+mn-lt"/>
              </a:rPr>
              <a:t/>
            </a:r>
            <a:br>
              <a:rPr lang="en-US" b="1" dirty="0">
                <a:latin typeface="+mn-lt"/>
              </a:rPr>
            </a:br>
            <a:r>
              <a:rPr lang="en-US" b="1" dirty="0">
                <a:latin typeface="+mn-lt"/>
              </a:rPr>
              <a:t>Warehouse and Inventory</a:t>
            </a:r>
          </a:p>
        </p:txBody>
      </p:sp>
      <p:sp>
        <p:nvSpPr>
          <p:cNvPr id="3" name="Slide Number Placeholder 2"/>
          <p:cNvSpPr>
            <a:spLocks noGrp="1"/>
          </p:cNvSpPr>
          <p:nvPr>
            <p:ph type="sldNum" sz="quarter" idx="12"/>
          </p:nvPr>
        </p:nvSpPr>
        <p:spPr/>
        <p:txBody>
          <a:bodyPr/>
          <a:lstStyle/>
          <a:p>
            <a:fld id="{6A2753F0-2132-49AF-A14E-57AA492F01C5}" type="slidenum">
              <a:rPr lang="en-US" smtClean="0"/>
              <a:pPr/>
              <a:t>23</a:t>
            </a:fld>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200" b="1" dirty="0">
                <a:latin typeface="+mn-lt"/>
              </a:rPr>
              <a:t>Introduction to warehouse and warehousing </a:t>
            </a:r>
            <a:endParaRPr lang="en-US" sz="2800" dirty="0">
              <a:latin typeface="+mn-lt"/>
            </a:endParaRPr>
          </a:p>
        </p:txBody>
      </p:sp>
      <p:sp>
        <p:nvSpPr>
          <p:cNvPr id="3" name="Content Placeholder 2"/>
          <p:cNvSpPr>
            <a:spLocks noGrp="1"/>
          </p:cNvSpPr>
          <p:nvPr>
            <p:ph idx="1"/>
          </p:nvPr>
        </p:nvSpPr>
        <p:spPr>
          <a:xfrm>
            <a:off x="457200" y="2133600"/>
            <a:ext cx="8229600" cy="4389120"/>
          </a:xfrm>
        </p:spPr>
        <p:txBody>
          <a:bodyPr>
            <a:normAutofit/>
          </a:bodyPr>
          <a:lstStyle/>
          <a:p>
            <a:pPr algn="just"/>
            <a:endParaRPr lang="en-US" sz="2400" dirty="0"/>
          </a:p>
          <a:p>
            <a:pPr algn="just"/>
            <a:r>
              <a:rPr lang="en-US" sz="2400" b="1" dirty="0"/>
              <a:t>Warehouse?</a:t>
            </a:r>
          </a:p>
          <a:p>
            <a:pPr algn="just"/>
            <a:endParaRPr lang="en-US" sz="2400" b="1" dirty="0"/>
          </a:p>
          <a:p>
            <a:pPr algn="just"/>
            <a:r>
              <a:rPr lang="en-US" sz="2400" b="1" dirty="0"/>
              <a:t>Warehousing?</a:t>
            </a:r>
          </a:p>
          <a:p>
            <a:pPr algn="just">
              <a:buNone/>
            </a:pPr>
            <a:endParaRPr lang="en-US" sz="2400" b="1" dirty="0"/>
          </a:p>
          <a:p>
            <a:pPr algn="just"/>
            <a:r>
              <a:rPr lang="en-US" sz="2400" b="1" dirty="0"/>
              <a:t>Warehouse-keeper?</a:t>
            </a:r>
          </a:p>
          <a:p>
            <a:pPr algn="just"/>
            <a:endParaRPr lang="en-US" sz="2400" b="1" dirty="0"/>
          </a:p>
          <a:p>
            <a:pPr algn="just"/>
            <a:r>
              <a:rPr lang="en-US" sz="2400" b="1" dirty="0"/>
              <a:t>Why</a:t>
            </a:r>
            <a:r>
              <a:rPr lang="en-US" sz="2400" dirty="0"/>
              <a:t> </a:t>
            </a:r>
            <a:r>
              <a:rPr lang="en-US" sz="2400" b="1" dirty="0"/>
              <a:t>warehousing?</a:t>
            </a:r>
          </a:p>
          <a:p>
            <a:pPr algn="just"/>
            <a:endParaRPr lang="en-US" sz="2400" b="1" dirty="0"/>
          </a:p>
          <a:p>
            <a:pPr algn="just"/>
            <a:endParaRPr lang="en-US" sz="2400" b="1" dirty="0"/>
          </a:p>
          <a:p>
            <a:pPr algn="just"/>
            <a:endParaRPr lang="en-US" sz="2400" b="1" dirty="0"/>
          </a:p>
          <a:p>
            <a:pPr algn="just"/>
            <a:endParaRPr lang="en-US" sz="2400" b="1" dirty="0"/>
          </a:p>
          <a:p>
            <a:pPr algn="just"/>
            <a:endParaRPr lang="en-US" sz="2400" b="1" dirty="0"/>
          </a:p>
          <a:p>
            <a:pPr algn="just"/>
            <a:endParaRPr lang="en-US" sz="2400" b="1" dirty="0"/>
          </a:p>
          <a:p>
            <a:pPr algn="just"/>
            <a:endParaRPr lang="en-US" sz="2400" b="1" dirty="0"/>
          </a:p>
          <a:p>
            <a:pPr algn="just"/>
            <a:endParaRPr lang="en-US" sz="2400" dirty="0"/>
          </a:p>
          <a:p>
            <a:pPr algn="just"/>
            <a:endParaRPr lang="en-US" sz="2400" dirty="0"/>
          </a:p>
        </p:txBody>
      </p:sp>
      <p:sp>
        <p:nvSpPr>
          <p:cNvPr id="4" name="Slide Number Placeholder 3"/>
          <p:cNvSpPr>
            <a:spLocks noGrp="1"/>
          </p:cNvSpPr>
          <p:nvPr>
            <p:ph type="sldNum" sz="quarter" idx="12"/>
          </p:nvPr>
        </p:nvSpPr>
        <p:spPr/>
        <p:txBody>
          <a:bodyPr/>
          <a:lstStyle/>
          <a:p>
            <a:fld id="{6A2753F0-2132-49AF-A14E-57AA492F01C5}" type="slidenum">
              <a:rPr lang="en-US" smtClean="0"/>
              <a:pPr/>
              <a:t>24</a:t>
            </a:fld>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lgn="just">
              <a:buClr>
                <a:srgbClr val="0BD0D9"/>
              </a:buClr>
            </a:pPr>
            <a:r>
              <a:rPr lang="en-US" sz="2400" b="1" dirty="0">
                <a:solidFill>
                  <a:prstClr val="black"/>
                </a:solidFill>
              </a:rPr>
              <a:t>Warehousing</a:t>
            </a:r>
            <a:r>
              <a:rPr lang="en-US" sz="2400" dirty="0">
                <a:solidFill>
                  <a:prstClr val="black"/>
                </a:solidFill>
              </a:rPr>
              <a:t> refers to the activities involving storage of goods on a large-scale in a systematic and orderly manner and making them available conveniently when needed</a:t>
            </a:r>
          </a:p>
          <a:p>
            <a:pPr lvl="0" algn="just">
              <a:buClr>
                <a:srgbClr val="0BD0D9"/>
              </a:buClr>
            </a:pPr>
            <a:endParaRPr lang="en-US" sz="2400" dirty="0">
              <a:solidFill>
                <a:prstClr val="black"/>
              </a:solidFill>
            </a:endParaRPr>
          </a:p>
          <a:p>
            <a:pPr lvl="0" algn="just">
              <a:buClr>
                <a:srgbClr val="0BD0D9"/>
              </a:buClr>
            </a:pPr>
            <a:r>
              <a:rPr lang="en-US" sz="2400" dirty="0">
                <a:solidFill>
                  <a:prstClr val="black"/>
                </a:solidFill>
              </a:rPr>
              <a:t>It creates time utility by bridging the time gap between production and consumption of goods.</a:t>
            </a:r>
          </a:p>
          <a:p>
            <a:endParaRPr lang="en-US" dirty="0"/>
          </a:p>
        </p:txBody>
      </p:sp>
      <p:sp>
        <p:nvSpPr>
          <p:cNvPr id="4" name="Slide Number Placeholder 3"/>
          <p:cNvSpPr>
            <a:spLocks noGrp="1"/>
          </p:cNvSpPr>
          <p:nvPr>
            <p:ph type="sldNum" sz="quarter" idx="12"/>
          </p:nvPr>
        </p:nvSpPr>
        <p:spPr/>
        <p:txBody>
          <a:bodyPr/>
          <a:lstStyle/>
          <a:p>
            <a:fld id="{6A2753F0-2132-49AF-A14E-57AA492F01C5}" type="slidenum">
              <a:rPr lang="en-US" smtClean="0"/>
              <a:pPr/>
              <a:t>25</a:t>
            </a:fld>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lgn="just">
              <a:buClr>
                <a:srgbClr val="0BD0D9"/>
              </a:buClr>
            </a:pPr>
            <a:r>
              <a:rPr lang="en-US" sz="2400" dirty="0">
                <a:solidFill>
                  <a:prstClr val="black"/>
                </a:solidFill>
              </a:rPr>
              <a:t>A simple definition of a </a:t>
            </a:r>
            <a:r>
              <a:rPr lang="en-US" sz="2400" b="1" dirty="0">
                <a:solidFill>
                  <a:prstClr val="black"/>
                </a:solidFill>
              </a:rPr>
              <a:t>warehouse</a:t>
            </a:r>
            <a:r>
              <a:rPr lang="en-US" sz="2400" dirty="0">
                <a:solidFill>
                  <a:prstClr val="black"/>
                </a:solidFill>
              </a:rPr>
              <a:t> indicates that it is a planned space for the storage and handling of goods and materials. </a:t>
            </a:r>
          </a:p>
          <a:p>
            <a:pPr lvl="0" algn="just">
              <a:buClr>
                <a:srgbClr val="0BD0D9"/>
              </a:buClr>
            </a:pPr>
            <a:endParaRPr lang="en-US" sz="2400" dirty="0">
              <a:solidFill>
                <a:prstClr val="black"/>
              </a:solidFill>
            </a:endParaRPr>
          </a:p>
          <a:p>
            <a:pPr lvl="0" algn="just">
              <a:buClr>
                <a:srgbClr val="0BD0D9"/>
              </a:buClr>
            </a:pPr>
            <a:r>
              <a:rPr lang="en-US" sz="2400" dirty="0">
                <a:solidFill>
                  <a:prstClr val="black"/>
                </a:solidFill>
              </a:rPr>
              <a:t>In general, warehouses are focal points for product and information flow between sources of supply and beneficiaries</a:t>
            </a:r>
          </a:p>
          <a:p>
            <a:endParaRPr lang="en-US" dirty="0"/>
          </a:p>
        </p:txBody>
      </p:sp>
      <p:sp>
        <p:nvSpPr>
          <p:cNvPr id="4" name="Slide Number Placeholder 3"/>
          <p:cNvSpPr>
            <a:spLocks noGrp="1"/>
          </p:cNvSpPr>
          <p:nvPr>
            <p:ph type="sldNum" sz="quarter" idx="12"/>
          </p:nvPr>
        </p:nvSpPr>
        <p:spPr/>
        <p:txBody>
          <a:bodyPr/>
          <a:lstStyle/>
          <a:p>
            <a:fld id="{6A2753F0-2132-49AF-A14E-57AA492F01C5}" type="slidenum">
              <a:rPr lang="en-US" smtClean="0"/>
              <a:pPr/>
              <a:t>26</a:t>
            </a:fld>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lgn="just">
              <a:buFont typeface="Wingdings" pitchFamily="2" charset="2"/>
              <a:buChar char="Ø"/>
            </a:pPr>
            <a:r>
              <a:rPr lang="en-US" sz="2400" b="1" dirty="0">
                <a:solidFill>
                  <a:prstClr val="black"/>
                </a:solidFill>
              </a:rPr>
              <a:t>Objective</a:t>
            </a:r>
            <a:r>
              <a:rPr lang="en-US" sz="2400" dirty="0">
                <a:solidFill>
                  <a:prstClr val="black"/>
                </a:solidFill>
              </a:rPr>
              <a:t> of warehouses </a:t>
            </a:r>
          </a:p>
          <a:p>
            <a:pPr marL="0" lvl="0" indent="0" algn="just">
              <a:buNone/>
            </a:pPr>
            <a:endParaRPr lang="en-US" sz="2400" dirty="0">
              <a:solidFill>
                <a:prstClr val="black"/>
              </a:solidFill>
            </a:endParaRPr>
          </a:p>
          <a:p>
            <a:pPr lvl="1" algn="just">
              <a:buFont typeface="Wingdings" pitchFamily="2" charset="2"/>
              <a:buChar char="ü"/>
            </a:pPr>
            <a:r>
              <a:rPr lang="en-US" sz="2200" dirty="0">
                <a:solidFill>
                  <a:prstClr val="black"/>
                </a:solidFill>
              </a:rPr>
              <a:t>maximum utilization of storage space;</a:t>
            </a:r>
            <a:r>
              <a:rPr lang="en-US" sz="2200" b="1" dirty="0">
                <a:solidFill>
                  <a:prstClr val="black"/>
                </a:solidFill>
              </a:rPr>
              <a:t> </a:t>
            </a:r>
          </a:p>
          <a:p>
            <a:pPr lvl="1" algn="just">
              <a:buFont typeface="Wingdings" pitchFamily="2" charset="2"/>
              <a:buChar char="ü"/>
            </a:pPr>
            <a:r>
              <a:rPr lang="en-US" sz="2200" dirty="0">
                <a:solidFill>
                  <a:prstClr val="black"/>
                </a:solidFill>
              </a:rPr>
              <a:t>higher labor productivity; </a:t>
            </a:r>
          </a:p>
          <a:p>
            <a:pPr lvl="1" algn="just">
              <a:buFont typeface="Wingdings" pitchFamily="2" charset="2"/>
              <a:buChar char="ü"/>
            </a:pPr>
            <a:r>
              <a:rPr lang="en-US" sz="2200" dirty="0">
                <a:solidFill>
                  <a:prstClr val="black"/>
                </a:solidFill>
              </a:rPr>
              <a:t>maximum asset utilization</a:t>
            </a:r>
            <a:r>
              <a:rPr lang="en-US" sz="2200" b="1" dirty="0">
                <a:solidFill>
                  <a:prstClr val="black"/>
                </a:solidFill>
              </a:rPr>
              <a:t>; </a:t>
            </a:r>
          </a:p>
          <a:p>
            <a:pPr lvl="1" algn="just">
              <a:buFont typeface="Wingdings" pitchFamily="2" charset="2"/>
              <a:buChar char="ü"/>
            </a:pPr>
            <a:r>
              <a:rPr lang="en-US" sz="2200" dirty="0">
                <a:solidFill>
                  <a:prstClr val="black"/>
                </a:solidFill>
              </a:rPr>
              <a:t>reduction in material handling</a:t>
            </a:r>
            <a:r>
              <a:rPr lang="en-US" sz="2200" b="1" dirty="0">
                <a:solidFill>
                  <a:prstClr val="black"/>
                </a:solidFill>
              </a:rPr>
              <a:t>; </a:t>
            </a:r>
          </a:p>
          <a:p>
            <a:pPr lvl="1" algn="just">
              <a:buFont typeface="Wingdings" pitchFamily="2" charset="2"/>
              <a:buChar char="ü"/>
            </a:pPr>
            <a:r>
              <a:rPr lang="en-US" sz="2200" dirty="0">
                <a:solidFill>
                  <a:prstClr val="black"/>
                </a:solidFill>
              </a:rPr>
              <a:t>reduction in operating cost; </a:t>
            </a:r>
          </a:p>
          <a:p>
            <a:pPr lvl="1" algn="just">
              <a:buFont typeface="Wingdings" pitchFamily="2" charset="2"/>
              <a:buChar char="ü"/>
            </a:pPr>
            <a:r>
              <a:rPr lang="en-US" sz="2200" dirty="0">
                <a:solidFill>
                  <a:prstClr val="black"/>
                </a:solidFill>
              </a:rPr>
              <a:t>increased inventory turnover and</a:t>
            </a:r>
            <a:r>
              <a:rPr lang="en-US" sz="2200" b="1" dirty="0">
                <a:solidFill>
                  <a:prstClr val="black"/>
                </a:solidFill>
              </a:rPr>
              <a:t> </a:t>
            </a:r>
          </a:p>
          <a:p>
            <a:pPr lvl="1" algn="just">
              <a:buFont typeface="Wingdings" pitchFamily="2" charset="2"/>
              <a:buChar char="ü"/>
            </a:pPr>
            <a:r>
              <a:rPr lang="en-US" sz="2200" dirty="0">
                <a:solidFill>
                  <a:prstClr val="black"/>
                </a:solidFill>
              </a:rPr>
              <a:t>reduced order filling time.</a:t>
            </a:r>
          </a:p>
          <a:p>
            <a:endParaRPr lang="en-US" dirty="0"/>
          </a:p>
        </p:txBody>
      </p:sp>
      <p:sp>
        <p:nvSpPr>
          <p:cNvPr id="4" name="Slide Number Placeholder 3"/>
          <p:cNvSpPr>
            <a:spLocks noGrp="1"/>
          </p:cNvSpPr>
          <p:nvPr>
            <p:ph type="sldNum" sz="quarter" idx="12"/>
          </p:nvPr>
        </p:nvSpPr>
        <p:spPr/>
        <p:txBody>
          <a:bodyPr/>
          <a:lstStyle/>
          <a:p>
            <a:fld id="{6A2753F0-2132-49AF-A14E-57AA492F01C5}" type="slidenum">
              <a:rPr lang="en-US" smtClean="0"/>
              <a:pPr/>
              <a:t>27</a:t>
            </a:fld>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19912"/>
          </a:xfrm>
        </p:spPr>
        <p:txBody>
          <a:bodyPr>
            <a:normAutofit/>
          </a:bodyPr>
          <a:lstStyle/>
          <a:p>
            <a:pPr algn="ctr"/>
            <a:r>
              <a:rPr lang="en-US" sz="3600" b="1" dirty="0">
                <a:latin typeface="+mn-lt"/>
              </a:rPr>
              <a:t>Warehousing alternatives</a:t>
            </a:r>
            <a:endParaRPr lang="en-US" sz="3600" dirty="0">
              <a:latin typeface="+mn-lt"/>
            </a:endParaRPr>
          </a:p>
        </p:txBody>
      </p:sp>
      <p:sp>
        <p:nvSpPr>
          <p:cNvPr id="3" name="Content Placeholder 2"/>
          <p:cNvSpPr>
            <a:spLocks noGrp="1"/>
          </p:cNvSpPr>
          <p:nvPr>
            <p:ph idx="1"/>
          </p:nvPr>
        </p:nvSpPr>
        <p:spPr>
          <a:xfrm>
            <a:off x="457200" y="1828800"/>
            <a:ext cx="8229600" cy="4389120"/>
          </a:xfrm>
        </p:spPr>
        <p:txBody>
          <a:bodyPr>
            <a:noAutofit/>
          </a:bodyPr>
          <a:lstStyle/>
          <a:p>
            <a:pPr algn="ctr"/>
            <a:r>
              <a:rPr lang="en-US" sz="2400" b="1" dirty="0"/>
              <a:t>Three types</a:t>
            </a:r>
          </a:p>
          <a:p>
            <a:pPr algn="just"/>
            <a:endParaRPr lang="en-US" sz="2400" dirty="0"/>
          </a:p>
          <a:p>
            <a:pPr marL="457200" indent="-457200" algn="just">
              <a:buFont typeface="+mj-lt"/>
              <a:buAutoNum type="arabicPeriod"/>
            </a:pPr>
            <a:r>
              <a:rPr lang="en-US" sz="2400" dirty="0"/>
              <a:t>Private warehouses, </a:t>
            </a:r>
          </a:p>
          <a:p>
            <a:pPr marL="457200" indent="-457200" algn="just">
              <a:buFont typeface="+mj-lt"/>
              <a:buAutoNum type="arabicPeriod"/>
            </a:pPr>
            <a:endParaRPr lang="en-US" sz="2400" dirty="0"/>
          </a:p>
          <a:p>
            <a:pPr marL="457200" indent="-457200" algn="just">
              <a:buFont typeface="+mj-lt"/>
              <a:buAutoNum type="arabicPeriod"/>
            </a:pPr>
            <a:r>
              <a:rPr lang="en-US" sz="2400" dirty="0"/>
              <a:t>Public warehouses and</a:t>
            </a:r>
          </a:p>
          <a:p>
            <a:pPr marL="457200" indent="-457200" algn="just">
              <a:buFont typeface="+mj-lt"/>
              <a:buAutoNum type="arabicPeriod"/>
            </a:pPr>
            <a:endParaRPr lang="en-US" sz="2400" dirty="0"/>
          </a:p>
          <a:p>
            <a:pPr marL="457200" indent="-457200" algn="just">
              <a:buFont typeface="+mj-lt"/>
              <a:buAutoNum type="arabicPeriod"/>
            </a:pPr>
            <a:r>
              <a:rPr lang="en-US" sz="2400" dirty="0"/>
              <a:t>Contract warehouses</a:t>
            </a:r>
          </a:p>
        </p:txBody>
      </p:sp>
      <p:sp>
        <p:nvSpPr>
          <p:cNvPr id="4" name="Slide Number Placeholder 3"/>
          <p:cNvSpPr>
            <a:spLocks noGrp="1"/>
          </p:cNvSpPr>
          <p:nvPr>
            <p:ph type="sldNum" sz="quarter" idx="12"/>
          </p:nvPr>
        </p:nvSpPr>
        <p:spPr/>
        <p:txBody>
          <a:bodyPr/>
          <a:lstStyle/>
          <a:p>
            <a:fld id="{6A2753F0-2132-49AF-A14E-57AA492F01C5}" type="slidenum">
              <a:rPr lang="en-US" smtClean="0"/>
              <a:pPr/>
              <a:t>28</a:t>
            </a:fld>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048512"/>
          </a:xfrm>
        </p:spPr>
        <p:txBody>
          <a:bodyPr>
            <a:normAutofit/>
          </a:bodyPr>
          <a:lstStyle/>
          <a:p>
            <a:pPr algn="ctr"/>
            <a:r>
              <a:rPr lang="en-US" sz="4000" b="1" dirty="0">
                <a:latin typeface="+mn-lt"/>
              </a:rPr>
              <a:t>The private warehouses </a:t>
            </a:r>
            <a:endParaRPr lang="en-US" sz="4000" dirty="0">
              <a:latin typeface="+mn-lt"/>
            </a:endParaRPr>
          </a:p>
        </p:txBody>
      </p:sp>
      <p:sp>
        <p:nvSpPr>
          <p:cNvPr id="3" name="Content Placeholder 2"/>
          <p:cNvSpPr>
            <a:spLocks noGrp="1"/>
          </p:cNvSpPr>
          <p:nvPr>
            <p:ph idx="1"/>
          </p:nvPr>
        </p:nvSpPr>
        <p:spPr/>
        <p:txBody>
          <a:bodyPr>
            <a:normAutofit/>
          </a:bodyPr>
          <a:lstStyle/>
          <a:p>
            <a:pPr algn="just"/>
            <a:r>
              <a:rPr lang="en-US" sz="2400" dirty="0"/>
              <a:t>It refers to those owned or leased by the product owner.</a:t>
            </a:r>
          </a:p>
          <a:p>
            <a:pPr algn="just"/>
            <a:r>
              <a:rPr lang="en-US" sz="2400" dirty="0"/>
              <a:t>control is fully on the hand of the product owner; the product owner exercises overall control on warehouse management.</a:t>
            </a:r>
          </a:p>
          <a:p>
            <a:pPr algn="just"/>
            <a:r>
              <a:rPr lang="en-US" sz="2400" dirty="0"/>
              <a:t>provide market presence to the product owner and are considered to be cheaper as there is no profit to be added to the cost</a:t>
            </a:r>
          </a:p>
          <a:p>
            <a:endParaRPr lang="en-US" sz="2400" dirty="0"/>
          </a:p>
        </p:txBody>
      </p:sp>
      <p:sp>
        <p:nvSpPr>
          <p:cNvPr id="4" name="Slide Number Placeholder 3"/>
          <p:cNvSpPr>
            <a:spLocks noGrp="1"/>
          </p:cNvSpPr>
          <p:nvPr>
            <p:ph type="sldNum" sz="quarter" idx="12"/>
          </p:nvPr>
        </p:nvSpPr>
        <p:spPr/>
        <p:txBody>
          <a:bodyPr/>
          <a:lstStyle/>
          <a:p>
            <a:fld id="{6A2753F0-2132-49AF-A14E-57AA492F01C5}" type="slidenum">
              <a:rPr lang="en-US" smtClean="0"/>
              <a:pPr/>
              <a:t>29</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590800"/>
            <a:ext cx="8305800" cy="1143000"/>
          </a:xfrm>
        </p:spPr>
        <p:txBody>
          <a:bodyPr>
            <a:normAutofit fontScale="90000"/>
          </a:bodyPr>
          <a:lstStyle/>
          <a:p>
            <a:pPr algn="ctr"/>
            <a:r>
              <a:rPr lang="en-US" b="1" dirty="0">
                <a:latin typeface="+mn-lt"/>
              </a:rPr>
              <a:t>CHAPTER ONE</a:t>
            </a:r>
            <a:br>
              <a:rPr lang="en-US" b="1" dirty="0">
                <a:latin typeface="+mn-lt"/>
              </a:rPr>
            </a:br>
            <a:r>
              <a:rPr lang="en-US" b="1" dirty="0">
                <a:latin typeface="+mn-lt"/>
              </a:rPr>
              <a:t/>
            </a:r>
            <a:br>
              <a:rPr lang="en-US" b="1" dirty="0">
                <a:latin typeface="+mn-lt"/>
              </a:rPr>
            </a:br>
            <a:r>
              <a:rPr lang="en-US" sz="5400" b="1" dirty="0">
                <a:latin typeface="+mn-lt"/>
              </a:rPr>
              <a:t>Introduction to Logistics</a:t>
            </a:r>
            <a:endParaRPr lang="en-US" b="1" dirty="0">
              <a:latin typeface="+mn-lt"/>
            </a:endParaRPr>
          </a:p>
        </p:txBody>
      </p:sp>
      <p:sp>
        <p:nvSpPr>
          <p:cNvPr id="3" name="Slide Number Placeholder 2"/>
          <p:cNvSpPr>
            <a:spLocks noGrp="1"/>
          </p:cNvSpPr>
          <p:nvPr>
            <p:ph type="sldNum" sz="quarter" idx="12"/>
          </p:nvPr>
        </p:nvSpPr>
        <p:spPr/>
        <p:txBody>
          <a:bodyPr/>
          <a:lstStyle/>
          <a:p>
            <a:fld id="{6A2753F0-2132-49AF-A14E-57AA492F01C5}" type="slidenum">
              <a:rPr lang="en-US" smtClean="0"/>
              <a:pPr/>
              <a:t>3</a:t>
            </a:fld>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19912"/>
          </a:xfrm>
        </p:spPr>
        <p:txBody>
          <a:bodyPr>
            <a:normAutofit fontScale="90000"/>
          </a:bodyPr>
          <a:lstStyle/>
          <a:p>
            <a:pPr algn="ctr"/>
            <a:r>
              <a:rPr lang="en-US" sz="5400" b="1" dirty="0">
                <a:latin typeface="+mn-lt"/>
              </a:rPr>
              <a:t>The public warehouses</a:t>
            </a:r>
            <a:endParaRPr lang="en-US" b="1" dirty="0">
              <a:latin typeface="+mn-lt"/>
            </a:endParaRPr>
          </a:p>
        </p:txBody>
      </p:sp>
      <p:sp>
        <p:nvSpPr>
          <p:cNvPr id="3" name="Content Placeholder 2"/>
          <p:cNvSpPr>
            <a:spLocks noGrp="1"/>
          </p:cNvSpPr>
          <p:nvPr>
            <p:ph idx="1"/>
          </p:nvPr>
        </p:nvSpPr>
        <p:spPr/>
        <p:txBody>
          <a:bodyPr>
            <a:normAutofit/>
          </a:bodyPr>
          <a:lstStyle/>
          <a:p>
            <a:pPr algn="just"/>
            <a:r>
              <a:rPr lang="en-US" sz="2400" dirty="0"/>
              <a:t>Is available to companies on hire</a:t>
            </a:r>
          </a:p>
          <a:p>
            <a:pPr algn="just"/>
            <a:r>
              <a:rPr lang="en-US" sz="2400" dirty="0"/>
              <a:t>Public warehouses are characterized by overhead costs distributed over large customer base, offer expertise in management since warehousing is their core business; flexibility of location, significant economies of scale; several users and resultant volume and benefits in transportation costs. </a:t>
            </a:r>
          </a:p>
          <a:p>
            <a:pPr algn="just"/>
            <a:r>
              <a:rPr lang="en-US" sz="2400" dirty="0"/>
              <a:t>classified into five categories:- general merchandise, Refrigerated, Special commodity, Bonded and Household goods and furniture.</a:t>
            </a:r>
          </a:p>
          <a:p>
            <a:pPr algn="just"/>
            <a:endParaRPr lang="en-US" sz="2400" dirty="0"/>
          </a:p>
        </p:txBody>
      </p:sp>
      <p:sp>
        <p:nvSpPr>
          <p:cNvPr id="4" name="Slide Number Placeholder 3"/>
          <p:cNvSpPr>
            <a:spLocks noGrp="1"/>
          </p:cNvSpPr>
          <p:nvPr>
            <p:ph type="sldNum" sz="quarter" idx="12"/>
          </p:nvPr>
        </p:nvSpPr>
        <p:spPr/>
        <p:txBody>
          <a:bodyPr/>
          <a:lstStyle/>
          <a:p>
            <a:fld id="{6A2753F0-2132-49AF-A14E-57AA492F01C5}" type="slidenum">
              <a:rPr lang="en-US" smtClean="0"/>
              <a:pPr/>
              <a:t>30</a:t>
            </a:fld>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43712"/>
          </a:xfrm>
        </p:spPr>
        <p:txBody>
          <a:bodyPr>
            <a:normAutofit/>
          </a:bodyPr>
          <a:lstStyle/>
          <a:p>
            <a:pPr algn="ctr"/>
            <a:r>
              <a:rPr lang="en-US" sz="4400" b="1" dirty="0">
                <a:latin typeface="+mn-lt"/>
              </a:rPr>
              <a:t>Contract warehouses</a:t>
            </a:r>
          </a:p>
        </p:txBody>
      </p:sp>
      <p:sp>
        <p:nvSpPr>
          <p:cNvPr id="3" name="Content Placeholder 2"/>
          <p:cNvSpPr>
            <a:spLocks noGrp="1"/>
          </p:cNvSpPr>
          <p:nvPr>
            <p:ph idx="1"/>
          </p:nvPr>
        </p:nvSpPr>
        <p:spPr/>
        <p:txBody>
          <a:bodyPr>
            <a:normAutofit/>
          </a:bodyPr>
          <a:lstStyle/>
          <a:p>
            <a:pPr algn="just"/>
            <a:r>
              <a:rPr lang="en-US" sz="2400" dirty="0"/>
              <a:t>In this case, contract warehouse operators take over logistics responsibility from manufacturing company.</a:t>
            </a:r>
          </a:p>
          <a:p>
            <a:pPr algn="just"/>
            <a:endParaRPr lang="en-US" sz="2400" dirty="0"/>
          </a:p>
          <a:p>
            <a:pPr algn="just"/>
            <a:r>
              <a:rPr lang="en-US" sz="2400" dirty="0"/>
              <a:t>product owner gets the benefit of management expertise of the warehouse owner; </a:t>
            </a:r>
          </a:p>
          <a:p>
            <a:pPr lvl="2" algn="just"/>
            <a:r>
              <a:rPr lang="en-US" sz="2000" dirty="0"/>
              <a:t>As the warehouse owner centrally controls several warehouses, product owners get the benefit of shared resources with several clients. </a:t>
            </a:r>
          </a:p>
          <a:p>
            <a:pPr lvl="2" algn="just"/>
            <a:r>
              <a:rPr lang="en-US" sz="2000" dirty="0"/>
              <a:t>This brings down the cost.</a:t>
            </a:r>
          </a:p>
          <a:p>
            <a:pPr algn="just"/>
            <a:endParaRPr lang="en-US" sz="2400" dirty="0"/>
          </a:p>
        </p:txBody>
      </p:sp>
      <p:sp>
        <p:nvSpPr>
          <p:cNvPr id="4" name="Slide Number Placeholder 3"/>
          <p:cNvSpPr>
            <a:spLocks noGrp="1"/>
          </p:cNvSpPr>
          <p:nvPr>
            <p:ph type="sldNum" sz="quarter" idx="12"/>
          </p:nvPr>
        </p:nvSpPr>
        <p:spPr/>
        <p:txBody>
          <a:bodyPr/>
          <a:lstStyle/>
          <a:p>
            <a:fld id="{6A2753F0-2132-49AF-A14E-57AA492F01C5}" type="slidenum">
              <a:rPr lang="en-US" smtClean="0"/>
              <a:pPr/>
              <a:t>31</a:t>
            </a:fld>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96112"/>
          </a:xfrm>
        </p:spPr>
        <p:txBody>
          <a:bodyPr>
            <a:normAutofit/>
          </a:bodyPr>
          <a:lstStyle/>
          <a:p>
            <a:pPr lvl="2" algn="ctr" rtl="0">
              <a:spcBef>
                <a:spcPct val="0"/>
              </a:spcBef>
            </a:pPr>
            <a:r>
              <a:rPr lang="en-US" sz="2800" b="1" dirty="0">
                <a:latin typeface="+mn-lt"/>
              </a:rPr>
              <a:t>Warehouse operation and management</a:t>
            </a:r>
            <a:endParaRPr lang="en-US" sz="2800" dirty="0">
              <a:latin typeface="+mn-lt"/>
            </a:endParaRPr>
          </a:p>
        </p:txBody>
      </p:sp>
      <p:sp>
        <p:nvSpPr>
          <p:cNvPr id="3" name="Content Placeholder 2"/>
          <p:cNvSpPr>
            <a:spLocks noGrp="1"/>
          </p:cNvSpPr>
          <p:nvPr>
            <p:ph idx="1"/>
          </p:nvPr>
        </p:nvSpPr>
        <p:spPr>
          <a:xfrm>
            <a:off x="304800" y="1981200"/>
            <a:ext cx="8534400" cy="4191000"/>
          </a:xfrm>
        </p:spPr>
        <p:txBody>
          <a:bodyPr>
            <a:normAutofit fontScale="92500" lnSpcReduction="10000"/>
          </a:bodyPr>
          <a:lstStyle/>
          <a:p>
            <a:pPr algn="just">
              <a:buFont typeface="Wingdings" pitchFamily="2" charset="2"/>
              <a:buChar char="v"/>
            </a:pPr>
            <a:r>
              <a:rPr lang="en-US" sz="2400" b="1" dirty="0"/>
              <a:t>Warehouse Operation</a:t>
            </a:r>
          </a:p>
          <a:p>
            <a:pPr algn="just">
              <a:buFont typeface="Wingdings" pitchFamily="2" charset="2"/>
              <a:buChar char="v"/>
            </a:pPr>
            <a:endParaRPr lang="en-US" sz="2400" dirty="0"/>
          </a:p>
          <a:p>
            <a:pPr algn="just"/>
            <a:r>
              <a:rPr lang="en-US" sz="2400" dirty="0"/>
              <a:t>Receiving goods and accepting responsibility</a:t>
            </a:r>
          </a:p>
          <a:p>
            <a:pPr algn="just"/>
            <a:endParaRPr lang="en-US" sz="2400" dirty="0"/>
          </a:p>
          <a:p>
            <a:pPr algn="just"/>
            <a:r>
              <a:rPr lang="en-US" sz="2400" dirty="0"/>
              <a:t>Identifying goods using place, label, color code and etc.</a:t>
            </a:r>
          </a:p>
          <a:p>
            <a:pPr algn="just"/>
            <a:endParaRPr lang="en-US" sz="2400" dirty="0"/>
          </a:p>
          <a:p>
            <a:pPr algn="just"/>
            <a:r>
              <a:rPr lang="en-US" sz="2400" dirty="0"/>
              <a:t>Sorting out the received goods for appropriate storage area</a:t>
            </a:r>
          </a:p>
          <a:p>
            <a:pPr algn="just"/>
            <a:endParaRPr lang="en-US" sz="2400" dirty="0"/>
          </a:p>
          <a:p>
            <a:pPr algn="just"/>
            <a:r>
              <a:rPr lang="en-US" sz="2400" dirty="0"/>
              <a:t>Dispatching goods to storage for ease of accessibility</a:t>
            </a:r>
          </a:p>
          <a:p>
            <a:pPr algn="just"/>
            <a:endParaRPr lang="en-US" sz="2400" dirty="0"/>
          </a:p>
          <a:p>
            <a:pPr algn="just"/>
            <a:r>
              <a:rPr lang="en-US" sz="2400" dirty="0"/>
              <a:t>Holding goods for security against pilferage and deterioration</a:t>
            </a:r>
          </a:p>
          <a:p>
            <a:pPr algn="just"/>
            <a:endParaRPr lang="en-US" sz="2400" dirty="0"/>
          </a:p>
        </p:txBody>
      </p:sp>
      <p:sp>
        <p:nvSpPr>
          <p:cNvPr id="4" name="Slide Number Placeholder 3"/>
          <p:cNvSpPr>
            <a:spLocks noGrp="1"/>
          </p:cNvSpPr>
          <p:nvPr>
            <p:ph type="sldNum" sz="quarter" idx="12"/>
          </p:nvPr>
        </p:nvSpPr>
        <p:spPr/>
        <p:txBody>
          <a:bodyPr/>
          <a:lstStyle/>
          <a:p>
            <a:fld id="{6A2753F0-2132-49AF-A14E-57AA492F01C5}" type="slidenum">
              <a:rPr lang="en-US" smtClean="0"/>
              <a:pPr/>
              <a:t>32</a:t>
            </a:fld>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lvl="0" algn="just">
              <a:buClr>
                <a:srgbClr val="0BD0D9"/>
              </a:buClr>
            </a:pPr>
            <a:r>
              <a:rPr lang="en-US" sz="2400" dirty="0">
                <a:solidFill>
                  <a:prstClr val="black"/>
                </a:solidFill>
              </a:rPr>
              <a:t>Selecting, retrieving, packing and grouping items according to </a:t>
            </a:r>
            <a:r>
              <a:rPr lang="en-US" sz="2400" b="1" dirty="0">
                <a:solidFill>
                  <a:prstClr val="black"/>
                </a:solidFill>
              </a:rPr>
              <a:t>customers order </a:t>
            </a:r>
            <a:r>
              <a:rPr lang="en-US" sz="2400" dirty="0">
                <a:solidFill>
                  <a:prstClr val="black"/>
                </a:solidFill>
              </a:rPr>
              <a:t>for dispatch </a:t>
            </a:r>
          </a:p>
          <a:p>
            <a:pPr lvl="0" algn="just">
              <a:buClr>
                <a:srgbClr val="0BD0D9"/>
              </a:buClr>
            </a:pPr>
            <a:endParaRPr lang="en-US" sz="2400" dirty="0">
              <a:solidFill>
                <a:prstClr val="black"/>
              </a:solidFill>
            </a:endParaRPr>
          </a:p>
          <a:p>
            <a:pPr lvl="0" algn="just">
              <a:buClr>
                <a:srgbClr val="0BD0D9"/>
              </a:buClr>
            </a:pPr>
            <a:r>
              <a:rPr lang="en-US" sz="2400" dirty="0">
                <a:solidFill>
                  <a:prstClr val="black"/>
                </a:solidFill>
              </a:rPr>
              <a:t>Marshaling goods( i.e. check whether the items of a single order are complete and order records are updated) </a:t>
            </a:r>
          </a:p>
          <a:p>
            <a:pPr lvl="0" algn="just">
              <a:buClr>
                <a:srgbClr val="0BD0D9"/>
              </a:buClr>
            </a:pPr>
            <a:endParaRPr lang="en-US" sz="2400" dirty="0">
              <a:solidFill>
                <a:prstClr val="black"/>
              </a:solidFill>
            </a:endParaRPr>
          </a:p>
          <a:p>
            <a:pPr lvl="0" algn="just">
              <a:buClr>
                <a:srgbClr val="0BD0D9"/>
              </a:buClr>
            </a:pPr>
            <a:r>
              <a:rPr lang="en-US" sz="2400" dirty="0">
                <a:solidFill>
                  <a:prstClr val="black"/>
                </a:solidFill>
              </a:rPr>
              <a:t>Dispatching goods using the proper transport and preparing records and advices-of stocks and replenishment requirements.</a:t>
            </a:r>
          </a:p>
          <a:p>
            <a:endParaRPr lang="en-US" sz="2800" dirty="0"/>
          </a:p>
        </p:txBody>
      </p:sp>
      <p:sp>
        <p:nvSpPr>
          <p:cNvPr id="4" name="Slide Number Placeholder 3"/>
          <p:cNvSpPr>
            <a:spLocks noGrp="1"/>
          </p:cNvSpPr>
          <p:nvPr>
            <p:ph type="sldNum" sz="quarter" idx="12"/>
          </p:nvPr>
        </p:nvSpPr>
        <p:spPr/>
        <p:txBody>
          <a:bodyPr/>
          <a:lstStyle/>
          <a:p>
            <a:fld id="{6A2753F0-2132-49AF-A14E-57AA492F01C5}" type="slidenum">
              <a:rPr lang="en-US" smtClean="0"/>
              <a:pPr/>
              <a:t>33</a:t>
            </a:fld>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just"/>
            <a:r>
              <a:rPr lang="en-US" sz="2400" b="1" dirty="0"/>
              <a:t>Warehouse management </a:t>
            </a:r>
            <a:r>
              <a:rPr lang="en-US" sz="2400" dirty="0"/>
              <a:t>deals with </a:t>
            </a:r>
            <a:r>
              <a:rPr lang="en-US" sz="2400" b="1" dirty="0"/>
              <a:t>receipt</a:t>
            </a:r>
            <a:r>
              <a:rPr lang="en-US" sz="2400" dirty="0"/>
              <a:t>, </a:t>
            </a:r>
            <a:r>
              <a:rPr lang="en-US" sz="2400" b="1" dirty="0"/>
              <a:t>storage</a:t>
            </a:r>
            <a:r>
              <a:rPr lang="en-US" sz="2400" dirty="0"/>
              <a:t> and </a:t>
            </a:r>
            <a:r>
              <a:rPr lang="en-US" sz="2400" b="1" dirty="0"/>
              <a:t>movement</a:t>
            </a:r>
            <a:r>
              <a:rPr lang="en-US" sz="2400" dirty="0"/>
              <a:t> of goods, normally </a:t>
            </a:r>
            <a:r>
              <a:rPr lang="en-US" sz="2400" b="1" dirty="0"/>
              <a:t>finished goods</a:t>
            </a:r>
            <a:r>
              <a:rPr lang="en-US" sz="2400" dirty="0"/>
              <a:t>, to intermediate storage locations or to final customer</a:t>
            </a:r>
          </a:p>
          <a:p>
            <a:pPr algn="just"/>
            <a:endParaRPr lang="en-US" sz="2400" dirty="0"/>
          </a:p>
          <a:p>
            <a:pPr algn="just"/>
            <a:r>
              <a:rPr lang="en-US" sz="2400" dirty="0"/>
              <a:t>The objective of warehouse management is to help in </a:t>
            </a:r>
            <a:r>
              <a:rPr lang="en-US" sz="2400" b="1" dirty="0"/>
              <a:t>optimal cost of timely order </a:t>
            </a:r>
            <a:r>
              <a:rPr lang="en-US" sz="2400" dirty="0"/>
              <a:t>fulfillment by managing the resources economically. </a:t>
            </a:r>
          </a:p>
        </p:txBody>
      </p:sp>
      <p:sp>
        <p:nvSpPr>
          <p:cNvPr id="4" name="Slide Number Placeholder 3"/>
          <p:cNvSpPr>
            <a:spLocks noGrp="1"/>
          </p:cNvSpPr>
          <p:nvPr>
            <p:ph type="sldNum" sz="quarter" idx="12"/>
          </p:nvPr>
        </p:nvSpPr>
        <p:spPr/>
        <p:txBody>
          <a:bodyPr/>
          <a:lstStyle/>
          <a:p>
            <a:fld id="{6A2753F0-2132-49AF-A14E-57AA492F01C5}" type="slidenum">
              <a:rPr lang="en-US" smtClean="0"/>
              <a:pPr/>
              <a:t>34</a:t>
            </a:fld>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just"/>
            <a:r>
              <a:rPr lang="en-US" sz="2400" dirty="0"/>
              <a:t>Is helpful to manage </a:t>
            </a:r>
            <a:r>
              <a:rPr lang="en-US" sz="2400" b="1" dirty="0"/>
              <a:t>goods</a:t>
            </a:r>
            <a:r>
              <a:rPr lang="en-US" sz="2400" dirty="0"/>
              <a:t> and </a:t>
            </a:r>
            <a:r>
              <a:rPr lang="en-US" sz="2400" b="1" dirty="0"/>
              <a:t>space</a:t>
            </a:r>
            <a:r>
              <a:rPr lang="en-US" sz="2400" dirty="0"/>
              <a:t> more effectively, to reduce costs and waste, and to gain control over warehouse operations</a:t>
            </a:r>
          </a:p>
          <a:p>
            <a:pPr algn="just"/>
            <a:r>
              <a:rPr lang="en-US" sz="2400" dirty="0"/>
              <a:t>Moreover, with access to real-time and accurate inventory data, warehouse professionals can possibly save time in locating items or performing physical inventories</a:t>
            </a:r>
          </a:p>
          <a:p>
            <a:pPr algn="just"/>
            <a:endParaRPr lang="en-US" sz="2400" dirty="0"/>
          </a:p>
          <a:p>
            <a:pPr algn="just"/>
            <a:r>
              <a:rPr lang="en-US" sz="2400" dirty="0"/>
              <a:t>Helps to trace items by lot or serial numbers to quickly identify from </a:t>
            </a:r>
            <a:r>
              <a:rPr lang="en-US" sz="2400" b="1" dirty="0"/>
              <a:t>where</a:t>
            </a:r>
            <a:r>
              <a:rPr lang="en-US" sz="2400" dirty="0"/>
              <a:t> the items were purchased, how they were used in the </a:t>
            </a:r>
            <a:r>
              <a:rPr lang="en-US" sz="2400" b="1" dirty="0"/>
              <a:t>production processes</a:t>
            </a:r>
            <a:r>
              <a:rPr lang="en-US" sz="2400" dirty="0"/>
              <a:t>, and where they were sold.</a:t>
            </a:r>
          </a:p>
        </p:txBody>
      </p:sp>
      <p:sp>
        <p:nvSpPr>
          <p:cNvPr id="4" name="Slide Number Placeholder 3"/>
          <p:cNvSpPr>
            <a:spLocks noGrp="1"/>
          </p:cNvSpPr>
          <p:nvPr>
            <p:ph type="sldNum" sz="quarter" idx="12"/>
          </p:nvPr>
        </p:nvSpPr>
        <p:spPr/>
        <p:txBody>
          <a:bodyPr/>
          <a:lstStyle/>
          <a:p>
            <a:fld id="{6A2753F0-2132-49AF-A14E-57AA492F01C5}" type="slidenum">
              <a:rPr lang="en-US" smtClean="0"/>
              <a:pPr/>
              <a:t>35</a:t>
            </a:fld>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35480"/>
            <a:ext cx="8305800" cy="4389120"/>
          </a:xfrm>
        </p:spPr>
        <p:txBody>
          <a:bodyPr>
            <a:normAutofit fontScale="92500"/>
          </a:bodyPr>
          <a:lstStyle/>
          <a:p>
            <a:pPr algn="just"/>
            <a:r>
              <a:rPr lang="en-US" sz="2400" b="1" dirty="0"/>
              <a:t>Warehouse management system = </a:t>
            </a:r>
            <a:r>
              <a:rPr lang="en-US" sz="2400" dirty="0"/>
              <a:t>control the movement and storage of materials within a warehouse and the associated transactions, including shipping, receiving, put away and picking.</a:t>
            </a:r>
          </a:p>
          <a:p>
            <a:pPr algn="just"/>
            <a:endParaRPr lang="en-US" sz="2400" dirty="0"/>
          </a:p>
          <a:p>
            <a:pPr algn="just"/>
            <a:r>
              <a:rPr lang="en-US" sz="2400" dirty="0"/>
              <a:t>Is also helpful to direct and to optimize stock put away based on real time information about the status of bin utilization.</a:t>
            </a:r>
          </a:p>
          <a:p>
            <a:pPr algn="just"/>
            <a:endParaRPr lang="en-US" sz="2400" dirty="0"/>
          </a:p>
          <a:p>
            <a:pPr algn="just"/>
            <a:r>
              <a:rPr lang="en-US" sz="2400" dirty="0"/>
              <a:t>For </a:t>
            </a:r>
            <a:r>
              <a:rPr lang="en-US" sz="2400" b="1" dirty="0"/>
              <a:t>efficiency</a:t>
            </a:r>
            <a:r>
              <a:rPr lang="en-US" sz="2400" dirty="0"/>
              <a:t> = utilize Auto ID Data Capture (AIDC) technology, such as barcode scanners, mobile computers, wireless LANs and potentially Radio-frequency identification (RFID).</a:t>
            </a:r>
          </a:p>
          <a:p>
            <a:pPr algn="just"/>
            <a:endParaRPr lang="en-US" sz="2400" dirty="0"/>
          </a:p>
        </p:txBody>
      </p:sp>
      <p:sp>
        <p:nvSpPr>
          <p:cNvPr id="4" name="Slide Number Placeholder 3"/>
          <p:cNvSpPr>
            <a:spLocks noGrp="1"/>
          </p:cNvSpPr>
          <p:nvPr>
            <p:ph type="sldNum" sz="quarter" idx="12"/>
          </p:nvPr>
        </p:nvSpPr>
        <p:spPr/>
        <p:txBody>
          <a:bodyPr/>
          <a:lstStyle/>
          <a:p>
            <a:fld id="{6A2753F0-2132-49AF-A14E-57AA492F01C5}" type="slidenum">
              <a:rPr lang="en-US" smtClean="0"/>
              <a:pPr/>
              <a:t>36</a:t>
            </a:fld>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just">
              <a:buFont typeface="Wingdings" pitchFamily="2" charset="2"/>
              <a:buChar char="v"/>
            </a:pPr>
            <a:r>
              <a:rPr lang="en-US" sz="2400" b="1" dirty="0"/>
              <a:t>Major objectives of a warehouse management system</a:t>
            </a:r>
          </a:p>
          <a:p>
            <a:pPr algn="just">
              <a:buFont typeface="Wingdings" pitchFamily="2" charset="2"/>
              <a:buChar char="v"/>
            </a:pPr>
            <a:endParaRPr lang="en-US" sz="2400" b="1" dirty="0"/>
          </a:p>
          <a:p>
            <a:pPr algn="just"/>
            <a:r>
              <a:rPr lang="en-US" sz="2400" dirty="0"/>
              <a:t>To provide a set of computerized procedures to handle the receipt of stock and returns into a warehouse facility</a:t>
            </a:r>
          </a:p>
          <a:p>
            <a:pPr algn="just"/>
            <a:r>
              <a:rPr lang="en-US" sz="2400" dirty="0"/>
              <a:t>to model and manage the logical representation of the physical storage facilities</a:t>
            </a:r>
          </a:p>
          <a:p>
            <a:pPr algn="just"/>
            <a:r>
              <a:rPr lang="en-US" sz="2400" dirty="0"/>
              <a:t>to manage the stock within the facility and to enable a seamless link to order processing and logistics management in order to pick, pack and ship product out of the facility </a:t>
            </a:r>
          </a:p>
          <a:p>
            <a:pPr algn="just"/>
            <a:endParaRPr lang="en-US" sz="2400" dirty="0"/>
          </a:p>
        </p:txBody>
      </p:sp>
      <p:sp>
        <p:nvSpPr>
          <p:cNvPr id="4" name="Slide Number Placeholder 3"/>
          <p:cNvSpPr>
            <a:spLocks noGrp="1"/>
          </p:cNvSpPr>
          <p:nvPr>
            <p:ph type="sldNum" sz="quarter" idx="12"/>
          </p:nvPr>
        </p:nvSpPr>
        <p:spPr/>
        <p:txBody>
          <a:bodyPr/>
          <a:lstStyle/>
          <a:p>
            <a:fld id="{6A2753F0-2132-49AF-A14E-57AA492F01C5}" type="slidenum">
              <a:rPr lang="en-US" smtClean="0"/>
              <a:pPr/>
              <a:t>37</a:t>
            </a:fld>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Economic benefits of warehouses</a:t>
            </a:r>
            <a:endParaRPr lang="en-US" dirty="0"/>
          </a:p>
        </p:txBody>
      </p:sp>
      <p:sp>
        <p:nvSpPr>
          <p:cNvPr id="3" name="Content Placeholder 2"/>
          <p:cNvSpPr>
            <a:spLocks noGrp="1"/>
          </p:cNvSpPr>
          <p:nvPr>
            <p:ph idx="1"/>
          </p:nvPr>
        </p:nvSpPr>
        <p:spPr/>
        <p:txBody>
          <a:bodyPr/>
          <a:lstStyle/>
          <a:p>
            <a:pPr marL="0" indent="0">
              <a:buNone/>
            </a:pPr>
            <a:r>
              <a:rPr lang="en-US" dirty="0"/>
              <a:t>Five</a:t>
            </a:r>
          </a:p>
          <a:p>
            <a:r>
              <a:rPr lang="en-US" dirty="0"/>
              <a:t>movement consolidation, </a:t>
            </a:r>
          </a:p>
          <a:p>
            <a:r>
              <a:rPr lang="en-US" dirty="0"/>
              <a:t>break-bulk, </a:t>
            </a:r>
          </a:p>
          <a:p>
            <a:r>
              <a:rPr lang="en-US" dirty="0"/>
              <a:t>cross-dock, </a:t>
            </a:r>
          </a:p>
          <a:p>
            <a:r>
              <a:rPr lang="en-US" dirty="0"/>
              <a:t>processing (postponement) and </a:t>
            </a:r>
          </a:p>
          <a:p>
            <a:r>
              <a:rPr lang="en-US" dirty="0"/>
              <a:t>stock pilling.</a:t>
            </a:r>
          </a:p>
        </p:txBody>
      </p:sp>
      <p:sp>
        <p:nvSpPr>
          <p:cNvPr id="4" name="Slide Number Placeholder 3"/>
          <p:cNvSpPr>
            <a:spLocks noGrp="1"/>
          </p:cNvSpPr>
          <p:nvPr>
            <p:ph type="sldNum" sz="quarter" idx="12"/>
          </p:nvPr>
        </p:nvSpPr>
        <p:spPr/>
        <p:txBody>
          <a:bodyPr/>
          <a:lstStyle/>
          <a:p>
            <a:fld id="{6A2753F0-2132-49AF-A14E-57AA492F01C5}" type="slidenum">
              <a:rPr lang="en-US" smtClean="0"/>
              <a:pPr/>
              <a:t>38</a:t>
            </a:fld>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67512"/>
          </a:xfrm>
        </p:spPr>
        <p:txBody>
          <a:bodyPr>
            <a:noAutofit/>
          </a:bodyPr>
          <a:lstStyle/>
          <a:p>
            <a:pPr algn="just"/>
            <a:r>
              <a:rPr lang="en-US" sz="3600" dirty="0">
                <a:latin typeface="+mn-lt"/>
              </a:rPr>
              <a:t>The movement consolidation benefit</a:t>
            </a:r>
          </a:p>
        </p:txBody>
      </p:sp>
      <p:sp>
        <p:nvSpPr>
          <p:cNvPr id="3" name="Content Placeholder 2"/>
          <p:cNvSpPr>
            <a:spLocks noGrp="1"/>
          </p:cNvSpPr>
          <p:nvPr>
            <p:ph idx="1"/>
          </p:nvPr>
        </p:nvSpPr>
        <p:spPr/>
        <p:txBody>
          <a:bodyPr>
            <a:normAutofit/>
          </a:bodyPr>
          <a:lstStyle/>
          <a:p>
            <a:pPr algn="just"/>
            <a:r>
              <a:rPr lang="en-US" sz="2400" dirty="0"/>
              <a:t>It indicates that warehouses reduce transportation cost by consolidating movement. </a:t>
            </a:r>
          </a:p>
          <a:p>
            <a:pPr algn="just"/>
            <a:endParaRPr lang="en-US" sz="2400" dirty="0"/>
          </a:p>
          <a:p>
            <a:pPr algn="just"/>
            <a:r>
              <a:rPr lang="en-US" sz="2400" dirty="0"/>
              <a:t>Several plants supply their products for the same customer to a warehouse and from this warehouse the products are sent in bulk shipment to the customer</a:t>
            </a:r>
          </a:p>
          <a:p>
            <a:pPr algn="just">
              <a:buNone/>
            </a:pPr>
            <a:endParaRPr lang="en-US" sz="2400" dirty="0"/>
          </a:p>
        </p:txBody>
      </p:sp>
      <p:sp>
        <p:nvSpPr>
          <p:cNvPr id="4" name="Slide Number Placeholder 3"/>
          <p:cNvSpPr>
            <a:spLocks noGrp="1"/>
          </p:cNvSpPr>
          <p:nvPr>
            <p:ph type="sldNum" sz="quarter" idx="12"/>
          </p:nvPr>
        </p:nvSpPr>
        <p:spPr/>
        <p:txBody>
          <a:bodyPr/>
          <a:lstStyle/>
          <a:p>
            <a:fld id="{6A2753F0-2132-49AF-A14E-57AA492F01C5}" type="slidenum">
              <a:rPr lang="en-US" smtClean="0"/>
              <a:pPr/>
              <a:t>39</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91312"/>
          </a:xfrm>
        </p:spPr>
        <p:txBody>
          <a:bodyPr>
            <a:normAutofit/>
          </a:bodyPr>
          <a:lstStyle/>
          <a:p>
            <a:pPr lvl="2" algn="ctr" rtl="0">
              <a:spcBef>
                <a:spcPct val="0"/>
              </a:spcBef>
            </a:pPr>
            <a:r>
              <a:rPr lang="en-CA" sz="3200" b="1" dirty="0">
                <a:latin typeface="+mn-lt"/>
              </a:rPr>
              <a:t>Definition and concepts of logistics</a:t>
            </a:r>
            <a:endParaRPr lang="en-US" sz="4800" b="1" dirty="0">
              <a:latin typeface="+mn-lt"/>
            </a:endParaRPr>
          </a:p>
        </p:txBody>
      </p:sp>
      <p:sp>
        <p:nvSpPr>
          <p:cNvPr id="3" name="Content Placeholder 2"/>
          <p:cNvSpPr>
            <a:spLocks noGrp="1"/>
          </p:cNvSpPr>
          <p:nvPr>
            <p:ph idx="1"/>
          </p:nvPr>
        </p:nvSpPr>
        <p:spPr>
          <a:xfrm>
            <a:off x="457200" y="1600200"/>
            <a:ext cx="8229600" cy="4724400"/>
          </a:xfrm>
        </p:spPr>
        <p:txBody>
          <a:bodyPr>
            <a:noAutofit/>
          </a:bodyPr>
          <a:lstStyle/>
          <a:p>
            <a:pPr algn="just"/>
            <a:r>
              <a:rPr lang="en-US" sz="2400" dirty="0"/>
              <a:t>Logistics is part of the supply chain process that </a:t>
            </a:r>
          </a:p>
          <a:p>
            <a:pPr lvl="2" algn="just"/>
            <a:r>
              <a:rPr lang="en-US" sz="2000" dirty="0"/>
              <a:t>Plans, implements, and controls the efficient, effective </a:t>
            </a:r>
            <a:r>
              <a:rPr lang="en-US" sz="2000" b="1" dirty="0">
                <a:solidFill>
                  <a:srgbClr val="FF0000"/>
                </a:solidFill>
              </a:rPr>
              <a:t>forward</a:t>
            </a:r>
            <a:r>
              <a:rPr lang="en-US" sz="2000" dirty="0">
                <a:solidFill>
                  <a:srgbClr val="FF0000"/>
                </a:solidFill>
              </a:rPr>
              <a:t> </a:t>
            </a:r>
            <a:r>
              <a:rPr lang="en-US" sz="2000" dirty="0"/>
              <a:t>and </a:t>
            </a:r>
            <a:r>
              <a:rPr lang="en-US" sz="2000" b="1" dirty="0">
                <a:solidFill>
                  <a:srgbClr val="FF0000"/>
                </a:solidFill>
              </a:rPr>
              <a:t>reverses</a:t>
            </a:r>
            <a:r>
              <a:rPr lang="en-US" sz="2000" dirty="0">
                <a:solidFill>
                  <a:srgbClr val="FF0000"/>
                </a:solidFill>
              </a:rPr>
              <a:t> </a:t>
            </a:r>
            <a:r>
              <a:rPr lang="en-US" sz="2000" dirty="0"/>
              <a:t>flow and </a:t>
            </a:r>
            <a:r>
              <a:rPr lang="en-US" sz="2000" b="1" dirty="0">
                <a:solidFill>
                  <a:srgbClr val="FF0000"/>
                </a:solidFill>
              </a:rPr>
              <a:t>storage</a:t>
            </a:r>
            <a:r>
              <a:rPr lang="en-US" sz="2000" dirty="0">
                <a:solidFill>
                  <a:srgbClr val="FF0000"/>
                </a:solidFill>
              </a:rPr>
              <a:t> </a:t>
            </a:r>
            <a:r>
              <a:rPr lang="en-US" sz="2000" dirty="0"/>
              <a:t>of goods, services, and related information between the point of </a:t>
            </a:r>
            <a:r>
              <a:rPr lang="en-US" sz="2000" b="1" dirty="0">
                <a:solidFill>
                  <a:srgbClr val="FF0000"/>
                </a:solidFill>
              </a:rPr>
              <a:t>origin</a:t>
            </a:r>
            <a:r>
              <a:rPr lang="en-US" sz="2000" dirty="0">
                <a:solidFill>
                  <a:srgbClr val="FF0000"/>
                </a:solidFill>
              </a:rPr>
              <a:t> </a:t>
            </a:r>
            <a:r>
              <a:rPr lang="en-US" sz="2000" dirty="0"/>
              <a:t>and the point of </a:t>
            </a:r>
            <a:r>
              <a:rPr lang="en-US" sz="2000" b="1" dirty="0">
                <a:solidFill>
                  <a:srgbClr val="FF0000"/>
                </a:solidFill>
              </a:rPr>
              <a:t>consumption</a:t>
            </a:r>
            <a:r>
              <a:rPr lang="en-US" sz="2000" dirty="0">
                <a:solidFill>
                  <a:srgbClr val="FF0000"/>
                </a:solidFill>
              </a:rPr>
              <a:t> </a:t>
            </a:r>
            <a:r>
              <a:rPr lang="en-US" sz="2000" dirty="0"/>
              <a:t>in order to </a:t>
            </a:r>
            <a:r>
              <a:rPr lang="en-US" sz="2000" b="1" dirty="0">
                <a:solidFill>
                  <a:srgbClr val="FF0000"/>
                </a:solidFill>
              </a:rPr>
              <a:t>meet customers’ requirements</a:t>
            </a:r>
          </a:p>
          <a:p>
            <a:pPr algn="just"/>
            <a:endParaRPr lang="en-US" sz="2400" dirty="0"/>
          </a:p>
          <a:p>
            <a:pPr algn="just"/>
            <a:r>
              <a:rPr lang="en-US" sz="2400" dirty="0"/>
              <a:t>Logistics</a:t>
            </a:r>
            <a:r>
              <a:rPr lang="en-US" sz="2400" b="1" dirty="0"/>
              <a:t> </a:t>
            </a:r>
            <a:r>
              <a:rPr lang="en-US" sz="2400" dirty="0"/>
              <a:t>refers to the function responsible for all aspects of the storage and movement of materials on their journey from original suppliers through to ﬁnal customers</a:t>
            </a:r>
          </a:p>
          <a:p>
            <a:pPr algn="just"/>
            <a:endParaRPr lang="en-US" sz="2400" dirty="0"/>
          </a:p>
        </p:txBody>
      </p:sp>
      <p:sp>
        <p:nvSpPr>
          <p:cNvPr id="4" name="Slide Number Placeholder 3"/>
          <p:cNvSpPr>
            <a:spLocks noGrp="1"/>
          </p:cNvSpPr>
          <p:nvPr>
            <p:ph type="sldNum" sz="quarter" idx="12"/>
          </p:nvPr>
        </p:nvSpPr>
        <p:spPr/>
        <p:txBody>
          <a:bodyPr/>
          <a:lstStyle/>
          <a:p>
            <a:fld id="{6A2753F0-2132-49AF-A14E-57AA492F01C5}" type="slidenum">
              <a:rPr lang="en-US" smtClean="0"/>
              <a:pPr/>
              <a:t>4</a:t>
            </a:fld>
            <a:endParaRPr 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4"/>
          <p:cNvSpPr>
            <a:spLocks noChangeArrowheads="1"/>
          </p:cNvSpPr>
          <p:nvPr/>
        </p:nvSpPr>
        <p:spPr bwMode="auto">
          <a:xfrm>
            <a:off x="609600" y="1524000"/>
            <a:ext cx="7848600" cy="38862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28" name="Oval 5"/>
          <p:cNvSpPr>
            <a:spLocks noChangeArrowheads="1"/>
          </p:cNvSpPr>
          <p:nvPr/>
        </p:nvSpPr>
        <p:spPr bwMode="auto">
          <a:xfrm>
            <a:off x="990600" y="1828800"/>
            <a:ext cx="2286000" cy="1066800"/>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b="1" i="0" u="none" strike="noStrike" cap="none" normalizeH="0" baseline="0" dirty="0">
                <a:ln>
                  <a:noFill/>
                </a:ln>
                <a:solidFill>
                  <a:schemeClr val="tx1"/>
                </a:solidFill>
                <a:effectLst/>
                <a:latin typeface="Times New Roman" pitchFamily="18" charset="0"/>
                <a:cs typeface="Arial" pitchFamily="34" charset="0"/>
              </a:rPr>
              <a:t>Plant A</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CA" b="0" i="0" u="none" strike="noStrike" cap="none" normalizeH="0" baseline="0" dirty="0">
                <a:ln>
                  <a:noFill/>
                </a:ln>
                <a:solidFill>
                  <a:schemeClr val="tx1"/>
                </a:solidFill>
                <a:effectLst/>
                <a:latin typeface="Times New Roman" pitchFamily="18" charset="0"/>
                <a:cs typeface="Arial" pitchFamily="34" charset="0"/>
              </a:rPr>
              <a:t>(Product </a:t>
            </a:r>
            <a:r>
              <a:rPr kumimoji="0" lang="en-CA" b="1" i="0" u="none" strike="noStrike" cap="none" normalizeH="0" baseline="0" dirty="0">
                <a:ln>
                  <a:noFill/>
                </a:ln>
                <a:solidFill>
                  <a:schemeClr val="tx1"/>
                </a:solidFill>
                <a:effectLst/>
                <a:latin typeface="Times New Roman" pitchFamily="18" charset="0"/>
                <a:cs typeface="Arial" pitchFamily="34" charset="0"/>
              </a:rPr>
              <a:t>A</a:t>
            </a:r>
            <a:r>
              <a:rPr kumimoji="0" lang="en-CA" b="0" i="0" u="none" strike="noStrike" cap="none" normalizeH="0" baseline="0" dirty="0">
                <a:ln>
                  <a:noFill/>
                </a:ln>
                <a:solidFill>
                  <a:schemeClr val="tx1"/>
                </a:solidFill>
                <a:effectLst/>
                <a:latin typeface="Times New Roman" pitchFamily="18" charset="0"/>
                <a:cs typeface="Arial" pitchFamily="34" charset="0"/>
              </a:rPr>
              <a:t> for customer L)</a:t>
            </a:r>
            <a:endParaRPr kumimoji="0" lang="en-US" sz="3200" b="0" i="0" u="none" strike="noStrike" cap="none" normalizeH="0" baseline="0" dirty="0">
              <a:ln>
                <a:noFill/>
              </a:ln>
              <a:solidFill>
                <a:schemeClr val="tx1"/>
              </a:solidFill>
              <a:effectLst/>
              <a:latin typeface="Arial" pitchFamily="34" charset="0"/>
              <a:cs typeface="Arial" pitchFamily="34" charset="0"/>
            </a:endParaRPr>
          </a:p>
        </p:txBody>
      </p:sp>
      <p:sp>
        <p:nvSpPr>
          <p:cNvPr id="1029" name="Oval 8"/>
          <p:cNvSpPr>
            <a:spLocks noChangeArrowheads="1"/>
          </p:cNvSpPr>
          <p:nvPr/>
        </p:nvSpPr>
        <p:spPr bwMode="auto">
          <a:xfrm>
            <a:off x="990600" y="2971800"/>
            <a:ext cx="2133600" cy="1195388"/>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b="1" i="0" u="none" strike="noStrike" cap="none" normalizeH="0" baseline="0" dirty="0">
                <a:ln>
                  <a:noFill/>
                </a:ln>
                <a:solidFill>
                  <a:schemeClr val="tx1"/>
                </a:solidFill>
                <a:effectLst/>
                <a:latin typeface="Times New Roman" pitchFamily="18" charset="0"/>
                <a:cs typeface="Arial" pitchFamily="34" charset="0"/>
              </a:rPr>
              <a:t>Plant B</a:t>
            </a:r>
            <a:r>
              <a:rPr kumimoji="0" lang="en-CA" b="0" i="0" u="none" strike="noStrike" cap="none" normalizeH="0" baseline="0" dirty="0">
                <a:ln>
                  <a:noFill/>
                </a:ln>
                <a:solidFill>
                  <a:schemeClr val="tx1"/>
                </a:solidFill>
                <a:effectLst/>
                <a:latin typeface="Times New Roman" pitchFamily="18" charset="0"/>
                <a:cs typeface="Arial" pitchFamily="34"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CA" b="0" i="0" u="none" strike="noStrike" cap="none" normalizeH="0" baseline="0" dirty="0">
                <a:ln>
                  <a:noFill/>
                </a:ln>
                <a:solidFill>
                  <a:schemeClr val="tx1"/>
                </a:solidFill>
                <a:effectLst/>
                <a:latin typeface="Times New Roman" pitchFamily="18" charset="0"/>
                <a:cs typeface="Arial" pitchFamily="34" charset="0"/>
              </a:rPr>
              <a:t>(Product </a:t>
            </a:r>
            <a:r>
              <a:rPr kumimoji="0" lang="en-CA" b="1" i="0" u="none" strike="noStrike" cap="none" normalizeH="0" baseline="0" dirty="0">
                <a:ln>
                  <a:noFill/>
                </a:ln>
                <a:solidFill>
                  <a:schemeClr val="tx1"/>
                </a:solidFill>
                <a:effectLst/>
                <a:latin typeface="Times New Roman" pitchFamily="18" charset="0"/>
                <a:cs typeface="Arial" pitchFamily="34" charset="0"/>
              </a:rPr>
              <a:t>B</a:t>
            </a:r>
            <a:r>
              <a:rPr kumimoji="0" lang="en-CA" b="0" i="0" u="none" strike="noStrike" cap="none" normalizeH="0" baseline="0" dirty="0">
                <a:ln>
                  <a:noFill/>
                </a:ln>
                <a:solidFill>
                  <a:schemeClr val="tx1"/>
                </a:solidFill>
                <a:effectLst/>
                <a:latin typeface="Times New Roman" pitchFamily="18" charset="0"/>
                <a:cs typeface="Arial" pitchFamily="34" charset="0"/>
              </a:rPr>
              <a:t> for customer L)</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dirty="0">
              <a:ln>
                <a:noFill/>
              </a:ln>
              <a:solidFill>
                <a:schemeClr val="tx1"/>
              </a:solidFill>
              <a:effectLst/>
              <a:latin typeface="Arial" pitchFamily="34" charset="0"/>
              <a:cs typeface="Arial" pitchFamily="34" charset="0"/>
            </a:endParaRPr>
          </a:p>
        </p:txBody>
      </p:sp>
      <p:sp>
        <p:nvSpPr>
          <p:cNvPr id="1030" name="Oval 6"/>
          <p:cNvSpPr>
            <a:spLocks noChangeArrowheads="1"/>
          </p:cNvSpPr>
          <p:nvPr/>
        </p:nvSpPr>
        <p:spPr bwMode="auto">
          <a:xfrm>
            <a:off x="990600" y="4267200"/>
            <a:ext cx="2209800" cy="1066799"/>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b="1" i="0" u="none" strike="noStrike" cap="none" normalizeH="0" baseline="0" dirty="0">
                <a:ln>
                  <a:noFill/>
                </a:ln>
                <a:solidFill>
                  <a:schemeClr val="tx1"/>
                </a:solidFill>
                <a:effectLst/>
                <a:latin typeface="Times New Roman" pitchFamily="18" charset="0"/>
                <a:cs typeface="Arial" pitchFamily="34" charset="0"/>
              </a:rPr>
              <a:t>Plant C</a:t>
            </a:r>
            <a:endParaRPr kumimoji="0" lang="en-CA" b="0" i="0" u="none" strike="noStrike" cap="none" normalizeH="0" baseline="0" dirty="0">
              <a:ln>
                <a:noFill/>
              </a:ln>
              <a:solidFill>
                <a:schemeClr val="tx1"/>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CA" b="0" i="0" u="none" strike="noStrike" cap="none" normalizeH="0" baseline="0" dirty="0">
                <a:ln>
                  <a:noFill/>
                </a:ln>
                <a:solidFill>
                  <a:schemeClr val="tx1"/>
                </a:solidFill>
                <a:effectLst/>
                <a:latin typeface="Times New Roman" pitchFamily="18" charset="0"/>
                <a:cs typeface="Arial" pitchFamily="34" charset="0"/>
              </a:rPr>
              <a:t>(Product C for customer L)</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dirty="0">
              <a:ln>
                <a:noFill/>
              </a:ln>
              <a:solidFill>
                <a:schemeClr val="tx1"/>
              </a:solidFill>
              <a:effectLst/>
              <a:latin typeface="Arial" pitchFamily="34" charset="0"/>
              <a:cs typeface="Arial" pitchFamily="34" charset="0"/>
            </a:endParaRPr>
          </a:p>
        </p:txBody>
      </p:sp>
      <p:cxnSp>
        <p:nvCxnSpPr>
          <p:cNvPr id="1031" name="AutoShape 10"/>
          <p:cNvCxnSpPr>
            <a:cxnSpLocks noChangeShapeType="1"/>
          </p:cNvCxnSpPr>
          <p:nvPr/>
        </p:nvCxnSpPr>
        <p:spPr bwMode="auto">
          <a:xfrm>
            <a:off x="3048000" y="2743200"/>
            <a:ext cx="685800" cy="685800"/>
          </a:xfrm>
          <a:prstGeom prst="straightConnector1">
            <a:avLst/>
          </a:prstGeom>
          <a:noFill/>
          <a:ln w="9525">
            <a:solidFill>
              <a:srgbClr val="000000"/>
            </a:solidFill>
            <a:round/>
            <a:headEnd/>
            <a:tailEnd type="triangle" w="med" len="med"/>
          </a:ln>
        </p:spPr>
      </p:cxnSp>
      <p:cxnSp>
        <p:nvCxnSpPr>
          <p:cNvPr id="1032" name="AutoShape 11"/>
          <p:cNvCxnSpPr>
            <a:cxnSpLocks noChangeShapeType="1"/>
          </p:cNvCxnSpPr>
          <p:nvPr/>
        </p:nvCxnSpPr>
        <p:spPr bwMode="auto">
          <a:xfrm>
            <a:off x="3124200" y="3657600"/>
            <a:ext cx="628650" cy="0"/>
          </a:xfrm>
          <a:prstGeom prst="straightConnector1">
            <a:avLst/>
          </a:prstGeom>
          <a:noFill/>
          <a:ln w="9525">
            <a:solidFill>
              <a:srgbClr val="000000"/>
            </a:solidFill>
            <a:round/>
            <a:headEnd/>
            <a:tailEnd type="triangle" w="med" len="med"/>
          </a:ln>
        </p:spPr>
      </p:cxnSp>
      <p:cxnSp>
        <p:nvCxnSpPr>
          <p:cNvPr id="1033" name="AutoShape 12"/>
          <p:cNvCxnSpPr>
            <a:cxnSpLocks noChangeShapeType="1"/>
          </p:cNvCxnSpPr>
          <p:nvPr/>
        </p:nvCxnSpPr>
        <p:spPr bwMode="auto">
          <a:xfrm flipV="1">
            <a:off x="3124200" y="4038600"/>
            <a:ext cx="685800" cy="571500"/>
          </a:xfrm>
          <a:prstGeom prst="straightConnector1">
            <a:avLst/>
          </a:prstGeom>
          <a:noFill/>
          <a:ln w="9525">
            <a:solidFill>
              <a:srgbClr val="000000"/>
            </a:solidFill>
            <a:round/>
            <a:headEnd/>
            <a:tailEnd type="triangle" w="med" len="med"/>
          </a:ln>
        </p:spPr>
      </p:cxnSp>
      <p:sp>
        <p:nvSpPr>
          <p:cNvPr id="1034" name="AutoShape 9"/>
          <p:cNvSpPr>
            <a:spLocks noChangeArrowheads="1"/>
          </p:cNvSpPr>
          <p:nvPr/>
        </p:nvSpPr>
        <p:spPr bwMode="auto">
          <a:xfrm>
            <a:off x="3733800" y="3048000"/>
            <a:ext cx="1752600" cy="990600"/>
          </a:xfrm>
          <a:prstGeom prst="roundRect">
            <a:avLst>
              <a:gd name="adj" fmla="val 1666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CA" b="1" i="0" u="none" strike="noStrike" cap="none" normalizeH="0" baseline="0" dirty="0">
                <a:ln>
                  <a:noFill/>
                </a:ln>
                <a:solidFill>
                  <a:schemeClr val="tx1"/>
                </a:solidFill>
                <a:effectLst/>
                <a:latin typeface="Times New Roman" pitchFamily="18" charset="0"/>
                <a:cs typeface="Arial" pitchFamily="34" charset="0"/>
              </a:rPr>
              <a:t>Consolidation </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en-CA" b="1" i="0" u="none" strike="noStrike" cap="none" normalizeH="0" baseline="0" dirty="0">
                <a:ln>
                  <a:noFill/>
                </a:ln>
                <a:solidFill>
                  <a:schemeClr val="tx1"/>
                </a:solidFill>
                <a:effectLst/>
                <a:latin typeface="Times New Roman" pitchFamily="18" charset="0"/>
                <a:cs typeface="Arial" pitchFamily="34" charset="0"/>
              </a:rPr>
              <a:t>Warehouse</a:t>
            </a:r>
            <a:endParaRPr kumimoji="0" lang="en-US" sz="3200" b="1" i="0" u="none" strike="noStrike" cap="none" normalizeH="0" baseline="0" dirty="0">
              <a:ln>
                <a:noFill/>
              </a:ln>
              <a:solidFill>
                <a:schemeClr val="tx1"/>
              </a:solidFill>
              <a:effectLst/>
              <a:latin typeface="Arial" pitchFamily="34" charset="0"/>
              <a:cs typeface="Arial" pitchFamily="34" charset="0"/>
            </a:endParaRPr>
          </a:p>
        </p:txBody>
      </p:sp>
      <p:sp>
        <p:nvSpPr>
          <p:cNvPr id="1035" name="Oval 7"/>
          <p:cNvSpPr>
            <a:spLocks noChangeArrowheads="1"/>
          </p:cNvSpPr>
          <p:nvPr/>
        </p:nvSpPr>
        <p:spPr bwMode="auto">
          <a:xfrm>
            <a:off x="6019800" y="2819400"/>
            <a:ext cx="2362200" cy="1600200"/>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CA" b="0" i="0" u="none" strike="noStrike" cap="none" normalizeH="0" baseline="0" dirty="0">
                <a:ln>
                  <a:noFill/>
                </a:ln>
                <a:solidFill>
                  <a:schemeClr val="tx1"/>
                </a:solidFill>
                <a:effectLst/>
                <a:latin typeface="Times New Roman" pitchFamily="18" charset="0"/>
                <a:cs typeface="Arial" pitchFamily="34" charset="0"/>
              </a:rPr>
              <a:t>Customer L</a:t>
            </a:r>
            <a:endParaRPr lang="en-CA" sz="2400" dirty="0">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r>
              <a:rPr kumimoji="0" lang="en-CA" b="0" i="0" u="none" strike="noStrike" cap="none" normalizeH="0" baseline="0" dirty="0">
                <a:ln>
                  <a:noFill/>
                </a:ln>
                <a:solidFill>
                  <a:schemeClr val="tx1"/>
                </a:solidFill>
                <a:effectLst/>
                <a:latin typeface="Times New Roman" pitchFamily="18" charset="0"/>
                <a:cs typeface="Arial" pitchFamily="34" charset="0"/>
              </a:rPr>
              <a:t>(Product A+ product B+ product C)</a:t>
            </a:r>
            <a:endParaRPr kumimoji="0" lang="en-US" sz="4000" b="0" i="0" u="none" strike="noStrike" cap="none" normalizeH="0" baseline="0" dirty="0">
              <a:ln>
                <a:noFill/>
              </a:ln>
              <a:solidFill>
                <a:schemeClr val="tx1"/>
              </a:solidFill>
              <a:effectLst/>
              <a:latin typeface="Arial" pitchFamily="34" charset="0"/>
              <a:cs typeface="Arial" pitchFamily="34" charset="0"/>
            </a:endParaRPr>
          </a:p>
        </p:txBody>
      </p:sp>
      <p:sp>
        <p:nvSpPr>
          <p:cNvPr id="12" name="Rectangle 11"/>
          <p:cNvSpPr/>
          <p:nvPr/>
        </p:nvSpPr>
        <p:spPr>
          <a:xfrm>
            <a:off x="1371600" y="5562600"/>
            <a:ext cx="6781800" cy="461665"/>
          </a:xfrm>
          <a:prstGeom prst="rect">
            <a:avLst/>
          </a:prstGeom>
        </p:spPr>
        <p:txBody>
          <a:bodyPr wrap="square">
            <a:spAutoFit/>
          </a:bodyPr>
          <a:lstStyle/>
          <a:p>
            <a:pPr algn="just"/>
            <a:r>
              <a:rPr lang="en-US" sz="2400" dirty="0"/>
              <a:t>Figure 1. The consolidation warehouse mechanism</a:t>
            </a:r>
          </a:p>
        </p:txBody>
      </p:sp>
      <p:cxnSp>
        <p:nvCxnSpPr>
          <p:cNvPr id="1036" name="AutoShape 13"/>
          <p:cNvCxnSpPr>
            <a:cxnSpLocks noChangeShapeType="1"/>
            <a:endCxn id="1035" idx="2"/>
          </p:cNvCxnSpPr>
          <p:nvPr/>
        </p:nvCxnSpPr>
        <p:spPr bwMode="auto">
          <a:xfrm>
            <a:off x="5486400" y="3581400"/>
            <a:ext cx="533400" cy="38100"/>
          </a:xfrm>
          <a:prstGeom prst="straightConnector1">
            <a:avLst/>
          </a:prstGeom>
          <a:noFill/>
          <a:ln w="9525">
            <a:solidFill>
              <a:srgbClr val="000000"/>
            </a:solidFill>
            <a:round/>
            <a:headEnd/>
            <a:tailEnd type="triangle" w="med" len="med"/>
          </a:ln>
        </p:spPr>
      </p:cxnSp>
      <p:sp>
        <p:nvSpPr>
          <p:cNvPr id="13" name="Slide Number Placeholder 12"/>
          <p:cNvSpPr>
            <a:spLocks noGrp="1"/>
          </p:cNvSpPr>
          <p:nvPr>
            <p:ph type="sldNum" sz="quarter" idx="12"/>
          </p:nvPr>
        </p:nvSpPr>
        <p:spPr/>
        <p:txBody>
          <a:bodyPr/>
          <a:lstStyle/>
          <a:p>
            <a:fld id="{6A2753F0-2132-49AF-A14E-57AA492F01C5}" type="slidenum">
              <a:rPr lang="en-US" smtClean="0"/>
              <a:pPr/>
              <a:t>40</a:t>
            </a:fld>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19912"/>
          </a:xfrm>
        </p:spPr>
        <p:txBody>
          <a:bodyPr>
            <a:normAutofit/>
          </a:bodyPr>
          <a:lstStyle/>
          <a:p>
            <a:pPr algn="just"/>
            <a:r>
              <a:rPr lang="en-US" sz="4000" dirty="0">
                <a:latin typeface="+mn-lt"/>
              </a:rPr>
              <a:t>The break-bulk benefit </a:t>
            </a:r>
          </a:p>
        </p:txBody>
      </p:sp>
      <p:sp>
        <p:nvSpPr>
          <p:cNvPr id="3" name="Content Placeholder 2"/>
          <p:cNvSpPr>
            <a:spLocks noGrp="1"/>
          </p:cNvSpPr>
          <p:nvPr>
            <p:ph idx="1"/>
          </p:nvPr>
        </p:nvSpPr>
        <p:spPr/>
        <p:txBody>
          <a:bodyPr>
            <a:normAutofit/>
          </a:bodyPr>
          <a:lstStyle/>
          <a:p>
            <a:pPr algn="just"/>
            <a:r>
              <a:rPr lang="en-US" sz="2400" dirty="0"/>
              <a:t>Goods from a plant for various customers are shipped to a warehouse obtaining the benefit of bulk shipment and then sent to the customers</a:t>
            </a:r>
          </a:p>
        </p:txBody>
      </p:sp>
      <p:sp>
        <p:nvSpPr>
          <p:cNvPr id="4" name="Slide Number Placeholder 3"/>
          <p:cNvSpPr>
            <a:spLocks noGrp="1"/>
          </p:cNvSpPr>
          <p:nvPr>
            <p:ph type="sldNum" sz="quarter" idx="12"/>
          </p:nvPr>
        </p:nvSpPr>
        <p:spPr/>
        <p:txBody>
          <a:bodyPr/>
          <a:lstStyle/>
          <a:p>
            <a:fld id="{6A2753F0-2132-49AF-A14E-57AA492F01C5}" type="slidenum">
              <a:rPr lang="en-US" smtClean="0"/>
              <a:pPr/>
              <a:t>41</a:t>
            </a:fld>
            <a:endParaRPr 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AutoShape 14"/>
          <p:cNvSpPr>
            <a:spLocks noChangeArrowheads="1"/>
          </p:cNvSpPr>
          <p:nvPr/>
        </p:nvSpPr>
        <p:spPr bwMode="auto">
          <a:xfrm>
            <a:off x="685800" y="1295400"/>
            <a:ext cx="7467600" cy="2667000"/>
          </a:xfrm>
          <a:prstGeom prst="roundRect">
            <a:avLst>
              <a:gd name="adj" fmla="val 1666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1" name="Rectangle 15"/>
          <p:cNvSpPr>
            <a:spLocks noChangeArrowheads="1"/>
          </p:cNvSpPr>
          <p:nvPr/>
        </p:nvSpPr>
        <p:spPr bwMode="auto">
          <a:xfrm>
            <a:off x="914400" y="1905000"/>
            <a:ext cx="1905000" cy="9144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b="0" i="0" u="none" strike="noStrike" cap="none" normalizeH="0" baseline="0">
                <a:ln>
                  <a:noFill/>
                </a:ln>
                <a:solidFill>
                  <a:schemeClr val="tx1"/>
                </a:solidFill>
                <a:effectLst/>
                <a:latin typeface="Times New Roman" pitchFamily="18" charset="0"/>
                <a:cs typeface="Arial" pitchFamily="34" charset="0"/>
              </a:rPr>
              <a:t>Plant A: Product A for (H+I+J) customers</a:t>
            </a:r>
            <a:endParaRPr kumimoji="0" lang="en-US" sz="2800" b="0" i="0" u="none" strike="noStrike" cap="none" normalizeH="0" baseline="0">
              <a:ln>
                <a:noFill/>
              </a:ln>
              <a:solidFill>
                <a:schemeClr val="tx1"/>
              </a:solidFill>
              <a:effectLst/>
              <a:latin typeface="Arial" pitchFamily="34" charset="0"/>
              <a:cs typeface="Arial" pitchFamily="34" charset="0"/>
            </a:endParaRPr>
          </a:p>
        </p:txBody>
      </p:sp>
      <p:sp>
        <p:nvSpPr>
          <p:cNvPr id="2052" name="Rectangle 16"/>
          <p:cNvSpPr>
            <a:spLocks noChangeArrowheads="1"/>
          </p:cNvSpPr>
          <p:nvPr/>
        </p:nvSpPr>
        <p:spPr bwMode="auto">
          <a:xfrm>
            <a:off x="3352800" y="2057400"/>
            <a:ext cx="1304925" cy="60007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b="0" i="0" u="none" strike="noStrike" cap="none" normalizeH="0" baseline="0">
                <a:ln>
                  <a:noFill/>
                </a:ln>
                <a:solidFill>
                  <a:schemeClr val="tx1"/>
                </a:solidFill>
                <a:effectLst/>
                <a:latin typeface="Times New Roman" pitchFamily="18" charset="0"/>
                <a:cs typeface="Arial" pitchFamily="34" charset="0"/>
              </a:rPr>
              <a:t>Break-bulk</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CA" b="0" i="0" u="none" strike="noStrike" cap="none" normalizeH="0" baseline="0">
                <a:ln>
                  <a:noFill/>
                </a:ln>
                <a:solidFill>
                  <a:schemeClr val="tx1"/>
                </a:solidFill>
                <a:effectLst/>
                <a:latin typeface="Times New Roman" pitchFamily="18" charset="0"/>
                <a:cs typeface="Arial" pitchFamily="34" charset="0"/>
              </a:rPr>
              <a:t>Warehouse</a:t>
            </a:r>
            <a:endParaRPr kumimoji="0" lang="en-US" sz="2800" b="0" i="0" u="none" strike="noStrike" cap="none" normalizeH="0" baseline="0">
              <a:ln>
                <a:noFill/>
              </a:ln>
              <a:solidFill>
                <a:schemeClr val="tx1"/>
              </a:solidFill>
              <a:effectLst/>
              <a:latin typeface="Arial" pitchFamily="34" charset="0"/>
              <a:cs typeface="Arial" pitchFamily="34" charset="0"/>
            </a:endParaRPr>
          </a:p>
        </p:txBody>
      </p:sp>
      <p:sp>
        <p:nvSpPr>
          <p:cNvPr id="2053" name="Oval 17"/>
          <p:cNvSpPr>
            <a:spLocks noChangeArrowheads="1"/>
          </p:cNvSpPr>
          <p:nvPr/>
        </p:nvSpPr>
        <p:spPr bwMode="auto">
          <a:xfrm>
            <a:off x="5562600" y="1524000"/>
            <a:ext cx="1905000" cy="685800"/>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CA" b="0" i="0" u="none" strike="noStrike" cap="none" normalizeH="0" baseline="0">
                <a:ln>
                  <a:noFill/>
                </a:ln>
                <a:solidFill>
                  <a:schemeClr val="tx1"/>
                </a:solidFill>
                <a:effectLst/>
                <a:latin typeface="Times New Roman" pitchFamily="18" charset="0"/>
                <a:cs typeface="Arial" pitchFamily="34" charset="0"/>
              </a:rPr>
              <a:t>Customer H</a:t>
            </a:r>
            <a:endParaRPr kumimoji="0" lang="en-US" sz="2800" b="0" i="0" u="none" strike="noStrike" cap="none" normalizeH="0" baseline="0">
              <a:ln>
                <a:noFill/>
              </a:ln>
              <a:solidFill>
                <a:schemeClr val="tx1"/>
              </a:solidFill>
              <a:effectLst/>
              <a:latin typeface="Arial" pitchFamily="34" charset="0"/>
              <a:cs typeface="Arial" pitchFamily="34" charset="0"/>
            </a:endParaRPr>
          </a:p>
        </p:txBody>
      </p:sp>
      <p:sp>
        <p:nvSpPr>
          <p:cNvPr id="2054" name="Oval 18"/>
          <p:cNvSpPr>
            <a:spLocks noChangeArrowheads="1"/>
          </p:cNvSpPr>
          <p:nvPr/>
        </p:nvSpPr>
        <p:spPr bwMode="auto">
          <a:xfrm>
            <a:off x="5638800" y="2362200"/>
            <a:ext cx="1905000" cy="609600"/>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CA" b="0" i="0" u="none" strike="noStrike" cap="none" normalizeH="0" baseline="0">
                <a:ln>
                  <a:noFill/>
                </a:ln>
                <a:solidFill>
                  <a:schemeClr val="tx1"/>
                </a:solidFill>
                <a:effectLst/>
                <a:latin typeface="Times New Roman" pitchFamily="18" charset="0"/>
                <a:cs typeface="Arial" pitchFamily="34" charset="0"/>
              </a:rPr>
              <a:t>Customer I</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pitchFamily="34" charset="0"/>
              <a:cs typeface="Arial" pitchFamily="34" charset="0"/>
            </a:endParaRPr>
          </a:p>
        </p:txBody>
      </p:sp>
      <p:sp>
        <p:nvSpPr>
          <p:cNvPr id="2055" name="Oval 19"/>
          <p:cNvSpPr>
            <a:spLocks noChangeArrowheads="1"/>
          </p:cNvSpPr>
          <p:nvPr/>
        </p:nvSpPr>
        <p:spPr bwMode="auto">
          <a:xfrm>
            <a:off x="5562600" y="3048000"/>
            <a:ext cx="1752600" cy="609600"/>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CA" b="0" i="0" u="none" strike="noStrike" cap="none" normalizeH="0" baseline="0" dirty="0">
                <a:ln>
                  <a:noFill/>
                </a:ln>
                <a:solidFill>
                  <a:schemeClr val="tx1"/>
                </a:solidFill>
                <a:effectLst/>
                <a:latin typeface="Times New Roman" pitchFamily="18" charset="0"/>
                <a:cs typeface="Arial" pitchFamily="34" charset="0"/>
              </a:rPr>
              <a:t>Customer J</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a:ln>
                <a:noFill/>
              </a:ln>
              <a:solidFill>
                <a:schemeClr val="tx1"/>
              </a:solidFill>
              <a:effectLst/>
              <a:latin typeface="Arial" pitchFamily="34" charset="0"/>
              <a:cs typeface="Arial" pitchFamily="34" charset="0"/>
            </a:endParaRPr>
          </a:p>
        </p:txBody>
      </p:sp>
      <p:cxnSp>
        <p:nvCxnSpPr>
          <p:cNvPr id="2056" name="AutoShape 20"/>
          <p:cNvCxnSpPr>
            <a:cxnSpLocks noChangeShapeType="1"/>
          </p:cNvCxnSpPr>
          <p:nvPr/>
        </p:nvCxnSpPr>
        <p:spPr bwMode="auto">
          <a:xfrm>
            <a:off x="2895600" y="2362200"/>
            <a:ext cx="409575" cy="0"/>
          </a:xfrm>
          <a:prstGeom prst="straightConnector1">
            <a:avLst/>
          </a:prstGeom>
          <a:noFill/>
          <a:ln w="9525">
            <a:solidFill>
              <a:srgbClr val="000000"/>
            </a:solidFill>
            <a:round/>
            <a:headEnd/>
            <a:tailEnd type="triangle" w="med" len="med"/>
          </a:ln>
        </p:spPr>
      </p:cxnSp>
      <p:cxnSp>
        <p:nvCxnSpPr>
          <p:cNvPr id="2057" name="AutoShape 21"/>
          <p:cNvCxnSpPr>
            <a:cxnSpLocks noChangeShapeType="1"/>
          </p:cNvCxnSpPr>
          <p:nvPr/>
        </p:nvCxnSpPr>
        <p:spPr bwMode="auto">
          <a:xfrm>
            <a:off x="4572000" y="2684462"/>
            <a:ext cx="990600" cy="515938"/>
          </a:xfrm>
          <a:prstGeom prst="straightConnector1">
            <a:avLst/>
          </a:prstGeom>
          <a:noFill/>
          <a:ln w="9525">
            <a:solidFill>
              <a:srgbClr val="000000"/>
            </a:solidFill>
            <a:round/>
            <a:headEnd/>
            <a:tailEnd type="triangle" w="med" len="med"/>
          </a:ln>
        </p:spPr>
      </p:cxnSp>
      <p:cxnSp>
        <p:nvCxnSpPr>
          <p:cNvPr id="2058" name="AutoShape 21"/>
          <p:cNvCxnSpPr>
            <a:cxnSpLocks noChangeShapeType="1"/>
          </p:cNvCxnSpPr>
          <p:nvPr/>
        </p:nvCxnSpPr>
        <p:spPr bwMode="auto">
          <a:xfrm>
            <a:off x="4648200" y="2455862"/>
            <a:ext cx="838200" cy="211138"/>
          </a:xfrm>
          <a:prstGeom prst="straightConnector1">
            <a:avLst/>
          </a:prstGeom>
          <a:noFill/>
          <a:ln w="9525">
            <a:solidFill>
              <a:srgbClr val="000000"/>
            </a:solidFill>
            <a:round/>
            <a:headEnd/>
            <a:tailEnd type="triangle" w="med" len="med"/>
          </a:ln>
        </p:spPr>
      </p:cxnSp>
      <p:cxnSp>
        <p:nvCxnSpPr>
          <p:cNvPr id="2059" name="AutoShape 21"/>
          <p:cNvCxnSpPr>
            <a:cxnSpLocks noChangeShapeType="1"/>
          </p:cNvCxnSpPr>
          <p:nvPr/>
        </p:nvCxnSpPr>
        <p:spPr bwMode="auto">
          <a:xfrm flipV="1">
            <a:off x="4648200" y="1981200"/>
            <a:ext cx="1044575" cy="246062"/>
          </a:xfrm>
          <a:prstGeom prst="straightConnector1">
            <a:avLst/>
          </a:prstGeom>
          <a:noFill/>
          <a:ln w="9525">
            <a:solidFill>
              <a:srgbClr val="000000"/>
            </a:solidFill>
            <a:round/>
            <a:headEnd/>
            <a:tailEnd type="triangle" w="med" len="med"/>
          </a:ln>
        </p:spPr>
      </p:cxnSp>
      <p:sp>
        <p:nvSpPr>
          <p:cNvPr id="15" name="Rectangle 14"/>
          <p:cNvSpPr/>
          <p:nvPr/>
        </p:nvSpPr>
        <p:spPr>
          <a:xfrm>
            <a:off x="1143000" y="4495800"/>
            <a:ext cx="6705600" cy="461665"/>
          </a:xfrm>
          <a:prstGeom prst="rect">
            <a:avLst/>
          </a:prstGeom>
        </p:spPr>
        <p:txBody>
          <a:bodyPr wrap="square">
            <a:spAutoFit/>
          </a:bodyPr>
          <a:lstStyle/>
          <a:p>
            <a:pPr algn="just"/>
            <a:r>
              <a:rPr lang="en-US" sz="2400" dirty="0"/>
              <a:t>Figure 2. The break-bulk warehouse mechanism</a:t>
            </a:r>
          </a:p>
        </p:txBody>
      </p:sp>
      <p:sp>
        <p:nvSpPr>
          <p:cNvPr id="13" name="Slide Number Placeholder 12"/>
          <p:cNvSpPr>
            <a:spLocks noGrp="1"/>
          </p:cNvSpPr>
          <p:nvPr>
            <p:ph type="sldNum" sz="quarter" idx="12"/>
          </p:nvPr>
        </p:nvSpPr>
        <p:spPr/>
        <p:txBody>
          <a:bodyPr/>
          <a:lstStyle/>
          <a:p>
            <a:fld id="{6A2753F0-2132-49AF-A14E-57AA492F01C5}" type="slidenum">
              <a:rPr lang="en-US" smtClean="0"/>
              <a:pPr/>
              <a:t>42</a:t>
            </a:fld>
            <a:endParaRPr 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43712"/>
          </a:xfrm>
        </p:spPr>
        <p:txBody>
          <a:bodyPr>
            <a:normAutofit/>
          </a:bodyPr>
          <a:lstStyle/>
          <a:p>
            <a:pPr algn="just"/>
            <a:r>
              <a:rPr lang="en-US" sz="4000" dirty="0">
                <a:latin typeface="+mn-lt"/>
              </a:rPr>
              <a:t>The cross-dock benefit </a:t>
            </a:r>
          </a:p>
        </p:txBody>
      </p:sp>
      <p:sp>
        <p:nvSpPr>
          <p:cNvPr id="3" name="Content Placeholder 2"/>
          <p:cNvSpPr>
            <a:spLocks noGrp="1"/>
          </p:cNvSpPr>
          <p:nvPr>
            <p:ph idx="1"/>
          </p:nvPr>
        </p:nvSpPr>
        <p:spPr/>
        <p:txBody>
          <a:bodyPr>
            <a:normAutofit/>
          </a:bodyPr>
          <a:lstStyle/>
          <a:p>
            <a:pPr algn="just"/>
            <a:r>
              <a:rPr lang="en-US" sz="2400" dirty="0"/>
              <a:t>Several plants send their goods to the warehouse and from the warehouse the goods are moved across the dock to various customers as per order.</a:t>
            </a:r>
          </a:p>
          <a:p>
            <a:pPr algn="just"/>
            <a:endParaRPr lang="en-US" sz="2400" dirty="0"/>
          </a:p>
          <a:p>
            <a:pPr algn="just"/>
            <a:r>
              <a:rPr lang="en-US" sz="2400" dirty="0"/>
              <a:t>A chain of retailers would like items as per movement of their stocks</a:t>
            </a:r>
          </a:p>
          <a:p>
            <a:pPr algn="just"/>
            <a:endParaRPr lang="en-US" sz="2400" dirty="0"/>
          </a:p>
        </p:txBody>
      </p:sp>
      <p:sp>
        <p:nvSpPr>
          <p:cNvPr id="4" name="Slide Number Placeholder 3"/>
          <p:cNvSpPr>
            <a:spLocks noGrp="1"/>
          </p:cNvSpPr>
          <p:nvPr>
            <p:ph type="sldNum" sz="quarter" idx="12"/>
          </p:nvPr>
        </p:nvSpPr>
        <p:spPr/>
        <p:txBody>
          <a:bodyPr/>
          <a:lstStyle/>
          <a:p>
            <a:fld id="{6A2753F0-2132-49AF-A14E-57AA492F01C5}" type="slidenum">
              <a:rPr lang="en-US" smtClean="0"/>
              <a:pPr/>
              <a:t>43</a:t>
            </a:fld>
            <a:endParaRPr 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AutoShape 24"/>
          <p:cNvSpPr>
            <a:spLocks noChangeArrowheads="1"/>
          </p:cNvSpPr>
          <p:nvPr/>
        </p:nvSpPr>
        <p:spPr bwMode="auto">
          <a:xfrm>
            <a:off x="838201" y="1066800"/>
            <a:ext cx="7543800" cy="3657599"/>
          </a:xfrm>
          <a:prstGeom prst="plaque">
            <a:avLst>
              <a:gd name="adj" fmla="val 16667"/>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4000"/>
          </a:p>
        </p:txBody>
      </p:sp>
      <p:sp>
        <p:nvSpPr>
          <p:cNvPr id="3075" name="Rectangle 25"/>
          <p:cNvSpPr>
            <a:spLocks noChangeArrowheads="1"/>
          </p:cNvSpPr>
          <p:nvPr/>
        </p:nvSpPr>
        <p:spPr bwMode="auto">
          <a:xfrm>
            <a:off x="1143000" y="1752600"/>
            <a:ext cx="1371600" cy="68897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b="0" i="0" u="none" strike="noStrike" cap="none" normalizeH="0" baseline="0">
                <a:ln>
                  <a:noFill/>
                </a:ln>
                <a:solidFill>
                  <a:schemeClr val="tx1"/>
                </a:solidFill>
                <a:effectLst/>
                <a:latin typeface="Times New Roman" pitchFamily="18" charset="0"/>
                <a:cs typeface="Arial" pitchFamily="34" charset="0"/>
              </a:rPr>
              <a:t>Plant A</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CA" b="0" i="0" u="none" strike="noStrike" cap="none" normalizeH="0" baseline="0">
                <a:ln>
                  <a:noFill/>
                </a:ln>
                <a:solidFill>
                  <a:schemeClr val="tx1"/>
                </a:solidFill>
                <a:effectLst/>
                <a:latin typeface="Times New Roman" pitchFamily="18" charset="0"/>
                <a:cs typeface="Arial" pitchFamily="34" charset="0"/>
              </a:rPr>
              <a:t>(Product A)</a:t>
            </a:r>
            <a:endParaRPr kumimoji="0" lang="en-US" sz="2800" b="0" i="0" u="none" strike="noStrike" cap="none" normalizeH="0" baseline="0">
              <a:ln>
                <a:noFill/>
              </a:ln>
              <a:solidFill>
                <a:schemeClr val="tx1"/>
              </a:solidFill>
              <a:effectLst/>
              <a:latin typeface="Arial" pitchFamily="34" charset="0"/>
              <a:cs typeface="Arial" pitchFamily="34" charset="0"/>
            </a:endParaRPr>
          </a:p>
        </p:txBody>
      </p:sp>
      <p:sp>
        <p:nvSpPr>
          <p:cNvPr id="3076" name="Rectangle 26"/>
          <p:cNvSpPr>
            <a:spLocks noChangeArrowheads="1"/>
          </p:cNvSpPr>
          <p:nvPr/>
        </p:nvSpPr>
        <p:spPr bwMode="auto">
          <a:xfrm>
            <a:off x="1143001" y="2667000"/>
            <a:ext cx="1371600" cy="6096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b="0" i="0" u="none" strike="noStrike" cap="none" normalizeH="0" baseline="0" dirty="0">
                <a:ln>
                  <a:noFill/>
                </a:ln>
                <a:solidFill>
                  <a:schemeClr val="tx1"/>
                </a:solidFill>
                <a:effectLst/>
                <a:latin typeface="Times New Roman" pitchFamily="18" charset="0"/>
                <a:cs typeface="Arial" pitchFamily="34" charset="0"/>
              </a:rPr>
              <a:t>Plant B</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CA" b="0" i="0" u="none" strike="noStrike" cap="none" normalizeH="0" baseline="0" dirty="0">
                <a:ln>
                  <a:noFill/>
                </a:ln>
                <a:solidFill>
                  <a:schemeClr val="tx1"/>
                </a:solidFill>
                <a:effectLst/>
                <a:latin typeface="Times New Roman" pitchFamily="18" charset="0"/>
                <a:cs typeface="Arial" pitchFamily="34" charset="0"/>
              </a:rPr>
              <a:t>(Product B)</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a:ln>
                <a:noFill/>
              </a:ln>
              <a:solidFill>
                <a:schemeClr val="tx1"/>
              </a:solidFill>
              <a:effectLst/>
              <a:latin typeface="Arial" pitchFamily="34" charset="0"/>
              <a:cs typeface="Arial" pitchFamily="34" charset="0"/>
            </a:endParaRPr>
          </a:p>
        </p:txBody>
      </p:sp>
      <p:sp>
        <p:nvSpPr>
          <p:cNvPr id="3077" name="Rectangle 27"/>
          <p:cNvSpPr>
            <a:spLocks noChangeArrowheads="1"/>
          </p:cNvSpPr>
          <p:nvPr/>
        </p:nvSpPr>
        <p:spPr bwMode="auto">
          <a:xfrm>
            <a:off x="1143000" y="3505200"/>
            <a:ext cx="1447800" cy="61912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b="0" i="0" u="none" strike="noStrike" cap="none" normalizeH="0" baseline="0">
                <a:ln>
                  <a:noFill/>
                </a:ln>
                <a:solidFill>
                  <a:schemeClr val="tx1"/>
                </a:solidFill>
                <a:effectLst/>
                <a:latin typeface="Times New Roman" pitchFamily="18" charset="0"/>
                <a:cs typeface="Arial" pitchFamily="34" charset="0"/>
              </a:rPr>
              <a:t>Plant C</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CA" b="0" i="0" u="none" strike="noStrike" cap="none" normalizeH="0" baseline="0">
                <a:ln>
                  <a:noFill/>
                </a:ln>
                <a:solidFill>
                  <a:schemeClr val="tx1"/>
                </a:solidFill>
                <a:effectLst/>
                <a:latin typeface="Times New Roman" pitchFamily="18" charset="0"/>
                <a:cs typeface="Arial" pitchFamily="34" charset="0"/>
              </a:rPr>
              <a:t>(Product C)</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pitchFamily="34" charset="0"/>
              <a:cs typeface="Arial" pitchFamily="34" charset="0"/>
            </a:endParaRPr>
          </a:p>
        </p:txBody>
      </p:sp>
      <p:cxnSp>
        <p:nvCxnSpPr>
          <p:cNvPr id="3078" name="AutoShape 33"/>
          <p:cNvCxnSpPr>
            <a:cxnSpLocks noChangeShapeType="1"/>
          </p:cNvCxnSpPr>
          <p:nvPr/>
        </p:nvCxnSpPr>
        <p:spPr bwMode="auto">
          <a:xfrm>
            <a:off x="2514600" y="2133600"/>
            <a:ext cx="1066800" cy="685800"/>
          </a:xfrm>
          <a:prstGeom prst="straightConnector1">
            <a:avLst/>
          </a:prstGeom>
          <a:noFill/>
          <a:ln w="9525">
            <a:solidFill>
              <a:srgbClr val="000000"/>
            </a:solidFill>
            <a:round/>
            <a:headEnd/>
            <a:tailEnd type="triangle" w="med" len="med"/>
          </a:ln>
        </p:spPr>
      </p:cxnSp>
      <p:cxnSp>
        <p:nvCxnSpPr>
          <p:cNvPr id="3079" name="AutoShape 34"/>
          <p:cNvCxnSpPr>
            <a:cxnSpLocks noChangeShapeType="1"/>
          </p:cNvCxnSpPr>
          <p:nvPr/>
        </p:nvCxnSpPr>
        <p:spPr bwMode="auto">
          <a:xfrm>
            <a:off x="2514600" y="2971800"/>
            <a:ext cx="666750" cy="0"/>
          </a:xfrm>
          <a:prstGeom prst="straightConnector1">
            <a:avLst/>
          </a:prstGeom>
          <a:noFill/>
          <a:ln w="9525">
            <a:solidFill>
              <a:srgbClr val="000000"/>
            </a:solidFill>
            <a:round/>
            <a:headEnd/>
            <a:tailEnd type="triangle" w="med" len="med"/>
          </a:ln>
        </p:spPr>
      </p:cxnSp>
      <p:cxnSp>
        <p:nvCxnSpPr>
          <p:cNvPr id="3080" name="AutoShape 35"/>
          <p:cNvCxnSpPr>
            <a:cxnSpLocks noChangeShapeType="1"/>
          </p:cNvCxnSpPr>
          <p:nvPr/>
        </p:nvCxnSpPr>
        <p:spPr bwMode="auto">
          <a:xfrm flipV="1">
            <a:off x="2590800" y="3429000"/>
            <a:ext cx="1000125" cy="514350"/>
          </a:xfrm>
          <a:prstGeom prst="straightConnector1">
            <a:avLst/>
          </a:prstGeom>
          <a:noFill/>
          <a:ln w="9525">
            <a:solidFill>
              <a:srgbClr val="000000"/>
            </a:solidFill>
            <a:round/>
            <a:headEnd/>
            <a:tailEnd type="triangle" w="med" len="med"/>
          </a:ln>
        </p:spPr>
      </p:cxnSp>
      <p:sp>
        <p:nvSpPr>
          <p:cNvPr id="3081" name="AutoShape 28"/>
          <p:cNvSpPr>
            <a:spLocks noChangeArrowheads="1"/>
          </p:cNvSpPr>
          <p:nvPr/>
        </p:nvSpPr>
        <p:spPr bwMode="auto">
          <a:xfrm>
            <a:off x="3048000" y="2514600"/>
            <a:ext cx="2667000" cy="1143000"/>
          </a:xfrm>
          <a:prstGeom prst="diamond">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b="1" i="0" u="none" strike="noStrike" cap="none" normalizeH="0" baseline="0" dirty="0">
                <a:ln>
                  <a:noFill/>
                </a:ln>
                <a:solidFill>
                  <a:schemeClr val="tx1"/>
                </a:solidFill>
                <a:effectLst/>
                <a:latin typeface="Times New Roman" pitchFamily="18" charset="0"/>
                <a:cs typeface="Arial" pitchFamily="34" charset="0"/>
              </a:rPr>
              <a:t>Cross-dock</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CA" b="1" i="0" u="none" strike="noStrike" cap="none" normalizeH="0" baseline="0" dirty="0">
                <a:ln>
                  <a:noFill/>
                </a:ln>
                <a:solidFill>
                  <a:schemeClr val="tx1"/>
                </a:solidFill>
                <a:effectLst/>
                <a:latin typeface="Times New Roman" pitchFamily="18" charset="0"/>
                <a:cs typeface="Arial" pitchFamily="34" charset="0"/>
              </a:rPr>
              <a:t>Warehouse</a:t>
            </a:r>
            <a:endParaRPr kumimoji="0" lang="en-US" sz="3200" b="1" i="0" u="none" strike="noStrike" cap="none" normalizeH="0" baseline="0" dirty="0">
              <a:ln>
                <a:noFill/>
              </a:ln>
              <a:solidFill>
                <a:schemeClr val="tx1"/>
              </a:solidFill>
              <a:effectLst/>
              <a:latin typeface="Arial" pitchFamily="34" charset="0"/>
              <a:cs typeface="Arial" pitchFamily="34" charset="0"/>
            </a:endParaRPr>
          </a:p>
        </p:txBody>
      </p:sp>
      <p:cxnSp>
        <p:nvCxnSpPr>
          <p:cNvPr id="3082" name="AutoShape 36"/>
          <p:cNvCxnSpPr>
            <a:cxnSpLocks noChangeShapeType="1"/>
          </p:cNvCxnSpPr>
          <p:nvPr/>
        </p:nvCxnSpPr>
        <p:spPr bwMode="auto">
          <a:xfrm flipV="1">
            <a:off x="4876800" y="1905000"/>
            <a:ext cx="1219200" cy="723900"/>
          </a:xfrm>
          <a:prstGeom prst="straightConnector1">
            <a:avLst/>
          </a:prstGeom>
          <a:noFill/>
          <a:ln w="9525">
            <a:solidFill>
              <a:srgbClr val="000000"/>
            </a:solidFill>
            <a:round/>
            <a:headEnd/>
            <a:tailEnd type="triangle" w="med" len="med"/>
          </a:ln>
        </p:spPr>
      </p:cxnSp>
      <p:cxnSp>
        <p:nvCxnSpPr>
          <p:cNvPr id="3083" name="AutoShape 37"/>
          <p:cNvCxnSpPr>
            <a:cxnSpLocks noChangeShapeType="1"/>
          </p:cNvCxnSpPr>
          <p:nvPr/>
        </p:nvCxnSpPr>
        <p:spPr bwMode="auto">
          <a:xfrm>
            <a:off x="5105400" y="2819400"/>
            <a:ext cx="1028700" cy="1588"/>
          </a:xfrm>
          <a:prstGeom prst="straightConnector1">
            <a:avLst/>
          </a:prstGeom>
          <a:noFill/>
          <a:ln w="9525">
            <a:solidFill>
              <a:srgbClr val="000000"/>
            </a:solidFill>
            <a:round/>
            <a:headEnd/>
            <a:tailEnd type="triangle" w="med" len="med"/>
          </a:ln>
        </p:spPr>
      </p:cxnSp>
      <p:cxnSp>
        <p:nvCxnSpPr>
          <p:cNvPr id="3084" name="AutoShape 38"/>
          <p:cNvCxnSpPr>
            <a:cxnSpLocks noChangeShapeType="1"/>
          </p:cNvCxnSpPr>
          <p:nvPr/>
        </p:nvCxnSpPr>
        <p:spPr bwMode="auto">
          <a:xfrm>
            <a:off x="5334000" y="3276600"/>
            <a:ext cx="790575" cy="238125"/>
          </a:xfrm>
          <a:prstGeom prst="straightConnector1">
            <a:avLst/>
          </a:prstGeom>
          <a:noFill/>
          <a:ln w="9525">
            <a:solidFill>
              <a:srgbClr val="000000"/>
            </a:solidFill>
            <a:round/>
            <a:headEnd/>
            <a:tailEnd type="triangle" w="med" len="med"/>
          </a:ln>
        </p:spPr>
      </p:cxnSp>
      <p:cxnSp>
        <p:nvCxnSpPr>
          <p:cNvPr id="3085" name="AutoShape 39"/>
          <p:cNvCxnSpPr>
            <a:cxnSpLocks noChangeShapeType="1"/>
          </p:cNvCxnSpPr>
          <p:nvPr/>
        </p:nvCxnSpPr>
        <p:spPr bwMode="auto">
          <a:xfrm>
            <a:off x="5029200" y="3429000"/>
            <a:ext cx="1143000" cy="838200"/>
          </a:xfrm>
          <a:prstGeom prst="straightConnector1">
            <a:avLst/>
          </a:prstGeom>
          <a:noFill/>
          <a:ln w="9525">
            <a:solidFill>
              <a:srgbClr val="000000"/>
            </a:solidFill>
            <a:round/>
            <a:headEnd/>
            <a:tailEnd type="triangle" w="med" len="med"/>
          </a:ln>
        </p:spPr>
      </p:cxnSp>
      <p:sp>
        <p:nvSpPr>
          <p:cNvPr id="3086" name="AutoShape 29"/>
          <p:cNvSpPr>
            <a:spLocks noChangeArrowheads="1"/>
          </p:cNvSpPr>
          <p:nvPr/>
        </p:nvSpPr>
        <p:spPr bwMode="auto">
          <a:xfrm>
            <a:off x="6172200" y="1447800"/>
            <a:ext cx="1447800" cy="695325"/>
          </a:xfrm>
          <a:prstGeom prst="roundRect">
            <a:avLst>
              <a:gd name="adj" fmla="val 1666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b="0" i="0" u="none" strike="noStrike" cap="none" normalizeH="0" baseline="0" dirty="0">
                <a:ln>
                  <a:noFill/>
                </a:ln>
                <a:solidFill>
                  <a:schemeClr val="tx1"/>
                </a:solidFill>
                <a:effectLst/>
                <a:latin typeface="Times New Roman" pitchFamily="18" charset="0"/>
                <a:cs typeface="Arial" pitchFamily="34" charset="0"/>
              </a:rPr>
              <a:t>Customer H</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CA" b="0" i="0" u="none" strike="noStrike" cap="none" normalizeH="0" baseline="0" dirty="0">
                <a:ln>
                  <a:noFill/>
                </a:ln>
                <a:solidFill>
                  <a:schemeClr val="tx1"/>
                </a:solidFill>
                <a:effectLst/>
                <a:latin typeface="Times New Roman" pitchFamily="18" charset="0"/>
                <a:cs typeface="Arial" pitchFamily="34" charset="0"/>
              </a:rPr>
              <a:t>(A+B+C)</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dirty="0">
              <a:ln>
                <a:noFill/>
              </a:ln>
              <a:solidFill>
                <a:schemeClr val="tx1"/>
              </a:solidFill>
              <a:effectLst/>
              <a:latin typeface="Arial" pitchFamily="34" charset="0"/>
              <a:cs typeface="Arial" pitchFamily="34" charset="0"/>
            </a:endParaRPr>
          </a:p>
        </p:txBody>
      </p:sp>
      <p:sp>
        <p:nvSpPr>
          <p:cNvPr id="3087" name="AutoShape 30"/>
          <p:cNvSpPr>
            <a:spLocks noChangeArrowheads="1"/>
          </p:cNvSpPr>
          <p:nvPr/>
        </p:nvSpPr>
        <p:spPr bwMode="auto">
          <a:xfrm>
            <a:off x="6096000" y="2286000"/>
            <a:ext cx="1524000" cy="600075"/>
          </a:xfrm>
          <a:prstGeom prst="roundRect">
            <a:avLst>
              <a:gd name="adj" fmla="val 1666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b="0" i="0" u="none" strike="noStrike" cap="none" normalizeH="0" baseline="0">
                <a:ln>
                  <a:noFill/>
                </a:ln>
                <a:solidFill>
                  <a:schemeClr val="tx1"/>
                </a:solidFill>
                <a:effectLst/>
                <a:latin typeface="Times New Roman" pitchFamily="18" charset="0"/>
                <a:cs typeface="Arial" pitchFamily="34" charset="0"/>
              </a:rPr>
              <a:t>Customer I</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CA" b="0" i="0" u="none" strike="noStrike" cap="none" normalizeH="0" baseline="0">
                <a:ln>
                  <a:noFill/>
                </a:ln>
                <a:solidFill>
                  <a:schemeClr val="tx1"/>
                </a:solidFill>
                <a:effectLst/>
                <a:latin typeface="Times New Roman" pitchFamily="18" charset="0"/>
                <a:cs typeface="Arial" pitchFamily="34" charset="0"/>
              </a:rPr>
              <a:t>(A+B+C)</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Arial" pitchFamily="34" charset="0"/>
              <a:cs typeface="Arial" pitchFamily="34" charset="0"/>
            </a:endParaRPr>
          </a:p>
        </p:txBody>
      </p:sp>
      <p:sp>
        <p:nvSpPr>
          <p:cNvPr id="3088" name="AutoShape 31"/>
          <p:cNvSpPr>
            <a:spLocks noChangeArrowheads="1"/>
          </p:cNvSpPr>
          <p:nvPr/>
        </p:nvSpPr>
        <p:spPr bwMode="auto">
          <a:xfrm>
            <a:off x="6096000" y="3048000"/>
            <a:ext cx="1524000" cy="619125"/>
          </a:xfrm>
          <a:prstGeom prst="roundRect">
            <a:avLst>
              <a:gd name="adj" fmla="val 1666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b="0" i="0" u="none" strike="noStrike" cap="none" normalizeH="0" baseline="0">
                <a:ln>
                  <a:noFill/>
                </a:ln>
                <a:solidFill>
                  <a:schemeClr val="tx1"/>
                </a:solidFill>
                <a:effectLst/>
                <a:latin typeface="Times New Roman" pitchFamily="18" charset="0"/>
                <a:cs typeface="Arial" pitchFamily="34" charset="0"/>
              </a:rPr>
              <a:t>Customer J</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CA" b="0" i="0" u="none" strike="noStrike" cap="none" normalizeH="0" baseline="0">
                <a:ln>
                  <a:noFill/>
                </a:ln>
                <a:solidFill>
                  <a:schemeClr val="tx1"/>
                </a:solidFill>
                <a:effectLst/>
                <a:latin typeface="Times New Roman" pitchFamily="18" charset="0"/>
                <a:cs typeface="Arial" pitchFamily="34" charset="0"/>
              </a:rPr>
              <a:t>(A+B+C)</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Arial" pitchFamily="34" charset="0"/>
              <a:cs typeface="Arial" pitchFamily="34" charset="0"/>
            </a:endParaRPr>
          </a:p>
        </p:txBody>
      </p:sp>
      <p:sp>
        <p:nvSpPr>
          <p:cNvPr id="3089" name="AutoShape 32"/>
          <p:cNvSpPr>
            <a:spLocks noChangeArrowheads="1"/>
          </p:cNvSpPr>
          <p:nvPr/>
        </p:nvSpPr>
        <p:spPr bwMode="auto">
          <a:xfrm>
            <a:off x="6172200" y="3810000"/>
            <a:ext cx="1447800" cy="666750"/>
          </a:xfrm>
          <a:prstGeom prst="roundRect">
            <a:avLst>
              <a:gd name="adj" fmla="val 1666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b="0" i="0" u="none" strike="noStrike" cap="none" normalizeH="0" baseline="0" dirty="0">
                <a:ln>
                  <a:noFill/>
                </a:ln>
                <a:solidFill>
                  <a:schemeClr val="tx1"/>
                </a:solidFill>
                <a:effectLst/>
                <a:latin typeface="Times New Roman" pitchFamily="18" charset="0"/>
                <a:cs typeface="Arial" pitchFamily="34" charset="0"/>
              </a:rPr>
              <a:t>Customer K</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CA" b="0" i="0" u="none" strike="noStrike" cap="none" normalizeH="0" baseline="0" dirty="0">
                <a:ln>
                  <a:noFill/>
                </a:ln>
                <a:solidFill>
                  <a:schemeClr val="tx1"/>
                </a:solidFill>
                <a:effectLst/>
                <a:latin typeface="Times New Roman" pitchFamily="18" charset="0"/>
                <a:cs typeface="Arial" pitchFamily="34" charset="0"/>
              </a:rPr>
              <a:t>(A+B+C)</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dirty="0">
              <a:ln>
                <a:noFill/>
              </a:ln>
              <a:solidFill>
                <a:schemeClr val="tx1"/>
              </a:solidFill>
              <a:effectLst/>
              <a:latin typeface="Arial" pitchFamily="34" charset="0"/>
              <a:cs typeface="Arial" pitchFamily="34" charset="0"/>
            </a:endParaRPr>
          </a:p>
        </p:txBody>
      </p:sp>
      <p:sp>
        <p:nvSpPr>
          <p:cNvPr id="3090" name="Rectangle 18"/>
          <p:cNvSpPr>
            <a:spLocks noChangeArrowheads="1"/>
          </p:cNvSpPr>
          <p:nvPr/>
        </p:nvSpPr>
        <p:spPr bwMode="auto">
          <a:xfrm>
            <a:off x="1524000" y="5029200"/>
            <a:ext cx="609600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Figure 3. The cross-dock warehouse mechanism</a:t>
            </a:r>
            <a:endParaRPr kumimoji="0" lang="en-US" sz="3600" b="0" i="0" u="none" strike="noStrike" cap="none" normalizeH="0" baseline="0" dirty="0">
              <a:ln>
                <a:noFill/>
              </a:ln>
              <a:solidFill>
                <a:schemeClr val="tx1"/>
              </a:solidFill>
              <a:effectLst/>
              <a:latin typeface="Arial" pitchFamily="34" charset="0"/>
              <a:cs typeface="Arial" pitchFamily="34" charset="0"/>
            </a:endParaRPr>
          </a:p>
        </p:txBody>
      </p:sp>
      <p:sp>
        <p:nvSpPr>
          <p:cNvPr id="19" name="Slide Number Placeholder 18"/>
          <p:cNvSpPr>
            <a:spLocks noGrp="1"/>
          </p:cNvSpPr>
          <p:nvPr>
            <p:ph type="sldNum" sz="quarter" idx="12"/>
          </p:nvPr>
        </p:nvSpPr>
        <p:spPr/>
        <p:txBody>
          <a:bodyPr/>
          <a:lstStyle/>
          <a:p>
            <a:fld id="{6A2753F0-2132-49AF-A14E-57AA492F01C5}" type="slidenum">
              <a:rPr lang="en-US" smtClean="0"/>
              <a:pPr/>
              <a:t>44</a:t>
            </a:fld>
            <a:endParaRPr 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67512"/>
          </a:xfrm>
        </p:spPr>
        <p:txBody>
          <a:bodyPr>
            <a:noAutofit/>
          </a:bodyPr>
          <a:lstStyle/>
          <a:p>
            <a:pPr algn="just"/>
            <a:r>
              <a:rPr lang="en-US" sz="3200" b="1" dirty="0">
                <a:latin typeface="+mn-lt"/>
              </a:rPr>
              <a:t>The processing/postponement benefit </a:t>
            </a:r>
            <a:endParaRPr lang="en-US" sz="2800" dirty="0">
              <a:latin typeface="+mn-lt"/>
            </a:endParaRPr>
          </a:p>
        </p:txBody>
      </p:sp>
      <p:sp>
        <p:nvSpPr>
          <p:cNvPr id="3" name="Content Placeholder 2"/>
          <p:cNvSpPr>
            <a:spLocks noGrp="1"/>
          </p:cNvSpPr>
          <p:nvPr>
            <p:ph idx="1"/>
          </p:nvPr>
        </p:nvSpPr>
        <p:spPr>
          <a:xfrm>
            <a:off x="457200" y="1676400"/>
            <a:ext cx="8229600" cy="4648200"/>
          </a:xfrm>
        </p:spPr>
        <p:txBody>
          <a:bodyPr>
            <a:normAutofit/>
          </a:bodyPr>
          <a:lstStyle/>
          <a:p>
            <a:pPr algn="just"/>
            <a:r>
              <a:rPr lang="en-US" sz="2400" dirty="0"/>
              <a:t>It implies that products uncommitted to a customer are sent to the warehouse and as per their order labels, they are attached to the products. </a:t>
            </a:r>
          </a:p>
          <a:p>
            <a:pPr algn="just"/>
            <a:r>
              <a:rPr lang="en-US" sz="2400" dirty="0"/>
              <a:t>Process of committing the product is postponed until just in-time</a:t>
            </a:r>
          </a:p>
          <a:p>
            <a:pPr algn="just"/>
            <a:r>
              <a:rPr lang="en-US" sz="2400" b="1" dirty="0"/>
              <a:t>The stock piling benefit of warehouses </a:t>
            </a:r>
          </a:p>
          <a:p>
            <a:pPr algn="just"/>
            <a:r>
              <a:rPr lang="en-US" sz="2400" dirty="0"/>
              <a:t>It indicates that, agricultural products which are produced during harvest are sold round the year and hence they need stocking. For example, woolen garments are sold during winter but produced earlier. </a:t>
            </a:r>
          </a:p>
          <a:p>
            <a:pPr algn="just"/>
            <a:endParaRPr lang="en-US" sz="2400" dirty="0"/>
          </a:p>
        </p:txBody>
      </p:sp>
      <p:sp>
        <p:nvSpPr>
          <p:cNvPr id="4" name="Slide Number Placeholder 3"/>
          <p:cNvSpPr>
            <a:spLocks noGrp="1"/>
          </p:cNvSpPr>
          <p:nvPr>
            <p:ph type="sldNum" sz="quarter" idx="12"/>
          </p:nvPr>
        </p:nvSpPr>
        <p:spPr/>
        <p:txBody>
          <a:bodyPr/>
          <a:lstStyle/>
          <a:p>
            <a:fld id="{6A2753F0-2132-49AF-A14E-57AA492F01C5}" type="slidenum">
              <a:rPr lang="en-US" smtClean="0"/>
              <a:pPr/>
              <a:t>45</a:t>
            </a:fld>
            <a:endParaRPr lang="en-U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972312"/>
          </a:xfrm>
        </p:spPr>
        <p:txBody>
          <a:bodyPr>
            <a:normAutofit/>
          </a:bodyPr>
          <a:lstStyle/>
          <a:p>
            <a:pPr algn="just"/>
            <a:r>
              <a:rPr lang="en-US" sz="4000" b="1" dirty="0">
                <a:latin typeface="+mn-lt"/>
              </a:rPr>
              <a:t>Service benefits of warehouses</a:t>
            </a:r>
            <a:endParaRPr lang="en-US" sz="4000" dirty="0">
              <a:latin typeface="+mn-lt"/>
            </a:endParaRPr>
          </a:p>
        </p:txBody>
      </p:sp>
      <p:sp>
        <p:nvSpPr>
          <p:cNvPr id="3" name="Content Placeholder 2"/>
          <p:cNvSpPr>
            <a:spLocks noGrp="1"/>
          </p:cNvSpPr>
          <p:nvPr>
            <p:ph idx="1"/>
          </p:nvPr>
        </p:nvSpPr>
        <p:spPr/>
        <p:txBody>
          <a:bodyPr>
            <a:normAutofit fontScale="92500" lnSpcReduction="20000"/>
          </a:bodyPr>
          <a:lstStyle/>
          <a:p>
            <a:pPr algn="just">
              <a:buFont typeface="Wingdings" pitchFamily="2" charset="2"/>
              <a:buChar char="Ø"/>
            </a:pPr>
            <a:r>
              <a:rPr lang="en-US" b="1" dirty="0"/>
              <a:t>Five</a:t>
            </a:r>
          </a:p>
          <a:p>
            <a:pPr algn="just">
              <a:buFont typeface="Wingdings" pitchFamily="2" charset="2"/>
              <a:buChar char="Ø"/>
            </a:pPr>
            <a:endParaRPr lang="en-US" dirty="0"/>
          </a:p>
          <a:p>
            <a:pPr algn="just"/>
            <a:r>
              <a:rPr lang="en-US" dirty="0"/>
              <a:t>Spot stocking</a:t>
            </a:r>
          </a:p>
          <a:p>
            <a:pPr algn="just"/>
            <a:endParaRPr lang="en-US" dirty="0"/>
          </a:p>
          <a:p>
            <a:pPr algn="just"/>
            <a:r>
              <a:rPr lang="en-US" dirty="0"/>
              <a:t>Assortment</a:t>
            </a:r>
          </a:p>
          <a:p>
            <a:pPr algn="just"/>
            <a:endParaRPr lang="en-US" dirty="0"/>
          </a:p>
          <a:p>
            <a:pPr algn="just"/>
            <a:r>
              <a:rPr lang="en-US" dirty="0"/>
              <a:t>Mixing</a:t>
            </a:r>
          </a:p>
          <a:p>
            <a:pPr algn="just"/>
            <a:endParaRPr lang="en-US" dirty="0"/>
          </a:p>
          <a:p>
            <a:pPr algn="just"/>
            <a:r>
              <a:rPr lang="en-US" dirty="0"/>
              <a:t>Production support</a:t>
            </a:r>
          </a:p>
          <a:p>
            <a:pPr algn="just"/>
            <a:endParaRPr lang="en-US" dirty="0"/>
          </a:p>
          <a:p>
            <a:pPr algn="just"/>
            <a:r>
              <a:rPr lang="en-US" dirty="0"/>
              <a:t>Market presence</a:t>
            </a:r>
          </a:p>
        </p:txBody>
      </p:sp>
      <p:sp>
        <p:nvSpPr>
          <p:cNvPr id="4" name="Slide Number Placeholder 3"/>
          <p:cNvSpPr>
            <a:spLocks noGrp="1"/>
          </p:cNvSpPr>
          <p:nvPr>
            <p:ph type="sldNum" sz="quarter" idx="12"/>
          </p:nvPr>
        </p:nvSpPr>
        <p:spPr/>
        <p:txBody>
          <a:bodyPr/>
          <a:lstStyle/>
          <a:p>
            <a:fld id="{6A2753F0-2132-49AF-A14E-57AA492F01C5}" type="slidenum">
              <a:rPr lang="en-US" smtClean="0"/>
              <a:pPr/>
              <a:t>46</a:t>
            </a:fld>
            <a:endParaRPr 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just"/>
            <a:r>
              <a:rPr lang="en-US" sz="2400" dirty="0"/>
              <a:t>The spot stocking refers to a process of stocking products in strategically located warehouses during demand sensitive period. </a:t>
            </a:r>
          </a:p>
          <a:p>
            <a:pPr algn="just"/>
            <a:endParaRPr lang="en-US" sz="2400" dirty="0"/>
          </a:p>
          <a:p>
            <a:pPr algn="just"/>
            <a:r>
              <a:rPr lang="en-US" sz="2400" dirty="0"/>
              <a:t>For instance, agricultural implements are spot stocked during the growing season. </a:t>
            </a:r>
          </a:p>
          <a:p>
            <a:pPr algn="just"/>
            <a:endParaRPr lang="en-US" sz="2400" dirty="0"/>
          </a:p>
        </p:txBody>
      </p:sp>
      <p:sp>
        <p:nvSpPr>
          <p:cNvPr id="4" name="Slide Number Placeholder 3"/>
          <p:cNvSpPr>
            <a:spLocks noGrp="1"/>
          </p:cNvSpPr>
          <p:nvPr>
            <p:ph type="sldNum" sz="quarter" idx="12"/>
          </p:nvPr>
        </p:nvSpPr>
        <p:spPr/>
        <p:txBody>
          <a:bodyPr/>
          <a:lstStyle/>
          <a:p>
            <a:fld id="{6A2753F0-2132-49AF-A14E-57AA492F01C5}" type="slidenum">
              <a:rPr lang="en-US" smtClean="0"/>
              <a:pPr/>
              <a:t>47</a:t>
            </a:fld>
            <a:endParaRPr lang="en-U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lgn="just">
              <a:buClr>
                <a:srgbClr val="0BD0D9"/>
              </a:buClr>
            </a:pPr>
            <a:r>
              <a:rPr lang="en-US" sz="2400" dirty="0">
                <a:solidFill>
                  <a:prstClr val="black"/>
                </a:solidFill>
              </a:rPr>
              <a:t>The assortment service benefit of warehouses implies that a wholesaler would like to stock assortment of items from different manufacturers so that his/her customers and/or retailers can choose what they want. </a:t>
            </a:r>
          </a:p>
          <a:p>
            <a:pPr lvl="0" algn="just">
              <a:buClr>
                <a:srgbClr val="0BD0D9"/>
              </a:buClr>
            </a:pPr>
            <a:endParaRPr lang="en-US" sz="2400" dirty="0">
              <a:solidFill>
                <a:prstClr val="black"/>
              </a:solidFill>
            </a:endParaRPr>
          </a:p>
          <a:p>
            <a:pPr lvl="0" algn="just">
              <a:buClr>
                <a:srgbClr val="0BD0D9"/>
              </a:buClr>
            </a:pPr>
            <a:r>
              <a:rPr lang="en-US" sz="2400" dirty="0">
                <a:solidFill>
                  <a:prstClr val="black"/>
                </a:solidFill>
              </a:rPr>
              <a:t>The wholesalers can stock assortments based on customer’s requirement.</a:t>
            </a:r>
          </a:p>
          <a:p>
            <a:endParaRPr lang="en-US" dirty="0"/>
          </a:p>
        </p:txBody>
      </p:sp>
      <p:sp>
        <p:nvSpPr>
          <p:cNvPr id="4" name="Slide Number Placeholder 3"/>
          <p:cNvSpPr>
            <a:spLocks noGrp="1"/>
          </p:cNvSpPr>
          <p:nvPr>
            <p:ph type="sldNum" sz="quarter" idx="12"/>
          </p:nvPr>
        </p:nvSpPr>
        <p:spPr/>
        <p:txBody>
          <a:bodyPr/>
          <a:lstStyle/>
          <a:p>
            <a:fld id="{6A2753F0-2132-49AF-A14E-57AA492F01C5}" type="slidenum">
              <a:rPr lang="en-US" smtClean="0"/>
              <a:pPr/>
              <a:t>48</a:t>
            </a:fld>
            <a:endParaRPr 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just"/>
            <a:r>
              <a:rPr lang="en-US" sz="2400" dirty="0"/>
              <a:t>The </a:t>
            </a:r>
            <a:r>
              <a:rPr lang="en-US" sz="2400" b="1" dirty="0"/>
              <a:t>mixing</a:t>
            </a:r>
            <a:r>
              <a:rPr lang="en-US" sz="2400" dirty="0"/>
              <a:t> service benefit of warehouses indicates that, in the warehouse, products from various plants are received and combinations are prepared as per the order and sent to customers. </a:t>
            </a:r>
          </a:p>
          <a:p>
            <a:pPr algn="just"/>
            <a:r>
              <a:rPr lang="en-US" sz="2400" dirty="0"/>
              <a:t>The </a:t>
            </a:r>
            <a:r>
              <a:rPr lang="en-US" sz="2400" b="1" dirty="0"/>
              <a:t>production support </a:t>
            </a:r>
            <a:r>
              <a:rPr lang="en-US" sz="2400" dirty="0"/>
              <a:t>service benefit of warehouses implies that components and subassemblies required by several assembly lines are stocked economically in a common warehouse and supplied to lines.</a:t>
            </a:r>
          </a:p>
          <a:p>
            <a:pPr algn="just"/>
            <a:r>
              <a:rPr lang="en-US" sz="2400" dirty="0"/>
              <a:t>The </a:t>
            </a:r>
            <a:r>
              <a:rPr lang="en-US" sz="2400" b="1" dirty="0"/>
              <a:t>Market</a:t>
            </a:r>
            <a:r>
              <a:rPr lang="en-US" sz="2400" dirty="0"/>
              <a:t> presence service benefit of warehouses implies that warehouses offer quick response to customer demand.</a:t>
            </a:r>
          </a:p>
          <a:p>
            <a:pPr algn="just"/>
            <a:endParaRPr lang="en-US" sz="2400" dirty="0"/>
          </a:p>
        </p:txBody>
      </p:sp>
      <p:sp>
        <p:nvSpPr>
          <p:cNvPr id="4" name="Slide Number Placeholder 3"/>
          <p:cNvSpPr>
            <a:spLocks noGrp="1"/>
          </p:cNvSpPr>
          <p:nvPr>
            <p:ph type="sldNum" sz="quarter" idx="12"/>
          </p:nvPr>
        </p:nvSpPr>
        <p:spPr/>
        <p:txBody>
          <a:bodyPr/>
          <a:lstStyle/>
          <a:p>
            <a:fld id="{6A2753F0-2132-49AF-A14E-57AA492F01C5}" type="slidenum">
              <a:rPr lang="en-US" smtClean="0"/>
              <a:pPr/>
              <a:t>49</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67512"/>
          </a:xfrm>
        </p:spPr>
        <p:txBody>
          <a:bodyPr>
            <a:noAutofit/>
          </a:bodyPr>
          <a:lstStyle/>
          <a:p>
            <a:pPr algn="ctr"/>
            <a:r>
              <a:rPr lang="en-US" sz="2800" b="1" dirty="0">
                <a:latin typeface="+mn-lt"/>
              </a:rPr>
              <a:t>logistics is classified into two groups (direction)</a:t>
            </a:r>
          </a:p>
        </p:txBody>
      </p:sp>
      <p:sp>
        <p:nvSpPr>
          <p:cNvPr id="3" name="Content Placeholder 2"/>
          <p:cNvSpPr>
            <a:spLocks noGrp="1"/>
          </p:cNvSpPr>
          <p:nvPr>
            <p:ph idx="1"/>
          </p:nvPr>
        </p:nvSpPr>
        <p:spPr>
          <a:xfrm>
            <a:off x="457200" y="1752600"/>
            <a:ext cx="8229600" cy="4191000"/>
          </a:xfrm>
        </p:spPr>
        <p:txBody>
          <a:bodyPr>
            <a:normAutofit fontScale="92500" lnSpcReduction="10000"/>
          </a:bodyPr>
          <a:lstStyle/>
          <a:p>
            <a:pPr algn="just">
              <a:buFont typeface="Wingdings" pitchFamily="2" charset="2"/>
              <a:buChar char="v"/>
            </a:pPr>
            <a:r>
              <a:rPr lang="en-US" sz="2400" b="1" dirty="0">
                <a:solidFill>
                  <a:srgbClr val="FF0000"/>
                </a:solidFill>
              </a:rPr>
              <a:t>Inbound and outbound logistics</a:t>
            </a:r>
          </a:p>
          <a:p>
            <a:pPr algn="just">
              <a:buFont typeface="Wingdings" pitchFamily="2" charset="2"/>
              <a:buChar char="Ø"/>
            </a:pPr>
            <a:endParaRPr lang="en-US" sz="2400" b="1" dirty="0"/>
          </a:p>
          <a:p>
            <a:pPr algn="just">
              <a:buFont typeface="Wingdings" pitchFamily="2" charset="2"/>
              <a:buChar char="Ø"/>
            </a:pPr>
            <a:r>
              <a:rPr lang="en-US" sz="2400" b="1" dirty="0"/>
              <a:t>Inbound (inward) logistics:</a:t>
            </a:r>
          </a:p>
          <a:p>
            <a:pPr algn="just">
              <a:buFont typeface="Wingdings" pitchFamily="2" charset="2"/>
              <a:buChar char="Ø"/>
            </a:pPr>
            <a:endParaRPr lang="en-US" sz="2400" b="1" dirty="0"/>
          </a:p>
          <a:p>
            <a:pPr algn="just"/>
            <a:r>
              <a:rPr lang="en-US" sz="2400" dirty="0"/>
              <a:t>Moving materials into the organization from suppliers</a:t>
            </a:r>
          </a:p>
          <a:p>
            <a:pPr algn="just"/>
            <a:endParaRPr lang="en-US" sz="2400" dirty="0"/>
          </a:p>
          <a:p>
            <a:pPr algn="just"/>
            <a:r>
              <a:rPr lang="en-US" sz="2400" b="1" dirty="0"/>
              <a:t>Procurement</a:t>
            </a:r>
            <a:r>
              <a:rPr lang="en-US" sz="2400" dirty="0"/>
              <a:t> and the related materials management are among the major components of inbound logistics.</a:t>
            </a:r>
          </a:p>
          <a:p>
            <a:pPr algn="just"/>
            <a:endParaRPr lang="en-US" sz="2400" dirty="0"/>
          </a:p>
          <a:p>
            <a:pPr algn="just"/>
            <a:r>
              <a:rPr lang="en-US" sz="2400" dirty="0"/>
              <a:t>It links members in the supply chain and assures the quality of suppliers in that chain</a:t>
            </a:r>
          </a:p>
          <a:p>
            <a:pPr algn="just"/>
            <a:endParaRPr lang="en-US" sz="2400" dirty="0"/>
          </a:p>
        </p:txBody>
      </p:sp>
      <p:sp>
        <p:nvSpPr>
          <p:cNvPr id="4" name="Slide Number Placeholder 3"/>
          <p:cNvSpPr>
            <a:spLocks noGrp="1"/>
          </p:cNvSpPr>
          <p:nvPr>
            <p:ph type="sldNum" sz="quarter" idx="12"/>
          </p:nvPr>
        </p:nvSpPr>
        <p:spPr/>
        <p:txBody>
          <a:bodyPr/>
          <a:lstStyle/>
          <a:p>
            <a:fld id="{6A2753F0-2132-49AF-A14E-57AA492F01C5}" type="slidenum">
              <a:rPr lang="en-US" smtClean="0"/>
              <a:pPr/>
              <a:t>5</a:t>
            </a:fld>
            <a:endParaRPr lang="en-US"/>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96112"/>
          </a:xfrm>
        </p:spPr>
        <p:txBody>
          <a:bodyPr>
            <a:normAutofit/>
          </a:bodyPr>
          <a:lstStyle/>
          <a:p>
            <a:pPr lvl="2" algn="ctr" rtl="0">
              <a:spcBef>
                <a:spcPct val="0"/>
              </a:spcBef>
            </a:pPr>
            <a:r>
              <a:rPr lang="en-US" sz="3200" b="1" dirty="0">
                <a:latin typeface="+mn-lt"/>
              </a:rPr>
              <a:t>Inventory management and control</a:t>
            </a:r>
            <a:endParaRPr lang="en-US" sz="3200" dirty="0">
              <a:latin typeface="+mn-lt"/>
            </a:endParaRPr>
          </a:p>
        </p:txBody>
      </p:sp>
      <p:sp>
        <p:nvSpPr>
          <p:cNvPr id="3" name="Content Placeholder 2"/>
          <p:cNvSpPr>
            <a:spLocks noGrp="1"/>
          </p:cNvSpPr>
          <p:nvPr>
            <p:ph idx="1"/>
          </p:nvPr>
        </p:nvSpPr>
        <p:spPr>
          <a:xfrm>
            <a:off x="457200" y="1752600"/>
            <a:ext cx="8229600" cy="4572000"/>
          </a:xfrm>
        </p:spPr>
        <p:txBody>
          <a:bodyPr>
            <a:normAutofit/>
          </a:bodyPr>
          <a:lstStyle/>
          <a:p>
            <a:pPr algn="just"/>
            <a:r>
              <a:rPr lang="en-US" sz="2400" dirty="0"/>
              <a:t>Inventory is</a:t>
            </a:r>
            <a:r>
              <a:rPr lang="en-US" sz="2400" b="1" dirty="0"/>
              <a:t> </a:t>
            </a:r>
            <a:r>
              <a:rPr lang="en-US" sz="2400" dirty="0"/>
              <a:t>a stock or store of goods. </a:t>
            </a:r>
          </a:p>
          <a:p>
            <a:pPr algn="just"/>
            <a:r>
              <a:rPr lang="en-US" sz="2400" dirty="0"/>
              <a:t>It also includes raw materials or stock incoming suppliers</a:t>
            </a:r>
          </a:p>
          <a:p>
            <a:pPr algn="just"/>
            <a:r>
              <a:rPr lang="en-US" sz="2400" b="1" dirty="0"/>
              <a:t>Two</a:t>
            </a:r>
            <a:r>
              <a:rPr lang="en-US" sz="2400" dirty="0"/>
              <a:t> types of demand for inventory items</a:t>
            </a:r>
          </a:p>
          <a:p>
            <a:pPr lvl="1" algn="just"/>
            <a:r>
              <a:rPr lang="en-US" sz="2200" dirty="0"/>
              <a:t>Dependent demand</a:t>
            </a:r>
          </a:p>
          <a:p>
            <a:pPr lvl="1" algn="just"/>
            <a:r>
              <a:rPr lang="en-US" sz="2200" dirty="0"/>
              <a:t>Independent demand</a:t>
            </a:r>
          </a:p>
          <a:p>
            <a:pPr algn="just"/>
            <a:r>
              <a:rPr lang="en-US" sz="2400" dirty="0"/>
              <a:t>The </a:t>
            </a:r>
            <a:r>
              <a:rPr lang="en-US" sz="2400" b="1" dirty="0"/>
              <a:t>dependent</a:t>
            </a:r>
            <a:r>
              <a:rPr lang="en-US" sz="2400" dirty="0"/>
              <a:t> demand refers to those items that are typically </a:t>
            </a:r>
            <a:r>
              <a:rPr lang="en-US" sz="2400" b="1" dirty="0"/>
              <a:t>subassemblies</a:t>
            </a:r>
            <a:r>
              <a:rPr lang="en-US" sz="2400" dirty="0"/>
              <a:t> or component </a:t>
            </a:r>
            <a:r>
              <a:rPr lang="en-US" sz="2400" b="1" dirty="0"/>
              <a:t>parts</a:t>
            </a:r>
            <a:r>
              <a:rPr lang="en-US" sz="2400" dirty="0"/>
              <a:t> that will be used in the production of a final or finished product.</a:t>
            </a:r>
          </a:p>
          <a:p>
            <a:pPr algn="just"/>
            <a:endParaRPr lang="en-US" sz="2400" dirty="0"/>
          </a:p>
          <a:p>
            <a:pPr algn="just"/>
            <a:r>
              <a:rPr lang="en-US" sz="2400" dirty="0"/>
              <a:t>The </a:t>
            </a:r>
            <a:r>
              <a:rPr lang="en-US" sz="2400" b="1" dirty="0"/>
              <a:t>independent</a:t>
            </a:r>
            <a:r>
              <a:rPr lang="en-US" sz="2400" dirty="0"/>
              <a:t> demand refers to inventory items that are the </a:t>
            </a:r>
            <a:r>
              <a:rPr lang="en-US" sz="2400" b="1" dirty="0"/>
              <a:t>finished</a:t>
            </a:r>
            <a:r>
              <a:rPr lang="en-US" sz="2400" dirty="0"/>
              <a:t> goods or other end items</a:t>
            </a:r>
          </a:p>
        </p:txBody>
      </p:sp>
      <p:sp>
        <p:nvSpPr>
          <p:cNvPr id="4" name="Slide Number Placeholder 3"/>
          <p:cNvSpPr>
            <a:spLocks noGrp="1"/>
          </p:cNvSpPr>
          <p:nvPr>
            <p:ph type="sldNum" sz="quarter" idx="12"/>
          </p:nvPr>
        </p:nvSpPr>
        <p:spPr/>
        <p:txBody>
          <a:bodyPr/>
          <a:lstStyle/>
          <a:p>
            <a:fld id="{6A2753F0-2132-49AF-A14E-57AA492F01C5}" type="slidenum">
              <a:rPr lang="en-US" smtClean="0"/>
              <a:pPr/>
              <a:t>50</a:t>
            </a:fld>
            <a:endParaRPr lang="en-US"/>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rmAutofit/>
          </a:bodyPr>
          <a:lstStyle/>
          <a:p>
            <a:pPr algn="ctr"/>
            <a:r>
              <a:rPr lang="en-US" sz="4000" b="1" dirty="0">
                <a:latin typeface="+mn-lt"/>
              </a:rPr>
              <a:t>Main functions of inventories</a:t>
            </a:r>
          </a:p>
        </p:txBody>
      </p:sp>
      <p:sp>
        <p:nvSpPr>
          <p:cNvPr id="3" name="Content Placeholder 2"/>
          <p:cNvSpPr>
            <a:spLocks noGrp="1"/>
          </p:cNvSpPr>
          <p:nvPr>
            <p:ph idx="1"/>
          </p:nvPr>
        </p:nvSpPr>
        <p:spPr/>
        <p:txBody>
          <a:bodyPr>
            <a:normAutofit/>
          </a:bodyPr>
          <a:lstStyle/>
          <a:p>
            <a:pPr algn="just"/>
            <a:r>
              <a:rPr lang="en-US" sz="2400" dirty="0"/>
              <a:t>To meet anticipated customers demand</a:t>
            </a:r>
          </a:p>
          <a:p>
            <a:pPr algn="just"/>
            <a:r>
              <a:rPr lang="en-US" sz="2400" dirty="0"/>
              <a:t>To smooth production requirements</a:t>
            </a:r>
          </a:p>
          <a:p>
            <a:pPr algn="just"/>
            <a:r>
              <a:rPr lang="en-US" sz="2400" dirty="0"/>
              <a:t>To decouple operations</a:t>
            </a:r>
          </a:p>
          <a:p>
            <a:pPr algn="just"/>
            <a:r>
              <a:rPr lang="en-US" sz="2400" dirty="0"/>
              <a:t>To protect against stock-outs</a:t>
            </a:r>
          </a:p>
          <a:p>
            <a:pPr algn="just"/>
            <a:r>
              <a:rPr lang="en-US" sz="2400" dirty="0"/>
              <a:t>To take advantage of order cycles</a:t>
            </a:r>
          </a:p>
          <a:p>
            <a:pPr algn="just"/>
            <a:r>
              <a:rPr lang="en-US" sz="2400" dirty="0"/>
              <a:t>To hedge against price increase</a:t>
            </a:r>
          </a:p>
          <a:p>
            <a:pPr algn="just"/>
            <a:r>
              <a:rPr lang="en-US" sz="2400" dirty="0"/>
              <a:t>To permit operations</a:t>
            </a:r>
          </a:p>
        </p:txBody>
      </p:sp>
      <p:sp>
        <p:nvSpPr>
          <p:cNvPr id="4" name="Slide Number Placeholder 3"/>
          <p:cNvSpPr>
            <a:spLocks noGrp="1"/>
          </p:cNvSpPr>
          <p:nvPr>
            <p:ph type="sldNum" sz="quarter" idx="12"/>
          </p:nvPr>
        </p:nvSpPr>
        <p:spPr/>
        <p:txBody>
          <a:bodyPr/>
          <a:lstStyle/>
          <a:p>
            <a:fld id="{6A2753F0-2132-49AF-A14E-57AA492F01C5}" type="slidenum">
              <a:rPr lang="en-US" smtClean="0"/>
              <a:pPr/>
              <a:t>51</a:t>
            </a:fld>
            <a:endParaRPr lang="en-US"/>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91312"/>
          </a:xfrm>
        </p:spPr>
        <p:txBody>
          <a:bodyPr>
            <a:noAutofit/>
          </a:bodyPr>
          <a:lstStyle/>
          <a:p>
            <a:pPr algn="just"/>
            <a:r>
              <a:rPr lang="en-US" sz="2800" b="1" dirty="0">
                <a:latin typeface="+mn-lt"/>
              </a:rPr>
              <a:t>Two main concerns in inventory management</a:t>
            </a:r>
          </a:p>
        </p:txBody>
      </p:sp>
      <p:sp>
        <p:nvSpPr>
          <p:cNvPr id="3" name="Content Placeholder 2"/>
          <p:cNvSpPr>
            <a:spLocks noGrp="1"/>
          </p:cNvSpPr>
          <p:nvPr>
            <p:ph idx="1"/>
          </p:nvPr>
        </p:nvSpPr>
        <p:spPr/>
        <p:txBody>
          <a:bodyPr>
            <a:normAutofit/>
          </a:bodyPr>
          <a:lstStyle/>
          <a:p>
            <a:pPr marL="457200" indent="-457200" algn="just">
              <a:buFont typeface="+mj-lt"/>
              <a:buAutoNum type="alphaLcPeriod"/>
            </a:pPr>
            <a:r>
              <a:rPr lang="en-US" sz="2400" b="1" dirty="0"/>
              <a:t>level of customer’s service </a:t>
            </a:r>
            <a:r>
              <a:rPr lang="en-US" sz="2400" dirty="0"/>
              <a:t>(i.e. to have the right goods, in sufficient quantities, in the right place and at the right time)</a:t>
            </a:r>
          </a:p>
          <a:p>
            <a:pPr marL="457200" indent="-457200" algn="just">
              <a:buFont typeface="+mj-lt"/>
              <a:buAutoNum type="alphaLcPeriod"/>
            </a:pPr>
            <a:r>
              <a:rPr lang="en-US" sz="2400" b="1" dirty="0"/>
              <a:t>Cost</a:t>
            </a:r>
            <a:r>
              <a:rPr lang="en-US" sz="2400" dirty="0"/>
              <a:t> of ordering and carrying inventories</a:t>
            </a:r>
          </a:p>
          <a:p>
            <a:pPr marL="457200" indent="-457200" algn="just">
              <a:buFont typeface="+mj-lt"/>
              <a:buAutoNum type="alphaLcPeriod"/>
            </a:pPr>
            <a:endParaRPr lang="en-US" sz="2400" dirty="0"/>
          </a:p>
          <a:p>
            <a:pPr marL="457200" indent="-457200" algn="just">
              <a:buFont typeface="Wingdings" pitchFamily="2" charset="2"/>
              <a:buChar char="ü"/>
            </a:pPr>
            <a:r>
              <a:rPr lang="en-US" sz="2400" dirty="0"/>
              <a:t>To achieve satisfactory levels of customer service while keeping inventory costs within reasonable bounds are the two essential objectives of inventory management.</a:t>
            </a:r>
          </a:p>
        </p:txBody>
      </p:sp>
      <p:sp>
        <p:nvSpPr>
          <p:cNvPr id="4" name="Slide Number Placeholder 3"/>
          <p:cNvSpPr>
            <a:spLocks noGrp="1"/>
          </p:cNvSpPr>
          <p:nvPr>
            <p:ph type="sldNum" sz="quarter" idx="12"/>
          </p:nvPr>
        </p:nvSpPr>
        <p:spPr/>
        <p:txBody>
          <a:bodyPr/>
          <a:lstStyle/>
          <a:p>
            <a:fld id="{6A2753F0-2132-49AF-A14E-57AA492F01C5}" type="slidenum">
              <a:rPr lang="en-US" smtClean="0"/>
              <a:pPr/>
              <a:t>52</a:t>
            </a:fld>
            <a:endParaRPr lang="en-US"/>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just"/>
            <a:r>
              <a:rPr lang="en-US" sz="2800" b="1" dirty="0">
                <a:latin typeface="+mn-lt"/>
              </a:rPr>
              <a:t>The success of effectively managing inventories depends on</a:t>
            </a:r>
          </a:p>
        </p:txBody>
      </p:sp>
      <p:sp>
        <p:nvSpPr>
          <p:cNvPr id="3" name="Content Placeholder 2"/>
          <p:cNvSpPr>
            <a:spLocks noGrp="1"/>
          </p:cNvSpPr>
          <p:nvPr>
            <p:ph idx="1"/>
          </p:nvPr>
        </p:nvSpPr>
        <p:spPr/>
        <p:txBody>
          <a:bodyPr>
            <a:normAutofit/>
          </a:bodyPr>
          <a:lstStyle/>
          <a:p>
            <a:pPr algn="just"/>
            <a:endParaRPr lang="en-US" sz="2400" b="1" dirty="0"/>
          </a:p>
          <a:p>
            <a:pPr algn="just"/>
            <a:r>
              <a:rPr lang="en-US" sz="2400" b="1" dirty="0"/>
              <a:t>Inventory counting systems</a:t>
            </a:r>
          </a:p>
          <a:p>
            <a:pPr algn="just"/>
            <a:endParaRPr lang="en-US" sz="2400" dirty="0"/>
          </a:p>
          <a:p>
            <a:pPr algn="just"/>
            <a:r>
              <a:rPr lang="en-US" sz="2400" b="1" dirty="0"/>
              <a:t>Demands forecast and lead time information</a:t>
            </a:r>
          </a:p>
          <a:p>
            <a:pPr algn="just"/>
            <a:endParaRPr lang="en-US" sz="2400" dirty="0"/>
          </a:p>
          <a:p>
            <a:pPr algn="just"/>
            <a:r>
              <a:rPr lang="en-US" sz="2400" b="1" dirty="0"/>
              <a:t>Estimates and types of inventory costs</a:t>
            </a:r>
          </a:p>
          <a:p>
            <a:pPr algn="just"/>
            <a:endParaRPr lang="en-US" sz="2400" dirty="0"/>
          </a:p>
          <a:p>
            <a:pPr algn="just"/>
            <a:r>
              <a:rPr lang="en-US" sz="2400" b="1" dirty="0"/>
              <a:t>Classification system for inventory items</a:t>
            </a:r>
            <a:endParaRPr lang="en-US" sz="2400" dirty="0"/>
          </a:p>
          <a:p>
            <a:pPr algn="just"/>
            <a:endParaRPr lang="en-US" sz="2400" dirty="0"/>
          </a:p>
        </p:txBody>
      </p:sp>
      <p:sp>
        <p:nvSpPr>
          <p:cNvPr id="4" name="Slide Number Placeholder 3"/>
          <p:cNvSpPr>
            <a:spLocks noGrp="1"/>
          </p:cNvSpPr>
          <p:nvPr>
            <p:ph type="sldNum" sz="quarter" idx="12"/>
          </p:nvPr>
        </p:nvSpPr>
        <p:spPr/>
        <p:txBody>
          <a:bodyPr/>
          <a:lstStyle/>
          <a:p>
            <a:fld id="{6A2753F0-2132-49AF-A14E-57AA492F01C5}" type="slidenum">
              <a:rPr lang="en-US" smtClean="0"/>
              <a:pPr/>
              <a:t>53</a:t>
            </a:fld>
            <a:endParaRPr lang="en-US"/>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19912"/>
          </a:xfrm>
        </p:spPr>
        <p:txBody>
          <a:bodyPr>
            <a:normAutofit/>
          </a:bodyPr>
          <a:lstStyle/>
          <a:p>
            <a:r>
              <a:rPr lang="en-US" sz="4000" b="1" dirty="0">
                <a:latin typeface="+mn-lt"/>
              </a:rPr>
              <a:t>Inventory counting systems</a:t>
            </a:r>
            <a:endParaRPr lang="en-US" sz="4000" dirty="0">
              <a:latin typeface="+mn-lt"/>
            </a:endParaRPr>
          </a:p>
        </p:txBody>
      </p:sp>
      <p:sp>
        <p:nvSpPr>
          <p:cNvPr id="3" name="Content Placeholder 2"/>
          <p:cNvSpPr>
            <a:spLocks noGrp="1"/>
          </p:cNvSpPr>
          <p:nvPr>
            <p:ph idx="1"/>
          </p:nvPr>
        </p:nvSpPr>
        <p:spPr/>
        <p:txBody>
          <a:bodyPr>
            <a:normAutofit/>
          </a:bodyPr>
          <a:lstStyle/>
          <a:p>
            <a:pPr algn="just"/>
            <a:r>
              <a:rPr lang="en-US" sz="2400" b="1" dirty="0"/>
              <a:t>Four major types</a:t>
            </a:r>
          </a:p>
          <a:p>
            <a:pPr algn="just"/>
            <a:endParaRPr lang="en-US" sz="2400" dirty="0"/>
          </a:p>
          <a:p>
            <a:pPr algn="just"/>
            <a:r>
              <a:rPr lang="en-US" sz="2400" dirty="0"/>
              <a:t>Periodic system </a:t>
            </a:r>
          </a:p>
          <a:p>
            <a:pPr algn="just"/>
            <a:endParaRPr lang="en-US" sz="2400" dirty="0"/>
          </a:p>
          <a:p>
            <a:pPr algn="just"/>
            <a:r>
              <a:rPr lang="en-US" sz="2400" dirty="0"/>
              <a:t>Perpetual (continual) system</a:t>
            </a:r>
          </a:p>
          <a:p>
            <a:pPr algn="just"/>
            <a:endParaRPr lang="en-US" sz="2400" dirty="0"/>
          </a:p>
          <a:p>
            <a:pPr algn="just"/>
            <a:r>
              <a:rPr lang="en-US" sz="2400" dirty="0"/>
              <a:t>Two-bin system</a:t>
            </a:r>
          </a:p>
          <a:p>
            <a:pPr algn="just"/>
            <a:endParaRPr lang="en-US" sz="2400" dirty="0"/>
          </a:p>
          <a:p>
            <a:pPr algn="just"/>
            <a:r>
              <a:rPr lang="en-US" sz="2400" dirty="0"/>
              <a:t>Tracking (Universal Product Code) system</a:t>
            </a:r>
          </a:p>
        </p:txBody>
      </p:sp>
      <p:sp>
        <p:nvSpPr>
          <p:cNvPr id="4" name="Slide Number Placeholder 3"/>
          <p:cNvSpPr>
            <a:spLocks noGrp="1"/>
          </p:cNvSpPr>
          <p:nvPr>
            <p:ph type="sldNum" sz="quarter" idx="12"/>
          </p:nvPr>
        </p:nvSpPr>
        <p:spPr/>
        <p:txBody>
          <a:bodyPr/>
          <a:lstStyle/>
          <a:p>
            <a:fld id="{6A2753F0-2132-49AF-A14E-57AA492F01C5}" type="slidenum">
              <a:rPr lang="en-US" smtClean="0"/>
              <a:pPr/>
              <a:t>54</a:t>
            </a:fld>
            <a:endParaRPr lang="en-US"/>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19912"/>
          </a:xfrm>
        </p:spPr>
        <p:txBody>
          <a:bodyPr>
            <a:noAutofit/>
          </a:bodyPr>
          <a:lstStyle/>
          <a:p>
            <a:pPr algn="just"/>
            <a:r>
              <a:rPr lang="en-US" sz="3200" b="1" dirty="0">
                <a:latin typeface="+mn-lt"/>
              </a:rPr>
              <a:t>The periodic inventory counting system</a:t>
            </a:r>
          </a:p>
        </p:txBody>
      </p:sp>
      <p:sp>
        <p:nvSpPr>
          <p:cNvPr id="3" name="Content Placeholder 2"/>
          <p:cNvSpPr>
            <a:spLocks noGrp="1"/>
          </p:cNvSpPr>
          <p:nvPr>
            <p:ph idx="1"/>
          </p:nvPr>
        </p:nvSpPr>
        <p:spPr/>
        <p:txBody>
          <a:bodyPr>
            <a:normAutofit lnSpcReduction="10000"/>
          </a:bodyPr>
          <a:lstStyle/>
          <a:p>
            <a:pPr algn="just"/>
            <a:r>
              <a:rPr lang="en-US" sz="2400" dirty="0"/>
              <a:t>Refers to the physical count of inventory items made at periodic intervals (e.g. weekly, monthly, quarterly etc) in order to decide how much to order for each item</a:t>
            </a:r>
          </a:p>
          <a:p>
            <a:pPr algn="just"/>
            <a:endParaRPr lang="en-US" sz="2400" dirty="0"/>
          </a:p>
          <a:p>
            <a:pPr algn="just"/>
            <a:r>
              <a:rPr lang="en-US" sz="2400" dirty="0"/>
              <a:t>making orders for many items at the same time results in economies of scale in processing and shipping orders (advantage)</a:t>
            </a:r>
          </a:p>
          <a:p>
            <a:pPr algn="just"/>
            <a:endParaRPr lang="en-US" sz="2400" dirty="0"/>
          </a:p>
          <a:p>
            <a:pPr algn="just"/>
            <a:r>
              <a:rPr lang="en-US" sz="2400" dirty="0"/>
              <a:t>lack of control between reviews; the need to protect against shortages between review periods by carrying extra stock and the need to make a decision on order quantities at each review are among the disadvantages of this system.</a:t>
            </a:r>
          </a:p>
        </p:txBody>
      </p:sp>
      <p:sp>
        <p:nvSpPr>
          <p:cNvPr id="4" name="Slide Number Placeholder 3"/>
          <p:cNvSpPr>
            <a:spLocks noGrp="1"/>
          </p:cNvSpPr>
          <p:nvPr>
            <p:ph type="sldNum" sz="quarter" idx="12"/>
          </p:nvPr>
        </p:nvSpPr>
        <p:spPr/>
        <p:txBody>
          <a:bodyPr/>
          <a:lstStyle/>
          <a:p>
            <a:fld id="{6A2753F0-2132-49AF-A14E-57AA492F01C5}" type="slidenum">
              <a:rPr lang="en-US" smtClean="0"/>
              <a:pPr/>
              <a:t>55</a:t>
            </a:fld>
            <a:endParaRPr lang="en-US"/>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972312"/>
          </a:xfrm>
        </p:spPr>
        <p:txBody>
          <a:bodyPr>
            <a:noAutofit/>
          </a:bodyPr>
          <a:lstStyle/>
          <a:p>
            <a:pPr algn="just"/>
            <a:r>
              <a:rPr lang="en-US" sz="3600" b="1" dirty="0">
                <a:latin typeface="+mn-lt"/>
              </a:rPr>
              <a:t>Perpetual inventory counting system</a:t>
            </a:r>
          </a:p>
        </p:txBody>
      </p:sp>
      <p:sp>
        <p:nvSpPr>
          <p:cNvPr id="3" name="Content Placeholder 2"/>
          <p:cNvSpPr>
            <a:spLocks noGrp="1"/>
          </p:cNvSpPr>
          <p:nvPr>
            <p:ph idx="1"/>
          </p:nvPr>
        </p:nvSpPr>
        <p:spPr/>
        <p:txBody>
          <a:bodyPr>
            <a:normAutofit lnSpcReduction="10000"/>
          </a:bodyPr>
          <a:lstStyle/>
          <a:p>
            <a:pPr algn="just"/>
            <a:r>
              <a:rPr lang="en-US" sz="2400" dirty="0"/>
              <a:t>This system keeps track of removals from inventory on a continuous basis to provide information on the current level of inventory for each item.</a:t>
            </a:r>
          </a:p>
          <a:p>
            <a:pPr algn="just"/>
            <a:endParaRPr lang="en-US" sz="2400" dirty="0"/>
          </a:p>
          <a:p>
            <a:pPr algn="just"/>
            <a:r>
              <a:rPr lang="en-US" sz="2400" dirty="0"/>
              <a:t>The main advantages of this inventory counting system constitute the control provided by the continuous monitoring of inventory withdrawals and the fixed-order quantity, helpful to identify an economic order size by the management. </a:t>
            </a:r>
          </a:p>
          <a:p>
            <a:pPr algn="just"/>
            <a:endParaRPr lang="en-US" sz="2400" dirty="0"/>
          </a:p>
          <a:p>
            <a:pPr algn="just"/>
            <a:r>
              <a:rPr lang="en-US" sz="2400" dirty="0"/>
              <a:t>Whereas, the added cost of record keeping continuously is indicated as main drawback of this system</a:t>
            </a:r>
          </a:p>
        </p:txBody>
      </p:sp>
      <p:sp>
        <p:nvSpPr>
          <p:cNvPr id="4" name="Slide Number Placeholder 3"/>
          <p:cNvSpPr>
            <a:spLocks noGrp="1"/>
          </p:cNvSpPr>
          <p:nvPr>
            <p:ph type="sldNum" sz="quarter" idx="12"/>
          </p:nvPr>
        </p:nvSpPr>
        <p:spPr/>
        <p:txBody>
          <a:bodyPr/>
          <a:lstStyle/>
          <a:p>
            <a:fld id="{6A2753F0-2132-49AF-A14E-57AA492F01C5}" type="slidenum">
              <a:rPr lang="en-US" smtClean="0"/>
              <a:pPr/>
              <a:t>56</a:t>
            </a:fld>
            <a:endParaRPr lang="en-US"/>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04088"/>
            <a:ext cx="8382000" cy="896112"/>
          </a:xfrm>
        </p:spPr>
        <p:txBody>
          <a:bodyPr>
            <a:noAutofit/>
          </a:bodyPr>
          <a:lstStyle/>
          <a:p>
            <a:pPr algn="just"/>
            <a:r>
              <a:rPr lang="en-US" sz="3200" b="1" dirty="0">
                <a:latin typeface="+mn-lt"/>
              </a:rPr>
              <a:t>Two-bin method inventory counting system</a:t>
            </a:r>
          </a:p>
        </p:txBody>
      </p:sp>
      <p:sp>
        <p:nvSpPr>
          <p:cNvPr id="3" name="Content Placeholder 2"/>
          <p:cNvSpPr>
            <a:spLocks noGrp="1"/>
          </p:cNvSpPr>
          <p:nvPr>
            <p:ph idx="1"/>
          </p:nvPr>
        </p:nvSpPr>
        <p:spPr/>
        <p:txBody>
          <a:bodyPr>
            <a:normAutofit/>
          </a:bodyPr>
          <a:lstStyle/>
          <a:p>
            <a:pPr algn="just"/>
            <a:r>
              <a:rPr lang="en-US" sz="2400" dirty="0"/>
              <a:t>works with principle of assuming two containers of inventory</a:t>
            </a:r>
          </a:p>
          <a:p>
            <a:pPr algn="just"/>
            <a:r>
              <a:rPr lang="en-US" sz="2400" dirty="0"/>
              <a:t>Reorder when the first container is empty</a:t>
            </a:r>
          </a:p>
          <a:p>
            <a:pPr algn="just"/>
            <a:endParaRPr lang="en-US" sz="2400" dirty="0"/>
          </a:p>
          <a:p>
            <a:pPr algn="just"/>
            <a:r>
              <a:rPr lang="en-US" sz="2400" dirty="0"/>
              <a:t>The advantage of this system is that there is no need to record each withdrawal from inventory. </a:t>
            </a:r>
          </a:p>
          <a:p>
            <a:pPr algn="just"/>
            <a:endParaRPr lang="en-US" sz="2400" dirty="0"/>
          </a:p>
          <a:p>
            <a:pPr algn="just"/>
            <a:r>
              <a:rPr lang="en-US" sz="2400" dirty="0"/>
              <a:t>While, the disadvantage is that the reorder card may not be turned in for a variety of reasons.</a:t>
            </a:r>
          </a:p>
        </p:txBody>
      </p:sp>
      <p:sp>
        <p:nvSpPr>
          <p:cNvPr id="4" name="Slide Number Placeholder 3"/>
          <p:cNvSpPr>
            <a:spLocks noGrp="1"/>
          </p:cNvSpPr>
          <p:nvPr>
            <p:ph type="sldNum" sz="quarter" idx="12"/>
          </p:nvPr>
        </p:nvSpPr>
        <p:spPr/>
        <p:txBody>
          <a:bodyPr/>
          <a:lstStyle/>
          <a:p>
            <a:fld id="{6A2753F0-2132-49AF-A14E-57AA492F01C5}" type="slidenum">
              <a:rPr lang="en-US" smtClean="0"/>
              <a:pPr/>
              <a:t>57</a:t>
            </a:fld>
            <a:endParaRPr lang="en-US"/>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19912"/>
          </a:xfrm>
        </p:spPr>
        <p:txBody>
          <a:bodyPr>
            <a:noAutofit/>
          </a:bodyPr>
          <a:lstStyle/>
          <a:p>
            <a:pPr algn="just"/>
            <a:r>
              <a:rPr lang="en-US" sz="2800" b="1" dirty="0">
                <a:latin typeface="+mn-lt"/>
              </a:rPr>
              <a:t>The tracking (Universal Product Code) system</a:t>
            </a:r>
          </a:p>
        </p:txBody>
      </p:sp>
      <p:sp>
        <p:nvSpPr>
          <p:cNvPr id="3" name="Content Placeholder 2"/>
          <p:cNvSpPr>
            <a:spLocks noGrp="1"/>
          </p:cNvSpPr>
          <p:nvPr>
            <p:ph idx="1"/>
          </p:nvPr>
        </p:nvSpPr>
        <p:spPr/>
        <p:txBody>
          <a:bodyPr/>
          <a:lstStyle/>
          <a:p>
            <a:r>
              <a:rPr lang="en-US" dirty="0"/>
              <a:t>The Universal Product Code printed on a label that has information about the item to which it is attached</a:t>
            </a:r>
          </a:p>
        </p:txBody>
      </p:sp>
      <p:sp>
        <p:nvSpPr>
          <p:cNvPr id="4" name="Slide Number Placeholder 3"/>
          <p:cNvSpPr>
            <a:spLocks noGrp="1"/>
          </p:cNvSpPr>
          <p:nvPr>
            <p:ph type="sldNum" sz="quarter" idx="12"/>
          </p:nvPr>
        </p:nvSpPr>
        <p:spPr/>
        <p:txBody>
          <a:bodyPr/>
          <a:lstStyle/>
          <a:p>
            <a:fld id="{6A2753F0-2132-49AF-A14E-57AA492F01C5}" type="slidenum">
              <a:rPr lang="en-US" smtClean="0"/>
              <a:pPr/>
              <a:t>58</a:t>
            </a:fld>
            <a:endParaRPr lang="en-US"/>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43712"/>
          </a:xfrm>
        </p:spPr>
        <p:txBody>
          <a:bodyPr>
            <a:noAutofit/>
          </a:bodyPr>
          <a:lstStyle/>
          <a:p>
            <a:pPr algn="just"/>
            <a:r>
              <a:rPr lang="en-US" sz="2800" b="1" dirty="0">
                <a:latin typeface="+mn-lt"/>
              </a:rPr>
              <a:t>Demands forecast and lead time information</a:t>
            </a:r>
            <a:endParaRPr lang="en-US" sz="2800" dirty="0">
              <a:latin typeface="+mn-lt"/>
            </a:endParaRPr>
          </a:p>
        </p:txBody>
      </p:sp>
      <p:sp>
        <p:nvSpPr>
          <p:cNvPr id="3" name="Content Placeholder 2"/>
          <p:cNvSpPr>
            <a:spLocks noGrp="1"/>
          </p:cNvSpPr>
          <p:nvPr>
            <p:ph idx="1"/>
          </p:nvPr>
        </p:nvSpPr>
        <p:spPr/>
        <p:txBody>
          <a:bodyPr>
            <a:normAutofit/>
          </a:bodyPr>
          <a:lstStyle/>
          <a:p>
            <a:pPr algn="just"/>
            <a:r>
              <a:rPr lang="en-US" sz="2400" dirty="0"/>
              <a:t>Lead time refers to the time interval between ordering and receiving the order</a:t>
            </a:r>
          </a:p>
          <a:p>
            <a:pPr algn="just"/>
            <a:endParaRPr lang="en-US" sz="2400" dirty="0"/>
          </a:p>
          <a:p>
            <a:pPr algn="just"/>
            <a:r>
              <a:rPr lang="en-US" sz="2400" dirty="0"/>
              <a:t>managers need to know the extent to which demand and lead time might vary. </a:t>
            </a:r>
          </a:p>
          <a:p>
            <a:pPr algn="just"/>
            <a:endParaRPr lang="en-US" sz="2400" dirty="0"/>
          </a:p>
          <a:p>
            <a:pPr algn="just"/>
            <a:r>
              <a:rPr lang="en-US" sz="2400" dirty="0"/>
              <a:t>The greater the potential variability, the greater the need for additional stock to reduce the risk of a shortage between deliveries</a:t>
            </a:r>
          </a:p>
        </p:txBody>
      </p:sp>
      <p:sp>
        <p:nvSpPr>
          <p:cNvPr id="4" name="Slide Number Placeholder 3"/>
          <p:cNvSpPr>
            <a:spLocks noGrp="1"/>
          </p:cNvSpPr>
          <p:nvPr>
            <p:ph type="sldNum" sz="quarter" idx="12"/>
          </p:nvPr>
        </p:nvSpPr>
        <p:spPr/>
        <p:txBody>
          <a:bodyPr/>
          <a:lstStyle/>
          <a:p>
            <a:fld id="{6A2753F0-2132-49AF-A14E-57AA492F01C5}" type="slidenum">
              <a:rPr lang="en-US" smtClean="0"/>
              <a:pPr/>
              <a:t>59</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066800"/>
            <a:ext cx="8382000" cy="5257800"/>
          </a:xfrm>
        </p:spPr>
        <p:txBody>
          <a:bodyPr>
            <a:normAutofit/>
          </a:bodyPr>
          <a:lstStyle/>
          <a:p>
            <a:pPr algn="just"/>
            <a:r>
              <a:rPr lang="en-US" sz="2400" dirty="0"/>
              <a:t>Materials management are a part of the inbound logistics system that can be described as the planning and control of the flow of materials. </a:t>
            </a:r>
          </a:p>
          <a:p>
            <a:pPr algn="just"/>
            <a:endParaRPr lang="en-US" sz="2400" dirty="0"/>
          </a:p>
          <a:p>
            <a:pPr algn="just"/>
            <a:r>
              <a:rPr lang="en-US" sz="2400" dirty="0"/>
              <a:t>Whereas, logistic usually includes the activities of procurement, warehousing, production planning, inbound transportation, receiving, materials quality control, inventory management and control, and scrap disposal</a:t>
            </a:r>
          </a:p>
        </p:txBody>
      </p:sp>
      <p:sp>
        <p:nvSpPr>
          <p:cNvPr id="4" name="Slide Number Placeholder 3"/>
          <p:cNvSpPr>
            <a:spLocks noGrp="1"/>
          </p:cNvSpPr>
          <p:nvPr>
            <p:ph type="sldNum" sz="quarter" idx="12"/>
          </p:nvPr>
        </p:nvSpPr>
        <p:spPr/>
        <p:txBody>
          <a:bodyPr/>
          <a:lstStyle/>
          <a:p>
            <a:fld id="{6A2753F0-2132-49AF-A14E-57AA492F01C5}" type="slidenum">
              <a:rPr lang="en-US" smtClean="0"/>
              <a:pPr/>
              <a:t>6</a:t>
            </a:fld>
            <a:endParaRPr lang="en-US"/>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96112"/>
          </a:xfrm>
        </p:spPr>
        <p:txBody>
          <a:bodyPr>
            <a:noAutofit/>
          </a:bodyPr>
          <a:lstStyle/>
          <a:p>
            <a:pPr algn="just"/>
            <a:r>
              <a:rPr lang="en-US" sz="3600" b="1" dirty="0">
                <a:latin typeface="+mn-lt"/>
              </a:rPr>
              <a:t>Estimates and types of inventory costs</a:t>
            </a:r>
            <a:endParaRPr lang="en-US" sz="3600" dirty="0">
              <a:latin typeface="+mn-lt"/>
            </a:endParaRPr>
          </a:p>
        </p:txBody>
      </p:sp>
      <p:sp>
        <p:nvSpPr>
          <p:cNvPr id="3" name="Content Placeholder 2"/>
          <p:cNvSpPr>
            <a:spLocks noGrp="1"/>
          </p:cNvSpPr>
          <p:nvPr>
            <p:ph idx="1"/>
          </p:nvPr>
        </p:nvSpPr>
        <p:spPr/>
        <p:txBody>
          <a:bodyPr>
            <a:noAutofit/>
          </a:bodyPr>
          <a:lstStyle/>
          <a:p>
            <a:pPr algn="just"/>
            <a:r>
              <a:rPr lang="en-US" sz="2400" b="1" dirty="0"/>
              <a:t>Holding (carrying) cost</a:t>
            </a:r>
            <a:r>
              <a:rPr lang="en-US" sz="2400" dirty="0"/>
              <a:t>: Represents the cost incurred to carry an item in inventory for a length of time, usually a year. </a:t>
            </a:r>
          </a:p>
          <a:p>
            <a:pPr algn="just"/>
            <a:endParaRPr lang="en-US" sz="2400" dirty="0"/>
          </a:p>
          <a:p>
            <a:pPr algn="just"/>
            <a:r>
              <a:rPr lang="en-US" sz="2400" dirty="0"/>
              <a:t>This cost includes interest, insurance, taxes, depreciation, obsolescence, deterioration, spoilage, pilferage, breakage, etc.</a:t>
            </a:r>
          </a:p>
          <a:p>
            <a:pPr algn="just"/>
            <a:endParaRPr lang="en-US" sz="2400" dirty="0"/>
          </a:p>
        </p:txBody>
      </p:sp>
      <p:sp>
        <p:nvSpPr>
          <p:cNvPr id="4" name="Slide Number Placeholder 3"/>
          <p:cNvSpPr>
            <a:spLocks noGrp="1"/>
          </p:cNvSpPr>
          <p:nvPr>
            <p:ph type="sldNum" sz="quarter" idx="12"/>
          </p:nvPr>
        </p:nvSpPr>
        <p:spPr/>
        <p:txBody>
          <a:bodyPr/>
          <a:lstStyle/>
          <a:p>
            <a:fld id="{6A2753F0-2132-49AF-A14E-57AA492F01C5}" type="slidenum">
              <a:rPr lang="en-US" smtClean="0"/>
              <a:pPr/>
              <a:t>60</a:t>
            </a:fld>
            <a:endParaRPr lang="en-US"/>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algn="just"/>
            <a:r>
              <a:rPr lang="en-US" sz="2400" b="1" dirty="0"/>
              <a:t>Ordering cost</a:t>
            </a:r>
            <a:r>
              <a:rPr lang="en-US" sz="2400" dirty="0"/>
              <a:t>: This is a cost incurred for ordering and receiving inventory. </a:t>
            </a:r>
          </a:p>
          <a:p>
            <a:pPr algn="just"/>
            <a:r>
              <a:rPr lang="en-US" sz="2400" dirty="0"/>
              <a:t>These include determining how much is needed, preparing invoices, inspecting goods upon arrival for quality and quantity, and moving the goods to temporary storage.</a:t>
            </a:r>
          </a:p>
          <a:p>
            <a:pPr algn="just"/>
            <a:endParaRPr lang="en-US" sz="2400" dirty="0"/>
          </a:p>
          <a:p>
            <a:pPr algn="just"/>
            <a:r>
              <a:rPr lang="en-US" sz="2400" b="1" dirty="0"/>
              <a:t>Storage cost</a:t>
            </a:r>
            <a:r>
              <a:rPr lang="en-US" sz="2400" dirty="0"/>
              <a:t>: This is a cost incurred when demand exceeds the supply of inventory on hand. </a:t>
            </a:r>
          </a:p>
          <a:p>
            <a:pPr algn="just"/>
            <a:r>
              <a:rPr lang="en-US" sz="2400" dirty="0"/>
              <a:t>These costs can include the opportunity cost of not making a sale, loss of customer goodwill, late charges, and similar costs.</a:t>
            </a:r>
          </a:p>
          <a:p>
            <a:endParaRPr lang="en-US" sz="2000" dirty="0"/>
          </a:p>
        </p:txBody>
      </p:sp>
      <p:sp>
        <p:nvSpPr>
          <p:cNvPr id="4" name="Slide Number Placeholder 3"/>
          <p:cNvSpPr>
            <a:spLocks noGrp="1"/>
          </p:cNvSpPr>
          <p:nvPr>
            <p:ph type="sldNum" sz="quarter" idx="12"/>
          </p:nvPr>
        </p:nvSpPr>
        <p:spPr/>
        <p:txBody>
          <a:bodyPr/>
          <a:lstStyle/>
          <a:p>
            <a:fld id="{6A2753F0-2132-49AF-A14E-57AA492F01C5}" type="slidenum">
              <a:rPr lang="en-US" smtClean="0"/>
              <a:pPr/>
              <a:t>61</a:t>
            </a:fld>
            <a:endParaRPr lang="en-US"/>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972312"/>
          </a:xfrm>
        </p:spPr>
        <p:txBody>
          <a:bodyPr>
            <a:noAutofit/>
          </a:bodyPr>
          <a:lstStyle/>
          <a:p>
            <a:pPr algn="just"/>
            <a:r>
              <a:rPr lang="en-US" sz="3200" b="1" dirty="0">
                <a:latin typeface="+mn-lt"/>
              </a:rPr>
              <a:t>Classification system for inventory items</a:t>
            </a:r>
            <a:endParaRPr lang="en-US" sz="3200" dirty="0">
              <a:latin typeface="+mn-lt"/>
            </a:endParaRPr>
          </a:p>
        </p:txBody>
      </p:sp>
      <p:sp>
        <p:nvSpPr>
          <p:cNvPr id="3" name="Content Placeholder 2"/>
          <p:cNvSpPr>
            <a:spLocks noGrp="1"/>
          </p:cNvSpPr>
          <p:nvPr>
            <p:ph idx="1"/>
          </p:nvPr>
        </p:nvSpPr>
        <p:spPr/>
        <p:txBody>
          <a:bodyPr>
            <a:normAutofit lnSpcReduction="10000"/>
          </a:bodyPr>
          <a:lstStyle/>
          <a:p>
            <a:pPr algn="just"/>
            <a:r>
              <a:rPr lang="en-US" sz="2400" dirty="0"/>
              <a:t>Items held in inventory are not of equal importance</a:t>
            </a:r>
          </a:p>
          <a:p>
            <a:pPr algn="just"/>
            <a:r>
              <a:rPr lang="en-US" sz="2400" b="1" dirty="0"/>
              <a:t>Two approaches</a:t>
            </a:r>
          </a:p>
          <a:p>
            <a:pPr lvl="1" algn="just"/>
            <a:r>
              <a:rPr lang="en-US" sz="2200" dirty="0"/>
              <a:t>A-B-C approach</a:t>
            </a:r>
          </a:p>
          <a:p>
            <a:pPr lvl="1" algn="just"/>
            <a:r>
              <a:rPr lang="en-US" sz="2200" dirty="0"/>
              <a:t>Economic Order Quantity (EOQ) model</a:t>
            </a:r>
            <a:endParaRPr lang="en-US" sz="2200" b="1" dirty="0"/>
          </a:p>
          <a:p>
            <a:pPr algn="just"/>
            <a:r>
              <a:rPr lang="en-US" sz="2400" dirty="0"/>
              <a:t>The A-B-C approach: This approach classifies inventory items according to some measure of importance, usually annual money usage, and then allocates control efforts accordingly. </a:t>
            </a:r>
          </a:p>
          <a:p>
            <a:pPr lvl="1" algn="just"/>
            <a:r>
              <a:rPr lang="en-US" sz="2200" dirty="0"/>
              <a:t>A-represents very important inventory items; </a:t>
            </a:r>
          </a:p>
          <a:p>
            <a:pPr lvl="1" algn="just"/>
            <a:r>
              <a:rPr lang="en-US" sz="2200" dirty="0"/>
              <a:t>B-represents moderately important inventory items </a:t>
            </a:r>
          </a:p>
          <a:p>
            <a:pPr lvl="1" algn="just"/>
            <a:r>
              <a:rPr lang="en-US" sz="2200" dirty="0"/>
              <a:t>C-represents least important inventory items.</a:t>
            </a:r>
          </a:p>
          <a:p>
            <a:pPr algn="just"/>
            <a:endParaRPr lang="en-US" sz="2400" b="1" dirty="0"/>
          </a:p>
        </p:txBody>
      </p:sp>
      <p:sp>
        <p:nvSpPr>
          <p:cNvPr id="4" name="Slide Number Placeholder 3"/>
          <p:cNvSpPr>
            <a:spLocks noGrp="1"/>
          </p:cNvSpPr>
          <p:nvPr>
            <p:ph type="sldNum" sz="quarter" idx="12"/>
          </p:nvPr>
        </p:nvSpPr>
        <p:spPr/>
        <p:txBody>
          <a:bodyPr/>
          <a:lstStyle/>
          <a:p>
            <a:fld id="{6A2753F0-2132-49AF-A14E-57AA492F01C5}" type="slidenum">
              <a:rPr lang="en-US" smtClean="0"/>
              <a:pPr/>
              <a:t>62</a:t>
            </a:fld>
            <a:endParaRPr lang="en-US"/>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algn="just"/>
            <a:r>
              <a:rPr lang="en-US" sz="2400" dirty="0"/>
              <a:t>The Economic Order Quantity (EOQ) model:</a:t>
            </a:r>
            <a:r>
              <a:rPr lang="en-US" sz="2400" b="1" dirty="0"/>
              <a:t> </a:t>
            </a:r>
          </a:p>
          <a:p>
            <a:pPr algn="just"/>
            <a:r>
              <a:rPr lang="en-US" sz="2400" dirty="0"/>
              <a:t>It identifies the optimal order quantity size in terms of minimizing the sum of certain annual costs that vary with order size</a:t>
            </a:r>
          </a:p>
          <a:p>
            <a:pPr algn="just"/>
            <a:r>
              <a:rPr lang="en-US" sz="2400" dirty="0"/>
              <a:t>The EOQ model </a:t>
            </a:r>
            <a:r>
              <a:rPr lang="en-US" sz="2400" b="1" dirty="0"/>
              <a:t>assumption</a:t>
            </a:r>
            <a:r>
              <a:rPr lang="en-US" sz="2400" dirty="0"/>
              <a:t>. </a:t>
            </a:r>
          </a:p>
          <a:p>
            <a:pPr lvl="1" algn="just"/>
            <a:r>
              <a:rPr lang="en-US" sz="2200" dirty="0"/>
              <a:t>Only one product is involved;</a:t>
            </a:r>
            <a:r>
              <a:rPr lang="en-US" sz="2200" b="1" dirty="0"/>
              <a:t> </a:t>
            </a:r>
          </a:p>
          <a:p>
            <a:pPr lvl="1" algn="just"/>
            <a:r>
              <a:rPr lang="en-US" sz="2200" dirty="0"/>
              <a:t>Annual demand requirements are known; </a:t>
            </a:r>
          </a:p>
          <a:p>
            <a:pPr lvl="1" algn="just"/>
            <a:r>
              <a:rPr lang="en-US" sz="2200" dirty="0"/>
              <a:t>Demand is spread evenly throughout the year</a:t>
            </a:r>
          </a:p>
          <a:p>
            <a:pPr lvl="1" algn="just"/>
            <a:r>
              <a:rPr lang="en-US" sz="2200" dirty="0"/>
              <a:t>lead time does not vary; </a:t>
            </a:r>
          </a:p>
          <a:p>
            <a:pPr lvl="1" algn="just"/>
            <a:r>
              <a:rPr lang="en-US" sz="2200" dirty="0"/>
              <a:t>Each order is received in a single delivery</a:t>
            </a:r>
          </a:p>
          <a:p>
            <a:pPr lvl="1" algn="just"/>
            <a:r>
              <a:rPr lang="en-US" sz="2200" dirty="0"/>
              <a:t>Quantity discounts.</a:t>
            </a:r>
            <a:r>
              <a:rPr lang="en-US" sz="2200" b="1" dirty="0"/>
              <a:t> </a:t>
            </a:r>
            <a:endParaRPr lang="en-US" sz="2200" dirty="0"/>
          </a:p>
        </p:txBody>
      </p:sp>
      <p:sp>
        <p:nvSpPr>
          <p:cNvPr id="4" name="Slide Number Placeholder 3"/>
          <p:cNvSpPr>
            <a:spLocks noGrp="1"/>
          </p:cNvSpPr>
          <p:nvPr>
            <p:ph type="sldNum" sz="quarter" idx="12"/>
          </p:nvPr>
        </p:nvSpPr>
        <p:spPr/>
        <p:txBody>
          <a:bodyPr/>
          <a:lstStyle/>
          <a:p>
            <a:fld id="{6A2753F0-2132-49AF-A14E-57AA492F01C5}" type="slidenum">
              <a:rPr lang="en-US" smtClean="0"/>
              <a:pPr/>
              <a:t>63</a:t>
            </a:fld>
            <a:endParaRPr lang="en-US"/>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just"/>
            <a:r>
              <a:rPr lang="en-US" sz="2400" dirty="0"/>
              <a:t>the optimal quantity, that minimizes the sum of annual total cost (carrying plus ordering cost), will be obtained by applying the following formula</a:t>
            </a:r>
          </a:p>
          <a:p>
            <a:pPr algn="just"/>
            <a:endParaRPr lang="en-US" sz="2400" dirty="0"/>
          </a:p>
          <a:p>
            <a:pPr algn="just"/>
            <a:endParaRPr lang="en-US" sz="2400" dirty="0"/>
          </a:p>
          <a:p>
            <a:pPr algn="just"/>
            <a:endParaRPr lang="en-US" sz="2400" dirty="0"/>
          </a:p>
          <a:p>
            <a:r>
              <a:rPr lang="en-US" sz="2400" dirty="0"/>
              <a:t>Where EOQ-represents the optimal quantity</a:t>
            </a:r>
          </a:p>
          <a:p>
            <a:pPr>
              <a:buNone/>
            </a:pPr>
            <a:r>
              <a:rPr lang="en-US" sz="2400" dirty="0"/>
              <a:t>	D-Annual demand </a:t>
            </a:r>
          </a:p>
          <a:p>
            <a:pPr>
              <a:buNone/>
            </a:pPr>
            <a:r>
              <a:rPr lang="en-US" sz="2400" dirty="0"/>
              <a:t>	S- Ordering cost</a:t>
            </a:r>
          </a:p>
          <a:p>
            <a:pPr>
              <a:buNone/>
            </a:pPr>
            <a:r>
              <a:rPr lang="en-US" sz="2400" dirty="0"/>
              <a:t>	H- Holding (carrying) cost per unit</a:t>
            </a:r>
          </a:p>
          <a:p>
            <a:pPr algn="just"/>
            <a:endParaRPr lang="en-US" sz="2400" dirty="0"/>
          </a:p>
          <a:p>
            <a:pPr algn="just"/>
            <a:endParaRPr lang="en-US" sz="2400" dirty="0"/>
          </a:p>
        </p:txBody>
      </p:sp>
      <p:sp>
        <p:nvSpPr>
          <p:cNvPr id="4" name="Slide Number Placeholder 3"/>
          <p:cNvSpPr>
            <a:spLocks noGrp="1"/>
          </p:cNvSpPr>
          <p:nvPr>
            <p:ph type="sldNum" sz="quarter" idx="12"/>
          </p:nvPr>
        </p:nvSpPr>
        <p:spPr/>
        <p:txBody>
          <a:bodyPr/>
          <a:lstStyle/>
          <a:p>
            <a:fld id="{6A2753F0-2132-49AF-A14E-57AA492F01C5}" type="slidenum">
              <a:rPr lang="en-US" smtClean="0"/>
              <a:pPr/>
              <a:t>64</a:t>
            </a:fld>
            <a:endParaRPr lang="en-US"/>
          </a:p>
        </p:txBody>
      </p:sp>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025"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905000" y="3276600"/>
            <a:ext cx="1524000" cy="914400"/>
          </a:xfrm>
          <a:prstGeom prst="rect">
            <a:avLst/>
          </a:prstGeom>
          <a:noFill/>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914400"/>
          </a:xfrm>
        </p:spPr>
        <p:txBody>
          <a:bodyPr>
            <a:noAutofit/>
          </a:bodyPr>
          <a:lstStyle/>
          <a:p>
            <a:pPr algn="ctr"/>
            <a:r>
              <a:rPr lang="en-US" sz="3600" b="1" dirty="0">
                <a:latin typeface="+mn-lt"/>
              </a:rPr>
              <a:t>IT in warehousing and distribution</a:t>
            </a:r>
          </a:p>
        </p:txBody>
      </p:sp>
      <p:sp>
        <p:nvSpPr>
          <p:cNvPr id="3" name="Content Placeholder 2"/>
          <p:cNvSpPr>
            <a:spLocks noGrp="1"/>
          </p:cNvSpPr>
          <p:nvPr>
            <p:ph idx="1"/>
          </p:nvPr>
        </p:nvSpPr>
        <p:spPr/>
        <p:txBody>
          <a:bodyPr>
            <a:normAutofit fontScale="92500"/>
          </a:bodyPr>
          <a:lstStyle/>
          <a:p>
            <a:pPr algn="just"/>
            <a:r>
              <a:rPr lang="en-US" dirty="0"/>
              <a:t>Information technology gave organizations the ability to better monitor transaction intensive activities such as the ordering, movement, and storage of goods and materials. </a:t>
            </a:r>
          </a:p>
          <a:p>
            <a:pPr algn="just"/>
            <a:r>
              <a:rPr lang="en-US" dirty="0"/>
              <a:t>information increased the ability to manage flows and to optimize inventory levels and movements. </a:t>
            </a:r>
          </a:p>
          <a:p>
            <a:pPr algn="just"/>
            <a:r>
              <a:rPr lang="en-US" dirty="0"/>
              <a:t>Systems such as materials requirements planning, distribution resource planning, and just-in-time (JIT) allow organizations to link many materials management activities, from order processing to inventory management, ordering from the supplier, forecasting and productions scheduling</a:t>
            </a:r>
          </a:p>
          <a:p>
            <a:pPr algn="just"/>
            <a:endParaRPr lang="en-US" dirty="0"/>
          </a:p>
        </p:txBody>
      </p:sp>
      <p:sp>
        <p:nvSpPr>
          <p:cNvPr id="4" name="Slide Number Placeholder 3"/>
          <p:cNvSpPr>
            <a:spLocks noGrp="1"/>
          </p:cNvSpPr>
          <p:nvPr>
            <p:ph type="sldNum" sz="quarter" idx="12"/>
          </p:nvPr>
        </p:nvSpPr>
        <p:spPr/>
        <p:txBody>
          <a:bodyPr/>
          <a:lstStyle/>
          <a:p>
            <a:fld id="{6A2753F0-2132-49AF-A14E-57AA492F01C5}" type="slidenum">
              <a:rPr lang="en-US" smtClean="0"/>
              <a:pPr/>
              <a:t>65</a:t>
            </a:fld>
            <a:endParaRPr lang="en-US"/>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
            <a:r>
              <a:rPr lang="en-US" dirty="0"/>
              <a:t>Other factors contributing to the growing interest in logistics include </a:t>
            </a:r>
          </a:p>
          <a:p>
            <a:pPr lvl="2" algn="just"/>
            <a:r>
              <a:rPr lang="en-US" sz="2400" dirty="0"/>
              <a:t>advances in information systems technology, </a:t>
            </a:r>
          </a:p>
          <a:p>
            <a:pPr lvl="2" algn="just"/>
            <a:r>
              <a:rPr lang="en-US" sz="2400" dirty="0"/>
              <a:t>an increased emphasis on customer service, </a:t>
            </a:r>
          </a:p>
          <a:p>
            <a:pPr lvl="2" algn="just"/>
            <a:r>
              <a:rPr lang="en-US" sz="2400" dirty="0"/>
              <a:t>growing recognition of the systems approach and total cost concept, </a:t>
            </a:r>
          </a:p>
          <a:p>
            <a:pPr lvl="2" algn="just"/>
            <a:r>
              <a:rPr lang="en-US" sz="2400" dirty="0"/>
              <a:t>the profit leverage from logistics</a:t>
            </a:r>
          </a:p>
        </p:txBody>
      </p:sp>
      <p:sp>
        <p:nvSpPr>
          <p:cNvPr id="4" name="Slide Number Placeholder 3"/>
          <p:cNvSpPr>
            <a:spLocks noGrp="1"/>
          </p:cNvSpPr>
          <p:nvPr>
            <p:ph type="sldNum" sz="quarter" idx="12"/>
          </p:nvPr>
        </p:nvSpPr>
        <p:spPr/>
        <p:txBody>
          <a:bodyPr/>
          <a:lstStyle/>
          <a:p>
            <a:fld id="{6A2753F0-2132-49AF-A14E-57AA492F01C5}" type="slidenum">
              <a:rPr lang="en-US" smtClean="0"/>
              <a:pPr/>
              <a:t>66</a:t>
            </a:fld>
            <a:endParaRPr lang="en-US"/>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96112"/>
          </a:xfrm>
        </p:spPr>
        <p:txBody>
          <a:bodyPr>
            <a:normAutofit/>
          </a:bodyPr>
          <a:lstStyle/>
          <a:p>
            <a:pPr lvl="2" algn="l" rtl="0">
              <a:spcBef>
                <a:spcPct val="0"/>
              </a:spcBef>
            </a:pPr>
            <a:r>
              <a:rPr lang="en-US" sz="3200" b="1" dirty="0"/>
              <a:t>Outsourcing and tender process</a:t>
            </a:r>
            <a:endParaRPr lang="en-US" sz="3200" dirty="0"/>
          </a:p>
        </p:txBody>
      </p:sp>
      <p:sp>
        <p:nvSpPr>
          <p:cNvPr id="3" name="Content Placeholder 2"/>
          <p:cNvSpPr>
            <a:spLocks noGrp="1"/>
          </p:cNvSpPr>
          <p:nvPr>
            <p:ph idx="1"/>
          </p:nvPr>
        </p:nvSpPr>
        <p:spPr/>
        <p:txBody>
          <a:bodyPr>
            <a:normAutofit/>
          </a:bodyPr>
          <a:lstStyle/>
          <a:p>
            <a:pPr algn="just"/>
            <a:r>
              <a:rPr lang="en-US" sz="2400" dirty="0"/>
              <a:t>outsourcing is a process of utilizing a third-party provider to perform services previously performed in-house.</a:t>
            </a:r>
          </a:p>
          <a:p>
            <a:pPr algn="just"/>
            <a:endParaRPr lang="en-US" sz="2400" dirty="0"/>
          </a:p>
          <a:p>
            <a:pPr algn="just"/>
            <a:r>
              <a:rPr lang="en-US" sz="2400" dirty="0"/>
              <a:t>Examples include manufacturing of products and call center/customer support. </a:t>
            </a:r>
          </a:p>
          <a:p>
            <a:pPr algn="just"/>
            <a:endParaRPr lang="en-US" sz="2400" dirty="0"/>
          </a:p>
          <a:p>
            <a:pPr algn="just"/>
            <a:r>
              <a:rPr lang="en-US" sz="2400" dirty="0"/>
              <a:t>Whereas, tender refers to the document which describes a business transaction to be performed.</a:t>
            </a:r>
          </a:p>
          <a:p>
            <a:pPr algn="just"/>
            <a:endParaRPr lang="en-US" sz="2400" dirty="0"/>
          </a:p>
        </p:txBody>
      </p:sp>
      <p:sp>
        <p:nvSpPr>
          <p:cNvPr id="4" name="Slide Number Placeholder 3"/>
          <p:cNvSpPr>
            <a:spLocks noGrp="1"/>
          </p:cNvSpPr>
          <p:nvPr>
            <p:ph type="sldNum" sz="quarter" idx="12"/>
          </p:nvPr>
        </p:nvSpPr>
        <p:spPr/>
        <p:txBody>
          <a:bodyPr/>
          <a:lstStyle/>
          <a:p>
            <a:fld id="{6A2753F0-2132-49AF-A14E-57AA492F01C5}" type="slidenum">
              <a:rPr lang="en-US" smtClean="0"/>
              <a:pPr/>
              <a:t>67</a:t>
            </a:fld>
            <a:endParaRPr lang="en-US"/>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35480"/>
            <a:ext cx="8305800" cy="4389120"/>
          </a:xfrm>
        </p:spPr>
        <p:txBody>
          <a:bodyPr>
            <a:normAutofit/>
          </a:bodyPr>
          <a:lstStyle/>
          <a:p>
            <a:pPr algn="just"/>
            <a:r>
              <a:rPr lang="en-US" dirty="0"/>
              <a:t>Reasons for </a:t>
            </a:r>
            <a:r>
              <a:rPr lang="en-US" b="1" dirty="0"/>
              <a:t>Outsourcing</a:t>
            </a:r>
            <a:r>
              <a:rPr lang="en-US" dirty="0"/>
              <a:t>: </a:t>
            </a:r>
          </a:p>
          <a:p>
            <a:pPr lvl="1" algn="just"/>
            <a:r>
              <a:rPr lang="en-US" dirty="0"/>
              <a:t>permitting concentration on core business activity; </a:t>
            </a:r>
          </a:p>
          <a:p>
            <a:pPr lvl="1" algn="just"/>
            <a:r>
              <a:rPr lang="en-US" dirty="0"/>
              <a:t>to reduce overhead costs; </a:t>
            </a:r>
          </a:p>
          <a:p>
            <a:pPr lvl="1" algn="just"/>
            <a:r>
              <a:rPr lang="en-US" dirty="0"/>
              <a:t>to utilize leading-edge technology and/or specialist skills. </a:t>
            </a:r>
          </a:p>
          <a:p>
            <a:pPr algn="just"/>
            <a:r>
              <a:rPr lang="en-US" dirty="0"/>
              <a:t>Involves preparation of tender documentation; reviewing and advising on tender documentation, preparation and completion of contractual documentation</a:t>
            </a:r>
          </a:p>
        </p:txBody>
      </p:sp>
      <p:sp>
        <p:nvSpPr>
          <p:cNvPr id="4" name="Slide Number Placeholder 3"/>
          <p:cNvSpPr>
            <a:spLocks noGrp="1"/>
          </p:cNvSpPr>
          <p:nvPr>
            <p:ph type="sldNum" sz="quarter" idx="12"/>
          </p:nvPr>
        </p:nvSpPr>
        <p:spPr/>
        <p:txBody>
          <a:bodyPr/>
          <a:lstStyle/>
          <a:p>
            <a:fld id="{6A2753F0-2132-49AF-A14E-57AA492F01C5}" type="slidenum">
              <a:rPr lang="en-US" smtClean="0"/>
              <a:pPr/>
              <a:t>68</a:t>
            </a:fld>
            <a:endParaRPr lang="en-US"/>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b="1" dirty="0"/>
              <a:t>Tender process</a:t>
            </a:r>
            <a:r>
              <a:rPr lang="en-US" dirty="0"/>
              <a:t>: are sought for the supply of legal services. The primary objective of tender process is to establish a panel of legal practitioners to provide legal advice and representation to persons. </a:t>
            </a:r>
          </a:p>
          <a:p>
            <a:r>
              <a:rPr lang="en-US" dirty="0"/>
              <a:t>include the following elements:</a:t>
            </a:r>
          </a:p>
          <a:p>
            <a:r>
              <a:rPr lang="en-US" dirty="0"/>
              <a:t>The </a:t>
            </a:r>
            <a:r>
              <a:rPr lang="en-US" b="1" dirty="0"/>
              <a:t>cover sheet</a:t>
            </a:r>
            <a:r>
              <a:rPr lang="en-US" dirty="0"/>
              <a:t>: This section provides details of the tender name and number, name of the company and reference number.</a:t>
            </a:r>
          </a:p>
          <a:p>
            <a:endParaRPr lang="en-US" dirty="0"/>
          </a:p>
        </p:txBody>
      </p:sp>
      <p:sp>
        <p:nvSpPr>
          <p:cNvPr id="4" name="Slide Number Placeholder 3"/>
          <p:cNvSpPr>
            <a:spLocks noGrp="1"/>
          </p:cNvSpPr>
          <p:nvPr>
            <p:ph type="sldNum" sz="quarter" idx="12"/>
          </p:nvPr>
        </p:nvSpPr>
        <p:spPr/>
        <p:txBody>
          <a:bodyPr/>
          <a:lstStyle/>
          <a:p>
            <a:fld id="{6A2753F0-2132-49AF-A14E-57AA492F01C5}" type="slidenum">
              <a:rPr lang="en-US" smtClean="0"/>
              <a:pPr/>
              <a:t>69</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19912"/>
          </a:xfrm>
        </p:spPr>
        <p:txBody>
          <a:bodyPr>
            <a:normAutofit/>
          </a:bodyPr>
          <a:lstStyle/>
          <a:p>
            <a:pPr marL="274320" lvl="0" indent="-274320">
              <a:spcBef>
                <a:spcPct val="20000"/>
              </a:spcBef>
            </a:pPr>
            <a:r>
              <a:rPr lang="en-US" sz="2800" b="1" dirty="0">
                <a:solidFill>
                  <a:prstClr val="black"/>
                </a:solidFill>
                <a:latin typeface="Constantia"/>
                <a:ea typeface="+mn-ea"/>
                <a:cs typeface="+mn-cs"/>
              </a:rPr>
              <a:t>Outbound (outward) logistics</a:t>
            </a:r>
            <a:endParaRPr lang="en-US" sz="5400" dirty="0"/>
          </a:p>
        </p:txBody>
      </p:sp>
      <p:sp>
        <p:nvSpPr>
          <p:cNvPr id="3" name="Content Placeholder 2"/>
          <p:cNvSpPr>
            <a:spLocks noGrp="1"/>
          </p:cNvSpPr>
          <p:nvPr>
            <p:ph idx="1"/>
          </p:nvPr>
        </p:nvSpPr>
        <p:spPr>
          <a:xfrm>
            <a:off x="381000" y="1935480"/>
            <a:ext cx="8458200" cy="4389120"/>
          </a:xfrm>
        </p:spPr>
        <p:txBody>
          <a:bodyPr>
            <a:noAutofit/>
          </a:bodyPr>
          <a:lstStyle/>
          <a:p>
            <a:pPr algn="just"/>
            <a:r>
              <a:rPr lang="en-US" sz="2400" dirty="0"/>
              <a:t>Moving materials out to customers</a:t>
            </a:r>
          </a:p>
          <a:p>
            <a:pPr algn="just"/>
            <a:endParaRPr lang="en-US" sz="2400" dirty="0"/>
          </a:p>
          <a:p>
            <a:pPr algn="just"/>
            <a:r>
              <a:rPr lang="en-US" sz="2400" dirty="0"/>
              <a:t>Starts at the end of the </a:t>
            </a:r>
            <a:r>
              <a:rPr lang="en-US" sz="2400" b="1" dirty="0"/>
              <a:t>production line </a:t>
            </a:r>
            <a:r>
              <a:rPr lang="en-US" sz="2400" dirty="0"/>
              <a:t>and ends with the allocation to or </a:t>
            </a:r>
            <a:r>
              <a:rPr lang="en-US" sz="2400" b="1" dirty="0"/>
              <a:t>arrival at the customer</a:t>
            </a:r>
            <a:r>
              <a:rPr lang="en-US" sz="2400" dirty="0"/>
              <a:t>.</a:t>
            </a:r>
          </a:p>
          <a:p>
            <a:pPr algn="just"/>
            <a:endParaRPr lang="en-US" sz="2400" dirty="0"/>
          </a:p>
          <a:p>
            <a:pPr algn="just"/>
            <a:r>
              <a:rPr lang="en-US" sz="2400" dirty="0"/>
              <a:t>Planning, controlling, and monitoring of the physical flow of goods as well as the associated flow of information are the main activities under outbound logistics. </a:t>
            </a:r>
          </a:p>
        </p:txBody>
      </p:sp>
      <p:sp>
        <p:nvSpPr>
          <p:cNvPr id="4" name="Slide Number Placeholder 3"/>
          <p:cNvSpPr>
            <a:spLocks noGrp="1"/>
          </p:cNvSpPr>
          <p:nvPr>
            <p:ph type="sldNum" sz="quarter" idx="12"/>
          </p:nvPr>
        </p:nvSpPr>
        <p:spPr/>
        <p:txBody>
          <a:bodyPr/>
          <a:lstStyle/>
          <a:p>
            <a:fld id="{6A2753F0-2132-49AF-A14E-57AA492F01C5}" type="slidenum">
              <a:rPr lang="en-US" smtClean="0"/>
              <a:pPr/>
              <a:t>7</a:t>
            </a:fld>
            <a:endParaRPr lang="en-US"/>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algn="just"/>
            <a:r>
              <a:rPr lang="en-US" b="1" dirty="0"/>
              <a:t>Covering letter</a:t>
            </a:r>
            <a:r>
              <a:rPr lang="en-US" dirty="0"/>
              <a:t>: In this section, detail of the submission of specific tender (name and number), thanking the company for being given the opportunity to tender for the project or work are expected to be indicated clearly.</a:t>
            </a:r>
          </a:p>
          <a:p>
            <a:pPr algn="just"/>
            <a:r>
              <a:rPr lang="en-US" dirty="0"/>
              <a:t>Scope of offer or </a:t>
            </a:r>
            <a:r>
              <a:rPr lang="en-US" b="1" dirty="0"/>
              <a:t>executive summary</a:t>
            </a:r>
            <a:r>
              <a:rPr lang="en-US" dirty="0"/>
              <a:t>: This section of the tender document includes the summary of the proposal to be submitted addressing the key points from the call for tender document. Besides, it is important to highlight the key issues in the executive summary.</a:t>
            </a:r>
          </a:p>
          <a:p>
            <a:pPr algn="just"/>
            <a:endParaRPr lang="en-US" dirty="0"/>
          </a:p>
        </p:txBody>
      </p:sp>
      <p:sp>
        <p:nvSpPr>
          <p:cNvPr id="4" name="Slide Number Placeholder 3"/>
          <p:cNvSpPr>
            <a:spLocks noGrp="1"/>
          </p:cNvSpPr>
          <p:nvPr>
            <p:ph type="sldNum" sz="quarter" idx="12"/>
          </p:nvPr>
        </p:nvSpPr>
        <p:spPr/>
        <p:txBody>
          <a:bodyPr/>
          <a:lstStyle/>
          <a:p>
            <a:fld id="{6A2753F0-2132-49AF-A14E-57AA492F01C5}" type="slidenum">
              <a:rPr lang="en-US" smtClean="0"/>
              <a:pPr/>
              <a:t>70</a:t>
            </a:fld>
            <a:endParaRPr lang="en-US"/>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pPr algn="just"/>
            <a:r>
              <a:rPr lang="en-US" b="1" dirty="0"/>
              <a:t>Tender returns</a:t>
            </a:r>
            <a:r>
              <a:rPr lang="en-US" dirty="0"/>
              <a:t>: This section refers to the specific documents which went out with the call for tender from the company and must be acknowledged by the bidder. Up on completion, these documents must be returned to the company along with the rest of the bid.</a:t>
            </a:r>
          </a:p>
          <a:p>
            <a:endParaRPr lang="en-US" b="1" dirty="0"/>
          </a:p>
          <a:p>
            <a:r>
              <a:rPr lang="en-US" b="1" dirty="0"/>
              <a:t>Commercial terms and conditions</a:t>
            </a:r>
            <a:r>
              <a:rPr lang="en-US" dirty="0"/>
              <a:t>: Generally this is the financial elements of the bid.</a:t>
            </a:r>
          </a:p>
          <a:p>
            <a:endParaRPr lang="en-US" dirty="0"/>
          </a:p>
          <a:p>
            <a:pPr algn="just"/>
            <a:r>
              <a:rPr lang="en-US" sz="2400" dirty="0"/>
              <a:t>Technical requirements: While the previous elements of the tender document deals with the commercial aspects of the project or bid, the technical requirements pertain more to the actual operation or system i.e. the physical doing part of the bid</a:t>
            </a:r>
            <a:r>
              <a:rPr lang="en-US" dirty="0"/>
              <a:t>. </a:t>
            </a:r>
          </a:p>
          <a:p>
            <a:endParaRPr lang="en-US" dirty="0"/>
          </a:p>
          <a:p>
            <a:endParaRPr lang="en-US" dirty="0"/>
          </a:p>
        </p:txBody>
      </p:sp>
      <p:sp>
        <p:nvSpPr>
          <p:cNvPr id="4" name="Slide Number Placeholder 3"/>
          <p:cNvSpPr>
            <a:spLocks noGrp="1"/>
          </p:cNvSpPr>
          <p:nvPr>
            <p:ph type="sldNum" sz="quarter" idx="12"/>
          </p:nvPr>
        </p:nvSpPr>
        <p:spPr/>
        <p:txBody>
          <a:bodyPr/>
          <a:lstStyle/>
          <a:p>
            <a:fld id="{6A2753F0-2132-49AF-A14E-57AA492F01C5}" type="slidenum">
              <a:rPr lang="en-US" smtClean="0"/>
              <a:pPr/>
              <a:t>71</a:t>
            </a:fld>
            <a:endParaRPr lang="en-US"/>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lvl="1" algn="ctr" rtl="0">
              <a:spcBef>
                <a:spcPct val="0"/>
              </a:spcBef>
            </a:pPr>
            <a:r>
              <a:rPr lang="en-US" sz="6000" b="1" dirty="0">
                <a:solidFill>
                  <a:schemeClr val="tx1"/>
                </a:solidFill>
                <a:latin typeface="Constantia" pitchFamily="18" charset="0"/>
              </a:rPr>
              <a:t>Section III</a:t>
            </a:r>
            <a:endParaRPr lang="en-US" sz="6000" dirty="0">
              <a:solidFill>
                <a:schemeClr val="tx1"/>
              </a:solidFill>
              <a:latin typeface="Constantia" pitchFamily="18" charset="0"/>
            </a:endParaRPr>
          </a:p>
        </p:txBody>
      </p:sp>
      <p:sp>
        <p:nvSpPr>
          <p:cNvPr id="3" name="Subtitle 2"/>
          <p:cNvSpPr>
            <a:spLocks noGrp="1"/>
          </p:cNvSpPr>
          <p:nvPr>
            <p:ph type="subTitle" idx="1"/>
          </p:nvPr>
        </p:nvSpPr>
        <p:spPr>
          <a:xfrm>
            <a:off x="762000" y="3962400"/>
            <a:ext cx="7854696" cy="1752600"/>
          </a:xfrm>
        </p:spPr>
        <p:txBody>
          <a:bodyPr>
            <a:normAutofit/>
          </a:bodyPr>
          <a:lstStyle/>
          <a:p>
            <a:r>
              <a:rPr lang="en-US" sz="4000" b="1" dirty="0">
                <a:latin typeface="Constantia" pitchFamily="18" charset="0"/>
              </a:rPr>
              <a:t>Transportation Management</a:t>
            </a:r>
            <a:br>
              <a:rPr lang="en-US" sz="4000" b="1" dirty="0">
                <a:latin typeface="Constantia" pitchFamily="18" charset="0"/>
              </a:rPr>
            </a:br>
            <a:endParaRPr lang="en-US" sz="4000" dirty="0">
              <a:latin typeface="Constantia" pitchFamily="18" charset="0"/>
            </a:endParaRPr>
          </a:p>
        </p:txBody>
      </p:sp>
      <p:sp>
        <p:nvSpPr>
          <p:cNvPr id="4" name="Slide Number Placeholder 3"/>
          <p:cNvSpPr>
            <a:spLocks noGrp="1"/>
          </p:cNvSpPr>
          <p:nvPr>
            <p:ph type="sldNum" sz="quarter" idx="12"/>
          </p:nvPr>
        </p:nvSpPr>
        <p:spPr/>
        <p:txBody>
          <a:bodyPr/>
          <a:lstStyle/>
          <a:p>
            <a:fld id="{F86AEEB9-066F-4481-A7B2-AAF44FA0BD48}" type="slidenum">
              <a:rPr lang="en-US" smtClean="0">
                <a:solidFill>
                  <a:srgbClr val="DBF5F9">
                    <a:shade val="90000"/>
                  </a:srgbClr>
                </a:solidFill>
              </a:rPr>
              <a:pPr/>
              <a:t>72</a:t>
            </a:fld>
            <a:endParaRPr lang="en-US">
              <a:solidFill>
                <a:srgbClr val="DBF5F9">
                  <a:shade val="90000"/>
                </a:srgbClr>
              </a:solidFill>
            </a:endParaRPr>
          </a:p>
        </p:txBody>
      </p:sp>
    </p:spTree>
    <p:extLst>
      <p:ext uri="{BB962C8B-B14F-4D97-AF65-F5344CB8AC3E}">
        <p14:creationId xmlns:p14="http://schemas.microsoft.com/office/powerpoint/2010/main" val="124278670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19912"/>
          </a:xfrm>
        </p:spPr>
        <p:txBody>
          <a:bodyPr>
            <a:normAutofit/>
          </a:bodyPr>
          <a:lstStyle/>
          <a:p>
            <a:pPr lvl="2" algn="ctr" rtl="0">
              <a:spcBef>
                <a:spcPct val="0"/>
              </a:spcBef>
            </a:pPr>
            <a:r>
              <a:rPr lang="en-US" sz="4000" b="1" dirty="0">
                <a:latin typeface="Constantia" pitchFamily="18" charset="0"/>
              </a:rPr>
              <a:t>Introduction </a:t>
            </a:r>
            <a:endParaRPr lang="en-US" sz="4000" dirty="0">
              <a:latin typeface="Constantia" pitchFamily="18" charset="0"/>
            </a:endParaRPr>
          </a:p>
        </p:txBody>
      </p:sp>
      <p:sp>
        <p:nvSpPr>
          <p:cNvPr id="3" name="Content Placeholder 2"/>
          <p:cNvSpPr>
            <a:spLocks noGrp="1"/>
          </p:cNvSpPr>
          <p:nvPr>
            <p:ph idx="1"/>
          </p:nvPr>
        </p:nvSpPr>
        <p:spPr>
          <a:xfrm>
            <a:off x="304800" y="1935480"/>
            <a:ext cx="8534400" cy="4389120"/>
          </a:xfrm>
        </p:spPr>
        <p:txBody>
          <a:bodyPr>
            <a:normAutofit lnSpcReduction="10000"/>
          </a:bodyPr>
          <a:lstStyle/>
          <a:p>
            <a:pPr algn="just"/>
            <a:r>
              <a:rPr lang="en-US" sz="2800" b="1" dirty="0"/>
              <a:t>Modes of transport</a:t>
            </a:r>
          </a:p>
          <a:p>
            <a:pPr algn="just"/>
            <a:endParaRPr lang="en-US" sz="2800" b="1" dirty="0"/>
          </a:p>
          <a:p>
            <a:pPr algn="just"/>
            <a:r>
              <a:rPr lang="en-US" sz="2800" b="1" dirty="0"/>
              <a:t>Role of transportation on logistics management</a:t>
            </a:r>
          </a:p>
          <a:p>
            <a:pPr algn="just"/>
            <a:endParaRPr lang="en-US" sz="2800" b="1" dirty="0"/>
          </a:p>
          <a:p>
            <a:pPr algn="just"/>
            <a:r>
              <a:rPr lang="en-US" sz="2800" b="1" dirty="0"/>
              <a:t>Transport and network management</a:t>
            </a:r>
          </a:p>
          <a:p>
            <a:pPr algn="just"/>
            <a:endParaRPr lang="en-US" sz="2800" b="1" dirty="0"/>
          </a:p>
          <a:p>
            <a:pPr algn="just"/>
            <a:r>
              <a:rPr lang="en-US" sz="2800" b="1" dirty="0"/>
              <a:t>Impact of transportation </a:t>
            </a:r>
          </a:p>
          <a:p>
            <a:pPr algn="just"/>
            <a:endParaRPr lang="en-US" sz="2800" b="1" dirty="0"/>
          </a:p>
          <a:p>
            <a:pPr algn="just"/>
            <a:r>
              <a:rPr lang="en-US" sz="2800" b="1" dirty="0"/>
              <a:t>Gender transportation </a:t>
            </a:r>
          </a:p>
          <a:p>
            <a:pPr algn="just"/>
            <a:endParaRPr lang="en-US" sz="2800" b="1" dirty="0"/>
          </a:p>
        </p:txBody>
      </p:sp>
      <p:sp>
        <p:nvSpPr>
          <p:cNvPr id="4" name="Slide Number Placeholder 3"/>
          <p:cNvSpPr>
            <a:spLocks noGrp="1"/>
          </p:cNvSpPr>
          <p:nvPr>
            <p:ph type="sldNum" sz="quarter" idx="12"/>
          </p:nvPr>
        </p:nvSpPr>
        <p:spPr/>
        <p:txBody>
          <a:bodyPr/>
          <a:lstStyle/>
          <a:p>
            <a:fld id="{F86AEEB9-066F-4481-A7B2-AAF44FA0BD48}" type="slidenum">
              <a:rPr lang="en-US" smtClean="0">
                <a:solidFill>
                  <a:srgbClr val="04617B">
                    <a:shade val="90000"/>
                  </a:srgbClr>
                </a:solidFill>
              </a:rPr>
              <a:pPr/>
              <a:t>73</a:t>
            </a:fld>
            <a:endParaRPr lang="en-US">
              <a:solidFill>
                <a:srgbClr val="04617B">
                  <a:shade val="90000"/>
                </a:srgbClr>
              </a:solidFill>
            </a:endParaRPr>
          </a:p>
        </p:txBody>
      </p:sp>
    </p:spTree>
    <p:extLst>
      <p:ext uri="{BB962C8B-B14F-4D97-AF65-F5344CB8AC3E}">
        <p14:creationId xmlns:p14="http://schemas.microsoft.com/office/powerpoint/2010/main" val="236170900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43712"/>
          </a:xfrm>
        </p:spPr>
        <p:txBody>
          <a:bodyPr>
            <a:normAutofit/>
          </a:bodyPr>
          <a:lstStyle/>
          <a:p>
            <a:pPr algn="just"/>
            <a:r>
              <a:rPr lang="en-US" sz="4000" b="1" dirty="0">
                <a:latin typeface="Constantia" pitchFamily="18" charset="0"/>
              </a:rPr>
              <a:t>Transport</a:t>
            </a:r>
            <a:r>
              <a:rPr lang="en-US" sz="4000" dirty="0">
                <a:latin typeface="Constantia" pitchFamily="18" charset="0"/>
              </a:rPr>
              <a:t> or </a:t>
            </a:r>
            <a:r>
              <a:rPr lang="en-US" sz="4000" b="1" dirty="0">
                <a:latin typeface="Constantia" pitchFamily="18" charset="0"/>
              </a:rPr>
              <a:t>transportation</a:t>
            </a:r>
            <a:r>
              <a:rPr lang="en-US" sz="4000" dirty="0">
                <a:latin typeface="Constantia" pitchFamily="18" charset="0"/>
              </a:rPr>
              <a:t> </a:t>
            </a:r>
            <a:endParaRPr lang="en-US" sz="3600" dirty="0">
              <a:latin typeface="Constantia" pitchFamily="18" charset="0"/>
            </a:endParaRPr>
          </a:p>
        </p:txBody>
      </p:sp>
      <p:sp>
        <p:nvSpPr>
          <p:cNvPr id="3" name="Content Placeholder 2"/>
          <p:cNvSpPr>
            <a:spLocks noGrp="1"/>
          </p:cNvSpPr>
          <p:nvPr>
            <p:ph idx="1"/>
          </p:nvPr>
        </p:nvSpPr>
        <p:spPr/>
        <p:txBody>
          <a:bodyPr>
            <a:normAutofit/>
          </a:bodyPr>
          <a:lstStyle/>
          <a:p>
            <a:pPr algn="just"/>
            <a:r>
              <a:rPr lang="en-US" sz="2400" dirty="0"/>
              <a:t>Transportation is the movement of people, animals and goods from one location to another. </a:t>
            </a:r>
          </a:p>
          <a:p>
            <a:pPr algn="just"/>
            <a:endParaRPr lang="en-US" sz="2400" dirty="0"/>
          </a:p>
          <a:p>
            <a:pPr algn="just"/>
            <a:r>
              <a:rPr lang="en-US" sz="2400" dirty="0"/>
              <a:t>In this context then, transportation is one of key elements in the logistic value chains as it moves agricultural products from producers to consumers.</a:t>
            </a:r>
          </a:p>
          <a:p>
            <a:pPr algn="just"/>
            <a:endParaRPr lang="en-US" sz="2400" dirty="0"/>
          </a:p>
          <a:p>
            <a:pPr algn="just"/>
            <a:r>
              <a:rPr lang="en-US" sz="2400" dirty="0"/>
              <a:t>There are different  modes of transport which includes: </a:t>
            </a:r>
            <a:r>
              <a:rPr lang="en-US" sz="2400" b="1" dirty="0">
                <a:solidFill>
                  <a:srgbClr val="FF0000"/>
                </a:solidFill>
              </a:rPr>
              <a:t>AIR</a:t>
            </a:r>
            <a:r>
              <a:rPr lang="en-US" sz="2400" dirty="0">
                <a:solidFill>
                  <a:srgbClr val="FF0000"/>
                </a:solidFill>
              </a:rPr>
              <a:t>, </a:t>
            </a:r>
            <a:r>
              <a:rPr lang="en-US" sz="2400" b="1" dirty="0">
                <a:solidFill>
                  <a:srgbClr val="FF0000"/>
                </a:solidFill>
              </a:rPr>
              <a:t>RAIL</a:t>
            </a:r>
            <a:r>
              <a:rPr lang="en-US" sz="2400" dirty="0">
                <a:solidFill>
                  <a:srgbClr val="FF0000"/>
                </a:solidFill>
              </a:rPr>
              <a:t>, </a:t>
            </a:r>
            <a:r>
              <a:rPr lang="en-US" sz="2400" b="1" dirty="0">
                <a:solidFill>
                  <a:srgbClr val="FF0000"/>
                </a:solidFill>
              </a:rPr>
              <a:t>ROAD</a:t>
            </a:r>
            <a:r>
              <a:rPr lang="en-US" sz="2400" dirty="0">
                <a:solidFill>
                  <a:srgbClr val="FF0000"/>
                </a:solidFill>
              </a:rPr>
              <a:t>, </a:t>
            </a:r>
            <a:r>
              <a:rPr lang="en-US" sz="2400" b="1" dirty="0">
                <a:solidFill>
                  <a:srgbClr val="FF0000"/>
                </a:solidFill>
              </a:rPr>
              <a:t>WATER</a:t>
            </a:r>
            <a:r>
              <a:rPr lang="en-US" sz="2400" dirty="0">
                <a:solidFill>
                  <a:srgbClr val="FF0000"/>
                </a:solidFill>
              </a:rPr>
              <a:t>, </a:t>
            </a:r>
            <a:r>
              <a:rPr lang="en-US" sz="2400" b="1" dirty="0">
                <a:solidFill>
                  <a:srgbClr val="FF0000"/>
                </a:solidFill>
              </a:rPr>
              <a:t>CABLE</a:t>
            </a:r>
            <a:r>
              <a:rPr lang="en-US" sz="2400" dirty="0">
                <a:solidFill>
                  <a:srgbClr val="FF0000"/>
                </a:solidFill>
              </a:rPr>
              <a:t>, </a:t>
            </a:r>
            <a:r>
              <a:rPr lang="en-US" sz="2400" b="1" dirty="0">
                <a:solidFill>
                  <a:srgbClr val="FF0000"/>
                </a:solidFill>
              </a:rPr>
              <a:t>PIPELINE</a:t>
            </a:r>
            <a:r>
              <a:rPr lang="en-US" sz="2400" dirty="0">
                <a:solidFill>
                  <a:srgbClr val="FF0000"/>
                </a:solidFill>
              </a:rPr>
              <a:t>, &amp; </a:t>
            </a:r>
            <a:r>
              <a:rPr lang="en-US" sz="2400" b="1" dirty="0">
                <a:solidFill>
                  <a:srgbClr val="FF0000"/>
                </a:solidFill>
              </a:rPr>
              <a:t>SPACE</a:t>
            </a:r>
            <a:r>
              <a:rPr lang="en-US" sz="2400" dirty="0"/>
              <a:t>.   </a:t>
            </a:r>
          </a:p>
          <a:p>
            <a:pPr algn="just"/>
            <a:endParaRPr lang="en-US" sz="2400" dirty="0"/>
          </a:p>
        </p:txBody>
      </p:sp>
      <p:sp>
        <p:nvSpPr>
          <p:cNvPr id="4" name="Slide Number Placeholder 3"/>
          <p:cNvSpPr>
            <a:spLocks noGrp="1"/>
          </p:cNvSpPr>
          <p:nvPr>
            <p:ph type="sldNum" sz="quarter" idx="12"/>
          </p:nvPr>
        </p:nvSpPr>
        <p:spPr/>
        <p:txBody>
          <a:bodyPr/>
          <a:lstStyle/>
          <a:p>
            <a:fld id="{F86AEEB9-066F-4481-A7B2-AAF44FA0BD48}" type="slidenum">
              <a:rPr lang="en-US" smtClean="0">
                <a:solidFill>
                  <a:srgbClr val="04617B">
                    <a:shade val="90000"/>
                  </a:srgbClr>
                </a:solidFill>
              </a:rPr>
              <a:pPr/>
              <a:t>74</a:t>
            </a:fld>
            <a:endParaRPr lang="en-US">
              <a:solidFill>
                <a:srgbClr val="04617B">
                  <a:shade val="90000"/>
                </a:srgbClr>
              </a:solidFill>
            </a:endParaRPr>
          </a:p>
        </p:txBody>
      </p:sp>
    </p:spTree>
    <p:extLst>
      <p:ext uri="{BB962C8B-B14F-4D97-AF65-F5344CB8AC3E}">
        <p14:creationId xmlns:p14="http://schemas.microsoft.com/office/powerpoint/2010/main" val="378880789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latin typeface="Constantia" pitchFamily="18" charset="0"/>
              </a:rPr>
              <a:t>Infrastructure</a:t>
            </a:r>
            <a:endParaRPr lang="en-US" sz="4000" dirty="0">
              <a:latin typeface="Constantia" pitchFamily="18" charset="0"/>
            </a:endParaRPr>
          </a:p>
        </p:txBody>
      </p:sp>
      <p:sp>
        <p:nvSpPr>
          <p:cNvPr id="3" name="Content Placeholder 2"/>
          <p:cNvSpPr>
            <a:spLocks noGrp="1"/>
          </p:cNvSpPr>
          <p:nvPr>
            <p:ph idx="1"/>
          </p:nvPr>
        </p:nvSpPr>
        <p:spPr/>
        <p:txBody>
          <a:bodyPr>
            <a:normAutofit lnSpcReduction="10000"/>
          </a:bodyPr>
          <a:lstStyle/>
          <a:p>
            <a:pPr algn="just"/>
            <a:r>
              <a:rPr lang="en-US" sz="2400" dirty="0"/>
              <a:t>Infrastructure is the fixed installations that allow vehicles to become fully operational.  </a:t>
            </a:r>
          </a:p>
          <a:p>
            <a:pPr algn="just"/>
            <a:r>
              <a:rPr lang="en-US" sz="2400" dirty="0"/>
              <a:t>It consists of both terminal and facilities for parking and maintenance.  </a:t>
            </a:r>
          </a:p>
          <a:p>
            <a:pPr algn="just"/>
            <a:endParaRPr lang="en-US" sz="2400" dirty="0"/>
          </a:p>
          <a:p>
            <a:pPr algn="just"/>
            <a:r>
              <a:rPr lang="en-US" sz="2400" dirty="0"/>
              <a:t>For the </a:t>
            </a:r>
            <a:r>
              <a:rPr lang="en-US" sz="2400" b="1" dirty="0"/>
              <a:t>road</a:t>
            </a:r>
            <a:r>
              <a:rPr lang="en-US" sz="2400" dirty="0"/>
              <a:t>, </a:t>
            </a:r>
            <a:r>
              <a:rPr lang="en-US" sz="2400" b="1" dirty="0"/>
              <a:t>rail</a:t>
            </a:r>
            <a:r>
              <a:rPr lang="en-US" sz="2400" dirty="0"/>
              <a:t>, </a:t>
            </a:r>
            <a:r>
              <a:rPr lang="en-US" sz="2400" b="1" dirty="0"/>
              <a:t>pipeline</a:t>
            </a:r>
            <a:r>
              <a:rPr lang="en-US" sz="2400" dirty="0"/>
              <a:t>, and </a:t>
            </a:r>
            <a:r>
              <a:rPr lang="en-US" sz="2400" b="1" dirty="0"/>
              <a:t>cable</a:t>
            </a:r>
            <a:r>
              <a:rPr lang="en-US" sz="2400" dirty="0"/>
              <a:t> transport, the entire way the vehicle travels must be built up. </a:t>
            </a:r>
          </a:p>
          <a:p>
            <a:pPr algn="just"/>
            <a:endParaRPr lang="en-US" sz="2400" dirty="0"/>
          </a:p>
          <a:p>
            <a:pPr algn="just"/>
            <a:r>
              <a:rPr lang="en-US" sz="2400" dirty="0"/>
              <a:t>Air and water craft, which are the ‘airway’ and ‘seaway’ do not need to be built up but they require fixed infrastructure at terminals</a:t>
            </a:r>
          </a:p>
        </p:txBody>
      </p:sp>
      <p:sp>
        <p:nvSpPr>
          <p:cNvPr id="4" name="Slide Number Placeholder 3"/>
          <p:cNvSpPr>
            <a:spLocks noGrp="1"/>
          </p:cNvSpPr>
          <p:nvPr>
            <p:ph type="sldNum" sz="quarter" idx="12"/>
          </p:nvPr>
        </p:nvSpPr>
        <p:spPr/>
        <p:txBody>
          <a:bodyPr/>
          <a:lstStyle/>
          <a:p>
            <a:fld id="{F86AEEB9-066F-4481-A7B2-AAF44FA0BD48}" type="slidenum">
              <a:rPr lang="en-US" smtClean="0">
                <a:solidFill>
                  <a:srgbClr val="04617B">
                    <a:shade val="90000"/>
                  </a:srgbClr>
                </a:solidFill>
              </a:rPr>
              <a:pPr/>
              <a:t>75</a:t>
            </a:fld>
            <a:endParaRPr lang="en-US">
              <a:solidFill>
                <a:srgbClr val="04617B">
                  <a:shade val="90000"/>
                </a:srgbClr>
              </a:solidFill>
            </a:endParaRPr>
          </a:p>
        </p:txBody>
      </p:sp>
    </p:spTree>
    <p:extLst>
      <p:ext uri="{BB962C8B-B14F-4D97-AF65-F5344CB8AC3E}">
        <p14:creationId xmlns:p14="http://schemas.microsoft.com/office/powerpoint/2010/main" val="60306770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just">
              <a:buFont typeface="Wingdings" pitchFamily="2" charset="2"/>
              <a:buChar char="q"/>
            </a:pPr>
            <a:r>
              <a:rPr lang="en-US" sz="2400" dirty="0"/>
              <a:t>The </a:t>
            </a:r>
            <a:r>
              <a:rPr lang="en-US" sz="2400" b="1" dirty="0"/>
              <a:t>financing</a:t>
            </a:r>
            <a:r>
              <a:rPr lang="en-US" sz="2400" dirty="0"/>
              <a:t>  can either be </a:t>
            </a:r>
            <a:r>
              <a:rPr lang="en-US" sz="2400" b="1" dirty="0"/>
              <a:t>public or private</a:t>
            </a:r>
            <a:r>
              <a:rPr lang="en-US" sz="2400" dirty="0"/>
              <a:t>. </a:t>
            </a:r>
          </a:p>
          <a:p>
            <a:pPr algn="just"/>
            <a:r>
              <a:rPr lang="en-US" sz="2400" dirty="0"/>
              <a:t>In some countries railways and airports are funded through taxation. </a:t>
            </a:r>
          </a:p>
          <a:p>
            <a:pPr algn="just"/>
            <a:r>
              <a:rPr lang="en-US" sz="2400" dirty="0"/>
              <a:t>New infrastructure projects can involve large spending, and are often financed through debt. </a:t>
            </a:r>
          </a:p>
          <a:p>
            <a:pPr lvl="1" algn="just"/>
            <a:r>
              <a:rPr lang="en-US" sz="2200" dirty="0"/>
              <a:t>Owners therefore impose usage fees (landing fees at airports, or toll plazas on roads. </a:t>
            </a:r>
          </a:p>
          <a:p>
            <a:pPr lvl="1" algn="just"/>
            <a:r>
              <a:rPr lang="en-US" sz="2200" dirty="0"/>
              <a:t>Independent of this, authorities may impose taxes on the purchase or use of vehicles.</a:t>
            </a:r>
          </a:p>
          <a:p>
            <a:pPr algn="just"/>
            <a:endParaRPr lang="en-US" sz="2400" dirty="0"/>
          </a:p>
        </p:txBody>
      </p:sp>
      <p:sp>
        <p:nvSpPr>
          <p:cNvPr id="4" name="Slide Number Placeholder 3"/>
          <p:cNvSpPr>
            <a:spLocks noGrp="1"/>
          </p:cNvSpPr>
          <p:nvPr>
            <p:ph type="sldNum" sz="quarter" idx="12"/>
          </p:nvPr>
        </p:nvSpPr>
        <p:spPr/>
        <p:txBody>
          <a:bodyPr/>
          <a:lstStyle/>
          <a:p>
            <a:fld id="{F86AEEB9-066F-4481-A7B2-AAF44FA0BD48}" type="slidenum">
              <a:rPr lang="en-US" smtClean="0">
                <a:solidFill>
                  <a:srgbClr val="04617B">
                    <a:shade val="90000"/>
                  </a:srgbClr>
                </a:solidFill>
              </a:rPr>
              <a:pPr/>
              <a:t>76</a:t>
            </a:fld>
            <a:endParaRPr lang="en-US">
              <a:solidFill>
                <a:srgbClr val="04617B">
                  <a:shade val="90000"/>
                </a:srgbClr>
              </a:solidFill>
            </a:endParaRPr>
          </a:p>
        </p:txBody>
      </p:sp>
    </p:spTree>
    <p:extLst>
      <p:ext uri="{BB962C8B-B14F-4D97-AF65-F5344CB8AC3E}">
        <p14:creationId xmlns:p14="http://schemas.microsoft.com/office/powerpoint/2010/main" val="376918490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2" algn="ctr" rtl="0">
              <a:spcBef>
                <a:spcPct val="0"/>
              </a:spcBef>
            </a:pPr>
            <a:r>
              <a:rPr lang="en-US" sz="3200" b="1" dirty="0">
                <a:latin typeface="Constantia" pitchFamily="18" charset="0"/>
              </a:rPr>
              <a:t>Transportation Modes: An Overview</a:t>
            </a:r>
            <a:br>
              <a:rPr lang="en-US" sz="3200" b="1" dirty="0">
                <a:latin typeface="Constantia" pitchFamily="18" charset="0"/>
              </a:rPr>
            </a:br>
            <a:endParaRPr lang="en-US" sz="3200" dirty="0">
              <a:latin typeface="Constantia" pitchFamily="18" charset="0"/>
            </a:endParaRPr>
          </a:p>
        </p:txBody>
      </p:sp>
      <p:sp>
        <p:nvSpPr>
          <p:cNvPr id="3" name="Content Placeholder 2"/>
          <p:cNvSpPr>
            <a:spLocks noGrp="1"/>
          </p:cNvSpPr>
          <p:nvPr>
            <p:ph idx="1"/>
          </p:nvPr>
        </p:nvSpPr>
        <p:spPr>
          <a:xfrm>
            <a:off x="457200" y="1676400"/>
            <a:ext cx="8229600" cy="4648200"/>
          </a:xfrm>
        </p:spPr>
        <p:txBody>
          <a:bodyPr>
            <a:normAutofit/>
          </a:bodyPr>
          <a:lstStyle/>
          <a:p>
            <a:pPr algn="just"/>
            <a:r>
              <a:rPr lang="en-US" sz="2400" dirty="0"/>
              <a:t>Transport modes are the means by which people and freight achieve mobility. </a:t>
            </a:r>
          </a:p>
          <a:p>
            <a:pPr algn="just"/>
            <a:endParaRPr lang="en-US" sz="2400" dirty="0"/>
          </a:p>
          <a:p>
            <a:pPr algn="just"/>
            <a:r>
              <a:rPr lang="en-US" sz="2400" dirty="0"/>
              <a:t>Three basic types</a:t>
            </a:r>
          </a:p>
          <a:p>
            <a:pPr lvl="1" algn="just"/>
            <a:r>
              <a:rPr lang="en-US" b="1" dirty="0">
                <a:solidFill>
                  <a:srgbClr val="FF0000"/>
                </a:solidFill>
              </a:rPr>
              <a:t>LAND, WATER AND AIR</a:t>
            </a:r>
          </a:p>
          <a:p>
            <a:pPr algn="just"/>
            <a:r>
              <a:rPr lang="en-US" sz="2400" dirty="0"/>
              <a:t>Each mode is characterized by a set of </a:t>
            </a:r>
          </a:p>
          <a:p>
            <a:pPr lvl="1" algn="just"/>
            <a:r>
              <a:rPr lang="en-US" sz="2200" dirty="0"/>
              <a:t>Technical, operational and commercial characteristics.  </a:t>
            </a:r>
          </a:p>
          <a:p>
            <a:pPr lvl="1" algn="just">
              <a:buNone/>
            </a:pPr>
            <a:endParaRPr lang="en-US" sz="2200" dirty="0"/>
          </a:p>
          <a:p>
            <a:pPr algn="just"/>
            <a:r>
              <a:rPr lang="en-US" sz="2400" dirty="0"/>
              <a:t>Chosen for mobility on the basis of </a:t>
            </a:r>
            <a:r>
              <a:rPr lang="en-US" sz="2400" b="1" i="1" dirty="0"/>
              <a:t>cost</a:t>
            </a:r>
            <a:r>
              <a:rPr lang="en-US" sz="2400" i="1" dirty="0"/>
              <a:t>, </a:t>
            </a:r>
            <a:r>
              <a:rPr lang="en-US" sz="2400" b="1" i="1" dirty="0"/>
              <a:t>capability</a:t>
            </a:r>
            <a:r>
              <a:rPr lang="en-US" sz="2400" i="1" dirty="0"/>
              <a:t>, </a:t>
            </a:r>
            <a:r>
              <a:rPr lang="en-US" sz="2400" b="1" i="1" dirty="0"/>
              <a:t>route</a:t>
            </a:r>
            <a:r>
              <a:rPr lang="en-US" sz="2400" i="1" dirty="0"/>
              <a:t>, </a:t>
            </a:r>
            <a:r>
              <a:rPr lang="en-US" sz="2400" b="1" i="1" dirty="0"/>
              <a:t>safety</a:t>
            </a:r>
            <a:r>
              <a:rPr lang="en-US" sz="2400" i="1" dirty="0"/>
              <a:t>, </a:t>
            </a:r>
            <a:r>
              <a:rPr lang="en-US" sz="2400" b="1" i="1" dirty="0"/>
              <a:t>comfort</a:t>
            </a:r>
            <a:r>
              <a:rPr lang="en-US" sz="2400" i="1" dirty="0"/>
              <a:t> and </a:t>
            </a:r>
            <a:r>
              <a:rPr lang="en-US" sz="2400" b="1" i="1" dirty="0"/>
              <a:t>speed</a:t>
            </a:r>
            <a:r>
              <a:rPr lang="en-US" sz="2400" i="1" dirty="0"/>
              <a:t>. </a:t>
            </a:r>
          </a:p>
          <a:p>
            <a:pPr algn="just"/>
            <a:endParaRPr lang="en-US" sz="2400" dirty="0"/>
          </a:p>
        </p:txBody>
      </p:sp>
      <p:sp>
        <p:nvSpPr>
          <p:cNvPr id="4" name="Slide Number Placeholder 3"/>
          <p:cNvSpPr>
            <a:spLocks noGrp="1"/>
          </p:cNvSpPr>
          <p:nvPr>
            <p:ph type="sldNum" sz="quarter" idx="12"/>
          </p:nvPr>
        </p:nvSpPr>
        <p:spPr/>
        <p:txBody>
          <a:bodyPr/>
          <a:lstStyle/>
          <a:p>
            <a:fld id="{F86AEEB9-066F-4481-A7B2-AAF44FA0BD48}" type="slidenum">
              <a:rPr lang="en-US" smtClean="0">
                <a:solidFill>
                  <a:srgbClr val="04617B">
                    <a:shade val="90000"/>
                  </a:srgbClr>
                </a:solidFill>
              </a:rPr>
              <a:pPr/>
              <a:t>77</a:t>
            </a:fld>
            <a:endParaRPr lang="en-US">
              <a:solidFill>
                <a:srgbClr val="04617B">
                  <a:shade val="90000"/>
                </a:srgbClr>
              </a:solidFill>
            </a:endParaRPr>
          </a:p>
        </p:txBody>
      </p:sp>
    </p:spTree>
    <p:extLst>
      <p:ext uri="{BB962C8B-B14F-4D97-AF65-F5344CB8AC3E}">
        <p14:creationId xmlns:p14="http://schemas.microsoft.com/office/powerpoint/2010/main" val="126878806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96112"/>
          </a:xfrm>
        </p:spPr>
        <p:txBody>
          <a:bodyPr>
            <a:noAutofit/>
          </a:bodyPr>
          <a:lstStyle/>
          <a:p>
            <a:pPr algn="just"/>
            <a:r>
              <a:rPr lang="en-US" sz="3200" b="1" dirty="0">
                <a:latin typeface="Constantia" pitchFamily="18" charset="0"/>
              </a:rPr>
              <a:t>The Modes Of Transport In Agribusiness</a:t>
            </a:r>
            <a:endParaRPr lang="en-US" sz="2800" b="1" dirty="0">
              <a:latin typeface="Constantia" pitchFamily="18" charset="0"/>
            </a:endParaRPr>
          </a:p>
        </p:txBody>
      </p:sp>
      <p:sp>
        <p:nvSpPr>
          <p:cNvPr id="3" name="Content Placeholder 2"/>
          <p:cNvSpPr>
            <a:spLocks noGrp="1"/>
          </p:cNvSpPr>
          <p:nvPr>
            <p:ph idx="1"/>
          </p:nvPr>
        </p:nvSpPr>
        <p:spPr>
          <a:xfrm>
            <a:off x="457200" y="1828800"/>
            <a:ext cx="8382000" cy="4495800"/>
          </a:xfrm>
        </p:spPr>
        <p:txBody>
          <a:bodyPr>
            <a:normAutofit/>
          </a:bodyPr>
          <a:lstStyle/>
          <a:p>
            <a:pPr algn="just">
              <a:buFont typeface="Wingdings" pitchFamily="2" charset="2"/>
              <a:buChar char="v"/>
            </a:pPr>
            <a:r>
              <a:rPr lang="en-US" b="1" dirty="0"/>
              <a:t>Road</a:t>
            </a:r>
            <a:r>
              <a:rPr lang="en-US" dirty="0"/>
              <a:t>: </a:t>
            </a:r>
            <a:r>
              <a:rPr lang="en-US" sz="2400" dirty="0"/>
              <a:t>Is an important route, or path between two or more places.</a:t>
            </a:r>
            <a:endParaRPr lang="en-US" dirty="0"/>
          </a:p>
          <a:p>
            <a:pPr algn="just">
              <a:buFont typeface="Wingdings" pitchFamily="2" charset="2"/>
              <a:buChar char="v"/>
            </a:pPr>
            <a:endParaRPr lang="en-US" sz="1200" dirty="0"/>
          </a:p>
          <a:p>
            <a:pPr algn="just"/>
            <a:r>
              <a:rPr lang="en-US" sz="2400" dirty="0"/>
              <a:t>Road transport systems have high maintenance costs, both for the vehicles and infrastructures. </a:t>
            </a:r>
          </a:p>
          <a:p>
            <a:pPr algn="just"/>
            <a:r>
              <a:rPr lang="en-US" sz="2400" dirty="0"/>
              <a:t>Mainly linked to light industries. Yet, with containerization, road transportation has become a crucial link in freight distribution.  </a:t>
            </a:r>
          </a:p>
          <a:p>
            <a:pPr algn="just"/>
            <a:r>
              <a:rPr lang="en-US" sz="2400" dirty="0"/>
              <a:t>It offer high flexibility and with low capacity, but are deemed with high energy and area use.  </a:t>
            </a:r>
          </a:p>
          <a:p>
            <a:pPr algn="just"/>
            <a:r>
              <a:rPr lang="en-US" sz="2400" dirty="0"/>
              <a:t>Usually reduces transport costs of agricultural products.</a:t>
            </a:r>
          </a:p>
          <a:p>
            <a:pPr algn="just"/>
            <a:endParaRPr lang="en-US" dirty="0"/>
          </a:p>
        </p:txBody>
      </p:sp>
      <p:sp>
        <p:nvSpPr>
          <p:cNvPr id="4" name="Slide Number Placeholder 3"/>
          <p:cNvSpPr>
            <a:spLocks noGrp="1"/>
          </p:cNvSpPr>
          <p:nvPr>
            <p:ph type="sldNum" sz="quarter" idx="12"/>
          </p:nvPr>
        </p:nvSpPr>
        <p:spPr/>
        <p:txBody>
          <a:bodyPr/>
          <a:lstStyle/>
          <a:p>
            <a:fld id="{F86AEEB9-066F-4481-A7B2-AAF44FA0BD48}" type="slidenum">
              <a:rPr lang="en-US" smtClean="0">
                <a:solidFill>
                  <a:srgbClr val="04617B">
                    <a:shade val="90000"/>
                  </a:srgbClr>
                </a:solidFill>
              </a:rPr>
              <a:pPr/>
              <a:t>78</a:t>
            </a:fld>
            <a:endParaRPr lang="en-US">
              <a:solidFill>
                <a:srgbClr val="04617B">
                  <a:shade val="90000"/>
                </a:srgbClr>
              </a:solidFill>
            </a:endParaRPr>
          </a:p>
        </p:txBody>
      </p:sp>
    </p:spTree>
    <p:extLst>
      <p:ext uri="{BB962C8B-B14F-4D97-AF65-F5344CB8AC3E}">
        <p14:creationId xmlns:p14="http://schemas.microsoft.com/office/powerpoint/2010/main" val="201085357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just">
              <a:buFont typeface="Wingdings" pitchFamily="2" charset="2"/>
              <a:buChar char="v"/>
            </a:pPr>
            <a:r>
              <a:rPr lang="en-US" sz="2400" b="1" dirty="0"/>
              <a:t>Air</a:t>
            </a:r>
            <a:r>
              <a:rPr lang="en-US" sz="2400" dirty="0"/>
              <a:t>: The airplane mostly operational for long distances</a:t>
            </a:r>
          </a:p>
          <a:p>
            <a:pPr algn="just"/>
            <a:endParaRPr lang="en-US" sz="2400" dirty="0"/>
          </a:p>
          <a:p>
            <a:pPr algn="just"/>
            <a:r>
              <a:rPr lang="en-US" sz="2400" dirty="0"/>
              <a:t>Used to transport agricultural products especially perishable items to markets or end users. </a:t>
            </a:r>
          </a:p>
          <a:p>
            <a:pPr algn="just"/>
            <a:endParaRPr lang="en-US" sz="2400" dirty="0"/>
          </a:p>
          <a:p>
            <a:pPr algn="just"/>
            <a:r>
              <a:rPr lang="en-US" sz="2400" dirty="0"/>
              <a:t>More recently, air transportation has been accommodating growing quantities of high value freight and is playing a growing role in global agribusiness logistics.</a:t>
            </a:r>
          </a:p>
          <a:p>
            <a:pPr algn="just"/>
            <a:endParaRPr lang="en-US" sz="2400" dirty="0"/>
          </a:p>
        </p:txBody>
      </p:sp>
      <p:sp>
        <p:nvSpPr>
          <p:cNvPr id="4" name="Slide Number Placeholder 3"/>
          <p:cNvSpPr>
            <a:spLocks noGrp="1"/>
          </p:cNvSpPr>
          <p:nvPr>
            <p:ph type="sldNum" sz="quarter" idx="12"/>
          </p:nvPr>
        </p:nvSpPr>
        <p:spPr/>
        <p:txBody>
          <a:bodyPr/>
          <a:lstStyle/>
          <a:p>
            <a:fld id="{F86AEEB9-066F-4481-A7B2-AAF44FA0BD48}" type="slidenum">
              <a:rPr lang="en-US" smtClean="0">
                <a:solidFill>
                  <a:srgbClr val="04617B">
                    <a:shade val="90000"/>
                  </a:srgbClr>
                </a:solidFill>
              </a:rPr>
              <a:pPr/>
              <a:t>79</a:t>
            </a:fld>
            <a:endParaRPr lang="en-US">
              <a:solidFill>
                <a:srgbClr val="04617B">
                  <a:shade val="90000"/>
                </a:srgbClr>
              </a:solidFill>
            </a:endParaRPr>
          </a:p>
        </p:txBody>
      </p:sp>
    </p:spTree>
    <p:extLst>
      <p:ext uri="{BB962C8B-B14F-4D97-AF65-F5344CB8AC3E}">
        <p14:creationId xmlns:p14="http://schemas.microsoft.com/office/powerpoint/2010/main" val="27432478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
            <a:r>
              <a:rPr lang="en-US" sz="2400" dirty="0"/>
              <a:t>Besides, it covers the processes of warehousing, transportation, and handling as well as picking and packing.</a:t>
            </a:r>
          </a:p>
          <a:p>
            <a:endParaRPr lang="en-US" dirty="0"/>
          </a:p>
          <a:p>
            <a:pPr algn="just"/>
            <a:r>
              <a:rPr lang="en-US" sz="2400" dirty="0"/>
              <a:t>Customer service, which is related to final output, is a critical element of outbound logistics</a:t>
            </a:r>
          </a:p>
          <a:p>
            <a:pPr lvl="1" algn="just"/>
            <a:r>
              <a:rPr lang="en-US" dirty="0"/>
              <a:t>it is not only about good service levels but also the financial costs incurred from providing quality customer services</a:t>
            </a:r>
          </a:p>
        </p:txBody>
      </p:sp>
      <p:sp>
        <p:nvSpPr>
          <p:cNvPr id="4" name="Slide Number Placeholder 3"/>
          <p:cNvSpPr>
            <a:spLocks noGrp="1"/>
          </p:cNvSpPr>
          <p:nvPr>
            <p:ph type="sldNum" sz="quarter" idx="12"/>
          </p:nvPr>
        </p:nvSpPr>
        <p:spPr/>
        <p:txBody>
          <a:bodyPr/>
          <a:lstStyle/>
          <a:p>
            <a:fld id="{6A2753F0-2132-49AF-A14E-57AA492F01C5}" type="slidenum">
              <a:rPr lang="en-US" smtClean="0"/>
              <a:pPr/>
              <a:t>8</a:t>
            </a:fld>
            <a:endParaRPr lang="en-US"/>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just">
              <a:buFont typeface="Wingdings" pitchFamily="2" charset="2"/>
              <a:buChar char="v"/>
            </a:pPr>
            <a:r>
              <a:rPr lang="en-US" sz="2400" b="1" dirty="0"/>
              <a:t>Rail</a:t>
            </a:r>
            <a:r>
              <a:rPr lang="en-US" sz="2400" dirty="0"/>
              <a:t>: Railed vehicles move with much less friction than rubber tires on paved roads, making trains more</a:t>
            </a:r>
            <a:r>
              <a:rPr lang="en-US" sz="2400" b="1" dirty="0"/>
              <a:t> energy efficient</a:t>
            </a:r>
            <a:r>
              <a:rPr lang="en-US" sz="2400" dirty="0"/>
              <a:t>, though </a:t>
            </a:r>
            <a:r>
              <a:rPr lang="en-US" sz="2400" b="1" dirty="0"/>
              <a:t>not as efficient as ships</a:t>
            </a:r>
            <a:r>
              <a:rPr lang="en-US" sz="2400" dirty="0"/>
              <a:t>. </a:t>
            </a:r>
          </a:p>
          <a:p>
            <a:pPr algn="just"/>
            <a:r>
              <a:rPr lang="en-US" sz="2400" dirty="0"/>
              <a:t>Mainly linked to heavy industries </a:t>
            </a:r>
          </a:p>
          <a:p>
            <a:pPr algn="just"/>
            <a:r>
              <a:rPr lang="en-US" sz="2400" dirty="0"/>
              <a:t>Containerization has improved the flexibility of rail transportation by linking it with road and maritime modes.</a:t>
            </a:r>
          </a:p>
          <a:p>
            <a:pPr algn="just"/>
            <a:r>
              <a:rPr lang="en-US" sz="2400" dirty="0"/>
              <a:t>Rail is by far the land transportation mode offering the highest capacity.</a:t>
            </a:r>
            <a:r>
              <a:rPr lang="en-US" sz="2400" b="1" dirty="0"/>
              <a:t> </a:t>
            </a:r>
            <a:r>
              <a:rPr lang="en-US" sz="2400" dirty="0"/>
              <a:t> </a:t>
            </a:r>
          </a:p>
          <a:p>
            <a:pPr algn="just"/>
            <a:endParaRPr lang="en-US" sz="2400" dirty="0"/>
          </a:p>
        </p:txBody>
      </p:sp>
      <p:sp>
        <p:nvSpPr>
          <p:cNvPr id="4" name="Slide Number Placeholder 3"/>
          <p:cNvSpPr>
            <a:spLocks noGrp="1"/>
          </p:cNvSpPr>
          <p:nvPr>
            <p:ph type="sldNum" sz="quarter" idx="12"/>
          </p:nvPr>
        </p:nvSpPr>
        <p:spPr/>
        <p:txBody>
          <a:bodyPr/>
          <a:lstStyle/>
          <a:p>
            <a:fld id="{F86AEEB9-066F-4481-A7B2-AAF44FA0BD48}" type="slidenum">
              <a:rPr lang="en-US" smtClean="0">
                <a:solidFill>
                  <a:srgbClr val="04617B">
                    <a:shade val="90000"/>
                  </a:srgbClr>
                </a:solidFill>
              </a:rPr>
              <a:pPr/>
              <a:t>80</a:t>
            </a:fld>
            <a:endParaRPr lang="en-US">
              <a:solidFill>
                <a:srgbClr val="04617B">
                  <a:shade val="90000"/>
                </a:srgbClr>
              </a:solidFill>
            </a:endParaRPr>
          </a:p>
        </p:txBody>
      </p:sp>
    </p:spTree>
    <p:extLst>
      <p:ext uri="{BB962C8B-B14F-4D97-AF65-F5344CB8AC3E}">
        <p14:creationId xmlns:p14="http://schemas.microsoft.com/office/powerpoint/2010/main" val="52772814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just">
              <a:buFont typeface="Wingdings" pitchFamily="2" charset="2"/>
              <a:buChar char="v"/>
            </a:pPr>
            <a:r>
              <a:rPr lang="en-US" sz="2400" b="1" dirty="0"/>
              <a:t>Water</a:t>
            </a:r>
            <a:r>
              <a:rPr lang="en-US" sz="2400" dirty="0"/>
              <a:t>: Water transport is the process of transport watercraft makes over a body of water, such as a </a:t>
            </a:r>
            <a:r>
              <a:rPr lang="en-US" sz="2400" b="1" dirty="0"/>
              <a:t>sea</a:t>
            </a:r>
            <a:r>
              <a:rPr lang="en-US" sz="2400" dirty="0"/>
              <a:t>,</a:t>
            </a:r>
            <a:r>
              <a:rPr lang="en-US" sz="2400" b="1" dirty="0"/>
              <a:t> ocean</a:t>
            </a:r>
            <a:r>
              <a:rPr lang="en-US" sz="2400" dirty="0"/>
              <a:t>,</a:t>
            </a:r>
            <a:r>
              <a:rPr lang="en-US" sz="2400" b="1" dirty="0"/>
              <a:t> lake</a:t>
            </a:r>
            <a:r>
              <a:rPr lang="en-US" sz="2400" dirty="0"/>
              <a:t>,</a:t>
            </a:r>
            <a:r>
              <a:rPr lang="en-US" sz="2400" b="1" dirty="0"/>
              <a:t> canal </a:t>
            </a:r>
            <a:r>
              <a:rPr lang="en-US" sz="2400" dirty="0"/>
              <a:t>or</a:t>
            </a:r>
            <a:r>
              <a:rPr lang="en-US" sz="2400" b="1" dirty="0"/>
              <a:t> river</a:t>
            </a:r>
            <a:r>
              <a:rPr lang="en-US" sz="2400" dirty="0"/>
              <a:t>. </a:t>
            </a:r>
          </a:p>
          <a:p>
            <a:pPr algn="just"/>
            <a:endParaRPr lang="en-US" sz="2400" dirty="0"/>
          </a:p>
          <a:p>
            <a:pPr algn="just"/>
            <a:r>
              <a:rPr lang="en-US" sz="2400" dirty="0"/>
              <a:t>Maritime transportation is the most effective mode to move </a:t>
            </a:r>
            <a:r>
              <a:rPr lang="en-US" sz="2400" b="1" dirty="0"/>
              <a:t>large quantities </a:t>
            </a:r>
            <a:r>
              <a:rPr lang="en-US" sz="2400" dirty="0"/>
              <a:t>of cargo over </a:t>
            </a:r>
            <a:r>
              <a:rPr lang="en-US" sz="2400" b="1" dirty="0"/>
              <a:t>long distances</a:t>
            </a:r>
            <a:r>
              <a:rPr lang="en-US" sz="2400" dirty="0"/>
              <a:t> (especially for non-perishable agricultural products). </a:t>
            </a:r>
          </a:p>
          <a:p>
            <a:pPr algn="just"/>
            <a:endParaRPr lang="en-US" sz="2400" dirty="0"/>
          </a:p>
          <a:p>
            <a:pPr algn="just"/>
            <a:r>
              <a:rPr lang="en-US" sz="2400" dirty="0"/>
              <a:t>It has high terminal costs, since port infrastructures are among the most expensive to build, maintain and improve. </a:t>
            </a:r>
          </a:p>
          <a:p>
            <a:pPr algn="just"/>
            <a:endParaRPr lang="en-US" sz="2400" dirty="0"/>
          </a:p>
        </p:txBody>
      </p:sp>
      <p:sp>
        <p:nvSpPr>
          <p:cNvPr id="4" name="Slide Number Placeholder 3"/>
          <p:cNvSpPr>
            <a:spLocks noGrp="1"/>
          </p:cNvSpPr>
          <p:nvPr>
            <p:ph type="sldNum" sz="quarter" idx="12"/>
          </p:nvPr>
        </p:nvSpPr>
        <p:spPr/>
        <p:txBody>
          <a:bodyPr/>
          <a:lstStyle/>
          <a:p>
            <a:fld id="{F86AEEB9-066F-4481-A7B2-AAF44FA0BD48}" type="slidenum">
              <a:rPr lang="en-US" smtClean="0">
                <a:solidFill>
                  <a:srgbClr val="04617B">
                    <a:shade val="90000"/>
                  </a:srgbClr>
                </a:solidFill>
              </a:rPr>
              <a:pPr/>
              <a:t>81</a:t>
            </a:fld>
            <a:endParaRPr lang="en-US">
              <a:solidFill>
                <a:srgbClr val="04617B">
                  <a:shade val="90000"/>
                </a:srgbClr>
              </a:solidFill>
            </a:endParaRPr>
          </a:p>
        </p:txBody>
      </p:sp>
    </p:spTree>
    <p:extLst>
      <p:ext uri="{BB962C8B-B14F-4D97-AF65-F5344CB8AC3E}">
        <p14:creationId xmlns:p14="http://schemas.microsoft.com/office/powerpoint/2010/main" val="200217884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just"/>
            <a:r>
              <a:rPr lang="en-US" sz="2400" dirty="0"/>
              <a:t>High inventory costs also characterize maritime transportation. </a:t>
            </a:r>
          </a:p>
          <a:p>
            <a:pPr algn="just"/>
            <a:r>
              <a:rPr lang="en-US" sz="2400" dirty="0"/>
              <a:t>More than any other mode, maritime transportation is linked to heavy industries, such as steel and petrochemical facilities adjacent to port sites. </a:t>
            </a:r>
          </a:p>
          <a:p>
            <a:pPr algn="just"/>
            <a:r>
              <a:rPr lang="en-US" sz="2400" dirty="0"/>
              <a:t>Transport by water is significantly less costly than air transport for </a:t>
            </a:r>
            <a:r>
              <a:rPr lang="en-US" sz="2400" b="1" dirty="0"/>
              <a:t>transcontinental </a:t>
            </a:r>
            <a:r>
              <a:rPr lang="en-US" sz="2400" dirty="0"/>
              <a:t>shipping.</a:t>
            </a:r>
          </a:p>
        </p:txBody>
      </p:sp>
      <p:sp>
        <p:nvSpPr>
          <p:cNvPr id="4" name="Slide Number Placeholder 3"/>
          <p:cNvSpPr>
            <a:spLocks noGrp="1"/>
          </p:cNvSpPr>
          <p:nvPr>
            <p:ph type="sldNum" sz="quarter" idx="12"/>
          </p:nvPr>
        </p:nvSpPr>
        <p:spPr/>
        <p:txBody>
          <a:bodyPr/>
          <a:lstStyle/>
          <a:p>
            <a:fld id="{F86AEEB9-066F-4481-A7B2-AAF44FA0BD48}" type="slidenum">
              <a:rPr lang="en-US" smtClean="0">
                <a:solidFill>
                  <a:srgbClr val="04617B">
                    <a:shade val="90000"/>
                  </a:srgbClr>
                </a:solidFill>
              </a:rPr>
              <a:pPr/>
              <a:t>82</a:t>
            </a:fld>
            <a:endParaRPr lang="en-US">
              <a:solidFill>
                <a:srgbClr val="04617B">
                  <a:shade val="90000"/>
                </a:srgbClr>
              </a:solidFill>
            </a:endParaRPr>
          </a:p>
        </p:txBody>
      </p:sp>
    </p:spTree>
    <p:extLst>
      <p:ext uri="{BB962C8B-B14F-4D97-AF65-F5344CB8AC3E}">
        <p14:creationId xmlns:p14="http://schemas.microsoft.com/office/powerpoint/2010/main" val="50655586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81000" y="1935480"/>
            <a:ext cx="8305800" cy="4389120"/>
          </a:xfrm>
        </p:spPr>
        <p:txBody>
          <a:bodyPr>
            <a:noAutofit/>
          </a:bodyPr>
          <a:lstStyle/>
          <a:p>
            <a:pPr algn="just">
              <a:buFont typeface="Wingdings" pitchFamily="2" charset="2"/>
              <a:buChar char="v"/>
            </a:pPr>
            <a:r>
              <a:rPr lang="en-US" sz="2400" b="1" dirty="0"/>
              <a:t>Other modes: </a:t>
            </a:r>
          </a:p>
          <a:p>
            <a:pPr algn="just"/>
            <a:r>
              <a:rPr lang="en-US" sz="2400" dirty="0"/>
              <a:t>Pipeline transport sends goods through a pipe, most commonly liquid and gases are sent, but pneumatic tubes can also send solid capsules using compressed air. </a:t>
            </a:r>
          </a:p>
          <a:p>
            <a:pPr lvl="1" algn="just"/>
            <a:r>
              <a:rPr lang="en-US" sz="2200" dirty="0"/>
              <a:t>Short-distance systems exist for sewage, slurry, water and beer,</a:t>
            </a:r>
          </a:p>
          <a:p>
            <a:pPr lvl="1" algn="just"/>
            <a:r>
              <a:rPr lang="en-US" sz="2200" dirty="0"/>
              <a:t>long-distance networks are used for petroleum and natural gas. </a:t>
            </a:r>
          </a:p>
          <a:p>
            <a:pPr algn="just"/>
            <a:endParaRPr lang="en-US" sz="2400" dirty="0"/>
          </a:p>
        </p:txBody>
      </p:sp>
      <p:sp>
        <p:nvSpPr>
          <p:cNvPr id="4" name="Slide Number Placeholder 3"/>
          <p:cNvSpPr>
            <a:spLocks noGrp="1"/>
          </p:cNvSpPr>
          <p:nvPr>
            <p:ph type="sldNum" sz="quarter" idx="12"/>
          </p:nvPr>
        </p:nvSpPr>
        <p:spPr/>
        <p:txBody>
          <a:bodyPr/>
          <a:lstStyle/>
          <a:p>
            <a:fld id="{F86AEEB9-066F-4481-A7B2-AAF44FA0BD48}" type="slidenum">
              <a:rPr lang="en-US" smtClean="0">
                <a:solidFill>
                  <a:srgbClr val="04617B">
                    <a:shade val="90000"/>
                  </a:srgbClr>
                </a:solidFill>
              </a:rPr>
              <a:pPr/>
              <a:t>83</a:t>
            </a:fld>
            <a:endParaRPr lang="en-US">
              <a:solidFill>
                <a:srgbClr val="04617B">
                  <a:shade val="90000"/>
                </a:srgbClr>
              </a:solidFill>
            </a:endParaRPr>
          </a:p>
        </p:txBody>
      </p:sp>
    </p:spTree>
    <p:extLst>
      <p:ext uri="{BB962C8B-B14F-4D97-AF65-F5344CB8AC3E}">
        <p14:creationId xmlns:p14="http://schemas.microsoft.com/office/powerpoint/2010/main" val="170361442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just"/>
            <a:r>
              <a:rPr lang="en-US" sz="2400" dirty="0"/>
              <a:t>Cable transport is a broad mode where vehicles are pulled by cables instead of an internal power source. </a:t>
            </a:r>
          </a:p>
          <a:p>
            <a:pPr lvl="1" algn="just"/>
            <a:r>
              <a:rPr lang="en-US" sz="2200" dirty="0"/>
              <a:t>Spaceflight  by means of a spacecraft.  </a:t>
            </a:r>
          </a:p>
          <a:p>
            <a:pPr lvl="1" algn="just"/>
            <a:r>
              <a:rPr lang="en-US" sz="2200" dirty="0"/>
              <a:t>Electronic Data Interchange (EDI)</a:t>
            </a:r>
          </a:p>
          <a:p>
            <a:pPr algn="just"/>
            <a:endParaRPr lang="en-US" sz="2400" dirty="0"/>
          </a:p>
        </p:txBody>
      </p:sp>
      <p:sp>
        <p:nvSpPr>
          <p:cNvPr id="4" name="Slide Number Placeholder 3"/>
          <p:cNvSpPr>
            <a:spLocks noGrp="1"/>
          </p:cNvSpPr>
          <p:nvPr>
            <p:ph type="sldNum" sz="quarter" idx="12"/>
          </p:nvPr>
        </p:nvSpPr>
        <p:spPr/>
        <p:txBody>
          <a:bodyPr/>
          <a:lstStyle/>
          <a:p>
            <a:fld id="{F86AEEB9-066F-4481-A7B2-AAF44FA0BD48}" type="slidenum">
              <a:rPr lang="en-US" smtClean="0">
                <a:solidFill>
                  <a:srgbClr val="04617B">
                    <a:shade val="90000"/>
                  </a:srgbClr>
                </a:solidFill>
              </a:rPr>
              <a:pPr/>
              <a:t>84</a:t>
            </a:fld>
            <a:endParaRPr lang="en-US">
              <a:solidFill>
                <a:srgbClr val="04617B">
                  <a:shade val="90000"/>
                </a:srgbClr>
              </a:solidFill>
            </a:endParaRPr>
          </a:p>
        </p:txBody>
      </p:sp>
    </p:spTree>
    <p:extLst>
      <p:ext uri="{BB962C8B-B14F-4D97-AF65-F5344CB8AC3E}">
        <p14:creationId xmlns:p14="http://schemas.microsoft.com/office/powerpoint/2010/main" val="379463509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43712"/>
          </a:xfrm>
        </p:spPr>
        <p:txBody>
          <a:bodyPr>
            <a:normAutofit/>
          </a:bodyPr>
          <a:lstStyle/>
          <a:p>
            <a:pPr algn="ctr"/>
            <a:r>
              <a:rPr lang="en-US" sz="4000" b="1" dirty="0">
                <a:latin typeface="Constantia" pitchFamily="18" charset="0"/>
              </a:rPr>
              <a:t>Containerization</a:t>
            </a:r>
          </a:p>
        </p:txBody>
      </p:sp>
      <p:sp>
        <p:nvSpPr>
          <p:cNvPr id="3" name="Content Placeholder 2"/>
          <p:cNvSpPr>
            <a:spLocks noGrp="1"/>
          </p:cNvSpPr>
          <p:nvPr>
            <p:ph idx="1"/>
          </p:nvPr>
        </p:nvSpPr>
        <p:spPr>
          <a:xfrm>
            <a:off x="457200" y="1600200"/>
            <a:ext cx="8229600" cy="4724400"/>
          </a:xfrm>
        </p:spPr>
        <p:txBody>
          <a:bodyPr>
            <a:normAutofit/>
          </a:bodyPr>
          <a:lstStyle/>
          <a:p>
            <a:pPr algn="just"/>
            <a:r>
              <a:rPr lang="en-US" sz="2400" dirty="0"/>
              <a:t>A container is a large standard size metal box into which cargo is packed for shipment abroad, especially configured transport modes. </a:t>
            </a:r>
          </a:p>
          <a:p>
            <a:pPr algn="just"/>
            <a:endParaRPr lang="en-US" sz="2400" dirty="0"/>
          </a:p>
          <a:p>
            <a:pPr algn="just"/>
            <a:r>
              <a:rPr lang="en-US" sz="2400" dirty="0"/>
              <a:t>It is designed to be moved in economically large units using a minimum of labor. </a:t>
            </a:r>
          </a:p>
          <a:p>
            <a:pPr algn="just"/>
            <a:endParaRPr lang="en-US" sz="2400" dirty="0"/>
          </a:p>
          <a:p>
            <a:pPr algn="just"/>
            <a:r>
              <a:rPr lang="en-US" sz="2400" dirty="0"/>
              <a:t>The container, therefore, </a:t>
            </a:r>
            <a:r>
              <a:rPr lang="en-US" sz="2400" b="1" dirty="0"/>
              <a:t>serves as the load unit</a:t>
            </a:r>
            <a:r>
              <a:rPr lang="en-US" sz="2400" dirty="0"/>
              <a:t> rather than the cargo contained therein, making it the foremost expression of intermodal transportation. </a:t>
            </a:r>
          </a:p>
        </p:txBody>
      </p:sp>
      <p:sp>
        <p:nvSpPr>
          <p:cNvPr id="4" name="Slide Number Placeholder 3"/>
          <p:cNvSpPr>
            <a:spLocks noGrp="1"/>
          </p:cNvSpPr>
          <p:nvPr>
            <p:ph type="sldNum" sz="quarter" idx="12"/>
          </p:nvPr>
        </p:nvSpPr>
        <p:spPr/>
        <p:txBody>
          <a:bodyPr/>
          <a:lstStyle/>
          <a:p>
            <a:fld id="{F86AEEB9-066F-4481-A7B2-AAF44FA0BD48}" type="slidenum">
              <a:rPr lang="en-US" smtClean="0">
                <a:solidFill>
                  <a:srgbClr val="04617B">
                    <a:shade val="90000"/>
                  </a:srgbClr>
                </a:solidFill>
              </a:rPr>
              <a:pPr/>
              <a:t>85</a:t>
            </a:fld>
            <a:endParaRPr lang="en-US">
              <a:solidFill>
                <a:srgbClr val="04617B">
                  <a:shade val="90000"/>
                </a:srgbClr>
              </a:solidFill>
            </a:endParaRPr>
          </a:p>
        </p:txBody>
      </p:sp>
    </p:spTree>
    <p:extLst>
      <p:ext uri="{BB962C8B-B14F-4D97-AF65-F5344CB8AC3E}">
        <p14:creationId xmlns:p14="http://schemas.microsoft.com/office/powerpoint/2010/main" val="93270656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just"/>
            <a:r>
              <a:rPr lang="en-US" sz="2400" dirty="0"/>
              <a:t>The usage of containers shows the complementarities between freight transportation modes by offering a higher fluidity to movements and a standardization of loads. </a:t>
            </a:r>
          </a:p>
          <a:p>
            <a:pPr algn="just"/>
            <a:r>
              <a:rPr lang="en-US" sz="2400" dirty="0"/>
              <a:t>The reference size </a:t>
            </a:r>
          </a:p>
          <a:p>
            <a:pPr lvl="1" algn="just"/>
            <a:r>
              <a:rPr lang="en-US" sz="2200" dirty="0"/>
              <a:t>20 foot box, </a:t>
            </a:r>
          </a:p>
          <a:p>
            <a:pPr lvl="1" algn="just"/>
            <a:r>
              <a:rPr lang="en-US" sz="2200" dirty="0"/>
              <a:t>20 feet long, </a:t>
            </a:r>
          </a:p>
          <a:p>
            <a:pPr lvl="1" algn="just"/>
            <a:r>
              <a:rPr lang="en-US" sz="2200" dirty="0"/>
              <a:t>8'6" feet high and 8 feet wide, </a:t>
            </a:r>
          </a:p>
          <a:p>
            <a:pPr lvl="1" algn="just"/>
            <a:r>
              <a:rPr lang="en-US" sz="2200" dirty="0"/>
              <a:t>1 Twenty-foot Equivalent Unit (TEU). </a:t>
            </a:r>
            <a:endParaRPr lang="en-US" sz="2400" dirty="0"/>
          </a:p>
          <a:p>
            <a:pPr algn="just"/>
            <a:endParaRPr lang="en-US" sz="2400" dirty="0"/>
          </a:p>
        </p:txBody>
      </p:sp>
      <p:sp>
        <p:nvSpPr>
          <p:cNvPr id="4" name="Slide Number Placeholder 3"/>
          <p:cNvSpPr>
            <a:spLocks noGrp="1"/>
          </p:cNvSpPr>
          <p:nvPr>
            <p:ph type="sldNum" sz="quarter" idx="12"/>
          </p:nvPr>
        </p:nvSpPr>
        <p:spPr/>
        <p:txBody>
          <a:bodyPr/>
          <a:lstStyle/>
          <a:p>
            <a:fld id="{F86AEEB9-066F-4481-A7B2-AAF44FA0BD48}" type="slidenum">
              <a:rPr lang="en-US" smtClean="0">
                <a:solidFill>
                  <a:srgbClr val="04617B">
                    <a:shade val="90000"/>
                  </a:srgbClr>
                </a:solidFill>
              </a:rPr>
              <a:pPr/>
              <a:t>86</a:t>
            </a:fld>
            <a:endParaRPr lang="en-US">
              <a:solidFill>
                <a:srgbClr val="04617B">
                  <a:shade val="90000"/>
                </a:srgbClr>
              </a:solidFill>
            </a:endParaRPr>
          </a:p>
        </p:txBody>
      </p:sp>
    </p:spTree>
    <p:extLst>
      <p:ext uri="{BB962C8B-B14F-4D97-AF65-F5344CB8AC3E}">
        <p14:creationId xmlns:p14="http://schemas.microsoft.com/office/powerpoint/2010/main" val="62035884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just"/>
            <a:r>
              <a:rPr lang="en-US" sz="2400" dirty="0"/>
              <a:t>Intermodalism originated in maritime transportation, with the development of the container in the late 1960's.</a:t>
            </a:r>
          </a:p>
          <a:p>
            <a:pPr algn="just"/>
            <a:endParaRPr lang="en-US" sz="2400" dirty="0"/>
          </a:p>
          <a:p>
            <a:pPr algn="just"/>
            <a:r>
              <a:rPr lang="en-US" sz="2400" dirty="0"/>
              <a:t>Maritime sector is the mode most constrained by the time taken to load and unload the vessels.</a:t>
            </a:r>
          </a:p>
          <a:p>
            <a:pPr algn="just"/>
            <a:endParaRPr lang="en-US" sz="2400" dirty="0"/>
          </a:p>
          <a:p>
            <a:pPr algn="just"/>
            <a:r>
              <a:rPr lang="en-US" sz="2400" dirty="0"/>
              <a:t>Containerization permits the mechanized handling of cargoes of diverse types and dimensions that are placed into boxes of standard sizes. </a:t>
            </a:r>
          </a:p>
          <a:p>
            <a:pPr algn="just"/>
            <a:endParaRPr lang="en-US" sz="2400" dirty="0"/>
          </a:p>
        </p:txBody>
      </p:sp>
      <p:sp>
        <p:nvSpPr>
          <p:cNvPr id="4" name="Slide Number Placeholder 3"/>
          <p:cNvSpPr>
            <a:spLocks noGrp="1"/>
          </p:cNvSpPr>
          <p:nvPr>
            <p:ph type="sldNum" sz="quarter" idx="12"/>
          </p:nvPr>
        </p:nvSpPr>
        <p:spPr/>
        <p:txBody>
          <a:bodyPr/>
          <a:lstStyle/>
          <a:p>
            <a:fld id="{F86AEEB9-066F-4481-A7B2-AAF44FA0BD48}" type="slidenum">
              <a:rPr lang="en-US" smtClean="0">
                <a:solidFill>
                  <a:srgbClr val="04617B">
                    <a:shade val="90000"/>
                  </a:srgbClr>
                </a:solidFill>
              </a:rPr>
              <a:pPr/>
              <a:t>87</a:t>
            </a:fld>
            <a:endParaRPr lang="en-US">
              <a:solidFill>
                <a:srgbClr val="04617B">
                  <a:shade val="90000"/>
                </a:srgbClr>
              </a:solidFill>
            </a:endParaRPr>
          </a:p>
        </p:txBody>
      </p:sp>
    </p:spTree>
    <p:extLst>
      <p:ext uri="{BB962C8B-B14F-4D97-AF65-F5344CB8AC3E}">
        <p14:creationId xmlns:p14="http://schemas.microsoft.com/office/powerpoint/2010/main" val="305014708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04800" y="1935480"/>
            <a:ext cx="8610600" cy="4389120"/>
          </a:xfrm>
        </p:spPr>
        <p:txBody>
          <a:bodyPr>
            <a:noAutofit/>
          </a:bodyPr>
          <a:lstStyle/>
          <a:p>
            <a:pPr algn="just"/>
            <a:r>
              <a:rPr lang="en-US" sz="2400" dirty="0"/>
              <a:t>Development of intermodal transportation &amp; containerization</a:t>
            </a:r>
          </a:p>
          <a:p>
            <a:pPr lvl="1" algn="just"/>
            <a:r>
              <a:rPr lang="en-US" sz="2200" dirty="0"/>
              <a:t>mutually inclusive, self-strengthening and </a:t>
            </a:r>
          </a:p>
          <a:p>
            <a:pPr lvl="1" algn="just"/>
            <a:r>
              <a:rPr lang="en-US" sz="2200" dirty="0"/>
              <a:t>rely on  technology, infrastructures and management. </a:t>
            </a:r>
          </a:p>
          <a:p>
            <a:pPr algn="just"/>
            <a:endParaRPr lang="en-US" sz="2400" dirty="0"/>
          </a:p>
          <a:p>
            <a:pPr algn="just"/>
            <a:r>
              <a:rPr lang="en-US" sz="2400" dirty="0"/>
              <a:t>Containers have thus become the most important component for </a:t>
            </a:r>
            <a:r>
              <a:rPr lang="en-US" sz="2400" b="1" dirty="0"/>
              <a:t>rail</a:t>
            </a:r>
            <a:r>
              <a:rPr lang="en-US" sz="2400" dirty="0"/>
              <a:t> and </a:t>
            </a:r>
            <a:r>
              <a:rPr lang="en-US" sz="2400" b="1" dirty="0"/>
              <a:t>maritime</a:t>
            </a:r>
            <a:r>
              <a:rPr lang="en-US" sz="2400" dirty="0"/>
              <a:t> intermodal transportation. </a:t>
            </a:r>
          </a:p>
          <a:p>
            <a:pPr algn="just"/>
            <a:endParaRPr lang="en-US" sz="2400" dirty="0"/>
          </a:p>
        </p:txBody>
      </p:sp>
      <p:sp>
        <p:nvSpPr>
          <p:cNvPr id="4" name="Slide Number Placeholder 3"/>
          <p:cNvSpPr>
            <a:spLocks noGrp="1"/>
          </p:cNvSpPr>
          <p:nvPr>
            <p:ph type="sldNum" sz="quarter" idx="12"/>
          </p:nvPr>
        </p:nvSpPr>
        <p:spPr/>
        <p:txBody>
          <a:bodyPr/>
          <a:lstStyle/>
          <a:p>
            <a:fld id="{F86AEEB9-066F-4481-A7B2-AAF44FA0BD48}" type="slidenum">
              <a:rPr lang="en-US" smtClean="0">
                <a:solidFill>
                  <a:srgbClr val="04617B">
                    <a:shade val="90000"/>
                  </a:srgbClr>
                </a:solidFill>
              </a:rPr>
              <a:pPr/>
              <a:t>88</a:t>
            </a:fld>
            <a:endParaRPr lang="en-US">
              <a:solidFill>
                <a:srgbClr val="04617B">
                  <a:shade val="90000"/>
                </a:srgbClr>
              </a:solidFill>
            </a:endParaRPr>
          </a:p>
        </p:txBody>
      </p:sp>
    </p:spTree>
    <p:extLst>
      <p:ext uri="{BB962C8B-B14F-4D97-AF65-F5344CB8AC3E}">
        <p14:creationId xmlns:p14="http://schemas.microsoft.com/office/powerpoint/2010/main" val="367729917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19912"/>
          </a:xfrm>
        </p:spPr>
        <p:txBody>
          <a:bodyPr>
            <a:normAutofit/>
          </a:bodyPr>
          <a:lstStyle/>
          <a:p>
            <a:pPr algn="ctr"/>
            <a:r>
              <a:rPr lang="en-US" sz="3600" b="1" dirty="0">
                <a:latin typeface="Constantia" pitchFamily="18" charset="0"/>
              </a:rPr>
              <a:t>Advantages of Containerization </a:t>
            </a:r>
          </a:p>
        </p:txBody>
      </p:sp>
      <p:sp>
        <p:nvSpPr>
          <p:cNvPr id="3" name="Content Placeholder 2"/>
          <p:cNvSpPr>
            <a:spLocks noGrp="1"/>
          </p:cNvSpPr>
          <p:nvPr>
            <p:ph idx="1"/>
          </p:nvPr>
        </p:nvSpPr>
        <p:spPr/>
        <p:txBody>
          <a:bodyPr>
            <a:normAutofit/>
          </a:bodyPr>
          <a:lstStyle/>
          <a:p>
            <a:pPr algn="just">
              <a:buFont typeface="Wingdings" pitchFamily="2" charset="2"/>
              <a:buChar char="Ø"/>
            </a:pPr>
            <a:r>
              <a:rPr lang="en-US" sz="2400" b="1" dirty="0"/>
              <a:t>Standard transport product</a:t>
            </a:r>
          </a:p>
          <a:p>
            <a:pPr algn="just">
              <a:buFont typeface="Wingdings" pitchFamily="2" charset="2"/>
              <a:buChar char="Ø"/>
            </a:pPr>
            <a:endParaRPr lang="en-US" sz="2400" b="1" dirty="0"/>
          </a:p>
          <a:p>
            <a:pPr algn="just"/>
            <a:r>
              <a:rPr lang="en-US" sz="2400" dirty="0"/>
              <a:t>A container can be manipulated anywhere in the world as its dimensions are an ISO standard. </a:t>
            </a:r>
          </a:p>
          <a:p>
            <a:pPr algn="just"/>
            <a:endParaRPr lang="en-US" sz="2400" dirty="0"/>
          </a:p>
          <a:p>
            <a:pPr algn="just"/>
            <a:r>
              <a:rPr lang="en-US" sz="2400" dirty="0"/>
              <a:t>Through standardization it conveys a ubiquity to access the distribution system and reduces the risks of capital investment in modes and terminals. </a:t>
            </a:r>
          </a:p>
          <a:p>
            <a:pPr algn="just"/>
            <a:endParaRPr lang="en-US" sz="2400" dirty="0"/>
          </a:p>
        </p:txBody>
      </p:sp>
      <p:sp>
        <p:nvSpPr>
          <p:cNvPr id="4" name="Slide Number Placeholder 3"/>
          <p:cNvSpPr>
            <a:spLocks noGrp="1"/>
          </p:cNvSpPr>
          <p:nvPr>
            <p:ph type="sldNum" sz="quarter" idx="12"/>
          </p:nvPr>
        </p:nvSpPr>
        <p:spPr/>
        <p:txBody>
          <a:bodyPr/>
          <a:lstStyle/>
          <a:p>
            <a:fld id="{F86AEEB9-066F-4481-A7B2-AAF44FA0BD48}" type="slidenum">
              <a:rPr lang="en-US" smtClean="0">
                <a:solidFill>
                  <a:srgbClr val="04617B">
                    <a:shade val="90000"/>
                  </a:srgbClr>
                </a:solidFill>
              </a:rPr>
              <a:pPr/>
              <a:t>89</a:t>
            </a:fld>
            <a:endParaRPr lang="en-US">
              <a:solidFill>
                <a:srgbClr val="04617B">
                  <a:shade val="90000"/>
                </a:srgbClr>
              </a:solidFill>
            </a:endParaRPr>
          </a:p>
        </p:txBody>
      </p:sp>
    </p:spTree>
    <p:extLst>
      <p:ext uri="{BB962C8B-B14F-4D97-AF65-F5344CB8AC3E}">
        <p14:creationId xmlns:p14="http://schemas.microsoft.com/office/powerpoint/2010/main" val="10707883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562600"/>
          </a:xfrm>
        </p:spPr>
        <p:txBody>
          <a:bodyPr>
            <a:normAutofit/>
          </a:bodyPr>
          <a:lstStyle/>
          <a:p>
            <a:pPr algn="just"/>
            <a:r>
              <a:rPr lang="en-US" sz="2400" dirty="0"/>
              <a:t>logistics is responsible for moving both tangible goods and intangible services </a:t>
            </a:r>
          </a:p>
          <a:p>
            <a:pPr algn="just"/>
            <a:endParaRPr lang="en-US" sz="2400" dirty="0"/>
          </a:p>
          <a:p>
            <a:pPr algn="just"/>
            <a:r>
              <a:rPr lang="en-US" sz="2400" dirty="0"/>
              <a:t>This might include materials, components, finished products, people, information, paperwork, messages, knowledge, consumables, energy, money, and anything else needed by operations</a:t>
            </a:r>
          </a:p>
        </p:txBody>
      </p:sp>
      <p:sp>
        <p:nvSpPr>
          <p:cNvPr id="4" name="Slide Number Placeholder 3"/>
          <p:cNvSpPr>
            <a:spLocks noGrp="1"/>
          </p:cNvSpPr>
          <p:nvPr>
            <p:ph type="sldNum" sz="quarter" idx="12"/>
          </p:nvPr>
        </p:nvSpPr>
        <p:spPr/>
        <p:txBody>
          <a:bodyPr/>
          <a:lstStyle/>
          <a:p>
            <a:fld id="{6A2753F0-2132-49AF-A14E-57AA492F01C5}" type="slidenum">
              <a:rPr lang="en-US" smtClean="0"/>
              <a:pPr/>
              <a:t>9</a:t>
            </a:fld>
            <a:endParaRPr lang="en-US"/>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15112"/>
          </a:xfrm>
        </p:spPr>
        <p:txBody>
          <a:bodyPr>
            <a:normAutofit/>
          </a:bodyPr>
          <a:lstStyle/>
          <a:p>
            <a:endParaRPr lang="en-US" sz="1600"/>
          </a:p>
        </p:txBody>
      </p:sp>
      <p:sp>
        <p:nvSpPr>
          <p:cNvPr id="3" name="Content Placeholder 2"/>
          <p:cNvSpPr>
            <a:spLocks noGrp="1"/>
          </p:cNvSpPr>
          <p:nvPr>
            <p:ph idx="1"/>
          </p:nvPr>
        </p:nvSpPr>
        <p:spPr>
          <a:xfrm>
            <a:off x="381000" y="1676400"/>
            <a:ext cx="8382000" cy="4648200"/>
          </a:xfrm>
        </p:spPr>
        <p:txBody>
          <a:bodyPr>
            <a:normAutofit/>
          </a:bodyPr>
          <a:lstStyle/>
          <a:p>
            <a:pPr algn="just">
              <a:buFont typeface="Wingdings" pitchFamily="2" charset="2"/>
              <a:buChar char="Ø"/>
            </a:pPr>
            <a:r>
              <a:rPr lang="en-US" sz="2400" b="1" dirty="0"/>
              <a:t>Flexibility of usage</a:t>
            </a:r>
          </a:p>
          <a:p>
            <a:pPr algn="just">
              <a:buFont typeface="Wingdings" pitchFamily="2" charset="2"/>
              <a:buChar char="Ø"/>
            </a:pPr>
            <a:endParaRPr lang="en-US" sz="2400" b="1" dirty="0"/>
          </a:p>
          <a:p>
            <a:pPr algn="just"/>
            <a:r>
              <a:rPr lang="en-US" sz="2400" dirty="0"/>
              <a:t>It can transport a wide variety of goods ranging from raw materials, manufactured goods, and cars to frozen products.</a:t>
            </a:r>
          </a:p>
          <a:p>
            <a:pPr algn="just"/>
            <a:endParaRPr lang="en-US" sz="2400" dirty="0"/>
          </a:p>
          <a:p>
            <a:pPr algn="just"/>
            <a:r>
              <a:rPr lang="en-US" sz="2400" dirty="0"/>
              <a:t>There are specialized containers for transporting liquids and perishable food items in refrigerated containers ("reefers“)</a:t>
            </a:r>
          </a:p>
          <a:p>
            <a:pPr algn="just"/>
            <a:endParaRPr lang="en-US" sz="2400" dirty="0"/>
          </a:p>
          <a:p>
            <a:pPr algn="just"/>
            <a:r>
              <a:rPr lang="en-US" sz="2400" dirty="0"/>
              <a:t>In some developing countries, discarded containers are often used as storage, housing, office and retail structures.</a:t>
            </a:r>
          </a:p>
          <a:p>
            <a:pPr algn="just"/>
            <a:endParaRPr lang="en-US" sz="2400" dirty="0"/>
          </a:p>
        </p:txBody>
      </p:sp>
      <p:sp>
        <p:nvSpPr>
          <p:cNvPr id="4" name="Slide Number Placeholder 3"/>
          <p:cNvSpPr>
            <a:spLocks noGrp="1"/>
          </p:cNvSpPr>
          <p:nvPr>
            <p:ph type="sldNum" sz="quarter" idx="12"/>
          </p:nvPr>
        </p:nvSpPr>
        <p:spPr/>
        <p:txBody>
          <a:bodyPr/>
          <a:lstStyle/>
          <a:p>
            <a:fld id="{F86AEEB9-066F-4481-A7B2-AAF44FA0BD48}" type="slidenum">
              <a:rPr lang="en-US" smtClean="0">
                <a:solidFill>
                  <a:srgbClr val="04617B">
                    <a:shade val="90000"/>
                  </a:srgbClr>
                </a:solidFill>
              </a:rPr>
              <a:pPr/>
              <a:t>90</a:t>
            </a:fld>
            <a:endParaRPr lang="en-US">
              <a:solidFill>
                <a:srgbClr val="04617B">
                  <a:shade val="90000"/>
                </a:srgbClr>
              </a:solidFill>
            </a:endParaRPr>
          </a:p>
        </p:txBody>
      </p:sp>
    </p:spTree>
    <p:extLst>
      <p:ext uri="{BB962C8B-B14F-4D97-AF65-F5344CB8AC3E}">
        <p14:creationId xmlns:p14="http://schemas.microsoft.com/office/powerpoint/2010/main" val="394986121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Autofit/>
          </a:bodyPr>
          <a:lstStyle/>
          <a:p>
            <a:pPr algn="just">
              <a:buFont typeface="Wingdings" pitchFamily="2" charset="2"/>
              <a:buChar char="Ø"/>
            </a:pPr>
            <a:r>
              <a:rPr lang="en-US" sz="2400" b="1" dirty="0"/>
              <a:t>Management</a:t>
            </a:r>
          </a:p>
          <a:p>
            <a:pPr algn="just">
              <a:buFont typeface="Wingdings" pitchFamily="2" charset="2"/>
              <a:buChar char="Ø"/>
            </a:pPr>
            <a:endParaRPr lang="en-US" sz="2400" b="1" dirty="0"/>
          </a:p>
          <a:p>
            <a:pPr algn="just"/>
            <a:r>
              <a:rPr lang="en-US" sz="2400" dirty="0"/>
              <a:t>The container, as an indivisible unit, carries a unique identification number and a size type code enabling transport management not in terms of loads, but in terms of unit. </a:t>
            </a:r>
          </a:p>
          <a:p>
            <a:pPr algn="just"/>
            <a:endParaRPr lang="en-US" sz="2400" dirty="0"/>
          </a:p>
          <a:p>
            <a:pPr algn="just"/>
            <a:r>
              <a:rPr lang="en-US" sz="2400" dirty="0"/>
              <a:t>The identification number is also used to insure that it is carried by an authorized agent of the cargo owner and is verified at terminal gates.</a:t>
            </a:r>
          </a:p>
          <a:p>
            <a:pPr algn="just"/>
            <a:endParaRPr lang="en-US" sz="2400" dirty="0"/>
          </a:p>
        </p:txBody>
      </p:sp>
      <p:sp>
        <p:nvSpPr>
          <p:cNvPr id="4" name="Slide Number Placeholder 3"/>
          <p:cNvSpPr>
            <a:spLocks noGrp="1"/>
          </p:cNvSpPr>
          <p:nvPr>
            <p:ph type="sldNum" sz="quarter" idx="12"/>
          </p:nvPr>
        </p:nvSpPr>
        <p:spPr/>
        <p:txBody>
          <a:bodyPr/>
          <a:lstStyle/>
          <a:p>
            <a:fld id="{F86AEEB9-066F-4481-A7B2-AAF44FA0BD48}" type="slidenum">
              <a:rPr lang="en-US" smtClean="0">
                <a:solidFill>
                  <a:srgbClr val="04617B">
                    <a:shade val="90000"/>
                  </a:srgbClr>
                </a:solidFill>
              </a:rPr>
              <a:pPr/>
              <a:t>91</a:t>
            </a:fld>
            <a:endParaRPr lang="en-US">
              <a:solidFill>
                <a:srgbClr val="04617B">
                  <a:shade val="90000"/>
                </a:srgbClr>
              </a:solidFill>
            </a:endParaRPr>
          </a:p>
        </p:txBody>
      </p:sp>
    </p:spTree>
    <p:extLst>
      <p:ext uri="{BB962C8B-B14F-4D97-AF65-F5344CB8AC3E}">
        <p14:creationId xmlns:p14="http://schemas.microsoft.com/office/powerpoint/2010/main" val="323571691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just"/>
            <a:r>
              <a:rPr lang="en-US" sz="2400" dirty="0">
                <a:solidFill>
                  <a:prstClr val="black"/>
                </a:solidFill>
              </a:rPr>
              <a:t>Reduce waiting times </a:t>
            </a:r>
          </a:p>
          <a:p>
            <a:pPr algn="just"/>
            <a:endParaRPr lang="en-US" sz="2400" dirty="0">
              <a:solidFill>
                <a:prstClr val="black"/>
              </a:solidFill>
            </a:endParaRPr>
          </a:p>
          <a:p>
            <a:pPr algn="just"/>
            <a:r>
              <a:rPr lang="en-US" sz="2400" dirty="0">
                <a:solidFill>
                  <a:prstClr val="black"/>
                </a:solidFill>
              </a:rPr>
              <a:t>Helps to know the location of containers at any time. </a:t>
            </a:r>
          </a:p>
          <a:p>
            <a:pPr algn="just"/>
            <a:endParaRPr lang="en-US" sz="2400" dirty="0">
              <a:solidFill>
                <a:prstClr val="black"/>
              </a:solidFill>
            </a:endParaRPr>
          </a:p>
          <a:p>
            <a:pPr algn="just"/>
            <a:r>
              <a:rPr lang="en-US" sz="2400" dirty="0">
                <a:solidFill>
                  <a:prstClr val="black"/>
                </a:solidFill>
              </a:rPr>
              <a:t>It enables to assign containers according to the priority, the destination and the available transport capacities.</a:t>
            </a:r>
          </a:p>
          <a:p>
            <a:pPr algn="just"/>
            <a:endParaRPr lang="en-US" sz="2400" dirty="0">
              <a:solidFill>
                <a:prstClr val="black"/>
              </a:solidFill>
            </a:endParaRPr>
          </a:p>
          <a:p>
            <a:pPr algn="just"/>
            <a:r>
              <a:rPr lang="en-US" sz="2400" dirty="0">
                <a:solidFill>
                  <a:prstClr val="black"/>
                </a:solidFill>
              </a:rPr>
              <a:t>Container can become a production, transport and distribution unit</a:t>
            </a:r>
            <a:endParaRPr lang="en-US" dirty="0"/>
          </a:p>
        </p:txBody>
      </p:sp>
      <p:sp>
        <p:nvSpPr>
          <p:cNvPr id="4" name="Slide Number Placeholder 3"/>
          <p:cNvSpPr>
            <a:spLocks noGrp="1"/>
          </p:cNvSpPr>
          <p:nvPr>
            <p:ph type="sldNum" sz="quarter" idx="12"/>
          </p:nvPr>
        </p:nvSpPr>
        <p:spPr/>
        <p:txBody>
          <a:bodyPr/>
          <a:lstStyle/>
          <a:p>
            <a:fld id="{F86AEEB9-066F-4481-A7B2-AAF44FA0BD48}" type="slidenum">
              <a:rPr lang="en-US" smtClean="0">
                <a:solidFill>
                  <a:srgbClr val="04617B">
                    <a:shade val="90000"/>
                  </a:srgbClr>
                </a:solidFill>
              </a:rPr>
              <a:pPr/>
              <a:t>92</a:t>
            </a:fld>
            <a:endParaRPr lang="en-US">
              <a:solidFill>
                <a:srgbClr val="04617B">
                  <a:shade val="90000"/>
                </a:srgbClr>
              </a:solidFill>
            </a:endParaRPr>
          </a:p>
        </p:txBody>
      </p:sp>
    </p:spTree>
    <p:extLst>
      <p:ext uri="{BB962C8B-B14F-4D97-AF65-F5344CB8AC3E}">
        <p14:creationId xmlns:p14="http://schemas.microsoft.com/office/powerpoint/2010/main" val="386682735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just">
              <a:buFont typeface="Wingdings" pitchFamily="2" charset="2"/>
              <a:buChar char="Ø"/>
            </a:pPr>
            <a:r>
              <a:rPr lang="en-US" sz="2400" b="1" dirty="0"/>
              <a:t>Economies of scale</a:t>
            </a:r>
          </a:p>
          <a:p>
            <a:pPr algn="just">
              <a:buFont typeface="Wingdings" pitchFamily="2" charset="2"/>
              <a:buChar char="Ø"/>
            </a:pPr>
            <a:endParaRPr lang="en-US" sz="2400" b="1" dirty="0"/>
          </a:p>
          <a:p>
            <a:pPr algn="just"/>
            <a:r>
              <a:rPr lang="en-US" sz="2400" dirty="0"/>
              <a:t>Relatively to bulk, container transportation reduces transport costs considerably, about 20 times less. </a:t>
            </a:r>
          </a:p>
          <a:p>
            <a:pPr algn="just"/>
            <a:endParaRPr lang="en-US" sz="2400" dirty="0"/>
          </a:p>
          <a:p>
            <a:pPr algn="just"/>
            <a:r>
              <a:rPr lang="en-US" sz="2400" dirty="0"/>
              <a:t>The main factors behind costs reductions reside in the speed and flexibility incurred by containerization. </a:t>
            </a:r>
          </a:p>
          <a:p>
            <a:pPr algn="just"/>
            <a:endParaRPr lang="en-US" sz="2400" dirty="0"/>
          </a:p>
          <a:p>
            <a:pPr algn="just"/>
            <a:r>
              <a:rPr lang="en-US" sz="2400" dirty="0"/>
              <a:t>Benefiting from economies of scale with the usage of larger containerships.</a:t>
            </a:r>
          </a:p>
          <a:p>
            <a:pPr algn="just"/>
            <a:endParaRPr lang="en-US" sz="2400" dirty="0"/>
          </a:p>
        </p:txBody>
      </p:sp>
      <p:sp>
        <p:nvSpPr>
          <p:cNvPr id="4" name="Slide Number Placeholder 3"/>
          <p:cNvSpPr>
            <a:spLocks noGrp="1"/>
          </p:cNvSpPr>
          <p:nvPr>
            <p:ph type="sldNum" sz="quarter" idx="12"/>
          </p:nvPr>
        </p:nvSpPr>
        <p:spPr/>
        <p:txBody>
          <a:bodyPr/>
          <a:lstStyle/>
          <a:p>
            <a:fld id="{F86AEEB9-066F-4481-A7B2-AAF44FA0BD48}" type="slidenum">
              <a:rPr lang="en-US" smtClean="0">
                <a:solidFill>
                  <a:srgbClr val="04617B">
                    <a:shade val="90000"/>
                  </a:srgbClr>
                </a:solidFill>
              </a:rPr>
              <a:pPr/>
              <a:t>93</a:t>
            </a:fld>
            <a:endParaRPr lang="en-US">
              <a:solidFill>
                <a:srgbClr val="04617B">
                  <a:shade val="90000"/>
                </a:srgbClr>
              </a:solidFill>
            </a:endParaRPr>
          </a:p>
        </p:txBody>
      </p:sp>
    </p:spTree>
    <p:extLst>
      <p:ext uri="{BB962C8B-B14F-4D97-AF65-F5344CB8AC3E}">
        <p14:creationId xmlns:p14="http://schemas.microsoft.com/office/powerpoint/2010/main" val="382098837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pPr algn="just">
              <a:buFont typeface="Wingdings" pitchFamily="2" charset="2"/>
              <a:buChar char="Ø"/>
            </a:pPr>
            <a:r>
              <a:rPr lang="en-US" sz="2400" b="1" dirty="0"/>
              <a:t>Speed</a:t>
            </a:r>
            <a:endParaRPr lang="en-US" sz="2400" dirty="0"/>
          </a:p>
          <a:p>
            <a:pPr algn="just"/>
            <a:r>
              <a:rPr lang="en-US" sz="2400" dirty="0"/>
              <a:t>Transshipment operations are minimal and rapid. </a:t>
            </a:r>
          </a:p>
          <a:p>
            <a:pPr algn="just"/>
            <a:endParaRPr lang="en-US" sz="2400" dirty="0"/>
          </a:p>
          <a:p>
            <a:pPr algn="just"/>
            <a:r>
              <a:rPr lang="en-US" sz="2400" dirty="0"/>
              <a:t>A modern containership has a monthly capacity of 3 to 6 times more than a conventional cargo ship. </a:t>
            </a:r>
          </a:p>
          <a:p>
            <a:pPr algn="just"/>
            <a:endParaRPr lang="en-US" sz="2400" dirty="0"/>
          </a:p>
          <a:p>
            <a:pPr algn="just"/>
            <a:r>
              <a:rPr lang="en-US" sz="2400" dirty="0"/>
              <a:t>Port turnaround times have thus been reduced from 3 weeks to less than 24 hrs. </a:t>
            </a:r>
          </a:p>
          <a:p>
            <a:pPr algn="just"/>
            <a:endParaRPr lang="en-US" sz="2400" dirty="0"/>
          </a:p>
          <a:p>
            <a:pPr algn="just"/>
            <a:r>
              <a:rPr lang="en-US" sz="2400" dirty="0"/>
              <a:t>10 and 20 hrs to unload 1,000 TEUs compared to between 70 and 100 hrs for a similar quantity of bulk freight. </a:t>
            </a:r>
          </a:p>
          <a:p>
            <a:pPr algn="just"/>
            <a:endParaRPr lang="en-US" sz="2400" dirty="0"/>
          </a:p>
        </p:txBody>
      </p:sp>
      <p:sp>
        <p:nvSpPr>
          <p:cNvPr id="4" name="Slide Number Placeholder 3"/>
          <p:cNvSpPr>
            <a:spLocks noGrp="1"/>
          </p:cNvSpPr>
          <p:nvPr>
            <p:ph type="sldNum" sz="quarter" idx="12"/>
          </p:nvPr>
        </p:nvSpPr>
        <p:spPr/>
        <p:txBody>
          <a:bodyPr/>
          <a:lstStyle/>
          <a:p>
            <a:fld id="{F86AEEB9-066F-4481-A7B2-AAF44FA0BD48}" type="slidenum">
              <a:rPr lang="en-US" smtClean="0">
                <a:solidFill>
                  <a:srgbClr val="04617B">
                    <a:shade val="90000"/>
                  </a:srgbClr>
                </a:solidFill>
              </a:rPr>
              <a:pPr/>
              <a:t>94</a:t>
            </a:fld>
            <a:endParaRPr lang="en-US">
              <a:solidFill>
                <a:srgbClr val="04617B">
                  <a:shade val="90000"/>
                </a:srgbClr>
              </a:solidFill>
            </a:endParaRPr>
          </a:p>
        </p:txBody>
      </p:sp>
    </p:spTree>
    <p:extLst>
      <p:ext uri="{BB962C8B-B14F-4D97-AF65-F5344CB8AC3E}">
        <p14:creationId xmlns:p14="http://schemas.microsoft.com/office/powerpoint/2010/main" val="327621702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just">
              <a:buFont typeface="Wingdings" pitchFamily="2" charset="2"/>
              <a:buChar char="Ø"/>
            </a:pPr>
            <a:r>
              <a:rPr lang="en-US" b="1" dirty="0"/>
              <a:t>Warehousing</a:t>
            </a:r>
          </a:p>
          <a:p>
            <a:pPr algn="just"/>
            <a:r>
              <a:rPr lang="en-US" sz="2400" dirty="0"/>
              <a:t>The container limits damage risks for the goods. </a:t>
            </a:r>
          </a:p>
          <a:p>
            <a:pPr algn="just"/>
            <a:endParaRPr lang="en-US" sz="2400" dirty="0"/>
          </a:p>
          <a:p>
            <a:pPr algn="just"/>
            <a:r>
              <a:rPr lang="en-US" sz="2400" dirty="0"/>
              <a:t>The packaging of goods in contains is therefore simpler, less expensive and can occupy less volume. </a:t>
            </a:r>
          </a:p>
          <a:p>
            <a:pPr algn="just"/>
            <a:endParaRPr lang="en-US" sz="2400" dirty="0"/>
          </a:p>
          <a:p>
            <a:pPr algn="just"/>
            <a:r>
              <a:rPr lang="en-US" sz="2400" dirty="0"/>
              <a:t>It is possible to superimpose three loaded and six empty containers on the ground. The container is consequently its own warehouse.</a:t>
            </a:r>
          </a:p>
          <a:p>
            <a:pPr algn="just"/>
            <a:endParaRPr lang="en-US" sz="2400" dirty="0"/>
          </a:p>
        </p:txBody>
      </p:sp>
      <p:sp>
        <p:nvSpPr>
          <p:cNvPr id="4" name="Slide Number Placeholder 3"/>
          <p:cNvSpPr>
            <a:spLocks noGrp="1"/>
          </p:cNvSpPr>
          <p:nvPr>
            <p:ph type="sldNum" sz="quarter" idx="12"/>
          </p:nvPr>
        </p:nvSpPr>
        <p:spPr/>
        <p:txBody>
          <a:bodyPr/>
          <a:lstStyle/>
          <a:p>
            <a:fld id="{F86AEEB9-066F-4481-A7B2-AAF44FA0BD48}" type="slidenum">
              <a:rPr lang="en-US" smtClean="0">
                <a:solidFill>
                  <a:srgbClr val="04617B">
                    <a:shade val="90000"/>
                  </a:srgbClr>
                </a:solidFill>
              </a:rPr>
              <a:pPr/>
              <a:t>95</a:t>
            </a:fld>
            <a:endParaRPr lang="en-US">
              <a:solidFill>
                <a:srgbClr val="04617B">
                  <a:shade val="90000"/>
                </a:srgbClr>
              </a:solidFill>
            </a:endParaRPr>
          </a:p>
        </p:txBody>
      </p:sp>
    </p:spTree>
    <p:extLst>
      <p:ext uri="{BB962C8B-B14F-4D97-AF65-F5344CB8AC3E}">
        <p14:creationId xmlns:p14="http://schemas.microsoft.com/office/powerpoint/2010/main" val="256060158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just">
              <a:buFont typeface="Wingdings" pitchFamily="2" charset="2"/>
              <a:buChar char="Ø"/>
            </a:pPr>
            <a:r>
              <a:rPr lang="en-US" sz="2400" b="1" dirty="0"/>
              <a:t>Security</a:t>
            </a:r>
          </a:p>
          <a:p>
            <a:pPr algn="just">
              <a:buFont typeface="Wingdings" pitchFamily="2" charset="2"/>
              <a:buChar char="Ø"/>
            </a:pPr>
            <a:endParaRPr lang="en-US" sz="2400" b="1" dirty="0"/>
          </a:p>
          <a:p>
            <a:pPr algn="just"/>
            <a:r>
              <a:rPr lang="en-US" sz="2400" dirty="0"/>
              <a:t>The contents of the container are anonymous to outsiders. </a:t>
            </a:r>
          </a:p>
          <a:p>
            <a:pPr lvl="1" algn="just"/>
            <a:r>
              <a:rPr lang="en-US" sz="2200" dirty="0"/>
              <a:t>Thefts, especially those of valuable commodities, are therefore considerably reduced. </a:t>
            </a:r>
          </a:p>
          <a:p>
            <a:pPr algn="just"/>
            <a:endParaRPr lang="en-US" sz="2400" dirty="0"/>
          </a:p>
          <a:p>
            <a:pPr algn="just"/>
            <a:r>
              <a:rPr lang="en-US" sz="2400" dirty="0"/>
              <a:t>This was a serious issue at ports before containerization as longshoremen had ready access to cargo.</a:t>
            </a:r>
          </a:p>
          <a:p>
            <a:pPr algn="just"/>
            <a:endParaRPr lang="en-US" sz="2400" dirty="0"/>
          </a:p>
        </p:txBody>
      </p:sp>
      <p:sp>
        <p:nvSpPr>
          <p:cNvPr id="4" name="Slide Number Placeholder 3"/>
          <p:cNvSpPr>
            <a:spLocks noGrp="1"/>
          </p:cNvSpPr>
          <p:nvPr>
            <p:ph type="sldNum" sz="quarter" idx="12"/>
          </p:nvPr>
        </p:nvSpPr>
        <p:spPr/>
        <p:txBody>
          <a:bodyPr/>
          <a:lstStyle/>
          <a:p>
            <a:fld id="{F86AEEB9-066F-4481-A7B2-AAF44FA0BD48}" type="slidenum">
              <a:rPr lang="en-US" smtClean="0">
                <a:solidFill>
                  <a:srgbClr val="04617B">
                    <a:shade val="90000"/>
                  </a:srgbClr>
                </a:solidFill>
              </a:rPr>
              <a:pPr/>
              <a:t>96</a:t>
            </a:fld>
            <a:endParaRPr lang="en-US">
              <a:solidFill>
                <a:srgbClr val="04617B">
                  <a:shade val="90000"/>
                </a:srgbClr>
              </a:solidFill>
            </a:endParaRPr>
          </a:p>
        </p:txBody>
      </p:sp>
    </p:spTree>
    <p:extLst>
      <p:ext uri="{BB962C8B-B14F-4D97-AF65-F5344CB8AC3E}">
        <p14:creationId xmlns:p14="http://schemas.microsoft.com/office/powerpoint/2010/main" val="59041616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67512"/>
          </a:xfrm>
        </p:spPr>
        <p:txBody>
          <a:bodyPr>
            <a:normAutofit/>
          </a:bodyPr>
          <a:lstStyle/>
          <a:p>
            <a:pPr algn="ctr"/>
            <a:r>
              <a:rPr lang="en-US" sz="3200" b="1" dirty="0">
                <a:latin typeface="Constantia" pitchFamily="18" charset="0"/>
              </a:rPr>
              <a:t>Challenges  of Containerization</a:t>
            </a:r>
          </a:p>
        </p:txBody>
      </p:sp>
      <p:sp>
        <p:nvSpPr>
          <p:cNvPr id="3" name="Content Placeholder 2"/>
          <p:cNvSpPr>
            <a:spLocks noGrp="1"/>
          </p:cNvSpPr>
          <p:nvPr>
            <p:ph idx="1"/>
          </p:nvPr>
        </p:nvSpPr>
        <p:spPr>
          <a:xfrm>
            <a:off x="457200" y="1600200"/>
            <a:ext cx="8229600" cy="4724400"/>
          </a:xfrm>
        </p:spPr>
        <p:txBody>
          <a:bodyPr>
            <a:normAutofit lnSpcReduction="10000"/>
          </a:bodyPr>
          <a:lstStyle/>
          <a:p>
            <a:pPr algn="just">
              <a:buFont typeface="Wingdings" pitchFamily="2" charset="2"/>
              <a:buChar char="q"/>
            </a:pPr>
            <a:r>
              <a:rPr lang="en-US" sz="2400" b="1" dirty="0"/>
              <a:t>Site constraints</a:t>
            </a:r>
          </a:p>
          <a:p>
            <a:pPr algn="just"/>
            <a:r>
              <a:rPr lang="en-US" sz="2400" dirty="0"/>
              <a:t>Containerization implies a large consumption of terminal space. </a:t>
            </a:r>
          </a:p>
          <a:p>
            <a:pPr algn="just"/>
            <a:r>
              <a:rPr lang="en-US" sz="2400" dirty="0"/>
              <a:t>Conventional port areas are often not adequate for the location of container transshipment infrastructures, particularly because of draft issues as well as required space for terminal operations. </a:t>
            </a:r>
          </a:p>
          <a:p>
            <a:pPr algn="just"/>
            <a:endParaRPr lang="en-US" sz="2400" dirty="0"/>
          </a:p>
          <a:p>
            <a:pPr algn="just">
              <a:buFont typeface="Wingdings" pitchFamily="2" charset="2"/>
              <a:buChar char="q"/>
            </a:pPr>
            <a:r>
              <a:rPr lang="en-US" sz="2400" b="1" dirty="0"/>
              <a:t>Infrastructure costs</a:t>
            </a:r>
          </a:p>
          <a:p>
            <a:pPr algn="just"/>
            <a:r>
              <a:rPr lang="en-US" sz="2400" dirty="0"/>
              <a:t>Container handling infrastructures, such as gantry cranes, yard equipment, road and rail access, represent important investments for port authorities and load centers. </a:t>
            </a:r>
          </a:p>
          <a:p>
            <a:pPr algn="just"/>
            <a:endParaRPr lang="en-US" sz="2400" dirty="0"/>
          </a:p>
        </p:txBody>
      </p:sp>
      <p:sp>
        <p:nvSpPr>
          <p:cNvPr id="4" name="Slide Number Placeholder 3"/>
          <p:cNvSpPr>
            <a:spLocks noGrp="1"/>
          </p:cNvSpPr>
          <p:nvPr>
            <p:ph type="sldNum" sz="quarter" idx="12"/>
          </p:nvPr>
        </p:nvSpPr>
        <p:spPr/>
        <p:txBody>
          <a:bodyPr/>
          <a:lstStyle/>
          <a:p>
            <a:fld id="{F86AEEB9-066F-4481-A7B2-AAF44FA0BD48}" type="slidenum">
              <a:rPr lang="en-US" smtClean="0">
                <a:solidFill>
                  <a:srgbClr val="04617B">
                    <a:shade val="90000"/>
                  </a:srgbClr>
                </a:solidFill>
              </a:rPr>
              <a:pPr/>
              <a:t>97</a:t>
            </a:fld>
            <a:endParaRPr lang="en-US">
              <a:solidFill>
                <a:srgbClr val="04617B">
                  <a:shade val="90000"/>
                </a:srgbClr>
              </a:solidFill>
            </a:endParaRPr>
          </a:p>
        </p:txBody>
      </p:sp>
    </p:spTree>
    <p:extLst>
      <p:ext uri="{BB962C8B-B14F-4D97-AF65-F5344CB8AC3E}">
        <p14:creationId xmlns:p14="http://schemas.microsoft.com/office/powerpoint/2010/main" val="201230496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438912"/>
          </a:xfrm>
        </p:spPr>
        <p:txBody>
          <a:bodyPr>
            <a:normAutofit/>
          </a:bodyPr>
          <a:lstStyle/>
          <a:p>
            <a:endParaRPr lang="en-US" sz="1800"/>
          </a:p>
        </p:txBody>
      </p:sp>
      <p:sp>
        <p:nvSpPr>
          <p:cNvPr id="3" name="Content Placeholder 2"/>
          <p:cNvSpPr>
            <a:spLocks noGrp="1"/>
          </p:cNvSpPr>
          <p:nvPr>
            <p:ph idx="1"/>
          </p:nvPr>
        </p:nvSpPr>
        <p:spPr>
          <a:xfrm>
            <a:off x="152400" y="1447800"/>
            <a:ext cx="8763000" cy="4876800"/>
          </a:xfrm>
        </p:spPr>
        <p:txBody>
          <a:bodyPr>
            <a:normAutofit/>
          </a:bodyPr>
          <a:lstStyle/>
          <a:p>
            <a:pPr algn="just">
              <a:buFont typeface="Wingdings" pitchFamily="2" charset="2"/>
              <a:buChar char="q"/>
            </a:pPr>
            <a:r>
              <a:rPr lang="en-US" sz="2400" b="1" dirty="0"/>
              <a:t>Stacking</a:t>
            </a:r>
          </a:p>
          <a:p>
            <a:pPr algn="just"/>
            <a:r>
              <a:rPr lang="en-US" sz="2400" dirty="0"/>
              <a:t>The arrangement of containers, both on the ground and on modes (containerships and double-stack trains) is a complex problem. </a:t>
            </a:r>
          </a:p>
          <a:p>
            <a:pPr algn="just"/>
            <a:r>
              <a:rPr lang="en-US" sz="2400" dirty="0"/>
              <a:t>At the time of loading, it becomes imperative to make sure that containers that must be taken out first are not below the pile. </a:t>
            </a:r>
          </a:p>
          <a:p>
            <a:pPr algn="just"/>
            <a:endParaRPr lang="en-US" sz="2400" dirty="0"/>
          </a:p>
          <a:p>
            <a:pPr lvl="0" algn="just">
              <a:buFont typeface="Wingdings" pitchFamily="2" charset="2"/>
              <a:buChar char="q"/>
            </a:pPr>
            <a:r>
              <a:rPr lang="en-US" sz="2400" b="1" dirty="0"/>
              <a:t>Thefts and losses</a:t>
            </a:r>
            <a:endParaRPr lang="en-US" sz="2400" dirty="0"/>
          </a:p>
          <a:p>
            <a:pPr lvl="0" algn="just"/>
            <a:r>
              <a:rPr lang="en-US" sz="2400" dirty="0"/>
              <a:t>It remains an issue for movements outside terminals where the contents of the container can be assessed based upon its final destination. </a:t>
            </a:r>
          </a:p>
          <a:p>
            <a:pPr algn="just"/>
            <a:endParaRPr lang="en-US" sz="2400" dirty="0"/>
          </a:p>
          <a:p>
            <a:pPr algn="just"/>
            <a:endParaRPr lang="en-US" sz="2400" dirty="0"/>
          </a:p>
        </p:txBody>
      </p:sp>
      <p:sp>
        <p:nvSpPr>
          <p:cNvPr id="4" name="Slide Number Placeholder 3"/>
          <p:cNvSpPr>
            <a:spLocks noGrp="1"/>
          </p:cNvSpPr>
          <p:nvPr>
            <p:ph type="sldNum" sz="quarter" idx="12"/>
          </p:nvPr>
        </p:nvSpPr>
        <p:spPr/>
        <p:txBody>
          <a:bodyPr/>
          <a:lstStyle/>
          <a:p>
            <a:fld id="{F86AEEB9-066F-4481-A7B2-AAF44FA0BD48}" type="slidenum">
              <a:rPr lang="en-US" smtClean="0">
                <a:solidFill>
                  <a:srgbClr val="04617B">
                    <a:shade val="90000"/>
                  </a:srgbClr>
                </a:solidFill>
              </a:rPr>
              <a:pPr/>
              <a:t>98</a:t>
            </a:fld>
            <a:endParaRPr lang="en-US">
              <a:solidFill>
                <a:srgbClr val="04617B">
                  <a:shade val="90000"/>
                </a:srgbClr>
              </a:solidFill>
            </a:endParaRPr>
          </a:p>
        </p:txBody>
      </p:sp>
    </p:spTree>
    <p:extLst>
      <p:ext uri="{BB962C8B-B14F-4D97-AF65-F5344CB8AC3E}">
        <p14:creationId xmlns:p14="http://schemas.microsoft.com/office/powerpoint/2010/main" val="378101449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438912"/>
          </a:xfrm>
        </p:spPr>
        <p:txBody>
          <a:bodyPr>
            <a:normAutofit/>
          </a:bodyPr>
          <a:lstStyle/>
          <a:p>
            <a:endParaRPr lang="en-US" sz="2000" dirty="0"/>
          </a:p>
        </p:txBody>
      </p:sp>
      <p:sp>
        <p:nvSpPr>
          <p:cNvPr id="3" name="Content Placeholder 2"/>
          <p:cNvSpPr>
            <a:spLocks noGrp="1"/>
          </p:cNvSpPr>
          <p:nvPr>
            <p:ph idx="1"/>
          </p:nvPr>
        </p:nvSpPr>
        <p:spPr>
          <a:xfrm>
            <a:off x="457200" y="1447800"/>
            <a:ext cx="8229600" cy="4876800"/>
          </a:xfrm>
        </p:spPr>
        <p:txBody>
          <a:bodyPr>
            <a:normAutofit/>
          </a:bodyPr>
          <a:lstStyle/>
          <a:p>
            <a:pPr lvl="0" algn="just">
              <a:buFont typeface="Wingdings" pitchFamily="2" charset="2"/>
              <a:buChar char="q"/>
            </a:pPr>
            <a:r>
              <a:rPr lang="en-US" sz="2400" b="1" dirty="0"/>
              <a:t>Empty travel</a:t>
            </a:r>
            <a:endParaRPr lang="en-US" sz="2400" dirty="0"/>
          </a:p>
          <a:p>
            <a:pPr lvl="0" algn="just"/>
            <a:r>
              <a:rPr lang="en-US" sz="2400" dirty="0"/>
              <a:t>Maritime shippers need containers to maintain their operations along the port networks they service. </a:t>
            </a:r>
          </a:p>
          <a:p>
            <a:pPr lvl="0" algn="just"/>
            <a:r>
              <a:rPr lang="en-US" sz="2400" dirty="0"/>
              <a:t>The same number of containers brought into a market must thus eventually be relocated, regardless if they are full or empty. </a:t>
            </a:r>
          </a:p>
          <a:p>
            <a:pPr lvl="0" algn="just"/>
            <a:endParaRPr lang="en-US" sz="2400" dirty="0"/>
          </a:p>
          <a:p>
            <a:pPr lvl="0" algn="just">
              <a:buFont typeface="Wingdings" pitchFamily="2" charset="2"/>
              <a:buChar char="q"/>
            </a:pPr>
            <a:r>
              <a:rPr lang="en-US" sz="2400" b="1" dirty="0"/>
              <a:t>Illicit trade</a:t>
            </a:r>
            <a:endParaRPr lang="en-US" sz="2400" dirty="0"/>
          </a:p>
          <a:p>
            <a:pPr lvl="0" algn="just"/>
            <a:r>
              <a:rPr lang="en-US" sz="2400" dirty="0"/>
              <a:t>By its confidential character, the container is a common instrument used in the illicit trade of drug and weapons, as well as for illegal immigrants. </a:t>
            </a:r>
          </a:p>
          <a:p>
            <a:pPr algn="just"/>
            <a:endParaRPr lang="en-US" sz="2400" dirty="0"/>
          </a:p>
        </p:txBody>
      </p:sp>
      <p:sp>
        <p:nvSpPr>
          <p:cNvPr id="4" name="Slide Number Placeholder 3"/>
          <p:cNvSpPr>
            <a:spLocks noGrp="1"/>
          </p:cNvSpPr>
          <p:nvPr>
            <p:ph type="sldNum" sz="quarter" idx="12"/>
          </p:nvPr>
        </p:nvSpPr>
        <p:spPr/>
        <p:txBody>
          <a:bodyPr/>
          <a:lstStyle/>
          <a:p>
            <a:fld id="{F86AEEB9-066F-4481-A7B2-AAF44FA0BD48}" type="slidenum">
              <a:rPr lang="en-US" smtClean="0">
                <a:solidFill>
                  <a:srgbClr val="04617B">
                    <a:shade val="90000"/>
                  </a:srgbClr>
                </a:solidFill>
              </a:rPr>
              <a:pPr/>
              <a:t>99</a:t>
            </a:fld>
            <a:endParaRPr lang="en-US">
              <a:solidFill>
                <a:srgbClr val="04617B">
                  <a:shade val="90000"/>
                </a:srgbClr>
              </a:solidFill>
            </a:endParaRPr>
          </a:p>
        </p:txBody>
      </p:sp>
    </p:spTree>
    <p:extLst>
      <p:ext uri="{BB962C8B-B14F-4D97-AF65-F5344CB8AC3E}">
        <p14:creationId xmlns:p14="http://schemas.microsoft.com/office/powerpoint/2010/main" val="185650857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1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2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1371</TotalTime>
  <Words>9993</Words>
  <Application>Microsoft Office PowerPoint</Application>
  <PresentationFormat>On-screen Show (4:3)</PresentationFormat>
  <Paragraphs>1192</Paragraphs>
  <Slides>204</Slides>
  <Notes>0</Notes>
  <HiddenSlides>0</HiddenSlides>
  <MMClips>0</MMClips>
  <ScaleCrop>false</ScaleCrop>
  <HeadingPairs>
    <vt:vector size="4" baseType="variant">
      <vt:variant>
        <vt:lpstr>Theme</vt:lpstr>
      </vt:variant>
      <vt:variant>
        <vt:i4>3</vt:i4>
      </vt:variant>
      <vt:variant>
        <vt:lpstr>Slide Titles</vt:lpstr>
      </vt:variant>
      <vt:variant>
        <vt:i4>204</vt:i4>
      </vt:variant>
    </vt:vector>
  </HeadingPairs>
  <TitlesOfParts>
    <vt:vector size="207" baseType="lpstr">
      <vt:lpstr>Flow</vt:lpstr>
      <vt:lpstr>1_Flow</vt:lpstr>
      <vt:lpstr>2_Flow</vt:lpstr>
      <vt:lpstr>LOGISTICS IN VALUE CHAIN</vt:lpstr>
      <vt:lpstr>OUTLINE</vt:lpstr>
      <vt:lpstr>CHAPTER ONE  Introduction to Logistics</vt:lpstr>
      <vt:lpstr>Definition and concepts of logistics</vt:lpstr>
      <vt:lpstr>logistics is classified into two groups (direction)</vt:lpstr>
      <vt:lpstr>PowerPoint Presentation</vt:lpstr>
      <vt:lpstr>Outbound (outward) logistics</vt:lpstr>
      <vt:lpstr>PowerPoint Presentation</vt:lpstr>
      <vt:lpstr>PowerPoint Presentation</vt:lpstr>
      <vt:lpstr>Materials management &amp; Physical distribution</vt:lpstr>
      <vt:lpstr>PowerPoint Presentation</vt:lpstr>
      <vt:lpstr>Role and importance of logistics</vt:lpstr>
      <vt:lpstr>A) Creation of time and place utility</vt:lpstr>
      <vt:lpstr>B) Order processing</vt:lpstr>
      <vt:lpstr>PowerPoint Presentation</vt:lpstr>
      <vt:lpstr>Basics of Logistics Integration</vt:lpstr>
      <vt:lpstr>PowerPoint Presentation</vt:lpstr>
      <vt:lpstr>Levels of logistics integration</vt:lpstr>
      <vt:lpstr>PowerPoint Presentation</vt:lpstr>
      <vt:lpstr>Effects of integrated logistics on business practices </vt:lpstr>
      <vt:lpstr>PowerPoint Presentation</vt:lpstr>
      <vt:lpstr>PowerPoint Presentation</vt:lpstr>
      <vt:lpstr>CHAPTER TWO  Warehouse and Inventory</vt:lpstr>
      <vt:lpstr>Introduction to warehouse and warehousing </vt:lpstr>
      <vt:lpstr>PowerPoint Presentation</vt:lpstr>
      <vt:lpstr>PowerPoint Presentation</vt:lpstr>
      <vt:lpstr>PowerPoint Presentation</vt:lpstr>
      <vt:lpstr>Warehousing alternatives</vt:lpstr>
      <vt:lpstr>The private warehouses </vt:lpstr>
      <vt:lpstr>The public warehouses</vt:lpstr>
      <vt:lpstr>Contract warehouses</vt:lpstr>
      <vt:lpstr>Warehouse operation and management</vt:lpstr>
      <vt:lpstr>PowerPoint Presentation</vt:lpstr>
      <vt:lpstr>PowerPoint Presentation</vt:lpstr>
      <vt:lpstr>PowerPoint Presentation</vt:lpstr>
      <vt:lpstr>PowerPoint Presentation</vt:lpstr>
      <vt:lpstr>PowerPoint Presentation</vt:lpstr>
      <vt:lpstr>Economic benefits of warehouses</vt:lpstr>
      <vt:lpstr>The movement consolidation benefit</vt:lpstr>
      <vt:lpstr>PowerPoint Presentation</vt:lpstr>
      <vt:lpstr>The break-bulk benefit </vt:lpstr>
      <vt:lpstr>PowerPoint Presentation</vt:lpstr>
      <vt:lpstr>The cross-dock benefit </vt:lpstr>
      <vt:lpstr>PowerPoint Presentation</vt:lpstr>
      <vt:lpstr>The processing/postponement benefit </vt:lpstr>
      <vt:lpstr>Service benefits of warehouses</vt:lpstr>
      <vt:lpstr>PowerPoint Presentation</vt:lpstr>
      <vt:lpstr>PowerPoint Presentation</vt:lpstr>
      <vt:lpstr>PowerPoint Presentation</vt:lpstr>
      <vt:lpstr>Inventory management and control</vt:lpstr>
      <vt:lpstr>Main functions of inventories</vt:lpstr>
      <vt:lpstr>Two main concerns in inventory management</vt:lpstr>
      <vt:lpstr>The success of effectively managing inventories depends on</vt:lpstr>
      <vt:lpstr>Inventory counting systems</vt:lpstr>
      <vt:lpstr>The periodic inventory counting system</vt:lpstr>
      <vt:lpstr>Perpetual inventory counting system</vt:lpstr>
      <vt:lpstr>Two-bin method inventory counting system</vt:lpstr>
      <vt:lpstr>The tracking (Universal Product Code) system</vt:lpstr>
      <vt:lpstr>Demands forecast and lead time information</vt:lpstr>
      <vt:lpstr>Estimates and types of inventory costs</vt:lpstr>
      <vt:lpstr>PowerPoint Presentation</vt:lpstr>
      <vt:lpstr>Classification system for inventory items</vt:lpstr>
      <vt:lpstr>PowerPoint Presentation</vt:lpstr>
      <vt:lpstr>PowerPoint Presentation</vt:lpstr>
      <vt:lpstr>IT in warehousing and distribution</vt:lpstr>
      <vt:lpstr>PowerPoint Presentation</vt:lpstr>
      <vt:lpstr>Outsourcing and tender process</vt:lpstr>
      <vt:lpstr>PowerPoint Presentation</vt:lpstr>
      <vt:lpstr>PowerPoint Presentation</vt:lpstr>
      <vt:lpstr>PowerPoint Presentation</vt:lpstr>
      <vt:lpstr>PowerPoint Presentation</vt:lpstr>
      <vt:lpstr>Section III</vt:lpstr>
      <vt:lpstr>Introduction </vt:lpstr>
      <vt:lpstr>Transport or transportation </vt:lpstr>
      <vt:lpstr>Infrastructure</vt:lpstr>
      <vt:lpstr>PowerPoint Presentation</vt:lpstr>
      <vt:lpstr>Transportation Modes: An Overview </vt:lpstr>
      <vt:lpstr>The Modes Of Transport In Agribusiness</vt:lpstr>
      <vt:lpstr>PowerPoint Presentation</vt:lpstr>
      <vt:lpstr>PowerPoint Presentation</vt:lpstr>
      <vt:lpstr>PowerPoint Presentation</vt:lpstr>
      <vt:lpstr>PowerPoint Presentation</vt:lpstr>
      <vt:lpstr>PowerPoint Presentation</vt:lpstr>
      <vt:lpstr>PowerPoint Presentation</vt:lpstr>
      <vt:lpstr>Containerization</vt:lpstr>
      <vt:lpstr>PowerPoint Presentation</vt:lpstr>
      <vt:lpstr>PowerPoint Presentation</vt:lpstr>
      <vt:lpstr>PowerPoint Presentation</vt:lpstr>
      <vt:lpstr>Advantages of Containerization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Challenges  of Containerization</vt:lpstr>
      <vt:lpstr>PowerPoint Presentation</vt:lpstr>
      <vt:lpstr>PowerPoint Presentation</vt:lpstr>
      <vt:lpstr>Intermodal Transport Costs </vt:lpstr>
      <vt:lpstr>PowerPoint Presentation</vt:lpstr>
      <vt:lpstr>PowerPoint Presentation</vt:lpstr>
      <vt:lpstr>PowerPoint Presentation</vt:lpstr>
      <vt:lpstr>PowerPoint Presentation</vt:lpstr>
      <vt:lpstr>The Role of Transportation in Logistics Management</vt:lpstr>
      <vt:lpstr>PowerPoint Presentation</vt:lpstr>
      <vt:lpstr>The Role of Transportation in Service Quality</vt:lpstr>
      <vt:lpstr>Interrelationship between Transportation and Logistics</vt:lpstr>
      <vt:lpstr>PowerPoint Presentation</vt:lpstr>
      <vt:lpstr>PowerPoint Presentation</vt:lpstr>
      <vt:lpstr>PowerPoint Presentation</vt:lpstr>
      <vt:lpstr>Transport Costs and Goods Characters in Logistics</vt:lpstr>
      <vt:lpstr>PowerPoint Presentation</vt:lpstr>
      <vt:lpstr>Distribution Management System</vt:lpstr>
      <vt:lpstr>PowerPoint Presentation</vt:lpstr>
      <vt:lpstr>PowerPoint Presentation</vt:lpstr>
      <vt:lpstr>The Transportation Terminals </vt:lpstr>
      <vt:lpstr>PowerPoint Presentation</vt:lpstr>
      <vt:lpstr>PowerPoint Presentation</vt:lpstr>
      <vt:lpstr>Types of transportation terminals </vt:lpstr>
      <vt:lpstr>Passenger Terminals</vt:lpstr>
      <vt:lpstr>PowerPoint Presentation</vt:lpstr>
      <vt:lpstr>Freight terminals</vt:lpstr>
      <vt:lpstr>bulk, general cargo and containers</vt:lpstr>
      <vt:lpstr>PowerPoint Presentation</vt:lpstr>
      <vt:lpstr>PowerPoint Presentation</vt:lpstr>
      <vt:lpstr>PowerPoint Presentation</vt:lpstr>
      <vt:lpstr>Terminal Costs </vt:lpstr>
      <vt:lpstr>can be considered as:</vt:lpstr>
      <vt:lpstr>PowerPoint Presentation</vt:lpstr>
      <vt:lpstr>PowerPoint Presentation</vt:lpstr>
      <vt:lpstr>PowerPoint Presentation</vt:lpstr>
      <vt:lpstr>PowerPoint Presentation</vt:lpstr>
      <vt:lpstr>Impacts of transportation </vt:lpstr>
      <vt:lpstr>PowerPoint Presentation</vt:lpstr>
      <vt:lpstr>PowerPoint Presentation</vt:lpstr>
      <vt:lpstr>Gender and transportation</vt:lpstr>
      <vt:lpstr>PowerPoint Presentation</vt:lpstr>
      <vt:lpstr>PowerPoint Presentation</vt:lpstr>
      <vt:lpstr>Section IV   Labeling and packaging </vt:lpstr>
      <vt:lpstr>Labeling &amp; Standardizing Products</vt:lpstr>
      <vt:lpstr>PowerPoint Presentation</vt:lpstr>
      <vt:lpstr>PowerPoint Presentation</vt:lpstr>
      <vt:lpstr>PowerPoint Presentation</vt:lpstr>
      <vt:lpstr>The producer may also include</vt:lpstr>
      <vt:lpstr> Standardization of Products</vt:lpstr>
      <vt:lpstr>Aims of Standardization</vt:lpstr>
      <vt:lpstr>PowerPoint Presentation</vt:lpstr>
      <vt:lpstr>PowerPoint Presentation</vt:lpstr>
      <vt:lpstr>PowerPoint Presentation</vt:lpstr>
      <vt:lpstr>PowerPoint Presentation</vt:lpstr>
      <vt:lpstr>PowerPoint Presentation</vt:lpstr>
      <vt:lpstr>Benefits of Standardization</vt:lpstr>
      <vt:lpstr>PowerPoint Presentation</vt:lpstr>
      <vt:lpstr>Attributes of a Standard</vt:lpstr>
      <vt:lpstr>Packaging and Quality Control </vt:lpstr>
      <vt:lpstr>PowerPoint Presentation</vt:lpstr>
      <vt:lpstr>Levels of Packaging</vt:lpstr>
      <vt:lpstr>PowerPoint Presentation</vt:lpstr>
      <vt:lpstr>Secondary packaging</vt:lpstr>
      <vt:lpstr>PowerPoint Presentation</vt:lpstr>
      <vt:lpstr>PowerPoint Presentation</vt:lpstr>
      <vt:lpstr>PowerPoint Presentation</vt:lpstr>
      <vt:lpstr>PowerPoint Presentation</vt:lpstr>
      <vt:lpstr>Functions of Packaging      </vt:lpstr>
      <vt:lpstr>PowerPoint Presentation</vt:lpstr>
      <vt:lpstr>Packaging of Agricultural Products</vt:lpstr>
      <vt:lpstr>PowerPoint Presentation</vt:lpstr>
      <vt:lpstr>PowerPoint Presentation</vt:lpstr>
      <vt:lpstr>Choice of Packaging Materials </vt:lpstr>
      <vt:lpstr>Quality Control</vt:lpstr>
      <vt:lpstr>PowerPoint Presentation</vt:lpstr>
      <vt:lpstr>Quality Control Techniques </vt:lpstr>
      <vt:lpstr>PowerPoint Presentation</vt:lpstr>
      <vt:lpstr>PowerPoint Presentation</vt:lpstr>
      <vt:lpstr>Acceptance Sampling</vt:lpstr>
      <vt:lpstr>PowerPoint Presentation</vt:lpstr>
      <vt:lpstr>PowerPoint Presentation</vt:lpstr>
      <vt:lpstr>PowerPoint Presentation</vt:lpstr>
      <vt:lpstr>Section V:</vt:lpstr>
      <vt:lpstr>Developments in Information Technology: Barcodes and RFID</vt:lpstr>
      <vt:lpstr>Barcode </vt:lpstr>
      <vt:lpstr>Radio Frequency Identification (RFID)</vt:lpstr>
      <vt:lpstr>Innovative Technologies in Logistics</vt:lpstr>
      <vt:lpstr>Containers</vt:lpstr>
      <vt:lpstr>PowerPoint Presentation</vt:lpstr>
      <vt:lpstr>Ships</vt:lpstr>
      <vt:lpstr>PowerPoint Presentation</vt:lpstr>
      <vt:lpstr>ii) Communication and Standardization for Quality</vt:lpstr>
      <vt:lpstr>Order Picking Systems</vt:lpstr>
      <vt:lpstr>Order Picking System Classification </vt:lpstr>
      <vt:lpstr>PowerPoint Presentation</vt:lpstr>
      <vt:lpstr>PowerPoint Presentation</vt:lpstr>
      <vt:lpstr>PowerPoint Presentation</vt:lpstr>
      <vt:lpstr>PowerPoint Presentation</vt:lpstr>
      <vt:lpstr>iii) Collaborative Planning for Connectivity Transparency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LOGISTICS IN VALUE CHAIN</dc:title>
  <dc:creator>fuad</dc:creator>
  <cp:lastModifiedBy>berhan</cp:lastModifiedBy>
  <cp:revision>117</cp:revision>
  <dcterms:created xsi:type="dcterms:W3CDTF">2017-03-04T06:28:45Z</dcterms:created>
  <dcterms:modified xsi:type="dcterms:W3CDTF">2020-05-29T05:55:05Z</dcterms:modified>
</cp:coreProperties>
</file>