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3C8EBCF-8880-4166-99EB-EF7847107F76}" type="datetimeFigureOut">
              <a:rPr lang="en-US" smtClean="0"/>
              <a:t>5/28/2020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By Getahun G Woldemariam(AU Woliso Campus)</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9D76022-BF8A-4E7F-8D01-050831811694}" type="slidenum">
              <a:rPr lang="en-US" smtClean="0"/>
              <a:t>‹#›</a:t>
            </a:fld>
            <a:endParaRPr lang="en-US"/>
          </a:p>
        </p:txBody>
      </p:sp>
    </p:spTree>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665FF4-503B-4E6B-8A3E-AF21A704234C}" type="datetimeFigureOut">
              <a:rPr lang="en-US" smtClean="0"/>
              <a:t>5/28/2020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By Getahun G Woldemariam(AU Woliso Campus)</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3D70E7-44DB-48CD-ACE1-7B6D27925F4F}" type="slidenum">
              <a:rPr lang="en-US" smtClean="0"/>
              <a:t>‹#›</a:t>
            </a:fld>
            <a:endParaRPr lang="en-US"/>
          </a:p>
        </p:txBody>
      </p:sp>
    </p:spTree>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83D70E7-44DB-48CD-ACE1-7B6D27925F4F}" type="slidenum">
              <a:rPr lang="en-US" smtClean="0"/>
              <a:t>1</a:t>
            </a:fld>
            <a:endParaRPr lang="en-US"/>
          </a:p>
        </p:txBody>
      </p:sp>
      <p:sp>
        <p:nvSpPr>
          <p:cNvPr id="5" name="Date Placeholder 4"/>
          <p:cNvSpPr>
            <a:spLocks noGrp="1"/>
          </p:cNvSpPr>
          <p:nvPr>
            <p:ph type="dt" idx="11"/>
          </p:nvPr>
        </p:nvSpPr>
        <p:spPr/>
        <p:txBody>
          <a:bodyPr/>
          <a:lstStyle/>
          <a:p>
            <a:fld id="{224A10D2-14F0-4F10-B9DB-2B7FE674C8DF}" type="datetime1">
              <a:rPr lang="en-US" smtClean="0"/>
              <a:t>5/28/2020</a:t>
            </a:fld>
            <a:endParaRPr lang="en-US"/>
          </a:p>
        </p:txBody>
      </p:sp>
      <p:sp>
        <p:nvSpPr>
          <p:cNvPr id="6" name="Footer Placeholder 5"/>
          <p:cNvSpPr>
            <a:spLocks noGrp="1"/>
          </p:cNvSpPr>
          <p:nvPr>
            <p:ph type="ftr" sz="quarter" idx="12"/>
          </p:nvPr>
        </p:nvSpPr>
        <p:spPr/>
        <p:txBody>
          <a:bodyPr/>
          <a:lstStyle/>
          <a:p>
            <a:r>
              <a:rPr lang="en-US" smtClean="0"/>
              <a:t>By Getahun G Woldemariam(AU Woliso Campus)</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0713AE-F52E-4837-93D6-0EB03AE3485C}" type="datetime1">
              <a:rPr lang="en-US" smtClean="0"/>
              <a:t>5/28/2020</a:t>
            </a:fld>
            <a:endParaRPr lang="en-US"/>
          </a:p>
        </p:txBody>
      </p:sp>
      <p:sp>
        <p:nvSpPr>
          <p:cNvPr id="5" name="Footer Placeholder 4"/>
          <p:cNvSpPr>
            <a:spLocks noGrp="1"/>
          </p:cNvSpPr>
          <p:nvPr>
            <p:ph type="ftr" sz="quarter" idx="11"/>
          </p:nvPr>
        </p:nvSpPr>
        <p:spPr/>
        <p:txBody>
          <a:bodyPr/>
          <a:lstStyle/>
          <a:p>
            <a:r>
              <a:rPr lang="en-US" smtClean="0"/>
              <a:t>By Getahun G Woldemariam(AU Woliso Campus)</a:t>
            </a:r>
            <a:endParaRPr lang="en-US"/>
          </a:p>
        </p:txBody>
      </p:sp>
      <p:sp>
        <p:nvSpPr>
          <p:cNvPr id="6" name="Slide Number Placeholder 5"/>
          <p:cNvSpPr>
            <a:spLocks noGrp="1"/>
          </p:cNvSpPr>
          <p:nvPr>
            <p:ph type="sldNum" sz="quarter" idx="12"/>
          </p:nvPr>
        </p:nvSpPr>
        <p:spPr/>
        <p:txBody>
          <a:bodyPr/>
          <a:lstStyle/>
          <a:p>
            <a:fld id="{70FFC115-4E67-4F88-82C5-7B0A5CC6EBF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B77113-FB66-40B7-8582-B400A9C2A83E}" type="datetime1">
              <a:rPr lang="en-US" smtClean="0"/>
              <a:t>5/28/2020</a:t>
            </a:fld>
            <a:endParaRPr lang="en-US"/>
          </a:p>
        </p:txBody>
      </p:sp>
      <p:sp>
        <p:nvSpPr>
          <p:cNvPr id="5" name="Footer Placeholder 4"/>
          <p:cNvSpPr>
            <a:spLocks noGrp="1"/>
          </p:cNvSpPr>
          <p:nvPr>
            <p:ph type="ftr" sz="quarter" idx="11"/>
          </p:nvPr>
        </p:nvSpPr>
        <p:spPr/>
        <p:txBody>
          <a:bodyPr/>
          <a:lstStyle/>
          <a:p>
            <a:r>
              <a:rPr lang="en-US" smtClean="0"/>
              <a:t>By Getahun G Woldemariam(AU Woliso Campus)</a:t>
            </a:r>
            <a:endParaRPr lang="en-US"/>
          </a:p>
        </p:txBody>
      </p:sp>
      <p:sp>
        <p:nvSpPr>
          <p:cNvPr id="6" name="Slide Number Placeholder 5"/>
          <p:cNvSpPr>
            <a:spLocks noGrp="1"/>
          </p:cNvSpPr>
          <p:nvPr>
            <p:ph type="sldNum" sz="quarter" idx="12"/>
          </p:nvPr>
        </p:nvSpPr>
        <p:spPr/>
        <p:txBody>
          <a:bodyPr/>
          <a:lstStyle/>
          <a:p>
            <a:fld id="{70FFC115-4E67-4F88-82C5-7B0A5CC6EBF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3B8279-60D6-4A62-B858-57F87B13D47E}" type="datetime1">
              <a:rPr lang="en-US" smtClean="0"/>
              <a:t>5/28/2020</a:t>
            </a:fld>
            <a:endParaRPr lang="en-US"/>
          </a:p>
        </p:txBody>
      </p:sp>
      <p:sp>
        <p:nvSpPr>
          <p:cNvPr id="5" name="Footer Placeholder 4"/>
          <p:cNvSpPr>
            <a:spLocks noGrp="1"/>
          </p:cNvSpPr>
          <p:nvPr>
            <p:ph type="ftr" sz="quarter" idx="11"/>
          </p:nvPr>
        </p:nvSpPr>
        <p:spPr/>
        <p:txBody>
          <a:bodyPr/>
          <a:lstStyle/>
          <a:p>
            <a:r>
              <a:rPr lang="en-US" smtClean="0"/>
              <a:t>By Getahun G Woldemariam(AU Woliso Campus)</a:t>
            </a:r>
            <a:endParaRPr lang="en-US"/>
          </a:p>
        </p:txBody>
      </p:sp>
      <p:sp>
        <p:nvSpPr>
          <p:cNvPr id="6" name="Slide Number Placeholder 5"/>
          <p:cNvSpPr>
            <a:spLocks noGrp="1"/>
          </p:cNvSpPr>
          <p:nvPr>
            <p:ph type="sldNum" sz="quarter" idx="12"/>
          </p:nvPr>
        </p:nvSpPr>
        <p:spPr/>
        <p:txBody>
          <a:bodyPr/>
          <a:lstStyle/>
          <a:p>
            <a:fld id="{70FFC115-4E67-4F88-82C5-7B0A5CC6EBF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9EE733-A5BF-459C-8AD9-C9F00DA4BB57}" type="datetime1">
              <a:rPr lang="en-US" smtClean="0"/>
              <a:t>5/28/2020</a:t>
            </a:fld>
            <a:endParaRPr lang="en-US"/>
          </a:p>
        </p:txBody>
      </p:sp>
      <p:sp>
        <p:nvSpPr>
          <p:cNvPr id="5" name="Footer Placeholder 4"/>
          <p:cNvSpPr>
            <a:spLocks noGrp="1"/>
          </p:cNvSpPr>
          <p:nvPr>
            <p:ph type="ftr" sz="quarter" idx="11"/>
          </p:nvPr>
        </p:nvSpPr>
        <p:spPr/>
        <p:txBody>
          <a:bodyPr/>
          <a:lstStyle/>
          <a:p>
            <a:r>
              <a:rPr lang="en-US" smtClean="0"/>
              <a:t>By Getahun G Woldemariam(AU Woliso Campus)</a:t>
            </a:r>
            <a:endParaRPr lang="en-US"/>
          </a:p>
        </p:txBody>
      </p:sp>
      <p:sp>
        <p:nvSpPr>
          <p:cNvPr id="6" name="Slide Number Placeholder 5"/>
          <p:cNvSpPr>
            <a:spLocks noGrp="1"/>
          </p:cNvSpPr>
          <p:nvPr>
            <p:ph type="sldNum" sz="quarter" idx="12"/>
          </p:nvPr>
        </p:nvSpPr>
        <p:spPr/>
        <p:txBody>
          <a:bodyPr/>
          <a:lstStyle/>
          <a:p>
            <a:fld id="{70FFC115-4E67-4F88-82C5-7B0A5CC6EBF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35A075-5BB3-4736-942A-41A25E7271D0}" type="datetime1">
              <a:rPr lang="en-US" smtClean="0"/>
              <a:t>5/28/2020</a:t>
            </a:fld>
            <a:endParaRPr lang="en-US"/>
          </a:p>
        </p:txBody>
      </p:sp>
      <p:sp>
        <p:nvSpPr>
          <p:cNvPr id="5" name="Footer Placeholder 4"/>
          <p:cNvSpPr>
            <a:spLocks noGrp="1"/>
          </p:cNvSpPr>
          <p:nvPr>
            <p:ph type="ftr" sz="quarter" idx="11"/>
          </p:nvPr>
        </p:nvSpPr>
        <p:spPr/>
        <p:txBody>
          <a:bodyPr/>
          <a:lstStyle/>
          <a:p>
            <a:r>
              <a:rPr lang="en-US" smtClean="0"/>
              <a:t>By Getahun G Woldemariam(AU Woliso Campus)</a:t>
            </a:r>
            <a:endParaRPr lang="en-US"/>
          </a:p>
        </p:txBody>
      </p:sp>
      <p:sp>
        <p:nvSpPr>
          <p:cNvPr id="6" name="Slide Number Placeholder 5"/>
          <p:cNvSpPr>
            <a:spLocks noGrp="1"/>
          </p:cNvSpPr>
          <p:nvPr>
            <p:ph type="sldNum" sz="quarter" idx="12"/>
          </p:nvPr>
        </p:nvSpPr>
        <p:spPr/>
        <p:txBody>
          <a:bodyPr/>
          <a:lstStyle/>
          <a:p>
            <a:fld id="{70FFC115-4E67-4F88-82C5-7B0A5CC6EBF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E0F16CA-B04C-41E0-AA0F-5756756E7199}" type="datetime1">
              <a:rPr lang="en-US" smtClean="0"/>
              <a:t>5/28/2020</a:t>
            </a:fld>
            <a:endParaRPr lang="en-US"/>
          </a:p>
        </p:txBody>
      </p:sp>
      <p:sp>
        <p:nvSpPr>
          <p:cNvPr id="6" name="Footer Placeholder 5"/>
          <p:cNvSpPr>
            <a:spLocks noGrp="1"/>
          </p:cNvSpPr>
          <p:nvPr>
            <p:ph type="ftr" sz="quarter" idx="11"/>
          </p:nvPr>
        </p:nvSpPr>
        <p:spPr/>
        <p:txBody>
          <a:bodyPr/>
          <a:lstStyle/>
          <a:p>
            <a:r>
              <a:rPr lang="en-US" smtClean="0"/>
              <a:t>By Getahun G Woldemariam(AU Woliso Campus)</a:t>
            </a:r>
            <a:endParaRPr lang="en-US"/>
          </a:p>
        </p:txBody>
      </p:sp>
      <p:sp>
        <p:nvSpPr>
          <p:cNvPr id="7" name="Slide Number Placeholder 6"/>
          <p:cNvSpPr>
            <a:spLocks noGrp="1"/>
          </p:cNvSpPr>
          <p:nvPr>
            <p:ph type="sldNum" sz="quarter" idx="12"/>
          </p:nvPr>
        </p:nvSpPr>
        <p:spPr/>
        <p:txBody>
          <a:bodyPr/>
          <a:lstStyle/>
          <a:p>
            <a:fld id="{70FFC115-4E67-4F88-82C5-7B0A5CC6EBF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B6BB6ED-82C7-47DB-865D-7D9B3AB507D9}" type="datetime1">
              <a:rPr lang="en-US" smtClean="0"/>
              <a:t>5/28/2020</a:t>
            </a:fld>
            <a:endParaRPr lang="en-US"/>
          </a:p>
        </p:txBody>
      </p:sp>
      <p:sp>
        <p:nvSpPr>
          <p:cNvPr id="8" name="Footer Placeholder 7"/>
          <p:cNvSpPr>
            <a:spLocks noGrp="1"/>
          </p:cNvSpPr>
          <p:nvPr>
            <p:ph type="ftr" sz="quarter" idx="11"/>
          </p:nvPr>
        </p:nvSpPr>
        <p:spPr/>
        <p:txBody>
          <a:bodyPr/>
          <a:lstStyle/>
          <a:p>
            <a:r>
              <a:rPr lang="en-US" smtClean="0"/>
              <a:t>By Getahun G Woldemariam(AU Woliso Campus)</a:t>
            </a:r>
            <a:endParaRPr lang="en-US"/>
          </a:p>
        </p:txBody>
      </p:sp>
      <p:sp>
        <p:nvSpPr>
          <p:cNvPr id="9" name="Slide Number Placeholder 8"/>
          <p:cNvSpPr>
            <a:spLocks noGrp="1"/>
          </p:cNvSpPr>
          <p:nvPr>
            <p:ph type="sldNum" sz="quarter" idx="12"/>
          </p:nvPr>
        </p:nvSpPr>
        <p:spPr/>
        <p:txBody>
          <a:bodyPr/>
          <a:lstStyle/>
          <a:p>
            <a:fld id="{70FFC115-4E67-4F88-82C5-7B0A5CC6EBF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3A3868-21CB-4ADF-B617-B7FF90D2E7F8}" type="datetime1">
              <a:rPr lang="en-US" smtClean="0"/>
              <a:t>5/28/2020</a:t>
            </a:fld>
            <a:endParaRPr lang="en-US"/>
          </a:p>
        </p:txBody>
      </p:sp>
      <p:sp>
        <p:nvSpPr>
          <p:cNvPr id="4" name="Footer Placeholder 3"/>
          <p:cNvSpPr>
            <a:spLocks noGrp="1"/>
          </p:cNvSpPr>
          <p:nvPr>
            <p:ph type="ftr" sz="quarter" idx="11"/>
          </p:nvPr>
        </p:nvSpPr>
        <p:spPr/>
        <p:txBody>
          <a:bodyPr/>
          <a:lstStyle/>
          <a:p>
            <a:r>
              <a:rPr lang="en-US" smtClean="0"/>
              <a:t>By Getahun G Woldemariam(AU Woliso Campus)</a:t>
            </a:r>
            <a:endParaRPr lang="en-US"/>
          </a:p>
        </p:txBody>
      </p:sp>
      <p:sp>
        <p:nvSpPr>
          <p:cNvPr id="5" name="Slide Number Placeholder 4"/>
          <p:cNvSpPr>
            <a:spLocks noGrp="1"/>
          </p:cNvSpPr>
          <p:nvPr>
            <p:ph type="sldNum" sz="quarter" idx="12"/>
          </p:nvPr>
        </p:nvSpPr>
        <p:spPr/>
        <p:txBody>
          <a:bodyPr/>
          <a:lstStyle/>
          <a:p>
            <a:fld id="{70FFC115-4E67-4F88-82C5-7B0A5CC6EBF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FAAC2B-F1D9-4228-9D97-A722DCAAC63D}" type="datetime1">
              <a:rPr lang="en-US" smtClean="0"/>
              <a:t>5/28/2020</a:t>
            </a:fld>
            <a:endParaRPr lang="en-US"/>
          </a:p>
        </p:txBody>
      </p:sp>
      <p:sp>
        <p:nvSpPr>
          <p:cNvPr id="3" name="Footer Placeholder 2"/>
          <p:cNvSpPr>
            <a:spLocks noGrp="1"/>
          </p:cNvSpPr>
          <p:nvPr>
            <p:ph type="ftr" sz="quarter" idx="11"/>
          </p:nvPr>
        </p:nvSpPr>
        <p:spPr/>
        <p:txBody>
          <a:bodyPr/>
          <a:lstStyle/>
          <a:p>
            <a:r>
              <a:rPr lang="en-US" smtClean="0"/>
              <a:t>By Getahun G Woldemariam(AU Woliso Campus)</a:t>
            </a:r>
            <a:endParaRPr lang="en-US"/>
          </a:p>
        </p:txBody>
      </p:sp>
      <p:sp>
        <p:nvSpPr>
          <p:cNvPr id="4" name="Slide Number Placeholder 3"/>
          <p:cNvSpPr>
            <a:spLocks noGrp="1"/>
          </p:cNvSpPr>
          <p:nvPr>
            <p:ph type="sldNum" sz="quarter" idx="12"/>
          </p:nvPr>
        </p:nvSpPr>
        <p:spPr/>
        <p:txBody>
          <a:bodyPr/>
          <a:lstStyle/>
          <a:p>
            <a:fld id="{70FFC115-4E67-4F88-82C5-7B0A5CC6EBF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A6539A-D04D-450A-A641-1CFF25B56C32}" type="datetime1">
              <a:rPr lang="en-US" smtClean="0"/>
              <a:t>5/28/2020</a:t>
            </a:fld>
            <a:endParaRPr lang="en-US"/>
          </a:p>
        </p:txBody>
      </p:sp>
      <p:sp>
        <p:nvSpPr>
          <p:cNvPr id="6" name="Footer Placeholder 5"/>
          <p:cNvSpPr>
            <a:spLocks noGrp="1"/>
          </p:cNvSpPr>
          <p:nvPr>
            <p:ph type="ftr" sz="quarter" idx="11"/>
          </p:nvPr>
        </p:nvSpPr>
        <p:spPr/>
        <p:txBody>
          <a:bodyPr/>
          <a:lstStyle/>
          <a:p>
            <a:r>
              <a:rPr lang="en-US" smtClean="0"/>
              <a:t>By Getahun G Woldemariam(AU Woliso Campus)</a:t>
            </a:r>
            <a:endParaRPr lang="en-US"/>
          </a:p>
        </p:txBody>
      </p:sp>
      <p:sp>
        <p:nvSpPr>
          <p:cNvPr id="7" name="Slide Number Placeholder 6"/>
          <p:cNvSpPr>
            <a:spLocks noGrp="1"/>
          </p:cNvSpPr>
          <p:nvPr>
            <p:ph type="sldNum" sz="quarter" idx="12"/>
          </p:nvPr>
        </p:nvSpPr>
        <p:spPr/>
        <p:txBody>
          <a:bodyPr/>
          <a:lstStyle/>
          <a:p>
            <a:fld id="{70FFC115-4E67-4F88-82C5-7B0A5CC6EBF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F0F777-6ED6-498F-AB77-185C4190DD1C}" type="datetime1">
              <a:rPr lang="en-US" smtClean="0"/>
              <a:t>5/28/2020</a:t>
            </a:fld>
            <a:endParaRPr lang="en-US"/>
          </a:p>
        </p:txBody>
      </p:sp>
      <p:sp>
        <p:nvSpPr>
          <p:cNvPr id="6" name="Footer Placeholder 5"/>
          <p:cNvSpPr>
            <a:spLocks noGrp="1"/>
          </p:cNvSpPr>
          <p:nvPr>
            <p:ph type="ftr" sz="quarter" idx="11"/>
          </p:nvPr>
        </p:nvSpPr>
        <p:spPr/>
        <p:txBody>
          <a:bodyPr/>
          <a:lstStyle/>
          <a:p>
            <a:r>
              <a:rPr lang="en-US" smtClean="0"/>
              <a:t>By Getahun G Woldemariam(AU Woliso Campus)</a:t>
            </a:r>
            <a:endParaRPr lang="en-US"/>
          </a:p>
        </p:txBody>
      </p:sp>
      <p:sp>
        <p:nvSpPr>
          <p:cNvPr id="7" name="Slide Number Placeholder 6"/>
          <p:cNvSpPr>
            <a:spLocks noGrp="1"/>
          </p:cNvSpPr>
          <p:nvPr>
            <p:ph type="sldNum" sz="quarter" idx="12"/>
          </p:nvPr>
        </p:nvSpPr>
        <p:spPr/>
        <p:txBody>
          <a:bodyPr/>
          <a:lstStyle/>
          <a:p>
            <a:fld id="{70FFC115-4E67-4F88-82C5-7B0A5CC6EBF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7B0CEC-7257-4E8D-B99A-63268D141866}" type="datetime1">
              <a:rPr lang="en-US" smtClean="0"/>
              <a:t>5/28/2020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By Getahun G Woldemariam(AU Woliso Campus)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FFC115-4E67-4F88-82C5-7B0A5CC6EBF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04799"/>
            <a:ext cx="8305800" cy="1143001"/>
          </a:xfrm>
        </p:spPr>
        <p:txBody>
          <a:bodyPr>
            <a:normAutofit/>
          </a:bodyPr>
          <a:lstStyle/>
          <a:p>
            <a:r>
              <a:rPr lang="en-US" sz="3200" b="1" dirty="0">
                <a:latin typeface="Times" pitchFamily="18" charset="0"/>
              </a:rPr>
              <a:t>2. METHODS OF DATA PRESENTATION</a:t>
            </a:r>
            <a:r>
              <a:rPr lang="en-US" sz="3200" dirty="0"/>
              <a:t/>
            </a:r>
            <a:br>
              <a:rPr lang="en-US" sz="3200" dirty="0"/>
            </a:br>
            <a:endParaRPr lang="en-US" sz="3200" dirty="0">
              <a:latin typeface="Times" pitchFamily="18" charset="0"/>
            </a:endParaRPr>
          </a:p>
        </p:txBody>
      </p:sp>
      <p:sp>
        <p:nvSpPr>
          <p:cNvPr id="3" name="Subtitle 2"/>
          <p:cNvSpPr>
            <a:spLocks noGrp="1"/>
          </p:cNvSpPr>
          <p:nvPr>
            <p:ph type="subTitle" idx="1"/>
          </p:nvPr>
        </p:nvSpPr>
        <p:spPr>
          <a:xfrm>
            <a:off x="304800" y="1219200"/>
            <a:ext cx="8458200" cy="5105400"/>
          </a:xfrm>
        </p:spPr>
        <p:txBody>
          <a:bodyPr>
            <a:normAutofit/>
          </a:bodyPr>
          <a:lstStyle/>
          <a:p>
            <a:pPr algn="l">
              <a:buFont typeface="Arial" pitchFamily="34" charset="0"/>
              <a:buChar char="•"/>
            </a:pPr>
            <a:r>
              <a:rPr lang="en-US" sz="2400" dirty="0">
                <a:latin typeface="Times" pitchFamily="18" charset="0"/>
              </a:rPr>
              <a:t>Having collected and edited the data, the next important step is </a:t>
            </a:r>
            <a:r>
              <a:rPr lang="en-US" sz="2400" dirty="0" smtClean="0">
                <a:latin typeface="Times" pitchFamily="18" charset="0"/>
              </a:rPr>
              <a:t>to organize </a:t>
            </a:r>
            <a:r>
              <a:rPr lang="en-US" sz="2400" dirty="0">
                <a:latin typeface="Times" pitchFamily="18" charset="0"/>
              </a:rPr>
              <a:t>it. </a:t>
            </a:r>
            <a:endParaRPr lang="en-US" sz="2400" dirty="0" smtClean="0">
              <a:latin typeface="Times" pitchFamily="18" charset="0"/>
            </a:endParaRPr>
          </a:p>
          <a:p>
            <a:pPr algn="l">
              <a:buFont typeface="Arial" pitchFamily="34" charset="0"/>
              <a:buChar char="•"/>
            </a:pPr>
            <a:r>
              <a:rPr lang="en-US" sz="2400" dirty="0" smtClean="0">
                <a:latin typeface="Times" pitchFamily="18" charset="0"/>
              </a:rPr>
              <a:t>That </a:t>
            </a:r>
            <a:r>
              <a:rPr lang="en-US" sz="2400" dirty="0">
                <a:latin typeface="Times" pitchFamily="18" charset="0"/>
              </a:rPr>
              <a:t>is to present it in a readily comprehensible condensed form that aids in order to draw inferences from it</a:t>
            </a:r>
            <a:r>
              <a:rPr lang="en-US" sz="2400" dirty="0" smtClean="0">
                <a:latin typeface="Times" pitchFamily="18" charset="0"/>
              </a:rPr>
              <a:t>.</a:t>
            </a:r>
          </a:p>
          <a:p>
            <a:pPr algn="l">
              <a:buFont typeface="Arial" pitchFamily="34" charset="0"/>
              <a:buChar char="•"/>
            </a:pPr>
            <a:r>
              <a:rPr lang="en-US" sz="2400" dirty="0" smtClean="0">
                <a:latin typeface="Times" pitchFamily="18" charset="0"/>
              </a:rPr>
              <a:t> </a:t>
            </a:r>
            <a:r>
              <a:rPr lang="en-US" sz="2400" dirty="0">
                <a:latin typeface="Times" pitchFamily="18" charset="0"/>
              </a:rPr>
              <a:t>It is also necessary that the like be separated from the unlike ones.</a:t>
            </a:r>
          </a:p>
          <a:p>
            <a:pPr algn="l">
              <a:buFont typeface="Wingdings" pitchFamily="2" charset="2"/>
              <a:buChar char="Ø"/>
            </a:pPr>
            <a:r>
              <a:rPr lang="en-US" sz="2400" dirty="0">
                <a:latin typeface="Times" pitchFamily="18" charset="0"/>
              </a:rPr>
              <a:t> The presentation of data is broadly classified in to the following two categories:</a:t>
            </a:r>
          </a:p>
          <a:p>
            <a:pPr lvl="0" algn="l">
              <a:buFont typeface="Arial" pitchFamily="34" charset="0"/>
              <a:buChar char="•"/>
            </a:pPr>
            <a:r>
              <a:rPr lang="en-US" sz="2400" b="1" dirty="0">
                <a:latin typeface="Times" pitchFamily="18" charset="0"/>
              </a:rPr>
              <a:t>Tabular presentation</a:t>
            </a:r>
            <a:endParaRPr lang="en-US" sz="2400" dirty="0">
              <a:latin typeface="Times" pitchFamily="18" charset="0"/>
            </a:endParaRPr>
          </a:p>
          <a:p>
            <a:pPr lvl="0" algn="l">
              <a:buFont typeface="Arial" pitchFamily="34" charset="0"/>
              <a:buChar char="•"/>
            </a:pPr>
            <a:r>
              <a:rPr lang="en-US" sz="2400" b="1" dirty="0">
                <a:latin typeface="Times" pitchFamily="18" charset="0"/>
              </a:rPr>
              <a:t>Diagrammatic and Graphic presentation.</a:t>
            </a:r>
            <a:endParaRPr lang="en-US" sz="2400" dirty="0">
              <a:latin typeface="Times" pitchFamily="18" charset="0"/>
            </a:endParaRPr>
          </a:p>
          <a:p>
            <a:pPr algn="l">
              <a:buFont typeface="Wingdings" pitchFamily="2" charset="2"/>
              <a:buChar char="ü"/>
            </a:pPr>
            <a:r>
              <a:rPr lang="en-US" sz="2400" dirty="0"/>
              <a:t>The process of arranging data in to classes or categories according to similarities technically is called </a:t>
            </a:r>
            <a:r>
              <a:rPr lang="en-US" sz="2400" i="1" dirty="0">
                <a:solidFill>
                  <a:srgbClr val="00B0F0"/>
                </a:solidFill>
              </a:rPr>
              <a:t>classification</a:t>
            </a:r>
            <a:r>
              <a:rPr lang="en-US" sz="2400" dirty="0"/>
              <a:t>.</a:t>
            </a:r>
          </a:p>
          <a:p>
            <a:pPr algn="l">
              <a:buFont typeface="Arial" pitchFamily="34" charset="0"/>
              <a:buChar char="•"/>
            </a:pPr>
            <a:endParaRPr lang="en-US" sz="2400" dirty="0">
              <a:latin typeface="Times" pitchFamily="18" charset="0"/>
            </a:endParaRPr>
          </a:p>
        </p:txBody>
      </p:sp>
      <p:sp>
        <p:nvSpPr>
          <p:cNvPr id="4" name="Slide Number Placeholder 3"/>
          <p:cNvSpPr>
            <a:spLocks noGrp="1"/>
          </p:cNvSpPr>
          <p:nvPr>
            <p:ph type="sldNum" sz="quarter" idx="12"/>
          </p:nvPr>
        </p:nvSpPr>
        <p:spPr/>
        <p:txBody>
          <a:bodyPr/>
          <a:lstStyle/>
          <a:p>
            <a:fld id="{70FFC115-4E67-4F88-82C5-7B0A5CC6EBF1}" type="slidenum">
              <a:rPr lang="en-US" smtClean="0"/>
              <a:pPr/>
              <a:t>1</a:t>
            </a:fld>
            <a:endParaRPr lang="en-US"/>
          </a:p>
        </p:txBody>
      </p:sp>
      <p:sp>
        <p:nvSpPr>
          <p:cNvPr id="5" name="Footer Placeholder 4"/>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534400" cy="6370975"/>
          </a:xfrm>
          <a:prstGeom prst="rect">
            <a:avLst/>
          </a:prstGeom>
        </p:spPr>
        <p:txBody>
          <a:bodyPr wrap="square">
            <a:spAutoFit/>
          </a:bodyPr>
          <a:lstStyle/>
          <a:p>
            <a:r>
              <a:rPr lang="en-US" sz="2400" dirty="0">
                <a:latin typeface="Times" pitchFamily="18" charset="0"/>
              </a:rPr>
              <a:t>Step 6: Find the upper class limit; e.g. the first upper class=12-U=12-1=11</a:t>
            </a:r>
          </a:p>
          <a:p>
            <a:pPr lvl="0"/>
            <a:r>
              <a:rPr lang="en-US" sz="2400" dirty="0">
                <a:latin typeface="Times" pitchFamily="18" charset="0"/>
              </a:rPr>
              <a:t> 11, 17, 23, 29, 35, 41 are the upper class limits.</a:t>
            </a:r>
          </a:p>
          <a:p>
            <a:r>
              <a:rPr lang="en-US" sz="2400" dirty="0">
                <a:latin typeface="Times" pitchFamily="18" charset="0"/>
              </a:rPr>
              <a:t>So combining step 5 and step 6, one can construct the following classes</a:t>
            </a:r>
            <a:r>
              <a:rPr lang="en-US" sz="2400" dirty="0" smtClean="0">
                <a:latin typeface="Times" pitchFamily="18" charset="0"/>
              </a:rPr>
              <a:t>.</a:t>
            </a:r>
          </a:p>
          <a:p>
            <a:r>
              <a:rPr lang="en-US" sz="2400" dirty="0">
                <a:latin typeface="Times" pitchFamily="18" charset="0"/>
              </a:rPr>
              <a:t>Class limits</a:t>
            </a:r>
          </a:p>
          <a:p>
            <a:r>
              <a:rPr lang="en-US" sz="2400" dirty="0">
                <a:latin typeface="Times" pitchFamily="18" charset="0"/>
              </a:rPr>
              <a:t>6 – 11</a:t>
            </a:r>
          </a:p>
          <a:p>
            <a:r>
              <a:rPr lang="en-US" sz="2400" dirty="0">
                <a:latin typeface="Times" pitchFamily="18" charset="0"/>
              </a:rPr>
              <a:t>12 – 17</a:t>
            </a:r>
          </a:p>
          <a:p>
            <a:r>
              <a:rPr lang="en-US" sz="2400" dirty="0">
                <a:latin typeface="Times" pitchFamily="18" charset="0"/>
              </a:rPr>
              <a:t>18 – 23</a:t>
            </a:r>
          </a:p>
          <a:p>
            <a:r>
              <a:rPr lang="en-US" sz="2400" dirty="0">
                <a:latin typeface="Times" pitchFamily="18" charset="0"/>
              </a:rPr>
              <a:t>24 – 29</a:t>
            </a:r>
          </a:p>
          <a:p>
            <a:r>
              <a:rPr lang="en-US" sz="2400" dirty="0">
                <a:latin typeface="Times" pitchFamily="18" charset="0"/>
              </a:rPr>
              <a:t>30 – 35</a:t>
            </a:r>
          </a:p>
          <a:p>
            <a:r>
              <a:rPr lang="en-US" sz="2400" dirty="0">
                <a:latin typeface="Times" pitchFamily="18" charset="0"/>
              </a:rPr>
              <a:t>36 – </a:t>
            </a:r>
            <a:r>
              <a:rPr lang="en-US" sz="2400" dirty="0" smtClean="0">
                <a:latin typeface="Times" pitchFamily="18" charset="0"/>
              </a:rPr>
              <a:t>41</a:t>
            </a:r>
          </a:p>
          <a:p>
            <a:r>
              <a:rPr lang="en-US" sz="2400" dirty="0">
                <a:latin typeface="Times" pitchFamily="18" charset="0"/>
              </a:rPr>
              <a:t>Step 7: Find the class boundaries;</a:t>
            </a:r>
          </a:p>
          <a:p>
            <a:r>
              <a:rPr lang="en-US" sz="2400" dirty="0">
                <a:latin typeface="Times" pitchFamily="18" charset="0"/>
              </a:rPr>
              <a:t>    E.g. for class 1 Lower class boundary=6-U/2=5.5</a:t>
            </a:r>
          </a:p>
          <a:p>
            <a:r>
              <a:rPr lang="en-US" sz="2400" dirty="0">
                <a:latin typeface="Times" pitchFamily="18" charset="0"/>
              </a:rPr>
              <a:t>                             Upper class boundary =11+U/2=11.5</a:t>
            </a:r>
          </a:p>
          <a:p>
            <a:pPr lvl="0"/>
            <a:r>
              <a:rPr lang="en-US" sz="2400" dirty="0">
                <a:latin typeface="Times" pitchFamily="18" charset="0"/>
              </a:rPr>
              <a:t>Then continue adding w on both boundaries to obtain the rest boundaries. By doing so one can obtain the following classes.</a:t>
            </a:r>
          </a:p>
        </p:txBody>
      </p:sp>
      <p:sp>
        <p:nvSpPr>
          <p:cNvPr id="3" name="Slide Number Placeholder 2"/>
          <p:cNvSpPr>
            <a:spLocks noGrp="1"/>
          </p:cNvSpPr>
          <p:nvPr>
            <p:ph type="sldNum" sz="quarter" idx="12"/>
          </p:nvPr>
        </p:nvSpPr>
        <p:spPr/>
        <p:txBody>
          <a:bodyPr/>
          <a:lstStyle/>
          <a:p>
            <a:fld id="{70FFC115-4E67-4F88-82C5-7B0A5CC6EBF1}" type="slidenum">
              <a:rPr lang="en-US" smtClean="0"/>
              <a:pPr/>
              <a:t>10</a:t>
            </a:fld>
            <a:endParaRPr lang="en-US"/>
          </a:p>
        </p:txBody>
      </p:sp>
      <p:sp>
        <p:nvSpPr>
          <p:cNvPr id="4" name="Footer Placeholder 3"/>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524000" y="457200"/>
          <a:ext cx="2362200" cy="1920240"/>
        </p:xfrm>
        <a:graphic>
          <a:graphicData uri="http://schemas.openxmlformats.org/drawingml/2006/table">
            <a:tbl>
              <a:tblPr/>
              <a:tblGrid>
                <a:gridCol w="2362200"/>
              </a:tblGrid>
              <a:tr h="0">
                <a:tc>
                  <a:txBody>
                    <a:bodyPr/>
                    <a:lstStyle/>
                    <a:p>
                      <a:pPr marL="0" marR="0" algn="ctr">
                        <a:lnSpc>
                          <a:spcPct val="90000"/>
                        </a:lnSpc>
                      </a:pPr>
                      <a:r>
                        <a:rPr lang="en-US" sz="2000" dirty="0">
                          <a:latin typeface="Times New Roman"/>
                          <a:ea typeface="Times New Roman"/>
                        </a:rPr>
                        <a:t>Class boundary</a:t>
                      </a:r>
                    </a:p>
                  </a:txBody>
                  <a:tcPr marL="68580" marR="68580" marT="0" marB="0">
                    <a:lnL>
                      <a:noFill/>
                    </a:lnL>
                    <a:lnR>
                      <a:noFill/>
                    </a:lnR>
                    <a:lnT>
                      <a:noFill/>
                    </a:lnT>
                    <a:lnB>
                      <a:noFill/>
                    </a:lnB>
                  </a:tcPr>
                </a:tc>
              </a:tr>
              <a:tr h="0">
                <a:tc>
                  <a:txBody>
                    <a:bodyPr/>
                    <a:lstStyle/>
                    <a:p>
                      <a:pPr marL="0" marR="0" algn="ctr">
                        <a:lnSpc>
                          <a:spcPct val="90000"/>
                        </a:lnSpc>
                      </a:pPr>
                      <a:r>
                        <a:rPr lang="en-US" sz="2000">
                          <a:latin typeface="Times New Roman"/>
                          <a:ea typeface="Times New Roman"/>
                        </a:rPr>
                        <a:t>5.5 – 11.5</a:t>
                      </a:r>
                    </a:p>
                  </a:txBody>
                  <a:tcPr marL="68580" marR="68580" marT="0" marB="0">
                    <a:lnL>
                      <a:noFill/>
                    </a:lnL>
                    <a:lnR>
                      <a:noFill/>
                    </a:lnR>
                    <a:lnT>
                      <a:noFill/>
                    </a:lnT>
                    <a:lnB>
                      <a:noFill/>
                    </a:lnB>
                  </a:tcPr>
                </a:tc>
              </a:tr>
              <a:tr h="0">
                <a:tc>
                  <a:txBody>
                    <a:bodyPr/>
                    <a:lstStyle/>
                    <a:p>
                      <a:pPr marL="0" marR="0" algn="ctr">
                        <a:lnSpc>
                          <a:spcPct val="90000"/>
                        </a:lnSpc>
                      </a:pPr>
                      <a:r>
                        <a:rPr lang="en-US" sz="2000">
                          <a:latin typeface="Times New Roman"/>
                          <a:ea typeface="Times New Roman"/>
                        </a:rPr>
                        <a:t>11.5 – 17.5</a:t>
                      </a:r>
                    </a:p>
                  </a:txBody>
                  <a:tcPr marL="68580" marR="68580" marT="0" marB="0">
                    <a:lnL>
                      <a:noFill/>
                    </a:lnL>
                    <a:lnR>
                      <a:noFill/>
                    </a:lnR>
                    <a:lnT>
                      <a:noFill/>
                    </a:lnT>
                    <a:lnB>
                      <a:noFill/>
                    </a:lnB>
                  </a:tcPr>
                </a:tc>
              </a:tr>
              <a:tr h="0">
                <a:tc>
                  <a:txBody>
                    <a:bodyPr/>
                    <a:lstStyle/>
                    <a:p>
                      <a:pPr marL="0" marR="0" algn="ctr">
                        <a:lnSpc>
                          <a:spcPct val="90000"/>
                        </a:lnSpc>
                      </a:pPr>
                      <a:r>
                        <a:rPr lang="en-US" sz="2000">
                          <a:latin typeface="Times New Roman"/>
                          <a:ea typeface="Times New Roman"/>
                        </a:rPr>
                        <a:t>17.5 – 23.5</a:t>
                      </a:r>
                    </a:p>
                  </a:txBody>
                  <a:tcPr marL="68580" marR="68580" marT="0" marB="0">
                    <a:lnL>
                      <a:noFill/>
                    </a:lnL>
                    <a:lnR>
                      <a:noFill/>
                    </a:lnR>
                    <a:lnT>
                      <a:noFill/>
                    </a:lnT>
                    <a:lnB>
                      <a:noFill/>
                    </a:lnB>
                  </a:tcPr>
                </a:tc>
              </a:tr>
              <a:tr h="0">
                <a:tc>
                  <a:txBody>
                    <a:bodyPr/>
                    <a:lstStyle/>
                    <a:p>
                      <a:pPr marL="0" marR="0" algn="ctr">
                        <a:lnSpc>
                          <a:spcPct val="90000"/>
                        </a:lnSpc>
                      </a:pPr>
                      <a:r>
                        <a:rPr lang="en-US" sz="2000">
                          <a:latin typeface="Times New Roman"/>
                          <a:ea typeface="Times New Roman"/>
                        </a:rPr>
                        <a:t>23.5 – 29.5</a:t>
                      </a:r>
                    </a:p>
                  </a:txBody>
                  <a:tcPr marL="68580" marR="68580" marT="0" marB="0">
                    <a:lnL>
                      <a:noFill/>
                    </a:lnL>
                    <a:lnR>
                      <a:noFill/>
                    </a:lnR>
                    <a:lnT>
                      <a:noFill/>
                    </a:lnT>
                    <a:lnB>
                      <a:noFill/>
                    </a:lnB>
                  </a:tcPr>
                </a:tc>
              </a:tr>
              <a:tr h="0">
                <a:tc>
                  <a:txBody>
                    <a:bodyPr/>
                    <a:lstStyle/>
                    <a:p>
                      <a:pPr marL="0" marR="0" algn="ctr">
                        <a:lnSpc>
                          <a:spcPct val="90000"/>
                        </a:lnSpc>
                      </a:pPr>
                      <a:r>
                        <a:rPr lang="en-US" sz="2000">
                          <a:latin typeface="Times New Roman"/>
                          <a:ea typeface="Times New Roman"/>
                        </a:rPr>
                        <a:t>29.5 – 35.5</a:t>
                      </a:r>
                    </a:p>
                  </a:txBody>
                  <a:tcPr marL="68580" marR="68580" marT="0" marB="0">
                    <a:lnL>
                      <a:noFill/>
                    </a:lnL>
                    <a:lnR>
                      <a:noFill/>
                    </a:lnR>
                    <a:lnT>
                      <a:noFill/>
                    </a:lnT>
                    <a:lnB>
                      <a:noFill/>
                    </a:lnB>
                  </a:tcPr>
                </a:tc>
              </a:tr>
              <a:tr h="0">
                <a:tc>
                  <a:txBody>
                    <a:bodyPr/>
                    <a:lstStyle/>
                    <a:p>
                      <a:pPr marL="0" marR="0" algn="ctr">
                        <a:lnSpc>
                          <a:spcPct val="90000"/>
                        </a:lnSpc>
                      </a:pPr>
                      <a:r>
                        <a:rPr lang="en-US" sz="2000" dirty="0">
                          <a:latin typeface="Times New Roman"/>
                          <a:ea typeface="Times New Roman"/>
                        </a:rPr>
                        <a:t>35.5 – 41.5</a:t>
                      </a:r>
                    </a:p>
                  </a:txBody>
                  <a:tcPr marL="68580" marR="68580" marT="0" marB="0">
                    <a:lnL>
                      <a:noFill/>
                    </a:lnL>
                    <a:lnR>
                      <a:noFill/>
                    </a:lnR>
                    <a:lnT>
                      <a:noFill/>
                    </a:lnT>
                    <a:lnB>
                      <a:noFill/>
                    </a:lnB>
                  </a:tcPr>
                </a:tc>
              </a:tr>
            </a:tbl>
          </a:graphicData>
        </a:graphic>
      </p:graphicFrame>
      <p:sp>
        <p:nvSpPr>
          <p:cNvPr id="3" name="Rectangle 2"/>
          <p:cNvSpPr/>
          <p:nvPr/>
        </p:nvSpPr>
        <p:spPr>
          <a:xfrm>
            <a:off x="0" y="2209800"/>
            <a:ext cx="9144000" cy="2308324"/>
          </a:xfrm>
          <a:prstGeom prst="rect">
            <a:avLst/>
          </a:prstGeom>
        </p:spPr>
        <p:txBody>
          <a:bodyPr wrap="square">
            <a:spAutoFit/>
          </a:bodyPr>
          <a:lstStyle/>
          <a:p>
            <a:r>
              <a:rPr lang="en-US" sz="2400" dirty="0">
                <a:latin typeface="Times" pitchFamily="18" charset="0"/>
              </a:rPr>
              <a:t>Step 8: tally the data.</a:t>
            </a:r>
          </a:p>
          <a:p>
            <a:r>
              <a:rPr lang="en-US" sz="2400" dirty="0">
                <a:latin typeface="Times" pitchFamily="18" charset="0"/>
              </a:rPr>
              <a:t>Step 9: Write the numeric values for the tallies in the frequency column.</a:t>
            </a:r>
          </a:p>
          <a:p>
            <a:r>
              <a:rPr lang="en-US" sz="2400" dirty="0">
                <a:latin typeface="Times" pitchFamily="18" charset="0"/>
              </a:rPr>
              <a:t>Step 10: Find cumulative frequency.</a:t>
            </a:r>
          </a:p>
          <a:p>
            <a:r>
              <a:rPr lang="en-US" sz="2400" dirty="0">
                <a:latin typeface="Times" pitchFamily="18" charset="0"/>
              </a:rPr>
              <a:t>Step 11: Find relative frequency or/and relative cumulative </a:t>
            </a:r>
            <a:r>
              <a:rPr lang="en-US" sz="2400" dirty="0" smtClean="0">
                <a:latin typeface="Times" pitchFamily="18" charset="0"/>
              </a:rPr>
              <a:t>frequency.</a:t>
            </a:r>
          </a:p>
          <a:p>
            <a:endParaRPr lang="en-US" sz="2400" dirty="0" smtClean="0">
              <a:latin typeface="Times" pitchFamily="18" charset="0"/>
            </a:endParaRPr>
          </a:p>
          <a:p>
            <a:r>
              <a:rPr lang="en-US" sz="2400" dirty="0" smtClean="0">
                <a:latin typeface="Times" pitchFamily="18" charset="0"/>
              </a:rPr>
              <a:t>.</a:t>
            </a:r>
            <a:endParaRPr lang="en-US" sz="2400" dirty="0">
              <a:latin typeface="Times" pitchFamily="18" charset="0"/>
            </a:endParaRPr>
          </a:p>
        </p:txBody>
      </p:sp>
      <p:sp>
        <p:nvSpPr>
          <p:cNvPr id="4" name="Slide Number Placeholder 3"/>
          <p:cNvSpPr>
            <a:spLocks noGrp="1"/>
          </p:cNvSpPr>
          <p:nvPr>
            <p:ph type="sldNum" sz="quarter" idx="12"/>
          </p:nvPr>
        </p:nvSpPr>
        <p:spPr/>
        <p:txBody>
          <a:bodyPr/>
          <a:lstStyle/>
          <a:p>
            <a:fld id="{70FFC115-4E67-4F88-82C5-7B0A5CC6EBF1}" type="slidenum">
              <a:rPr lang="en-US" smtClean="0"/>
              <a:pPr/>
              <a:t>11</a:t>
            </a:fld>
            <a:endParaRPr lang="en-US"/>
          </a:p>
        </p:txBody>
      </p:sp>
      <p:sp>
        <p:nvSpPr>
          <p:cNvPr id="5" name="Footer Placeholder 4"/>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800" y="990600"/>
          <a:ext cx="8382000" cy="3429000"/>
        </p:xfrm>
        <a:graphic>
          <a:graphicData uri="http://schemas.openxmlformats.org/drawingml/2006/table">
            <a:tbl>
              <a:tblPr/>
              <a:tblGrid>
                <a:gridCol w="932118"/>
                <a:gridCol w="1412299"/>
                <a:gridCol w="662212"/>
                <a:gridCol w="1138471"/>
                <a:gridCol w="706150"/>
                <a:gridCol w="847380"/>
                <a:gridCol w="988609"/>
                <a:gridCol w="564921"/>
                <a:gridCol w="1129840"/>
              </a:tblGrid>
              <a:tr h="1143000">
                <a:tc>
                  <a:txBody>
                    <a:bodyPr/>
                    <a:lstStyle/>
                    <a:p>
                      <a:pPr marL="0" marR="0" algn="ctr">
                        <a:lnSpc>
                          <a:spcPct val="90000"/>
                        </a:lnSpc>
                      </a:pPr>
                      <a:endParaRPr lang="en-US" sz="1400">
                        <a:latin typeface="Times New Roman"/>
                        <a:ea typeface="Times New Roman"/>
                      </a:endParaRPr>
                    </a:p>
                    <a:p>
                      <a:pPr marL="0" marR="0" algn="ctr">
                        <a:lnSpc>
                          <a:spcPct val="90000"/>
                        </a:lnSpc>
                      </a:pPr>
                      <a:r>
                        <a:rPr lang="en-US" sz="1400">
                          <a:latin typeface="Times New Roman"/>
                          <a:ea typeface="Times New Roman"/>
                        </a:rPr>
                        <a:t>Class limit</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endParaRPr lang="en-US" sz="1400">
                        <a:latin typeface="Times New Roman"/>
                        <a:ea typeface="Times New Roman"/>
                      </a:endParaRPr>
                    </a:p>
                    <a:p>
                      <a:pPr marL="0" marR="0" algn="ctr">
                        <a:lnSpc>
                          <a:spcPct val="90000"/>
                        </a:lnSpc>
                      </a:pPr>
                      <a:r>
                        <a:rPr lang="en-US" sz="1400">
                          <a:latin typeface="Times New Roman"/>
                          <a:ea typeface="Times New Roman"/>
                        </a:rPr>
                        <a:t>Class boundary</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endParaRPr lang="en-US" sz="1400">
                        <a:latin typeface="Times New Roman"/>
                        <a:ea typeface="Times New Roman"/>
                      </a:endParaRPr>
                    </a:p>
                    <a:p>
                      <a:pPr marL="0" marR="0" algn="ctr">
                        <a:lnSpc>
                          <a:spcPct val="90000"/>
                        </a:lnSpc>
                      </a:pPr>
                      <a:r>
                        <a:rPr lang="en-US" sz="1400">
                          <a:latin typeface="Times New Roman"/>
                          <a:ea typeface="Times New Roman"/>
                        </a:rPr>
                        <a:t>Class Mark</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endParaRPr lang="en-US" sz="1400">
                        <a:latin typeface="Times New Roman"/>
                        <a:ea typeface="Times New Roman"/>
                      </a:endParaRPr>
                    </a:p>
                    <a:p>
                      <a:pPr marL="0" marR="0" algn="ctr">
                        <a:lnSpc>
                          <a:spcPct val="90000"/>
                        </a:lnSpc>
                      </a:pPr>
                      <a:r>
                        <a:rPr lang="en-US" sz="1400">
                          <a:latin typeface="Times New Roman"/>
                          <a:ea typeface="Times New Roman"/>
                        </a:rPr>
                        <a:t>Tally</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endParaRPr lang="en-US" sz="1400">
                        <a:latin typeface="Times New Roman"/>
                        <a:ea typeface="Times New Roman"/>
                      </a:endParaRPr>
                    </a:p>
                    <a:p>
                      <a:pPr marL="0" marR="0" algn="ctr">
                        <a:lnSpc>
                          <a:spcPct val="90000"/>
                        </a:lnSpc>
                      </a:pPr>
                      <a:r>
                        <a:rPr lang="en-US" sz="1400">
                          <a:latin typeface="Times New Roman"/>
                          <a:ea typeface="Times New Roman"/>
                        </a:rPr>
                        <a:t>Freq.</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endParaRPr lang="en-US" sz="1400">
                        <a:latin typeface="Times New Roman"/>
                        <a:ea typeface="Times New Roman"/>
                      </a:endParaRPr>
                    </a:p>
                    <a:p>
                      <a:pPr marL="0" marR="0" algn="ctr">
                        <a:lnSpc>
                          <a:spcPct val="90000"/>
                        </a:lnSpc>
                      </a:pPr>
                      <a:r>
                        <a:rPr lang="en-US" sz="1400">
                          <a:latin typeface="Times New Roman"/>
                          <a:ea typeface="Times New Roman"/>
                        </a:rPr>
                        <a:t>Cf (less than type)</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endParaRPr lang="en-US" sz="1400">
                        <a:latin typeface="Times New Roman"/>
                        <a:ea typeface="Times New Roman"/>
                      </a:endParaRPr>
                    </a:p>
                    <a:p>
                      <a:pPr marL="0" marR="0" algn="ctr">
                        <a:lnSpc>
                          <a:spcPct val="90000"/>
                        </a:lnSpc>
                      </a:pPr>
                      <a:r>
                        <a:rPr lang="en-US" sz="1400">
                          <a:latin typeface="Times New Roman"/>
                          <a:ea typeface="Times New Roman"/>
                        </a:rPr>
                        <a:t>Cf (more than type)</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endParaRPr lang="en-US" sz="1400">
                        <a:latin typeface="Times New Roman"/>
                        <a:ea typeface="Times New Roman"/>
                      </a:endParaRPr>
                    </a:p>
                    <a:p>
                      <a:pPr marL="0" marR="0" algn="ctr">
                        <a:lnSpc>
                          <a:spcPct val="90000"/>
                        </a:lnSpc>
                      </a:pPr>
                      <a:r>
                        <a:rPr lang="en-US" sz="1400">
                          <a:latin typeface="Times New Roman"/>
                          <a:ea typeface="Times New Roman"/>
                        </a:rPr>
                        <a:t>rf.</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endParaRPr lang="en-US" sz="1400">
                        <a:latin typeface="Times New Roman"/>
                        <a:ea typeface="Times New Roman"/>
                      </a:endParaRPr>
                    </a:p>
                    <a:p>
                      <a:pPr marL="0" marR="0" algn="ctr">
                        <a:lnSpc>
                          <a:spcPct val="90000"/>
                        </a:lnSpc>
                      </a:pPr>
                      <a:r>
                        <a:rPr lang="en-US" sz="1400">
                          <a:latin typeface="Times New Roman"/>
                          <a:ea typeface="Times New Roman"/>
                        </a:rPr>
                        <a:t>rcf (less than type</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lgn="ctr">
                        <a:lnSpc>
                          <a:spcPct val="90000"/>
                        </a:lnSpc>
                      </a:pPr>
                      <a:r>
                        <a:rPr lang="en-US" sz="1400">
                          <a:latin typeface="Times New Roman"/>
                          <a:ea typeface="Times New Roman"/>
                        </a:rPr>
                        <a:t>6 – 11</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5.5 – 11.5</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8.5</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2</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2</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20</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0.10</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0.10</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lgn="ctr">
                        <a:lnSpc>
                          <a:spcPct val="90000"/>
                        </a:lnSpc>
                      </a:pPr>
                      <a:r>
                        <a:rPr lang="en-US" sz="1400">
                          <a:latin typeface="Times New Roman"/>
                          <a:ea typeface="Times New Roman"/>
                        </a:rPr>
                        <a:t>12 – 17</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11.5 – 17.5</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14.5</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2</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4</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18</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0.10</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0.20</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lgn="ctr">
                        <a:lnSpc>
                          <a:spcPct val="90000"/>
                        </a:lnSpc>
                      </a:pPr>
                      <a:r>
                        <a:rPr lang="en-US" sz="1400">
                          <a:latin typeface="Times New Roman"/>
                          <a:ea typeface="Times New Roman"/>
                        </a:rPr>
                        <a:t>18 – 23</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17.5 – 23.5</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20.5</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 ////// </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7</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11</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16</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0.35</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0.55</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lgn="ctr">
                        <a:lnSpc>
                          <a:spcPct val="90000"/>
                        </a:lnSpc>
                      </a:pPr>
                      <a:r>
                        <a:rPr lang="en-US" sz="1400">
                          <a:latin typeface="Times New Roman"/>
                          <a:ea typeface="Times New Roman"/>
                        </a:rPr>
                        <a:t>24 – 29</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23.5 – 29.5</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26.5</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4</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15</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9</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0.20</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0.75</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lgn="ctr">
                        <a:lnSpc>
                          <a:spcPct val="90000"/>
                        </a:lnSpc>
                      </a:pPr>
                      <a:r>
                        <a:rPr lang="en-US" sz="1400">
                          <a:latin typeface="Times New Roman"/>
                          <a:ea typeface="Times New Roman"/>
                        </a:rPr>
                        <a:t>30 – 35</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29.5 – 35.5</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32.5</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3</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18</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5</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0.15</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0.90</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lgn="ctr">
                        <a:lnSpc>
                          <a:spcPct val="90000"/>
                        </a:lnSpc>
                      </a:pPr>
                      <a:r>
                        <a:rPr lang="en-US" sz="1400">
                          <a:latin typeface="Times New Roman"/>
                          <a:ea typeface="Times New Roman"/>
                        </a:rPr>
                        <a:t>36 – 41</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35.5 – 41.5</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38.5</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2</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20</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2</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a:latin typeface="Times New Roman"/>
                          <a:ea typeface="Times New Roman"/>
                        </a:rPr>
                        <a:t>0.10</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1400" dirty="0">
                          <a:latin typeface="Times New Roman"/>
                          <a:ea typeface="Times New Roman"/>
                        </a:rPr>
                        <a:t>1.00</a:t>
                      </a:r>
                    </a:p>
                  </a:txBody>
                  <a:tcPr marL="61645" marR="616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pSp>
        <p:nvGrpSpPr>
          <p:cNvPr id="24577" name="Group 1"/>
          <p:cNvGrpSpPr>
            <a:grpSpLocks noChangeAspect="1"/>
          </p:cNvGrpSpPr>
          <p:nvPr/>
        </p:nvGrpSpPr>
        <p:grpSpPr bwMode="auto">
          <a:xfrm>
            <a:off x="0" y="0"/>
            <a:ext cx="457200" cy="228600"/>
            <a:chOff x="2455" y="1635"/>
            <a:chExt cx="7200" cy="4320"/>
          </a:xfrm>
        </p:grpSpPr>
        <p:sp>
          <p:nvSpPr>
            <p:cNvPr id="24579" name="AutoShape 3"/>
            <p:cNvSpPr>
              <a:spLocks noChangeAspect="1" noChangeArrowheads="1" noTextEdit="1"/>
            </p:cNvSpPr>
            <p:nvPr/>
          </p:nvSpPr>
          <p:spPr bwMode="auto">
            <a:xfrm>
              <a:off x="2455" y="1635"/>
              <a:ext cx="7200" cy="432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4578" name="Line 2"/>
            <p:cNvSpPr>
              <a:spLocks noChangeShapeType="1"/>
            </p:cNvSpPr>
            <p:nvPr/>
          </p:nvSpPr>
          <p:spPr bwMode="auto">
            <a:xfrm flipH="1">
              <a:off x="3175" y="1635"/>
              <a:ext cx="1" cy="1"/>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4580" name="Line 4"/>
          <p:cNvSpPr>
            <a:spLocks noChangeShapeType="1"/>
          </p:cNvSpPr>
          <p:nvPr/>
        </p:nvSpPr>
        <p:spPr bwMode="auto">
          <a:xfrm>
            <a:off x="31750" y="117475"/>
            <a:ext cx="114300" cy="1143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 name="Rectangle 6"/>
          <p:cNvSpPr/>
          <p:nvPr/>
        </p:nvSpPr>
        <p:spPr>
          <a:xfrm>
            <a:off x="304800" y="381000"/>
            <a:ext cx="7467600" cy="461665"/>
          </a:xfrm>
          <a:prstGeom prst="rect">
            <a:avLst/>
          </a:prstGeom>
        </p:spPr>
        <p:txBody>
          <a:bodyPr wrap="square">
            <a:spAutoFit/>
          </a:bodyPr>
          <a:lstStyle/>
          <a:p>
            <a:r>
              <a:rPr lang="en-US" sz="2400" dirty="0">
                <a:latin typeface="Times" pitchFamily="18" charset="0"/>
              </a:rPr>
              <a:t>The complete frequency distribution follows:</a:t>
            </a:r>
          </a:p>
        </p:txBody>
      </p:sp>
      <p:sp>
        <p:nvSpPr>
          <p:cNvPr id="8" name="Slide Number Placeholder 7"/>
          <p:cNvSpPr>
            <a:spLocks noGrp="1"/>
          </p:cNvSpPr>
          <p:nvPr>
            <p:ph type="sldNum" sz="quarter" idx="12"/>
          </p:nvPr>
        </p:nvSpPr>
        <p:spPr/>
        <p:txBody>
          <a:bodyPr/>
          <a:lstStyle/>
          <a:p>
            <a:fld id="{70FFC115-4E67-4F88-82C5-7B0A5CC6EBF1}" type="slidenum">
              <a:rPr lang="en-US" smtClean="0"/>
              <a:pPr/>
              <a:t>12</a:t>
            </a:fld>
            <a:endParaRPr lang="en-US"/>
          </a:p>
        </p:txBody>
      </p:sp>
      <p:sp>
        <p:nvSpPr>
          <p:cNvPr id="9" name="Footer Placeholder 8"/>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0" y="0"/>
            <a:ext cx="91440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42900" algn="l"/>
              </a:tabLst>
            </a:pPr>
            <a:endParaRPr kumimoji="0" lang="en-US" sz="2400" b="1" i="0" u="sng" strike="noStrike" cap="none" normalizeH="0" baseline="0" dirty="0" smtClean="0">
              <a:ln>
                <a:noFill/>
              </a:ln>
              <a:solidFill>
                <a:schemeClr val="tx1"/>
              </a:solidFill>
              <a:effectLst/>
              <a:latin typeface="Times" pitchFamily="18"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tab pos="-342900" algn="l"/>
              </a:tabLst>
            </a:pPr>
            <a:r>
              <a:rPr kumimoji="0" lang="en-US" sz="2400" b="1" i="0" u="sng" strike="noStrike" cap="none" normalizeH="0" baseline="0" dirty="0" smtClean="0">
                <a:ln>
                  <a:noFill/>
                </a:ln>
                <a:solidFill>
                  <a:schemeClr val="tx1"/>
                </a:solidFill>
                <a:effectLst/>
                <a:latin typeface="Times" pitchFamily="18" charset="0"/>
                <a:ea typeface="Times New Roman" pitchFamily="18" charset="0"/>
                <a:cs typeface="Arial" pitchFamily="34" charset="0"/>
              </a:rPr>
              <a:t>Diagrammatic and Graphic presentation of data</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tab pos="-3429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These are techniques for presenting data in visual displays using geometric and pictures.</a:t>
            </a:r>
          </a:p>
          <a:p>
            <a:pPr marL="0" marR="0" lvl="0" indent="0" algn="l" defTabSz="914400" rtl="0" eaLnBrk="0" fontAlgn="base" latinLnBrk="0" hangingPunct="0">
              <a:lnSpc>
                <a:spcPct val="100000"/>
              </a:lnSpc>
              <a:spcBef>
                <a:spcPct val="0"/>
              </a:spcBef>
              <a:spcAft>
                <a:spcPct val="0"/>
              </a:spcAft>
              <a:buClrTx/>
              <a:buSzTx/>
              <a:buFontTx/>
              <a:buNone/>
              <a:tabLst>
                <a:tab pos="-3429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Importance:</a:t>
            </a:r>
          </a:p>
          <a:p>
            <a:pPr marL="0" marR="0" lvl="0" indent="0" algn="l" defTabSz="914400" rtl="0" eaLnBrk="0" fontAlgn="base" latinLnBrk="0" hangingPunct="0">
              <a:lnSpc>
                <a:spcPct val="100000"/>
              </a:lnSpc>
              <a:spcBef>
                <a:spcPct val="0"/>
              </a:spcBef>
              <a:spcAft>
                <a:spcPct val="0"/>
              </a:spcAft>
              <a:buClrTx/>
              <a:buSzTx/>
              <a:buFontTx/>
              <a:buChar char="•"/>
              <a:tabLst>
                <a:tab pos="-3429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They have greater attraction.</a:t>
            </a:r>
          </a:p>
          <a:p>
            <a:pPr marL="0" marR="0" lvl="0" indent="0" algn="l" defTabSz="914400" rtl="0" eaLnBrk="0" fontAlgn="base" latinLnBrk="0" hangingPunct="0">
              <a:lnSpc>
                <a:spcPct val="100000"/>
              </a:lnSpc>
              <a:spcBef>
                <a:spcPct val="0"/>
              </a:spcBef>
              <a:spcAft>
                <a:spcPct val="0"/>
              </a:spcAft>
              <a:buClrTx/>
              <a:buSzTx/>
              <a:buFontTx/>
              <a:buChar char="•"/>
              <a:tabLst>
                <a:tab pos="-3429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They facilitate comparison.</a:t>
            </a:r>
          </a:p>
          <a:p>
            <a:pPr marL="0" marR="0" lvl="0" indent="0" algn="l" defTabSz="914400" rtl="0" eaLnBrk="0" fontAlgn="base" latinLnBrk="0" hangingPunct="0">
              <a:lnSpc>
                <a:spcPct val="100000"/>
              </a:lnSpc>
              <a:spcBef>
                <a:spcPct val="0"/>
              </a:spcBef>
              <a:spcAft>
                <a:spcPct val="0"/>
              </a:spcAft>
              <a:buClrTx/>
              <a:buSzTx/>
              <a:buFontTx/>
              <a:buChar char="•"/>
              <a:tabLst>
                <a:tab pos="-3429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They are easily understandable.</a:t>
            </a:r>
          </a:p>
          <a:p>
            <a:pPr marL="0" marR="0" lvl="0" indent="0" algn="l" defTabSz="914400" rtl="0" eaLnBrk="0" fontAlgn="base" latinLnBrk="0" hangingPunct="0">
              <a:lnSpc>
                <a:spcPct val="100000"/>
              </a:lnSpc>
              <a:spcBef>
                <a:spcPct val="0"/>
              </a:spcBef>
              <a:spcAft>
                <a:spcPct val="0"/>
              </a:spcAft>
              <a:buClrTx/>
              <a:buSzTx/>
              <a:buFontTx/>
              <a:buNone/>
              <a:tabLst>
                <a:tab pos="-3429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-Diagrams are appropriate for presenting discrete data.</a:t>
            </a:r>
          </a:p>
          <a:p>
            <a:pPr marL="0" marR="0" lvl="0" indent="0" algn="l" defTabSz="914400" rtl="0" eaLnBrk="0" fontAlgn="base" latinLnBrk="0" hangingPunct="0">
              <a:lnSpc>
                <a:spcPct val="100000"/>
              </a:lnSpc>
              <a:spcBef>
                <a:spcPct val="0"/>
              </a:spcBef>
              <a:spcAft>
                <a:spcPct val="0"/>
              </a:spcAft>
              <a:buClrTx/>
              <a:buSzTx/>
              <a:buFontTx/>
              <a:buNone/>
              <a:tabLst>
                <a:tab pos="-3429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-The three most commonly used diagrammatic presentation for discrete as well as qualitative data are:</a:t>
            </a:r>
          </a:p>
          <a:p>
            <a:pPr marL="0" marR="0" lvl="0" indent="0" algn="l" defTabSz="914400" rtl="0" eaLnBrk="0" fontAlgn="base" latinLnBrk="0" hangingPunct="0">
              <a:lnSpc>
                <a:spcPct val="100000"/>
              </a:lnSpc>
              <a:spcBef>
                <a:spcPct val="0"/>
              </a:spcBef>
              <a:spcAft>
                <a:spcPct val="0"/>
              </a:spcAft>
              <a:buClrTx/>
              <a:buSzTx/>
              <a:buFontTx/>
              <a:buChar char="•"/>
              <a:tabLst>
                <a:tab pos="-3429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Pie charts</a:t>
            </a:r>
          </a:p>
          <a:p>
            <a:pPr marL="0" marR="0" lvl="0" indent="0" algn="l" defTabSz="914400" rtl="0" eaLnBrk="0" fontAlgn="base" latinLnBrk="0" hangingPunct="0">
              <a:lnSpc>
                <a:spcPct val="100000"/>
              </a:lnSpc>
              <a:spcBef>
                <a:spcPct val="0"/>
              </a:spcBef>
              <a:spcAft>
                <a:spcPct val="0"/>
              </a:spcAft>
              <a:buClrTx/>
              <a:buSzTx/>
              <a:buFontTx/>
              <a:buChar char="•"/>
              <a:tabLst>
                <a:tab pos="-3429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Pictogram</a:t>
            </a:r>
          </a:p>
          <a:p>
            <a:pPr marL="0" marR="0" lvl="0" indent="0" algn="l" defTabSz="914400" rtl="0" eaLnBrk="0" fontAlgn="base" latinLnBrk="0" hangingPunct="0">
              <a:lnSpc>
                <a:spcPct val="100000"/>
              </a:lnSpc>
              <a:spcBef>
                <a:spcPct val="0"/>
              </a:spcBef>
              <a:spcAft>
                <a:spcPct val="0"/>
              </a:spcAft>
              <a:buClrTx/>
              <a:buSzTx/>
              <a:buFontTx/>
              <a:buChar char="•"/>
              <a:tabLst>
                <a:tab pos="-3429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Bar charts</a:t>
            </a:r>
          </a:p>
          <a:p>
            <a:pPr marL="0" marR="0" lvl="0" indent="0" algn="l" defTabSz="914400" rtl="0" eaLnBrk="0" fontAlgn="base" latinLnBrk="0" hangingPunct="0">
              <a:lnSpc>
                <a:spcPct val="100000"/>
              </a:lnSpc>
              <a:spcBef>
                <a:spcPct val="0"/>
              </a:spcBef>
              <a:spcAft>
                <a:spcPct val="0"/>
              </a:spcAft>
              <a:buClrTx/>
              <a:buSzTx/>
              <a:buFontTx/>
              <a:buNone/>
              <a:tabLst>
                <a:tab pos="-342900" algn="l"/>
              </a:tabLst>
            </a:pPr>
            <a:r>
              <a:rPr kumimoji="0" lang="en-US" sz="2400" b="1" i="0" u="sng" strike="noStrike" cap="none" normalizeH="0" baseline="0" dirty="0" smtClean="0">
                <a:ln>
                  <a:noFill/>
                </a:ln>
                <a:solidFill>
                  <a:schemeClr val="tx1"/>
                </a:solidFill>
                <a:effectLst/>
                <a:latin typeface="Times" pitchFamily="18" charset="0"/>
                <a:ea typeface="Times New Roman" pitchFamily="18" charset="0"/>
                <a:cs typeface="Arial" pitchFamily="34" charset="0"/>
              </a:rPr>
              <a:t>Pie chart</a:t>
            </a:r>
            <a:endPar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3429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A pie chart is a circle that is divided in to sections or wedges according to the percentage of frequencies in each category of the distribution. The angle of the sector is obtained using:</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3" name="Slide Number Placeholder 2"/>
          <p:cNvSpPr>
            <a:spLocks noGrp="1"/>
          </p:cNvSpPr>
          <p:nvPr>
            <p:ph type="sldNum" sz="quarter" idx="12"/>
          </p:nvPr>
        </p:nvSpPr>
        <p:spPr/>
        <p:txBody>
          <a:bodyPr/>
          <a:lstStyle/>
          <a:p>
            <a:fld id="{70FFC115-4E67-4F88-82C5-7B0A5CC6EBF1}" type="slidenum">
              <a:rPr lang="en-US" smtClean="0"/>
              <a:pPr/>
              <a:t>13</a:t>
            </a:fld>
            <a:endParaRPr lang="en-US"/>
          </a:p>
        </p:txBody>
      </p:sp>
      <p:sp>
        <p:nvSpPr>
          <p:cNvPr id="4" name="Footer Placeholder 3"/>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6625" name="Object 1"/>
          <p:cNvGraphicFramePr>
            <a:graphicFrameLocks noChangeAspect="1"/>
          </p:cNvGraphicFramePr>
          <p:nvPr/>
        </p:nvGraphicFramePr>
        <p:xfrm>
          <a:off x="349624" y="381000"/>
          <a:ext cx="6813176" cy="1447800"/>
        </p:xfrm>
        <a:graphic>
          <a:graphicData uri="http://schemas.openxmlformats.org/presentationml/2006/ole">
            <p:oleObj spid="_x0000_s26625" name="Equation" r:id="rId3" imgW="2552700" imgH="419100" progId="">
              <p:embed/>
            </p:oleObj>
          </a:graphicData>
        </a:graphic>
      </p:graphicFrame>
      <p:sp>
        <p:nvSpPr>
          <p:cNvPr id="4" name="Rectangle 3"/>
          <p:cNvSpPr/>
          <p:nvPr/>
        </p:nvSpPr>
        <p:spPr>
          <a:xfrm>
            <a:off x="0" y="1752601"/>
            <a:ext cx="9144000" cy="830997"/>
          </a:xfrm>
          <a:prstGeom prst="rect">
            <a:avLst/>
          </a:prstGeom>
        </p:spPr>
        <p:txBody>
          <a:bodyPr wrap="square">
            <a:spAutoFit/>
          </a:bodyPr>
          <a:lstStyle/>
          <a:p>
            <a:r>
              <a:rPr lang="en-US" sz="2400" dirty="0">
                <a:latin typeface="Times" pitchFamily="18" charset="0"/>
              </a:rPr>
              <a:t>Example: Draw a suitable diagram to represent the following population in a town.</a:t>
            </a:r>
          </a:p>
        </p:txBody>
      </p:sp>
      <p:graphicFrame>
        <p:nvGraphicFramePr>
          <p:cNvPr id="5" name="Table 4"/>
          <p:cNvGraphicFramePr>
            <a:graphicFrameLocks noGrp="1"/>
          </p:cNvGraphicFramePr>
          <p:nvPr/>
        </p:nvGraphicFramePr>
        <p:xfrm>
          <a:off x="457200" y="2667000"/>
          <a:ext cx="8305800" cy="1524000"/>
        </p:xfrm>
        <a:graphic>
          <a:graphicData uri="http://schemas.openxmlformats.org/drawingml/2006/table">
            <a:tbl>
              <a:tblPr/>
              <a:tblGrid>
                <a:gridCol w="2061500"/>
                <a:gridCol w="2186087"/>
                <a:gridCol w="2186087"/>
                <a:gridCol w="1872126"/>
              </a:tblGrid>
              <a:tr h="762000">
                <a:tc>
                  <a:txBody>
                    <a:bodyPr/>
                    <a:lstStyle/>
                    <a:p>
                      <a:pPr marL="0" marR="0">
                        <a:lnSpc>
                          <a:spcPct val="90000"/>
                        </a:lnSpc>
                      </a:pPr>
                      <a:r>
                        <a:rPr lang="en-US" sz="1800" dirty="0">
                          <a:latin typeface="Times New Roman"/>
                          <a:ea typeface="Times New Roman"/>
                        </a:rPr>
                        <a:t>Men</a:t>
                      </a:r>
                    </a:p>
                  </a:txBody>
                  <a:tcPr marL="68580" marR="68580" marT="0" marB="0">
                    <a:lnL>
                      <a:noFill/>
                    </a:lnL>
                    <a:lnR>
                      <a:noFill/>
                    </a:lnR>
                    <a:lnT>
                      <a:noFill/>
                    </a:lnT>
                    <a:lnB>
                      <a:noFill/>
                    </a:lnB>
                  </a:tcPr>
                </a:tc>
                <a:tc>
                  <a:txBody>
                    <a:bodyPr/>
                    <a:lstStyle/>
                    <a:p>
                      <a:pPr marL="0" marR="0">
                        <a:lnSpc>
                          <a:spcPct val="90000"/>
                        </a:lnSpc>
                      </a:pPr>
                      <a:r>
                        <a:rPr lang="en-US" sz="1800">
                          <a:latin typeface="Times New Roman"/>
                          <a:ea typeface="Times New Roman"/>
                        </a:rPr>
                        <a:t>Women</a:t>
                      </a:r>
                    </a:p>
                  </a:txBody>
                  <a:tcPr marL="68580" marR="68580" marT="0" marB="0">
                    <a:lnL>
                      <a:noFill/>
                    </a:lnL>
                    <a:lnR>
                      <a:noFill/>
                    </a:lnR>
                    <a:lnT>
                      <a:noFill/>
                    </a:lnT>
                    <a:lnB>
                      <a:noFill/>
                    </a:lnB>
                  </a:tcPr>
                </a:tc>
                <a:tc>
                  <a:txBody>
                    <a:bodyPr/>
                    <a:lstStyle/>
                    <a:p>
                      <a:pPr marL="0" marR="0">
                        <a:lnSpc>
                          <a:spcPct val="90000"/>
                        </a:lnSpc>
                      </a:pPr>
                      <a:r>
                        <a:rPr lang="en-US" sz="1800">
                          <a:latin typeface="Times New Roman"/>
                          <a:ea typeface="Times New Roman"/>
                        </a:rPr>
                        <a:t>Girls</a:t>
                      </a:r>
                    </a:p>
                  </a:txBody>
                  <a:tcPr marL="68580" marR="68580" marT="0" marB="0">
                    <a:lnL>
                      <a:noFill/>
                    </a:lnL>
                    <a:lnR>
                      <a:noFill/>
                    </a:lnR>
                    <a:lnT>
                      <a:noFill/>
                    </a:lnT>
                    <a:lnB>
                      <a:noFill/>
                    </a:lnB>
                  </a:tcPr>
                </a:tc>
                <a:tc>
                  <a:txBody>
                    <a:bodyPr/>
                    <a:lstStyle/>
                    <a:p>
                      <a:pPr marL="0" marR="0">
                        <a:lnSpc>
                          <a:spcPct val="90000"/>
                        </a:lnSpc>
                      </a:pPr>
                      <a:r>
                        <a:rPr lang="en-US" sz="1800">
                          <a:latin typeface="Times New Roman"/>
                          <a:ea typeface="Times New Roman"/>
                        </a:rPr>
                        <a:t>Boys</a:t>
                      </a:r>
                    </a:p>
                  </a:txBody>
                  <a:tcPr marL="68580" marR="68580" marT="0" marB="0">
                    <a:lnL>
                      <a:noFill/>
                    </a:lnL>
                    <a:lnR>
                      <a:noFill/>
                    </a:lnR>
                    <a:lnT>
                      <a:noFill/>
                    </a:lnT>
                    <a:lnB>
                      <a:noFill/>
                    </a:lnB>
                  </a:tcPr>
                </a:tc>
              </a:tr>
              <a:tr h="762000">
                <a:tc>
                  <a:txBody>
                    <a:bodyPr/>
                    <a:lstStyle/>
                    <a:p>
                      <a:pPr marL="0" marR="0">
                        <a:lnSpc>
                          <a:spcPct val="90000"/>
                        </a:lnSpc>
                      </a:pPr>
                      <a:r>
                        <a:rPr lang="en-US" sz="1800">
                          <a:latin typeface="Times New Roman"/>
                          <a:ea typeface="Times New Roman"/>
                        </a:rPr>
                        <a:t>2500</a:t>
                      </a:r>
                    </a:p>
                  </a:txBody>
                  <a:tcPr marL="68580" marR="68580" marT="0" marB="0">
                    <a:lnL>
                      <a:noFill/>
                    </a:lnL>
                    <a:lnR>
                      <a:noFill/>
                    </a:lnR>
                    <a:lnT>
                      <a:noFill/>
                    </a:lnT>
                    <a:lnB>
                      <a:noFill/>
                    </a:lnB>
                  </a:tcPr>
                </a:tc>
                <a:tc>
                  <a:txBody>
                    <a:bodyPr/>
                    <a:lstStyle/>
                    <a:p>
                      <a:pPr marL="0" marR="0">
                        <a:lnSpc>
                          <a:spcPct val="90000"/>
                        </a:lnSpc>
                      </a:pPr>
                      <a:r>
                        <a:rPr lang="en-US" sz="1800">
                          <a:latin typeface="Times New Roman"/>
                          <a:ea typeface="Times New Roman"/>
                        </a:rPr>
                        <a:t>2000</a:t>
                      </a:r>
                    </a:p>
                  </a:txBody>
                  <a:tcPr marL="68580" marR="68580" marT="0" marB="0">
                    <a:lnL>
                      <a:noFill/>
                    </a:lnL>
                    <a:lnR>
                      <a:noFill/>
                    </a:lnR>
                    <a:lnT>
                      <a:noFill/>
                    </a:lnT>
                    <a:lnB>
                      <a:noFill/>
                    </a:lnB>
                  </a:tcPr>
                </a:tc>
                <a:tc>
                  <a:txBody>
                    <a:bodyPr/>
                    <a:lstStyle/>
                    <a:p>
                      <a:pPr marL="0" marR="0">
                        <a:lnSpc>
                          <a:spcPct val="90000"/>
                        </a:lnSpc>
                      </a:pPr>
                      <a:r>
                        <a:rPr lang="en-US" sz="1800">
                          <a:latin typeface="Times New Roman"/>
                          <a:ea typeface="Times New Roman"/>
                        </a:rPr>
                        <a:t>4000</a:t>
                      </a:r>
                    </a:p>
                  </a:txBody>
                  <a:tcPr marL="68580" marR="68580" marT="0" marB="0">
                    <a:lnL>
                      <a:noFill/>
                    </a:lnL>
                    <a:lnR>
                      <a:noFill/>
                    </a:lnR>
                    <a:lnT>
                      <a:noFill/>
                    </a:lnT>
                    <a:lnB>
                      <a:noFill/>
                    </a:lnB>
                  </a:tcPr>
                </a:tc>
                <a:tc>
                  <a:txBody>
                    <a:bodyPr/>
                    <a:lstStyle/>
                    <a:p>
                      <a:pPr marL="0" marR="0">
                        <a:lnSpc>
                          <a:spcPct val="90000"/>
                        </a:lnSpc>
                      </a:pPr>
                      <a:r>
                        <a:rPr lang="en-US" sz="1800" dirty="0">
                          <a:latin typeface="Times New Roman"/>
                          <a:ea typeface="Times New Roman"/>
                        </a:rPr>
                        <a:t>1500</a:t>
                      </a:r>
                    </a:p>
                  </a:txBody>
                  <a:tcPr marL="68580" marR="68580" marT="0" marB="0">
                    <a:lnL>
                      <a:noFill/>
                    </a:lnL>
                    <a:lnR>
                      <a:noFill/>
                    </a:lnR>
                    <a:lnT>
                      <a:noFill/>
                    </a:lnT>
                    <a:lnB>
                      <a:noFill/>
                    </a:lnB>
                  </a:tcPr>
                </a:tc>
              </a:tr>
            </a:tbl>
          </a:graphicData>
        </a:graphic>
      </p:graphicFrame>
      <p:sp>
        <p:nvSpPr>
          <p:cNvPr id="6" name="Rectangle 5"/>
          <p:cNvSpPr/>
          <p:nvPr/>
        </p:nvSpPr>
        <p:spPr>
          <a:xfrm>
            <a:off x="304800" y="3962400"/>
            <a:ext cx="8534400" cy="2308324"/>
          </a:xfrm>
          <a:prstGeom prst="rect">
            <a:avLst/>
          </a:prstGeom>
        </p:spPr>
        <p:txBody>
          <a:bodyPr wrap="square">
            <a:spAutoFit/>
          </a:bodyPr>
          <a:lstStyle/>
          <a:p>
            <a:r>
              <a:rPr lang="en-US" sz="2400" dirty="0">
                <a:latin typeface="Times" pitchFamily="18" charset="0"/>
              </a:rPr>
              <a:t>Solutions:</a:t>
            </a:r>
          </a:p>
          <a:p>
            <a:r>
              <a:rPr lang="en-US" sz="2400" dirty="0">
                <a:latin typeface="Times" pitchFamily="18" charset="0"/>
              </a:rPr>
              <a:t>Step 1: Find the percentage.</a:t>
            </a:r>
          </a:p>
          <a:p>
            <a:r>
              <a:rPr lang="en-US" sz="2400" dirty="0">
                <a:latin typeface="Times" pitchFamily="18" charset="0"/>
              </a:rPr>
              <a:t>Step 2: Find the number of degrees for each class.</a:t>
            </a:r>
          </a:p>
          <a:p>
            <a:r>
              <a:rPr lang="en-US" sz="2400" dirty="0">
                <a:latin typeface="Times" pitchFamily="18" charset="0"/>
              </a:rPr>
              <a:t>Step 3: Using a protractor and compass, graph each section and write its name corresponding percentage</a:t>
            </a:r>
            <a:r>
              <a:rPr lang="en-US" sz="2400" dirty="0" smtClean="0">
                <a:latin typeface="Times" pitchFamily="18" charset="0"/>
              </a:rPr>
              <a:t>.</a:t>
            </a:r>
          </a:p>
          <a:p>
            <a:endParaRPr lang="en-US" sz="2400" dirty="0">
              <a:latin typeface="Times" pitchFamily="18" charset="0"/>
            </a:endParaRPr>
          </a:p>
        </p:txBody>
      </p:sp>
      <p:sp>
        <p:nvSpPr>
          <p:cNvPr id="7" name="Slide Number Placeholder 6"/>
          <p:cNvSpPr>
            <a:spLocks noGrp="1"/>
          </p:cNvSpPr>
          <p:nvPr>
            <p:ph type="sldNum" sz="quarter" idx="12"/>
          </p:nvPr>
        </p:nvSpPr>
        <p:spPr/>
        <p:txBody>
          <a:bodyPr/>
          <a:lstStyle/>
          <a:p>
            <a:fld id="{70FFC115-4E67-4F88-82C5-7B0A5CC6EBF1}" type="slidenum">
              <a:rPr lang="en-US" smtClean="0"/>
              <a:pPr/>
              <a:t>14</a:t>
            </a:fld>
            <a:endParaRPr lang="en-US"/>
          </a:p>
        </p:txBody>
      </p:sp>
      <p:sp>
        <p:nvSpPr>
          <p:cNvPr id="8" name="Footer Placeholder 7"/>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09600" y="990600"/>
          <a:ext cx="7620000" cy="1371600"/>
        </p:xfrm>
        <a:graphic>
          <a:graphicData uri="http://schemas.openxmlformats.org/drawingml/2006/table">
            <a:tbl>
              <a:tblPr/>
              <a:tblGrid>
                <a:gridCol w="2073797"/>
                <a:gridCol w="2170253"/>
                <a:gridCol w="1687975"/>
                <a:gridCol w="1687975"/>
              </a:tblGrid>
              <a:tr h="182880">
                <a:tc>
                  <a:txBody>
                    <a:bodyPr/>
                    <a:lstStyle/>
                    <a:p>
                      <a:pPr marL="0" marR="0" algn="ctr">
                        <a:lnSpc>
                          <a:spcPct val="90000"/>
                        </a:lnSpc>
                      </a:pPr>
                      <a:r>
                        <a:rPr lang="en-US" sz="2000" dirty="0">
                          <a:latin typeface="Times New Roman"/>
                          <a:ea typeface="Times New Roman"/>
                        </a:rPr>
                        <a:t>Class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2000">
                          <a:latin typeface="Times New Roman"/>
                          <a:ea typeface="Times New Roman"/>
                        </a:rPr>
                        <a:t>Frequency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2000">
                          <a:latin typeface="Times New Roman"/>
                          <a:ea typeface="Times New Roman"/>
                        </a:rPr>
                        <a:t>Percent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2000">
                          <a:latin typeface="Times New Roman"/>
                          <a:ea typeface="Times New Roman"/>
                        </a:rPr>
                        <a:t>Degree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marL="0" marR="0" algn="ctr">
                        <a:lnSpc>
                          <a:spcPct val="90000"/>
                        </a:lnSpc>
                      </a:pPr>
                      <a:r>
                        <a:rPr lang="en-US" sz="2000">
                          <a:latin typeface="Times New Roman"/>
                          <a:ea typeface="Times New Roman"/>
                        </a:rPr>
                        <a:t>Men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2000">
                          <a:latin typeface="Times New Roman"/>
                          <a:ea typeface="Times New Roman"/>
                        </a:rPr>
                        <a:t>2500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2000">
                          <a:latin typeface="Times New Roman"/>
                          <a:ea typeface="Times New Roman"/>
                        </a:rPr>
                        <a:t>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2000">
                          <a:latin typeface="Times New Roman"/>
                          <a:ea typeface="Times New Roman"/>
                        </a:rPr>
                        <a:t>90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marL="0" marR="0" algn="ctr">
                        <a:lnSpc>
                          <a:spcPct val="90000"/>
                        </a:lnSpc>
                      </a:pPr>
                      <a:r>
                        <a:rPr lang="en-US" sz="2000">
                          <a:latin typeface="Times New Roman"/>
                          <a:ea typeface="Times New Roman"/>
                        </a:rPr>
                        <a:t>Women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2000">
                          <a:latin typeface="Times New Roman"/>
                          <a:ea typeface="Times New Roman"/>
                        </a:rPr>
                        <a:t>2000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2000">
                          <a:latin typeface="Times New Roman"/>
                          <a:ea typeface="Times New Roman"/>
                        </a:rPr>
                        <a:t>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2000">
                          <a:latin typeface="Times New Roman"/>
                          <a:ea typeface="Times New Roman"/>
                        </a:rPr>
                        <a:t>72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marL="0" marR="0" algn="ctr">
                        <a:lnSpc>
                          <a:spcPct val="90000"/>
                        </a:lnSpc>
                      </a:pPr>
                      <a:r>
                        <a:rPr lang="en-US" sz="2000" dirty="0">
                          <a:latin typeface="Times New Roman"/>
                          <a:ea typeface="Times New Roman"/>
                        </a:rPr>
                        <a:t>Girls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2000">
                          <a:latin typeface="Times New Roman"/>
                          <a:ea typeface="Times New Roman"/>
                        </a:rPr>
                        <a:t>4000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2000">
                          <a:latin typeface="Times New Roman"/>
                          <a:ea typeface="Times New Roman"/>
                        </a:rPr>
                        <a:t>40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2000">
                          <a:latin typeface="Times New Roman"/>
                          <a:ea typeface="Times New Roman"/>
                        </a:rPr>
                        <a:t>144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marL="0" marR="0" algn="ctr">
                        <a:lnSpc>
                          <a:spcPct val="90000"/>
                        </a:lnSpc>
                      </a:pPr>
                      <a:r>
                        <a:rPr lang="en-US" sz="2000">
                          <a:latin typeface="Times New Roman"/>
                          <a:ea typeface="Times New Roman"/>
                        </a:rPr>
                        <a:t>Boys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2000">
                          <a:latin typeface="Times New Roman"/>
                          <a:ea typeface="Times New Roman"/>
                        </a:rPr>
                        <a:t>1500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2000">
                          <a:latin typeface="Times New Roman"/>
                          <a:ea typeface="Times New Roman"/>
                        </a:rPr>
                        <a:t>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90000"/>
                        </a:lnSpc>
                      </a:pPr>
                      <a:r>
                        <a:rPr lang="en-US" sz="2000" dirty="0">
                          <a:latin typeface="Times New Roman"/>
                          <a:ea typeface="Times New Roman"/>
                        </a:rPr>
                        <a:t>54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27649" name="Chart 2"/>
          <p:cNvPicPr>
            <a:picLocks noChangeArrowheads="1"/>
          </p:cNvPicPr>
          <p:nvPr/>
        </p:nvPicPr>
        <p:blipFill>
          <a:blip r:embed="rId2" cstate="print"/>
          <a:srcRect/>
          <a:stretch>
            <a:fillRect/>
          </a:stretch>
        </p:blipFill>
        <p:spPr bwMode="auto">
          <a:xfrm>
            <a:off x="533400" y="2514600"/>
            <a:ext cx="7772400" cy="373380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70FFC115-4E67-4F88-82C5-7B0A5CC6EBF1}" type="slidenum">
              <a:rPr lang="en-US" smtClean="0"/>
              <a:pPr/>
              <a:t>15</a:t>
            </a:fld>
            <a:endParaRPr lang="en-US"/>
          </a:p>
        </p:txBody>
      </p:sp>
      <p:sp>
        <p:nvSpPr>
          <p:cNvPr id="5" name="Footer Placeholder 4"/>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1" y="0"/>
            <a:ext cx="9143999" cy="2362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sng" strike="noStrike" cap="none" normalizeH="0" baseline="0" dirty="0" smtClean="0">
                <a:ln>
                  <a:noFill/>
                </a:ln>
                <a:solidFill>
                  <a:schemeClr val="tx1"/>
                </a:solidFill>
                <a:effectLst/>
                <a:latin typeface="Times" pitchFamily="18" charset="0"/>
                <a:ea typeface="Times New Roman" pitchFamily="18" charset="0"/>
                <a:cs typeface="System"/>
              </a:rPr>
              <a:t>Pictogram</a:t>
            </a:r>
            <a:endPar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In these diagram, we represent data by means of some picture symbols. We decide abut a suitable picture to represent a definite number of units in which the variable is measured.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Example:</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draw a pictogram to represent the following population of a town.</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graphicFrame>
        <p:nvGraphicFramePr>
          <p:cNvPr id="3" name="Table 2"/>
          <p:cNvGraphicFramePr>
            <a:graphicFrameLocks noGrp="1"/>
          </p:cNvGraphicFramePr>
          <p:nvPr/>
        </p:nvGraphicFramePr>
        <p:xfrm>
          <a:off x="304800" y="2286000"/>
          <a:ext cx="7924798" cy="1371600"/>
        </p:xfrm>
        <a:graphic>
          <a:graphicData uri="http://schemas.openxmlformats.org/drawingml/2006/table">
            <a:tbl>
              <a:tblPr/>
              <a:tblGrid>
                <a:gridCol w="1023991"/>
                <a:gridCol w="1335640"/>
                <a:gridCol w="1780853"/>
                <a:gridCol w="2003461"/>
                <a:gridCol w="1780853"/>
              </a:tblGrid>
              <a:tr h="685800">
                <a:tc>
                  <a:txBody>
                    <a:bodyPr/>
                    <a:lstStyle/>
                    <a:p>
                      <a:pPr marL="0" marR="0" algn="ctr">
                        <a:lnSpc>
                          <a:spcPct val="90000"/>
                        </a:lnSpc>
                      </a:pPr>
                      <a:r>
                        <a:rPr lang="en-US" sz="2000">
                          <a:latin typeface="Times New Roman"/>
                          <a:ea typeface="Times New Roman"/>
                        </a:rPr>
                        <a:t>Year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90000"/>
                        </a:lnSpc>
                      </a:pPr>
                      <a:r>
                        <a:rPr lang="en-US" sz="2000">
                          <a:latin typeface="Times New Roman"/>
                          <a:ea typeface="Times New Roman"/>
                        </a:rPr>
                        <a:t>1989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90000"/>
                        </a:lnSpc>
                      </a:pPr>
                      <a:r>
                        <a:rPr lang="en-US" sz="2000">
                          <a:latin typeface="Times New Roman"/>
                          <a:ea typeface="Times New Roman"/>
                        </a:rPr>
                        <a:t>1990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90000"/>
                        </a:lnSpc>
                      </a:pPr>
                      <a:r>
                        <a:rPr lang="en-US" sz="2000">
                          <a:latin typeface="Times New Roman"/>
                          <a:ea typeface="Times New Roman"/>
                        </a:rPr>
                        <a:t>1991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90000"/>
                        </a:lnSpc>
                      </a:pPr>
                      <a:r>
                        <a:rPr lang="en-US" sz="2000">
                          <a:latin typeface="Times New Roman"/>
                          <a:ea typeface="Times New Roman"/>
                        </a:rPr>
                        <a:t>1992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5800">
                <a:tc>
                  <a:txBody>
                    <a:bodyPr/>
                    <a:lstStyle/>
                    <a:p>
                      <a:pPr marL="0" marR="0" algn="ctr">
                        <a:lnSpc>
                          <a:spcPct val="90000"/>
                        </a:lnSpc>
                      </a:pPr>
                      <a:r>
                        <a:rPr lang="en-US" sz="2000">
                          <a:latin typeface="Times New Roman"/>
                          <a:ea typeface="Times New Roman"/>
                        </a:rPr>
                        <a:t>Population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90000"/>
                        </a:lnSpc>
                      </a:pPr>
                      <a:r>
                        <a:rPr lang="en-US" sz="2000">
                          <a:latin typeface="Times New Roman"/>
                          <a:ea typeface="Times New Roman"/>
                        </a:rPr>
                        <a:t>2000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90000"/>
                        </a:lnSpc>
                      </a:pPr>
                      <a:r>
                        <a:rPr lang="en-US" sz="2000">
                          <a:latin typeface="Times New Roman"/>
                          <a:ea typeface="Times New Roman"/>
                        </a:rPr>
                        <a:t>3000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90000"/>
                        </a:lnSpc>
                      </a:pPr>
                      <a:r>
                        <a:rPr lang="en-US" sz="2000">
                          <a:latin typeface="Times New Roman"/>
                          <a:ea typeface="Times New Roman"/>
                        </a:rPr>
                        <a:t>5000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90000"/>
                        </a:lnSpc>
                      </a:pPr>
                      <a:r>
                        <a:rPr lang="en-US" sz="2000" dirty="0">
                          <a:latin typeface="Times New Roman"/>
                          <a:ea typeface="Times New Roman"/>
                        </a:rPr>
                        <a:t>7000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8674" name="Rectangle 2"/>
          <p:cNvSpPr>
            <a:spLocks noChangeArrowheads="1"/>
          </p:cNvSpPr>
          <p:nvPr/>
        </p:nvSpPr>
        <p:spPr bwMode="auto">
          <a:xfrm>
            <a:off x="0" y="3733801"/>
            <a:ext cx="9144000" cy="31701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14300" algn="l"/>
              </a:tabLst>
            </a:pPr>
            <a:r>
              <a:rPr kumimoji="0" lang="en-US" sz="2000" b="1" i="0" u="sng" strike="noStrike" cap="none" normalizeH="0" baseline="0" dirty="0" smtClean="0">
                <a:ln>
                  <a:noFill/>
                </a:ln>
                <a:solidFill>
                  <a:schemeClr val="tx1"/>
                </a:solidFill>
                <a:effectLst/>
                <a:latin typeface="Times" pitchFamily="18" charset="0"/>
                <a:ea typeface="Times New Roman" pitchFamily="18" charset="0"/>
                <a:cs typeface="System" charset="0"/>
              </a:rPr>
              <a:t>Bar Charts:</a:t>
            </a:r>
            <a:endParaRPr kumimoji="0" lang="en-US" sz="20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14300" algn="l"/>
              </a:tabLst>
            </a:pPr>
            <a:r>
              <a:rPr kumimoji="0" lang="en-US" sz="20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A set of bars (thick lines or narrow rectangles) representing some magnitude over time space.</a:t>
            </a:r>
            <a:endParaRPr kumimoji="0" lang="en-US" sz="20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14300" algn="l"/>
              </a:tabLst>
            </a:pPr>
            <a:r>
              <a:rPr kumimoji="0" lang="en-US" sz="20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They are useful for comparing aggregate over time space.</a:t>
            </a:r>
            <a:endParaRPr kumimoji="0" lang="en-US" sz="20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14300" algn="l"/>
              </a:tabLst>
            </a:pPr>
            <a:r>
              <a:rPr kumimoji="0" lang="en-US" sz="20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Bars can be drawn either vertically or horizontally.</a:t>
            </a:r>
            <a:endParaRPr kumimoji="0" lang="en-US" sz="20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14300" algn="l"/>
              </a:tabLst>
            </a:pPr>
            <a:r>
              <a:rPr kumimoji="0" lang="en-US" sz="20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There are different types of bar charts. The most common being :</a:t>
            </a:r>
            <a:endParaRPr kumimoji="0" lang="en-US" sz="2000" b="0" i="0" u="none" strike="noStrike" cap="none" normalizeH="0" baseline="0" dirty="0" smtClean="0">
              <a:ln>
                <a:noFill/>
              </a:ln>
              <a:solidFill>
                <a:schemeClr val="tx1"/>
              </a:solidFill>
              <a:effectLst/>
              <a:latin typeface="Times" pitchFamily="18"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Tx/>
              <a:buChar char="-"/>
              <a:tabLst>
                <a:tab pos="114300" algn="l"/>
              </a:tabLst>
            </a:pPr>
            <a:r>
              <a:rPr kumimoji="0" lang="en-US" sz="20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Simple bar chart</a:t>
            </a:r>
            <a:endParaRPr kumimoji="0" lang="en-US" sz="2000" b="0" i="0" u="none" strike="noStrike" cap="none" normalizeH="0" baseline="0" dirty="0" smtClean="0">
              <a:ln>
                <a:noFill/>
              </a:ln>
              <a:solidFill>
                <a:schemeClr val="tx1"/>
              </a:solidFill>
              <a:effectLst/>
              <a:latin typeface="Times" pitchFamily="18"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Tx/>
              <a:buChar char="-"/>
              <a:tabLst>
                <a:tab pos="114300" algn="l"/>
              </a:tabLst>
            </a:pPr>
            <a:r>
              <a:rPr kumimoji="0" lang="en-US" sz="20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Component or sub divided bar chart.</a:t>
            </a:r>
            <a:endParaRPr kumimoji="0" lang="en-US" sz="2000" b="0" i="0" u="none" strike="noStrike" cap="none" normalizeH="0" baseline="0" dirty="0" smtClean="0">
              <a:ln>
                <a:noFill/>
              </a:ln>
              <a:solidFill>
                <a:schemeClr val="tx1"/>
              </a:solidFill>
              <a:effectLst/>
              <a:latin typeface="Times" pitchFamily="18"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Tx/>
              <a:buChar char="-"/>
              <a:tabLst>
                <a:tab pos="114300" algn="l"/>
              </a:tabLst>
            </a:pPr>
            <a:r>
              <a:rPr kumimoji="0" lang="en-US" sz="20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Multiple bar charts.</a:t>
            </a:r>
            <a:endParaRPr kumimoji="0" lang="en-US" sz="20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14300" algn="l"/>
              </a:tabLst>
            </a:pPr>
            <a:endParaRPr kumimoji="0" lang="en-US" sz="2000" b="0" i="0" u="none" strike="noStrike" cap="none" normalizeH="0" baseline="0" dirty="0" smtClean="0">
              <a:ln>
                <a:noFill/>
              </a:ln>
              <a:solidFill>
                <a:schemeClr val="tx1"/>
              </a:solidFill>
              <a:effectLst/>
              <a:latin typeface="Times" pitchFamily="18" charset="0"/>
              <a:cs typeface="Arial" pitchFamily="34" charset="0"/>
            </a:endParaRPr>
          </a:p>
        </p:txBody>
      </p:sp>
      <p:sp>
        <p:nvSpPr>
          <p:cNvPr id="5" name="Slide Number Placeholder 4"/>
          <p:cNvSpPr>
            <a:spLocks noGrp="1"/>
          </p:cNvSpPr>
          <p:nvPr>
            <p:ph type="sldNum" sz="quarter" idx="12"/>
          </p:nvPr>
        </p:nvSpPr>
        <p:spPr/>
        <p:txBody>
          <a:bodyPr/>
          <a:lstStyle/>
          <a:p>
            <a:fld id="{70FFC115-4E67-4F88-82C5-7B0A5CC6EBF1}" type="slidenum">
              <a:rPr lang="en-US" smtClean="0"/>
              <a:pPr/>
              <a:t>16</a:t>
            </a:fld>
            <a:endParaRPr lang="en-US"/>
          </a:p>
        </p:txBody>
      </p:sp>
      <p:sp>
        <p:nvSpPr>
          <p:cNvPr id="6" name="Footer Placeholder 5"/>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1" y="0"/>
            <a:ext cx="9144000" cy="236988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sng" strike="noStrike" cap="none" normalizeH="0" baseline="0" dirty="0" smtClean="0">
                <a:ln>
                  <a:noFill/>
                </a:ln>
                <a:solidFill>
                  <a:schemeClr val="tx1"/>
                </a:solidFill>
                <a:effectLst/>
                <a:latin typeface="Times" pitchFamily="18" charset="0"/>
                <a:ea typeface="Times New Roman" pitchFamily="18" charset="0"/>
                <a:cs typeface="Arial" pitchFamily="34" charset="0"/>
              </a:rPr>
              <a:t>Simple Bar Chart</a:t>
            </a:r>
            <a:endParaRPr kumimoji="0" lang="en-US" sz="28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Are used to display data on one variable.</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-They are thick lines (narrow rectangles) having the same breadth. The magnitude of a quantity is represented by the height /length of the bar.</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Example: The following data represent sale by product, 1957- 1959 of a given company for three products A, B, C.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graphicFrame>
        <p:nvGraphicFramePr>
          <p:cNvPr id="3" name="Table 2"/>
          <p:cNvGraphicFramePr>
            <a:graphicFrameLocks noGrp="1"/>
          </p:cNvGraphicFramePr>
          <p:nvPr/>
        </p:nvGraphicFramePr>
        <p:xfrm>
          <a:off x="304799" y="2514600"/>
          <a:ext cx="8305801" cy="1371600"/>
        </p:xfrm>
        <a:graphic>
          <a:graphicData uri="http://schemas.openxmlformats.org/drawingml/2006/table">
            <a:tbl>
              <a:tblPr/>
              <a:tblGrid>
                <a:gridCol w="1759169"/>
                <a:gridCol w="1840566"/>
                <a:gridCol w="2659517"/>
                <a:gridCol w="2046549"/>
              </a:tblGrid>
              <a:tr h="530352">
                <a:tc>
                  <a:txBody>
                    <a:bodyPr/>
                    <a:lstStyle/>
                    <a:p>
                      <a:pPr marL="0" marR="0" algn="ctr">
                        <a:lnSpc>
                          <a:spcPct val="90000"/>
                        </a:lnSpc>
                        <a:spcBef>
                          <a:spcPts val="0"/>
                        </a:spcBef>
                        <a:spcAft>
                          <a:spcPts val="0"/>
                        </a:spcAft>
                      </a:pPr>
                      <a:r>
                        <a:rPr lang="en-US" sz="2000">
                          <a:latin typeface="Times New Roman"/>
                          <a:ea typeface="Times New Roman"/>
                        </a:rPr>
                        <a:t>Product</a:t>
                      </a:r>
                    </a:p>
                  </a:txBody>
                  <a:tcPr marL="68580" marR="68580" marT="0" marB="0">
                    <a:lnL>
                      <a:noFill/>
                    </a:lnL>
                    <a:lnR>
                      <a:noFill/>
                    </a:lnR>
                    <a:lnT>
                      <a:noFill/>
                    </a:lnT>
                    <a:lnB>
                      <a:noFill/>
                    </a:lnB>
                  </a:tcPr>
                </a:tc>
                <a:tc>
                  <a:txBody>
                    <a:bodyPr/>
                    <a:lstStyle/>
                    <a:p>
                      <a:pPr marL="0" marR="0" algn="ctr">
                        <a:lnSpc>
                          <a:spcPct val="90000"/>
                        </a:lnSpc>
                        <a:spcBef>
                          <a:spcPts val="0"/>
                        </a:spcBef>
                        <a:spcAft>
                          <a:spcPts val="0"/>
                        </a:spcAft>
                      </a:pPr>
                      <a:r>
                        <a:rPr lang="en-US" sz="2000">
                          <a:latin typeface="Times New Roman"/>
                          <a:ea typeface="Times New Roman"/>
                        </a:rPr>
                        <a:t>Sales($)</a:t>
                      </a:r>
                    </a:p>
                    <a:p>
                      <a:pPr marL="0" marR="0" algn="ctr">
                        <a:lnSpc>
                          <a:spcPct val="90000"/>
                        </a:lnSpc>
                        <a:spcBef>
                          <a:spcPts val="0"/>
                        </a:spcBef>
                        <a:spcAft>
                          <a:spcPts val="0"/>
                        </a:spcAft>
                      </a:pPr>
                      <a:r>
                        <a:rPr lang="en-US" sz="2000">
                          <a:latin typeface="Times New Roman"/>
                          <a:ea typeface="Times New Roman"/>
                        </a:rPr>
                        <a:t>In 1957</a:t>
                      </a:r>
                    </a:p>
                  </a:txBody>
                  <a:tcPr marL="68580" marR="68580" marT="0" marB="0">
                    <a:lnL>
                      <a:noFill/>
                    </a:lnL>
                    <a:lnR>
                      <a:noFill/>
                    </a:lnR>
                    <a:lnT>
                      <a:noFill/>
                    </a:lnT>
                    <a:lnB>
                      <a:noFill/>
                    </a:lnB>
                  </a:tcPr>
                </a:tc>
                <a:tc>
                  <a:txBody>
                    <a:bodyPr/>
                    <a:lstStyle/>
                    <a:p>
                      <a:pPr marL="0" marR="0" algn="ctr">
                        <a:lnSpc>
                          <a:spcPct val="90000"/>
                        </a:lnSpc>
                        <a:spcBef>
                          <a:spcPts val="0"/>
                        </a:spcBef>
                        <a:spcAft>
                          <a:spcPts val="0"/>
                        </a:spcAft>
                      </a:pPr>
                      <a:r>
                        <a:rPr lang="en-US" sz="2000">
                          <a:latin typeface="Times New Roman"/>
                          <a:ea typeface="Times New Roman"/>
                        </a:rPr>
                        <a:t>Sales($)</a:t>
                      </a:r>
                    </a:p>
                    <a:p>
                      <a:pPr marL="0" marR="0" algn="ctr">
                        <a:lnSpc>
                          <a:spcPct val="90000"/>
                        </a:lnSpc>
                        <a:spcBef>
                          <a:spcPts val="0"/>
                        </a:spcBef>
                        <a:spcAft>
                          <a:spcPts val="0"/>
                        </a:spcAft>
                      </a:pPr>
                      <a:r>
                        <a:rPr lang="en-US" sz="2000">
                          <a:latin typeface="Times New Roman"/>
                          <a:ea typeface="Times New Roman"/>
                        </a:rPr>
                        <a:t>In 1958</a:t>
                      </a:r>
                    </a:p>
                  </a:txBody>
                  <a:tcPr marL="68580" marR="68580" marT="0" marB="0">
                    <a:lnL>
                      <a:noFill/>
                    </a:lnL>
                    <a:lnR>
                      <a:noFill/>
                    </a:lnR>
                    <a:lnT>
                      <a:noFill/>
                    </a:lnT>
                    <a:lnB>
                      <a:noFill/>
                    </a:lnB>
                  </a:tcPr>
                </a:tc>
                <a:tc>
                  <a:txBody>
                    <a:bodyPr/>
                    <a:lstStyle/>
                    <a:p>
                      <a:pPr marL="0" marR="0" algn="ctr">
                        <a:lnSpc>
                          <a:spcPct val="90000"/>
                        </a:lnSpc>
                        <a:spcBef>
                          <a:spcPts val="0"/>
                        </a:spcBef>
                        <a:spcAft>
                          <a:spcPts val="0"/>
                        </a:spcAft>
                      </a:pPr>
                      <a:r>
                        <a:rPr lang="en-US" sz="2000">
                          <a:latin typeface="Times New Roman"/>
                          <a:ea typeface="Times New Roman"/>
                        </a:rPr>
                        <a:t>Sales($)</a:t>
                      </a:r>
                    </a:p>
                    <a:p>
                      <a:pPr marL="0" marR="0" algn="ctr">
                        <a:lnSpc>
                          <a:spcPct val="90000"/>
                        </a:lnSpc>
                        <a:spcBef>
                          <a:spcPts val="0"/>
                        </a:spcBef>
                        <a:spcAft>
                          <a:spcPts val="0"/>
                        </a:spcAft>
                      </a:pPr>
                      <a:r>
                        <a:rPr lang="en-US" sz="2000">
                          <a:latin typeface="Times New Roman"/>
                          <a:ea typeface="Times New Roman"/>
                        </a:rPr>
                        <a:t>In 1959</a:t>
                      </a:r>
                    </a:p>
                  </a:txBody>
                  <a:tcPr marL="68580" marR="68580" marT="0" marB="0">
                    <a:lnL>
                      <a:noFill/>
                    </a:lnL>
                    <a:lnR>
                      <a:noFill/>
                    </a:lnR>
                    <a:lnT>
                      <a:noFill/>
                    </a:lnT>
                    <a:lnB>
                      <a:noFill/>
                    </a:lnB>
                  </a:tcPr>
                </a:tc>
              </a:tr>
              <a:tr h="265176">
                <a:tc>
                  <a:txBody>
                    <a:bodyPr/>
                    <a:lstStyle/>
                    <a:p>
                      <a:pPr marL="0" marR="0" algn="ctr">
                        <a:lnSpc>
                          <a:spcPct val="90000"/>
                        </a:lnSpc>
                        <a:spcBef>
                          <a:spcPts val="0"/>
                        </a:spcBef>
                        <a:spcAft>
                          <a:spcPts val="0"/>
                        </a:spcAft>
                      </a:pPr>
                      <a:r>
                        <a:rPr lang="en-US" sz="2000">
                          <a:latin typeface="Times New Roman"/>
                          <a:ea typeface="Times New Roman"/>
                        </a:rPr>
                        <a:t>A</a:t>
                      </a:r>
                    </a:p>
                  </a:txBody>
                  <a:tcPr marL="68580" marR="68580" marT="0" marB="0">
                    <a:lnL>
                      <a:noFill/>
                    </a:lnL>
                    <a:lnR>
                      <a:noFill/>
                    </a:lnR>
                    <a:lnT>
                      <a:noFill/>
                    </a:lnT>
                    <a:lnB>
                      <a:noFill/>
                    </a:lnB>
                  </a:tcPr>
                </a:tc>
                <a:tc>
                  <a:txBody>
                    <a:bodyPr/>
                    <a:lstStyle/>
                    <a:p>
                      <a:pPr marL="0" marR="0" algn="ctr">
                        <a:lnSpc>
                          <a:spcPct val="90000"/>
                        </a:lnSpc>
                        <a:spcBef>
                          <a:spcPts val="0"/>
                        </a:spcBef>
                        <a:spcAft>
                          <a:spcPts val="0"/>
                        </a:spcAft>
                      </a:pPr>
                      <a:r>
                        <a:rPr lang="en-US" sz="2000">
                          <a:latin typeface="Times New Roman"/>
                          <a:ea typeface="Times New Roman"/>
                        </a:rPr>
                        <a:t>12</a:t>
                      </a:r>
                    </a:p>
                  </a:txBody>
                  <a:tcPr marL="68580" marR="68580" marT="0" marB="0">
                    <a:lnL>
                      <a:noFill/>
                    </a:lnL>
                    <a:lnR>
                      <a:noFill/>
                    </a:lnR>
                    <a:lnT>
                      <a:noFill/>
                    </a:lnT>
                    <a:lnB>
                      <a:noFill/>
                    </a:lnB>
                  </a:tcPr>
                </a:tc>
                <a:tc>
                  <a:txBody>
                    <a:bodyPr/>
                    <a:lstStyle/>
                    <a:p>
                      <a:pPr marL="0" marR="0" algn="ctr">
                        <a:lnSpc>
                          <a:spcPct val="90000"/>
                        </a:lnSpc>
                        <a:spcBef>
                          <a:spcPts val="0"/>
                        </a:spcBef>
                        <a:spcAft>
                          <a:spcPts val="0"/>
                        </a:spcAft>
                      </a:pPr>
                      <a:r>
                        <a:rPr lang="en-US" sz="2000">
                          <a:latin typeface="Times New Roman"/>
                          <a:ea typeface="Times New Roman"/>
                        </a:rPr>
                        <a:t>14</a:t>
                      </a:r>
                    </a:p>
                  </a:txBody>
                  <a:tcPr marL="68580" marR="68580" marT="0" marB="0">
                    <a:lnL>
                      <a:noFill/>
                    </a:lnL>
                    <a:lnR>
                      <a:noFill/>
                    </a:lnR>
                    <a:lnT>
                      <a:noFill/>
                    </a:lnT>
                    <a:lnB>
                      <a:noFill/>
                    </a:lnB>
                  </a:tcPr>
                </a:tc>
                <a:tc>
                  <a:txBody>
                    <a:bodyPr/>
                    <a:lstStyle/>
                    <a:p>
                      <a:pPr marL="0" marR="0" algn="ctr">
                        <a:lnSpc>
                          <a:spcPct val="90000"/>
                        </a:lnSpc>
                        <a:spcBef>
                          <a:spcPts val="0"/>
                        </a:spcBef>
                        <a:spcAft>
                          <a:spcPts val="0"/>
                        </a:spcAft>
                      </a:pPr>
                      <a:r>
                        <a:rPr lang="en-US" sz="2000">
                          <a:latin typeface="Times New Roman"/>
                          <a:ea typeface="Times New Roman"/>
                        </a:rPr>
                        <a:t>18</a:t>
                      </a:r>
                    </a:p>
                  </a:txBody>
                  <a:tcPr marL="68580" marR="68580" marT="0" marB="0">
                    <a:lnL>
                      <a:noFill/>
                    </a:lnL>
                    <a:lnR>
                      <a:noFill/>
                    </a:lnR>
                    <a:lnT>
                      <a:noFill/>
                    </a:lnT>
                    <a:lnB>
                      <a:noFill/>
                    </a:lnB>
                  </a:tcPr>
                </a:tc>
              </a:tr>
              <a:tr h="265176">
                <a:tc>
                  <a:txBody>
                    <a:bodyPr/>
                    <a:lstStyle/>
                    <a:p>
                      <a:pPr marL="0" marR="0" algn="ctr">
                        <a:lnSpc>
                          <a:spcPct val="90000"/>
                        </a:lnSpc>
                        <a:spcBef>
                          <a:spcPts val="0"/>
                        </a:spcBef>
                        <a:spcAft>
                          <a:spcPts val="0"/>
                        </a:spcAft>
                      </a:pPr>
                      <a:r>
                        <a:rPr lang="en-US" sz="2000">
                          <a:latin typeface="Times New Roman"/>
                          <a:ea typeface="Times New Roman"/>
                        </a:rPr>
                        <a:t>B</a:t>
                      </a:r>
                    </a:p>
                  </a:txBody>
                  <a:tcPr marL="68580" marR="68580" marT="0" marB="0">
                    <a:lnL>
                      <a:noFill/>
                    </a:lnL>
                    <a:lnR>
                      <a:noFill/>
                    </a:lnR>
                    <a:lnT>
                      <a:noFill/>
                    </a:lnT>
                    <a:lnB>
                      <a:noFill/>
                    </a:lnB>
                  </a:tcPr>
                </a:tc>
                <a:tc>
                  <a:txBody>
                    <a:bodyPr/>
                    <a:lstStyle/>
                    <a:p>
                      <a:pPr marL="0" marR="0" algn="ctr">
                        <a:lnSpc>
                          <a:spcPct val="90000"/>
                        </a:lnSpc>
                        <a:spcBef>
                          <a:spcPts val="0"/>
                        </a:spcBef>
                        <a:spcAft>
                          <a:spcPts val="0"/>
                        </a:spcAft>
                      </a:pPr>
                      <a:r>
                        <a:rPr lang="en-US" sz="2000">
                          <a:latin typeface="Times New Roman"/>
                          <a:ea typeface="Times New Roman"/>
                        </a:rPr>
                        <a:t>24</a:t>
                      </a:r>
                    </a:p>
                  </a:txBody>
                  <a:tcPr marL="68580" marR="68580" marT="0" marB="0">
                    <a:lnL>
                      <a:noFill/>
                    </a:lnL>
                    <a:lnR>
                      <a:noFill/>
                    </a:lnR>
                    <a:lnT>
                      <a:noFill/>
                    </a:lnT>
                    <a:lnB>
                      <a:noFill/>
                    </a:lnB>
                  </a:tcPr>
                </a:tc>
                <a:tc>
                  <a:txBody>
                    <a:bodyPr/>
                    <a:lstStyle/>
                    <a:p>
                      <a:pPr marL="0" marR="0" algn="ctr">
                        <a:lnSpc>
                          <a:spcPct val="90000"/>
                        </a:lnSpc>
                        <a:spcBef>
                          <a:spcPts val="0"/>
                        </a:spcBef>
                        <a:spcAft>
                          <a:spcPts val="0"/>
                        </a:spcAft>
                      </a:pPr>
                      <a:r>
                        <a:rPr lang="en-US" sz="2000">
                          <a:latin typeface="Times New Roman"/>
                          <a:ea typeface="Times New Roman"/>
                        </a:rPr>
                        <a:t>21</a:t>
                      </a:r>
                    </a:p>
                  </a:txBody>
                  <a:tcPr marL="68580" marR="68580" marT="0" marB="0">
                    <a:lnL>
                      <a:noFill/>
                    </a:lnL>
                    <a:lnR>
                      <a:noFill/>
                    </a:lnR>
                    <a:lnT>
                      <a:noFill/>
                    </a:lnT>
                    <a:lnB>
                      <a:noFill/>
                    </a:lnB>
                  </a:tcPr>
                </a:tc>
                <a:tc>
                  <a:txBody>
                    <a:bodyPr/>
                    <a:lstStyle/>
                    <a:p>
                      <a:pPr marL="0" marR="0" algn="ctr">
                        <a:lnSpc>
                          <a:spcPct val="90000"/>
                        </a:lnSpc>
                        <a:spcBef>
                          <a:spcPts val="0"/>
                        </a:spcBef>
                        <a:spcAft>
                          <a:spcPts val="0"/>
                        </a:spcAft>
                      </a:pPr>
                      <a:r>
                        <a:rPr lang="en-US" sz="2000">
                          <a:latin typeface="Times New Roman"/>
                          <a:ea typeface="Times New Roman"/>
                        </a:rPr>
                        <a:t>18</a:t>
                      </a:r>
                    </a:p>
                  </a:txBody>
                  <a:tcPr marL="68580" marR="68580" marT="0" marB="0">
                    <a:lnL>
                      <a:noFill/>
                    </a:lnL>
                    <a:lnR>
                      <a:noFill/>
                    </a:lnR>
                    <a:lnT>
                      <a:noFill/>
                    </a:lnT>
                    <a:lnB>
                      <a:noFill/>
                    </a:lnB>
                  </a:tcPr>
                </a:tc>
              </a:tr>
              <a:tr h="265176">
                <a:tc>
                  <a:txBody>
                    <a:bodyPr/>
                    <a:lstStyle/>
                    <a:p>
                      <a:pPr marL="0" marR="0" algn="ctr">
                        <a:lnSpc>
                          <a:spcPct val="90000"/>
                        </a:lnSpc>
                        <a:spcBef>
                          <a:spcPts val="0"/>
                        </a:spcBef>
                        <a:spcAft>
                          <a:spcPts val="0"/>
                        </a:spcAft>
                      </a:pPr>
                      <a:r>
                        <a:rPr lang="en-US" sz="2000">
                          <a:latin typeface="Times New Roman"/>
                          <a:ea typeface="Times New Roman"/>
                        </a:rPr>
                        <a:t>C</a:t>
                      </a:r>
                    </a:p>
                  </a:txBody>
                  <a:tcPr marL="68580" marR="68580" marT="0" marB="0">
                    <a:lnL>
                      <a:noFill/>
                    </a:lnL>
                    <a:lnR>
                      <a:noFill/>
                    </a:lnR>
                    <a:lnT>
                      <a:noFill/>
                    </a:lnT>
                    <a:lnB>
                      <a:noFill/>
                    </a:lnB>
                  </a:tcPr>
                </a:tc>
                <a:tc>
                  <a:txBody>
                    <a:bodyPr/>
                    <a:lstStyle/>
                    <a:p>
                      <a:pPr marL="0" marR="0" algn="ctr">
                        <a:lnSpc>
                          <a:spcPct val="90000"/>
                        </a:lnSpc>
                        <a:spcBef>
                          <a:spcPts val="0"/>
                        </a:spcBef>
                        <a:spcAft>
                          <a:spcPts val="0"/>
                        </a:spcAft>
                      </a:pPr>
                      <a:r>
                        <a:rPr lang="en-US" sz="2000">
                          <a:latin typeface="Times New Roman"/>
                          <a:ea typeface="Times New Roman"/>
                        </a:rPr>
                        <a:t>24</a:t>
                      </a:r>
                    </a:p>
                  </a:txBody>
                  <a:tcPr marL="68580" marR="68580" marT="0" marB="0">
                    <a:lnL>
                      <a:noFill/>
                    </a:lnL>
                    <a:lnR>
                      <a:noFill/>
                    </a:lnR>
                    <a:lnT>
                      <a:noFill/>
                    </a:lnT>
                    <a:lnB>
                      <a:noFill/>
                    </a:lnB>
                  </a:tcPr>
                </a:tc>
                <a:tc>
                  <a:txBody>
                    <a:bodyPr/>
                    <a:lstStyle/>
                    <a:p>
                      <a:pPr marL="0" marR="0" algn="ctr">
                        <a:lnSpc>
                          <a:spcPct val="90000"/>
                        </a:lnSpc>
                        <a:spcBef>
                          <a:spcPts val="0"/>
                        </a:spcBef>
                        <a:spcAft>
                          <a:spcPts val="0"/>
                        </a:spcAft>
                      </a:pPr>
                      <a:r>
                        <a:rPr lang="en-US" sz="2000">
                          <a:latin typeface="Times New Roman"/>
                          <a:ea typeface="Times New Roman"/>
                        </a:rPr>
                        <a:t>35</a:t>
                      </a:r>
                    </a:p>
                  </a:txBody>
                  <a:tcPr marL="68580" marR="68580" marT="0" marB="0">
                    <a:lnL>
                      <a:noFill/>
                    </a:lnL>
                    <a:lnR>
                      <a:noFill/>
                    </a:lnR>
                    <a:lnT>
                      <a:noFill/>
                    </a:lnT>
                    <a:lnB>
                      <a:noFill/>
                    </a:lnB>
                  </a:tcPr>
                </a:tc>
                <a:tc>
                  <a:txBody>
                    <a:bodyPr/>
                    <a:lstStyle/>
                    <a:p>
                      <a:pPr marL="0" marR="0" algn="ctr">
                        <a:lnSpc>
                          <a:spcPct val="90000"/>
                        </a:lnSpc>
                        <a:spcBef>
                          <a:spcPts val="0"/>
                        </a:spcBef>
                        <a:spcAft>
                          <a:spcPts val="0"/>
                        </a:spcAft>
                      </a:pPr>
                      <a:r>
                        <a:rPr lang="en-US" sz="2000" dirty="0">
                          <a:latin typeface="Times New Roman"/>
                          <a:ea typeface="Times New Roman"/>
                        </a:rPr>
                        <a:t>54</a:t>
                      </a:r>
                    </a:p>
                  </a:txBody>
                  <a:tcPr marL="68580" marR="68580" marT="0" marB="0">
                    <a:lnL>
                      <a:noFill/>
                    </a:lnL>
                    <a:lnR>
                      <a:noFill/>
                    </a:lnR>
                    <a:lnT>
                      <a:noFill/>
                    </a:lnT>
                    <a:lnB>
                      <a:noFill/>
                    </a:lnB>
                  </a:tcPr>
                </a:tc>
              </a:tr>
            </a:tbl>
          </a:graphicData>
        </a:graphic>
      </p:graphicFrame>
      <p:pic>
        <p:nvPicPr>
          <p:cNvPr id="29698" name="Picture 2"/>
          <p:cNvPicPr>
            <a:picLocks noChangeAspect="1" noChangeArrowheads="1"/>
          </p:cNvPicPr>
          <p:nvPr/>
        </p:nvPicPr>
        <p:blipFill>
          <a:blip r:embed="rId2" cstate="print"/>
          <a:srcRect/>
          <a:stretch>
            <a:fillRect/>
          </a:stretch>
        </p:blipFill>
        <p:spPr bwMode="auto">
          <a:xfrm>
            <a:off x="1219200" y="3962400"/>
            <a:ext cx="5410200" cy="2895600"/>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0FFC115-4E67-4F88-82C5-7B0A5CC6EBF1}" type="slidenum">
              <a:rPr lang="en-US" smtClean="0"/>
              <a:pPr/>
              <a:t>17</a:t>
            </a:fld>
            <a:endParaRPr lang="en-US"/>
          </a:p>
        </p:txBody>
      </p:sp>
      <p:sp>
        <p:nvSpPr>
          <p:cNvPr id="6" name="Footer Placeholder 5"/>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381000" y="0"/>
            <a:ext cx="87630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sng" strike="noStrike" cap="none" normalizeH="0" baseline="0" dirty="0" smtClean="0">
                <a:ln>
                  <a:noFill/>
                </a:ln>
                <a:solidFill>
                  <a:schemeClr val="tx1"/>
                </a:solidFill>
                <a:effectLst/>
                <a:latin typeface="Times" pitchFamily="18" charset="0"/>
                <a:ea typeface="Times New Roman" pitchFamily="18" charset="0"/>
                <a:cs typeface="Arial" pitchFamily="34" charset="0"/>
              </a:rPr>
              <a:t>Component Bar chart</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-When there is a desire to show how a total (or aggregate) is divided in to its component parts, we use component bar chart.</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-The bars represent total value of a variable with each total broken in to its component parts and different </a:t>
            </a:r>
            <a:r>
              <a:rPr kumimoji="0" lang="en-US" sz="2400" b="0" i="0" u="none" strike="noStrike" cap="none" normalizeH="0" baseline="0" dirty="0" err="1" smtClean="0">
                <a:ln>
                  <a:noFill/>
                </a:ln>
                <a:solidFill>
                  <a:schemeClr val="tx1"/>
                </a:solidFill>
                <a:effectLst/>
                <a:latin typeface="Times" pitchFamily="18" charset="0"/>
                <a:ea typeface="Times New Roman" pitchFamily="18" charset="0"/>
                <a:cs typeface="Arial" pitchFamily="34" charset="0"/>
              </a:rPr>
              <a:t>colours</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or designs are used for identifications</a:t>
            </a:r>
          </a:p>
          <a:p>
            <a:r>
              <a:rPr lang="en-US" sz="2400" dirty="0">
                <a:latin typeface="Times" pitchFamily="18" charset="0"/>
              </a:rPr>
              <a:t>Example: </a:t>
            </a:r>
          </a:p>
          <a:p>
            <a:r>
              <a:rPr lang="en-US" sz="2400" dirty="0">
                <a:latin typeface="Times" pitchFamily="18" charset="0"/>
              </a:rPr>
              <a:t>Draw a component bar chart to represent the sales by product from 1957 to 1959.</a:t>
            </a:r>
          </a:p>
          <a:p>
            <a:r>
              <a:rPr lang="en-US" sz="2400" dirty="0">
                <a:latin typeface="Times" pitchFamily="18" charset="0"/>
              </a:rPr>
              <a:t>Solutions</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pic>
        <p:nvPicPr>
          <p:cNvPr id="30722" name="Picture 2"/>
          <p:cNvPicPr>
            <a:picLocks noChangeAspect="1" noChangeArrowheads="1"/>
          </p:cNvPicPr>
          <p:nvPr/>
        </p:nvPicPr>
        <p:blipFill>
          <a:blip r:embed="rId2" cstate="print"/>
          <a:srcRect/>
          <a:stretch>
            <a:fillRect/>
          </a:stretch>
        </p:blipFill>
        <p:spPr bwMode="auto">
          <a:xfrm>
            <a:off x="1905000" y="3829598"/>
            <a:ext cx="6477000" cy="2647401"/>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70FFC115-4E67-4F88-82C5-7B0A5CC6EBF1}" type="slidenum">
              <a:rPr lang="en-US" smtClean="0"/>
              <a:pPr/>
              <a:t>18</a:t>
            </a:fld>
            <a:endParaRPr lang="en-US"/>
          </a:p>
        </p:txBody>
      </p:sp>
      <p:sp>
        <p:nvSpPr>
          <p:cNvPr id="5" name="Footer Placeholder 4"/>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0" y="0"/>
            <a:ext cx="91440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42900" algn="l"/>
              </a:tabLst>
            </a:pPr>
            <a:r>
              <a:rPr kumimoji="0" lang="en-US" sz="2400" b="1" i="0" u="sng" strike="noStrike" cap="none" normalizeH="0" baseline="0" dirty="0" smtClean="0">
                <a:ln>
                  <a:noFill/>
                </a:ln>
                <a:solidFill>
                  <a:schemeClr val="tx1"/>
                </a:solidFill>
                <a:effectLst/>
                <a:latin typeface="Times" pitchFamily="18" charset="0"/>
                <a:ea typeface="Times New Roman" pitchFamily="18" charset="0"/>
                <a:cs typeface="Arial" pitchFamily="34" charset="0"/>
              </a:rPr>
              <a:t>Multiple Bar charts</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3429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These are used to display data on more than one variable.</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3429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They are used for comparing different variables at the same time.</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429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Example:</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429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Draw a component bar chart to represent the sales by product from 1957 to 1959.</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42900" algn="l"/>
              </a:tabLst>
            </a:pP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pic>
        <p:nvPicPr>
          <p:cNvPr id="31746" name="Picture 2"/>
          <p:cNvPicPr>
            <a:picLocks noChangeAspect="1" noChangeArrowheads="1"/>
          </p:cNvPicPr>
          <p:nvPr/>
        </p:nvPicPr>
        <p:blipFill>
          <a:blip r:embed="rId2" cstate="print"/>
          <a:srcRect/>
          <a:stretch>
            <a:fillRect/>
          </a:stretch>
        </p:blipFill>
        <p:spPr bwMode="auto">
          <a:xfrm>
            <a:off x="533400" y="2590800"/>
            <a:ext cx="8077200" cy="381000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70FFC115-4E67-4F88-82C5-7B0A5CC6EBF1}" type="slidenum">
              <a:rPr lang="en-US" smtClean="0"/>
              <a:pPr/>
              <a:t>19</a:t>
            </a:fld>
            <a:endParaRPr lang="en-US"/>
          </a:p>
        </p:txBody>
      </p:sp>
      <p:sp>
        <p:nvSpPr>
          <p:cNvPr id="5" name="Footer Placeholder 4"/>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533400"/>
            <a:ext cx="8229600" cy="6001643"/>
          </a:xfrm>
          <a:prstGeom prst="rect">
            <a:avLst/>
          </a:prstGeom>
        </p:spPr>
        <p:txBody>
          <a:bodyPr wrap="square">
            <a:spAutoFit/>
          </a:bodyPr>
          <a:lstStyle/>
          <a:p>
            <a:pPr>
              <a:buFont typeface="Wingdings" pitchFamily="2" charset="2"/>
              <a:buChar char="Ø"/>
            </a:pPr>
            <a:r>
              <a:rPr lang="en-US" sz="2400" dirty="0">
                <a:latin typeface="Times" pitchFamily="18" charset="0"/>
              </a:rPr>
              <a:t>Classification is a preliminary and it prepares the ground for proper presentation of data.</a:t>
            </a:r>
          </a:p>
          <a:p>
            <a:r>
              <a:rPr lang="en-US" sz="2400" b="1" dirty="0">
                <a:latin typeface="Times" pitchFamily="18" charset="0"/>
              </a:rPr>
              <a:t>Definitions:</a:t>
            </a:r>
          </a:p>
          <a:p>
            <a:pPr lvl="0"/>
            <a:r>
              <a:rPr lang="en-US" sz="2400" b="1" dirty="0">
                <a:latin typeface="Times" pitchFamily="18" charset="0"/>
              </a:rPr>
              <a:t>Raw data:</a:t>
            </a:r>
            <a:r>
              <a:rPr lang="en-US" sz="2400" dirty="0">
                <a:latin typeface="Times" pitchFamily="18" charset="0"/>
              </a:rPr>
              <a:t>  recorded information in its original collected form, whether it is counts or measurements, is referred to as raw data.</a:t>
            </a:r>
          </a:p>
          <a:p>
            <a:pPr lvl="0"/>
            <a:r>
              <a:rPr lang="en-US" sz="2400" b="1" dirty="0">
                <a:latin typeface="Times" pitchFamily="18" charset="0"/>
              </a:rPr>
              <a:t>Frequency:</a:t>
            </a:r>
            <a:r>
              <a:rPr lang="en-US" sz="2400" dirty="0">
                <a:latin typeface="Times" pitchFamily="18" charset="0"/>
              </a:rPr>
              <a:t> is the number of values in a specific class of the distribution.</a:t>
            </a:r>
          </a:p>
          <a:p>
            <a:pPr lvl="0"/>
            <a:r>
              <a:rPr lang="en-US" sz="2400" b="1" dirty="0">
                <a:latin typeface="Times" pitchFamily="18" charset="0"/>
              </a:rPr>
              <a:t>Frequency distribution</a:t>
            </a:r>
            <a:r>
              <a:rPr lang="en-US" sz="2400" dirty="0">
                <a:latin typeface="Times" pitchFamily="18" charset="0"/>
              </a:rPr>
              <a:t>: is the organization of raw data in table form using classes and frequencies.</a:t>
            </a:r>
          </a:p>
          <a:p>
            <a:pPr>
              <a:buFont typeface="Wingdings" pitchFamily="2" charset="2"/>
              <a:buChar char="ü"/>
            </a:pPr>
            <a:r>
              <a:rPr lang="en-US" sz="2400" dirty="0">
                <a:latin typeface="Times" pitchFamily="18" charset="0"/>
              </a:rPr>
              <a:t>There are three basic types of frequency distributions</a:t>
            </a:r>
          </a:p>
          <a:p>
            <a:pPr lvl="1">
              <a:buFont typeface="Arial" pitchFamily="34" charset="0"/>
              <a:buChar char="•"/>
            </a:pPr>
            <a:r>
              <a:rPr lang="en-US" sz="2400" dirty="0">
                <a:latin typeface="Times" pitchFamily="18" charset="0"/>
              </a:rPr>
              <a:t>Categorical frequency distribution</a:t>
            </a:r>
          </a:p>
          <a:p>
            <a:pPr lvl="1">
              <a:buFont typeface="Arial" pitchFamily="34" charset="0"/>
              <a:buChar char="•"/>
            </a:pPr>
            <a:r>
              <a:rPr lang="en-US" sz="2400" dirty="0">
                <a:latin typeface="Times" pitchFamily="18" charset="0"/>
              </a:rPr>
              <a:t>Ungrouped frequency distribution</a:t>
            </a:r>
          </a:p>
          <a:p>
            <a:pPr lvl="1">
              <a:buFont typeface="Arial" pitchFamily="34" charset="0"/>
              <a:buChar char="•"/>
            </a:pPr>
            <a:r>
              <a:rPr lang="en-US" sz="2400" dirty="0">
                <a:latin typeface="Times" pitchFamily="18" charset="0"/>
              </a:rPr>
              <a:t>Grouped frequency </a:t>
            </a:r>
            <a:r>
              <a:rPr lang="en-US" sz="2400" dirty="0" smtClean="0">
                <a:latin typeface="Times" pitchFamily="18" charset="0"/>
              </a:rPr>
              <a:t>distribution</a:t>
            </a:r>
          </a:p>
          <a:p>
            <a:pPr lvl="1">
              <a:buFont typeface="Arial" pitchFamily="34" charset="0"/>
              <a:buChar char="•"/>
            </a:pPr>
            <a:endParaRPr lang="en-US" sz="2400" dirty="0">
              <a:latin typeface="Times" pitchFamily="18" charset="0"/>
            </a:endParaRPr>
          </a:p>
          <a:p>
            <a:pPr lvl="1">
              <a:buFont typeface="Arial" pitchFamily="34" charset="0"/>
              <a:buChar char="•"/>
            </a:pPr>
            <a:endParaRPr lang="en-US" sz="2400" dirty="0" smtClean="0">
              <a:latin typeface="Times" pitchFamily="18" charset="0"/>
            </a:endParaRPr>
          </a:p>
          <a:p>
            <a:pPr lvl="1">
              <a:buFont typeface="Arial" pitchFamily="34" charset="0"/>
              <a:buChar char="•"/>
            </a:pPr>
            <a:endParaRPr lang="en-US" sz="2400" dirty="0">
              <a:latin typeface="Times" pitchFamily="18" charset="0"/>
            </a:endParaRPr>
          </a:p>
        </p:txBody>
      </p:sp>
      <p:sp>
        <p:nvSpPr>
          <p:cNvPr id="3" name="Slide Number Placeholder 2"/>
          <p:cNvSpPr>
            <a:spLocks noGrp="1"/>
          </p:cNvSpPr>
          <p:nvPr>
            <p:ph type="sldNum" sz="quarter" idx="12"/>
          </p:nvPr>
        </p:nvSpPr>
        <p:spPr/>
        <p:txBody>
          <a:bodyPr/>
          <a:lstStyle/>
          <a:p>
            <a:fld id="{70FFC115-4E67-4F88-82C5-7B0A5CC6EBF1}" type="slidenum">
              <a:rPr lang="en-US" smtClean="0"/>
              <a:pPr/>
              <a:t>2</a:t>
            </a:fld>
            <a:endParaRPr lang="en-US"/>
          </a:p>
        </p:txBody>
      </p:sp>
      <p:sp>
        <p:nvSpPr>
          <p:cNvPr id="4" name="Footer Placeholder 3"/>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0" y="0"/>
            <a:ext cx="9144000" cy="54476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14300" algn="l"/>
              </a:tabLst>
            </a:pPr>
            <a:r>
              <a:rPr kumimoji="0" lang="en-US" sz="2400" b="1" i="0" u="sng" strike="noStrike" cap="none" normalizeH="0" baseline="0" dirty="0" smtClean="0">
                <a:ln>
                  <a:noFill/>
                </a:ln>
                <a:solidFill>
                  <a:schemeClr val="tx1"/>
                </a:solidFill>
                <a:effectLst/>
                <a:latin typeface="Times" pitchFamily="18" charset="0"/>
                <a:ea typeface="Times New Roman" pitchFamily="18" charset="0"/>
                <a:cs typeface="Arial" pitchFamily="34" charset="0"/>
              </a:rPr>
              <a:t>Graphical Presentation of data</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14300" algn="l"/>
              </a:tabLst>
            </a:pPr>
            <a:r>
              <a:rPr kumimoji="0" lang="en-US" sz="20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The histogram, frequency polygon and cumulative frequency graph or </a:t>
            </a:r>
            <a:r>
              <a:rPr kumimoji="0" lang="en-US" sz="2000" b="0" i="0" u="none" strike="noStrike" cap="none" normalizeH="0" baseline="0" dirty="0" err="1" smtClean="0">
                <a:ln>
                  <a:noFill/>
                </a:ln>
                <a:solidFill>
                  <a:schemeClr val="tx1"/>
                </a:solidFill>
                <a:effectLst/>
                <a:latin typeface="Times" pitchFamily="18" charset="0"/>
                <a:ea typeface="Times New Roman" pitchFamily="18" charset="0"/>
                <a:cs typeface="Arial" pitchFamily="34" charset="0"/>
              </a:rPr>
              <a:t>ogive</a:t>
            </a:r>
            <a:r>
              <a:rPr kumimoji="0" lang="en-US" sz="20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are most commonly applied graphical representations for continuous data.</a:t>
            </a:r>
            <a:endParaRPr kumimoji="0" lang="en-US" sz="20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14300" algn="l"/>
              </a:tabLst>
            </a:pPr>
            <a:r>
              <a:rPr kumimoji="0" lang="en-US" sz="20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a:t>
            </a:r>
            <a:endParaRPr kumimoji="0" lang="en-US" sz="20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14300" algn="l"/>
              </a:tabLst>
            </a:pPr>
            <a:r>
              <a:rPr kumimoji="0" lang="en-US" sz="20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Procedures for constructing statistical graphs:</a:t>
            </a:r>
            <a:endParaRPr kumimoji="0" lang="en-US" sz="20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14300" algn="l"/>
              </a:tabLst>
            </a:pPr>
            <a:r>
              <a:rPr kumimoji="0" lang="en-US" sz="20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Draw and label the X and Y axes.</a:t>
            </a:r>
            <a:endParaRPr kumimoji="0" lang="en-US" sz="20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14300" algn="l"/>
              </a:tabLst>
            </a:pPr>
            <a:r>
              <a:rPr kumimoji="0" lang="en-US" sz="20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Choose a suitable scale for the frequencies or cumulative frequencies and label it on the Y axes.</a:t>
            </a:r>
            <a:endParaRPr kumimoji="0" lang="en-US" sz="20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14300" algn="l"/>
              </a:tabLst>
            </a:pPr>
            <a:r>
              <a:rPr kumimoji="0" lang="en-US" sz="20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Represent the class boundaries for the histogram or </a:t>
            </a:r>
            <a:r>
              <a:rPr kumimoji="0" lang="en-US" sz="2000" b="0" i="0" u="none" strike="noStrike" cap="none" normalizeH="0" baseline="0" dirty="0" err="1" smtClean="0">
                <a:ln>
                  <a:noFill/>
                </a:ln>
                <a:solidFill>
                  <a:schemeClr val="tx1"/>
                </a:solidFill>
                <a:effectLst/>
                <a:latin typeface="Times" pitchFamily="18" charset="0"/>
                <a:ea typeface="Times New Roman" pitchFamily="18" charset="0"/>
                <a:cs typeface="Arial" pitchFamily="34" charset="0"/>
              </a:rPr>
              <a:t>ogive</a:t>
            </a:r>
            <a:r>
              <a:rPr kumimoji="0" lang="en-US" sz="20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or the mid points for the frequency polygon on the X axes.</a:t>
            </a:r>
            <a:endParaRPr kumimoji="0" lang="en-US" sz="20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14300" algn="l"/>
              </a:tabLst>
            </a:pPr>
            <a:r>
              <a:rPr kumimoji="0" lang="en-US" sz="20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Plot the points.</a:t>
            </a:r>
            <a:endParaRPr kumimoji="0" lang="en-US" sz="20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14300" algn="l"/>
              </a:tabLst>
            </a:pPr>
            <a:r>
              <a:rPr kumimoji="0" lang="en-US" sz="20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Draw the bars or lines to connect the points.</a:t>
            </a:r>
            <a:endParaRPr kumimoji="0" lang="en-US" sz="20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14300" algn="l"/>
              </a:tabLst>
            </a:pPr>
            <a:r>
              <a:rPr kumimoji="0" lang="en-US" sz="2000" b="1" i="0" u="sng" strike="noStrike" cap="none" normalizeH="0" baseline="0" dirty="0" smtClean="0">
                <a:ln>
                  <a:noFill/>
                </a:ln>
                <a:solidFill>
                  <a:schemeClr val="tx1"/>
                </a:solidFill>
                <a:effectLst/>
                <a:latin typeface="Times" pitchFamily="18" charset="0"/>
                <a:ea typeface="Times New Roman" pitchFamily="18" charset="0"/>
                <a:cs typeface="Arial" pitchFamily="34" charset="0"/>
              </a:rPr>
              <a:t>Histogram</a:t>
            </a:r>
            <a:endParaRPr kumimoji="0" lang="en-US" sz="20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14300" algn="l"/>
              </a:tabLst>
            </a:pPr>
            <a:r>
              <a:rPr kumimoji="0" lang="en-US" sz="20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A graph which displays the data by using vertical bars of various height to represent frequencies. Class boundaries are placed along the horizontal axes. Class marks and class limits are some times used as quantity on the X axes.</a:t>
            </a:r>
            <a:endParaRPr kumimoji="0" lang="en-US" sz="20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14300" algn="l"/>
              </a:tabLst>
            </a:pPr>
            <a:r>
              <a:rPr kumimoji="0" lang="en-US" sz="20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Example: Construct a histogram to represent </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the previous data (example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3" name="Slide Number Placeholder 2"/>
          <p:cNvSpPr>
            <a:spLocks noGrp="1"/>
          </p:cNvSpPr>
          <p:nvPr>
            <p:ph type="sldNum" sz="quarter" idx="12"/>
          </p:nvPr>
        </p:nvSpPr>
        <p:spPr/>
        <p:txBody>
          <a:bodyPr/>
          <a:lstStyle/>
          <a:p>
            <a:fld id="{70FFC115-4E67-4F88-82C5-7B0A5CC6EBF1}" type="slidenum">
              <a:rPr lang="en-US" smtClean="0"/>
              <a:pPr/>
              <a:t>20</a:t>
            </a:fld>
            <a:endParaRPr lang="en-US"/>
          </a:p>
        </p:txBody>
      </p:sp>
      <p:sp>
        <p:nvSpPr>
          <p:cNvPr id="4" name="Footer Placeholder 3"/>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0" y="0"/>
            <a:ext cx="87630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42900" algn="l"/>
              </a:tabLst>
            </a:pPr>
            <a:r>
              <a:rPr kumimoji="0" lang="en-US" sz="2400" b="1" i="0" u="sng" strike="noStrike" cap="none" normalizeH="0" baseline="0" dirty="0" smtClean="0">
                <a:ln>
                  <a:noFill/>
                </a:ln>
                <a:solidFill>
                  <a:schemeClr val="tx1"/>
                </a:solidFill>
                <a:effectLst/>
                <a:latin typeface="Times" pitchFamily="18" charset="0"/>
                <a:ea typeface="Times New Roman" pitchFamily="18" charset="0"/>
                <a:cs typeface="Arial" pitchFamily="34" charset="0"/>
              </a:rPr>
              <a:t>Frequency Polygon:</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3429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A line graph. The frequency is placed along the vertical axis and classes mid points are placed along the horizontal axis. It is customer to the next higher and lower class interval with corresponding frequency of zero, this is to make it a complete polygon.</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429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Example: Draw a frequency polygon for the above data (example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429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Solutions:</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pic>
        <p:nvPicPr>
          <p:cNvPr id="33794" name="Picture 2"/>
          <p:cNvPicPr>
            <a:picLocks noChangeAspect="1" noChangeArrowheads="1"/>
          </p:cNvPicPr>
          <p:nvPr/>
        </p:nvPicPr>
        <p:blipFill>
          <a:blip r:embed="rId2" cstate="print"/>
          <a:srcRect/>
          <a:stretch>
            <a:fillRect/>
          </a:stretch>
        </p:blipFill>
        <p:spPr bwMode="auto">
          <a:xfrm>
            <a:off x="472440" y="2667000"/>
            <a:ext cx="6537960" cy="419100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70FFC115-4E67-4F88-82C5-7B0A5CC6EBF1}" type="slidenum">
              <a:rPr lang="en-US" smtClean="0"/>
              <a:pPr/>
              <a:t>21</a:t>
            </a:fld>
            <a:endParaRPr lang="en-US"/>
          </a:p>
        </p:txBody>
      </p:sp>
      <p:sp>
        <p:nvSpPr>
          <p:cNvPr id="5" name="Footer Placeholder 4"/>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381000" y="0"/>
            <a:ext cx="8763000"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42900" algn="l"/>
              </a:tabLst>
            </a:pPr>
            <a:r>
              <a:rPr kumimoji="0" lang="en-US" sz="2800" b="1" i="0" u="sng" strike="noStrike" cap="none" normalizeH="0" baseline="0" dirty="0" err="1" smtClean="0">
                <a:ln>
                  <a:noFill/>
                </a:ln>
                <a:solidFill>
                  <a:schemeClr val="tx1"/>
                </a:solidFill>
                <a:effectLst/>
                <a:latin typeface="Times" pitchFamily="18" charset="0"/>
                <a:ea typeface="Times New Roman" pitchFamily="18" charset="0"/>
                <a:cs typeface="Arial" pitchFamily="34" charset="0"/>
              </a:rPr>
              <a:t>Ogive</a:t>
            </a:r>
            <a:r>
              <a:rPr kumimoji="0" lang="en-US" sz="2800" b="1" i="0" u="sng" strike="noStrike" cap="none" normalizeH="0" baseline="0" dirty="0" smtClean="0">
                <a:ln>
                  <a:noFill/>
                </a:ln>
                <a:solidFill>
                  <a:schemeClr val="tx1"/>
                </a:solidFill>
                <a:effectLst/>
                <a:latin typeface="Times" pitchFamily="18" charset="0"/>
                <a:ea typeface="Times New Roman" pitchFamily="18" charset="0"/>
                <a:cs typeface="Arial" pitchFamily="34" charset="0"/>
              </a:rPr>
              <a:t> (cumulative frequency polygon)</a:t>
            </a:r>
            <a:endParaRPr kumimoji="0" lang="en-US" sz="2800" b="1"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3429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A graph showing the cumulative frequency (less than or more than type) plotted against upper or lower class boundaries respectively. That is class boundaries are plotted along the horizontal axis and the corresponding cumulative frequencies are plotted along the vertical axis. The points are joined by a free hand curve.</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429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Example: Draw an </a:t>
            </a:r>
            <a:r>
              <a:rPr kumimoji="0" lang="en-US" sz="2400" b="0" i="0" u="none" strike="noStrike" cap="none" normalizeH="0" baseline="0" dirty="0" err="1" smtClean="0">
                <a:ln>
                  <a:noFill/>
                </a:ln>
                <a:solidFill>
                  <a:schemeClr val="tx1"/>
                </a:solidFill>
                <a:effectLst/>
                <a:latin typeface="Times" pitchFamily="18" charset="0"/>
                <a:ea typeface="Times New Roman" pitchFamily="18" charset="0"/>
                <a:cs typeface="Arial" pitchFamily="34" charset="0"/>
              </a:rPr>
              <a:t>ogive</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curve(less than type) for the above data.(Example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42900" algn="l"/>
              </a:tabLst>
            </a:pP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3" name="Slide Number Placeholder 2"/>
          <p:cNvSpPr>
            <a:spLocks noGrp="1"/>
          </p:cNvSpPr>
          <p:nvPr>
            <p:ph type="sldNum" sz="quarter" idx="12"/>
          </p:nvPr>
        </p:nvSpPr>
        <p:spPr/>
        <p:txBody>
          <a:bodyPr/>
          <a:lstStyle/>
          <a:p>
            <a:fld id="{70FFC115-4E67-4F88-82C5-7B0A5CC6EBF1}" type="slidenum">
              <a:rPr lang="en-US" smtClean="0"/>
              <a:pPr/>
              <a:t>22</a:t>
            </a:fld>
            <a:endParaRPr lang="en-US"/>
          </a:p>
        </p:txBody>
      </p:sp>
      <p:sp>
        <p:nvSpPr>
          <p:cNvPr id="4" name="Footer Placeholder 3"/>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81000" y="304801"/>
            <a:ext cx="8763000" cy="100642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371600" marR="0" lvl="2" indent="-457200" algn="l" defTabSz="914400" rtl="0" eaLnBrk="1" fontAlgn="base" latinLnBrk="0" hangingPunct="1">
              <a:lnSpc>
                <a:spcPct val="100000"/>
              </a:lnSpc>
              <a:spcBef>
                <a:spcPct val="0"/>
              </a:spcBef>
              <a:spcAft>
                <a:spcPct val="0"/>
              </a:spcAft>
              <a:buClrTx/>
              <a:buSzTx/>
              <a:buAutoNum type="arabicParenR"/>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Categorical frequency Distribution:</a:t>
            </a:r>
          </a:p>
          <a:p>
            <a:pPr marL="1371600" marR="0" lvl="2" indent="-457200" algn="l" defTabSz="914400" rtl="0" eaLnBrk="1" fontAlgn="base" latinLnBrk="0" hangingPunct="1">
              <a:lnSpc>
                <a:spcPct val="100000"/>
              </a:lnSpc>
              <a:spcBef>
                <a:spcPct val="0"/>
              </a:spcBef>
              <a:spcAft>
                <a:spcPct val="0"/>
              </a:spcAft>
              <a:buClrTx/>
              <a:buSzTx/>
              <a:buAutoNum type="arabicParenR"/>
              <a:tabLst/>
            </a:pPr>
            <a:endParaRPr lang="en-US" sz="2400" b="1" dirty="0">
              <a:latin typeface="Times" pitchFamily="18" charset="0"/>
              <a:cs typeface="Arial" pitchFamily="34" charset="0"/>
            </a:endParaRPr>
          </a:p>
          <a:p>
            <a:r>
              <a:rPr lang="en-US" sz="2400" dirty="0">
                <a:latin typeface="Times" pitchFamily="18" charset="0"/>
              </a:rPr>
              <a:t>Used for data that can be place in specific categories such as nominal, or ordinal. e.g. marital status.</a:t>
            </a:r>
          </a:p>
          <a:p>
            <a:r>
              <a:rPr lang="en-US" sz="2400" dirty="0">
                <a:latin typeface="Times" pitchFamily="18" charset="0"/>
              </a:rPr>
              <a:t>Example: a social worker collected the following data on marital status for </a:t>
            </a:r>
            <a:r>
              <a:rPr lang="en-US" sz="2400" dirty="0" smtClean="0">
                <a:latin typeface="Times" pitchFamily="18" charset="0"/>
              </a:rPr>
              <a:t>25 </a:t>
            </a:r>
            <a:r>
              <a:rPr lang="en-US" sz="2400" dirty="0">
                <a:latin typeface="Times" pitchFamily="18" charset="0"/>
              </a:rPr>
              <a:t>persons.(M=married, S=single, W=widowed, </a:t>
            </a:r>
            <a:r>
              <a:rPr lang="en-US" sz="2400" dirty="0" smtClean="0">
                <a:latin typeface="Times" pitchFamily="18" charset="0"/>
              </a:rPr>
              <a:t>D=divorced)</a:t>
            </a:r>
          </a:p>
          <a:p>
            <a:endParaRPr lang="en-US" sz="2400" dirty="0">
              <a:latin typeface="Times" pitchFamily="18" charset="0"/>
            </a:endParaRPr>
          </a:p>
          <a:p>
            <a:pPr lvl="2"/>
            <a:r>
              <a:rPr lang="en-US" sz="2400" b="1" dirty="0" smtClean="0">
                <a:latin typeface="Times" pitchFamily="18" charset="0"/>
              </a:rPr>
              <a:t>2) Ungrouped </a:t>
            </a:r>
            <a:r>
              <a:rPr lang="en-US" sz="2400" b="1" dirty="0">
                <a:latin typeface="Times" pitchFamily="18" charset="0"/>
              </a:rPr>
              <a:t>frequency Distribution</a:t>
            </a:r>
            <a:r>
              <a:rPr lang="en-US" b="1" dirty="0"/>
              <a:t>:</a:t>
            </a:r>
            <a:endParaRPr lang="en-US" dirty="0"/>
          </a:p>
          <a:p>
            <a:r>
              <a:rPr lang="en-US" dirty="0"/>
              <a:t>-</a:t>
            </a:r>
            <a:r>
              <a:rPr lang="en-US" sz="2400" dirty="0">
                <a:latin typeface="Times" pitchFamily="18" charset="0"/>
              </a:rPr>
              <a:t>Is a table of all the potential raw score values that could possible occur in the data along with the number of times each actually occurred.</a:t>
            </a:r>
          </a:p>
          <a:p>
            <a:r>
              <a:rPr lang="en-US" sz="2400" dirty="0">
                <a:latin typeface="Times" pitchFamily="18" charset="0"/>
              </a:rPr>
              <a:t>-Is often constructed for small set or data on discrete variable.</a:t>
            </a:r>
          </a:p>
          <a:p>
            <a:pPr>
              <a:buFont typeface="Wingdings" pitchFamily="2" charset="2"/>
              <a:buChar char="Ø"/>
            </a:pPr>
            <a:r>
              <a:rPr lang="en-US" sz="2400" b="1" dirty="0">
                <a:latin typeface="Times" pitchFamily="18" charset="0"/>
              </a:rPr>
              <a:t>Constructing</a:t>
            </a:r>
            <a:r>
              <a:rPr lang="en-US" sz="2400" b="1" u="sng" dirty="0">
                <a:latin typeface="Times" pitchFamily="18" charset="0"/>
              </a:rPr>
              <a:t> </a:t>
            </a:r>
            <a:r>
              <a:rPr lang="en-US" sz="2400" b="1" dirty="0">
                <a:latin typeface="Times" pitchFamily="18" charset="0"/>
              </a:rPr>
              <a:t>ungrouped</a:t>
            </a:r>
            <a:r>
              <a:rPr lang="en-US" sz="2400" b="1" u="sng" dirty="0">
                <a:latin typeface="Times" pitchFamily="18" charset="0"/>
              </a:rPr>
              <a:t> </a:t>
            </a:r>
            <a:r>
              <a:rPr lang="en-US" sz="2400" b="1" dirty="0">
                <a:latin typeface="Times" pitchFamily="18" charset="0"/>
              </a:rPr>
              <a:t>frequency</a:t>
            </a:r>
            <a:r>
              <a:rPr lang="en-US" sz="2400" b="1" u="sng" dirty="0">
                <a:latin typeface="Times" pitchFamily="18" charset="0"/>
              </a:rPr>
              <a:t> </a:t>
            </a:r>
            <a:r>
              <a:rPr lang="en-US" sz="2400" b="1" dirty="0">
                <a:latin typeface="Times" pitchFamily="18" charset="0"/>
              </a:rPr>
              <a:t>distribution</a:t>
            </a:r>
            <a:r>
              <a:rPr lang="en-US" sz="2400" dirty="0">
                <a:latin typeface="Times" pitchFamily="18" charset="0"/>
              </a:rPr>
              <a:t>:</a:t>
            </a:r>
          </a:p>
          <a:p>
            <a:pPr lvl="0"/>
            <a:r>
              <a:rPr lang="en-US" sz="2400" dirty="0">
                <a:latin typeface="Times" pitchFamily="18" charset="0"/>
              </a:rPr>
              <a:t>First find the smallest and largest raw score in the collected data.</a:t>
            </a:r>
          </a:p>
          <a:p>
            <a:pPr lvl="0"/>
            <a:r>
              <a:rPr lang="en-US" sz="2400" dirty="0">
                <a:latin typeface="Times" pitchFamily="18" charset="0"/>
              </a:rPr>
              <a:t>Arrange the data in order of magnitude and count the frequency.</a:t>
            </a:r>
          </a:p>
          <a:p>
            <a:pPr lvl="0"/>
            <a:r>
              <a:rPr lang="en-US" sz="2400" dirty="0">
                <a:latin typeface="Times" pitchFamily="18" charset="0"/>
              </a:rPr>
              <a:t>To facilitate counting one may include a column of tallies.</a:t>
            </a:r>
          </a:p>
          <a:p>
            <a:endParaRPr lang="en-US" sz="2400" dirty="0" smtClean="0">
              <a:latin typeface="Times" pitchFamily="18" charset="0"/>
            </a:endParaRPr>
          </a:p>
          <a:p>
            <a:endParaRPr lang="en-US" sz="2400" dirty="0">
              <a:latin typeface="Times" pitchFamily="18" charset="0"/>
            </a:endParaRPr>
          </a:p>
          <a:p>
            <a:pPr marL="1371600" marR="0" lvl="2" indent="-457200" algn="l" defTabSz="914400" rtl="0" eaLnBrk="1" fontAlgn="base" latinLnBrk="0" hangingPunct="1">
              <a:lnSpc>
                <a:spcPct val="100000"/>
              </a:lnSpc>
              <a:spcBef>
                <a:spcPct val="0"/>
              </a:spcBef>
              <a:spcAft>
                <a:spcPct val="0"/>
              </a:spcAft>
              <a:buClrTx/>
              <a:buSzTx/>
              <a:tabLst/>
            </a:pPr>
            <a:endParaRPr kumimoji="0" lang="en-US" sz="2400" b="1" i="0" u="none" strike="noStrike" cap="none" normalizeH="0" baseline="0" dirty="0" smtClean="0">
              <a:ln>
                <a:noFill/>
              </a:ln>
              <a:solidFill>
                <a:schemeClr val="tx1"/>
              </a:solidFill>
              <a:effectLst/>
              <a:latin typeface="Times" pitchFamily="18" charset="0"/>
              <a:cs typeface="Arial" pitchFamily="34" charset="0"/>
            </a:endParaRPr>
          </a:p>
          <a:p>
            <a:pPr marL="1371600" marR="0" lvl="2" indent="-457200" algn="l" defTabSz="914400" rtl="0" eaLnBrk="1" fontAlgn="base" latinLnBrk="0" hangingPunct="1">
              <a:lnSpc>
                <a:spcPct val="100000"/>
              </a:lnSpc>
              <a:spcBef>
                <a:spcPct val="0"/>
              </a:spcBef>
              <a:spcAft>
                <a:spcPct val="0"/>
              </a:spcAft>
              <a:buClrTx/>
              <a:buSzTx/>
              <a:tabLst/>
            </a:pPr>
            <a:endParaRPr kumimoji="0" lang="en-US" sz="2400" b="1" i="0" u="none" strike="noStrike" cap="none" normalizeH="0" baseline="0" dirty="0" smtClean="0">
              <a:ln>
                <a:noFill/>
              </a:ln>
              <a:solidFill>
                <a:schemeClr val="tx1"/>
              </a:solidFill>
              <a:effectLst/>
              <a:latin typeface="Times" pitchFamily="18" charset="0"/>
              <a:cs typeface="Arial" pitchFamily="34" charset="0"/>
            </a:endParaRPr>
          </a:p>
          <a:p>
            <a:pPr marL="1371600" marR="0" lvl="2" indent="-457200" algn="l" defTabSz="914400" rtl="0" eaLnBrk="1" fontAlgn="base" latinLnBrk="0" hangingPunct="1">
              <a:lnSpc>
                <a:spcPct val="100000"/>
              </a:lnSpc>
              <a:spcBef>
                <a:spcPct val="0"/>
              </a:spcBef>
              <a:spcAft>
                <a:spcPct val="0"/>
              </a:spcAft>
              <a:buClrTx/>
              <a:buSzTx/>
              <a:tabLst/>
            </a:pPr>
            <a:endParaRPr lang="en-US" sz="2400" b="1" dirty="0">
              <a:latin typeface="Times" pitchFamily="18" charset="0"/>
              <a:cs typeface="Arial" pitchFamily="34" charset="0"/>
            </a:endParaRPr>
          </a:p>
          <a:p>
            <a:pPr marL="1371600" marR="0" lvl="2" indent="-457200" algn="l" defTabSz="914400" rtl="0" eaLnBrk="1" fontAlgn="base" latinLnBrk="0" hangingPunct="1">
              <a:lnSpc>
                <a:spcPct val="100000"/>
              </a:lnSpc>
              <a:spcBef>
                <a:spcPct val="0"/>
              </a:spcBef>
              <a:spcAft>
                <a:spcPct val="0"/>
              </a:spcAft>
              <a:buClrTx/>
              <a:buSzTx/>
              <a:tabLst/>
            </a:pPr>
            <a:endParaRPr kumimoji="0" lang="en-US" sz="2400" b="1" i="0" u="none" strike="noStrike" cap="none" normalizeH="0" baseline="0" dirty="0" smtClean="0">
              <a:ln>
                <a:noFill/>
              </a:ln>
              <a:solidFill>
                <a:schemeClr val="tx1"/>
              </a:solidFill>
              <a:effectLst/>
              <a:latin typeface="Times" pitchFamily="18" charset="0"/>
              <a:cs typeface="Arial" pitchFamily="34" charset="0"/>
            </a:endParaRPr>
          </a:p>
          <a:p>
            <a:pPr marL="1371600" marR="0" lvl="2" indent="-457200" algn="l" defTabSz="914400" rtl="0" eaLnBrk="1" fontAlgn="base" latinLnBrk="0" hangingPunct="1">
              <a:lnSpc>
                <a:spcPct val="100000"/>
              </a:lnSpc>
              <a:spcBef>
                <a:spcPct val="0"/>
              </a:spcBef>
              <a:spcAft>
                <a:spcPct val="0"/>
              </a:spcAft>
              <a:buClrTx/>
              <a:buSzTx/>
              <a:tabLst/>
            </a:pPr>
            <a:endParaRPr lang="en-US" sz="2400" b="1" dirty="0">
              <a:latin typeface="Times" pitchFamily="18" charset="0"/>
              <a:cs typeface="Arial" pitchFamily="34" charset="0"/>
            </a:endParaRPr>
          </a:p>
          <a:p>
            <a:pPr marL="1371600" marR="0" lvl="2" indent="-457200" algn="l" defTabSz="914400" rtl="0" eaLnBrk="1" fontAlgn="base" latinLnBrk="0" hangingPunct="1">
              <a:lnSpc>
                <a:spcPct val="100000"/>
              </a:lnSpc>
              <a:spcBef>
                <a:spcPct val="0"/>
              </a:spcBef>
              <a:spcAft>
                <a:spcPct val="0"/>
              </a:spcAft>
              <a:buClrTx/>
              <a:buSzTx/>
              <a:tabLst/>
            </a:pPr>
            <a:endParaRPr kumimoji="0" lang="en-US" sz="2400" b="1" i="0" u="none" strike="noStrike" cap="none" normalizeH="0" baseline="0" dirty="0" smtClean="0">
              <a:ln>
                <a:noFill/>
              </a:ln>
              <a:solidFill>
                <a:schemeClr val="tx1"/>
              </a:solidFill>
              <a:effectLst/>
              <a:latin typeface="Times" pitchFamily="18" charset="0"/>
              <a:cs typeface="Arial" pitchFamily="34" charset="0"/>
            </a:endParaRPr>
          </a:p>
          <a:p>
            <a:pPr marL="1371600" marR="0" lvl="2" indent="-457200" algn="l" defTabSz="914400" rtl="0" eaLnBrk="1" fontAlgn="base" latinLnBrk="0" hangingPunct="1">
              <a:lnSpc>
                <a:spcPct val="100000"/>
              </a:lnSpc>
              <a:spcBef>
                <a:spcPct val="0"/>
              </a:spcBef>
              <a:spcAft>
                <a:spcPct val="0"/>
              </a:spcAft>
              <a:buClrTx/>
              <a:buSzTx/>
              <a:tabLst/>
            </a:pPr>
            <a:endParaRPr kumimoji="0" lang="en-US" sz="2400" b="1" i="0" u="none" strike="noStrike" cap="none" normalizeH="0" baseline="0" dirty="0" smtClean="0">
              <a:ln>
                <a:noFill/>
              </a:ln>
              <a:solidFill>
                <a:schemeClr val="tx1"/>
              </a:solidFill>
              <a:effectLst/>
              <a:latin typeface="Times" pitchFamily="18" charset="0"/>
              <a:cs typeface="Arial" pitchFamily="34" charset="0"/>
            </a:endParaRPr>
          </a:p>
          <a:p>
            <a:pPr marL="1371600" marR="0" lvl="2" indent="-457200" algn="l" defTabSz="914400" rtl="0" eaLnBrk="1" fontAlgn="base" latinLnBrk="0" hangingPunct="1">
              <a:lnSpc>
                <a:spcPct val="100000"/>
              </a:lnSpc>
              <a:spcBef>
                <a:spcPct val="0"/>
              </a:spcBef>
              <a:spcAft>
                <a:spcPct val="0"/>
              </a:spcAft>
              <a:buClrTx/>
              <a:buSzTx/>
              <a:tabLst/>
            </a:pPr>
            <a:endParaRPr lang="en-US" sz="2400" b="1" dirty="0">
              <a:latin typeface="Times" pitchFamily="18" charset="0"/>
              <a:cs typeface="Arial" pitchFamily="34" charset="0"/>
            </a:endParaRPr>
          </a:p>
        </p:txBody>
      </p:sp>
      <p:sp>
        <p:nvSpPr>
          <p:cNvPr id="3" name="Slide Number Placeholder 2"/>
          <p:cNvSpPr>
            <a:spLocks noGrp="1"/>
          </p:cNvSpPr>
          <p:nvPr>
            <p:ph type="sldNum" sz="quarter" idx="12"/>
          </p:nvPr>
        </p:nvSpPr>
        <p:spPr/>
        <p:txBody>
          <a:bodyPr/>
          <a:lstStyle/>
          <a:p>
            <a:fld id="{70FFC115-4E67-4F88-82C5-7B0A5CC6EBF1}" type="slidenum">
              <a:rPr lang="en-US" smtClean="0"/>
              <a:pPr/>
              <a:t>3</a:t>
            </a:fld>
            <a:endParaRPr lang="en-US"/>
          </a:p>
        </p:txBody>
      </p:sp>
      <p:sp>
        <p:nvSpPr>
          <p:cNvPr id="4" name="Footer Placeholder 3"/>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533400" y="381000"/>
            <a:ext cx="83058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14400" marR="0" lvl="2" indent="0" algn="l" defTabSz="914400" rtl="0" eaLnBrk="1" fontAlgn="base" latinLnBrk="0" hangingPunct="1">
              <a:lnSpc>
                <a:spcPct val="100000"/>
              </a:lnSpc>
              <a:spcBef>
                <a:spcPct val="0"/>
              </a:spcBef>
              <a:spcAft>
                <a:spcPct val="0"/>
              </a:spcAft>
              <a:buClrTx/>
              <a:buSzTx/>
              <a:tabLst>
                <a:tab pos="228600" algn="l"/>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3)Grouped frequency Distribution:</a:t>
            </a: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-When the range of the data is large, the data must be grouped in to classes that are more than one unit in width.</a:t>
            </a: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Definitions: </a:t>
            </a:r>
            <a:endPar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Grouped Frequency Distribution: </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a frequency distribution when several numbers are grouped in one class.</a:t>
            </a:r>
          </a:p>
          <a:p>
            <a:pPr marL="0" marR="0" lvl="0" indent="0" algn="l" defTabSz="914400" rtl="0" eaLnBrk="0" fontAlgn="base" latinLnBrk="0" hangingPunct="0">
              <a:lnSpc>
                <a:spcPct val="100000"/>
              </a:lnSpc>
              <a:spcBef>
                <a:spcPct val="0"/>
              </a:spcBef>
              <a:spcAft>
                <a:spcPct val="0"/>
              </a:spcAft>
              <a:buClrTx/>
              <a:buSzTx/>
              <a:buFontTx/>
              <a:buChar char="•"/>
              <a:tabLst>
                <a:tab pos="228600" algn="l"/>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Class limits: </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Separates one class in a grouped frequency distribution from another. The limits could actually appear in the data and have gaps between the upper limits of one class and lower limit of the next.</a:t>
            </a:r>
          </a:p>
          <a:p>
            <a:pPr marL="0" marR="0" lvl="0" indent="0" algn="l" defTabSz="914400" rtl="0" eaLnBrk="0" fontAlgn="base" latinLnBrk="0" hangingPunct="0">
              <a:lnSpc>
                <a:spcPct val="100000"/>
              </a:lnSpc>
              <a:spcBef>
                <a:spcPct val="0"/>
              </a:spcBef>
              <a:spcAft>
                <a:spcPct val="0"/>
              </a:spcAft>
              <a:buClrTx/>
              <a:buSzTx/>
              <a:buFontTx/>
              <a:buChar char="•"/>
              <a:tabLst>
                <a:tab pos="228600" algn="l"/>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Units of measurement (U):</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the distance between two possible consecutive measures. It is usually taken as 1, 0.1, 0.01, 0.001, -----.</a:t>
            </a:r>
          </a:p>
          <a:p>
            <a:pPr marL="0" marR="0" lvl="0" indent="0" algn="l" defTabSz="914400" rtl="0" eaLnBrk="0" fontAlgn="base" latinLnBrk="0" hangingPunct="0">
              <a:lnSpc>
                <a:spcPct val="100000"/>
              </a:lnSpc>
              <a:spcBef>
                <a:spcPct val="0"/>
              </a:spcBef>
              <a:spcAft>
                <a:spcPct val="0"/>
              </a:spcAft>
              <a:buClrTx/>
              <a:buSzTx/>
              <a:buFontTx/>
              <a:buChar char="•"/>
              <a:tabLst>
                <a:tab pos="228600" algn="l"/>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Class boundaries:</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Separates one class in a grouped frequency distribution from another. The boundaries have one more decimal places than the row data and therefore do not appear in the data.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3" name="Slide Number Placeholder 2"/>
          <p:cNvSpPr>
            <a:spLocks noGrp="1"/>
          </p:cNvSpPr>
          <p:nvPr>
            <p:ph type="sldNum" sz="quarter" idx="12"/>
          </p:nvPr>
        </p:nvSpPr>
        <p:spPr/>
        <p:txBody>
          <a:bodyPr/>
          <a:lstStyle/>
          <a:p>
            <a:fld id="{70FFC115-4E67-4F88-82C5-7B0A5CC6EBF1}" type="slidenum">
              <a:rPr lang="en-US" smtClean="0"/>
              <a:pPr/>
              <a:t>4</a:t>
            </a:fld>
            <a:endParaRPr lang="en-US"/>
          </a:p>
        </p:txBody>
      </p:sp>
      <p:sp>
        <p:nvSpPr>
          <p:cNvPr id="4" name="Footer Placeholder 3"/>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81000"/>
            <a:ext cx="8305800" cy="6370975"/>
          </a:xfrm>
          <a:prstGeom prst="rect">
            <a:avLst/>
          </a:prstGeom>
        </p:spPr>
        <p:txBody>
          <a:bodyPr wrap="square">
            <a:spAutoFit/>
          </a:bodyPr>
          <a:lstStyle/>
          <a:p>
            <a:pPr lvl="0" eaLnBrk="0" fontAlgn="base" hangingPunct="0">
              <a:spcBef>
                <a:spcPct val="0"/>
              </a:spcBef>
              <a:spcAft>
                <a:spcPct val="0"/>
              </a:spcAft>
              <a:buFontTx/>
              <a:buChar char="•"/>
              <a:tabLst>
                <a:tab pos="2286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There is no gap between the upper boundary of one class and lower boundary of the next class. The lower class boundary is found by subtracting U/2 from the corresponding lower class limit and the upper class boundary is found by adding U/2 to the corresponding upper class limit.</a:t>
            </a:r>
          </a:p>
          <a:p>
            <a:pPr lvl="0" eaLnBrk="0" fontAlgn="base" hangingPunct="0">
              <a:spcBef>
                <a:spcPct val="0"/>
              </a:spcBef>
              <a:spcAft>
                <a:spcPct val="0"/>
              </a:spcAft>
              <a:buFontTx/>
              <a:buChar char="•"/>
              <a:tabLst>
                <a:tab pos="228600" algn="l"/>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Class width</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the difference between the upper and lower class boundaries of any class. It is also the difference between the lower limits of any two consecutive classes or the difference between any two consecutive class marks.</a:t>
            </a:r>
          </a:p>
          <a:p>
            <a:pPr lvl="0" eaLnBrk="0" fontAlgn="base" hangingPunct="0">
              <a:spcBef>
                <a:spcPct val="0"/>
              </a:spcBef>
              <a:spcAft>
                <a:spcPct val="0"/>
              </a:spcAft>
              <a:buFontTx/>
              <a:buChar char="•"/>
              <a:tabLst>
                <a:tab pos="228600" algn="l"/>
              </a:tabLst>
            </a:pPr>
            <a:endParaRPr lang="en-US" sz="2400" dirty="0">
              <a:latin typeface="Times" pitchFamily="18" charset="0"/>
              <a:cs typeface="Arial" pitchFamily="34" charset="0"/>
            </a:endParaRPr>
          </a:p>
          <a:p>
            <a:pPr lvl="0"/>
            <a:r>
              <a:rPr lang="en-US" sz="2400" b="1" dirty="0">
                <a:latin typeface="Times" pitchFamily="18" charset="0"/>
              </a:rPr>
              <a:t>Class mark (Mid points):</a:t>
            </a:r>
            <a:r>
              <a:rPr lang="en-US" sz="2400" dirty="0">
                <a:latin typeface="Times" pitchFamily="18" charset="0"/>
              </a:rPr>
              <a:t> it is the average of the lower and upper class limits or the average of upper and lower class boundary.</a:t>
            </a:r>
          </a:p>
          <a:p>
            <a:pPr lvl="0"/>
            <a:r>
              <a:rPr lang="en-US" sz="2400" b="1" dirty="0">
                <a:latin typeface="Times" pitchFamily="18" charset="0"/>
              </a:rPr>
              <a:t>Cumulative frequency: </a:t>
            </a:r>
            <a:r>
              <a:rPr lang="en-US" sz="2400" dirty="0">
                <a:latin typeface="Times" pitchFamily="18" charset="0"/>
              </a:rPr>
              <a:t>is the number of</a:t>
            </a:r>
            <a:r>
              <a:rPr lang="en-US" sz="2400" b="1" dirty="0">
                <a:latin typeface="Times" pitchFamily="18" charset="0"/>
              </a:rPr>
              <a:t> </a:t>
            </a:r>
            <a:r>
              <a:rPr lang="en-US" sz="2400" dirty="0">
                <a:latin typeface="Times" pitchFamily="18" charset="0"/>
              </a:rPr>
              <a:t>observations less than/more than or equal to a specific value.</a:t>
            </a:r>
          </a:p>
          <a:p>
            <a:pPr lvl="0"/>
            <a:r>
              <a:rPr lang="en-US" sz="2400" b="1" dirty="0">
                <a:latin typeface="Times" pitchFamily="18" charset="0"/>
              </a:rPr>
              <a:t>Cumulative frequency above:  </a:t>
            </a:r>
            <a:r>
              <a:rPr lang="en-US" sz="2400" dirty="0">
                <a:latin typeface="Times" pitchFamily="18" charset="0"/>
              </a:rPr>
              <a:t>it is</a:t>
            </a:r>
            <a:r>
              <a:rPr lang="en-US" sz="2400" b="1" dirty="0">
                <a:latin typeface="Times" pitchFamily="18" charset="0"/>
              </a:rPr>
              <a:t> </a:t>
            </a:r>
            <a:r>
              <a:rPr lang="en-US" sz="2400" dirty="0">
                <a:latin typeface="Times" pitchFamily="18" charset="0"/>
              </a:rPr>
              <a:t>the total frequency of all values greater than or equal to the lower class boundary of a given class</a:t>
            </a:r>
            <a:r>
              <a:rPr lang="en-US" sz="2400" dirty="0" smtClean="0">
                <a:latin typeface="Times" pitchFamily="18" charset="0"/>
              </a:rPr>
              <a:t>.</a:t>
            </a:r>
            <a:endParaRPr lang="en-US" sz="2400" dirty="0">
              <a:latin typeface="Times" pitchFamily="18" charset="0"/>
            </a:endParaRPr>
          </a:p>
        </p:txBody>
      </p:sp>
      <p:sp>
        <p:nvSpPr>
          <p:cNvPr id="3" name="Slide Number Placeholder 2"/>
          <p:cNvSpPr>
            <a:spLocks noGrp="1"/>
          </p:cNvSpPr>
          <p:nvPr>
            <p:ph type="sldNum" sz="quarter" idx="12"/>
          </p:nvPr>
        </p:nvSpPr>
        <p:spPr/>
        <p:txBody>
          <a:bodyPr/>
          <a:lstStyle/>
          <a:p>
            <a:fld id="{70FFC115-4E67-4F88-82C5-7B0A5CC6EBF1}" type="slidenum">
              <a:rPr lang="en-US" smtClean="0"/>
              <a:pPr/>
              <a:t>5</a:t>
            </a:fld>
            <a:endParaRPr lang="en-US"/>
          </a:p>
        </p:txBody>
      </p:sp>
      <p:sp>
        <p:nvSpPr>
          <p:cNvPr id="4" name="Footer Placeholder 3"/>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81000"/>
            <a:ext cx="8458200" cy="4893647"/>
          </a:xfrm>
          <a:prstGeom prst="rect">
            <a:avLst/>
          </a:prstGeom>
        </p:spPr>
        <p:txBody>
          <a:bodyPr wrap="square">
            <a:spAutoFit/>
          </a:bodyPr>
          <a:lstStyle/>
          <a:p>
            <a:pPr lvl="0"/>
            <a:r>
              <a:rPr lang="en-US" sz="2400" b="1" dirty="0" smtClean="0">
                <a:latin typeface="Times" pitchFamily="18" charset="0"/>
              </a:rPr>
              <a:t>Cumulative frequency below: </a:t>
            </a:r>
            <a:r>
              <a:rPr lang="en-US" sz="2400" dirty="0" smtClean="0">
                <a:latin typeface="Times" pitchFamily="18" charset="0"/>
              </a:rPr>
              <a:t>it is</a:t>
            </a:r>
            <a:r>
              <a:rPr lang="en-US" sz="2400" b="1" dirty="0" smtClean="0">
                <a:latin typeface="Times" pitchFamily="18" charset="0"/>
              </a:rPr>
              <a:t> </a:t>
            </a:r>
            <a:r>
              <a:rPr lang="en-US" sz="2400" dirty="0" smtClean="0">
                <a:latin typeface="Times" pitchFamily="18" charset="0"/>
              </a:rPr>
              <a:t>the total frequency of all values less than or equal to the upper class boundary of a given class.</a:t>
            </a:r>
          </a:p>
          <a:p>
            <a:pPr lvl="0"/>
            <a:r>
              <a:rPr lang="en-US" sz="2400" b="1" dirty="0" smtClean="0">
                <a:latin typeface="Times" pitchFamily="18" charset="0"/>
              </a:rPr>
              <a:t>Cumulative Frequency Distribution (CFD): </a:t>
            </a:r>
            <a:r>
              <a:rPr lang="en-US" sz="2400" dirty="0" smtClean="0">
                <a:latin typeface="Times" pitchFamily="18" charset="0"/>
              </a:rPr>
              <a:t>it is the tabular arrangement of class interval together with their corresponding cumulative frequencies. It can be more than or less than type, depending on the type of cumulative frequency used.</a:t>
            </a:r>
          </a:p>
          <a:p>
            <a:pPr lvl="0"/>
            <a:r>
              <a:rPr lang="en-US" sz="2400" b="1" dirty="0" smtClean="0">
                <a:latin typeface="Times" pitchFamily="18" charset="0"/>
              </a:rPr>
              <a:t>Relative frequency (</a:t>
            </a:r>
            <a:r>
              <a:rPr lang="en-US" sz="2400" b="1" dirty="0" err="1" smtClean="0">
                <a:latin typeface="Times" pitchFamily="18" charset="0"/>
              </a:rPr>
              <a:t>rf</a:t>
            </a:r>
            <a:r>
              <a:rPr lang="en-US" sz="2400" b="1" dirty="0" smtClean="0">
                <a:latin typeface="Times" pitchFamily="18" charset="0"/>
              </a:rPr>
              <a:t>): </a:t>
            </a:r>
            <a:r>
              <a:rPr lang="en-US" sz="2400" dirty="0" smtClean="0">
                <a:latin typeface="Times" pitchFamily="18" charset="0"/>
              </a:rPr>
              <a:t>it is the frequency divided by the total frequency.</a:t>
            </a:r>
          </a:p>
          <a:p>
            <a:pPr lvl="0"/>
            <a:r>
              <a:rPr lang="en-US" sz="2400" b="1" dirty="0" smtClean="0">
                <a:latin typeface="Times" pitchFamily="18" charset="0"/>
              </a:rPr>
              <a:t>Relative cumulative frequency (</a:t>
            </a:r>
            <a:r>
              <a:rPr lang="en-US" sz="2400" b="1" dirty="0" err="1" smtClean="0">
                <a:latin typeface="Times" pitchFamily="18" charset="0"/>
              </a:rPr>
              <a:t>rcf</a:t>
            </a:r>
            <a:r>
              <a:rPr lang="en-US" sz="2400" b="1" dirty="0" smtClean="0">
                <a:latin typeface="Times" pitchFamily="18" charset="0"/>
              </a:rPr>
              <a:t>): </a:t>
            </a:r>
            <a:r>
              <a:rPr lang="en-US" sz="2400" dirty="0" smtClean="0">
                <a:latin typeface="Times" pitchFamily="18" charset="0"/>
              </a:rPr>
              <a:t>it is the cumulative frequency divided by the total frequency.</a:t>
            </a:r>
          </a:p>
          <a:p>
            <a:pPr lvl="0"/>
            <a:endParaRPr lang="en-US" sz="2400" dirty="0">
              <a:latin typeface="Times" pitchFamily="18" charset="0"/>
            </a:endParaRPr>
          </a:p>
          <a:p>
            <a:pPr lvl="0"/>
            <a:endParaRPr lang="en-US" sz="2400" dirty="0">
              <a:latin typeface="Times" pitchFamily="18" charset="0"/>
            </a:endParaRPr>
          </a:p>
        </p:txBody>
      </p:sp>
      <p:sp>
        <p:nvSpPr>
          <p:cNvPr id="17409" name="Rectangle 1"/>
          <p:cNvSpPr>
            <a:spLocks noChangeArrowheads="1"/>
          </p:cNvSpPr>
          <p:nvPr/>
        </p:nvSpPr>
        <p:spPr bwMode="auto">
          <a:xfrm>
            <a:off x="0" y="4648200"/>
            <a:ext cx="8763001"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pitchFamily="18" charset="0"/>
                <a:ea typeface="Times New Roman" pitchFamily="18" charset="0"/>
                <a:cs typeface="Arial" pitchFamily="34" charset="0"/>
              </a:rPr>
              <a:t>Guidelines for classes</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There should be between 5 and 20 classes. </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The classes must be mutually exclusive. This means that no data value can fall into two different classes </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The classes must be all inclusive or exhaustive. This means that all</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4" name="Slide Number Placeholder 3"/>
          <p:cNvSpPr>
            <a:spLocks noGrp="1"/>
          </p:cNvSpPr>
          <p:nvPr>
            <p:ph type="sldNum" sz="quarter" idx="12"/>
          </p:nvPr>
        </p:nvSpPr>
        <p:spPr/>
        <p:txBody>
          <a:bodyPr/>
          <a:lstStyle/>
          <a:p>
            <a:fld id="{70FFC115-4E67-4F88-82C5-7B0A5CC6EBF1}" type="slidenum">
              <a:rPr lang="en-US" smtClean="0"/>
              <a:pPr/>
              <a:t>6</a:t>
            </a:fld>
            <a:endParaRPr lang="en-US"/>
          </a:p>
        </p:txBody>
      </p:sp>
      <p:sp>
        <p:nvSpPr>
          <p:cNvPr id="5" name="Footer Placeholder 4"/>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81000"/>
            <a:ext cx="8077200" cy="4524315"/>
          </a:xfrm>
          <a:prstGeom prst="rect">
            <a:avLst/>
          </a:prstGeom>
        </p:spPr>
        <p:txBody>
          <a:bodyPr wrap="square">
            <a:spAutoFit/>
          </a:bodyPr>
          <a:lstStyle/>
          <a:p>
            <a:pPr lvl="0" eaLnBrk="0" fontAlgn="base" hangingPunct="0">
              <a:spcBef>
                <a:spcPct val="0"/>
              </a:spcBef>
              <a:spcAft>
                <a:spcPct val="0"/>
              </a:spcAf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data values must be included. </a:t>
            </a:r>
          </a:p>
          <a:p>
            <a:pPr lvl="0" eaLnBrk="0" fontAlgn="base" hangingPunct="0">
              <a:spcBef>
                <a:spcPct val="0"/>
              </a:spcBef>
              <a:spcAft>
                <a:spcPct val="0"/>
              </a:spcAf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4.The classes must be continuous. There are no gaps in a frequency distribution. </a:t>
            </a:r>
          </a:p>
          <a:p>
            <a:pPr lvl="0" eaLnBrk="0" fontAlgn="base" hangingPunct="0">
              <a:spcBef>
                <a:spcPct val="0"/>
              </a:spcBef>
              <a:spcAft>
                <a:spcPct val="0"/>
              </a:spcAf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5.The classes must be equal in width. The exception here is the first or last class. It is possible to have an "below ..." or "... and above" class. This is often used with ages.</a:t>
            </a:r>
          </a:p>
          <a:p>
            <a:pPr lvl="0" eaLnBrk="0" fontAlgn="base" hangingPunct="0">
              <a:spcBef>
                <a:spcPct val="0"/>
              </a:spcBef>
              <a:spcAft>
                <a:spcPct val="0"/>
              </a:spcAft>
            </a:pPr>
            <a:endPar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endParaRPr>
          </a:p>
          <a:p>
            <a:pPr lvl="0" eaLnBrk="0" fontAlgn="base" hangingPunct="0">
              <a:spcBef>
                <a:spcPct val="0"/>
              </a:spcBef>
              <a:spcAft>
                <a:spcPct val="0"/>
              </a:spcAft>
            </a:pPr>
            <a:endPar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endParaRPr>
          </a:p>
          <a:p>
            <a:pPr lvl="0" eaLnBrk="0" fontAlgn="base" hangingPunct="0">
              <a:spcBef>
                <a:spcPct val="0"/>
              </a:spcBef>
              <a:spcAft>
                <a:spcPct val="0"/>
              </a:spcAft>
            </a:pPr>
            <a:endParaRPr lang="en-US" sz="2400" dirty="0">
              <a:latin typeface="Times" pitchFamily="18" charset="0"/>
              <a:ea typeface="Times New Roman" pitchFamily="18" charset="0"/>
              <a:cs typeface="Arial" pitchFamily="34" charset="0"/>
            </a:endParaRPr>
          </a:p>
          <a:p>
            <a:pPr lvl="0" eaLnBrk="0" fontAlgn="base" hangingPunct="0">
              <a:spcBef>
                <a:spcPct val="0"/>
              </a:spcBef>
              <a:spcAft>
                <a:spcPct val="0"/>
              </a:spcAft>
            </a:pPr>
            <a:endPar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endParaRPr>
          </a:p>
          <a:p>
            <a:pPr lvl="0" eaLnBrk="0" fontAlgn="base" hangingPunct="0">
              <a:spcBef>
                <a:spcPct val="0"/>
              </a:spcBef>
              <a:spcAft>
                <a:spcPct val="0"/>
              </a:spcAft>
            </a:pPr>
            <a:endParaRPr lang="en-US" sz="2400" dirty="0">
              <a:latin typeface="Times" pitchFamily="18" charset="0"/>
              <a:ea typeface="Times New Roman" pitchFamily="18" charset="0"/>
              <a:cs typeface="Arial" pitchFamily="34" charset="0"/>
            </a:endParaRPr>
          </a:p>
          <a:p>
            <a:pPr lvl="0" eaLnBrk="0" fontAlgn="base" hangingPunct="0">
              <a:spcBef>
                <a:spcPct val="0"/>
              </a:spcBef>
              <a:spcAft>
                <a:spcPct val="0"/>
              </a:spcAf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19462" name="Rectangle 6"/>
          <p:cNvSpPr>
            <a:spLocks noChangeArrowheads="1"/>
          </p:cNvSpPr>
          <p:nvPr/>
        </p:nvSpPr>
        <p:spPr bwMode="auto">
          <a:xfrm>
            <a:off x="381001" y="2667000"/>
            <a:ext cx="8762999"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sng" strike="noStrike" cap="none" normalizeH="0" baseline="0" dirty="0" smtClean="0">
                <a:ln>
                  <a:noFill/>
                </a:ln>
                <a:solidFill>
                  <a:schemeClr val="tx1"/>
                </a:solidFill>
                <a:effectLst/>
                <a:latin typeface="Times" pitchFamily="18" charset="0"/>
                <a:ea typeface="Times New Roman" pitchFamily="18" charset="0"/>
                <a:cs typeface="Arial" pitchFamily="34" charset="0"/>
              </a:rPr>
              <a:t>Steps </a:t>
            </a:r>
            <a:r>
              <a:rPr kumimoji="0" lang="en-US" sz="2400" b="1" i="0" u="sng" strike="noStrike" cap="none" normalizeH="0" baseline="0" dirty="0" smtClean="0">
                <a:ln>
                  <a:noFill/>
                </a:ln>
                <a:solidFill>
                  <a:schemeClr val="tx1"/>
                </a:solidFill>
                <a:effectLst/>
                <a:latin typeface="Times" pitchFamily="18" charset="0"/>
                <a:ea typeface="Times New Roman" pitchFamily="18" charset="0"/>
                <a:cs typeface="Arial" pitchFamily="34" charset="0"/>
              </a:rPr>
              <a:t>for</a:t>
            </a:r>
            <a:r>
              <a:rPr kumimoji="0" lang="en-US" sz="2800" b="1" i="0" u="sng" strike="noStrike" cap="none" normalizeH="0" baseline="0" dirty="0" smtClean="0">
                <a:ln>
                  <a:noFill/>
                </a:ln>
                <a:solidFill>
                  <a:schemeClr val="tx1"/>
                </a:solidFill>
                <a:effectLst/>
                <a:latin typeface="Times" pitchFamily="18" charset="0"/>
                <a:ea typeface="Times New Roman" pitchFamily="18" charset="0"/>
                <a:cs typeface="Arial" pitchFamily="34" charset="0"/>
              </a:rPr>
              <a:t> constructing Grouped frequency Distribution</a:t>
            </a:r>
          </a:p>
          <a:p>
            <a:pPr marL="457200" lvl="0" indent="-457200">
              <a:buFont typeface="+mj-lt"/>
              <a:buAutoNum type="arabicPeriod"/>
            </a:pPr>
            <a:r>
              <a:rPr lang="en-US" sz="2400" dirty="0">
                <a:latin typeface="Times" pitchFamily="18" charset="0"/>
              </a:rPr>
              <a:t>Find the largest and smallest values </a:t>
            </a:r>
          </a:p>
          <a:p>
            <a:pPr marL="457200" lvl="0" indent="-457200">
              <a:buFont typeface="+mj-lt"/>
              <a:buAutoNum type="arabicPeriod"/>
            </a:pPr>
            <a:r>
              <a:rPr lang="en-US" sz="2400" dirty="0">
                <a:latin typeface="Times" pitchFamily="18" charset="0"/>
              </a:rPr>
              <a:t>Compute the Range(R) = Maximum - Minimum </a:t>
            </a:r>
          </a:p>
          <a:p>
            <a:pPr marL="457200" indent="-457200">
              <a:buFont typeface="+mj-lt"/>
              <a:buAutoNum type="arabicPeriod"/>
            </a:pPr>
            <a:r>
              <a:rPr lang="en-US" sz="2400" dirty="0">
                <a:latin typeface="Times" pitchFamily="18" charset="0"/>
              </a:rPr>
              <a:t>Select the number of classes desired, usually between 5 and 20 or use </a:t>
            </a:r>
            <a:r>
              <a:rPr lang="en-US" sz="2400" dirty="0" err="1">
                <a:latin typeface="Times" pitchFamily="18" charset="0"/>
              </a:rPr>
              <a:t>Sturges</a:t>
            </a:r>
            <a:r>
              <a:rPr lang="en-US" sz="2400" dirty="0">
                <a:latin typeface="Times" pitchFamily="18" charset="0"/>
              </a:rPr>
              <a:t> rule  where </a:t>
            </a:r>
            <a:r>
              <a:rPr lang="en-US" sz="2400" i="1" dirty="0">
                <a:latin typeface="Times" pitchFamily="18" charset="0"/>
              </a:rPr>
              <a:t>k is number of classes desired and n is total number of observation. </a:t>
            </a:r>
          </a:p>
          <a:p>
            <a:pPr marL="457200" indent="-457200">
              <a:buFont typeface="+mj-lt"/>
              <a:buAutoNum type="arabicPeriod"/>
            </a:pPr>
            <a:r>
              <a:rPr lang="en-US" sz="2400" dirty="0" smtClean="0">
                <a:latin typeface="Times" pitchFamily="18" charset="0"/>
              </a:rPr>
              <a:t>Find </a:t>
            </a:r>
            <a:r>
              <a:rPr lang="en-US" sz="2400" dirty="0">
                <a:latin typeface="Times" pitchFamily="18" charset="0"/>
              </a:rPr>
              <a:t>the class width by dividing the range by the number of classes and rounding up, not off. </a:t>
            </a:r>
            <a:r>
              <a:rPr lang="en-US" sz="2400" dirty="0" smtClean="0">
                <a:latin typeface="Times" pitchFamily="18" charset="0"/>
              </a:rPr>
              <a:t> W= R/K</a:t>
            </a:r>
            <a:endParaRPr lang="en-US" sz="2400" dirty="0">
              <a:latin typeface="Times" pitchFamily="18" charset="0"/>
            </a:endParaRPr>
          </a:p>
        </p:txBody>
      </p:sp>
      <p:sp>
        <p:nvSpPr>
          <p:cNvPr id="4" name="Slide Number Placeholder 3"/>
          <p:cNvSpPr>
            <a:spLocks noGrp="1"/>
          </p:cNvSpPr>
          <p:nvPr>
            <p:ph type="sldNum" sz="quarter" idx="12"/>
          </p:nvPr>
        </p:nvSpPr>
        <p:spPr/>
        <p:txBody>
          <a:bodyPr/>
          <a:lstStyle/>
          <a:p>
            <a:fld id="{70FFC115-4E67-4F88-82C5-7B0A5CC6EBF1}" type="slidenum">
              <a:rPr lang="en-US" smtClean="0"/>
              <a:pPr/>
              <a:t>7</a:t>
            </a:fld>
            <a:endParaRPr lang="en-US"/>
          </a:p>
        </p:txBody>
      </p:sp>
      <p:sp>
        <p:nvSpPr>
          <p:cNvPr id="5" name="Footer Placeholder 4"/>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58847"/>
            <a:ext cx="8382000" cy="6463308"/>
          </a:xfrm>
          <a:prstGeom prst="rect">
            <a:avLst/>
          </a:prstGeom>
        </p:spPr>
        <p:txBody>
          <a:bodyPr wrap="square">
            <a:spAutoFit/>
          </a:bodyPr>
          <a:lstStyle/>
          <a:p>
            <a:pPr lvl="0"/>
            <a:r>
              <a:rPr lang="en-US" sz="2300" dirty="0" smtClean="0">
                <a:latin typeface="Times" pitchFamily="18" charset="0"/>
              </a:rPr>
              <a:t>5. Pick </a:t>
            </a:r>
            <a:r>
              <a:rPr lang="en-US" sz="2300" dirty="0">
                <a:latin typeface="Times" pitchFamily="18" charset="0"/>
              </a:rPr>
              <a:t>a suitable starting point less than or equal to the minimum value. The starting point is called the lower limit of the first class. Continue to add the class width to this lower limit to get the rest of the lower limits. </a:t>
            </a:r>
            <a:endParaRPr lang="en-US" sz="2300" dirty="0" smtClean="0">
              <a:latin typeface="Times" pitchFamily="18" charset="0"/>
            </a:endParaRPr>
          </a:p>
          <a:p>
            <a:pPr lvl="0"/>
            <a:r>
              <a:rPr lang="en-US" sz="2300" dirty="0" smtClean="0">
                <a:latin typeface="Times" pitchFamily="18" charset="0"/>
              </a:rPr>
              <a:t>6. To </a:t>
            </a:r>
            <a:r>
              <a:rPr lang="en-US" sz="2300" dirty="0">
                <a:latin typeface="Times" pitchFamily="18" charset="0"/>
              </a:rPr>
              <a:t>find the upper limit of the first class, subtract U from the lower limit of the second class. Then continue to add the class width to this upper limit to find the rest of the upper limits. </a:t>
            </a:r>
          </a:p>
          <a:p>
            <a:pPr lvl="0"/>
            <a:r>
              <a:rPr lang="en-US" sz="2300" dirty="0" smtClean="0">
                <a:latin typeface="Times" pitchFamily="18" charset="0"/>
              </a:rPr>
              <a:t>7. Find </a:t>
            </a:r>
            <a:r>
              <a:rPr lang="en-US" sz="2300" dirty="0">
                <a:latin typeface="Times" pitchFamily="18" charset="0"/>
              </a:rPr>
              <a:t>the boundaries by subtracting U/2 units from the lower limits and adding U/2 units from the upper limits. The boundaries are also half-way between the upper limit of one class and the lower limit of the next class. !may not be necessary to find the boundaries. </a:t>
            </a:r>
          </a:p>
          <a:p>
            <a:pPr lvl="0"/>
            <a:r>
              <a:rPr lang="en-US" sz="2300" dirty="0" smtClean="0">
                <a:latin typeface="Times" pitchFamily="18" charset="0"/>
              </a:rPr>
              <a:t>8.Tally </a:t>
            </a:r>
            <a:r>
              <a:rPr lang="en-US" sz="2300" dirty="0">
                <a:latin typeface="Times" pitchFamily="18" charset="0"/>
              </a:rPr>
              <a:t>the data. </a:t>
            </a:r>
          </a:p>
          <a:p>
            <a:pPr lvl="0"/>
            <a:r>
              <a:rPr lang="en-US" sz="2300" dirty="0" smtClean="0">
                <a:latin typeface="Times" pitchFamily="18" charset="0"/>
              </a:rPr>
              <a:t>9.Find </a:t>
            </a:r>
            <a:r>
              <a:rPr lang="en-US" sz="2300" dirty="0">
                <a:latin typeface="Times" pitchFamily="18" charset="0"/>
              </a:rPr>
              <a:t>the frequencies. </a:t>
            </a:r>
          </a:p>
          <a:p>
            <a:pPr lvl="0"/>
            <a:r>
              <a:rPr lang="en-US" sz="2300" dirty="0" smtClean="0">
                <a:latin typeface="Times" pitchFamily="18" charset="0"/>
              </a:rPr>
              <a:t>10. Find </a:t>
            </a:r>
            <a:r>
              <a:rPr lang="en-US" sz="2300" dirty="0">
                <a:latin typeface="Times" pitchFamily="18" charset="0"/>
              </a:rPr>
              <a:t>the cumulative frequencies. Depending on what you're trying to accomplish, it may not be necessary to find the cumulative frequencies. </a:t>
            </a:r>
          </a:p>
          <a:p>
            <a:pPr lvl="0"/>
            <a:r>
              <a:rPr lang="en-US" sz="2300" dirty="0" smtClean="0">
                <a:latin typeface="Times" pitchFamily="18" charset="0"/>
              </a:rPr>
              <a:t>11. If </a:t>
            </a:r>
            <a:r>
              <a:rPr lang="en-US" sz="2300" dirty="0">
                <a:latin typeface="Times" pitchFamily="18" charset="0"/>
              </a:rPr>
              <a:t>necessary, find the relative frequencies and/or relative cumulative frequencies</a:t>
            </a:r>
          </a:p>
        </p:txBody>
      </p:sp>
      <p:sp>
        <p:nvSpPr>
          <p:cNvPr id="3" name="Slide Number Placeholder 2"/>
          <p:cNvSpPr>
            <a:spLocks noGrp="1"/>
          </p:cNvSpPr>
          <p:nvPr>
            <p:ph type="sldNum" sz="quarter" idx="12"/>
          </p:nvPr>
        </p:nvSpPr>
        <p:spPr/>
        <p:txBody>
          <a:bodyPr/>
          <a:lstStyle/>
          <a:p>
            <a:fld id="{70FFC115-4E67-4F88-82C5-7B0A5CC6EBF1}" type="slidenum">
              <a:rPr lang="en-US" smtClean="0"/>
              <a:pPr/>
              <a:t>8</a:t>
            </a:fld>
            <a:endParaRPr lang="en-US"/>
          </a:p>
        </p:txBody>
      </p:sp>
      <p:sp>
        <p:nvSpPr>
          <p:cNvPr id="4" name="Footer Placeholder 3"/>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799" y="1295400"/>
          <a:ext cx="8839199" cy="1600200"/>
        </p:xfrm>
        <a:graphic>
          <a:graphicData uri="http://schemas.openxmlformats.org/drawingml/2006/table">
            <a:tbl>
              <a:tblPr/>
              <a:tblGrid>
                <a:gridCol w="370919"/>
                <a:gridCol w="940920"/>
                <a:gridCol w="940920"/>
                <a:gridCol w="940920"/>
                <a:gridCol w="940920"/>
                <a:gridCol w="940920"/>
                <a:gridCol w="940920"/>
                <a:gridCol w="940920"/>
                <a:gridCol w="940920"/>
                <a:gridCol w="940920"/>
              </a:tblGrid>
              <a:tr h="800100">
                <a:tc>
                  <a:txBody>
                    <a:bodyPr/>
                    <a:lstStyle/>
                    <a:p>
                      <a:pPr marL="0" marR="0" algn="ctr">
                        <a:lnSpc>
                          <a:spcPct val="90000"/>
                        </a:lnSpc>
                      </a:pPr>
                      <a:r>
                        <a:rPr lang="en-US" sz="1800" dirty="0">
                          <a:latin typeface="Times New Roman"/>
                          <a:ea typeface="Times New Roman"/>
                        </a:rPr>
                        <a:t>11</a:t>
                      </a:r>
                    </a:p>
                  </a:txBody>
                  <a:tcPr marL="68580" marR="68580" marT="0" marB="0">
                    <a:lnL>
                      <a:noFill/>
                    </a:lnL>
                    <a:lnR>
                      <a:noFill/>
                    </a:lnR>
                    <a:lnT>
                      <a:noFill/>
                    </a:lnT>
                    <a:lnB>
                      <a:noFill/>
                    </a:lnB>
                  </a:tcPr>
                </a:tc>
                <a:tc>
                  <a:txBody>
                    <a:bodyPr/>
                    <a:lstStyle/>
                    <a:p>
                      <a:pPr marL="0" marR="0" algn="ctr">
                        <a:lnSpc>
                          <a:spcPct val="90000"/>
                        </a:lnSpc>
                      </a:pPr>
                      <a:r>
                        <a:rPr lang="en-US" sz="1800">
                          <a:latin typeface="Times New Roman"/>
                          <a:ea typeface="Times New Roman"/>
                        </a:rPr>
                        <a:t>29</a:t>
                      </a:r>
                    </a:p>
                  </a:txBody>
                  <a:tcPr marL="68580" marR="68580" marT="0" marB="0">
                    <a:lnL>
                      <a:noFill/>
                    </a:lnL>
                    <a:lnR>
                      <a:noFill/>
                    </a:lnR>
                    <a:lnT>
                      <a:noFill/>
                    </a:lnT>
                    <a:lnB>
                      <a:noFill/>
                    </a:lnB>
                  </a:tcPr>
                </a:tc>
                <a:tc>
                  <a:txBody>
                    <a:bodyPr/>
                    <a:lstStyle/>
                    <a:p>
                      <a:pPr marL="0" marR="0" algn="ctr">
                        <a:lnSpc>
                          <a:spcPct val="90000"/>
                        </a:lnSpc>
                      </a:pPr>
                      <a:r>
                        <a:rPr lang="en-US" sz="1800">
                          <a:latin typeface="Times New Roman"/>
                          <a:ea typeface="Times New Roman"/>
                        </a:rPr>
                        <a:t>6</a:t>
                      </a:r>
                    </a:p>
                  </a:txBody>
                  <a:tcPr marL="68580" marR="68580" marT="0" marB="0">
                    <a:lnL>
                      <a:noFill/>
                    </a:lnL>
                    <a:lnR>
                      <a:noFill/>
                    </a:lnR>
                    <a:lnT>
                      <a:noFill/>
                    </a:lnT>
                    <a:lnB>
                      <a:noFill/>
                    </a:lnB>
                  </a:tcPr>
                </a:tc>
                <a:tc>
                  <a:txBody>
                    <a:bodyPr/>
                    <a:lstStyle/>
                    <a:p>
                      <a:pPr marL="0" marR="0" algn="ctr">
                        <a:lnSpc>
                          <a:spcPct val="90000"/>
                        </a:lnSpc>
                      </a:pPr>
                      <a:r>
                        <a:rPr lang="en-US" sz="1800">
                          <a:latin typeface="Times New Roman"/>
                          <a:ea typeface="Times New Roman"/>
                        </a:rPr>
                        <a:t>33</a:t>
                      </a:r>
                    </a:p>
                  </a:txBody>
                  <a:tcPr marL="68580" marR="68580" marT="0" marB="0">
                    <a:lnL>
                      <a:noFill/>
                    </a:lnL>
                    <a:lnR>
                      <a:noFill/>
                    </a:lnR>
                    <a:lnT>
                      <a:noFill/>
                    </a:lnT>
                    <a:lnB>
                      <a:noFill/>
                    </a:lnB>
                  </a:tcPr>
                </a:tc>
                <a:tc>
                  <a:txBody>
                    <a:bodyPr/>
                    <a:lstStyle/>
                    <a:p>
                      <a:pPr marL="0" marR="0" algn="ctr">
                        <a:lnSpc>
                          <a:spcPct val="90000"/>
                        </a:lnSpc>
                      </a:pPr>
                      <a:r>
                        <a:rPr lang="en-US" sz="1800">
                          <a:latin typeface="Times New Roman"/>
                          <a:ea typeface="Times New Roman"/>
                        </a:rPr>
                        <a:t>14</a:t>
                      </a:r>
                    </a:p>
                  </a:txBody>
                  <a:tcPr marL="68580" marR="68580" marT="0" marB="0">
                    <a:lnL>
                      <a:noFill/>
                    </a:lnL>
                    <a:lnR>
                      <a:noFill/>
                    </a:lnR>
                    <a:lnT>
                      <a:noFill/>
                    </a:lnT>
                    <a:lnB>
                      <a:noFill/>
                    </a:lnB>
                  </a:tcPr>
                </a:tc>
                <a:tc>
                  <a:txBody>
                    <a:bodyPr/>
                    <a:lstStyle/>
                    <a:p>
                      <a:pPr marL="0" marR="0" algn="ctr">
                        <a:lnSpc>
                          <a:spcPct val="90000"/>
                        </a:lnSpc>
                      </a:pPr>
                      <a:r>
                        <a:rPr lang="en-US" sz="1800">
                          <a:latin typeface="Times New Roman"/>
                          <a:ea typeface="Times New Roman"/>
                        </a:rPr>
                        <a:t>31</a:t>
                      </a:r>
                    </a:p>
                  </a:txBody>
                  <a:tcPr marL="68580" marR="68580" marT="0" marB="0">
                    <a:lnL>
                      <a:noFill/>
                    </a:lnL>
                    <a:lnR>
                      <a:noFill/>
                    </a:lnR>
                    <a:lnT>
                      <a:noFill/>
                    </a:lnT>
                    <a:lnB>
                      <a:noFill/>
                    </a:lnB>
                  </a:tcPr>
                </a:tc>
                <a:tc>
                  <a:txBody>
                    <a:bodyPr/>
                    <a:lstStyle/>
                    <a:p>
                      <a:pPr marL="0" marR="0" algn="ctr">
                        <a:lnSpc>
                          <a:spcPct val="90000"/>
                        </a:lnSpc>
                      </a:pPr>
                      <a:r>
                        <a:rPr lang="en-US" sz="1800">
                          <a:latin typeface="Times New Roman"/>
                          <a:ea typeface="Times New Roman"/>
                        </a:rPr>
                        <a:t>22</a:t>
                      </a:r>
                    </a:p>
                  </a:txBody>
                  <a:tcPr marL="68580" marR="68580" marT="0" marB="0">
                    <a:lnL>
                      <a:noFill/>
                    </a:lnL>
                    <a:lnR>
                      <a:noFill/>
                    </a:lnR>
                    <a:lnT>
                      <a:noFill/>
                    </a:lnT>
                    <a:lnB>
                      <a:noFill/>
                    </a:lnB>
                  </a:tcPr>
                </a:tc>
                <a:tc>
                  <a:txBody>
                    <a:bodyPr/>
                    <a:lstStyle/>
                    <a:p>
                      <a:pPr marL="0" marR="0" algn="ctr">
                        <a:lnSpc>
                          <a:spcPct val="90000"/>
                        </a:lnSpc>
                      </a:pPr>
                      <a:r>
                        <a:rPr lang="en-US" sz="1800" dirty="0">
                          <a:latin typeface="Times New Roman"/>
                          <a:ea typeface="Times New Roman"/>
                        </a:rPr>
                        <a:t>27</a:t>
                      </a:r>
                    </a:p>
                  </a:txBody>
                  <a:tcPr marL="68580" marR="68580" marT="0" marB="0">
                    <a:lnL>
                      <a:noFill/>
                    </a:lnL>
                    <a:lnR>
                      <a:noFill/>
                    </a:lnR>
                    <a:lnT>
                      <a:noFill/>
                    </a:lnT>
                    <a:lnB>
                      <a:noFill/>
                    </a:lnB>
                  </a:tcPr>
                </a:tc>
                <a:tc>
                  <a:txBody>
                    <a:bodyPr/>
                    <a:lstStyle/>
                    <a:p>
                      <a:pPr marL="0" marR="0" algn="ctr">
                        <a:lnSpc>
                          <a:spcPct val="90000"/>
                        </a:lnSpc>
                      </a:pPr>
                      <a:r>
                        <a:rPr lang="en-US" sz="1800">
                          <a:latin typeface="Times New Roman"/>
                          <a:ea typeface="Times New Roman"/>
                        </a:rPr>
                        <a:t>19</a:t>
                      </a:r>
                    </a:p>
                  </a:txBody>
                  <a:tcPr marL="68580" marR="68580" marT="0" marB="0">
                    <a:lnL>
                      <a:noFill/>
                    </a:lnL>
                    <a:lnR>
                      <a:noFill/>
                    </a:lnR>
                    <a:lnT>
                      <a:noFill/>
                    </a:lnT>
                    <a:lnB>
                      <a:noFill/>
                    </a:lnB>
                  </a:tcPr>
                </a:tc>
                <a:tc>
                  <a:txBody>
                    <a:bodyPr/>
                    <a:lstStyle/>
                    <a:p>
                      <a:pPr marL="0" marR="0" algn="ctr">
                        <a:lnSpc>
                          <a:spcPct val="90000"/>
                        </a:lnSpc>
                      </a:pPr>
                      <a:r>
                        <a:rPr lang="en-US" sz="1800">
                          <a:latin typeface="Times New Roman"/>
                          <a:ea typeface="Times New Roman"/>
                        </a:rPr>
                        <a:t>20</a:t>
                      </a:r>
                    </a:p>
                  </a:txBody>
                  <a:tcPr marL="68580" marR="68580" marT="0" marB="0">
                    <a:lnL>
                      <a:noFill/>
                    </a:lnL>
                    <a:lnR>
                      <a:noFill/>
                    </a:lnR>
                    <a:lnT>
                      <a:noFill/>
                    </a:lnT>
                    <a:lnB>
                      <a:noFill/>
                    </a:lnB>
                  </a:tcPr>
                </a:tc>
              </a:tr>
              <a:tr h="800100">
                <a:tc>
                  <a:txBody>
                    <a:bodyPr/>
                    <a:lstStyle/>
                    <a:p>
                      <a:pPr marL="0" marR="0" algn="ctr">
                        <a:lnSpc>
                          <a:spcPct val="90000"/>
                        </a:lnSpc>
                      </a:pPr>
                      <a:r>
                        <a:rPr lang="en-US" sz="1800">
                          <a:latin typeface="Times New Roman"/>
                          <a:ea typeface="Times New Roman"/>
                        </a:rPr>
                        <a:t>18</a:t>
                      </a:r>
                    </a:p>
                  </a:txBody>
                  <a:tcPr marL="68580" marR="68580" marT="0" marB="0">
                    <a:lnL>
                      <a:noFill/>
                    </a:lnL>
                    <a:lnR>
                      <a:noFill/>
                    </a:lnR>
                    <a:lnT>
                      <a:noFill/>
                    </a:lnT>
                    <a:lnB>
                      <a:noFill/>
                    </a:lnB>
                  </a:tcPr>
                </a:tc>
                <a:tc>
                  <a:txBody>
                    <a:bodyPr/>
                    <a:lstStyle/>
                    <a:p>
                      <a:pPr marL="0" marR="0" algn="ctr">
                        <a:lnSpc>
                          <a:spcPct val="90000"/>
                        </a:lnSpc>
                      </a:pPr>
                      <a:r>
                        <a:rPr lang="en-US" sz="1800" dirty="0">
                          <a:latin typeface="Times New Roman"/>
                          <a:ea typeface="Times New Roman"/>
                        </a:rPr>
                        <a:t>17</a:t>
                      </a:r>
                    </a:p>
                  </a:txBody>
                  <a:tcPr marL="68580" marR="68580" marT="0" marB="0">
                    <a:lnL>
                      <a:noFill/>
                    </a:lnL>
                    <a:lnR>
                      <a:noFill/>
                    </a:lnR>
                    <a:lnT>
                      <a:noFill/>
                    </a:lnT>
                    <a:lnB>
                      <a:noFill/>
                    </a:lnB>
                  </a:tcPr>
                </a:tc>
                <a:tc>
                  <a:txBody>
                    <a:bodyPr/>
                    <a:lstStyle/>
                    <a:p>
                      <a:pPr marL="0" marR="0" algn="ctr">
                        <a:lnSpc>
                          <a:spcPct val="90000"/>
                        </a:lnSpc>
                      </a:pPr>
                      <a:r>
                        <a:rPr lang="en-US" sz="1800" dirty="0">
                          <a:latin typeface="Times New Roman"/>
                          <a:ea typeface="Times New Roman"/>
                        </a:rPr>
                        <a:t>22</a:t>
                      </a:r>
                    </a:p>
                  </a:txBody>
                  <a:tcPr marL="68580" marR="68580" marT="0" marB="0">
                    <a:lnL>
                      <a:noFill/>
                    </a:lnL>
                    <a:lnR>
                      <a:noFill/>
                    </a:lnR>
                    <a:lnT>
                      <a:noFill/>
                    </a:lnT>
                    <a:lnB>
                      <a:noFill/>
                    </a:lnB>
                  </a:tcPr>
                </a:tc>
                <a:tc>
                  <a:txBody>
                    <a:bodyPr/>
                    <a:lstStyle/>
                    <a:p>
                      <a:pPr marL="0" marR="0" algn="ctr">
                        <a:lnSpc>
                          <a:spcPct val="90000"/>
                        </a:lnSpc>
                      </a:pPr>
                      <a:r>
                        <a:rPr lang="en-US" sz="1800" dirty="0">
                          <a:latin typeface="Times New Roman"/>
                          <a:ea typeface="Times New Roman"/>
                        </a:rPr>
                        <a:t>38</a:t>
                      </a:r>
                    </a:p>
                  </a:txBody>
                  <a:tcPr marL="68580" marR="68580" marT="0" marB="0">
                    <a:lnL>
                      <a:noFill/>
                    </a:lnL>
                    <a:lnR>
                      <a:noFill/>
                    </a:lnR>
                    <a:lnT>
                      <a:noFill/>
                    </a:lnT>
                    <a:lnB>
                      <a:noFill/>
                    </a:lnB>
                  </a:tcPr>
                </a:tc>
                <a:tc>
                  <a:txBody>
                    <a:bodyPr/>
                    <a:lstStyle/>
                    <a:p>
                      <a:pPr marL="0" marR="0" algn="ctr">
                        <a:lnSpc>
                          <a:spcPct val="90000"/>
                        </a:lnSpc>
                      </a:pPr>
                      <a:r>
                        <a:rPr lang="en-US" sz="1800" dirty="0">
                          <a:latin typeface="Times New Roman"/>
                          <a:ea typeface="Times New Roman"/>
                        </a:rPr>
                        <a:t>23</a:t>
                      </a:r>
                    </a:p>
                  </a:txBody>
                  <a:tcPr marL="68580" marR="68580" marT="0" marB="0">
                    <a:lnL>
                      <a:noFill/>
                    </a:lnL>
                    <a:lnR>
                      <a:noFill/>
                    </a:lnR>
                    <a:lnT>
                      <a:noFill/>
                    </a:lnT>
                    <a:lnB>
                      <a:noFill/>
                    </a:lnB>
                  </a:tcPr>
                </a:tc>
                <a:tc>
                  <a:txBody>
                    <a:bodyPr/>
                    <a:lstStyle/>
                    <a:p>
                      <a:pPr marL="0" marR="0" algn="ctr">
                        <a:lnSpc>
                          <a:spcPct val="90000"/>
                        </a:lnSpc>
                      </a:pPr>
                      <a:r>
                        <a:rPr lang="en-US" sz="1800">
                          <a:latin typeface="Times New Roman"/>
                          <a:ea typeface="Times New Roman"/>
                        </a:rPr>
                        <a:t>21</a:t>
                      </a:r>
                    </a:p>
                  </a:txBody>
                  <a:tcPr marL="68580" marR="68580" marT="0" marB="0">
                    <a:lnL>
                      <a:noFill/>
                    </a:lnL>
                    <a:lnR>
                      <a:noFill/>
                    </a:lnR>
                    <a:lnT>
                      <a:noFill/>
                    </a:lnT>
                    <a:lnB>
                      <a:noFill/>
                    </a:lnB>
                  </a:tcPr>
                </a:tc>
                <a:tc>
                  <a:txBody>
                    <a:bodyPr/>
                    <a:lstStyle/>
                    <a:p>
                      <a:pPr marL="0" marR="0" algn="ctr">
                        <a:lnSpc>
                          <a:spcPct val="90000"/>
                        </a:lnSpc>
                      </a:pPr>
                      <a:r>
                        <a:rPr lang="en-US" sz="1800">
                          <a:latin typeface="Times New Roman"/>
                          <a:ea typeface="Times New Roman"/>
                        </a:rPr>
                        <a:t>26</a:t>
                      </a:r>
                    </a:p>
                  </a:txBody>
                  <a:tcPr marL="68580" marR="68580" marT="0" marB="0">
                    <a:lnL>
                      <a:noFill/>
                    </a:lnL>
                    <a:lnR>
                      <a:noFill/>
                    </a:lnR>
                    <a:lnT>
                      <a:noFill/>
                    </a:lnT>
                    <a:lnB>
                      <a:noFill/>
                    </a:lnB>
                  </a:tcPr>
                </a:tc>
                <a:tc>
                  <a:txBody>
                    <a:bodyPr/>
                    <a:lstStyle/>
                    <a:p>
                      <a:pPr marL="0" marR="0" algn="ctr">
                        <a:lnSpc>
                          <a:spcPct val="90000"/>
                        </a:lnSpc>
                      </a:pPr>
                      <a:r>
                        <a:rPr lang="en-US" sz="1800">
                          <a:latin typeface="Times New Roman"/>
                          <a:ea typeface="Times New Roman"/>
                        </a:rPr>
                        <a:t>34</a:t>
                      </a:r>
                    </a:p>
                  </a:txBody>
                  <a:tcPr marL="68580" marR="68580" marT="0" marB="0">
                    <a:lnL>
                      <a:noFill/>
                    </a:lnL>
                    <a:lnR>
                      <a:noFill/>
                    </a:lnR>
                    <a:lnT>
                      <a:noFill/>
                    </a:lnT>
                    <a:lnB>
                      <a:noFill/>
                    </a:lnB>
                  </a:tcPr>
                </a:tc>
                <a:tc>
                  <a:txBody>
                    <a:bodyPr/>
                    <a:lstStyle/>
                    <a:p>
                      <a:pPr marL="0" marR="0" algn="ctr">
                        <a:lnSpc>
                          <a:spcPct val="90000"/>
                        </a:lnSpc>
                      </a:pPr>
                      <a:r>
                        <a:rPr lang="en-US" sz="1800">
                          <a:latin typeface="Times New Roman"/>
                          <a:ea typeface="Times New Roman"/>
                        </a:rPr>
                        <a:t>39</a:t>
                      </a:r>
                    </a:p>
                  </a:txBody>
                  <a:tcPr marL="68580" marR="68580" marT="0" marB="0">
                    <a:lnL>
                      <a:noFill/>
                    </a:lnL>
                    <a:lnR>
                      <a:noFill/>
                    </a:lnR>
                    <a:lnT>
                      <a:noFill/>
                    </a:lnT>
                    <a:lnB>
                      <a:noFill/>
                    </a:lnB>
                  </a:tcPr>
                </a:tc>
                <a:tc>
                  <a:txBody>
                    <a:bodyPr/>
                    <a:lstStyle/>
                    <a:p>
                      <a:pPr marL="0" marR="0" algn="ctr">
                        <a:lnSpc>
                          <a:spcPct val="90000"/>
                        </a:lnSpc>
                      </a:pPr>
                      <a:r>
                        <a:rPr lang="en-US" sz="1800" dirty="0">
                          <a:latin typeface="Times New Roman"/>
                          <a:ea typeface="Times New Roman"/>
                        </a:rPr>
                        <a:t>27</a:t>
                      </a:r>
                    </a:p>
                  </a:txBody>
                  <a:tcPr marL="68580" marR="68580" marT="0" marB="0">
                    <a:lnL>
                      <a:noFill/>
                    </a:lnL>
                    <a:lnR>
                      <a:noFill/>
                    </a:lnR>
                    <a:lnT>
                      <a:noFill/>
                    </a:lnT>
                    <a:lnB>
                      <a:noFill/>
                    </a:lnB>
                  </a:tcPr>
                </a:tc>
              </a:tr>
            </a:tbl>
          </a:graphicData>
        </a:graphic>
      </p:graphicFrame>
      <p:sp>
        <p:nvSpPr>
          <p:cNvPr id="3" name="Rectangle 2"/>
          <p:cNvSpPr/>
          <p:nvPr/>
        </p:nvSpPr>
        <p:spPr>
          <a:xfrm>
            <a:off x="457200" y="304800"/>
            <a:ext cx="8382000" cy="830997"/>
          </a:xfrm>
          <a:prstGeom prst="rect">
            <a:avLst/>
          </a:prstGeom>
        </p:spPr>
        <p:txBody>
          <a:bodyPr wrap="square">
            <a:spAutoFit/>
          </a:bodyPr>
          <a:lstStyle/>
          <a:p>
            <a:r>
              <a:rPr lang="en-US" sz="2400" dirty="0">
                <a:latin typeface="Times" pitchFamily="18" charset="0"/>
              </a:rPr>
              <a:t>Example*:</a:t>
            </a:r>
          </a:p>
          <a:p>
            <a:r>
              <a:rPr lang="en-US" sz="2400" dirty="0">
                <a:latin typeface="Times" pitchFamily="18" charset="0"/>
              </a:rPr>
              <a:t>   Construct a frequency distribution for the following data.</a:t>
            </a:r>
          </a:p>
        </p:txBody>
      </p:sp>
      <p:sp>
        <p:nvSpPr>
          <p:cNvPr id="20485" name="Rectangle 5"/>
          <p:cNvSpPr>
            <a:spLocks noChangeArrowheads="1"/>
          </p:cNvSpPr>
          <p:nvPr/>
        </p:nvSpPr>
        <p:spPr bwMode="auto">
          <a:xfrm>
            <a:off x="381000" y="2743200"/>
            <a:ext cx="84582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Solutions: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Step 1: Find the highest and the lowest value H=39, L=6</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Step 2: Find the range; R=H-L=39-6=33</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Step 3: Select the number of classes desired using </a:t>
            </a:r>
            <a:r>
              <a:rPr kumimoji="0" lang="en-US" sz="2400" b="0" i="0" u="none" strike="noStrike" cap="none" normalizeH="0" baseline="0" dirty="0" err="1" smtClean="0">
                <a:ln>
                  <a:noFill/>
                </a:ln>
                <a:solidFill>
                  <a:schemeClr val="tx1"/>
                </a:solidFill>
                <a:effectLst/>
                <a:latin typeface="Times" pitchFamily="18" charset="0"/>
                <a:ea typeface="Times New Roman" pitchFamily="18" charset="0"/>
                <a:cs typeface="Arial" pitchFamily="34" charset="0"/>
              </a:rPr>
              <a:t>Sturges</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formula;</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K=1+3.32logn=1+3.32log(20)=5.32=6(rounding up)</a:t>
            </a:r>
          </a:p>
          <a:p>
            <a:r>
              <a:rPr lang="en-US" sz="2400" dirty="0">
                <a:latin typeface="Times" pitchFamily="18" charset="0"/>
              </a:rPr>
              <a:t>Step 4: Find the class width; w=R/</a:t>
            </a:r>
            <a:r>
              <a:rPr lang="en-US" sz="2400" i="1" dirty="0">
                <a:latin typeface="Times" pitchFamily="18" charset="0"/>
              </a:rPr>
              <a:t>k=</a:t>
            </a:r>
            <a:r>
              <a:rPr lang="en-US" sz="2400" dirty="0">
                <a:latin typeface="Times" pitchFamily="18" charset="0"/>
              </a:rPr>
              <a:t>33/6=5.5=6 (rounding up)</a:t>
            </a:r>
          </a:p>
          <a:p>
            <a:r>
              <a:rPr lang="en-US" sz="2400" dirty="0">
                <a:latin typeface="Times" pitchFamily="18" charset="0"/>
              </a:rPr>
              <a:t> </a:t>
            </a:r>
          </a:p>
          <a:p>
            <a:r>
              <a:rPr lang="en-US" sz="2400" dirty="0">
                <a:latin typeface="Times" pitchFamily="18" charset="0"/>
              </a:rPr>
              <a:t>Step 5: Select the starting point, let it be the minimum observation</a:t>
            </a:r>
            <a:r>
              <a:rPr lang="en-US" sz="2400" dirty="0"/>
              <a:t>.</a:t>
            </a:r>
          </a:p>
          <a:p>
            <a:pPr lvl="0"/>
            <a:r>
              <a:rPr lang="en-US" sz="2400" dirty="0"/>
              <a:t>6, 12, 18, 24, 30, 36 are the lower class limits.</a:t>
            </a:r>
          </a:p>
        </p:txBody>
      </p:sp>
      <p:sp>
        <p:nvSpPr>
          <p:cNvPr id="5" name="Slide Number Placeholder 4"/>
          <p:cNvSpPr>
            <a:spLocks noGrp="1"/>
          </p:cNvSpPr>
          <p:nvPr>
            <p:ph type="sldNum" sz="quarter" idx="12"/>
          </p:nvPr>
        </p:nvSpPr>
        <p:spPr/>
        <p:txBody>
          <a:bodyPr/>
          <a:lstStyle/>
          <a:p>
            <a:fld id="{70FFC115-4E67-4F88-82C5-7B0A5CC6EBF1}" type="slidenum">
              <a:rPr lang="en-US" smtClean="0"/>
              <a:pPr/>
              <a:t>9</a:t>
            </a:fld>
            <a:endParaRPr lang="en-US"/>
          </a:p>
        </p:txBody>
      </p:sp>
      <p:sp>
        <p:nvSpPr>
          <p:cNvPr id="6" name="Footer Placeholder 5"/>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TotalTime>
  <Words>2497</Words>
  <Application>Microsoft Office PowerPoint</Application>
  <PresentationFormat>On-screen Show (4:3)</PresentationFormat>
  <Paragraphs>379</Paragraphs>
  <Slides>22</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Office Theme</vt:lpstr>
      <vt:lpstr>Equation</vt:lpstr>
      <vt:lpstr>2. METHODS OF DATA PRESENTATION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METHODS OF DATA PRESENTATION</dc:title>
  <dc:creator>Hp12</dc:creator>
  <cp:lastModifiedBy>user</cp:lastModifiedBy>
  <cp:revision>20</cp:revision>
  <dcterms:created xsi:type="dcterms:W3CDTF">2019-10-28T13:43:55Z</dcterms:created>
  <dcterms:modified xsi:type="dcterms:W3CDTF">2020-05-28T18:10:31Z</dcterms:modified>
</cp:coreProperties>
</file>