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handoutMasterIdLst>
    <p:handoutMasterId r:id="rId40"/>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image" Target="../media/image32.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image" Target="../media/image34.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 Id="rId4" Type="http://schemas.openxmlformats.org/officeDocument/2006/relationships/image" Target="../media/image40.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43.wmf"/><Relationship Id="rId2" Type="http://schemas.openxmlformats.org/officeDocument/2006/relationships/image" Target="../media/image42.wmf"/><Relationship Id="rId1" Type="http://schemas.openxmlformats.org/officeDocument/2006/relationships/image" Target="../media/image41.wmf"/><Relationship Id="rId4" Type="http://schemas.openxmlformats.org/officeDocument/2006/relationships/image" Target="../media/image44.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45.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48.wmf"/><Relationship Id="rId2" Type="http://schemas.openxmlformats.org/officeDocument/2006/relationships/image" Target="../media/image47.wmf"/><Relationship Id="rId1" Type="http://schemas.openxmlformats.org/officeDocument/2006/relationships/image" Target="../media/image46.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50.wmf"/><Relationship Id="rId1" Type="http://schemas.openxmlformats.org/officeDocument/2006/relationships/image" Target="../media/image49.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51.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54.wmf"/><Relationship Id="rId2" Type="http://schemas.openxmlformats.org/officeDocument/2006/relationships/image" Target="../media/image53.wmf"/><Relationship Id="rId1" Type="http://schemas.openxmlformats.org/officeDocument/2006/relationships/image" Target="../media/image52.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56.wmf"/><Relationship Id="rId1" Type="http://schemas.openxmlformats.org/officeDocument/2006/relationships/image" Target="../media/image5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 Id="rId4" Type="http://schemas.openxmlformats.org/officeDocument/2006/relationships/image" Target="../media/image10.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58.wmf"/><Relationship Id="rId1" Type="http://schemas.openxmlformats.org/officeDocument/2006/relationships/image" Target="../media/image57.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59.wmf"/></Relationships>
</file>

<file path=ppt/drawings/_rels/vmlDrawing22.vml.rels><?xml version="1.0" encoding="UTF-8" standalone="yes"?>
<Relationships xmlns="http://schemas.openxmlformats.org/package/2006/relationships"><Relationship Id="rId2" Type="http://schemas.openxmlformats.org/officeDocument/2006/relationships/image" Target="../media/image61.wmf"/><Relationship Id="rId1" Type="http://schemas.openxmlformats.org/officeDocument/2006/relationships/image" Target="../media/image60.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62.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65.wmf"/><Relationship Id="rId2" Type="http://schemas.openxmlformats.org/officeDocument/2006/relationships/image" Target="../media/image64.wmf"/><Relationship Id="rId1" Type="http://schemas.openxmlformats.org/officeDocument/2006/relationships/image" Target="../media/image63.wmf"/></Relationships>
</file>

<file path=ppt/drawings/_rels/vmlDrawing25.vml.rels><?xml version="1.0" encoding="UTF-8" standalone="yes"?>
<Relationships xmlns="http://schemas.openxmlformats.org/package/2006/relationships"><Relationship Id="rId2" Type="http://schemas.openxmlformats.org/officeDocument/2006/relationships/image" Target="../media/image67.wmf"/><Relationship Id="rId1" Type="http://schemas.openxmlformats.org/officeDocument/2006/relationships/image" Target="../media/image66.wmf"/></Relationships>
</file>

<file path=ppt/drawings/_rels/vmlDrawing26.vml.rels><?xml version="1.0" encoding="UTF-8" standalone="yes"?>
<Relationships xmlns="http://schemas.openxmlformats.org/package/2006/relationships"><Relationship Id="rId3" Type="http://schemas.openxmlformats.org/officeDocument/2006/relationships/image" Target="../media/image70.wmf"/><Relationship Id="rId2" Type="http://schemas.openxmlformats.org/officeDocument/2006/relationships/image" Target="../media/image69.wmf"/><Relationship Id="rId1" Type="http://schemas.openxmlformats.org/officeDocument/2006/relationships/image" Target="../media/image68.wmf"/></Relationships>
</file>

<file path=ppt/drawings/_rels/vmlDrawing27.vml.rels><?xml version="1.0" encoding="UTF-8" standalone="yes"?>
<Relationships xmlns="http://schemas.openxmlformats.org/package/2006/relationships"><Relationship Id="rId3" Type="http://schemas.openxmlformats.org/officeDocument/2006/relationships/image" Target="../media/image73.wmf"/><Relationship Id="rId2" Type="http://schemas.openxmlformats.org/officeDocument/2006/relationships/image" Target="../media/image72.wmf"/><Relationship Id="rId1" Type="http://schemas.openxmlformats.org/officeDocument/2006/relationships/image" Target="../media/image71.wmf"/></Relationships>
</file>

<file path=ppt/drawings/_rels/vmlDrawing28.vml.rels><?xml version="1.0" encoding="UTF-8" standalone="yes"?>
<Relationships xmlns="http://schemas.openxmlformats.org/package/2006/relationships"><Relationship Id="rId3" Type="http://schemas.openxmlformats.org/officeDocument/2006/relationships/image" Target="../media/image76.wmf"/><Relationship Id="rId2" Type="http://schemas.openxmlformats.org/officeDocument/2006/relationships/image" Target="../media/image75.wmf"/><Relationship Id="rId1" Type="http://schemas.openxmlformats.org/officeDocument/2006/relationships/image" Target="../media/image74.wmf"/></Relationships>
</file>

<file path=ppt/drawings/_rels/vmlDrawing29.vml.rels><?xml version="1.0" encoding="UTF-8" standalone="yes"?>
<Relationships xmlns="http://schemas.openxmlformats.org/package/2006/relationships"><Relationship Id="rId3" Type="http://schemas.openxmlformats.org/officeDocument/2006/relationships/image" Target="../media/image79.wmf"/><Relationship Id="rId2" Type="http://schemas.openxmlformats.org/officeDocument/2006/relationships/image" Target="../media/image78.wmf"/><Relationship Id="rId1" Type="http://schemas.openxmlformats.org/officeDocument/2006/relationships/image" Target="../media/image7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30.vml.rels><?xml version="1.0" encoding="UTF-8" standalone="yes"?>
<Relationships xmlns="http://schemas.openxmlformats.org/package/2006/relationships"><Relationship Id="rId3" Type="http://schemas.openxmlformats.org/officeDocument/2006/relationships/image" Target="../media/image82.wmf"/><Relationship Id="rId2" Type="http://schemas.openxmlformats.org/officeDocument/2006/relationships/image" Target="../media/image81.wmf"/><Relationship Id="rId1" Type="http://schemas.openxmlformats.org/officeDocument/2006/relationships/image" Target="../media/image80.wmf"/></Relationships>
</file>

<file path=ppt/drawings/_rels/vmlDrawing31.vml.rels><?xml version="1.0" encoding="UTF-8" standalone="yes"?>
<Relationships xmlns="http://schemas.openxmlformats.org/package/2006/relationships"><Relationship Id="rId3" Type="http://schemas.openxmlformats.org/officeDocument/2006/relationships/image" Target="../media/image85.wmf"/><Relationship Id="rId2" Type="http://schemas.openxmlformats.org/officeDocument/2006/relationships/image" Target="../media/image84.wmf"/><Relationship Id="rId1" Type="http://schemas.openxmlformats.org/officeDocument/2006/relationships/image" Target="../media/image83.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image" Target="../media/image20.wmf"/><Relationship Id="rId7" Type="http://schemas.openxmlformats.org/officeDocument/2006/relationships/image" Target="../media/image24.wmf"/><Relationship Id="rId2" Type="http://schemas.openxmlformats.org/officeDocument/2006/relationships/image" Target="../media/image19.wmf"/><Relationship Id="rId1" Type="http://schemas.openxmlformats.org/officeDocument/2006/relationships/image" Target="../media/image18.wmf"/><Relationship Id="rId6" Type="http://schemas.openxmlformats.org/officeDocument/2006/relationships/image" Target="../media/image23.wmf"/><Relationship Id="rId5" Type="http://schemas.openxmlformats.org/officeDocument/2006/relationships/image" Target="../media/image22.wmf"/><Relationship Id="rId4" Type="http://schemas.openxmlformats.org/officeDocument/2006/relationships/image" Target="../media/image21.wmf"/><Relationship Id="rId9" Type="http://schemas.openxmlformats.org/officeDocument/2006/relationships/image" Target="../media/image26.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image" Target="../media/image27.wmf"/><Relationship Id="rId4" Type="http://schemas.openxmlformats.org/officeDocument/2006/relationships/image" Target="../media/image30.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3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By Getahun G Woldemariam(AU Woliso Campus)</a:t>
            </a: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362021B-97F4-4188-8E41-53B624E06CD1}" type="datetimeFigureOut">
              <a:rPr lang="en-US" smtClean="0"/>
              <a:t>5/28/2020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127689E-42EB-41CA-BEB6-06066736EBA3}" type="slidenum">
              <a:rPr lang="en-US" smtClean="0"/>
              <a:t>‹#›</a:t>
            </a:fld>
            <a:endParaRPr lang="en-US"/>
          </a:p>
        </p:txBody>
      </p:sp>
    </p:spTree>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By Getahun G Woldemariam(AU Woliso Campus)</a:t>
            </a: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8C631C-CD24-423B-B098-6E869103628F}" type="datetimeFigureOut">
              <a:rPr lang="en-US" smtClean="0"/>
              <a:pPr/>
              <a:t>5/28/2020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036D46-23A6-45DC-9E7C-D0FE957B58A9}" type="slidenum">
              <a:rPr lang="en-US" smtClean="0"/>
              <a:pPr/>
              <a:t>‹#›</a:t>
            </a:fld>
            <a:endParaRPr lang="en-US"/>
          </a:p>
        </p:txBody>
      </p:sp>
    </p:spTree>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D036D46-23A6-45DC-9E7C-D0FE957B58A9}" type="slidenum">
              <a:rPr lang="en-US" smtClean="0"/>
              <a:pPr/>
              <a:t>1</a:t>
            </a:fld>
            <a:endParaRPr lang="en-US"/>
          </a:p>
        </p:txBody>
      </p:sp>
      <p:sp>
        <p:nvSpPr>
          <p:cNvPr id="5" name="Date Placeholder 4"/>
          <p:cNvSpPr>
            <a:spLocks noGrp="1"/>
          </p:cNvSpPr>
          <p:nvPr>
            <p:ph type="dt" idx="11"/>
          </p:nvPr>
        </p:nvSpPr>
        <p:spPr/>
        <p:txBody>
          <a:bodyPr/>
          <a:lstStyle/>
          <a:p>
            <a:fld id="{4AE9EBE6-95A0-40D2-9230-EF6935C6054B}" type="datetime1">
              <a:rPr lang="en-US" smtClean="0"/>
              <a:t>5/28/2020</a:t>
            </a:fld>
            <a:endParaRPr lang="en-US"/>
          </a:p>
        </p:txBody>
      </p:sp>
      <p:sp>
        <p:nvSpPr>
          <p:cNvPr id="6" name="Header Placeholder 5"/>
          <p:cNvSpPr>
            <a:spLocks noGrp="1"/>
          </p:cNvSpPr>
          <p:nvPr>
            <p:ph type="hdr" sz="quarter" idx="12"/>
          </p:nvPr>
        </p:nvSpPr>
        <p:spPr/>
        <p:txBody>
          <a:bodyPr/>
          <a:lstStyle/>
          <a:p>
            <a:r>
              <a:rPr lang="en-US" smtClean="0"/>
              <a:t>By Getahun G Woldemariam(AU Woliso Campus)</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D036D46-23A6-45DC-9E7C-D0FE957B58A9}" type="slidenum">
              <a:rPr lang="en-US" smtClean="0"/>
              <a:pPr/>
              <a:t>6</a:t>
            </a:fld>
            <a:endParaRPr lang="en-US"/>
          </a:p>
        </p:txBody>
      </p:sp>
      <p:sp>
        <p:nvSpPr>
          <p:cNvPr id="5" name="Date Placeholder 4"/>
          <p:cNvSpPr>
            <a:spLocks noGrp="1"/>
          </p:cNvSpPr>
          <p:nvPr>
            <p:ph type="dt" idx="11"/>
          </p:nvPr>
        </p:nvSpPr>
        <p:spPr/>
        <p:txBody>
          <a:bodyPr/>
          <a:lstStyle/>
          <a:p>
            <a:fld id="{12BA8B29-EADC-49A6-BBA7-F9737EA71B42}" type="datetime1">
              <a:rPr lang="en-US" smtClean="0"/>
              <a:t>5/28/2020</a:t>
            </a:fld>
            <a:endParaRPr lang="en-US"/>
          </a:p>
        </p:txBody>
      </p:sp>
      <p:sp>
        <p:nvSpPr>
          <p:cNvPr id="6" name="Header Placeholder 5"/>
          <p:cNvSpPr>
            <a:spLocks noGrp="1"/>
          </p:cNvSpPr>
          <p:nvPr>
            <p:ph type="hdr" sz="quarter" idx="12"/>
          </p:nvPr>
        </p:nvSpPr>
        <p:spPr/>
        <p:txBody>
          <a:bodyPr/>
          <a:lstStyle/>
          <a:p>
            <a:r>
              <a:rPr lang="en-US" smtClean="0"/>
              <a:t>By Getahun G Woldemariam(AU Woliso Campus)</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D036D46-23A6-45DC-9E7C-D0FE957B58A9}" type="slidenum">
              <a:rPr lang="en-US" smtClean="0"/>
              <a:pPr/>
              <a:t>8</a:t>
            </a:fld>
            <a:endParaRPr lang="en-US"/>
          </a:p>
        </p:txBody>
      </p:sp>
      <p:sp>
        <p:nvSpPr>
          <p:cNvPr id="5" name="Date Placeholder 4"/>
          <p:cNvSpPr>
            <a:spLocks noGrp="1"/>
          </p:cNvSpPr>
          <p:nvPr>
            <p:ph type="dt" idx="11"/>
          </p:nvPr>
        </p:nvSpPr>
        <p:spPr/>
        <p:txBody>
          <a:bodyPr/>
          <a:lstStyle/>
          <a:p>
            <a:fld id="{32230E2C-054F-4AD7-908A-5076347D439B}" type="datetime1">
              <a:rPr lang="en-US" smtClean="0"/>
              <a:t>5/28/2020</a:t>
            </a:fld>
            <a:endParaRPr lang="en-US"/>
          </a:p>
        </p:txBody>
      </p:sp>
      <p:sp>
        <p:nvSpPr>
          <p:cNvPr id="6" name="Header Placeholder 5"/>
          <p:cNvSpPr>
            <a:spLocks noGrp="1"/>
          </p:cNvSpPr>
          <p:nvPr>
            <p:ph type="hdr" sz="quarter" idx="12"/>
          </p:nvPr>
        </p:nvSpPr>
        <p:spPr/>
        <p:txBody>
          <a:bodyPr/>
          <a:lstStyle/>
          <a:p>
            <a:r>
              <a:rPr lang="en-US" smtClean="0"/>
              <a:t>By Getahun G Woldemariam(AU Woliso Campus)</a:t>
            </a: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D036D46-23A6-45DC-9E7C-D0FE957B58A9}" type="slidenum">
              <a:rPr lang="en-US" smtClean="0"/>
              <a:pPr/>
              <a:t>10</a:t>
            </a:fld>
            <a:endParaRPr lang="en-US"/>
          </a:p>
        </p:txBody>
      </p:sp>
      <p:sp>
        <p:nvSpPr>
          <p:cNvPr id="5" name="Date Placeholder 4"/>
          <p:cNvSpPr>
            <a:spLocks noGrp="1"/>
          </p:cNvSpPr>
          <p:nvPr>
            <p:ph type="dt" idx="11"/>
          </p:nvPr>
        </p:nvSpPr>
        <p:spPr/>
        <p:txBody>
          <a:bodyPr/>
          <a:lstStyle/>
          <a:p>
            <a:fld id="{994B875B-1857-4BF0-BAD2-85F57B136DFE}" type="datetime1">
              <a:rPr lang="en-US" smtClean="0"/>
              <a:t>5/28/2020</a:t>
            </a:fld>
            <a:endParaRPr lang="en-US"/>
          </a:p>
        </p:txBody>
      </p:sp>
      <p:sp>
        <p:nvSpPr>
          <p:cNvPr id="6" name="Header Placeholder 5"/>
          <p:cNvSpPr>
            <a:spLocks noGrp="1"/>
          </p:cNvSpPr>
          <p:nvPr>
            <p:ph type="hdr" sz="quarter" idx="12"/>
          </p:nvPr>
        </p:nvSpPr>
        <p:spPr/>
        <p:txBody>
          <a:bodyPr/>
          <a:lstStyle/>
          <a:p>
            <a:r>
              <a:rPr lang="en-US" smtClean="0"/>
              <a:t>By Getahun G Woldemariam(AU Woliso Campus)</a:t>
            </a: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D036D46-23A6-45DC-9E7C-D0FE957B58A9}" type="slidenum">
              <a:rPr lang="en-US" smtClean="0"/>
              <a:pPr/>
              <a:t>22</a:t>
            </a:fld>
            <a:endParaRPr lang="en-US"/>
          </a:p>
        </p:txBody>
      </p:sp>
      <p:sp>
        <p:nvSpPr>
          <p:cNvPr id="5" name="Date Placeholder 4"/>
          <p:cNvSpPr>
            <a:spLocks noGrp="1"/>
          </p:cNvSpPr>
          <p:nvPr>
            <p:ph type="dt" idx="11"/>
          </p:nvPr>
        </p:nvSpPr>
        <p:spPr/>
        <p:txBody>
          <a:bodyPr/>
          <a:lstStyle/>
          <a:p>
            <a:fld id="{89635497-A5F8-4BB5-ACCF-C2D96EEB05DD}" type="datetime1">
              <a:rPr lang="en-US" smtClean="0"/>
              <a:t>5/28/2020</a:t>
            </a:fld>
            <a:endParaRPr lang="en-US"/>
          </a:p>
        </p:txBody>
      </p:sp>
      <p:sp>
        <p:nvSpPr>
          <p:cNvPr id="6" name="Header Placeholder 5"/>
          <p:cNvSpPr>
            <a:spLocks noGrp="1"/>
          </p:cNvSpPr>
          <p:nvPr>
            <p:ph type="hdr" sz="quarter" idx="12"/>
          </p:nvPr>
        </p:nvSpPr>
        <p:spPr/>
        <p:txBody>
          <a:bodyPr/>
          <a:lstStyle/>
          <a:p>
            <a:r>
              <a:rPr lang="en-US" smtClean="0"/>
              <a:t>By Getahun G Woldemariam(AU Woliso Campus)</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600A50A-BFA8-48CB-B031-10A5F59B2805}" type="datetime1">
              <a:rPr lang="en-US" smtClean="0"/>
              <a:t>5/28/2020</a:t>
            </a:fld>
            <a:endParaRPr lang="en-US"/>
          </a:p>
        </p:txBody>
      </p:sp>
      <p:sp>
        <p:nvSpPr>
          <p:cNvPr id="5" name="Footer Placeholder 4"/>
          <p:cNvSpPr>
            <a:spLocks noGrp="1"/>
          </p:cNvSpPr>
          <p:nvPr>
            <p:ph type="ftr" sz="quarter" idx="11"/>
          </p:nvPr>
        </p:nvSpPr>
        <p:spPr/>
        <p:txBody>
          <a:bodyPr/>
          <a:lstStyle/>
          <a:p>
            <a:r>
              <a:rPr lang="en-US" smtClean="0"/>
              <a:t>By Getahun G Woldemariam(AU Woliso Campus)</a:t>
            </a:r>
            <a:endParaRPr lang="en-US"/>
          </a:p>
        </p:txBody>
      </p:sp>
      <p:sp>
        <p:nvSpPr>
          <p:cNvPr id="6" name="Slide Number Placeholder 5"/>
          <p:cNvSpPr>
            <a:spLocks noGrp="1"/>
          </p:cNvSpPr>
          <p:nvPr>
            <p:ph type="sldNum" sz="quarter" idx="12"/>
          </p:nvPr>
        </p:nvSpPr>
        <p:spPr/>
        <p:txBody>
          <a:bodyPr/>
          <a:lstStyle/>
          <a:p>
            <a:fld id="{5A110844-0609-4152-866D-5A4743ED54F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712CEB-7D0C-49D2-A939-0E98965B44C8}" type="datetime1">
              <a:rPr lang="en-US" smtClean="0"/>
              <a:t>5/28/2020</a:t>
            </a:fld>
            <a:endParaRPr lang="en-US"/>
          </a:p>
        </p:txBody>
      </p:sp>
      <p:sp>
        <p:nvSpPr>
          <p:cNvPr id="5" name="Footer Placeholder 4"/>
          <p:cNvSpPr>
            <a:spLocks noGrp="1"/>
          </p:cNvSpPr>
          <p:nvPr>
            <p:ph type="ftr" sz="quarter" idx="11"/>
          </p:nvPr>
        </p:nvSpPr>
        <p:spPr/>
        <p:txBody>
          <a:bodyPr/>
          <a:lstStyle/>
          <a:p>
            <a:r>
              <a:rPr lang="en-US" smtClean="0"/>
              <a:t>By Getahun G Woldemariam(AU Woliso Campus)</a:t>
            </a:r>
            <a:endParaRPr lang="en-US"/>
          </a:p>
        </p:txBody>
      </p:sp>
      <p:sp>
        <p:nvSpPr>
          <p:cNvPr id="6" name="Slide Number Placeholder 5"/>
          <p:cNvSpPr>
            <a:spLocks noGrp="1"/>
          </p:cNvSpPr>
          <p:nvPr>
            <p:ph type="sldNum" sz="quarter" idx="12"/>
          </p:nvPr>
        </p:nvSpPr>
        <p:spPr/>
        <p:txBody>
          <a:bodyPr/>
          <a:lstStyle/>
          <a:p>
            <a:fld id="{5A110844-0609-4152-866D-5A4743ED54F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3FDEDE-62B7-4C52-97E4-2BCDA8FDFBDA}" type="datetime1">
              <a:rPr lang="en-US" smtClean="0"/>
              <a:t>5/28/2020</a:t>
            </a:fld>
            <a:endParaRPr lang="en-US"/>
          </a:p>
        </p:txBody>
      </p:sp>
      <p:sp>
        <p:nvSpPr>
          <p:cNvPr id="5" name="Footer Placeholder 4"/>
          <p:cNvSpPr>
            <a:spLocks noGrp="1"/>
          </p:cNvSpPr>
          <p:nvPr>
            <p:ph type="ftr" sz="quarter" idx="11"/>
          </p:nvPr>
        </p:nvSpPr>
        <p:spPr/>
        <p:txBody>
          <a:bodyPr/>
          <a:lstStyle/>
          <a:p>
            <a:r>
              <a:rPr lang="en-US" smtClean="0"/>
              <a:t>By Getahun G Woldemariam(AU Woliso Campus)</a:t>
            </a:r>
            <a:endParaRPr lang="en-US"/>
          </a:p>
        </p:txBody>
      </p:sp>
      <p:sp>
        <p:nvSpPr>
          <p:cNvPr id="6" name="Slide Number Placeholder 5"/>
          <p:cNvSpPr>
            <a:spLocks noGrp="1"/>
          </p:cNvSpPr>
          <p:nvPr>
            <p:ph type="sldNum" sz="quarter" idx="12"/>
          </p:nvPr>
        </p:nvSpPr>
        <p:spPr/>
        <p:txBody>
          <a:bodyPr/>
          <a:lstStyle/>
          <a:p>
            <a:fld id="{5A110844-0609-4152-866D-5A4743ED54F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70E18D-E23B-40D8-AD13-C710BFBD53DC}" type="datetime1">
              <a:rPr lang="en-US" smtClean="0"/>
              <a:t>5/28/2020</a:t>
            </a:fld>
            <a:endParaRPr lang="en-US"/>
          </a:p>
        </p:txBody>
      </p:sp>
      <p:sp>
        <p:nvSpPr>
          <p:cNvPr id="5" name="Footer Placeholder 4"/>
          <p:cNvSpPr>
            <a:spLocks noGrp="1"/>
          </p:cNvSpPr>
          <p:nvPr>
            <p:ph type="ftr" sz="quarter" idx="11"/>
          </p:nvPr>
        </p:nvSpPr>
        <p:spPr/>
        <p:txBody>
          <a:bodyPr/>
          <a:lstStyle/>
          <a:p>
            <a:r>
              <a:rPr lang="en-US" smtClean="0"/>
              <a:t>By Getahun G Woldemariam(AU Woliso Campus)</a:t>
            </a:r>
            <a:endParaRPr lang="en-US"/>
          </a:p>
        </p:txBody>
      </p:sp>
      <p:sp>
        <p:nvSpPr>
          <p:cNvPr id="6" name="Slide Number Placeholder 5"/>
          <p:cNvSpPr>
            <a:spLocks noGrp="1"/>
          </p:cNvSpPr>
          <p:nvPr>
            <p:ph type="sldNum" sz="quarter" idx="12"/>
          </p:nvPr>
        </p:nvSpPr>
        <p:spPr/>
        <p:txBody>
          <a:bodyPr/>
          <a:lstStyle/>
          <a:p>
            <a:fld id="{5A110844-0609-4152-866D-5A4743ED54F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8C4872-3F54-43BB-8408-0B260A9B77CC}" type="datetime1">
              <a:rPr lang="en-US" smtClean="0"/>
              <a:t>5/28/2020</a:t>
            </a:fld>
            <a:endParaRPr lang="en-US"/>
          </a:p>
        </p:txBody>
      </p:sp>
      <p:sp>
        <p:nvSpPr>
          <p:cNvPr id="5" name="Footer Placeholder 4"/>
          <p:cNvSpPr>
            <a:spLocks noGrp="1"/>
          </p:cNvSpPr>
          <p:nvPr>
            <p:ph type="ftr" sz="quarter" idx="11"/>
          </p:nvPr>
        </p:nvSpPr>
        <p:spPr/>
        <p:txBody>
          <a:bodyPr/>
          <a:lstStyle/>
          <a:p>
            <a:r>
              <a:rPr lang="en-US" smtClean="0"/>
              <a:t>By Getahun G Woldemariam(AU Woliso Campus)</a:t>
            </a:r>
            <a:endParaRPr lang="en-US"/>
          </a:p>
        </p:txBody>
      </p:sp>
      <p:sp>
        <p:nvSpPr>
          <p:cNvPr id="6" name="Slide Number Placeholder 5"/>
          <p:cNvSpPr>
            <a:spLocks noGrp="1"/>
          </p:cNvSpPr>
          <p:nvPr>
            <p:ph type="sldNum" sz="quarter" idx="12"/>
          </p:nvPr>
        </p:nvSpPr>
        <p:spPr/>
        <p:txBody>
          <a:bodyPr/>
          <a:lstStyle/>
          <a:p>
            <a:fld id="{5A110844-0609-4152-866D-5A4743ED54F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8DA65E1-D8DB-4E66-AF33-6889ADC33481}" type="datetime1">
              <a:rPr lang="en-US" smtClean="0"/>
              <a:t>5/28/2020</a:t>
            </a:fld>
            <a:endParaRPr lang="en-US"/>
          </a:p>
        </p:txBody>
      </p:sp>
      <p:sp>
        <p:nvSpPr>
          <p:cNvPr id="6" name="Footer Placeholder 5"/>
          <p:cNvSpPr>
            <a:spLocks noGrp="1"/>
          </p:cNvSpPr>
          <p:nvPr>
            <p:ph type="ftr" sz="quarter" idx="11"/>
          </p:nvPr>
        </p:nvSpPr>
        <p:spPr/>
        <p:txBody>
          <a:bodyPr/>
          <a:lstStyle/>
          <a:p>
            <a:r>
              <a:rPr lang="en-US" smtClean="0"/>
              <a:t>By Getahun G Woldemariam(AU Woliso Campus)</a:t>
            </a:r>
            <a:endParaRPr lang="en-US"/>
          </a:p>
        </p:txBody>
      </p:sp>
      <p:sp>
        <p:nvSpPr>
          <p:cNvPr id="7" name="Slide Number Placeholder 6"/>
          <p:cNvSpPr>
            <a:spLocks noGrp="1"/>
          </p:cNvSpPr>
          <p:nvPr>
            <p:ph type="sldNum" sz="quarter" idx="12"/>
          </p:nvPr>
        </p:nvSpPr>
        <p:spPr/>
        <p:txBody>
          <a:bodyPr/>
          <a:lstStyle/>
          <a:p>
            <a:fld id="{5A110844-0609-4152-866D-5A4743ED54F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1380B37-A0C5-427E-8EB3-F152C02FD218}" type="datetime1">
              <a:rPr lang="en-US" smtClean="0"/>
              <a:t>5/28/2020</a:t>
            </a:fld>
            <a:endParaRPr lang="en-US"/>
          </a:p>
        </p:txBody>
      </p:sp>
      <p:sp>
        <p:nvSpPr>
          <p:cNvPr id="8" name="Footer Placeholder 7"/>
          <p:cNvSpPr>
            <a:spLocks noGrp="1"/>
          </p:cNvSpPr>
          <p:nvPr>
            <p:ph type="ftr" sz="quarter" idx="11"/>
          </p:nvPr>
        </p:nvSpPr>
        <p:spPr/>
        <p:txBody>
          <a:bodyPr/>
          <a:lstStyle/>
          <a:p>
            <a:r>
              <a:rPr lang="en-US" smtClean="0"/>
              <a:t>By Getahun G Woldemariam(AU Woliso Campus)</a:t>
            </a:r>
            <a:endParaRPr lang="en-US"/>
          </a:p>
        </p:txBody>
      </p:sp>
      <p:sp>
        <p:nvSpPr>
          <p:cNvPr id="9" name="Slide Number Placeholder 8"/>
          <p:cNvSpPr>
            <a:spLocks noGrp="1"/>
          </p:cNvSpPr>
          <p:nvPr>
            <p:ph type="sldNum" sz="quarter" idx="12"/>
          </p:nvPr>
        </p:nvSpPr>
        <p:spPr/>
        <p:txBody>
          <a:bodyPr/>
          <a:lstStyle/>
          <a:p>
            <a:fld id="{5A110844-0609-4152-866D-5A4743ED54F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2E3513D-3731-4DA7-B4ED-6C5BD3D40B84}" type="datetime1">
              <a:rPr lang="en-US" smtClean="0"/>
              <a:t>5/28/2020</a:t>
            </a:fld>
            <a:endParaRPr lang="en-US"/>
          </a:p>
        </p:txBody>
      </p:sp>
      <p:sp>
        <p:nvSpPr>
          <p:cNvPr id="4" name="Footer Placeholder 3"/>
          <p:cNvSpPr>
            <a:spLocks noGrp="1"/>
          </p:cNvSpPr>
          <p:nvPr>
            <p:ph type="ftr" sz="quarter" idx="11"/>
          </p:nvPr>
        </p:nvSpPr>
        <p:spPr/>
        <p:txBody>
          <a:bodyPr/>
          <a:lstStyle/>
          <a:p>
            <a:r>
              <a:rPr lang="en-US" smtClean="0"/>
              <a:t>By Getahun G Woldemariam(AU Woliso Campus)</a:t>
            </a:r>
            <a:endParaRPr lang="en-US"/>
          </a:p>
        </p:txBody>
      </p:sp>
      <p:sp>
        <p:nvSpPr>
          <p:cNvPr id="5" name="Slide Number Placeholder 4"/>
          <p:cNvSpPr>
            <a:spLocks noGrp="1"/>
          </p:cNvSpPr>
          <p:nvPr>
            <p:ph type="sldNum" sz="quarter" idx="12"/>
          </p:nvPr>
        </p:nvSpPr>
        <p:spPr/>
        <p:txBody>
          <a:bodyPr/>
          <a:lstStyle/>
          <a:p>
            <a:fld id="{5A110844-0609-4152-866D-5A4743ED54F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381B6D-61B6-4B15-8020-335C88521D02}" type="datetime1">
              <a:rPr lang="en-US" smtClean="0"/>
              <a:t>5/28/2020</a:t>
            </a:fld>
            <a:endParaRPr lang="en-US"/>
          </a:p>
        </p:txBody>
      </p:sp>
      <p:sp>
        <p:nvSpPr>
          <p:cNvPr id="3" name="Footer Placeholder 2"/>
          <p:cNvSpPr>
            <a:spLocks noGrp="1"/>
          </p:cNvSpPr>
          <p:nvPr>
            <p:ph type="ftr" sz="quarter" idx="11"/>
          </p:nvPr>
        </p:nvSpPr>
        <p:spPr/>
        <p:txBody>
          <a:bodyPr/>
          <a:lstStyle/>
          <a:p>
            <a:r>
              <a:rPr lang="en-US" smtClean="0"/>
              <a:t>By Getahun G Woldemariam(AU Woliso Campus)</a:t>
            </a:r>
            <a:endParaRPr lang="en-US"/>
          </a:p>
        </p:txBody>
      </p:sp>
      <p:sp>
        <p:nvSpPr>
          <p:cNvPr id="4" name="Slide Number Placeholder 3"/>
          <p:cNvSpPr>
            <a:spLocks noGrp="1"/>
          </p:cNvSpPr>
          <p:nvPr>
            <p:ph type="sldNum" sz="quarter" idx="12"/>
          </p:nvPr>
        </p:nvSpPr>
        <p:spPr/>
        <p:txBody>
          <a:bodyPr/>
          <a:lstStyle/>
          <a:p>
            <a:fld id="{5A110844-0609-4152-866D-5A4743ED54F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3834CD-07D5-4C98-A92B-7EF3B98157F3}" type="datetime1">
              <a:rPr lang="en-US" smtClean="0"/>
              <a:t>5/28/2020</a:t>
            </a:fld>
            <a:endParaRPr lang="en-US"/>
          </a:p>
        </p:txBody>
      </p:sp>
      <p:sp>
        <p:nvSpPr>
          <p:cNvPr id="6" name="Footer Placeholder 5"/>
          <p:cNvSpPr>
            <a:spLocks noGrp="1"/>
          </p:cNvSpPr>
          <p:nvPr>
            <p:ph type="ftr" sz="quarter" idx="11"/>
          </p:nvPr>
        </p:nvSpPr>
        <p:spPr/>
        <p:txBody>
          <a:bodyPr/>
          <a:lstStyle/>
          <a:p>
            <a:r>
              <a:rPr lang="en-US" smtClean="0"/>
              <a:t>By Getahun G Woldemariam(AU Woliso Campus)</a:t>
            </a:r>
            <a:endParaRPr lang="en-US"/>
          </a:p>
        </p:txBody>
      </p:sp>
      <p:sp>
        <p:nvSpPr>
          <p:cNvPr id="7" name="Slide Number Placeholder 6"/>
          <p:cNvSpPr>
            <a:spLocks noGrp="1"/>
          </p:cNvSpPr>
          <p:nvPr>
            <p:ph type="sldNum" sz="quarter" idx="12"/>
          </p:nvPr>
        </p:nvSpPr>
        <p:spPr/>
        <p:txBody>
          <a:bodyPr/>
          <a:lstStyle/>
          <a:p>
            <a:fld id="{5A110844-0609-4152-866D-5A4743ED54F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5E0AA0-D7D3-4C25-9EA3-7351D1ECC3A8}" type="datetime1">
              <a:rPr lang="en-US" smtClean="0"/>
              <a:t>5/28/2020</a:t>
            </a:fld>
            <a:endParaRPr lang="en-US"/>
          </a:p>
        </p:txBody>
      </p:sp>
      <p:sp>
        <p:nvSpPr>
          <p:cNvPr id="6" name="Footer Placeholder 5"/>
          <p:cNvSpPr>
            <a:spLocks noGrp="1"/>
          </p:cNvSpPr>
          <p:nvPr>
            <p:ph type="ftr" sz="quarter" idx="11"/>
          </p:nvPr>
        </p:nvSpPr>
        <p:spPr/>
        <p:txBody>
          <a:bodyPr/>
          <a:lstStyle/>
          <a:p>
            <a:r>
              <a:rPr lang="en-US" smtClean="0"/>
              <a:t>By Getahun G Woldemariam(AU Woliso Campus)</a:t>
            </a:r>
            <a:endParaRPr lang="en-US"/>
          </a:p>
        </p:txBody>
      </p:sp>
      <p:sp>
        <p:nvSpPr>
          <p:cNvPr id="7" name="Slide Number Placeholder 6"/>
          <p:cNvSpPr>
            <a:spLocks noGrp="1"/>
          </p:cNvSpPr>
          <p:nvPr>
            <p:ph type="sldNum" sz="quarter" idx="12"/>
          </p:nvPr>
        </p:nvSpPr>
        <p:spPr/>
        <p:txBody>
          <a:bodyPr/>
          <a:lstStyle/>
          <a:p>
            <a:fld id="{5A110844-0609-4152-866D-5A4743ED54F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B5D32F-FF49-4962-B2B7-EED58E1FEB40}" type="datetime1">
              <a:rPr lang="en-US" smtClean="0"/>
              <a:t>5/28/2020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By Getahun G Woldemariam(AU Woliso Campus)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110844-0609-4152-866D-5A4743ED54F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6.bin"/><Relationship Id="rId3" Type="http://schemas.openxmlformats.org/officeDocument/2006/relationships/notesSlide" Target="../notesSlides/notesSlide4.xml"/><Relationship Id="rId7" Type="http://schemas.openxmlformats.org/officeDocument/2006/relationships/oleObject" Target="../embeddings/oleObject15.bin"/><Relationship Id="rId12" Type="http://schemas.openxmlformats.org/officeDocument/2006/relationships/oleObject" Target="../embeddings/oleObject20.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14.bin"/><Relationship Id="rId11" Type="http://schemas.openxmlformats.org/officeDocument/2006/relationships/oleObject" Target="../embeddings/oleObject19.bin"/><Relationship Id="rId5" Type="http://schemas.openxmlformats.org/officeDocument/2006/relationships/oleObject" Target="../embeddings/oleObject13.bin"/><Relationship Id="rId10" Type="http://schemas.openxmlformats.org/officeDocument/2006/relationships/oleObject" Target="../embeddings/oleObject18.bin"/><Relationship Id="rId4" Type="http://schemas.openxmlformats.org/officeDocument/2006/relationships/oleObject" Target="../embeddings/oleObject12.bin"/><Relationship Id="rId9" Type="http://schemas.openxmlformats.org/officeDocument/2006/relationships/oleObject" Target="../embeddings/oleObject17.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24.bin"/><Relationship Id="rId5" Type="http://schemas.openxmlformats.org/officeDocument/2006/relationships/oleObject" Target="../embeddings/oleObject23.bin"/><Relationship Id="rId4" Type="http://schemas.openxmlformats.org/officeDocument/2006/relationships/oleObject" Target="../embeddings/oleObject22.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7.xml"/><Relationship Id="rId1" Type="http://schemas.openxmlformats.org/officeDocument/2006/relationships/vmlDrawing" Target="../drawings/vmlDrawing9.v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7.xml"/><Relationship Id="rId1" Type="http://schemas.openxmlformats.org/officeDocument/2006/relationships/vmlDrawing" Target="../drawings/vmlDrawing10.vml"/><Relationship Id="rId4" Type="http://schemas.openxmlformats.org/officeDocument/2006/relationships/oleObject" Target="../embeddings/oleObject27.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7.xml"/><Relationship Id="rId1" Type="http://schemas.openxmlformats.org/officeDocument/2006/relationships/vmlDrawing" Target="../drawings/vmlDrawing11.vml"/><Relationship Id="rId5" Type="http://schemas.openxmlformats.org/officeDocument/2006/relationships/oleObject" Target="../embeddings/oleObject30.bin"/><Relationship Id="rId4" Type="http://schemas.openxmlformats.org/officeDocument/2006/relationships/oleObject" Target="../embeddings/oleObject29.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34.bin"/><Relationship Id="rId5" Type="http://schemas.openxmlformats.org/officeDocument/2006/relationships/oleObject" Target="../embeddings/oleObject33.bin"/><Relationship Id="rId4" Type="http://schemas.openxmlformats.org/officeDocument/2006/relationships/oleObject" Target="../embeddings/oleObject32.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oleObject" Target="../embeddings/oleObject38.bin"/><Relationship Id="rId5" Type="http://schemas.openxmlformats.org/officeDocument/2006/relationships/oleObject" Target="../embeddings/oleObject37.bin"/><Relationship Id="rId4" Type="http://schemas.openxmlformats.org/officeDocument/2006/relationships/oleObject" Target="../embeddings/oleObject36.bin"/></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39.bin"/><Relationship Id="rId2" Type="http://schemas.openxmlformats.org/officeDocument/2006/relationships/slideLayout" Target="../slideLayouts/slideLayout7.xml"/><Relationship Id="rId1" Type="http://schemas.openxmlformats.org/officeDocument/2006/relationships/vmlDrawing" Target="../drawings/vmlDrawing14.v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slideLayout" Target="../slideLayouts/slideLayout7.xml"/><Relationship Id="rId1" Type="http://schemas.openxmlformats.org/officeDocument/2006/relationships/vmlDrawing" Target="../drawings/vmlDrawing15.vml"/><Relationship Id="rId5" Type="http://schemas.openxmlformats.org/officeDocument/2006/relationships/oleObject" Target="../embeddings/oleObject42.bin"/><Relationship Id="rId4" Type="http://schemas.openxmlformats.org/officeDocument/2006/relationships/oleObject" Target="../embeddings/oleObject41.bin"/></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43.bin"/><Relationship Id="rId2" Type="http://schemas.openxmlformats.org/officeDocument/2006/relationships/slideLayout" Target="../slideLayouts/slideLayout7.xml"/><Relationship Id="rId1" Type="http://schemas.openxmlformats.org/officeDocument/2006/relationships/vmlDrawing" Target="../drawings/vmlDrawing16.vml"/><Relationship Id="rId4" Type="http://schemas.openxmlformats.org/officeDocument/2006/relationships/oleObject" Target="../embeddings/oleObject44.bin"/></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45.bin"/><Relationship Id="rId2" Type="http://schemas.openxmlformats.org/officeDocument/2006/relationships/slideLayout" Target="../slideLayouts/slideLayout7.xml"/><Relationship Id="rId1" Type="http://schemas.openxmlformats.org/officeDocument/2006/relationships/vmlDrawing" Target="../drawings/vmlDrawing17.v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vmlDrawing" Target="../drawings/vmlDrawing18.vml"/><Relationship Id="rId6" Type="http://schemas.openxmlformats.org/officeDocument/2006/relationships/oleObject" Target="../embeddings/oleObject48.bin"/><Relationship Id="rId5" Type="http://schemas.openxmlformats.org/officeDocument/2006/relationships/oleObject" Target="../embeddings/oleObject47.bin"/><Relationship Id="rId4" Type="http://schemas.openxmlformats.org/officeDocument/2006/relationships/oleObject" Target="../embeddings/oleObject46.bin"/></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49.bin"/><Relationship Id="rId2" Type="http://schemas.openxmlformats.org/officeDocument/2006/relationships/slideLayout" Target="../slideLayouts/slideLayout7.xml"/><Relationship Id="rId1" Type="http://schemas.openxmlformats.org/officeDocument/2006/relationships/vmlDrawing" Target="../drawings/vmlDrawing19.vml"/><Relationship Id="rId4" Type="http://schemas.openxmlformats.org/officeDocument/2006/relationships/oleObject" Target="../embeddings/oleObject50.bin"/></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51.bin"/><Relationship Id="rId2" Type="http://schemas.openxmlformats.org/officeDocument/2006/relationships/slideLayout" Target="../slideLayouts/slideLayout7.xml"/><Relationship Id="rId1" Type="http://schemas.openxmlformats.org/officeDocument/2006/relationships/vmlDrawing" Target="../drawings/vmlDrawing20.vml"/><Relationship Id="rId4" Type="http://schemas.openxmlformats.org/officeDocument/2006/relationships/oleObject" Target="../embeddings/oleObject52.bin"/></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53.bin"/><Relationship Id="rId2" Type="http://schemas.openxmlformats.org/officeDocument/2006/relationships/slideLayout" Target="../slideLayouts/slideLayout7.xml"/><Relationship Id="rId1" Type="http://schemas.openxmlformats.org/officeDocument/2006/relationships/vmlDrawing" Target="../drawings/vmlDrawing21.v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54.bin"/><Relationship Id="rId2" Type="http://schemas.openxmlformats.org/officeDocument/2006/relationships/slideLayout" Target="../slideLayouts/slideLayout7.xml"/><Relationship Id="rId1" Type="http://schemas.openxmlformats.org/officeDocument/2006/relationships/vmlDrawing" Target="../drawings/vmlDrawing22.vml"/><Relationship Id="rId4" Type="http://schemas.openxmlformats.org/officeDocument/2006/relationships/oleObject" Target="../embeddings/oleObject55.bin"/></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56.bin"/><Relationship Id="rId2" Type="http://schemas.openxmlformats.org/officeDocument/2006/relationships/slideLayout" Target="../slideLayouts/slideLayout7.xml"/><Relationship Id="rId1" Type="http://schemas.openxmlformats.org/officeDocument/2006/relationships/vmlDrawing" Target="../drawings/vmlDrawing23.v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57.bin"/><Relationship Id="rId2" Type="http://schemas.openxmlformats.org/officeDocument/2006/relationships/slideLayout" Target="../slideLayouts/slideLayout7.xml"/><Relationship Id="rId1" Type="http://schemas.openxmlformats.org/officeDocument/2006/relationships/vmlDrawing" Target="../drawings/vmlDrawing24.vml"/><Relationship Id="rId5" Type="http://schemas.openxmlformats.org/officeDocument/2006/relationships/oleObject" Target="../embeddings/oleObject59.bin"/><Relationship Id="rId4" Type="http://schemas.openxmlformats.org/officeDocument/2006/relationships/oleObject" Target="../embeddings/oleObject58.bin"/></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60.bin"/><Relationship Id="rId2" Type="http://schemas.openxmlformats.org/officeDocument/2006/relationships/slideLayout" Target="../slideLayouts/slideLayout7.xml"/><Relationship Id="rId1" Type="http://schemas.openxmlformats.org/officeDocument/2006/relationships/vmlDrawing" Target="../drawings/vmlDrawing25.vml"/><Relationship Id="rId4" Type="http://schemas.openxmlformats.org/officeDocument/2006/relationships/oleObject" Target="../embeddings/oleObject61.bin"/></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62.bin"/><Relationship Id="rId2" Type="http://schemas.openxmlformats.org/officeDocument/2006/relationships/slideLayout" Target="../slideLayouts/slideLayout7.xml"/><Relationship Id="rId1" Type="http://schemas.openxmlformats.org/officeDocument/2006/relationships/vmlDrawing" Target="../drawings/vmlDrawing26.vml"/><Relationship Id="rId5" Type="http://schemas.openxmlformats.org/officeDocument/2006/relationships/oleObject" Target="../embeddings/oleObject64.bin"/><Relationship Id="rId4" Type="http://schemas.openxmlformats.org/officeDocument/2006/relationships/oleObject" Target="../embeddings/oleObject63.bin"/></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65.bin"/><Relationship Id="rId2" Type="http://schemas.openxmlformats.org/officeDocument/2006/relationships/slideLayout" Target="../slideLayouts/slideLayout7.xml"/><Relationship Id="rId1" Type="http://schemas.openxmlformats.org/officeDocument/2006/relationships/vmlDrawing" Target="../drawings/vmlDrawing27.vml"/><Relationship Id="rId5" Type="http://schemas.openxmlformats.org/officeDocument/2006/relationships/oleObject" Target="../embeddings/oleObject67.bin"/><Relationship Id="rId4" Type="http://schemas.openxmlformats.org/officeDocument/2006/relationships/oleObject" Target="../embeddings/oleObject66.bin"/></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68.bin"/><Relationship Id="rId2" Type="http://schemas.openxmlformats.org/officeDocument/2006/relationships/slideLayout" Target="../slideLayouts/slideLayout7.xml"/><Relationship Id="rId1" Type="http://schemas.openxmlformats.org/officeDocument/2006/relationships/vmlDrawing" Target="../drawings/vmlDrawing28.vml"/><Relationship Id="rId5" Type="http://schemas.openxmlformats.org/officeDocument/2006/relationships/oleObject" Target="../embeddings/oleObject70.bin"/><Relationship Id="rId4" Type="http://schemas.openxmlformats.org/officeDocument/2006/relationships/oleObject" Target="../embeddings/oleObject69.bin"/></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71.bin"/><Relationship Id="rId2" Type="http://schemas.openxmlformats.org/officeDocument/2006/relationships/slideLayout" Target="../slideLayouts/slideLayout7.xml"/><Relationship Id="rId1" Type="http://schemas.openxmlformats.org/officeDocument/2006/relationships/vmlDrawing" Target="../drawings/vmlDrawing29.vml"/><Relationship Id="rId5" Type="http://schemas.openxmlformats.org/officeDocument/2006/relationships/oleObject" Target="../embeddings/oleObject73.bin"/><Relationship Id="rId4" Type="http://schemas.openxmlformats.org/officeDocument/2006/relationships/oleObject" Target="../embeddings/oleObject72.bin"/></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74.bin"/><Relationship Id="rId2" Type="http://schemas.openxmlformats.org/officeDocument/2006/relationships/slideLayout" Target="../slideLayouts/slideLayout7.xml"/><Relationship Id="rId1" Type="http://schemas.openxmlformats.org/officeDocument/2006/relationships/vmlDrawing" Target="../drawings/vmlDrawing30.vml"/><Relationship Id="rId5" Type="http://schemas.openxmlformats.org/officeDocument/2006/relationships/oleObject" Target="../embeddings/oleObject76.bin"/><Relationship Id="rId4" Type="http://schemas.openxmlformats.org/officeDocument/2006/relationships/oleObject" Target="../embeddings/oleObject75.bin"/></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77.bin"/><Relationship Id="rId2" Type="http://schemas.openxmlformats.org/officeDocument/2006/relationships/slideLayout" Target="../slideLayouts/slideLayout7.xml"/><Relationship Id="rId1" Type="http://schemas.openxmlformats.org/officeDocument/2006/relationships/vmlDrawing" Target="../drawings/vmlDrawing31.vml"/><Relationship Id="rId5" Type="http://schemas.openxmlformats.org/officeDocument/2006/relationships/oleObject" Target="../embeddings/oleObject79.bin"/><Relationship Id="rId4" Type="http://schemas.openxmlformats.org/officeDocument/2006/relationships/oleObject" Target="../embeddings/oleObject78.bin"/></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7" Type="http://schemas.openxmlformats.org/officeDocument/2006/relationships/image" Target="../media/image11.png"/><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oleObject" Target="../embeddings/oleObject6.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oleObject" Target="../embeddings/oleObject9.bin"/><Relationship Id="rId4" Type="http://schemas.openxmlformats.org/officeDocument/2006/relationships/oleObject" Target="../embeddings/oleObject8.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oleObject" Target="../embeddings/oleObject10.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6.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457200"/>
            <a:ext cx="8305800" cy="609600"/>
          </a:xfrm>
        </p:spPr>
        <p:txBody>
          <a:bodyPr>
            <a:normAutofit/>
          </a:bodyPr>
          <a:lstStyle/>
          <a:p>
            <a:r>
              <a:rPr lang="en-US" sz="2800" b="1" dirty="0" smtClean="0">
                <a:latin typeface="Times" pitchFamily="18" charset="0"/>
              </a:rPr>
              <a:t>3. </a:t>
            </a:r>
            <a:r>
              <a:rPr lang="en-US" sz="2800" b="1" dirty="0">
                <a:latin typeface="Times" pitchFamily="18" charset="0"/>
              </a:rPr>
              <a:t>MEASURES OF CENTERAL TENDENCY</a:t>
            </a:r>
            <a:endParaRPr lang="en-US" sz="2800" dirty="0">
              <a:latin typeface="Times" pitchFamily="18" charset="0"/>
              <a:ea typeface="Tahoma" pitchFamily="34" charset="0"/>
              <a:cs typeface="Tahoma" pitchFamily="34" charset="0"/>
            </a:endParaRPr>
          </a:p>
        </p:txBody>
      </p:sp>
      <p:sp>
        <p:nvSpPr>
          <p:cNvPr id="3" name="Subtitle 2"/>
          <p:cNvSpPr>
            <a:spLocks noGrp="1"/>
          </p:cNvSpPr>
          <p:nvPr>
            <p:ph type="subTitle" idx="1"/>
          </p:nvPr>
        </p:nvSpPr>
        <p:spPr>
          <a:xfrm>
            <a:off x="304800" y="1295400"/>
            <a:ext cx="8229600" cy="5181600"/>
          </a:xfrm>
        </p:spPr>
        <p:txBody>
          <a:bodyPr>
            <a:noAutofit/>
          </a:bodyPr>
          <a:lstStyle/>
          <a:p>
            <a:r>
              <a:rPr lang="en-US" sz="2000" b="1" dirty="0"/>
              <a:t>I</a:t>
            </a:r>
            <a:r>
              <a:rPr lang="en-US" sz="2000" dirty="0">
                <a:latin typeface="Times" pitchFamily="18" charset="0"/>
              </a:rPr>
              <a:t>ntroduction</a:t>
            </a:r>
            <a:r>
              <a:rPr lang="en-US" sz="2000" b="1" dirty="0"/>
              <a:t> </a:t>
            </a:r>
            <a:endParaRPr lang="en-US" sz="2000" dirty="0"/>
          </a:p>
          <a:p>
            <a:pPr lvl="0" algn="l">
              <a:buFont typeface="Wingdings" pitchFamily="2" charset="2"/>
              <a:buChar char="v"/>
            </a:pPr>
            <a:r>
              <a:rPr lang="en-US" sz="2000" dirty="0">
                <a:latin typeface="Times" pitchFamily="18" charset="0"/>
              </a:rPr>
              <a:t>When we want to make comparison between groups of numbers it is good to have a single value that is considered to be a good representative of each group. </a:t>
            </a:r>
            <a:endParaRPr lang="en-US" sz="2000" dirty="0" smtClean="0">
              <a:latin typeface="Times" pitchFamily="18" charset="0"/>
            </a:endParaRPr>
          </a:p>
          <a:p>
            <a:pPr lvl="0" algn="l">
              <a:buFont typeface="Wingdings" pitchFamily="2" charset="2"/>
              <a:buChar char="v"/>
            </a:pPr>
            <a:r>
              <a:rPr lang="en-US" sz="2000" dirty="0" smtClean="0">
                <a:latin typeface="Times" pitchFamily="18" charset="0"/>
              </a:rPr>
              <a:t>This </a:t>
            </a:r>
            <a:r>
              <a:rPr lang="en-US" sz="2000" dirty="0">
                <a:latin typeface="Times" pitchFamily="18" charset="0"/>
              </a:rPr>
              <a:t>single value is called the </a:t>
            </a:r>
            <a:r>
              <a:rPr lang="en-US" sz="2000" b="1" dirty="0">
                <a:latin typeface="Times" pitchFamily="18" charset="0"/>
              </a:rPr>
              <a:t>average</a:t>
            </a:r>
            <a:r>
              <a:rPr lang="en-US" sz="2000" dirty="0">
                <a:latin typeface="Times" pitchFamily="18" charset="0"/>
              </a:rPr>
              <a:t> of the group. Averages are also called measures of central tendency.</a:t>
            </a:r>
          </a:p>
          <a:p>
            <a:pPr lvl="0" algn="l">
              <a:buFont typeface="Wingdings" pitchFamily="2" charset="2"/>
              <a:buChar char="v"/>
            </a:pPr>
            <a:r>
              <a:rPr lang="en-US" sz="2000" dirty="0">
                <a:latin typeface="Times" pitchFamily="18" charset="0"/>
              </a:rPr>
              <a:t>An average which is representative is called typical average and an average which is not representative and has only a theoretical value is called a descriptive average. A typical average should posses the following:</a:t>
            </a:r>
          </a:p>
          <a:p>
            <a:pPr lvl="0" algn="l">
              <a:buFont typeface="Arial" pitchFamily="34" charset="0"/>
              <a:buChar char="•"/>
            </a:pPr>
            <a:r>
              <a:rPr lang="en-US" sz="2000" dirty="0">
                <a:latin typeface="Times" pitchFamily="18" charset="0"/>
              </a:rPr>
              <a:t>It should be rigidly defined.</a:t>
            </a:r>
          </a:p>
          <a:p>
            <a:pPr lvl="0" algn="l">
              <a:buFont typeface="Arial" pitchFamily="34" charset="0"/>
              <a:buChar char="•"/>
            </a:pPr>
            <a:r>
              <a:rPr lang="en-US" sz="2000" dirty="0">
                <a:latin typeface="Times" pitchFamily="18" charset="0"/>
              </a:rPr>
              <a:t>It should be based on all observation under investigation.</a:t>
            </a:r>
          </a:p>
          <a:p>
            <a:pPr lvl="0" algn="l">
              <a:buFont typeface="Arial" pitchFamily="34" charset="0"/>
              <a:buChar char="•"/>
            </a:pPr>
            <a:r>
              <a:rPr lang="en-US" sz="2000" dirty="0">
                <a:latin typeface="Times" pitchFamily="18" charset="0"/>
              </a:rPr>
              <a:t>It should be as little as affected by extreme observations.</a:t>
            </a:r>
          </a:p>
          <a:p>
            <a:pPr lvl="0" algn="l">
              <a:buFont typeface="Arial" pitchFamily="34" charset="0"/>
              <a:buChar char="•"/>
            </a:pPr>
            <a:r>
              <a:rPr lang="en-US" sz="2000" dirty="0">
                <a:latin typeface="Times" pitchFamily="18" charset="0"/>
              </a:rPr>
              <a:t>It should be capable of further algebraic treatment.</a:t>
            </a:r>
          </a:p>
          <a:p>
            <a:pPr lvl="0" algn="l">
              <a:buFont typeface="Arial" pitchFamily="34" charset="0"/>
              <a:buChar char="•"/>
            </a:pPr>
            <a:r>
              <a:rPr lang="en-US" sz="2000" dirty="0">
                <a:latin typeface="Times" pitchFamily="18" charset="0"/>
              </a:rPr>
              <a:t>It should be as little as affected by fluctuations of sampling.</a:t>
            </a:r>
          </a:p>
          <a:p>
            <a:pPr lvl="0" algn="l">
              <a:buFont typeface="Arial" pitchFamily="34" charset="0"/>
              <a:buChar char="•"/>
            </a:pPr>
            <a:r>
              <a:rPr lang="en-US" sz="2000" dirty="0">
                <a:latin typeface="Times" pitchFamily="18" charset="0"/>
              </a:rPr>
              <a:t>It should be ease to calculate and simple to understand.</a:t>
            </a:r>
          </a:p>
          <a:p>
            <a:pPr>
              <a:buFont typeface="Arial" pitchFamily="34" charset="0"/>
              <a:buChar char="•"/>
            </a:pPr>
            <a:endParaRPr lang="en-US" sz="2000" dirty="0">
              <a:latin typeface="Times" pitchFamily="18" charset="0"/>
            </a:endParaRPr>
          </a:p>
        </p:txBody>
      </p:sp>
      <p:sp>
        <p:nvSpPr>
          <p:cNvPr id="4" name="Date Placeholder 3"/>
          <p:cNvSpPr>
            <a:spLocks noGrp="1"/>
          </p:cNvSpPr>
          <p:nvPr>
            <p:ph type="dt" sz="half" idx="10"/>
          </p:nvPr>
        </p:nvSpPr>
        <p:spPr/>
        <p:txBody>
          <a:bodyPr/>
          <a:lstStyle/>
          <a:p>
            <a:fld id="{6EE1E390-D52E-45E2-9B14-F4DF92C11814}" type="datetime1">
              <a:rPr lang="en-US" smtClean="0"/>
              <a:t>5/28/2020</a:t>
            </a:fld>
            <a:endParaRPr lang="en-US"/>
          </a:p>
        </p:txBody>
      </p:sp>
      <p:sp>
        <p:nvSpPr>
          <p:cNvPr id="5" name="Footer Placeholder 4"/>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0" y="304800"/>
            <a:ext cx="88392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Special properties of Arithmetic mean</a:t>
            </a:r>
            <a:endParaRPr kumimoji="0" lang="en-US" sz="20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1.The sum of the deviations of a set of items from their mean is always zero. i.e.</a:t>
            </a:r>
            <a:r>
              <a:rPr kumimoji="0" lang="en-US" sz="2000" b="0" i="0" u="none" strike="noStrike" cap="none" normalizeH="0" baseline="0" dirty="0" smtClean="0">
                <a:ln>
                  <a:noFill/>
                </a:ln>
                <a:solidFill>
                  <a:schemeClr val="tx1"/>
                </a:solidFill>
                <a:effectLst/>
                <a:latin typeface="Times" pitchFamily="18" charset="0"/>
                <a:cs typeface="Arial" pitchFamily="34" charset="0"/>
              </a:rPr>
              <a:t> </a:t>
            </a:r>
          </a:p>
        </p:txBody>
      </p:sp>
      <p:sp>
        <p:nvSpPr>
          <p:cNvPr id="25603"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5602" name="Object 2"/>
          <p:cNvGraphicFramePr>
            <a:graphicFrameLocks noChangeAspect="1"/>
          </p:cNvGraphicFramePr>
          <p:nvPr/>
        </p:nvGraphicFramePr>
        <p:xfrm>
          <a:off x="304800" y="1143000"/>
          <a:ext cx="1828800" cy="914400"/>
        </p:xfrm>
        <a:graphic>
          <a:graphicData uri="http://schemas.openxmlformats.org/presentationml/2006/ole">
            <p:oleObj spid="_x0000_s25602" name="Equation" r:id="rId4" imgW="1307532" imgH="431613" progId="">
              <p:embed/>
            </p:oleObj>
          </a:graphicData>
        </a:graphic>
      </p:graphicFrame>
      <p:sp>
        <p:nvSpPr>
          <p:cNvPr id="7" name="Rectangle 6"/>
          <p:cNvSpPr/>
          <p:nvPr/>
        </p:nvSpPr>
        <p:spPr>
          <a:xfrm>
            <a:off x="0" y="2057400"/>
            <a:ext cx="8839200" cy="830997"/>
          </a:xfrm>
          <a:prstGeom prst="rect">
            <a:avLst/>
          </a:prstGeom>
        </p:spPr>
        <p:txBody>
          <a:bodyPr wrap="square">
            <a:spAutoFit/>
          </a:bodyPr>
          <a:lstStyle/>
          <a:p>
            <a:r>
              <a:rPr lang="en-US" sz="2400" dirty="0" smtClean="0">
                <a:latin typeface="Times" pitchFamily="18" charset="0"/>
              </a:rPr>
              <a:t>2.The </a:t>
            </a:r>
            <a:r>
              <a:rPr lang="en-US" sz="2400" dirty="0">
                <a:latin typeface="Times" pitchFamily="18" charset="0"/>
              </a:rPr>
              <a:t>sum of the squared deviations of a set of items from their mean is the minimum. </a:t>
            </a:r>
            <a:r>
              <a:rPr lang="en-US" sz="2400" dirty="0" err="1">
                <a:latin typeface="Times" pitchFamily="18" charset="0"/>
              </a:rPr>
              <a:t>i.e</a:t>
            </a:r>
            <a:endParaRPr lang="en-US" sz="2400" dirty="0">
              <a:latin typeface="Times" pitchFamily="18" charset="0"/>
            </a:endParaRPr>
          </a:p>
        </p:txBody>
      </p:sp>
      <p:sp>
        <p:nvSpPr>
          <p:cNvPr id="25607"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5606" name="Object 6"/>
          <p:cNvGraphicFramePr>
            <a:graphicFrameLocks noChangeAspect="1"/>
          </p:cNvGraphicFramePr>
          <p:nvPr/>
        </p:nvGraphicFramePr>
        <p:xfrm>
          <a:off x="2514600" y="2438400"/>
          <a:ext cx="4572000" cy="914400"/>
        </p:xfrm>
        <a:graphic>
          <a:graphicData uri="http://schemas.openxmlformats.org/presentationml/2006/ole">
            <p:oleObj spid="_x0000_s25606" name="Equation" r:id="rId5" imgW="2781300" imgH="431800" progId="">
              <p:embed/>
            </p:oleObj>
          </a:graphicData>
        </a:graphic>
      </p:graphicFrame>
      <p:sp>
        <p:nvSpPr>
          <p:cNvPr id="62" name="Rectangle 61"/>
          <p:cNvSpPr/>
          <p:nvPr/>
        </p:nvSpPr>
        <p:spPr>
          <a:xfrm>
            <a:off x="304800" y="3244334"/>
            <a:ext cx="8534400" cy="461665"/>
          </a:xfrm>
          <a:prstGeom prst="rect">
            <a:avLst/>
          </a:prstGeom>
        </p:spPr>
        <p:txBody>
          <a:bodyPr wrap="square">
            <a:spAutoFit/>
          </a:bodyPr>
          <a:lstStyle/>
          <a:p>
            <a:r>
              <a:rPr lang="en-US" sz="2400" dirty="0" smtClean="0">
                <a:latin typeface="Times" pitchFamily="18" charset="0"/>
              </a:rPr>
              <a:t>3. If  </a:t>
            </a:r>
            <a:endParaRPr lang="en-US" sz="2400" dirty="0">
              <a:latin typeface="Times" pitchFamily="18" charset="0"/>
            </a:endParaRPr>
          </a:p>
        </p:txBody>
      </p:sp>
      <p:sp>
        <p:nvSpPr>
          <p:cNvPr id="25661" name="Rectangle 6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5660" name="Object 60"/>
          <p:cNvGraphicFramePr>
            <a:graphicFrameLocks noChangeAspect="1"/>
          </p:cNvGraphicFramePr>
          <p:nvPr/>
        </p:nvGraphicFramePr>
        <p:xfrm>
          <a:off x="990600" y="3429000"/>
          <a:ext cx="304800" cy="228600"/>
        </p:xfrm>
        <a:graphic>
          <a:graphicData uri="http://schemas.openxmlformats.org/presentationml/2006/ole">
            <p:oleObj spid="_x0000_s25660" name="Equation" r:id="rId6" imgW="203112" imgH="228501" progId="">
              <p:embed/>
            </p:oleObj>
          </a:graphicData>
        </a:graphic>
      </p:graphicFrame>
      <p:sp>
        <p:nvSpPr>
          <p:cNvPr id="65" name="Rectangle 64"/>
          <p:cNvSpPr/>
          <p:nvPr/>
        </p:nvSpPr>
        <p:spPr>
          <a:xfrm>
            <a:off x="1447800" y="3352801"/>
            <a:ext cx="7696200" cy="457200"/>
          </a:xfrm>
          <a:prstGeom prst="rect">
            <a:avLst/>
          </a:prstGeom>
        </p:spPr>
        <p:txBody>
          <a:bodyPr wrap="square">
            <a:spAutoFit/>
          </a:bodyPr>
          <a:lstStyle/>
          <a:p>
            <a:r>
              <a:rPr lang="en-US" sz="2400" dirty="0">
                <a:latin typeface="Times" pitchFamily="18" charset="0"/>
              </a:rPr>
              <a:t>is the mean of </a:t>
            </a:r>
          </a:p>
        </p:txBody>
      </p:sp>
      <p:sp>
        <p:nvSpPr>
          <p:cNvPr id="25663" name="Rectangle 6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5662" name="Object 62"/>
          <p:cNvGraphicFramePr>
            <a:graphicFrameLocks noChangeAspect="1"/>
          </p:cNvGraphicFramePr>
          <p:nvPr/>
        </p:nvGraphicFramePr>
        <p:xfrm>
          <a:off x="3352800" y="3505200"/>
          <a:ext cx="381000" cy="219075"/>
        </p:xfrm>
        <a:graphic>
          <a:graphicData uri="http://schemas.openxmlformats.org/presentationml/2006/ole">
            <p:oleObj spid="_x0000_s25662" name="Equation" r:id="rId7" imgW="152268" imgH="215713" progId="">
              <p:embed/>
            </p:oleObj>
          </a:graphicData>
        </a:graphic>
      </p:graphicFrame>
      <p:sp>
        <p:nvSpPr>
          <p:cNvPr id="68" name="Rectangle 67"/>
          <p:cNvSpPr/>
          <p:nvPr/>
        </p:nvSpPr>
        <p:spPr>
          <a:xfrm>
            <a:off x="3657600" y="3886201"/>
            <a:ext cx="5486400" cy="461665"/>
          </a:xfrm>
          <a:prstGeom prst="rect">
            <a:avLst/>
          </a:prstGeom>
        </p:spPr>
        <p:txBody>
          <a:bodyPr wrap="square">
            <a:spAutoFit/>
          </a:bodyPr>
          <a:lstStyle/>
          <a:p>
            <a:r>
              <a:rPr lang="en-US" sz="2400" dirty="0">
                <a:latin typeface="Times" pitchFamily="18" charset="0"/>
              </a:rPr>
              <a:t>is the mean of </a:t>
            </a:r>
          </a:p>
        </p:txBody>
      </p:sp>
      <p:sp>
        <p:nvSpPr>
          <p:cNvPr id="25665" name="Rectangle 6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5664" name="Object 64"/>
          <p:cNvGraphicFramePr>
            <a:graphicFrameLocks noChangeAspect="1"/>
          </p:cNvGraphicFramePr>
          <p:nvPr/>
        </p:nvGraphicFramePr>
        <p:xfrm>
          <a:off x="5638800" y="3505200"/>
          <a:ext cx="228600" cy="228600"/>
        </p:xfrm>
        <a:graphic>
          <a:graphicData uri="http://schemas.openxmlformats.org/presentationml/2006/ole">
            <p:oleObj spid="_x0000_s25664" name="Equation" r:id="rId8" imgW="228600" imgH="228600" progId="">
              <p:embed/>
            </p:oleObj>
          </a:graphicData>
        </a:graphic>
      </p:graphicFrame>
      <p:sp>
        <p:nvSpPr>
          <p:cNvPr id="71" name="Rectangle 70"/>
          <p:cNvSpPr/>
          <p:nvPr/>
        </p:nvSpPr>
        <p:spPr>
          <a:xfrm>
            <a:off x="5943600" y="3352800"/>
            <a:ext cx="2743200" cy="461665"/>
          </a:xfrm>
          <a:prstGeom prst="rect">
            <a:avLst/>
          </a:prstGeom>
        </p:spPr>
        <p:txBody>
          <a:bodyPr wrap="square">
            <a:spAutoFit/>
          </a:bodyPr>
          <a:lstStyle/>
          <a:p>
            <a:r>
              <a:rPr lang="en-US" sz="2400" dirty="0">
                <a:latin typeface="Times" pitchFamily="18" charset="0"/>
              </a:rPr>
              <a:t>is the mean of </a:t>
            </a:r>
          </a:p>
        </p:txBody>
      </p:sp>
      <p:sp>
        <p:nvSpPr>
          <p:cNvPr id="25667" name="Rectangle 6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5666" name="Object 66"/>
          <p:cNvGraphicFramePr>
            <a:graphicFrameLocks noChangeAspect="1"/>
          </p:cNvGraphicFramePr>
          <p:nvPr/>
        </p:nvGraphicFramePr>
        <p:xfrm>
          <a:off x="7924800" y="3581400"/>
          <a:ext cx="228600" cy="219075"/>
        </p:xfrm>
        <a:graphic>
          <a:graphicData uri="http://schemas.openxmlformats.org/presentationml/2006/ole">
            <p:oleObj spid="_x0000_s25666" name="Equation" r:id="rId9" imgW="177569" imgH="215619" progId="">
              <p:embed/>
            </p:oleObj>
          </a:graphicData>
        </a:graphic>
      </p:graphicFrame>
      <p:sp>
        <p:nvSpPr>
          <p:cNvPr id="74" name="Rectangle 73"/>
          <p:cNvSpPr/>
          <p:nvPr/>
        </p:nvSpPr>
        <p:spPr>
          <a:xfrm>
            <a:off x="609600" y="3810000"/>
            <a:ext cx="8001000" cy="461665"/>
          </a:xfrm>
          <a:prstGeom prst="rect">
            <a:avLst/>
          </a:prstGeom>
        </p:spPr>
        <p:txBody>
          <a:bodyPr wrap="square">
            <a:spAutoFit/>
          </a:bodyPr>
          <a:lstStyle/>
          <a:p>
            <a:r>
              <a:rPr lang="en-US" sz="2400" dirty="0">
                <a:latin typeface="Times" pitchFamily="18" charset="0"/>
              </a:rPr>
              <a:t>observations, … , if </a:t>
            </a:r>
          </a:p>
        </p:txBody>
      </p:sp>
      <p:sp>
        <p:nvSpPr>
          <p:cNvPr id="25669" name="Rectangle 6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5668" name="Object 68"/>
          <p:cNvGraphicFramePr>
            <a:graphicFrameLocks noChangeAspect="1"/>
          </p:cNvGraphicFramePr>
          <p:nvPr/>
        </p:nvGraphicFramePr>
        <p:xfrm>
          <a:off x="3200400" y="3962400"/>
          <a:ext cx="381000" cy="381000"/>
        </p:xfrm>
        <a:graphic>
          <a:graphicData uri="http://schemas.openxmlformats.org/presentationml/2006/ole">
            <p:oleObj spid="_x0000_s25668" name="Equation" r:id="rId10" imgW="228600" imgH="241300" progId="">
              <p:embed/>
            </p:oleObj>
          </a:graphicData>
        </a:graphic>
      </p:graphicFrame>
      <p:sp>
        <p:nvSpPr>
          <p:cNvPr id="77" name="Rectangle 76"/>
          <p:cNvSpPr/>
          <p:nvPr/>
        </p:nvSpPr>
        <p:spPr>
          <a:xfrm>
            <a:off x="3810000" y="3352800"/>
            <a:ext cx="1994457" cy="461665"/>
          </a:xfrm>
          <a:prstGeom prst="rect">
            <a:avLst/>
          </a:prstGeom>
        </p:spPr>
        <p:txBody>
          <a:bodyPr wrap="square">
            <a:spAutoFit/>
          </a:bodyPr>
          <a:lstStyle/>
          <a:p>
            <a:r>
              <a:rPr lang="en-US" sz="2400" dirty="0">
                <a:latin typeface="Times" pitchFamily="18" charset="0"/>
              </a:rPr>
              <a:t>is the mean of </a:t>
            </a:r>
          </a:p>
        </p:txBody>
      </p:sp>
      <p:sp>
        <p:nvSpPr>
          <p:cNvPr id="25671" name="Rectangle 7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5670" name="Object 70"/>
          <p:cNvGraphicFramePr>
            <a:graphicFrameLocks noChangeAspect="1"/>
          </p:cNvGraphicFramePr>
          <p:nvPr/>
        </p:nvGraphicFramePr>
        <p:xfrm>
          <a:off x="5791200" y="3886200"/>
          <a:ext cx="381000" cy="457200"/>
        </p:xfrm>
        <a:graphic>
          <a:graphicData uri="http://schemas.openxmlformats.org/presentationml/2006/ole">
            <p:oleObj spid="_x0000_s25670" name="Equation" r:id="rId11" imgW="177646" imgH="228402" progId="">
              <p:embed/>
            </p:oleObj>
          </a:graphicData>
        </a:graphic>
      </p:graphicFrame>
      <p:sp>
        <p:nvSpPr>
          <p:cNvPr id="80" name="Rectangle 79"/>
          <p:cNvSpPr/>
          <p:nvPr/>
        </p:nvSpPr>
        <p:spPr>
          <a:xfrm>
            <a:off x="457200" y="4191000"/>
            <a:ext cx="8305800" cy="830997"/>
          </a:xfrm>
          <a:prstGeom prst="rect">
            <a:avLst/>
          </a:prstGeom>
        </p:spPr>
        <p:txBody>
          <a:bodyPr wrap="square">
            <a:spAutoFit/>
          </a:bodyPr>
          <a:lstStyle/>
          <a:p>
            <a:r>
              <a:rPr lang="en-US" sz="2400" dirty="0">
                <a:latin typeface="Times" pitchFamily="18" charset="0"/>
              </a:rPr>
              <a:t>observation, then the mean of all the observation in all groups often called the combined mean is given by:</a:t>
            </a:r>
          </a:p>
        </p:txBody>
      </p:sp>
      <p:sp>
        <p:nvSpPr>
          <p:cNvPr id="25673" name="Rectangle 7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5672" name="Object 72"/>
          <p:cNvGraphicFramePr>
            <a:graphicFrameLocks noChangeAspect="1"/>
          </p:cNvGraphicFramePr>
          <p:nvPr/>
        </p:nvGraphicFramePr>
        <p:xfrm>
          <a:off x="1143000" y="5029200"/>
          <a:ext cx="4038600" cy="1447800"/>
        </p:xfrm>
        <a:graphic>
          <a:graphicData uri="http://schemas.openxmlformats.org/presentationml/2006/ole">
            <p:oleObj spid="_x0000_s25672" name="Equation" r:id="rId12" imgW="2527300" imgH="825500" progId="">
              <p:embed/>
            </p:oleObj>
          </a:graphicData>
        </a:graphic>
      </p:graphicFrame>
      <p:sp>
        <p:nvSpPr>
          <p:cNvPr id="29" name="Date Placeholder 28"/>
          <p:cNvSpPr>
            <a:spLocks noGrp="1"/>
          </p:cNvSpPr>
          <p:nvPr>
            <p:ph type="dt" sz="half" idx="10"/>
          </p:nvPr>
        </p:nvSpPr>
        <p:spPr/>
        <p:txBody>
          <a:bodyPr/>
          <a:lstStyle/>
          <a:p>
            <a:fld id="{C0BBEE4F-4517-4612-8A03-3BB596D1A083}" type="datetime1">
              <a:rPr lang="en-US" smtClean="0"/>
              <a:t>5/28/2020</a:t>
            </a:fld>
            <a:endParaRPr lang="en-US"/>
          </a:p>
        </p:txBody>
      </p:sp>
      <p:sp>
        <p:nvSpPr>
          <p:cNvPr id="30" name="Footer Placeholder 29"/>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650" name="Object 2"/>
          <p:cNvGraphicFramePr>
            <a:graphicFrameLocks noChangeAspect="1"/>
          </p:cNvGraphicFramePr>
          <p:nvPr/>
        </p:nvGraphicFramePr>
        <p:xfrm>
          <a:off x="457200" y="1981200"/>
          <a:ext cx="1104900" cy="914400"/>
        </p:xfrm>
        <a:graphic>
          <a:graphicData uri="http://schemas.openxmlformats.org/presentationml/2006/ole">
            <p:oleObj spid="_x0000_s27650" name="Equation" r:id="rId3" imgW="571500" imgH="685800" progId="">
              <p:embed/>
            </p:oleObj>
          </a:graphicData>
        </a:graphic>
      </p:graphicFrame>
      <p:graphicFrame>
        <p:nvGraphicFramePr>
          <p:cNvPr id="27649" name="Object 1"/>
          <p:cNvGraphicFramePr>
            <a:graphicFrameLocks noChangeAspect="1"/>
          </p:cNvGraphicFramePr>
          <p:nvPr/>
        </p:nvGraphicFramePr>
        <p:xfrm>
          <a:off x="1981200" y="2057400"/>
          <a:ext cx="1295400" cy="914400"/>
        </p:xfrm>
        <a:graphic>
          <a:graphicData uri="http://schemas.openxmlformats.org/presentationml/2006/ole">
            <p:oleObj spid="_x0000_s27649" name="Equation" r:id="rId4" imgW="545863" imgH="685502" progId="">
              <p:embed/>
            </p:oleObj>
          </a:graphicData>
        </a:graphic>
      </p:graphicFrame>
      <p:sp>
        <p:nvSpPr>
          <p:cNvPr id="27651" name="Rectangle 3"/>
          <p:cNvSpPr>
            <a:spLocks noChangeArrowheads="1"/>
          </p:cNvSpPr>
          <p:nvPr/>
        </p:nvSpPr>
        <p:spPr bwMode="auto">
          <a:xfrm>
            <a:off x="0" y="381000"/>
            <a:ext cx="91440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0" algn="l"/>
                <a:tab pos="1971675" algn="l"/>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Example:</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In a class there are 30 females and 70 males. If females averaged 60 in an examination and boys averaged 72, find the mean for the entire class.</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0" algn="l"/>
                <a:tab pos="1971675"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Solutions:</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0" algn="l"/>
                <a:tab pos="1971675"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0" algn="l"/>
                <a:tab pos="1971675" algn="l"/>
              </a:tabLst>
            </a:pP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sp>
        <p:nvSpPr>
          <p:cNvPr id="27652" name="Rectangle 4"/>
          <p:cNvSpPr>
            <a:spLocks noChangeArrowheads="1"/>
          </p:cNvSpPr>
          <p:nvPr/>
        </p:nvSpPr>
        <p:spPr bwMode="auto">
          <a:xfrm>
            <a:off x="114300" y="11430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27653" name="Object 5"/>
          <p:cNvGraphicFramePr>
            <a:graphicFrameLocks noChangeAspect="1"/>
          </p:cNvGraphicFramePr>
          <p:nvPr/>
        </p:nvGraphicFramePr>
        <p:xfrm>
          <a:off x="3962400" y="1752600"/>
          <a:ext cx="3276600" cy="1495425"/>
        </p:xfrm>
        <a:graphic>
          <a:graphicData uri="http://schemas.openxmlformats.org/presentationml/2006/ole">
            <p:oleObj spid="_x0000_s27653" name="Equation" r:id="rId5" imgW="2501640" imgH="1244520" progId="">
              <p:embed/>
            </p:oleObj>
          </a:graphicData>
        </a:graphic>
      </p:graphicFrame>
      <p:sp>
        <p:nvSpPr>
          <p:cNvPr id="7" name="Rectangle 6"/>
          <p:cNvSpPr/>
          <p:nvPr/>
        </p:nvSpPr>
        <p:spPr>
          <a:xfrm>
            <a:off x="304800" y="3200400"/>
            <a:ext cx="8534400" cy="1200329"/>
          </a:xfrm>
          <a:prstGeom prst="rect">
            <a:avLst/>
          </a:prstGeom>
        </p:spPr>
        <p:txBody>
          <a:bodyPr wrap="square">
            <a:spAutoFit/>
          </a:bodyPr>
          <a:lstStyle/>
          <a:p>
            <a:pPr lvl="0"/>
            <a:r>
              <a:rPr lang="en-US" sz="2400" dirty="0" smtClean="0">
                <a:latin typeface="Times" pitchFamily="18" charset="0"/>
              </a:rPr>
              <a:t>4. If </a:t>
            </a:r>
            <a:r>
              <a:rPr lang="en-US" sz="2400" dirty="0">
                <a:latin typeface="Times" pitchFamily="18" charset="0"/>
              </a:rPr>
              <a:t>a wrong figure has been used when calculating the mean the correct mean can be obtained with out repeating the whole process using:</a:t>
            </a:r>
          </a:p>
        </p:txBody>
      </p:sp>
      <p:sp>
        <p:nvSpPr>
          <p:cNvPr id="27655"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7654" name="Object 6"/>
          <p:cNvGraphicFramePr>
            <a:graphicFrameLocks noChangeAspect="1"/>
          </p:cNvGraphicFramePr>
          <p:nvPr/>
        </p:nvGraphicFramePr>
        <p:xfrm>
          <a:off x="0" y="4343400"/>
          <a:ext cx="9144000" cy="914400"/>
        </p:xfrm>
        <a:graphic>
          <a:graphicData uri="http://schemas.openxmlformats.org/presentationml/2006/ole">
            <p:oleObj spid="_x0000_s27654" name="Equation" r:id="rId6" imgW="3937000" imgH="393700" progId="">
              <p:embed/>
            </p:oleObj>
          </a:graphicData>
        </a:graphic>
      </p:graphicFrame>
      <p:sp>
        <p:nvSpPr>
          <p:cNvPr id="10" name="Rectangle 9"/>
          <p:cNvSpPr/>
          <p:nvPr/>
        </p:nvSpPr>
        <p:spPr>
          <a:xfrm>
            <a:off x="533400" y="5257800"/>
            <a:ext cx="6248400" cy="461665"/>
          </a:xfrm>
          <a:prstGeom prst="rect">
            <a:avLst/>
          </a:prstGeom>
        </p:spPr>
        <p:txBody>
          <a:bodyPr wrap="square">
            <a:spAutoFit/>
          </a:bodyPr>
          <a:lstStyle/>
          <a:p>
            <a:r>
              <a:rPr lang="en-US" sz="2400" dirty="0">
                <a:latin typeface="Times" pitchFamily="18" charset="0"/>
              </a:rPr>
              <a:t> Where n is total number of observations.</a:t>
            </a:r>
          </a:p>
        </p:txBody>
      </p:sp>
      <p:sp>
        <p:nvSpPr>
          <p:cNvPr id="11" name="Date Placeholder 10"/>
          <p:cNvSpPr>
            <a:spLocks noGrp="1"/>
          </p:cNvSpPr>
          <p:nvPr>
            <p:ph type="dt" sz="half" idx="10"/>
          </p:nvPr>
        </p:nvSpPr>
        <p:spPr/>
        <p:txBody>
          <a:bodyPr/>
          <a:lstStyle/>
          <a:p>
            <a:fld id="{DCB7F686-60A4-4892-B472-F4DA1010E903}" type="datetime1">
              <a:rPr lang="en-US" smtClean="0"/>
              <a:t>5/28/2020</a:t>
            </a:fld>
            <a:endParaRPr lang="en-US"/>
          </a:p>
        </p:txBody>
      </p:sp>
      <p:sp>
        <p:nvSpPr>
          <p:cNvPr id="12" name="Footer Placeholder 11"/>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0"/>
            <a:ext cx="8458200" cy="1200329"/>
          </a:xfrm>
          <a:prstGeom prst="rect">
            <a:avLst/>
          </a:prstGeom>
        </p:spPr>
        <p:txBody>
          <a:bodyPr wrap="square">
            <a:spAutoFit/>
          </a:bodyPr>
          <a:lstStyle/>
          <a:p>
            <a:r>
              <a:rPr lang="en-US" sz="2400" b="1" dirty="0">
                <a:latin typeface="Times" pitchFamily="18" charset="0"/>
              </a:rPr>
              <a:t>Example:</a:t>
            </a:r>
            <a:r>
              <a:rPr lang="en-US" sz="2400" dirty="0">
                <a:latin typeface="Times" pitchFamily="18" charset="0"/>
              </a:rPr>
              <a:t> An average weight of 10 students was calculated to be 65.Latter it was discovered that one weight was misread as 40 instead of 80 kg. Calculate the correct average weight.</a:t>
            </a:r>
          </a:p>
        </p:txBody>
      </p:sp>
      <p:sp>
        <p:nvSpPr>
          <p:cNvPr id="28673" name="Rectangle 1"/>
          <p:cNvSpPr>
            <a:spLocks noChangeArrowheads="1"/>
          </p:cNvSpPr>
          <p:nvPr/>
        </p:nvSpPr>
        <p:spPr bwMode="auto">
          <a:xfrm>
            <a:off x="381000" y="1524000"/>
            <a:ext cx="1502334"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0" algn="l"/>
                <a:tab pos="1971675" algn="l"/>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Solutions:</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sp>
        <p:nvSpPr>
          <p:cNvPr id="28675"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8674" name="Object 2"/>
          <p:cNvGraphicFramePr>
            <a:graphicFrameLocks noChangeAspect="1"/>
          </p:cNvGraphicFramePr>
          <p:nvPr/>
        </p:nvGraphicFramePr>
        <p:xfrm>
          <a:off x="609600" y="2057400"/>
          <a:ext cx="7696200" cy="1066800"/>
        </p:xfrm>
        <a:graphic>
          <a:graphicData uri="http://schemas.openxmlformats.org/presentationml/2006/ole">
            <p:oleObj spid="_x0000_s28674" name="Equation" r:id="rId3" imgW="3937000" imgH="787400" progId="">
              <p:embed/>
            </p:oleObj>
          </a:graphicData>
        </a:graphic>
      </p:graphicFrame>
      <p:sp>
        <p:nvSpPr>
          <p:cNvPr id="9" name="Rectangle 8"/>
          <p:cNvSpPr/>
          <p:nvPr/>
        </p:nvSpPr>
        <p:spPr>
          <a:xfrm>
            <a:off x="609600" y="2971800"/>
            <a:ext cx="8153400" cy="2308324"/>
          </a:xfrm>
          <a:prstGeom prst="rect">
            <a:avLst/>
          </a:prstGeom>
        </p:spPr>
        <p:txBody>
          <a:bodyPr wrap="square">
            <a:spAutoFit/>
          </a:bodyPr>
          <a:lstStyle/>
          <a:p>
            <a:pPr lvl="0"/>
            <a:r>
              <a:rPr lang="en-US" sz="2400" dirty="0" smtClean="0">
                <a:latin typeface="Times" pitchFamily="18" charset="0"/>
              </a:rPr>
              <a:t>5. The </a:t>
            </a:r>
            <a:r>
              <a:rPr lang="en-US" sz="2400" dirty="0">
                <a:latin typeface="Times" pitchFamily="18" charset="0"/>
              </a:rPr>
              <a:t>effect of transforming original series on the mean.</a:t>
            </a:r>
          </a:p>
          <a:p>
            <a:pPr lvl="1"/>
            <a:r>
              <a:rPr lang="en-US" sz="2400" dirty="0" smtClean="0">
                <a:latin typeface="Times" pitchFamily="18" charset="0"/>
              </a:rPr>
              <a:t>a) If </a:t>
            </a:r>
            <a:r>
              <a:rPr lang="en-US" sz="2400" dirty="0">
                <a:latin typeface="Times" pitchFamily="18" charset="0"/>
              </a:rPr>
              <a:t>a constant </a:t>
            </a:r>
            <a:r>
              <a:rPr lang="en-US" sz="2400" i="1" dirty="0">
                <a:latin typeface="Times" pitchFamily="18" charset="0"/>
              </a:rPr>
              <a:t>k</a:t>
            </a:r>
            <a:r>
              <a:rPr lang="en-US" sz="2400" dirty="0">
                <a:latin typeface="Times" pitchFamily="18" charset="0"/>
              </a:rPr>
              <a:t> is added/ subtracted to/from every observation then the new mean will be </a:t>
            </a:r>
            <a:r>
              <a:rPr lang="en-US" sz="2400" i="1" dirty="0">
                <a:latin typeface="Times" pitchFamily="18" charset="0"/>
              </a:rPr>
              <a:t>the old mean </a:t>
            </a:r>
            <a:r>
              <a:rPr lang="en-US" sz="2400" dirty="0">
                <a:latin typeface="Times" pitchFamily="18" charset="0"/>
              </a:rPr>
              <a:t>± </a:t>
            </a:r>
            <a:r>
              <a:rPr lang="en-US" sz="2400" i="1" dirty="0">
                <a:latin typeface="Times" pitchFamily="18" charset="0"/>
              </a:rPr>
              <a:t>k</a:t>
            </a:r>
            <a:r>
              <a:rPr lang="en-US" sz="2400" dirty="0">
                <a:latin typeface="Times" pitchFamily="18" charset="0"/>
              </a:rPr>
              <a:t> respectively.</a:t>
            </a:r>
          </a:p>
          <a:p>
            <a:r>
              <a:rPr lang="en-US" sz="2400" dirty="0" smtClean="0">
                <a:latin typeface="Times" pitchFamily="18" charset="0"/>
              </a:rPr>
              <a:t>      b)If </a:t>
            </a:r>
            <a:r>
              <a:rPr lang="en-US" sz="2400" dirty="0">
                <a:latin typeface="Times" pitchFamily="18" charset="0"/>
              </a:rPr>
              <a:t>every observations are multiplied by a constant </a:t>
            </a:r>
            <a:r>
              <a:rPr lang="en-US" sz="2400" i="1" dirty="0">
                <a:latin typeface="Times" pitchFamily="18" charset="0"/>
              </a:rPr>
              <a:t>k</a:t>
            </a:r>
            <a:r>
              <a:rPr lang="en-US" sz="2400" dirty="0">
                <a:latin typeface="Times" pitchFamily="18" charset="0"/>
              </a:rPr>
              <a:t> then </a:t>
            </a:r>
            <a:r>
              <a:rPr lang="en-US" sz="2400" dirty="0" smtClean="0">
                <a:latin typeface="Times" pitchFamily="18" charset="0"/>
              </a:rPr>
              <a:t>   the </a:t>
            </a:r>
            <a:r>
              <a:rPr lang="en-US" sz="2400" dirty="0">
                <a:latin typeface="Times" pitchFamily="18" charset="0"/>
              </a:rPr>
              <a:t>new mean will be </a:t>
            </a:r>
            <a:r>
              <a:rPr lang="en-US" sz="2400" i="1" dirty="0">
                <a:latin typeface="Times" pitchFamily="18" charset="0"/>
              </a:rPr>
              <a:t>k*old mean</a:t>
            </a:r>
            <a:endParaRPr lang="en-US" sz="2400" dirty="0">
              <a:latin typeface="Times" pitchFamily="18" charset="0"/>
            </a:endParaRPr>
          </a:p>
        </p:txBody>
      </p:sp>
      <p:sp>
        <p:nvSpPr>
          <p:cNvPr id="10" name="Rectangle 9"/>
          <p:cNvSpPr/>
          <p:nvPr/>
        </p:nvSpPr>
        <p:spPr>
          <a:xfrm>
            <a:off x="762000" y="5334000"/>
            <a:ext cx="8001000" cy="1631216"/>
          </a:xfrm>
          <a:prstGeom prst="rect">
            <a:avLst/>
          </a:prstGeom>
        </p:spPr>
        <p:txBody>
          <a:bodyPr wrap="square">
            <a:spAutoFit/>
          </a:bodyPr>
          <a:lstStyle/>
          <a:p>
            <a:r>
              <a:rPr lang="en-US" sz="2000" dirty="0">
                <a:latin typeface="Times" pitchFamily="18" charset="0"/>
              </a:rPr>
              <a:t>Example:</a:t>
            </a:r>
          </a:p>
          <a:p>
            <a:pPr lvl="0"/>
            <a:r>
              <a:rPr lang="en-US" sz="2000" dirty="0" smtClean="0">
                <a:latin typeface="Times" pitchFamily="18" charset="0"/>
              </a:rPr>
              <a:t>1, The </a:t>
            </a:r>
            <a:r>
              <a:rPr lang="en-US" sz="2000" dirty="0">
                <a:latin typeface="Times" pitchFamily="18" charset="0"/>
              </a:rPr>
              <a:t>mean of n Tetracycline Capsules X</a:t>
            </a:r>
            <a:r>
              <a:rPr lang="en-US" sz="2000" baseline="-25000" dirty="0">
                <a:latin typeface="Times" pitchFamily="18" charset="0"/>
              </a:rPr>
              <a:t>1</a:t>
            </a:r>
            <a:r>
              <a:rPr lang="en-US" sz="2000" dirty="0">
                <a:latin typeface="Times" pitchFamily="18" charset="0"/>
              </a:rPr>
              <a:t>, X</a:t>
            </a:r>
            <a:r>
              <a:rPr lang="en-US" sz="2000" baseline="-25000" dirty="0">
                <a:latin typeface="Times" pitchFamily="18" charset="0"/>
              </a:rPr>
              <a:t>2</a:t>
            </a:r>
            <a:r>
              <a:rPr lang="en-US" sz="2000" dirty="0">
                <a:latin typeface="Times" pitchFamily="18" charset="0"/>
              </a:rPr>
              <a:t>, …, </a:t>
            </a:r>
            <a:r>
              <a:rPr lang="en-US" sz="2000" dirty="0" err="1">
                <a:latin typeface="Times" pitchFamily="18" charset="0"/>
              </a:rPr>
              <a:t>Xn</a:t>
            </a:r>
            <a:r>
              <a:rPr lang="en-US" sz="2000" dirty="0">
                <a:latin typeface="Times" pitchFamily="18" charset="0"/>
              </a:rPr>
              <a:t> are known to be 12 gm. New set of  capsules of another drug  are obtained by the linear transformation Y</a:t>
            </a:r>
            <a:r>
              <a:rPr lang="en-US" sz="2000" baseline="-25000" dirty="0">
                <a:latin typeface="Times" pitchFamily="18" charset="0"/>
              </a:rPr>
              <a:t>i</a:t>
            </a:r>
            <a:r>
              <a:rPr lang="en-US" sz="2000" dirty="0">
                <a:latin typeface="Times" pitchFamily="18" charset="0"/>
              </a:rPr>
              <a:t> = 2X</a:t>
            </a:r>
            <a:r>
              <a:rPr lang="en-US" sz="2000" baseline="-25000" dirty="0">
                <a:latin typeface="Times" pitchFamily="18" charset="0"/>
              </a:rPr>
              <a:t>i</a:t>
            </a:r>
            <a:r>
              <a:rPr lang="en-US" sz="2000" dirty="0">
                <a:latin typeface="Times" pitchFamily="18" charset="0"/>
              </a:rPr>
              <a:t> – 0.5 ( </a:t>
            </a:r>
            <a:r>
              <a:rPr lang="en-US" sz="2000" dirty="0" err="1">
                <a:latin typeface="Times" pitchFamily="18" charset="0"/>
              </a:rPr>
              <a:t>i</a:t>
            </a:r>
            <a:r>
              <a:rPr lang="en-US" sz="2000" dirty="0">
                <a:latin typeface="Times" pitchFamily="18" charset="0"/>
              </a:rPr>
              <a:t> = 1, 2, …, n ) then  what will be the mean of the new set  of capsules</a:t>
            </a:r>
          </a:p>
        </p:txBody>
      </p:sp>
      <p:sp>
        <p:nvSpPr>
          <p:cNvPr id="8" name="Date Placeholder 7"/>
          <p:cNvSpPr>
            <a:spLocks noGrp="1"/>
          </p:cNvSpPr>
          <p:nvPr>
            <p:ph type="dt" sz="half" idx="10"/>
          </p:nvPr>
        </p:nvSpPr>
        <p:spPr/>
        <p:txBody>
          <a:bodyPr/>
          <a:lstStyle/>
          <a:p>
            <a:fld id="{806C4830-7192-4275-BF44-CB8932606532}" type="datetime1">
              <a:rPr lang="en-US" smtClean="0"/>
              <a:t>5/28/2020</a:t>
            </a:fld>
            <a:endParaRPr lang="en-US"/>
          </a:p>
        </p:txBody>
      </p:sp>
      <p:sp>
        <p:nvSpPr>
          <p:cNvPr id="11" name="Footer Placeholder 10"/>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81000"/>
            <a:ext cx="1524000" cy="461665"/>
          </a:xfrm>
          <a:prstGeom prst="rect">
            <a:avLst/>
          </a:prstGeom>
        </p:spPr>
        <p:txBody>
          <a:bodyPr wrap="square">
            <a:spAutoFit/>
          </a:bodyPr>
          <a:lstStyle/>
          <a:p>
            <a:r>
              <a:rPr lang="en-US" sz="2400" dirty="0">
                <a:latin typeface="Times" pitchFamily="18" charset="0"/>
              </a:rPr>
              <a:t>Solutions:</a:t>
            </a:r>
          </a:p>
        </p:txBody>
      </p:sp>
      <p:sp>
        <p:nvSpPr>
          <p:cNvPr id="296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9697" name="Object 1"/>
          <p:cNvGraphicFramePr>
            <a:graphicFrameLocks noChangeAspect="1"/>
          </p:cNvGraphicFramePr>
          <p:nvPr/>
        </p:nvGraphicFramePr>
        <p:xfrm>
          <a:off x="381000" y="1219200"/>
          <a:ext cx="5334000" cy="304800"/>
        </p:xfrm>
        <a:graphic>
          <a:graphicData uri="http://schemas.openxmlformats.org/presentationml/2006/ole">
            <p:oleObj spid="_x0000_s29697" name="Equation" r:id="rId3" imgW="3111500" imgH="165100" progId="">
              <p:embed/>
            </p:oleObj>
          </a:graphicData>
        </a:graphic>
      </p:graphicFrame>
      <p:sp>
        <p:nvSpPr>
          <p:cNvPr id="5" name="Rectangle 4"/>
          <p:cNvSpPr/>
          <p:nvPr/>
        </p:nvSpPr>
        <p:spPr>
          <a:xfrm>
            <a:off x="304800" y="1676400"/>
            <a:ext cx="8534400" cy="2123658"/>
          </a:xfrm>
          <a:prstGeom prst="rect">
            <a:avLst/>
          </a:prstGeom>
        </p:spPr>
        <p:txBody>
          <a:bodyPr wrap="square">
            <a:spAutoFit/>
          </a:bodyPr>
          <a:lstStyle/>
          <a:p>
            <a:pPr lvl="0"/>
            <a:r>
              <a:rPr lang="en-US" sz="2200" dirty="0" smtClean="0">
                <a:latin typeface="Times" pitchFamily="18" charset="0"/>
              </a:rPr>
              <a:t>2. The </a:t>
            </a:r>
            <a:r>
              <a:rPr lang="en-US" sz="2200" dirty="0">
                <a:latin typeface="Times" pitchFamily="18" charset="0"/>
              </a:rPr>
              <a:t>mean of a set of numbers is 500.</a:t>
            </a:r>
          </a:p>
          <a:p>
            <a:pPr lvl="0"/>
            <a:r>
              <a:rPr lang="en-US" sz="2200" dirty="0" smtClean="0">
                <a:latin typeface="Times" pitchFamily="18" charset="0"/>
              </a:rPr>
              <a:t>A, If </a:t>
            </a:r>
            <a:r>
              <a:rPr lang="en-US" sz="2200" dirty="0">
                <a:latin typeface="Times" pitchFamily="18" charset="0"/>
              </a:rPr>
              <a:t>10 is added to each of the numbers in the set, then what will be the mean of the new set?</a:t>
            </a:r>
          </a:p>
          <a:p>
            <a:pPr lvl="0"/>
            <a:r>
              <a:rPr lang="en-US" sz="2200" dirty="0" smtClean="0">
                <a:latin typeface="Times" pitchFamily="18" charset="0"/>
              </a:rPr>
              <a:t>B, If </a:t>
            </a:r>
            <a:r>
              <a:rPr lang="en-US" sz="2200" dirty="0">
                <a:latin typeface="Times" pitchFamily="18" charset="0"/>
              </a:rPr>
              <a:t>each of the numbers in the set are multiplied by -5, then what will be the mean of the new set?</a:t>
            </a:r>
          </a:p>
          <a:p>
            <a:r>
              <a:rPr lang="en-US" sz="2200" dirty="0">
                <a:latin typeface="Times" pitchFamily="18" charset="0"/>
              </a:rPr>
              <a:t>Solutions:</a:t>
            </a:r>
          </a:p>
        </p:txBody>
      </p:sp>
      <p:sp>
        <p:nvSpPr>
          <p:cNvPr id="2970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9699" name="Object 3"/>
          <p:cNvGraphicFramePr>
            <a:graphicFrameLocks noChangeAspect="1"/>
          </p:cNvGraphicFramePr>
          <p:nvPr/>
        </p:nvGraphicFramePr>
        <p:xfrm>
          <a:off x="457200" y="3886200"/>
          <a:ext cx="5943600" cy="609600"/>
        </p:xfrm>
        <a:graphic>
          <a:graphicData uri="http://schemas.openxmlformats.org/presentationml/2006/ole">
            <p:oleObj spid="_x0000_s29699" name="Equation" r:id="rId4" imgW="3009900" imgH="419100" progId="">
              <p:embed/>
            </p:oleObj>
          </a:graphicData>
        </a:graphic>
      </p:graphicFrame>
      <p:sp>
        <p:nvSpPr>
          <p:cNvPr id="29701" name="Rectangle 5"/>
          <p:cNvSpPr>
            <a:spLocks noChangeArrowheads="1"/>
          </p:cNvSpPr>
          <p:nvPr/>
        </p:nvSpPr>
        <p:spPr bwMode="auto">
          <a:xfrm>
            <a:off x="0" y="4648200"/>
            <a:ext cx="914400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323850" algn="l"/>
              </a:tabLst>
            </a:pPr>
            <a:r>
              <a:rPr kumimoji="0" lang="en-US" sz="20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Weighted Mean</a:t>
            </a:r>
            <a:endParaRPr kumimoji="0" lang="en-US" sz="20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23850" algn="l"/>
              </a:tabLst>
            </a:pPr>
            <a:r>
              <a:rPr kumimoji="0" lang="en-US" sz="20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When a proper importance is desired to be given to different data a weighted mean is appropriate.</a:t>
            </a:r>
            <a:endParaRPr kumimoji="0" lang="en-US" sz="20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23850" algn="l"/>
              </a:tabLst>
            </a:pPr>
            <a:r>
              <a:rPr kumimoji="0" lang="en-US" sz="20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Weights are assigned to each item in proportion to its relative importance.</a:t>
            </a:r>
            <a:endParaRPr kumimoji="0" lang="en-US" sz="2000" b="0" i="0" u="none" strike="noStrike" cap="none" normalizeH="0" baseline="0" dirty="0" smtClean="0">
              <a:ln>
                <a:noFill/>
              </a:ln>
              <a:solidFill>
                <a:schemeClr val="tx1"/>
              </a:solidFill>
              <a:effectLst/>
              <a:latin typeface="Times" pitchFamily="18" charset="0"/>
              <a:cs typeface="Arial" pitchFamily="34" charset="0"/>
            </a:endParaRPr>
          </a:p>
        </p:txBody>
      </p:sp>
      <p:sp>
        <p:nvSpPr>
          <p:cNvPr id="9" name="Date Placeholder 8"/>
          <p:cNvSpPr>
            <a:spLocks noGrp="1"/>
          </p:cNvSpPr>
          <p:nvPr>
            <p:ph type="dt" sz="half" idx="10"/>
          </p:nvPr>
        </p:nvSpPr>
        <p:spPr/>
        <p:txBody>
          <a:bodyPr/>
          <a:lstStyle/>
          <a:p>
            <a:fld id="{FDAA27E9-1DE8-4A71-B42E-D4EC31FFF6BB}" type="datetime1">
              <a:rPr lang="en-US" smtClean="0"/>
              <a:t>5/28/2020</a:t>
            </a:fld>
            <a:endParaRPr lang="en-US"/>
          </a:p>
        </p:txBody>
      </p:sp>
      <p:sp>
        <p:nvSpPr>
          <p:cNvPr id="10" name="Footer Placeholder 9"/>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4800" y="381000"/>
            <a:ext cx="8534400" cy="830997"/>
          </a:xfrm>
          <a:prstGeom prst="rect">
            <a:avLst/>
          </a:prstGeom>
        </p:spPr>
        <p:txBody>
          <a:bodyPr wrap="square">
            <a:spAutoFit/>
          </a:bodyPr>
          <a:lstStyle/>
          <a:p>
            <a:r>
              <a:rPr lang="en-US" sz="2400" dirty="0">
                <a:latin typeface="Times" pitchFamily="18" charset="0"/>
              </a:rPr>
              <a:t>Let X</a:t>
            </a:r>
            <a:r>
              <a:rPr lang="en-US" sz="2400" baseline="-25000" dirty="0">
                <a:latin typeface="Times" pitchFamily="18" charset="0"/>
              </a:rPr>
              <a:t>1</a:t>
            </a:r>
            <a:r>
              <a:rPr lang="en-US" sz="2400" dirty="0">
                <a:latin typeface="Times" pitchFamily="18" charset="0"/>
              </a:rPr>
              <a:t>, X</a:t>
            </a:r>
            <a:r>
              <a:rPr lang="en-US" sz="2400" baseline="-25000" dirty="0">
                <a:latin typeface="Times" pitchFamily="18" charset="0"/>
              </a:rPr>
              <a:t>2</a:t>
            </a:r>
            <a:r>
              <a:rPr lang="en-US" sz="2400" dirty="0">
                <a:latin typeface="Times" pitchFamily="18" charset="0"/>
              </a:rPr>
              <a:t>, …</a:t>
            </a:r>
            <a:r>
              <a:rPr lang="en-US" sz="2400" dirty="0" err="1">
                <a:latin typeface="Times" pitchFamily="18" charset="0"/>
              </a:rPr>
              <a:t>X</a:t>
            </a:r>
            <a:r>
              <a:rPr lang="en-US" sz="2400" baseline="-25000" dirty="0" err="1">
                <a:latin typeface="Times" pitchFamily="18" charset="0"/>
              </a:rPr>
              <a:t>n</a:t>
            </a:r>
            <a:r>
              <a:rPr lang="en-US" sz="2400" dirty="0">
                <a:latin typeface="Times" pitchFamily="18" charset="0"/>
              </a:rPr>
              <a:t> be the value of items of a series and W</a:t>
            </a:r>
            <a:r>
              <a:rPr lang="en-US" sz="2400" baseline="-25000" dirty="0">
                <a:latin typeface="Times" pitchFamily="18" charset="0"/>
              </a:rPr>
              <a:t>1</a:t>
            </a:r>
            <a:r>
              <a:rPr lang="en-US" sz="2400" dirty="0">
                <a:latin typeface="Times" pitchFamily="18" charset="0"/>
              </a:rPr>
              <a:t>, W</a:t>
            </a:r>
            <a:r>
              <a:rPr lang="en-US" sz="2400" baseline="-25000" dirty="0">
                <a:latin typeface="Times" pitchFamily="18" charset="0"/>
              </a:rPr>
              <a:t>2</a:t>
            </a:r>
            <a:r>
              <a:rPr lang="en-US" sz="2400" dirty="0">
                <a:latin typeface="Times" pitchFamily="18" charset="0"/>
              </a:rPr>
              <a:t>, …</a:t>
            </a:r>
            <a:r>
              <a:rPr lang="en-US" sz="2400" dirty="0" err="1">
                <a:latin typeface="Times" pitchFamily="18" charset="0"/>
              </a:rPr>
              <a:t>W</a:t>
            </a:r>
            <a:r>
              <a:rPr lang="en-US" sz="2400" baseline="-25000" dirty="0" err="1">
                <a:latin typeface="Times" pitchFamily="18" charset="0"/>
              </a:rPr>
              <a:t>n</a:t>
            </a:r>
            <a:r>
              <a:rPr lang="en-US" sz="2400" dirty="0">
                <a:latin typeface="Times" pitchFamily="18" charset="0"/>
              </a:rPr>
              <a:t> their corresponding weights , then the weighted mean denoted </a:t>
            </a:r>
          </a:p>
        </p:txBody>
      </p:sp>
      <p:sp>
        <p:nvSpPr>
          <p:cNvPr id="30725"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0724" name="Object 4"/>
          <p:cNvGraphicFramePr>
            <a:graphicFrameLocks noChangeAspect="1"/>
          </p:cNvGraphicFramePr>
          <p:nvPr/>
        </p:nvGraphicFramePr>
        <p:xfrm>
          <a:off x="8077200" y="914400"/>
          <a:ext cx="276225" cy="276225"/>
        </p:xfrm>
        <a:graphic>
          <a:graphicData uri="http://schemas.openxmlformats.org/presentationml/2006/ole">
            <p:oleObj spid="_x0000_s30724" name="Equation" r:id="rId3" imgW="279400" imgH="279400" progId="">
              <p:embed/>
            </p:oleObj>
          </a:graphicData>
        </a:graphic>
      </p:graphicFrame>
      <p:sp>
        <p:nvSpPr>
          <p:cNvPr id="8" name="Rectangle 7"/>
          <p:cNvSpPr/>
          <p:nvPr/>
        </p:nvSpPr>
        <p:spPr>
          <a:xfrm>
            <a:off x="457200" y="1143000"/>
            <a:ext cx="1806905" cy="461665"/>
          </a:xfrm>
          <a:prstGeom prst="rect">
            <a:avLst/>
          </a:prstGeom>
        </p:spPr>
        <p:txBody>
          <a:bodyPr wrap="none">
            <a:spAutoFit/>
          </a:bodyPr>
          <a:lstStyle/>
          <a:p>
            <a:r>
              <a:rPr lang="en-US" sz="2400" dirty="0">
                <a:latin typeface="Times" pitchFamily="18" charset="0"/>
              </a:rPr>
              <a:t>is defined as:</a:t>
            </a:r>
          </a:p>
        </p:txBody>
      </p:sp>
      <p:sp>
        <p:nvSpPr>
          <p:cNvPr id="30727"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0726" name="Object 6"/>
          <p:cNvGraphicFramePr>
            <a:graphicFrameLocks noChangeAspect="1"/>
          </p:cNvGraphicFramePr>
          <p:nvPr/>
        </p:nvGraphicFramePr>
        <p:xfrm>
          <a:off x="2286000" y="1143000"/>
          <a:ext cx="1600200" cy="828675"/>
        </p:xfrm>
        <a:graphic>
          <a:graphicData uri="http://schemas.openxmlformats.org/presentationml/2006/ole">
            <p:oleObj spid="_x0000_s30726" name="Equation" r:id="rId4" imgW="939800" imgH="825500" progId="">
              <p:embed/>
            </p:oleObj>
          </a:graphicData>
        </a:graphic>
      </p:graphicFrame>
      <p:sp>
        <p:nvSpPr>
          <p:cNvPr id="11" name="Rectangle 10"/>
          <p:cNvSpPr/>
          <p:nvPr/>
        </p:nvSpPr>
        <p:spPr>
          <a:xfrm>
            <a:off x="381000" y="1905000"/>
            <a:ext cx="8763000" cy="1938992"/>
          </a:xfrm>
          <a:prstGeom prst="rect">
            <a:avLst/>
          </a:prstGeom>
        </p:spPr>
        <p:txBody>
          <a:bodyPr wrap="square">
            <a:spAutoFit/>
          </a:bodyPr>
          <a:lstStyle/>
          <a:p>
            <a:r>
              <a:rPr lang="en-US" sz="2400" dirty="0">
                <a:latin typeface="Times" pitchFamily="18" charset="0"/>
              </a:rPr>
              <a:t>Example:</a:t>
            </a:r>
          </a:p>
          <a:p>
            <a:r>
              <a:rPr lang="en-US" sz="2400" dirty="0">
                <a:latin typeface="Times" pitchFamily="18" charset="0"/>
              </a:rPr>
              <a:t>A student obtained the following percentage in an examination:</a:t>
            </a:r>
          </a:p>
          <a:p>
            <a:r>
              <a:rPr lang="en-US" sz="2400" dirty="0">
                <a:latin typeface="Times" pitchFamily="18" charset="0"/>
              </a:rPr>
              <a:t>English 60, Biology 75, Mathematics 63, Physics 59, and chemistry 55.Find the students weighted arithmetic mean if weights 1, 2, 1, 3, 3 respectively are allotted to the subjects.</a:t>
            </a:r>
          </a:p>
        </p:txBody>
      </p:sp>
      <p:sp>
        <p:nvSpPr>
          <p:cNvPr id="12" name="Rectangle 11"/>
          <p:cNvSpPr/>
          <p:nvPr/>
        </p:nvSpPr>
        <p:spPr>
          <a:xfrm>
            <a:off x="533400" y="4038600"/>
            <a:ext cx="1431802" cy="461665"/>
          </a:xfrm>
          <a:prstGeom prst="rect">
            <a:avLst/>
          </a:prstGeom>
        </p:spPr>
        <p:txBody>
          <a:bodyPr wrap="none">
            <a:spAutoFit/>
          </a:bodyPr>
          <a:lstStyle/>
          <a:p>
            <a:r>
              <a:rPr lang="en-US" sz="2400" dirty="0">
                <a:latin typeface="Times" pitchFamily="18" charset="0"/>
              </a:rPr>
              <a:t>Solutions:</a:t>
            </a:r>
          </a:p>
        </p:txBody>
      </p:sp>
      <p:sp>
        <p:nvSpPr>
          <p:cNvPr id="30729"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0728" name="Object 8"/>
          <p:cNvGraphicFramePr>
            <a:graphicFrameLocks noChangeAspect="1"/>
          </p:cNvGraphicFramePr>
          <p:nvPr/>
        </p:nvGraphicFramePr>
        <p:xfrm>
          <a:off x="2057400" y="3962400"/>
          <a:ext cx="4876800" cy="1371600"/>
        </p:xfrm>
        <a:graphic>
          <a:graphicData uri="http://schemas.openxmlformats.org/presentationml/2006/ole">
            <p:oleObj spid="_x0000_s30728" name="Equation" r:id="rId5" imgW="3924300" imgH="825500" progId="">
              <p:embed/>
            </p:oleObj>
          </a:graphicData>
        </a:graphic>
      </p:graphicFrame>
      <p:sp>
        <p:nvSpPr>
          <p:cNvPr id="13" name="Date Placeholder 12"/>
          <p:cNvSpPr>
            <a:spLocks noGrp="1"/>
          </p:cNvSpPr>
          <p:nvPr>
            <p:ph type="dt" sz="half" idx="10"/>
          </p:nvPr>
        </p:nvSpPr>
        <p:spPr/>
        <p:txBody>
          <a:bodyPr/>
          <a:lstStyle/>
          <a:p>
            <a:fld id="{1A54B69A-C1D3-4B67-B1A8-582E5FFD487C}" type="datetime1">
              <a:rPr lang="en-US" smtClean="0"/>
              <a:t>5/28/2020</a:t>
            </a:fld>
            <a:endParaRPr lang="en-US"/>
          </a:p>
        </p:txBody>
      </p:sp>
      <p:sp>
        <p:nvSpPr>
          <p:cNvPr id="14" name="Footer Placeholder 13"/>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0" y="0"/>
            <a:ext cx="9144000" cy="24622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342900" algn="l"/>
              </a:tabLst>
            </a:pPr>
            <a:r>
              <a:rPr kumimoji="0" lang="en-US" sz="22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Merits and Demerits of Arithmetic Mean</a:t>
            </a:r>
            <a:endParaRPr kumimoji="0" lang="en-US" sz="22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42900" algn="l"/>
              </a:tabLst>
            </a:pPr>
            <a:r>
              <a:rPr kumimoji="0" lang="en-US" sz="22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Merits:</a:t>
            </a:r>
            <a:endParaRPr kumimoji="0" lang="en-US" sz="22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42900" algn="l"/>
              </a:tabLst>
            </a:pPr>
            <a:r>
              <a:rPr kumimoji="0" lang="en-US" sz="22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It is based on all observation.</a:t>
            </a:r>
            <a:endParaRPr kumimoji="0" lang="en-US" sz="22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42900" algn="l"/>
              </a:tabLst>
            </a:pPr>
            <a:r>
              <a:rPr kumimoji="0" lang="en-US" sz="22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It is suitable for further mathematical treatment.</a:t>
            </a:r>
            <a:endParaRPr kumimoji="0" lang="en-US" sz="22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42900" algn="l"/>
              </a:tabLst>
            </a:pPr>
            <a:r>
              <a:rPr kumimoji="0" lang="en-US" sz="22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It is stable average, i.e. it is not affected by fluctuations of sampling to some extent.</a:t>
            </a:r>
            <a:endParaRPr kumimoji="0" lang="en-US" sz="22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42900" algn="l"/>
              </a:tabLst>
            </a:pPr>
            <a:r>
              <a:rPr kumimoji="0" lang="en-US" sz="22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It is easy to calculate and simple to understand.</a:t>
            </a:r>
            <a:endParaRPr kumimoji="0" lang="en-US" sz="2200" b="0" i="0" u="none" strike="noStrike" cap="none" normalizeH="0" baseline="0" dirty="0" smtClean="0">
              <a:ln>
                <a:noFill/>
              </a:ln>
              <a:solidFill>
                <a:schemeClr val="tx1"/>
              </a:solidFill>
              <a:effectLst/>
              <a:latin typeface="Times" pitchFamily="18" charset="0"/>
              <a:cs typeface="Arial" pitchFamily="34" charset="0"/>
            </a:endParaRPr>
          </a:p>
        </p:txBody>
      </p:sp>
      <p:sp>
        <p:nvSpPr>
          <p:cNvPr id="31746" name="Rectangle 2"/>
          <p:cNvSpPr>
            <a:spLocks noChangeArrowheads="1"/>
          </p:cNvSpPr>
          <p:nvPr/>
        </p:nvSpPr>
        <p:spPr bwMode="auto">
          <a:xfrm>
            <a:off x="0" y="2590800"/>
            <a:ext cx="9144000" cy="21236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8600" algn="l"/>
              </a:tabLst>
            </a:pPr>
            <a:r>
              <a:rPr kumimoji="0" lang="en-US" sz="22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Demerits:</a:t>
            </a:r>
            <a:endParaRPr kumimoji="0" lang="en-US" sz="22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r>
              <a:rPr kumimoji="0" lang="en-US" sz="22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It is affected by extreme observations.</a:t>
            </a:r>
            <a:endParaRPr kumimoji="0" lang="en-US" sz="22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r>
              <a:rPr kumimoji="0" lang="en-US" sz="22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It can not be used in the case of open end classes.</a:t>
            </a:r>
            <a:endParaRPr kumimoji="0" lang="en-US" sz="22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r>
              <a:rPr kumimoji="0" lang="en-US" sz="22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It can not be determined by the method of inspection.</a:t>
            </a:r>
            <a:endParaRPr kumimoji="0" lang="en-US" sz="22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r>
              <a:rPr kumimoji="0" lang="en-US" sz="22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It can not be used when dealing with qualitative characteristics, such as intelligence, honesty, beauty.</a:t>
            </a:r>
            <a:endParaRPr kumimoji="0" lang="en-US" sz="2200" b="0" i="0" u="none" strike="noStrike" cap="none" normalizeH="0" baseline="0" dirty="0" smtClean="0">
              <a:ln>
                <a:noFill/>
              </a:ln>
              <a:solidFill>
                <a:schemeClr val="tx1"/>
              </a:solidFill>
              <a:effectLst/>
              <a:latin typeface="Times" pitchFamily="18" charset="0"/>
              <a:cs typeface="Arial" pitchFamily="34" charset="0"/>
            </a:endParaRPr>
          </a:p>
        </p:txBody>
      </p:sp>
      <p:sp>
        <p:nvSpPr>
          <p:cNvPr id="31747" name="Rectangle 3"/>
          <p:cNvSpPr>
            <a:spLocks noChangeArrowheads="1"/>
          </p:cNvSpPr>
          <p:nvPr/>
        </p:nvSpPr>
        <p:spPr bwMode="auto">
          <a:xfrm>
            <a:off x="0" y="4953000"/>
            <a:ext cx="9144000" cy="14465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323850" algn="l"/>
              </a:tabLst>
            </a:pPr>
            <a:r>
              <a:rPr kumimoji="0" lang="en-US" sz="22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The Geometric Mean</a:t>
            </a:r>
            <a:endParaRPr kumimoji="0" lang="en-US" sz="2200" b="0" i="0" u="none" strike="noStrike" cap="none" normalizeH="0" baseline="0" dirty="0" smtClean="0">
              <a:ln>
                <a:noFill/>
              </a:ln>
              <a:solidFill>
                <a:schemeClr val="tx1"/>
              </a:solidFill>
              <a:effectLst/>
              <a:latin typeface="Times" pitchFamily="18"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Symbol" pitchFamily="18" charset="2"/>
              <a:buChar char=""/>
              <a:tabLst>
                <a:tab pos="323850" algn="l"/>
              </a:tabLst>
            </a:pPr>
            <a:r>
              <a:rPr kumimoji="0" lang="en-US" sz="22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The geometric mean of a set of n observation is the n</a:t>
            </a:r>
            <a:r>
              <a:rPr kumimoji="0" lang="en-US" sz="2200" b="0" i="0" u="none" strike="noStrike" cap="none" normalizeH="0" baseline="30000" dirty="0" smtClean="0">
                <a:ln>
                  <a:noFill/>
                </a:ln>
                <a:solidFill>
                  <a:schemeClr val="tx1"/>
                </a:solidFill>
                <a:effectLst/>
                <a:latin typeface="Times" pitchFamily="18" charset="0"/>
                <a:ea typeface="Times New Roman" pitchFamily="18" charset="0"/>
                <a:cs typeface="Arial" pitchFamily="34" charset="0"/>
              </a:rPr>
              <a:t>th</a:t>
            </a:r>
            <a:r>
              <a:rPr kumimoji="0" lang="en-US" sz="22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root of their product.</a:t>
            </a:r>
            <a:endParaRPr kumimoji="0" lang="en-US" sz="2200" b="0" i="0" u="none" strike="noStrike" cap="none" normalizeH="0" baseline="0" dirty="0" smtClean="0">
              <a:ln>
                <a:noFill/>
              </a:ln>
              <a:solidFill>
                <a:schemeClr val="tx1"/>
              </a:solidFill>
              <a:effectLst/>
              <a:latin typeface="Times" pitchFamily="18"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Symbol" pitchFamily="18" charset="2"/>
              <a:buChar char=""/>
              <a:tabLst>
                <a:tab pos="323850" algn="l"/>
              </a:tabLst>
            </a:pPr>
            <a:r>
              <a:rPr kumimoji="0" lang="en-US" sz="22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The geometric mean of X</a:t>
            </a:r>
            <a:r>
              <a:rPr kumimoji="0" lang="en-US" sz="2200" b="0" i="0" u="none" strike="noStrike" cap="none" normalizeH="0" baseline="-30000" dirty="0" smtClean="0">
                <a:ln>
                  <a:noFill/>
                </a:ln>
                <a:solidFill>
                  <a:schemeClr val="tx1"/>
                </a:solidFill>
                <a:effectLst/>
                <a:latin typeface="Times" pitchFamily="18" charset="0"/>
                <a:ea typeface="Times New Roman" pitchFamily="18" charset="0"/>
                <a:cs typeface="Arial" pitchFamily="34" charset="0"/>
              </a:rPr>
              <a:t>1</a:t>
            </a:r>
            <a:r>
              <a:rPr kumimoji="0" lang="en-US" sz="22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X</a:t>
            </a:r>
            <a:r>
              <a:rPr kumimoji="0" lang="en-US" sz="2200" b="0" i="0" u="none" strike="noStrike" cap="none" normalizeH="0" baseline="-30000" dirty="0" smtClean="0">
                <a:ln>
                  <a:noFill/>
                </a:ln>
                <a:solidFill>
                  <a:schemeClr val="tx1"/>
                </a:solidFill>
                <a:effectLst/>
                <a:latin typeface="Times" pitchFamily="18" charset="0"/>
                <a:ea typeface="Times New Roman" pitchFamily="18" charset="0"/>
                <a:cs typeface="Arial" pitchFamily="34" charset="0"/>
              </a:rPr>
              <a:t>2</a:t>
            </a:r>
            <a:r>
              <a:rPr kumimoji="0" lang="en-US" sz="22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,X</a:t>
            </a:r>
            <a:r>
              <a:rPr kumimoji="0" lang="en-US" sz="2200" b="0" i="0" u="none" strike="noStrike" cap="none" normalizeH="0" baseline="-30000" dirty="0" smtClean="0">
                <a:ln>
                  <a:noFill/>
                </a:ln>
                <a:solidFill>
                  <a:schemeClr val="tx1"/>
                </a:solidFill>
                <a:effectLst/>
                <a:latin typeface="Times" pitchFamily="18" charset="0"/>
                <a:ea typeface="Times New Roman" pitchFamily="18" charset="0"/>
                <a:cs typeface="Arial" pitchFamily="34" charset="0"/>
              </a:rPr>
              <a:t>3</a:t>
            </a:r>
            <a:r>
              <a:rPr kumimoji="0" lang="en-US" sz="22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a:t>
            </a:r>
            <a:r>
              <a:rPr kumimoji="0" lang="en-US" sz="2200" b="0" i="0" u="none" strike="noStrike" cap="none" normalizeH="0" baseline="0" dirty="0" err="1" smtClean="0">
                <a:ln>
                  <a:noFill/>
                </a:ln>
                <a:solidFill>
                  <a:schemeClr val="tx1"/>
                </a:solidFill>
                <a:effectLst/>
                <a:latin typeface="Times" pitchFamily="18" charset="0"/>
                <a:ea typeface="Times New Roman" pitchFamily="18" charset="0"/>
                <a:cs typeface="Arial" pitchFamily="34" charset="0"/>
              </a:rPr>
              <a:t>X</a:t>
            </a:r>
            <a:r>
              <a:rPr kumimoji="0" lang="en-US" sz="2200" b="0" i="0" u="none" strike="noStrike" cap="none" normalizeH="0" baseline="-30000" dirty="0" err="1" smtClean="0">
                <a:ln>
                  <a:noFill/>
                </a:ln>
                <a:solidFill>
                  <a:schemeClr val="tx1"/>
                </a:solidFill>
                <a:effectLst/>
                <a:latin typeface="Times" pitchFamily="18" charset="0"/>
                <a:ea typeface="Times New Roman" pitchFamily="18" charset="0"/>
                <a:cs typeface="Arial" pitchFamily="34" charset="0"/>
              </a:rPr>
              <a:t>n</a:t>
            </a:r>
            <a:r>
              <a:rPr kumimoji="0" lang="en-US" sz="22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is denoted by G.M and given by: </a:t>
            </a:r>
            <a:endParaRPr kumimoji="0" lang="en-US" sz="2200" b="0" i="0" u="none" strike="noStrike" cap="none" normalizeH="0" baseline="0" dirty="0" smtClean="0">
              <a:ln>
                <a:noFill/>
              </a:ln>
              <a:solidFill>
                <a:schemeClr val="tx1"/>
              </a:solidFill>
              <a:effectLst/>
              <a:latin typeface="Times" pitchFamily="18" charset="0"/>
              <a:cs typeface="Arial" pitchFamily="34" charset="0"/>
            </a:endParaRPr>
          </a:p>
        </p:txBody>
      </p:sp>
      <p:sp>
        <p:nvSpPr>
          <p:cNvPr id="5" name="Date Placeholder 4"/>
          <p:cNvSpPr>
            <a:spLocks noGrp="1"/>
          </p:cNvSpPr>
          <p:nvPr>
            <p:ph type="dt" sz="half" idx="10"/>
          </p:nvPr>
        </p:nvSpPr>
        <p:spPr/>
        <p:txBody>
          <a:bodyPr/>
          <a:lstStyle/>
          <a:p>
            <a:fld id="{D6DCF7D1-7072-42CC-AC69-BA27529B4E09}" type="datetime1">
              <a:rPr lang="en-US" smtClean="0"/>
              <a:t>5/28/2020</a:t>
            </a:fld>
            <a:endParaRPr lang="en-US"/>
          </a:p>
        </p:txBody>
      </p:sp>
      <p:sp>
        <p:nvSpPr>
          <p:cNvPr id="6" name="Footer Placeholder 5"/>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2769" name="Object 1"/>
          <p:cNvGraphicFramePr>
            <a:graphicFrameLocks noChangeAspect="1"/>
          </p:cNvGraphicFramePr>
          <p:nvPr/>
        </p:nvGraphicFramePr>
        <p:xfrm>
          <a:off x="457200" y="304800"/>
          <a:ext cx="2667000" cy="314325"/>
        </p:xfrm>
        <a:graphic>
          <a:graphicData uri="http://schemas.openxmlformats.org/presentationml/2006/ole">
            <p:oleObj spid="_x0000_s32769" name="Equation" r:id="rId3" imgW="1548728" imgH="241195" progId="">
              <p:embed/>
            </p:oleObj>
          </a:graphicData>
        </a:graphic>
      </p:graphicFrame>
      <p:sp>
        <p:nvSpPr>
          <p:cNvPr id="4" name="Rectangle 3"/>
          <p:cNvSpPr/>
          <p:nvPr/>
        </p:nvSpPr>
        <p:spPr>
          <a:xfrm>
            <a:off x="381000" y="762000"/>
            <a:ext cx="6477000" cy="461665"/>
          </a:xfrm>
          <a:prstGeom prst="rect">
            <a:avLst/>
          </a:prstGeom>
        </p:spPr>
        <p:txBody>
          <a:bodyPr wrap="square">
            <a:spAutoFit/>
          </a:bodyPr>
          <a:lstStyle/>
          <a:p>
            <a:pPr lvl="1"/>
            <a:r>
              <a:rPr lang="en-US" sz="2400" dirty="0">
                <a:latin typeface="Times" pitchFamily="18" charset="0"/>
              </a:rPr>
              <a:t>Taking the logarithms of both sides</a:t>
            </a:r>
          </a:p>
        </p:txBody>
      </p:sp>
      <p:sp>
        <p:nvSpPr>
          <p:cNvPr id="3277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2771" name="Object 3"/>
          <p:cNvGraphicFramePr>
            <a:graphicFrameLocks noChangeAspect="1"/>
          </p:cNvGraphicFramePr>
          <p:nvPr/>
        </p:nvGraphicFramePr>
        <p:xfrm>
          <a:off x="533400" y="1447800"/>
          <a:ext cx="6629400" cy="1447800"/>
        </p:xfrm>
        <a:graphic>
          <a:graphicData uri="http://schemas.openxmlformats.org/presentationml/2006/ole">
            <p:oleObj spid="_x0000_s32771" name="Equation" r:id="rId4" imgW="4267200" imgH="1168400" progId="">
              <p:embed/>
            </p:oleObj>
          </a:graphicData>
        </a:graphic>
      </p:graphicFrame>
      <p:sp>
        <p:nvSpPr>
          <p:cNvPr id="32773" name="Rectangle 5"/>
          <p:cNvSpPr>
            <a:spLocks noChangeArrowheads="1"/>
          </p:cNvSpPr>
          <p:nvPr/>
        </p:nvSpPr>
        <p:spPr bwMode="auto">
          <a:xfrm>
            <a:off x="304800" y="2895600"/>
            <a:ext cx="84582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14300" algn="just" defTabSz="914400" rtl="0" eaLnBrk="1" fontAlgn="base" latinLnBrk="0" hangingPunct="1">
              <a:lnSpc>
                <a:spcPct val="100000"/>
              </a:lnSpc>
              <a:spcBef>
                <a:spcPct val="0"/>
              </a:spcBef>
              <a:spcAft>
                <a:spcPct val="0"/>
              </a:spcAft>
              <a:buClrTx/>
              <a:buSzTx/>
              <a:buFont typeface="Wingdings" pitchFamily="2" charset="2"/>
              <a:buChar char="v"/>
              <a:tabLst/>
            </a:pPr>
            <a:r>
              <a:rPr kumimoji="0" lang="en-US" sz="20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The logarithm of the G.M of a set of observation is the arithmetic mean 	    of   their logarithm. </a:t>
            </a:r>
            <a:endParaRPr kumimoji="0" lang="en-US" sz="2000" b="0" i="0" u="none" strike="noStrike" cap="none" normalizeH="0" baseline="0" dirty="0" smtClean="0">
              <a:ln>
                <a:noFill/>
              </a:ln>
              <a:solidFill>
                <a:schemeClr val="tx1"/>
              </a:solidFill>
              <a:effectLst/>
              <a:latin typeface="Times" pitchFamily="18" charset="0"/>
              <a:cs typeface="Arial" pitchFamily="34" charset="0"/>
            </a:endParaRPr>
          </a:p>
        </p:txBody>
      </p:sp>
      <p:sp>
        <p:nvSpPr>
          <p:cNvPr id="32775"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2774" name="Object 6"/>
          <p:cNvGraphicFramePr>
            <a:graphicFrameLocks noChangeAspect="1"/>
          </p:cNvGraphicFramePr>
          <p:nvPr/>
        </p:nvGraphicFramePr>
        <p:xfrm>
          <a:off x="2590800" y="3352800"/>
          <a:ext cx="2209800" cy="457200"/>
        </p:xfrm>
        <a:graphic>
          <a:graphicData uri="http://schemas.openxmlformats.org/presentationml/2006/ole">
            <p:oleObj spid="_x0000_s32774" name="Equation" r:id="rId5" imgW="1866900" imgH="431800" progId="">
              <p:embed/>
            </p:oleObj>
          </a:graphicData>
        </a:graphic>
      </p:graphicFrame>
      <p:sp>
        <p:nvSpPr>
          <p:cNvPr id="32776" name="Rectangle 8"/>
          <p:cNvSpPr>
            <a:spLocks noChangeArrowheads="1"/>
          </p:cNvSpPr>
          <p:nvPr/>
        </p:nvSpPr>
        <p:spPr bwMode="auto">
          <a:xfrm>
            <a:off x="381000" y="3810001"/>
            <a:ext cx="8763000" cy="7694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14300" algn="l" defTabSz="914400" rtl="0" eaLnBrk="1" fontAlgn="base" latinLnBrk="0" hangingPunct="1">
              <a:lnSpc>
                <a:spcPct val="100000"/>
              </a:lnSpc>
              <a:spcBef>
                <a:spcPct val="0"/>
              </a:spcBef>
              <a:spcAft>
                <a:spcPct val="0"/>
              </a:spcAft>
              <a:buClrTx/>
              <a:buSzTx/>
              <a:buFontTx/>
              <a:buNone/>
              <a:tabLst/>
            </a:pPr>
            <a:r>
              <a:rPr kumimoji="0" lang="en-US" sz="2200" b="1" i="0" u="sng" strike="noStrike" cap="none" normalizeH="0" baseline="0" dirty="0" smtClean="0">
                <a:ln>
                  <a:noFill/>
                </a:ln>
                <a:solidFill>
                  <a:schemeClr val="tx1"/>
                </a:solidFill>
                <a:effectLst/>
                <a:latin typeface="Times" pitchFamily="18" charset="0"/>
                <a:ea typeface="Times New Roman" pitchFamily="18" charset="0"/>
                <a:cs typeface="Arial" pitchFamily="34" charset="0"/>
              </a:rPr>
              <a:t>Example:</a:t>
            </a:r>
            <a:r>
              <a:rPr lang="en-US" sz="2200" dirty="0">
                <a:latin typeface="Times" pitchFamily="18" charset="0"/>
                <a:ea typeface="Times New Roman" pitchFamily="18" charset="0"/>
                <a:cs typeface="Arial" pitchFamily="34" charset="0"/>
              </a:rPr>
              <a:t> </a:t>
            </a:r>
            <a:r>
              <a:rPr lang="en-US" sz="2200" dirty="0" smtClean="0">
                <a:latin typeface="Times" pitchFamily="18" charset="0"/>
                <a:ea typeface="Times New Roman" pitchFamily="18" charset="0"/>
                <a:cs typeface="Arial" pitchFamily="34" charset="0"/>
              </a:rPr>
              <a:t>     </a:t>
            </a:r>
            <a:r>
              <a:rPr kumimoji="0" lang="en-US" sz="22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Find the G.M of the numbers 2, 4, 8.</a:t>
            </a:r>
            <a:endParaRPr kumimoji="0" lang="en-US" sz="2200" b="0" i="0" u="none" strike="noStrike" cap="none" normalizeH="0" baseline="0" dirty="0" smtClean="0">
              <a:ln>
                <a:noFill/>
              </a:ln>
              <a:solidFill>
                <a:schemeClr val="tx1"/>
              </a:solidFill>
              <a:effectLst/>
              <a:latin typeface="Times" pitchFamily="18" charset="0"/>
              <a:cs typeface="Arial" pitchFamily="34" charset="0"/>
            </a:endParaRPr>
          </a:p>
          <a:p>
            <a:pPr marL="0" marR="0" lvl="0" indent="114300" algn="l"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dirty="0" smtClean="0">
              <a:ln>
                <a:noFill/>
              </a:ln>
              <a:solidFill>
                <a:schemeClr val="tx1"/>
              </a:solidFill>
              <a:effectLst/>
              <a:latin typeface="Times" pitchFamily="18" charset="0"/>
              <a:cs typeface="Arial" pitchFamily="34" charset="0"/>
            </a:endParaRPr>
          </a:p>
        </p:txBody>
      </p:sp>
      <p:sp>
        <p:nvSpPr>
          <p:cNvPr id="32777" name="Rectangle 9"/>
          <p:cNvSpPr>
            <a:spLocks noChangeArrowheads="1"/>
          </p:cNvSpPr>
          <p:nvPr/>
        </p:nvSpPr>
        <p:spPr bwMode="auto">
          <a:xfrm>
            <a:off x="0" y="4495800"/>
            <a:ext cx="24384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1430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Solutions:</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sp>
        <p:nvSpPr>
          <p:cNvPr id="32779"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2778" name="Object 10"/>
          <p:cNvGraphicFramePr>
            <a:graphicFrameLocks noChangeAspect="1"/>
          </p:cNvGraphicFramePr>
          <p:nvPr/>
        </p:nvGraphicFramePr>
        <p:xfrm>
          <a:off x="1524000" y="4495800"/>
          <a:ext cx="5715000" cy="609600"/>
        </p:xfrm>
        <a:graphic>
          <a:graphicData uri="http://schemas.openxmlformats.org/presentationml/2006/ole">
            <p:oleObj spid="_x0000_s32778" name="Equation" r:id="rId6" imgW="2870200" imgH="241300" progId="">
              <p:embed/>
            </p:oleObj>
          </a:graphicData>
        </a:graphic>
      </p:graphicFrame>
      <p:sp>
        <p:nvSpPr>
          <p:cNvPr id="14" name="Rectangle 13"/>
          <p:cNvSpPr/>
          <p:nvPr/>
        </p:nvSpPr>
        <p:spPr>
          <a:xfrm>
            <a:off x="381000" y="5181600"/>
            <a:ext cx="8458200" cy="830997"/>
          </a:xfrm>
          <a:prstGeom prst="rect">
            <a:avLst/>
          </a:prstGeom>
        </p:spPr>
        <p:txBody>
          <a:bodyPr wrap="square">
            <a:spAutoFit/>
          </a:bodyPr>
          <a:lstStyle/>
          <a:p>
            <a:r>
              <a:rPr lang="en-US" sz="2400" b="1" dirty="0">
                <a:latin typeface="Times" pitchFamily="18" charset="0"/>
              </a:rPr>
              <a:t>Remark</a:t>
            </a:r>
            <a:r>
              <a:rPr lang="en-US" sz="2400" dirty="0">
                <a:latin typeface="Times" pitchFamily="18" charset="0"/>
              </a:rPr>
              <a:t>: The Geometric Mean is useful and appropriate for finding averages of ratios.</a:t>
            </a:r>
          </a:p>
        </p:txBody>
      </p:sp>
      <p:sp>
        <p:nvSpPr>
          <p:cNvPr id="15" name="Date Placeholder 14"/>
          <p:cNvSpPr>
            <a:spLocks noGrp="1"/>
          </p:cNvSpPr>
          <p:nvPr>
            <p:ph type="dt" sz="half" idx="10"/>
          </p:nvPr>
        </p:nvSpPr>
        <p:spPr/>
        <p:txBody>
          <a:bodyPr/>
          <a:lstStyle/>
          <a:p>
            <a:fld id="{E789BC48-00C8-406E-9383-E633F2CDD453}" type="datetime1">
              <a:rPr lang="en-US" smtClean="0"/>
              <a:t>5/28/2020</a:t>
            </a:fld>
            <a:endParaRPr lang="en-US"/>
          </a:p>
        </p:txBody>
      </p:sp>
      <p:sp>
        <p:nvSpPr>
          <p:cNvPr id="16" name="Footer Placeholder 15"/>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0" y="457200"/>
            <a:ext cx="9241632" cy="83099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pitchFamily="18" charset="0"/>
                <a:ea typeface="Times New Roman" pitchFamily="18" charset="0"/>
                <a:cs typeface="Arial" pitchFamily="34" charset="0"/>
              </a:rPr>
              <a:t>The Harmonic Mean</a:t>
            </a:r>
            <a:endParaRPr kumimoji="0" lang="en-US" sz="2400" b="0" i="0" u="none" strike="noStrike" cap="none" normalizeH="0" baseline="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pitchFamily="18" charset="0"/>
                <a:ea typeface="Times New Roman" pitchFamily="18" charset="0"/>
                <a:cs typeface="Arial" pitchFamily="34" charset="0"/>
              </a:rPr>
              <a:t>The harmonic mean of X</a:t>
            </a:r>
            <a:r>
              <a:rPr kumimoji="0" lang="en-US" sz="2400" b="0" i="0" u="none" strike="noStrike" cap="none" normalizeH="0" baseline="-30000" smtClean="0">
                <a:ln>
                  <a:noFill/>
                </a:ln>
                <a:solidFill>
                  <a:schemeClr val="tx1"/>
                </a:solidFill>
                <a:effectLst/>
                <a:latin typeface="Times" pitchFamily="18" charset="0"/>
                <a:ea typeface="Times New Roman" pitchFamily="18" charset="0"/>
                <a:cs typeface="Arial" pitchFamily="34" charset="0"/>
              </a:rPr>
              <a:t>1</a:t>
            </a:r>
            <a:r>
              <a:rPr kumimoji="0" lang="en-US" sz="2400" b="0" i="0" u="none" strike="noStrike" cap="none" normalizeH="0" baseline="0" smtClean="0">
                <a:ln>
                  <a:noFill/>
                </a:ln>
                <a:solidFill>
                  <a:schemeClr val="tx1"/>
                </a:solidFill>
                <a:effectLst/>
                <a:latin typeface="Times" pitchFamily="18" charset="0"/>
                <a:ea typeface="Times New Roman" pitchFamily="18" charset="0"/>
                <a:cs typeface="Arial" pitchFamily="34" charset="0"/>
              </a:rPr>
              <a:t>, X</a:t>
            </a:r>
            <a:r>
              <a:rPr kumimoji="0" lang="en-US" sz="2400" b="0" i="0" u="none" strike="noStrike" cap="none" normalizeH="0" baseline="-30000" smtClean="0">
                <a:ln>
                  <a:noFill/>
                </a:ln>
                <a:solidFill>
                  <a:schemeClr val="tx1"/>
                </a:solidFill>
                <a:effectLst/>
                <a:latin typeface="Times" pitchFamily="18" charset="0"/>
                <a:ea typeface="Times New Roman" pitchFamily="18" charset="0"/>
                <a:cs typeface="Arial" pitchFamily="34" charset="0"/>
              </a:rPr>
              <a:t>2</a:t>
            </a:r>
            <a:r>
              <a:rPr kumimoji="0" lang="en-US" sz="2400" b="0" i="0" u="none" strike="noStrike" cap="none" normalizeH="0" baseline="0" smtClean="0">
                <a:ln>
                  <a:noFill/>
                </a:ln>
                <a:solidFill>
                  <a:schemeClr val="tx1"/>
                </a:solidFill>
                <a:effectLst/>
                <a:latin typeface="Times" pitchFamily="18" charset="0"/>
                <a:ea typeface="Times New Roman" pitchFamily="18" charset="0"/>
                <a:cs typeface="Arial" pitchFamily="34" charset="0"/>
              </a:rPr>
              <a:t> , X</a:t>
            </a:r>
            <a:r>
              <a:rPr kumimoji="0" lang="en-US" sz="2400" b="0" i="0" u="none" strike="noStrike" cap="none" normalizeH="0" baseline="-30000" smtClean="0">
                <a:ln>
                  <a:noFill/>
                </a:ln>
                <a:solidFill>
                  <a:schemeClr val="tx1"/>
                </a:solidFill>
                <a:effectLst/>
                <a:latin typeface="Times" pitchFamily="18" charset="0"/>
                <a:ea typeface="Times New Roman" pitchFamily="18" charset="0"/>
                <a:cs typeface="Arial" pitchFamily="34" charset="0"/>
              </a:rPr>
              <a:t>3</a:t>
            </a:r>
            <a:r>
              <a:rPr kumimoji="0" lang="en-US" sz="2400" b="0" i="0" u="none" strike="noStrike" cap="none" normalizeH="0" baseline="0" smtClean="0">
                <a:ln>
                  <a:noFill/>
                </a:ln>
                <a:solidFill>
                  <a:schemeClr val="tx1"/>
                </a:solidFill>
                <a:effectLst/>
                <a:latin typeface="Times" pitchFamily="18" charset="0"/>
                <a:ea typeface="Times New Roman" pitchFamily="18" charset="0"/>
                <a:cs typeface="Arial" pitchFamily="34" charset="0"/>
              </a:rPr>
              <a:t> …X</a:t>
            </a:r>
            <a:r>
              <a:rPr kumimoji="0" lang="en-US" sz="2400" b="0" i="0" u="none" strike="noStrike" cap="none" normalizeH="0" baseline="-30000" smtClean="0">
                <a:ln>
                  <a:noFill/>
                </a:ln>
                <a:solidFill>
                  <a:schemeClr val="tx1"/>
                </a:solidFill>
                <a:effectLst/>
                <a:latin typeface="Times" pitchFamily="18" charset="0"/>
                <a:ea typeface="Times New Roman" pitchFamily="18" charset="0"/>
                <a:cs typeface="Arial" pitchFamily="34" charset="0"/>
              </a:rPr>
              <a:t>n</a:t>
            </a:r>
            <a:r>
              <a:rPr kumimoji="0" lang="en-US" sz="2400" b="0" i="0" u="none" strike="noStrike" cap="none" normalizeH="0" baseline="0" smtClean="0">
                <a:ln>
                  <a:noFill/>
                </a:ln>
                <a:solidFill>
                  <a:schemeClr val="tx1"/>
                </a:solidFill>
                <a:effectLst/>
                <a:latin typeface="Times" pitchFamily="18" charset="0"/>
                <a:ea typeface="Times New Roman" pitchFamily="18" charset="0"/>
                <a:cs typeface="Arial" pitchFamily="34" charset="0"/>
              </a:rPr>
              <a:t> is denoted by H.M and given by:</a:t>
            </a:r>
            <a:endParaRPr kumimoji="0" lang="en-US" sz="2400" b="0" i="0" u="none" strike="noStrike" cap="none" normalizeH="0" baseline="0" smtClean="0">
              <a:ln>
                <a:noFill/>
              </a:ln>
              <a:solidFill>
                <a:schemeClr val="tx1"/>
              </a:solidFill>
              <a:effectLst/>
              <a:latin typeface="Times" pitchFamily="18" charset="0"/>
              <a:cs typeface="Arial" pitchFamily="34" charset="0"/>
            </a:endParaRPr>
          </a:p>
        </p:txBody>
      </p:sp>
      <p:sp>
        <p:nvSpPr>
          <p:cNvPr id="33795"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3794" name="Object 2"/>
          <p:cNvGraphicFramePr>
            <a:graphicFrameLocks noChangeAspect="1"/>
          </p:cNvGraphicFramePr>
          <p:nvPr/>
        </p:nvGraphicFramePr>
        <p:xfrm>
          <a:off x="304800" y="1447800"/>
          <a:ext cx="1981200" cy="1066800"/>
        </p:xfrm>
        <a:graphic>
          <a:graphicData uri="http://schemas.openxmlformats.org/presentationml/2006/ole">
            <p:oleObj spid="_x0000_s33794" name="Equation" r:id="rId3" imgW="863225" imgH="609336" progId="">
              <p:embed/>
            </p:oleObj>
          </a:graphicData>
        </a:graphic>
      </p:graphicFrame>
      <p:sp>
        <p:nvSpPr>
          <p:cNvPr id="5" name="Rectangle 4"/>
          <p:cNvSpPr/>
          <p:nvPr/>
        </p:nvSpPr>
        <p:spPr>
          <a:xfrm>
            <a:off x="2514600" y="1676400"/>
            <a:ext cx="5486400" cy="461665"/>
          </a:xfrm>
          <a:prstGeom prst="rect">
            <a:avLst/>
          </a:prstGeom>
        </p:spPr>
        <p:txBody>
          <a:bodyPr wrap="square">
            <a:spAutoFit/>
          </a:bodyPr>
          <a:lstStyle/>
          <a:p>
            <a:r>
              <a:rPr lang="en-US" sz="2400" dirty="0">
                <a:latin typeface="Times" pitchFamily="18" charset="0"/>
              </a:rPr>
              <a:t>This is called simple harmonic mean.</a:t>
            </a:r>
          </a:p>
        </p:txBody>
      </p:sp>
      <p:sp>
        <p:nvSpPr>
          <p:cNvPr id="6" name="Rectangle 5"/>
          <p:cNvSpPr/>
          <p:nvPr/>
        </p:nvSpPr>
        <p:spPr>
          <a:xfrm>
            <a:off x="533400" y="2514600"/>
            <a:ext cx="6934200" cy="461665"/>
          </a:xfrm>
          <a:prstGeom prst="rect">
            <a:avLst/>
          </a:prstGeom>
        </p:spPr>
        <p:txBody>
          <a:bodyPr wrap="square">
            <a:spAutoFit/>
          </a:bodyPr>
          <a:lstStyle/>
          <a:p>
            <a:r>
              <a:rPr lang="en-US" sz="2400" dirty="0">
                <a:latin typeface="Times" pitchFamily="18" charset="0"/>
              </a:rPr>
              <a:t> In a case of frequency distribution:</a:t>
            </a:r>
          </a:p>
        </p:txBody>
      </p:sp>
      <p:sp>
        <p:nvSpPr>
          <p:cNvPr id="33797"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3796" name="Object 4"/>
          <p:cNvGraphicFramePr>
            <a:graphicFrameLocks noChangeAspect="1"/>
          </p:cNvGraphicFramePr>
          <p:nvPr/>
        </p:nvGraphicFramePr>
        <p:xfrm>
          <a:off x="533400" y="3276600"/>
          <a:ext cx="1524000" cy="990600"/>
        </p:xfrm>
        <a:graphic>
          <a:graphicData uri="http://schemas.openxmlformats.org/presentationml/2006/ole">
            <p:oleObj spid="_x0000_s33796" name="Equation" r:id="rId4" imgW="863225" imgH="609336" progId="">
              <p:embed/>
            </p:oleObj>
          </a:graphicData>
        </a:graphic>
      </p:graphicFrame>
      <p:sp>
        <p:nvSpPr>
          <p:cNvPr id="33799"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3798" name="Object 6"/>
          <p:cNvGraphicFramePr>
            <a:graphicFrameLocks noChangeAspect="1"/>
          </p:cNvGraphicFramePr>
          <p:nvPr/>
        </p:nvGraphicFramePr>
        <p:xfrm>
          <a:off x="2362200" y="3276600"/>
          <a:ext cx="1524000" cy="838200"/>
        </p:xfrm>
        <a:graphic>
          <a:graphicData uri="http://schemas.openxmlformats.org/presentationml/2006/ole">
            <p:oleObj spid="_x0000_s33798" name="Equation" r:id="rId5" imgW="571252" imgH="431613" progId="">
              <p:embed/>
            </p:oleObj>
          </a:graphicData>
        </a:graphic>
      </p:graphicFrame>
      <p:sp>
        <p:nvSpPr>
          <p:cNvPr id="11" name="Rectangle 10"/>
          <p:cNvSpPr/>
          <p:nvPr/>
        </p:nvSpPr>
        <p:spPr>
          <a:xfrm>
            <a:off x="0" y="4267200"/>
            <a:ext cx="9144000" cy="830997"/>
          </a:xfrm>
          <a:prstGeom prst="rect">
            <a:avLst/>
          </a:prstGeom>
        </p:spPr>
        <p:txBody>
          <a:bodyPr wrap="square">
            <a:spAutoFit/>
          </a:bodyPr>
          <a:lstStyle/>
          <a:p>
            <a:r>
              <a:rPr lang="en-US" sz="2400" dirty="0">
                <a:latin typeface="Times" pitchFamily="18" charset="0"/>
              </a:rPr>
              <a:t>If observations X</a:t>
            </a:r>
            <a:r>
              <a:rPr lang="en-US" sz="2400" baseline="-25000" dirty="0">
                <a:latin typeface="Times" pitchFamily="18" charset="0"/>
              </a:rPr>
              <a:t>1</a:t>
            </a:r>
            <a:r>
              <a:rPr lang="en-US" sz="2400" dirty="0">
                <a:latin typeface="Times" pitchFamily="18" charset="0"/>
              </a:rPr>
              <a:t>, X</a:t>
            </a:r>
            <a:r>
              <a:rPr lang="en-US" sz="2400" baseline="-25000" dirty="0">
                <a:latin typeface="Times" pitchFamily="18" charset="0"/>
              </a:rPr>
              <a:t>2</a:t>
            </a:r>
            <a:r>
              <a:rPr lang="en-US" sz="2400" dirty="0">
                <a:latin typeface="Times" pitchFamily="18" charset="0"/>
              </a:rPr>
              <a:t>, …</a:t>
            </a:r>
            <a:r>
              <a:rPr lang="en-US" sz="2400" dirty="0" err="1">
                <a:latin typeface="Times" pitchFamily="18" charset="0"/>
              </a:rPr>
              <a:t>X</a:t>
            </a:r>
            <a:r>
              <a:rPr lang="en-US" sz="2400" baseline="-25000" dirty="0" err="1">
                <a:latin typeface="Times" pitchFamily="18" charset="0"/>
              </a:rPr>
              <a:t>n</a:t>
            </a:r>
            <a:r>
              <a:rPr lang="en-US" sz="2400" dirty="0">
                <a:latin typeface="Times" pitchFamily="18" charset="0"/>
              </a:rPr>
              <a:t> have weights W</a:t>
            </a:r>
            <a:r>
              <a:rPr lang="en-US" sz="2400" baseline="-25000" dirty="0">
                <a:latin typeface="Times" pitchFamily="18" charset="0"/>
              </a:rPr>
              <a:t>1</a:t>
            </a:r>
            <a:r>
              <a:rPr lang="en-US" sz="2400" dirty="0">
                <a:latin typeface="Times" pitchFamily="18" charset="0"/>
              </a:rPr>
              <a:t>, W</a:t>
            </a:r>
            <a:r>
              <a:rPr lang="en-US" sz="2400" baseline="-25000" dirty="0">
                <a:latin typeface="Times" pitchFamily="18" charset="0"/>
              </a:rPr>
              <a:t>2</a:t>
            </a:r>
            <a:r>
              <a:rPr lang="en-US" sz="2400" dirty="0">
                <a:latin typeface="Times" pitchFamily="18" charset="0"/>
              </a:rPr>
              <a:t>, …</a:t>
            </a:r>
            <a:r>
              <a:rPr lang="en-US" sz="2400" dirty="0" err="1">
                <a:latin typeface="Times" pitchFamily="18" charset="0"/>
              </a:rPr>
              <a:t>W</a:t>
            </a:r>
            <a:r>
              <a:rPr lang="en-US" sz="2400" baseline="-25000" dirty="0" err="1">
                <a:latin typeface="Times" pitchFamily="18" charset="0"/>
              </a:rPr>
              <a:t>n</a:t>
            </a:r>
            <a:r>
              <a:rPr lang="en-US" sz="2400" dirty="0">
                <a:latin typeface="Times" pitchFamily="18" charset="0"/>
              </a:rPr>
              <a:t>  respectively, then their harmonic mean is given by </a:t>
            </a:r>
          </a:p>
        </p:txBody>
      </p:sp>
      <p:sp>
        <p:nvSpPr>
          <p:cNvPr id="33801"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3800" name="Object 8"/>
          <p:cNvGraphicFramePr>
            <a:graphicFrameLocks noChangeAspect="1"/>
          </p:cNvGraphicFramePr>
          <p:nvPr/>
        </p:nvGraphicFramePr>
        <p:xfrm>
          <a:off x="381000" y="5257800"/>
          <a:ext cx="1828800" cy="1066800"/>
        </p:xfrm>
        <a:graphic>
          <a:graphicData uri="http://schemas.openxmlformats.org/presentationml/2006/ole">
            <p:oleObj spid="_x0000_s33800" name="Equation" r:id="rId6" imgW="1079500" imgH="825500" progId="">
              <p:embed/>
            </p:oleObj>
          </a:graphicData>
        </a:graphic>
      </p:graphicFrame>
      <p:sp>
        <p:nvSpPr>
          <p:cNvPr id="14" name="Rectangle 13"/>
          <p:cNvSpPr/>
          <p:nvPr/>
        </p:nvSpPr>
        <p:spPr>
          <a:xfrm>
            <a:off x="2438400" y="5638800"/>
            <a:ext cx="5715000" cy="461665"/>
          </a:xfrm>
          <a:prstGeom prst="rect">
            <a:avLst/>
          </a:prstGeom>
        </p:spPr>
        <p:txBody>
          <a:bodyPr wrap="square">
            <a:spAutoFit/>
          </a:bodyPr>
          <a:lstStyle/>
          <a:p>
            <a:r>
              <a:rPr lang="en-US" sz="2400" dirty="0">
                <a:latin typeface="Times" pitchFamily="18" charset="0"/>
              </a:rPr>
              <a:t>This is called Weighted Harmonic Mean.</a:t>
            </a:r>
          </a:p>
        </p:txBody>
      </p:sp>
      <p:sp>
        <p:nvSpPr>
          <p:cNvPr id="15" name="Date Placeholder 14"/>
          <p:cNvSpPr>
            <a:spLocks noGrp="1"/>
          </p:cNvSpPr>
          <p:nvPr>
            <p:ph type="dt" sz="half" idx="10"/>
          </p:nvPr>
        </p:nvSpPr>
        <p:spPr/>
        <p:txBody>
          <a:bodyPr/>
          <a:lstStyle/>
          <a:p>
            <a:fld id="{9C55F477-6AFF-4AD7-8A0E-F743A4AF674A}" type="datetime1">
              <a:rPr lang="en-US" smtClean="0"/>
              <a:t>5/28/2020</a:t>
            </a:fld>
            <a:endParaRPr lang="en-US"/>
          </a:p>
        </p:txBody>
      </p:sp>
      <p:sp>
        <p:nvSpPr>
          <p:cNvPr id="16" name="Footer Placeholder 15"/>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0" y="381000"/>
            <a:ext cx="9144000" cy="24622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14300" algn="just"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Remark</a:t>
            </a:r>
            <a:r>
              <a:rPr kumimoji="0" lang="en-US" sz="22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The Harmonic Mean is useful and appropriate in finding average speeds and average rates. </a:t>
            </a:r>
            <a:endParaRPr kumimoji="0" lang="en-US" sz="2200" b="0" i="0" u="none" strike="noStrike" cap="none" normalizeH="0" baseline="0" dirty="0" smtClean="0">
              <a:ln>
                <a:noFill/>
              </a:ln>
              <a:solidFill>
                <a:schemeClr val="tx1"/>
              </a:solidFill>
              <a:effectLst/>
              <a:latin typeface="Times" pitchFamily="18" charset="0"/>
              <a:cs typeface="Arial" pitchFamily="34" charset="0"/>
            </a:endParaRPr>
          </a:p>
          <a:p>
            <a:pPr marL="0" marR="0" lvl="0" indent="114300" algn="just"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Example: A cyclist pedals from his house to his college at speed of 10 km/hr and back from the college to his house at 15 km/hr. Find the average speed.</a:t>
            </a:r>
            <a:endParaRPr kumimoji="0" lang="en-US" sz="2200" b="0" i="0" u="none" strike="noStrike" cap="none" normalizeH="0" baseline="0" dirty="0" smtClean="0">
              <a:ln>
                <a:noFill/>
              </a:ln>
              <a:solidFill>
                <a:schemeClr val="tx1"/>
              </a:solidFill>
              <a:effectLst/>
              <a:latin typeface="Times" pitchFamily="18" charset="0"/>
              <a:cs typeface="Arial" pitchFamily="34" charset="0"/>
            </a:endParaRPr>
          </a:p>
          <a:p>
            <a:pPr marL="0" marR="0" lvl="0" indent="114300" algn="just"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a:t>
            </a:r>
            <a:r>
              <a:rPr kumimoji="0" lang="en-US" sz="22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Solution:</a:t>
            </a:r>
            <a:r>
              <a:rPr kumimoji="0" lang="en-US" sz="22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Here the distance is constant </a:t>
            </a:r>
            <a:endParaRPr kumimoji="0" lang="en-US" sz="2200" b="0" i="0" u="none" strike="noStrike" cap="none" normalizeH="0" baseline="0" dirty="0" smtClean="0">
              <a:ln>
                <a:noFill/>
              </a:ln>
              <a:solidFill>
                <a:schemeClr val="tx1"/>
              </a:solidFill>
              <a:effectLst/>
              <a:latin typeface="Times" pitchFamily="18" charset="0"/>
              <a:cs typeface="Arial" pitchFamily="34" charset="0"/>
            </a:endParaRPr>
          </a:p>
          <a:p>
            <a:pPr marL="0" marR="0" lvl="0" indent="114300" algn="just"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a:t>
            </a:r>
            <a:r>
              <a:rPr kumimoji="0" lang="en-US" sz="22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sym typeface="Wingdings" pitchFamily="2" charset="2"/>
              </a:rPr>
              <a:t></a:t>
            </a:r>
            <a:r>
              <a:rPr kumimoji="0" lang="en-US" sz="22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The simple H.M is appropriate for this problem.</a:t>
            </a:r>
            <a:endParaRPr kumimoji="0" lang="en-US" sz="2200" b="0" i="0" u="none" strike="noStrike" cap="none" normalizeH="0" baseline="0" dirty="0" smtClean="0">
              <a:ln>
                <a:noFill/>
              </a:ln>
              <a:solidFill>
                <a:schemeClr val="tx1"/>
              </a:solidFill>
              <a:effectLst/>
              <a:latin typeface="Times" pitchFamily="18" charset="0"/>
              <a:cs typeface="Arial" pitchFamily="34" charset="0"/>
              <a:sym typeface="Wingdings" pitchFamily="2" charset="2"/>
            </a:endParaRPr>
          </a:p>
          <a:p>
            <a:pPr marL="0" marR="0" lvl="0" indent="114300" algn="just"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sym typeface="Wingdings" pitchFamily="2" charset="2"/>
              </a:rPr>
              <a:t>          X</a:t>
            </a:r>
            <a:r>
              <a:rPr kumimoji="0" lang="en-US" sz="2200" b="0" i="0" u="none" strike="noStrike" cap="none" normalizeH="0" baseline="-30000" dirty="0" smtClean="0">
                <a:ln>
                  <a:noFill/>
                </a:ln>
                <a:solidFill>
                  <a:schemeClr val="tx1"/>
                </a:solidFill>
                <a:effectLst/>
                <a:latin typeface="Times" pitchFamily="18" charset="0"/>
                <a:ea typeface="Times New Roman" pitchFamily="18" charset="0"/>
                <a:cs typeface="Arial" pitchFamily="34" charset="0"/>
                <a:sym typeface="Wingdings" pitchFamily="2" charset="2"/>
              </a:rPr>
              <a:t>1</a:t>
            </a:r>
            <a:r>
              <a:rPr kumimoji="0" lang="en-US" sz="22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sym typeface="Wingdings" pitchFamily="2" charset="2"/>
              </a:rPr>
              <a:t>= 10km/hr		X</a:t>
            </a:r>
            <a:r>
              <a:rPr kumimoji="0" lang="en-US" sz="2200" b="0" i="0" u="none" strike="noStrike" cap="none" normalizeH="0" baseline="-30000" dirty="0" smtClean="0">
                <a:ln>
                  <a:noFill/>
                </a:ln>
                <a:solidFill>
                  <a:schemeClr val="tx1"/>
                </a:solidFill>
                <a:effectLst/>
                <a:latin typeface="Times" pitchFamily="18" charset="0"/>
                <a:ea typeface="Times New Roman" pitchFamily="18" charset="0"/>
                <a:cs typeface="Arial" pitchFamily="34" charset="0"/>
                <a:sym typeface="Wingdings" pitchFamily="2" charset="2"/>
              </a:rPr>
              <a:t>2</a:t>
            </a:r>
            <a:r>
              <a:rPr kumimoji="0" lang="en-US" sz="22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sym typeface="Wingdings" pitchFamily="2" charset="2"/>
              </a:rPr>
              <a:t>=15km/hr</a:t>
            </a:r>
          </a:p>
        </p:txBody>
      </p:sp>
      <p:sp>
        <p:nvSpPr>
          <p:cNvPr id="34819"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4818" name="Object 2"/>
          <p:cNvGraphicFramePr>
            <a:graphicFrameLocks noChangeAspect="1"/>
          </p:cNvGraphicFramePr>
          <p:nvPr/>
        </p:nvGraphicFramePr>
        <p:xfrm>
          <a:off x="533400" y="2971800"/>
          <a:ext cx="2667000" cy="990600"/>
        </p:xfrm>
        <a:graphic>
          <a:graphicData uri="http://schemas.openxmlformats.org/presentationml/2006/ole">
            <p:oleObj spid="_x0000_s34818" name="Equation" r:id="rId3" imgW="1689100" imgH="558800" progId="">
              <p:embed/>
            </p:oleObj>
          </a:graphicData>
        </a:graphic>
      </p:graphicFrame>
      <p:sp>
        <p:nvSpPr>
          <p:cNvPr id="34820" name="Rectangle 4"/>
          <p:cNvSpPr>
            <a:spLocks noChangeArrowheads="1"/>
          </p:cNvSpPr>
          <p:nvPr/>
        </p:nvSpPr>
        <p:spPr bwMode="auto">
          <a:xfrm>
            <a:off x="0" y="4114800"/>
            <a:ext cx="91440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822325" algn="l"/>
              </a:tabLst>
            </a:pPr>
            <a:r>
              <a:rPr kumimoji="0" lang="en-US" sz="21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The Mode  </a:t>
            </a:r>
            <a:endParaRPr kumimoji="0" lang="en-US" sz="21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822325" algn="l"/>
              </a:tabLst>
            </a:pPr>
            <a:r>
              <a:rPr kumimoji="0" lang="en-US" sz="21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Mode is a value which occurs most frequently in a set of values</a:t>
            </a:r>
            <a:endParaRPr kumimoji="0" lang="en-US" sz="21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822325" algn="l"/>
              </a:tabLst>
            </a:pPr>
            <a:r>
              <a:rPr kumimoji="0" lang="en-US" sz="21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The mode may not exist and even if it does exist, it may not be unique.</a:t>
            </a:r>
            <a:endParaRPr kumimoji="0" lang="en-US" sz="21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822325" algn="l"/>
              </a:tabLst>
            </a:pPr>
            <a:r>
              <a:rPr kumimoji="0" lang="en-US" sz="21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In case of discrete distribution the value having the maximum frequency is the modal value.</a:t>
            </a:r>
            <a:endParaRPr kumimoji="0" lang="en-US" sz="21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822325" algn="l"/>
              </a:tabLst>
            </a:pPr>
            <a:r>
              <a:rPr kumimoji="0" lang="en-US" sz="21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Examples:</a:t>
            </a:r>
            <a:endParaRPr kumimoji="0" lang="en-US" sz="2100" b="0" i="0" u="none" strike="noStrike" cap="none" normalizeH="0" baseline="0" dirty="0" smtClean="0">
              <a:ln>
                <a:noFill/>
              </a:ln>
              <a:solidFill>
                <a:schemeClr val="tx1"/>
              </a:solidFill>
              <a:effectLst/>
              <a:latin typeface="Times" pitchFamily="18"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Pct val="100000"/>
              <a:tabLst>
                <a:tab pos="822325" algn="l"/>
              </a:tabLst>
            </a:pPr>
            <a:r>
              <a:rPr kumimoji="0" lang="en-US" sz="21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1.Find the mode of 5, 3, 5, 8, 9</a:t>
            </a:r>
            <a:endParaRPr kumimoji="0" lang="en-US" sz="21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822325" algn="l"/>
              </a:tabLst>
            </a:pPr>
            <a:r>
              <a:rPr kumimoji="0" lang="en-US" sz="21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Mode =5</a:t>
            </a:r>
            <a:endParaRPr kumimoji="0" lang="en-US" sz="2100" b="0" i="0" u="none" strike="noStrike" cap="none" normalizeH="0" baseline="0" dirty="0" smtClean="0">
              <a:ln>
                <a:noFill/>
              </a:ln>
              <a:solidFill>
                <a:schemeClr val="tx1"/>
              </a:solidFill>
              <a:effectLst/>
              <a:latin typeface="Times" pitchFamily="18" charset="0"/>
              <a:cs typeface="Arial" pitchFamily="34" charset="0"/>
            </a:endParaRPr>
          </a:p>
        </p:txBody>
      </p:sp>
      <p:sp>
        <p:nvSpPr>
          <p:cNvPr id="6" name="Date Placeholder 5"/>
          <p:cNvSpPr>
            <a:spLocks noGrp="1"/>
          </p:cNvSpPr>
          <p:nvPr>
            <p:ph type="dt" sz="half" idx="10"/>
          </p:nvPr>
        </p:nvSpPr>
        <p:spPr/>
        <p:txBody>
          <a:bodyPr/>
          <a:lstStyle/>
          <a:p>
            <a:fld id="{1AD4E240-81EB-4537-BDB5-4F14C60E152D}" type="datetime1">
              <a:rPr lang="en-US" smtClean="0"/>
              <a:t>5/28/2020</a:t>
            </a:fld>
            <a:endParaRPr lang="en-US"/>
          </a:p>
        </p:txBody>
      </p:sp>
      <p:sp>
        <p:nvSpPr>
          <p:cNvPr id="7" name="Footer Placeholder 6"/>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0" y="304800"/>
            <a:ext cx="88392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Pct val="100000"/>
              <a:tabLst>
                <a:tab pos="9144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2. Find the mode of 8, 9, 9, 7, 8, 2, and 5.</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9144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It is a bimodal Data: 8 and 9</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Pct val="100000"/>
              <a:tabLst>
                <a:tab pos="9144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3. Find the mode of 4, 12, 3, 6, and 7.</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9144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No mode for this data.</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9144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The mode of a set of numbers X</a:t>
            </a:r>
            <a:r>
              <a:rPr kumimoji="0" lang="en-US" sz="2400" b="0" i="0" u="none" strike="noStrike" cap="none" normalizeH="0" baseline="-30000" dirty="0" smtClean="0">
                <a:ln>
                  <a:noFill/>
                </a:ln>
                <a:solidFill>
                  <a:schemeClr val="tx1"/>
                </a:solidFill>
                <a:effectLst/>
                <a:latin typeface="Times" pitchFamily="18" charset="0"/>
                <a:ea typeface="Times New Roman" pitchFamily="18" charset="0"/>
                <a:cs typeface="Arial" pitchFamily="34" charset="0"/>
              </a:rPr>
              <a:t>1</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X</a:t>
            </a:r>
            <a:r>
              <a:rPr kumimoji="0" lang="en-US" sz="2400" b="0" i="0" u="none" strike="noStrike" cap="none" normalizeH="0" baseline="-30000" dirty="0" smtClean="0">
                <a:ln>
                  <a:noFill/>
                </a:ln>
                <a:solidFill>
                  <a:schemeClr val="tx1"/>
                </a:solidFill>
                <a:effectLst/>
                <a:latin typeface="Times" pitchFamily="18" charset="0"/>
                <a:ea typeface="Times New Roman" pitchFamily="18" charset="0"/>
                <a:cs typeface="Arial" pitchFamily="34" charset="0"/>
              </a:rPr>
              <a:t>2</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Times" pitchFamily="18" charset="0"/>
                <a:ea typeface="Times New Roman" pitchFamily="18" charset="0"/>
                <a:cs typeface="Arial" pitchFamily="34" charset="0"/>
              </a:rPr>
              <a:t>X</a:t>
            </a:r>
            <a:r>
              <a:rPr kumimoji="0" lang="en-US" sz="2400" b="0" i="0" u="none" strike="noStrike" cap="none" normalizeH="0" baseline="-30000" dirty="0" err="1" smtClean="0">
                <a:ln>
                  <a:noFill/>
                </a:ln>
                <a:solidFill>
                  <a:schemeClr val="tx1"/>
                </a:solidFill>
                <a:effectLst/>
                <a:latin typeface="Times" pitchFamily="18" charset="0"/>
                <a:ea typeface="Times New Roman" pitchFamily="18" charset="0"/>
                <a:cs typeface="Arial" pitchFamily="34" charset="0"/>
              </a:rPr>
              <a:t>n</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is usually denoted by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sp>
        <p:nvSpPr>
          <p:cNvPr id="35843" name="Rectangle 3"/>
          <p:cNvSpPr>
            <a:spLocks noChangeArrowheads="1"/>
          </p:cNvSpPr>
          <p:nvPr/>
        </p:nvSpPr>
        <p:spPr bwMode="auto">
          <a:xfrm>
            <a:off x="0" y="2133600"/>
            <a:ext cx="91440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8600" algn="l"/>
              </a:tabLst>
            </a:pPr>
            <a:r>
              <a:rPr kumimoji="0" lang="en-US" sz="2400" b="0" i="0" u="none" strike="noStrike" cap="none" normalizeH="0" baseline="-30000" dirty="0" smtClean="0">
                <a:ln>
                  <a:noFill/>
                </a:ln>
                <a:solidFill>
                  <a:schemeClr val="tx1"/>
                </a:solidFill>
                <a:effectLst/>
                <a:latin typeface="Times" pitchFamily="18" charset="0"/>
                <a:ea typeface="Times New Roman" pitchFamily="18" charset="0"/>
                <a:cs typeface="Arial" pitchFamily="34" charset="0"/>
              </a:rPr>
              <a:t>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n-US" sz="2400" b="1" i="0" u="sng" strike="noStrike" cap="none" normalizeH="0" baseline="0" dirty="0" smtClean="0">
                <a:ln>
                  <a:noFill/>
                </a:ln>
                <a:solidFill>
                  <a:schemeClr val="tx1"/>
                </a:solidFill>
                <a:effectLst/>
                <a:latin typeface="Times" pitchFamily="18" charset="0"/>
                <a:ea typeface="Times New Roman" pitchFamily="18" charset="0"/>
                <a:cs typeface="Arial" pitchFamily="34" charset="0"/>
              </a:rPr>
              <a:t>Mode for Grouped data</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If data are given in the shape of continuous frequency distribution, the mode is defined as:</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graphicFrame>
        <p:nvGraphicFramePr>
          <p:cNvPr id="35844" name="Object 4"/>
          <p:cNvGraphicFramePr>
            <a:graphicFrameLocks noChangeAspect="1"/>
          </p:cNvGraphicFramePr>
          <p:nvPr/>
        </p:nvGraphicFramePr>
        <p:xfrm>
          <a:off x="8153400" y="1905000"/>
          <a:ext cx="219075" cy="238125"/>
        </p:xfrm>
        <a:graphic>
          <a:graphicData uri="http://schemas.openxmlformats.org/presentationml/2006/ole">
            <p:oleObj spid="_x0000_s35844" name="Equation" r:id="rId3" imgW="215713" imgH="241091" progId="">
              <p:embed/>
            </p:oleObj>
          </a:graphicData>
        </a:graphic>
      </p:graphicFrame>
      <p:graphicFrame>
        <p:nvGraphicFramePr>
          <p:cNvPr id="35845" name="Object 5"/>
          <p:cNvGraphicFramePr>
            <a:graphicFrameLocks noChangeAspect="1"/>
          </p:cNvGraphicFramePr>
          <p:nvPr/>
        </p:nvGraphicFramePr>
        <p:xfrm>
          <a:off x="838200" y="3733800"/>
          <a:ext cx="2743200" cy="685800"/>
        </p:xfrm>
        <a:graphic>
          <a:graphicData uri="http://schemas.openxmlformats.org/presentationml/2006/ole">
            <p:oleObj spid="_x0000_s35845" name="Equation" r:id="rId4" imgW="1396800" imgH="482400" progId="">
              <p:embed/>
            </p:oleObj>
          </a:graphicData>
        </a:graphic>
      </p:graphicFrame>
      <p:sp>
        <p:nvSpPr>
          <p:cNvPr id="7" name="Rectangle 6"/>
          <p:cNvSpPr/>
          <p:nvPr/>
        </p:nvSpPr>
        <p:spPr>
          <a:xfrm>
            <a:off x="381000" y="4343400"/>
            <a:ext cx="1219200" cy="461665"/>
          </a:xfrm>
          <a:prstGeom prst="rect">
            <a:avLst/>
          </a:prstGeom>
        </p:spPr>
        <p:txBody>
          <a:bodyPr wrap="square">
            <a:spAutoFit/>
          </a:bodyPr>
          <a:lstStyle/>
          <a:p>
            <a:r>
              <a:rPr lang="en-US" sz="2400" dirty="0">
                <a:latin typeface="Times" pitchFamily="18" charset="0"/>
              </a:rPr>
              <a:t>Where:</a:t>
            </a:r>
          </a:p>
        </p:txBody>
      </p:sp>
      <p:sp>
        <p:nvSpPr>
          <p:cNvPr id="35847"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5846" name="Object 6"/>
          <p:cNvGraphicFramePr>
            <a:graphicFrameLocks noChangeAspect="1"/>
          </p:cNvGraphicFramePr>
          <p:nvPr/>
        </p:nvGraphicFramePr>
        <p:xfrm>
          <a:off x="1905000" y="4343400"/>
          <a:ext cx="4953000" cy="2514600"/>
        </p:xfrm>
        <a:graphic>
          <a:graphicData uri="http://schemas.openxmlformats.org/presentationml/2006/ole">
            <p:oleObj spid="_x0000_s35846" name="Equation" r:id="rId5" imgW="3390900" imgH="1625600" progId="">
              <p:embed/>
            </p:oleObj>
          </a:graphicData>
        </a:graphic>
      </p:graphicFrame>
      <p:sp>
        <p:nvSpPr>
          <p:cNvPr id="9" name="Date Placeholder 8"/>
          <p:cNvSpPr>
            <a:spLocks noGrp="1"/>
          </p:cNvSpPr>
          <p:nvPr>
            <p:ph type="dt" sz="half" idx="10"/>
          </p:nvPr>
        </p:nvSpPr>
        <p:spPr/>
        <p:txBody>
          <a:bodyPr/>
          <a:lstStyle/>
          <a:p>
            <a:fld id="{C31FC952-E1C4-42F9-81A3-00FB931F825B}" type="datetime1">
              <a:rPr lang="en-US" smtClean="0"/>
              <a:t>5/28/2020</a:t>
            </a:fld>
            <a:endParaRPr lang="en-US"/>
          </a:p>
        </p:txBody>
      </p:sp>
      <p:sp>
        <p:nvSpPr>
          <p:cNvPr id="10" name="Footer Placeholder 9"/>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382000" cy="5943600"/>
          </a:xfrm>
        </p:spPr>
        <p:txBody>
          <a:bodyPr>
            <a:normAutofit fontScale="90000"/>
          </a:bodyPr>
          <a:lstStyle/>
          <a:p>
            <a:pPr algn="l"/>
            <a:r>
              <a:rPr lang="en-US" sz="2700" b="1" dirty="0">
                <a:latin typeface="Times" pitchFamily="18" charset="0"/>
              </a:rPr>
              <a:t>Objectives:</a:t>
            </a:r>
            <a:r>
              <a:rPr lang="en-US" sz="2700" dirty="0">
                <a:latin typeface="Times" pitchFamily="18" charset="0"/>
              </a:rPr>
              <a:t/>
            </a:r>
            <a:br>
              <a:rPr lang="en-US" sz="2700" dirty="0">
                <a:latin typeface="Times" pitchFamily="18" charset="0"/>
              </a:rPr>
            </a:br>
            <a:r>
              <a:rPr lang="en-US" sz="2700" dirty="0">
                <a:latin typeface="Times" pitchFamily="18" charset="0"/>
              </a:rPr>
              <a:t>To comprehend the data easily.</a:t>
            </a:r>
            <a:br>
              <a:rPr lang="en-US" sz="2700" dirty="0">
                <a:latin typeface="Times" pitchFamily="18" charset="0"/>
              </a:rPr>
            </a:br>
            <a:r>
              <a:rPr lang="en-US" sz="2700" dirty="0">
                <a:latin typeface="Times" pitchFamily="18" charset="0"/>
              </a:rPr>
              <a:t>To facilitate comparison.</a:t>
            </a:r>
            <a:br>
              <a:rPr lang="en-US" sz="2700" dirty="0">
                <a:latin typeface="Times" pitchFamily="18" charset="0"/>
              </a:rPr>
            </a:br>
            <a:r>
              <a:rPr lang="en-US" sz="2700" dirty="0">
                <a:latin typeface="Times" pitchFamily="18" charset="0"/>
              </a:rPr>
              <a:t>To make further statistical analysis.</a:t>
            </a:r>
            <a:br>
              <a:rPr lang="en-US" sz="2700" dirty="0">
                <a:latin typeface="Times" pitchFamily="18" charset="0"/>
              </a:rPr>
            </a:br>
            <a:r>
              <a:rPr lang="en-US" sz="2700" dirty="0">
                <a:latin typeface="Times" pitchFamily="18" charset="0"/>
              </a:rPr>
              <a:t> </a:t>
            </a:r>
            <a:br>
              <a:rPr lang="en-US" sz="2700" dirty="0">
                <a:latin typeface="Times" pitchFamily="18" charset="0"/>
              </a:rPr>
            </a:br>
            <a:r>
              <a:rPr lang="en-US" sz="2700" b="1" dirty="0">
                <a:latin typeface="Times" pitchFamily="18" charset="0"/>
              </a:rPr>
              <a:t>The Summation Notation:</a:t>
            </a:r>
            <a:r>
              <a:rPr lang="en-US" sz="2700" dirty="0">
                <a:latin typeface="Times" pitchFamily="18" charset="0"/>
              </a:rPr>
              <a:t/>
            </a:r>
            <a:br>
              <a:rPr lang="en-US" sz="2700" dirty="0">
                <a:latin typeface="Times" pitchFamily="18" charset="0"/>
              </a:rPr>
            </a:br>
            <a:r>
              <a:rPr lang="en-US" sz="2700" dirty="0">
                <a:latin typeface="Times" pitchFamily="18" charset="0"/>
              </a:rPr>
              <a:t>Let X</a:t>
            </a:r>
            <a:r>
              <a:rPr lang="en-US" sz="2700" baseline="-25000" dirty="0">
                <a:latin typeface="Times" pitchFamily="18" charset="0"/>
              </a:rPr>
              <a:t>1, </a:t>
            </a:r>
            <a:r>
              <a:rPr lang="en-US" sz="2700" dirty="0">
                <a:latin typeface="Times" pitchFamily="18" charset="0"/>
              </a:rPr>
              <a:t>X</a:t>
            </a:r>
            <a:r>
              <a:rPr lang="en-US" sz="2700" baseline="-25000" dirty="0">
                <a:latin typeface="Times" pitchFamily="18" charset="0"/>
              </a:rPr>
              <a:t>2 ,</a:t>
            </a:r>
            <a:r>
              <a:rPr lang="en-US" sz="2700" dirty="0">
                <a:latin typeface="Times" pitchFamily="18" charset="0"/>
              </a:rPr>
              <a:t>X</a:t>
            </a:r>
            <a:r>
              <a:rPr lang="en-US" sz="2700" baseline="-25000" dirty="0">
                <a:latin typeface="Times" pitchFamily="18" charset="0"/>
              </a:rPr>
              <a:t>3 …</a:t>
            </a:r>
            <a:r>
              <a:rPr lang="en-US" sz="2700" dirty="0">
                <a:latin typeface="Times" pitchFamily="18" charset="0"/>
              </a:rPr>
              <a:t>X</a:t>
            </a:r>
            <a:r>
              <a:rPr lang="en-US" sz="2700" baseline="-25000" dirty="0">
                <a:latin typeface="Times" pitchFamily="18" charset="0"/>
              </a:rPr>
              <a:t>N </a:t>
            </a:r>
            <a:r>
              <a:rPr lang="en-US" sz="2700" dirty="0">
                <a:latin typeface="Times" pitchFamily="18" charset="0"/>
              </a:rPr>
              <a:t>be a number of measurements where N is the total number of observation and X</a:t>
            </a:r>
            <a:r>
              <a:rPr lang="en-US" sz="2700" baseline="-25000" dirty="0">
                <a:latin typeface="Times" pitchFamily="18" charset="0"/>
              </a:rPr>
              <a:t>i</a:t>
            </a:r>
            <a:r>
              <a:rPr lang="en-US" sz="2700" dirty="0">
                <a:latin typeface="Times" pitchFamily="18" charset="0"/>
              </a:rPr>
              <a:t> is </a:t>
            </a:r>
            <a:r>
              <a:rPr lang="en-US" sz="2700" dirty="0" err="1">
                <a:latin typeface="Times" pitchFamily="18" charset="0"/>
              </a:rPr>
              <a:t>i</a:t>
            </a:r>
            <a:r>
              <a:rPr lang="en-US" sz="2700" baseline="30000" dirty="0" err="1">
                <a:latin typeface="Times" pitchFamily="18" charset="0"/>
              </a:rPr>
              <a:t>th</a:t>
            </a:r>
            <a:r>
              <a:rPr lang="en-US" sz="2700" dirty="0">
                <a:latin typeface="Times" pitchFamily="18" charset="0"/>
              </a:rPr>
              <a:t> observation.</a:t>
            </a:r>
            <a:br>
              <a:rPr lang="en-US" sz="2700" dirty="0">
                <a:latin typeface="Times" pitchFamily="18" charset="0"/>
              </a:rPr>
            </a:br>
            <a:r>
              <a:rPr lang="en-US" sz="2700" dirty="0">
                <a:latin typeface="Times" pitchFamily="18" charset="0"/>
              </a:rPr>
              <a:t>Very often in statistics an algebraic expression of the form X</a:t>
            </a:r>
            <a:r>
              <a:rPr lang="en-US" sz="2700" baseline="-25000" dirty="0">
                <a:latin typeface="Times" pitchFamily="18" charset="0"/>
              </a:rPr>
              <a:t>1</a:t>
            </a:r>
            <a:r>
              <a:rPr lang="en-US" sz="2700" dirty="0">
                <a:latin typeface="Times" pitchFamily="18" charset="0"/>
              </a:rPr>
              <a:t>+X</a:t>
            </a:r>
            <a:r>
              <a:rPr lang="en-US" sz="2700" baseline="-25000" dirty="0">
                <a:latin typeface="Times" pitchFamily="18" charset="0"/>
              </a:rPr>
              <a:t>2</a:t>
            </a:r>
            <a:r>
              <a:rPr lang="en-US" sz="2700" dirty="0">
                <a:latin typeface="Times" pitchFamily="18" charset="0"/>
              </a:rPr>
              <a:t>+X</a:t>
            </a:r>
            <a:r>
              <a:rPr lang="en-US" sz="2700" baseline="-25000" dirty="0">
                <a:latin typeface="Times" pitchFamily="18" charset="0"/>
              </a:rPr>
              <a:t>3</a:t>
            </a:r>
            <a:r>
              <a:rPr lang="en-US" sz="2700" dirty="0">
                <a:latin typeface="Times" pitchFamily="18" charset="0"/>
              </a:rPr>
              <a:t>+...+X</a:t>
            </a:r>
            <a:r>
              <a:rPr lang="en-US" sz="2700" baseline="-25000" dirty="0">
                <a:latin typeface="Times" pitchFamily="18" charset="0"/>
              </a:rPr>
              <a:t>N</a:t>
            </a:r>
            <a:r>
              <a:rPr lang="en-US" sz="2700" dirty="0">
                <a:latin typeface="Times" pitchFamily="18" charset="0"/>
              </a:rPr>
              <a:t> is used in a formula to compute a statistic.  It is tedious to write an expression like this very often, so mathematicians have developed a shorthand notation to represent a sum of scores, called the summation notation. </a:t>
            </a:r>
            <a:r>
              <a:rPr lang="en-US" sz="2700" dirty="0" smtClean="0">
                <a:latin typeface="Times" pitchFamily="18" charset="0"/>
              </a:rPr>
              <a:t/>
            </a:r>
            <a:br>
              <a:rPr lang="en-US" sz="2700" dirty="0" smtClean="0">
                <a:latin typeface="Times" pitchFamily="18" charset="0"/>
              </a:rPr>
            </a:br>
            <a:r>
              <a:rPr lang="en-US" sz="2700" dirty="0">
                <a:latin typeface="Times" pitchFamily="18" charset="0"/>
              </a:rPr>
              <a:t>The </a:t>
            </a:r>
            <a:r>
              <a:rPr lang="en-US" sz="2700" dirty="0" smtClean="0">
                <a:latin typeface="Times" pitchFamily="18" charset="0"/>
              </a:rPr>
              <a:t>symbol                          is </a:t>
            </a:r>
            <a:r>
              <a:rPr lang="en-US" sz="2700" dirty="0">
                <a:latin typeface="Times" pitchFamily="18" charset="0"/>
              </a:rPr>
              <a:t>a mathematical shorthand for </a:t>
            </a:r>
            <a:r>
              <a:rPr lang="en-US" sz="2700" dirty="0" smtClean="0">
                <a:latin typeface="Times" pitchFamily="18" charset="0"/>
              </a:rPr>
              <a:t/>
            </a:r>
            <a:br>
              <a:rPr lang="en-US" sz="2700" dirty="0" smtClean="0">
                <a:latin typeface="Times" pitchFamily="18" charset="0"/>
              </a:rPr>
            </a:br>
            <a:r>
              <a:rPr lang="en-US" sz="2700" dirty="0">
                <a:latin typeface="Times" pitchFamily="18" charset="0"/>
              </a:rPr>
              <a:t/>
            </a:r>
            <a:br>
              <a:rPr lang="en-US" sz="2700" dirty="0">
                <a:latin typeface="Times" pitchFamily="18" charset="0"/>
              </a:rPr>
            </a:br>
            <a:r>
              <a:rPr lang="en-US" sz="2700" dirty="0" smtClean="0">
                <a:latin typeface="Times" pitchFamily="18" charset="0"/>
              </a:rPr>
              <a:t/>
            </a:r>
            <a:br>
              <a:rPr lang="en-US" sz="2700" dirty="0" smtClean="0">
                <a:latin typeface="Times" pitchFamily="18" charset="0"/>
              </a:rPr>
            </a:br>
            <a:r>
              <a:rPr lang="en-US" sz="2700" dirty="0" smtClean="0">
                <a:latin typeface="Times" pitchFamily="18" charset="0"/>
              </a:rPr>
              <a:t>X</a:t>
            </a:r>
            <a:r>
              <a:rPr lang="en-US" sz="2700" baseline="-25000" dirty="0" smtClean="0">
                <a:latin typeface="Times" pitchFamily="18" charset="0"/>
              </a:rPr>
              <a:t>1</a:t>
            </a:r>
            <a:r>
              <a:rPr lang="en-US" sz="2700" dirty="0" smtClean="0">
                <a:latin typeface="Times" pitchFamily="18" charset="0"/>
              </a:rPr>
              <a:t>+X</a:t>
            </a:r>
            <a:r>
              <a:rPr lang="en-US" sz="2700" baseline="-25000" dirty="0" smtClean="0">
                <a:latin typeface="Times" pitchFamily="18" charset="0"/>
              </a:rPr>
              <a:t>2</a:t>
            </a:r>
            <a:r>
              <a:rPr lang="en-US" sz="2700" dirty="0" smtClean="0">
                <a:latin typeface="Times" pitchFamily="18" charset="0"/>
              </a:rPr>
              <a:t>+X</a:t>
            </a:r>
            <a:r>
              <a:rPr lang="en-US" sz="2700" baseline="-25000" dirty="0" smtClean="0">
                <a:latin typeface="Times" pitchFamily="18" charset="0"/>
              </a:rPr>
              <a:t>3</a:t>
            </a:r>
            <a:r>
              <a:rPr lang="en-US" sz="2700" dirty="0">
                <a:latin typeface="Times" pitchFamily="18" charset="0"/>
              </a:rPr>
              <a:t>+...+X</a:t>
            </a:r>
            <a:r>
              <a:rPr lang="en-US" sz="2700" baseline="-25000" dirty="0">
                <a:latin typeface="Times" pitchFamily="18" charset="0"/>
              </a:rPr>
              <a:t>N </a:t>
            </a:r>
            <a:r>
              <a:rPr lang="en-US" dirty="0"/>
              <a:t/>
            </a:r>
            <a:br>
              <a:rPr lang="en-US" dirty="0"/>
            </a:br>
            <a:endParaRPr lang="en-US"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025" name="Object 1"/>
          <p:cNvGraphicFramePr>
            <a:graphicFrameLocks noChangeAspect="1"/>
          </p:cNvGraphicFramePr>
          <p:nvPr/>
        </p:nvGraphicFramePr>
        <p:xfrm>
          <a:off x="2133600" y="4648200"/>
          <a:ext cx="1600200" cy="1295400"/>
        </p:xfrm>
        <a:graphic>
          <a:graphicData uri="http://schemas.openxmlformats.org/presentationml/2006/ole">
            <p:oleObj spid="_x0000_s1025" name="Equation" r:id="rId3" imgW="406224" imgH="431613" progId="">
              <p:embed/>
            </p:oleObj>
          </a:graphicData>
        </a:graphic>
      </p:graphicFrame>
      <p:sp>
        <p:nvSpPr>
          <p:cNvPr id="5" name="Date Placeholder 4"/>
          <p:cNvSpPr>
            <a:spLocks noGrp="1"/>
          </p:cNvSpPr>
          <p:nvPr>
            <p:ph type="dt" sz="half" idx="10"/>
          </p:nvPr>
        </p:nvSpPr>
        <p:spPr/>
        <p:txBody>
          <a:bodyPr/>
          <a:lstStyle/>
          <a:p>
            <a:fld id="{4376697C-8A5B-4744-9C17-3A128E47F4D4}" type="datetime1">
              <a:rPr lang="en-US" smtClean="0"/>
              <a:t>5/28/2020</a:t>
            </a:fld>
            <a:endParaRPr lang="en-US"/>
          </a:p>
        </p:txBody>
      </p:sp>
      <p:sp>
        <p:nvSpPr>
          <p:cNvPr id="6" name="Footer Placeholder 5"/>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0" y="0"/>
            <a:ext cx="91440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Note</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The modal class is a class with the highest frequency.</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Example: Following is the distribution of the size of certain farms selected at random from a district. Calculate the mode of the distribution.</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graphicFrame>
        <p:nvGraphicFramePr>
          <p:cNvPr id="3" name="Table 2"/>
          <p:cNvGraphicFramePr>
            <a:graphicFrameLocks noGrp="1"/>
          </p:cNvGraphicFramePr>
          <p:nvPr/>
        </p:nvGraphicFramePr>
        <p:xfrm>
          <a:off x="457200" y="1219198"/>
          <a:ext cx="5562600" cy="3048000"/>
        </p:xfrm>
        <a:graphic>
          <a:graphicData uri="http://schemas.openxmlformats.org/drawingml/2006/table">
            <a:tbl>
              <a:tblPr/>
              <a:tblGrid>
                <a:gridCol w="2859697"/>
                <a:gridCol w="2702903"/>
              </a:tblGrid>
              <a:tr h="375756">
                <a:tc>
                  <a:txBody>
                    <a:bodyPr/>
                    <a:lstStyle/>
                    <a:p>
                      <a:pPr marL="0" marR="0" algn="just">
                        <a:spcBef>
                          <a:spcPts val="0"/>
                        </a:spcBef>
                        <a:spcAft>
                          <a:spcPts val="0"/>
                        </a:spcAft>
                      </a:pPr>
                      <a:r>
                        <a:rPr lang="en-US" sz="1200" dirty="0">
                          <a:latin typeface="Times New Roman"/>
                          <a:ea typeface="Times New Roman"/>
                        </a:rPr>
                        <a:t>Size of farms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200">
                          <a:latin typeface="Times New Roman"/>
                          <a:ea typeface="Times New Roman"/>
                        </a:rPr>
                        <a:t>No. of farms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5756">
                <a:tc>
                  <a:txBody>
                    <a:bodyPr/>
                    <a:lstStyle/>
                    <a:p>
                      <a:pPr marL="0" marR="0" algn="ctr">
                        <a:spcBef>
                          <a:spcPts val="0"/>
                        </a:spcBef>
                        <a:spcAft>
                          <a:spcPts val="0"/>
                        </a:spcAft>
                      </a:pPr>
                      <a:r>
                        <a:rPr lang="en-US" sz="1200">
                          <a:latin typeface="Times New Roman"/>
                          <a:ea typeface="Times New Roman"/>
                        </a:rPr>
                        <a:t>5-15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latin typeface="Times New Roman"/>
                          <a:ea typeface="Times New Roman"/>
                        </a:rPr>
                        <a:t>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5756">
                <a:tc>
                  <a:txBody>
                    <a:bodyPr/>
                    <a:lstStyle/>
                    <a:p>
                      <a:pPr marL="0" marR="0" algn="ctr">
                        <a:spcBef>
                          <a:spcPts val="0"/>
                        </a:spcBef>
                        <a:spcAft>
                          <a:spcPts val="0"/>
                        </a:spcAft>
                      </a:pPr>
                      <a:r>
                        <a:rPr lang="en-US" sz="1200" dirty="0">
                          <a:latin typeface="Times New Roman"/>
                          <a:ea typeface="Times New Roman"/>
                        </a:rPr>
                        <a:t>15-25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latin typeface="Times New Roman"/>
                          <a:ea typeface="Times New Roman"/>
                        </a:rPr>
                        <a:t>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5756">
                <a:tc>
                  <a:txBody>
                    <a:bodyPr/>
                    <a:lstStyle/>
                    <a:p>
                      <a:pPr marL="0" marR="0" algn="ctr">
                        <a:spcBef>
                          <a:spcPts val="0"/>
                        </a:spcBef>
                        <a:spcAft>
                          <a:spcPts val="0"/>
                        </a:spcAft>
                      </a:pPr>
                      <a:r>
                        <a:rPr lang="en-US" sz="1200">
                          <a:latin typeface="Times New Roman"/>
                          <a:ea typeface="Times New Roman"/>
                        </a:rPr>
                        <a:t>25-35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latin typeface="Times New Roman"/>
                          <a:ea typeface="Times New Roman"/>
                        </a:rPr>
                        <a:t>17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6732">
                <a:tc>
                  <a:txBody>
                    <a:bodyPr/>
                    <a:lstStyle/>
                    <a:p>
                      <a:pPr marL="0" marR="0" algn="ctr">
                        <a:spcBef>
                          <a:spcPts val="0"/>
                        </a:spcBef>
                        <a:spcAft>
                          <a:spcPts val="0"/>
                        </a:spcAft>
                      </a:pPr>
                      <a:r>
                        <a:rPr lang="en-US" sz="1200">
                          <a:latin typeface="Times New Roman"/>
                          <a:ea typeface="Times New Roman"/>
                        </a:rPr>
                        <a:t>35-45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 New Roman"/>
                          <a:ea typeface="Times New Roman"/>
                        </a:rPr>
                        <a:t>29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5756">
                <a:tc>
                  <a:txBody>
                    <a:bodyPr/>
                    <a:lstStyle/>
                    <a:p>
                      <a:pPr marL="0" marR="0" algn="ctr">
                        <a:spcBef>
                          <a:spcPts val="0"/>
                        </a:spcBef>
                        <a:spcAft>
                          <a:spcPts val="0"/>
                        </a:spcAft>
                      </a:pPr>
                      <a:r>
                        <a:rPr lang="en-US" sz="1200">
                          <a:latin typeface="Times New Roman"/>
                          <a:ea typeface="Times New Roman"/>
                        </a:rPr>
                        <a:t>45-55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latin typeface="Times New Roman"/>
                          <a:ea typeface="Times New Roman"/>
                        </a:rPr>
                        <a:t>31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5756">
                <a:tc>
                  <a:txBody>
                    <a:bodyPr/>
                    <a:lstStyle/>
                    <a:p>
                      <a:pPr marL="0" marR="0" algn="ctr">
                        <a:spcBef>
                          <a:spcPts val="0"/>
                        </a:spcBef>
                        <a:spcAft>
                          <a:spcPts val="0"/>
                        </a:spcAft>
                      </a:pPr>
                      <a:r>
                        <a:rPr lang="en-US" sz="1200">
                          <a:latin typeface="Times New Roman"/>
                          <a:ea typeface="Times New Roman"/>
                        </a:rPr>
                        <a:t>55-65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 New Roman"/>
                          <a:ea typeface="Times New Roman"/>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6732">
                <a:tc>
                  <a:txBody>
                    <a:bodyPr/>
                    <a:lstStyle/>
                    <a:p>
                      <a:pPr marL="0" marR="0" algn="ctr">
                        <a:spcBef>
                          <a:spcPts val="0"/>
                        </a:spcBef>
                        <a:spcAft>
                          <a:spcPts val="0"/>
                        </a:spcAft>
                      </a:pPr>
                      <a:r>
                        <a:rPr lang="en-US" sz="1200">
                          <a:latin typeface="Times New Roman"/>
                          <a:ea typeface="Times New Roman"/>
                        </a:rPr>
                        <a:t>65-75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 New Roman"/>
                          <a:ea typeface="Times New Roman"/>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6866" name="Rectangle 2"/>
          <p:cNvSpPr>
            <a:spLocks noChangeArrowheads="1"/>
          </p:cNvSpPr>
          <p:nvPr/>
        </p:nvSpPr>
        <p:spPr bwMode="auto">
          <a:xfrm>
            <a:off x="304800" y="4572000"/>
            <a:ext cx="16764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Solutions:</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sp>
        <p:nvSpPr>
          <p:cNvPr id="3686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6867" name="Object 3"/>
          <p:cNvGraphicFramePr>
            <a:graphicFrameLocks noChangeAspect="1"/>
          </p:cNvGraphicFramePr>
          <p:nvPr/>
        </p:nvGraphicFramePr>
        <p:xfrm>
          <a:off x="2057400" y="4495800"/>
          <a:ext cx="4191000" cy="2362200"/>
        </p:xfrm>
        <a:graphic>
          <a:graphicData uri="http://schemas.openxmlformats.org/presentationml/2006/ole">
            <p:oleObj spid="_x0000_s36867" name="Equation" r:id="rId3" imgW="4343400" imgH="1828800" progId="">
              <p:embed/>
            </p:oleObj>
          </a:graphicData>
        </a:graphic>
      </p:graphicFrame>
      <p:sp>
        <p:nvSpPr>
          <p:cNvPr id="3687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6869" name="Object 5"/>
          <p:cNvGraphicFramePr>
            <a:graphicFrameLocks noChangeAspect="1"/>
          </p:cNvGraphicFramePr>
          <p:nvPr/>
        </p:nvGraphicFramePr>
        <p:xfrm>
          <a:off x="5791200" y="4876800"/>
          <a:ext cx="3048000" cy="1600200"/>
        </p:xfrm>
        <a:graphic>
          <a:graphicData uri="http://schemas.openxmlformats.org/presentationml/2006/ole">
            <p:oleObj spid="_x0000_s36869" name="Equation" r:id="rId4" imgW="1422400" imgH="635000" progId="">
              <p:embed/>
            </p:oleObj>
          </a:graphicData>
        </a:graphic>
      </p:graphicFrame>
      <p:sp>
        <p:nvSpPr>
          <p:cNvPr id="9" name="Date Placeholder 8"/>
          <p:cNvSpPr>
            <a:spLocks noGrp="1"/>
          </p:cNvSpPr>
          <p:nvPr>
            <p:ph type="dt" sz="half" idx="10"/>
          </p:nvPr>
        </p:nvSpPr>
        <p:spPr/>
        <p:txBody>
          <a:bodyPr/>
          <a:lstStyle/>
          <a:p>
            <a:fld id="{17ED652D-C695-42D3-8F96-FEBF5E210913}" type="datetime1">
              <a:rPr lang="en-US" smtClean="0"/>
              <a:t>5/28/2020</a:t>
            </a:fld>
            <a:endParaRPr lang="en-US"/>
          </a:p>
        </p:txBody>
      </p:sp>
      <p:sp>
        <p:nvSpPr>
          <p:cNvPr id="10" name="Footer Placeholder 9"/>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Rectangle 5"/>
          <p:cNvSpPr>
            <a:spLocks noChangeArrowheads="1"/>
          </p:cNvSpPr>
          <p:nvPr/>
        </p:nvSpPr>
        <p:spPr bwMode="auto">
          <a:xfrm>
            <a:off x="0" y="381000"/>
            <a:ext cx="91440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342900" algn="l"/>
                <a:tab pos="457200" algn="l"/>
              </a:tabLst>
            </a:pPr>
            <a:r>
              <a:rPr kumimoji="0" lang="en-US" sz="2400" b="1" i="0" u="sng" strike="noStrike" cap="none" normalizeH="0" baseline="0" dirty="0" smtClean="0">
                <a:ln>
                  <a:noFill/>
                </a:ln>
                <a:solidFill>
                  <a:schemeClr val="tx1"/>
                </a:solidFill>
                <a:effectLst/>
                <a:latin typeface="Times" pitchFamily="18" charset="0"/>
                <a:ea typeface="Times New Roman" pitchFamily="18" charset="0"/>
                <a:cs typeface="Arial" pitchFamily="34" charset="0"/>
              </a:rPr>
              <a:t>Merits and Demerits of Mode</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42900" algn="l"/>
                <a:tab pos="457200" algn="l"/>
              </a:tabLst>
            </a:pPr>
            <a:r>
              <a:rPr kumimoji="0" lang="en-US" sz="2400" b="1" i="0" u="sng" strike="noStrike" cap="none" normalizeH="0" baseline="0" dirty="0" smtClean="0">
                <a:ln>
                  <a:noFill/>
                </a:ln>
                <a:solidFill>
                  <a:schemeClr val="tx1"/>
                </a:solidFill>
                <a:effectLst/>
                <a:latin typeface="Times" pitchFamily="18" charset="0"/>
                <a:ea typeface="Times New Roman" pitchFamily="18" charset="0"/>
                <a:cs typeface="Arial" pitchFamily="34" charset="0"/>
              </a:rPr>
              <a:t>Merits:</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42900" algn="l"/>
                <a:tab pos="4572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It is not affected by extreme observations.</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42900" algn="l"/>
                <a:tab pos="4572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Easy to calculate and simple to understand.</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42900" algn="l"/>
                <a:tab pos="4572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It can be calculated for distribution with open end class</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42900" algn="l"/>
                <a:tab pos="457200" algn="l"/>
              </a:tabLst>
            </a:pPr>
            <a:r>
              <a:rPr kumimoji="0" lang="en-US" sz="2400" b="1" i="0" u="sng" strike="noStrike" cap="none" normalizeH="0" baseline="0" dirty="0" smtClean="0">
                <a:ln>
                  <a:noFill/>
                </a:ln>
                <a:solidFill>
                  <a:schemeClr val="tx1"/>
                </a:solidFill>
                <a:effectLst/>
                <a:latin typeface="Times" pitchFamily="18" charset="0"/>
                <a:ea typeface="Times New Roman" pitchFamily="18" charset="0"/>
                <a:cs typeface="Arial" pitchFamily="34" charset="0"/>
              </a:rPr>
              <a:t>Demerits:</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42900" algn="l"/>
                <a:tab pos="4572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It is not rigidly defined.</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42900" algn="l"/>
                <a:tab pos="4572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It is not based on all observations</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graphicFrame>
        <p:nvGraphicFramePr>
          <p:cNvPr id="37892" name="Object 4"/>
          <p:cNvGraphicFramePr>
            <a:graphicFrameLocks noChangeAspect="1"/>
          </p:cNvGraphicFramePr>
          <p:nvPr/>
        </p:nvGraphicFramePr>
        <p:xfrm>
          <a:off x="0" y="457200"/>
          <a:ext cx="142875" cy="266700"/>
        </p:xfrm>
        <a:graphic>
          <a:graphicData uri="http://schemas.openxmlformats.org/presentationml/2006/ole">
            <p:oleObj spid="_x0000_s37892" name="Equation" r:id="rId3" imgW="139579" imgH="266469" progId="">
              <p:embed/>
            </p:oleObj>
          </a:graphicData>
        </a:graphic>
      </p:graphicFrame>
      <p:sp>
        <p:nvSpPr>
          <p:cNvPr id="37894" name="Rectangle 6"/>
          <p:cNvSpPr>
            <a:spLocks noChangeArrowheads="1"/>
          </p:cNvSpPr>
          <p:nvPr/>
        </p:nvSpPr>
        <p:spPr bwMode="auto">
          <a:xfrm>
            <a:off x="0" y="3505200"/>
            <a:ext cx="88392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tab pos="342900" algn="l"/>
                <a:tab pos="4572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It is not suitable for further mathematical treatment.</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42900" algn="l"/>
                <a:tab pos="4572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It is not stable average, i.e. it is affected by fluctuations of sampling to   some extent.</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42900" algn="l"/>
                <a:tab pos="4572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Often its value is not unique.</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42900" algn="l"/>
                <a:tab pos="457200" algn="l"/>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Note:</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being the point of maximum density, mode is especially useful in finding the most popular size in studies relating to marketing, trade, business, and industry. It is the appropriate average to be used to find the ideal size.</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sp>
        <p:nvSpPr>
          <p:cNvPr id="5" name="Date Placeholder 4"/>
          <p:cNvSpPr>
            <a:spLocks noGrp="1"/>
          </p:cNvSpPr>
          <p:nvPr>
            <p:ph type="dt" sz="half" idx="10"/>
          </p:nvPr>
        </p:nvSpPr>
        <p:spPr/>
        <p:txBody>
          <a:bodyPr/>
          <a:lstStyle/>
          <a:p>
            <a:fld id="{4CB5DB60-DCD9-4FF1-A089-94EF9661543A}" type="datetime1">
              <a:rPr lang="en-US" smtClean="0"/>
              <a:t>5/28/2020</a:t>
            </a:fld>
            <a:endParaRPr lang="en-US"/>
          </a:p>
        </p:txBody>
      </p:sp>
      <p:sp>
        <p:nvSpPr>
          <p:cNvPr id="6" name="Footer Placeholder 5"/>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8" name="Rectangle 6"/>
          <p:cNvSpPr>
            <a:spLocks noChangeArrowheads="1"/>
          </p:cNvSpPr>
          <p:nvPr/>
        </p:nvSpPr>
        <p:spPr bwMode="auto">
          <a:xfrm>
            <a:off x="0" y="0"/>
            <a:ext cx="9144000" cy="256993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 defTabSz="914400" rtl="0" eaLnBrk="1" fontAlgn="base" latinLnBrk="0" hangingPunct="1">
              <a:lnSpc>
                <a:spcPct val="100000"/>
              </a:lnSpc>
              <a:spcBef>
                <a:spcPct val="0"/>
              </a:spcBef>
              <a:spcAft>
                <a:spcPct val="0"/>
              </a:spcAft>
              <a:buClrTx/>
              <a:buSzTx/>
              <a:buFontTx/>
              <a:buNone/>
              <a:tabLst/>
            </a:pPr>
            <a:r>
              <a:rPr kumimoji="0" lang="en-US" sz="2300" b="1" i="0" u="sng" strike="noStrike" cap="none" normalizeH="0" baseline="0" dirty="0" smtClean="0">
                <a:ln>
                  <a:noFill/>
                </a:ln>
                <a:solidFill>
                  <a:schemeClr val="tx1"/>
                </a:solidFill>
                <a:effectLst/>
                <a:latin typeface="Times" pitchFamily="18" charset="0"/>
                <a:ea typeface="Times New Roman" pitchFamily="18" charset="0"/>
                <a:cs typeface="Arial" pitchFamily="34" charset="0"/>
              </a:rPr>
              <a:t>The Median</a:t>
            </a:r>
            <a:endParaRPr kumimoji="0" lang="en-US" sz="2300" b="0" i="0" u="none" strike="noStrike" cap="none" normalizeH="0" baseline="0" dirty="0" smtClean="0">
              <a:ln>
                <a:noFill/>
              </a:ln>
              <a:solidFill>
                <a:schemeClr val="tx1"/>
              </a:solidFill>
              <a:effectLst/>
              <a:latin typeface="Times" pitchFamily="18"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en-US" sz="23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In a distribution, median is the value of the variable which divides it in       to two equal halves.</a:t>
            </a:r>
            <a:endParaRPr kumimoji="0" lang="en-US" sz="2300" b="0" i="0" u="none" strike="noStrike" cap="none" normalizeH="0" baseline="0" dirty="0" smtClean="0">
              <a:ln>
                <a:noFill/>
              </a:ln>
              <a:solidFill>
                <a:schemeClr val="tx1"/>
              </a:solidFill>
              <a:effectLst/>
              <a:latin typeface="Times" pitchFamily="18"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en-US" sz="23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In an ordered series of data median is an observation lying exactly in the middle of the series. </a:t>
            </a:r>
            <a:endParaRPr kumimoji="0" lang="en-US" sz="2300" b="0" i="0" u="none" strike="noStrike" cap="none" normalizeH="0" baseline="0" dirty="0" smtClean="0">
              <a:ln>
                <a:noFill/>
              </a:ln>
              <a:solidFill>
                <a:schemeClr val="tx1"/>
              </a:solidFill>
              <a:effectLst/>
              <a:latin typeface="Times" pitchFamily="18"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en-US" sz="23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It is the middle most value in the sense that the number of values less than the median is equal to the number of values greater than it.</a:t>
            </a:r>
            <a:endParaRPr kumimoji="0" lang="en-US" sz="2300" b="0" i="0" u="none" strike="noStrike" cap="none" normalizeH="0" baseline="0" dirty="0" smtClean="0">
              <a:ln>
                <a:noFill/>
              </a:ln>
              <a:solidFill>
                <a:schemeClr val="tx1"/>
              </a:solidFill>
              <a:effectLst/>
              <a:latin typeface="Times" pitchFamily="18" charset="0"/>
              <a:cs typeface="Arial" pitchFamily="34" charset="0"/>
            </a:endParaRPr>
          </a:p>
        </p:txBody>
      </p:sp>
      <p:sp>
        <p:nvSpPr>
          <p:cNvPr id="38923" name="Rectangle 11"/>
          <p:cNvSpPr>
            <a:spLocks noChangeArrowheads="1"/>
          </p:cNvSpPr>
          <p:nvPr/>
        </p:nvSpPr>
        <p:spPr bwMode="auto">
          <a:xfrm>
            <a:off x="0" y="2667000"/>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l" defTabSz="914400" rtl="0" eaLnBrk="1" fontAlgn="base" latinLnBrk="0" hangingPunct="1">
              <a:lnSpc>
                <a:spcPct val="100000"/>
              </a:lnSpc>
              <a:spcBef>
                <a:spcPct val="0"/>
              </a:spcBef>
              <a:spcAft>
                <a:spcPct val="0"/>
              </a:spcAft>
              <a:buClrTx/>
              <a:buSzTx/>
              <a:buFont typeface="Wingdings" pitchFamily="2" charset="2"/>
              <a:buChar char="§"/>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If   X</a:t>
            </a:r>
            <a:r>
              <a:rPr kumimoji="0" lang="en-US" sz="2400" b="0" i="0" u="none" strike="noStrike" cap="none" normalizeH="0" baseline="-30000" dirty="0" smtClean="0">
                <a:ln>
                  <a:noFill/>
                </a:ln>
                <a:solidFill>
                  <a:schemeClr val="tx1"/>
                </a:solidFill>
                <a:effectLst/>
                <a:latin typeface="Times" pitchFamily="18" charset="0"/>
                <a:ea typeface="Times New Roman" pitchFamily="18" charset="0"/>
                <a:cs typeface="Arial" pitchFamily="34" charset="0"/>
              </a:rPr>
              <a:t>1</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X</a:t>
            </a:r>
            <a:r>
              <a:rPr kumimoji="0" lang="en-US" sz="2400" b="0" i="0" u="none" strike="noStrike" cap="none" normalizeH="0" baseline="-30000" dirty="0" smtClean="0">
                <a:ln>
                  <a:noFill/>
                </a:ln>
                <a:solidFill>
                  <a:schemeClr val="tx1"/>
                </a:solidFill>
                <a:effectLst/>
                <a:latin typeface="Times" pitchFamily="18" charset="0"/>
                <a:ea typeface="Times New Roman" pitchFamily="18" charset="0"/>
                <a:cs typeface="Arial" pitchFamily="34" charset="0"/>
              </a:rPr>
              <a:t>2</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Times" pitchFamily="18" charset="0"/>
                <a:ea typeface="Times New Roman" pitchFamily="18" charset="0"/>
                <a:cs typeface="Arial" pitchFamily="34" charset="0"/>
              </a:rPr>
              <a:t>X</a:t>
            </a:r>
            <a:r>
              <a:rPr kumimoji="0" lang="en-US" sz="2400" b="0" i="0" u="none" strike="noStrike" cap="none" normalizeH="0" baseline="-30000" dirty="0" err="1" smtClean="0">
                <a:ln>
                  <a:noFill/>
                </a:ln>
                <a:solidFill>
                  <a:schemeClr val="tx1"/>
                </a:solidFill>
                <a:effectLst/>
                <a:latin typeface="Times" pitchFamily="18" charset="0"/>
                <a:ea typeface="Times New Roman" pitchFamily="18" charset="0"/>
                <a:cs typeface="Arial" pitchFamily="34" charset="0"/>
              </a:rPr>
              <a:t>n</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be the observations, then the numbers arranged in ascending order will be X</a:t>
            </a:r>
            <a:r>
              <a:rPr kumimoji="0" lang="en-US" sz="2400" b="0" i="0" u="none" strike="noStrike" cap="none" normalizeH="0" baseline="-30000" dirty="0" smtClean="0">
                <a:ln>
                  <a:noFill/>
                </a:ln>
                <a:solidFill>
                  <a:schemeClr val="tx1"/>
                </a:solidFill>
                <a:effectLst/>
                <a:latin typeface="Times" pitchFamily="18" charset="0"/>
                <a:ea typeface="Times New Roman" pitchFamily="18" charset="0"/>
                <a:cs typeface="Arial" pitchFamily="34" charset="0"/>
              </a:rPr>
              <a:t>[1]</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X</a:t>
            </a:r>
            <a:r>
              <a:rPr kumimoji="0" lang="en-US" sz="2400" b="0" i="0" u="none" strike="noStrike" cap="none" normalizeH="0" baseline="-30000" dirty="0" smtClean="0">
                <a:ln>
                  <a:noFill/>
                </a:ln>
                <a:solidFill>
                  <a:schemeClr val="tx1"/>
                </a:solidFill>
                <a:effectLst/>
                <a:latin typeface="Times" pitchFamily="18" charset="0"/>
                <a:ea typeface="Times New Roman" pitchFamily="18" charset="0"/>
                <a:cs typeface="Arial" pitchFamily="34" charset="0"/>
              </a:rPr>
              <a:t>[2]</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…X</a:t>
            </a:r>
            <a:r>
              <a:rPr kumimoji="0" lang="en-US" sz="2400" b="0" i="0" u="none" strike="noStrike" cap="none" normalizeH="0" baseline="-30000" dirty="0" smtClean="0">
                <a:ln>
                  <a:noFill/>
                </a:ln>
                <a:solidFill>
                  <a:schemeClr val="tx1"/>
                </a:solidFill>
                <a:effectLst/>
                <a:latin typeface="Times" pitchFamily="18" charset="0"/>
                <a:ea typeface="Times New Roman" pitchFamily="18" charset="0"/>
                <a:cs typeface="Arial" pitchFamily="34" charset="0"/>
              </a:rPr>
              <a:t>[n]</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where X</a:t>
            </a:r>
            <a:r>
              <a:rPr kumimoji="0" lang="en-US" sz="2400" b="0" i="0" u="none" strike="noStrike" cap="none" normalizeH="0" baseline="-30000" dirty="0" smtClean="0">
                <a:ln>
                  <a:noFill/>
                </a:ln>
                <a:solidFill>
                  <a:schemeClr val="tx1"/>
                </a:solidFill>
                <a:effectLst/>
                <a:latin typeface="Times" pitchFamily="18" charset="0"/>
                <a:ea typeface="Times New Roman" pitchFamily="18" charset="0"/>
                <a:cs typeface="Arial" pitchFamily="34" charset="0"/>
              </a:rPr>
              <a:t>[</a:t>
            </a:r>
            <a:r>
              <a:rPr kumimoji="0" lang="en-US" sz="2400" b="0" i="0" u="none" strike="noStrike" cap="none" normalizeH="0" baseline="-30000" dirty="0" err="1" smtClean="0">
                <a:ln>
                  <a:noFill/>
                </a:ln>
                <a:solidFill>
                  <a:schemeClr val="tx1"/>
                </a:solidFill>
                <a:effectLst/>
                <a:latin typeface="Times" pitchFamily="18" charset="0"/>
                <a:ea typeface="Times New Roman" pitchFamily="18" charset="0"/>
                <a:cs typeface="Arial" pitchFamily="34" charset="0"/>
              </a:rPr>
              <a:t>i</a:t>
            </a:r>
            <a:r>
              <a:rPr kumimoji="0" lang="en-US" sz="2400" b="0" i="0" u="none" strike="noStrike" cap="none" normalizeH="0" baseline="-30000" dirty="0" smtClean="0">
                <a:ln>
                  <a:noFill/>
                </a:ln>
                <a:solidFill>
                  <a:schemeClr val="tx1"/>
                </a:solidFill>
                <a:effectLst/>
                <a:latin typeface="Times" pitchFamily="18" charset="0"/>
                <a:ea typeface="Times New Roman" pitchFamily="18" charset="0"/>
                <a:cs typeface="Arial" pitchFamily="34" charset="0"/>
              </a:rPr>
              <a:t>] </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is </a:t>
            </a:r>
            <a:r>
              <a:rPr kumimoji="0" lang="en-US" sz="2400" b="0" i="0" u="none" strike="noStrike" cap="none" normalizeH="0" baseline="0" dirty="0" err="1" smtClean="0">
                <a:ln>
                  <a:noFill/>
                </a:ln>
                <a:solidFill>
                  <a:schemeClr val="tx1"/>
                </a:solidFill>
                <a:effectLst/>
                <a:latin typeface="Times" pitchFamily="18" charset="0"/>
                <a:ea typeface="Times New Roman" pitchFamily="18" charset="0"/>
                <a:cs typeface="Arial" pitchFamily="34" charset="0"/>
              </a:rPr>
              <a:t>i</a:t>
            </a:r>
            <a:r>
              <a:rPr kumimoji="0" lang="en-US" sz="2400" b="0" i="0" u="none" strike="noStrike" cap="none" normalizeH="0" baseline="30000" dirty="0" err="1" smtClean="0">
                <a:ln>
                  <a:noFill/>
                </a:ln>
                <a:solidFill>
                  <a:schemeClr val="tx1"/>
                </a:solidFill>
                <a:effectLst/>
                <a:latin typeface="Times" pitchFamily="18" charset="0"/>
                <a:ea typeface="Times New Roman" pitchFamily="18" charset="0"/>
                <a:cs typeface="Arial" pitchFamily="34" charset="0"/>
              </a:rPr>
              <a:t>th</a:t>
            </a:r>
            <a:r>
              <a:rPr kumimoji="0" lang="en-US" sz="2400" b="0" i="0" u="none" strike="noStrike" cap="none" normalizeH="0" baseline="-30000" dirty="0" smtClean="0">
                <a:ln>
                  <a:noFill/>
                </a:ln>
                <a:solidFill>
                  <a:schemeClr val="tx1"/>
                </a:solidFill>
                <a:effectLst/>
                <a:latin typeface="Times" pitchFamily="18" charset="0"/>
                <a:ea typeface="Times New Roman" pitchFamily="18" charset="0"/>
                <a:cs typeface="Arial" pitchFamily="34" charset="0"/>
              </a:rPr>
              <a:t> </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smallest value.</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graphicFrame>
        <p:nvGraphicFramePr>
          <p:cNvPr id="38922" name="Object 10"/>
          <p:cNvGraphicFramePr>
            <a:graphicFrameLocks noChangeAspect="1"/>
          </p:cNvGraphicFramePr>
          <p:nvPr/>
        </p:nvGraphicFramePr>
        <p:xfrm>
          <a:off x="0" y="457200"/>
          <a:ext cx="238125" cy="180975"/>
        </p:xfrm>
        <a:graphic>
          <a:graphicData uri="http://schemas.openxmlformats.org/presentationml/2006/ole">
            <p:oleObj spid="_x0000_s38922" name="Equation" r:id="rId4" imgW="241091" imgH="177646" progId="">
              <p:embed/>
            </p:oleObj>
          </a:graphicData>
        </a:graphic>
      </p:graphicFrame>
      <p:sp>
        <p:nvSpPr>
          <p:cNvPr id="38924" name="Rectangle 12"/>
          <p:cNvSpPr>
            <a:spLocks noChangeArrowheads="1"/>
          </p:cNvSpPr>
          <p:nvPr/>
        </p:nvSpPr>
        <p:spPr bwMode="auto">
          <a:xfrm>
            <a:off x="0" y="3657600"/>
            <a:ext cx="36576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X</a:t>
            </a:r>
            <a:r>
              <a:rPr kumimoji="0" lang="en-US" sz="2400" b="0" i="0" u="none" strike="noStrike" cap="none" normalizeH="0" baseline="-30000" dirty="0" smtClean="0">
                <a:ln>
                  <a:noFill/>
                </a:ln>
                <a:solidFill>
                  <a:schemeClr val="tx1"/>
                </a:solidFill>
                <a:effectLst/>
                <a:latin typeface="Times" pitchFamily="18" charset="0"/>
                <a:ea typeface="Times New Roman" pitchFamily="18" charset="0"/>
                <a:cs typeface="Arial" pitchFamily="34" charset="0"/>
              </a:rPr>
              <a:t>[1]</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&lt; X</a:t>
            </a:r>
            <a:r>
              <a:rPr kumimoji="0" lang="en-US" sz="2400" b="0" i="0" u="none" strike="noStrike" cap="none" normalizeH="0" baseline="-30000" dirty="0" smtClean="0">
                <a:ln>
                  <a:noFill/>
                </a:ln>
                <a:solidFill>
                  <a:schemeClr val="tx1"/>
                </a:solidFill>
                <a:effectLst/>
                <a:latin typeface="Times" pitchFamily="18" charset="0"/>
                <a:ea typeface="Times New Roman" pitchFamily="18" charset="0"/>
                <a:cs typeface="Arial" pitchFamily="34" charset="0"/>
              </a:rPr>
              <a:t>[2]</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&lt; …&lt;X</a:t>
            </a:r>
            <a:r>
              <a:rPr kumimoji="0" lang="en-US" sz="2400" b="0" i="0" u="none" strike="noStrike" cap="none" normalizeH="0" baseline="-30000" dirty="0" smtClean="0">
                <a:ln>
                  <a:noFill/>
                </a:ln>
                <a:solidFill>
                  <a:schemeClr val="tx1"/>
                </a:solidFill>
                <a:effectLst/>
                <a:latin typeface="Times" pitchFamily="18" charset="0"/>
                <a:ea typeface="Times New Roman" pitchFamily="18" charset="0"/>
                <a:cs typeface="Arial" pitchFamily="34" charset="0"/>
              </a:rPr>
              <a:t>[n]</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sp>
        <p:nvSpPr>
          <p:cNvPr id="14" name="Rectangle 13"/>
          <p:cNvSpPr/>
          <p:nvPr/>
        </p:nvSpPr>
        <p:spPr>
          <a:xfrm>
            <a:off x="457200" y="4191000"/>
            <a:ext cx="2819400" cy="461665"/>
          </a:xfrm>
          <a:prstGeom prst="rect">
            <a:avLst/>
          </a:prstGeom>
        </p:spPr>
        <p:txBody>
          <a:bodyPr wrap="square">
            <a:spAutoFit/>
          </a:bodyPr>
          <a:lstStyle/>
          <a:p>
            <a:r>
              <a:rPr lang="en-US" sz="2400" dirty="0">
                <a:latin typeface="Times" pitchFamily="18" charset="0"/>
              </a:rPr>
              <a:t>Median is denoted by</a:t>
            </a:r>
          </a:p>
        </p:txBody>
      </p:sp>
      <p:sp>
        <p:nvSpPr>
          <p:cNvPr id="38926"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8925" name="Object 13"/>
          <p:cNvGraphicFramePr>
            <a:graphicFrameLocks noChangeAspect="1"/>
          </p:cNvGraphicFramePr>
          <p:nvPr/>
        </p:nvGraphicFramePr>
        <p:xfrm>
          <a:off x="3276600" y="4038600"/>
          <a:ext cx="914400" cy="685800"/>
        </p:xfrm>
        <a:graphic>
          <a:graphicData uri="http://schemas.openxmlformats.org/presentationml/2006/ole">
            <p:oleObj spid="_x0000_s38925" name="Equation" r:id="rId5" imgW="215713" imgH="241091" progId="">
              <p:embed/>
            </p:oleObj>
          </a:graphicData>
        </a:graphic>
      </p:graphicFrame>
      <p:sp>
        <p:nvSpPr>
          <p:cNvPr id="38927" name="Rectangle 15"/>
          <p:cNvSpPr>
            <a:spLocks noChangeArrowheads="1"/>
          </p:cNvSpPr>
          <p:nvPr/>
        </p:nvSpPr>
        <p:spPr bwMode="auto">
          <a:xfrm>
            <a:off x="0" y="4724400"/>
            <a:ext cx="52578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 defTabSz="914400" rtl="0" eaLnBrk="1" fontAlgn="base" latinLnBrk="0" hangingPunct="1">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pitchFamily="18" charset="0"/>
                <a:ea typeface="Times New Roman" pitchFamily="18" charset="0"/>
                <a:cs typeface="Arial" pitchFamily="34" charset="0"/>
              </a:rPr>
              <a:t>Median for ungrouped data</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sp>
        <p:nvSpPr>
          <p:cNvPr id="38929" name="Rectangle 1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8928" name="Object 16"/>
          <p:cNvGraphicFramePr>
            <a:graphicFrameLocks noChangeAspect="1"/>
          </p:cNvGraphicFramePr>
          <p:nvPr/>
        </p:nvGraphicFramePr>
        <p:xfrm>
          <a:off x="685800" y="5410200"/>
          <a:ext cx="4724400" cy="1143000"/>
        </p:xfrm>
        <a:graphic>
          <a:graphicData uri="http://schemas.openxmlformats.org/presentationml/2006/ole">
            <p:oleObj spid="_x0000_s38928" name="Equation" r:id="rId6" imgW="2628900" imgH="673100" progId="">
              <p:embed/>
            </p:oleObj>
          </a:graphicData>
        </a:graphic>
      </p:graphicFrame>
      <p:sp>
        <p:nvSpPr>
          <p:cNvPr id="12" name="Date Placeholder 11"/>
          <p:cNvSpPr>
            <a:spLocks noGrp="1"/>
          </p:cNvSpPr>
          <p:nvPr>
            <p:ph type="dt" sz="half" idx="10"/>
          </p:nvPr>
        </p:nvSpPr>
        <p:spPr/>
        <p:txBody>
          <a:bodyPr/>
          <a:lstStyle/>
          <a:p>
            <a:fld id="{3CC1D2A5-83E0-4738-BAD9-C624BEE2DDFE}" type="datetime1">
              <a:rPr lang="en-US" smtClean="0"/>
              <a:t>5/28/2020</a:t>
            </a:fld>
            <a:endParaRPr lang="en-US"/>
          </a:p>
        </p:txBody>
      </p:sp>
      <p:sp>
        <p:nvSpPr>
          <p:cNvPr id="13" name="Footer Placeholder 12"/>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0"/>
            <a:ext cx="7391400" cy="1015663"/>
          </a:xfrm>
          <a:prstGeom prst="rect">
            <a:avLst/>
          </a:prstGeom>
        </p:spPr>
        <p:txBody>
          <a:bodyPr wrap="square">
            <a:spAutoFit/>
          </a:bodyPr>
          <a:lstStyle/>
          <a:p>
            <a:r>
              <a:rPr lang="en-US" sz="2000" u="sng" dirty="0">
                <a:latin typeface="Times" pitchFamily="18" charset="0"/>
              </a:rPr>
              <a:t>Example: </a:t>
            </a:r>
            <a:r>
              <a:rPr lang="en-US" sz="2000" dirty="0">
                <a:latin typeface="Times" pitchFamily="18" charset="0"/>
              </a:rPr>
              <a:t>Find the median of the following numbers.</a:t>
            </a:r>
          </a:p>
          <a:p>
            <a:pPr lvl="0"/>
            <a:r>
              <a:rPr lang="en-US" sz="2000" dirty="0" smtClean="0">
                <a:latin typeface="Times" pitchFamily="18" charset="0"/>
              </a:rPr>
              <a:t>A, 6</a:t>
            </a:r>
            <a:r>
              <a:rPr lang="en-US" sz="2000" dirty="0">
                <a:latin typeface="Times" pitchFamily="18" charset="0"/>
              </a:rPr>
              <a:t>, 5, 2, 8, 9, 4.</a:t>
            </a:r>
          </a:p>
          <a:p>
            <a:r>
              <a:rPr lang="en-US" sz="2000" dirty="0" smtClean="0">
                <a:latin typeface="Times" pitchFamily="18" charset="0"/>
              </a:rPr>
              <a:t>B, 2</a:t>
            </a:r>
            <a:r>
              <a:rPr lang="en-US" sz="2000" dirty="0">
                <a:latin typeface="Times" pitchFamily="18" charset="0"/>
              </a:rPr>
              <a:t>, 1, 8, 3, 5, 8</a:t>
            </a:r>
          </a:p>
        </p:txBody>
      </p:sp>
      <p:sp>
        <p:nvSpPr>
          <p:cNvPr id="3" name="Rectangle 2"/>
          <p:cNvSpPr/>
          <p:nvPr/>
        </p:nvSpPr>
        <p:spPr>
          <a:xfrm>
            <a:off x="457200" y="1295400"/>
            <a:ext cx="7772400" cy="830997"/>
          </a:xfrm>
          <a:prstGeom prst="rect">
            <a:avLst/>
          </a:prstGeom>
        </p:spPr>
        <p:txBody>
          <a:bodyPr wrap="square">
            <a:spAutoFit/>
          </a:bodyPr>
          <a:lstStyle/>
          <a:p>
            <a:r>
              <a:rPr lang="en-US" sz="2400" dirty="0">
                <a:latin typeface="Times" pitchFamily="18" charset="0"/>
              </a:rPr>
              <a:t>Solutions:</a:t>
            </a:r>
          </a:p>
          <a:p>
            <a:pPr lvl="0"/>
            <a:r>
              <a:rPr lang="en-US" sz="2000" dirty="0" smtClean="0">
                <a:latin typeface="Times" pitchFamily="18" charset="0"/>
              </a:rPr>
              <a:t>A, First</a:t>
            </a:r>
            <a:r>
              <a:rPr lang="en-US" sz="2400" dirty="0" smtClean="0">
                <a:latin typeface="Times" pitchFamily="18" charset="0"/>
              </a:rPr>
              <a:t> </a:t>
            </a:r>
            <a:r>
              <a:rPr lang="en-US" sz="2400" dirty="0">
                <a:latin typeface="Times" pitchFamily="18" charset="0"/>
              </a:rPr>
              <a:t>order the data: 2, 4, 5, 6, 8, </a:t>
            </a:r>
            <a:r>
              <a:rPr lang="en-US" sz="2400" dirty="0" smtClean="0">
                <a:latin typeface="Times" pitchFamily="18" charset="0"/>
              </a:rPr>
              <a:t>9            </a:t>
            </a:r>
            <a:r>
              <a:rPr lang="en-US" sz="2400" dirty="0">
                <a:latin typeface="Times" pitchFamily="18" charset="0"/>
              </a:rPr>
              <a:t>Here n=6</a:t>
            </a:r>
          </a:p>
        </p:txBody>
      </p:sp>
      <p:sp>
        <p:nvSpPr>
          <p:cNvPr id="409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0961" name="Object 1"/>
          <p:cNvGraphicFramePr>
            <a:graphicFrameLocks noChangeAspect="1"/>
          </p:cNvGraphicFramePr>
          <p:nvPr/>
        </p:nvGraphicFramePr>
        <p:xfrm>
          <a:off x="609600" y="2362200"/>
          <a:ext cx="3200400" cy="1828800"/>
        </p:xfrm>
        <a:graphic>
          <a:graphicData uri="http://schemas.openxmlformats.org/presentationml/2006/ole">
            <p:oleObj spid="_x0000_s40961" name="Equation" r:id="rId3" imgW="1320227" imgH="1218671" progId="">
              <p:embed/>
            </p:oleObj>
          </a:graphicData>
        </a:graphic>
      </p:graphicFrame>
      <p:sp>
        <p:nvSpPr>
          <p:cNvPr id="6" name="Rectangle 5"/>
          <p:cNvSpPr/>
          <p:nvPr/>
        </p:nvSpPr>
        <p:spPr>
          <a:xfrm>
            <a:off x="762000" y="4267200"/>
            <a:ext cx="7848600" cy="400110"/>
          </a:xfrm>
          <a:prstGeom prst="rect">
            <a:avLst/>
          </a:prstGeom>
        </p:spPr>
        <p:txBody>
          <a:bodyPr wrap="square">
            <a:spAutoFit/>
          </a:bodyPr>
          <a:lstStyle/>
          <a:p>
            <a:pPr lvl="0"/>
            <a:r>
              <a:rPr lang="en-US" sz="2000" dirty="0" smtClean="0">
                <a:latin typeface="Times" pitchFamily="18" charset="0"/>
              </a:rPr>
              <a:t>B, Order </a:t>
            </a:r>
            <a:r>
              <a:rPr lang="en-US" sz="2000" dirty="0">
                <a:latin typeface="Times" pitchFamily="18" charset="0"/>
              </a:rPr>
              <a:t>the data :1, 2, 3, 5, </a:t>
            </a:r>
            <a:r>
              <a:rPr lang="en-US" sz="2000" dirty="0" smtClean="0">
                <a:latin typeface="Times" pitchFamily="18" charset="0"/>
              </a:rPr>
              <a:t>8            Here n=3</a:t>
            </a:r>
            <a:endParaRPr lang="en-US" sz="2000" dirty="0">
              <a:latin typeface="Times" pitchFamily="18" charset="0"/>
            </a:endParaRPr>
          </a:p>
        </p:txBody>
      </p:sp>
      <p:sp>
        <p:nvSpPr>
          <p:cNvPr id="4096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0963" name="Object 3"/>
          <p:cNvGraphicFramePr>
            <a:graphicFrameLocks noChangeAspect="1"/>
          </p:cNvGraphicFramePr>
          <p:nvPr/>
        </p:nvGraphicFramePr>
        <p:xfrm>
          <a:off x="609600" y="4953000"/>
          <a:ext cx="3276600" cy="1219200"/>
        </p:xfrm>
        <a:graphic>
          <a:graphicData uri="http://schemas.openxmlformats.org/presentationml/2006/ole">
            <p:oleObj spid="_x0000_s40963" name="Equation" r:id="rId4" imgW="660400" imgH="825500" progId="">
              <p:embed/>
            </p:oleObj>
          </a:graphicData>
        </a:graphic>
      </p:graphicFrame>
      <p:sp>
        <p:nvSpPr>
          <p:cNvPr id="9" name="Date Placeholder 8"/>
          <p:cNvSpPr>
            <a:spLocks noGrp="1"/>
          </p:cNvSpPr>
          <p:nvPr>
            <p:ph type="dt" sz="half" idx="10"/>
          </p:nvPr>
        </p:nvSpPr>
        <p:spPr/>
        <p:txBody>
          <a:bodyPr/>
          <a:lstStyle/>
          <a:p>
            <a:fld id="{AA17E9E5-4855-45D2-82E0-680E4D5B3C67}" type="datetime1">
              <a:rPr lang="en-US" smtClean="0"/>
              <a:t>5/28/2020</a:t>
            </a:fld>
            <a:endParaRPr lang="en-US"/>
          </a:p>
        </p:txBody>
      </p:sp>
      <p:sp>
        <p:nvSpPr>
          <p:cNvPr id="10" name="Footer Placeholder 9"/>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304800" y="0"/>
            <a:ext cx="9144000" cy="12191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pitchFamily="18" charset="0"/>
                <a:ea typeface="Times New Roman" pitchFamily="18" charset="0"/>
                <a:cs typeface="Arial" pitchFamily="34" charset="0"/>
              </a:rPr>
              <a:t>Median for grouped data</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If data are given in the shape of continuous frequency distribution, the median is defined  as</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sp>
        <p:nvSpPr>
          <p:cNvPr id="41987"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1986" name="Object 2"/>
          <p:cNvGraphicFramePr>
            <a:graphicFrameLocks noChangeAspect="1"/>
          </p:cNvGraphicFramePr>
          <p:nvPr/>
        </p:nvGraphicFramePr>
        <p:xfrm>
          <a:off x="609600" y="1447800"/>
          <a:ext cx="8153400" cy="3581400"/>
        </p:xfrm>
        <a:graphic>
          <a:graphicData uri="http://schemas.openxmlformats.org/presentationml/2006/ole">
            <p:oleObj spid="_x0000_s41986" name="Equation" r:id="rId3" imgW="5156200" imgH="2019300" progId="">
              <p:embed/>
            </p:oleObj>
          </a:graphicData>
        </a:graphic>
      </p:graphicFrame>
      <p:sp>
        <p:nvSpPr>
          <p:cNvPr id="5" name="Rectangle 4"/>
          <p:cNvSpPr/>
          <p:nvPr/>
        </p:nvSpPr>
        <p:spPr>
          <a:xfrm>
            <a:off x="0" y="4724400"/>
            <a:ext cx="9144000" cy="1200329"/>
          </a:xfrm>
          <a:prstGeom prst="rect">
            <a:avLst/>
          </a:prstGeom>
        </p:spPr>
        <p:txBody>
          <a:bodyPr wrap="square">
            <a:spAutoFit/>
          </a:bodyPr>
          <a:lstStyle/>
          <a:p>
            <a:pPr algn="just"/>
            <a:r>
              <a:rPr lang="en-US" sz="2400" dirty="0">
                <a:latin typeface="Times" pitchFamily="18" charset="0"/>
              </a:rPr>
              <a:t>Remark:</a:t>
            </a:r>
          </a:p>
          <a:p>
            <a:pPr algn="just"/>
            <a:r>
              <a:rPr lang="en-US" sz="2400" dirty="0">
                <a:latin typeface="Times" pitchFamily="18" charset="0"/>
              </a:rPr>
              <a:t> </a:t>
            </a:r>
            <a:r>
              <a:rPr lang="en-US" sz="2400" dirty="0" smtClean="0">
                <a:latin typeface="Times" pitchFamily="18" charset="0"/>
              </a:rPr>
              <a:t>The </a:t>
            </a:r>
            <a:r>
              <a:rPr lang="en-US" sz="2400" dirty="0">
                <a:latin typeface="Times" pitchFamily="18" charset="0"/>
              </a:rPr>
              <a:t>median class is the class with the smallest cumulative frequency (less than type) greater than or equal </a:t>
            </a:r>
            <a:r>
              <a:rPr lang="en-US" sz="2400" dirty="0" smtClean="0">
                <a:latin typeface="Times" pitchFamily="18" charset="0"/>
              </a:rPr>
              <a:t>to </a:t>
            </a:r>
            <a:endParaRPr lang="en-US" sz="2400" dirty="0">
              <a:latin typeface="Times" pitchFamily="18" charset="0"/>
            </a:endParaRPr>
          </a:p>
        </p:txBody>
      </p:sp>
      <p:sp>
        <p:nvSpPr>
          <p:cNvPr id="4198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1988" name="Object 4"/>
          <p:cNvGraphicFramePr>
            <a:graphicFrameLocks noChangeAspect="1"/>
          </p:cNvGraphicFramePr>
          <p:nvPr/>
        </p:nvGraphicFramePr>
        <p:xfrm>
          <a:off x="4876800" y="5562600"/>
          <a:ext cx="533400" cy="504825"/>
        </p:xfrm>
        <a:graphic>
          <a:graphicData uri="http://schemas.openxmlformats.org/presentationml/2006/ole">
            <p:oleObj spid="_x0000_s41988" name="Equation" r:id="rId4" imgW="177723" imgH="507780" progId="">
              <p:embed/>
            </p:oleObj>
          </a:graphicData>
        </a:graphic>
      </p:graphicFrame>
      <p:sp>
        <p:nvSpPr>
          <p:cNvPr id="8" name="Date Placeholder 7"/>
          <p:cNvSpPr>
            <a:spLocks noGrp="1"/>
          </p:cNvSpPr>
          <p:nvPr>
            <p:ph type="dt" sz="half" idx="10"/>
          </p:nvPr>
        </p:nvSpPr>
        <p:spPr/>
        <p:txBody>
          <a:bodyPr/>
          <a:lstStyle/>
          <a:p>
            <a:fld id="{E549A6A0-6271-4791-939F-5231AB997AB8}" type="datetime1">
              <a:rPr lang="en-US" smtClean="0"/>
              <a:t>5/28/2020</a:t>
            </a:fld>
            <a:endParaRPr lang="en-US"/>
          </a:p>
        </p:txBody>
      </p:sp>
      <p:sp>
        <p:nvSpPr>
          <p:cNvPr id="9" name="Footer Placeholder 8"/>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0"/>
            <a:ext cx="7162800" cy="461665"/>
          </a:xfrm>
          <a:prstGeom prst="rect">
            <a:avLst/>
          </a:prstGeom>
        </p:spPr>
        <p:txBody>
          <a:bodyPr wrap="square">
            <a:spAutoFit/>
          </a:bodyPr>
          <a:lstStyle/>
          <a:p>
            <a:r>
              <a:rPr lang="en-US" sz="2400" b="1" dirty="0">
                <a:latin typeface="Times" pitchFamily="18" charset="0"/>
              </a:rPr>
              <a:t>Example</a:t>
            </a:r>
            <a:r>
              <a:rPr lang="en-US" sz="2400" dirty="0">
                <a:latin typeface="Times" pitchFamily="18" charset="0"/>
              </a:rPr>
              <a:t>: Find the median of the following distribution.</a:t>
            </a:r>
          </a:p>
        </p:txBody>
      </p:sp>
      <p:graphicFrame>
        <p:nvGraphicFramePr>
          <p:cNvPr id="3" name="Table 2"/>
          <p:cNvGraphicFramePr>
            <a:graphicFrameLocks noGrp="1"/>
          </p:cNvGraphicFramePr>
          <p:nvPr/>
        </p:nvGraphicFramePr>
        <p:xfrm>
          <a:off x="762000" y="990600"/>
          <a:ext cx="2438400" cy="1828800"/>
        </p:xfrm>
        <a:graphic>
          <a:graphicData uri="http://schemas.openxmlformats.org/drawingml/2006/table">
            <a:tbl>
              <a:tblPr/>
              <a:tblGrid>
                <a:gridCol w="1004047"/>
                <a:gridCol w="1434353"/>
              </a:tblGrid>
              <a:tr h="228600">
                <a:tc>
                  <a:txBody>
                    <a:bodyPr/>
                    <a:lstStyle/>
                    <a:p>
                      <a:pPr marL="0" marR="0" algn="just">
                        <a:spcBef>
                          <a:spcPts val="0"/>
                        </a:spcBef>
                        <a:spcAft>
                          <a:spcPts val="0"/>
                        </a:spcAft>
                      </a:pPr>
                      <a:r>
                        <a:rPr lang="en-US" sz="1200" b="1">
                          <a:latin typeface="Times New Roman"/>
                          <a:ea typeface="Times New Roman"/>
                        </a:rPr>
                        <a:t>Class</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algn="just">
                        <a:spcBef>
                          <a:spcPts val="0"/>
                        </a:spcBef>
                        <a:spcAft>
                          <a:spcPts val="0"/>
                        </a:spcAft>
                      </a:pPr>
                      <a:r>
                        <a:rPr lang="en-US" sz="1200" b="1">
                          <a:latin typeface="Times New Roman"/>
                          <a:ea typeface="Times New Roman"/>
                        </a:rPr>
                        <a:t>Frequency</a:t>
                      </a:r>
                      <a:endParaRPr lang="en-US" sz="1200">
                        <a:latin typeface="Times New Roman"/>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28600">
                <a:tc>
                  <a:txBody>
                    <a:bodyPr/>
                    <a:lstStyle/>
                    <a:p>
                      <a:pPr marL="0" marR="0" algn="just">
                        <a:spcBef>
                          <a:spcPts val="0"/>
                        </a:spcBef>
                        <a:spcAft>
                          <a:spcPts val="0"/>
                        </a:spcAft>
                      </a:pPr>
                      <a:r>
                        <a:rPr lang="en-US" sz="1200" b="1">
                          <a:latin typeface="Times New Roman"/>
                          <a:ea typeface="Times New Roman"/>
                        </a:rPr>
                        <a:t>40-44</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just">
                        <a:spcBef>
                          <a:spcPts val="0"/>
                        </a:spcBef>
                        <a:spcAft>
                          <a:spcPts val="0"/>
                        </a:spcAft>
                      </a:pPr>
                      <a:r>
                        <a:rPr lang="en-US" sz="1200" b="1">
                          <a:latin typeface="Times New Roman"/>
                          <a:ea typeface="Times New Roman"/>
                        </a:rPr>
                        <a:t>7</a:t>
                      </a:r>
                      <a:endParaRPr lang="en-US" sz="1200">
                        <a:latin typeface="Times New Roman"/>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228600">
                <a:tc>
                  <a:txBody>
                    <a:bodyPr/>
                    <a:lstStyle/>
                    <a:p>
                      <a:pPr marL="0" marR="0" algn="just">
                        <a:spcBef>
                          <a:spcPts val="0"/>
                        </a:spcBef>
                        <a:spcAft>
                          <a:spcPts val="0"/>
                        </a:spcAft>
                      </a:pPr>
                      <a:r>
                        <a:rPr lang="en-US" sz="1200" b="1">
                          <a:latin typeface="Times New Roman"/>
                          <a:ea typeface="Times New Roman"/>
                        </a:rPr>
                        <a:t>45-49</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just">
                        <a:spcBef>
                          <a:spcPts val="0"/>
                        </a:spcBef>
                        <a:spcAft>
                          <a:spcPts val="0"/>
                        </a:spcAft>
                      </a:pPr>
                      <a:r>
                        <a:rPr lang="en-US" sz="1200" b="1">
                          <a:latin typeface="Times New Roman"/>
                          <a:ea typeface="Times New Roman"/>
                        </a:rPr>
                        <a:t>10</a:t>
                      </a:r>
                      <a:endParaRPr lang="en-US" sz="1200">
                        <a:latin typeface="Times New Roman"/>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228600">
                <a:tc>
                  <a:txBody>
                    <a:bodyPr/>
                    <a:lstStyle/>
                    <a:p>
                      <a:pPr marL="0" marR="0" algn="just">
                        <a:spcBef>
                          <a:spcPts val="0"/>
                        </a:spcBef>
                        <a:spcAft>
                          <a:spcPts val="0"/>
                        </a:spcAft>
                      </a:pPr>
                      <a:r>
                        <a:rPr lang="en-US" sz="1200" b="1">
                          <a:latin typeface="Times New Roman"/>
                          <a:ea typeface="Times New Roman"/>
                        </a:rPr>
                        <a:t>50-54</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just">
                        <a:spcBef>
                          <a:spcPts val="0"/>
                        </a:spcBef>
                        <a:spcAft>
                          <a:spcPts val="0"/>
                        </a:spcAft>
                      </a:pPr>
                      <a:r>
                        <a:rPr lang="en-US" sz="1200" b="1">
                          <a:latin typeface="Times New Roman"/>
                          <a:ea typeface="Times New Roman"/>
                        </a:rPr>
                        <a:t>22</a:t>
                      </a:r>
                      <a:endParaRPr lang="en-US" sz="1200">
                        <a:latin typeface="Times New Roman"/>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228600">
                <a:tc>
                  <a:txBody>
                    <a:bodyPr/>
                    <a:lstStyle/>
                    <a:p>
                      <a:pPr marL="0" marR="0" algn="just">
                        <a:spcBef>
                          <a:spcPts val="0"/>
                        </a:spcBef>
                        <a:spcAft>
                          <a:spcPts val="0"/>
                        </a:spcAft>
                      </a:pPr>
                      <a:r>
                        <a:rPr lang="en-US" sz="1200" b="1">
                          <a:latin typeface="Times New Roman"/>
                          <a:ea typeface="Times New Roman"/>
                        </a:rPr>
                        <a:t>55-59</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just">
                        <a:spcBef>
                          <a:spcPts val="0"/>
                        </a:spcBef>
                        <a:spcAft>
                          <a:spcPts val="0"/>
                        </a:spcAft>
                      </a:pPr>
                      <a:r>
                        <a:rPr lang="en-US" sz="1200" b="1">
                          <a:latin typeface="Times New Roman"/>
                          <a:ea typeface="Times New Roman"/>
                        </a:rPr>
                        <a:t>15</a:t>
                      </a:r>
                      <a:endParaRPr lang="en-US" sz="1200">
                        <a:latin typeface="Times New Roman"/>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228600">
                <a:tc>
                  <a:txBody>
                    <a:bodyPr/>
                    <a:lstStyle/>
                    <a:p>
                      <a:pPr marL="0" marR="0" algn="just">
                        <a:spcBef>
                          <a:spcPts val="0"/>
                        </a:spcBef>
                        <a:spcAft>
                          <a:spcPts val="0"/>
                        </a:spcAft>
                      </a:pPr>
                      <a:r>
                        <a:rPr lang="en-US" sz="1200" b="1">
                          <a:latin typeface="Times New Roman"/>
                          <a:ea typeface="Times New Roman"/>
                        </a:rPr>
                        <a:t>60-64</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just">
                        <a:spcBef>
                          <a:spcPts val="0"/>
                        </a:spcBef>
                        <a:spcAft>
                          <a:spcPts val="0"/>
                        </a:spcAft>
                      </a:pPr>
                      <a:r>
                        <a:rPr lang="en-US" sz="1200" b="1">
                          <a:latin typeface="Times New Roman"/>
                          <a:ea typeface="Times New Roman"/>
                        </a:rPr>
                        <a:t>12</a:t>
                      </a:r>
                      <a:endParaRPr lang="en-US" sz="1200">
                        <a:latin typeface="Times New Roman"/>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228600">
                <a:tc>
                  <a:txBody>
                    <a:bodyPr/>
                    <a:lstStyle/>
                    <a:p>
                      <a:pPr marL="0" marR="0" algn="just">
                        <a:spcBef>
                          <a:spcPts val="0"/>
                        </a:spcBef>
                        <a:spcAft>
                          <a:spcPts val="0"/>
                        </a:spcAft>
                      </a:pPr>
                      <a:r>
                        <a:rPr lang="en-US" sz="1200" b="1">
                          <a:latin typeface="Times New Roman"/>
                          <a:ea typeface="Times New Roman"/>
                        </a:rPr>
                        <a:t>65-69</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just">
                        <a:spcBef>
                          <a:spcPts val="0"/>
                        </a:spcBef>
                        <a:spcAft>
                          <a:spcPts val="0"/>
                        </a:spcAft>
                      </a:pPr>
                      <a:r>
                        <a:rPr lang="en-US" sz="1200" b="1">
                          <a:latin typeface="Times New Roman"/>
                          <a:ea typeface="Times New Roman"/>
                        </a:rPr>
                        <a:t>6</a:t>
                      </a:r>
                      <a:endParaRPr lang="en-US" sz="1200">
                        <a:latin typeface="Times New Roman"/>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228600">
                <a:tc>
                  <a:txBody>
                    <a:bodyPr/>
                    <a:lstStyle/>
                    <a:p>
                      <a:pPr marL="0" marR="0" algn="just">
                        <a:spcBef>
                          <a:spcPts val="0"/>
                        </a:spcBef>
                        <a:spcAft>
                          <a:spcPts val="0"/>
                        </a:spcAft>
                      </a:pPr>
                      <a:r>
                        <a:rPr lang="en-US" sz="1200" b="1">
                          <a:latin typeface="Times New Roman"/>
                          <a:ea typeface="Times New Roman"/>
                        </a:rPr>
                        <a:t>70-74</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200" b="1" dirty="0">
                          <a:latin typeface="Times New Roman"/>
                          <a:ea typeface="Times New Roman"/>
                        </a:rPr>
                        <a:t>3</a:t>
                      </a:r>
                      <a:endParaRPr lang="en-US" sz="1200" dirty="0">
                        <a:latin typeface="Times New Roman"/>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
        <p:nvSpPr>
          <p:cNvPr id="4" name="Rectangle 3"/>
          <p:cNvSpPr/>
          <p:nvPr/>
        </p:nvSpPr>
        <p:spPr>
          <a:xfrm>
            <a:off x="3352800" y="1143000"/>
            <a:ext cx="5791200" cy="1569660"/>
          </a:xfrm>
          <a:prstGeom prst="rect">
            <a:avLst/>
          </a:prstGeom>
        </p:spPr>
        <p:txBody>
          <a:bodyPr wrap="square">
            <a:spAutoFit/>
          </a:bodyPr>
          <a:lstStyle/>
          <a:p>
            <a:r>
              <a:rPr lang="en-US" sz="2400" b="1" dirty="0">
                <a:latin typeface="Times" pitchFamily="18" charset="0"/>
              </a:rPr>
              <a:t>Solutions:</a:t>
            </a:r>
          </a:p>
          <a:p>
            <a:pPr lvl="0"/>
            <a:r>
              <a:rPr lang="en-US" sz="2400" dirty="0">
                <a:latin typeface="Times" pitchFamily="18" charset="0"/>
              </a:rPr>
              <a:t>First find the less than cumulative frequency.</a:t>
            </a:r>
          </a:p>
          <a:p>
            <a:pPr lvl="0"/>
            <a:r>
              <a:rPr lang="en-US" sz="2400" dirty="0">
                <a:latin typeface="Times" pitchFamily="18" charset="0"/>
              </a:rPr>
              <a:t>Identify the median class.</a:t>
            </a:r>
          </a:p>
          <a:p>
            <a:pPr lvl="0"/>
            <a:r>
              <a:rPr lang="en-US" sz="2400" dirty="0">
                <a:latin typeface="Times" pitchFamily="18" charset="0"/>
              </a:rPr>
              <a:t>Find median using formula.</a:t>
            </a:r>
          </a:p>
        </p:txBody>
      </p:sp>
      <p:graphicFrame>
        <p:nvGraphicFramePr>
          <p:cNvPr id="5" name="Table 4"/>
          <p:cNvGraphicFramePr>
            <a:graphicFrameLocks noGrp="1"/>
          </p:cNvGraphicFramePr>
          <p:nvPr/>
        </p:nvGraphicFramePr>
        <p:xfrm>
          <a:off x="762000" y="2971800"/>
          <a:ext cx="4648199" cy="1828800"/>
        </p:xfrm>
        <a:graphic>
          <a:graphicData uri="http://schemas.openxmlformats.org/drawingml/2006/table">
            <a:tbl>
              <a:tblPr/>
              <a:tblGrid>
                <a:gridCol w="1090131"/>
                <a:gridCol w="1416738"/>
                <a:gridCol w="2141330"/>
              </a:tblGrid>
              <a:tr h="228600">
                <a:tc>
                  <a:txBody>
                    <a:bodyPr/>
                    <a:lstStyle/>
                    <a:p>
                      <a:pPr marL="0" marR="0" algn="just">
                        <a:spcBef>
                          <a:spcPts val="0"/>
                        </a:spcBef>
                        <a:spcAft>
                          <a:spcPts val="0"/>
                        </a:spcAft>
                      </a:pPr>
                      <a:r>
                        <a:rPr lang="en-US" sz="1200" b="1" dirty="0">
                          <a:latin typeface="Times New Roman"/>
                          <a:ea typeface="Times New Roman"/>
                        </a:rPr>
                        <a:t>Class</a:t>
                      </a:r>
                      <a:endParaRPr lang="en-U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algn="just">
                        <a:spcBef>
                          <a:spcPts val="0"/>
                        </a:spcBef>
                        <a:spcAft>
                          <a:spcPts val="0"/>
                        </a:spcAft>
                      </a:pPr>
                      <a:r>
                        <a:rPr lang="en-US" sz="1200" b="1">
                          <a:latin typeface="Times New Roman"/>
                          <a:ea typeface="Times New Roman"/>
                        </a:rPr>
                        <a:t>Frequency</a:t>
                      </a:r>
                      <a:endParaRPr lang="en-US" sz="1200">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just">
                        <a:spcBef>
                          <a:spcPts val="0"/>
                        </a:spcBef>
                        <a:spcAft>
                          <a:spcPts val="0"/>
                        </a:spcAft>
                      </a:pPr>
                      <a:r>
                        <a:rPr lang="en-US" sz="1200" b="1">
                          <a:latin typeface="Times New Roman"/>
                          <a:ea typeface="Times New Roman"/>
                        </a:rPr>
                        <a:t>Cumu.Freq(less than type)</a:t>
                      </a:r>
                      <a:endParaRPr lang="en-US" sz="1200">
                        <a:latin typeface="Times New Roman"/>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28600">
                <a:tc>
                  <a:txBody>
                    <a:bodyPr/>
                    <a:lstStyle/>
                    <a:p>
                      <a:pPr marL="0" marR="0" algn="just">
                        <a:spcBef>
                          <a:spcPts val="0"/>
                        </a:spcBef>
                        <a:spcAft>
                          <a:spcPts val="0"/>
                        </a:spcAft>
                      </a:pPr>
                      <a:r>
                        <a:rPr lang="en-US" sz="1200" b="1">
                          <a:latin typeface="Times New Roman"/>
                          <a:ea typeface="Times New Roman"/>
                        </a:rPr>
                        <a:t>40-44</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just">
                        <a:spcBef>
                          <a:spcPts val="0"/>
                        </a:spcBef>
                        <a:spcAft>
                          <a:spcPts val="0"/>
                        </a:spcAft>
                      </a:pPr>
                      <a:r>
                        <a:rPr lang="en-US" sz="1200" b="1">
                          <a:latin typeface="Times New Roman"/>
                          <a:ea typeface="Times New Roman"/>
                        </a:rPr>
                        <a:t>7</a:t>
                      </a:r>
                      <a:endParaRPr lang="en-US" sz="1200">
                        <a:latin typeface="Times New Roman"/>
                        <a:ea typeface="Times New Roman"/>
                      </a:endParaRPr>
                    </a:p>
                  </a:txBody>
                  <a:tcPr marL="68580" marR="68580" marT="0" marB="0">
                    <a:lnL>
                      <a:noFill/>
                    </a:lnL>
                    <a:lnR>
                      <a:noFill/>
                    </a:lnR>
                    <a:lnT>
                      <a:noFill/>
                    </a:lnT>
                    <a:lnB>
                      <a:noFill/>
                    </a:lnB>
                  </a:tcPr>
                </a:tc>
                <a:tc>
                  <a:txBody>
                    <a:bodyPr/>
                    <a:lstStyle/>
                    <a:p>
                      <a:pPr marL="0" marR="0" algn="just">
                        <a:spcBef>
                          <a:spcPts val="0"/>
                        </a:spcBef>
                        <a:spcAft>
                          <a:spcPts val="0"/>
                        </a:spcAft>
                      </a:pPr>
                      <a:r>
                        <a:rPr lang="en-US" sz="1200" b="1">
                          <a:latin typeface="Times New Roman"/>
                          <a:ea typeface="Times New Roman"/>
                        </a:rPr>
                        <a:t>7</a:t>
                      </a:r>
                      <a:endParaRPr lang="en-US" sz="1200">
                        <a:latin typeface="Times New Roman"/>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228600">
                <a:tc>
                  <a:txBody>
                    <a:bodyPr/>
                    <a:lstStyle/>
                    <a:p>
                      <a:pPr marL="0" marR="0" algn="just">
                        <a:spcBef>
                          <a:spcPts val="0"/>
                        </a:spcBef>
                        <a:spcAft>
                          <a:spcPts val="0"/>
                        </a:spcAft>
                      </a:pPr>
                      <a:r>
                        <a:rPr lang="en-US" sz="1200" b="1">
                          <a:latin typeface="Times New Roman"/>
                          <a:ea typeface="Times New Roman"/>
                        </a:rPr>
                        <a:t>45-49</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just">
                        <a:spcBef>
                          <a:spcPts val="0"/>
                        </a:spcBef>
                        <a:spcAft>
                          <a:spcPts val="0"/>
                        </a:spcAft>
                      </a:pPr>
                      <a:r>
                        <a:rPr lang="en-US" sz="1200" b="1">
                          <a:latin typeface="Times New Roman"/>
                          <a:ea typeface="Times New Roman"/>
                        </a:rPr>
                        <a:t>10</a:t>
                      </a:r>
                      <a:endParaRPr lang="en-US" sz="1200">
                        <a:latin typeface="Times New Roman"/>
                        <a:ea typeface="Times New Roman"/>
                      </a:endParaRPr>
                    </a:p>
                  </a:txBody>
                  <a:tcPr marL="68580" marR="68580" marT="0" marB="0">
                    <a:lnL>
                      <a:noFill/>
                    </a:lnL>
                    <a:lnR>
                      <a:noFill/>
                    </a:lnR>
                    <a:lnT>
                      <a:noFill/>
                    </a:lnT>
                    <a:lnB>
                      <a:noFill/>
                    </a:lnB>
                  </a:tcPr>
                </a:tc>
                <a:tc>
                  <a:txBody>
                    <a:bodyPr/>
                    <a:lstStyle/>
                    <a:p>
                      <a:pPr marL="0" marR="0" algn="just">
                        <a:spcBef>
                          <a:spcPts val="0"/>
                        </a:spcBef>
                        <a:spcAft>
                          <a:spcPts val="0"/>
                        </a:spcAft>
                      </a:pPr>
                      <a:r>
                        <a:rPr lang="en-US" sz="1200" b="1">
                          <a:latin typeface="Times New Roman"/>
                          <a:ea typeface="Times New Roman"/>
                        </a:rPr>
                        <a:t>17</a:t>
                      </a:r>
                      <a:endParaRPr lang="en-US" sz="1200">
                        <a:latin typeface="Times New Roman"/>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228600">
                <a:tc>
                  <a:txBody>
                    <a:bodyPr/>
                    <a:lstStyle/>
                    <a:p>
                      <a:pPr marL="0" marR="0" algn="just">
                        <a:spcBef>
                          <a:spcPts val="0"/>
                        </a:spcBef>
                        <a:spcAft>
                          <a:spcPts val="0"/>
                        </a:spcAft>
                      </a:pPr>
                      <a:r>
                        <a:rPr lang="en-US" sz="1200" b="1">
                          <a:latin typeface="Times New Roman"/>
                          <a:ea typeface="Times New Roman"/>
                        </a:rPr>
                        <a:t>50-54</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just">
                        <a:spcBef>
                          <a:spcPts val="0"/>
                        </a:spcBef>
                        <a:spcAft>
                          <a:spcPts val="0"/>
                        </a:spcAft>
                      </a:pPr>
                      <a:r>
                        <a:rPr lang="en-US" sz="1200" b="1">
                          <a:latin typeface="Times New Roman"/>
                          <a:ea typeface="Times New Roman"/>
                        </a:rPr>
                        <a:t>22</a:t>
                      </a:r>
                      <a:endParaRPr lang="en-US" sz="1200">
                        <a:latin typeface="Times New Roman"/>
                        <a:ea typeface="Times New Roman"/>
                      </a:endParaRPr>
                    </a:p>
                  </a:txBody>
                  <a:tcPr marL="68580" marR="68580" marT="0" marB="0">
                    <a:lnL>
                      <a:noFill/>
                    </a:lnL>
                    <a:lnR>
                      <a:noFill/>
                    </a:lnR>
                    <a:lnT>
                      <a:noFill/>
                    </a:lnT>
                    <a:lnB>
                      <a:noFill/>
                    </a:lnB>
                  </a:tcPr>
                </a:tc>
                <a:tc>
                  <a:txBody>
                    <a:bodyPr/>
                    <a:lstStyle/>
                    <a:p>
                      <a:pPr marL="0" marR="0" algn="just">
                        <a:spcBef>
                          <a:spcPts val="0"/>
                        </a:spcBef>
                        <a:spcAft>
                          <a:spcPts val="0"/>
                        </a:spcAft>
                      </a:pPr>
                      <a:r>
                        <a:rPr lang="en-US" sz="1200" b="1">
                          <a:latin typeface="Times New Roman"/>
                          <a:ea typeface="Times New Roman"/>
                        </a:rPr>
                        <a:t>39</a:t>
                      </a:r>
                      <a:endParaRPr lang="en-US" sz="1200">
                        <a:latin typeface="Times New Roman"/>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228600">
                <a:tc>
                  <a:txBody>
                    <a:bodyPr/>
                    <a:lstStyle/>
                    <a:p>
                      <a:pPr marL="0" marR="0" algn="just">
                        <a:spcBef>
                          <a:spcPts val="0"/>
                        </a:spcBef>
                        <a:spcAft>
                          <a:spcPts val="0"/>
                        </a:spcAft>
                      </a:pPr>
                      <a:r>
                        <a:rPr lang="en-US" sz="1200" b="1">
                          <a:latin typeface="Times New Roman"/>
                          <a:ea typeface="Times New Roman"/>
                        </a:rPr>
                        <a:t>55-59</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just">
                        <a:spcBef>
                          <a:spcPts val="0"/>
                        </a:spcBef>
                        <a:spcAft>
                          <a:spcPts val="0"/>
                        </a:spcAft>
                      </a:pPr>
                      <a:r>
                        <a:rPr lang="en-US" sz="1200" b="1">
                          <a:latin typeface="Times New Roman"/>
                          <a:ea typeface="Times New Roman"/>
                        </a:rPr>
                        <a:t>15</a:t>
                      </a:r>
                      <a:endParaRPr lang="en-US" sz="1200">
                        <a:latin typeface="Times New Roman"/>
                        <a:ea typeface="Times New Roman"/>
                      </a:endParaRPr>
                    </a:p>
                  </a:txBody>
                  <a:tcPr marL="68580" marR="68580" marT="0" marB="0">
                    <a:lnL>
                      <a:noFill/>
                    </a:lnL>
                    <a:lnR>
                      <a:noFill/>
                    </a:lnR>
                    <a:lnT>
                      <a:noFill/>
                    </a:lnT>
                    <a:lnB>
                      <a:noFill/>
                    </a:lnB>
                  </a:tcPr>
                </a:tc>
                <a:tc>
                  <a:txBody>
                    <a:bodyPr/>
                    <a:lstStyle/>
                    <a:p>
                      <a:pPr marL="0" marR="0" algn="just">
                        <a:spcBef>
                          <a:spcPts val="0"/>
                        </a:spcBef>
                        <a:spcAft>
                          <a:spcPts val="0"/>
                        </a:spcAft>
                      </a:pPr>
                      <a:r>
                        <a:rPr lang="en-US" sz="1200" b="1">
                          <a:latin typeface="Times New Roman"/>
                          <a:ea typeface="Times New Roman"/>
                        </a:rPr>
                        <a:t>54</a:t>
                      </a:r>
                      <a:endParaRPr lang="en-US" sz="1200">
                        <a:latin typeface="Times New Roman"/>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228600">
                <a:tc>
                  <a:txBody>
                    <a:bodyPr/>
                    <a:lstStyle/>
                    <a:p>
                      <a:pPr marL="0" marR="0" algn="just">
                        <a:spcBef>
                          <a:spcPts val="0"/>
                        </a:spcBef>
                        <a:spcAft>
                          <a:spcPts val="0"/>
                        </a:spcAft>
                      </a:pPr>
                      <a:r>
                        <a:rPr lang="en-US" sz="1200" b="1">
                          <a:latin typeface="Times New Roman"/>
                          <a:ea typeface="Times New Roman"/>
                        </a:rPr>
                        <a:t>60-64</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just">
                        <a:spcBef>
                          <a:spcPts val="0"/>
                        </a:spcBef>
                        <a:spcAft>
                          <a:spcPts val="0"/>
                        </a:spcAft>
                      </a:pPr>
                      <a:r>
                        <a:rPr lang="en-US" sz="1200" b="1">
                          <a:latin typeface="Times New Roman"/>
                          <a:ea typeface="Times New Roman"/>
                        </a:rPr>
                        <a:t>12</a:t>
                      </a:r>
                      <a:endParaRPr lang="en-US" sz="1200">
                        <a:latin typeface="Times New Roman"/>
                        <a:ea typeface="Times New Roman"/>
                      </a:endParaRPr>
                    </a:p>
                  </a:txBody>
                  <a:tcPr marL="68580" marR="68580" marT="0" marB="0">
                    <a:lnL>
                      <a:noFill/>
                    </a:lnL>
                    <a:lnR>
                      <a:noFill/>
                    </a:lnR>
                    <a:lnT>
                      <a:noFill/>
                    </a:lnT>
                    <a:lnB>
                      <a:noFill/>
                    </a:lnB>
                  </a:tcPr>
                </a:tc>
                <a:tc>
                  <a:txBody>
                    <a:bodyPr/>
                    <a:lstStyle/>
                    <a:p>
                      <a:pPr marL="0" marR="0" algn="just">
                        <a:spcBef>
                          <a:spcPts val="0"/>
                        </a:spcBef>
                        <a:spcAft>
                          <a:spcPts val="0"/>
                        </a:spcAft>
                      </a:pPr>
                      <a:r>
                        <a:rPr lang="en-US" sz="1200" b="1">
                          <a:latin typeface="Times New Roman"/>
                          <a:ea typeface="Times New Roman"/>
                        </a:rPr>
                        <a:t>66</a:t>
                      </a:r>
                      <a:endParaRPr lang="en-US" sz="1200">
                        <a:latin typeface="Times New Roman"/>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228600">
                <a:tc>
                  <a:txBody>
                    <a:bodyPr/>
                    <a:lstStyle/>
                    <a:p>
                      <a:pPr marL="0" marR="0" algn="just">
                        <a:spcBef>
                          <a:spcPts val="0"/>
                        </a:spcBef>
                        <a:spcAft>
                          <a:spcPts val="0"/>
                        </a:spcAft>
                      </a:pPr>
                      <a:r>
                        <a:rPr lang="en-US" sz="1200" b="1">
                          <a:latin typeface="Times New Roman"/>
                          <a:ea typeface="Times New Roman"/>
                        </a:rPr>
                        <a:t>65-69</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just">
                        <a:spcBef>
                          <a:spcPts val="0"/>
                        </a:spcBef>
                        <a:spcAft>
                          <a:spcPts val="0"/>
                        </a:spcAft>
                      </a:pPr>
                      <a:r>
                        <a:rPr lang="en-US" sz="1200" b="1">
                          <a:latin typeface="Times New Roman"/>
                          <a:ea typeface="Times New Roman"/>
                        </a:rPr>
                        <a:t>6</a:t>
                      </a:r>
                      <a:endParaRPr lang="en-US" sz="1200">
                        <a:latin typeface="Times New Roman"/>
                        <a:ea typeface="Times New Roman"/>
                      </a:endParaRPr>
                    </a:p>
                  </a:txBody>
                  <a:tcPr marL="68580" marR="68580" marT="0" marB="0">
                    <a:lnL>
                      <a:noFill/>
                    </a:lnL>
                    <a:lnR>
                      <a:noFill/>
                    </a:lnR>
                    <a:lnT>
                      <a:noFill/>
                    </a:lnT>
                    <a:lnB>
                      <a:noFill/>
                    </a:lnB>
                  </a:tcPr>
                </a:tc>
                <a:tc>
                  <a:txBody>
                    <a:bodyPr/>
                    <a:lstStyle/>
                    <a:p>
                      <a:pPr marL="0" marR="0" algn="just">
                        <a:spcBef>
                          <a:spcPts val="0"/>
                        </a:spcBef>
                        <a:spcAft>
                          <a:spcPts val="0"/>
                        </a:spcAft>
                      </a:pPr>
                      <a:r>
                        <a:rPr lang="en-US" sz="1200" b="1">
                          <a:latin typeface="Times New Roman"/>
                          <a:ea typeface="Times New Roman"/>
                        </a:rPr>
                        <a:t>72</a:t>
                      </a:r>
                      <a:endParaRPr lang="en-US" sz="1200">
                        <a:latin typeface="Times New Roman"/>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228600">
                <a:tc>
                  <a:txBody>
                    <a:bodyPr/>
                    <a:lstStyle/>
                    <a:p>
                      <a:pPr marL="0" marR="0" algn="just">
                        <a:spcBef>
                          <a:spcPts val="0"/>
                        </a:spcBef>
                        <a:spcAft>
                          <a:spcPts val="0"/>
                        </a:spcAft>
                      </a:pPr>
                      <a:r>
                        <a:rPr lang="en-US" sz="1200" b="1">
                          <a:latin typeface="Times New Roman"/>
                          <a:ea typeface="Times New Roman"/>
                        </a:rPr>
                        <a:t>70-74</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200" b="1">
                          <a:latin typeface="Times New Roman"/>
                          <a:ea typeface="Times New Roman"/>
                        </a:rPr>
                        <a:t>3</a:t>
                      </a:r>
                      <a:endParaRPr lang="en-US" sz="1200">
                        <a:latin typeface="Times New Roman"/>
                        <a:ea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200" b="1" dirty="0">
                          <a:latin typeface="Times New Roman"/>
                          <a:ea typeface="Times New Roman"/>
                        </a:rPr>
                        <a:t>75</a:t>
                      </a:r>
                      <a:endParaRPr lang="en-US" sz="1200" dirty="0">
                        <a:latin typeface="Times New Roman"/>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
        <p:nvSpPr>
          <p:cNvPr id="4301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3009" name="Object 1"/>
          <p:cNvGraphicFramePr>
            <a:graphicFrameLocks noChangeAspect="1"/>
          </p:cNvGraphicFramePr>
          <p:nvPr/>
        </p:nvGraphicFramePr>
        <p:xfrm>
          <a:off x="0" y="4953000"/>
          <a:ext cx="9144000" cy="1905000"/>
        </p:xfrm>
        <a:graphic>
          <a:graphicData uri="http://schemas.openxmlformats.org/presentationml/2006/ole">
            <p:oleObj spid="_x0000_s43009" name="Equation" r:id="rId3" imgW="4648200" imgH="1066800" progId="">
              <p:embed/>
            </p:oleObj>
          </a:graphicData>
        </a:graphic>
      </p:graphicFrame>
      <p:sp>
        <p:nvSpPr>
          <p:cNvPr id="8" name="Date Placeholder 7"/>
          <p:cNvSpPr>
            <a:spLocks noGrp="1"/>
          </p:cNvSpPr>
          <p:nvPr>
            <p:ph type="dt" sz="half" idx="10"/>
          </p:nvPr>
        </p:nvSpPr>
        <p:spPr/>
        <p:txBody>
          <a:bodyPr/>
          <a:lstStyle/>
          <a:p>
            <a:fld id="{07268F26-3D20-44F8-9AEE-AEDDB67E7570}" type="datetime1">
              <a:rPr lang="en-US" smtClean="0"/>
              <a:t>5/28/2020</a:t>
            </a:fld>
            <a:endParaRPr lang="en-US"/>
          </a:p>
        </p:txBody>
      </p:sp>
      <p:sp>
        <p:nvSpPr>
          <p:cNvPr id="9" name="Footer Placeholder 8"/>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4033" name="Object 1"/>
          <p:cNvGraphicFramePr>
            <a:graphicFrameLocks noChangeAspect="1"/>
          </p:cNvGraphicFramePr>
          <p:nvPr/>
        </p:nvGraphicFramePr>
        <p:xfrm>
          <a:off x="381000" y="533400"/>
          <a:ext cx="5958531" cy="1219200"/>
        </p:xfrm>
        <a:graphic>
          <a:graphicData uri="http://schemas.openxmlformats.org/presentationml/2006/ole">
            <p:oleObj spid="_x0000_s44033" name="Equation" r:id="rId3" imgW="2959100" imgH="838200" progId="">
              <p:embed/>
            </p:oleObj>
          </a:graphicData>
        </a:graphic>
      </p:graphicFrame>
      <p:sp>
        <p:nvSpPr>
          <p:cNvPr id="4403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4035" name="Object 3"/>
          <p:cNvGraphicFramePr>
            <a:graphicFrameLocks noChangeAspect="1"/>
          </p:cNvGraphicFramePr>
          <p:nvPr/>
        </p:nvGraphicFramePr>
        <p:xfrm>
          <a:off x="685800" y="1524000"/>
          <a:ext cx="5334000" cy="1447800"/>
        </p:xfrm>
        <a:graphic>
          <a:graphicData uri="http://schemas.openxmlformats.org/presentationml/2006/ole">
            <p:oleObj spid="_x0000_s44035" name="Equation" r:id="rId4" imgW="2463800" imgH="1143000" progId="">
              <p:embed/>
            </p:oleObj>
          </a:graphicData>
        </a:graphic>
      </p:graphicFrame>
      <p:sp>
        <p:nvSpPr>
          <p:cNvPr id="44037" name="Rectangle 5"/>
          <p:cNvSpPr>
            <a:spLocks noChangeArrowheads="1"/>
          </p:cNvSpPr>
          <p:nvPr/>
        </p:nvSpPr>
        <p:spPr bwMode="auto">
          <a:xfrm>
            <a:off x="0" y="3124200"/>
            <a:ext cx="9144000" cy="38164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838200" algn="l"/>
              </a:tabLst>
            </a:pPr>
            <a:r>
              <a:rPr kumimoji="0" lang="en-US" sz="2200" b="1" i="0" strike="noStrike" cap="none" normalizeH="0" baseline="0" dirty="0" smtClean="0">
                <a:ln>
                  <a:noFill/>
                </a:ln>
                <a:solidFill>
                  <a:schemeClr val="tx1"/>
                </a:solidFill>
                <a:effectLst/>
                <a:latin typeface="Times" pitchFamily="18" charset="0"/>
                <a:ea typeface="Times New Roman" pitchFamily="18" charset="0"/>
                <a:cs typeface="Arial" pitchFamily="34" charset="0"/>
              </a:rPr>
              <a:t>         </a:t>
            </a:r>
            <a:r>
              <a:rPr kumimoji="0" lang="en-US" sz="2200" b="1" i="0" u="sng" strike="noStrike" cap="none" normalizeH="0" baseline="0" dirty="0" smtClean="0">
                <a:ln>
                  <a:noFill/>
                </a:ln>
                <a:solidFill>
                  <a:schemeClr val="tx1"/>
                </a:solidFill>
                <a:effectLst/>
                <a:latin typeface="Times" pitchFamily="18" charset="0"/>
                <a:ea typeface="Times New Roman" pitchFamily="18" charset="0"/>
                <a:cs typeface="Arial" pitchFamily="34" charset="0"/>
              </a:rPr>
              <a:t>  Merits and Demerits of Median</a:t>
            </a:r>
            <a:endParaRPr kumimoji="0" lang="en-US" sz="22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838200" algn="l"/>
              </a:tabLst>
            </a:pPr>
            <a:r>
              <a:rPr kumimoji="0" lang="en-US" sz="22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Merits:</a:t>
            </a:r>
            <a:endParaRPr kumimoji="0" lang="en-US" sz="22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838200" algn="l"/>
              </a:tabLst>
            </a:pPr>
            <a:r>
              <a:rPr kumimoji="0" lang="en-US" sz="22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Median is a positional average and hence not influenced by extreme observations.</a:t>
            </a:r>
            <a:endParaRPr kumimoji="0" lang="en-US" sz="22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838200" algn="l"/>
              </a:tabLst>
            </a:pPr>
            <a:r>
              <a:rPr kumimoji="0" lang="en-US" sz="22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Can be calculated in the case of open end intervals.</a:t>
            </a:r>
            <a:endParaRPr kumimoji="0" lang="en-US" sz="22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838200" algn="l"/>
              </a:tabLst>
            </a:pPr>
            <a:r>
              <a:rPr kumimoji="0" lang="en-US" sz="22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Median can be located even if the data are incomplete.</a:t>
            </a:r>
            <a:endParaRPr kumimoji="0" lang="en-US" sz="22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838200" algn="l"/>
              </a:tabLst>
            </a:pPr>
            <a:r>
              <a:rPr kumimoji="0" lang="en-US" sz="22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Demerits:</a:t>
            </a:r>
            <a:endParaRPr kumimoji="0" lang="en-US" sz="22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838200" algn="l"/>
              </a:tabLst>
            </a:pPr>
            <a:r>
              <a:rPr kumimoji="0" lang="en-US" sz="22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It is not a good representative of data if the number of items is small.</a:t>
            </a:r>
            <a:endParaRPr kumimoji="0" lang="en-US" sz="22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838200" algn="l"/>
              </a:tabLst>
            </a:pPr>
            <a:r>
              <a:rPr kumimoji="0" lang="en-US" sz="22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It is not amenable to further algebraic treatment.</a:t>
            </a:r>
            <a:endParaRPr kumimoji="0" lang="en-US" sz="22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838200" algn="l"/>
              </a:tabLst>
            </a:pPr>
            <a:r>
              <a:rPr kumimoji="0" lang="en-US" sz="22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It is susceptible to sampling fluctuations.</a:t>
            </a:r>
            <a:endParaRPr kumimoji="0" lang="en-US" sz="22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838200" algn="l"/>
              </a:tabLst>
            </a:pPr>
            <a:endParaRPr kumimoji="0" lang="en-US" sz="2200" b="0" i="0" u="none" strike="noStrike" cap="none" normalizeH="0" baseline="0" dirty="0" smtClean="0">
              <a:ln>
                <a:noFill/>
              </a:ln>
              <a:solidFill>
                <a:schemeClr val="tx1"/>
              </a:solidFill>
              <a:effectLst/>
              <a:latin typeface="Times" pitchFamily="18" charset="0"/>
              <a:cs typeface="Arial" pitchFamily="34" charset="0"/>
            </a:endParaRPr>
          </a:p>
        </p:txBody>
      </p:sp>
      <p:sp>
        <p:nvSpPr>
          <p:cNvPr id="7" name="Date Placeholder 6"/>
          <p:cNvSpPr>
            <a:spLocks noGrp="1"/>
          </p:cNvSpPr>
          <p:nvPr>
            <p:ph type="dt" sz="half" idx="10"/>
          </p:nvPr>
        </p:nvSpPr>
        <p:spPr/>
        <p:txBody>
          <a:bodyPr/>
          <a:lstStyle/>
          <a:p>
            <a:fld id="{FE40F00C-E781-41EE-8748-BC6EDA8A1602}" type="datetime1">
              <a:rPr lang="en-US" smtClean="0"/>
              <a:t>5/28/2020</a:t>
            </a:fld>
            <a:endParaRPr lang="en-US"/>
          </a:p>
        </p:txBody>
      </p:sp>
      <p:sp>
        <p:nvSpPr>
          <p:cNvPr id="8" name="Footer Placeholder 7"/>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ChangeArrowheads="1"/>
          </p:cNvSpPr>
          <p:nvPr/>
        </p:nvSpPr>
        <p:spPr bwMode="auto">
          <a:xfrm>
            <a:off x="1" y="0"/>
            <a:ext cx="9143999"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838200" algn="l"/>
              </a:tabLst>
            </a:pPr>
            <a:r>
              <a:rPr kumimoji="0" lang="en-US" sz="2400" b="1" i="0" strike="noStrike" cap="none" normalizeH="0" baseline="0" dirty="0" smtClean="0">
                <a:ln>
                  <a:noFill/>
                </a:ln>
                <a:solidFill>
                  <a:schemeClr val="tx1"/>
                </a:solidFill>
                <a:effectLst/>
                <a:latin typeface="Times" pitchFamily="18" charset="0"/>
                <a:ea typeface="Times New Roman" pitchFamily="18" charset="0"/>
                <a:cs typeface="Arial" pitchFamily="34" charset="0"/>
              </a:rPr>
              <a:t>                    </a:t>
            </a:r>
            <a:r>
              <a:rPr kumimoji="0" lang="en-US" sz="2400" b="1" i="0" u="sng" strike="noStrike" cap="none" normalizeH="0" baseline="0" dirty="0" smtClean="0">
                <a:ln>
                  <a:noFill/>
                </a:ln>
                <a:solidFill>
                  <a:schemeClr val="tx1"/>
                </a:solidFill>
                <a:effectLst/>
                <a:latin typeface="Times" pitchFamily="18" charset="0"/>
                <a:ea typeface="Times New Roman" pitchFamily="18" charset="0"/>
                <a:cs typeface="Arial" pitchFamily="34" charset="0"/>
              </a:rPr>
              <a:t>  </a:t>
            </a:r>
            <a:r>
              <a:rPr kumimoji="0" lang="en-US" sz="2400" b="1" i="0" u="sng" strike="noStrike" cap="none" normalizeH="0" baseline="0" dirty="0" err="1" smtClean="0">
                <a:ln>
                  <a:noFill/>
                </a:ln>
                <a:solidFill>
                  <a:schemeClr val="tx1"/>
                </a:solidFill>
                <a:effectLst/>
                <a:latin typeface="Times" pitchFamily="18" charset="0"/>
                <a:ea typeface="Times New Roman" pitchFamily="18" charset="0"/>
                <a:cs typeface="Arial" pitchFamily="34" charset="0"/>
              </a:rPr>
              <a:t>Quantiles</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ü"/>
              <a:tabLst>
                <a:tab pos="8382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When a distribution is arranged in order of magnitude of items, the median is the value of the middle term. </a:t>
            </a: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ü"/>
              <a:tabLst>
                <a:tab pos="8382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Their measures that depend up on their positions in distribution quartiles, deciles, and percentiles are collectively called </a:t>
            </a:r>
            <a:r>
              <a:rPr kumimoji="0" lang="en-US" sz="2400" b="0" i="0" u="none" strike="noStrike" cap="none" normalizeH="0" baseline="0" dirty="0" err="1" smtClean="0">
                <a:ln>
                  <a:noFill/>
                </a:ln>
                <a:solidFill>
                  <a:schemeClr val="tx1"/>
                </a:solidFill>
                <a:effectLst/>
                <a:latin typeface="Times" pitchFamily="18" charset="0"/>
                <a:ea typeface="Times New Roman" pitchFamily="18" charset="0"/>
                <a:cs typeface="Arial" pitchFamily="34" charset="0"/>
              </a:rPr>
              <a:t>quantiles</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sp>
        <p:nvSpPr>
          <p:cNvPr id="45058" name="Rectangle 2"/>
          <p:cNvSpPr>
            <a:spLocks noChangeArrowheads="1"/>
          </p:cNvSpPr>
          <p:nvPr/>
        </p:nvSpPr>
        <p:spPr bwMode="auto">
          <a:xfrm>
            <a:off x="0" y="2057400"/>
            <a:ext cx="88392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8600" algn="l"/>
                <a:tab pos="838200" algn="l"/>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Quartiles:</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 pos="8382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Quartiles are measures that divide the frequency distribution in to four equal parts.</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 pos="8382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The value of the variables corresponding to these divisions are denoted Q</a:t>
            </a:r>
            <a:r>
              <a:rPr kumimoji="0" lang="en-US" sz="2400" b="0" i="0" u="none" strike="noStrike" cap="none" normalizeH="0" baseline="-30000" dirty="0" smtClean="0">
                <a:ln>
                  <a:noFill/>
                </a:ln>
                <a:solidFill>
                  <a:schemeClr val="tx1"/>
                </a:solidFill>
                <a:effectLst/>
                <a:latin typeface="Times" pitchFamily="18" charset="0"/>
                <a:ea typeface="Times New Roman" pitchFamily="18" charset="0"/>
                <a:cs typeface="Arial" pitchFamily="34" charset="0"/>
              </a:rPr>
              <a:t>1</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Q</a:t>
            </a:r>
            <a:r>
              <a:rPr kumimoji="0" lang="en-US" sz="2400" b="0" i="0" u="none" strike="noStrike" cap="none" normalizeH="0" baseline="-30000" dirty="0" smtClean="0">
                <a:ln>
                  <a:noFill/>
                </a:ln>
                <a:solidFill>
                  <a:schemeClr val="tx1"/>
                </a:solidFill>
                <a:effectLst/>
                <a:latin typeface="Times" pitchFamily="18" charset="0"/>
                <a:ea typeface="Times New Roman" pitchFamily="18" charset="0"/>
                <a:cs typeface="Arial" pitchFamily="34" charset="0"/>
              </a:rPr>
              <a:t>2</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and Q</a:t>
            </a:r>
            <a:r>
              <a:rPr kumimoji="0" lang="en-US" sz="2400" b="0" i="0" u="none" strike="noStrike" cap="none" normalizeH="0" baseline="-30000" dirty="0" smtClean="0">
                <a:ln>
                  <a:noFill/>
                </a:ln>
                <a:solidFill>
                  <a:schemeClr val="tx1"/>
                </a:solidFill>
                <a:effectLst/>
                <a:latin typeface="Times" pitchFamily="18" charset="0"/>
                <a:ea typeface="Times New Roman" pitchFamily="18" charset="0"/>
                <a:cs typeface="Arial" pitchFamily="34" charset="0"/>
              </a:rPr>
              <a:t>3 </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often called the first, the second and the third quartile respectively.</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 pos="8382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Q</a:t>
            </a:r>
            <a:r>
              <a:rPr kumimoji="0" lang="en-US" sz="2400" b="0" i="0" u="none" strike="noStrike" cap="none" normalizeH="0" baseline="-30000" dirty="0" smtClean="0">
                <a:ln>
                  <a:noFill/>
                </a:ln>
                <a:solidFill>
                  <a:schemeClr val="tx1"/>
                </a:solidFill>
                <a:effectLst/>
                <a:latin typeface="Times" pitchFamily="18" charset="0"/>
                <a:ea typeface="Times New Roman" pitchFamily="18" charset="0"/>
                <a:cs typeface="Arial" pitchFamily="34" charset="0"/>
              </a:rPr>
              <a:t>1 </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is a value which has 25% items which are less than or equal to it. Similarly Q</a:t>
            </a:r>
            <a:r>
              <a:rPr kumimoji="0" lang="en-US" sz="2400" b="0" i="0" u="none" strike="noStrike" cap="none" normalizeH="0" baseline="-30000" dirty="0" smtClean="0">
                <a:ln>
                  <a:noFill/>
                </a:ln>
                <a:solidFill>
                  <a:schemeClr val="tx1"/>
                </a:solidFill>
                <a:effectLst/>
                <a:latin typeface="Times" pitchFamily="18" charset="0"/>
                <a:ea typeface="Times New Roman" pitchFamily="18" charset="0"/>
                <a:cs typeface="Arial" pitchFamily="34" charset="0"/>
              </a:rPr>
              <a:t>2</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has 50%items with value less than or equal to it and Q</a:t>
            </a:r>
            <a:r>
              <a:rPr kumimoji="0" lang="en-US" sz="2400" b="0" i="0" u="none" strike="noStrike" cap="none" normalizeH="0" baseline="-30000" dirty="0" smtClean="0">
                <a:ln>
                  <a:noFill/>
                </a:ln>
                <a:solidFill>
                  <a:schemeClr val="tx1"/>
                </a:solidFill>
                <a:effectLst/>
                <a:latin typeface="Times" pitchFamily="18" charset="0"/>
                <a:ea typeface="Times New Roman" pitchFamily="18" charset="0"/>
                <a:cs typeface="Arial" pitchFamily="34" charset="0"/>
              </a:rPr>
              <a:t>3</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has 75% items whose values are less than or equal to it.</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sp>
        <p:nvSpPr>
          <p:cNvPr id="4" name="Rectangle 3"/>
          <p:cNvSpPr/>
          <p:nvPr/>
        </p:nvSpPr>
        <p:spPr>
          <a:xfrm>
            <a:off x="0" y="5562600"/>
            <a:ext cx="4191000" cy="461665"/>
          </a:xfrm>
          <a:prstGeom prst="rect">
            <a:avLst/>
          </a:prstGeom>
        </p:spPr>
        <p:txBody>
          <a:bodyPr wrap="square">
            <a:spAutoFit/>
          </a:bodyPr>
          <a:lstStyle/>
          <a:p>
            <a:pPr>
              <a:buFont typeface="Arial" pitchFamily="34" charset="0"/>
              <a:buChar char="•"/>
            </a:pPr>
            <a:r>
              <a:rPr lang="en-US" sz="2400" dirty="0">
                <a:latin typeface="Times" pitchFamily="18" charset="0"/>
              </a:rPr>
              <a:t>To find </a:t>
            </a:r>
            <a:r>
              <a:rPr lang="en-US" sz="2400" dirty="0" err="1">
                <a:latin typeface="Times" pitchFamily="18" charset="0"/>
              </a:rPr>
              <a:t>Q</a:t>
            </a:r>
            <a:r>
              <a:rPr lang="en-US" sz="2400" baseline="-25000" dirty="0" err="1">
                <a:latin typeface="Times" pitchFamily="18" charset="0"/>
              </a:rPr>
              <a:t>i</a:t>
            </a:r>
            <a:r>
              <a:rPr lang="en-US" sz="2400" dirty="0">
                <a:latin typeface="Times" pitchFamily="18" charset="0"/>
              </a:rPr>
              <a:t> (</a:t>
            </a:r>
            <a:r>
              <a:rPr lang="en-US" sz="2400" dirty="0" err="1">
                <a:latin typeface="Times" pitchFamily="18" charset="0"/>
              </a:rPr>
              <a:t>i</a:t>
            </a:r>
            <a:r>
              <a:rPr lang="en-US" sz="2400" dirty="0">
                <a:latin typeface="Times" pitchFamily="18" charset="0"/>
              </a:rPr>
              <a:t>=1, 2, 3) we count </a:t>
            </a:r>
          </a:p>
        </p:txBody>
      </p:sp>
      <p:sp>
        <p:nvSpPr>
          <p:cNvPr id="4506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5059" name="Object 3"/>
          <p:cNvGraphicFramePr>
            <a:graphicFrameLocks noChangeAspect="1"/>
          </p:cNvGraphicFramePr>
          <p:nvPr/>
        </p:nvGraphicFramePr>
        <p:xfrm>
          <a:off x="3886200" y="5486400"/>
          <a:ext cx="276225" cy="504825"/>
        </p:xfrm>
        <a:graphic>
          <a:graphicData uri="http://schemas.openxmlformats.org/presentationml/2006/ole">
            <p:oleObj spid="_x0000_s45059" name="Equation" r:id="rId3" imgW="279400" imgH="508000" progId="">
              <p:embed/>
            </p:oleObj>
          </a:graphicData>
        </a:graphic>
      </p:graphicFrame>
      <p:sp>
        <p:nvSpPr>
          <p:cNvPr id="7" name="Rectangle 6"/>
          <p:cNvSpPr/>
          <p:nvPr/>
        </p:nvSpPr>
        <p:spPr>
          <a:xfrm>
            <a:off x="4191000" y="5486400"/>
            <a:ext cx="5187639" cy="415498"/>
          </a:xfrm>
          <a:prstGeom prst="rect">
            <a:avLst/>
          </a:prstGeom>
        </p:spPr>
        <p:txBody>
          <a:bodyPr wrap="none">
            <a:spAutoFit/>
          </a:bodyPr>
          <a:lstStyle/>
          <a:p>
            <a:pPr lvl="0"/>
            <a:r>
              <a:rPr lang="en-US" sz="2100" dirty="0">
                <a:latin typeface="Times" pitchFamily="18" charset="0"/>
              </a:rPr>
              <a:t>of the classes beginning from the lowest class.</a:t>
            </a:r>
          </a:p>
        </p:txBody>
      </p:sp>
      <p:sp>
        <p:nvSpPr>
          <p:cNvPr id="8" name="Rectangle 7"/>
          <p:cNvSpPr/>
          <p:nvPr/>
        </p:nvSpPr>
        <p:spPr>
          <a:xfrm>
            <a:off x="0" y="6211669"/>
            <a:ext cx="8382000" cy="461665"/>
          </a:xfrm>
          <a:prstGeom prst="rect">
            <a:avLst/>
          </a:prstGeom>
        </p:spPr>
        <p:txBody>
          <a:bodyPr wrap="square">
            <a:spAutoFit/>
          </a:bodyPr>
          <a:lstStyle/>
          <a:p>
            <a:pPr lvl="0">
              <a:buFont typeface="Arial" pitchFamily="34" charset="0"/>
              <a:buChar char="•"/>
            </a:pPr>
            <a:r>
              <a:rPr lang="en-US" sz="2400" dirty="0">
                <a:latin typeface="Times" pitchFamily="18" charset="0"/>
              </a:rPr>
              <a:t>For grouped data: we have the following formula</a:t>
            </a:r>
          </a:p>
        </p:txBody>
      </p:sp>
      <p:sp>
        <p:nvSpPr>
          <p:cNvPr id="9" name="Date Placeholder 8"/>
          <p:cNvSpPr>
            <a:spLocks noGrp="1"/>
          </p:cNvSpPr>
          <p:nvPr>
            <p:ph type="dt" sz="half" idx="10"/>
          </p:nvPr>
        </p:nvSpPr>
        <p:spPr/>
        <p:txBody>
          <a:bodyPr/>
          <a:lstStyle/>
          <a:p>
            <a:fld id="{2560E48B-1426-4430-B605-217D1FAF44CC}" type="datetime1">
              <a:rPr lang="en-US" smtClean="0"/>
              <a:t>5/28/2020</a:t>
            </a:fld>
            <a:endParaRPr lang="en-US"/>
          </a:p>
        </p:txBody>
      </p:sp>
      <p:sp>
        <p:nvSpPr>
          <p:cNvPr id="10" name="Footer Placeholder 9"/>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6081" name="Object 1"/>
          <p:cNvGraphicFramePr>
            <a:graphicFrameLocks noChangeAspect="1"/>
          </p:cNvGraphicFramePr>
          <p:nvPr/>
        </p:nvGraphicFramePr>
        <p:xfrm>
          <a:off x="381000" y="457200"/>
          <a:ext cx="6324600" cy="2286000"/>
        </p:xfrm>
        <a:graphic>
          <a:graphicData uri="http://schemas.openxmlformats.org/presentationml/2006/ole">
            <p:oleObj spid="_x0000_s46081" name="Equation" r:id="rId3" imgW="6477000" imgH="2679700" progId="">
              <p:embed/>
            </p:oleObj>
          </a:graphicData>
        </a:graphic>
      </p:graphicFrame>
      <p:sp>
        <p:nvSpPr>
          <p:cNvPr id="46083" name="Rectangle 3"/>
          <p:cNvSpPr>
            <a:spLocks noChangeArrowheads="1"/>
          </p:cNvSpPr>
          <p:nvPr/>
        </p:nvSpPr>
        <p:spPr bwMode="auto">
          <a:xfrm>
            <a:off x="0" y="2590800"/>
            <a:ext cx="9144000" cy="11541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3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Remark:</a:t>
            </a:r>
            <a:endParaRPr kumimoji="0" lang="en-US" sz="23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3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The quartile class (class containing </a:t>
            </a:r>
            <a:r>
              <a:rPr kumimoji="0" lang="en-US" sz="2300" b="0" i="0" u="none" strike="noStrike" cap="none" normalizeH="0" baseline="0" dirty="0" err="1" smtClean="0">
                <a:ln>
                  <a:noFill/>
                </a:ln>
                <a:solidFill>
                  <a:schemeClr val="tx1"/>
                </a:solidFill>
                <a:effectLst/>
                <a:latin typeface="Times" pitchFamily="18" charset="0"/>
                <a:ea typeface="Times New Roman" pitchFamily="18" charset="0"/>
                <a:cs typeface="Arial" pitchFamily="34" charset="0"/>
              </a:rPr>
              <a:t>Q</a:t>
            </a:r>
            <a:r>
              <a:rPr kumimoji="0" lang="en-US" sz="2300" b="0" i="0" u="none" strike="noStrike" cap="none" normalizeH="0" baseline="-30000" dirty="0" err="1" smtClean="0">
                <a:ln>
                  <a:noFill/>
                </a:ln>
                <a:solidFill>
                  <a:schemeClr val="tx1"/>
                </a:solidFill>
                <a:effectLst/>
                <a:latin typeface="Times" pitchFamily="18" charset="0"/>
                <a:ea typeface="Times New Roman" pitchFamily="18" charset="0"/>
                <a:cs typeface="Arial" pitchFamily="34" charset="0"/>
              </a:rPr>
              <a:t>i</a:t>
            </a:r>
            <a:r>
              <a:rPr kumimoji="0" lang="en-US" sz="23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 is the class with the smallest</a:t>
            </a:r>
            <a:r>
              <a:rPr kumimoji="0" lang="en-US" sz="2300" b="0" i="0" u="none" strike="noStrike" cap="none" normalizeH="0" dirty="0" smtClean="0">
                <a:ln>
                  <a:noFill/>
                </a:ln>
                <a:solidFill>
                  <a:schemeClr val="tx1"/>
                </a:solidFill>
                <a:effectLst/>
                <a:latin typeface="Times" pitchFamily="18" charset="0"/>
                <a:ea typeface="Times New Roman" pitchFamily="18" charset="0"/>
                <a:cs typeface="Arial" pitchFamily="34" charset="0"/>
              </a:rPr>
              <a:t> </a:t>
            </a:r>
            <a:r>
              <a:rPr kumimoji="0" lang="en-US" sz="23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cumulative frequency (less than type) greater than or equal to</a:t>
            </a:r>
            <a:r>
              <a:rPr kumimoji="0" lang="en-US" sz="2300" b="0" i="0" u="none" strike="noStrike" cap="none" normalizeH="0" baseline="0" dirty="0" smtClean="0">
                <a:ln>
                  <a:noFill/>
                </a:ln>
                <a:solidFill>
                  <a:schemeClr val="tx1"/>
                </a:solidFill>
                <a:effectLst/>
                <a:latin typeface="Times" pitchFamily="18" charset="0"/>
                <a:cs typeface="Arial" pitchFamily="34" charset="0"/>
              </a:rPr>
              <a:t> </a:t>
            </a:r>
          </a:p>
        </p:txBody>
      </p:sp>
      <p:sp>
        <p:nvSpPr>
          <p:cNvPr id="46085"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6084" name="Object 4"/>
          <p:cNvGraphicFramePr>
            <a:graphicFrameLocks noChangeAspect="1"/>
          </p:cNvGraphicFramePr>
          <p:nvPr/>
        </p:nvGraphicFramePr>
        <p:xfrm>
          <a:off x="7315200" y="3352800"/>
          <a:ext cx="276225" cy="504825"/>
        </p:xfrm>
        <a:graphic>
          <a:graphicData uri="http://schemas.openxmlformats.org/presentationml/2006/ole">
            <p:oleObj spid="_x0000_s46084" name="Equation" r:id="rId4" imgW="279400" imgH="508000" progId="">
              <p:embed/>
            </p:oleObj>
          </a:graphicData>
        </a:graphic>
      </p:graphicFrame>
      <p:sp>
        <p:nvSpPr>
          <p:cNvPr id="46086" name="Rectangle 6"/>
          <p:cNvSpPr>
            <a:spLocks noChangeArrowheads="1"/>
          </p:cNvSpPr>
          <p:nvPr/>
        </p:nvSpPr>
        <p:spPr bwMode="auto">
          <a:xfrm>
            <a:off x="1" y="3733800"/>
            <a:ext cx="9144000" cy="23845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8600" algn="l"/>
                <a:tab pos="838200" algn="l"/>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Deciles:</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 pos="8382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Deciles are measures that divide the frequency distribution in to ten equal parts.</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 pos="8382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The values of the variables corresponding to these divisions are denoted D</a:t>
            </a:r>
            <a:r>
              <a:rPr kumimoji="0" lang="en-US" sz="2400" b="0" i="0" u="none" strike="noStrike" cap="none" normalizeH="0" baseline="-30000" dirty="0" smtClean="0">
                <a:ln>
                  <a:noFill/>
                </a:ln>
                <a:solidFill>
                  <a:schemeClr val="tx1"/>
                </a:solidFill>
                <a:effectLst/>
                <a:latin typeface="Times" pitchFamily="18" charset="0"/>
                <a:ea typeface="Times New Roman" pitchFamily="18" charset="0"/>
                <a:cs typeface="Arial" pitchFamily="34" charset="0"/>
              </a:rPr>
              <a:t>1</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D</a:t>
            </a:r>
            <a:r>
              <a:rPr kumimoji="0" lang="en-US" sz="2400" b="0" i="0" u="none" strike="noStrike" cap="none" normalizeH="0" baseline="-30000" dirty="0" smtClean="0">
                <a:ln>
                  <a:noFill/>
                </a:ln>
                <a:solidFill>
                  <a:schemeClr val="tx1"/>
                </a:solidFill>
                <a:effectLst/>
                <a:latin typeface="Times" pitchFamily="18" charset="0"/>
                <a:ea typeface="Times New Roman" pitchFamily="18" charset="0"/>
                <a:cs typeface="Arial" pitchFamily="34" charset="0"/>
              </a:rPr>
              <a:t>2</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D</a:t>
            </a:r>
            <a:r>
              <a:rPr kumimoji="0" lang="en-US" sz="2400" b="0" i="0" u="none" strike="noStrike" cap="none" normalizeH="0" baseline="-30000" dirty="0" smtClean="0">
                <a:ln>
                  <a:noFill/>
                </a:ln>
                <a:solidFill>
                  <a:schemeClr val="tx1"/>
                </a:solidFill>
                <a:effectLst/>
                <a:latin typeface="Times" pitchFamily="18" charset="0"/>
                <a:ea typeface="Times New Roman" pitchFamily="18" charset="0"/>
                <a:cs typeface="Arial" pitchFamily="34" charset="0"/>
              </a:rPr>
              <a:t>9 </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often called the first, the second,…, the ninth deciles respectively.</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sp>
        <p:nvSpPr>
          <p:cNvPr id="8" name="Rectangle 7"/>
          <p:cNvSpPr/>
          <p:nvPr/>
        </p:nvSpPr>
        <p:spPr>
          <a:xfrm>
            <a:off x="304800" y="6019800"/>
            <a:ext cx="3581400" cy="400110"/>
          </a:xfrm>
          <a:prstGeom prst="rect">
            <a:avLst/>
          </a:prstGeom>
        </p:spPr>
        <p:txBody>
          <a:bodyPr wrap="square">
            <a:spAutoFit/>
          </a:bodyPr>
          <a:lstStyle/>
          <a:p>
            <a:pPr>
              <a:buFont typeface="Arial" pitchFamily="34" charset="0"/>
              <a:buChar char="•"/>
            </a:pPr>
            <a:r>
              <a:rPr lang="en-US" sz="2000" dirty="0">
                <a:latin typeface="Times" pitchFamily="18" charset="0"/>
              </a:rPr>
              <a:t>To find D</a:t>
            </a:r>
            <a:r>
              <a:rPr lang="en-US" sz="2000" baseline="-25000" dirty="0">
                <a:latin typeface="Times" pitchFamily="18" charset="0"/>
              </a:rPr>
              <a:t>i</a:t>
            </a:r>
            <a:r>
              <a:rPr lang="en-US" sz="2000" dirty="0">
                <a:latin typeface="Times" pitchFamily="18" charset="0"/>
              </a:rPr>
              <a:t> (</a:t>
            </a:r>
            <a:r>
              <a:rPr lang="en-US" sz="2000" dirty="0" err="1">
                <a:latin typeface="Times" pitchFamily="18" charset="0"/>
              </a:rPr>
              <a:t>i</a:t>
            </a:r>
            <a:r>
              <a:rPr lang="en-US" sz="2000" dirty="0">
                <a:latin typeface="Times" pitchFamily="18" charset="0"/>
              </a:rPr>
              <a:t>=1, 2,..9) we count </a:t>
            </a:r>
          </a:p>
        </p:txBody>
      </p:sp>
      <p:sp>
        <p:nvSpPr>
          <p:cNvPr id="46088"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6087" name="Object 7"/>
          <p:cNvGraphicFramePr>
            <a:graphicFrameLocks noChangeAspect="1"/>
          </p:cNvGraphicFramePr>
          <p:nvPr/>
        </p:nvGraphicFramePr>
        <p:xfrm>
          <a:off x="3733800" y="5867400"/>
          <a:ext cx="276225" cy="504825"/>
        </p:xfrm>
        <a:graphic>
          <a:graphicData uri="http://schemas.openxmlformats.org/presentationml/2006/ole">
            <p:oleObj spid="_x0000_s46087" name="Equation" r:id="rId5" imgW="279400" imgH="508000" progId="">
              <p:embed/>
            </p:oleObj>
          </a:graphicData>
        </a:graphic>
      </p:graphicFrame>
      <p:sp>
        <p:nvSpPr>
          <p:cNvPr id="11" name="Rectangle 10"/>
          <p:cNvSpPr/>
          <p:nvPr/>
        </p:nvSpPr>
        <p:spPr>
          <a:xfrm>
            <a:off x="4191000" y="5943600"/>
            <a:ext cx="4932761" cy="400110"/>
          </a:xfrm>
          <a:prstGeom prst="rect">
            <a:avLst/>
          </a:prstGeom>
        </p:spPr>
        <p:txBody>
          <a:bodyPr wrap="none">
            <a:spAutoFit/>
          </a:bodyPr>
          <a:lstStyle/>
          <a:p>
            <a:r>
              <a:rPr lang="en-US" sz="2000" dirty="0">
                <a:latin typeface="Times" pitchFamily="18" charset="0"/>
              </a:rPr>
              <a:t>of the classes beginning from the lowest class.</a:t>
            </a:r>
          </a:p>
        </p:txBody>
      </p:sp>
      <p:sp>
        <p:nvSpPr>
          <p:cNvPr id="12" name="Date Placeholder 11"/>
          <p:cNvSpPr>
            <a:spLocks noGrp="1"/>
          </p:cNvSpPr>
          <p:nvPr>
            <p:ph type="dt" sz="half" idx="10"/>
          </p:nvPr>
        </p:nvSpPr>
        <p:spPr/>
        <p:txBody>
          <a:bodyPr/>
          <a:lstStyle/>
          <a:p>
            <a:fld id="{A595E0A6-D89F-46EE-83D7-4E4E68BB92BE}" type="datetime1">
              <a:rPr lang="en-US" smtClean="0"/>
              <a:t>5/28/2020</a:t>
            </a:fld>
            <a:endParaRPr lang="en-US"/>
          </a:p>
        </p:txBody>
      </p:sp>
      <p:sp>
        <p:nvSpPr>
          <p:cNvPr id="13" name="Footer Placeholder 12"/>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077200" cy="707886"/>
          </a:xfrm>
          <a:prstGeom prst="rect">
            <a:avLst/>
          </a:prstGeom>
        </p:spPr>
        <p:txBody>
          <a:bodyPr wrap="square">
            <a:spAutoFit/>
          </a:bodyPr>
          <a:lstStyle/>
          <a:p>
            <a:pPr lvl="0">
              <a:buFont typeface="Arial" pitchFamily="34" charset="0"/>
              <a:buChar char="•"/>
            </a:pPr>
            <a:r>
              <a:rPr lang="en-US" sz="2000" dirty="0">
                <a:latin typeface="Times" pitchFamily="18" charset="0"/>
              </a:rPr>
              <a:t>For grouped data: we have the following formula</a:t>
            </a:r>
          </a:p>
          <a:p>
            <a:r>
              <a:rPr lang="en-US" sz="2000" dirty="0" smtClean="0">
                <a:latin typeface="Times" pitchFamily="18" charset="0"/>
              </a:rPr>
              <a:t>   </a:t>
            </a:r>
            <a:endParaRPr lang="en-US" sz="2000" dirty="0">
              <a:latin typeface="Times" pitchFamily="18" charset="0"/>
            </a:endParaRPr>
          </a:p>
        </p:txBody>
      </p:sp>
      <p:sp>
        <p:nvSpPr>
          <p:cNvPr id="4710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7105" name="Object 1"/>
          <p:cNvGraphicFramePr>
            <a:graphicFrameLocks noChangeAspect="1"/>
          </p:cNvGraphicFramePr>
          <p:nvPr/>
        </p:nvGraphicFramePr>
        <p:xfrm>
          <a:off x="65690" y="838200"/>
          <a:ext cx="8240110" cy="2971800"/>
        </p:xfrm>
        <a:graphic>
          <a:graphicData uri="http://schemas.openxmlformats.org/presentationml/2006/ole">
            <p:oleObj spid="_x0000_s47105" name="Equation" r:id="rId3" imgW="5994400" imgH="2628900" progId="">
              <p:embed/>
            </p:oleObj>
          </a:graphicData>
        </a:graphic>
      </p:graphicFrame>
      <p:sp>
        <p:nvSpPr>
          <p:cNvPr id="47107" name="Rectangle 3"/>
          <p:cNvSpPr>
            <a:spLocks noChangeArrowheads="1"/>
          </p:cNvSpPr>
          <p:nvPr/>
        </p:nvSpPr>
        <p:spPr bwMode="auto">
          <a:xfrm>
            <a:off x="0" y="3505200"/>
            <a:ext cx="91440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Remark:</a:t>
            </a:r>
            <a:endParaRPr kumimoji="0" lang="en-US" sz="20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The deciles class (class containing D</a:t>
            </a:r>
            <a:r>
              <a:rPr kumimoji="0" lang="en-US" sz="2000" b="0" i="0" u="none" strike="noStrike" cap="none" normalizeH="0" baseline="-30000" dirty="0" smtClean="0">
                <a:ln>
                  <a:noFill/>
                </a:ln>
                <a:solidFill>
                  <a:schemeClr val="tx1"/>
                </a:solidFill>
                <a:effectLst/>
                <a:latin typeface="Times" pitchFamily="18" charset="0"/>
                <a:ea typeface="Times New Roman" pitchFamily="18" charset="0"/>
                <a:cs typeface="Arial" pitchFamily="34" charset="0"/>
              </a:rPr>
              <a:t>i</a:t>
            </a:r>
            <a:r>
              <a:rPr kumimoji="0" lang="en-US" sz="20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is the class with the smallest cumulative frequency (less than type) greater than or equal to</a:t>
            </a:r>
            <a:r>
              <a:rPr kumimoji="0" lang="en-US" sz="2000" b="0" i="0" u="none" strike="noStrike" cap="none" normalizeH="0" baseline="0" dirty="0" smtClean="0">
                <a:ln>
                  <a:noFill/>
                </a:ln>
                <a:solidFill>
                  <a:schemeClr val="tx1"/>
                </a:solidFill>
                <a:effectLst/>
                <a:latin typeface="Times" pitchFamily="18" charset="0"/>
                <a:cs typeface="Arial" pitchFamily="34" charset="0"/>
              </a:rPr>
              <a:t> </a:t>
            </a:r>
          </a:p>
        </p:txBody>
      </p:sp>
      <p:sp>
        <p:nvSpPr>
          <p:cNvPr id="4710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7108" name="Object 4"/>
          <p:cNvGraphicFramePr>
            <a:graphicFrameLocks noChangeAspect="1"/>
          </p:cNvGraphicFramePr>
          <p:nvPr/>
        </p:nvGraphicFramePr>
        <p:xfrm>
          <a:off x="5181600" y="4114800"/>
          <a:ext cx="276225" cy="504825"/>
        </p:xfrm>
        <a:graphic>
          <a:graphicData uri="http://schemas.openxmlformats.org/presentationml/2006/ole">
            <p:oleObj spid="_x0000_s47108" name="Equation" r:id="rId4" imgW="279400" imgH="508000" progId="">
              <p:embed/>
            </p:oleObj>
          </a:graphicData>
        </a:graphic>
      </p:graphicFrame>
      <p:sp>
        <p:nvSpPr>
          <p:cNvPr id="47110" name="Rectangle 6"/>
          <p:cNvSpPr>
            <a:spLocks noChangeArrowheads="1"/>
          </p:cNvSpPr>
          <p:nvPr/>
        </p:nvSpPr>
        <p:spPr bwMode="auto">
          <a:xfrm>
            <a:off x="1" y="4572000"/>
            <a:ext cx="9143999"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tab pos="228600" algn="l"/>
                <a:tab pos="838200" algn="l"/>
              </a:tabLst>
            </a:pPr>
            <a:r>
              <a:rPr kumimoji="0" lang="en-US" sz="20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Percentiles are measures that divide the frequency distribution in to hundred equal parts.</a:t>
            </a:r>
            <a:endParaRPr kumimoji="0" lang="en-US" sz="20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tab pos="228600" algn="l"/>
                <a:tab pos="838200" algn="l"/>
              </a:tabLst>
            </a:pPr>
            <a:r>
              <a:rPr kumimoji="0" lang="en-US" sz="20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Percentiles:</a:t>
            </a:r>
            <a:endParaRPr kumimoji="0" lang="en-US" sz="20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 pos="838200" algn="l"/>
              </a:tabLst>
            </a:pPr>
            <a:r>
              <a:rPr kumimoji="0" lang="en-US" sz="20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The values of the variables corresponding to these divisions are denoted P</a:t>
            </a:r>
            <a:r>
              <a:rPr kumimoji="0" lang="en-US" sz="2000" b="0" i="0" u="none" strike="noStrike" cap="none" normalizeH="0" baseline="-30000" dirty="0" smtClean="0">
                <a:ln>
                  <a:noFill/>
                </a:ln>
                <a:solidFill>
                  <a:schemeClr val="tx1"/>
                </a:solidFill>
                <a:effectLst/>
                <a:latin typeface="Times" pitchFamily="18" charset="0"/>
                <a:ea typeface="Times New Roman" pitchFamily="18" charset="0"/>
                <a:cs typeface="Arial" pitchFamily="34" charset="0"/>
              </a:rPr>
              <a:t>1</a:t>
            </a:r>
            <a:r>
              <a:rPr kumimoji="0" lang="en-US" sz="20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P</a:t>
            </a:r>
            <a:r>
              <a:rPr kumimoji="0" lang="en-US" sz="2000" b="0" i="0" u="none" strike="noStrike" cap="none" normalizeH="0" baseline="-30000" dirty="0" smtClean="0">
                <a:ln>
                  <a:noFill/>
                </a:ln>
                <a:solidFill>
                  <a:schemeClr val="tx1"/>
                </a:solidFill>
                <a:effectLst/>
                <a:latin typeface="Times" pitchFamily="18" charset="0"/>
                <a:ea typeface="Times New Roman" pitchFamily="18" charset="0"/>
                <a:cs typeface="Arial" pitchFamily="34" charset="0"/>
              </a:rPr>
              <a:t>2</a:t>
            </a:r>
            <a:r>
              <a:rPr kumimoji="0" lang="en-US" sz="20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P</a:t>
            </a:r>
            <a:r>
              <a:rPr kumimoji="0" lang="en-US" sz="2000" b="0" i="0" u="none" strike="noStrike" cap="none" normalizeH="0" baseline="-30000" dirty="0" smtClean="0">
                <a:ln>
                  <a:noFill/>
                </a:ln>
                <a:solidFill>
                  <a:schemeClr val="tx1"/>
                </a:solidFill>
                <a:effectLst/>
                <a:latin typeface="Times" pitchFamily="18" charset="0"/>
                <a:ea typeface="Times New Roman" pitchFamily="18" charset="0"/>
                <a:cs typeface="Arial" pitchFamily="34" charset="0"/>
              </a:rPr>
              <a:t>99  </a:t>
            </a:r>
            <a:r>
              <a:rPr kumimoji="0" lang="en-US" sz="20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often called the first, the second,…, the ninety-ninth  percentile respectively.</a:t>
            </a:r>
            <a:endParaRPr kumimoji="0" lang="en-US" sz="2000" b="0" i="0" u="none" strike="noStrike" cap="none" normalizeH="0" baseline="0" dirty="0" smtClean="0">
              <a:ln>
                <a:noFill/>
              </a:ln>
              <a:solidFill>
                <a:schemeClr val="tx1"/>
              </a:solidFill>
              <a:effectLst/>
              <a:latin typeface="Times" pitchFamily="18" charset="0"/>
              <a:cs typeface="Arial" pitchFamily="34" charset="0"/>
            </a:endParaRPr>
          </a:p>
        </p:txBody>
      </p:sp>
      <p:sp>
        <p:nvSpPr>
          <p:cNvPr id="9" name="Date Placeholder 8"/>
          <p:cNvSpPr>
            <a:spLocks noGrp="1"/>
          </p:cNvSpPr>
          <p:nvPr>
            <p:ph type="dt" sz="half" idx="10"/>
          </p:nvPr>
        </p:nvSpPr>
        <p:spPr/>
        <p:txBody>
          <a:bodyPr/>
          <a:lstStyle/>
          <a:p>
            <a:fld id="{22EEBBCD-8E40-4BAA-ADFC-C1B351555C70}" type="datetime1">
              <a:rPr lang="en-US" smtClean="0"/>
              <a:t>5/28/2020</a:t>
            </a:fld>
            <a:endParaRPr lang="en-US"/>
          </a:p>
        </p:txBody>
      </p:sp>
      <p:sp>
        <p:nvSpPr>
          <p:cNvPr id="10" name="Footer Placeholder 9"/>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4754562"/>
          </a:xfrm>
        </p:spPr>
        <p:txBody>
          <a:bodyPr>
            <a:normAutofit/>
          </a:bodyPr>
          <a:lstStyle/>
          <a:p>
            <a:pPr algn="l"/>
            <a:r>
              <a:rPr lang="en-US" sz="2400" dirty="0" smtClean="0">
                <a:latin typeface="Times" pitchFamily="18" charset="0"/>
              </a:rPr>
              <a:t/>
            </a:r>
            <a:br>
              <a:rPr lang="en-US" sz="2400" dirty="0" smtClean="0">
                <a:latin typeface="Times" pitchFamily="18" charset="0"/>
              </a:rPr>
            </a:br>
            <a:r>
              <a:rPr lang="en-US" sz="2400" dirty="0" smtClean="0">
                <a:latin typeface="Times" pitchFamily="18" charset="0"/>
              </a:rPr>
              <a:t>The </a:t>
            </a:r>
            <a:r>
              <a:rPr lang="en-US" sz="2400" dirty="0">
                <a:latin typeface="Times" pitchFamily="18" charset="0"/>
              </a:rPr>
              <a:t>expression is read, "the sum of X sub </a:t>
            </a:r>
            <a:r>
              <a:rPr lang="en-US" sz="2400" dirty="0" err="1">
                <a:latin typeface="Times" pitchFamily="18" charset="0"/>
              </a:rPr>
              <a:t>i</a:t>
            </a:r>
            <a:r>
              <a:rPr lang="en-US" sz="2400" dirty="0">
                <a:latin typeface="Times" pitchFamily="18" charset="0"/>
              </a:rPr>
              <a:t> from </a:t>
            </a:r>
            <a:r>
              <a:rPr lang="en-US" sz="2400" dirty="0" err="1">
                <a:latin typeface="Times" pitchFamily="18" charset="0"/>
              </a:rPr>
              <a:t>i</a:t>
            </a:r>
            <a:r>
              <a:rPr lang="en-US" sz="2400" dirty="0">
                <a:latin typeface="Times" pitchFamily="18" charset="0"/>
              </a:rPr>
              <a:t> equals 1 to N</a:t>
            </a:r>
            <a:r>
              <a:rPr lang="en-US" sz="2400" dirty="0" smtClean="0">
                <a:latin typeface="Times" pitchFamily="18" charset="0"/>
              </a:rPr>
              <a:t>.“</a:t>
            </a:r>
            <a:br>
              <a:rPr lang="en-US" sz="2400" dirty="0" smtClean="0">
                <a:latin typeface="Times" pitchFamily="18" charset="0"/>
              </a:rPr>
            </a:br>
            <a:r>
              <a:rPr lang="en-US" sz="2400" dirty="0" smtClean="0">
                <a:latin typeface="Times" pitchFamily="18" charset="0"/>
              </a:rPr>
              <a:t>It </a:t>
            </a:r>
            <a:r>
              <a:rPr lang="en-US" sz="2400" dirty="0">
                <a:latin typeface="Times" pitchFamily="18" charset="0"/>
              </a:rPr>
              <a:t>means</a:t>
            </a:r>
            <a:r>
              <a:rPr lang="en-US" sz="2400" dirty="0"/>
              <a:t> </a:t>
            </a:r>
            <a:r>
              <a:rPr lang="en-US" sz="2400" dirty="0">
                <a:latin typeface="Times" pitchFamily="18" charset="0"/>
              </a:rPr>
              <a:t>"add up all the numbers."</a:t>
            </a:r>
            <a:br>
              <a:rPr lang="en-US" sz="2400" dirty="0">
                <a:latin typeface="Times" pitchFamily="18" charset="0"/>
              </a:rPr>
            </a:br>
            <a:r>
              <a:rPr lang="en-US" sz="2400" b="1" dirty="0">
                <a:latin typeface="Times" pitchFamily="18" charset="0"/>
              </a:rPr>
              <a:t>Example</a:t>
            </a:r>
            <a:r>
              <a:rPr lang="en-US" sz="2400" dirty="0">
                <a:latin typeface="Times" pitchFamily="18" charset="0"/>
              </a:rPr>
              <a:t>: Suppose the following were scores made on the first homework assignment for five students in the class: 5, 7, 7, 6, and 8. In this example set of five numbers, where N=5, the summation could be written</a:t>
            </a:r>
            <a:r>
              <a:rPr lang="en-US" sz="2400" dirty="0" smtClean="0">
                <a:latin typeface="Times" pitchFamily="18" charset="0"/>
              </a:rPr>
              <a:t>:</a:t>
            </a:r>
            <a:r>
              <a:rPr lang="en-US" sz="2400" dirty="0"/>
              <a:t/>
            </a:r>
            <a:br>
              <a:rPr lang="en-US" sz="2400" dirty="0"/>
            </a:br>
            <a:endParaRPr lang="en-US" sz="2400" dirty="0"/>
          </a:p>
        </p:txBody>
      </p:sp>
      <p:pic>
        <p:nvPicPr>
          <p:cNvPr id="15362" name="Picture 2" descr="sum1.gif - 1.2 K"/>
          <p:cNvPicPr>
            <a:picLocks noChangeAspect="1" noChangeArrowheads="1"/>
          </p:cNvPicPr>
          <p:nvPr/>
        </p:nvPicPr>
        <p:blipFill>
          <a:blip r:embed="rId2" cstate="print"/>
          <a:srcRect/>
          <a:stretch>
            <a:fillRect/>
          </a:stretch>
        </p:blipFill>
        <p:spPr bwMode="auto">
          <a:xfrm>
            <a:off x="685800" y="457200"/>
            <a:ext cx="7086600" cy="1066800"/>
          </a:xfrm>
          <a:prstGeom prst="rect">
            <a:avLst/>
          </a:prstGeom>
          <a:noFill/>
          <a:ln w="9525">
            <a:noFill/>
            <a:miter lim="800000"/>
            <a:headEnd/>
            <a:tailEnd/>
          </a:ln>
        </p:spPr>
      </p:pic>
      <p:pic>
        <p:nvPicPr>
          <p:cNvPr id="15363" name="Picture 3" descr="sum2.gif - 1.5 K"/>
          <p:cNvPicPr>
            <a:picLocks noChangeAspect="1" noChangeArrowheads="1"/>
          </p:cNvPicPr>
          <p:nvPr/>
        </p:nvPicPr>
        <p:blipFill>
          <a:blip r:embed="rId3" cstate="print"/>
          <a:srcRect/>
          <a:stretch>
            <a:fillRect/>
          </a:stretch>
        </p:blipFill>
        <p:spPr bwMode="auto">
          <a:xfrm>
            <a:off x="381000" y="4038600"/>
            <a:ext cx="6705600" cy="1464056"/>
          </a:xfrm>
          <a:prstGeom prst="rect">
            <a:avLst/>
          </a:prstGeom>
          <a:noFill/>
          <a:ln w="9525">
            <a:noFill/>
            <a:miter lim="800000"/>
            <a:headEnd/>
            <a:tailEnd/>
          </a:ln>
        </p:spPr>
      </p:pic>
      <p:sp>
        <p:nvSpPr>
          <p:cNvPr id="5" name="Date Placeholder 4"/>
          <p:cNvSpPr>
            <a:spLocks noGrp="1"/>
          </p:cNvSpPr>
          <p:nvPr>
            <p:ph type="dt" sz="half" idx="10"/>
          </p:nvPr>
        </p:nvSpPr>
        <p:spPr/>
        <p:txBody>
          <a:bodyPr/>
          <a:lstStyle/>
          <a:p>
            <a:fld id="{69D565CA-D079-4AC9-BD50-7B48A25F4E6F}" type="datetime1">
              <a:rPr lang="en-US" smtClean="0"/>
              <a:t>5/28/2020</a:t>
            </a:fld>
            <a:endParaRPr lang="en-US"/>
          </a:p>
        </p:txBody>
      </p:sp>
      <p:sp>
        <p:nvSpPr>
          <p:cNvPr id="6" name="Footer Placeholder 5"/>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0" y="0"/>
            <a:ext cx="4303742"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To find P</a:t>
            </a:r>
            <a:r>
              <a:rPr kumimoji="0" lang="en-US" sz="2400" b="0" i="0" u="none" strike="noStrike" cap="none" normalizeH="0" baseline="-30000" dirty="0" smtClean="0">
                <a:ln>
                  <a:noFill/>
                </a:ln>
                <a:solidFill>
                  <a:schemeClr val="tx1"/>
                </a:solidFill>
                <a:effectLst/>
                <a:latin typeface="Times" pitchFamily="18" charset="0"/>
                <a:ea typeface="Times New Roman" pitchFamily="18" charset="0"/>
                <a:cs typeface="Arial" pitchFamily="34" charset="0"/>
              </a:rPr>
              <a:t>i</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Times" pitchFamily="18" charset="0"/>
                <a:ea typeface="Times New Roman" pitchFamily="18" charset="0"/>
                <a:cs typeface="Arial" pitchFamily="34" charset="0"/>
              </a:rPr>
              <a:t>i</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=1, 2,..99) we count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graphicFrame>
        <p:nvGraphicFramePr>
          <p:cNvPr id="48129" name="Object 1"/>
          <p:cNvGraphicFramePr>
            <a:graphicFrameLocks noChangeAspect="1"/>
          </p:cNvGraphicFramePr>
          <p:nvPr/>
        </p:nvGraphicFramePr>
        <p:xfrm>
          <a:off x="4267200" y="0"/>
          <a:ext cx="685800" cy="504825"/>
        </p:xfrm>
        <a:graphic>
          <a:graphicData uri="http://schemas.openxmlformats.org/presentationml/2006/ole">
            <p:oleObj spid="_x0000_s48129" name="Equation" r:id="rId3" imgW="355446" imgH="507780" progId="">
              <p:embed/>
            </p:oleObj>
          </a:graphicData>
        </a:graphic>
      </p:graphicFrame>
      <p:sp>
        <p:nvSpPr>
          <p:cNvPr id="48131" name="Rectangle 3"/>
          <p:cNvSpPr>
            <a:spLocks noChangeArrowheads="1"/>
          </p:cNvSpPr>
          <p:nvPr/>
        </p:nvSpPr>
        <p:spPr bwMode="auto">
          <a:xfrm>
            <a:off x="228600" y="962025"/>
            <a:ext cx="86106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tab pos="228600" algn="l"/>
                <a:tab pos="8382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For grouped data: we have the following formula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sp>
        <p:nvSpPr>
          <p:cNvPr id="5" name="Rectangle 4"/>
          <p:cNvSpPr/>
          <p:nvPr/>
        </p:nvSpPr>
        <p:spPr>
          <a:xfrm>
            <a:off x="5029200" y="0"/>
            <a:ext cx="4114800" cy="830997"/>
          </a:xfrm>
          <a:prstGeom prst="rect">
            <a:avLst/>
          </a:prstGeom>
        </p:spPr>
        <p:txBody>
          <a:bodyPr wrap="square">
            <a:spAutoFit/>
          </a:bodyPr>
          <a:lstStyle/>
          <a:p>
            <a:pPr lvl="0" algn="just" fontAlgn="base">
              <a:spcBef>
                <a:spcPct val="0"/>
              </a:spcBef>
              <a:spcAft>
                <a:spcPct val="0"/>
              </a:spcAft>
              <a:tabLst>
                <a:tab pos="228600" algn="l"/>
                <a:tab pos="8382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of the classes beginning from the lowest class.</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sp>
        <p:nvSpPr>
          <p:cNvPr id="4813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8132" name="Object 4"/>
          <p:cNvGraphicFramePr>
            <a:graphicFrameLocks noChangeAspect="1"/>
          </p:cNvGraphicFramePr>
          <p:nvPr/>
        </p:nvGraphicFramePr>
        <p:xfrm>
          <a:off x="457200" y="1752600"/>
          <a:ext cx="8001000" cy="3733800"/>
        </p:xfrm>
        <a:graphic>
          <a:graphicData uri="http://schemas.openxmlformats.org/presentationml/2006/ole">
            <p:oleObj spid="_x0000_s48132" name="Equation" r:id="rId4" imgW="6540500" imgH="2984500" progId="">
              <p:embed/>
            </p:oleObj>
          </a:graphicData>
        </a:graphic>
      </p:graphicFrame>
      <p:sp>
        <p:nvSpPr>
          <p:cNvPr id="48134" name="Rectangle 6"/>
          <p:cNvSpPr>
            <a:spLocks noChangeArrowheads="1"/>
          </p:cNvSpPr>
          <p:nvPr/>
        </p:nvSpPr>
        <p:spPr bwMode="auto">
          <a:xfrm>
            <a:off x="1" y="5257800"/>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Remark:</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The percentile class (class containing P</a:t>
            </a:r>
            <a:r>
              <a:rPr kumimoji="0" lang="en-US" sz="2400" b="0" i="0" u="none" strike="noStrike" cap="none" normalizeH="0" baseline="-30000" dirty="0" smtClean="0">
                <a:ln>
                  <a:noFill/>
                </a:ln>
                <a:solidFill>
                  <a:schemeClr val="tx1"/>
                </a:solidFill>
                <a:effectLst/>
                <a:latin typeface="Times" pitchFamily="18" charset="0"/>
                <a:ea typeface="Times New Roman" pitchFamily="18" charset="0"/>
                <a:cs typeface="Arial" pitchFamily="34" charset="0"/>
              </a:rPr>
              <a:t>i</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is the class with the small cumulative frequency (less than type) greater than or equal to</a:t>
            </a:r>
            <a:r>
              <a:rPr kumimoji="0" lang="en-US" sz="2400" b="0" i="0" u="none" strike="noStrike" cap="none" normalizeH="0" baseline="0" dirty="0" smtClean="0">
                <a:ln>
                  <a:noFill/>
                </a:ln>
                <a:solidFill>
                  <a:schemeClr val="tx1"/>
                </a:solidFill>
                <a:effectLst/>
                <a:latin typeface="Times" pitchFamily="18" charset="0"/>
                <a:cs typeface="Arial" pitchFamily="34" charset="0"/>
              </a:rPr>
              <a:t> </a:t>
            </a:r>
          </a:p>
        </p:txBody>
      </p:sp>
      <p:sp>
        <p:nvSpPr>
          <p:cNvPr id="48136"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8135" name="Object 7"/>
          <p:cNvGraphicFramePr>
            <a:graphicFrameLocks noChangeAspect="1"/>
          </p:cNvGraphicFramePr>
          <p:nvPr/>
        </p:nvGraphicFramePr>
        <p:xfrm>
          <a:off x="7696200" y="5943600"/>
          <a:ext cx="352425" cy="504825"/>
        </p:xfrm>
        <a:graphic>
          <a:graphicData uri="http://schemas.openxmlformats.org/presentationml/2006/ole">
            <p:oleObj spid="_x0000_s48135" name="Equation" r:id="rId5" imgW="355446" imgH="507780" progId="">
              <p:embed/>
            </p:oleObj>
          </a:graphicData>
        </a:graphic>
      </p:graphicFrame>
      <p:sp>
        <p:nvSpPr>
          <p:cNvPr id="11" name="Date Placeholder 10"/>
          <p:cNvSpPr>
            <a:spLocks noGrp="1"/>
          </p:cNvSpPr>
          <p:nvPr>
            <p:ph type="dt" sz="half" idx="10"/>
          </p:nvPr>
        </p:nvSpPr>
        <p:spPr/>
        <p:txBody>
          <a:bodyPr/>
          <a:lstStyle/>
          <a:p>
            <a:fld id="{831B53A7-84A3-479D-9D10-7DA474036023}" type="datetime1">
              <a:rPr lang="en-US" smtClean="0"/>
              <a:t>5/28/2020</a:t>
            </a:fld>
            <a:endParaRPr lang="en-US"/>
          </a:p>
        </p:txBody>
      </p:sp>
      <p:sp>
        <p:nvSpPr>
          <p:cNvPr id="12" name="Footer Placeholder 11"/>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81001"/>
            <a:ext cx="8686800" cy="2308324"/>
          </a:xfrm>
          <a:prstGeom prst="rect">
            <a:avLst/>
          </a:prstGeom>
        </p:spPr>
        <p:txBody>
          <a:bodyPr wrap="square">
            <a:spAutoFit/>
          </a:bodyPr>
          <a:lstStyle/>
          <a:p>
            <a:r>
              <a:rPr lang="en-US" sz="2400" dirty="0">
                <a:latin typeface="Times" pitchFamily="18" charset="0"/>
              </a:rPr>
              <a:t> </a:t>
            </a:r>
            <a:r>
              <a:rPr lang="en-US" sz="2400" b="1" dirty="0">
                <a:latin typeface="Times" pitchFamily="18" charset="0"/>
              </a:rPr>
              <a:t>Example</a:t>
            </a:r>
            <a:r>
              <a:rPr lang="en-US" sz="2400" dirty="0">
                <a:latin typeface="Times" pitchFamily="18" charset="0"/>
              </a:rPr>
              <a:t>: Considering the following distribution </a:t>
            </a:r>
          </a:p>
          <a:p>
            <a:r>
              <a:rPr lang="en-US" sz="2400" dirty="0">
                <a:latin typeface="Times" pitchFamily="18" charset="0"/>
              </a:rPr>
              <a:t>                  </a:t>
            </a:r>
          </a:p>
          <a:p>
            <a:r>
              <a:rPr lang="en-US" sz="2400" dirty="0">
                <a:latin typeface="Times" pitchFamily="18" charset="0"/>
              </a:rPr>
              <a:t>                 Calculate</a:t>
            </a:r>
            <a:r>
              <a:rPr lang="en-US" sz="2400" dirty="0" smtClean="0">
                <a:latin typeface="Times" pitchFamily="18" charset="0"/>
              </a:rPr>
              <a:t>:</a:t>
            </a:r>
          </a:p>
          <a:p>
            <a:pPr lvl="0"/>
            <a:r>
              <a:rPr lang="en-US" sz="2400" dirty="0" smtClean="0"/>
              <a:t>A, </a:t>
            </a:r>
            <a:r>
              <a:rPr lang="en-US" sz="2400" dirty="0" smtClean="0">
                <a:latin typeface="Times" pitchFamily="18" charset="0"/>
              </a:rPr>
              <a:t>All </a:t>
            </a:r>
            <a:r>
              <a:rPr lang="en-US" sz="2400" dirty="0">
                <a:latin typeface="Times" pitchFamily="18" charset="0"/>
              </a:rPr>
              <a:t>quartiles.</a:t>
            </a:r>
          </a:p>
          <a:p>
            <a:pPr lvl="0"/>
            <a:r>
              <a:rPr lang="en-US" sz="2400" dirty="0" smtClean="0">
                <a:latin typeface="Times" pitchFamily="18" charset="0"/>
              </a:rPr>
              <a:t>B, The </a:t>
            </a:r>
            <a:r>
              <a:rPr lang="en-US" sz="2400" dirty="0">
                <a:latin typeface="Times" pitchFamily="18" charset="0"/>
              </a:rPr>
              <a:t>7</a:t>
            </a:r>
            <a:r>
              <a:rPr lang="en-US" sz="2400" baseline="30000" dirty="0">
                <a:latin typeface="Times" pitchFamily="18" charset="0"/>
              </a:rPr>
              <a:t>th</a:t>
            </a:r>
            <a:r>
              <a:rPr lang="en-US" sz="2400" dirty="0">
                <a:latin typeface="Times" pitchFamily="18" charset="0"/>
              </a:rPr>
              <a:t> </a:t>
            </a:r>
            <a:r>
              <a:rPr lang="en-US" sz="2400" dirty="0" err="1">
                <a:latin typeface="Times" pitchFamily="18" charset="0"/>
              </a:rPr>
              <a:t>decile</a:t>
            </a:r>
            <a:r>
              <a:rPr lang="en-US" sz="2400" dirty="0">
                <a:latin typeface="Times" pitchFamily="18" charset="0"/>
              </a:rPr>
              <a:t>.</a:t>
            </a:r>
          </a:p>
          <a:p>
            <a:r>
              <a:rPr lang="en-US" sz="2400" dirty="0" smtClean="0">
                <a:latin typeface="Times" pitchFamily="18" charset="0"/>
              </a:rPr>
              <a:t>C, The </a:t>
            </a:r>
            <a:r>
              <a:rPr lang="en-US" sz="2400" dirty="0">
                <a:latin typeface="Times" pitchFamily="18" charset="0"/>
              </a:rPr>
              <a:t>90</a:t>
            </a:r>
            <a:r>
              <a:rPr lang="en-US" sz="2400" baseline="30000" dirty="0">
                <a:latin typeface="Times" pitchFamily="18" charset="0"/>
              </a:rPr>
              <a:t>th</a:t>
            </a:r>
            <a:r>
              <a:rPr lang="en-US" sz="2400" dirty="0">
                <a:latin typeface="Times" pitchFamily="18" charset="0"/>
              </a:rPr>
              <a:t> percentile</a:t>
            </a:r>
          </a:p>
        </p:txBody>
      </p:sp>
      <p:graphicFrame>
        <p:nvGraphicFramePr>
          <p:cNvPr id="3" name="Table 2"/>
          <p:cNvGraphicFramePr>
            <a:graphicFrameLocks noGrp="1"/>
          </p:cNvGraphicFramePr>
          <p:nvPr/>
        </p:nvGraphicFramePr>
        <p:xfrm>
          <a:off x="381000" y="2971800"/>
          <a:ext cx="4343400" cy="3352800"/>
        </p:xfrm>
        <a:graphic>
          <a:graphicData uri="http://schemas.openxmlformats.org/drawingml/2006/table">
            <a:tbl>
              <a:tblPr/>
              <a:tblGrid>
                <a:gridCol w="2475270"/>
                <a:gridCol w="1868130"/>
              </a:tblGrid>
              <a:tr h="279400">
                <a:tc>
                  <a:txBody>
                    <a:bodyPr/>
                    <a:lstStyle/>
                    <a:p>
                      <a:pPr marL="0" marR="0" algn="just">
                        <a:spcBef>
                          <a:spcPts val="0"/>
                        </a:spcBef>
                        <a:spcAft>
                          <a:spcPts val="0"/>
                        </a:spcAft>
                        <a:tabLst>
                          <a:tab pos="838200" algn="l"/>
                        </a:tabLst>
                      </a:pPr>
                      <a:r>
                        <a:rPr lang="en-US" sz="1200">
                          <a:latin typeface="Times New Roman"/>
                          <a:ea typeface="Times New Roman"/>
                        </a:rPr>
                        <a:t>Values</a:t>
                      </a:r>
                    </a:p>
                  </a:txBody>
                  <a:tcPr marL="68580" marR="68580" marT="0" marB="0">
                    <a:lnL>
                      <a:noFill/>
                    </a:lnL>
                    <a:lnR>
                      <a:noFill/>
                    </a:lnR>
                    <a:lnT>
                      <a:noFill/>
                    </a:lnT>
                    <a:lnB>
                      <a:noFill/>
                    </a:lnB>
                  </a:tcPr>
                </a:tc>
                <a:tc>
                  <a:txBody>
                    <a:bodyPr/>
                    <a:lstStyle/>
                    <a:p>
                      <a:pPr marL="0" marR="0" algn="just">
                        <a:spcBef>
                          <a:spcPts val="0"/>
                        </a:spcBef>
                        <a:spcAft>
                          <a:spcPts val="0"/>
                        </a:spcAft>
                        <a:tabLst>
                          <a:tab pos="838200" algn="l"/>
                        </a:tabLst>
                      </a:pPr>
                      <a:r>
                        <a:rPr lang="en-US" sz="1200">
                          <a:latin typeface="Times New Roman"/>
                          <a:ea typeface="Times New Roman"/>
                        </a:rPr>
                        <a:t>Frequency</a:t>
                      </a:r>
                    </a:p>
                  </a:txBody>
                  <a:tcPr marL="68580" marR="68580" marT="0" marB="0">
                    <a:lnL>
                      <a:noFill/>
                    </a:lnL>
                    <a:lnR>
                      <a:noFill/>
                    </a:lnR>
                    <a:lnT>
                      <a:noFill/>
                    </a:lnT>
                    <a:lnB>
                      <a:noFill/>
                    </a:lnB>
                  </a:tcPr>
                </a:tc>
              </a:tr>
              <a:tr h="279400">
                <a:tc>
                  <a:txBody>
                    <a:bodyPr/>
                    <a:lstStyle/>
                    <a:p>
                      <a:pPr marL="0" marR="0" algn="just">
                        <a:spcBef>
                          <a:spcPts val="0"/>
                        </a:spcBef>
                        <a:spcAft>
                          <a:spcPts val="0"/>
                        </a:spcAft>
                        <a:tabLst>
                          <a:tab pos="838200" algn="l"/>
                        </a:tabLst>
                      </a:pPr>
                      <a:r>
                        <a:rPr lang="en-US" sz="1200">
                          <a:latin typeface="Times New Roman"/>
                          <a:ea typeface="Times New Roman"/>
                        </a:rPr>
                        <a:t>140- 150</a:t>
                      </a:r>
                    </a:p>
                  </a:txBody>
                  <a:tcPr marL="68580" marR="68580" marT="0" marB="0">
                    <a:lnL>
                      <a:noFill/>
                    </a:lnL>
                    <a:lnR>
                      <a:noFill/>
                    </a:lnR>
                    <a:lnT>
                      <a:noFill/>
                    </a:lnT>
                    <a:lnB>
                      <a:noFill/>
                    </a:lnB>
                  </a:tcPr>
                </a:tc>
                <a:tc>
                  <a:txBody>
                    <a:bodyPr/>
                    <a:lstStyle/>
                    <a:p>
                      <a:pPr marL="0" marR="0" algn="just">
                        <a:spcBef>
                          <a:spcPts val="0"/>
                        </a:spcBef>
                        <a:spcAft>
                          <a:spcPts val="0"/>
                        </a:spcAft>
                        <a:tabLst>
                          <a:tab pos="838200" algn="l"/>
                        </a:tabLst>
                      </a:pPr>
                      <a:r>
                        <a:rPr lang="en-US" sz="1200">
                          <a:latin typeface="Times New Roman"/>
                          <a:ea typeface="Times New Roman"/>
                        </a:rPr>
                        <a:t>17</a:t>
                      </a:r>
                    </a:p>
                  </a:txBody>
                  <a:tcPr marL="68580" marR="68580" marT="0" marB="0">
                    <a:lnL>
                      <a:noFill/>
                    </a:lnL>
                    <a:lnR>
                      <a:noFill/>
                    </a:lnR>
                    <a:lnT>
                      <a:noFill/>
                    </a:lnT>
                    <a:lnB>
                      <a:noFill/>
                    </a:lnB>
                  </a:tcPr>
                </a:tc>
              </a:tr>
              <a:tr h="279400">
                <a:tc>
                  <a:txBody>
                    <a:bodyPr/>
                    <a:lstStyle/>
                    <a:p>
                      <a:pPr marL="0" marR="0" algn="just">
                        <a:spcBef>
                          <a:spcPts val="0"/>
                        </a:spcBef>
                        <a:spcAft>
                          <a:spcPts val="0"/>
                        </a:spcAft>
                        <a:tabLst>
                          <a:tab pos="838200" algn="l"/>
                        </a:tabLst>
                      </a:pPr>
                      <a:r>
                        <a:rPr lang="en-US" sz="1200">
                          <a:latin typeface="Times New Roman"/>
                          <a:ea typeface="Times New Roman"/>
                        </a:rPr>
                        <a:t>150- 160</a:t>
                      </a:r>
                    </a:p>
                  </a:txBody>
                  <a:tcPr marL="68580" marR="68580" marT="0" marB="0">
                    <a:lnL>
                      <a:noFill/>
                    </a:lnL>
                    <a:lnR>
                      <a:noFill/>
                    </a:lnR>
                    <a:lnT>
                      <a:noFill/>
                    </a:lnT>
                    <a:lnB>
                      <a:noFill/>
                    </a:lnB>
                  </a:tcPr>
                </a:tc>
                <a:tc>
                  <a:txBody>
                    <a:bodyPr/>
                    <a:lstStyle/>
                    <a:p>
                      <a:pPr marL="0" marR="0" algn="just">
                        <a:spcBef>
                          <a:spcPts val="0"/>
                        </a:spcBef>
                        <a:spcAft>
                          <a:spcPts val="0"/>
                        </a:spcAft>
                        <a:tabLst>
                          <a:tab pos="838200" algn="l"/>
                        </a:tabLst>
                      </a:pPr>
                      <a:r>
                        <a:rPr lang="en-US" sz="1200">
                          <a:latin typeface="Times New Roman"/>
                          <a:ea typeface="Times New Roman"/>
                        </a:rPr>
                        <a:t>29</a:t>
                      </a:r>
                    </a:p>
                  </a:txBody>
                  <a:tcPr marL="68580" marR="68580" marT="0" marB="0">
                    <a:lnL>
                      <a:noFill/>
                    </a:lnL>
                    <a:lnR>
                      <a:noFill/>
                    </a:lnR>
                    <a:lnT>
                      <a:noFill/>
                    </a:lnT>
                    <a:lnB>
                      <a:noFill/>
                    </a:lnB>
                  </a:tcPr>
                </a:tc>
              </a:tr>
              <a:tr h="279400">
                <a:tc>
                  <a:txBody>
                    <a:bodyPr/>
                    <a:lstStyle/>
                    <a:p>
                      <a:pPr marL="0" marR="0" algn="just">
                        <a:spcBef>
                          <a:spcPts val="0"/>
                        </a:spcBef>
                        <a:spcAft>
                          <a:spcPts val="0"/>
                        </a:spcAft>
                        <a:tabLst>
                          <a:tab pos="838200" algn="l"/>
                        </a:tabLst>
                      </a:pPr>
                      <a:r>
                        <a:rPr lang="en-US" sz="1200" dirty="0">
                          <a:latin typeface="Times New Roman"/>
                          <a:ea typeface="Times New Roman"/>
                        </a:rPr>
                        <a:t>160- 170</a:t>
                      </a:r>
                    </a:p>
                  </a:txBody>
                  <a:tcPr marL="68580" marR="68580" marT="0" marB="0">
                    <a:lnL>
                      <a:noFill/>
                    </a:lnL>
                    <a:lnR>
                      <a:noFill/>
                    </a:lnR>
                    <a:lnT>
                      <a:noFill/>
                    </a:lnT>
                    <a:lnB>
                      <a:noFill/>
                    </a:lnB>
                  </a:tcPr>
                </a:tc>
                <a:tc>
                  <a:txBody>
                    <a:bodyPr/>
                    <a:lstStyle/>
                    <a:p>
                      <a:pPr marL="0" marR="0" algn="just">
                        <a:spcBef>
                          <a:spcPts val="0"/>
                        </a:spcBef>
                        <a:spcAft>
                          <a:spcPts val="0"/>
                        </a:spcAft>
                        <a:tabLst>
                          <a:tab pos="838200" algn="l"/>
                        </a:tabLst>
                      </a:pPr>
                      <a:r>
                        <a:rPr lang="en-US" sz="1200">
                          <a:latin typeface="Times New Roman"/>
                          <a:ea typeface="Times New Roman"/>
                        </a:rPr>
                        <a:t>42</a:t>
                      </a:r>
                    </a:p>
                  </a:txBody>
                  <a:tcPr marL="68580" marR="68580" marT="0" marB="0">
                    <a:lnL>
                      <a:noFill/>
                    </a:lnL>
                    <a:lnR>
                      <a:noFill/>
                    </a:lnR>
                    <a:lnT>
                      <a:noFill/>
                    </a:lnT>
                    <a:lnB>
                      <a:noFill/>
                    </a:lnB>
                  </a:tcPr>
                </a:tc>
              </a:tr>
              <a:tr h="279400">
                <a:tc>
                  <a:txBody>
                    <a:bodyPr/>
                    <a:lstStyle/>
                    <a:p>
                      <a:pPr marL="0" marR="0" algn="just">
                        <a:spcBef>
                          <a:spcPts val="0"/>
                        </a:spcBef>
                        <a:spcAft>
                          <a:spcPts val="0"/>
                        </a:spcAft>
                        <a:tabLst>
                          <a:tab pos="838200" algn="l"/>
                        </a:tabLst>
                      </a:pPr>
                      <a:r>
                        <a:rPr lang="en-US" sz="1200">
                          <a:latin typeface="Times New Roman"/>
                          <a:ea typeface="Times New Roman"/>
                        </a:rPr>
                        <a:t>170- 180</a:t>
                      </a:r>
                    </a:p>
                  </a:txBody>
                  <a:tcPr marL="68580" marR="68580" marT="0" marB="0">
                    <a:lnL>
                      <a:noFill/>
                    </a:lnL>
                    <a:lnR>
                      <a:noFill/>
                    </a:lnR>
                    <a:lnT>
                      <a:noFill/>
                    </a:lnT>
                    <a:lnB>
                      <a:noFill/>
                    </a:lnB>
                  </a:tcPr>
                </a:tc>
                <a:tc>
                  <a:txBody>
                    <a:bodyPr/>
                    <a:lstStyle/>
                    <a:p>
                      <a:pPr marL="0" marR="0" algn="just">
                        <a:spcBef>
                          <a:spcPts val="0"/>
                        </a:spcBef>
                        <a:spcAft>
                          <a:spcPts val="0"/>
                        </a:spcAft>
                        <a:tabLst>
                          <a:tab pos="838200" algn="l"/>
                        </a:tabLst>
                      </a:pPr>
                      <a:r>
                        <a:rPr lang="en-US" sz="1200">
                          <a:latin typeface="Times New Roman"/>
                          <a:ea typeface="Times New Roman"/>
                        </a:rPr>
                        <a:t>72</a:t>
                      </a:r>
                    </a:p>
                  </a:txBody>
                  <a:tcPr marL="68580" marR="68580" marT="0" marB="0">
                    <a:lnL>
                      <a:noFill/>
                    </a:lnL>
                    <a:lnR>
                      <a:noFill/>
                    </a:lnR>
                    <a:lnT>
                      <a:noFill/>
                    </a:lnT>
                    <a:lnB>
                      <a:noFill/>
                    </a:lnB>
                  </a:tcPr>
                </a:tc>
              </a:tr>
              <a:tr h="279400">
                <a:tc>
                  <a:txBody>
                    <a:bodyPr/>
                    <a:lstStyle/>
                    <a:p>
                      <a:pPr marL="0" marR="0" algn="just">
                        <a:spcBef>
                          <a:spcPts val="0"/>
                        </a:spcBef>
                        <a:spcAft>
                          <a:spcPts val="0"/>
                        </a:spcAft>
                        <a:tabLst>
                          <a:tab pos="838200" algn="l"/>
                        </a:tabLst>
                      </a:pPr>
                      <a:r>
                        <a:rPr lang="en-US" sz="1200">
                          <a:latin typeface="Times New Roman"/>
                          <a:ea typeface="Times New Roman"/>
                        </a:rPr>
                        <a:t>180- 190</a:t>
                      </a:r>
                    </a:p>
                  </a:txBody>
                  <a:tcPr marL="68580" marR="68580" marT="0" marB="0">
                    <a:lnL>
                      <a:noFill/>
                    </a:lnL>
                    <a:lnR>
                      <a:noFill/>
                    </a:lnR>
                    <a:lnT>
                      <a:noFill/>
                    </a:lnT>
                    <a:lnB>
                      <a:noFill/>
                    </a:lnB>
                  </a:tcPr>
                </a:tc>
                <a:tc>
                  <a:txBody>
                    <a:bodyPr/>
                    <a:lstStyle/>
                    <a:p>
                      <a:pPr marL="0" marR="0" algn="just">
                        <a:spcBef>
                          <a:spcPts val="0"/>
                        </a:spcBef>
                        <a:spcAft>
                          <a:spcPts val="0"/>
                        </a:spcAft>
                        <a:tabLst>
                          <a:tab pos="838200" algn="l"/>
                        </a:tabLst>
                      </a:pPr>
                      <a:r>
                        <a:rPr lang="en-US" sz="1200">
                          <a:latin typeface="Times New Roman"/>
                          <a:ea typeface="Times New Roman"/>
                        </a:rPr>
                        <a:t>84</a:t>
                      </a:r>
                    </a:p>
                  </a:txBody>
                  <a:tcPr marL="68580" marR="68580" marT="0" marB="0">
                    <a:lnL>
                      <a:noFill/>
                    </a:lnL>
                    <a:lnR>
                      <a:noFill/>
                    </a:lnR>
                    <a:lnT>
                      <a:noFill/>
                    </a:lnT>
                    <a:lnB>
                      <a:noFill/>
                    </a:lnB>
                  </a:tcPr>
                </a:tc>
              </a:tr>
              <a:tr h="279400">
                <a:tc>
                  <a:txBody>
                    <a:bodyPr/>
                    <a:lstStyle/>
                    <a:p>
                      <a:pPr marL="0" marR="0" algn="just">
                        <a:spcBef>
                          <a:spcPts val="0"/>
                        </a:spcBef>
                        <a:spcAft>
                          <a:spcPts val="0"/>
                        </a:spcAft>
                        <a:tabLst>
                          <a:tab pos="838200" algn="l"/>
                        </a:tabLst>
                      </a:pPr>
                      <a:r>
                        <a:rPr lang="en-US" sz="1200">
                          <a:latin typeface="Times New Roman"/>
                          <a:ea typeface="Times New Roman"/>
                        </a:rPr>
                        <a:t>190- 200</a:t>
                      </a:r>
                    </a:p>
                  </a:txBody>
                  <a:tcPr marL="68580" marR="68580" marT="0" marB="0">
                    <a:lnL>
                      <a:noFill/>
                    </a:lnL>
                    <a:lnR>
                      <a:noFill/>
                    </a:lnR>
                    <a:lnT>
                      <a:noFill/>
                    </a:lnT>
                    <a:lnB>
                      <a:noFill/>
                    </a:lnB>
                  </a:tcPr>
                </a:tc>
                <a:tc>
                  <a:txBody>
                    <a:bodyPr/>
                    <a:lstStyle/>
                    <a:p>
                      <a:pPr marL="0" marR="0" algn="just">
                        <a:spcBef>
                          <a:spcPts val="0"/>
                        </a:spcBef>
                        <a:spcAft>
                          <a:spcPts val="0"/>
                        </a:spcAft>
                        <a:tabLst>
                          <a:tab pos="838200" algn="l"/>
                        </a:tabLst>
                      </a:pPr>
                      <a:r>
                        <a:rPr lang="en-US" sz="1200">
                          <a:latin typeface="Times New Roman"/>
                          <a:ea typeface="Times New Roman"/>
                        </a:rPr>
                        <a:t>107</a:t>
                      </a:r>
                    </a:p>
                  </a:txBody>
                  <a:tcPr marL="68580" marR="68580" marT="0" marB="0">
                    <a:lnL>
                      <a:noFill/>
                    </a:lnL>
                    <a:lnR>
                      <a:noFill/>
                    </a:lnR>
                    <a:lnT>
                      <a:noFill/>
                    </a:lnT>
                    <a:lnB>
                      <a:noFill/>
                    </a:lnB>
                  </a:tcPr>
                </a:tc>
              </a:tr>
              <a:tr h="279400">
                <a:tc>
                  <a:txBody>
                    <a:bodyPr/>
                    <a:lstStyle/>
                    <a:p>
                      <a:pPr marL="0" marR="0" algn="just">
                        <a:spcBef>
                          <a:spcPts val="0"/>
                        </a:spcBef>
                        <a:spcAft>
                          <a:spcPts val="0"/>
                        </a:spcAft>
                        <a:tabLst>
                          <a:tab pos="838200" algn="l"/>
                        </a:tabLst>
                      </a:pPr>
                      <a:r>
                        <a:rPr lang="en-US" sz="1200">
                          <a:latin typeface="Times New Roman"/>
                          <a:ea typeface="Times New Roman"/>
                        </a:rPr>
                        <a:t>200- 210</a:t>
                      </a:r>
                    </a:p>
                  </a:txBody>
                  <a:tcPr marL="68580" marR="68580" marT="0" marB="0">
                    <a:lnL>
                      <a:noFill/>
                    </a:lnL>
                    <a:lnR>
                      <a:noFill/>
                    </a:lnR>
                    <a:lnT>
                      <a:noFill/>
                    </a:lnT>
                    <a:lnB>
                      <a:noFill/>
                    </a:lnB>
                  </a:tcPr>
                </a:tc>
                <a:tc>
                  <a:txBody>
                    <a:bodyPr/>
                    <a:lstStyle/>
                    <a:p>
                      <a:pPr marL="0" marR="0" algn="just">
                        <a:spcBef>
                          <a:spcPts val="0"/>
                        </a:spcBef>
                        <a:spcAft>
                          <a:spcPts val="0"/>
                        </a:spcAft>
                        <a:tabLst>
                          <a:tab pos="838200" algn="l"/>
                        </a:tabLst>
                      </a:pPr>
                      <a:r>
                        <a:rPr lang="en-US" sz="1200">
                          <a:latin typeface="Times New Roman"/>
                          <a:ea typeface="Times New Roman"/>
                        </a:rPr>
                        <a:t>49</a:t>
                      </a:r>
                    </a:p>
                  </a:txBody>
                  <a:tcPr marL="68580" marR="68580" marT="0" marB="0">
                    <a:lnL>
                      <a:noFill/>
                    </a:lnL>
                    <a:lnR>
                      <a:noFill/>
                    </a:lnR>
                    <a:lnT>
                      <a:noFill/>
                    </a:lnT>
                    <a:lnB>
                      <a:noFill/>
                    </a:lnB>
                  </a:tcPr>
                </a:tc>
              </a:tr>
              <a:tr h="279400">
                <a:tc>
                  <a:txBody>
                    <a:bodyPr/>
                    <a:lstStyle/>
                    <a:p>
                      <a:pPr marL="0" marR="0" algn="just">
                        <a:spcBef>
                          <a:spcPts val="0"/>
                        </a:spcBef>
                        <a:spcAft>
                          <a:spcPts val="0"/>
                        </a:spcAft>
                        <a:tabLst>
                          <a:tab pos="838200" algn="l"/>
                        </a:tabLst>
                      </a:pPr>
                      <a:r>
                        <a:rPr lang="en-US" sz="1200">
                          <a:latin typeface="Times New Roman"/>
                          <a:ea typeface="Times New Roman"/>
                        </a:rPr>
                        <a:t>210- 220</a:t>
                      </a:r>
                    </a:p>
                  </a:txBody>
                  <a:tcPr marL="68580" marR="68580" marT="0" marB="0">
                    <a:lnL>
                      <a:noFill/>
                    </a:lnL>
                    <a:lnR>
                      <a:noFill/>
                    </a:lnR>
                    <a:lnT>
                      <a:noFill/>
                    </a:lnT>
                    <a:lnB>
                      <a:noFill/>
                    </a:lnB>
                  </a:tcPr>
                </a:tc>
                <a:tc>
                  <a:txBody>
                    <a:bodyPr/>
                    <a:lstStyle/>
                    <a:p>
                      <a:pPr marL="0" marR="0" algn="just">
                        <a:spcBef>
                          <a:spcPts val="0"/>
                        </a:spcBef>
                        <a:spcAft>
                          <a:spcPts val="0"/>
                        </a:spcAft>
                        <a:tabLst>
                          <a:tab pos="838200" algn="l"/>
                        </a:tabLst>
                      </a:pPr>
                      <a:r>
                        <a:rPr lang="en-US" sz="1200">
                          <a:latin typeface="Times New Roman"/>
                          <a:ea typeface="Times New Roman"/>
                        </a:rPr>
                        <a:t>34</a:t>
                      </a:r>
                    </a:p>
                  </a:txBody>
                  <a:tcPr marL="68580" marR="68580" marT="0" marB="0">
                    <a:lnL>
                      <a:noFill/>
                    </a:lnL>
                    <a:lnR>
                      <a:noFill/>
                    </a:lnR>
                    <a:lnT>
                      <a:noFill/>
                    </a:lnT>
                    <a:lnB>
                      <a:noFill/>
                    </a:lnB>
                  </a:tcPr>
                </a:tc>
              </a:tr>
              <a:tr h="279400">
                <a:tc>
                  <a:txBody>
                    <a:bodyPr/>
                    <a:lstStyle/>
                    <a:p>
                      <a:pPr marL="0" marR="0" algn="just">
                        <a:spcBef>
                          <a:spcPts val="0"/>
                        </a:spcBef>
                        <a:spcAft>
                          <a:spcPts val="0"/>
                        </a:spcAft>
                        <a:tabLst>
                          <a:tab pos="838200" algn="l"/>
                        </a:tabLst>
                      </a:pPr>
                      <a:r>
                        <a:rPr lang="en-US" sz="1200">
                          <a:latin typeface="Times New Roman"/>
                          <a:ea typeface="Times New Roman"/>
                        </a:rPr>
                        <a:t>220- 230</a:t>
                      </a:r>
                    </a:p>
                  </a:txBody>
                  <a:tcPr marL="68580" marR="68580" marT="0" marB="0">
                    <a:lnL>
                      <a:noFill/>
                    </a:lnL>
                    <a:lnR>
                      <a:noFill/>
                    </a:lnR>
                    <a:lnT>
                      <a:noFill/>
                    </a:lnT>
                    <a:lnB>
                      <a:noFill/>
                    </a:lnB>
                  </a:tcPr>
                </a:tc>
                <a:tc>
                  <a:txBody>
                    <a:bodyPr/>
                    <a:lstStyle/>
                    <a:p>
                      <a:pPr marL="0" marR="0" algn="just">
                        <a:spcBef>
                          <a:spcPts val="0"/>
                        </a:spcBef>
                        <a:spcAft>
                          <a:spcPts val="0"/>
                        </a:spcAft>
                        <a:tabLst>
                          <a:tab pos="838200" algn="l"/>
                        </a:tabLst>
                      </a:pPr>
                      <a:r>
                        <a:rPr lang="en-US" sz="1200">
                          <a:latin typeface="Times New Roman"/>
                          <a:ea typeface="Times New Roman"/>
                        </a:rPr>
                        <a:t>31</a:t>
                      </a:r>
                    </a:p>
                  </a:txBody>
                  <a:tcPr marL="68580" marR="68580" marT="0" marB="0">
                    <a:lnL>
                      <a:noFill/>
                    </a:lnL>
                    <a:lnR>
                      <a:noFill/>
                    </a:lnR>
                    <a:lnT>
                      <a:noFill/>
                    </a:lnT>
                    <a:lnB>
                      <a:noFill/>
                    </a:lnB>
                  </a:tcPr>
                </a:tc>
              </a:tr>
              <a:tr h="279400">
                <a:tc>
                  <a:txBody>
                    <a:bodyPr/>
                    <a:lstStyle/>
                    <a:p>
                      <a:pPr marL="0" marR="0" algn="just">
                        <a:spcBef>
                          <a:spcPts val="0"/>
                        </a:spcBef>
                        <a:spcAft>
                          <a:spcPts val="0"/>
                        </a:spcAft>
                        <a:tabLst>
                          <a:tab pos="838200" algn="l"/>
                        </a:tabLst>
                      </a:pPr>
                      <a:r>
                        <a:rPr lang="en-US" sz="1200">
                          <a:latin typeface="Times New Roman"/>
                          <a:ea typeface="Times New Roman"/>
                        </a:rPr>
                        <a:t>230- 240</a:t>
                      </a:r>
                    </a:p>
                  </a:txBody>
                  <a:tcPr marL="68580" marR="68580" marT="0" marB="0">
                    <a:lnL>
                      <a:noFill/>
                    </a:lnL>
                    <a:lnR>
                      <a:noFill/>
                    </a:lnR>
                    <a:lnT>
                      <a:noFill/>
                    </a:lnT>
                    <a:lnB>
                      <a:noFill/>
                    </a:lnB>
                  </a:tcPr>
                </a:tc>
                <a:tc>
                  <a:txBody>
                    <a:bodyPr/>
                    <a:lstStyle/>
                    <a:p>
                      <a:pPr marL="0" marR="0" algn="just">
                        <a:spcBef>
                          <a:spcPts val="0"/>
                        </a:spcBef>
                        <a:spcAft>
                          <a:spcPts val="0"/>
                        </a:spcAft>
                        <a:tabLst>
                          <a:tab pos="838200" algn="l"/>
                        </a:tabLst>
                      </a:pPr>
                      <a:r>
                        <a:rPr lang="en-US" sz="1200">
                          <a:latin typeface="Times New Roman"/>
                          <a:ea typeface="Times New Roman"/>
                        </a:rPr>
                        <a:t>16</a:t>
                      </a:r>
                    </a:p>
                  </a:txBody>
                  <a:tcPr marL="68580" marR="68580" marT="0" marB="0">
                    <a:lnL>
                      <a:noFill/>
                    </a:lnL>
                    <a:lnR>
                      <a:noFill/>
                    </a:lnR>
                    <a:lnT>
                      <a:noFill/>
                    </a:lnT>
                    <a:lnB>
                      <a:noFill/>
                    </a:lnB>
                  </a:tcPr>
                </a:tc>
              </a:tr>
              <a:tr h="279400">
                <a:tc>
                  <a:txBody>
                    <a:bodyPr/>
                    <a:lstStyle/>
                    <a:p>
                      <a:pPr marL="0" marR="0" algn="just">
                        <a:spcBef>
                          <a:spcPts val="0"/>
                        </a:spcBef>
                        <a:spcAft>
                          <a:spcPts val="0"/>
                        </a:spcAft>
                        <a:tabLst>
                          <a:tab pos="838200" algn="l"/>
                        </a:tabLst>
                      </a:pPr>
                      <a:r>
                        <a:rPr lang="en-US" sz="1200">
                          <a:latin typeface="Times New Roman"/>
                          <a:ea typeface="Times New Roman"/>
                        </a:rPr>
                        <a:t>240- 250</a:t>
                      </a:r>
                    </a:p>
                  </a:txBody>
                  <a:tcPr marL="68580" marR="68580" marT="0" marB="0">
                    <a:lnL>
                      <a:noFill/>
                    </a:lnL>
                    <a:lnR>
                      <a:noFill/>
                    </a:lnR>
                    <a:lnT>
                      <a:noFill/>
                    </a:lnT>
                    <a:lnB>
                      <a:noFill/>
                    </a:lnB>
                  </a:tcPr>
                </a:tc>
                <a:tc>
                  <a:txBody>
                    <a:bodyPr/>
                    <a:lstStyle/>
                    <a:p>
                      <a:pPr marL="0" marR="0" algn="just">
                        <a:spcBef>
                          <a:spcPts val="0"/>
                        </a:spcBef>
                        <a:spcAft>
                          <a:spcPts val="0"/>
                        </a:spcAft>
                        <a:tabLst>
                          <a:tab pos="838200" algn="l"/>
                        </a:tabLst>
                      </a:pPr>
                      <a:r>
                        <a:rPr lang="en-US" sz="1200" dirty="0">
                          <a:latin typeface="Times New Roman"/>
                          <a:ea typeface="Times New Roman"/>
                        </a:rPr>
                        <a:t>12</a:t>
                      </a:r>
                    </a:p>
                  </a:txBody>
                  <a:tcPr marL="68580" marR="68580" marT="0" marB="0">
                    <a:lnL>
                      <a:noFill/>
                    </a:lnL>
                    <a:lnR>
                      <a:noFill/>
                    </a:lnR>
                    <a:lnT>
                      <a:noFill/>
                    </a:lnT>
                    <a:lnB>
                      <a:noFill/>
                    </a:lnB>
                  </a:tcPr>
                </a:tc>
              </a:tr>
            </a:tbl>
          </a:graphicData>
        </a:graphic>
      </p:graphicFrame>
      <p:sp>
        <p:nvSpPr>
          <p:cNvPr id="4" name="Rectangle 3"/>
          <p:cNvSpPr/>
          <p:nvPr/>
        </p:nvSpPr>
        <p:spPr>
          <a:xfrm>
            <a:off x="3886200" y="3048000"/>
            <a:ext cx="5257800" cy="1938992"/>
          </a:xfrm>
          <a:prstGeom prst="rect">
            <a:avLst/>
          </a:prstGeom>
        </p:spPr>
        <p:txBody>
          <a:bodyPr wrap="square">
            <a:spAutoFit/>
          </a:bodyPr>
          <a:lstStyle/>
          <a:p>
            <a:r>
              <a:rPr lang="en-US" sz="2400" dirty="0">
                <a:latin typeface="Times" pitchFamily="18" charset="0"/>
              </a:rPr>
              <a:t>Solutions:</a:t>
            </a:r>
          </a:p>
          <a:p>
            <a:pPr lvl="0"/>
            <a:r>
              <a:rPr lang="en-US" sz="2400" dirty="0">
                <a:latin typeface="Times" pitchFamily="18" charset="0"/>
              </a:rPr>
              <a:t>First find the less than cumulative frequency.</a:t>
            </a:r>
          </a:p>
          <a:p>
            <a:pPr lvl="0"/>
            <a:r>
              <a:rPr lang="en-US" sz="2400" dirty="0">
                <a:latin typeface="Times" pitchFamily="18" charset="0"/>
              </a:rPr>
              <a:t> Use the formula to calculate the required </a:t>
            </a:r>
            <a:r>
              <a:rPr lang="en-US" sz="2400" dirty="0" err="1">
                <a:latin typeface="Times" pitchFamily="18" charset="0"/>
              </a:rPr>
              <a:t>quantile</a:t>
            </a:r>
            <a:r>
              <a:rPr lang="en-US" sz="2400" dirty="0">
                <a:latin typeface="Times" pitchFamily="18" charset="0"/>
              </a:rPr>
              <a:t>.</a:t>
            </a:r>
          </a:p>
        </p:txBody>
      </p:sp>
      <p:sp>
        <p:nvSpPr>
          <p:cNvPr id="5" name="Date Placeholder 4"/>
          <p:cNvSpPr>
            <a:spLocks noGrp="1"/>
          </p:cNvSpPr>
          <p:nvPr>
            <p:ph type="dt" sz="half" idx="10"/>
          </p:nvPr>
        </p:nvSpPr>
        <p:spPr/>
        <p:txBody>
          <a:bodyPr/>
          <a:lstStyle/>
          <a:p>
            <a:fld id="{96803D35-9A58-4711-A51E-1D80AAB6558F}" type="datetime1">
              <a:rPr lang="en-US" smtClean="0"/>
              <a:t>5/28/2020</a:t>
            </a:fld>
            <a:endParaRPr lang="en-US"/>
          </a:p>
        </p:txBody>
      </p:sp>
      <p:sp>
        <p:nvSpPr>
          <p:cNvPr id="6" name="Footer Placeholder 5"/>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57200" y="380996"/>
          <a:ext cx="7086599" cy="4495803"/>
        </p:xfrm>
        <a:graphic>
          <a:graphicData uri="http://schemas.openxmlformats.org/drawingml/2006/table">
            <a:tbl>
              <a:tblPr/>
              <a:tblGrid>
                <a:gridCol w="2823983"/>
                <a:gridCol w="2131308"/>
                <a:gridCol w="2131308"/>
              </a:tblGrid>
              <a:tr h="691662">
                <a:tc>
                  <a:txBody>
                    <a:bodyPr/>
                    <a:lstStyle/>
                    <a:p>
                      <a:pPr marL="0" marR="0" algn="just">
                        <a:spcBef>
                          <a:spcPts val="0"/>
                        </a:spcBef>
                        <a:spcAft>
                          <a:spcPts val="0"/>
                        </a:spcAft>
                        <a:tabLst>
                          <a:tab pos="838200" algn="l"/>
                        </a:tabLst>
                      </a:pPr>
                      <a:r>
                        <a:rPr lang="en-US" sz="1200" dirty="0">
                          <a:latin typeface="Times New Roman"/>
                          <a:ea typeface="Times New Roman"/>
                        </a:rPr>
                        <a:t>Values</a:t>
                      </a:r>
                    </a:p>
                  </a:txBody>
                  <a:tcPr marL="68580" marR="68580" marT="0" marB="0">
                    <a:lnL>
                      <a:noFill/>
                    </a:lnL>
                    <a:lnR>
                      <a:noFill/>
                    </a:lnR>
                    <a:lnT>
                      <a:noFill/>
                    </a:lnT>
                    <a:lnB>
                      <a:noFill/>
                    </a:lnB>
                  </a:tcPr>
                </a:tc>
                <a:tc>
                  <a:txBody>
                    <a:bodyPr/>
                    <a:lstStyle/>
                    <a:p>
                      <a:pPr marL="0" marR="0" algn="just">
                        <a:spcBef>
                          <a:spcPts val="0"/>
                        </a:spcBef>
                        <a:spcAft>
                          <a:spcPts val="0"/>
                        </a:spcAft>
                        <a:tabLst>
                          <a:tab pos="838200" algn="l"/>
                        </a:tabLst>
                      </a:pPr>
                      <a:r>
                        <a:rPr lang="en-US" sz="1200">
                          <a:latin typeface="Times New Roman"/>
                          <a:ea typeface="Times New Roman"/>
                        </a:rPr>
                        <a:t>Frequency</a:t>
                      </a:r>
                    </a:p>
                  </a:txBody>
                  <a:tcPr marL="68580" marR="68580" marT="0" marB="0">
                    <a:lnL>
                      <a:noFill/>
                    </a:lnL>
                    <a:lnR>
                      <a:noFill/>
                    </a:lnR>
                    <a:lnT>
                      <a:noFill/>
                    </a:lnT>
                    <a:lnB>
                      <a:noFill/>
                    </a:lnB>
                  </a:tcPr>
                </a:tc>
                <a:tc>
                  <a:txBody>
                    <a:bodyPr/>
                    <a:lstStyle/>
                    <a:p>
                      <a:pPr marL="0" marR="0" algn="just">
                        <a:spcBef>
                          <a:spcPts val="0"/>
                        </a:spcBef>
                        <a:spcAft>
                          <a:spcPts val="0"/>
                        </a:spcAft>
                        <a:tabLst>
                          <a:tab pos="838200" algn="l"/>
                        </a:tabLst>
                      </a:pPr>
                      <a:r>
                        <a:rPr lang="en-US" sz="1200">
                          <a:latin typeface="Times New Roman"/>
                          <a:ea typeface="Times New Roman"/>
                        </a:rPr>
                        <a:t>Cum.Freq(less than type)</a:t>
                      </a:r>
                    </a:p>
                  </a:txBody>
                  <a:tcPr marL="68580" marR="68580" marT="0" marB="0">
                    <a:lnL>
                      <a:noFill/>
                    </a:lnL>
                    <a:lnR>
                      <a:noFill/>
                    </a:lnR>
                    <a:lnT>
                      <a:noFill/>
                    </a:lnT>
                    <a:lnB>
                      <a:noFill/>
                    </a:lnB>
                  </a:tcPr>
                </a:tc>
              </a:tr>
              <a:tr h="345831">
                <a:tc>
                  <a:txBody>
                    <a:bodyPr/>
                    <a:lstStyle/>
                    <a:p>
                      <a:pPr marL="0" marR="0" algn="just">
                        <a:spcBef>
                          <a:spcPts val="0"/>
                        </a:spcBef>
                        <a:spcAft>
                          <a:spcPts val="0"/>
                        </a:spcAft>
                        <a:tabLst>
                          <a:tab pos="838200" algn="l"/>
                        </a:tabLst>
                      </a:pPr>
                      <a:r>
                        <a:rPr lang="en-US" sz="1200">
                          <a:latin typeface="Times New Roman"/>
                          <a:ea typeface="Times New Roman"/>
                        </a:rPr>
                        <a:t>140- 150</a:t>
                      </a:r>
                    </a:p>
                  </a:txBody>
                  <a:tcPr marL="68580" marR="68580" marT="0" marB="0">
                    <a:lnL>
                      <a:noFill/>
                    </a:lnL>
                    <a:lnR>
                      <a:noFill/>
                    </a:lnR>
                    <a:lnT>
                      <a:noFill/>
                    </a:lnT>
                    <a:lnB>
                      <a:noFill/>
                    </a:lnB>
                  </a:tcPr>
                </a:tc>
                <a:tc>
                  <a:txBody>
                    <a:bodyPr/>
                    <a:lstStyle/>
                    <a:p>
                      <a:pPr marL="0" marR="0" algn="just">
                        <a:spcBef>
                          <a:spcPts val="0"/>
                        </a:spcBef>
                        <a:spcAft>
                          <a:spcPts val="0"/>
                        </a:spcAft>
                        <a:tabLst>
                          <a:tab pos="838200" algn="l"/>
                        </a:tabLst>
                      </a:pPr>
                      <a:r>
                        <a:rPr lang="en-US" sz="1200">
                          <a:latin typeface="Times New Roman"/>
                          <a:ea typeface="Times New Roman"/>
                        </a:rPr>
                        <a:t>17</a:t>
                      </a:r>
                    </a:p>
                  </a:txBody>
                  <a:tcPr marL="68580" marR="68580" marT="0" marB="0">
                    <a:lnL>
                      <a:noFill/>
                    </a:lnL>
                    <a:lnR>
                      <a:noFill/>
                    </a:lnR>
                    <a:lnT>
                      <a:noFill/>
                    </a:lnT>
                    <a:lnB>
                      <a:noFill/>
                    </a:lnB>
                  </a:tcPr>
                </a:tc>
                <a:tc>
                  <a:txBody>
                    <a:bodyPr/>
                    <a:lstStyle/>
                    <a:p>
                      <a:pPr marL="0" marR="0" algn="just">
                        <a:spcBef>
                          <a:spcPts val="0"/>
                        </a:spcBef>
                        <a:spcAft>
                          <a:spcPts val="0"/>
                        </a:spcAft>
                        <a:tabLst>
                          <a:tab pos="838200" algn="l"/>
                        </a:tabLst>
                      </a:pPr>
                      <a:r>
                        <a:rPr lang="en-US" sz="1200">
                          <a:latin typeface="Times New Roman"/>
                          <a:ea typeface="Times New Roman"/>
                        </a:rPr>
                        <a:t>17</a:t>
                      </a:r>
                    </a:p>
                  </a:txBody>
                  <a:tcPr marL="68580" marR="68580" marT="0" marB="0">
                    <a:lnL>
                      <a:noFill/>
                    </a:lnL>
                    <a:lnR>
                      <a:noFill/>
                    </a:lnR>
                    <a:lnT>
                      <a:noFill/>
                    </a:lnT>
                    <a:lnB>
                      <a:noFill/>
                    </a:lnB>
                  </a:tcPr>
                </a:tc>
              </a:tr>
              <a:tr h="345831">
                <a:tc>
                  <a:txBody>
                    <a:bodyPr/>
                    <a:lstStyle/>
                    <a:p>
                      <a:pPr marL="0" marR="0" algn="just">
                        <a:spcBef>
                          <a:spcPts val="0"/>
                        </a:spcBef>
                        <a:spcAft>
                          <a:spcPts val="0"/>
                        </a:spcAft>
                        <a:tabLst>
                          <a:tab pos="838200" algn="l"/>
                        </a:tabLst>
                      </a:pPr>
                      <a:r>
                        <a:rPr lang="en-US" sz="1200">
                          <a:latin typeface="Times New Roman"/>
                          <a:ea typeface="Times New Roman"/>
                        </a:rPr>
                        <a:t>150- 160</a:t>
                      </a:r>
                    </a:p>
                  </a:txBody>
                  <a:tcPr marL="68580" marR="68580" marT="0" marB="0">
                    <a:lnL>
                      <a:noFill/>
                    </a:lnL>
                    <a:lnR>
                      <a:noFill/>
                    </a:lnR>
                    <a:lnT>
                      <a:noFill/>
                    </a:lnT>
                    <a:lnB>
                      <a:noFill/>
                    </a:lnB>
                  </a:tcPr>
                </a:tc>
                <a:tc>
                  <a:txBody>
                    <a:bodyPr/>
                    <a:lstStyle/>
                    <a:p>
                      <a:pPr marL="0" marR="0" algn="just">
                        <a:spcBef>
                          <a:spcPts val="0"/>
                        </a:spcBef>
                        <a:spcAft>
                          <a:spcPts val="0"/>
                        </a:spcAft>
                        <a:tabLst>
                          <a:tab pos="838200" algn="l"/>
                        </a:tabLst>
                      </a:pPr>
                      <a:r>
                        <a:rPr lang="en-US" sz="1200">
                          <a:latin typeface="Times New Roman"/>
                          <a:ea typeface="Times New Roman"/>
                        </a:rPr>
                        <a:t>29</a:t>
                      </a:r>
                    </a:p>
                  </a:txBody>
                  <a:tcPr marL="68580" marR="68580" marT="0" marB="0">
                    <a:lnL>
                      <a:noFill/>
                    </a:lnL>
                    <a:lnR>
                      <a:noFill/>
                    </a:lnR>
                    <a:lnT>
                      <a:noFill/>
                    </a:lnT>
                    <a:lnB>
                      <a:noFill/>
                    </a:lnB>
                  </a:tcPr>
                </a:tc>
                <a:tc>
                  <a:txBody>
                    <a:bodyPr/>
                    <a:lstStyle/>
                    <a:p>
                      <a:pPr marL="0" marR="0" algn="just">
                        <a:spcBef>
                          <a:spcPts val="0"/>
                        </a:spcBef>
                        <a:spcAft>
                          <a:spcPts val="0"/>
                        </a:spcAft>
                        <a:tabLst>
                          <a:tab pos="838200" algn="l"/>
                        </a:tabLst>
                      </a:pPr>
                      <a:r>
                        <a:rPr lang="en-US" sz="1200">
                          <a:latin typeface="Times New Roman"/>
                          <a:ea typeface="Times New Roman"/>
                        </a:rPr>
                        <a:t>46</a:t>
                      </a:r>
                    </a:p>
                  </a:txBody>
                  <a:tcPr marL="68580" marR="68580" marT="0" marB="0">
                    <a:lnL>
                      <a:noFill/>
                    </a:lnL>
                    <a:lnR>
                      <a:noFill/>
                    </a:lnR>
                    <a:lnT>
                      <a:noFill/>
                    </a:lnT>
                    <a:lnB>
                      <a:noFill/>
                    </a:lnB>
                  </a:tcPr>
                </a:tc>
              </a:tr>
              <a:tr h="345831">
                <a:tc>
                  <a:txBody>
                    <a:bodyPr/>
                    <a:lstStyle/>
                    <a:p>
                      <a:pPr marL="0" marR="0" algn="just">
                        <a:spcBef>
                          <a:spcPts val="0"/>
                        </a:spcBef>
                        <a:spcAft>
                          <a:spcPts val="0"/>
                        </a:spcAft>
                        <a:tabLst>
                          <a:tab pos="838200" algn="l"/>
                        </a:tabLst>
                      </a:pPr>
                      <a:r>
                        <a:rPr lang="en-US" sz="1200">
                          <a:latin typeface="Times New Roman"/>
                          <a:ea typeface="Times New Roman"/>
                        </a:rPr>
                        <a:t>160- 170</a:t>
                      </a:r>
                    </a:p>
                  </a:txBody>
                  <a:tcPr marL="68580" marR="68580" marT="0" marB="0">
                    <a:lnL>
                      <a:noFill/>
                    </a:lnL>
                    <a:lnR>
                      <a:noFill/>
                    </a:lnR>
                    <a:lnT>
                      <a:noFill/>
                    </a:lnT>
                    <a:lnB>
                      <a:noFill/>
                    </a:lnB>
                  </a:tcPr>
                </a:tc>
                <a:tc>
                  <a:txBody>
                    <a:bodyPr/>
                    <a:lstStyle/>
                    <a:p>
                      <a:pPr marL="0" marR="0" algn="just">
                        <a:spcBef>
                          <a:spcPts val="0"/>
                        </a:spcBef>
                        <a:spcAft>
                          <a:spcPts val="0"/>
                        </a:spcAft>
                        <a:tabLst>
                          <a:tab pos="838200" algn="l"/>
                        </a:tabLst>
                      </a:pPr>
                      <a:r>
                        <a:rPr lang="en-US" sz="1200">
                          <a:latin typeface="Times New Roman"/>
                          <a:ea typeface="Times New Roman"/>
                        </a:rPr>
                        <a:t>42</a:t>
                      </a:r>
                    </a:p>
                  </a:txBody>
                  <a:tcPr marL="68580" marR="68580" marT="0" marB="0">
                    <a:lnL>
                      <a:noFill/>
                    </a:lnL>
                    <a:lnR>
                      <a:noFill/>
                    </a:lnR>
                    <a:lnT>
                      <a:noFill/>
                    </a:lnT>
                    <a:lnB>
                      <a:noFill/>
                    </a:lnB>
                  </a:tcPr>
                </a:tc>
                <a:tc>
                  <a:txBody>
                    <a:bodyPr/>
                    <a:lstStyle/>
                    <a:p>
                      <a:pPr marL="0" marR="0" algn="just">
                        <a:spcBef>
                          <a:spcPts val="0"/>
                        </a:spcBef>
                        <a:spcAft>
                          <a:spcPts val="0"/>
                        </a:spcAft>
                        <a:tabLst>
                          <a:tab pos="838200" algn="l"/>
                        </a:tabLst>
                      </a:pPr>
                      <a:r>
                        <a:rPr lang="en-US" sz="1200">
                          <a:latin typeface="Times New Roman"/>
                          <a:ea typeface="Times New Roman"/>
                        </a:rPr>
                        <a:t>88</a:t>
                      </a:r>
                    </a:p>
                  </a:txBody>
                  <a:tcPr marL="68580" marR="68580" marT="0" marB="0">
                    <a:lnL>
                      <a:noFill/>
                    </a:lnL>
                    <a:lnR>
                      <a:noFill/>
                    </a:lnR>
                    <a:lnT>
                      <a:noFill/>
                    </a:lnT>
                    <a:lnB>
                      <a:noFill/>
                    </a:lnB>
                  </a:tcPr>
                </a:tc>
              </a:tr>
              <a:tr h="345831">
                <a:tc>
                  <a:txBody>
                    <a:bodyPr/>
                    <a:lstStyle/>
                    <a:p>
                      <a:pPr marL="0" marR="0" algn="just">
                        <a:spcBef>
                          <a:spcPts val="0"/>
                        </a:spcBef>
                        <a:spcAft>
                          <a:spcPts val="0"/>
                        </a:spcAft>
                        <a:tabLst>
                          <a:tab pos="838200" algn="l"/>
                        </a:tabLst>
                      </a:pPr>
                      <a:r>
                        <a:rPr lang="en-US" sz="1200">
                          <a:latin typeface="Times New Roman"/>
                          <a:ea typeface="Times New Roman"/>
                        </a:rPr>
                        <a:t>170- 180</a:t>
                      </a:r>
                    </a:p>
                  </a:txBody>
                  <a:tcPr marL="68580" marR="68580" marT="0" marB="0">
                    <a:lnL>
                      <a:noFill/>
                    </a:lnL>
                    <a:lnR>
                      <a:noFill/>
                    </a:lnR>
                    <a:lnT>
                      <a:noFill/>
                    </a:lnT>
                    <a:lnB>
                      <a:noFill/>
                    </a:lnB>
                  </a:tcPr>
                </a:tc>
                <a:tc>
                  <a:txBody>
                    <a:bodyPr/>
                    <a:lstStyle/>
                    <a:p>
                      <a:pPr marL="0" marR="0" algn="just">
                        <a:spcBef>
                          <a:spcPts val="0"/>
                        </a:spcBef>
                        <a:spcAft>
                          <a:spcPts val="0"/>
                        </a:spcAft>
                        <a:tabLst>
                          <a:tab pos="838200" algn="l"/>
                        </a:tabLst>
                      </a:pPr>
                      <a:r>
                        <a:rPr lang="en-US" sz="1200">
                          <a:latin typeface="Times New Roman"/>
                          <a:ea typeface="Times New Roman"/>
                        </a:rPr>
                        <a:t>72</a:t>
                      </a:r>
                    </a:p>
                  </a:txBody>
                  <a:tcPr marL="68580" marR="68580" marT="0" marB="0">
                    <a:lnL>
                      <a:noFill/>
                    </a:lnL>
                    <a:lnR>
                      <a:noFill/>
                    </a:lnR>
                    <a:lnT>
                      <a:noFill/>
                    </a:lnT>
                    <a:lnB>
                      <a:noFill/>
                    </a:lnB>
                  </a:tcPr>
                </a:tc>
                <a:tc>
                  <a:txBody>
                    <a:bodyPr/>
                    <a:lstStyle/>
                    <a:p>
                      <a:pPr marL="0" marR="0" algn="just">
                        <a:spcBef>
                          <a:spcPts val="0"/>
                        </a:spcBef>
                        <a:spcAft>
                          <a:spcPts val="0"/>
                        </a:spcAft>
                        <a:tabLst>
                          <a:tab pos="838200" algn="l"/>
                        </a:tabLst>
                      </a:pPr>
                      <a:r>
                        <a:rPr lang="en-US" sz="1200">
                          <a:latin typeface="Times New Roman"/>
                          <a:ea typeface="Times New Roman"/>
                        </a:rPr>
                        <a:t>160</a:t>
                      </a:r>
                    </a:p>
                  </a:txBody>
                  <a:tcPr marL="68580" marR="68580" marT="0" marB="0">
                    <a:lnL>
                      <a:noFill/>
                    </a:lnL>
                    <a:lnR>
                      <a:noFill/>
                    </a:lnR>
                    <a:lnT>
                      <a:noFill/>
                    </a:lnT>
                    <a:lnB>
                      <a:noFill/>
                    </a:lnB>
                  </a:tcPr>
                </a:tc>
              </a:tr>
              <a:tr h="345831">
                <a:tc>
                  <a:txBody>
                    <a:bodyPr/>
                    <a:lstStyle/>
                    <a:p>
                      <a:pPr marL="0" marR="0" algn="just">
                        <a:spcBef>
                          <a:spcPts val="0"/>
                        </a:spcBef>
                        <a:spcAft>
                          <a:spcPts val="0"/>
                        </a:spcAft>
                        <a:tabLst>
                          <a:tab pos="838200" algn="l"/>
                        </a:tabLst>
                      </a:pPr>
                      <a:r>
                        <a:rPr lang="en-US" sz="1200">
                          <a:latin typeface="Times New Roman"/>
                          <a:ea typeface="Times New Roman"/>
                        </a:rPr>
                        <a:t>180- 190</a:t>
                      </a:r>
                    </a:p>
                  </a:txBody>
                  <a:tcPr marL="68580" marR="68580" marT="0" marB="0">
                    <a:lnL>
                      <a:noFill/>
                    </a:lnL>
                    <a:lnR>
                      <a:noFill/>
                    </a:lnR>
                    <a:lnT>
                      <a:noFill/>
                    </a:lnT>
                    <a:lnB>
                      <a:noFill/>
                    </a:lnB>
                  </a:tcPr>
                </a:tc>
                <a:tc>
                  <a:txBody>
                    <a:bodyPr/>
                    <a:lstStyle/>
                    <a:p>
                      <a:pPr marL="0" marR="0" algn="just">
                        <a:spcBef>
                          <a:spcPts val="0"/>
                        </a:spcBef>
                        <a:spcAft>
                          <a:spcPts val="0"/>
                        </a:spcAft>
                        <a:tabLst>
                          <a:tab pos="838200" algn="l"/>
                        </a:tabLst>
                      </a:pPr>
                      <a:r>
                        <a:rPr lang="en-US" sz="1200">
                          <a:latin typeface="Times New Roman"/>
                          <a:ea typeface="Times New Roman"/>
                        </a:rPr>
                        <a:t>84</a:t>
                      </a:r>
                    </a:p>
                  </a:txBody>
                  <a:tcPr marL="68580" marR="68580" marT="0" marB="0">
                    <a:lnL>
                      <a:noFill/>
                    </a:lnL>
                    <a:lnR>
                      <a:noFill/>
                    </a:lnR>
                    <a:lnT>
                      <a:noFill/>
                    </a:lnT>
                    <a:lnB>
                      <a:noFill/>
                    </a:lnB>
                  </a:tcPr>
                </a:tc>
                <a:tc>
                  <a:txBody>
                    <a:bodyPr/>
                    <a:lstStyle/>
                    <a:p>
                      <a:pPr marL="0" marR="0" algn="just">
                        <a:spcBef>
                          <a:spcPts val="0"/>
                        </a:spcBef>
                        <a:spcAft>
                          <a:spcPts val="0"/>
                        </a:spcAft>
                        <a:tabLst>
                          <a:tab pos="838200" algn="l"/>
                        </a:tabLst>
                      </a:pPr>
                      <a:r>
                        <a:rPr lang="en-US" sz="1200">
                          <a:latin typeface="Times New Roman"/>
                          <a:ea typeface="Times New Roman"/>
                        </a:rPr>
                        <a:t>244</a:t>
                      </a:r>
                    </a:p>
                  </a:txBody>
                  <a:tcPr marL="68580" marR="68580" marT="0" marB="0">
                    <a:lnL>
                      <a:noFill/>
                    </a:lnL>
                    <a:lnR>
                      <a:noFill/>
                    </a:lnR>
                    <a:lnT>
                      <a:noFill/>
                    </a:lnT>
                    <a:lnB>
                      <a:noFill/>
                    </a:lnB>
                  </a:tcPr>
                </a:tc>
              </a:tr>
              <a:tr h="345831">
                <a:tc>
                  <a:txBody>
                    <a:bodyPr/>
                    <a:lstStyle/>
                    <a:p>
                      <a:pPr marL="0" marR="0" algn="just">
                        <a:spcBef>
                          <a:spcPts val="0"/>
                        </a:spcBef>
                        <a:spcAft>
                          <a:spcPts val="0"/>
                        </a:spcAft>
                        <a:tabLst>
                          <a:tab pos="838200" algn="l"/>
                        </a:tabLst>
                      </a:pPr>
                      <a:r>
                        <a:rPr lang="en-US" sz="1200">
                          <a:latin typeface="Times New Roman"/>
                          <a:ea typeface="Times New Roman"/>
                        </a:rPr>
                        <a:t>190- 200</a:t>
                      </a:r>
                    </a:p>
                  </a:txBody>
                  <a:tcPr marL="68580" marR="68580" marT="0" marB="0">
                    <a:lnL>
                      <a:noFill/>
                    </a:lnL>
                    <a:lnR>
                      <a:noFill/>
                    </a:lnR>
                    <a:lnT>
                      <a:noFill/>
                    </a:lnT>
                    <a:lnB>
                      <a:noFill/>
                    </a:lnB>
                  </a:tcPr>
                </a:tc>
                <a:tc>
                  <a:txBody>
                    <a:bodyPr/>
                    <a:lstStyle/>
                    <a:p>
                      <a:pPr marL="0" marR="0" algn="just">
                        <a:spcBef>
                          <a:spcPts val="0"/>
                        </a:spcBef>
                        <a:spcAft>
                          <a:spcPts val="0"/>
                        </a:spcAft>
                        <a:tabLst>
                          <a:tab pos="838200" algn="l"/>
                        </a:tabLst>
                      </a:pPr>
                      <a:r>
                        <a:rPr lang="en-US" sz="1200">
                          <a:latin typeface="Times New Roman"/>
                          <a:ea typeface="Times New Roman"/>
                        </a:rPr>
                        <a:t>107</a:t>
                      </a:r>
                    </a:p>
                  </a:txBody>
                  <a:tcPr marL="68580" marR="68580" marT="0" marB="0">
                    <a:lnL>
                      <a:noFill/>
                    </a:lnL>
                    <a:lnR>
                      <a:noFill/>
                    </a:lnR>
                    <a:lnT>
                      <a:noFill/>
                    </a:lnT>
                    <a:lnB>
                      <a:noFill/>
                    </a:lnB>
                  </a:tcPr>
                </a:tc>
                <a:tc>
                  <a:txBody>
                    <a:bodyPr/>
                    <a:lstStyle/>
                    <a:p>
                      <a:pPr marL="0" marR="0" algn="just">
                        <a:spcBef>
                          <a:spcPts val="0"/>
                        </a:spcBef>
                        <a:spcAft>
                          <a:spcPts val="0"/>
                        </a:spcAft>
                        <a:tabLst>
                          <a:tab pos="838200" algn="l"/>
                        </a:tabLst>
                      </a:pPr>
                      <a:r>
                        <a:rPr lang="en-US" sz="1200">
                          <a:latin typeface="Times New Roman"/>
                          <a:ea typeface="Times New Roman"/>
                        </a:rPr>
                        <a:t>351</a:t>
                      </a:r>
                    </a:p>
                  </a:txBody>
                  <a:tcPr marL="68580" marR="68580" marT="0" marB="0">
                    <a:lnL>
                      <a:noFill/>
                    </a:lnL>
                    <a:lnR>
                      <a:noFill/>
                    </a:lnR>
                    <a:lnT>
                      <a:noFill/>
                    </a:lnT>
                    <a:lnB>
                      <a:noFill/>
                    </a:lnB>
                  </a:tcPr>
                </a:tc>
              </a:tr>
              <a:tr h="345831">
                <a:tc>
                  <a:txBody>
                    <a:bodyPr/>
                    <a:lstStyle/>
                    <a:p>
                      <a:pPr marL="0" marR="0" algn="just">
                        <a:spcBef>
                          <a:spcPts val="0"/>
                        </a:spcBef>
                        <a:spcAft>
                          <a:spcPts val="0"/>
                        </a:spcAft>
                        <a:tabLst>
                          <a:tab pos="838200" algn="l"/>
                        </a:tabLst>
                      </a:pPr>
                      <a:r>
                        <a:rPr lang="en-US" sz="1200">
                          <a:latin typeface="Times New Roman"/>
                          <a:ea typeface="Times New Roman"/>
                        </a:rPr>
                        <a:t>200- 210</a:t>
                      </a:r>
                    </a:p>
                  </a:txBody>
                  <a:tcPr marL="68580" marR="68580" marT="0" marB="0">
                    <a:lnL>
                      <a:noFill/>
                    </a:lnL>
                    <a:lnR>
                      <a:noFill/>
                    </a:lnR>
                    <a:lnT>
                      <a:noFill/>
                    </a:lnT>
                    <a:lnB>
                      <a:noFill/>
                    </a:lnB>
                  </a:tcPr>
                </a:tc>
                <a:tc>
                  <a:txBody>
                    <a:bodyPr/>
                    <a:lstStyle/>
                    <a:p>
                      <a:pPr marL="0" marR="0" algn="just">
                        <a:spcBef>
                          <a:spcPts val="0"/>
                        </a:spcBef>
                        <a:spcAft>
                          <a:spcPts val="0"/>
                        </a:spcAft>
                        <a:tabLst>
                          <a:tab pos="838200" algn="l"/>
                        </a:tabLst>
                      </a:pPr>
                      <a:r>
                        <a:rPr lang="en-US" sz="1200">
                          <a:latin typeface="Times New Roman"/>
                          <a:ea typeface="Times New Roman"/>
                        </a:rPr>
                        <a:t>49</a:t>
                      </a:r>
                    </a:p>
                  </a:txBody>
                  <a:tcPr marL="68580" marR="68580" marT="0" marB="0">
                    <a:lnL>
                      <a:noFill/>
                    </a:lnL>
                    <a:lnR>
                      <a:noFill/>
                    </a:lnR>
                    <a:lnT>
                      <a:noFill/>
                    </a:lnT>
                    <a:lnB>
                      <a:noFill/>
                    </a:lnB>
                  </a:tcPr>
                </a:tc>
                <a:tc>
                  <a:txBody>
                    <a:bodyPr/>
                    <a:lstStyle/>
                    <a:p>
                      <a:pPr marL="0" marR="0" algn="just">
                        <a:spcBef>
                          <a:spcPts val="0"/>
                        </a:spcBef>
                        <a:spcAft>
                          <a:spcPts val="0"/>
                        </a:spcAft>
                        <a:tabLst>
                          <a:tab pos="838200" algn="l"/>
                        </a:tabLst>
                      </a:pPr>
                      <a:r>
                        <a:rPr lang="en-US" sz="1200">
                          <a:latin typeface="Times New Roman"/>
                          <a:ea typeface="Times New Roman"/>
                        </a:rPr>
                        <a:t>400</a:t>
                      </a:r>
                    </a:p>
                  </a:txBody>
                  <a:tcPr marL="68580" marR="68580" marT="0" marB="0">
                    <a:lnL>
                      <a:noFill/>
                    </a:lnL>
                    <a:lnR>
                      <a:noFill/>
                    </a:lnR>
                    <a:lnT>
                      <a:noFill/>
                    </a:lnT>
                    <a:lnB>
                      <a:noFill/>
                    </a:lnB>
                  </a:tcPr>
                </a:tc>
              </a:tr>
              <a:tr h="345831">
                <a:tc>
                  <a:txBody>
                    <a:bodyPr/>
                    <a:lstStyle/>
                    <a:p>
                      <a:pPr marL="0" marR="0" algn="just">
                        <a:spcBef>
                          <a:spcPts val="0"/>
                        </a:spcBef>
                        <a:spcAft>
                          <a:spcPts val="0"/>
                        </a:spcAft>
                        <a:tabLst>
                          <a:tab pos="838200" algn="l"/>
                        </a:tabLst>
                      </a:pPr>
                      <a:r>
                        <a:rPr lang="en-US" sz="1200">
                          <a:latin typeface="Times New Roman"/>
                          <a:ea typeface="Times New Roman"/>
                        </a:rPr>
                        <a:t>210- 220</a:t>
                      </a:r>
                    </a:p>
                  </a:txBody>
                  <a:tcPr marL="68580" marR="68580" marT="0" marB="0">
                    <a:lnL>
                      <a:noFill/>
                    </a:lnL>
                    <a:lnR>
                      <a:noFill/>
                    </a:lnR>
                    <a:lnT>
                      <a:noFill/>
                    </a:lnT>
                    <a:lnB>
                      <a:noFill/>
                    </a:lnB>
                  </a:tcPr>
                </a:tc>
                <a:tc>
                  <a:txBody>
                    <a:bodyPr/>
                    <a:lstStyle/>
                    <a:p>
                      <a:pPr marL="0" marR="0" algn="just">
                        <a:spcBef>
                          <a:spcPts val="0"/>
                        </a:spcBef>
                        <a:spcAft>
                          <a:spcPts val="0"/>
                        </a:spcAft>
                        <a:tabLst>
                          <a:tab pos="838200" algn="l"/>
                        </a:tabLst>
                      </a:pPr>
                      <a:r>
                        <a:rPr lang="en-US" sz="1200">
                          <a:latin typeface="Times New Roman"/>
                          <a:ea typeface="Times New Roman"/>
                        </a:rPr>
                        <a:t>34</a:t>
                      </a:r>
                    </a:p>
                  </a:txBody>
                  <a:tcPr marL="68580" marR="68580" marT="0" marB="0">
                    <a:lnL>
                      <a:noFill/>
                    </a:lnL>
                    <a:lnR>
                      <a:noFill/>
                    </a:lnR>
                    <a:lnT>
                      <a:noFill/>
                    </a:lnT>
                    <a:lnB>
                      <a:noFill/>
                    </a:lnB>
                  </a:tcPr>
                </a:tc>
                <a:tc>
                  <a:txBody>
                    <a:bodyPr/>
                    <a:lstStyle/>
                    <a:p>
                      <a:pPr marL="0" marR="0" algn="just">
                        <a:spcBef>
                          <a:spcPts val="0"/>
                        </a:spcBef>
                        <a:spcAft>
                          <a:spcPts val="0"/>
                        </a:spcAft>
                        <a:tabLst>
                          <a:tab pos="838200" algn="l"/>
                        </a:tabLst>
                      </a:pPr>
                      <a:r>
                        <a:rPr lang="en-US" sz="1200">
                          <a:latin typeface="Times New Roman"/>
                          <a:ea typeface="Times New Roman"/>
                        </a:rPr>
                        <a:t>434</a:t>
                      </a:r>
                    </a:p>
                  </a:txBody>
                  <a:tcPr marL="68580" marR="68580" marT="0" marB="0">
                    <a:lnL>
                      <a:noFill/>
                    </a:lnL>
                    <a:lnR>
                      <a:noFill/>
                    </a:lnR>
                    <a:lnT>
                      <a:noFill/>
                    </a:lnT>
                    <a:lnB>
                      <a:noFill/>
                    </a:lnB>
                  </a:tcPr>
                </a:tc>
              </a:tr>
              <a:tr h="345831">
                <a:tc>
                  <a:txBody>
                    <a:bodyPr/>
                    <a:lstStyle/>
                    <a:p>
                      <a:pPr marL="0" marR="0" algn="just">
                        <a:spcBef>
                          <a:spcPts val="0"/>
                        </a:spcBef>
                        <a:spcAft>
                          <a:spcPts val="0"/>
                        </a:spcAft>
                        <a:tabLst>
                          <a:tab pos="838200" algn="l"/>
                        </a:tabLst>
                      </a:pPr>
                      <a:r>
                        <a:rPr lang="en-US" sz="1200">
                          <a:latin typeface="Times New Roman"/>
                          <a:ea typeface="Times New Roman"/>
                        </a:rPr>
                        <a:t>220- 230</a:t>
                      </a:r>
                    </a:p>
                  </a:txBody>
                  <a:tcPr marL="68580" marR="68580" marT="0" marB="0">
                    <a:lnL>
                      <a:noFill/>
                    </a:lnL>
                    <a:lnR>
                      <a:noFill/>
                    </a:lnR>
                    <a:lnT>
                      <a:noFill/>
                    </a:lnT>
                    <a:lnB>
                      <a:noFill/>
                    </a:lnB>
                  </a:tcPr>
                </a:tc>
                <a:tc>
                  <a:txBody>
                    <a:bodyPr/>
                    <a:lstStyle/>
                    <a:p>
                      <a:pPr marL="0" marR="0" algn="just">
                        <a:spcBef>
                          <a:spcPts val="0"/>
                        </a:spcBef>
                        <a:spcAft>
                          <a:spcPts val="0"/>
                        </a:spcAft>
                        <a:tabLst>
                          <a:tab pos="838200" algn="l"/>
                        </a:tabLst>
                      </a:pPr>
                      <a:r>
                        <a:rPr lang="en-US" sz="1200">
                          <a:latin typeface="Times New Roman"/>
                          <a:ea typeface="Times New Roman"/>
                        </a:rPr>
                        <a:t>31</a:t>
                      </a:r>
                    </a:p>
                  </a:txBody>
                  <a:tcPr marL="68580" marR="68580" marT="0" marB="0">
                    <a:lnL>
                      <a:noFill/>
                    </a:lnL>
                    <a:lnR>
                      <a:noFill/>
                    </a:lnR>
                    <a:lnT>
                      <a:noFill/>
                    </a:lnT>
                    <a:lnB>
                      <a:noFill/>
                    </a:lnB>
                  </a:tcPr>
                </a:tc>
                <a:tc>
                  <a:txBody>
                    <a:bodyPr/>
                    <a:lstStyle/>
                    <a:p>
                      <a:pPr marL="0" marR="0" algn="just">
                        <a:spcBef>
                          <a:spcPts val="0"/>
                        </a:spcBef>
                        <a:spcAft>
                          <a:spcPts val="0"/>
                        </a:spcAft>
                        <a:tabLst>
                          <a:tab pos="838200" algn="l"/>
                        </a:tabLst>
                      </a:pPr>
                      <a:r>
                        <a:rPr lang="en-US" sz="1200">
                          <a:latin typeface="Times New Roman"/>
                          <a:ea typeface="Times New Roman"/>
                        </a:rPr>
                        <a:t>465</a:t>
                      </a:r>
                    </a:p>
                  </a:txBody>
                  <a:tcPr marL="68580" marR="68580" marT="0" marB="0">
                    <a:lnL>
                      <a:noFill/>
                    </a:lnL>
                    <a:lnR>
                      <a:noFill/>
                    </a:lnR>
                    <a:lnT>
                      <a:noFill/>
                    </a:lnT>
                    <a:lnB>
                      <a:noFill/>
                    </a:lnB>
                  </a:tcPr>
                </a:tc>
              </a:tr>
              <a:tr h="345831">
                <a:tc>
                  <a:txBody>
                    <a:bodyPr/>
                    <a:lstStyle/>
                    <a:p>
                      <a:pPr marL="0" marR="0" algn="just">
                        <a:spcBef>
                          <a:spcPts val="0"/>
                        </a:spcBef>
                        <a:spcAft>
                          <a:spcPts val="0"/>
                        </a:spcAft>
                        <a:tabLst>
                          <a:tab pos="838200" algn="l"/>
                        </a:tabLst>
                      </a:pPr>
                      <a:r>
                        <a:rPr lang="en-US" sz="1200">
                          <a:latin typeface="Times New Roman"/>
                          <a:ea typeface="Times New Roman"/>
                        </a:rPr>
                        <a:t>230- 240</a:t>
                      </a:r>
                    </a:p>
                  </a:txBody>
                  <a:tcPr marL="68580" marR="68580" marT="0" marB="0">
                    <a:lnL>
                      <a:noFill/>
                    </a:lnL>
                    <a:lnR>
                      <a:noFill/>
                    </a:lnR>
                    <a:lnT>
                      <a:noFill/>
                    </a:lnT>
                    <a:lnB>
                      <a:noFill/>
                    </a:lnB>
                  </a:tcPr>
                </a:tc>
                <a:tc>
                  <a:txBody>
                    <a:bodyPr/>
                    <a:lstStyle/>
                    <a:p>
                      <a:pPr marL="0" marR="0" algn="just">
                        <a:spcBef>
                          <a:spcPts val="0"/>
                        </a:spcBef>
                        <a:spcAft>
                          <a:spcPts val="0"/>
                        </a:spcAft>
                        <a:tabLst>
                          <a:tab pos="838200" algn="l"/>
                        </a:tabLst>
                      </a:pPr>
                      <a:r>
                        <a:rPr lang="en-US" sz="1200">
                          <a:latin typeface="Times New Roman"/>
                          <a:ea typeface="Times New Roman"/>
                        </a:rPr>
                        <a:t>16</a:t>
                      </a:r>
                    </a:p>
                  </a:txBody>
                  <a:tcPr marL="68580" marR="68580" marT="0" marB="0">
                    <a:lnL>
                      <a:noFill/>
                    </a:lnL>
                    <a:lnR>
                      <a:noFill/>
                    </a:lnR>
                    <a:lnT>
                      <a:noFill/>
                    </a:lnT>
                    <a:lnB>
                      <a:noFill/>
                    </a:lnB>
                  </a:tcPr>
                </a:tc>
                <a:tc>
                  <a:txBody>
                    <a:bodyPr/>
                    <a:lstStyle/>
                    <a:p>
                      <a:pPr marL="0" marR="0" algn="just">
                        <a:spcBef>
                          <a:spcPts val="0"/>
                        </a:spcBef>
                        <a:spcAft>
                          <a:spcPts val="0"/>
                        </a:spcAft>
                        <a:tabLst>
                          <a:tab pos="838200" algn="l"/>
                        </a:tabLst>
                      </a:pPr>
                      <a:r>
                        <a:rPr lang="en-US" sz="1200">
                          <a:latin typeface="Times New Roman"/>
                          <a:ea typeface="Times New Roman"/>
                        </a:rPr>
                        <a:t>481</a:t>
                      </a:r>
                    </a:p>
                  </a:txBody>
                  <a:tcPr marL="68580" marR="68580" marT="0" marB="0">
                    <a:lnL>
                      <a:noFill/>
                    </a:lnL>
                    <a:lnR>
                      <a:noFill/>
                    </a:lnR>
                    <a:lnT>
                      <a:noFill/>
                    </a:lnT>
                    <a:lnB>
                      <a:noFill/>
                    </a:lnB>
                  </a:tcPr>
                </a:tc>
              </a:tr>
              <a:tr h="345831">
                <a:tc>
                  <a:txBody>
                    <a:bodyPr/>
                    <a:lstStyle/>
                    <a:p>
                      <a:pPr marL="0" marR="0" algn="just">
                        <a:spcBef>
                          <a:spcPts val="0"/>
                        </a:spcBef>
                        <a:spcAft>
                          <a:spcPts val="0"/>
                        </a:spcAft>
                        <a:tabLst>
                          <a:tab pos="838200" algn="l"/>
                        </a:tabLst>
                      </a:pPr>
                      <a:r>
                        <a:rPr lang="en-US" sz="1200" dirty="0">
                          <a:latin typeface="Times New Roman"/>
                          <a:ea typeface="Times New Roman"/>
                        </a:rPr>
                        <a:t>240- 250</a:t>
                      </a:r>
                    </a:p>
                  </a:txBody>
                  <a:tcPr marL="68580" marR="68580" marT="0" marB="0">
                    <a:lnL>
                      <a:noFill/>
                    </a:lnL>
                    <a:lnR>
                      <a:noFill/>
                    </a:lnR>
                    <a:lnT>
                      <a:noFill/>
                    </a:lnT>
                    <a:lnB>
                      <a:noFill/>
                    </a:lnB>
                  </a:tcPr>
                </a:tc>
                <a:tc>
                  <a:txBody>
                    <a:bodyPr/>
                    <a:lstStyle/>
                    <a:p>
                      <a:pPr marL="0" marR="0" algn="just">
                        <a:spcBef>
                          <a:spcPts val="0"/>
                        </a:spcBef>
                        <a:spcAft>
                          <a:spcPts val="0"/>
                        </a:spcAft>
                        <a:tabLst>
                          <a:tab pos="838200" algn="l"/>
                        </a:tabLst>
                      </a:pPr>
                      <a:r>
                        <a:rPr lang="en-US" sz="1200">
                          <a:latin typeface="Times New Roman"/>
                          <a:ea typeface="Times New Roman"/>
                        </a:rPr>
                        <a:t>12</a:t>
                      </a:r>
                    </a:p>
                  </a:txBody>
                  <a:tcPr marL="68580" marR="68580" marT="0" marB="0">
                    <a:lnL>
                      <a:noFill/>
                    </a:lnL>
                    <a:lnR>
                      <a:noFill/>
                    </a:lnR>
                    <a:lnT>
                      <a:noFill/>
                    </a:lnT>
                    <a:lnB>
                      <a:noFill/>
                    </a:lnB>
                  </a:tcPr>
                </a:tc>
                <a:tc>
                  <a:txBody>
                    <a:bodyPr/>
                    <a:lstStyle/>
                    <a:p>
                      <a:pPr marL="0" marR="0" algn="just">
                        <a:spcBef>
                          <a:spcPts val="0"/>
                        </a:spcBef>
                        <a:spcAft>
                          <a:spcPts val="0"/>
                        </a:spcAft>
                        <a:tabLst>
                          <a:tab pos="838200" algn="l"/>
                        </a:tabLst>
                      </a:pPr>
                      <a:r>
                        <a:rPr lang="en-US" sz="1200" dirty="0">
                          <a:latin typeface="Times New Roman"/>
                          <a:ea typeface="Times New Roman"/>
                        </a:rPr>
                        <a:t>493</a:t>
                      </a:r>
                    </a:p>
                  </a:txBody>
                  <a:tcPr marL="68580" marR="68580" marT="0" marB="0">
                    <a:lnL>
                      <a:noFill/>
                    </a:lnL>
                    <a:lnR>
                      <a:noFill/>
                    </a:lnR>
                    <a:lnT>
                      <a:noFill/>
                    </a:lnT>
                    <a:lnB>
                      <a:noFill/>
                    </a:lnB>
                  </a:tcPr>
                </a:tc>
              </a:tr>
            </a:tbl>
          </a:graphicData>
        </a:graphic>
      </p:graphicFrame>
      <p:sp>
        <p:nvSpPr>
          <p:cNvPr id="5" name="Rectangle 4"/>
          <p:cNvSpPr/>
          <p:nvPr/>
        </p:nvSpPr>
        <p:spPr>
          <a:xfrm>
            <a:off x="457200" y="5029200"/>
            <a:ext cx="7086600" cy="1200329"/>
          </a:xfrm>
          <a:prstGeom prst="rect">
            <a:avLst/>
          </a:prstGeom>
        </p:spPr>
        <p:txBody>
          <a:bodyPr wrap="square">
            <a:spAutoFit/>
          </a:bodyPr>
          <a:lstStyle/>
          <a:p>
            <a:pPr lvl="0"/>
            <a:r>
              <a:rPr lang="en-US" sz="2400" dirty="0" smtClean="0">
                <a:latin typeface="Times" pitchFamily="18" charset="0"/>
              </a:rPr>
              <a:t>A, Quartiles</a:t>
            </a:r>
            <a:r>
              <a:rPr lang="en-US" sz="2400" dirty="0">
                <a:latin typeface="Times" pitchFamily="18" charset="0"/>
              </a:rPr>
              <a:t>: </a:t>
            </a:r>
          </a:p>
          <a:p>
            <a:pPr lvl="1"/>
            <a:r>
              <a:rPr lang="en-US" sz="2400" dirty="0" err="1" smtClean="0">
                <a:latin typeface="Times" pitchFamily="18" charset="0"/>
              </a:rPr>
              <a:t>i</a:t>
            </a:r>
            <a:r>
              <a:rPr lang="en-US" sz="2400" dirty="0" smtClean="0">
                <a:latin typeface="Times" pitchFamily="18" charset="0"/>
              </a:rPr>
              <a:t>. Q</a:t>
            </a:r>
            <a:r>
              <a:rPr lang="en-US" sz="2400" baseline="-25000" dirty="0" smtClean="0">
                <a:latin typeface="Times" pitchFamily="18" charset="0"/>
              </a:rPr>
              <a:t>1</a:t>
            </a:r>
            <a:endParaRPr lang="en-US" sz="2400" dirty="0">
              <a:latin typeface="Times" pitchFamily="18" charset="0"/>
            </a:endParaRPr>
          </a:p>
          <a:p>
            <a:r>
              <a:rPr lang="en-US" sz="2400" dirty="0">
                <a:latin typeface="Times" pitchFamily="18" charset="0"/>
              </a:rPr>
              <a:t> - determine the class containing the first quartile.</a:t>
            </a:r>
          </a:p>
        </p:txBody>
      </p:sp>
      <p:sp>
        <p:nvSpPr>
          <p:cNvPr id="4" name="Date Placeholder 3"/>
          <p:cNvSpPr>
            <a:spLocks noGrp="1"/>
          </p:cNvSpPr>
          <p:nvPr>
            <p:ph type="dt" sz="half" idx="10"/>
          </p:nvPr>
        </p:nvSpPr>
        <p:spPr/>
        <p:txBody>
          <a:bodyPr/>
          <a:lstStyle/>
          <a:p>
            <a:fld id="{EABF8306-F3F4-41C5-BFF9-D182745FED70}" type="datetime1">
              <a:rPr lang="en-US" smtClean="0"/>
              <a:t>5/28/2020</a:t>
            </a:fld>
            <a:endParaRPr lang="en-US"/>
          </a:p>
        </p:txBody>
      </p:sp>
      <p:sp>
        <p:nvSpPr>
          <p:cNvPr id="6" name="Footer Placeholder 5"/>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1201" name="Object 1"/>
          <p:cNvGraphicFramePr>
            <a:graphicFrameLocks noChangeAspect="1"/>
          </p:cNvGraphicFramePr>
          <p:nvPr/>
        </p:nvGraphicFramePr>
        <p:xfrm>
          <a:off x="0" y="381000"/>
          <a:ext cx="8763000" cy="1676400"/>
        </p:xfrm>
        <a:graphic>
          <a:graphicData uri="http://schemas.openxmlformats.org/presentationml/2006/ole">
            <p:oleObj spid="_x0000_s51201" name="Equation" r:id="rId3" imgW="3302000" imgH="609600" progId="">
              <p:embed/>
            </p:oleObj>
          </a:graphicData>
        </a:graphic>
      </p:graphicFrame>
      <p:sp>
        <p:nvSpPr>
          <p:cNvPr id="5120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1203" name="Object 3"/>
          <p:cNvGraphicFramePr>
            <a:graphicFrameLocks noChangeAspect="1"/>
          </p:cNvGraphicFramePr>
          <p:nvPr/>
        </p:nvGraphicFramePr>
        <p:xfrm>
          <a:off x="304800" y="2209800"/>
          <a:ext cx="7239000" cy="1371600"/>
        </p:xfrm>
        <a:graphic>
          <a:graphicData uri="http://schemas.openxmlformats.org/presentationml/2006/ole">
            <p:oleObj spid="_x0000_s51203" name="Equation" r:id="rId4" imgW="3098800" imgH="939800" progId="">
              <p:embed/>
            </p:oleObj>
          </a:graphicData>
        </a:graphic>
      </p:graphicFrame>
      <p:sp>
        <p:nvSpPr>
          <p:cNvPr id="5120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1205" name="Object 5"/>
          <p:cNvGraphicFramePr>
            <a:graphicFrameLocks noChangeAspect="1"/>
          </p:cNvGraphicFramePr>
          <p:nvPr/>
        </p:nvGraphicFramePr>
        <p:xfrm>
          <a:off x="381000" y="3276600"/>
          <a:ext cx="5017911" cy="2209800"/>
        </p:xfrm>
        <a:graphic>
          <a:graphicData uri="http://schemas.openxmlformats.org/presentationml/2006/ole">
            <p:oleObj spid="_x0000_s51205" name="Equation" r:id="rId5" imgW="2438400" imgH="1752600" progId="">
              <p:embed/>
            </p:oleObj>
          </a:graphicData>
        </a:graphic>
      </p:graphicFrame>
      <p:sp>
        <p:nvSpPr>
          <p:cNvPr id="8" name="Rectangle 7"/>
          <p:cNvSpPr/>
          <p:nvPr/>
        </p:nvSpPr>
        <p:spPr>
          <a:xfrm>
            <a:off x="609600" y="5410200"/>
            <a:ext cx="7543800" cy="830997"/>
          </a:xfrm>
          <a:prstGeom prst="rect">
            <a:avLst/>
          </a:prstGeom>
        </p:spPr>
        <p:txBody>
          <a:bodyPr wrap="square">
            <a:spAutoFit/>
          </a:bodyPr>
          <a:lstStyle/>
          <a:p>
            <a:pPr lvl="1"/>
            <a:r>
              <a:rPr lang="en-US" sz="2400" dirty="0" smtClean="0">
                <a:latin typeface="Times" pitchFamily="18" charset="0"/>
              </a:rPr>
              <a:t>ii. Q</a:t>
            </a:r>
            <a:r>
              <a:rPr lang="en-US" sz="2400" baseline="-25000" dirty="0" smtClean="0">
                <a:latin typeface="Times" pitchFamily="18" charset="0"/>
              </a:rPr>
              <a:t>2</a:t>
            </a:r>
            <a:endParaRPr lang="en-US" sz="2400" dirty="0">
              <a:latin typeface="Times" pitchFamily="18" charset="0"/>
            </a:endParaRPr>
          </a:p>
          <a:p>
            <a:r>
              <a:rPr lang="en-US" sz="2400" dirty="0">
                <a:latin typeface="Times" pitchFamily="18" charset="0"/>
              </a:rPr>
              <a:t> - determine the class containing the second quartile.</a:t>
            </a:r>
          </a:p>
        </p:txBody>
      </p:sp>
      <p:sp>
        <p:nvSpPr>
          <p:cNvPr id="9" name="Date Placeholder 8"/>
          <p:cNvSpPr>
            <a:spLocks noGrp="1"/>
          </p:cNvSpPr>
          <p:nvPr>
            <p:ph type="dt" sz="half" idx="10"/>
          </p:nvPr>
        </p:nvSpPr>
        <p:spPr/>
        <p:txBody>
          <a:bodyPr/>
          <a:lstStyle/>
          <a:p>
            <a:fld id="{C944A168-5865-43FC-9EDC-24F30E4368BD}" type="datetime1">
              <a:rPr lang="en-US" smtClean="0"/>
              <a:t>5/28/2020</a:t>
            </a:fld>
            <a:endParaRPr lang="en-US"/>
          </a:p>
        </p:txBody>
      </p:sp>
      <p:sp>
        <p:nvSpPr>
          <p:cNvPr id="10" name="Footer Placeholder 9"/>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2225" name="Object 1"/>
          <p:cNvGraphicFramePr>
            <a:graphicFrameLocks noChangeAspect="1"/>
          </p:cNvGraphicFramePr>
          <p:nvPr/>
        </p:nvGraphicFramePr>
        <p:xfrm>
          <a:off x="304800" y="381000"/>
          <a:ext cx="8839200" cy="1447800"/>
        </p:xfrm>
        <a:graphic>
          <a:graphicData uri="http://schemas.openxmlformats.org/presentationml/2006/ole">
            <p:oleObj spid="_x0000_s52225" name="Equation" r:id="rId3" imgW="4648200" imgH="812800" progId="">
              <p:embed/>
            </p:oleObj>
          </a:graphicData>
        </a:graphic>
      </p:graphicFrame>
      <p:sp>
        <p:nvSpPr>
          <p:cNvPr id="522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2227" name="Object 3"/>
          <p:cNvGraphicFramePr>
            <a:graphicFrameLocks noChangeAspect="1"/>
          </p:cNvGraphicFramePr>
          <p:nvPr/>
        </p:nvGraphicFramePr>
        <p:xfrm>
          <a:off x="609600" y="2057400"/>
          <a:ext cx="6248400" cy="1752600"/>
        </p:xfrm>
        <a:graphic>
          <a:graphicData uri="http://schemas.openxmlformats.org/presentationml/2006/ole">
            <p:oleObj spid="_x0000_s52227" name="Equation" r:id="rId4" imgW="3454400" imgH="939800" progId="">
              <p:embed/>
            </p:oleObj>
          </a:graphicData>
        </a:graphic>
      </p:graphicFrame>
      <p:sp>
        <p:nvSpPr>
          <p:cNvPr id="522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2229" name="Object 5"/>
          <p:cNvGraphicFramePr>
            <a:graphicFrameLocks noChangeAspect="1"/>
          </p:cNvGraphicFramePr>
          <p:nvPr/>
        </p:nvGraphicFramePr>
        <p:xfrm>
          <a:off x="609600" y="3276600"/>
          <a:ext cx="5486400" cy="2209800"/>
        </p:xfrm>
        <a:graphic>
          <a:graphicData uri="http://schemas.openxmlformats.org/presentationml/2006/ole">
            <p:oleObj spid="_x0000_s52229" name="Equation" r:id="rId5" imgW="2552700" imgH="1752600" progId="">
              <p:embed/>
            </p:oleObj>
          </a:graphicData>
        </a:graphic>
      </p:graphicFrame>
      <p:sp>
        <p:nvSpPr>
          <p:cNvPr id="8" name="Rectangle 7"/>
          <p:cNvSpPr/>
          <p:nvPr/>
        </p:nvSpPr>
        <p:spPr>
          <a:xfrm>
            <a:off x="609600" y="5410200"/>
            <a:ext cx="7772400" cy="830997"/>
          </a:xfrm>
          <a:prstGeom prst="rect">
            <a:avLst/>
          </a:prstGeom>
        </p:spPr>
        <p:txBody>
          <a:bodyPr wrap="square">
            <a:spAutoFit/>
          </a:bodyPr>
          <a:lstStyle/>
          <a:p>
            <a:pPr lvl="1"/>
            <a:r>
              <a:rPr lang="en-US" sz="2400" dirty="0">
                <a:latin typeface="Times" pitchFamily="18" charset="0"/>
              </a:rPr>
              <a:t>i</a:t>
            </a:r>
            <a:r>
              <a:rPr lang="en-US" sz="2400" dirty="0" smtClean="0">
                <a:latin typeface="Times" pitchFamily="18" charset="0"/>
              </a:rPr>
              <a:t>ii, Q</a:t>
            </a:r>
            <a:r>
              <a:rPr lang="en-US" sz="2400" baseline="-25000" dirty="0" smtClean="0">
                <a:latin typeface="Times" pitchFamily="18" charset="0"/>
              </a:rPr>
              <a:t>3</a:t>
            </a:r>
            <a:endParaRPr lang="en-US" sz="2400" dirty="0">
              <a:latin typeface="Times" pitchFamily="18" charset="0"/>
            </a:endParaRPr>
          </a:p>
          <a:p>
            <a:r>
              <a:rPr lang="en-US" sz="2400" dirty="0">
                <a:latin typeface="Times" pitchFamily="18" charset="0"/>
              </a:rPr>
              <a:t> - determine the class containing the third quartile.</a:t>
            </a:r>
          </a:p>
        </p:txBody>
      </p:sp>
      <p:sp>
        <p:nvSpPr>
          <p:cNvPr id="9" name="Date Placeholder 8"/>
          <p:cNvSpPr>
            <a:spLocks noGrp="1"/>
          </p:cNvSpPr>
          <p:nvPr>
            <p:ph type="dt" sz="half" idx="10"/>
          </p:nvPr>
        </p:nvSpPr>
        <p:spPr/>
        <p:txBody>
          <a:bodyPr/>
          <a:lstStyle/>
          <a:p>
            <a:fld id="{24DF0010-DA70-4CE5-AF74-D3263F6BB084}" type="datetime1">
              <a:rPr lang="en-US" smtClean="0"/>
              <a:t>5/28/2020</a:t>
            </a:fld>
            <a:endParaRPr lang="en-US"/>
          </a:p>
        </p:txBody>
      </p:sp>
      <p:sp>
        <p:nvSpPr>
          <p:cNvPr id="10" name="Footer Placeholder 9"/>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3249" name="Object 1"/>
          <p:cNvGraphicFramePr>
            <a:graphicFrameLocks noChangeAspect="1"/>
          </p:cNvGraphicFramePr>
          <p:nvPr/>
        </p:nvGraphicFramePr>
        <p:xfrm>
          <a:off x="457200" y="304800"/>
          <a:ext cx="6784488" cy="1524000"/>
        </p:xfrm>
        <a:graphic>
          <a:graphicData uri="http://schemas.openxmlformats.org/presentationml/2006/ole">
            <p:oleObj spid="_x0000_s53249" name="Equation" r:id="rId3" imgW="4470400" imgH="812800" progId="">
              <p:embed/>
            </p:oleObj>
          </a:graphicData>
        </a:graphic>
      </p:graphicFrame>
      <p:sp>
        <p:nvSpPr>
          <p:cNvPr id="5325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3251" name="Object 3"/>
          <p:cNvGraphicFramePr>
            <a:graphicFrameLocks noChangeAspect="1"/>
          </p:cNvGraphicFramePr>
          <p:nvPr/>
        </p:nvGraphicFramePr>
        <p:xfrm>
          <a:off x="990600" y="1828800"/>
          <a:ext cx="6553200" cy="2057400"/>
        </p:xfrm>
        <a:graphic>
          <a:graphicData uri="http://schemas.openxmlformats.org/presentationml/2006/ole">
            <p:oleObj spid="_x0000_s53251" name="Equation" r:id="rId4" imgW="3200400" imgH="952500" progId="">
              <p:embed/>
            </p:oleObj>
          </a:graphicData>
        </a:graphic>
      </p:graphicFrame>
      <p:sp>
        <p:nvSpPr>
          <p:cNvPr id="5325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3253" name="Object 5"/>
          <p:cNvGraphicFramePr>
            <a:graphicFrameLocks noChangeAspect="1"/>
          </p:cNvGraphicFramePr>
          <p:nvPr/>
        </p:nvGraphicFramePr>
        <p:xfrm>
          <a:off x="685800" y="3429000"/>
          <a:ext cx="5105400" cy="2438400"/>
        </p:xfrm>
        <a:graphic>
          <a:graphicData uri="http://schemas.openxmlformats.org/presentationml/2006/ole">
            <p:oleObj spid="_x0000_s53253" name="Equation" r:id="rId5" imgW="2578100" imgH="1752600" progId="">
              <p:embed/>
            </p:oleObj>
          </a:graphicData>
        </a:graphic>
      </p:graphicFrame>
      <p:sp>
        <p:nvSpPr>
          <p:cNvPr id="8" name="Date Placeholder 7"/>
          <p:cNvSpPr>
            <a:spLocks noGrp="1"/>
          </p:cNvSpPr>
          <p:nvPr>
            <p:ph type="dt" sz="half" idx="10"/>
          </p:nvPr>
        </p:nvSpPr>
        <p:spPr/>
        <p:txBody>
          <a:bodyPr/>
          <a:lstStyle/>
          <a:p>
            <a:fld id="{FCBB7636-6807-43DF-BFEA-62435C7B120C}" type="datetime1">
              <a:rPr lang="en-US" smtClean="0"/>
              <a:t>5/28/2020</a:t>
            </a:fld>
            <a:endParaRPr lang="en-US"/>
          </a:p>
        </p:txBody>
      </p:sp>
      <p:sp>
        <p:nvSpPr>
          <p:cNvPr id="9" name="Footer Placeholder 8"/>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0"/>
            <a:ext cx="7239000" cy="830997"/>
          </a:xfrm>
          <a:prstGeom prst="rect">
            <a:avLst/>
          </a:prstGeom>
        </p:spPr>
        <p:txBody>
          <a:bodyPr wrap="square">
            <a:spAutoFit/>
          </a:bodyPr>
          <a:lstStyle/>
          <a:p>
            <a:pPr lvl="0"/>
            <a:r>
              <a:rPr lang="en-US" sz="2400" dirty="0" smtClean="0">
                <a:latin typeface="Times" pitchFamily="18" charset="0"/>
              </a:rPr>
              <a:t>B, D</a:t>
            </a:r>
            <a:r>
              <a:rPr lang="en-US" sz="2400" baseline="-25000" dirty="0" smtClean="0">
                <a:latin typeface="Times" pitchFamily="18" charset="0"/>
              </a:rPr>
              <a:t>7</a:t>
            </a:r>
            <a:endParaRPr lang="en-US" sz="2400" dirty="0">
              <a:latin typeface="Times" pitchFamily="18" charset="0"/>
            </a:endParaRPr>
          </a:p>
          <a:p>
            <a:r>
              <a:rPr lang="en-US" sz="2400" dirty="0">
                <a:latin typeface="Times" pitchFamily="18" charset="0"/>
              </a:rPr>
              <a:t>    - determine the class containing the 7</a:t>
            </a:r>
            <a:r>
              <a:rPr lang="en-US" sz="2400" baseline="30000" dirty="0">
                <a:latin typeface="Times" pitchFamily="18" charset="0"/>
              </a:rPr>
              <a:t>th</a:t>
            </a:r>
            <a:r>
              <a:rPr lang="en-US" sz="2400" dirty="0">
                <a:latin typeface="Times" pitchFamily="18" charset="0"/>
              </a:rPr>
              <a:t> </a:t>
            </a:r>
            <a:r>
              <a:rPr lang="en-US" sz="2400" dirty="0" err="1">
                <a:latin typeface="Times" pitchFamily="18" charset="0"/>
              </a:rPr>
              <a:t>decile</a:t>
            </a:r>
            <a:r>
              <a:rPr lang="en-US" sz="2400" dirty="0">
                <a:latin typeface="Times" pitchFamily="18" charset="0"/>
              </a:rPr>
              <a:t>.</a:t>
            </a:r>
          </a:p>
        </p:txBody>
      </p:sp>
      <p:sp>
        <p:nvSpPr>
          <p:cNvPr id="542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4273" name="Object 1"/>
          <p:cNvGraphicFramePr>
            <a:graphicFrameLocks noChangeAspect="1"/>
          </p:cNvGraphicFramePr>
          <p:nvPr/>
        </p:nvGraphicFramePr>
        <p:xfrm>
          <a:off x="381000" y="990600"/>
          <a:ext cx="8763000" cy="1647825"/>
        </p:xfrm>
        <a:graphic>
          <a:graphicData uri="http://schemas.openxmlformats.org/presentationml/2006/ole">
            <p:oleObj spid="_x0000_s54273" name="Equation" r:id="rId3" imgW="4572000" imgH="812800" progId="">
              <p:embed/>
            </p:oleObj>
          </a:graphicData>
        </a:graphic>
      </p:graphicFrame>
      <p:sp>
        <p:nvSpPr>
          <p:cNvPr id="542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4275" name="Object 3"/>
          <p:cNvGraphicFramePr>
            <a:graphicFrameLocks noChangeAspect="1"/>
          </p:cNvGraphicFramePr>
          <p:nvPr/>
        </p:nvGraphicFramePr>
        <p:xfrm>
          <a:off x="457200" y="2590800"/>
          <a:ext cx="7315200" cy="1813196"/>
        </p:xfrm>
        <a:graphic>
          <a:graphicData uri="http://schemas.openxmlformats.org/presentationml/2006/ole">
            <p:oleObj spid="_x0000_s54275" name="Equation" r:id="rId4" imgW="3314700" imgH="952500" progId="">
              <p:embed/>
            </p:oleObj>
          </a:graphicData>
        </a:graphic>
      </p:graphicFrame>
      <p:sp>
        <p:nvSpPr>
          <p:cNvPr id="5427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4277" name="Object 5"/>
          <p:cNvGraphicFramePr>
            <a:graphicFrameLocks noChangeAspect="1"/>
          </p:cNvGraphicFramePr>
          <p:nvPr/>
        </p:nvGraphicFramePr>
        <p:xfrm>
          <a:off x="838200" y="4114800"/>
          <a:ext cx="5562600" cy="2743200"/>
        </p:xfrm>
        <a:graphic>
          <a:graphicData uri="http://schemas.openxmlformats.org/presentationml/2006/ole">
            <p:oleObj spid="_x0000_s54277" name="Equation" r:id="rId5" imgW="2628900" imgH="1752600" progId="">
              <p:embed/>
            </p:oleObj>
          </a:graphicData>
        </a:graphic>
      </p:graphicFrame>
      <p:sp>
        <p:nvSpPr>
          <p:cNvPr id="9" name="Date Placeholder 8"/>
          <p:cNvSpPr>
            <a:spLocks noGrp="1"/>
          </p:cNvSpPr>
          <p:nvPr>
            <p:ph type="dt" sz="half" idx="10"/>
          </p:nvPr>
        </p:nvSpPr>
        <p:spPr/>
        <p:txBody>
          <a:bodyPr/>
          <a:lstStyle/>
          <a:p>
            <a:fld id="{F19ADCC9-FA4F-40D6-A9CF-EEA07186E8E4}" type="datetime1">
              <a:rPr lang="en-US" smtClean="0"/>
              <a:t>5/28/2020</a:t>
            </a:fld>
            <a:endParaRPr lang="en-US"/>
          </a:p>
        </p:txBody>
      </p:sp>
      <p:sp>
        <p:nvSpPr>
          <p:cNvPr id="10" name="Footer Placeholder 9"/>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81000"/>
            <a:ext cx="8839200" cy="830997"/>
          </a:xfrm>
          <a:prstGeom prst="rect">
            <a:avLst/>
          </a:prstGeom>
        </p:spPr>
        <p:txBody>
          <a:bodyPr wrap="square">
            <a:spAutoFit/>
          </a:bodyPr>
          <a:lstStyle/>
          <a:p>
            <a:pPr lvl="0"/>
            <a:r>
              <a:rPr lang="en-US" sz="2400" dirty="0" smtClean="0">
                <a:latin typeface="Times" pitchFamily="18" charset="0"/>
              </a:rPr>
              <a:t>C, P</a:t>
            </a:r>
            <a:r>
              <a:rPr lang="en-US" sz="2400" baseline="-25000" dirty="0" smtClean="0">
                <a:latin typeface="Times" pitchFamily="18" charset="0"/>
              </a:rPr>
              <a:t>90</a:t>
            </a:r>
            <a:endParaRPr lang="en-US" sz="2400" dirty="0">
              <a:latin typeface="Times" pitchFamily="18" charset="0"/>
            </a:endParaRPr>
          </a:p>
          <a:p>
            <a:r>
              <a:rPr lang="en-US" sz="2400" dirty="0">
                <a:latin typeface="Times" pitchFamily="18" charset="0"/>
              </a:rPr>
              <a:t>    - determine the class containing the 90</a:t>
            </a:r>
            <a:r>
              <a:rPr lang="en-US" sz="2400" baseline="30000" dirty="0">
                <a:latin typeface="Times" pitchFamily="18" charset="0"/>
              </a:rPr>
              <a:t>th</a:t>
            </a:r>
            <a:r>
              <a:rPr lang="en-US" sz="2400" dirty="0">
                <a:latin typeface="Times" pitchFamily="18" charset="0"/>
              </a:rPr>
              <a:t> percentile.</a:t>
            </a:r>
          </a:p>
        </p:txBody>
      </p:sp>
      <p:sp>
        <p:nvSpPr>
          <p:cNvPr id="552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5297" name="Object 1"/>
          <p:cNvGraphicFramePr>
            <a:graphicFrameLocks noChangeAspect="1"/>
          </p:cNvGraphicFramePr>
          <p:nvPr/>
        </p:nvGraphicFramePr>
        <p:xfrm>
          <a:off x="533401" y="1219200"/>
          <a:ext cx="8610599" cy="1600200"/>
        </p:xfrm>
        <a:graphic>
          <a:graphicData uri="http://schemas.openxmlformats.org/presentationml/2006/ole">
            <p:oleObj spid="_x0000_s55297" name="Equation" r:id="rId3" imgW="4686300" imgH="838200" progId="">
              <p:embed/>
            </p:oleObj>
          </a:graphicData>
        </a:graphic>
      </p:graphicFrame>
      <p:sp>
        <p:nvSpPr>
          <p:cNvPr id="5530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5299" name="Object 3"/>
          <p:cNvGraphicFramePr>
            <a:graphicFrameLocks noChangeAspect="1"/>
          </p:cNvGraphicFramePr>
          <p:nvPr/>
        </p:nvGraphicFramePr>
        <p:xfrm>
          <a:off x="762000" y="3200400"/>
          <a:ext cx="6781800" cy="1676400"/>
        </p:xfrm>
        <a:graphic>
          <a:graphicData uri="http://schemas.openxmlformats.org/presentationml/2006/ole">
            <p:oleObj spid="_x0000_s55299" name="Equation" r:id="rId4" imgW="3887304" imgH="1060174" progId="">
              <p:embed/>
            </p:oleObj>
          </a:graphicData>
        </a:graphic>
      </p:graphicFrame>
      <p:sp>
        <p:nvSpPr>
          <p:cNvPr id="5530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5301" name="Object 5"/>
          <p:cNvGraphicFramePr>
            <a:graphicFrameLocks noChangeAspect="1"/>
          </p:cNvGraphicFramePr>
          <p:nvPr/>
        </p:nvGraphicFramePr>
        <p:xfrm>
          <a:off x="911772" y="4495800"/>
          <a:ext cx="5946228" cy="2362200"/>
        </p:xfrm>
        <a:graphic>
          <a:graphicData uri="http://schemas.openxmlformats.org/presentationml/2006/ole">
            <p:oleObj spid="_x0000_s55301" name="Equation" r:id="rId5" imgW="2692400" imgH="1752600" progId="">
              <p:embed/>
            </p:oleObj>
          </a:graphicData>
        </a:graphic>
      </p:graphicFrame>
      <p:sp>
        <p:nvSpPr>
          <p:cNvPr id="9" name="Date Placeholder 8"/>
          <p:cNvSpPr>
            <a:spLocks noGrp="1"/>
          </p:cNvSpPr>
          <p:nvPr>
            <p:ph type="dt" sz="half" idx="10"/>
          </p:nvPr>
        </p:nvSpPr>
        <p:spPr/>
        <p:txBody>
          <a:bodyPr/>
          <a:lstStyle/>
          <a:p>
            <a:fld id="{D06D695D-591F-42FF-BF05-511E58A51C6D}" type="datetime1">
              <a:rPr lang="en-US" smtClean="0"/>
              <a:t>5/28/2020</a:t>
            </a:fld>
            <a:endParaRPr lang="en-US"/>
          </a:p>
        </p:txBody>
      </p:sp>
      <p:sp>
        <p:nvSpPr>
          <p:cNvPr id="10" name="Footer Placeholder 9"/>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514600"/>
          </a:xfrm>
        </p:spPr>
        <p:txBody>
          <a:bodyPr>
            <a:normAutofit/>
          </a:bodyPr>
          <a:lstStyle/>
          <a:p>
            <a:pPr algn="l"/>
            <a:r>
              <a:rPr lang="en-US" sz="2400" dirty="0">
                <a:latin typeface="Times" pitchFamily="18" charset="0"/>
              </a:rPr>
              <a:t>The "</a:t>
            </a:r>
            <a:r>
              <a:rPr lang="en-US" sz="2400" dirty="0" err="1">
                <a:latin typeface="Times" pitchFamily="18" charset="0"/>
              </a:rPr>
              <a:t>i</a:t>
            </a:r>
            <a:r>
              <a:rPr lang="en-US" sz="2400" dirty="0">
                <a:latin typeface="Times" pitchFamily="18" charset="0"/>
              </a:rPr>
              <a:t>=1" in the bottom of the summation notation tells where to begin the sequence of summation</a:t>
            </a:r>
            <a:r>
              <a:rPr lang="en-US" sz="2400" dirty="0" smtClean="0">
                <a:latin typeface="Times" pitchFamily="18" charset="0"/>
              </a:rPr>
              <a:t>.</a:t>
            </a:r>
            <a:br>
              <a:rPr lang="en-US" sz="2400" dirty="0" smtClean="0">
                <a:latin typeface="Times" pitchFamily="18" charset="0"/>
              </a:rPr>
            </a:br>
            <a:r>
              <a:rPr lang="en-US" sz="2400" dirty="0" smtClean="0">
                <a:latin typeface="Times" pitchFamily="18" charset="0"/>
              </a:rPr>
              <a:t> </a:t>
            </a:r>
            <a:r>
              <a:rPr lang="en-US" sz="2400" dirty="0">
                <a:latin typeface="Times" pitchFamily="18" charset="0"/>
              </a:rPr>
              <a:t>If the expression were written with "</a:t>
            </a:r>
            <a:r>
              <a:rPr lang="en-US" sz="2400" dirty="0" err="1">
                <a:latin typeface="Times" pitchFamily="18" charset="0"/>
              </a:rPr>
              <a:t>i</a:t>
            </a:r>
            <a:r>
              <a:rPr lang="en-US" sz="2400" dirty="0">
                <a:latin typeface="Times" pitchFamily="18" charset="0"/>
              </a:rPr>
              <a:t>=3", the summation would start with the third number in the set. For example: </a:t>
            </a:r>
            <a:r>
              <a:rPr lang="en-US" sz="2400" dirty="0"/>
              <a:t/>
            </a:r>
            <a:br>
              <a:rPr lang="en-US" sz="2400" dirty="0"/>
            </a:br>
            <a:endParaRPr lang="en-US" sz="2400" dirty="0">
              <a:latin typeface="Times" pitchFamily="18" charset="0"/>
            </a:endParaRPr>
          </a:p>
        </p:txBody>
      </p:sp>
      <p:pic>
        <p:nvPicPr>
          <p:cNvPr id="16386" name="Picture 2" descr="sum3.gif - 1.2 K"/>
          <p:cNvPicPr>
            <a:picLocks noChangeAspect="1" noChangeArrowheads="1"/>
          </p:cNvPicPr>
          <p:nvPr/>
        </p:nvPicPr>
        <p:blipFill>
          <a:blip r:embed="rId2" cstate="print"/>
          <a:srcRect/>
          <a:stretch>
            <a:fillRect/>
          </a:stretch>
        </p:blipFill>
        <p:spPr bwMode="auto">
          <a:xfrm>
            <a:off x="533400" y="1752600"/>
            <a:ext cx="4876800" cy="1066801"/>
          </a:xfrm>
          <a:prstGeom prst="rect">
            <a:avLst/>
          </a:prstGeom>
          <a:noFill/>
          <a:ln w="9525">
            <a:noFill/>
            <a:miter lim="800000"/>
            <a:headEnd/>
            <a:tailEnd/>
          </a:ln>
        </p:spPr>
      </p:pic>
      <p:sp>
        <p:nvSpPr>
          <p:cNvPr id="4" name="Rectangle 3"/>
          <p:cNvSpPr/>
          <p:nvPr/>
        </p:nvSpPr>
        <p:spPr>
          <a:xfrm>
            <a:off x="457200" y="2819400"/>
            <a:ext cx="8686800" cy="461665"/>
          </a:xfrm>
          <a:prstGeom prst="rect">
            <a:avLst/>
          </a:prstGeom>
        </p:spPr>
        <p:txBody>
          <a:bodyPr wrap="square">
            <a:spAutoFit/>
          </a:bodyPr>
          <a:lstStyle/>
          <a:p>
            <a:r>
              <a:rPr lang="en-US" sz="2400" dirty="0">
                <a:latin typeface="Times" pitchFamily="18" charset="0"/>
              </a:rPr>
              <a:t>In the example set of numbers, this would give the following result: </a:t>
            </a:r>
          </a:p>
        </p:txBody>
      </p:sp>
      <p:pic>
        <p:nvPicPr>
          <p:cNvPr id="16387" name="Picture 3" descr="sum4.gif - 1.3 K"/>
          <p:cNvPicPr>
            <a:picLocks noChangeAspect="1" noChangeArrowheads="1"/>
          </p:cNvPicPr>
          <p:nvPr/>
        </p:nvPicPr>
        <p:blipFill>
          <a:blip r:embed="rId3" cstate="print"/>
          <a:srcRect/>
          <a:stretch>
            <a:fillRect/>
          </a:stretch>
        </p:blipFill>
        <p:spPr bwMode="auto">
          <a:xfrm>
            <a:off x="457200" y="3276600"/>
            <a:ext cx="7212169" cy="1219200"/>
          </a:xfrm>
          <a:prstGeom prst="rect">
            <a:avLst/>
          </a:prstGeom>
          <a:noFill/>
          <a:ln w="9525">
            <a:noFill/>
            <a:miter lim="800000"/>
            <a:headEnd/>
            <a:tailEnd/>
          </a:ln>
        </p:spPr>
      </p:pic>
      <p:sp>
        <p:nvSpPr>
          <p:cNvPr id="6" name="Rectangle 5"/>
          <p:cNvSpPr/>
          <p:nvPr/>
        </p:nvSpPr>
        <p:spPr>
          <a:xfrm>
            <a:off x="609600" y="4343400"/>
            <a:ext cx="8153400" cy="1938992"/>
          </a:xfrm>
          <a:prstGeom prst="rect">
            <a:avLst/>
          </a:prstGeom>
        </p:spPr>
        <p:txBody>
          <a:bodyPr wrap="square">
            <a:spAutoFit/>
          </a:bodyPr>
          <a:lstStyle/>
          <a:p>
            <a:pPr>
              <a:buFont typeface="Arial" pitchFamily="34" charset="0"/>
              <a:buChar char="•"/>
            </a:pPr>
            <a:r>
              <a:rPr lang="en-US" sz="2400" dirty="0">
                <a:latin typeface="Times" pitchFamily="18" charset="0"/>
              </a:rPr>
              <a:t>The "N" in the upper part of the summation notation tells where to end the sequence of summation. If there were only three scores then the summation and example would be: </a:t>
            </a:r>
            <a:endParaRPr lang="en-US" sz="2400" dirty="0" smtClean="0">
              <a:latin typeface="Times" pitchFamily="18" charset="0"/>
            </a:endParaRPr>
          </a:p>
          <a:p>
            <a:pPr>
              <a:buFont typeface="Arial" pitchFamily="34" charset="0"/>
              <a:buChar char="•"/>
            </a:pPr>
            <a:endParaRPr lang="en-US" sz="2400" dirty="0">
              <a:latin typeface="Times" pitchFamily="18" charset="0"/>
            </a:endParaRPr>
          </a:p>
          <a:p>
            <a:pPr>
              <a:buFont typeface="Arial" pitchFamily="34" charset="0"/>
              <a:buChar char="•"/>
            </a:pPr>
            <a:endParaRPr lang="en-US" sz="2400" dirty="0">
              <a:latin typeface="Times" pitchFamily="18" charset="0"/>
            </a:endParaRPr>
          </a:p>
        </p:txBody>
      </p:sp>
      <p:pic>
        <p:nvPicPr>
          <p:cNvPr id="16388" name="Picture 4" descr="sum5.gif - 1.3 K"/>
          <p:cNvPicPr>
            <a:picLocks noChangeAspect="1" noChangeArrowheads="1"/>
          </p:cNvPicPr>
          <p:nvPr/>
        </p:nvPicPr>
        <p:blipFill>
          <a:blip r:embed="rId4" cstate="print"/>
          <a:srcRect/>
          <a:stretch>
            <a:fillRect/>
          </a:stretch>
        </p:blipFill>
        <p:spPr bwMode="auto">
          <a:xfrm>
            <a:off x="243840" y="5562600"/>
            <a:ext cx="5852160" cy="1295400"/>
          </a:xfrm>
          <a:prstGeom prst="rect">
            <a:avLst/>
          </a:prstGeom>
          <a:noFill/>
          <a:ln w="9525">
            <a:noFill/>
            <a:miter lim="800000"/>
            <a:headEnd/>
            <a:tailEnd/>
          </a:ln>
        </p:spPr>
      </p:pic>
      <p:sp>
        <p:nvSpPr>
          <p:cNvPr id="8" name="Date Placeholder 7"/>
          <p:cNvSpPr>
            <a:spLocks noGrp="1"/>
          </p:cNvSpPr>
          <p:nvPr>
            <p:ph type="dt" sz="half" idx="10"/>
          </p:nvPr>
        </p:nvSpPr>
        <p:spPr/>
        <p:txBody>
          <a:bodyPr/>
          <a:lstStyle/>
          <a:p>
            <a:fld id="{BE3A2403-95A4-4CEF-87B0-899E12D4908E}" type="datetime1">
              <a:rPr lang="en-US" smtClean="0"/>
              <a:t>5/28/2020</a:t>
            </a:fld>
            <a:endParaRPr lang="en-US"/>
          </a:p>
        </p:txBody>
      </p:sp>
      <p:sp>
        <p:nvSpPr>
          <p:cNvPr id="9" name="Footer Placeholder 8"/>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1143000"/>
          </a:xfrm>
        </p:spPr>
        <p:txBody>
          <a:bodyPr>
            <a:normAutofit fontScale="90000"/>
          </a:bodyPr>
          <a:lstStyle/>
          <a:p>
            <a:pPr algn="l"/>
            <a:r>
              <a:rPr lang="en-US" sz="2800" b="1" dirty="0">
                <a:latin typeface="Times" pitchFamily="18" charset="0"/>
              </a:rPr>
              <a:t>PROPERTIES OF SUMMATION </a:t>
            </a:r>
            <a:r>
              <a:rPr lang="en-US" sz="2800" b="1" dirty="0" smtClean="0">
                <a:latin typeface="Times" pitchFamily="18" charset="0"/>
              </a:rPr>
              <a:t/>
            </a:r>
            <a:br>
              <a:rPr lang="en-US" sz="2800" b="1" dirty="0" smtClean="0">
                <a:latin typeface="Times" pitchFamily="18" charset="0"/>
              </a:rPr>
            </a:br>
            <a:r>
              <a:rPr lang="en-US" sz="2400" dirty="0"/>
              <a:t/>
            </a:r>
            <a:br>
              <a:rPr lang="en-US" sz="2400" dirty="0"/>
            </a:br>
            <a:endParaRPr lang="en-US" sz="2400" dirty="0">
              <a:latin typeface="Times" pitchFamily="18" charset="0"/>
            </a:endParaRPr>
          </a:p>
        </p:txBody>
      </p:sp>
      <p:sp>
        <p:nvSpPr>
          <p:cNvPr id="1843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8433" name="Object 1"/>
          <p:cNvGraphicFramePr>
            <a:graphicFrameLocks noChangeAspect="1"/>
          </p:cNvGraphicFramePr>
          <p:nvPr/>
        </p:nvGraphicFramePr>
        <p:xfrm>
          <a:off x="381000" y="1295400"/>
          <a:ext cx="1905000" cy="762000"/>
        </p:xfrm>
        <a:graphic>
          <a:graphicData uri="http://schemas.openxmlformats.org/presentationml/2006/ole">
            <p:oleObj spid="_x0000_s18433" name="Equation" r:id="rId3" imgW="634725" imgH="431613" progId="">
              <p:embed/>
            </p:oleObj>
          </a:graphicData>
        </a:graphic>
      </p:graphicFrame>
      <p:sp>
        <p:nvSpPr>
          <p:cNvPr id="5" name="Rectangle 4"/>
          <p:cNvSpPr/>
          <p:nvPr/>
        </p:nvSpPr>
        <p:spPr>
          <a:xfrm>
            <a:off x="2286000" y="1447800"/>
            <a:ext cx="3200400" cy="461665"/>
          </a:xfrm>
          <a:prstGeom prst="rect">
            <a:avLst/>
          </a:prstGeom>
        </p:spPr>
        <p:txBody>
          <a:bodyPr wrap="square">
            <a:spAutoFit/>
          </a:bodyPr>
          <a:lstStyle/>
          <a:p>
            <a:r>
              <a:rPr lang="en-US" sz="2400" dirty="0">
                <a:latin typeface="Times" pitchFamily="18" charset="0"/>
              </a:rPr>
              <a:t>where k is any constant</a:t>
            </a:r>
          </a:p>
        </p:txBody>
      </p:sp>
      <p:sp>
        <p:nvSpPr>
          <p:cNvPr id="1843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8435" name="Object 3"/>
          <p:cNvGraphicFramePr>
            <a:graphicFrameLocks noChangeAspect="1"/>
          </p:cNvGraphicFramePr>
          <p:nvPr/>
        </p:nvGraphicFramePr>
        <p:xfrm>
          <a:off x="304800" y="2209800"/>
          <a:ext cx="2819400" cy="838200"/>
        </p:xfrm>
        <a:graphic>
          <a:graphicData uri="http://schemas.openxmlformats.org/presentationml/2006/ole">
            <p:oleObj spid="_x0000_s18435" name="Equation" r:id="rId4" imgW="1066800" imgH="431800" progId="">
              <p:embed/>
            </p:oleObj>
          </a:graphicData>
        </a:graphic>
      </p:graphicFrame>
      <p:sp>
        <p:nvSpPr>
          <p:cNvPr id="8" name="Rectangle 7"/>
          <p:cNvSpPr/>
          <p:nvPr/>
        </p:nvSpPr>
        <p:spPr>
          <a:xfrm>
            <a:off x="3200400" y="2286000"/>
            <a:ext cx="3429000" cy="461665"/>
          </a:xfrm>
          <a:prstGeom prst="rect">
            <a:avLst/>
          </a:prstGeom>
        </p:spPr>
        <p:txBody>
          <a:bodyPr wrap="square">
            <a:spAutoFit/>
          </a:bodyPr>
          <a:lstStyle/>
          <a:p>
            <a:r>
              <a:rPr lang="en-US" sz="2400" dirty="0">
                <a:latin typeface="Times" pitchFamily="18" charset="0"/>
              </a:rPr>
              <a:t>where k is any constant</a:t>
            </a:r>
          </a:p>
        </p:txBody>
      </p:sp>
      <p:sp>
        <p:nvSpPr>
          <p:cNvPr id="1843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8437" name="Object 5"/>
          <p:cNvGraphicFramePr>
            <a:graphicFrameLocks noChangeAspect="1"/>
          </p:cNvGraphicFramePr>
          <p:nvPr/>
        </p:nvGraphicFramePr>
        <p:xfrm>
          <a:off x="381000" y="3276600"/>
          <a:ext cx="3200400" cy="762000"/>
        </p:xfrm>
        <a:graphic>
          <a:graphicData uri="http://schemas.openxmlformats.org/presentationml/2006/ole">
            <p:oleObj spid="_x0000_s18437" name="Equation" r:id="rId5" imgW="1688367" imgH="431613" progId="">
              <p:embed/>
            </p:oleObj>
          </a:graphicData>
        </a:graphic>
      </p:graphicFrame>
      <p:sp>
        <p:nvSpPr>
          <p:cNvPr id="11" name="Rectangle 10"/>
          <p:cNvSpPr/>
          <p:nvPr/>
        </p:nvSpPr>
        <p:spPr>
          <a:xfrm>
            <a:off x="3733800" y="3352800"/>
            <a:ext cx="4267200" cy="461665"/>
          </a:xfrm>
          <a:prstGeom prst="rect">
            <a:avLst/>
          </a:prstGeom>
        </p:spPr>
        <p:txBody>
          <a:bodyPr wrap="square">
            <a:spAutoFit/>
          </a:bodyPr>
          <a:lstStyle/>
          <a:p>
            <a:r>
              <a:rPr lang="en-US" sz="2400" dirty="0">
                <a:latin typeface="Times" pitchFamily="18" charset="0"/>
              </a:rPr>
              <a:t>where  a and b are any constant</a:t>
            </a:r>
          </a:p>
        </p:txBody>
      </p:sp>
      <p:sp>
        <p:nvSpPr>
          <p:cNvPr id="18440"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8439" name="Object 7"/>
          <p:cNvGraphicFramePr>
            <a:graphicFrameLocks noChangeAspect="1"/>
          </p:cNvGraphicFramePr>
          <p:nvPr/>
        </p:nvGraphicFramePr>
        <p:xfrm>
          <a:off x="533400" y="3886200"/>
          <a:ext cx="2971800" cy="1219200"/>
        </p:xfrm>
        <a:graphic>
          <a:graphicData uri="http://schemas.openxmlformats.org/presentationml/2006/ole">
            <p:oleObj spid="_x0000_s18439" name="Equation" r:id="rId6" imgW="1739900" imgH="431800" progId="">
              <p:embed/>
            </p:oleObj>
          </a:graphicData>
        </a:graphic>
      </p:graphicFrame>
      <p:pic>
        <p:nvPicPr>
          <p:cNvPr id="18441" name="Picture 9" descr="sum7.gif - 1.5 K"/>
          <p:cNvPicPr>
            <a:picLocks noChangeAspect="1" noChangeArrowheads="1"/>
          </p:cNvPicPr>
          <p:nvPr/>
        </p:nvPicPr>
        <p:blipFill>
          <a:blip r:embed="rId7" cstate="print"/>
          <a:srcRect/>
          <a:stretch>
            <a:fillRect/>
          </a:stretch>
        </p:blipFill>
        <p:spPr bwMode="auto">
          <a:xfrm>
            <a:off x="0" y="5105400"/>
            <a:ext cx="6248400" cy="1219200"/>
          </a:xfrm>
          <a:prstGeom prst="rect">
            <a:avLst/>
          </a:prstGeom>
          <a:noFill/>
          <a:ln w="9525">
            <a:noFill/>
            <a:miter lim="800000"/>
            <a:headEnd/>
            <a:tailEnd/>
          </a:ln>
        </p:spPr>
      </p:pic>
      <p:sp>
        <p:nvSpPr>
          <p:cNvPr id="15" name="Date Placeholder 14"/>
          <p:cNvSpPr>
            <a:spLocks noGrp="1"/>
          </p:cNvSpPr>
          <p:nvPr>
            <p:ph type="dt" sz="half" idx="10"/>
          </p:nvPr>
        </p:nvSpPr>
        <p:spPr/>
        <p:txBody>
          <a:bodyPr/>
          <a:lstStyle/>
          <a:p>
            <a:fld id="{2CEA2F81-9D6C-40B0-B8C0-0D75D0E3BB88}" type="datetime1">
              <a:rPr lang="en-US" smtClean="0"/>
              <a:t>5/28/2020</a:t>
            </a:fld>
            <a:endParaRPr lang="en-US"/>
          </a:p>
        </p:txBody>
      </p:sp>
      <p:sp>
        <p:nvSpPr>
          <p:cNvPr id="16" name="Footer Placeholder 15"/>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839200" cy="3992562"/>
          </a:xfrm>
        </p:spPr>
        <p:txBody>
          <a:bodyPr>
            <a:noAutofit/>
          </a:bodyPr>
          <a:lstStyle/>
          <a:p>
            <a:pPr algn="l"/>
            <a:r>
              <a:rPr lang="en-US" sz="2800" b="1" dirty="0">
                <a:latin typeface="Times" pitchFamily="18" charset="0"/>
              </a:rPr>
              <a:t>Types of measures of central </a:t>
            </a:r>
            <a:r>
              <a:rPr lang="en-US" sz="2800" b="1" dirty="0" smtClean="0">
                <a:latin typeface="Times" pitchFamily="18" charset="0"/>
              </a:rPr>
              <a:t>tendency</a:t>
            </a:r>
            <a:r>
              <a:rPr lang="en-US" sz="2400" dirty="0">
                <a:latin typeface="Times" pitchFamily="18" charset="0"/>
              </a:rPr>
              <a:t/>
            </a:r>
            <a:br>
              <a:rPr lang="en-US" sz="2400" dirty="0">
                <a:latin typeface="Times" pitchFamily="18" charset="0"/>
              </a:rPr>
            </a:br>
            <a:r>
              <a:rPr lang="en-US" sz="2400" dirty="0">
                <a:latin typeface="Times" pitchFamily="18" charset="0"/>
              </a:rPr>
              <a:t>There are several different measures of central tendency; each has its advantage and disadvantage.</a:t>
            </a:r>
            <a:br>
              <a:rPr lang="en-US" sz="2400" dirty="0">
                <a:latin typeface="Times" pitchFamily="18" charset="0"/>
              </a:rPr>
            </a:br>
            <a:r>
              <a:rPr lang="en-US" sz="2400" dirty="0">
                <a:latin typeface="Times" pitchFamily="18" charset="0"/>
              </a:rPr>
              <a:t>The Mean (Arithmetic, Geometric and Harmonic)</a:t>
            </a:r>
            <a:br>
              <a:rPr lang="en-US" sz="2400" dirty="0">
                <a:latin typeface="Times" pitchFamily="18" charset="0"/>
              </a:rPr>
            </a:br>
            <a:r>
              <a:rPr lang="en-US" sz="2400" dirty="0">
                <a:latin typeface="Times" pitchFamily="18" charset="0"/>
              </a:rPr>
              <a:t>The Mode</a:t>
            </a:r>
            <a:br>
              <a:rPr lang="en-US" sz="2400" dirty="0">
                <a:latin typeface="Times" pitchFamily="18" charset="0"/>
              </a:rPr>
            </a:br>
            <a:r>
              <a:rPr lang="en-US" sz="2400" dirty="0">
                <a:latin typeface="Times" pitchFamily="18" charset="0"/>
              </a:rPr>
              <a:t>The Median</a:t>
            </a:r>
            <a:br>
              <a:rPr lang="en-US" sz="2400" dirty="0">
                <a:latin typeface="Times" pitchFamily="18" charset="0"/>
              </a:rPr>
            </a:br>
            <a:r>
              <a:rPr lang="en-US" sz="2400" dirty="0" err="1">
                <a:latin typeface="Times" pitchFamily="18" charset="0"/>
              </a:rPr>
              <a:t>Quantiles</a:t>
            </a:r>
            <a:r>
              <a:rPr lang="en-US" sz="2400" dirty="0">
                <a:latin typeface="Times" pitchFamily="18" charset="0"/>
              </a:rPr>
              <a:t> (Quartiles, Deciles and Percentiles)</a:t>
            </a:r>
            <a:br>
              <a:rPr lang="en-US" sz="2400" dirty="0">
                <a:latin typeface="Times" pitchFamily="18" charset="0"/>
              </a:rPr>
            </a:br>
            <a:r>
              <a:rPr lang="en-US" sz="2400" dirty="0">
                <a:latin typeface="Times" pitchFamily="18" charset="0"/>
              </a:rPr>
              <a:t>The choice of these averages depends up on which best fit the property under discussion.</a:t>
            </a:r>
            <a:br>
              <a:rPr lang="en-US" sz="2400" dirty="0">
                <a:latin typeface="Times" pitchFamily="18" charset="0"/>
              </a:rPr>
            </a:br>
            <a:endParaRPr lang="en-US" sz="2400" dirty="0">
              <a:latin typeface="Times" pitchFamily="18" charset="0"/>
            </a:endParaRPr>
          </a:p>
        </p:txBody>
      </p:sp>
      <p:sp>
        <p:nvSpPr>
          <p:cNvPr id="17410" name="Rectangle 2"/>
          <p:cNvSpPr>
            <a:spLocks noChangeArrowheads="1"/>
          </p:cNvSpPr>
          <p:nvPr/>
        </p:nvSpPr>
        <p:spPr bwMode="auto">
          <a:xfrm>
            <a:off x="0" y="3810000"/>
            <a:ext cx="9144000" cy="1477328"/>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Is defined as the sum of the magnitude of the items divided by the number of items.</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The Arithmetic Mean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The mean of X</a:t>
            </a:r>
            <a:r>
              <a:rPr kumimoji="0" lang="en-US" sz="2400" b="0" i="0" u="none" strike="noStrike" cap="none" normalizeH="0" baseline="-30000" dirty="0" smtClean="0">
                <a:ln>
                  <a:noFill/>
                </a:ln>
                <a:solidFill>
                  <a:schemeClr val="tx1"/>
                </a:solidFill>
                <a:effectLst/>
                <a:latin typeface="Times" pitchFamily="18" charset="0"/>
                <a:ea typeface="Times New Roman" pitchFamily="18" charset="0"/>
                <a:cs typeface="Arial" pitchFamily="34" charset="0"/>
              </a:rPr>
              <a:t>1</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X</a:t>
            </a:r>
            <a:r>
              <a:rPr kumimoji="0" lang="en-US" sz="2400" b="0" i="0" u="none" strike="noStrike" cap="none" normalizeH="0" baseline="-30000" dirty="0" smtClean="0">
                <a:ln>
                  <a:noFill/>
                </a:ln>
                <a:solidFill>
                  <a:schemeClr val="tx1"/>
                </a:solidFill>
                <a:effectLst/>
                <a:latin typeface="Times" pitchFamily="18" charset="0"/>
                <a:ea typeface="Times New Roman" pitchFamily="18" charset="0"/>
                <a:cs typeface="Arial" pitchFamily="34" charset="0"/>
              </a:rPr>
              <a:t>2</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,X</a:t>
            </a:r>
            <a:r>
              <a:rPr kumimoji="0" lang="en-US" sz="2400" b="0" i="0" u="none" strike="noStrike" cap="none" normalizeH="0" baseline="-30000" dirty="0" smtClean="0">
                <a:ln>
                  <a:noFill/>
                </a:ln>
                <a:solidFill>
                  <a:schemeClr val="tx1"/>
                </a:solidFill>
                <a:effectLst/>
                <a:latin typeface="Times" pitchFamily="18" charset="0"/>
                <a:ea typeface="Times New Roman" pitchFamily="18" charset="0"/>
                <a:cs typeface="Arial" pitchFamily="34" charset="0"/>
              </a:rPr>
              <a:t>3</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Times" pitchFamily="18" charset="0"/>
                <a:ea typeface="Times New Roman" pitchFamily="18" charset="0"/>
                <a:cs typeface="Arial" pitchFamily="34" charset="0"/>
              </a:rPr>
              <a:t>X</a:t>
            </a:r>
            <a:r>
              <a:rPr kumimoji="0" lang="en-US" sz="2400" b="0" i="0" u="none" strike="noStrike" cap="none" normalizeH="0" baseline="-30000" dirty="0" err="1" smtClean="0">
                <a:ln>
                  <a:noFill/>
                </a:ln>
                <a:solidFill>
                  <a:schemeClr val="tx1"/>
                </a:solidFill>
                <a:effectLst/>
                <a:latin typeface="Times" pitchFamily="18" charset="0"/>
                <a:ea typeface="Times New Roman" pitchFamily="18" charset="0"/>
                <a:cs typeface="Arial" pitchFamily="34" charset="0"/>
              </a:rPr>
              <a:t>n</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is denoted by A.M ,m  or</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sp>
        <p:nvSpPr>
          <p:cNvPr id="17411" name="Rectangle 3"/>
          <p:cNvSpPr>
            <a:spLocks noChangeArrowheads="1"/>
          </p:cNvSpPr>
          <p:nvPr/>
        </p:nvSpPr>
        <p:spPr bwMode="auto">
          <a:xfrm>
            <a:off x="4572000" y="6172200"/>
            <a:ext cx="3124200" cy="738664"/>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and is given by: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sp>
        <p:nvSpPr>
          <p:cNvPr id="1741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7412" name="Object 4"/>
          <p:cNvGraphicFramePr>
            <a:graphicFrameLocks noChangeAspect="1"/>
          </p:cNvGraphicFramePr>
          <p:nvPr/>
        </p:nvGraphicFramePr>
        <p:xfrm>
          <a:off x="533399" y="5486400"/>
          <a:ext cx="4604657" cy="1371600"/>
        </p:xfrm>
        <a:graphic>
          <a:graphicData uri="http://schemas.openxmlformats.org/presentationml/2006/ole">
            <p:oleObj spid="_x0000_s17412" name="Equation" r:id="rId4" imgW="1473200" imgH="1041400" progId="">
              <p:embed/>
            </p:oleObj>
          </a:graphicData>
        </a:graphic>
      </p:graphicFrame>
      <p:sp>
        <p:nvSpPr>
          <p:cNvPr id="7" name="Date Placeholder 6"/>
          <p:cNvSpPr>
            <a:spLocks noGrp="1"/>
          </p:cNvSpPr>
          <p:nvPr>
            <p:ph type="dt" sz="half" idx="10"/>
          </p:nvPr>
        </p:nvSpPr>
        <p:spPr/>
        <p:txBody>
          <a:bodyPr/>
          <a:lstStyle/>
          <a:p>
            <a:fld id="{78C28194-4619-471F-8DC6-1F33E341F0CF}" type="datetime1">
              <a:rPr lang="en-US" smtClean="0"/>
              <a:t>5/28/2020</a:t>
            </a:fld>
            <a:endParaRPr lang="en-US"/>
          </a:p>
        </p:txBody>
      </p:sp>
      <p:sp>
        <p:nvSpPr>
          <p:cNvPr id="8" name="Footer Placeholder 7"/>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81000"/>
            <a:ext cx="8382000" cy="461665"/>
          </a:xfrm>
          <a:prstGeom prst="rect">
            <a:avLst/>
          </a:prstGeom>
        </p:spPr>
        <p:txBody>
          <a:bodyPr wrap="square">
            <a:spAutoFit/>
          </a:bodyPr>
          <a:lstStyle/>
          <a:p>
            <a:pPr lvl="0"/>
            <a:r>
              <a:rPr lang="en-US" sz="2400" dirty="0">
                <a:latin typeface="Times" pitchFamily="18" charset="0"/>
              </a:rPr>
              <a:t>If X</a:t>
            </a:r>
            <a:r>
              <a:rPr lang="en-US" sz="2400" baseline="-25000" dirty="0">
                <a:latin typeface="Times" pitchFamily="18" charset="0"/>
              </a:rPr>
              <a:t>1</a:t>
            </a:r>
            <a:r>
              <a:rPr lang="en-US" sz="2400" dirty="0">
                <a:latin typeface="Times" pitchFamily="18" charset="0"/>
              </a:rPr>
              <a:t> occurs f</a:t>
            </a:r>
            <a:r>
              <a:rPr lang="en-US" sz="2400" baseline="-25000" dirty="0">
                <a:latin typeface="Times" pitchFamily="18" charset="0"/>
              </a:rPr>
              <a:t>1</a:t>
            </a:r>
            <a:r>
              <a:rPr lang="en-US" sz="2400" dirty="0">
                <a:latin typeface="Times" pitchFamily="18" charset="0"/>
              </a:rPr>
              <a:t> times, if X</a:t>
            </a:r>
            <a:r>
              <a:rPr lang="en-US" sz="2400" baseline="-25000" dirty="0">
                <a:latin typeface="Times" pitchFamily="18" charset="0"/>
              </a:rPr>
              <a:t>2</a:t>
            </a:r>
            <a:r>
              <a:rPr lang="en-US" sz="2400" dirty="0">
                <a:latin typeface="Times" pitchFamily="18" charset="0"/>
              </a:rPr>
              <a:t>occurs f</a:t>
            </a:r>
            <a:r>
              <a:rPr lang="en-US" sz="2400" baseline="-25000" dirty="0">
                <a:latin typeface="Times" pitchFamily="18" charset="0"/>
              </a:rPr>
              <a:t>2</a:t>
            </a:r>
            <a:r>
              <a:rPr lang="en-US" sz="2400" dirty="0">
                <a:latin typeface="Times" pitchFamily="18" charset="0"/>
              </a:rPr>
              <a:t> times, … , if </a:t>
            </a:r>
            <a:r>
              <a:rPr lang="en-US" sz="2400" dirty="0" err="1">
                <a:latin typeface="Times" pitchFamily="18" charset="0"/>
              </a:rPr>
              <a:t>X</a:t>
            </a:r>
            <a:r>
              <a:rPr lang="en-US" sz="2400" baseline="-25000" dirty="0" err="1">
                <a:latin typeface="Times" pitchFamily="18" charset="0"/>
              </a:rPr>
              <a:t>n</a:t>
            </a:r>
            <a:r>
              <a:rPr lang="en-US" sz="2400" dirty="0">
                <a:latin typeface="Times" pitchFamily="18" charset="0"/>
              </a:rPr>
              <a:t> occurs f</a:t>
            </a:r>
            <a:r>
              <a:rPr lang="en-US" sz="2400" baseline="-25000" dirty="0">
                <a:latin typeface="Times" pitchFamily="18" charset="0"/>
              </a:rPr>
              <a:t>n</a:t>
            </a:r>
            <a:r>
              <a:rPr lang="en-US" sz="2400" dirty="0">
                <a:latin typeface="Times" pitchFamily="18" charset="0"/>
              </a:rPr>
              <a:t> times</a:t>
            </a:r>
          </a:p>
        </p:txBody>
      </p:sp>
      <p:sp>
        <p:nvSpPr>
          <p:cNvPr id="7" name="Rectangle 6"/>
          <p:cNvSpPr/>
          <p:nvPr/>
        </p:nvSpPr>
        <p:spPr>
          <a:xfrm>
            <a:off x="533401" y="1143000"/>
            <a:ext cx="5202540" cy="461665"/>
          </a:xfrm>
          <a:prstGeom prst="rect">
            <a:avLst/>
          </a:prstGeom>
        </p:spPr>
        <p:txBody>
          <a:bodyPr wrap="square">
            <a:spAutoFit/>
          </a:bodyPr>
          <a:lstStyle/>
          <a:p>
            <a:r>
              <a:rPr lang="en-US" sz="2400" dirty="0">
                <a:latin typeface="Times" pitchFamily="18" charset="0"/>
              </a:rPr>
              <a:t>Then the mean will be </a:t>
            </a:r>
          </a:p>
        </p:txBody>
      </p:sp>
      <p:sp>
        <p:nvSpPr>
          <p:cNvPr id="2151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1509" name="Object 5"/>
          <p:cNvGraphicFramePr>
            <a:graphicFrameLocks noChangeAspect="1"/>
          </p:cNvGraphicFramePr>
          <p:nvPr/>
        </p:nvGraphicFramePr>
        <p:xfrm>
          <a:off x="3429000" y="990600"/>
          <a:ext cx="1828800" cy="1247775"/>
        </p:xfrm>
        <a:graphic>
          <a:graphicData uri="http://schemas.openxmlformats.org/presentationml/2006/ole">
            <p:oleObj spid="_x0000_s21509" name="Equation" r:id="rId3" imgW="1016000" imgH="863600" progId="">
              <p:embed/>
            </p:oleObj>
          </a:graphicData>
        </a:graphic>
      </p:graphicFrame>
      <p:sp>
        <p:nvSpPr>
          <p:cNvPr id="10" name="Rectangle 9"/>
          <p:cNvSpPr/>
          <p:nvPr/>
        </p:nvSpPr>
        <p:spPr>
          <a:xfrm>
            <a:off x="5442153" y="1295401"/>
            <a:ext cx="3397047" cy="830997"/>
          </a:xfrm>
          <a:prstGeom prst="rect">
            <a:avLst/>
          </a:prstGeom>
        </p:spPr>
        <p:txBody>
          <a:bodyPr wrap="square">
            <a:spAutoFit/>
          </a:bodyPr>
          <a:lstStyle/>
          <a:p>
            <a:r>
              <a:rPr lang="en-US" sz="2400" dirty="0">
                <a:latin typeface="Times" pitchFamily="18" charset="0"/>
              </a:rPr>
              <a:t>where k is the number of classes and </a:t>
            </a:r>
          </a:p>
        </p:txBody>
      </p:sp>
      <p:sp>
        <p:nvSpPr>
          <p:cNvPr id="2151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1511" name="Object 7"/>
          <p:cNvGraphicFramePr>
            <a:graphicFrameLocks noChangeAspect="1"/>
          </p:cNvGraphicFramePr>
          <p:nvPr/>
        </p:nvGraphicFramePr>
        <p:xfrm>
          <a:off x="762000" y="1905000"/>
          <a:ext cx="1905000" cy="1066800"/>
        </p:xfrm>
        <a:graphic>
          <a:graphicData uri="http://schemas.openxmlformats.org/presentationml/2006/ole">
            <p:oleObj spid="_x0000_s21511" name="Equation" r:id="rId4" imgW="596900" imgH="431800" progId="">
              <p:embed/>
            </p:oleObj>
          </a:graphicData>
        </a:graphic>
      </p:graphicFrame>
      <p:sp>
        <p:nvSpPr>
          <p:cNvPr id="13" name="Rectangle 12"/>
          <p:cNvSpPr/>
          <p:nvPr/>
        </p:nvSpPr>
        <p:spPr>
          <a:xfrm>
            <a:off x="533400" y="2967335"/>
            <a:ext cx="8305800" cy="830997"/>
          </a:xfrm>
          <a:prstGeom prst="rect">
            <a:avLst/>
          </a:prstGeom>
        </p:spPr>
        <p:txBody>
          <a:bodyPr wrap="square">
            <a:spAutoFit/>
          </a:bodyPr>
          <a:lstStyle/>
          <a:p>
            <a:r>
              <a:rPr lang="en-US" sz="2400" dirty="0">
                <a:latin typeface="Times" pitchFamily="18" charset="0"/>
              </a:rPr>
              <a:t>Example: Obtain the mean of the following </a:t>
            </a:r>
            <a:r>
              <a:rPr lang="en-US" sz="2400" dirty="0" smtClean="0">
                <a:latin typeface="Times" pitchFamily="18" charset="0"/>
              </a:rPr>
              <a:t>num        </a:t>
            </a:r>
            <a:r>
              <a:rPr lang="en-US" sz="2400" dirty="0">
                <a:latin typeface="Times" pitchFamily="18" charset="0"/>
              </a:rPr>
              <a:t>2, 7, 8, 2, 7, 3, 7</a:t>
            </a:r>
          </a:p>
        </p:txBody>
      </p:sp>
      <p:graphicFrame>
        <p:nvGraphicFramePr>
          <p:cNvPr id="14" name="Table 13"/>
          <p:cNvGraphicFramePr>
            <a:graphicFrameLocks noGrp="1"/>
          </p:cNvGraphicFramePr>
          <p:nvPr/>
        </p:nvGraphicFramePr>
        <p:xfrm>
          <a:off x="457200" y="3733800"/>
          <a:ext cx="3581400" cy="2286000"/>
        </p:xfrm>
        <a:graphic>
          <a:graphicData uri="http://schemas.openxmlformats.org/drawingml/2006/table">
            <a:tbl>
              <a:tblPr/>
              <a:tblGrid>
                <a:gridCol w="561788"/>
                <a:gridCol w="1702921"/>
                <a:gridCol w="1316691"/>
              </a:tblGrid>
              <a:tr h="381000">
                <a:tc>
                  <a:txBody>
                    <a:bodyPr/>
                    <a:lstStyle/>
                    <a:p>
                      <a:pPr marL="0" marR="0" algn="ctr">
                        <a:spcBef>
                          <a:spcPts val="0"/>
                        </a:spcBef>
                        <a:spcAft>
                          <a:spcPts val="0"/>
                        </a:spcAft>
                      </a:pPr>
                      <a:r>
                        <a:rPr lang="en-US" sz="1000" b="1">
                          <a:latin typeface="Times New Roman"/>
                          <a:ea typeface="Times New Roman"/>
                        </a:rPr>
                        <a:t>X</a:t>
                      </a:r>
                      <a:r>
                        <a:rPr lang="en-US" sz="1000" b="1" baseline="-25000">
                          <a:latin typeface="Times New Roman"/>
                          <a:ea typeface="Times New Roman"/>
                        </a:rPr>
                        <a:t>i</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a:latin typeface="Times New Roman"/>
                          <a:ea typeface="Times New Roman"/>
                        </a:rPr>
                        <a:t>f</a:t>
                      </a:r>
                      <a:r>
                        <a:rPr lang="en-US" sz="1000" b="1" baseline="-25000">
                          <a:latin typeface="Times New Roman"/>
                          <a:ea typeface="Times New Roman"/>
                        </a:rPr>
                        <a:t>i</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a:latin typeface="Times New Roman"/>
                          <a:ea typeface="Times New Roman"/>
                        </a:rPr>
                        <a:t>X</a:t>
                      </a:r>
                      <a:r>
                        <a:rPr lang="en-US" sz="1000" b="1" baseline="-25000">
                          <a:latin typeface="Times New Roman"/>
                          <a:ea typeface="Times New Roman"/>
                        </a:rPr>
                        <a:t>i</a:t>
                      </a:r>
                      <a:r>
                        <a:rPr lang="en-US" sz="1000" b="1">
                          <a:latin typeface="Times New Roman"/>
                          <a:ea typeface="Times New Roman"/>
                        </a:rPr>
                        <a:t>f</a:t>
                      </a:r>
                      <a:r>
                        <a:rPr lang="en-US" sz="1000" b="1" baseline="-25000">
                          <a:latin typeface="Times New Roman"/>
                          <a:ea typeface="Times New Roman"/>
                        </a:rPr>
                        <a:t>i</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0" marR="0" algn="just">
                        <a:spcBef>
                          <a:spcPts val="0"/>
                        </a:spcBef>
                        <a:spcAft>
                          <a:spcPts val="0"/>
                        </a:spcAft>
                      </a:pPr>
                      <a:r>
                        <a:rPr lang="en-US" sz="1000">
                          <a:latin typeface="Times New Roman"/>
                          <a:ea typeface="Times New Roman"/>
                        </a:rPr>
                        <a:t>2</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000">
                          <a:latin typeface="Times New Roman"/>
                          <a:ea typeface="Times New Roman"/>
                        </a:rPr>
                        <a:t>2</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000">
                          <a:latin typeface="Times New Roman"/>
                          <a:ea typeface="Times New Roman"/>
                        </a:rPr>
                        <a:t>4</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0" marR="0" algn="just">
                        <a:spcBef>
                          <a:spcPts val="0"/>
                        </a:spcBef>
                        <a:spcAft>
                          <a:spcPts val="0"/>
                        </a:spcAft>
                      </a:pPr>
                      <a:r>
                        <a:rPr lang="en-US" sz="1000">
                          <a:latin typeface="Times New Roman"/>
                          <a:ea typeface="Times New Roman"/>
                        </a:rPr>
                        <a:t>3</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000">
                          <a:latin typeface="Times New Roman"/>
                          <a:ea typeface="Times New Roman"/>
                        </a:rPr>
                        <a:t>1</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000">
                          <a:latin typeface="Times New Roman"/>
                          <a:ea typeface="Times New Roman"/>
                        </a:rPr>
                        <a:t>3</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0" marR="0" algn="just">
                        <a:spcBef>
                          <a:spcPts val="0"/>
                        </a:spcBef>
                        <a:spcAft>
                          <a:spcPts val="0"/>
                        </a:spcAft>
                      </a:pPr>
                      <a:r>
                        <a:rPr lang="en-US" sz="1000">
                          <a:latin typeface="Times New Roman"/>
                          <a:ea typeface="Times New Roman"/>
                        </a:rPr>
                        <a:t>7</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000">
                          <a:latin typeface="Times New Roman"/>
                          <a:ea typeface="Times New Roman"/>
                        </a:rPr>
                        <a:t>3</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000">
                          <a:latin typeface="Times New Roman"/>
                          <a:ea typeface="Times New Roman"/>
                        </a:rPr>
                        <a:t>21</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0" marR="0" algn="just">
                        <a:spcBef>
                          <a:spcPts val="0"/>
                        </a:spcBef>
                        <a:spcAft>
                          <a:spcPts val="0"/>
                        </a:spcAft>
                      </a:pPr>
                      <a:r>
                        <a:rPr lang="en-US" sz="1000">
                          <a:latin typeface="Times New Roman"/>
                          <a:ea typeface="Times New Roman"/>
                        </a:rPr>
                        <a:t>8</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000">
                          <a:latin typeface="Times New Roman"/>
                          <a:ea typeface="Times New Roman"/>
                        </a:rPr>
                        <a:t>1</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000">
                          <a:latin typeface="Times New Roman"/>
                          <a:ea typeface="Times New Roman"/>
                        </a:rPr>
                        <a:t>8</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0" marR="0" algn="just">
                        <a:spcBef>
                          <a:spcPts val="0"/>
                        </a:spcBef>
                        <a:spcAft>
                          <a:spcPts val="0"/>
                        </a:spcAft>
                      </a:pPr>
                      <a:r>
                        <a:rPr lang="en-US" sz="1000">
                          <a:latin typeface="Times New Roman"/>
                          <a:ea typeface="Times New Roman"/>
                        </a:rPr>
                        <a:t>Total</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000">
                          <a:latin typeface="Times New Roman"/>
                          <a:ea typeface="Times New Roman"/>
                        </a:rPr>
                        <a:t>7</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000" dirty="0">
                          <a:latin typeface="Times New Roman"/>
                          <a:ea typeface="Times New Roman"/>
                        </a:rPr>
                        <a:t>36</a:t>
                      </a:r>
                      <a:endParaRPr lang="en-U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151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1513" name="Object 9"/>
          <p:cNvGraphicFramePr>
            <a:graphicFrameLocks noChangeAspect="1"/>
          </p:cNvGraphicFramePr>
          <p:nvPr/>
        </p:nvGraphicFramePr>
        <p:xfrm>
          <a:off x="4648200" y="3810000"/>
          <a:ext cx="3276600" cy="2209800"/>
        </p:xfrm>
        <a:graphic>
          <a:graphicData uri="http://schemas.openxmlformats.org/presentationml/2006/ole">
            <p:oleObj spid="_x0000_s21513" name="Equation" r:id="rId5" imgW="1600200" imgH="838200" progId="">
              <p:embed/>
            </p:oleObj>
          </a:graphicData>
        </a:graphic>
      </p:graphicFrame>
      <p:sp>
        <p:nvSpPr>
          <p:cNvPr id="15" name="Date Placeholder 14"/>
          <p:cNvSpPr>
            <a:spLocks noGrp="1"/>
          </p:cNvSpPr>
          <p:nvPr>
            <p:ph type="dt" sz="half" idx="10"/>
          </p:nvPr>
        </p:nvSpPr>
        <p:spPr/>
        <p:txBody>
          <a:bodyPr/>
          <a:lstStyle/>
          <a:p>
            <a:fld id="{F5C2E6A3-580D-4431-895B-C7DE8C2CA687}" type="datetime1">
              <a:rPr lang="en-US" smtClean="0"/>
              <a:t>5/28/2020</a:t>
            </a:fld>
            <a:endParaRPr lang="en-US"/>
          </a:p>
        </p:txBody>
      </p:sp>
      <p:sp>
        <p:nvSpPr>
          <p:cNvPr id="16" name="Footer Placeholder 15"/>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381000" y="0"/>
            <a:ext cx="8458200" cy="12618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Arithmetic Mean for Grouped Data</a:t>
            </a:r>
            <a:endParaRPr kumimoji="0" lang="en-US" sz="2800" b="1"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If data are given in the shape of a continuous frequency distribution, then the mean is obtained as follows:</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sp>
        <p:nvSpPr>
          <p:cNvPr id="22531"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2530" name="Object 2"/>
          <p:cNvGraphicFramePr>
            <a:graphicFrameLocks noChangeAspect="1"/>
          </p:cNvGraphicFramePr>
          <p:nvPr/>
        </p:nvGraphicFramePr>
        <p:xfrm>
          <a:off x="457200" y="1524000"/>
          <a:ext cx="2971800" cy="1524000"/>
        </p:xfrm>
        <a:graphic>
          <a:graphicData uri="http://schemas.openxmlformats.org/presentationml/2006/ole">
            <p:oleObj spid="_x0000_s22530" name="Equation" r:id="rId4" imgW="1295400" imgH="838200" progId="">
              <p:embed/>
            </p:oleObj>
          </a:graphicData>
        </a:graphic>
      </p:graphicFrame>
      <p:sp>
        <p:nvSpPr>
          <p:cNvPr id="5" name="Rectangle 4"/>
          <p:cNvSpPr/>
          <p:nvPr/>
        </p:nvSpPr>
        <p:spPr>
          <a:xfrm>
            <a:off x="3429000" y="2057400"/>
            <a:ext cx="5715000" cy="1569660"/>
          </a:xfrm>
          <a:prstGeom prst="rect">
            <a:avLst/>
          </a:prstGeom>
        </p:spPr>
        <p:txBody>
          <a:bodyPr wrap="square">
            <a:spAutoFit/>
          </a:bodyPr>
          <a:lstStyle/>
          <a:p>
            <a:r>
              <a:rPr lang="en-US" sz="2400" dirty="0">
                <a:latin typeface="Times" pitchFamily="18" charset="0"/>
              </a:rPr>
              <a:t>X</a:t>
            </a:r>
            <a:r>
              <a:rPr lang="en-US" sz="2400" baseline="-25000" dirty="0">
                <a:latin typeface="Times" pitchFamily="18" charset="0"/>
              </a:rPr>
              <a:t>i</a:t>
            </a:r>
            <a:r>
              <a:rPr lang="en-US" sz="2400" dirty="0">
                <a:latin typeface="Times" pitchFamily="18" charset="0"/>
              </a:rPr>
              <a:t> =the class mark of the </a:t>
            </a:r>
            <a:r>
              <a:rPr lang="en-US" sz="2400" dirty="0" err="1">
                <a:latin typeface="Times" pitchFamily="18" charset="0"/>
              </a:rPr>
              <a:t>i</a:t>
            </a:r>
            <a:r>
              <a:rPr lang="en-US" sz="2400" baseline="30000" dirty="0" err="1">
                <a:latin typeface="Times" pitchFamily="18" charset="0"/>
              </a:rPr>
              <a:t>th</a:t>
            </a:r>
            <a:r>
              <a:rPr lang="en-US" sz="2400" dirty="0">
                <a:latin typeface="Times" pitchFamily="18" charset="0"/>
              </a:rPr>
              <a:t> class and </a:t>
            </a:r>
            <a:r>
              <a:rPr lang="en-US" sz="2400" dirty="0" err="1">
                <a:latin typeface="Times" pitchFamily="18" charset="0"/>
              </a:rPr>
              <a:t>f</a:t>
            </a:r>
            <a:r>
              <a:rPr lang="en-US" sz="2400" baseline="-25000" dirty="0" err="1">
                <a:latin typeface="Times" pitchFamily="18" charset="0"/>
              </a:rPr>
              <a:t>i</a:t>
            </a:r>
            <a:r>
              <a:rPr lang="en-US" sz="2400" baseline="-25000" dirty="0">
                <a:latin typeface="Times" pitchFamily="18" charset="0"/>
              </a:rPr>
              <a:t> </a:t>
            </a:r>
            <a:r>
              <a:rPr lang="en-US" sz="2400" dirty="0">
                <a:latin typeface="Times" pitchFamily="18" charset="0"/>
              </a:rPr>
              <a:t>= the frequency of the </a:t>
            </a:r>
            <a:r>
              <a:rPr lang="en-US" sz="2400" dirty="0" err="1">
                <a:latin typeface="Times" pitchFamily="18" charset="0"/>
              </a:rPr>
              <a:t>i</a:t>
            </a:r>
            <a:r>
              <a:rPr lang="en-US" sz="2400" baseline="30000" dirty="0" err="1">
                <a:latin typeface="Times" pitchFamily="18" charset="0"/>
              </a:rPr>
              <a:t>th</a:t>
            </a:r>
            <a:r>
              <a:rPr lang="en-US" sz="2400" dirty="0">
                <a:latin typeface="Times" pitchFamily="18" charset="0"/>
              </a:rPr>
              <a:t> </a:t>
            </a:r>
            <a:r>
              <a:rPr lang="en-US" sz="2400" dirty="0" smtClean="0">
                <a:latin typeface="Times" pitchFamily="18" charset="0"/>
              </a:rPr>
              <a:t>class</a:t>
            </a:r>
          </a:p>
          <a:p>
            <a:r>
              <a:rPr lang="en-US" sz="2400" dirty="0" smtClean="0">
                <a:latin typeface="Times" pitchFamily="18" charset="0"/>
              </a:rPr>
              <a:t>Example</a:t>
            </a:r>
            <a:r>
              <a:rPr lang="en-US" sz="2400" dirty="0">
                <a:latin typeface="Times" pitchFamily="18" charset="0"/>
              </a:rPr>
              <a:t>: calculate the mean for the following age distribution.</a:t>
            </a:r>
          </a:p>
        </p:txBody>
      </p:sp>
      <p:graphicFrame>
        <p:nvGraphicFramePr>
          <p:cNvPr id="6" name="Table 5"/>
          <p:cNvGraphicFramePr>
            <a:graphicFrameLocks noGrp="1"/>
          </p:cNvGraphicFramePr>
          <p:nvPr/>
        </p:nvGraphicFramePr>
        <p:xfrm>
          <a:off x="609600" y="3810000"/>
          <a:ext cx="3276600" cy="1280160"/>
        </p:xfrm>
        <a:graphic>
          <a:graphicData uri="http://schemas.openxmlformats.org/drawingml/2006/table">
            <a:tbl>
              <a:tblPr/>
              <a:tblGrid>
                <a:gridCol w="1219200"/>
                <a:gridCol w="2057400"/>
              </a:tblGrid>
              <a:tr h="0">
                <a:tc>
                  <a:txBody>
                    <a:bodyPr/>
                    <a:lstStyle/>
                    <a:p>
                      <a:pPr marL="0" marR="0" algn="ctr">
                        <a:spcBef>
                          <a:spcPts val="0"/>
                        </a:spcBef>
                        <a:spcAft>
                          <a:spcPts val="0"/>
                        </a:spcAft>
                      </a:pPr>
                      <a:r>
                        <a:rPr lang="en-US" sz="1200" dirty="0">
                          <a:latin typeface="Times New Roman"/>
                          <a:ea typeface="Times New Roman"/>
                        </a:rPr>
                        <a:t>Class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latin typeface="Times New Roman"/>
                          <a:ea typeface="Times New Roman"/>
                        </a:rPr>
                        <a:t>frequency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200">
                          <a:latin typeface="Times New Roman"/>
                          <a:ea typeface="Times New Roman"/>
                        </a:rPr>
                        <a:t>6- 10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latin typeface="Times New Roman"/>
                          <a:ea typeface="Times New Roman"/>
                        </a:rPr>
                        <a:t>35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200">
                          <a:latin typeface="Times New Roman"/>
                          <a:ea typeface="Times New Roman"/>
                        </a:rPr>
                        <a:t>11- 15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latin typeface="Times New Roman"/>
                          <a:ea typeface="Times New Roman"/>
                        </a:rPr>
                        <a:t>23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200">
                          <a:latin typeface="Times New Roman"/>
                          <a:ea typeface="Times New Roman"/>
                        </a:rPr>
                        <a:t>16- 20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latin typeface="Times New Roman"/>
                          <a:ea typeface="Times New Roman"/>
                        </a:rPr>
                        <a:t>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200">
                          <a:latin typeface="Times New Roman"/>
                          <a:ea typeface="Times New Roman"/>
                        </a:rPr>
                        <a:t>21- 25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latin typeface="Times New Roman"/>
                          <a:ea typeface="Times New Roman"/>
                        </a:rPr>
                        <a:t>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200">
                          <a:latin typeface="Times New Roman"/>
                          <a:ea typeface="Times New Roman"/>
                        </a:rPr>
                        <a:t>26- 30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latin typeface="Times New Roman"/>
                          <a:ea typeface="Times New Roman"/>
                        </a:rPr>
                        <a:t>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200">
                          <a:latin typeface="Times New Roman"/>
                          <a:ea typeface="Times New Roman"/>
                        </a:rPr>
                        <a:t>31- 35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 New Roman"/>
                          <a:ea typeface="Times New Roman"/>
                        </a:rPr>
                        <a:t>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Rectangle 6"/>
          <p:cNvSpPr/>
          <p:nvPr/>
        </p:nvSpPr>
        <p:spPr>
          <a:xfrm>
            <a:off x="4191000" y="3733800"/>
            <a:ext cx="4572000" cy="1938992"/>
          </a:xfrm>
          <a:prstGeom prst="rect">
            <a:avLst/>
          </a:prstGeom>
        </p:spPr>
        <p:txBody>
          <a:bodyPr wrap="square">
            <a:spAutoFit/>
          </a:bodyPr>
          <a:lstStyle/>
          <a:p>
            <a:r>
              <a:rPr lang="en-US" sz="2400" dirty="0">
                <a:latin typeface="Times" pitchFamily="18" charset="0"/>
              </a:rPr>
              <a:t>Solutions:</a:t>
            </a:r>
          </a:p>
          <a:p>
            <a:pPr lvl="0"/>
            <a:r>
              <a:rPr lang="en-US" sz="2400" dirty="0">
                <a:latin typeface="Times" pitchFamily="18" charset="0"/>
              </a:rPr>
              <a:t>First find the class marks</a:t>
            </a:r>
          </a:p>
          <a:p>
            <a:pPr lvl="0"/>
            <a:r>
              <a:rPr lang="en-US" sz="2400" dirty="0">
                <a:latin typeface="Times" pitchFamily="18" charset="0"/>
              </a:rPr>
              <a:t>Find the product of frequency and class marks</a:t>
            </a:r>
          </a:p>
          <a:p>
            <a:pPr lvl="0"/>
            <a:r>
              <a:rPr lang="en-US" sz="2400" dirty="0">
                <a:latin typeface="Times" pitchFamily="18" charset="0"/>
              </a:rPr>
              <a:t>Find mean using the formula.</a:t>
            </a:r>
          </a:p>
        </p:txBody>
      </p:sp>
      <p:sp>
        <p:nvSpPr>
          <p:cNvPr id="8" name="Date Placeholder 7"/>
          <p:cNvSpPr>
            <a:spLocks noGrp="1"/>
          </p:cNvSpPr>
          <p:nvPr>
            <p:ph type="dt" sz="half" idx="10"/>
          </p:nvPr>
        </p:nvSpPr>
        <p:spPr/>
        <p:txBody>
          <a:bodyPr/>
          <a:lstStyle/>
          <a:p>
            <a:fld id="{FCFA907D-59DE-43AC-B36C-94AAA58AEE2B}" type="datetime1">
              <a:rPr lang="en-US" smtClean="0"/>
              <a:t>5/28/2020</a:t>
            </a:fld>
            <a:endParaRPr lang="en-US"/>
          </a:p>
        </p:txBody>
      </p:sp>
      <p:sp>
        <p:nvSpPr>
          <p:cNvPr id="9" name="Footer Placeholder 8"/>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09599" y="457203"/>
          <a:ext cx="7010400" cy="2819396"/>
        </p:xfrm>
        <a:graphic>
          <a:graphicData uri="http://schemas.openxmlformats.org/drawingml/2006/table">
            <a:tbl>
              <a:tblPr/>
              <a:tblGrid>
                <a:gridCol w="2869219"/>
                <a:gridCol w="1303128"/>
                <a:gridCol w="1303128"/>
                <a:gridCol w="1534925"/>
              </a:tblGrid>
              <a:tr h="349489">
                <a:tc>
                  <a:txBody>
                    <a:bodyPr/>
                    <a:lstStyle/>
                    <a:p>
                      <a:pPr marL="0" marR="0" algn="just">
                        <a:spcBef>
                          <a:spcPts val="0"/>
                        </a:spcBef>
                        <a:spcAft>
                          <a:spcPts val="0"/>
                        </a:spcAft>
                      </a:pPr>
                      <a:r>
                        <a:rPr lang="en-US" sz="1000">
                          <a:latin typeface="Times New Roman"/>
                          <a:ea typeface="Times New Roman"/>
                        </a:rPr>
                        <a:t>Class</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000">
                          <a:latin typeface="Times New Roman"/>
                          <a:ea typeface="Times New Roman"/>
                        </a:rPr>
                        <a:t>f</a:t>
                      </a:r>
                      <a:r>
                        <a:rPr lang="en-US" sz="1000" baseline="-25000">
                          <a:latin typeface="Times New Roman"/>
                          <a:ea typeface="Times New Roman"/>
                        </a:rPr>
                        <a:t>i</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000">
                          <a:latin typeface="Times New Roman"/>
                          <a:ea typeface="Times New Roman"/>
                        </a:rPr>
                        <a:t>X</a:t>
                      </a:r>
                      <a:r>
                        <a:rPr lang="en-US" sz="1000" baseline="-25000">
                          <a:latin typeface="Times New Roman"/>
                          <a:ea typeface="Times New Roman"/>
                        </a:rPr>
                        <a:t>i</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000">
                          <a:latin typeface="Times New Roman"/>
                          <a:ea typeface="Times New Roman"/>
                        </a:rPr>
                        <a:t>X</a:t>
                      </a:r>
                      <a:r>
                        <a:rPr lang="en-US" sz="1000" baseline="-25000">
                          <a:latin typeface="Times New Roman"/>
                          <a:ea typeface="Times New Roman"/>
                        </a:rPr>
                        <a:t>i</a:t>
                      </a:r>
                      <a:r>
                        <a:rPr lang="en-US" sz="1000">
                          <a:latin typeface="Times New Roman"/>
                          <a:ea typeface="Times New Roman"/>
                        </a:rPr>
                        <a:t>f</a:t>
                      </a:r>
                      <a:r>
                        <a:rPr lang="en-US" sz="1000" baseline="-25000">
                          <a:latin typeface="Times New Roman"/>
                          <a:ea typeface="Times New Roman"/>
                        </a:rPr>
                        <a:t>i</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489">
                <a:tc>
                  <a:txBody>
                    <a:bodyPr/>
                    <a:lstStyle/>
                    <a:p>
                      <a:pPr marL="0" marR="0" algn="just">
                        <a:spcBef>
                          <a:spcPts val="0"/>
                        </a:spcBef>
                        <a:spcAft>
                          <a:spcPts val="0"/>
                        </a:spcAft>
                      </a:pPr>
                      <a:r>
                        <a:rPr lang="en-US" sz="1000">
                          <a:latin typeface="Times New Roman"/>
                          <a:ea typeface="Times New Roman"/>
                        </a:rPr>
                        <a:t>6- 10</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000">
                          <a:latin typeface="Times New Roman"/>
                          <a:ea typeface="Times New Roman"/>
                        </a:rPr>
                        <a:t>35</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000">
                          <a:latin typeface="Times New Roman"/>
                          <a:ea typeface="Times New Roman"/>
                        </a:rPr>
                        <a:t>8</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000">
                          <a:latin typeface="Times New Roman"/>
                          <a:ea typeface="Times New Roman"/>
                        </a:rPr>
                        <a:t>280</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489">
                <a:tc>
                  <a:txBody>
                    <a:bodyPr/>
                    <a:lstStyle/>
                    <a:p>
                      <a:pPr marL="0" marR="0" algn="just">
                        <a:spcBef>
                          <a:spcPts val="0"/>
                        </a:spcBef>
                        <a:spcAft>
                          <a:spcPts val="0"/>
                        </a:spcAft>
                      </a:pPr>
                      <a:r>
                        <a:rPr lang="en-US" sz="1000">
                          <a:latin typeface="Times New Roman"/>
                          <a:ea typeface="Times New Roman"/>
                        </a:rPr>
                        <a:t>11- 15</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000">
                          <a:latin typeface="Times New Roman"/>
                          <a:ea typeface="Times New Roman"/>
                        </a:rPr>
                        <a:t>23</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000">
                          <a:latin typeface="Times New Roman"/>
                          <a:ea typeface="Times New Roman"/>
                        </a:rPr>
                        <a:t>13</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000">
                          <a:latin typeface="Times New Roman"/>
                          <a:ea typeface="Times New Roman"/>
                        </a:rPr>
                        <a:t>299</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489">
                <a:tc>
                  <a:txBody>
                    <a:bodyPr/>
                    <a:lstStyle/>
                    <a:p>
                      <a:pPr marL="0" marR="0" algn="just">
                        <a:spcBef>
                          <a:spcPts val="0"/>
                        </a:spcBef>
                        <a:spcAft>
                          <a:spcPts val="0"/>
                        </a:spcAft>
                      </a:pPr>
                      <a:r>
                        <a:rPr lang="en-US" sz="1000">
                          <a:latin typeface="Times New Roman"/>
                          <a:ea typeface="Times New Roman"/>
                        </a:rPr>
                        <a:t>16- 20</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000">
                          <a:latin typeface="Times New Roman"/>
                          <a:ea typeface="Times New Roman"/>
                        </a:rPr>
                        <a:t>15</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000">
                          <a:latin typeface="Times New Roman"/>
                          <a:ea typeface="Times New Roman"/>
                        </a:rPr>
                        <a:t>18</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000">
                          <a:latin typeface="Times New Roman"/>
                          <a:ea typeface="Times New Roman"/>
                        </a:rPr>
                        <a:t>270</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489">
                <a:tc>
                  <a:txBody>
                    <a:bodyPr/>
                    <a:lstStyle/>
                    <a:p>
                      <a:pPr marL="0" marR="0" algn="just">
                        <a:spcBef>
                          <a:spcPts val="0"/>
                        </a:spcBef>
                        <a:spcAft>
                          <a:spcPts val="0"/>
                        </a:spcAft>
                      </a:pPr>
                      <a:r>
                        <a:rPr lang="en-US" sz="1000">
                          <a:latin typeface="Times New Roman"/>
                          <a:ea typeface="Times New Roman"/>
                        </a:rPr>
                        <a:t>21- 25</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000">
                          <a:latin typeface="Times New Roman"/>
                          <a:ea typeface="Times New Roman"/>
                        </a:rPr>
                        <a:t>12</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000">
                          <a:latin typeface="Times New Roman"/>
                          <a:ea typeface="Times New Roman"/>
                        </a:rPr>
                        <a:t>23</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000">
                          <a:latin typeface="Times New Roman"/>
                          <a:ea typeface="Times New Roman"/>
                        </a:rPr>
                        <a:t>276</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489">
                <a:tc>
                  <a:txBody>
                    <a:bodyPr/>
                    <a:lstStyle/>
                    <a:p>
                      <a:pPr marL="0" marR="0" algn="just">
                        <a:spcBef>
                          <a:spcPts val="0"/>
                        </a:spcBef>
                        <a:spcAft>
                          <a:spcPts val="0"/>
                        </a:spcAft>
                      </a:pPr>
                      <a:r>
                        <a:rPr lang="en-US" sz="1000">
                          <a:latin typeface="Times New Roman"/>
                          <a:ea typeface="Times New Roman"/>
                        </a:rPr>
                        <a:t>26- 30</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000">
                          <a:latin typeface="Times New Roman"/>
                          <a:ea typeface="Times New Roman"/>
                        </a:rPr>
                        <a:t>9</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000">
                          <a:latin typeface="Times New Roman"/>
                          <a:ea typeface="Times New Roman"/>
                        </a:rPr>
                        <a:t>28</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000">
                          <a:latin typeface="Times New Roman"/>
                          <a:ea typeface="Times New Roman"/>
                        </a:rPr>
                        <a:t>252</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489">
                <a:tc>
                  <a:txBody>
                    <a:bodyPr/>
                    <a:lstStyle/>
                    <a:p>
                      <a:pPr marL="0" marR="0" algn="just">
                        <a:spcBef>
                          <a:spcPts val="0"/>
                        </a:spcBef>
                        <a:spcAft>
                          <a:spcPts val="0"/>
                        </a:spcAft>
                      </a:pPr>
                      <a:r>
                        <a:rPr lang="en-US" sz="1000">
                          <a:latin typeface="Times New Roman"/>
                          <a:ea typeface="Times New Roman"/>
                        </a:rPr>
                        <a:t>31- 35</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000">
                          <a:latin typeface="Times New Roman"/>
                          <a:ea typeface="Times New Roman"/>
                        </a:rPr>
                        <a:t>6</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000">
                          <a:latin typeface="Times New Roman"/>
                          <a:ea typeface="Times New Roman"/>
                        </a:rPr>
                        <a:t>33</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000">
                          <a:latin typeface="Times New Roman"/>
                          <a:ea typeface="Times New Roman"/>
                        </a:rPr>
                        <a:t>198</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2973">
                <a:tc>
                  <a:txBody>
                    <a:bodyPr/>
                    <a:lstStyle/>
                    <a:p>
                      <a:pPr marL="0" marR="0" algn="just">
                        <a:spcBef>
                          <a:spcPts val="0"/>
                        </a:spcBef>
                        <a:spcAft>
                          <a:spcPts val="0"/>
                        </a:spcAft>
                      </a:pPr>
                      <a:r>
                        <a:rPr lang="en-US" sz="1000">
                          <a:latin typeface="Times New Roman"/>
                          <a:ea typeface="Times New Roman"/>
                        </a:rPr>
                        <a:t>Total</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000">
                          <a:latin typeface="Times New Roman"/>
                          <a:ea typeface="Times New Roman"/>
                        </a:rPr>
                        <a:t>100</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endParaRPr lang="en-US" sz="1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000" dirty="0">
                          <a:latin typeface="Times New Roman"/>
                          <a:ea typeface="Times New Roman"/>
                        </a:rPr>
                        <a:t>1575</a:t>
                      </a:r>
                      <a:endParaRPr lang="en-U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457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4577" name="Object 1"/>
          <p:cNvGraphicFramePr>
            <a:graphicFrameLocks noChangeAspect="1"/>
          </p:cNvGraphicFramePr>
          <p:nvPr/>
        </p:nvGraphicFramePr>
        <p:xfrm>
          <a:off x="457200" y="3352800"/>
          <a:ext cx="2209800" cy="771525"/>
        </p:xfrm>
        <a:graphic>
          <a:graphicData uri="http://schemas.openxmlformats.org/presentationml/2006/ole">
            <p:oleObj spid="_x0000_s24577" name="Equation" r:id="rId3" imgW="1803400" imgH="838200" progId="">
              <p:embed/>
            </p:oleObj>
          </a:graphicData>
        </a:graphic>
      </p:graphicFrame>
      <p:sp>
        <p:nvSpPr>
          <p:cNvPr id="24579" name="Rectangle 3"/>
          <p:cNvSpPr>
            <a:spLocks noChangeArrowheads="1"/>
          </p:cNvSpPr>
          <p:nvPr/>
        </p:nvSpPr>
        <p:spPr bwMode="auto">
          <a:xfrm>
            <a:off x="0" y="4191000"/>
            <a:ext cx="8220520" cy="7078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342900" algn="just" defTabSz="914400" rtl="0" eaLnBrk="1" fontAlgn="base" latinLnBrk="0" hangingPunct="1">
              <a:lnSpc>
                <a:spcPct val="100000"/>
              </a:lnSpc>
              <a:spcBef>
                <a:spcPct val="0"/>
              </a:spcBef>
              <a:spcAft>
                <a:spcPct val="0"/>
              </a:spcAft>
              <a:buClrTx/>
              <a:buSzTx/>
              <a:buFontTx/>
              <a:buNone/>
              <a:tabLst>
                <a:tab pos="114300" algn="l"/>
              </a:tabLst>
            </a:pPr>
            <a:r>
              <a:rPr kumimoji="0" lang="en-US" sz="2000" b="1" i="0" u="none" strike="noStrike" cap="none" normalizeH="0" baseline="0" smtClean="0">
                <a:ln>
                  <a:noFill/>
                </a:ln>
                <a:solidFill>
                  <a:schemeClr val="tx1"/>
                </a:solidFill>
                <a:effectLst/>
                <a:latin typeface="Times" pitchFamily="18" charset="0"/>
                <a:ea typeface="Times New Roman" pitchFamily="18" charset="0"/>
                <a:cs typeface="Arial" pitchFamily="34" charset="0"/>
              </a:rPr>
              <a:t>Exercises:</a:t>
            </a:r>
            <a:endParaRPr kumimoji="0" lang="en-US" sz="2000" b="0" i="0" u="none" strike="noStrike" cap="none" normalizeH="0" baseline="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14300" algn="l"/>
              </a:tabLst>
            </a:pPr>
            <a:r>
              <a:rPr kumimoji="0" lang="en-US" sz="2000" b="0" i="0" u="none" strike="noStrike" cap="none" normalizeH="0" baseline="0" smtClean="0">
                <a:ln>
                  <a:noFill/>
                </a:ln>
                <a:solidFill>
                  <a:schemeClr val="tx1"/>
                </a:solidFill>
                <a:effectLst/>
                <a:latin typeface="Times" pitchFamily="18" charset="0"/>
                <a:ea typeface="Times New Roman" pitchFamily="18" charset="0"/>
                <a:cs typeface="Arial" pitchFamily="34" charset="0"/>
              </a:rPr>
              <a:t>Marks of 75 students are summarized in the following frequency distribution:</a:t>
            </a:r>
            <a:endParaRPr kumimoji="0" lang="en-US" sz="2000" b="0" i="0" u="none" strike="noStrike" cap="none" normalizeH="0" baseline="0" smtClean="0">
              <a:ln>
                <a:noFill/>
              </a:ln>
              <a:solidFill>
                <a:schemeClr val="tx1"/>
              </a:solidFill>
              <a:effectLst/>
              <a:latin typeface="Times" pitchFamily="18" charset="0"/>
              <a:cs typeface="Arial" pitchFamily="34" charset="0"/>
            </a:endParaRPr>
          </a:p>
        </p:txBody>
      </p:sp>
      <p:graphicFrame>
        <p:nvGraphicFramePr>
          <p:cNvPr id="6" name="Table 5"/>
          <p:cNvGraphicFramePr>
            <a:graphicFrameLocks noGrp="1"/>
          </p:cNvGraphicFramePr>
          <p:nvPr/>
        </p:nvGraphicFramePr>
        <p:xfrm>
          <a:off x="304800" y="5105400"/>
          <a:ext cx="2819400" cy="1219200"/>
        </p:xfrm>
        <a:graphic>
          <a:graphicData uri="http://schemas.openxmlformats.org/drawingml/2006/table">
            <a:tbl>
              <a:tblPr/>
              <a:tblGrid>
                <a:gridCol w="748201"/>
                <a:gridCol w="2071199"/>
              </a:tblGrid>
              <a:tr h="0">
                <a:tc>
                  <a:txBody>
                    <a:bodyPr/>
                    <a:lstStyle/>
                    <a:p>
                      <a:pPr marL="0" marR="0" algn="ctr">
                        <a:spcBef>
                          <a:spcPts val="0"/>
                        </a:spcBef>
                        <a:spcAft>
                          <a:spcPts val="0"/>
                        </a:spcAft>
                      </a:pPr>
                      <a:r>
                        <a:rPr lang="en-US" sz="1000">
                          <a:latin typeface="Times New Roman"/>
                          <a:ea typeface="Times New Roman"/>
                        </a:rPr>
                        <a:t>Marks</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Times New Roman"/>
                          <a:ea typeface="Times New Roman"/>
                        </a:rPr>
                        <a:t>No. of students</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a:latin typeface="Times New Roman"/>
                          <a:ea typeface="Times New Roman"/>
                        </a:rPr>
                        <a:t>40-44</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Times New Roman"/>
                          <a:ea typeface="Times New Roman"/>
                        </a:rPr>
                        <a:t>7</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a:latin typeface="Times New Roman"/>
                          <a:ea typeface="Times New Roman"/>
                        </a:rPr>
                        <a:t>45-49</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Times New Roman"/>
                          <a:ea typeface="Times New Roman"/>
                        </a:rPr>
                        <a:t>10</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a:latin typeface="Times New Roman"/>
                          <a:ea typeface="Times New Roman"/>
                        </a:rPr>
                        <a:t>50-54</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Times New Roman"/>
                          <a:ea typeface="Times New Roman"/>
                        </a:rPr>
                        <a:t>22</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a:latin typeface="Times New Roman"/>
                          <a:ea typeface="Times New Roman"/>
                        </a:rPr>
                        <a:t>55-59</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Times New Roman"/>
                          <a:ea typeface="Times New Roman"/>
                        </a:rPr>
                        <a:t>f</a:t>
                      </a:r>
                      <a:r>
                        <a:rPr lang="en-US" sz="1000" baseline="-25000">
                          <a:latin typeface="Times New Roman"/>
                          <a:ea typeface="Times New Roman"/>
                        </a:rPr>
                        <a:t>4</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a:latin typeface="Times New Roman"/>
                          <a:ea typeface="Times New Roman"/>
                        </a:rPr>
                        <a:t>60-64</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Times New Roman"/>
                          <a:ea typeface="Times New Roman"/>
                        </a:rPr>
                        <a:t>f</a:t>
                      </a:r>
                      <a:r>
                        <a:rPr lang="en-US" sz="1000" baseline="-25000">
                          <a:latin typeface="Times New Roman"/>
                          <a:ea typeface="Times New Roman"/>
                        </a:rPr>
                        <a:t>5</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a:latin typeface="Times New Roman"/>
                          <a:ea typeface="Times New Roman"/>
                        </a:rPr>
                        <a:t>65-69</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Times New Roman"/>
                          <a:ea typeface="Times New Roman"/>
                        </a:rPr>
                        <a:t>6</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a:latin typeface="Times New Roman"/>
                          <a:ea typeface="Times New Roman"/>
                        </a:rPr>
                        <a:t>70-74</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latin typeface="Times New Roman"/>
                          <a:ea typeface="Times New Roman"/>
                        </a:rPr>
                        <a:t>3</a:t>
                      </a:r>
                      <a:endParaRPr lang="en-U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Rectangle 6"/>
          <p:cNvSpPr/>
          <p:nvPr/>
        </p:nvSpPr>
        <p:spPr>
          <a:xfrm>
            <a:off x="3505200" y="5029200"/>
            <a:ext cx="5257800" cy="1569660"/>
          </a:xfrm>
          <a:prstGeom prst="rect">
            <a:avLst/>
          </a:prstGeom>
        </p:spPr>
        <p:txBody>
          <a:bodyPr wrap="square">
            <a:spAutoFit/>
          </a:bodyPr>
          <a:lstStyle/>
          <a:p>
            <a:r>
              <a:rPr lang="en-US" sz="2400" dirty="0">
                <a:latin typeface="Times" pitchFamily="18" charset="0"/>
              </a:rPr>
              <a:t>If 20% of the students have marks between 55 and 59</a:t>
            </a:r>
          </a:p>
          <a:p>
            <a:pPr lvl="0"/>
            <a:r>
              <a:rPr lang="en-US" sz="2400" dirty="0">
                <a:latin typeface="Times" pitchFamily="18" charset="0"/>
              </a:rPr>
              <a:t>Find the missing frequencies f</a:t>
            </a:r>
            <a:r>
              <a:rPr lang="en-US" sz="2400" baseline="-25000" dirty="0">
                <a:latin typeface="Times" pitchFamily="18" charset="0"/>
              </a:rPr>
              <a:t>4</a:t>
            </a:r>
            <a:r>
              <a:rPr lang="en-US" sz="2400" dirty="0">
                <a:latin typeface="Times" pitchFamily="18" charset="0"/>
              </a:rPr>
              <a:t> and f</a:t>
            </a:r>
            <a:r>
              <a:rPr lang="en-US" sz="2400" baseline="-25000" dirty="0">
                <a:latin typeface="Times" pitchFamily="18" charset="0"/>
              </a:rPr>
              <a:t>5</a:t>
            </a:r>
            <a:r>
              <a:rPr lang="en-US" sz="2400" dirty="0">
                <a:latin typeface="Times" pitchFamily="18" charset="0"/>
              </a:rPr>
              <a:t>.</a:t>
            </a:r>
          </a:p>
          <a:p>
            <a:r>
              <a:rPr lang="en-US" sz="2400" dirty="0">
                <a:latin typeface="Times" pitchFamily="18" charset="0"/>
              </a:rPr>
              <a:t>Find the mean</a:t>
            </a:r>
          </a:p>
        </p:txBody>
      </p:sp>
      <p:sp>
        <p:nvSpPr>
          <p:cNvPr id="8" name="Date Placeholder 7"/>
          <p:cNvSpPr>
            <a:spLocks noGrp="1"/>
          </p:cNvSpPr>
          <p:nvPr>
            <p:ph type="dt" sz="half" idx="10"/>
          </p:nvPr>
        </p:nvSpPr>
        <p:spPr/>
        <p:txBody>
          <a:bodyPr/>
          <a:lstStyle/>
          <a:p>
            <a:fld id="{8845161C-DC91-4419-8C36-68CC257BF6C3}" type="datetime1">
              <a:rPr lang="en-US" smtClean="0"/>
              <a:t>5/28/2020</a:t>
            </a:fld>
            <a:endParaRPr lang="en-US"/>
          </a:p>
        </p:txBody>
      </p:sp>
      <p:sp>
        <p:nvSpPr>
          <p:cNvPr id="9" name="Footer Placeholder 8"/>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627</TotalTime>
  <Words>3096</Words>
  <Application>Microsoft Office PowerPoint</Application>
  <PresentationFormat>On-screen Show (4:3)</PresentationFormat>
  <Paragraphs>506</Paragraphs>
  <Slides>37</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39" baseType="lpstr">
      <vt:lpstr>Office Theme</vt:lpstr>
      <vt:lpstr>Equation</vt:lpstr>
      <vt:lpstr>3. MEASURES OF CENTERAL TENDENCY</vt:lpstr>
      <vt:lpstr>Objectives: To comprehend the data easily. To facilitate comparison. To make further statistical analysis.   The Summation Notation: Let X1, X2 ,X3 …XN be a number of measurements where N is the total number of observation and Xi is ith observation. Very often in statistics an algebraic expression of the form X1+X2+X3+...+XN is used in a formula to compute a statistic.  It is tedious to write an expression like this very often, so mathematicians have developed a shorthand notation to represent a sum of scores, called the summation notation.  The symbol                          is a mathematical shorthand for    X1+X2+X3+...+XN  </vt:lpstr>
      <vt:lpstr> The expression is read, "the sum of X sub i from i equals 1 to N.“ It means "add up all the numbers." Example: Suppose the following were scores made on the first homework assignment for five students in the class: 5, 7, 7, 6, and 8. In this example set of five numbers, where N=5, the summation could be written: </vt:lpstr>
      <vt:lpstr>The "i=1" in the bottom of the summation notation tells where to begin the sequence of summation.  If the expression were written with "i=3", the summation would start with the third number in the set. For example:  </vt:lpstr>
      <vt:lpstr>PROPERTIES OF SUMMATION   </vt:lpstr>
      <vt:lpstr>Types of measures of central tendency There are several different measures of central tendency; each has its advantage and disadvantage. The Mean (Arithmetic, Geometric and Harmonic) The Mode The Median Quantiles (Quartiles, Deciles and Percentiles) The choice of these averages depends up on which best fit the property under discussion. </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MEASURES OF CENTERAL TENDENCY</dc:title>
  <dc:creator>Hp12</dc:creator>
  <cp:lastModifiedBy>user</cp:lastModifiedBy>
  <cp:revision>53</cp:revision>
  <dcterms:created xsi:type="dcterms:W3CDTF">2019-10-29T11:24:23Z</dcterms:created>
  <dcterms:modified xsi:type="dcterms:W3CDTF">2020-05-28T18:11:07Z</dcterms:modified>
</cp:coreProperties>
</file>