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>
        <p:scale>
          <a:sx n="80" d="100"/>
          <a:sy n="8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8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By Getahun G Woldemariam(AU Woliso Campus)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CCF06-DF49-4431-8308-AE89EC207EA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8B8E0-8631-409A-89DC-81882F7061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By Getahun G Woldemariam(AU Woliso Campus)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080FB-CA4C-4BF5-BE71-CF97C5D2E022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1C104-5FFA-4738-B6A8-E17AB4D67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C104-5FFA-4738-B6A8-E17AB4D673A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30A6B12-02B8-4F21-8EFB-7463E1577BD9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C104-5FFA-4738-B6A8-E17AB4D673A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02DB20D-60D5-4B24-A693-F2E7DD042237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C104-5FFA-4738-B6A8-E17AB4D673A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92CDAE1-6568-4979-ABCB-B5B6BB55407B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C104-5FFA-4738-B6A8-E17AB4D673A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E9A630C-5A89-4BBB-9286-7A67E3511A01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1C104-5FFA-4738-B6A8-E17AB4D673A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695829C-06CB-49C4-B471-B37EA6CC73BF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440245-7CA3-4B4B-A3F5-1729649113C4}" type="datetime1">
              <a:rPr lang="en-US" smtClean="0"/>
              <a:t>5/28/2020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By Getahun G Woldemariam(AU Woliso Campus)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9586C-3005-4E06-AB50-E91634F8B9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ED7A9-58EE-425B-ABC6-1B1DF80366E1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By Getahun G Woldemariam(AU Woliso Campus)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9586C-3005-4E06-AB50-E91634F8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50979-D2D5-4ABA-9B25-477F783366FF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By Getahun G Woldemariam(AU Woliso Campus)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9586C-3005-4E06-AB50-E91634F8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EBDDC4-EB22-40E3-BB79-8412DD1C5677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By Getahun G Woldemariam(AU Woliso Campus)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9586C-3005-4E06-AB50-E91634F8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1801FA-E91B-4064-AE27-BDB6862A0556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By Getahun G Woldemariam(AU Woliso Campus)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9586C-3005-4E06-AB50-E91634F8B9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836542-2E08-4955-8F7F-722A5B51D331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By Getahun G Woldemariam(AU Woliso Campus)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9586C-3005-4E06-AB50-E91634F8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68D8B-AC47-42F2-83F2-6374E64044CA}" type="datetime1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By Getahun G Woldemariam(AU Woliso Campus)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9586C-3005-4E06-AB50-E91634F8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CE9E45-5B88-4D8B-87BC-CA01A6D36C30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By Getahun G Woldemariam(AU Woliso Campus)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9586C-3005-4E06-AB50-E91634F8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A2D834-40D9-48E7-9FD1-3785A846A3CA}" type="datetime1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By Getahun G Woldemariam(AU Woliso Campus)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9586C-3005-4E06-AB50-E91634F8B9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F9F07-B676-4DD0-9AAF-D003F6B9F513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By Getahun G Woldemariam(AU Woliso Campus)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9586C-3005-4E06-AB50-E91634F8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B85A6F-A555-4A5D-8834-4C8E6AF18C93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By Getahun G Woldemariam(AU Woliso Campus)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9586C-3005-4E06-AB50-E91634F8B9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6A36881-D763-4D05-BD03-64B823B44E37}" type="datetime1">
              <a:rPr lang="en-US" smtClean="0"/>
              <a:t>5/28/2020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By Getahun G Woldemariam(AU Woliso Campus)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289586C-3005-4E06-AB50-E91634F8B9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4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Relationship Id="rId9" Type="http://schemas.openxmlformats.org/officeDocument/2006/relationships/oleObject" Target="../embeddings/oleObject5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8.bin"/><Relationship Id="rId5" Type="http://schemas.openxmlformats.org/officeDocument/2006/relationships/oleObject" Target="../embeddings/oleObject67.bin"/><Relationship Id="rId4" Type="http://schemas.openxmlformats.org/officeDocument/2006/relationships/oleObject" Target="../embeddings/oleObject6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72.bin"/><Relationship Id="rId4" Type="http://schemas.openxmlformats.org/officeDocument/2006/relationships/oleObject" Target="../embeddings/oleObject7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74.bin"/><Relationship Id="rId4" Type="http://schemas.openxmlformats.org/officeDocument/2006/relationships/oleObject" Target="../embeddings/oleObject7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77.bin"/><Relationship Id="rId4" Type="http://schemas.openxmlformats.org/officeDocument/2006/relationships/oleObject" Target="../embeddings/oleObject7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7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8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1"/>
            <a:ext cx="8534400" cy="1523999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CHAPTER 4</a:t>
            </a:r>
            <a:r>
              <a:rPr lang="en-US" sz="28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Measures 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of Dispersion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Introduction 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and objectives of measuring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Variation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9800"/>
            <a:ext cx="8991600" cy="4648200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" pitchFamily="18" charset="0"/>
              </a:rPr>
              <a:t>Dispersion or variation- is the </a:t>
            </a:r>
            <a:r>
              <a:rPr lang="en-US" sz="2400" dirty="0">
                <a:latin typeface="Times" pitchFamily="18" charset="0"/>
              </a:rPr>
              <a:t>scatter or spread of items of a </a:t>
            </a:r>
            <a:r>
              <a:rPr lang="en-US" sz="2400" dirty="0" smtClean="0">
                <a:latin typeface="Times" pitchFamily="18" charset="0"/>
              </a:rPr>
              <a:t>distribution.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" pitchFamily="18" charset="0"/>
              </a:rPr>
              <a:t>It is the </a:t>
            </a:r>
            <a:r>
              <a:rPr lang="en-US" sz="2400" dirty="0">
                <a:latin typeface="Times" pitchFamily="18" charset="0"/>
              </a:rPr>
              <a:t>degree to which numerical data tend to spread about an average value is called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" pitchFamily="18" charset="0"/>
              </a:rPr>
              <a:t>dispersion or variation </a:t>
            </a:r>
            <a:r>
              <a:rPr lang="en-US" sz="2400" dirty="0">
                <a:latin typeface="Times" pitchFamily="18" charset="0"/>
              </a:rPr>
              <a:t>of the data.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" pitchFamily="18" charset="0"/>
              </a:rPr>
              <a:t>Measures </a:t>
            </a:r>
            <a:r>
              <a:rPr lang="en-US" sz="2400" dirty="0">
                <a:latin typeface="Times" pitchFamily="18" charset="0"/>
              </a:rPr>
              <a:t>of dispersions are statistical measures which provide ways of measuring the extent in which data are dispersed or spread out. </a:t>
            </a:r>
          </a:p>
          <a:p>
            <a:r>
              <a:rPr lang="en-US" sz="2400" b="1" u="sng" dirty="0">
                <a:latin typeface="Times" pitchFamily="18" charset="0"/>
              </a:rPr>
              <a:t>Objectives of measuring </a:t>
            </a:r>
            <a:r>
              <a:rPr lang="en-US" sz="2400" b="1" u="sng" dirty="0" smtClean="0">
                <a:latin typeface="Times" pitchFamily="18" charset="0"/>
              </a:rPr>
              <a:t>Variation</a:t>
            </a:r>
            <a:endParaRPr lang="en-US" sz="2400" b="1" u="sng" dirty="0">
              <a:latin typeface="Times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To judge the reliability of measures of central tendency  </a:t>
            </a:r>
          </a:p>
          <a:p>
            <a:pPr lvl="0" algn="just"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To control variability itself.</a:t>
            </a:r>
          </a:p>
          <a:p>
            <a:pPr lvl="0" algn="just"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To compare two or more groups of numbers in terms of their </a:t>
            </a:r>
            <a:r>
              <a:rPr lang="en-US" sz="2400" dirty="0" smtClean="0">
                <a:latin typeface="Times" pitchFamily="18" charset="0"/>
              </a:rPr>
              <a:t>variability. To </a:t>
            </a:r>
            <a:r>
              <a:rPr lang="en-US" sz="2400" dirty="0">
                <a:latin typeface="Times" pitchFamily="18" charset="0"/>
              </a:rPr>
              <a:t>make further statistical analysis.</a:t>
            </a:r>
          </a:p>
          <a:p>
            <a:r>
              <a:rPr lang="en-US" sz="2400" b="1" dirty="0"/>
              <a:t> </a:t>
            </a:r>
            <a:endParaRPr lang="en-US" sz="2400" dirty="0"/>
          </a:p>
          <a:p>
            <a:pPr algn="just">
              <a:buFont typeface="Arial" pitchFamily="34" charset="0"/>
              <a:buChar char="•"/>
            </a:pPr>
            <a:endParaRPr lang="en-US" sz="2400" dirty="0">
              <a:latin typeface="Times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50E0-9DBD-4CE1-BD2E-3134DE49D3BB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066800" y="0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2286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C, Mean Deviation about the mode.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Denoted by M.D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pitchFamily="34" charset="0"/>
              </a:rPr>
              <a:t> 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276600" y="457200"/>
          <a:ext cx="381000" cy="381000"/>
        </p:xfrm>
        <a:graphic>
          <a:graphicData uri="http://schemas.openxmlformats.org/presentationml/2006/ole">
            <p:oleObj spid="_x0000_s22530" name="Equation" r:id="rId3" imgW="215713" imgH="253780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3581400" y="381000"/>
            <a:ext cx="304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and given by 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524000" y="609600"/>
          <a:ext cx="3124200" cy="1295400"/>
        </p:xfrm>
        <a:graphic>
          <a:graphicData uri="http://schemas.openxmlformats.org/presentationml/2006/ole">
            <p:oleObj spid="_x0000_s22532" name="Equation" r:id="rId4" imgW="1333500" imgH="838200" progId="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533400" y="1905000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latin typeface="Times" pitchFamily="18" charset="0"/>
              </a:rPr>
              <a:t>For the case of frequency distribution it is given as: 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1447800" y="2362200"/>
          <a:ext cx="3276600" cy="1371600"/>
        </p:xfrm>
        <a:graphic>
          <a:graphicData uri="http://schemas.openxmlformats.org/presentationml/2006/ole">
            <p:oleObj spid="_x0000_s22534" name="Equation" r:id="rId5" imgW="1993900" imgH="1041400" progId="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1066800" y="3733800"/>
            <a:ext cx="48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" pitchFamily="18" charset="0"/>
              </a:rPr>
              <a:t>Steps to calculate M.D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4114800" y="3733800"/>
          <a:ext cx="304800" cy="457200"/>
        </p:xfrm>
        <a:graphic>
          <a:graphicData uri="http://schemas.openxmlformats.org/presentationml/2006/ole">
            <p:oleObj spid="_x0000_s22536" name="Equation" r:id="rId6" imgW="215713" imgH="241091" progId="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1371600" y="4495800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1.Find </a:t>
            </a:r>
            <a:r>
              <a:rPr lang="en-US" sz="2400" dirty="0">
                <a:latin typeface="Times" pitchFamily="18" charset="0"/>
              </a:rPr>
              <a:t>the </a:t>
            </a:r>
            <a:r>
              <a:rPr lang="en-US" sz="2400" dirty="0" smtClean="0">
                <a:latin typeface="Times" pitchFamily="18" charset="0"/>
              </a:rPr>
              <a:t>mode,</a:t>
            </a:r>
            <a:endParaRPr lang="en-US" sz="2400" dirty="0">
              <a:latin typeface="Times" pitchFamily="18" charset="0"/>
            </a:endParaRPr>
          </a:p>
        </p:txBody>
      </p:sp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3581400" y="4419600"/>
          <a:ext cx="304800" cy="457200"/>
        </p:xfrm>
        <a:graphic>
          <a:graphicData uri="http://schemas.openxmlformats.org/presentationml/2006/ole">
            <p:oleObj spid="_x0000_s22538" name="Equation" r:id="rId7" imgW="215713" imgH="241091" progId="">
              <p:embed/>
            </p:oleObj>
          </a:graphicData>
        </a:graphic>
      </p:graphicFrame>
      <p:sp>
        <p:nvSpPr>
          <p:cNvPr id="16" name="Rectangle 15"/>
          <p:cNvSpPr/>
          <p:nvPr/>
        </p:nvSpPr>
        <p:spPr>
          <a:xfrm>
            <a:off x="1371600" y="4953000"/>
            <a:ext cx="647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2.Find </a:t>
            </a:r>
            <a:r>
              <a:rPr lang="en-US" sz="2400" dirty="0">
                <a:latin typeface="Times" pitchFamily="18" charset="0"/>
              </a:rPr>
              <a:t>the deviations of each reading from</a:t>
            </a:r>
          </a:p>
        </p:txBody>
      </p:sp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6705600" y="4876800"/>
          <a:ext cx="304800" cy="457200"/>
        </p:xfrm>
        <a:graphic>
          <a:graphicData uri="http://schemas.openxmlformats.org/presentationml/2006/ole">
            <p:oleObj spid="_x0000_s22539" name="Equation" r:id="rId8" imgW="215713" imgH="241091" progId="">
              <p:embed/>
            </p:oleObj>
          </a:graphicData>
        </a:graphic>
      </p:graphicFrame>
      <p:sp>
        <p:nvSpPr>
          <p:cNvPr id="18" name="Rectangle 17"/>
          <p:cNvSpPr/>
          <p:nvPr/>
        </p:nvSpPr>
        <p:spPr>
          <a:xfrm>
            <a:off x="1371600" y="5334000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Times" pitchFamily="18" charset="0"/>
              </a:rPr>
              <a:t>3. Find </a:t>
            </a:r>
            <a:r>
              <a:rPr lang="en-US" sz="2400" dirty="0">
                <a:latin typeface="Times" pitchFamily="18" charset="0"/>
              </a:rPr>
              <a:t>the arithmetic mean of the deviations, ignoring sign.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61AFE-DE4F-47B0-A8D3-377E467B6F07}" type="datetime1">
              <a:rPr lang="en-US" smtClean="0"/>
              <a:t>5/28/2020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04800"/>
            <a:ext cx="8305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" pitchFamily="18" charset="0"/>
              </a:rPr>
              <a:t>Examples</a:t>
            </a:r>
            <a:r>
              <a:rPr lang="en-US" sz="2400" dirty="0">
                <a:latin typeface="Times" pitchFamily="18" charset="0"/>
              </a:rPr>
              <a:t>:</a:t>
            </a:r>
          </a:p>
          <a:p>
            <a:pPr lvl="0"/>
            <a:r>
              <a:rPr lang="en-US" sz="2400" dirty="0" smtClean="0">
                <a:latin typeface="Times" pitchFamily="18" charset="0"/>
              </a:rPr>
              <a:t>1.The </a:t>
            </a:r>
            <a:r>
              <a:rPr lang="en-US" sz="2400" dirty="0">
                <a:latin typeface="Times" pitchFamily="18" charset="0"/>
              </a:rPr>
              <a:t>following are the number of visit made by ten mothers to the local doctor’s surgery. 8, 6, 5, 5, 7, 4, 5, 9, 7, 4</a:t>
            </a:r>
          </a:p>
          <a:p>
            <a:r>
              <a:rPr lang="en-US" sz="2400" dirty="0">
                <a:latin typeface="Times" pitchFamily="18" charset="0"/>
              </a:rPr>
              <a:t>Find mean deviation about mean, median and mode.</a:t>
            </a:r>
          </a:p>
          <a:p>
            <a:r>
              <a:rPr lang="en-US" sz="2400" b="1" dirty="0">
                <a:latin typeface="Times" pitchFamily="18" charset="0"/>
              </a:rPr>
              <a:t>Solutions</a:t>
            </a:r>
            <a:r>
              <a:rPr lang="en-US" sz="2400" dirty="0">
                <a:latin typeface="Times" pitchFamily="18" charset="0"/>
              </a:rPr>
              <a:t>:</a:t>
            </a:r>
          </a:p>
          <a:p>
            <a:r>
              <a:rPr lang="en-US" sz="2400" dirty="0">
                <a:latin typeface="Times" pitchFamily="18" charset="0"/>
              </a:rPr>
              <a:t>   First calculate the three averages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1219200" y="2590800"/>
          <a:ext cx="7079226" cy="762000"/>
        </p:xfrm>
        <a:graphic>
          <a:graphicData uri="http://schemas.openxmlformats.org/presentationml/2006/ole">
            <p:oleObj spid="_x0000_s23553" name="Equation" r:id="rId3" imgW="2286000" imgH="292100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32766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Then take the deviations of each observation from these averages.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3886200"/>
          <a:ext cx="7924800" cy="1676400"/>
        </p:xfrm>
        <a:graphic>
          <a:graphicData uri="http://schemas.openxmlformats.org/drawingml/2006/table">
            <a:tbl>
              <a:tblPr/>
              <a:tblGrid>
                <a:gridCol w="990600"/>
                <a:gridCol w="457200"/>
                <a:gridCol w="533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  <a:gridCol w="660400"/>
              </a:tblGrid>
              <a:tr h="419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1600" baseline="-25000" dirty="0">
                          <a:latin typeface="Times New Roman"/>
                          <a:ea typeface="Times New Roman"/>
                        </a:rPr>
                        <a:t>i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0.5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0.5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0.5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0.5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066800" y="5181600"/>
          <a:ext cx="838200" cy="304800"/>
        </p:xfrm>
        <a:graphic>
          <a:graphicData uri="http://schemas.openxmlformats.org/presentationml/2006/ole">
            <p:oleObj spid="_x0000_s23555" name="Equation" r:id="rId4" imgW="596641" imgH="304668" progId="">
              <p:embed/>
            </p:oleObj>
          </a:graphicData>
        </a:graphic>
      </p:graphicFrame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990600" y="4419600"/>
          <a:ext cx="600075" cy="304800"/>
        </p:xfrm>
        <a:graphic>
          <a:graphicData uri="http://schemas.openxmlformats.org/presentationml/2006/ole">
            <p:oleObj spid="_x0000_s23558" name="Equation" r:id="rId5" imgW="596641" imgH="304668" progId="">
              <p:embed/>
            </p:oleObj>
          </a:graphicData>
        </a:graphic>
      </p:graphicFrame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1066800" y="4724400"/>
          <a:ext cx="838200" cy="304800"/>
        </p:xfrm>
        <a:graphic>
          <a:graphicData uri="http://schemas.openxmlformats.org/presentationml/2006/ole">
            <p:oleObj spid="_x0000_s23560" name="Equation" r:id="rId6" imgW="748975" imgH="304668" progId="">
              <p:embed/>
            </p:oleObj>
          </a:graphicData>
        </a:graphic>
      </p:graphicFrame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1295400" y="5638800"/>
          <a:ext cx="3581400" cy="1219200"/>
        </p:xfrm>
        <a:graphic>
          <a:graphicData uri="http://schemas.openxmlformats.org/presentationml/2006/ole">
            <p:oleObj spid="_x0000_s23562" name="Equation" r:id="rId7" imgW="2895600" imgH="1041400" progId="">
              <p:embed/>
            </p:oleObj>
          </a:graphicData>
        </a:graphic>
      </p:graphicFrame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2481-1202-4A47-A6CA-47E63A60E40E}" type="datetime1">
              <a:rPr lang="en-US" smtClean="0"/>
              <a:t>5/28/2020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1447799" y="228600"/>
          <a:ext cx="3722451" cy="1066800"/>
        </p:xfrm>
        <a:graphic>
          <a:graphicData uri="http://schemas.openxmlformats.org/presentationml/2006/ole">
            <p:oleObj spid="_x0000_s24577" name="Equation" r:id="rId3" imgW="2755900" imgH="1041400" progId="">
              <p:embed/>
            </p:oleObj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447800" y="1447800"/>
          <a:ext cx="3733800" cy="1066800"/>
        </p:xfrm>
        <a:graphic>
          <a:graphicData uri="http://schemas.openxmlformats.org/presentationml/2006/ole">
            <p:oleObj spid="_x0000_s24579" name="Equation" r:id="rId4" imgW="2641600" imgH="1041400" progId="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990600" y="2438401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Times" pitchFamily="18" charset="0"/>
              </a:rPr>
              <a:t>2. Find </a:t>
            </a:r>
            <a:r>
              <a:rPr lang="en-US" sz="2400" dirty="0">
                <a:latin typeface="Times" pitchFamily="18" charset="0"/>
              </a:rPr>
              <a:t>mean deviation about mean, median and mode for the following distributions.(</a:t>
            </a:r>
            <a:r>
              <a:rPr lang="en-US" sz="2400" b="1" dirty="0">
                <a:latin typeface="Times" pitchFamily="18" charset="0"/>
              </a:rPr>
              <a:t>exercise</a:t>
            </a:r>
            <a:r>
              <a:rPr lang="en-US" sz="2400" dirty="0">
                <a:latin typeface="Times" pitchFamily="18" charset="0"/>
              </a:rPr>
              <a:t>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95400" y="3352800"/>
          <a:ext cx="1905000" cy="2809875"/>
        </p:xfrm>
        <a:graphic>
          <a:graphicData uri="http://schemas.openxmlformats.org/drawingml/2006/table">
            <a:tbl>
              <a:tblPr/>
              <a:tblGrid>
                <a:gridCol w="784412"/>
                <a:gridCol w="1120588"/>
              </a:tblGrid>
              <a:tr h="314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Class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Frequency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40-44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7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45-49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10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50-54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22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55-59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60-64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12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65-69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70-74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733800" y="3429000"/>
            <a:ext cx="5410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Remark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: Mean deviation about the median is always the smallest.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Coefficient of Mean Deviation (C.M.D)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3276600" y="4648200"/>
          <a:ext cx="5867400" cy="838200"/>
        </p:xfrm>
        <a:graphic>
          <a:graphicData uri="http://schemas.openxmlformats.org/presentationml/2006/ole">
            <p:oleObj spid="_x0000_s24582" name="Equation" r:id="rId5" imgW="3479800" imgH="469900" progId="">
              <p:embed/>
            </p:oleObj>
          </a:graphicData>
        </a:graphic>
      </p:graphicFrame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3429000" y="5638800"/>
          <a:ext cx="2667000" cy="838200"/>
        </p:xfrm>
        <a:graphic>
          <a:graphicData uri="http://schemas.openxmlformats.org/presentationml/2006/ole">
            <p:oleObj spid="_x0000_s24584" name="Equation" r:id="rId6" imgW="1752600" imgH="469900" progId="">
              <p:embed/>
            </p:oleObj>
          </a:graphicData>
        </a:graphic>
      </p:graphicFrame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6096000" y="5715000"/>
          <a:ext cx="2819400" cy="762000"/>
        </p:xfrm>
        <a:graphic>
          <a:graphicData uri="http://schemas.openxmlformats.org/presentationml/2006/ole">
            <p:oleObj spid="_x0000_s24586" name="Equation" r:id="rId7" imgW="1866900" imgH="457200" progId="">
              <p:embed/>
            </p:oleObj>
          </a:graphicData>
        </a:graphic>
      </p:graphicFrame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63DA-672B-4AA0-91CB-5D0DCBC60130}" type="datetime1">
              <a:rPr lang="en-US" smtClean="0"/>
              <a:t>5/28/2020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990600" y="228600"/>
          <a:ext cx="2971800" cy="762000"/>
        </p:xfrm>
        <a:graphic>
          <a:graphicData uri="http://schemas.openxmlformats.org/presentationml/2006/ole">
            <p:oleObj spid="_x0000_s25601" name="Equation" r:id="rId3" imgW="1866090" imgH="495085" progId="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>
          <a:xfrm>
            <a:off x="1066800" y="914400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" pitchFamily="18" charset="0"/>
              </a:rPr>
              <a:t>Example:</a:t>
            </a:r>
            <a:r>
              <a:rPr lang="en-US" sz="2400" dirty="0">
                <a:latin typeface="Times" pitchFamily="18" charset="0"/>
              </a:rPr>
              <a:t> calculate the C.M.D about the mean, median and mode for the data in example 1 above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066800" y="1752600"/>
            <a:ext cx="15023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066800" y="2286000"/>
          <a:ext cx="3276600" cy="685800"/>
        </p:xfrm>
        <a:graphic>
          <a:graphicData uri="http://schemas.openxmlformats.org/presentationml/2006/ole">
            <p:oleObj spid="_x0000_s25604" name="Equation" r:id="rId4" imgW="2654300" imgH="469900" progId="">
              <p:embed/>
            </p:oleObj>
          </a:graphicData>
        </a:graphic>
      </p:graphicFrame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4724400" y="2133600"/>
          <a:ext cx="3733800" cy="762000"/>
        </p:xfrm>
        <a:graphic>
          <a:graphicData uri="http://schemas.openxmlformats.org/presentationml/2006/ole">
            <p:oleObj spid="_x0000_s25606" name="Equation" r:id="rId5" imgW="2794000" imgH="457200" progId="">
              <p:embed/>
            </p:oleObj>
          </a:graphicData>
        </a:graphic>
      </p:graphicFrame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1143000" y="3048000"/>
          <a:ext cx="3352800" cy="685800"/>
        </p:xfrm>
        <a:graphic>
          <a:graphicData uri="http://schemas.openxmlformats.org/presentationml/2006/ole">
            <p:oleObj spid="_x0000_s25608" name="Equation" r:id="rId6" imgW="2667000" imgH="508000" progId="">
              <p:embed/>
            </p:oleObj>
          </a:graphicData>
        </a:graphic>
      </p:graphicFrame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1066800" y="3810000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Exercise: Identify the merits and demerits of Mean Deviation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6A3D-36A7-4407-A649-322C1F7C648A}" type="datetime1">
              <a:rPr lang="en-US" smtClean="0"/>
              <a:t>5/28/2020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838200" y="228600"/>
            <a:ext cx="8305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Variance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Population Variance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If we divide the variation by the number of values in the population, we get something called the population variance.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This variance is the "average squared deviation from the mean".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066800" y="2286000"/>
          <a:ext cx="5943600" cy="685800"/>
        </p:xfrm>
        <a:graphic>
          <a:graphicData uri="http://schemas.openxmlformats.org/presentationml/2006/ole">
            <p:oleObj spid="_x0000_s26626" name="Equation" r:id="rId3" imgW="3797300" imgH="431800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066800" y="2895601"/>
            <a:ext cx="701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For the case of frequency distribution it is expressed as: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1143000" y="3352800"/>
          <a:ext cx="6781800" cy="762000"/>
        </p:xfrm>
        <a:graphic>
          <a:graphicData uri="http://schemas.openxmlformats.org/presentationml/2006/ole">
            <p:oleObj spid="_x0000_s26628" name="Equation" r:id="rId4" imgW="3886200" imgH="431800" progId="">
              <p:embed/>
            </p:oleObj>
          </a:graphicData>
        </a:graphic>
      </p:graphicFrame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914400" y="4191001"/>
            <a:ext cx="8229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Sample Variance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One would expect the sample variance to simply be the population variance with the population mean replaced by the sample mean.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However, one of the major uses of statistics is to estimate the corresponding parameter.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This formula has the problem that the estimated value isn't the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699D-1EDC-46C5-B244-2D70850EF88B}" type="datetime1">
              <a:rPr lang="en-US" smtClean="0"/>
              <a:t>5/28/2020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28600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same as the parameter. </a:t>
            </a:r>
          </a:p>
          <a:p>
            <a:pPr>
              <a:buFont typeface="Arial" pitchFamily="34" charset="0"/>
              <a:buChar char="•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To counteract this, the sum of the squares of the deviations is divided by one less than the sample size. 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1066800" y="1524000"/>
          <a:ext cx="7543800" cy="762000"/>
        </p:xfrm>
        <a:graphic>
          <a:graphicData uri="http://schemas.openxmlformats.org/presentationml/2006/ole">
            <p:oleObj spid="_x0000_s27649" name="Equation" r:id="rId3" imgW="3721100" imgH="431800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990600" y="22860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For the case of frequency distribution it is expressed as: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066800" y="2743200"/>
          <a:ext cx="6934200" cy="838200"/>
        </p:xfrm>
        <a:graphic>
          <a:graphicData uri="http://schemas.openxmlformats.org/presentationml/2006/ole">
            <p:oleObj spid="_x0000_s27651" name="Equation" r:id="rId4" imgW="3784600" imgH="431800" progId="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1066800" y="35052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We usually use the following short cut formula.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066800" y="4114800"/>
          <a:ext cx="4038600" cy="914400"/>
        </p:xfrm>
        <a:graphic>
          <a:graphicData uri="http://schemas.openxmlformats.org/presentationml/2006/ole">
            <p:oleObj spid="_x0000_s27653" name="Equation" r:id="rId5" imgW="2247900" imgH="647700" progId="">
              <p:embed/>
            </p:oleObj>
          </a:graphicData>
        </a:graphic>
      </p:graphicFrame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990600" y="5181600"/>
          <a:ext cx="5257800" cy="914400"/>
        </p:xfrm>
        <a:graphic>
          <a:graphicData uri="http://schemas.openxmlformats.org/presentationml/2006/ole">
            <p:oleObj spid="_x0000_s27655" name="Equation" r:id="rId6" imgW="3441700" imgH="647700" progId="">
              <p:embed/>
            </p:oleObj>
          </a:graphicData>
        </a:graphic>
      </p:graphicFrame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27A7C-CDA1-49CD-BC05-B41A61C1A656}" type="datetime1">
              <a:rPr lang="en-US" smtClean="0"/>
              <a:t>5/28/2020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990601" y="228600"/>
            <a:ext cx="792479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01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Examples: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Find the variance and standard deviation of the following sample data</a:t>
            </a:r>
            <a:endParaRPr lang="en-US" sz="2400" dirty="0"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2001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5, 17, 12, 10.</a:t>
            </a:r>
            <a:endParaRPr lang="en-US" sz="2400" dirty="0"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2001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data is given in the form of frequency distribution.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01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Class	Frequency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01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 40-44	      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01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45-49	     10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01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50-54             22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01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55-59             15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01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60-64             12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01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65-69              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01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70-74              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533400" y="4724400"/>
            <a:ext cx="8382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01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Solutions: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01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015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371600" y="5181600"/>
          <a:ext cx="1066800" cy="381000"/>
        </p:xfrm>
        <a:graphic>
          <a:graphicData uri="http://schemas.openxmlformats.org/presentationml/2006/ole">
            <p:oleObj spid="_x0000_s29698" name="Equation" r:id="rId3" imgW="583693" imgH="215713" progId="">
              <p:embed/>
            </p:oleObj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5638800"/>
          <a:ext cx="5257800" cy="990600"/>
        </p:xfrm>
        <a:graphic>
          <a:graphicData uri="http://schemas.openxmlformats.org/drawingml/2006/table">
            <a:tbl>
              <a:tblPr/>
              <a:tblGrid>
                <a:gridCol w="1447800"/>
                <a:gridCol w="685800"/>
                <a:gridCol w="685800"/>
                <a:gridCol w="762000"/>
                <a:gridCol w="762000"/>
                <a:gridCol w="914400"/>
              </a:tblGrid>
              <a:tr h="4953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2000" baseline="-25000" dirty="0">
                          <a:latin typeface="Times New Roman"/>
                          <a:ea typeface="Times New Roman"/>
                        </a:rPr>
                        <a:t>i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2000" baseline="-25000" dirty="0" smtClean="0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-    </a:t>
                      </a:r>
                      <a:r>
                        <a:rPr lang="en-US" sz="2000" baseline="30000" dirty="0" smtClean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1600200" y="6172200"/>
          <a:ext cx="295275" cy="266700"/>
        </p:xfrm>
        <a:graphic>
          <a:graphicData uri="http://schemas.openxmlformats.org/presentationml/2006/ole">
            <p:oleObj spid="_x0000_s29701" name="Equation" r:id="rId4" imgW="291847" imgH="266469" progId="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1981200" y="6248400"/>
          <a:ext cx="142875" cy="266700"/>
        </p:xfrm>
        <a:graphic>
          <a:graphicData uri="http://schemas.openxmlformats.org/presentationml/2006/ole">
            <p:oleObj spid="_x0000_s29700" name="Equation" r:id="rId5" imgW="139579" imgH="266469" progId="">
              <p:embed/>
            </p:oleObj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0D21-BB70-4540-B5C4-AAE5BFB5CCA5}" type="datetime1">
              <a:rPr lang="en-US" smtClean="0"/>
              <a:t>5/28/2020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1066800" y="152400"/>
          <a:ext cx="4724400" cy="1371600"/>
        </p:xfrm>
        <a:graphic>
          <a:graphicData uri="http://schemas.openxmlformats.org/presentationml/2006/ole">
            <p:oleObj spid="_x0000_s32769" name="Equation" r:id="rId3" imgW="2387600" imgH="927100" progId="">
              <p:embed/>
            </p:oleObj>
          </a:graphicData>
        </a:graphic>
      </p:graphicFrame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1905000" y="1905000"/>
          <a:ext cx="1524000" cy="304800"/>
        </p:xfrm>
        <a:graphic>
          <a:graphicData uri="http://schemas.openxmlformats.org/presentationml/2006/ole">
            <p:oleObj spid="_x0000_s32771" name="Equation" r:id="rId4" imgW="609600" imgH="228600" progId="">
              <p:embed/>
            </p:oleObj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3000" y="2286000"/>
          <a:ext cx="6629400" cy="609600"/>
        </p:xfrm>
        <a:graphic>
          <a:graphicData uri="http://schemas.openxmlformats.org/drawingml/2006/table">
            <a:tbl>
              <a:tblPr/>
              <a:tblGrid>
                <a:gridCol w="1607127"/>
                <a:gridCol w="713163"/>
                <a:gridCol w="626110"/>
                <a:gridCol w="669637"/>
                <a:gridCol w="502227"/>
                <a:gridCol w="529936"/>
                <a:gridCol w="641928"/>
                <a:gridCol w="653472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2000" baseline="-25000" dirty="0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(C.M)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/>
                          <a:ea typeface="Times New Roman"/>
                        </a:rPr>
                        <a:t>f</a:t>
                      </a:r>
                      <a:r>
                        <a:rPr lang="en-US" sz="2000" baseline="-25000" dirty="0" err="1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(X</a:t>
                      </a:r>
                      <a:r>
                        <a:rPr lang="en-US" sz="2000" baseline="-25000" dirty="0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en-US" sz="2000" baseline="300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1183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640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588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864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867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4400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1752600" y="2667000"/>
          <a:ext cx="295275" cy="266700"/>
        </p:xfrm>
        <a:graphic>
          <a:graphicData uri="http://schemas.openxmlformats.org/presentationml/2006/ole">
            <p:oleObj spid="_x0000_s32773" name="Equation" r:id="rId5" imgW="291847" imgH="266469" progId="">
              <p:embed/>
            </p:oleObj>
          </a:graphicData>
        </a:graphic>
      </p:graphicFrame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1219200" y="2971800"/>
          <a:ext cx="4267200" cy="1295400"/>
        </p:xfrm>
        <a:graphic>
          <a:graphicData uri="http://schemas.openxmlformats.org/presentationml/2006/ole">
            <p:oleObj spid="_x0000_s32774" name="Equation" r:id="rId6" imgW="3238500" imgH="1092200" progId="">
              <p:embed/>
            </p:oleObj>
          </a:graphicData>
        </a:graphic>
      </p:graphicFrame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1066800" y="4267200"/>
            <a:ext cx="7696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Special properties of Standard deviations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u="sng" dirty="0"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1371600" y="4876800"/>
          <a:ext cx="2438400" cy="838200"/>
        </p:xfrm>
        <a:graphic>
          <a:graphicData uri="http://schemas.openxmlformats.org/presentationml/2006/ole">
            <p:oleObj spid="_x0000_s32777" name="Equation" r:id="rId7" imgW="1497950" imgH="583947" progId="">
              <p:embed/>
            </p:oleObj>
          </a:graphicData>
        </a:graphic>
      </p:graphicFrame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9" name="Object 11"/>
          <p:cNvGraphicFramePr>
            <a:graphicFrameLocks noChangeAspect="1"/>
          </p:cNvGraphicFramePr>
          <p:nvPr/>
        </p:nvGraphicFramePr>
        <p:xfrm>
          <a:off x="3886200" y="4800600"/>
          <a:ext cx="2590800" cy="914400"/>
        </p:xfrm>
        <a:graphic>
          <a:graphicData uri="http://schemas.openxmlformats.org/presentationml/2006/ole">
            <p:oleObj spid="_x0000_s32779" name="Equation" r:id="rId8" imgW="1954951" imgH="583947" progId="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990600" y="5638800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Times" pitchFamily="18" charset="0"/>
              </a:rPr>
              <a:t>2. For </a:t>
            </a:r>
            <a:r>
              <a:rPr lang="en-US" sz="2400" dirty="0">
                <a:latin typeface="Times" pitchFamily="18" charset="0"/>
              </a:rPr>
              <a:t>normal (symmetric) distribution the following holds.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Approximately 68.27% of the data values fall within one standard deviation of the mean. i.e. with in </a:t>
            </a: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81" name="Object 13"/>
          <p:cNvGraphicFramePr>
            <a:graphicFrameLocks noChangeAspect="1"/>
          </p:cNvGraphicFramePr>
          <p:nvPr/>
        </p:nvGraphicFramePr>
        <p:xfrm>
          <a:off x="6324600" y="6400800"/>
          <a:ext cx="1676400" cy="457200"/>
        </p:xfrm>
        <a:graphic>
          <a:graphicData uri="http://schemas.openxmlformats.org/presentationml/2006/ole">
            <p:oleObj spid="_x0000_s32781" name="Equation" r:id="rId9" imgW="1294838" imgH="266584" progId="">
              <p:embed/>
            </p:oleObj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9539-836C-4679-B6EF-CD35937AE910}" type="datetime1">
              <a:rPr lang="en-US" smtClean="0"/>
              <a:t>5/28/2020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Approximately 95.45% of the data values fall within two standard deviations of the mean. i.e. with in 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6553200" y="457200"/>
          <a:ext cx="1828800" cy="438912"/>
        </p:xfrm>
        <a:graphic>
          <a:graphicData uri="http://schemas.openxmlformats.org/presentationml/2006/ole">
            <p:oleObj spid="_x0000_s33793" name="Equation" r:id="rId3" imgW="1511300" imgH="266700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066800" y="762000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Approximately 99.73% of the data values fall within three standard deviations of the mean. i.e. with in 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6553200" y="1219200"/>
          <a:ext cx="1752600" cy="381000"/>
        </p:xfrm>
        <a:graphic>
          <a:graphicData uri="http://schemas.openxmlformats.org/presentationml/2006/ole">
            <p:oleObj spid="_x0000_s33795" name="Equation" r:id="rId4" imgW="1485255" imgH="266584" progId="">
              <p:embed/>
            </p:oleObj>
          </a:graphicData>
        </a:graphic>
      </p:graphicFrame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143000" y="1600200"/>
            <a:ext cx="579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955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Chebyshev's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Theorem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1981200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For any data set ,no matter what the pattern of variation, the proportion of the values that fall with in k standard deviations of the mean or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2667000" y="2743200"/>
          <a:ext cx="2590800" cy="457200"/>
        </p:xfrm>
        <a:graphic>
          <a:graphicData uri="http://schemas.openxmlformats.org/presentationml/2006/ole">
            <p:oleObj spid="_x0000_s33798" name="Equation" r:id="rId5" imgW="1472561" imgH="266584" progId="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5029200" y="2667000"/>
            <a:ext cx="236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will be at least 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7162800" y="2667000"/>
          <a:ext cx="1066800" cy="504825"/>
        </p:xfrm>
        <a:graphic>
          <a:graphicData uri="http://schemas.openxmlformats.org/presentationml/2006/ole">
            <p:oleObj spid="_x0000_s33800" name="Equation" r:id="rId6" imgW="520700" imgH="508000" progId="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990600" y="32766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where k is a number greater than 1. i.e. the proportion of items falling beyond k standard deviations   of the mean is at most 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802" name="Object 10"/>
          <p:cNvGraphicFramePr>
            <a:graphicFrameLocks noChangeAspect="1"/>
          </p:cNvGraphicFramePr>
          <p:nvPr/>
        </p:nvGraphicFramePr>
        <p:xfrm>
          <a:off x="8458200" y="3657600"/>
          <a:ext cx="381000" cy="609600"/>
        </p:xfrm>
        <a:graphic>
          <a:graphicData uri="http://schemas.openxmlformats.org/presentationml/2006/ole">
            <p:oleObj spid="_x0000_s33802" name="Equation" r:id="rId7" imgW="266584" imgH="507780" progId="">
              <p:embed/>
            </p:oleObj>
          </a:graphicData>
        </a:graphic>
      </p:graphicFrame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066800" y="4191000"/>
            <a:ext cx="7772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Example: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Suppose a distribution has mean 50 and standard deviation 6. What percent of the numbers are?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a. Between 38 and 62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b. Between 32 and 68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c. Less than 38 or more than 62.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d. Less than 32 or more than 68.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10CF-E93E-4C6D-8D78-F77049507656}" type="datetime1">
              <a:rPr lang="en-US" smtClean="0"/>
              <a:t>5/28/2020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914400" y="0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" pitchFamily="18" charset="0"/>
                <a:ea typeface="Times New Roman" pitchFamily="18" charset="0"/>
                <a:cs typeface="Arial" pitchFamily="34" charset="0"/>
              </a:rPr>
              <a:t>A,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38 and 62 are at equal distance from the mean,50 and this distance is 12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pitchFamily="34" charset="0"/>
              </a:rPr>
              <a:t> 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990600" y="1371600"/>
          <a:ext cx="3048000" cy="1104900"/>
        </p:xfrm>
        <a:graphic>
          <a:graphicData uri="http://schemas.openxmlformats.org/presentationml/2006/ole">
            <p:oleObj spid="_x0000_s34818" name="Equation" r:id="rId3" imgW="1549400" imgH="1104900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990600" y="21336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  <a:sym typeface="Wingdings"/>
              </a:rPr>
              <a:t></a:t>
            </a:r>
            <a:r>
              <a:rPr lang="en-US" sz="2400" dirty="0">
                <a:latin typeface="Times" pitchFamily="18" charset="0"/>
              </a:rPr>
              <a:t> Applying the above theorem, at least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6019800" y="2057400"/>
          <a:ext cx="2438400" cy="685800"/>
        </p:xfrm>
        <a:graphic>
          <a:graphicData uri="http://schemas.openxmlformats.org/presentationml/2006/ole">
            <p:oleObj spid="_x0000_s34820" name="Equation" r:id="rId4" imgW="1841500" imgH="508000" progId="">
              <p:embed/>
            </p:oleObj>
          </a:graphicData>
        </a:graphic>
      </p:graphicFrame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143000" y="2743200"/>
            <a:ext cx="8001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of the numbers lie between 38 and 62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76225" algn="l"/>
              </a:tabLst>
            </a:pPr>
            <a:r>
              <a:rPr lang="en-US" sz="2400" dirty="0" smtClean="0">
                <a:latin typeface="Times" pitchFamily="18" charset="0"/>
                <a:ea typeface="Times New Roman" pitchFamily="18" charset="0"/>
                <a:cs typeface="Arial" pitchFamily="34" charset="0"/>
              </a:rPr>
              <a:t>b,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Similarly done.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c, It is just the complement of a) i.e. at most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27" name="Object 11"/>
          <p:cNvGraphicFramePr>
            <a:graphicFrameLocks noChangeAspect="1"/>
          </p:cNvGraphicFramePr>
          <p:nvPr/>
        </p:nvGraphicFramePr>
        <p:xfrm>
          <a:off x="6629400" y="3505200"/>
          <a:ext cx="2209800" cy="581025"/>
        </p:xfrm>
        <a:graphic>
          <a:graphicData uri="http://schemas.openxmlformats.org/presentationml/2006/ole">
            <p:oleObj spid="_x0000_s34827" name="Equation" r:id="rId5" imgW="1447800" imgH="508000" progId="">
              <p:embed/>
            </p:oleObj>
          </a:graphicData>
        </a:graphic>
      </p:graphicFrame>
      <p:sp>
        <p:nvSpPr>
          <p:cNvPr id="18" name="Rectangle 17"/>
          <p:cNvSpPr/>
          <p:nvPr/>
        </p:nvSpPr>
        <p:spPr>
          <a:xfrm>
            <a:off x="1066800" y="4114800"/>
            <a:ext cx="7848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latin typeface="Times" pitchFamily="18" charset="0"/>
              </a:rPr>
              <a:t>of the numbers lie less than 32 or more than 62.</a:t>
            </a:r>
          </a:p>
          <a:p>
            <a:pPr lvl="0"/>
            <a:r>
              <a:rPr lang="en-US" sz="2400" dirty="0" smtClean="0">
                <a:latin typeface="Times" pitchFamily="18" charset="0"/>
              </a:rPr>
              <a:t>d, Similarly </a:t>
            </a:r>
            <a:r>
              <a:rPr lang="en-US" sz="2400" dirty="0">
                <a:latin typeface="Times" pitchFamily="18" charset="0"/>
              </a:rPr>
              <a:t>done.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990600" y="4953000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Exercise: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average score of a special test of knowledge of wood refinishing has a mean of 53 and standard deviation of 6. Find the range of values in which at least 75% the scores will lie.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8A78-BF44-4283-812C-BED1D292890F}" type="datetime1">
              <a:rPr lang="en-US" smtClean="0"/>
              <a:t>5/28/2020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200" b="1" u="sng" dirty="0">
                <a:latin typeface="Times" pitchFamily="18" charset="0"/>
              </a:rPr>
              <a:t>Absolute and Relative Measures of Dispersion</a:t>
            </a:r>
            <a:r>
              <a:rPr lang="en-US" sz="3200" dirty="0">
                <a:latin typeface="Times" pitchFamily="18" charset="0"/>
              </a:rPr>
              <a:t/>
            </a:r>
            <a:br>
              <a:rPr lang="en-US" sz="3200" dirty="0">
                <a:latin typeface="Times" pitchFamily="18" charset="0"/>
              </a:rPr>
            </a:br>
            <a:endParaRPr lang="en-US" sz="3200" dirty="0">
              <a:latin typeface="Times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9436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Absolute measures – is the </a:t>
            </a:r>
            <a:r>
              <a:rPr lang="en-US" sz="2400" dirty="0">
                <a:latin typeface="Times" pitchFamily="18" charset="0"/>
              </a:rPr>
              <a:t>measures of dispersion which are expressed in terms of the original unit of a </a:t>
            </a:r>
            <a:r>
              <a:rPr lang="en-US" sz="2400" dirty="0" smtClean="0">
                <a:latin typeface="Times" pitchFamily="18" charset="0"/>
              </a:rPr>
              <a:t>series.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Such </a:t>
            </a:r>
            <a:r>
              <a:rPr lang="en-US" sz="2400" dirty="0">
                <a:latin typeface="Times" pitchFamily="18" charset="0"/>
              </a:rPr>
              <a:t>measures are not suitable for comparing the variability of two distributions which are expressed in </a:t>
            </a:r>
            <a:r>
              <a:rPr lang="en-US" sz="2400" dirty="0" smtClean="0">
                <a:latin typeface="Times" pitchFamily="18" charset="0"/>
              </a:rPr>
              <a:t>d/t </a:t>
            </a:r>
            <a:r>
              <a:rPr lang="en-US" sz="2400" dirty="0">
                <a:latin typeface="Times" pitchFamily="18" charset="0"/>
              </a:rPr>
              <a:t>units of measurement and different average size. </a:t>
            </a:r>
            <a:endParaRPr lang="en-US" sz="2400" dirty="0" smtClean="0">
              <a:latin typeface="Times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Relative </a:t>
            </a:r>
            <a:r>
              <a:rPr lang="en-US" sz="2400" dirty="0">
                <a:latin typeface="Times" pitchFamily="18" charset="0"/>
              </a:rPr>
              <a:t>measures of dispersions are a ratio or percentage of a measure of absolute dispersion to an appropriate measure of central tendency </a:t>
            </a:r>
            <a:endParaRPr lang="en-US" sz="2400" dirty="0" smtClean="0">
              <a:latin typeface="Times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 Are </a:t>
            </a:r>
            <a:r>
              <a:rPr lang="en-US" sz="2400" dirty="0">
                <a:latin typeface="Times" pitchFamily="18" charset="0"/>
              </a:rPr>
              <a:t>thus pure numbers independent of the units of </a:t>
            </a:r>
            <a:r>
              <a:rPr lang="en-US" sz="2400" dirty="0" smtClean="0">
                <a:latin typeface="Times" pitchFamily="18" charset="0"/>
              </a:rPr>
              <a:t>measurement.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For </a:t>
            </a:r>
            <a:r>
              <a:rPr lang="en-US" sz="2400" dirty="0">
                <a:latin typeface="Times" pitchFamily="18" charset="0"/>
              </a:rPr>
              <a:t>comparing the variability of two distributions (even if they are measured in the same unit), we compute the relative measure of dispersion instead of absolute measures of dispersion.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C785-CE62-4B47-9EAD-0E459C693447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286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4.If </a:t>
            </a:r>
            <a:r>
              <a:rPr lang="en-US" sz="2400" dirty="0">
                <a:latin typeface="Times" pitchFamily="18" charset="0"/>
              </a:rPr>
              <a:t>the standard deviation of </a:t>
            </a: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4648200" y="228600"/>
          <a:ext cx="1752600" cy="389765"/>
        </p:xfrm>
        <a:graphic>
          <a:graphicData uri="http://schemas.openxmlformats.org/presentationml/2006/ole">
            <p:oleObj spid="_x0000_s35841" name="Equation" r:id="rId3" imgW="1549400" imgH="279400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6400800" y="152400"/>
            <a:ext cx="2743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then the standard deviation of 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990600" y="838200"/>
          <a:ext cx="5943600" cy="533400"/>
        </p:xfrm>
        <a:graphic>
          <a:graphicData uri="http://schemas.openxmlformats.org/presentationml/2006/ole">
            <p:oleObj spid="_x0000_s35843" name="Equation" r:id="rId4" imgW="3276600" imgH="279400" progId="">
              <p:embed/>
            </p:oleObj>
          </a:graphicData>
        </a:graphic>
      </p:graphicFrame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1219200" y="1524000"/>
          <a:ext cx="3657600" cy="457200"/>
        </p:xfrm>
        <a:graphic>
          <a:graphicData uri="http://schemas.openxmlformats.org/presentationml/2006/ole">
            <p:oleObj spid="_x0000_s35845" name="Equation" r:id="rId5" imgW="2514600" imgH="304800" progId="">
              <p:embed/>
            </p:oleObj>
          </a:graphicData>
        </a:graphic>
      </p:graphicFrame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1143000" y="2057400"/>
          <a:ext cx="4495800" cy="457200"/>
        </p:xfrm>
        <a:graphic>
          <a:graphicData uri="http://schemas.openxmlformats.org/presentationml/2006/ole">
            <p:oleObj spid="_x0000_s35847" name="Equation" r:id="rId6" imgW="3441700" imgH="304800" progId="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990600" y="2514600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 </a:t>
            </a:r>
            <a:r>
              <a:rPr lang="en-US" sz="2400" b="1" dirty="0">
                <a:latin typeface="Times" pitchFamily="18" charset="0"/>
              </a:rPr>
              <a:t>Exercise</a:t>
            </a:r>
            <a:r>
              <a:rPr lang="en-US" sz="2400" dirty="0">
                <a:latin typeface="Times" pitchFamily="18" charset="0"/>
              </a:rPr>
              <a:t>: Verify each of the above relation ship, considering </a:t>
            </a:r>
            <a:r>
              <a:rPr lang="en-US" sz="2400" i="1" dirty="0">
                <a:latin typeface="Times" pitchFamily="18" charset="0"/>
              </a:rPr>
              <a:t>k</a:t>
            </a:r>
            <a:r>
              <a:rPr lang="en-US" sz="2400" dirty="0">
                <a:latin typeface="Times" pitchFamily="18" charset="0"/>
              </a:rPr>
              <a:t> and </a:t>
            </a:r>
            <a:r>
              <a:rPr lang="en-US" sz="2400" i="1" dirty="0">
                <a:latin typeface="Times" pitchFamily="18" charset="0"/>
              </a:rPr>
              <a:t>a</a:t>
            </a:r>
            <a:r>
              <a:rPr lang="en-US" sz="2400" dirty="0">
                <a:latin typeface="Times" pitchFamily="18" charset="0"/>
              </a:rPr>
              <a:t> as constants</a:t>
            </a:r>
            <a:r>
              <a:rPr lang="en-US" sz="2400" dirty="0" smtClean="0">
                <a:latin typeface="Times" pitchFamily="18" charset="0"/>
              </a:rPr>
              <a:t>.</a:t>
            </a:r>
            <a:endParaRPr lang="en-US" sz="2400" dirty="0">
              <a:latin typeface="Times" pitchFamily="18" charset="0"/>
            </a:endParaRPr>
          </a:p>
          <a:p>
            <a:r>
              <a:rPr lang="en-US" sz="2400" dirty="0">
                <a:latin typeface="Times" pitchFamily="18" charset="0"/>
              </a:rPr>
              <a:t>         </a:t>
            </a:r>
            <a:r>
              <a:rPr lang="en-US" sz="2400" b="1" dirty="0">
                <a:latin typeface="Times" pitchFamily="18" charset="0"/>
              </a:rPr>
              <a:t>Examples</a:t>
            </a:r>
            <a:r>
              <a:rPr lang="en-US" sz="2400" dirty="0">
                <a:latin typeface="Times" pitchFamily="18" charset="0"/>
              </a:rPr>
              <a:t>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90600" y="3505201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>
                <a:latin typeface="Times" pitchFamily="18" charset="0"/>
              </a:rPr>
              <a:t>The mean and standard deviation of n Tetracycline Capsules 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9" name="Object 9"/>
          <p:cNvGraphicFramePr>
            <a:graphicFrameLocks noChangeAspect="1"/>
          </p:cNvGraphicFramePr>
          <p:nvPr/>
        </p:nvGraphicFramePr>
        <p:xfrm>
          <a:off x="1066800" y="4038600"/>
          <a:ext cx="1228725" cy="381000"/>
        </p:xfrm>
        <a:graphic>
          <a:graphicData uri="http://schemas.openxmlformats.org/presentationml/2006/ole">
            <p:oleObj spid="_x0000_s35849" name="Equation" r:id="rId7" imgW="1231366" imgH="279279" progId="">
              <p:embed/>
            </p:oleObj>
          </a:graphicData>
        </a:graphic>
      </p:graphicFrame>
      <p:sp>
        <p:nvSpPr>
          <p:cNvPr id="19" name="Rectangle 18"/>
          <p:cNvSpPr/>
          <p:nvPr/>
        </p:nvSpPr>
        <p:spPr>
          <a:xfrm>
            <a:off x="2362200" y="4038600"/>
            <a:ext cx="617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are known to be 12 gm and 3 gm respectively.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90600" y="4419600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New set of capsules of another drug are obtained by the linear transformation Y</a:t>
            </a:r>
            <a:r>
              <a:rPr lang="en-US" sz="2400" baseline="-25000" dirty="0">
                <a:latin typeface="Times" pitchFamily="18" charset="0"/>
              </a:rPr>
              <a:t>i</a:t>
            </a:r>
            <a:r>
              <a:rPr lang="en-US" sz="2400" dirty="0">
                <a:latin typeface="Times" pitchFamily="18" charset="0"/>
              </a:rPr>
              <a:t> = 2X</a:t>
            </a:r>
            <a:r>
              <a:rPr lang="en-US" sz="2400" baseline="-25000" dirty="0">
                <a:latin typeface="Times" pitchFamily="18" charset="0"/>
              </a:rPr>
              <a:t>i</a:t>
            </a:r>
            <a:r>
              <a:rPr lang="en-US" sz="2400" dirty="0">
                <a:latin typeface="Times" pitchFamily="18" charset="0"/>
              </a:rPr>
              <a:t> – 0.5 ( </a:t>
            </a:r>
            <a:r>
              <a:rPr lang="en-US" sz="2400" dirty="0" err="1">
                <a:latin typeface="Times" pitchFamily="18" charset="0"/>
              </a:rPr>
              <a:t>i</a:t>
            </a:r>
            <a:r>
              <a:rPr lang="en-US" sz="2400" dirty="0">
                <a:latin typeface="Times" pitchFamily="18" charset="0"/>
              </a:rPr>
              <a:t> = 1, 2, …, n ) then  what will be the standard deviation of the new set  of capsules.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90600" y="55626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Times" pitchFamily="18" charset="0"/>
              </a:rPr>
              <a:t>2.The </a:t>
            </a:r>
            <a:r>
              <a:rPr lang="en-US" sz="2400" dirty="0">
                <a:latin typeface="Times" pitchFamily="18" charset="0"/>
              </a:rPr>
              <a:t>mean and the standard deviation of a set of numbers are respectively 500 and 10.</a:t>
            </a:r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C9679-A512-4D6D-BF40-D0D14F9C3696}" type="datetime1">
              <a:rPr lang="en-US" smtClean="0"/>
              <a:t>5/28/2020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990600" y="152400"/>
            <a:ext cx="8153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A, If 10 are added to each of the numbers in the set, then what will be the variance and standard deviation of the new set?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B, If each of the numbers in the set are multiplied by -5, then what will be the variance and standard deviation of the new set?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752601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" pitchFamily="18" charset="0"/>
              </a:rPr>
              <a:t>Solutions</a:t>
            </a:r>
            <a:r>
              <a:rPr lang="en-US" sz="2400" dirty="0">
                <a:latin typeface="Times" pitchFamily="18" charset="0"/>
              </a:rPr>
              <a:t>:</a:t>
            </a:r>
          </a:p>
          <a:p>
            <a:r>
              <a:rPr lang="en-US" sz="2400" dirty="0" smtClean="0">
                <a:latin typeface="Times" pitchFamily="18" charset="0"/>
              </a:rPr>
              <a:t>1, Using  </a:t>
            </a:r>
            <a:r>
              <a:rPr lang="en-US" sz="2400" dirty="0">
                <a:latin typeface="Times" pitchFamily="18" charset="0"/>
              </a:rPr>
              <a:t>c) above the new standard deviation =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7010400" y="2133600"/>
          <a:ext cx="1524000" cy="533400"/>
        </p:xfrm>
        <a:graphic>
          <a:graphicData uri="http://schemas.openxmlformats.org/presentationml/2006/ole">
            <p:oleObj spid="_x0000_s36866" name="Equation" r:id="rId3" imgW="1167893" imgH="304668" progId="">
              <p:embed/>
            </p:oleObj>
          </a:graphicData>
        </a:graphic>
      </p:graphicFrame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066800" y="2667000"/>
            <a:ext cx="510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2667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2.a. They will remain the same.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67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b. New standard deviation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4419600" y="3048000"/>
          <a:ext cx="1905000" cy="457200"/>
        </p:xfrm>
        <a:graphic>
          <a:graphicData uri="http://schemas.openxmlformats.org/presentationml/2006/ole">
            <p:oleObj spid="_x0000_s36868" name="Equation" r:id="rId4" imgW="1511300" imgH="304800" progId="">
              <p:embed/>
            </p:oleObj>
          </a:graphicData>
        </a:graphic>
      </p:graphicFrame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990600" y="3505200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Coefficient of Variation (C.V)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Is defined as the ratio of standard deviation to the mean usually expressed as percents.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2514600" y="4800600"/>
          <a:ext cx="1752600" cy="762000"/>
        </p:xfrm>
        <a:graphic>
          <a:graphicData uri="http://schemas.openxmlformats.org/presentationml/2006/ole">
            <p:oleObj spid="_x0000_s36871" name="Equation" r:id="rId5" imgW="990170" imgH="431613" progId="">
              <p:embed/>
            </p:oleObj>
          </a:graphicData>
        </a:graphic>
      </p:graphicFrame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914400" y="5562600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0" algn="l"/>
              </a:tabLst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distribution having less C.V is said to be less variable or more consistent.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Example: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An analysis of the monthly wages paid (in Birr) to workers in two firms A and B belonging to the same industry gives the following results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B121-F0A1-4B54-99D4-A17E572D3E75}" type="datetime1">
              <a:rPr lang="en-US" smtClean="0"/>
              <a:t>5/28/2020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19200" y="381000"/>
          <a:ext cx="6553200" cy="975360"/>
        </p:xfrm>
        <a:graphic>
          <a:graphicData uri="http://schemas.openxmlformats.org/drawingml/2006/table">
            <a:tbl>
              <a:tblPr/>
              <a:tblGrid>
                <a:gridCol w="2943387"/>
                <a:gridCol w="1943746"/>
                <a:gridCol w="1666067"/>
              </a:tblGrid>
              <a:tr h="1250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Value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Firm 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Firm B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0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Mean wage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52.5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47.5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0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Median wage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50.5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45.5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Variance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121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914400" y="1447800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In which firm A or B is there greater variability in individual wages?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Calculate coefficient of variation for both firms.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219200" y="3124200"/>
          <a:ext cx="5791200" cy="838200"/>
        </p:xfrm>
        <a:graphic>
          <a:graphicData uri="http://schemas.openxmlformats.org/presentationml/2006/ole">
            <p:oleObj spid="_x0000_s37890" name="Equation" r:id="rId4" imgW="2806700" imgH="469900" progId="">
              <p:embed/>
            </p:oleObj>
          </a:graphicData>
        </a:graphic>
      </p:graphicFrame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1447800" y="4114800"/>
          <a:ext cx="4800600" cy="685800"/>
        </p:xfrm>
        <a:graphic>
          <a:graphicData uri="http://schemas.openxmlformats.org/presentationml/2006/ole">
            <p:oleObj spid="_x0000_s37892" name="Equation" r:id="rId5" imgW="2794000" imgH="469900" progId="">
              <p:embed/>
            </p:oleObj>
          </a:graphicData>
        </a:graphic>
      </p:graphicFrame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914400" y="4876800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Since C.V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&lt; C.V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, in firm B there is greater variability in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individual wages.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0" y="5715000"/>
            <a:ext cx="78486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latin typeface="Times" pitchFamily="18" charset="0"/>
              </a:rPr>
              <a:t>Exercise:</a:t>
            </a:r>
            <a:r>
              <a:rPr lang="en-US" sz="2100" dirty="0">
                <a:latin typeface="Times" pitchFamily="18" charset="0"/>
              </a:rPr>
              <a:t> A meteorologist interested in the consistency of temperatures in three cities during a given week collected the following data. The temperatures for the five days of the week in the three cities were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4FB8-A591-4A3D-BB44-5072B8924C6A}" type="datetime1">
              <a:rPr lang="en-US" smtClean="0"/>
              <a:t>5/28/2020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66800" y="228600"/>
          <a:ext cx="7772399" cy="2286000"/>
        </p:xfrm>
        <a:graphic>
          <a:graphicData uri="http://schemas.openxmlformats.org/drawingml/2006/table">
            <a:tbl>
              <a:tblPr/>
              <a:tblGrid>
                <a:gridCol w="2015069"/>
                <a:gridCol w="1079499"/>
                <a:gridCol w="1079499"/>
                <a:gridCol w="1079499"/>
                <a:gridCol w="1079499"/>
                <a:gridCol w="1439334"/>
              </a:tblGrid>
              <a:tr h="762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City 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City2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City3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990600" y="2057401"/>
            <a:ext cx="8153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" pitchFamily="18" charset="0"/>
              </a:rPr>
              <a:t>Which city have the most consistent temperature, based on these data?</a:t>
            </a: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990600" y="243840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Standard Scores (Z-scores)     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If  X is a measurement from a distribution with mean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8305800" y="2819400"/>
          <a:ext cx="381000" cy="371475"/>
        </p:xfrm>
        <a:graphic>
          <a:graphicData uri="http://schemas.openxmlformats.org/presentationml/2006/ole">
            <p:oleObj spid="_x0000_s38913" name="Equation" r:id="rId3" imgW="215619" imgH="215619" progId="">
              <p:embed/>
            </p:oleObj>
          </a:graphicData>
        </a:graphic>
      </p:graphicFrame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524000" y="3429000"/>
            <a:ext cx="747672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67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and standard deviation S, then its value in standard units is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67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              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1600200" y="3810000"/>
          <a:ext cx="3505200" cy="733425"/>
        </p:xfrm>
        <a:graphic>
          <a:graphicData uri="http://schemas.openxmlformats.org/presentationml/2006/ole">
            <p:oleObj spid="_x0000_s38916" name="Equation" r:id="rId4" imgW="1917700" imgH="431800" progId="">
              <p:embed/>
            </p:oleObj>
          </a:graphicData>
        </a:graphic>
      </p:graphicFrame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1600200" y="4648200"/>
          <a:ext cx="2514600" cy="609600"/>
        </p:xfrm>
        <a:graphic>
          <a:graphicData uri="http://schemas.openxmlformats.org/presentationml/2006/ole">
            <p:oleObj spid="_x0000_s38918" name="Equation" r:id="rId5" imgW="1727200" imgH="431800" progId="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914400" y="5181600"/>
            <a:ext cx="807720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100" dirty="0">
                <a:latin typeface="Times" pitchFamily="18" charset="0"/>
              </a:rPr>
              <a:t>Z gives the deviations from the mean in units of standard </a:t>
            </a:r>
            <a:r>
              <a:rPr lang="en-US" sz="2100" dirty="0" smtClean="0">
                <a:latin typeface="Times" pitchFamily="18" charset="0"/>
              </a:rPr>
              <a:t>deviation</a:t>
            </a:r>
          </a:p>
          <a:p>
            <a:pPr lvl="1">
              <a:buFont typeface="Arial" pitchFamily="34" charset="0"/>
              <a:buChar char="•"/>
            </a:pPr>
            <a:r>
              <a:rPr lang="en-US" sz="2100" dirty="0" smtClean="0">
                <a:latin typeface="Times" pitchFamily="18" charset="0"/>
              </a:rPr>
              <a:t>Z </a:t>
            </a:r>
            <a:r>
              <a:rPr lang="en-US" sz="2100" dirty="0">
                <a:latin typeface="Times" pitchFamily="18" charset="0"/>
              </a:rPr>
              <a:t>gives the number of standard deviation a particular observation lie above or below the </a:t>
            </a:r>
            <a:r>
              <a:rPr lang="en-US" sz="2100" dirty="0" smtClean="0">
                <a:latin typeface="Times" pitchFamily="18" charset="0"/>
              </a:rPr>
              <a:t>mean.</a:t>
            </a:r>
          </a:p>
          <a:p>
            <a:pPr lvl="1">
              <a:buFont typeface="Arial" pitchFamily="34" charset="0"/>
              <a:buChar char="•"/>
            </a:pPr>
            <a:r>
              <a:rPr lang="en-US" sz="2100" dirty="0" smtClean="0">
                <a:latin typeface="Times" pitchFamily="18" charset="0"/>
              </a:rPr>
              <a:t>It </a:t>
            </a:r>
            <a:r>
              <a:rPr lang="en-US" sz="2100" dirty="0">
                <a:latin typeface="Times" pitchFamily="18" charset="0"/>
              </a:rPr>
              <a:t>is used to compare two observations coming from different </a:t>
            </a:r>
            <a:r>
              <a:rPr lang="en-US" sz="2100" dirty="0" smtClean="0">
                <a:latin typeface="Times" pitchFamily="18" charset="0"/>
              </a:rPr>
              <a:t>groups.</a:t>
            </a:r>
            <a:endParaRPr lang="en-US" sz="2100" dirty="0">
              <a:latin typeface="Times" pitchFamily="18" charset="0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FB987-1D66-4AAA-B99E-02F317D44E34}" type="datetime1">
              <a:rPr lang="en-US" smtClean="0"/>
              <a:t>5/28/2020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" pitchFamily="18" charset="0"/>
              </a:rPr>
              <a:t>Examples</a:t>
            </a:r>
            <a:r>
              <a:rPr lang="en-US" sz="2400" dirty="0">
                <a:latin typeface="Times" pitchFamily="18" charset="0"/>
              </a:rPr>
              <a:t>:</a:t>
            </a:r>
          </a:p>
          <a:p>
            <a:pPr lvl="0"/>
            <a:r>
              <a:rPr lang="en-US" sz="2400" dirty="0">
                <a:latin typeface="Times" pitchFamily="18" charset="0"/>
              </a:rPr>
              <a:t>Two sections were given introduction to statistics examinations. The following information was given.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19200" y="1295400"/>
          <a:ext cx="6781800" cy="914400"/>
        </p:xfrm>
        <a:graphic>
          <a:graphicData uri="http://schemas.openxmlformats.org/drawingml/2006/table">
            <a:tbl>
              <a:tblPr/>
              <a:tblGrid>
                <a:gridCol w="2687406"/>
                <a:gridCol w="1975081"/>
                <a:gridCol w="2119313"/>
              </a:tblGrid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Value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Section 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Section 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Mean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78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90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Stan.deviation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990600" y="2286000"/>
            <a:ext cx="8001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Student A from section 1 scored 90 and student B from section 2 scored 95.Relatively speaking who performed better?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Solutions: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 Calculate the standard score of both students.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1524000" y="3886200"/>
          <a:ext cx="3657600" cy="1219200"/>
        </p:xfrm>
        <a:graphic>
          <a:graphicData uri="http://schemas.openxmlformats.org/presentationml/2006/ole">
            <p:oleObj spid="_x0000_s39938" name="Equation" r:id="rId4" imgW="1905000" imgH="965200" progId="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1219200" y="5103674"/>
            <a:ext cx="7696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  <a:sym typeface="Wingdings"/>
              </a:rPr>
              <a:t></a:t>
            </a:r>
            <a:r>
              <a:rPr lang="en-US" sz="2400" dirty="0">
                <a:latin typeface="Times" pitchFamily="18" charset="0"/>
              </a:rPr>
              <a:t> Student A performed better relative to his section because the score of student A is two standard deviations above the mean score of his section while, the score of student B is only one standard deviation above the mean score of his section.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566B4-EFAE-47D7-A610-EDFC5EAEB15C}" type="datetime1">
              <a:rPr lang="en-US" smtClean="0"/>
              <a:t>5/28/2020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28600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latin typeface="Times" pitchFamily="18" charset="0"/>
              </a:rPr>
              <a:t>Two groups of people were trained to perform a certain task and tested to find out which group is faster to learn the task. For the two groups the following information was given: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19200" y="1524000"/>
          <a:ext cx="5791200" cy="1143000"/>
        </p:xfrm>
        <a:graphic>
          <a:graphicData uri="http://schemas.openxmlformats.org/drawingml/2006/table">
            <a:tbl>
              <a:tblPr/>
              <a:tblGrid>
                <a:gridCol w="1930400"/>
                <a:gridCol w="1930400"/>
                <a:gridCol w="1930400"/>
              </a:tblGrid>
              <a:tr h="3738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Value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Group one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Group two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38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Mean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10.4 min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11.9 min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3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Stan.dev.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1.2 min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1.3 min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990600" y="2895600"/>
            <a:ext cx="7848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Relatively speaking: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A, Which group is more  consistent in its performance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B, Suppose a person A from group one take 9.2 minutes while person B from Group two take 9.3 minutes, who was faster in performing the task? Why?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A, Use coefficient of variation.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143000" y="5715000"/>
          <a:ext cx="3733800" cy="762000"/>
        </p:xfrm>
        <a:graphic>
          <a:graphicData uri="http://schemas.openxmlformats.org/presentationml/2006/ole">
            <p:oleObj spid="_x0000_s40962" name="Equation" r:id="rId3" imgW="2717800" imgH="469900" progId="">
              <p:embed/>
            </p:oleObj>
          </a:graphicData>
        </a:graphic>
      </p:graphicFrame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5029200" y="5715000"/>
          <a:ext cx="4114800" cy="914400"/>
        </p:xfrm>
        <a:graphic>
          <a:graphicData uri="http://schemas.openxmlformats.org/presentationml/2006/ole">
            <p:oleObj spid="_x0000_s40964" name="Equation" r:id="rId4" imgW="2565400" imgH="469900" progId="">
              <p:embed/>
            </p:oleObj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7D0D-2E74-45E2-884E-064A6B4D6ACF}" type="datetime1">
              <a:rPr lang="en-US" smtClean="0"/>
              <a:t>5/28/2020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838200" y="15240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         Since C.V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&lt; C.V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, group 2 is more consistent.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685800"/>
            <a:ext cx="480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Times" pitchFamily="18" charset="0"/>
              </a:rPr>
              <a:t>B, Calculate </a:t>
            </a:r>
            <a:r>
              <a:rPr lang="en-US" sz="2400" dirty="0">
                <a:latin typeface="Times" pitchFamily="18" charset="0"/>
              </a:rPr>
              <a:t>the standard score of A and B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906780" y="1295400"/>
          <a:ext cx="5951220" cy="1676400"/>
        </p:xfrm>
        <a:graphic>
          <a:graphicData uri="http://schemas.openxmlformats.org/presentationml/2006/ole">
            <p:oleObj spid="_x0000_s41986" name="Equation" r:id="rId3" imgW="2159000" imgH="965200" progId="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1143000" y="2819400"/>
            <a:ext cx="8001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" pitchFamily="18" charset="0"/>
                <a:sym typeface="Wingdings"/>
              </a:rPr>
              <a:t></a:t>
            </a:r>
            <a:r>
              <a:rPr lang="en-US" sz="3200" dirty="0">
                <a:latin typeface="Times" pitchFamily="18" charset="0"/>
              </a:rPr>
              <a:t>Child B is faster because the time taken by child B is two standard deviations shorter than the average time taken by group 2, while the time taken by child A is only one  standard deviation shorter than the average time taken by group 1.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D31-F1CE-4747-9B5A-10133143A55C}" type="datetime1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Types of Measures of Dispersion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915400" cy="59436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" pitchFamily="18" charset="0"/>
              </a:rPr>
              <a:t>The most commonly used measures of dispersions are:</a:t>
            </a:r>
          </a:p>
          <a:p>
            <a:pPr marL="539496" lvl="0" indent="-457200" algn="just">
              <a:buFont typeface="+mj-lt"/>
              <a:buAutoNum type="arabicPeriod"/>
            </a:pPr>
            <a:r>
              <a:rPr lang="en-US" sz="2400" dirty="0" smtClean="0">
                <a:latin typeface="Times" pitchFamily="18" charset="0"/>
              </a:rPr>
              <a:t>Range and relative range</a:t>
            </a:r>
          </a:p>
          <a:p>
            <a:pPr marL="539496" lvl="0" indent="-457200" algn="just">
              <a:buFont typeface="+mj-lt"/>
              <a:buAutoNum type="arabicPeriod"/>
            </a:pPr>
            <a:r>
              <a:rPr lang="en-US" sz="2400" dirty="0" smtClean="0">
                <a:latin typeface="Times" pitchFamily="18" charset="0"/>
              </a:rPr>
              <a:t>Quartile deviation and coefficient of Quartile deviation</a:t>
            </a:r>
          </a:p>
          <a:p>
            <a:pPr marL="539496" lvl="0" indent="-457200" algn="just">
              <a:buFont typeface="+mj-lt"/>
              <a:buAutoNum type="arabicPeriod"/>
            </a:pPr>
            <a:r>
              <a:rPr lang="en-US" sz="2400" dirty="0" smtClean="0">
                <a:latin typeface="Times" pitchFamily="18" charset="0"/>
              </a:rPr>
              <a:t>Mean deviation and coefficient of Mean deviation</a:t>
            </a:r>
          </a:p>
          <a:p>
            <a:pPr marL="539496" lvl="0" indent="-457200" algn="just">
              <a:buFont typeface="+mj-lt"/>
              <a:buAutoNum type="arabicPeriod"/>
            </a:pPr>
            <a:r>
              <a:rPr lang="en-US" sz="2400" dirty="0" smtClean="0">
                <a:latin typeface="Times" pitchFamily="18" charset="0"/>
              </a:rPr>
              <a:t>Standard deviation and coefficient of variation.</a:t>
            </a:r>
          </a:p>
          <a:p>
            <a:pPr marL="539496" lvl="0" indent="-457200" algn="just">
              <a:buNone/>
            </a:pPr>
            <a:r>
              <a:rPr lang="en-US" sz="2400" b="1" dirty="0" smtClean="0">
                <a:latin typeface="Times" pitchFamily="18" charset="0"/>
              </a:rPr>
              <a:t>               </a:t>
            </a:r>
            <a:r>
              <a:rPr lang="en-US" sz="2400" b="1" dirty="0" smtClean="0"/>
              <a:t>The Range (R)</a:t>
            </a:r>
          </a:p>
          <a:p>
            <a:r>
              <a:rPr lang="en-US" sz="2400" dirty="0" smtClean="0">
                <a:latin typeface="Times" pitchFamily="18" charset="0"/>
              </a:rPr>
              <a:t>It is the largest score minus the smallest score. </a:t>
            </a:r>
          </a:p>
          <a:p>
            <a:r>
              <a:rPr lang="en-US" sz="2400" dirty="0" smtClean="0">
                <a:latin typeface="Times" pitchFamily="18" charset="0"/>
              </a:rPr>
              <a:t>It is a quick and dirty measure of variability.</a:t>
            </a:r>
          </a:p>
          <a:p>
            <a:r>
              <a:rPr lang="en-US" sz="2400" dirty="0" smtClean="0">
                <a:latin typeface="Times" pitchFamily="18" charset="0"/>
              </a:rPr>
              <a:t>Because the range is greatly affected by extreme scores, it may give a distorted picture of the scores. </a:t>
            </a:r>
          </a:p>
          <a:p>
            <a:r>
              <a:rPr lang="en-US" sz="2400" dirty="0" smtClean="0">
                <a:latin typeface="Times" pitchFamily="18" charset="0"/>
              </a:rPr>
              <a:t>The following two distributions have the same range, 13, yet appear to differ greatly in the amount of variability.  </a:t>
            </a:r>
          </a:p>
          <a:p>
            <a:pPr algn="just">
              <a:buNone/>
            </a:pPr>
            <a:endParaRPr lang="en-US" sz="2400" dirty="0">
              <a:latin typeface="Times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BD6B-B1FC-4C9F-B625-F502339FEF0C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2" y="228600"/>
          <a:ext cx="8915398" cy="1866900"/>
        </p:xfrm>
        <a:graphic>
          <a:graphicData uri="http://schemas.openxmlformats.org/drawingml/2006/table">
            <a:tbl>
              <a:tblPr/>
              <a:tblGrid>
                <a:gridCol w="1295398"/>
                <a:gridCol w="1295400"/>
                <a:gridCol w="1143000"/>
                <a:gridCol w="304800"/>
                <a:gridCol w="533400"/>
                <a:gridCol w="762000"/>
                <a:gridCol w="533400"/>
                <a:gridCol w="457200"/>
                <a:gridCol w="457200"/>
                <a:gridCol w="457200"/>
                <a:gridCol w="457200"/>
                <a:gridCol w="381000"/>
                <a:gridCol w="838200"/>
              </a:tblGrid>
              <a:tr h="1066800">
                <a:tc>
                  <a:txBody>
                    <a:bodyPr/>
                    <a:lstStyle/>
                    <a:p>
                      <a:pPr marL="0" marR="0"/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Distribution 1: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37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42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42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43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43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45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latin typeface="Times New Roman"/>
                          <a:ea typeface="Times New Roman"/>
                        </a:rPr>
                        <a:t>Distribution 2: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45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1905001"/>
            <a:ext cx="899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For this reason, among others, the range is not the most important measure of variability.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143000" y="2819400"/>
          <a:ext cx="5562600" cy="956072"/>
        </p:xfrm>
        <a:graphic>
          <a:graphicData uri="http://schemas.openxmlformats.org/presentationml/2006/ole">
            <p:oleObj spid="_x0000_s1025" name="Equation" r:id="rId3" imgW="3048000" imgH="520700" progId="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304800" y="37338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" pitchFamily="18" charset="0"/>
              </a:rPr>
              <a:t>Range for grouped data:</a:t>
            </a:r>
            <a:endParaRPr lang="en-US" sz="2400" dirty="0">
              <a:latin typeface="Times" pitchFamily="18" charset="0"/>
            </a:endParaRPr>
          </a:p>
          <a:p>
            <a:r>
              <a:rPr lang="en-US" sz="2400" dirty="0">
                <a:latin typeface="Times" pitchFamily="18" charset="0"/>
              </a:rPr>
              <a:t>If data are given in the shape of continuous frequency distribution, the range is computed as: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04800" y="5105401"/>
          <a:ext cx="8382000" cy="685800"/>
        </p:xfrm>
        <a:graphic>
          <a:graphicData uri="http://schemas.openxmlformats.org/presentationml/2006/ole">
            <p:oleObj spid="_x0000_s1027" name="Equation" r:id="rId4" imgW="4978400" imgH="546100" progId="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533400" y="5715000"/>
            <a:ext cx="4190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This is some times expressed as: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810000" y="6172200"/>
          <a:ext cx="5334000" cy="685800"/>
        </p:xfrm>
        <a:graphic>
          <a:graphicData uri="http://schemas.openxmlformats.org/presentationml/2006/ole">
            <p:oleObj spid="_x0000_s1029" name="Equation" r:id="rId5" imgW="3962400" imgH="546100" progId="">
              <p:embed/>
            </p:oleObj>
          </a:graphicData>
        </a:graphic>
      </p:graphicFrame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4B3B3-75AD-452F-81C9-E1AF036E5F00}" type="datetime1">
              <a:rPr lang="en-US" smtClean="0"/>
              <a:t>5/28/2020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52400" y="1"/>
            <a:ext cx="88392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                    Merits and Demerits of range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Merits: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It is rigidly defined.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It is easy to calculate and simple to understand.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Demerits: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It is not based on all observation.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It is highly affected by extreme observations.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It is affected by fluctuation in sampling.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It can not be computed in the case of open end distribution.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It is very sensitive to the size of the sample.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Relative Range (RR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It is also some times called coefficient of range and given by: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143000" y="4800600"/>
          <a:ext cx="1828800" cy="533400"/>
        </p:xfrm>
        <a:graphic>
          <a:graphicData uri="http://schemas.openxmlformats.org/presentationml/2006/ole">
            <p:oleObj spid="_x0000_s17410" name="Equation" r:id="rId4" imgW="1346200" imgH="431800" progId="">
              <p:embed/>
            </p:oleObj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52400" y="5257800"/>
            <a:ext cx="8839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Example: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smtClean="0">
                <a:latin typeface="Times" pitchFamily="18" charset="0"/>
                <a:ea typeface="Times New Roman" pitchFamily="18" charset="0"/>
                <a:cs typeface="Arial" pitchFamily="34" charset="0"/>
              </a:rPr>
              <a:t>1.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Find the relative range of the above two distribution. (Exercise!)</a:t>
            </a:r>
            <a:r>
              <a:rPr lang="en-US" sz="2400" dirty="0">
                <a:latin typeface="Times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smtClean="0">
                <a:latin typeface="Times" pitchFamily="18" charset="0"/>
                <a:ea typeface="Times New Roman" pitchFamily="18" charset="0"/>
                <a:cs typeface="Arial" pitchFamily="34" charset="0"/>
              </a:rPr>
              <a:t> 2.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If the range and relative range of a series are 4 and 0.25 respectively. Then what is the value of:     a) Smallest observation              b) Largest observation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1922-BE2A-486C-9B73-2FBEBF511AA0}" type="datetime1">
              <a:rPr lang="en-US" smtClean="0"/>
              <a:t>5/28/2020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295400" y="0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Solution: (2)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143000" y="533400"/>
          <a:ext cx="6248400" cy="1752600"/>
        </p:xfrm>
        <a:graphic>
          <a:graphicData uri="http://schemas.openxmlformats.org/presentationml/2006/ole">
            <p:oleObj spid="_x0000_s18434" name="Equation" r:id="rId4" imgW="4597400" imgH="1219200" progId="">
              <p:embed/>
            </p:oleObj>
          </a:graphicData>
        </a:graphic>
      </p:graphicFrame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066800" y="20574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14400" algn="l"/>
                <a:tab pos="-800100" algn="l"/>
                <a:tab pos="1647825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Quartile Deviation (Semi-inter quartile range), Q.D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-914400" algn="l"/>
                <a:tab pos="-800100" algn="l"/>
                <a:tab pos="1647825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inter quartile range is the difference b/n the third and the first quartiles of a set of  items &amp; semi-inter quartile range is half of the inter quartile range.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447800" y="3810000"/>
          <a:ext cx="2286000" cy="762000"/>
        </p:xfrm>
        <a:graphic>
          <a:graphicData uri="http://schemas.openxmlformats.org/presentationml/2006/ole">
            <p:oleObj spid="_x0000_s18437" name="Equation" r:id="rId5" imgW="1473200" imgH="508000" progId="">
              <p:embed/>
            </p:oleObj>
          </a:graphicData>
        </a:graphic>
      </p:graphicFrame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219200" y="4495800"/>
            <a:ext cx="647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85800" algn="l"/>
                <a:tab pos="1647825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Coefficient of Quartile Deviation (C.Q.D)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1600200" y="5029200"/>
          <a:ext cx="3918857" cy="609600"/>
        </p:xfrm>
        <a:graphic>
          <a:graphicData uri="http://schemas.openxmlformats.org/presentationml/2006/ole">
            <p:oleObj spid="_x0000_s18440" name="Equation" r:id="rId6" imgW="2997200" imgH="469900" progId="">
              <p:embed/>
            </p:oleObj>
          </a:graphicData>
        </a:graphic>
      </p:graphicFrame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56388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685800" algn="l"/>
                <a:tab pos="1647825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It gives the average amount by which the two quartiles differ from the median.</a:t>
            </a:r>
            <a:r>
              <a:rPr lang="en-US" sz="2400" dirty="0">
                <a:latin typeface="Times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smtClean="0">
                <a:latin typeface="Times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Example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: Compute Q.D and its coefficient for the following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distribution.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CFC3-8EF5-4C0F-A186-1F2844A0F852}" type="datetime1">
              <a:rPr lang="en-US" smtClean="0"/>
              <a:t>5/28/2020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90600" y="228600"/>
          <a:ext cx="2590800" cy="4495800"/>
        </p:xfrm>
        <a:graphic>
          <a:graphicData uri="http://schemas.openxmlformats.org/drawingml/2006/table">
            <a:tbl>
              <a:tblPr/>
              <a:tblGrid>
                <a:gridCol w="1371600"/>
                <a:gridCol w="1219200"/>
              </a:tblGrid>
              <a:tr h="3742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Values     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Freq.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2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140- 150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150- 160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2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160- 170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2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170- 180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72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180- 190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84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2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190- 200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107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2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200- 210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49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210- 220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2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220- 230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31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2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230- 240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240- 250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276600" y="609600"/>
            <a:ext cx="5867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85800" algn="l"/>
                <a:tab pos="1647825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85800" algn="l"/>
                <a:tab pos="1647825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In the previous chapter we have obtained the values of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85800" algn="l"/>
                <a:tab pos="1647825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         all quartiles as: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685800" algn="l"/>
                <a:tab pos="1647825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Q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= 174.90,        Q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= 190.23,  Q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=203.83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505200" y="2971800"/>
          <a:ext cx="5181600" cy="1272099"/>
        </p:xfrm>
        <a:graphic>
          <a:graphicData uri="http://schemas.openxmlformats.org/presentationml/2006/ole">
            <p:oleObj spid="_x0000_s19458" name="Equation" r:id="rId3" imgW="3937000" imgH="1092200" progId="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990600" y="48768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" pitchFamily="18" charset="0"/>
              </a:rPr>
              <a:t>Remark</a:t>
            </a:r>
            <a:r>
              <a:rPr lang="en-US" sz="2400" dirty="0">
                <a:latin typeface="Times" pitchFamily="18" charset="0"/>
              </a:rPr>
              <a:t>: Q.D or C.Q.D includes only the middle 50% of the observation.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AB16-6BE6-4351-B2CE-67066BF0D4B6}" type="datetime1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990600" y="0"/>
            <a:ext cx="8153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286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Mean Deviation (M.D):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mean deviation of a set of items is defined as the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arithmetic mean of the values of the absolute deviations from a given average. Depending up on the type of averages used we have different mean deviations.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228600" algn="l"/>
              </a:tabLst>
            </a:pPr>
            <a:r>
              <a:rPr lang="en-US" sz="2400" b="1" dirty="0" smtClean="0">
                <a:latin typeface="Times" pitchFamily="18" charset="0"/>
                <a:ea typeface="Times New Roman" pitchFamily="18" charset="0"/>
                <a:cs typeface="Arial" pitchFamily="34" charset="0"/>
              </a:rPr>
              <a:t>A.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Mean Deviation about the mean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Denoted by M.D(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3276600" y="2362200"/>
          <a:ext cx="381000" cy="304800"/>
        </p:xfrm>
        <a:graphic>
          <a:graphicData uri="http://schemas.openxmlformats.org/presentationml/2006/ole">
            <p:oleObj spid="_x0000_s20481" name="Equation" r:id="rId3" imgW="215619" imgH="215619" progId="">
              <p:embed/>
            </p:oleObj>
          </a:graphicData>
        </a:graphic>
      </p:graphicFrame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581400" y="2209800"/>
            <a:ext cx="26669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) and given by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600200" y="2819400"/>
          <a:ext cx="2514600" cy="762000"/>
        </p:xfrm>
        <a:graphic>
          <a:graphicData uri="http://schemas.openxmlformats.org/presentationml/2006/ole">
            <p:oleObj spid="_x0000_s20484" name="Equation" r:id="rId4" imgW="1828800" imgH="1041400" progId="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1066800" y="36576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For the case of frequency distribution it is given as: 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1447800" y="4191000"/>
          <a:ext cx="2667000" cy="914400"/>
        </p:xfrm>
        <a:graphic>
          <a:graphicData uri="http://schemas.openxmlformats.org/presentationml/2006/ole">
            <p:oleObj spid="_x0000_s20486" name="Equation" r:id="rId5" imgW="1968500" imgH="1041400" progId="">
              <p:embed/>
            </p:oleObj>
          </a:graphicData>
        </a:graphic>
      </p:graphicFrame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1143000" y="5181600"/>
            <a:ext cx="33041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Steps to calculate M.D (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4572000" y="5181600"/>
            <a:ext cx="389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):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4343400" y="5257800"/>
          <a:ext cx="533400" cy="381001"/>
        </p:xfrm>
        <a:graphic>
          <a:graphicData uri="http://schemas.openxmlformats.org/presentationml/2006/ole">
            <p:oleObj spid="_x0000_s20491" name="Equation" r:id="rId6" imgW="215619" imgH="215619" progId="">
              <p:embed/>
            </p:oleObj>
          </a:graphicData>
        </a:graphic>
      </p:graphicFrame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4572000" y="5638800"/>
          <a:ext cx="457200" cy="371475"/>
        </p:xfrm>
        <a:graphic>
          <a:graphicData uri="http://schemas.openxmlformats.org/presentationml/2006/ole">
            <p:oleObj spid="_x0000_s20497" name="Equation" r:id="rId7" imgW="215619" imgH="215619" progId="">
              <p:embed/>
            </p:oleObj>
          </a:graphicData>
        </a:graphic>
      </p:graphicFrame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1143000" y="5562600"/>
            <a:ext cx="411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1.Find the arithmetic mean,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19200" y="6019800"/>
            <a:ext cx="54162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 smtClean="0">
                <a:latin typeface="Times" pitchFamily="18" charset="0"/>
              </a:rPr>
              <a:t>2.Find </a:t>
            </a:r>
            <a:r>
              <a:rPr lang="en-US" sz="2400" dirty="0">
                <a:latin typeface="Times" pitchFamily="18" charset="0"/>
              </a:rPr>
              <a:t>the deviations of each reading from</a:t>
            </a:r>
          </a:p>
        </p:txBody>
      </p:sp>
      <p:graphicFrame>
        <p:nvGraphicFramePr>
          <p:cNvPr id="20499" name="Object 19"/>
          <p:cNvGraphicFramePr>
            <a:graphicFrameLocks noChangeAspect="1"/>
          </p:cNvGraphicFramePr>
          <p:nvPr/>
        </p:nvGraphicFramePr>
        <p:xfrm>
          <a:off x="6477000" y="6096001"/>
          <a:ext cx="457200" cy="304800"/>
        </p:xfrm>
        <a:graphic>
          <a:graphicData uri="http://schemas.openxmlformats.org/presentationml/2006/ole">
            <p:oleObj spid="_x0000_s20499" name="Equation" r:id="rId8" imgW="215619" imgH="215619" progId="">
              <p:embed/>
            </p:oleObj>
          </a:graphicData>
        </a:graphic>
      </p:graphicFrame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1143000" y="6400800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3.Find the arithmetic mean of the deviations, ignoring sign.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286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4E07-C878-4EEC-A4D1-BFE6BFDD6D97}" type="datetime1">
              <a:rPr lang="en-US" smtClean="0"/>
              <a:t>5/28/2020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143000" y="0"/>
            <a:ext cx="708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2286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b. Mean Deviation about the median.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09600" y="533401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Denoted by M.D(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352800" y="609600"/>
          <a:ext cx="457200" cy="457201"/>
        </p:xfrm>
        <a:graphic>
          <a:graphicData uri="http://schemas.openxmlformats.org/presentationml/2006/ole">
            <p:oleObj spid="_x0000_s21506" name="Equation" r:id="rId3" imgW="215713" imgH="241091" progId="">
              <p:embed/>
            </p:oleObj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810000" y="685800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) and given by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676400" y="1219200"/>
          <a:ext cx="2590800" cy="1143000"/>
        </p:xfrm>
        <a:graphic>
          <a:graphicData uri="http://schemas.openxmlformats.org/presentationml/2006/ole">
            <p:oleObj spid="_x0000_s21509" name="Equation" r:id="rId4" imgW="1816100" imgH="1041400" progId="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609600" y="2209800"/>
            <a:ext cx="754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latin typeface="Times" pitchFamily="18" charset="0"/>
              </a:rPr>
              <a:t>For the case of frequency distribution it is given as:   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1828800" y="2667000"/>
          <a:ext cx="2667000" cy="1143000"/>
        </p:xfrm>
        <a:graphic>
          <a:graphicData uri="http://schemas.openxmlformats.org/presentationml/2006/ole">
            <p:oleObj spid="_x0000_s21511" name="Equation" r:id="rId5" imgW="1993900" imgH="1041400" progId="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1295400" y="3886200"/>
            <a:ext cx="388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" pitchFamily="18" charset="0"/>
              </a:rPr>
              <a:t>Steps to calculate M.D </a:t>
            </a:r>
            <a:endParaRPr lang="en-US" sz="2400" dirty="0">
              <a:latin typeface="Times" pitchFamily="18" charset="0"/>
            </a:endParaRPr>
          </a:p>
        </p:txBody>
      </p:sp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4419600" y="3886200"/>
          <a:ext cx="457200" cy="457200"/>
        </p:xfrm>
        <a:graphic>
          <a:graphicData uri="http://schemas.openxmlformats.org/presentationml/2006/ole">
            <p:oleObj spid="_x0000_s21513" name="Equation" r:id="rId6" imgW="215713" imgH="241091" progId="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1371600" y="4495800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1.Find </a:t>
            </a:r>
            <a:r>
              <a:rPr lang="en-US" sz="2400" dirty="0">
                <a:latin typeface="Times" pitchFamily="18" charset="0"/>
              </a:rPr>
              <a:t>the median,</a:t>
            </a:r>
          </a:p>
        </p:txBody>
      </p:sp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3657600" y="4495800"/>
          <a:ext cx="457200" cy="457200"/>
        </p:xfrm>
        <a:graphic>
          <a:graphicData uri="http://schemas.openxmlformats.org/presentationml/2006/ole">
            <p:oleObj spid="_x0000_s21514" name="Equation" r:id="rId7" imgW="215713" imgH="241091" progId="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1371600" y="4953000"/>
            <a:ext cx="647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2.Find </a:t>
            </a:r>
            <a:r>
              <a:rPr lang="en-US" sz="2400" dirty="0">
                <a:latin typeface="Times" pitchFamily="18" charset="0"/>
              </a:rPr>
              <a:t>the deviations of each reading from</a:t>
            </a:r>
          </a:p>
        </p:txBody>
      </p:sp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6629400" y="4876800"/>
          <a:ext cx="457200" cy="457200"/>
        </p:xfrm>
        <a:graphic>
          <a:graphicData uri="http://schemas.openxmlformats.org/presentationml/2006/ole">
            <p:oleObj spid="_x0000_s21515" name="Equation" r:id="rId8" imgW="215713" imgH="241091" progId="">
              <p:embed/>
            </p:oleObj>
          </a:graphicData>
        </a:graphic>
      </p:graphicFrame>
      <p:sp>
        <p:nvSpPr>
          <p:cNvPr id="17" name="Rectangle 16"/>
          <p:cNvSpPr/>
          <p:nvPr/>
        </p:nvSpPr>
        <p:spPr>
          <a:xfrm>
            <a:off x="1371600" y="5334000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Times" pitchFamily="18" charset="0"/>
              </a:rPr>
              <a:t>3. Find </a:t>
            </a:r>
            <a:r>
              <a:rPr lang="en-US" sz="2400" dirty="0">
                <a:latin typeface="Times" pitchFamily="18" charset="0"/>
              </a:rPr>
              <a:t>the arithmetic mean of the deviations, ignoring sign.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F4705-9831-4EC2-A7CE-D36C711D1272}" type="datetime1">
              <a:rPr lang="en-US" smtClean="0"/>
              <a:t>5/28/2020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Getahun G Woldemariam(AU Woliso Campus)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1721</TotalTime>
  <Words>2613</Words>
  <Application>Microsoft Office PowerPoint</Application>
  <PresentationFormat>On-screen Show (4:3)</PresentationFormat>
  <Paragraphs>444</Paragraphs>
  <Slides>26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Solstice</vt:lpstr>
      <vt:lpstr>Equation</vt:lpstr>
      <vt:lpstr>                        CHAPTER 4 Measures of Dispersion  Introduction and objectives of measuring Variation</vt:lpstr>
      <vt:lpstr>Absolute and Relative Measures of Dispersion </vt:lpstr>
      <vt:lpstr>Types of Measures of Dispersion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Measures of Dispersion  Introduction and objectives of measuring Variation</dc:title>
  <dc:creator>Hp12</dc:creator>
  <cp:lastModifiedBy>user</cp:lastModifiedBy>
  <cp:revision>136</cp:revision>
  <dcterms:created xsi:type="dcterms:W3CDTF">2019-11-21T06:13:33Z</dcterms:created>
  <dcterms:modified xsi:type="dcterms:W3CDTF">2020-05-28T18:11:40Z</dcterms:modified>
</cp:coreProperties>
</file>