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1572" y="-20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24.wmf"/><Relationship Id="rId2" Type="http://schemas.openxmlformats.org/officeDocument/2006/relationships/image" Target="../media/image23.wmf"/><Relationship Id="rId1" Type="http://schemas.openxmlformats.org/officeDocument/2006/relationships/image" Target="../media/image22.wmf"/><Relationship Id="rId4" Type="http://schemas.openxmlformats.org/officeDocument/2006/relationships/image" Target="../media/image25.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28.wmf"/><Relationship Id="rId2" Type="http://schemas.openxmlformats.org/officeDocument/2006/relationships/image" Target="../media/image27.wmf"/><Relationship Id="rId1" Type="http://schemas.openxmlformats.org/officeDocument/2006/relationships/image" Target="../media/image26.wmf"/><Relationship Id="rId4" Type="http://schemas.openxmlformats.org/officeDocument/2006/relationships/image" Target="../media/image29.wmf"/></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31.wmf"/><Relationship Id="rId1" Type="http://schemas.openxmlformats.org/officeDocument/2006/relationships/image" Target="../media/image30.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32.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35.wmf"/><Relationship Id="rId2" Type="http://schemas.openxmlformats.org/officeDocument/2006/relationships/image" Target="../media/image34.wmf"/><Relationship Id="rId1" Type="http://schemas.openxmlformats.org/officeDocument/2006/relationships/image" Target="../media/image33.wmf"/><Relationship Id="rId5" Type="http://schemas.openxmlformats.org/officeDocument/2006/relationships/image" Target="../media/image37.wmf"/><Relationship Id="rId4" Type="http://schemas.openxmlformats.org/officeDocument/2006/relationships/image" Target="../media/image36.w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40.wmf"/><Relationship Id="rId2" Type="http://schemas.openxmlformats.org/officeDocument/2006/relationships/image" Target="../media/image39.wmf"/><Relationship Id="rId1" Type="http://schemas.openxmlformats.org/officeDocument/2006/relationships/image" Target="../media/image38.wmf"/></Relationships>
</file>

<file path=ppt/drawings/_rels/vmlDrawing16.vml.rels><?xml version="1.0" encoding="UTF-8" standalone="yes"?>
<Relationships xmlns="http://schemas.openxmlformats.org/package/2006/relationships"><Relationship Id="rId2" Type="http://schemas.openxmlformats.org/officeDocument/2006/relationships/image" Target="../media/image42.wmf"/><Relationship Id="rId1" Type="http://schemas.openxmlformats.org/officeDocument/2006/relationships/image" Target="../media/image41.wmf"/></Relationships>
</file>

<file path=ppt/drawings/_rels/vmlDrawing17.vml.rels><?xml version="1.0" encoding="UTF-8" standalone="yes"?>
<Relationships xmlns="http://schemas.openxmlformats.org/package/2006/relationships"><Relationship Id="rId3" Type="http://schemas.openxmlformats.org/officeDocument/2006/relationships/image" Target="../media/image45.wmf"/><Relationship Id="rId2" Type="http://schemas.openxmlformats.org/officeDocument/2006/relationships/image" Target="../media/image44.wmf"/><Relationship Id="rId1" Type="http://schemas.openxmlformats.org/officeDocument/2006/relationships/image" Target="../media/image43.wmf"/></Relationships>
</file>

<file path=ppt/drawings/_rels/vmlDrawing18.vml.rels><?xml version="1.0" encoding="UTF-8" standalone="yes"?>
<Relationships xmlns="http://schemas.openxmlformats.org/package/2006/relationships"><Relationship Id="rId2" Type="http://schemas.openxmlformats.org/officeDocument/2006/relationships/image" Target="../media/image47.wmf"/><Relationship Id="rId1" Type="http://schemas.openxmlformats.org/officeDocument/2006/relationships/image" Target="../media/image46.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9.wmf"/><Relationship Id="rId4" Type="http://schemas.openxmlformats.org/officeDocument/2006/relationships/image" Target="../media/image12.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image" Target="../media/image13.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image" Target="../media/image15.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8.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20.wmf"/><Relationship Id="rId1" Type="http://schemas.openxmlformats.org/officeDocument/2006/relationships/image" Target="../media/image19.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B7E0DCA-85D6-4547-82D1-3D3D10376976}" type="datetimeFigureOut">
              <a:rPr lang="en-US" smtClean="0"/>
              <a:pPr/>
              <a:t>5/28/2020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CEC4E95-8105-4AAE-AA18-F13D3AE9295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CEC4E95-8105-4AAE-AA18-F13D3AE9295D}"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6FFCDFE3-7363-457C-9004-CDE757449566}" type="datetime1">
              <a:rPr lang="en-US" smtClean="0"/>
              <a:t>5/28/2020</a:t>
            </a:fld>
            <a:endParaRPr lang="en-US"/>
          </a:p>
        </p:txBody>
      </p:sp>
      <p:sp>
        <p:nvSpPr>
          <p:cNvPr id="20" name="Footer Placeholder 19"/>
          <p:cNvSpPr>
            <a:spLocks noGrp="1"/>
          </p:cNvSpPr>
          <p:nvPr>
            <p:ph type="ftr" sz="quarter" idx="11"/>
          </p:nvPr>
        </p:nvSpPr>
        <p:spPr/>
        <p:txBody>
          <a:bodyPr/>
          <a:lstStyle>
            <a:extLst/>
          </a:lstStyle>
          <a:p>
            <a:r>
              <a:rPr lang="en-US" smtClean="0"/>
              <a:t>By Getahun G Woldemariam(AU Woliso Campus)</a:t>
            </a:r>
            <a:endParaRPr lang="en-US"/>
          </a:p>
        </p:txBody>
      </p:sp>
      <p:sp>
        <p:nvSpPr>
          <p:cNvPr id="10" name="Slide Number Placeholder 9"/>
          <p:cNvSpPr>
            <a:spLocks noGrp="1"/>
          </p:cNvSpPr>
          <p:nvPr>
            <p:ph type="sldNum" sz="quarter" idx="12"/>
          </p:nvPr>
        </p:nvSpPr>
        <p:spPr/>
        <p:txBody>
          <a:bodyPr/>
          <a:lstStyle>
            <a:extLst/>
          </a:lstStyle>
          <a:p>
            <a:fld id="{DDF98ACD-4071-45A3-9157-B6DE420EDCCB}"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559BEA6-C259-4B38-8681-D36AFEEF0CD1}" type="datetime1">
              <a:rPr lang="en-US" smtClean="0"/>
              <a:t>5/28/2020</a:t>
            </a:fld>
            <a:endParaRPr lang="en-US"/>
          </a:p>
        </p:txBody>
      </p:sp>
      <p:sp>
        <p:nvSpPr>
          <p:cNvPr id="5" name="Footer Placeholder 4"/>
          <p:cNvSpPr>
            <a:spLocks noGrp="1"/>
          </p:cNvSpPr>
          <p:nvPr>
            <p:ph type="ftr" sz="quarter" idx="11"/>
          </p:nvPr>
        </p:nvSpPr>
        <p:spPr/>
        <p:txBody>
          <a:bodyPr/>
          <a:lstStyle>
            <a:extLst/>
          </a:lstStyle>
          <a:p>
            <a:r>
              <a:rPr lang="en-US" smtClean="0"/>
              <a:t>By Getahun G Woldemariam(AU Woliso Campus)</a:t>
            </a:r>
            <a:endParaRPr lang="en-US"/>
          </a:p>
        </p:txBody>
      </p:sp>
      <p:sp>
        <p:nvSpPr>
          <p:cNvPr id="6" name="Slide Number Placeholder 5"/>
          <p:cNvSpPr>
            <a:spLocks noGrp="1"/>
          </p:cNvSpPr>
          <p:nvPr>
            <p:ph type="sldNum" sz="quarter" idx="12"/>
          </p:nvPr>
        </p:nvSpPr>
        <p:spPr/>
        <p:txBody>
          <a:bodyPr/>
          <a:lstStyle>
            <a:extLst/>
          </a:lstStyle>
          <a:p>
            <a:fld id="{DDF98ACD-4071-45A3-9157-B6DE420EDCC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D931E8A-9043-43ED-9527-B36F6EF2BD30}" type="datetime1">
              <a:rPr lang="en-US" smtClean="0"/>
              <a:t>5/28/2020</a:t>
            </a:fld>
            <a:endParaRPr lang="en-US"/>
          </a:p>
        </p:txBody>
      </p:sp>
      <p:sp>
        <p:nvSpPr>
          <p:cNvPr id="5" name="Footer Placeholder 4"/>
          <p:cNvSpPr>
            <a:spLocks noGrp="1"/>
          </p:cNvSpPr>
          <p:nvPr>
            <p:ph type="ftr" sz="quarter" idx="11"/>
          </p:nvPr>
        </p:nvSpPr>
        <p:spPr/>
        <p:txBody>
          <a:bodyPr/>
          <a:lstStyle>
            <a:extLst/>
          </a:lstStyle>
          <a:p>
            <a:r>
              <a:rPr lang="en-US" smtClean="0"/>
              <a:t>By Getahun G Woldemariam(AU Woliso Campus)</a:t>
            </a:r>
            <a:endParaRPr lang="en-US"/>
          </a:p>
        </p:txBody>
      </p:sp>
      <p:sp>
        <p:nvSpPr>
          <p:cNvPr id="6" name="Slide Number Placeholder 5"/>
          <p:cNvSpPr>
            <a:spLocks noGrp="1"/>
          </p:cNvSpPr>
          <p:nvPr>
            <p:ph type="sldNum" sz="quarter" idx="12"/>
          </p:nvPr>
        </p:nvSpPr>
        <p:spPr/>
        <p:txBody>
          <a:bodyPr/>
          <a:lstStyle>
            <a:extLst/>
          </a:lstStyle>
          <a:p>
            <a:fld id="{DDF98ACD-4071-45A3-9157-B6DE420EDCC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6E55FA3-F3CE-4F0B-8209-A9D34C93B5CD}" type="datetime1">
              <a:rPr lang="en-US" smtClean="0"/>
              <a:t>5/28/2020</a:t>
            </a:fld>
            <a:endParaRPr lang="en-US"/>
          </a:p>
        </p:txBody>
      </p:sp>
      <p:sp>
        <p:nvSpPr>
          <p:cNvPr id="5" name="Footer Placeholder 4"/>
          <p:cNvSpPr>
            <a:spLocks noGrp="1"/>
          </p:cNvSpPr>
          <p:nvPr>
            <p:ph type="ftr" sz="quarter" idx="11"/>
          </p:nvPr>
        </p:nvSpPr>
        <p:spPr/>
        <p:txBody>
          <a:bodyPr/>
          <a:lstStyle>
            <a:extLst/>
          </a:lstStyle>
          <a:p>
            <a:r>
              <a:rPr lang="en-US" smtClean="0"/>
              <a:t>By Getahun G Woldemariam(AU Woliso Campus)</a:t>
            </a:r>
            <a:endParaRPr lang="en-US"/>
          </a:p>
        </p:txBody>
      </p:sp>
      <p:sp>
        <p:nvSpPr>
          <p:cNvPr id="6" name="Slide Number Placeholder 5"/>
          <p:cNvSpPr>
            <a:spLocks noGrp="1"/>
          </p:cNvSpPr>
          <p:nvPr>
            <p:ph type="sldNum" sz="quarter" idx="12"/>
          </p:nvPr>
        </p:nvSpPr>
        <p:spPr/>
        <p:txBody>
          <a:bodyPr/>
          <a:lstStyle>
            <a:extLst/>
          </a:lstStyle>
          <a:p>
            <a:fld id="{DDF98ACD-4071-45A3-9157-B6DE420EDCC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83632038-3892-4BC1-ADB9-3AFFEE5C2515}" type="datetime1">
              <a:rPr lang="en-US" smtClean="0"/>
              <a:t>5/28/2020</a:t>
            </a:fld>
            <a:endParaRPr lang="en-US"/>
          </a:p>
        </p:txBody>
      </p:sp>
      <p:sp>
        <p:nvSpPr>
          <p:cNvPr id="5" name="Footer Placeholder 4"/>
          <p:cNvSpPr>
            <a:spLocks noGrp="1"/>
          </p:cNvSpPr>
          <p:nvPr>
            <p:ph type="ftr" sz="quarter" idx="11"/>
          </p:nvPr>
        </p:nvSpPr>
        <p:spPr/>
        <p:txBody>
          <a:bodyPr/>
          <a:lstStyle>
            <a:extLst/>
          </a:lstStyle>
          <a:p>
            <a:r>
              <a:rPr lang="en-US" smtClean="0"/>
              <a:t>By Getahun G Woldemariam(AU Woliso Campus)</a:t>
            </a:r>
            <a:endParaRPr lang="en-US"/>
          </a:p>
        </p:txBody>
      </p:sp>
      <p:sp>
        <p:nvSpPr>
          <p:cNvPr id="6" name="Slide Number Placeholder 5"/>
          <p:cNvSpPr>
            <a:spLocks noGrp="1"/>
          </p:cNvSpPr>
          <p:nvPr>
            <p:ph type="sldNum" sz="quarter" idx="12"/>
          </p:nvPr>
        </p:nvSpPr>
        <p:spPr/>
        <p:txBody>
          <a:bodyPr/>
          <a:lstStyle>
            <a:extLst/>
          </a:lstStyle>
          <a:p>
            <a:fld id="{DDF98ACD-4071-45A3-9157-B6DE420EDCCB}"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72BC2B4-6AF2-4E74-AB37-6604625AAFA3}" type="datetime1">
              <a:rPr lang="en-US" smtClean="0"/>
              <a:t>5/28/2020</a:t>
            </a:fld>
            <a:endParaRPr lang="en-US"/>
          </a:p>
        </p:txBody>
      </p:sp>
      <p:sp>
        <p:nvSpPr>
          <p:cNvPr id="6" name="Footer Placeholder 5"/>
          <p:cNvSpPr>
            <a:spLocks noGrp="1"/>
          </p:cNvSpPr>
          <p:nvPr>
            <p:ph type="ftr" sz="quarter" idx="11"/>
          </p:nvPr>
        </p:nvSpPr>
        <p:spPr/>
        <p:txBody>
          <a:bodyPr/>
          <a:lstStyle>
            <a:extLst/>
          </a:lstStyle>
          <a:p>
            <a:r>
              <a:rPr lang="en-US" smtClean="0"/>
              <a:t>By Getahun G Woldemariam(AU Woliso Campus)</a:t>
            </a:r>
            <a:endParaRPr lang="en-US"/>
          </a:p>
        </p:txBody>
      </p:sp>
      <p:sp>
        <p:nvSpPr>
          <p:cNvPr id="7" name="Slide Number Placeholder 6"/>
          <p:cNvSpPr>
            <a:spLocks noGrp="1"/>
          </p:cNvSpPr>
          <p:nvPr>
            <p:ph type="sldNum" sz="quarter" idx="12"/>
          </p:nvPr>
        </p:nvSpPr>
        <p:spPr/>
        <p:txBody>
          <a:bodyPr/>
          <a:lstStyle>
            <a:extLst/>
          </a:lstStyle>
          <a:p>
            <a:fld id="{DDF98ACD-4071-45A3-9157-B6DE420EDCC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C5FEA3A7-B21F-43E4-8E90-9B96E315BE56}" type="datetime1">
              <a:rPr lang="en-US" smtClean="0"/>
              <a:t>5/28/2020</a:t>
            </a:fld>
            <a:endParaRPr lang="en-US"/>
          </a:p>
        </p:txBody>
      </p:sp>
      <p:sp>
        <p:nvSpPr>
          <p:cNvPr id="8" name="Footer Placeholder 7"/>
          <p:cNvSpPr>
            <a:spLocks noGrp="1"/>
          </p:cNvSpPr>
          <p:nvPr>
            <p:ph type="ftr" sz="quarter" idx="11"/>
          </p:nvPr>
        </p:nvSpPr>
        <p:spPr/>
        <p:txBody>
          <a:bodyPr/>
          <a:lstStyle>
            <a:extLst/>
          </a:lstStyle>
          <a:p>
            <a:r>
              <a:rPr lang="en-US" smtClean="0"/>
              <a:t>By Getahun G Woldemariam(AU Woliso Campus)</a:t>
            </a:r>
            <a:endParaRPr lang="en-US"/>
          </a:p>
        </p:txBody>
      </p:sp>
      <p:sp>
        <p:nvSpPr>
          <p:cNvPr id="9" name="Slide Number Placeholder 8"/>
          <p:cNvSpPr>
            <a:spLocks noGrp="1"/>
          </p:cNvSpPr>
          <p:nvPr>
            <p:ph type="sldNum" sz="quarter" idx="12"/>
          </p:nvPr>
        </p:nvSpPr>
        <p:spPr/>
        <p:txBody>
          <a:bodyPr/>
          <a:lstStyle>
            <a:extLst/>
          </a:lstStyle>
          <a:p>
            <a:fld id="{DDF98ACD-4071-45A3-9157-B6DE420EDCC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99BE6CD1-E0B2-4069-B7F2-04F7FA072F7B}" type="datetime1">
              <a:rPr lang="en-US" smtClean="0"/>
              <a:t>5/28/2020</a:t>
            </a:fld>
            <a:endParaRPr lang="en-US"/>
          </a:p>
        </p:txBody>
      </p:sp>
      <p:sp>
        <p:nvSpPr>
          <p:cNvPr id="4" name="Footer Placeholder 3"/>
          <p:cNvSpPr>
            <a:spLocks noGrp="1"/>
          </p:cNvSpPr>
          <p:nvPr>
            <p:ph type="ftr" sz="quarter" idx="11"/>
          </p:nvPr>
        </p:nvSpPr>
        <p:spPr/>
        <p:txBody>
          <a:bodyPr/>
          <a:lstStyle>
            <a:extLst/>
          </a:lstStyle>
          <a:p>
            <a:r>
              <a:rPr lang="en-US" smtClean="0"/>
              <a:t>By Getahun G Woldemariam(AU Woliso Campus)</a:t>
            </a:r>
            <a:endParaRPr lang="en-US"/>
          </a:p>
        </p:txBody>
      </p:sp>
      <p:sp>
        <p:nvSpPr>
          <p:cNvPr id="5" name="Slide Number Placeholder 4"/>
          <p:cNvSpPr>
            <a:spLocks noGrp="1"/>
          </p:cNvSpPr>
          <p:nvPr>
            <p:ph type="sldNum" sz="quarter" idx="12"/>
          </p:nvPr>
        </p:nvSpPr>
        <p:spPr/>
        <p:txBody>
          <a:bodyPr/>
          <a:lstStyle>
            <a:extLst/>
          </a:lstStyle>
          <a:p>
            <a:fld id="{DDF98ACD-4071-45A3-9157-B6DE420EDCC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BF0AFE36-7C4B-4AD0-92DC-8104059FAEC6}" type="datetime1">
              <a:rPr lang="en-US" smtClean="0"/>
              <a:t>5/28/2020</a:t>
            </a:fld>
            <a:endParaRPr lang="en-US"/>
          </a:p>
        </p:txBody>
      </p:sp>
      <p:sp>
        <p:nvSpPr>
          <p:cNvPr id="3" name="Footer Placeholder 2"/>
          <p:cNvSpPr>
            <a:spLocks noGrp="1"/>
          </p:cNvSpPr>
          <p:nvPr>
            <p:ph type="ftr" sz="quarter" idx="11"/>
          </p:nvPr>
        </p:nvSpPr>
        <p:spPr/>
        <p:txBody>
          <a:bodyPr/>
          <a:lstStyle>
            <a:extLst/>
          </a:lstStyle>
          <a:p>
            <a:r>
              <a:rPr lang="en-US" smtClean="0"/>
              <a:t>By Getahun G Woldemariam(AU Woliso Campus)</a:t>
            </a:r>
            <a:endParaRPr lang="en-US"/>
          </a:p>
        </p:txBody>
      </p:sp>
      <p:sp>
        <p:nvSpPr>
          <p:cNvPr id="4" name="Slide Number Placeholder 3"/>
          <p:cNvSpPr>
            <a:spLocks noGrp="1"/>
          </p:cNvSpPr>
          <p:nvPr>
            <p:ph type="sldNum" sz="quarter" idx="12"/>
          </p:nvPr>
        </p:nvSpPr>
        <p:spPr/>
        <p:txBody>
          <a:bodyPr/>
          <a:lstStyle>
            <a:extLst/>
          </a:lstStyle>
          <a:p>
            <a:fld id="{DDF98ACD-4071-45A3-9157-B6DE420EDCCB}"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1A9AD2D-726F-4E6D-9960-CF1BEF04C280}" type="datetime1">
              <a:rPr lang="en-US" smtClean="0"/>
              <a:t>5/28/2020</a:t>
            </a:fld>
            <a:endParaRPr lang="en-US"/>
          </a:p>
        </p:txBody>
      </p:sp>
      <p:sp>
        <p:nvSpPr>
          <p:cNvPr id="6" name="Footer Placeholder 5"/>
          <p:cNvSpPr>
            <a:spLocks noGrp="1"/>
          </p:cNvSpPr>
          <p:nvPr>
            <p:ph type="ftr" sz="quarter" idx="11"/>
          </p:nvPr>
        </p:nvSpPr>
        <p:spPr/>
        <p:txBody>
          <a:bodyPr/>
          <a:lstStyle>
            <a:extLst/>
          </a:lstStyle>
          <a:p>
            <a:r>
              <a:rPr lang="en-US" smtClean="0"/>
              <a:t>By Getahun G Woldemariam(AU Woliso Campus)</a:t>
            </a:r>
            <a:endParaRPr lang="en-US"/>
          </a:p>
        </p:txBody>
      </p:sp>
      <p:sp>
        <p:nvSpPr>
          <p:cNvPr id="7" name="Slide Number Placeholder 6"/>
          <p:cNvSpPr>
            <a:spLocks noGrp="1"/>
          </p:cNvSpPr>
          <p:nvPr>
            <p:ph type="sldNum" sz="quarter" idx="12"/>
          </p:nvPr>
        </p:nvSpPr>
        <p:spPr/>
        <p:txBody>
          <a:bodyPr/>
          <a:lstStyle>
            <a:extLst/>
          </a:lstStyle>
          <a:p>
            <a:fld id="{DDF98ACD-4071-45A3-9157-B6DE420EDCC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C43F2319-0EBA-4CFF-A6B0-9DA16FD412D3}" type="datetime1">
              <a:rPr lang="en-US" smtClean="0"/>
              <a:t>5/28/2020</a:t>
            </a:fld>
            <a:endParaRPr lang="en-US"/>
          </a:p>
        </p:txBody>
      </p:sp>
      <p:sp>
        <p:nvSpPr>
          <p:cNvPr id="6" name="Footer Placeholder 5"/>
          <p:cNvSpPr>
            <a:spLocks noGrp="1"/>
          </p:cNvSpPr>
          <p:nvPr>
            <p:ph type="ftr" sz="quarter" idx="11"/>
          </p:nvPr>
        </p:nvSpPr>
        <p:spPr/>
        <p:txBody>
          <a:bodyPr/>
          <a:lstStyle>
            <a:extLst/>
          </a:lstStyle>
          <a:p>
            <a:r>
              <a:rPr lang="en-US" smtClean="0"/>
              <a:t>By Getahun G Woldemariam(AU Woliso Campus)</a:t>
            </a:r>
            <a:endParaRPr lang="en-US"/>
          </a:p>
        </p:txBody>
      </p:sp>
      <p:sp>
        <p:nvSpPr>
          <p:cNvPr id="7" name="Slide Number Placeholder 6"/>
          <p:cNvSpPr>
            <a:spLocks noGrp="1"/>
          </p:cNvSpPr>
          <p:nvPr>
            <p:ph type="sldNum" sz="quarter" idx="12"/>
          </p:nvPr>
        </p:nvSpPr>
        <p:spPr/>
        <p:txBody>
          <a:bodyPr/>
          <a:lstStyle>
            <a:extLst/>
          </a:lstStyle>
          <a:p>
            <a:fld id="{DDF98ACD-4071-45A3-9157-B6DE420EDCCB}"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B093B4EF-D51E-4D1E-A370-BC8034ADD437}" type="datetime1">
              <a:rPr lang="en-US" smtClean="0"/>
              <a:t>5/28/2020</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r>
              <a:rPr lang="en-US" smtClean="0"/>
              <a:t>By Getahun G Woldemariam(AU Woliso Campus)</a:t>
            </a:r>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DDF98ACD-4071-45A3-9157-B6DE420EDCCB}"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7.xml"/><Relationship Id="rId1" Type="http://schemas.openxmlformats.org/officeDocument/2006/relationships/vmlDrawing" Target="../drawings/vmlDrawing6.vml"/><Relationship Id="rId5" Type="http://schemas.openxmlformats.org/officeDocument/2006/relationships/oleObject" Target="../embeddings/oleObject16.bin"/><Relationship Id="rId4" Type="http://schemas.openxmlformats.org/officeDocument/2006/relationships/oleObject" Target="../embeddings/oleObject15.bin"/></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Layout" Target="../slideLayouts/slideLayout7.xml"/><Relationship Id="rId1" Type="http://schemas.openxmlformats.org/officeDocument/2006/relationships/vmlDrawing" Target="../drawings/vmlDrawing7.v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7.xml"/><Relationship Id="rId1" Type="http://schemas.openxmlformats.org/officeDocument/2006/relationships/vmlDrawing" Target="../drawings/vmlDrawing8.vml"/><Relationship Id="rId4" Type="http://schemas.openxmlformats.org/officeDocument/2006/relationships/oleObject" Target="../embeddings/oleObject19.bin"/></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Layout" Target="../slideLayouts/slideLayout7.xml"/><Relationship Id="rId1" Type="http://schemas.openxmlformats.org/officeDocument/2006/relationships/vmlDrawing" Target="../drawings/vmlDrawing9.v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slideLayout" Target="../slideLayouts/slideLayout7.xml"/><Relationship Id="rId1" Type="http://schemas.openxmlformats.org/officeDocument/2006/relationships/vmlDrawing" Target="../drawings/vmlDrawing10.vml"/><Relationship Id="rId6" Type="http://schemas.openxmlformats.org/officeDocument/2006/relationships/oleObject" Target="../embeddings/oleObject24.bin"/><Relationship Id="rId5" Type="http://schemas.openxmlformats.org/officeDocument/2006/relationships/oleObject" Target="../embeddings/oleObject23.bin"/><Relationship Id="rId4" Type="http://schemas.openxmlformats.org/officeDocument/2006/relationships/oleObject" Target="../embeddings/oleObject22.bin"/></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25.bin"/><Relationship Id="rId2" Type="http://schemas.openxmlformats.org/officeDocument/2006/relationships/slideLayout" Target="../slideLayouts/slideLayout7.xml"/><Relationship Id="rId1" Type="http://schemas.openxmlformats.org/officeDocument/2006/relationships/vmlDrawing" Target="../drawings/vmlDrawing11.vml"/><Relationship Id="rId6" Type="http://schemas.openxmlformats.org/officeDocument/2006/relationships/oleObject" Target="../embeddings/oleObject28.bin"/><Relationship Id="rId5" Type="http://schemas.openxmlformats.org/officeDocument/2006/relationships/oleObject" Target="../embeddings/oleObject27.bin"/><Relationship Id="rId4" Type="http://schemas.openxmlformats.org/officeDocument/2006/relationships/oleObject" Target="../embeddings/oleObject26.bin"/></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29.bin"/><Relationship Id="rId2" Type="http://schemas.openxmlformats.org/officeDocument/2006/relationships/slideLayout" Target="../slideLayouts/slideLayout7.xml"/><Relationship Id="rId1" Type="http://schemas.openxmlformats.org/officeDocument/2006/relationships/vmlDrawing" Target="../drawings/vmlDrawing12.vml"/><Relationship Id="rId4" Type="http://schemas.openxmlformats.org/officeDocument/2006/relationships/oleObject" Target="../embeddings/oleObject30.bin"/></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31.bin"/><Relationship Id="rId2" Type="http://schemas.openxmlformats.org/officeDocument/2006/relationships/slideLayout" Target="../slideLayouts/slideLayout7.xml"/><Relationship Id="rId1" Type="http://schemas.openxmlformats.org/officeDocument/2006/relationships/vmlDrawing" Target="../drawings/vmlDrawing13.v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8" Type="http://schemas.openxmlformats.org/officeDocument/2006/relationships/oleObject" Target="../embeddings/oleObject37.bin"/><Relationship Id="rId3" Type="http://schemas.openxmlformats.org/officeDocument/2006/relationships/oleObject" Target="../embeddings/oleObject32.bin"/><Relationship Id="rId7" Type="http://schemas.openxmlformats.org/officeDocument/2006/relationships/oleObject" Target="../embeddings/oleObject36.bin"/><Relationship Id="rId2" Type="http://schemas.openxmlformats.org/officeDocument/2006/relationships/slideLayout" Target="../slideLayouts/slideLayout7.xml"/><Relationship Id="rId1" Type="http://schemas.openxmlformats.org/officeDocument/2006/relationships/vmlDrawing" Target="../drawings/vmlDrawing14.vml"/><Relationship Id="rId6" Type="http://schemas.openxmlformats.org/officeDocument/2006/relationships/oleObject" Target="../embeddings/oleObject35.bin"/><Relationship Id="rId5" Type="http://schemas.openxmlformats.org/officeDocument/2006/relationships/oleObject" Target="../embeddings/oleObject34.bin"/><Relationship Id="rId4" Type="http://schemas.openxmlformats.org/officeDocument/2006/relationships/oleObject" Target="../embeddings/oleObject33.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38.bin"/><Relationship Id="rId2" Type="http://schemas.openxmlformats.org/officeDocument/2006/relationships/slideLayout" Target="../slideLayouts/slideLayout7.xml"/><Relationship Id="rId1" Type="http://schemas.openxmlformats.org/officeDocument/2006/relationships/vmlDrawing" Target="../drawings/vmlDrawing15.vml"/><Relationship Id="rId5" Type="http://schemas.openxmlformats.org/officeDocument/2006/relationships/oleObject" Target="../embeddings/oleObject40.bin"/><Relationship Id="rId4" Type="http://schemas.openxmlformats.org/officeDocument/2006/relationships/oleObject" Target="../embeddings/oleObject39.bin"/></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41.bin"/><Relationship Id="rId2" Type="http://schemas.openxmlformats.org/officeDocument/2006/relationships/slideLayout" Target="../slideLayouts/slideLayout7.xml"/><Relationship Id="rId1" Type="http://schemas.openxmlformats.org/officeDocument/2006/relationships/vmlDrawing" Target="../drawings/vmlDrawing16.vml"/><Relationship Id="rId4" Type="http://schemas.openxmlformats.org/officeDocument/2006/relationships/oleObject" Target="../embeddings/oleObject42.bin"/></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43.bin"/><Relationship Id="rId2" Type="http://schemas.openxmlformats.org/officeDocument/2006/relationships/slideLayout" Target="../slideLayouts/slideLayout7.xml"/><Relationship Id="rId1" Type="http://schemas.openxmlformats.org/officeDocument/2006/relationships/vmlDrawing" Target="../drawings/vmlDrawing17.vml"/><Relationship Id="rId5" Type="http://schemas.openxmlformats.org/officeDocument/2006/relationships/oleObject" Target="../embeddings/oleObject45.bin"/><Relationship Id="rId4" Type="http://schemas.openxmlformats.org/officeDocument/2006/relationships/oleObject" Target="../embeddings/oleObject44.bin"/></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46.bin"/><Relationship Id="rId2" Type="http://schemas.openxmlformats.org/officeDocument/2006/relationships/slideLayout" Target="../slideLayouts/slideLayout7.xml"/><Relationship Id="rId1" Type="http://schemas.openxmlformats.org/officeDocument/2006/relationships/vmlDrawing" Target="../drawings/vmlDrawing18.vml"/><Relationship Id="rId4" Type="http://schemas.openxmlformats.org/officeDocument/2006/relationships/oleObject" Target="../embeddings/oleObject47.bin"/></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oleObject2.bin"/></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oleObject" Target="../embeddings/oleObject4.bin"/></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oleObject" Target="../embeddings/oleObject6.bin"/></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7.bin"/><Relationship Id="rId7" Type="http://schemas.openxmlformats.org/officeDocument/2006/relationships/oleObject" Target="../embeddings/oleObject11.bin"/><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oleObject" Target="../embeddings/oleObject10.bin"/><Relationship Id="rId5" Type="http://schemas.openxmlformats.org/officeDocument/2006/relationships/oleObject" Target="../embeddings/oleObject9.bin"/><Relationship Id="rId4" Type="http://schemas.openxmlformats.org/officeDocument/2006/relationships/oleObject" Target="../embeddings/oleObject8.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5.vml"/><Relationship Id="rId5" Type="http://schemas.openxmlformats.org/officeDocument/2006/relationships/oleObject" Target="../embeddings/oleObject13.bin"/><Relationship Id="rId4" Type="http://schemas.openxmlformats.org/officeDocument/2006/relationships/oleObject" Target="../embeddings/oleObject12.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Grp="1" noChangeArrowheads="1"/>
          </p:cNvSpPr>
          <p:nvPr>
            <p:ph type="ctrTitle"/>
          </p:nvPr>
        </p:nvSpPr>
        <p:spPr bwMode="auto">
          <a:xfrm>
            <a:off x="228600" y="304800"/>
            <a:ext cx="8458200"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latin typeface="Times" pitchFamily="18" charset="0"/>
                <a:ea typeface="Times New Roman" pitchFamily="18" charset="0"/>
                <a:cs typeface="Arial" pitchFamily="34" charset="0"/>
              </a:rPr>
              <a:t>CHAPTER</a:t>
            </a:r>
            <a:r>
              <a:rPr kumimoji="0" lang="en-US" sz="2800" b="1" i="0" u="none" strike="noStrike" cap="none" normalizeH="0" baseline="0" dirty="0" smtClean="0">
                <a:ln>
                  <a:noFill/>
                </a:ln>
                <a:solidFill>
                  <a:schemeClr val="tx1"/>
                </a:solidFill>
                <a:effectLst>
                  <a:outerShdw blurRad="38100" dist="38100" dir="2700000" algn="tl">
                    <a:srgbClr val="C0C0C0"/>
                  </a:outerShdw>
                </a:effectLst>
                <a:latin typeface="Times" pitchFamily="18" charset="0"/>
                <a:ea typeface="Times New Roman" pitchFamily="18" charset="0"/>
                <a:cs typeface="Arial" pitchFamily="34" charset="0"/>
              </a:rPr>
              <a:t> </a:t>
            </a:r>
            <a:r>
              <a:rPr kumimoji="0" lang="en-US" sz="2800" b="1" i="0" u="none" strike="noStrike" cap="none" normalizeH="0" baseline="0" dirty="0" smtClean="0">
                <a:ln>
                  <a:noFill/>
                </a:ln>
                <a:solidFill>
                  <a:schemeClr val="tx1"/>
                </a:solidFill>
                <a:latin typeface="Times" pitchFamily="18" charset="0"/>
                <a:ea typeface="Times New Roman" pitchFamily="18" charset="0"/>
                <a:cs typeface="Arial" pitchFamily="34" charset="0"/>
              </a:rPr>
              <a:t>5</a:t>
            </a:r>
            <a:endParaRPr kumimoji="0" lang="en-US" sz="2800" b="0" i="0" u="none" strike="noStrike" cap="none" normalizeH="0" baseline="0" dirty="0" smtClean="0">
              <a:ln>
                <a:noFill/>
              </a:ln>
              <a:solidFill>
                <a:schemeClr val="tx1"/>
              </a:solidFill>
              <a:latin typeface="Times" pitchFamily="18" charset="0"/>
              <a:ea typeface="Times New Roman" pitchFamily="18" charset="0"/>
              <a:cs typeface="Arial" pitchFamily="34" charset="0"/>
            </a:endParaRPr>
          </a:p>
          <a:p>
            <a:pPr lvl="0" eaLnBrk="0" fontAlgn="base" hangingPunct="0">
              <a:spcAft>
                <a:spcPct val="0"/>
              </a:spcAft>
            </a:pPr>
            <a:r>
              <a:rPr kumimoji="0" lang="en-US" sz="28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a:t>
            </a:r>
            <a:r>
              <a:rPr lang="en-US" sz="2800" b="1" dirty="0" smtClean="0">
                <a:latin typeface="Times" pitchFamily="18" charset="0"/>
              </a:rPr>
              <a:t>PROBABILITY THEORY AND RULES</a:t>
            </a:r>
            <a:r>
              <a:rPr lang="en-US" sz="2800" dirty="0" smtClean="0">
                <a:latin typeface="Times" pitchFamily="18" charset="0"/>
              </a:rPr>
              <a:t>  </a:t>
            </a:r>
            <a:br>
              <a:rPr lang="en-US" sz="2800" dirty="0" smtClean="0">
                <a:latin typeface="Times" pitchFamily="18" charset="0"/>
              </a:rPr>
            </a:br>
            <a:endParaRPr kumimoji="0" lang="en-US" sz="2800" b="0" i="0" u="none" strike="noStrike" cap="none" normalizeH="0" baseline="0" dirty="0" smtClean="0">
              <a:ln>
                <a:noFill/>
              </a:ln>
              <a:solidFill>
                <a:schemeClr val="tx1"/>
              </a:solidFill>
              <a:effectLst/>
              <a:latin typeface="Times" pitchFamily="18" charset="0"/>
              <a:cs typeface="Arial" pitchFamily="34" charset="0"/>
            </a:endParaRPr>
          </a:p>
        </p:txBody>
      </p:sp>
      <p:sp>
        <p:nvSpPr>
          <p:cNvPr id="1026" name="Rectangle 2"/>
          <p:cNvSpPr>
            <a:spLocks noGrp="1" noChangeArrowheads="1"/>
          </p:cNvSpPr>
          <p:nvPr>
            <p:ph type="subTitle" idx="1"/>
          </p:nvPr>
        </p:nvSpPr>
        <p:spPr bwMode="auto">
          <a:xfrm>
            <a:off x="228600" y="1371600"/>
            <a:ext cx="8763000" cy="538609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en-US" sz="2400" b="1" i="0" strike="noStrike" cap="none" normalizeH="0" baseline="0" dirty="0" smtClean="0">
                <a:ln>
                  <a:noFill/>
                </a:ln>
                <a:solidFill>
                  <a:schemeClr val="tx1"/>
                </a:solidFill>
                <a:effectLst/>
                <a:latin typeface="Times" pitchFamily="18" charset="0"/>
                <a:ea typeface="Times New Roman" pitchFamily="18" charset="0"/>
                <a:cs typeface="Arial" pitchFamily="34" charset="0"/>
              </a:rPr>
              <a:t>         Definitions of some probability terms</a:t>
            </a:r>
            <a:endParaRPr kumimoji="0" lang="en-US" sz="2400" b="0" i="0" strike="noStrike" cap="none" normalizeH="0" baseline="0" dirty="0" smtClean="0">
              <a:ln>
                <a:noFill/>
              </a:ln>
              <a:solidFill>
                <a:schemeClr val="tx1"/>
              </a:solidFill>
              <a:effectLst/>
              <a:latin typeface="Times" pitchFamily="18" charset="0"/>
              <a:cs typeface="Arial" pitchFamily="34" charset="0"/>
            </a:endParaRPr>
          </a:p>
          <a:p>
            <a:pPr marL="914400" marR="0" lvl="1" indent="-457200" algn="l" defTabSz="914400" rtl="0" eaLnBrk="0" fontAlgn="base" latinLnBrk="0" hangingPunct="0">
              <a:lnSpc>
                <a:spcPct val="100000"/>
              </a:lnSpc>
              <a:spcBef>
                <a:spcPct val="0"/>
              </a:spcBef>
              <a:spcAft>
                <a:spcPct val="0"/>
              </a:spcAft>
              <a:buClrTx/>
              <a:buSzTx/>
              <a:buFont typeface="+mj-lt"/>
              <a:buAutoNum type="arabicPeriod"/>
              <a:tabLst>
                <a:tab pos="457200" algn="l"/>
              </a:tabLst>
            </a:pPr>
            <a:r>
              <a:rPr kumimoji="0" lang="en-US" sz="2400" b="1"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Probability-</a:t>
            </a: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is the chance that something will happen.</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914400" marR="0" lvl="1" indent="-457200" algn="l" defTabSz="914400" rtl="0" eaLnBrk="0" fontAlgn="base" latinLnBrk="0" hangingPunct="0">
              <a:lnSpc>
                <a:spcPct val="100000"/>
              </a:lnSpc>
              <a:spcBef>
                <a:spcPct val="0"/>
              </a:spcBef>
              <a:spcAft>
                <a:spcPct val="0"/>
              </a:spcAft>
              <a:buClrTx/>
              <a:buSzTx/>
              <a:buFont typeface="+mj-lt"/>
              <a:buAutoNum type="arabicPeriod"/>
              <a:tabLst>
                <a:tab pos="457200" algn="l"/>
              </a:tabLst>
            </a:pPr>
            <a:r>
              <a:rPr kumimoji="0" lang="en-US" sz="2400" b="1"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Experimen</a:t>
            </a: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t: probability theory is used as a model for which the outcome occur randomly.</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914400" marR="0" lvl="1" indent="-457200" algn="l" defTabSz="914400" rtl="0" eaLnBrk="0" fontAlgn="base" latinLnBrk="0" hangingPunct="0">
              <a:lnSpc>
                <a:spcPct val="100000"/>
              </a:lnSpc>
              <a:spcBef>
                <a:spcPct val="0"/>
              </a:spcBef>
              <a:spcAft>
                <a:spcPct val="0"/>
              </a:spcAft>
              <a:buClrTx/>
              <a:buSzTx/>
              <a:buFont typeface="+mj-lt"/>
              <a:buAutoNum type="arabicPeriod"/>
              <a:tabLst>
                <a:tab pos="457200" algn="l"/>
              </a:tabLst>
            </a:pPr>
            <a:r>
              <a:rPr kumimoji="0" lang="en-US" sz="2400" b="1"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Sample space- </a:t>
            </a: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is the set of all possible outcome of the experiment</a:t>
            </a:r>
            <a:r>
              <a:rPr kumimoji="0" lang="en-US" sz="2400" b="1"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a:t>
            </a: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The size of sample space </a:t>
            </a:r>
            <a:r>
              <a:rPr kumimoji="0" lang="en-US" sz="2400" b="0" i="0" u="none" strike="noStrike" cap="none" normalizeH="0" baseline="0" dirty="0" smtClean="0">
                <a:ln>
                  <a:noFill/>
                </a:ln>
                <a:solidFill>
                  <a:srgbClr val="00B050"/>
                </a:solidFill>
                <a:effectLst/>
                <a:latin typeface="Times" pitchFamily="18" charset="0"/>
                <a:ea typeface="Times New Roman" pitchFamily="18" charset="0"/>
                <a:cs typeface="Arial" pitchFamily="34" charset="0"/>
              </a:rPr>
              <a:t>is finite, countable infinite or  uncountable infinite .</a:t>
            </a:r>
            <a:endParaRPr kumimoji="0" lang="en-US" sz="2400" b="0" i="0" u="none" strike="noStrike" cap="none" normalizeH="0" baseline="0" dirty="0" smtClean="0">
              <a:ln>
                <a:noFill/>
              </a:ln>
              <a:solidFill>
                <a:srgbClr val="00B050"/>
              </a:solidFill>
              <a:effectLst/>
              <a:latin typeface="Times"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n-US" sz="2400" b="0" i="1"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a:t>
            </a:r>
            <a:r>
              <a:rPr kumimoji="0" lang="en-US" sz="2400" b="1"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Examples:  </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457200" marR="0" lvl="0" indent="-457200" algn="l" defTabSz="914400" rtl="0" eaLnBrk="0" fontAlgn="base" latinLnBrk="0" hangingPunct="0">
              <a:lnSpc>
                <a:spcPct val="100000"/>
              </a:lnSpc>
              <a:spcBef>
                <a:spcPct val="0"/>
              </a:spcBef>
              <a:spcAft>
                <a:spcPct val="0"/>
              </a:spcAft>
              <a:buClrTx/>
              <a:buSzTx/>
              <a:buFont typeface="+mj-lt"/>
              <a:buAutoNum type="alphaUcPeriod"/>
              <a:tabLst>
                <a:tab pos="457200" algn="l"/>
              </a:tabLst>
            </a:pPr>
            <a:r>
              <a:rPr kumimoji="0" lang="en-US" sz="2400" b="1"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a:t>
            </a: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The outcome of the number of germinating seeds, since 100 seeds were planted,  the number of germinating could be anything from 0-100.</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457200" marR="0" lvl="0" indent="-457200" algn="l" defTabSz="914400" rtl="0" eaLnBrk="0" fontAlgn="base" latinLnBrk="0" hangingPunct="0">
              <a:lnSpc>
                <a:spcPct val="100000"/>
              </a:lnSpc>
              <a:spcBef>
                <a:spcPct val="0"/>
              </a:spcBef>
              <a:spcAft>
                <a:spcPct val="0"/>
              </a:spcAft>
              <a:buClrTx/>
              <a:buSzTx/>
              <a:tabLst>
                <a:tab pos="457200" algn="l"/>
              </a:tabLst>
            </a:pPr>
            <a:r>
              <a:rPr kumimoji="0" lang="en-US" sz="2400" b="1"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S= {0,1,2,…</a:t>
            </a: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.100} …… finite sample space </a:t>
            </a:r>
          </a:p>
          <a:p>
            <a:pPr marL="457200" marR="0" lvl="0" indent="-457200" algn="l" defTabSz="914400" rtl="0" eaLnBrk="0" fontAlgn="base" latinLnBrk="0" hangingPunct="0">
              <a:lnSpc>
                <a:spcPct val="100000"/>
              </a:lnSpc>
              <a:spcBef>
                <a:spcPct val="0"/>
              </a:spcBef>
              <a:spcAft>
                <a:spcPct val="0"/>
              </a:spcAft>
              <a:buClrTx/>
              <a:buSzTx/>
              <a:tabLst>
                <a:tab pos="457200" algn="l"/>
              </a:tabLst>
            </a:pPr>
            <a:r>
              <a:rPr lang="en-US" dirty="0" smtClean="0">
                <a:solidFill>
                  <a:schemeClr val="tx1"/>
                </a:solidFill>
                <a:latin typeface="Times" pitchFamily="18" charset="0"/>
                <a:ea typeface="Times New Roman" pitchFamily="18" charset="0"/>
                <a:cs typeface="Arial" pitchFamily="34" charset="0"/>
              </a:rPr>
              <a:t>B. </a:t>
            </a: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The survival time in weeks could be any non _negative integer</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n-US" sz="2400" b="1"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S={0,1,2</a:t>
            </a: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countable infinite sample space</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p:txBody>
      </p:sp>
      <p:pic>
        <p:nvPicPr>
          <p:cNvPr id="4" name="Picture 2" descr="C:\Users\Dr P K  Jain\Desktop\images.jpg"/>
          <p:cNvPicPr>
            <a:picLocks noChangeAspect="1" noChangeArrowheads="1"/>
          </p:cNvPicPr>
          <p:nvPr/>
        </p:nvPicPr>
        <p:blipFill>
          <a:blip r:embed="rId2" cstate="print">
            <a:clrChange>
              <a:clrFrom>
                <a:srgbClr val="FFFFFF"/>
              </a:clrFrom>
              <a:clrTo>
                <a:srgbClr val="FFFFFF">
                  <a:alpha val="0"/>
                </a:srgbClr>
              </a:clrTo>
            </a:clrChange>
          </a:blip>
          <a:stretch>
            <a:fillRect/>
          </a:stretch>
        </p:blipFill>
        <p:spPr>
          <a:xfrm>
            <a:off x="6934200" y="0"/>
            <a:ext cx="1828800" cy="1752600"/>
          </a:xfrm>
          <a:prstGeom prst="rect">
            <a:avLst/>
          </a:prstGeom>
          <a:noFill/>
        </p:spPr>
      </p:pic>
      <p:sp>
        <p:nvSpPr>
          <p:cNvPr id="5" name="Date Placeholder 4"/>
          <p:cNvSpPr>
            <a:spLocks noGrp="1"/>
          </p:cNvSpPr>
          <p:nvPr>
            <p:ph type="dt" sz="half" idx="10"/>
          </p:nvPr>
        </p:nvSpPr>
        <p:spPr/>
        <p:txBody>
          <a:bodyPr/>
          <a:lstStyle/>
          <a:p>
            <a:fld id="{19FD4A3B-9F49-4CD4-A585-A3896017CC45}" type="datetime1">
              <a:rPr lang="en-US" smtClean="0"/>
              <a:t>5/28/2020</a:t>
            </a:fld>
            <a:endParaRPr lang="en-US"/>
          </a:p>
        </p:txBody>
      </p:sp>
      <p:sp>
        <p:nvSpPr>
          <p:cNvPr id="6" name="Footer Placeholder 5"/>
          <p:cNvSpPr>
            <a:spLocks noGrp="1"/>
          </p:cNvSpPr>
          <p:nvPr>
            <p:ph type="ftr" sz="quarter" idx="11"/>
          </p:nvPr>
        </p:nvSpPr>
        <p:spPr/>
        <p:txBody>
          <a:bodyPr/>
          <a:lstStyle/>
          <a:p>
            <a:r>
              <a:rPr lang="en-US" smtClean="0"/>
              <a:t>By Getahun G Woldemariam(AU Woliso Campus)</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3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noChangeArrowheads="1"/>
          </p:cNvSpPr>
          <p:nvPr/>
        </p:nvSpPr>
        <p:spPr bwMode="auto">
          <a:xfrm>
            <a:off x="1" y="381000"/>
            <a:ext cx="9144000"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Note that in permutation AB is different from BA. But in combination AB is the same as BA.</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sng" strike="noStrike" cap="none" normalizeH="0" baseline="0" dirty="0" smtClean="0">
                <a:ln>
                  <a:noFill/>
                </a:ln>
                <a:solidFill>
                  <a:schemeClr val="tx1"/>
                </a:solidFill>
                <a:effectLst/>
                <a:latin typeface="Times" pitchFamily="18" charset="0"/>
                <a:ea typeface="Times New Roman" pitchFamily="18" charset="0"/>
                <a:cs typeface="Arial" pitchFamily="34" charset="0"/>
              </a:rPr>
              <a:t>Combination</a:t>
            </a:r>
            <a:r>
              <a:rPr kumimoji="0" lang="en-US" sz="2400" b="0" i="0" u="sng" strike="noStrike" cap="none" normalizeH="0" baseline="0" dirty="0" smtClean="0">
                <a:ln>
                  <a:noFill/>
                </a:ln>
                <a:solidFill>
                  <a:schemeClr val="tx1"/>
                </a:solidFill>
                <a:effectLst/>
                <a:latin typeface="Times" pitchFamily="18" charset="0"/>
                <a:ea typeface="Times New Roman" pitchFamily="18" charset="0"/>
                <a:cs typeface="Arial" pitchFamily="34" charset="0"/>
              </a:rPr>
              <a:t> </a:t>
            </a:r>
            <a:r>
              <a:rPr kumimoji="0" lang="en-US" sz="2400" b="1" i="0" u="sng" strike="noStrike" cap="none" normalizeH="0" baseline="0" dirty="0" smtClean="0">
                <a:ln>
                  <a:noFill/>
                </a:ln>
                <a:solidFill>
                  <a:schemeClr val="tx1"/>
                </a:solidFill>
                <a:effectLst/>
                <a:latin typeface="Times" pitchFamily="18" charset="0"/>
                <a:ea typeface="Times New Roman" pitchFamily="18" charset="0"/>
                <a:cs typeface="Arial" pitchFamily="34" charset="0"/>
              </a:rPr>
              <a:t>Rule</a:t>
            </a:r>
            <a:endPar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The number of combinations of r objects selected from n objects is denoted by </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p:txBody>
      </p:sp>
      <p:sp>
        <p:nvSpPr>
          <p:cNvPr id="34819"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4818" name="Object 2"/>
          <p:cNvGraphicFramePr>
            <a:graphicFrameLocks noChangeAspect="1"/>
          </p:cNvGraphicFramePr>
          <p:nvPr/>
        </p:nvGraphicFramePr>
        <p:xfrm>
          <a:off x="1600200" y="1905000"/>
          <a:ext cx="1524000" cy="838200"/>
        </p:xfrm>
        <a:graphic>
          <a:graphicData uri="http://schemas.openxmlformats.org/presentationml/2006/ole">
            <p:oleObj spid="_x0000_s34818" name="Equation" r:id="rId3" imgW="1040948" imgH="583947" progId="">
              <p:embed/>
            </p:oleObj>
          </a:graphicData>
        </a:graphic>
      </p:graphicFrame>
      <p:sp>
        <p:nvSpPr>
          <p:cNvPr id="5" name="Rectangle 4"/>
          <p:cNvSpPr/>
          <p:nvPr/>
        </p:nvSpPr>
        <p:spPr>
          <a:xfrm>
            <a:off x="3124200" y="2133600"/>
            <a:ext cx="3642344" cy="461665"/>
          </a:xfrm>
          <a:prstGeom prst="rect">
            <a:avLst/>
          </a:prstGeom>
        </p:spPr>
        <p:txBody>
          <a:bodyPr wrap="none">
            <a:spAutoFit/>
          </a:bodyPr>
          <a:lstStyle/>
          <a:p>
            <a:r>
              <a:rPr lang="en-US" sz="2400" dirty="0">
                <a:latin typeface="Times" pitchFamily="18" charset="0"/>
              </a:rPr>
              <a:t>and is given by the formula:</a:t>
            </a:r>
          </a:p>
        </p:txBody>
      </p:sp>
      <p:sp>
        <p:nvSpPr>
          <p:cNvPr id="34821"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4820" name="Object 4"/>
          <p:cNvGraphicFramePr>
            <a:graphicFrameLocks noChangeAspect="1"/>
          </p:cNvGraphicFramePr>
          <p:nvPr/>
        </p:nvGraphicFramePr>
        <p:xfrm>
          <a:off x="6705600" y="1981200"/>
          <a:ext cx="1828800" cy="809625"/>
        </p:xfrm>
        <a:graphic>
          <a:graphicData uri="http://schemas.openxmlformats.org/presentationml/2006/ole">
            <p:oleObj spid="_x0000_s34820" name="Equation" r:id="rId4" imgW="1511300" imgH="584200" progId="">
              <p:embed/>
            </p:oleObj>
          </a:graphicData>
        </a:graphic>
      </p:graphicFrame>
      <p:sp>
        <p:nvSpPr>
          <p:cNvPr id="34822" name="Rectangle 6"/>
          <p:cNvSpPr>
            <a:spLocks noChangeArrowheads="1"/>
          </p:cNvSpPr>
          <p:nvPr/>
        </p:nvSpPr>
        <p:spPr bwMode="auto">
          <a:xfrm>
            <a:off x="0" y="2667001"/>
            <a:ext cx="91440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28600" algn="l"/>
              </a:tabLst>
            </a:pPr>
            <a:r>
              <a:rPr kumimoji="0" lang="en-US" sz="2400" b="1"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Examples:</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228600" algn="l"/>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1. In how many ways a committee of 5 people is chosen out of 9 people? </a:t>
            </a:r>
            <a:endParaRPr kumimoji="0" lang="en-US" sz="2400" b="1" i="0" u="none" strike="noStrike" cap="none" normalizeH="0" baseline="0" dirty="0" smtClean="0">
              <a:ln>
                <a:noFill/>
              </a:ln>
              <a:solidFill>
                <a:schemeClr val="tx1"/>
              </a:solidFill>
              <a:effectLst/>
              <a:latin typeface="Times" pitchFamily="18"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Lst>
            </a:pPr>
            <a:r>
              <a:rPr kumimoji="0" lang="en-US" sz="2400" b="1"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Solutions: </a:t>
            </a: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a:t>
            </a:r>
            <a:r>
              <a:rPr kumimoji="0" lang="en-US" sz="2400" b="0" i="0" u="none" strike="noStrike" cap="none" normalizeH="0" baseline="0" dirty="0" smtClean="0">
                <a:ln>
                  <a:noFill/>
                </a:ln>
                <a:solidFill>
                  <a:schemeClr val="tx1"/>
                </a:solidFill>
                <a:effectLst/>
                <a:latin typeface="Times" pitchFamily="18" charset="0"/>
                <a:cs typeface="Arial" pitchFamily="34" charset="0"/>
              </a:rPr>
              <a:t> </a:t>
            </a:r>
          </a:p>
        </p:txBody>
      </p:sp>
      <p:sp>
        <p:nvSpPr>
          <p:cNvPr id="34824"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4823" name="Object 7"/>
          <p:cNvGraphicFramePr>
            <a:graphicFrameLocks noChangeAspect="1"/>
          </p:cNvGraphicFramePr>
          <p:nvPr/>
        </p:nvGraphicFramePr>
        <p:xfrm>
          <a:off x="838200" y="4038600"/>
          <a:ext cx="4114800" cy="1295400"/>
        </p:xfrm>
        <a:graphic>
          <a:graphicData uri="http://schemas.openxmlformats.org/presentationml/2006/ole">
            <p:oleObj spid="_x0000_s34823" name="Equation" r:id="rId5" imgW="2971800" imgH="889000" progId="">
              <p:embed/>
            </p:oleObj>
          </a:graphicData>
        </a:graphic>
      </p:graphicFrame>
      <p:sp>
        <p:nvSpPr>
          <p:cNvPr id="11" name="Date Placeholder 10"/>
          <p:cNvSpPr>
            <a:spLocks noGrp="1"/>
          </p:cNvSpPr>
          <p:nvPr>
            <p:ph type="dt" sz="half" idx="10"/>
          </p:nvPr>
        </p:nvSpPr>
        <p:spPr/>
        <p:txBody>
          <a:bodyPr/>
          <a:lstStyle/>
          <a:p>
            <a:fld id="{C127D675-C6CE-4AA4-B330-2DFDB58F6581}" type="datetime1">
              <a:rPr lang="en-US" smtClean="0"/>
              <a:t>5/28/2020</a:t>
            </a:fld>
            <a:endParaRPr lang="en-US"/>
          </a:p>
        </p:txBody>
      </p:sp>
      <p:sp>
        <p:nvSpPr>
          <p:cNvPr id="12" name="Footer Placeholder 11"/>
          <p:cNvSpPr>
            <a:spLocks noGrp="1"/>
          </p:cNvSpPr>
          <p:nvPr>
            <p:ph type="ftr" sz="quarter" idx="11"/>
          </p:nvPr>
        </p:nvSpPr>
        <p:spPr/>
        <p:txBody>
          <a:bodyPr/>
          <a:lstStyle/>
          <a:p>
            <a:r>
              <a:rPr lang="en-US" smtClean="0"/>
              <a:t>By Getahun G Woldemariam(AU Woliso Campus)</a:t>
            </a:r>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7848600" cy="2308324"/>
          </a:xfrm>
          <a:prstGeom prst="rect">
            <a:avLst/>
          </a:prstGeom>
        </p:spPr>
        <p:txBody>
          <a:bodyPr wrap="square">
            <a:spAutoFit/>
          </a:bodyPr>
          <a:lstStyle/>
          <a:p>
            <a:pPr lvl="0"/>
            <a:r>
              <a:rPr lang="en-US" sz="2400" dirty="0" smtClean="0">
                <a:latin typeface="Times" pitchFamily="18" charset="0"/>
              </a:rPr>
              <a:t>2. Among </a:t>
            </a:r>
            <a:r>
              <a:rPr lang="en-US" sz="2400" dirty="0">
                <a:latin typeface="Times" pitchFamily="18" charset="0"/>
              </a:rPr>
              <a:t>15 clocks there are two defectives .In how many ways can an inspector chose three of the clocks for inspection so that:</a:t>
            </a:r>
          </a:p>
          <a:p>
            <a:pPr marL="914400" lvl="1" indent="-457200">
              <a:buFont typeface="+mj-lt"/>
              <a:buAutoNum type="alphaLcPeriod"/>
            </a:pPr>
            <a:r>
              <a:rPr lang="en-US" sz="2400" dirty="0">
                <a:latin typeface="Times" pitchFamily="18" charset="0"/>
              </a:rPr>
              <a:t>There is no restriction.</a:t>
            </a:r>
          </a:p>
          <a:p>
            <a:pPr marL="914400" lvl="1" indent="-457200">
              <a:buFont typeface="+mj-lt"/>
              <a:buAutoNum type="alphaLcPeriod"/>
            </a:pPr>
            <a:r>
              <a:rPr lang="en-US" sz="2400" dirty="0">
                <a:latin typeface="Times" pitchFamily="18" charset="0"/>
              </a:rPr>
              <a:t>None of the defective clock is included.</a:t>
            </a:r>
          </a:p>
          <a:p>
            <a:pPr marL="914400" lvl="1" indent="-457200">
              <a:buFont typeface="+mj-lt"/>
              <a:buAutoNum type="alphaLcPeriod"/>
            </a:pPr>
            <a:r>
              <a:rPr lang="en-US" sz="2400" dirty="0">
                <a:latin typeface="Times" pitchFamily="18" charset="0"/>
              </a:rPr>
              <a:t>Only one of the defective clocks is included</a:t>
            </a:r>
            <a:r>
              <a:rPr lang="en-US" sz="2400" dirty="0" smtClean="0">
                <a:latin typeface="Times" pitchFamily="18" charset="0"/>
              </a:rPr>
              <a:t>.</a:t>
            </a:r>
          </a:p>
        </p:txBody>
      </p:sp>
      <p:sp>
        <p:nvSpPr>
          <p:cNvPr id="35841" name="Rectangle 1"/>
          <p:cNvSpPr>
            <a:spLocks noChangeArrowheads="1"/>
          </p:cNvSpPr>
          <p:nvPr/>
        </p:nvSpPr>
        <p:spPr bwMode="auto">
          <a:xfrm>
            <a:off x="0" y="2971800"/>
            <a:ext cx="9144000"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685800" algn="l"/>
              </a:tabLst>
            </a:pPr>
            <a:r>
              <a:rPr kumimoji="0" lang="en-US" sz="2400" b="1"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Solutions:</a:t>
            </a: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a:t>
            </a:r>
            <a:r>
              <a:rPr kumimoji="0" lang="en-US" sz="2400" b="1"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n</a:t>
            </a: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=15 of which 2 are defective and 13 are non-defective; and </a:t>
            </a:r>
            <a:r>
              <a:rPr kumimoji="0" lang="en-US" sz="2400" b="1"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r</a:t>
            </a: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=3</a:t>
            </a:r>
          </a:p>
          <a:p>
            <a:pPr marL="0" marR="0" lvl="0" indent="0" algn="l" defTabSz="914400" rtl="0" eaLnBrk="0" fontAlgn="base" latinLnBrk="0" hangingPunct="0">
              <a:lnSpc>
                <a:spcPct val="100000"/>
              </a:lnSpc>
              <a:spcBef>
                <a:spcPct val="0"/>
              </a:spcBef>
              <a:spcAft>
                <a:spcPct val="0"/>
              </a:spcAft>
              <a:buClrTx/>
              <a:buSzTx/>
              <a:tabLst>
                <a:tab pos="685800" algn="l"/>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A, If there is no restriction select three clocks from 15 clocks and this can be done in :</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p:txBody>
      </p:sp>
      <p:sp>
        <p:nvSpPr>
          <p:cNvPr id="35843"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5842" name="Object 2"/>
          <p:cNvGraphicFramePr>
            <a:graphicFrameLocks noChangeAspect="1"/>
          </p:cNvGraphicFramePr>
          <p:nvPr/>
        </p:nvGraphicFramePr>
        <p:xfrm>
          <a:off x="1295400" y="4876800"/>
          <a:ext cx="4114800" cy="1219200"/>
        </p:xfrm>
        <a:graphic>
          <a:graphicData uri="http://schemas.openxmlformats.org/presentationml/2006/ole">
            <p:oleObj spid="_x0000_s35842" name="Equation" r:id="rId3" imgW="3060700" imgH="889000" progId="">
              <p:embed/>
            </p:oleObj>
          </a:graphicData>
        </a:graphic>
      </p:graphicFrame>
      <p:sp>
        <p:nvSpPr>
          <p:cNvPr id="6" name="Date Placeholder 5"/>
          <p:cNvSpPr>
            <a:spLocks noGrp="1"/>
          </p:cNvSpPr>
          <p:nvPr>
            <p:ph type="dt" sz="half" idx="10"/>
          </p:nvPr>
        </p:nvSpPr>
        <p:spPr/>
        <p:txBody>
          <a:bodyPr/>
          <a:lstStyle/>
          <a:p>
            <a:fld id="{87EB2482-E6D6-468B-8009-E4C5414A70CF}" type="datetime1">
              <a:rPr lang="en-US" smtClean="0"/>
              <a:t>5/28/2020</a:t>
            </a:fld>
            <a:endParaRPr lang="en-US"/>
          </a:p>
        </p:txBody>
      </p:sp>
      <p:sp>
        <p:nvSpPr>
          <p:cNvPr id="7" name="Footer Placeholder 6"/>
          <p:cNvSpPr>
            <a:spLocks noGrp="1"/>
          </p:cNvSpPr>
          <p:nvPr>
            <p:ph type="ftr" sz="quarter" idx="11"/>
          </p:nvPr>
        </p:nvSpPr>
        <p:spPr/>
        <p:txBody>
          <a:bodyPr/>
          <a:lstStyle/>
          <a:p>
            <a:r>
              <a:rPr lang="en-US" smtClean="0"/>
              <a:t>By Getahun G Woldemariam(AU Woliso Campus)</a:t>
            </a: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6865" name="Object 1"/>
          <p:cNvGraphicFramePr>
            <a:graphicFrameLocks noChangeAspect="1"/>
          </p:cNvGraphicFramePr>
          <p:nvPr/>
        </p:nvGraphicFramePr>
        <p:xfrm>
          <a:off x="762000" y="2362200"/>
          <a:ext cx="2514600" cy="838200"/>
        </p:xfrm>
        <a:graphic>
          <a:graphicData uri="http://schemas.openxmlformats.org/presentationml/2006/ole">
            <p:oleObj spid="_x0000_s36865" name="Equation" r:id="rId3" imgW="1828800" imgH="584200" progId="">
              <p:embed/>
            </p:oleObj>
          </a:graphicData>
        </a:graphic>
      </p:graphicFrame>
      <p:sp>
        <p:nvSpPr>
          <p:cNvPr id="4" name="Rectangle 3"/>
          <p:cNvSpPr/>
          <p:nvPr/>
        </p:nvSpPr>
        <p:spPr>
          <a:xfrm>
            <a:off x="381000" y="3200400"/>
            <a:ext cx="8534400" cy="1200329"/>
          </a:xfrm>
          <a:prstGeom prst="rect">
            <a:avLst/>
          </a:prstGeom>
        </p:spPr>
        <p:txBody>
          <a:bodyPr wrap="square">
            <a:spAutoFit/>
          </a:bodyPr>
          <a:lstStyle/>
          <a:p>
            <a:pPr lvl="0"/>
            <a:r>
              <a:rPr lang="en-US" sz="2400" dirty="0" smtClean="0">
                <a:latin typeface="Times" pitchFamily="18" charset="0"/>
              </a:rPr>
              <a:t>C, Only </a:t>
            </a:r>
            <a:r>
              <a:rPr lang="en-US" sz="2400" dirty="0">
                <a:latin typeface="Times" pitchFamily="18" charset="0"/>
              </a:rPr>
              <a:t>one of the defective clocks is </a:t>
            </a:r>
            <a:r>
              <a:rPr lang="en-US" sz="2400" dirty="0" smtClean="0">
                <a:latin typeface="Times" pitchFamily="18" charset="0"/>
              </a:rPr>
              <a:t>included. </a:t>
            </a:r>
          </a:p>
          <a:p>
            <a:pPr lvl="0"/>
            <a:r>
              <a:rPr lang="en-US" sz="2400" dirty="0" smtClean="0">
                <a:latin typeface="Times" pitchFamily="18" charset="0"/>
              </a:rPr>
              <a:t>This </a:t>
            </a:r>
            <a:r>
              <a:rPr lang="en-US" sz="2400" dirty="0">
                <a:latin typeface="Times" pitchFamily="18" charset="0"/>
              </a:rPr>
              <a:t>is equivalent to one defective and two non defective, which can be done in: </a:t>
            </a:r>
          </a:p>
        </p:txBody>
      </p:sp>
      <p:sp>
        <p:nvSpPr>
          <p:cNvPr id="3686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6867" name="Object 3"/>
          <p:cNvGraphicFramePr>
            <a:graphicFrameLocks noChangeAspect="1"/>
          </p:cNvGraphicFramePr>
          <p:nvPr/>
        </p:nvGraphicFramePr>
        <p:xfrm>
          <a:off x="685800" y="4419600"/>
          <a:ext cx="2514600" cy="838200"/>
        </p:xfrm>
        <a:graphic>
          <a:graphicData uri="http://schemas.openxmlformats.org/presentationml/2006/ole">
            <p:oleObj spid="_x0000_s36867" name="Equation" r:id="rId4" imgW="1841500" imgH="584200" progId="">
              <p:embed/>
            </p:oleObj>
          </a:graphicData>
        </a:graphic>
      </p:graphicFrame>
      <p:sp>
        <p:nvSpPr>
          <p:cNvPr id="36869"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 name="Rectangle 9"/>
          <p:cNvSpPr/>
          <p:nvPr/>
        </p:nvSpPr>
        <p:spPr>
          <a:xfrm>
            <a:off x="152400" y="990600"/>
            <a:ext cx="8991600" cy="1200329"/>
          </a:xfrm>
          <a:prstGeom prst="rect">
            <a:avLst/>
          </a:prstGeom>
        </p:spPr>
        <p:txBody>
          <a:bodyPr wrap="square">
            <a:spAutoFit/>
          </a:bodyPr>
          <a:lstStyle/>
          <a:p>
            <a:pPr lvl="0"/>
            <a:r>
              <a:rPr lang="en-US" sz="2400" dirty="0" smtClean="0">
                <a:latin typeface="Times" pitchFamily="18" charset="0"/>
              </a:rPr>
              <a:t>B, None </a:t>
            </a:r>
            <a:r>
              <a:rPr lang="en-US" sz="2400" dirty="0">
                <a:latin typeface="Times" pitchFamily="18" charset="0"/>
              </a:rPr>
              <a:t>of the defective clocks is included.</a:t>
            </a:r>
          </a:p>
          <a:p>
            <a:r>
              <a:rPr lang="en-US" sz="2400" dirty="0">
                <a:latin typeface="Times" pitchFamily="18" charset="0"/>
              </a:rPr>
              <a:t>   This is equivalent to zero defective and three non defective, which </a:t>
            </a:r>
            <a:r>
              <a:rPr lang="en-US" sz="2400" dirty="0" smtClean="0">
                <a:latin typeface="Times" pitchFamily="18" charset="0"/>
              </a:rPr>
              <a:t>   can </a:t>
            </a:r>
            <a:r>
              <a:rPr lang="en-US" sz="2400" dirty="0">
                <a:latin typeface="Times" pitchFamily="18" charset="0"/>
              </a:rPr>
              <a:t>be done  </a:t>
            </a:r>
            <a:r>
              <a:rPr lang="en-US" sz="2400" dirty="0" smtClean="0">
                <a:latin typeface="Times" pitchFamily="18" charset="0"/>
              </a:rPr>
              <a:t> </a:t>
            </a:r>
            <a:r>
              <a:rPr lang="en-US" sz="2400" dirty="0">
                <a:latin typeface="Times" pitchFamily="18" charset="0"/>
              </a:rPr>
              <a:t>in: </a:t>
            </a:r>
          </a:p>
        </p:txBody>
      </p:sp>
      <p:sp>
        <p:nvSpPr>
          <p:cNvPr id="9" name="Date Placeholder 8"/>
          <p:cNvSpPr>
            <a:spLocks noGrp="1"/>
          </p:cNvSpPr>
          <p:nvPr>
            <p:ph type="dt" sz="half" idx="10"/>
          </p:nvPr>
        </p:nvSpPr>
        <p:spPr/>
        <p:txBody>
          <a:bodyPr/>
          <a:lstStyle/>
          <a:p>
            <a:fld id="{569C3E86-4A1E-49DA-99FE-A6257CE8E665}" type="datetime1">
              <a:rPr lang="en-US" smtClean="0"/>
              <a:t>5/28/2020</a:t>
            </a:fld>
            <a:endParaRPr lang="en-US"/>
          </a:p>
        </p:txBody>
      </p:sp>
      <p:sp>
        <p:nvSpPr>
          <p:cNvPr id="11" name="Footer Placeholder 10"/>
          <p:cNvSpPr>
            <a:spLocks noGrp="1"/>
          </p:cNvSpPr>
          <p:nvPr>
            <p:ph type="ftr" sz="quarter" idx="11"/>
          </p:nvPr>
        </p:nvSpPr>
        <p:spPr/>
        <p:txBody>
          <a:bodyPr/>
          <a:lstStyle/>
          <a:p>
            <a:r>
              <a:rPr lang="en-US" smtClean="0"/>
              <a:t>By Getahun G Woldemariam(AU Woliso Campus)</a:t>
            </a:r>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1"/>
          <p:cNvSpPr>
            <a:spLocks noChangeArrowheads="1"/>
          </p:cNvSpPr>
          <p:nvPr/>
        </p:nvSpPr>
        <p:spPr bwMode="auto">
          <a:xfrm>
            <a:off x="0" y="152400"/>
            <a:ext cx="9144000" cy="6647974"/>
          </a:xfrm>
          <a:prstGeom prst="rect">
            <a:avLst/>
          </a:prstGeom>
          <a:noFill/>
          <a:ln w="9525">
            <a:noFill/>
            <a:miter lim="800000"/>
            <a:headEnd/>
            <a:tailEnd/>
          </a:ln>
          <a:effectLst/>
        </p:spPr>
        <p:txBody>
          <a:bodyPr vert="horz" wrap="square" lIns="91440" tIns="0" rIns="91440" bIns="0" numCol="1" anchor="ctr" anchorCtr="0" compatLnSpc="1">
            <a:prstTxWarp prst="textNoShape">
              <a:avLst/>
            </a:prstTxWarp>
            <a:spAutoFit/>
          </a:bodyPr>
          <a:lstStyle/>
          <a:p>
            <a:pPr marL="0" marR="0" lvl="0" indent="0" algn="l" defTabSz="914400" rtl="0" eaLnBrk="1" fontAlgn="base" latinLnBrk="0" hangingPunct="1">
              <a:lnSpc>
                <a:spcPct val="150000"/>
              </a:lnSpc>
              <a:spcBef>
                <a:spcPct val="0"/>
              </a:spcBef>
              <a:spcAft>
                <a:spcPct val="0"/>
              </a:spcAft>
              <a:buClrTx/>
              <a:buSzTx/>
              <a:buFontTx/>
              <a:buNone/>
              <a:tabLst>
                <a:tab pos="228600" algn="l"/>
              </a:tabLst>
            </a:pPr>
            <a:r>
              <a:rPr kumimoji="0" lang="en-US" sz="2400" b="1" i="0" u="sng" strike="noStrike" cap="none" normalizeH="0" baseline="0" dirty="0" smtClean="0">
                <a:ln>
                  <a:noFill/>
                </a:ln>
                <a:solidFill>
                  <a:schemeClr val="tx1"/>
                </a:solidFill>
                <a:effectLst/>
                <a:latin typeface="Times" pitchFamily="18" charset="0"/>
                <a:ea typeface="Times New Roman" pitchFamily="18" charset="0"/>
                <a:cs typeface="Arial" pitchFamily="34" charset="0"/>
              </a:rPr>
              <a:t>Approaches to measuring Probability</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tab pos="228600" algn="l"/>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There are 3 d/t conceptual approaches to the study of probability theory. These are: </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lvl="4" eaLnBrk="0" fontAlgn="base" hangingPunct="0">
              <a:lnSpc>
                <a:spcPct val="150000"/>
              </a:lnSpc>
              <a:spcBef>
                <a:spcPct val="0"/>
              </a:spcBef>
              <a:spcAft>
                <a:spcPct val="0"/>
              </a:spcAft>
              <a:buFont typeface="Wingdings" pitchFamily="2" charset="2"/>
              <a:buChar char="v"/>
              <a:tabLst>
                <a:tab pos="228600" algn="l"/>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The classical approach.</a:t>
            </a:r>
          </a:p>
          <a:p>
            <a:pPr lvl="4" eaLnBrk="0" fontAlgn="base" hangingPunct="0">
              <a:lnSpc>
                <a:spcPct val="150000"/>
              </a:lnSpc>
              <a:spcBef>
                <a:spcPct val="0"/>
              </a:spcBef>
              <a:spcAft>
                <a:spcPct val="0"/>
              </a:spcAft>
              <a:buFont typeface="Wingdings" pitchFamily="2" charset="2"/>
              <a:buChar char="v"/>
              <a:tabLst>
                <a:tab pos="228600" algn="l"/>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The frequenters approach.</a:t>
            </a:r>
          </a:p>
          <a:p>
            <a:pPr lvl="4" eaLnBrk="0" fontAlgn="base" hangingPunct="0">
              <a:lnSpc>
                <a:spcPct val="150000"/>
              </a:lnSpc>
              <a:spcBef>
                <a:spcPct val="0"/>
              </a:spcBef>
              <a:spcAft>
                <a:spcPct val="0"/>
              </a:spcAft>
              <a:buFont typeface="Wingdings" pitchFamily="2" charset="2"/>
              <a:buChar char="v"/>
              <a:tabLst>
                <a:tab pos="228600" algn="l"/>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The subjective approach.</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l" defTabSz="914400" rtl="0" eaLnBrk="0" fontAlgn="base" latinLnBrk="0" hangingPunct="0">
              <a:spcBef>
                <a:spcPct val="0"/>
              </a:spcBef>
              <a:spcAft>
                <a:spcPct val="0"/>
              </a:spcAft>
              <a:buClrTx/>
              <a:buSzTx/>
              <a:buFontTx/>
              <a:buNone/>
              <a:tabLst>
                <a:tab pos="228600" algn="l"/>
              </a:tabLst>
            </a:pPr>
            <a:r>
              <a:rPr kumimoji="0" lang="en-US" sz="2400" b="1"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The classical approach</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tab pos="228600" algn="l"/>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This approach is used when:</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lvl="4" eaLnBrk="0" fontAlgn="base" hangingPunct="0">
              <a:lnSpc>
                <a:spcPct val="150000"/>
              </a:lnSpc>
              <a:spcBef>
                <a:spcPct val="0"/>
              </a:spcBef>
              <a:spcAft>
                <a:spcPct val="0"/>
              </a:spcAft>
              <a:buFont typeface="Arial" pitchFamily="34" charset="0"/>
              <a:buChar char="•"/>
              <a:tabLst>
                <a:tab pos="228600" algn="l"/>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.All outcomes are equally likely.</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lvl="4" eaLnBrk="0" fontAlgn="base" hangingPunct="0">
              <a:lnSpc>
                <a:spcPct val="150000"/>
              </a:lnSpc>
              <a:spcBef>
                <a:spcPct val="0"/>
              </a:spcBef>
              <a:spcAft>
                <a:spcPct val="0"/>
              </a:spcAft>
              <a:buFont typeface="Arial" pitchFamily="34" charset="0"/>
              <a:buChar char="•"/>
              <a:tabLst>
                <a:tab pos="228600" algn="l"/>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Total number of outcome is finite, say N.</a:t>
            </a:r>
            <a:endParaRPr kumimoji="0" lang="en-US" sz="2400" b="1" i="0" u="none" strike="noStrike" cap="none" normalizeH="0" baseline="0" dirty="0" smtClean="0">
              <a:ln>
                <a:noFill/>
              </a:ln>
              <a:solidFill>
                <a:schemeClr val="tx1"/>
              </a:solidFill>
              <a:effectLst/>
              <a:latin typeface="Times" pitchFamily="18" charset="0"/>
              <a:ea typeface="Times New Roman" pitchFamily="18" charset="0"/>
              <a:cs typeface="Arial" pitchFamily="34" charset="0"/>
            </a:endParaRPr>
          </a:p>
          <a:p>
            <a:pPr marL="0" marR="0" lvl="0" indent="0" algn="l" defTabSz="914400" rtl="0" eaLnBrk="0" fontAlgn="base" latinLnBrk="0" hangingPunct="0">
              <a:spcBef>
                <a:spcPct val="0"/>
              </a:spcBef>
              <a:spcAft>
                <a:spcPct val="0"/>
              </a:spcAft>
              <a:buClrTx/>
              <a:buSzTx/>
              <a:buFontTx/>
              <a:buNone/>
              <a:tabLst>
                <a:tab pos="228600" algn="l"/>
              </a:tabLst>
            </a:pPr>
            <a:r>
              <a:rPr kumimoji="0" lang="en-US" sz="2400" b="1"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Definition</a:t>
            </a: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If a random experiment with N equally likely outcomes is conducted and out of these N</a:t>
            </a:r>
            <a:r>
              <a:rPr kumimoji="0" lang="en-US" sz="2400" b="0" i="0" u="none" strike="noStrike" cap="none" normalizeH="0" baseline="-30000" dirty="0" smtClean="0">
                <a:ln>
                  <a:noFill/>
                </a:ln>
                <a:solidFill>
                  <a:schemeClr val="tx1"/>
                </a:solidFill>
                <a:effectLst/>
                <a:latin typeface="Times" pitchFamily="18" charset="0"/>
                <a:ea typeface="Times New Roman" pitchFamily="18" charset="0"/>
                <a:cs typeface="Arial" pitchFamily="34" charset="0"/>
              </a:rPr>
              <a:t>A</a:t>
            </a: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outcomes are favorable to the event A, then the probability that event A occur denoted </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p:txBody>
      </p:sp>
      <p:sp>
        <p:nvSpPr>
          <p:cNvPr id="39939"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9938" name="Object 2"/>
          <p:cNvGraphicFramePr>
            <a:graphicFrameLocks noChangeAspect="1"/>
          </p:cNvGraphicFramePr>
          <p:nvPr/>
        </p:nvGraphicFramePr>
        <p:xfrm>
          <a:off x="5867400" y="6400800"/>
          <a:ext cx="762000" cy="457200"/>
        </p:xfrm>
        <a:graphic>
          <a:graphicData uri="http://schemas.openxmlformats.org/presentationml/2006/ole">
            <p:oleObj spid="_x0000_s39938" name="Equation" r:id="rId3" imgW="457002" imgH="253890" progId="">
              <p:embed/>
            </p:oleObj>
          </a:graphicData>
        </a:graphic>
      </p:graphicFrame>
      <p:sp>
        <p:nvSpPr>
          <p:cNvPr id="5" name="Rectangle 4"/>
          <p:cNvSpPr/>
          <p:nvPr/>
        </p:nvSpPr>
        <p:spPr>
          <a:xfrm>
            <a:off x="6629400" y="6396335"/>
            <a:ext cx="1806905" cy="461665"/>
          </a:xfrm>
          <a:prstGeom prst="rect">
            <a:avLst/>
          </a:prstGeom>
        </p:spPr>
        <p:txBody>
          <a:bodyPr wrap="none">
            <a:spAutoFit/>
          </a:bodyPr>
          <a:lstStyle/>
          <a:p>
            <a:r>
              <a:rPr lang="en-US" sz="2400" dirty="0" smtClean="0">
                <a:latin typeface="Times" pitchFamily="18" charset="0"/>
              </a:rPr>
              <a:t>is defined as:</a:t>
            </a:r>
            <a:endParaRPr lang="en-US" sz="2400" dirty="0">
              <a:latin typeface="Times" pitchFamily="18" charset="0"/>
            </a:endParaRPr>
          </a:p>
        </p:txBody>
      </p:sp>
      <p:sp>
        <p:nvSpPr>
          <p:cNvPr id="6" name="Date Placeholder 5"/>
          <p:cNvSpPr>
            <a:spLocks noGrp="1"/>
          </p:cNvSpPr>
          <p:nvPr>
            <p:ph type="dt" sz="half" idx="10"/>
          </p:nvPr>
        </p:nvSpPr>
        <p:spPr/>
        <p:txBody>
          <a:bodyPr/>
          <a:lstStyle/>
          <a:p>
            <a:fld id="{3E3779FE-C2C4-4563-94CE-626C55FB1BB3}" type="datetime1">
              <a:rPr lang="en-US" smtClean="0"/>
              <a:t>5/28/2020</a:t>
            </a:fld>
            <a:endParaRPr lang="en-US"/>
          </a:p>
        </p:txBody>
      </p:sp>
      <p:sp>
        <p:nvSpPr>
          <p:cNvPr id="7" name="Footer Placeholder 6"/>
          <p:cNvSpPr>
            <a:spLocks noGrp="1"/>
          </p:cNvSpPr>
          <p:nvPr>
            <p:ph type="ftr" sz="quarter" idx="11"/>
          </p:nvPr>
        </p:nvSpPr>
        <p:spPr/>
        <p:txBody>
          <a:bodyPr/>
          <a:lstStyle/>
          <a:p>
            <a:r>
              <a:rPr lang="en-US" smtClean="0"/>
              <a:t>By Getahun G Woldemariam(AU Woliso Campus)</a:t>
            </a:r>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40961" name="Object 1"/>
          <p:cNvGraphicFramePr>
            <a:graphicFrameLocks noChangeAspect="1"/>
          </p:cNvGraphicFramePr>
          <p:nvPr/>
        </p:nvGraphicFramePr>
        <p:xfrm>
          <a:off x="228600" y="152400"/>
          <a:ext cx="6553200" cy="838200"/>
        </p:xfrm>
        <a:graphic>
          <a:graphicData uri="http://schemas.openxmlformats.org/presentationml/2006/ole">
            <p:oleObj spid="_x0000_s40961" name="Equation" r:id="rId3" imgW="4394200" imgH="558800" progId="">
              <p:embed/>
            </p:oleObj>
          </a:graphicData>
        </a:graphic>
      </p:graphicFrame>
      <p:sp>
        <p:nvSpPr>
          <p:cNvPr id="40963" name="Rectangle 3"/>
          <p:cNvSpPr>
            <a:spLocks noChangeArrowheads="1"/>
          </p:cNvSpPr>
          <p:nvPr/>
        </p:nvSpPr>
        <p:spPr bwMode="auto">
          <a:xfrm>
            <a:off x="0" y="990600"/>
            <a:ext cx="9144000" cy="1477328"/>
          </a:xfrm>
          <a:prstGeom prst="rect">
            <a:avLst/>
          </a:prstGeom>
          <a:noFill/>
          <a:ln w="9525">
            <a:noFill/>
            <a:miter lim="800000"/>
            <a:headEnd/>
            <a:tailEnd/>
          </a:ln>
          <a:effectLst/>
        </p:spPr>
        <p:txBody>
          <a:bodyPr vert="horz" wrap="square" lIns="91440" tIns="0"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14400" algn="l"/>
              </a:tabLst>
            </a:pPr>
            <a:r>
              <a:rPr kumimoji="0" lang="en-US" sz="2400" b="1"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Examples:</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tab pos="914400" algn="l"/>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A fair die is tossed once. What is the probability of getting</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914400" marR="0" lvl="1" indent="-457200" algn="l" defTabSz="914400" rtl="0" eaLnBrk="0" fontAlgn="base" latinLnBrk="0" hangingPunct="0">
              <a:lnSpc>
                <a:spcPct val="100000"/>
              </a:lnSpc>
              <a:spcBef>
                <a:spcPct val="0"/>
              </a:spcBef>
              <a:spcAft>
                <a:spcPct val="0"/>
              </a:spcAft>
              <a:buClrTx/>
              <a:buSzTx/>
              <a:buFont typeface="+mj-lt"/>
              <a:buAutoNum type="alphaLcPeriod"/>
              <a:tabLst>
                <a:tab pos="914400" algn="l"/>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Number 4?</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457200" marR="0" lvl="1" indent="0" algn="l" defTabSz="914400" rtl="0" eaLnBrk="0" fontAlgn="base" latinLnBrk="0" hangingPunct="0">
              <a:lnSpc>
                <a:spcPct val="100000"/>
              </a:lnSpc>
              <a:spcBef>
                <a:spcPct val="0"/>
              </a:spcBef>
              <a:spcAft>
                <a:spcPct val="0"/>
              </a:spcAft>
              <a:buClrTx/>
              <a:buSzTx/>
              <a:buFontTx/>
              <a:buAutoNum type="alphaLcPeriod"/>
              <a:tabLst>
                <a:tab pos="914400" algn="l"/>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An odd number?</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p:txBody>
      </p:sp>
      <p:sp>
        <p:nvSpPr>
          <p:cNvPr id="40964" name="Rectangle 4"/>
          <p:cNvSpPr>
            <a:spLocks noChangeArrowheads="1"/>
          </p:cNvSpPr>
          <p:nvPr/>
        </p:nvSpPr>
        <p:spPr bwMode="auto">
          <a:xfrm>
            <a:off x="0" y="2514600"/>
            <a:ext cx="9144000"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914400" marR="0" lvl="1" indent="-457200" algn="l" defTabSz="914400" rtl="0" eaLnBrk="1" fontAlgn="base" latinLnBrk="0" hangingPunct="1">
              <a:lnSpc>
                <a:spcPct val="100000"/>
              </a:lnSpc>
              <a:spcBef>
                <a:spcPct val="0"/>
              </a:spcBef>
              <a:spcAft>
                <a:spcPct val="0"/>
              </a:spcAft>
              <a:buClrTx/>
              <a:buSzTx/>
              <a:tabLst>
                <a:tab pos="914400" algn="l"/>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c.    An even number?</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457200" marR="0" lvl="1" indent="0" algn="l" defTabSz="914400" rtl="0" eaLnBrk="0" fontAlgn="base" latinLnBrk="0" hangingPunct="0">
              <a:lnSpc>
                <a:spcPct val="100000"/>
              </a:lnSpc>
              <a:spcBef>
                <a:spcPct val="0"/>
              </a:spcBef>
              <a:spcAft>
                <a:spcPct val="0"/>
              </a:spcAft>
              <a:buClrTx/>
              <a:buSzTx/>
              <a:tabLst>
                <a:tab pos="914400" algn="l"/>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d.    Number 8?</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914400" algn="l"/>
              </a:tabLst>
            </a:pPr>
            <a:r>
              <a:rPr kumimoji="0" lang="en-US" sz="2400" b="1"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Solutions: </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914400" algn="l"/>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First identify the sample space, say S</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p:txBody>
      </p:sp>
      <p:sp>
        <p:nvSpPr>
          <p:cNvPr id="40966"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40965" name="Object 5"/>
          <p:cNvGraphicFramePr>
            <a:graphicFrameLocks noChangeAspect="1"/>
          </p:cNvGraphicFramePr>
          <p:nvPr/>
        </p:nvGraphicFramePr>
        <p:xfrm>
          <a:off x="4876800" y="3657600"/>
          <a:ext cx="2438400" cy="914400"/>
        </p:xfrm>
        <a:graphic>
          <a:graphicData uri="http://schemas.openxmlformats.org/presentationml/2006/ole">
            <p:oleObj spid="_x0000_s40965" name="Equation" r:id="rId4" imgW="1409700" imgH="558800" progId="">
              <p:embed/>
            </p:oleObj>
          </a:graphicData>
        </a:graphic>
      </p:graphicFrame>
      <p:sp>
        <p:nvSpPr>
          <p:cNvPr id="8" name="Rectangle 7"/>
          <p:cNvSpPr/>
          <p:nvPr/>
        </p:nvSpPr>
        <p:spPr>
          <a:xfrm>
            <a:off x="0" y="4572000"/>
            <a:ext cx="9144000" cy="400110"/>
          </a:xfrm>
          <a:prstGeom prst="rect">
            <a:avLst/>
          </a:prstGeom>
        </p:spPr>
        <p:txBody>
          <a:bodyPr wrap="square">
            <a:spAutoFit/>
          </a:bodyPr>
          <a:lstStyle/>
          <a:p>
            <a:pPr lvl="0"/>
            <a:r>
              <a:rPr lang="en-US" sz="2000" dirty="0" smtClean="0">
                <a:latin typeface="Times" pitchFamily="18" charset="0"/>
              </a:rPr>
              <a:t>A. Let A be the event of number 4                c) Let A be the event of even numbers</a:t>
            </a:r>
            <a:endParaRPr lang="en-US" sz="2000" dirty="0">
              <a:latin typeface="Times" pitchFamily="18" charset="0"/>
            </a:endParaRPr>
          </a:p>
        </p:txBody>
      </p:sp>
      <p:sp>
        <p:nvSpPr>
          <p:cNvPr id="40968"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40967" name="Object 7"/>
          <p:cNvGraphicFramePr>
            <a:graphicFrameLocks noChangeAspect="1"/>
          </p:cNvGraphicFramePr>
          <p:nvPr/>
        </p:nvGraphicFramePr>
        <p:xfrm>
          <a:off x="304800" y="5105400"/>
          <a:ext cx="3276600" cy="1371600"/>
        </p:xfrm>
        <a:graphic>
          <a:graphicData uri="http://schemas.openxmlformats.org/presentationml/2006/ole">
            <p:oleObj spid="_x0000_s40967" name="Equation" r:id="rId5" imgW="1409088" imgH="952087" progId="">
              <p:embed/>
            </p:oleObj>
          </a:graphicData>
        </a:graphic>
      </p:graphicFrame>
      <p:sp>
        <p:nvSpPr>
          <p:cNvPr id="40970"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40969" name="Object 9"/>
          <p:cNvGraphicFramePr>
            <a:graphicFrameLocks noChangeAspect="1"/>
          </p:cNvGraphicFramePr>
          <p:nvPr/>
        </p:nvGraphicFramePr>
        <p:xfrm>
          <a:off x="4800600" y="5181600"/>
          <a:ext cx="3733800" cy="1524000"/>
        </p:xfrm>
        <a:graphic>
          <a:graphicData uri="http://schemas.openxmlformats.org/presentationml/2006/ole">
            <p:oleObj spid="_x0000_s40969" name="Equation" r:id="rId6" imgW="1803400" imgH="952500" progId="">
              <p:embed/>
            </p:oleObj>
          </a:graphicData>
        </a:graphic>
      </p:graphicFrame>
      <p:sp>
        <p:nvSpPr>
          <p:cNvPr id="13" name="Date Placeholder 12"/>
          <p:cNvSpPr>
            <a:spLocks noGrp="1"/>
          </p:cNvSpPr>
          <p:nvPr>
            <p:ph type="dt" sz="half" idx="10"/>
          </p:nvPr>
        </p:nvSpPr>
        <p:spPr/>
        <p:txBody>
          <a:bodyPr/>
          <a:lstStyle/>
          <a:p>
            <a:fld id="{F352D216-E41E-4474-986D-5E8F400EA937}" type="datetime1">
              <a:rPr lang="en-US" smtClean="0"/>
              <a:t>5/28/2020</a:t>
            </a:fld>
            <a:endParaRPr lang="en-US"/>
          </a:p>
        </p:txBody>
      </p:sp>
      <p:sp>
        <p:nvSpPr>
          <p:cNvPr id="14" name="Footer Placeholder 13"/>
          <p:cNvSpPr>
            <a:spLocks noGrp="1"/>
          </p:cNvSpPr>
          <p:nvPr>
            <p:ph type="ftr" sz="quarter" idx="11"/>
          </p:nvPr>
        </p:nvSpPr>
        <p:spPr/>
        <p:txBody>
          <a:bodyPr/>
          <a:lstStyle/>
          <a:p>
            <a:r>
              <a:rPr lang="en-US" smtClean="0"/>
              <a:t>By Getahun G Woldemariam(AU Woliso Campus)</a:t>
            </a:r>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28600"/>
            <a:ext cx="9144000" cy="400110"/>
          </a:xfrm>
          <a:prstGeom prst="rect">
            <a:avLst/>
          </a:prstGeom>
        </p:spPr>
        <p:txBody>
          <a:bodyPr wrap="square">
            <a:spAutoFit/>
          </a:bodyPr>
          <a:lstStyle/>
          <a:p>
            <a:pPr lvl="0"/>
            <a:r>
              <a:rPr lang="en-US" sz="2000" dirty="0" smtClean="0">
                <a:latin typeface="Times" pitchFamily="18" charset="0"/>
              </a:rPr>
              <a:t>B, Let A be the event of odd numbers           d) Let A be the event of number 8</a:t>
            </a:r>
            <a:endParaRPr lang="en-US" sz="2000" dirty="0">
              <a:latin typeface="Times" pitchFamily="18" charset="0"/>
            </a:endParaRPr>
          </a:p>
        </p:txBody>
      </p:sp>
      <p:sp>
        <p:nvSpPr>
          <p:cNvPr id="4198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41985" name="Object 1"/>
          <p:cNvGraphicFramePr>
            <a:graphicFrameLocks noChangeAspect="1"/>
          </p:cNvGraphicFramePr>
          <p:nvPr/>
        </p:nvGraphicFramePr>
        <p:xfrm>
          <a:off x="152400" y="533400"/>
          <a:ext cx="3352800" cy="1600200"/>
        </p:xfrm>
        <a:graphic>
          <a:graphicData uri="http://schemas.openxmlformats.org/presentationml/2006/ole">
            <p:oleObj spid="_x0000_s41985" name="Equation" r:id="rId3" imgW="1803400" imgH="952500" progId="">
              <p:embed/>
            </p:oleObj>
          </a:graphicData>
        </a:graphic>
      </p:graphicFrame>
      <p:sp>
        <p:nvSpPr>
          <p:cNvPr id="4198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41987" name="Object 3"/>
          <p:cNvGraphicFramePr>
            <a:graphicFrameLocks noChangeAspect="1"/>
          </p:cNvGraphicFramePr>
          <p:nvPr/>
        </p:nvGraphicFramePr>
        <p:xfrm>
          <a:off x="5105400" y="685800"/>
          <a:ext cx="2971800" cy="1447800"/>
        </p:xfrm>
        <a:graphic>
          <a:graphicData uri="http://schemas.openxmlformats.org/presentationml/2006/ole">
            <p:oleObj spid="_x0000_s41987" name="Equation" r:id="rId4" imgW="1676400" imgH="939800" progId="">
              <p:embed/>
            </p:oleObj>
          </a:graphicData>
        </a:graphic>
      </p:graphicFrame>
      <p:sp>
        <p:nvSpPr>
          <p:cNvPr id="7" name="Rectangle 6"/>
          <p:cNvSpPr/>
          <p:nvPr/>
        </p:nvSpPr>
        <p:spPr>
          <a:xfrm>
            <a:off x="0" y="2057400"/>
            <a:ext cx="9144000" cy="2308324"/>
          </a:xfrm>
          <a:prstGeom prst="rect">
            <a:avLst/>
          </a:prstGeom>
        </p:spPr>
        <p:txBody>
          <a:bodyPr wrap="square">
            <a:spAutoFit/>
          </a:bodyPr>
          <a:lstStyle/>
          <a:p>
            <a:pPr algn="just"/>
            <a:r>
              <a:rPr lang="en-US" sz="2400" dirty="0" smtClean="0">
                <a:latin typeface="Times" pitchFamily="18" charset="0"/>
              </a:rPr>
              <a:t>2. A box of 80 candles consists of 30 defective and 50 non defective candles. If 10 of this candles are selected at random, what is the probability that</a:t>
            </a:r>
          </a:p>
          <a:p>
            <a:pPr marL="457200" lvl="0" indent="-457200" algn="just">
              <a:buFont typeface="+mj-lt"/>
              <a:buAutoNum type="alphaLcPeriod"/>
            </a:pPr>
            <a:r>
              <a:rPr lang="en-US" sz="2400" dirty="0" smtClean="0">
                <a:latin typeface="Times" pitchFamily="18" charset="0"/>
              </a:rPr>
              <a:t>All will be defective.</a:t>
            </a:r>
          </a:p>
          <a:p>
            <a:pPr marL="457200" lvl="0" indent="-457200" algn="just">
              <a:buFont typeface="+mj-lt"/>
              <a:buAutoNum type="alphaLcPeriod"/>
            </a:pPr>
            <a:r>
              <a:rPr lang="en-US" sz="2400" dirty="0" smtClean="0">
                <a:latin typeface="Times" pitchFamily="18" charset="0"/>
              </a:rPr>
              <a:t>6 will be non defective</a:t>
            </a:r>
          </a:p>
          <a:p>
            <a:pPr marL="457200" lvl="0" indent="-457200" algn="just">
              <a:buFont typeface="+mj-lt"/>
              <a:buAutoNum type="alphaLcPeriod"/>
            </a:pPr>
            <a:r>
              <a:rPr lang="en-US" sz="2400" dirty="0" smtClean="0">
                <a:latin typeface="Times" pitchFamily="18" charset="0"/>
              </a:rPr>
              <a:t>All will be non defective</a:t>
            </a:r>
            <a:endParaRPr lang="en-US" sz="2400" dirty="0">
              <a:latin typeface="Times" pitchFamily="18" charset="0"/>
            </a:endParaRPr>
          </a:p>
        </p:txBody>
      </p:sp>
      <p:sp>
        <p:nvSpPr>
          <p:cNvPr id="8" name="Rectangle 7"/>
          <p:cNvSpPr/>
          <p:nvPr/>
        </p:nvSpPr>
        <p:spPr>
          <a:xfrm>
            <a:off x="228600" y="4419600"/>
            <a:ext cx="1561646" cy="461665"/>
          </a:xfrm>
          <a:prstGeom prst="rect">
            <a:avLst/>
          </a:prstGeom>
        </p:spPr>
        <p:txBody>
          <a:bodyPr wrap="none">
            <a:spAutoFit/>
          </a:bodyPr>
          <a:lstStyle/>
          <a:p>
            <a:r>
              <a:rPr lang="en-US" sz="2400" b="1" dirty="0" smtClean="0">
                <a:latin typeface="Times" pitchFamily="18" charset="0"/>
              </a:rPr>
              <a:t>Solutions</a:t>
            </a:r>
            <a:r>
              <a:rPr lang="en-US" sz="2400" dirty="0" smtClean="0">
                <a:latin typeface="Times" pitchFamily="18" charset="0"/>
              </a:rPr>
              <a:t>: </a:t>
            </a:r>
            <a:endParaRPr lang="en-US" sz="2400" dirty="0">
              <a:latin typeface="Times" pitchFamily="18" charset="0"/>
            </a:endParaRPr>
          </a:p>
        </p:txBody>
      </p:sp>
      <p:sp>
        <p:nvSpPr>
          <p:cNvPr id="4199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41989" name="Object 5"/>
          <p:cNvGraphicFramePr>
            <a:graphicFrameLocks noChangeAspect="1"/>
          </p:cNvGraphicFramePr>
          <p:nvPr/>
        </p:nvGraphicFramePr>
        <p:xfrm>
          <a:off x="1676400" y="4343400"/>
          <a:ext cx="3581400" cy="762000"/>
        </p:xfrm>
        <a:graphic>
          <a:graphicData uri="http://schemas.openxmlformats.org/presentationml/2006/ole">
            <p:oleObj spid="_x0000_s41989" name="Equation" r:id="rId5" imgW="2260600" imgH="495300" progId="">
              <p:embed/>
            </p:oleObj>
          </a:graphicData>
        </a:graphic>
      </p:graphicFrame>
      <p:sp>
        <p:nvSpPr>
          <p:cNvPr id="11" name="Rectangle 10"/>
          <p:cNvSpPr/>
          <p:nvPr/>
        </p:nvSpPr>
        <p:spPr>
          <a:xfrm>
            <a:off x="152400" y="4876800"/>
            <a:ext cx="6324600" cy="461665"/>
          </a:xfrm>
          <a:prstGeom prst="rect">
            <a:avLst/>
          </a:prstGeom>
        </p:spPr>
        <p:txBody>
          <a:bodyPr wrap="square">
            <a:spAutoFit/>
          </a:bodyPr>
          <a:lstStyle/>
          <a:p>
            <a:r>
              <a:rPr lang="en-US" sz="2400" dirty="0" smtClean="0">
                <a:latin typeface="Times" pitchFamily="18" charset="0"/>
              </a:rPr>
              <a:t>A, Let A be the event that all will be defective.</a:t>
            </a:r>
            <a:endParaRPr lang="en-US" sz="2400" dirty="0">
              <a:latin typeface="Times" pitchFamily="18" charset="0"/>
            </a:endParaRPr>
          </a:p>
        </p:txBody>
      </p:sp>
      <p:sp>
        <p:nvSpPr>
          <p:cNvPr id="41992"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41991" name="Object 7"/>
          <p:cNvGraphicFramePr>
            <a:graphicFrameLocks noChangeAspect="1"/>
          </p:cNvGraphicFramePr>
          <p:nvPr/>
        </p:nvGraphicFramePr>
        <p:xfrm>
          <a:off x="304800" y="5257800"/>
          <a:ext cx="5638800" cy="1600201"/>
        </p:xfrm>
        <a:graphic>
          <a:graphicData uri="http://schemas.openxmlformats.org/presentationml/2006/ole">
            <p:oleObj spid="_x0000_s41991" name="Equation" r:id="rId6" imgW="3581400" imgH="1498600" progId="">
              <p:embed/>
            </p:oleObj>
          </a:graphicData>
        </a:graphic>
      </p:graphicFrame>
      <p:sp>
        <p:nvSpPr>
          <p:cNvPr id="14" name="Date Placeholder 13"/>
          <p:cNvSpPr>
            <a:spLocks noGrp="1"/>
          </p:cNvSpPr>
          <p:nvPr>
            <p:ph type="dt" sz="half" idx="10"/>
          </p:nvPr>
        </p:nvSpPr>
        <p:spPr/>
        <p:txBody>
          <a:bodyPr/>
          <a:lstStyle/>
          <a:p>
            <a:fld id="{77A3F6F3-E49B-4892-8AE6-08A6E74C3FE1}" type="datetime1">
              <a:rPr lang="en-US" smtClean="0"/>
              <a:t>5/28/2020</a:t>
            </a:fld>
            <a:endParaRPr lang="en-US"/>
          </a:p>
        </p:txBody>
      </p:sp>
      <p:sp>
        <p:nvSpPr>
          <p:cNvPr id="15" name="Footer Placeholder 14"/>
          <p:cNvSpPr>
            <a:spLocks noGrp="1"/>
          </p:cNvSpPr>
          <p:nvPr>
            <p:ph type="ftr" sz="quarter" idx="11"/>
          </p:nvPr>
        </p:nvSpPr>
        <p:spPr/>
        <p:txBody>
          <a:bodyPr/>
          <a:lstStyle/>
          <a:p>
            <a:r>
              <a:rPr lang="en-US" smtClean="0"/>
              <a:t>By Getahun G Woldemariam(AU Woliso Campus)</a:t>
            </a:r>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04800"/>
            <a:ext cx="8991600" cy="461665"/>
          </a:xfrm>
          <a:prstGeom prst="rect">
            <a:avLst/>
          </a:prstGeom>
        </p:spPr>
        <p:txBody>
          <a:bodyPr wrap="square">
            <a:spAutoFit/>
          </a:bodyPr>
          <a:lstStyle/>
          <a:p>
            <a:pPr lvl="0" algn="just"/>
            <a:r>
              <a:rPr lang="en-US" sz="2400" dirty="0" smtClean="0">
                <a:latin typeface="Times" pitchFamily="18" charset="0"/>
              </a:rPr>
              <a:t>B, Let A be the event that 6 will be non defective.</a:t>
            </a:r>
            <a:endParaRPr lang="en-US" sz="2400" dirty="0">
              <a:latin typeface="Times" pitchFamily="18" charset="0"/>
            </a:endParaRPr>
          </a:p>
        </p:txBody>
      </p:sp>
      <p:sp>
        <p:nvSpPr>
          <p:cNvPr id="4301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43009" name="Object 1"/>
          <p:cNvGraphicFramePr>
            <a:graphicFrameLocks noChangeAspect="1"/>
          </p:cNvGraphicFramePr>
          <p:nvPr/>
        </p:nvGraphicFramePr>
        <p:xfrm>
          <a:off x="0" y="762000"/>
          <a:ext cx="5410200" cy="2286000"/>
        </p:xfrm>
        <a:graphic>
          <a:graphicData uri="http://schemas.openxmlformats.org/presentationml/2006/ole">
            <p:oleObj spid="_x0000_s43009" name="Equation" r:id="rId3" imgW="3581400" imgH="1498600" progId="">
              <p:embed/>
            </p:oleObj>
          </a:graphicData>
        </a:graphic>
      </p:graphicFrame>
      <p:sp>
        <p:nvSpPr>
          <p:cNvPr id="5" name="Rectangle 4"/>
          <p:cNvSpPr/>
          <p:nvPr/>
        </p:nvSpPr>
        <p:spPr>
          <a:xfrm>
            <a:off x="0" y="3105835"/>
            <a:ext cx="6858000" cy="461665"/>
          </a:xfrm>
          <a:prstGeom prst="rect">
            <a:avLst/>
          </a:prstGeom>
        </p:spPr>
        <p:txBody>
          <a:bodyPr wrap="square">
            <a:spAutoFit/>
          </a:bodyPr>
          <a:lstStyle/>
          <a:p>
            <a:pPr lvl="0"/>
            <a:r>
              <a:rPr lang="en-US" sz="2400" dirty="0" smtClean="0">
                <a:latin typeface="Times" pitchFamily="18" charset="0"/>
              </a:rPr>
              <a:t>C, Let A be the event that all will be non defective.  </a:t>
            </a:r>
            <a:endParaRPr lang="en-US" sz="2400" dirty="0">
              <a:latin typeface="Times" pitchFamily="18" charset="0"/>
            </a:endParaRPr>
          </a:p>
        </p:txBody>
      </p:sp>
      <p:sp>
        <p:nvSpPr>
          <p:cNvPr id="4301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43011" name="Object 3"/>
          <p:cNvGraphicFramePr>
            <a:graphicFrameLocks noChangeAspect="1"/>
          </p:cNvGraphicFramePr>
          <p:nvPr/>
        </p:nvGraphicFramePr>
        <p:xfrm>
          <a:off x="0" y="3581400"/>
          <a:ext cx="5105400" cy="1981200"/>
        </p:xfrm>
        <a:graphic>
          <a:graphicData uri="http://schemas.openxmlformats.org/presentationml/2006/ole">
            <p:oleObj spid="_x0000_s43011" name="Equation" r:id="rId4" imgW="3581400" imgH="1498600" progId="">
              <p:embed/>
            </p:oleObj>
          </a:graphicData>
        </a:graphic>
      </p:graphicFrame>
      <p:sp>
        <p:nvSpPr>
          <p:cNvPr id="43013" name="Rectangle 5"/>
          <p:cNvSpPr>
            <a:spLocks noChangeArrowheads="1"/>
          </p:cNvSpPr>
          <p:nvPr/>
        </p:nvSpPr>
        <p:spPr bwMode="auto">
          <a:xfrm>
            <a:off x="304800" y="5410200"/>
            <a:ext cx="8001000" cy="13234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2" fontAlgn="base">
              <a:spcBef>
                <a:spcPct val="0"/>
              </a:spcBef>
              <a:spcAft>
                <a:spcPct val="0"/>
              </a:spcAft>
              <a:buFont typeface="Wingdings" pitchFamily="2" charset="2"/>
              <a:buChar char="Ø"/>
              <a:tabLst>
                <a:tab pos="647700" algn="l"/>
              </a:tabLst>
            </a:pPr>
            <a:r>
              <a:rPr kumimoji="0" lang="en-US" sz="2000" b="1" i="1" u="none" strike="noStrike" cap="none" normalizeH="0" baseline="0" dirty="0" smtClean="0">
                <a:ln>
                  <a:noFill/>
                </a:ln>
                <a:solidFill>
                  <a:schemeClr val="tx1"/>
                </a:solidFill>
                <a:effectLst/>
                <a:latin typeface="Times" pitchFamily="18" charset="0"/>
                <a:ea typeface="Times New Roman" pitchFamily="18" charset="0"/>
                <a:cs typeface="Arial" pitchFamily="34" charset="0"/>
              </a:rPr>
              <a:t>Short coming of the classical approach:</a:t>
            </a:r>
            <a:endParaRPr kumimoji="0" lang="en-US" sz="20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647700" algn="l"/>
              </a:tabLst>
            </a:pPr>
            <a:r>
              <a:rPr kumimoji="0" lang="en-US" sz="2000" b="1"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T</a:t>
            </a:r>
            <a:r>
              <a:rPr kumimoji="0" lang="en-US" sz="20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his approach is not applicable when:</a:t>
            </a:r>
            <a:endParaRPr kumimoji="0" lang="en-US" sz="20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tab pos="647700" algn="l"/>
              </a:tabLst>
            </a:pPr>
            <a:r>
              <a:rPr kumimoji="0" lang="en-US" sz="20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The total number of outcomes is infinite.</a:t>
            </a:r>
            <a:endParaRPr kumimoji="0" lang="en-US" sz="20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tab pos="647700" algn="l"/>
              </a:tabLst>
            </a:pPr>
            <a:r>
              <a:rPr kumimoji="0" lang="en-US" sz="20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Outcomes are not equally likely.</a:t>
            </a:r>
            <a:endParaRPr kumimoji="0" lang="en-US" sz="2000" b="0" i="0" u="none" strike="noStrike" cap="none" normalizeH="0" baseline="0" dirty="0" smtClean="0">
              <a:ln>
                <a:noFill/>
              </a:ln>
              <a:solidFill>
                <a:schemeClr val="tx1"/>
              </a:solidFill>
              <a:effectLst/>
              <a:latin typeface="Times" pitchFamily="18" charset="0"/>
              <a:cs typeface="Arial" pitchFamily="34" charset="0"/>
            </a:endParaRPr>
          </a:p>
        </p:txBody>
      </p:sp>
      <p:sp>
        <p:nvSpPr>
          <p:cNvPr id="9" name="Date Placeholder 8"/>
          <p:cNvSpPr>
            <a:spLocks noGrp="1"/>
          </p:cNvSpPr>
          <p:nvPr>
            <p:ph type="dt" sz="half" idx="10"/>
          </p:nvPr>
        </p:nvSpPr>
        <p:spPr/>
        <p:txBody>
          <a:bodyPr/>
          <a:lstStyle/>
          <a:p>
            <a:fld id="{0CA50B18-B137-4DDA-A70F-E460579DCEA0}" type="datetime1">
              <a:rPr lang="en-US" smtClean="0"/>
              <a:t>5/28/2020</a:t>
            </a:fld>
            <a:endParaRPr lang="en-US"/>
          </a:p>
        </p:txBody>
      </p:sp>
      <p:sp>
        <p:nvSpPr>
          <p:cNvPr id="10" name="Footer Placeholder 9"/>
          <p:cNvSpPr>
            <a:spLocks noGrp="1"/>
          </p:cNvSpPr>
          <p:nvPr>
            <p:ph type="ftr" sz="quarter" idx="11"/>
          </p:nvPr>
        </p:nvSpPr>
        <p:spPr/>
        <p:txBody>
          <a:bodyPr/>
          <a:lstStyle/>
          <a:p>
            <a:r>
              <a:rPr lang="en-US" smtClean="0"/>
              <a:t>By Getahun G Woldemariam(AU Woliso Campus)</a:t>
            </a:r>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1"/>
          <p:cNvSpPr>
            <a:spLocks noChangeArrowheads="1"/>
          </p:cNvSpPr>
          <p:nvPr/>
        </p:nvSpPr>
        <p:spPr bwMode="auto">
          <a:xfrm>
            <a:off x="0" y="0"/>
            <a:ext cx="9144000"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sng" strike="noStrike" cap="none" normalizeH="0" baseline="0" dirty="0" smtClean="0">
                <a:ln>
                  <a:noFill/>
                </a:ln>
                <a:solidFill>
                  <a:schemeClr val="tx1"/>
                </a:solidFill>
                <a:effectLst/>
                <a:latin typeface="Times" pitchFamily="18" charset="0"/>
                <a:ea typeface="Times New Roman" pitchFamily="18" charset="0"/>
                <a:cs typeface="Arial" pitchFamily="34" charset="0"/>
              </a:rPr>
              <a:t>The </a:t>
            </a:r>
            <a:r>
              <a:rPr kumimoji="0" lang="en-US" sz="2400" b="1" i="0" u="sng" strike="noStrike" cap="none" normalizeH="0" baseline="0" dirty="0" err="1" smtClean="0">
                <a:ln>
                  <a:noFill/>
                </a:ln>
                <a:solidFill>
                  <a:schemeClr val="tx1"/>
                </a:solidFill>
                <a:effectLst/>
                <a:latin typeface="Times" pitchFamily="18" charset="0"/>
                <a:ea typeface="Times New Roman" pitchFamily="18" charset="0"/>
                <a:cs typeface="Arial" pitchFamily="34" charset="0"/>
              </a:rPr>
              <a:t>Frequentist</a:t>
            </a:r>
            <a:r>
              <a:rPr kumimoji="0" lang="en-US" sz="2400" b="1" i="0" u="sng" strike="noStrike" cap="none" normalizeH="0" baseline="0" dirty="0" smtClean="0">
                <a:ln>
                  <a:noFill/>
                </a:ln>
                <a:solidFill>
                  <a:schemeClr val="tx1"/>
                </a:solidFill>
                <a:effectLst/>
                <a:latin typeface="Times" pitchFamily="18" charset="0"/>
                <a:ea typeface="Times New Roman" pitchFamily="18" charset="0"/>
                <a:cs typeface="Arial" pitchFamily="34" charset="0"/>
              </a:rPr>
              <a:t> Approach</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Arial" pitchFamily="34" charset="0"/>
              <a:buChar char="•"/>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This is based on the relative frequencies of outcomes belonging to an event.</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Relative frequency</a:t>
            </a: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which is the ratio of the occurrence of a singular event and the total number of outcomes</a:t>
            </a:r>
            <a:r>
              <a:rPr kumimoji="0" lang="en-US" sz="2400" b="1"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Example</a:t>
            </a: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1.  find the relative frequency of the data set </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p:txBody>
      </p:sp>
      <p:graphicFrame>
        <p:nvGraphicFramePr>
          <p:cNvPr id="3" name="Table 2"/>
          <p:cNvGraphicFramePr>
            <a:graphicFrameLocks noGrp="1"/>
          </p:cNvGraphicFramePr>
          <p:nvPr/>
        </p:nvGraphicFramePr>
        <p:xfrm>
          <a:off x="228600" y="2286000"/>
          <a:ext cx="5791201" cy="1645920"/>
        </p:xfrm>
        <a:graphic>
          <a:graphicData uri="http://schemas.openxmlformats.org/drawingml/2006/table">
            <a:tbl>
              <a:tblPr/>
              <a:tblGrid>
                <a:gridCol w="1632626"/>
                <a:gridCol w="2156298"/>
                <a:gridCol w="2002277"/>
              </a:tblGrid>
              <a:tr h="266700">
                <a:tc>
                  <a:txBody>
                    <a:bodyPr/>
                    <a:lstStyle/>
                    <a:p>
                      <a:pPr marL="0" marR="0">
                        <a:spcBef>
                          <a:spcPts val="0"/>
                        </a:spcBef>
                        <a:spcAft>
                          <a:spcPts val="0"/>
                        </a:spcAft>
                      </a:pPr>
                      <a:r>
                        <a:rPr lang="en-US" sz="1800">
                          <a:latin typeface="Times New Roman"/>
                          <a:ea typeface="Times New Roman"/>
                        </a:rPr>
                        <a:t>color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Times New Roman"/>
                          <a:ea typeface="Times New Roman"/>
                        </a:rPr>
                        <a:t>frequency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Times New Roman"/>
                          <a:ea typeface="Times New Roman"/>
                        </a:rPr>
                        <a:t>Relative frequency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6700">
                <a:tc>
                  <a:txBody>
                    <a:bodyPr/>
                    <a:lstStyle/>
                    <a:p>
                      <a:pPr marL="0" marR="0">
                        <a:spcBef>
                          <a:spcPts val="0"/>
                        </a:spcBef>
                        <a:spcAft>
                          <a:spcPts val="0"/>
                        </a:spcAft>
                      </a:pPr>
                      <a:r>
                        <a:rPr lang="en-US" sz="1800">
                          <a:latin typeface="Times New Roman"/>
                          <a:ea typeface="Times New Roman"/>
                        </a:rPr>
                        <a:t>Purple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Times New Roman"/>
                          <a:ea typeface="Times New Roman"/>
                        </a:rPr>
                        <a:t>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Times New Roman"/>
                          <a:ea typeface="Times New Roman"/>
                        </a:rPr>
                        <a:t>7/20 = 35%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6700">
                <a:tc>
                  <a:txBody>
                    <a:bodyPr/>
                    <a:lstStyle/>
                    <a:p>
                      <a:pPr marL="0" marR="0">
                        <a:spcBef>
                          <a:spcPts val="0"/>
                        </a:spcBef>
                        <a:spcAft>
                          <a:spcPts val="0"/>
                        </a:spcAft>
                      </a:pPr>
                      <a:r>
                        <a:rPr lang="en-US" sz="1800">
                          <a:latin typeface="Times New Roman"/>
                          <a:ea typeface="Times New Roman"/>
                        </a:rPr>
                        <a:t>Blue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Times New Roman"/>
                          <a:ea typeface="Times New Roman"/>
                        </a:rPr>
                        <a:t>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Times New Roman"/>
                          <a:ea typeface="Times New Roman"/>
                        </a:rPr>
                        <a:t>3/20 = 15%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6700">
                <a:tc>
                  <a:txBody>
                    <a:bodyPr/>
                    <a:lstStyle/>
                    <a:p>
                      <a:pPr marL="0" marR="0">
                        <a:spcBef>
                          <a:spcPts val="0"/>
                        </a:spcBef>
                        <a:spcAft>
                          <a:spcPts val="0"/>
                        </a:spcAft>
                      </a:pPr>
                      <a:r>
                        <a:rPr lang="en-US" sz="1800">
                          <a:latin typeface="Times New Roman"/>
                          <a:ea typeface="Times New Roman"/>
                        </a:rPr>
                        <a:t>Pink</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Times New Roman"/>
                          <a:ea typeface="Times New Roman"/>
                        </a:rPr>
                        <a:t>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Times New Roman"/>
                          <a:ea typeface="Times New Roman"/>
                        </a:rPr>
                        <a:t>5/20 = 25%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6700">
                <a:tc>
                  <a:txBody>
                    <a:bodyPr/>
                    <a:lstStyle/>
                    <a:p>
                      <a:pPr marL="0" marR="0">
                        <a:spcBef>
                          <a:spcPts val="0"/>
                        </a:spcBef>
                        <a:spcAft>
                          <a:spcPts val="0"/>
                        </a:spcAft>
                      </a:pPr>
                      <a:r>
                        <a:rPr lang="en-US" sz="1800">
                          <a:latin typeface="Times New Roman"/>
                          <a:ea typeface="Times New Roman"/>
                        </a:rPr>
                        <a:t>Orange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Times New Roman"/>
                          <a:ea typeface="Times New Roman"/>
                        </a:rPr>
                        <a:t>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Times New Roman"/>
                          <a:ea typeface="Times New Roman"/>
                        </a:rPr>
                        <a:t>5/20 = 25%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6700">
                <a:tc>
                  <a:txBody>
                    <a:bodyPr/>
                    <a:lstStyle/>
                    <a:p>
                      <a:pPr marL="0" marR="0">
                        <a:spcBef>
                          <a:spcPts val="0"/>
                        </a:spcBef>
                        <a:spcAft>
                          <a:spcPts val="0"/>
                        </a:spcAft>
                      </a:pPr>
                      <a:r>
                        <a:rPr lang="en-US" sz="1800">
                          <a:latin typeface="Times New Roman"/>
                          <a:ea typeface="Times New Roman"/>
                        </a:rPr>
                        <a:t>total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Times New Roman"/>
                          <a:ea typeface="Times New Roman"/>
                        </a:rPr>
                        <a:t>20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dirty="0">
                          <a:latin typeface="Times New Roman"/>
                          <a:ea typeface="Times New Roman"/>
                        </a:rPr>
                        <a:t>20/20 = 100%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4034" name="Rectangle 2"/>
          <p:cNvSpPr>
            <a:spLocks noChangeArrowheads="1"/>
          </p:cNvSpPr>
          <p:nvPr/>
        </p:nvSpPr>
        <p:spPr bwMode="auto">
          <a:xfrm>
            <a:off x="0" y="4038600"/>
            <a:ext cx="9144000" cy="1477328"/>
          </a:xfrm>
          <a:prstGeom prst="rect">
            <a:avLst/>
          </a:prstGeom>
          <a:noFill/>
          <a:ln w="9525">
            <a:noFill/>
            <a:miter lim="800000"/>
            <a:headEnd/>
            <a:tailEnd/>
          </a:ln>
          <a:effectLst/>
        </p:spPr>
        <p:txBody>
          <a:bodyPr vert="horz" wrap="square" lIns="91440" tIns="0"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2. If records show that 60 out of 100,000 bulbs produced are defective. What is the probability of a newly produced bulb to be defective? </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Solution: </a:t>
            </a: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Let A be the event that the newly produced bulb is defective.</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p:txBody>
      </p:sp>
      <p:sp>
        <p:nvSpPr>
          <p:cNvPr id="4403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44035" name="Object 3"/>
          <p:cNvGraphicFramePr>
            <a:graphicFrameLocks noChangeAspect="1"/>
          </p:cNvGraphicFramePr>
          <p:nvPr/>
        </p:nvGraphicFramePr>
        <p:xfrm>
          <a:off x="304800" y="5486400"/>
          <a:ext cx="5715000" cy="1066800"/>
        </p:xfrm>
        <a:graphic>
          <a:graphicData uri="http://schemas.openxmlformats.org/presentationml/2006/ole">
            <p:oleObj spid="_x0000_s44035" name="Equation" r:id="rId3" imgW="2946400" imgH="546100" progId="">
              <p:embed/>
            </p:oleObj>
          </a:graphicData>
        </a:graphic>
      </p:graphicFrame>
      <p:sp>
        <p:nvSpPr>
          <p:cNvPr id="7" name="Date Placeholder 6"/>
          <p:cNvSpPr>
            <a:spLocks noGrp="1"/>
          </p:cNvSpPr>
          <p:nvPr>
            <p:ph type="dt" sz="half" idx="10"/>
          </p:nvPr>
        </p:nvSpPr>
        <p:spPr/>
        <p:txBody>
          <a:bodyPr/>
          <a:lstStyle/>
          <a:p>
            <a:fld id="{3531EFD5-DE4E-4BF7-B14E-14D793C68ED5}" type="datetime1">
              <a:rPr lang="en-US" smtClean="0"/>
              <a:t>5/28/2020</a:t>
            </a:fld>
            <a:endParaRPr lang="en-US"/>
          </a:p>
        </p:txBody>
      </p:sp>
      <p:sp>
        <p:nvSpPr>
          <p:cNvPr id="8" name="Footer Placeholder 7"/>
          <p:cNvSpPr>
            <a:spLocks noGrp="1"/>
          </p:cNvSpPr>
          <p:nvPr>
            <p:ph type="ftr" sz="quarter" idx="11"/>
          </p:nvPr>
        </p:nvSpPr>
        <p:spPr/>
        <p:txBody>
          <a:bodyPr/>
          <a:lstStyle/>
          <a:p>
            <a:r>
              <a:rPr lang="en-US" smtClean="0"/>
              <a:t>By Getahun G Woldemariam(AU Woliso Campus)</a:t>
            </a:r>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52400"/>
            <a:ext cx="8839200" cy="2862322"/>
          </a:xfrm>
          <a:prstGeom prst="rect">
            <a:avLst/>
          </a:prstGeom>
        </p:spPr>
        <p:txBody>
          <a:bodyPr wrap="square">
            <a:spAutoFit/>
          </a:bodyPr>
          <a:lstStyle/>
          <a:p>
            <a:pPr algn="just"/>
            <a:r>
              <a:rPr lang="en-US" sz="2400" b="1" dirty="0" smtClean="0">
                <a:latin typeface="Times" pitchFamily="18" charset="0"/>
              </a:rPr>
              <a:t>Subjective approach - </a:t>
            </a:r>
            <a:r>
              <a:rPr lang="en-US" sz="2400" dirty="0" smtClean="0">
                <a:latin typeface="Times" pitchFamily="18" charset="0"/>
              </a:rPr>
              <a:t>this is type of probability based on the beliefs of the person making the probability assessment. </a:t>
            </a:r>
          </a:p>
          <a:p>
            <a:pPr algn="just">
              <a:buFont typeface="Wingdings" pitchFamily="2" charset="2"/>
              <a:buChar char="§"/>
            </a:pPr>
            <a:r>
              <a:rPr lang="en-US" sz="2400" dirty="0" smtClean="0">
                <a:latin typeface="Times" pitchFamily="18" charset="0"/>
              </a:rPr>
              <a:t>Subjective probability assessment is often found when events occur only once or at most every few times.</a:t>
            </a:r>
          </a:p>
          <a:p>
            <a:pPr algn="just">
              <a:buFont typeface="Arial" pitchFamily="34" charset="0"/>
              <a:buChar char="•"/>
            </a:pPr>
            <a:r>
              <a:rPr lang="en-US" sz="2400" dirty="0" smtClean="0">
                <a:latin typeface="Times" pitchFamily="18" charset="0"/>
              </a:rPr>
              <a:t>The disadvantages of subjective probability are that two or more person facing the same evidence / problem may arrive d/t probability. </a:t>
            </a:r>
          </a:p>
          <a:p>
            <a:pPr algn="just">
              <a:lnSpc>
                <a:spcPct val="150000"/>
              </a:lnSpc>
              <a:buFont typeface="Arial" pitchFamily="34" charset="0"/>
              <a:buChar char="•"/>
            </a:pPr>
            <a:r>
              <a:rPr lang="en-US" sz="2400" dirty="0" smtClean="0">
                <a:latin typeface="Times" pitchFamily="18" charset="0"/>
              </a:rPr>
              <a:t>That is  for the same problem there may be d/t decision.</a:t>
            </a:r>
            <a:endParaRPr lang="en-US" sz="2400" dirty="0">
              <a:latin typeface="Times" pitchFamily="18" charset="0"/>
            </a:endParaRPr>
          </a:p>
        </p:txBody>
      </p:sp>
      <p:sp>
        <p:nvSpPr>
          <p:cNvPr id="45057" name="Rectangle 1"/>
          <p:cNvSpPr>
            <a:spLocks noChangeArrowheads="1"/>
          </p:cNvSpPr>
          <p:nvPr/>
        </p:nvSpPr>
        <p:spPr bwMode="auto">
          <a:xfrm>
            <a:off x="0" y="2971800"/>
            <a:ext cx="9144000" cy="2585323"/>
          </a:xfrm>
          <a:prstGeom prst="rect">
            <a:avLst/>
          </a:prstGeom>
          <a:noFill/>
          <a:ln w="9525">
            <a:noFill/>
            <a:miter lim="800000"/>
            <a:headEnd/>
            <a:tailEnd/>
          </a:ln>
          <a:effectLst/>
        </p:spPr>
        <p:txBody>
          <a:bodyPr vert="horz" wrap="square" lIns="91440" tIns="0"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sng" strike="noStrike" cap="none" normalizeH="0" baseline="0" dirty="0" smtClean="0">
                <a:ln>
                  <a:noFill/>
                </a:ln>
                <a:solidFill>
                  <a:schemeClr val="tx1"/>
                </a:solidFill>
                <a:effectLst/>
                <a:latin typeface="Times" pitchFamily="18" charset="0"/>
                <a:ea typeface="Times New Roman" pitchFamily="18" charset="0"/>
                <a:cs typeface="Arial" pitchFamily="34" charset="0"/>
              </a:rPr>
              <a:t>Conditional probability and Independency  </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Conditional Events:</a:t>
            </a: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If the occurrence of one event has an effect on the next occurrence of the other event then the two events are conditional or dependant events.</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Example:</a:t>
            </a: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Suppose we have two red and three white balls in a bag</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Draw a ball with replacement</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p:txBody>
      </p:sp>
      <p:sp>
        <p:nvSpPr>
          <p:cNvPr id="4" name="Rectangle 3"/>
          <p:cNvSpPr/>
          <p:nvPr/>
        </p:nvSpPr>
        <p:spPr>
          <a:xfrm>
            <a:off x="0" y="5334000"/>
            <a:ext cx="9144000" cy="830997"/>
          </a:xfrm>
          <a:prstGeom prst="rect">
            <a:avLst/>
          </a:prstGeom>
        </p:spPr>
        <p:txBody>
          <a:bodyPr wrap="square">
            <a:spAutoFit/>
          </a:bodyPr>
          <a:lstStyle/>
          <a:p>
            <a:pPr algn="just"/>
            <a:r>
              <a:rPr lang="en-US" sz="2400" dirty="0" smtClean="0">
                <a:latin typeface="Times" pitchFamily="18" charset="0"/>
              </a:rPr>
              <a:t>Since the first drawn ball is replaced for a second draw it doesn’t affect the second draw. For this reason A and B are independent. Then if we let </a:t>
            </a:r>
            <a:endParaRPr lang="en-US" sz="2400" dirty="0">
              <a:latin typeface="Times" pitchFamily="18" charset="0"/>
            </a:endParaRPr>
          </a:p>
        </p:txBody>
      </p:sp>
      <p:sp>
        <p:nvSpPr>
          <p:cNvPr id="5" name="Date Placeholder 4"/>
          <p:cNvSpPr>
            <a:spLocks noGrp="1"/>
          </p:cNvSpPr>
          <p:nvPr>
            <p:ph type="dt" sz="half" idx="10"/>
          </p:nvPr>
        </p:nvSpPr>
        <p:spPr/>
        <p:txBody>
          <a:bodyPr/>
          <a:lstStyle/>
          <a:p>
            <a:fld id="{BFE6B405-3DFF-4EE2-A547-7C94B15D975E}" type="datetime1">
              <a:rPr lang="en-US" smtClean="0"/>
              <a:t>5/28/2020</a:t>
            </a:fld>
            <a:endParaRPr lang="en-US"/>
          </a:p>
        </p:txBody>
      </p:sp>
      <p:sp>
        <p:nvSpPr>
          <p:cNvPr id="6" name="Footer Placeholder 5"/>
          <p:cNvSpPr>
            <a:spLocks noGrp="1"/>
          </p:cNvSpPr>
          <p:nvPr>
            <p:ph type="ftr" sz="quarter" idx="11"/>
          </p:nvPr>
        </p:nvSpPr>
        <p:spPr/>
        <p:txBody>
          <a:bodyPr/>
          <a:lstStyle/>
          <a:p>
            <a:r>
              <a:rPr lang="en-US" smtClean="0"/>
              <a:t>By Getahun G Woldemariam(AU Woliso Campus)</a:t>
            </a:r>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52400"/>
            <a:ext cx="7162800" cy="461665"/>
          </a:xfrm>
          <a:prstGeom prst="rect">
            <a:avLst/>
          </a:prstGeom>
        </p:spPr>
        <p:txBody>
          <a:bodyPr wrap="square">
            <a:spAutoFit/>
          </a:bodyPr>
          <a:lstStyle/>
          <a:p>
            <a:r>
              <a:rPr lang="en-US" sz="2400" dirty="0" smtClean="0">
                <a:latin typeface="Times" pitchFamily="18" charset="0"/>
              </a:rPr>
              <a:t>A= the event that the first draw is red</a:t>
            </a:r>
            <a:r>
              <a:rPr lang="en-US" sz="2400" dirty="0" smtClean="0">
                <a:latin typeface="Times" pitchFamily="18" charset="0"/>
                <a:sym typeface="Wingdings"/>
              </a:rPr>
              <a:t></a:t>
            </a:r>
            <a:endParaRPr lang="en-US" sz="2400" dirty="0">
              <a:latin typeface="Times" pitchFamily="18" charset="0"/>
            </a:endParaRPr>
          </a:p>
        </p:txBody>
      </p:sp>
      <p:sp>
        <p:nvSpPr>
          <p:cNvPr id="4608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46081" name="Object 1"/>
          <p:cNvGraphicFramePr>
            <a:graphicFrameLocks noChangeAspect="1"/>
          </p:cNvGraphicFramePr>
          <p:nvPr/>
        </p:nvGraphicFramePr>
        <p:xfrm>
          <a:off x="4876800" y="0"/>
          <a:ext cx="1219200" cy="838200"/>
        </p:xfrm>
        <a:graphic>
          <a:graphicData uri="http://schemas.openxmlformats.org/presentationml/2006/ole">
            <p:oleObj spid="_x0000_s46081" name="Equation" r:id="rId3" imgW="749300" imgH="469900" progId="">
              <p:embed/>
            </p:oleObj>
          </a:graphicData>
        </a:graphic>
      </p:graphicFrame>
      <p:sp>
        <p:nvSpPr>
          <p:cNvPr id="5" name="Rectangle 4"/>
          <p:cNvSpPr/>
          <p:nvPr/>
        </p:nvSpPr>
        <p:spPr>
          <a:xfrm>
            <a:off x="0" y="838200"/>
            <a:ext cx="5638800" cy="461665"/>
          </a:xfrm>
          <a:prstGeom prst="rect">
            <a:avLst/>
          </a:prstGeom>
        </p:spPr>
        <p:txBody>
          <a:bodyPr wrap="square">
            <a:spAutoFit/>
          </a:bodyPr>
          <a:lstStyle/>
          <a:p>
            <a:r>
              <a:rPr lang="en-US" sz="2400" dirty="0" smtClean="0">
                <a:latin typeface="Times" pitchFamily="18" charset="0"/>
              </a:rPr>
              <a:t> B= the event that the second draw is red </a:t>
            </a:r>
            <a:r>
              <a:rPr lang="en-US" sz="2400" dirty="0" smtClean="0">
                <a:latin typeface="Times" pitchFamily="18" charset="0"/>
                <a:sym typeface="Wingdings"/>
              </a:rPr>
              <a:t></a:t>
            </a:r>
            <a:endParaRPr lang="en-US" sz="2400" dirty="0">
              <a:latin typeface="Times" pitchFamily="18" charset="0"/>
            </a:endParaRPr>
          </a:p>
        </p:txBody>
      </p:sp>
      <p:sp>
        <p:nvSpPr>
          <p:cNvPr id="46084"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46083" name="Object 3"/>
          <p:cNvGraphicFramePr>
            <a:graphicFrameLocks noChangeAspect="1"/>
          </p:cNvGraphicFramePr>
          <p:nvPr/>
        </p:nvGraphicFramePr>
        <p:xfrm>
          <a:off x="5562600" y="838200"/>
          <a:ext cx="1219200" cy="762000"/>
        </p:xfrm>
        <a:graphic>
          <a:graphicData uri="http://schemas.openxmlformats.org/presentationml/2006/ole">
            <p:oleObj spid="_x0000_s46083" name="Equation" r:id="rId4" imgW="749300" imgH="469900" progId="">
              <p:embed/>
            </p:oleObj>
          </a:graphicData>
        </a:graphic>
      </p:graphicFrame>
      <p:sp>
        <p:nvSpPr>
          <p:cNvPr id="46085" name="Rectangle 5"/>
          <p:cNvSpPr>
            <a:spLocks noChangeArrowheads="1"/>
          </p:cNvSpPr>
          <p:nvPr/>
        </p:nvSpPr>
        <p:spPr bwMode="auto">
          <a:xfrm>
            <a:off x="0" y="1524000"/>
            <a:ext cx="9144000" cy="1477328"/>
          </a:xfrm>
          <a:prstGeom prst="rect">
            <a:avLst/>
          </a:prstGeom>
          <a:noFill/>
          <a:ln w="9525">
            <a:noFill/>
            <a:miter lim="800000"/>
            <a:headEnd/>
            <a:tailEnd/>
          </a:ln>
          <a:effectLst/>
        </p:spPr>
        <p:txBody>
          <a:bodyPr vert="horz" wrap="square" lIns="91440" tIns="0" rIns="91440" bIns="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2. Draw a ball with out replacement</a:t>
            </a:r>
            <a:endParaRPr lang="en-US" sz="2400" dirty="0" smtClean="0">
              <a:latin typeface="Times" pitchFamily="18"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This is conditional b/c the first drawn ball is not to be replaced for a second draw in that it does affect the second draw. If we let </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p:txBody>
      </p:sp>
      <p:sp>
        <p:nvSpPr>
          <p:cNvPr id="9" name="Rectangle 8"/>
          <p:cNvSpPr/>
          <p:nvPr/>
        </p:nvSpPr>
        <p:spPr>
          <a:xfrm>
            <a:off x="228600" y="3048000"/>
            <a:ext cx="6360170" cy="461665"/>
          </a:xfrm>
          <a:prstGeom prst="rect">
            <a:avLst/>
          </a:prstGeom>
        </p:spPr>
        <p:txBody>
          <a:bodyPr wrap="square">
            <a:spAutoFit/>
          </a:bodyPr>
          <a:lstStyle/>
          <a:p>
            <a:r>
              <a:rPr lang="en-US" sz="2400" dirty="0" smtClean="0">
                <a:latin typeface="Times" pitchFamily="18" charset="0"/>
              </a:rPr>
              <a:t>A= the event that the first draw is red</a:t>
            </a:r>
            <a:r>
              <a:rPr lang="en-US" sz="2400" dirty="0" smtClean="0">
                <a:latin typeface="Times" pitchFamily="18" charset="0"/>
                <a:sym typeface="Wingdings"/>
              </a:rPr>
              <a:t></a:t>
            </a:r>
            <a:endParaRPr lang="en-US" sz="2400" dirty="0">
              <a:latin typeface="Times" pitchFamily="18" charset="0"/>
            </a:endParaRPr>
          </a:p>
        </p:txBody>
      </p:sp>
      <p:sp>
        <p:nvSpPr>
          <p:cNvPr id="46087"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46086" name="Object 6"/>
          <p:cNvGraphicFramePr>
            <a:graphicFrameLocks noChangeAspect="1"/>
          </p:cNvGraphicFramePr>
          <p:nvPr/>
        </p:nvGraphicFramePr>
        <p:xfrm>
          <a:off x="5181600" y="3048000"/>
          <a:ext cx="1447800" cy="762000"/>
        </p:xfrm>
        <a:graphic>
          <a:graphicData uri="http://schemas.openxmlformats.org/presentationml/2006/ole">
            <p:oleObj spid="_x0000_s46086" name="Equation" r:id="rId5" imgW="787400" imgH="508000" progId="">
              <p:embed/>
            </p:oleObj>
          </a:graphicData>
        </a:graphic>
      </p:graphicFrame>
      <p:sp>
        <p:nvSpPr>
          <p:cNvPr id="46089" name="Rectangle 9"/>
          <p:cNvSpPr>
            <a:spLocks noChangeArrowheads="1"/>
          </p:cNvSpPr>
          <p:nvPr/>
        </p:nvSpPr>
        <p:spPr bwMode="auto">
          <a:xfrm>
            <a:off x="0" y="3810000"/>
            <a:ext cx="71628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B= the event that the second draw is red </a:t>
            </a: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sym typeface="Wingdings" pitchFamily="2" charset="2"/>
              </a:rPr>
              <a:t></a:t>
            </a:r>
          </a:p>
        </p:txBody>
      </p:sp>
      <p:sp>
        <p:nvSpPr>
          <p:cNvPr id="46090" name="Rectangle 10"/>
          <p:cNvSpPr>
            <a:spLocks noChangeArrowheads="1"/>
          </p:cNvSpPr>
          <p:nvPr/>
        </p:nvSpPr>
        <p:spPr bwMode="auto">
          <a:xfrm>
            <a:off x="228600" y="7143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6092" name="Rectangle 1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46093" name="Rectangle 13"/>
          <p:cNvSpPr>
            <a:spLocks noChangeArrowheads="1"/>
          </p:cNvSpPr>
          <p:nvPr/>
        </p:nvSpPr>
        <p:spPr bwMode="auto">
          <a:xfrm>
            <a:off x="0" y="4267200"/>
            <a:ext cx="8763000"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Conditional probability of an event</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 typeface="Arial" pitchFamily="34" charset="0"/>
              <a:buChar char="•"/>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The conditional probability of an event A given that B has already occurred, denoted by </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p:txBody>
      </p:sp>
      <p:sp>
        <p:nvSpPr>
          <p:cNvPr id="46095" name="Rectangle 1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46094" name="Object 14"/>
          <p:cNvGraphicFramePr>
            <a:graphicFrameLocks noChangeAspect="1"/>
          </p:cNvGraphicFramePr>
          <p:nvPr/>
        </p:nvGraphicFramePr>
        <p:xfrm>
          <a:off x="2133600" y="5791200"/>
          <a:ext cx="990600" cy="457200"/>
        </p:xfrm>
        <a:graphic>
          <a:graphicData uri="http://schemas.openxmlformats.org/presentationml/2006/ole">
            <p:oleObj spid="_x0000_s46094" name="Equation" r:id="rId6" imgW="672808" imgH="266584" progId="">
              <p:embed/>
            </p:oleObj>
          </a:graphicData>
        </a:graphic>
      </p:graphicFrame>
      <p:sp>
        <p:nvSpPr>
          <p:cNvPr id="21" name="Rectangle 20"/>
          <p:cNvSpPr/>
          <p:nvPr/>
        </p:nvSpPr>
        <p:spPr>
          <a:xfrm>
            <a:off x="3200400" y="5791200"/>
            <a:ext cx="466050" cy="461665"/>
          </a:xfrm>
          <a:prstGeom prst="rect">
            <a:avLst/>
          </a:prstGeom>
        </p:spPr>
        <p:txBody>
          <a:bodyPr wrap="square">
            <a:spAutoFit/>
          </a:bodyPr>
          <a:lstStyle/>
          <a:p>
            <a:r>
              <a:rPr lang="en-US" sz="2400" dirty="0" smtClean="0">
                <a:latin typeface="Times" pitchFamily="18" charset="0"/>
              </a:rPr>
              <a:t>is</a:t>
            </a:r>
            <a:endParaRPr lang="en-US" sz="2400" dirty="0">
              <a:latin typeface="Times" pitchFamily="18" charset="0"/>
            </a:endParaRPr>
          </a:p>
        </p:txBody>
      </p:sp>
      <p:sp>
        <p:nvSpPr>
          <p:cNvPr id="46097" name="Rectangle 1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46096" name="Object 16"/>
          <p:cNvGraphicFramePr>
            <a:graphicFrameLocks noChangeAspect="1"/>
          </p:cNvGraphicFramePr>
          <p:nvPr/>
        </p:nvGraphicFramePr>
        <p:xfrm>
          <a:off x="3581400" y="5791200"/>
          <a:ext cx="1066800" cy="457200"/>
        </p:xfrm>
        <a:graphic>
          <a:graphicData uri="http://schemas.openxmlformats.org/presentationml/2006/ole">
            <p:oleObj spid="_x0000_s46096" name="Equation" r:id="rId7" imgW="672808" imgH="266584" progId="">
              <p:embed/>
            </p:oleObj>
          </a:graphicData>
        </a:graphic>
      </p:graphicFrame>
      <p:sp>
        <p:nvSpPr>
          <p:cNvPr id="46099" name="Rectangle 19"/>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46098" name="Object 18"/>
          <p:cNvGraphicFramePr>
            <a:graphicFrameLocks noChangeAspect="1"/>
          </p:cNvGraphicFramePr>
          <p:nvPr/>
        </p:nvGraphicFramePr>
        <p:xfrm>
          <a:off x="5029200" y="5638800"/>
          <a:ext cx="2438400" cy="762000"/>
        </p:xfrm>
        <a:graphic>
          <a:graphicData uri="http://schemas.openxmlformats.org/presentationml/2006/ole">
            <p:oleObj spid="_x0000_s46098" name="Equation" r:id="rId8" imgW="1954951" imgH="545863" progId="">
              <p:embed/>
            </p:oleObj>
          </a:graphicData>
        </a:graphic>
      </p:graphicFrame>
      <p:sp>
        <p:nvSpPr>
          <p:cNvPr id="26" name="Rectangle 25"/>
          <p:cNvSpPr/>
          <p:nvPr/>
        </p:nvSpPr>
        <p:spPr>
          <a:xfrm>
            <a:off x="4648200" y="5867400"/>
            <a:ext cx="457200" cy="369332"/>
          </a:xfrm>
          <a:prstGeom prst="rect">
            <a:avLst/>
          </a:prstGeom>
        </p:spPr>
        <p:txBody>
          <a:bodyPr wrap="square">
            <a:spAutoFit/>
          </a:bodyPr>
          <a:lstStyle/>
          <a:p>
            <a:r>
              <a:rPr lang="en-US" dirty="0" smtClean="0"/>
              <a:t>=</a:t>
            </a:r>
            <a:endParaRPr lang="en-US" dirty="0"/>
          </a:p>
        </p:txBody>
      </p:sp>
      <p:sp>
        <p:nvSpPr>
          <p:cNvPr id="27" name="Rectangle 26"/>
          <p:cNvSpPr/>
          <p:nvPr/>
        </p:nvSpPr>
        <p:spPr>
          <a:xfrm>
            <a:off x="5791200" y="3886200"/>
            <a:ext cx="1486304" cy="461665"/>
          </a:xfrm>
          <a:prstGeom prst="rect">
            <a:avLst/>
          </a:prstGeom>
        </p:spPr>
        <p:txBody>
          <a:bodyPr wrap="none">
            <a:spAutoFit/>
          </a:bodyPr>
          <a:lstStyle/>
          <a:p>
            <a:r>
              <a:rPr lang="en-US" sz="2400" dirty="0" smtClean="0">
                <a:latin typeface="Times" pitchFamily="18" charset="0"/>
              </a:rPr>
              <a:t>P(B) = 1/4</a:t>
            </a:r>
            <a:endParaRPr lang="en-US" sz="2400" dirty="0"/>
          </a:p>
        </p:txBody>
      </p:sp>
      <p:sp>
        <p:nvSpPr>
          <p:cNvPr id="25" name="Date Placeholder 24"/>
          <p:cNvSpPr>
            <a:spLocks noGrp="1"/>
          </p:cNvSpPr>
          <p:nvPr>
            <p:ph type="dt" sz="half" idx="10"/>
          </p:nvPr>
        </p:nvSpPr>
        <p:spPr/>
        <p:txBody>
          <a:bodyPr/>
          <a:lstStyle/>
          <a:p>
            <a:fld id="{E83E66AF-4555-40E3-8F18-17FB3B169836}" type="datetime1">
              <a:rPr lang="en-US" smtClean="0"/>
              <a:t>5/28/2020</a:t>
            </a:fld>
            <a:endParaRPr lang="en-US"/>
          </a:p>
        </p:txBody>
      </p:sp>
      <p:sp>
        <p:nvSpPr>
          <p:cNvPr id="28" name="Footer Placeholder 27"/>
          <p:cNvSpPr>
            <a:spLocks noGrp="1"/>
          </p:cNvSpPr>
          <p:nvPr>
            <p:ph type="ftr" sz="quarter" idx="11"/>
          </p:nvPr>
        </p:nvSpPr>
        <p:spPr/>
        <p:txBody>
          <a:bodyPr/>
          <a:lstStyle/>
          <a:p>
            <a:r>
              <a:rPr lang="en-US" smtClean="0"/>
              <a:t>By Getahun G Woldemariam(AU Woliso Campus)</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152400"/>
            <a:ext cx="8915400" cy="4524315"/>
          </a:xfrm>
          <a:prstGeom prst="rect">
            <a:avLst/>
          </a:prstGeom>
        </p:spPr>
        <p:txBody>
          <a:bodyPr wrap="square">
            <a:spAutoFit/>
          </a:bodyPr>
          <a:lstStyle/>
          <a:p>
            <a:pPr lvl="0" algn="just" eaLnBrk="0" fontAlgn="base" hangingPunct="0">
              <a:spcBef>
                <a:spcPct val="0"/>
              </a:spcBef>
              <a:spcAft>
                <a:spcPct val="0"/>
              </a:spcAft>
              <a:tabLst>
                <a:tab pos="457200" algn="l"/>
              </a:tabLst>
            </a:pPr>
            <a:r>
              <a:rPr kumimoji="0" lang="en-US" sz="2400" b="1"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c.</a:t>
            </a:r>
            <a:r>
              <a:rPr kumimoji="0" lang="en-US" sz="2400" b="1" i="0" u="none" strike="noStrike" cap="none" normalizeH="0" dirty="0" smtClean="0">
                <a:ln>
                  <a:noFill/>
                </a:ln>
                <a:solidFill>
                  <a:schemeClr val="tx1"/>
                </a:solidFill>
                <a:effectLst/>
                <a:latin typeface="Times" pitchFamily="18" charset="0"/>
                <a:ea typeface="Times New Roman" pitchFamily="18" charset="0"/>
                <a:cs typeface="Arial" pitchFamily="34" charset="0"/>
              </a:rPr>
              <a:t> </a:t>
            </a:r>
            <a:r>
              <a:rPr kumimoji="0" lang="en-US" sz="240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l</a:t>
            </a: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eaf size could be any positive real number S=R</a:t>
            </a:r>
            <a:r>
              <a:rPr kumimoji="0" lang="en-US" sz="2400" b="0" i="0" u="none" strike="noStrike" cap="none" normalizeH="0" baseline="30000" dirty="0" smtClean="0">
                <a:ln>
                  <a:noFill/>
                </a:ln>
                <a:solidFill>
                  <a:schemeClr val="tx1"/>
                </a:solidFill>
                <a:effectLst/>
                <a:latin typeface="Times" pitchFamily="18" charset="0"/>
                <a:ea typeface="Times New Roman" pitchFamily="18" charset="0"/>
                <a:cs typeface="Arial" pitchFamily="34" charset="0"/>
              </a:rPr>
              <a:t>+ </a:t>
            </a: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={0,∞} uncountable infinite sample space</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lvl="1" algn="just" eaLnBrk="0" fontAlgn="base" hangingPunct="0">
              <a:spcBef>
                <a:spcPct val="0"/>
              </a:spcBef>
              <a:spcAft>
                <a:spcPct val="0"/>
              </a:spcAft>
              <a:tabLst>
                <a:tab pos="457200" algn="l"/>
              </a:tabLst>
            </a:pPr>
            <a:r>
              <a:rPr kumimoji="0" lang="en-US" sz="2400" b="1"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4. Outcome</a:t>
            </a: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:The result of a single trial of a random experiment </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lvl="1" algn="just" eaLnBrk="0" fontAlgn="base" hangingPunct="0">
              <a:spcBef>
                <a:spcPct val="0"/>
              </a:spcBef>
              <a:spcAft>
                <a:spcPct val="0"/>
              </a:spcAft>
              <a:tabLst>
                <a:tab pos="457200" algn="l"/>
              </a:tabLst>
            </a:pPr>
            <a:r>
              <a:rPr kumimoji="0" lang="en-US" sz="2400" b="1"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5. Event</a:t>
            </a: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It is a subset of sample space. It is a statement about one or more outcomes of a random experiment .They are denoted by capital letters.  There are 4 types of events</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457200" lvl="0" indent="-457200" algn="just" eaLnBrk="0" fontAlgn="base" hangingPunct="0">
              <a:spcBef>
                <a:spcPct val="0"/>
              </a:spcBef>
              <a:spcAft>
                <a:spcPct val="0"/>
              </a:spcAft>
              <a:buFont typeface="+mj-lt"/>
              <a:buAutoNum type="alphaUcPeriod"/>
              <a:tabLst>
                <a:tab pos="457200" algn="l"/>
              </a:tabLst>
            </a:pPr>
            <a:r>
              <a:rPr kumimoji="0" lang="en-US" sz="2400" b="1"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Null events</a:t>
            </a: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 is the empty subset of the sample space.</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457200" lvl="0" indent="-457200" algn="just" eaLnBrk="0" fontAlgn="base" hangingPunct="0">
              <a:spcBef>
                <a:spcPct val="0"/>
              </a:spcBef>
              <a:spcAft>
                <a:spcPct val="0"/>
              </a:spcAft>
              <a:buFont typeface="+mj-lt"/>
              <a:buAutoNum type="alphaUcPeriod"/>
              <a:tabLst>
                <a:tab pos="457200" algn="l"/>
              </a:tabLst>
            </a:pPr>
            <a:r>
              <a:rPr kumimoji="0" lang="en-US" sz="2400" b="1"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An atomic event-</a:t>
            </a: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is a subset consisting of a single element of the sample space.</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457200" lvl="0" indent="-457200" algn="just" eaLnBrk="0" fontAlgn="base" hangingPunct="0">
              <a:spcBef>
                <a:spcPct val="0"/>
              </a:spcBef>
              <a:spcAft>
                <a:spcPct val="0"/>
              </a:spcAft>
              <a:buFont typeface="+mj-lt"/>
              <a:buAutoNum type="alphaUcPeriod"/>
              <a:tabLst>
                <a:tab pos="457200" algn="l"/>
              </a:tabLst>
            </a:pPr>
            <a:r>
              <a:rPr kumimoji="0" lang="en-US" sz="2400" b="1"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A compound event- </a:t>
            </a: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is a subset consisting more than one element of the sample space.</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457200" lvl="0" indent="-457200" algn="just" eaLnBrk="0" fontAlgn="base" hangingPunct="0">
              <a:spcBef>
                <a:spcPct val="0"/>
              </a:spcBef>
              <a:spcAft>
                <a:spcPct val="0"/>
              </a:spcAft>
              <a:buFont typeface="+mj-lt"/>
              <a:buAutoNum type="alphaUcPeriod"/>
              <a:tabLst>
                <a:tab pos="457200" algn="l"/>
              </a:tabLst>
            </a:pPr>
            <a:r>
              <a:rPr kumimoji="0" lang="en-US" sz="2400" b="1"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The sample space itself is also an event.</a:t>
            </a: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a:t>
            </a:r>
            <a:r>
              <a:rPr kumimoji="0" lang="en-US" sz="2400" b="1"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p:txBody>
      </p:sp>
      <p:sp>
        <p:nvSpPr>
          <p:cNvPr id="3" name="Rectangle 2"/>
          <p:cNvSpPr/>
          <p:nvPr/>
        </p:nvSpPr>
        <p:spPr>
          <a:xfrm>
            <a:off x="152400" y="4572000"/>
            <a:ext cx="8839200" cy="1754326"/>
          </a:xfrm>
          <a:prstGeom prst="rect">
            <a:avLst/>
          </a:prstGeom>
        </p:spPr>
        <p:txBody>
          <a:bodyPr wrap="square">
            <a:spAutoFit/>
          </a:bodyPr>
          <a:lstStyle/>
          <a:p>
            <a:pPr algn="just">
              <a:lnSpc>
                <a:spcPct val="150000"/>
              </a:lnSpc>
            </a:pPr>
            <a:r>
              <a:rPr lang="en-US" sz="2400" b="1" dirty="0">
                <a:latin typeface="Times" pitchFamily="18" charset="0"/>
              </a:rPr>
              <a:t>Example:</a:t>
            </a:r>
            <a:r>
              <a:rPr lang="en-US" sz="2400" dirty="0">
                <a:latin typeface="Times" pitchFamily="18" charset="0"/>
              </a:rPr>
              <a:t> Considering in a rolling of dice only one time,  let A be the event of odd numbers, B be the event of   even numbers, C be the event of number 8 and  D the event of number 4.</a:t>
            </a:r>
          </a:p>
        </p:txBody>
      </p:sp>
      <p:sp>
        <p:nvSpPr>
          <p:cNvPr id="4" name="Date Placeholder 3"/>
          <p:cNvSpPr>
            <a:spLocks noGrp="1"/>
          </p:cNvSpPr>
          <p:nvPr>
            <p:ph type="dt" sz="half" idx="10"/>
          </p:nvPr>
        </p:nvSpPr>
        <p:spPr/>
        <p:txBody>
          <a:bodyPr/>
          <a:lstStyle/>
          <a:p>
            <a:fld id="{1C7AA126-1DF8-47A0-A414-BD20A1EDBA74}" type="datetime1">
              <a:rPr lang="en-US" smtClean="0"/>
              <a:t>5/28/2020</a:t>
            </a:fld>
            <a:endParaRPr lang="en-US"/>
          </a:p>
        </p:txBody>
      </p:sp>
      <p:sp>
        <p:nvSpPr>
          <p:cNvPr id="5" name="Footer Placeholder 4"/>
          <p:cNvSpPr>
            <a:spLocks noGrp="1"/>
          </p:cNvSpPr>
          <p:nvPr>
            <p:ph type="ftr" sz="quarter" idx="11"/>
          </p:nvPr>
        </p:nvSpPr>
        <p:spPr/>
        <p:txBody>
          <a:bodyPr/>
          <a:lstStyle/>
          <a:p>
            <a:r>
              <a:rPr lang="en-US" smtClean="0"/>
              <a:t>By Getahun G Woldemariam(AU Woliso Campus)</a:t>
            </a:r>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52400"/>
            <a:ext cx="1877437" cy="461665"/>
          </a:xfrm>
          <a:prstGeom prst="rect">
            <a:avLst/>
          </a:prstGeom>
        </p:spPr>
        <p:txBody>
          <a:bodyPr wrap="none">
            <a:spAutoFit/>
          </a:bodyPr>
          <a:lstStyle/>
          <a:p>
            <a:r>
              <a:rPr lang="en-US" sz="2400" b="1" dirty="0" smtClean="0">
                <a:latin typeface="Times" pitchFamily="18" charset="0"/>
              </a:rPr>
              <a:t>Remark: </a:t>
            </a:r>
            <a:r>
              <a:rPr lang="en-US" sz="2400" dirty="0" smtClean="0">
                <a:latin typeface="Times" pitchFamily="18" charset="0"/>
              </a:rPr>
              <a:t>(1) </a:t>
            </a:r>
            <a:endParaRPr lang="en-US" sz="2400" dirty="0">
              <a:latin typeface="Times" pitchFamily="18" charset="0"/>
            </a:endParaRPr>
          </a:p>
        </p:txBody>
      </p:sp>
      <p:sp>
        <p:nvSpPr>
          <p:cNvPr id="4710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47105" name="Object 1"/>
          <p:cNvGraphicFramePr>
            <a:graphicFrameLocks noChangeAspect="1"/>
          </p:cNvGraphicFramePr>
          <p:nvPr/>
        </p:nvGraphicFramePr>
        <p:xfrm>
          <a:off x="1981200" y="228600"/>
          <a:ext cx="2514600" cy="533400"/>
        </p:xfrm>
        <a:graphic>
          <a:graphicData uri="http://schemas.openxmlformats.org/presentationml/2006/ole">
            <p:oleObj spid="_x0000_s47105" name="Equation" r:id="rId3" imgW="1790700" imgH="292100" progId="">
              <p:embed/>
            </p:oleObj>
          </a:graphicData>
        </a:graphic>
      </p:graphicFrame>
      <p:sp>
        <p:nvSpPr>
          <p:cNvPr id="5" name="Rectangle 4"/>
          <p:cNvSpPr/>
          <p:nvPr/>
        </p:nvSpPr>
        <p:spPr>
          <a:xfrm>
            <a:off x="4876800" y="228600"/>
            <a:ext cx="544483" cy="461665"/>
          </a:xfrm>
          <a:prstGeom prst="rect">
            <a:avLst/>
          </a:prstGeom>
        </p:spPr>
        <p:txBody>
          <a:bodyPr wrap="square">
            <a:spAutoFit/>
          </a:bodyPr>
          <a:lstStyle/>
          <a:p>
            <a:r>
              <a:rPr lang="en-US" sz="2400" dirty="0" smtClean="0">
                <a:latin typeface="Times" pitchFamily="18" charset="0"/>
              </a:rPr>
              <a:t>(2) </a:t>
            </a:r>
            <a:endParaRPr lang="en-US" sz="2400" dirty="0">
              <a:latin typeface="Times" pitchFamily="18" charset="0"/>
            </a:endParaRPr>
          </a:p>
        </p:txBody>
      </p:sp>
      <p:sp>
        <p:nvSpPr>
          <p:cNvPr id="4710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47107" name="Object 3"/>
          <p:cNvGraphicFramePr>
            <a:graphicFrameLocks noChangeAspect="1"/>
          </p:cNvGraphicFramePr>
          <p:nvPr/>
        </p:nvGraphicFramePr>
        <p:xfrm>
          <a:off x="5486400" y="228600"/>
          <a:ext cx="2590800" cy="457200"/>
        </p:xfrm>
        <a:graphic>
          <a:graphicData uri="http://schemas.openxmlformats.org/presentationml/2006/ole">
            <p:oleObj spid="_x0000_s47107" name="Equation" r:id="rId4" imgW="1790700" imgH="292100" progId="">
              <p:embed/>
            </p:oleObj>
          </a:graphicData>
        </a:graphic>
      </p:graphicFrame>
      <p:sp>
        <p:nvSpPr>
          <p:cNvPr id="47109" name="Rectangle 5"/>
          <p:cNvSpPr>
            <a:spLocks noChangeArrowheads="1"/>
          </p:cNvSpPr>
          <p:nvPr/>
        </p:nvSpPr>
        <p:spPr bwMode="auto">
          <a:xfrm>
            <a:off x="0" y="685800"/>
            <a:ext cx="9144000"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Examples</a:t>
            </a: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1. For a student enrolling at freshman at certain university the probability is 0.25 that he/she will get scholarship and 0.75 that he/she will graduate. If the probability is 0.2 that he/she will get scholarship and will also graduate. What is the probability that a student who get a scholarship graduate?</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Solution</a:t>
            </a: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Let A= the event that a student will get a scholarship </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a:t>
            </a: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B= the event that a student will graduate </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p:txBody>
      </p:sp>
      <p:sp>
        <p:nvSpPr>
          <p:cNvPr id="47111" name="Rectangle 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47110" name="Object 6"/>
          <p:cNvGraphicFramePr>
            <a:graphicFrameLocks noChangeAspect="1"/>
          </p:cNvGraphicFramePr>
          <p:nvPr/>
        </p:nvGraphicFramePr>
        <p:xfrm>
          <a:off x="228600" y="3429000"/>
          <a:ext cx="6934200" cy="1524000"/>
        </p:xfrm>
        <a:graphic>
          <a:graphicData uri="http://schemas.openxmlformats.org/presentationml/2006/ole">
            <p:oleObj spid="_x0000_s47110" name="Equation" r:id="rId5" imgW="4597400" imgH="1155700" progId="">
              <p:embed/>
            </p:oleObj>
          </a:graphicData>
        </a:graphic>
      </p:graphicFrame>
      <p:sp>
        <p:nvSpPr>
          <p:cNvPr id="11" name="Rectangle 10"/>
          <p:cNvSpPr/>
          <p:nvPr/>
        </p:nvSpPr>
        <p:spPr>
          <a:xfrm>
            <a:off x="0" y="4800600"/>
            <a:ext cx="9144000" cy="1938992"/>
          </a:xfrm>
          <a:prstGeom prst="rect">
            <a:avLst/>
          </a:prstGeom>
        </p:spPr>
        <p:txBody>
          <a:bodyPr wrap="square">
            <a:spAutoFit/>
          </a:bodyPr>
          <a:lstStyle/>
          <a:p>
            <a:pPr lvl="0"/>
            <a:r>
              <a:rPr lang="en-US" sz="2400" dirty="0" smtClean="0">
                <a:latin typeface="Times" pitchFamily="18" charset="0"/>
              </a:rPr>
              <a:t>1. If the probability that a research project will be well planned is 0.60 and the probability that it will be well planned and well executed is 0.54, what is the probability that it will be well executed given that it is well planned? </a:t>
            </a:r>
          </a:p>
          <a:p>
            <a:r>
              <a:rPr lang="en-US" sz="2400" b="1" dirty="0" smtClean="0">
                <a:latin typeface="Times" pitchFamily="18" charset="0"/>
              </a:rPr>
              <a:t>Solution</a:t>
            </a:r>
            <a:r>
              <a:rPr lang="en-US" sz="2400" dirty="0" smtClean="0">
                <a:latin typeface="Times" pitchFamily="18" charset="0"/>
              </a:rPr>
              <a:t>; Let A= the event that a research project will be well Planned </a:t>
            </a:r>
            <a:endParaRPr lang="en-US" sz="2400" dirty="0">
              <a:latin typeface="Times" pitchFamily="18" charset="0"/>
            </a:endParaRPr>
          </a:p>
        </p:txBody>
      </p:sp>
      <p:sp>
        <p:nvSpPr>
          <p:cNvPr id="12" name="Date Placeholder 11"/>
          <p:cNvSpPr>
            <a:spLocks noGrp="1"/>
          </p:cNvSpPr>
          <p:nvPr>
            <p:ph type="dt" sz="half" idx="10"/>
          </p:nvPr>
        </p:nvSpPr>
        <p:spPr/>
        <p:txBody>
          <a:bodyPr/>
          <a:lstStyle/>
          <a:p>
            <a:fld id="{03B5BDBB-D70A-41E1-9845-B575B227B5A5}" type="datetime1">
              <a:rPr lang="en-US" smtClean="0"/>
              <a:t>5/28/2020</a:t>
            </a:fld>
            <a:endParaRPr lang="en-US"/>
          </a:p>
        </p:txBody>
      </p:sp>
      <p:sp>
        <p:nvSpPr>
          <p:cNvPr id="13" name="Footer Placeholder 12"/>
          <p:cNvSpPr>
            <a:spLocks noGrp="1"/>
          </p:cNvSpPr>
          <p:nvPr>
            <p:ph type="ftr" sz="quarter" idx="11"/>
          </p:nvPr>
        </p:nvSpPr>
        <p:spPr/>
        <p:txBody>
          <a:bodyPr/>
          <a:lstStyle/>
          <a:p>
            <a:r>
              <a:rPr lang="en-US" smtClean="0"/>
              <a:t>By Getahun G Woldemariam(AU Woliso Campus)</a:t>
            </a:r>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228600"/>
            <a:ext cx="8991600" cy="461665"/>
          </a:xfrm>
          <a:prstGeom prst="rect">
            <a:avLst/>
          </a:prstGeom>
        </p:spPr>
        <p:txBody>
          <a:bodyPr wrap="square">
            <a:spAutoFit/>
          </a:bodyPr>
          <a:lstStyle/>
          <a:p>
            <a:r>
              <a:rPr lang="en-US" sz="2400" dirty="0" smtClean="0">
                <a:latin typeface="Times" pitchFamily="18" charset="0"/>
              </a:rPr>
              <a:t>B= the event that a research project will be well Executed </a:t>
            </a:r>
            <a:endParaRPr lang="en-US" sz="2400" dirty="0">
              <a:latin typeface="Times" pitchFamily="18" charset="0"/>
            </a:endParaRPr>
          </a:p>
        </p:txBody>
      </p:sp>
      <p:sp>
        <p:nvSpPr>
          <p:cNvPr id="4813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48129" name="Object 1"/>
          <p:cNvGraphicFramePr>
            <a:graphicFrameLocks noChangeAspect="1"/>
          </p:cNvGraphicFramePr>
          <p:nvPr/>
        </p:nvGraphicFramePr>
        <p:xfrm>
          <a:off x="0" y="762000"/>
          <a:ext cx="8686800" cy="1524000"/>
        </p:xfrm>
        <a:graphic>
          <a:graphicData uri="http://schemas.openxmlformats.org/presentationml/2006/ole">
            <p:oleObj spid="_x0000_s48129" name="Equation" r:id="rId3" imgW="3517900" imgH="1155700" progId="">
              <p:embed/>
            </p:oleObj>
          </a:graphicData>
        </a:graphic>
      </p:graphicFrame>
      <p:sp>
        <p:nvSpPr>
          <p:cNvPr id="5" name="Rectangle 4"/>
          <p:cNvSpPr/>
          <p:nvPr/>
        </p:nvSpPr>
        <p:spPr>
          <a:xfrm>
            <a:off x="0" y="2209800"/>
            <a:ext cx="9144000" cy="3416320"/>
          </a:xfrm>
          <a:prstGeom prst="rect">
            <a:avLst/>
          </a:prstGeom>
        </p:spPr>
        <p:txBody>
          <a:bodyPr wrap="square">
            <a:spAutoFit/>
          </a:bodyPr>
          <a:lstStyle/>
          <a:p>
            <a:pPr algn="just">
              <a:lnSpc>
                <a:spcPct val="150000"/>
              </a:lnSpc>
            </a:pPr>
            <a:r>
              <a:rPr lang="en-US" sz="2400" b="1" dirty="0" smtClean="0">
                <a:latin typeface="Times" pitchFamily="18" charset="0"/>
              </a:rPr>
              <a:t>Exercise:</a:t>
            </a:r>
            <a:r>
              <a:rPr lang="en-US" sz="2400" dirty="0" smtClean="0">
                <a:latin typeface="Times" pitchFamily="18" charset="0"/>
              </a:rPr>
              <a:t> A lot consists of 20 defective and 80 non-defective items from which two items are chosen without replacement. Events A &amp; B are defined as A = </a:t>
            </a:r>
            <a:r>
              <a:rPr lang="en-US" sz="2400" dirty="0" smtClean="0">
                <a:latin typeface="Times" pitchFamily="18" charset="0"/>
                <a:sym typeface="Symbol"/>
              </a:rPr>
              <a:t></a:t>
            </a:r>
            <a:r>
              <a:rPr lang="en-US" sz="2400" dirty="0" smtClean="0">
                <a:latin typeface="Times" pitchFamily="18" charset="0"/>
              </a:rPr>
              <a:t>the first item chosen is defective</a:t>
            </a:r>
            <a:r>
              <a:rPr lang="en-US" sz="2400" dirty="0" smtClean="0">
                <a:latin typeface="Times" pitchFamily="18" charset="0"/>
                <a:sym typeface="Symbol"/>
              </a:rPr>
              <a:t></a:t>
            </a:r>
            <a:r>
              <a:rPr lang="en-US" sz="2400" dirty="0" smtClean="0">
                <a:latin typeface="Times" pitchFamily="18" charset="0"/>
              </a:rPr>
              <a:t>, B = </a:t>
            </a:r>
            <a:r>
              <a:rPr lang="en-US" sz="2400" dirty="0" smtClean="0">
                <a:latin typeface="Times" pitchFamily="18" charset="0"/>
                <a:sym typeface="Symbol"/>
              </a:rPr>
              <a:t></a:t>
            </a:r>
            <a:r>
              <a:rPr lang="en-US" sz="2400" dirty="0" smtClean="0">
                <a:latin typeface="Times" pitchFamily="18" charset="0"/>
              </a:rPr>
              <a:t>the second item chosen is defective</a:t>
            </a:r>
            <a:r>
              <a:rPr lang="en-US" sz="2400" dirty="0" smtClean="0">
                <a:latin typeface="Times" pitchFamily="18" charset="0"/>
                <a:sym typeface="Symbol"/>
              </a:rPr>
              <a:t></a:t>
            </a:r>
            <a:endParaRPr lang="en-US" sz="2400" dirty="0" smtClean="0">
              <a:latin typeface="Times" pitchFamily="18" charset="0"/>
            </a:endParaRPr>
          </a:p>
          <a:p>
            <a:pPr marL="457200" lvl="0" indent="-457200" algn="just">
              <a:lnSpc>
                <a:spcPct val="150000"/>
              </a:lnSpc>
              <a:buFont typeface="+mj-lt"/>
              <a:buAutoNum type="alphaLcParenR"/>
            </a:pPr>
            <a:r>
              <a:rPr lang="en-US" sz="2400" dirty="0" smtClean="0">
                <a:latin typeface="Times" pitchFamily="18" charset="0"/>
              </a:rPr>
              <a:t>What is the probability that both items are defective?</a:t>
            </a:r>
          </a:p>
          <a:p>
            <a:pPr marL="457200" lvl="0" indent="-457200" algn="just">
              <a:lnSpc>
                <a:spcPct val="150000"/>
              </a:lnSpc>
              <a:buFont typeface="+mj-lt"/>
              <a:buAutoNum type="alphaLcParenR"/>
            </a:pPr>
            <a:r>
              <a:rPr lang="en-US" sz="2400" dirty="0" smtClean="0">
                <a:latin typeface="Times" pitchFamily="18" charset="0"/>
              </a:rPr>
              <a:t>What is the probability that the second item is defective?</a:t>
            </a:r>
            <a:endParaRPr lang="en-US" sz="2400" dirty="0">
              <a:latin typeface="Times" pitchFamily="18" charset="0"/>
            </a:endParaRPr>
          </a:p>
        </p:txBody>
      </p:sp>
      <p:sp>
        <p:nvSpPr>
          <p:cNvPr id="6" name="Rectangle 5"/>
          <p:cNvSpPr/>
          <p:nvPr/>
        </p:nvSpPr>
        <p:spPr>
          <a:xfrm>
            <a:off x="0" y="5562600"/>
            <a:ext cx="8915400" cy="579967"/>
          </a:xfrm>
          <a:prstGeom prst="rect">
            <a:avLst/>
          </a:prstGeom>
        </p:spPr>
        <p:txBody>
          <a:bodyPr wrap="square">
            <a:spAutoFit/>
          </a:bodyPr>
          <a:lstStyle/>
          <a:p>
            <a:pPr algn="just">
              <a:lnSpc>
                <a:spcPct val="150000"/>
              </a:lnSpc>
            </a:pPr>
            <a:r>
              <a:rPr lang="en-US" sz="2400" b="1" u="sng" dirty="0" smtClean="0">
                <a:latin typeface="Times" pitchFamily="18" charset="0"/>
              </a:rPr>
              <a:t>Note:</a:t>
            </a:r>
            <a:r>
              <a:rPr lang="en-US" sz="2400" dirty="0" smtClean="0">
                <a:latin typeface="Times" pitchFamily="18" charset="0"/>
              </a:rPr>
              <a:t> for any two events A and B the following relation holds.</a:t>
            </a:r>
            <a:endParaRPr lang="en-US" sz="2400" dirty="0">
              <a:latin typeface="Times" pitchFamily="18" charset="0"/>
            </a:endParaRPr>
          </a:p>
        </p:txBody>
      </p:sp>
      <p:sp>
        <p:nvSpPr>
          <p:cNvPr id="4813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48131" name="Object 3"/>
          <p:cNvGraphicFramePr>
            <a:graphicFrameLocks noChangeAspect="1"/>
          </p:cNvGraphicFramePr>
          <p:nvPr/>
        </p:nvGraphicFramePr>
        <p:xfrm>
          <a:off x="304800" y="6172200"/>
          <a:ext cx="6858000" cy="457200"/>
        </p:xfrm>
        <a:graphic>
          <a:graphicData uri="http://schemas.openxmlformats.org/presentationml/2006/ole">
            <p:oleObj spid="_x0000_s48131" name="Equation" r:id="rId4" imgW="2971800" imgH="292100" progId="">
              <p:embed/>
            </p:oleObj>
          </a:graphicData>
        </a:graphic>
      </p:graphicFrame>
      <p:sp>
        <p:nvSpPr>
          <p:cNvPr id="9" name="Date Placeholder 8"/>
          <p:cNvSpPr>
            <a:spLocks noGrp="1"/>
          </p:cNvSpPr>
          <p:nvPr>
            <p:ph type="dt" sz="half" idx="10"/>
          </p:nvPr>
        </p:nvSpPr>
        <p:spPr/>
        <p:txBody>
          <a:bodyPr/>
          <a:lstStyle/>
          <a:p>
            <a:fld id="{61C3951F-51C0-494C-B44F-0CE80D8E800D}" type="datetime1">
              <a:rPr lang="en-US" smtClean="0"/>
              <a:t>5/28/2020</a:t>
            </a:fld>
            <a:endParaRPr lang="en-US"/>
          </a:p>
        </p:txBody>
      </p:sp>
      <p:sp>
        <p:nvSpPr>
          <p:cNvPr id="10" name="Footer Placeholder 9"/>
          <p:cNvSpPr>
            <a:spLocks noGrp="1"/>
          </p:cNvSpPr>
          <p:nvPr>
            <p:ph type="ftr" sz="quarter" idx="11"/>
          </p:nvPr>
        </p:nvSpPr>
        <p:spPr/>
        <p:txBody>
          <a:bodyPr/>
          <a:lstStyle/>
          <a:p>
            <a:r>
              <a:rPr lang="en-US" smtClean="0"/>
              <a:t>By Getahun G Woldemariam(AU Woliso Campus)</a:t>
            </a:r>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1"/>
          <p:cNvSpPr>
            <a:spLocks noChangeArrowheads="1"/>
          </p:cNvSpPr>
          <p:nvPr/>
        </p:nvSpPr>
        <p:spPr bwMode="auto">
          <a:xfrm>
            <a:off x="152400" y="152400"/>
            <a:ext cx="89916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sng" strike="noStrike" cap="none" normalizeH="0" baseline="0" dirty="0" smtClean="0">
                <a:ln>
                  <a:noFill/>
                </a:ln>
                <a:solidFill>
                  <a:schemeClr val="tx1"/>
                </a:solidFill>
                <a:effectLst/>
                <a:latin typeface="Times" pitchFamily="18" charset="0"/>
                <a:ea typeface="Times New Roman" pitchFamily="18" charset="0"/>
                <a:cs typeface="Arial" pitchFamily="34" charset="0"/>
              </a:rPr>
              <a:t>Probability of Independent Events  </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Two events A and B are independent if and only if </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p:txBody>
      </p:sp>
      <p:sp>
        <p:nvSpPr>
          <p:cNvPr id="49155"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49154" name="Object 2"/>
          <p:cNvGraphicFramePr>
            <a:graphicFrameLocks noChangeAspect="1"/>
          </p:cNvGraphicFramePr>
          <p:nvPr/>
        </p:nvGraphicFramePr>
        <p:xfrm>
          <a:off x="6477000" y="609600"/>
          <a:ext cx="2438400" cy="381000"/>
        </p:xfrm>
        <a:graphic>
          <a:graphicData uri="http://schemas.openxmlformats.org/presentationml/2006/ole">
            <p:oleObj spid="_x0000_s49154" name="Equation" r:id="rId3" imgW="1828800" imgH="266700" progId="">
              <p:embed/>
            </p:oleObj>
          </a:graphicData>
        </a:graphic>
      </p:graphicFrame>
      <p:sp>
        <p:nvSpPr>
          <p:cNvPr id="5" name="Rectangle 4"/>
          <p:cNvSpPr/>
          <p:nvPr/>
        </p:nvSpPr>
        <p:spPr>
          <a:xfrm>
            <a:off x="228600" y="1143000"/>
            <a:ext cx="990600" cy="461665"/>
          </a:xfrm>
          <a:prstGeom prst="rect">
            <a:avLst/>
          </a:prstGeom>
        </p:spPr>
        <p:txBody>
          <a:bodyPr wrap="square">
            <a:spAutoFit/>
          </a:bodyPr>
          <a:lstStyle/>
          <a:p>
            <a:r>
              <a:rPr lang="en-US" sz="2400" dirty="0" smtClean="0">
                <a:latin typeface="Times" pitchFamily="18" charset="0"/>
              </a:rPr>
              <a:t>Here</a:t>
            </a:r>
            <a:endParaRPr lang="en-US" sz="2400" dirty="0">
              <a:latin typeface="Times" pitchFamily="18" charset="0"/>
            </a:endParaRPr>
          </a:p>
        </p:txBody>
      </p:sp>
      <p:sp>
        <p:nvSpPr>
          <p:cNvPr id="49157"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49156" name="Object 4"/>
          <p:cNvGraphicFramePr>
            <a:graphicFrameLocks noChangeAspect="1"/>
          </p:cNvGraphicFramePr>
          <p:nvPr/>
        </p:nvGraphicFramePr>
        <p:xfrm>
          <a:off x="990600" y="1143000"/>
          <a:ext cx="4800600" cy="457200"/>
        </p:xfrm>
        <a:graphic>
          <a:graphicData uri="http://schemas.openxmlformats.org/presentationml/2006/ole">
            <p:oleObj spid="_x0000_s49156" name="Equation" r:id="rId4" imgW="2794000" imgH="266700" progId="">
              <p:embed/>
            </p:oleObj>
          </a:graphicData>
        </a:graphic>
      </p:graphicFrame>
      <p:sp>
        <p:nvSpPr>
          <p:cNvPr id="8" name="Rectangle 7"/>
          <p:cNvSpPr/>
          <p:nvPr/>
        </p:nvSpPr>
        <p:spPr>
          <a:xfrm>
            <a:off x="0" y="1676400"/>
            <a:ext cx="9144000" cy="3970318"/>
          </a:xfrm>
          <a:prstGeom prst="rect">
            <a:avLst/>
          </a:prstGeom>
        </p:spPr>
        <p:txBody>
          <a:bodyPr wrap="square">
            <a:spAutoFit/>
          </a:bodyPr>
          <a:lstStyle/>
          <a:p>
            <a:pPr algn="just">
              <a:lnSpc>
                <a:spcPct val="150000"/>
              </a:lnSpc>
            </a:pPr>
            <a:r>
              <a:rPr lang="en-US" sz="2400" b="1" dirty="0" smtClean="0">
                <a:latin typeface="Times" pitchFamily="18" charset="0"/>
              </a:rPr>
              <a:t>Example</a:t>
            </a:r>
            <a:r>
              <a:rPr lang="en-US" sz="2400" dirty="0" smtClean="0">
                <a:latin typeface="Times" pitchFamily="18" charset="0"/>
              </a:rPr>
              <a:t>; A box contains four black and six white balls. What is the probability of getting two black balls in drawing one after the other under the following conditions?</a:t>
            </a:r>
          </a:p>
          <a:p>
            <a:pPr marL="457200" lvl="0" indent="-457200" algn="just">
              <a:lnSpc>
                <a:spcPct val="150000"/>
              </a:lnSpc>
              <a:buFont typeface="+mj-lt"/>
              <a:buAutoNum type="alphaLcParenR"/>
            </a:pPr>
            <a:r>
              <a:rPr lang="en-US" sz="2400" dirty="0" smtClean="0">
                <a:latin typeface="Times" pitchFamily="18" charset="0"/>
              </a:rPr>
              <a:t>The first ball drawn is not replaced </a:t>
            </a:r>
          </a:p>
          <a:p>
            <a:pPr marL="457200" lvl="0" indent="-457200" algn="just">
              <a:lnSpc>
                <a:spcPct val="150000"/>
              </a:lnSpc>
              <a:buFont typeface="+mj-lt"/>
              <a:buAutoNum type="alphaLcParenR"/>
            </a:pPr>
            <a:r>
              <a:rPr lang="en-US" sz="2400" dirty="0" smtClean="0">
                <a:latin typeface="Times" pitchFamily="18" charset="0"/>
              </a:rPr>
              <a:t>The first ball drawn is replaced</a:t>
            </a:r>
          </a:p>
          <a:p>
            <a:pPr algn="just">
              <a:lnSpc>
                <a:spcPct val="150000"/>
              </a:lnSpc>
            </a:pPr>
            <a:r>
              <a:rPr lang="en-US" sz="2400" b="1" dirty="0" smtClean="0">
                <a:latin typeface="Times" pitchFamily="18" charset="0"/>
              </a:rPr>
              <a:t>Solution</a:t>
            </a:r>
            <a:r>
              <a:rPr lang="en-US" sz="2400" dirty="0" smtClean="0">
                <a:latin typeface="Times" pitchFamily="18" charset="0"/>
              </a:rPr>
              <a:t>; Let A= first drawn ball is black</a:t>
            </a:r>
          </a:p>
          <a:p>
            <a:pPr algn="just">
              <a:lnSpc>
                <a:spcPct val="150000"/>
              </a:lnSpc>
            </a:pPr>
            <a:r>
              <a:rPr lang="en-US" sz="2400" b="1" dirty="0" smtClean="0">
                <a:latin typeface="Times" pitchFamily="18" charset="0"/>
              </a:rPr>
              <a:t>	           </a:t>
            </a:r>
            <a:r>
              <a:rPr lang="en-US" sz="2400" dirty="0" smtClean="0">
                <a:latin typeface="Times" pitchFamily="18" charset="0"/>
              </a:rPr>
              <a:t>B= second drawn is black</a:t>
            </a:r>
            <a:endParaRPr lang="en-US" sz="2400" dirty="0">
              <a:latin typeface="Times" pitchFamily="18" charset="0"/>
            </a:endParaRPr>
          </a:p>
        </p:txBody>
      </p:sp>
      <p:sp>
        <p:nvSpPr>
          <p:cNvPr id="49159" name="Rectangle 7"/>
          <p:cNvSpPr>
            <a:spLocks noChangeArrowheads="1"/>
          </p:cNvSpPr>
          <p:nvPr/>
        </p:nvSpPr>
        <p:spPr bwMode="auto">
          <a:xfrm>
            <a:off x="0" y="5562600"/>
            <a:ext cx="1388522" cy="46166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Required </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p:txBody>
      </p:sp>
      <p:graphicFrame>
        <p:nvGraphicFramePr>
          <p:cNvPr id="49158" name="Object 6"/>
          <p:cNvGraphicFramePr>
            <a:graphicFrameLocks noChangeAspect="1"/>
          </p:cNvGraphicFramePr>
          <p:nvPr/>
        </p:nvGraphicFramePr>
        <p:xfrm>
          <a:off x="1371600" y="5638800"/>
          <a:ext cx="1219200" cy="457200"/>
        </p:xfrm>
        <a:graphic>
          <a:graphicData uri="http://schemas.openxmlformats.org/presentationml/2006/ole">
            <p:oleObj spid="_x0000_s49158" name="Equation" r:id="rId5" imgW="761669" imgH="253890" progId="">
              <p:embed/>
            </p:oleObj>
          </a:graphicData>
        </a:graphic>
      </p:graphicFrame>
      <p:sp>
        <p:nvSpPr>
          <p:cNvPr id="49161" name="Rectangle 9"/>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 name="Date Placeholder 11"/>
          <p:cNvSpPr>
            <a:spLocks noGrp="1"/>
          </p:cNvSpPr>
          <p:nvPr>
            <p:ph type="dt" sz="half" idx="10"/>
          </p:nvPr>
        </p:nvSpPr>
        <p:spPr/>
        <p:txBody>
          <a:bodyPr/>
          <a:lstStyle/>
          <a:p>
            <a:fld id="{3267A083-6D18-4AE0-AECC-5C899C7A14B2}" type="datetime1">
              <a:rPr lang="en-US" smtClean="0"/>
              <a:t>5/28/2020</a:t>
            </a:fld>
            <a:endParaRPr lang="en-US"/>
          </a:p>
        </p:txBody>
      </p:sp>
      <p:sp>
        <p:nvSpPr>
          <p:cNvPr id="13" name="Footer Placeholder 12"/>
          <p:cNvSpPr>
            <a:spLocks noGrp="1"/>
          </p:cNvSpPr>
          <p:nvPr>
            <p:ph type="ftr" sz="quarter" idx="11"/>
          </p:nvPr>
        </p:nvSpPr>
        <p:spPr/>
        <p:txBody>
          <a:bodyPr/>
          <a:lstStyle/>
          <a:p>
            <a:r>
              <a:rPr lang="en-US" smtClean="0"/>
              <a:t>By Getahun G Woldemariam(AU Woliso Campus)</a:t>
            </a:r>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28600"/>
            <a:ext cx="625618" cy="461665"/>
          </a:xfrm>
          <a:prstGeom prst="rect">
            <a:avLst/>
          </a:prstGeom>
        </p:spPr>
        <p:txBody>
          <a:bodyPr wrap="square">
            <a:spAutoFit/>
          </a:bodyPr>
          <a:lstStyle/>
          <a:p>
            <a:r>
              <a:rPr lang="en-US" sz="2400" b="1" dirty="0" smtClean="0">
                <a:latin typeface="Times" pitchFamily="18" charset="0"/>
              </a:rPr>
              <a:t>A, </a:t>
            </a:r>
            <a:endParaRPr lang="en-US" sz="2400" dirty="0">
              <a:latin typeface="Times" pitchFamily="18" charset="0"/>
            </a:endParaRPr>
          </a:p>
        </p:txBody>
      </p:sp>
      <p:graphicFrame>
        <p:nvGraphicFramePr>
          <p:cNvPr id="50178" name="Object 2"/>
          <p:cNvGraphicFramePr>
            <a:graphicFrameLocks noChangeAspect="1"/>
          </p:cNvGraphicFramePr>
          <p:nvPr/>
        </p:nvGraphicFramePr>
        <p:xfrm>
          <a:off x="609600" y="228600"/>
          <a:ext cx="8001000" cy="609600"/>
        </p:xfrm>
        <a:graphic>
          <a:graphicData uri="http://schemas.openxmlformats.org/presentationml/2006/ole">
            <p:oleObj spid="_x0000_s50178" name="Equation" r:id="rId3" imgW="3530600" imgH="254000" progId="">
              <p:embed/>
            </p:oleObj>
          </a:graphicData>
        </a:graphic>
      </p:graphicFrame>
      <p:sp>
        <p:nvSpPr>
          <p:cNvPr id="4" name="Rectangle 3"/>
          <p:cNvSpPr/>
          <p:nvPr/>
        </p:nvSpPr>
        <p:spPr>
          <a:xfrm>
            <a:off x="0" y="990600"/>
            <a:ext cx="695394" cy="461665"/>
          </a:xfrm>
          <a:prstGeom prst="rect">
            <a:avLst/>
          </a:prstGeom>
        </p:spPr>
        <p:txBody>
          <a:bodyPr wrap="square">
            <a:spAutoFit/>
          </a:bodyPr>
          <a:lstStyle/>
          <a:p>
            <a:r>
              <a:rPr lang="en-US" sz="2400" b="1" dirty="0" smtClean="0">
                <a:latin typeface="Times" pitchFamily="18" charset="0"/>
              </a:rPr>
              <a:t>B,</a:t>
            </a:r>
            <a:endParaRPr lang="en-US" sz="2400" dirty="0"/>
          </a:p>
        </p:txBody>
      </p:sp>
      <p:sp>
        <p:nvSpPr>
          <p:cNvPr id="5018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0179" name="Object 3"/>
          <p:cNvGraphicFramePr>
            <a:graphicFrameLocks noChangeAspect="1"/>
          </p:cNvGraphicFramePr>
          <p:nvPr/>
        </p:nvGraphicFramePr>
        <p:xfrm>
          <a:off x="685800" y="1066800"/>
          <a:ext cx="7086600" cy="533400"/>
        </p:xfrm>
        <a:graphic>
          <a:graphicData uri="http://schemas.openxmlformats.org/presentationml/2006/ole">
            <p:oleObj spid="_x0000_s50179" name="Equation" r:id="rId4" imgW="3378200" imgH="254000" progId="">
              <p:embed/>
            </p:oleObj>
          </a:graphicData>
        </a:graphic>
      </p:graphicFrame>
      <p:sp>
        <p:nvSpPr>
          <p:cNvPr id="7" name="Date Placeholder 6"/>
          <p:cNvSpPr>
            <a:spLocks noGrp="1"/>
          </p:cNvSpPr>
          <p:nvPr>
            <p:ph type="dt" sz="half" idx="10"/>
          </p:nvPr>
        </p:nvSpPr>
        <p:spPr/>
        <p:txBody>
          <a:bodyPr/>
          <a:lstStyle/>
          <a:p>
            <a:fld id="{774FBB4B-5E43-4385-83A0-02553B280CE9}" type="datetime1">
              <a:rPr lang="en-US" smtClean="0"/>
              <a:t>5/28/2020</a:t>
            </a:fld>
            <a:endParaRPr lang="en-US"/>
          </a:p>
        </p:txBody>
      </p:sp>
      <p:sp>
        <p:nvSpPr>
          <p:cNvPr id="8" name="Footer Placeholder 7"/>
          <p:cNvSpPr>
            <a:spLocks noGrp="1"/>
          </p:cNvSpPr>
          <p:nvPr>
            <p:ph type="ftr" sz="quarter" idx="11"/>
          </p:nvPr>
        </p:nvSpPr>
        <p:spPr/>
        <p:txBody>
          <a:bodyPr/>
          <a:lstStyle/>
          <a:p>
            <a:r>
              <a:rPr lang="en-US" smtClean="0"/>
              <a:t>By Getahun G Woldemariam(AU Woliso Campus)</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4337" name="Object 1"/>
          <p:cNvGraphicFramePr>
            <a:graphicFrameLocks noChangeAspect="1"/>
          </p:cNvGraphicFramePr>
          <p:nvPr/>
        </p:nvGraphicFramePr>
        <p:xfrm>
          <a:off x="228600" y="304800"/>
          <a:ext cx="6477000" cy="1143000"/>
        </p:xfrm>
        <a:graphic>
          <a:graphicData uri="http://schemas.openxmlformats.org/presentationml/2006/ole">
            <p:oleObj spid="_x0000_s14337" name="Equation" r:id="rId3" imgW="4051300" imgH="876300" progId="">
              <p:embed/>
            </p:oleObj>
          </a:graphicData>
        </a:graphic>
      </p:graphicFrame>
      <p:sp>
        <p:nvSpPr>
          <p:cNvPr id="14340" name="Rectangle 4"/>
          <p:cNvSpPr>
            <a:spLocks noChangeArrowheads="1"/>
          </p:cNvSpPr>
          <p:nvPr/>
        </p:nvSpPr>
        <p:spPr bwMode="auto">
          <a:xfrm>
            <a:off x="152400" y="1524000"/>
            <a:ext cx="8839200" cy="23845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14300" algn="l" defTabSz="914400" rtl="0" eaLnBrk="1" fontAlgn="base" latinLnBrk="0" hangingPunct="1">
              <a:lnSpc>
                <a:spcPct val="100000"/>
              </a:lnSpc>
              <a:spcBef>
                <a:spcPct val="0"/>
              </a:spcBef>
              <a:spcAft>
                <a:spcPct val="0"/>
              </a:spcAft>
              <a:buClrTx/>
              <a:buSzTx/>
              <a:buFontTx/>
              <a:buNone/>
              <a:tabLst>
                <a:tab pos="-571500" algn="l"/>
                <a:tab pos="-228600" algn="l"/>
              </a:tabLst>
            </a:pPr>
            <a:r>
              <a:rPr kumimoji="0" lang="en-US" sz="2400" b="1"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Remark:</a:t>
            </a: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If S (sample space) has n members then there are exactly 2</a:t>
            </a:r>
            <a:r>
              <a:rPr kumimoji="0" lang="en-US" sz="2400" b="0" i="0" u="none" strike="noStrike" cap="none" normalizeH="0" baseline="30000" dirty="0" smtClean="0">
                <a:ln>
                  <a:noFill/>
                </a:ln>
                <a:solidFill>
                  <a:schemeClr val="tx1"/>
                </a:solidFill>
                <a:effectLst/>
                <a:latin typeface="Times" pitchFamily="18" charset="0"/>
                <a:ea typeface="Times New Roman" pitchFamily="18" charset="0"/>
                <a:cs typeface="Arial" pitchFamily="34" charset="0"/>
              </a:rPr>
              <a:t>n</a:t>
            </a: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subsets or events.                           </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457200" marR="0" lvl="1" indent="0" algn="l" defTabSz="914400" rtl="0" eaLnBrk="0" fontAlgn="base" latinLnBrk="0" hangingPunct="0">
              <a:lnSpc>
                <a:spcPct val="100000"/>
              </a:lnSpc>
              <a:spcBef>
                <a:spcPct val="0"/>
              </a:spcBef>
              <a:spcAft>
                <a:spcPct val="0"/>
              </a:spcAft>
              <a:buClrTx/>
              <a:buSzTx/>
              <a:tabLst>
                <a:tab pos="-571500" algn="l"/>
                <a:tab pos="-228600" algn="l"/>
              </a:tabLst>
            </a:pPr>
            <a:r>
              <a:rPr kumimoji="0" lang="en-US" sz="2400" b="1"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6. Equally Likely Events</a:t>
            </a: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Events which have the same chance of occurring. </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457200" marR="0" lvl="1" indent="0" algn="l" defTabSz="914400" rtl="0" eaLnBrk="0" fontAlgn="base" latinLnBrk="0" hangingPunct="0">
              <a:lnSpc>
                <a:spcPct val="100000"/>
              </a:lnSpc>
              <a:spcBef>
                <a:spcPct val="0"/>
              </a:spcBef>
              <a:spcAft>
                <a:spcPct val="0"/>
              </a:spcAft>
              <a:buClrTx/>
              <a:buSzTx/>
              <a:tabLst>
                <a:tab pos="-571500" algn="l"/>
                <a:tab pos="-228600" algn="l"/>
              </a:tabLst>
            </a:pPr>
            <a:r>
              <a:rPr kumimoji="0" lang="en-US" sz="2400" b="1"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7. Complement of an Event: </a:t>
            </a: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the complement of an event A means non-occurrence of A and is denoted by </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p:txBody>
      </p:sp>
      <p:graphicFrame>
        <p:nvGraphicFramePr>
          <p:cNvPr id="14339" name="Object 3"/>
          <p:cNvGraphicFramePr>
            <a:graphicFrameLocks noChangeAspect="1"/>
          </p:cNvGraphicFramePr>
          <p:nvPr/>
        </p:nvGraphicFramePr>
        <p:xfrm>
          <a:off x="6477000" y="3429000"/>
          <a:ext cx="1752600" cy="371475"/>
        </p:xfrm>
        <a:graphic>
          <a:graphicData uri="http://schemas.openxmlformats.org/presentationml/2006/ole">
            <p:oleObj spid="_x0000_s14339" name="Equation" r:id="rId4" imgW="1180588" imgH="291973" progId="">
              <p:embed/>
            </p:oleObj>
          </a:graphicData>
        </a:graphic>
      </p:graphicFrame>
      <p:sp>
        <p:nvSpPr>
          <p:cNvPr id="14341" name="Rectangle 5"/>
          <p:cNvSpPr>
            <a:spLocks noChangeArrowheads="1"/>
          </p:cNvSpPr>
          <p:nvPr/>
        </p:nvSpPr>
        <p:spPr bwMode="auto">
          <a:xfrm>
            <a:off x="152400" y="3810000"/>
            <a:ext cx="8991600"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457200" algn="l"/>
              </a:tabLst>
            </a:pPr>
            <a:r>
              <a:rPr lang="en-US" sz="2400" b="1" dirty="0">
                <a:latin typeface="Times" pitchFamily="18" charset="0"/>
                <a:ea typeface="Times New Roman" pitchFamily="18" charset="0"/>
                <a:cs typeface="Arial" pitchFamily="34" charset="0"/>
              </a:rPr>
              <a:t> </a:t>
            </a:r>
            <a:r>
              <a:rPr lang="en-US" sz="2400" b="1" dirty="0" smtClean="0">
                <a:latin typeface="Times" pitchFamily="18" charset="0"/>
                <a:ea typeface="Times New Roman" pitchFamily="18" charset="0"/>
                <a:cs typeface="Arial" pitchFamily="34" charset="0"/>
              </a:rPr>
              <a:t>    </a:t>
            </a: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contains those points of the sample space which don’t belong  to A.</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tabLst>
                <a:tab pos="457200" algn="l"/>
              </a:tabLst>
            </a:pPr>
            <a:r>
              <a:rPr kumimoji="0" lang="en-US" sz="2400" b="1"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8.Elementary Event</a:t>
            </a: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an event having only a single element or sample point.</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tabLst>
                <a:tab pos="457200" algn="l"/>
              </a:tabLst>
            </a:pPr>
            <a:r>
              <a:rPr lang="en-US" sz="2400" b="1" dirty="0" smtClean="0">
                <a:latin typeface="Times" pitchFamily="18" charset="0"/>
                <a:ea typeface="Times New Roman" pitchFamily="18" charset="0"/>
                <a:cs typeface="Arial" pitchFamily="34" charset="0"/>
              </a:rPr>
              <a:t>9. </a:t>
            </a:r>
            <a:r>
              <a:rPr kumimoji="0" lang="en-US" sz="2400" b="1"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Mutually Exclusive Events</a:t>
            </a: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Two events which cannot happen at the same time. </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lvl="1" algn="just" eaLnBrk="0" fontAlgn="base" hangingPunct="0">
              <a:spcBef>
                <a:spcPct val="0"/>
              </a:spcBef>
              <a:spcAft>
                <a:spcPct val="0"/>
              </a:spcAft>
              <a:tabLst>
                <a:tab pos="457200" algn="l"/>
              </a:tabLst>
            </a:pPr>
            <a:r>
              <a:rPr kumimoji="0" lang="en-US" sz="2400" b="1"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10.Independent Events</a:t>
            </a: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Two events are independent if </a:t>
            </a:r>
            <a:r>
              <a:rPr lang="en-US" sz="2400" dirty="0" smtClean="0">
                <a:latin typeface="Times" pitchFamily="18" charset="0"/>
                <a:ea typeface="Times New Roman" pitchFamily="18" charset="0"/>
                <a:cs typeface="Arial" pitchFamily="34" charset="0"/>
              </a:rPr>
              <a:t>the occurrence of one does not affect  the probability of the other occurring. </a:t>
            </a:r>
            <a:endParaRPr lang="en-US" sz="2400" dirty="0" smtClean="0">
              <a:latin typeface="Times" pitchFamily="18" charset="0"/>
              <a:cs typeface="Arial" pitchFamily="34" charset="0"/>
            </a:endParaRPr>
          </a:p>
          <a:p>
            <a:pPr lvl="1" algn="just" eaLnBrk="0" fontAlgn="base" hangingPunct="0">
              <a:spcBef>
                <a:spcPct val="0"/>
              </a:spcBef>
              <a:spcAft>
                <a:spcPct val="0"/>
              </a:spcAft>
              <a:tabLst>
                <a:tab pos="457200" algn="l"/>
              </a:tabLst>
            </a:pPr>
            <a:endParaRPr lang="en-US" sz="2400" dirty="0" smtClean="0">
              <a:latin typeface="Times" pitchFamily="18"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tabLst>
                <a:tab pos="457200" algn="l"/>
              </a:tabLst>
            </a:pP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p:txBody>
      </p:sp>
      <p:sp>
        <p:nvSpPr>
          <p:cNvPr id="7" name="Date Placeholder 6"/>
          <p:cNvSpPr>
            <a:spLocks noGrp="1"/>
          </p:cNvSpPr>
          <p:nvPr>
            <p:ph type="dt" sz="half" idx="10"/>
          </p:nvPr>
        </p:nvSpPr>
        <p:spPr/>
        <p:txBody>
          <a:bodyPr/>
          <a:lstStyle/>
          <a:p>
            <a:fld id="{0991E61F-3D2E-4B42-BC8A-4D291A3E32D3}" type="datetime1">
              <a:rPr lang="en-US" smtClean="0"/>
              <a:t>5/28/2020</a:t>
            </a:fld>
            <a:endParaRPr lang="en-US"/>
          </a:p>
        </p:txBody>
      </p:sp>
      <p:sp>
        <p:nvSpPr>
          <p:cNvPr id="8" name="Footer Placeholder 7"/>
          <p:cNvSpPr>
            <a:spLocks noGrp="1"/>
          </p:cNvSpPr>
          <p:nvPr>
            <p:ph type="ftr" sz="quarter" idx="11"/>
          </p:nvPr>
        </p:nvSpPr>
        <p:spPr/>
        <p:txBody>
          <a:bodyPr/>
          <a:lstStyle/>
          <a:p>
            <a:r>
              <a:rPr lang="en-US" smtClean="0"/>
              <a:t>By Getahun G Woldemariam(AU Woliso Campus)</a:t>
            </a: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28600"/>
            <a:ext cx="9144000" cy="1938992"/>
          </a:xfrm>
          <a:prstGeom prst="rect">
            <a:avLst/>
          </a:prstGeom>
        </p:spPr>
        <p:txBody>
          <a:bodyPr wrap="square">
            <a:spAutoFit/>
          </a:bodyPr>
          <a:lstStyle/>
          <a:p>
            <a:pPr lvl="1" algn="just" eaLnBrk="0" fontAlgn="base" hangingPunct="0">
              <a:spcBef>
                <a:spcPct val="0"/>
              </a:spcBef>
              <a:spcAft>
                <a:spcPct val="0"/>
              </a:spcAft>
              <a:tabLst>
                <a:tab pos="457200" algn="l"/>
              </a:tabLst>
            </a:pPr>
            <a:r>
              <a:rPr kumimoji="0" lang="en-US" sz="2400" b="1"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11. Dependent Events</a:t>
            </a: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Two events are dependent if the first event affects the outcome or  occurrence of the second event in a way the probability is changed. </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lvl="0" algn="just" eaLnBrk="0" fontAlgn="base" hangingPunct="0">
              <a:spcBef>
                <a:spcPct val="0"/>
              </a:spcBef>
              <a:spcAft>
                <a:spcPct val="0"/>
              </a:spcAft>
              <a:tabLst>
                <a:tab pos="457200" algn="l"/>
              </a:tabLst>
            </a:pPr>
            <a:r>
              <a:rPr kumimoji="0" lang="en-US" sz="2400" b="1"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Example</a:t>
            </a: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.What is the sample space for the following experiment</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lvl="0" algn="just" eaLnBrk="0" fontAlgn="base" hangingPunct="0">
              <a:spcBef>
                <a:spcPct val="0"/>
              </a:spcBef>
              <a:spcAft>
                <a:spcPct val="0"/>
              </a:spcAft>
              <a:tabLst>
                <a:tab pos="457200" algn="l"/>
              </a:tabLst>
            </a:pPr>
            <a:r>
              <a:rPr lang="en-US" sz="2400" dirty="0" smtClean="0">
                <a:latin typeface="Times" pitchFamily="18" charset="0"/>
                <a:ea typeface="Times New Roman" pitchFamily="18" charset="0"/>
                <a:cs typeface="Arial" pitchFamily="34" charset="0"/>
              </a:rPr>
              <a:t>A. </a:t>
            </a: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Toss a die one time.</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p:txBody>
      </p:sp>
      <p:sp>
        <p:nvSpPr>
          <p:cNvPr id="28673" name="Rectangle 1"/>
          <p:cNvSpPr>
            <a:spLocks noChangeArrowheads="1"/>
          </p:cNvSpPr>
          <p:nvPr/>
        </p:nvSpPr>
        <p:spPr bwMode="auto">
          <a:xfrm>
            <a:off x="0" y="2057400"/>
            <a:ext cx="8991600" cy="501194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50000"/>
              </a:lnSpc>
              <a:spcBef>
                <a:spcPct val="0"/>
              </a:spcBef>
              <a:spcAft>
                <a:spcPct val="0"/>
              </a:spcAft>
              <a:buClrTx/>
              <a:buSzTx/>
              <a:tabLst>
                <a:tab pos="1485900" algn="l"/>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B. Toss a coin two times.</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tabLst>
                <a:tab pos="1485900" algn="l"/>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C. A light bulb is manufactured. It is tested for its life length by time.</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l" defTabSz="914400" rtl="0" eaLnBrk="0" fontAlgn="base" latinLnBrk="0" hangingPunct="0">
              <a:spcBef>
                <a:spcPct val="0"/>
              </a:spcBef>
              <a:spcAft>
                <a:spcPct val="0"/>
              </a:spcAft>
              <a:buClrTx/>
              <a:buSzTx/>
              <a:buFontTx/>
              <a:buNone/>
              <a:tabLst>
                <a:tab pos="1485900" algn="l"/>
              </a:tabLst>
            </a:pPr>
            <a:r>
              <a:rPr kumimoji="0" lang="en-US" sz="2400" b="1" i="0" u="sng" strike="noStrike" cap="none" normalizeH="0" baseline="0" dirty="0" smtClean="0">
                <a:ln>
                  <a:noFill/>
                </a:ln>
                <a:solidFill>
                  <a:schemeClr val="tx1"/>
                </a:solidFill>
                <a:effectLst/>
                <a:latin typeface="Times" pitchFamily="18" charset="0"/>
                <a:ea typeface="Times New Roman" pitchFamily="18" charset="0"/>
                <a:cs typeface="Arial" pitchFamily="34" charset="0"/>
              </a:rPr>
              <a:t>Solution</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457200" marR="0" lvl="0" indent="-457200" algn="l" defTabSz="914400" rtl="0" eaLnBrk="0" fontAlgn="base" latinLnBrk="0" hangingPunct="0">
              <a:lnSpc>
                <a:spcPct val="150000"/>
              </a:lnSpc>
              <a:spcBef>
                <a:spcPct val="0"/>
              </a:spcBef>
              <a:spcAft>
                <a:spcPct val="0"/>
              </a:spcAft>
              <a:buClrTx/>
              <a:buSzTx/>
              <a:buFont typeface="+mj-lt"/>
              <a:buAutoNum type="alphaLcPeriod"/>
              <a:tabLst>
                <a:tab pos="1485900" algn="l"/>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S={1,2,3,4,5,6}</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457200" marR="0" lvl="0" indent="-457200" algn="l" defTabSz="914400" rtl="0" eaLnBrk="0" fontAlgn="base" latinLnBrk="0" hangingPunct="0">
              <a:lnSpc>
                <a:spcPct val="150000"/>
              </a:lnSpc>
              <a:spcBef>
                <a:spcPct val="0"/>
              </a:spcBef>
              <a:spcAft>
                <a:spcPct val="0"/>
              </a:spcAft>
              <a:buClrTx/>
              <a:buSzTx/>
              <a:buFont typeface="+mj-lt"/>
              <a:buAutoNum type="alphaLcPeriod"/>
              <a:tabLst>
                <a:tab pos="1485900" algn="l"/>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S={(HH),(HT),(TH),(TT)}</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457200" marR="0" lvl="0" indent="-457200" algn="l" defTabSz="914400" rtl="0" eaLnBrk="0" fontAlgn="base" latinLnBrk="0" hangingPunct="0">
              <a:lnSpc>
                <a:spcPct val="150000"/>
              </a:lnSpc>
              <a:spcBef>
                <a:spcPct val="0"/>
              </a:spcBef>
              <a:spcAft>
                <a:spcPct val="0"/>
              </a:spcAft>
              <a:buClrTx/>
              <a:buSzTx/>
              <a:buFont typeface="+mj-lt"/>
              <a:buAutoNum type="alphaLcPeriod"/>
              <a:tabLst>
                <a:tab pos="1485900" algn="l"/>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S={t /t≥0}</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457200" marR="0" lvl="1" indent="0" algn="l" defTabSz="914400" rtl="0" eaLnBrk="0" fontAlgn="base" latinLnBrk="0" hangingPunct="0">
              <a:lnSpc>
                <a:spcPct val="150000"/>
              </a:lnSpc>
              <a:spcBef>
                <a:spcPct val="0"/>
              </a:spcBef>
              <a:spcAft>
                <a:spcPct val="0"/>
              </a:spcAft>
              <a:buClrTx/>
              <a:buSzTx/>
              <a:buFont typeface="Wingdings" pitchFamily="2" charset="2"/>
              <a:buChar char="Ø"/>
              <a:tabLst>
                <a:tab pos="1485900" algn="l"/>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Sample space can be </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914400" marR="0" lvl="2" indent="0" algn="l" defTabSz="914400" rtl="0" eaLnBrk="0" fontAlgn="base" latinLnBrk="0" hangingPunct="0">
              <a:lnSpc>
                <a:spcPct val="150000"/>
              </a:lnSpc>
              <a:spcBef>
                <a:spcPct val="0"/>
              </a:spcBef>
              <a:spcAft>
                <a:spcPct val="0"/>
              </a:spcAft>
              <a:buClrTx/>
              <a:buSzTx/>
              <a:buFont typeface="Arial" pitchFamily="34" charset="0"/>
              <a:buChar char="•"/>
              <a:tabLst>
                <a:tab pos="1485900" algn="l"/>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Countable ( finite or infinite)</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914400" marR="0" lvl="2" indent="0" algn="l" defTabSz="914400" rtl="0" eaLnBrk="0" fontAlgn="base" latinLnBrk="0" hangingPunct="0">
              <a:lnSpc>
                <a:spcPct val="150000"/>
              </a:lnSpc>
              <a:spcBef>
                <a:spcPct val="0"/>
              </a:spcBef>
              <a:spcAft>
                <a:spcPct val="0"/>
              </a:spcAft>
              <a:buClrTx/>
              <a:buSzTx/>
              <a:buFont typeface="Arial" pitchFamily="34" charset="0"/>
              <a:buChar char="•"/>
              <a:tabLst>
                <a:tab pos="1485900" algn="l"/>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Uncountable.</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p:txBody>
      </p:sp>
      <p:sp>
        <p:nvSpPr>
          <p:cNvPr id="4" name="Date Placeholder 3"/>
          <p:cNvSpPr>
            <a:spLocks noGrp="1"/>
          </p:cNvSpPr>
          <p:nvPr>
            <p:ph type="dt" sz="half" idx="10"/>
          </p:nvPr>
        </p:nvSpPr>
        <p:spPr/>
        <p:txBody>
          <a:bodyPr/>
          <a:lstStyle/>
          <a:p>
            <a:fld id="{7CE0DB41-F220-4BA1-8154-15D7F003F29B}" type="datetime1">
              <a:rPr lang="en-US" smtClean="0"/>
              <a:t>5/28/2020</a:t>
            </a:fld>
            <a:endParaRPr lang="en-US"/>
          </a:p>
        </p:txBody>
      </p:sp>
      <p:sp>
        <p:nvSpPr>
          <p:cNvPr id="5" name="Footer Placeholder 4"/>
          <p:cNvSpPr>
            <a:spLocks noGrp="1"/>
          </p:cNvSpPr>
          <p:nvPr>
            <p:ph type="ftr" sz="quarter" idx="11"/>
          </p:nvPr>
        </p:nvSpPr>
        <p:spPr/>
        <p:txBody>
          <a:bodyPr/>
          <a:lstStyle/>
          <a:p>
            <a:r>
              <a:rPr lang="en-US" smtClean="0"/>
              <a:t>By Getahun G Woldemariam(AU Woliso Campus)</a:t>
            </a: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28600"/>
            <a:ext cx="8991600" cy="4524315"/>
          </a:xfrm>
          <a:prstGeom prst="rect">
            <a:avLst/>
          </a:prstGeom>
        </p:spPr>
        <p:txBody>
          <a:bodyPr wrap="square">
            <a:spAutoFit/>
          </a:bodyPr>
          <a:lstStyle/>
          <a:p>
            <a:pPr lvl="0" algn="just" eaLnBrk="0" fontAlgn="base" hangingPunct="0">
              <a:spcBef>
                <a:spcPct val="0"/>
              </a:spcBef>
              <a:spcAft>
                <a:spcPct val="0"/>
              </a:spcAft>
              <a:tabLst>
                <a:tab pos="1485900" algn="l"/>
              </a:tabLst>
            </a:pPr>
            <a:r>
              <a:rPr kumimoji="0" lang="en-US" sz="2400" b="1" i="0" u="sng" strike="noStrike" cap="none" normalizeH="0" baseline="0" dirty="0" smtClean="0">
                <a:ln>
                  <a:noFill/>
                </a:ln>
                <a:solidFill>
                  <a:schemeClr val="tx1"/>
                </a:solidFill>
                <a:effectLst/>
                <a:latin typeface="Times" pitchFamily="18" charset="0"/>
                <a:ea typeface="Times New Roman" pitchFamily="18" charset="0"/>
                <a:cs typeface="Arial" pitchFamily="34" charset="0"/>
              </a:rPr>
              <a:t>Counting Rules</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lvl="0" algn="just" eaLnBrk="0" fontAlgn="base" hangingPunct="0">
              <a:spcBef>
                <a:spcPct val="0"/>
              </a:spcBef>
              <a:spcAft>
                <a:spcPct val="0"/>
              </a:spcAft>
              <a:tabLst>
                <a:tab pos="1485900" algn="l"/>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In order to calculate probabilities, we have to know</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lvl="0" algn="just" eaLnBrk="0" fontAlgn="base" hangingPunct="0">
              <a:spcBef>
                <a:spcPct val="0"/>
              </a:spcBef>
              <a:spcAft>
                <a:spcPct val="0"/>
              </a:spcAft>
              <a:buFontTx/>
              <a:buChar char="•"/>
              <a:tabLst>
                <a:tab pos="1485900" algn="l"/>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The number of elements of an </a:t>
            </a:r>
            <a:r>
              <a:rPr kumimoji="0" lang="en-US" sz="2400" b="0" i="0" u="none" strike="noStrike" cap="none" normalizeH="0" baseline="0" dirty="0" smtClean="0">
                <a:ln>
                  <a:noFill/>
                </a:ln>
                <a:solidFill>
                  <a:srgbClr val="00B050"/>
                </a:solidFill>
                <a:effectLst/>
                <a:latin typeface="Times" pitchFamily="18" charset="0"/>
                <a:ea typeface="Times New Roman" pitchFamily="18" charset="0"/>
                <a:cs typeface="Arial" pitchFamily="34" charset="0"/>
              </a:rPr>
              <a:t>event</a:t>
            </a:r>
            <a:endParaRPr kumimoji="0" lang="en-US" sz="2400" b="0" i="0" u="none" strike="noStrike" cap="none" normalizeH="0" baseline="0" dirty="0" smtClean="0">
              <a:ln>
                <a:noFill/>
              </a:ln>
              <a:solidFill>
                <a:srgbClr val="00B050"/>
              </a:solidFill>
              <a:effectLst/>
              <a:latin typeface="Times" pitchFamily="18" charset="0"/>
              <a:cs typeface="Arial" pitchFamily="34" charset="0"/>
            </a:endParaRPr>
          </a:p>
          <a:p>
            <a:pPr lvl="0" algn="just" eaLnBrk="0" fontAlgn="base" hangingPunct="0">
              <a:spcBef>
                <a:spcPct val="0"/>
              </a:spcBef>
              <a:spcAft>
                <a:spcPct val="0"/>
              </a:spcAft>
              <a:buFontTx/>
              <a:buChar char="•"/>
              <a:tabLst>
                <a:tab pos="1485900" algn="l"/>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The number of elements of the </a:t>
            </a:r>
            <a:r>
              <a:rPr kumimoji="0" lang="en-US" sz="2400" b="0" i="0" u="none" strike="noStrike" cap="none" normalizeH="0" baseline="0" dirty="0" smtClean="0">
                <a:ln>
                  <a:noFill/>
                </a:ln>
                <a:solidFill>
                  <a:srgbClr val="00B050"/>
                </a:solidFill>
                <a:effectLst/>
                <a:latin typeface="Times" pitchFamily="18" charset="0"/>
                <a:ea typeface="Times New Roman" pitchFamily="18" charset="0"/>
                <a:cs typeface="Arial" pitchFamily="34" charset="0"/>
              </a:rPr>
              <a:t>sample space</a:t>
            </a: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lvl="0" algn="just" eaLnBrk="0" fontAlgn="base" hangingPunct="0">
              <a:spcBef>
                <a:spcPct val="0"/>
              </a:spcBef>
              <a:spcAft>
                <a:spcPct val="0"/>
              </a:spcAft>
              <a:tabLst>
                <a:tab pos="1485900" algn="l"/>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That is in order to judge what is </a:t>
            </a:r>
            <a:r>
              <a:rPr kumimoji="0" lang="en-US" sz="2400" b="1" i="0" u="sng" strike="noStrike" cap="none" normalizeH="0" baseline="0" dirty="0" smtClean="0">
                <a:ln>
                  <a:noFill/>
                </a:ln>
                <a:solidFill>
                  <a:schemeClr val="tx1"/>
                </a:solidFill>
                <a:effectLst/>
                <a:latin typeface="Times" pitchFamily="18" charset="0"/>
                <a:ea typeface="Times New Roman" pitchFamily="18" charset="0"/>
                <a:cs typeface="Arial" pitchFamily="34" charset="0"/>
              </a:rPr>
              <a:t>probable</a:t>
            </a: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we have to know what is </a:t>
            </a:r>
            <a:r>
              <a:rPr kumimoji="0" lang="en-US" sz="2400" b="1" i="0" u="sng" strike="noStrike" cap="none" normalizeH="0" baseline="0" dirty="0" smtClean="0">
                <a:ln>
                  <a:noFill/>
                </a:ln>
                <a:solidFill>
                  <a:schemeClr val="tx1"/>
                </a:solidFill>
                <a:effectLst/>
                <a:latin typeface="Times" pitchFamily="18" charset="0"/>
                <a:ea typeface="Times New Roman" pitchFamily="18" charset="0"/>
                <a:cs typeface="Arial" pitchFamily="34" charset="0"/>
              </a:rPr>
              <a:t>possible</a:t>
            </a:r>
            <a:r>
              <a:rPr kumimoji="0" lang="en-US" sz="2400" b="1"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lvl="0" algn="just" eaLnBrk="0" fontAlgn="base" hangingPunct="0">
              <a:spcBef>
                <a:spcPct val="0"/>
              </a:spcBef>
              <a:spcAft>
                <a:spcPct val="0"/>
              </a:spcAft>
              <a:tabLst>
                <a:tab pos="1485900" algn="l"/>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In order to determine the number of outcomes, one can use several rules of counting.</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lvl="3" algn="just" eaLnBrk="0" fontAlgn="base" hangingPunct="0">
              <a:spcBef>
                <a:spcPct val="0"/>
              </a:spcBef>
              <a:spcAft>
                <a:spcPct val="0"/>
              </a:spcAft>
              <a:buFontTx/>
              <a:buChar char="•"/>
              <a:tabLst>
                <a:tab pos="1485900" algn="l"/>
              </a:tabLst>
            </a:pPr>
            <a:r>
              <a:rPr kumimoji="0" lang="en-US" sz="24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pitchFamily="18" charset="0"/>
                <a:ea typeface="Times New Roman" pitchFamily="18" charset="0"/>
                <a:cs typeface="Arial" pitchFamily="34" charset="0"/>
              </a:rPr>
              <a:t>The addition rule</a:t>
            </a:r>
            <a:endParaRPr kumimoji="0" lang="en-US" sz="24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pitchFamily="18" charset="0"/>
              <a:cs typeface="Arial" pitchFamily="34" charset="0"/>
            </a:endParaRPr>
          </a:p>
          <a:p>
            <a:pPr lvl="3" algn="just" eaLnBrk="0" fontAlgn="base" hangingPunct="0">
              <a:spcBef>
                <a:spcPct val="0"/>
              </a:spcBef>
              <a:spcAft>
                <a:spcPct val="0"/>
              </a:spcAft>
              <a:buFontTx/>
              <a:buChar char="•"/>
              <a:tabLst>
                <a:tab pos="1485900" algn="l"/>
              </a:tabLst>
            </a:pPr>
            <a:r>
              <a:rPr kumimoji="0" lang="en-US" sz="24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pitchFamily="18" charset="0"/>
                <a:ea typeface="Times New Roman" pitchFamily="18" charset="0"/>
                <a:cs typeface="Arial" pitchFamily="34" charset="0"/>
              </a:rPr>
              <a:t>The multiplication rule</a:t>
            </a:r>
            <a:endParaRPr kumimoji="0" lang="en-US" sz="24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pitchFamily="18" charset="0"/>
              <a:cs typeface="Arial" pitchFamily="34" charset="0"/>
            </a:endParaRPr>
          </a:p>
          <a:p>
            <a:pPr lvl="3" algn="just" eaLnBrk="0" fontAlgn="base" hangingPunct="0">
              <a:spcBef>
                <a:spcPct val="0"/>
              </a:spcBef>
              <a:spcAft>
                <a:spcPct val="0"/>
              </a:spcAft>
              <a:buFontTx/>
              <a:buChar char="•"/>
              <a:tabLst>
                <a:tab pos="1485900" algn="l"/>
              </a:tabLst>
            </a:pPr>
            <a:r>
              <a:rPr kumimoji="0" lang="en-US" sz="24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pitchFamily="18" charset="0"/>
                <a:ea typeface="Times New Roman" pitchFamily="18" charset="0"/>
                <a:cs typeface="Arial" pitchFamily="34" charset="0"/>
              </a:rPr>
              <a:t>Permutation rule            </a:t>
            </a:r>
            <a:endParaRPr kumimoji="0" lang="en-US" sz="24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pitchFamily="18" charset="0"/>
              <a:cs typeface="Arial" pitchFamily="34" charset="0"/>
            </a:endParaRPr>
          </a:p>
          <a:p>
            <a:pPr lvl="3" algn="just" eaLnBrk="0" fontAlgn="base" hangingPunct="0">
              <a:spcBef>
                <a:spcPct val="0"/>
              </a:spcBef>
              <a:spcAft>
                <a:spcPct val="0"/>
              </a:spcAft>
              <a:buFontTx/>
              <a:buChar char="•"/>
              <a:tabLst>
                <a:tab pos="1485900" algn="l"/>
              </a:tabLst>
            </a:pPr>
            <a:r>
              <a:rPr kumimoji="0" lang="en-US" sz="24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pitchFamily="18" charset="0"/>
                <a:ea typeface="Times New Roman" pitchFamily="18" charset="0"/>
                <a:cs typeface="Arial" pitchFamily="34" charset="0"/>
              </a:rPr>
              <a:t>Combination rule                                                                              </a:t>
            </a:r>
            <a:endParaRPr kumimoji="0" lang="en-US" sz="24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pitchFamily="18" charset="0"/>
              <a:cs typeface="Arial" pitchFamily="34" charset="0"/>
            </a:endParaRPr>
          </a:p>
        </p:txBody>
      </p:sp>
      <p:sp>
        <p:nvSpPr>
          <p:cNvPr id="29697" name="Rectangle 1"/>
          <p:cNvSpPr>
            <a:spLocks noChangeArrowheads="1"/>
          </p:cNvSpPr>
          <p:nvPr/>
        </p:nvSpPr>
        <p:spPr bwMode="auto">
          <a:xfrm>
            <a:off x="0" y="4724400"/>
            <a:ext cx="8991600"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1" i="0" strike="noStrike" cap="none" normalizeH="0" baseline="0" dirty="0" smtClean="0">
                <a:ln>
                  <a:noFill/>
                </a:ln>
                <a:solidFill>
                  <a:srgbClr val="00B050"/>
                </a:solidFill>
                <a:effectLst/>
                <a:latin typeface="Times" pitchFamily="18" charset="0"/>
                <a:ea typeface="Times New Roman" pitchFamily="18" charset="0"/>
                <a:cs typeface="Arial" pitchFamily="34" charset="0"/>
              </a:rPr>
              <a:t>THE ADDITION</a:t>
            </a:r>
            <a:r>
              <a:rPr lang="en-US" sz="2400" b="1" dirty="0" smtClean="0">
                <a:latin typeface="Times" pitchFamily="18" charset="0"/>
                <a:ea typeface="Times New Roman" pitchFamily="18" charset="0"/>
                <a:cs typeface="Arial" pitchFamily="34" charset="0"/>
              </a:rPr>
              <a:t> </a:t>
            </a:r>
            <a:r>
              <a:rPr kumimoji="0" lang="en-US" sz="2400" b="1" i="0" strike="noStrike" cap="none" normalizeH="0" baseline="0" dirty="0" smtClean="0">
                <a:ln>
                  <a:noFill/>
                </a:ln>
                <a:solidFill>
                  <a:srgbClr val="00B050"/>
                </a:solidFill>
                <a:effectLst/>
                <a:latin typeface="Times" pitchFamily="18" charset="0"/>
                <a:ea typeface="Times New Roman" pitchFamily="18" charset="0"/>
                <a:cs typeface="Arial" pitchFamily="34" charset="0"/>
              </a:rPr>
              <a:t>RULE</a:t>
            </a:r>
            <a:r>
              <a:rPr kumimoji="0" lang="en-US" sz="2400" b="1" i="0" strike="noStrike" cap="none" normalizeH="0" baseline="0" dirty="0" smtClean="0">
                <a:ln>
                  <a:noFill/>
                </a:ln>
                <a:solidFill>
                  <a:schemeClr val="tx1"/>
                </a:solidFill>
                <a:effectLst/>
                <a:latin typeface="Times" pitchFamily="18" charset="0"/>
                <a:ea typeface="Times New Roman" pitchFamily="18" charset="0"/>
                <a:cs typeface="Arial" pitchFamily="34" charset="0"/>
              </a:rPr>
              <a:t> </a:t>
            </a:r>
            <a:r>
              <a:rPr kumimoji="0" lang="en-US" sz="2400" b="1" i="0" strike="noStrike" cap="none" normalizeH="0" baseline="0" dirty="0" smtClean="0">
                <a:ln>
                  <a:noFill/>
                </a:ln>
                <a:solidFill>
                  <a:srgbClr val="00B050"/>
                </a:solidFill>
                <a:effectLst/>
                <a:latin typeface="Times" pitchFamily="18" charset="0"/>
                <a:ea typeface="Times New Roman" pitchFamily="18" charset="0"/>
                <a:cs typeface="Arial" pitchFamily="34" charset="0"/>
              </a:rPr>
              <a:t>:</a:t>
            </a:r>
            <a:r>
              <a:rPr lang="en-US" sz="2400" dirty="0" smtClean="0">
                <a:solidFill>
                  <a:srgbClr val="00B050"/>
                </a:solidFill>
                <a:latin typeface="Times" pitchFamily="18" charset="0"/>
                <a:ea typeface="Times New Roman" pitchFamily="18" charset="0"/>
                <a:cs typeface="Arial" pitchFamily="34" charset="0"/>
              </a:rPr>
              <a:t>  </a:t>
            </a: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If  E &amp; F are two events which can occur simultaneously then the probability that either E or F will be occur is P(E) +P(F)</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1" i="0" strike="noStrike" cap="none" normalizeH="0" baseline="0" dirty="0" smtClean="0">
                <a:ln>
                  <a:noFill/>
                </a:ln>
                <a:solidFill>
                  <a:srgbClr val="00B050"/>
                </a:solidFill>
                <a:effectLst/>
                <a:latin typeface="Times" pitchFamily="18" charset="0"/>
                <a:ea typeface="Times New Roman" pitchFamily="18" charset="0"/>
                <a:cs typeface="Arial" pitchFamily="34" charset="0"/>
              </a:rPr>
              <a:t>The Multiplication Rule:</a:t>
            </a:r>
            <a:r>
              <a:rPr kumimoji="0" lang="en-US" sz="2400" b="0" i="0" strike="noStrike" cap="none" normalizeH="0" baseline="0" dirty="0" smtClean="0">
                <a:ln>
                  <a:noFill/>
                </a:ln>
                <a:solidFill>
                  <a:srgbClr val="00B050"/>
                </a:solidFill>
                <a:effectLst/>
                <a:latin typeface="Times" pitchFamily="18" charset="0"/>
                <a:ea typeface="Times New Roman" pitchFamily="18" charset="0"/>
                <a:cs typeface="Arial" pitchFamily="34" charset="0"/>
              </a:rPr>
              <a:t> </a:t>
            </a: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If  E &amp; F are two independent events then the probability that both  occur P(E)*P(F)</a:t>
            </a:r>
          </a:p>
        </p:txBody>
      </p:sp>
      <p:sp>
        <p:nvSpPr>
          <p:cNvPr id="4" name="Date Placeholder 3"/>
          <p:cNvSpPr>
            <a:spLocks noGrp="1"/>
          </p:cNvSpPr>
          <p:nvPr>
            <p:ph type="dt" sz="half" idx="10"/>
          </p:nvPr>
        </p:nvSpPr>
        <p:spPr/>
        <p:txBody>
          <a:bodyPr/>
          <a:lstStyle/>
          <a:p>
            <a:fld id="{64E18086-2560-43C6-9F5C-6A21C2F39CAE}" type="datetime1">
              <a:rPr lang="en-US" smtClean="0"/>
              <a:t>5/28/2020</a:t>
            </a:fld>
            <a:endParaRPr lang="en-US"/>
          </a:p>
        </p:txBody>
      </p:sp>
      <p:sp>
        <p:nvSpPr>
          <p:cNvPr id="5" name="Footer Placeholder 4"/>
          <p:cNvSpPr>
            <a:spLocks noGrp="1"/>
          </p:cNvSpPr>
          <p:nvPr>
            <p:ph type="ftr" sz="quarter" idx="11"/>
          </p:nvPr>
        </p:nvSpPr>
        <p:spPr/>
        <p:txBody>
          <a:bodyPr/>
          <a:lstStyle/>
          <a:p>
            <a:r>
              <a:rPr lang="en-US" smtClean="0"/>
              <a:t>By Getahun G Woldemariam(AU Woliso Campus)</a:t>
            </a:r>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
            <a:ext cx="8839200" cy="1200329"/>
          </a:xfrm>
          <a:prstGeom prst="rect">
            <a:avLst/>
          </a:prstGeom>
        </p:spPr>
        <p:txBody>
          <a:bodyPr wrap="square">
            <a:spAutoFit/>
          </a:bodyPr>
          <a:lstStyle/>
          <a:p>
            <a:pPr lvl="0" algn="just" eaLnBrk="0" fontAlgn="base" hangingPunct="0">
              <a:spcBef>
                <a:spcPct val="0"/>
              </a:spcBef>
              <a:spcAft>
                <a:spcPct val="0"/>
              </a:spcAft>
              <a:buFont typeface="Wingdings" pitchFamily="2" charset="2"/>
              <a:buChar char="v"/>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If a choice consists of k steps of which the first can be made in n</a:t>
            </a:r>
            <a:r>
              <a:rPr kumimoji="0" lang="en-US" sz="2400" b="0" i="0" u="none" strike="noStrike" cap="none" normalizeH="0" baseline="-30000" dirty="0" smtClean="0">
                <a:ln>
                  <a:noFill/>
                </a:ln>
                <a:solidFill>
                  <a:schemeClr val="tx1"/>
                </a:solidFill>
                <a:effectLst/>
                <a:latin typeface="Times" pitchFamily="18" charset="0"/>
                <a:ea typeface="Times New Roman" pitchFamily="18" charset="0"/>
                <a:cs typeface="Arial" pitchFamily="34" charset="0"/>
              </a:rPr>
              <a:t>1</a:t>
            </a: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ways, the second can be made in n</a:t>
            </a:r>
            <a:r>
              <a:rPr kumimoji="0" lang="en-US" sz="2400" b="0" i="0" u="none" strike="noStrike" cap="none" normalizeH="0" baseline="-30000" dirty="0" smtClean="0">
                <a:ln>
                  <a:noFill/>
                </a:ln>
                <a:solidFill>
                  <a:schemeClr val="tx1"/>
                </a:solidFill>
                <a:effectLst/>
                <a:latin typeface="Times" pitchFamily="18" charset="0"/>
                <a:ea typeface="Times New Roman" pitchFamily="18" charset="0"/>
                <a:cs typeface="Arial" pitchFamily="34" charset="0"/>
              </a:rPr>
              <a:t>2</a:t>
            </a: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ways, …, the </a:t>
            </a:r>
            <a:r>
              <a:rPr kumimoji="0" lang="en-US" sz="2400" b="0" i="0" u="none" strike="noStrike" cap="none" normalizeH="0" baseline="0" dirty="0" err="1" smtClean="0">
                <a:ln>
                  <a:noFill/>
                </a:ln>
                <a:solidFill>
                  <a:schemeClr val="tx1"/>
                </a:solidFill>
                <a:effectLst/>
                <a:latin typeface="Times" pitchFamily="18" charset="0"/>
                <a:ea typeface="Times New Roman" pitchFamily="18" charset="0"/>
                <a:cs typeface="Arial" pitchFamily="34" charset="0"/>
              </a:rPr>
              <a:t>k</a:t>
            </a:r>
            <a:r>
              <a:rPr kumimoji="0" lang="en-US" sz="2400" b="0" i="0" u="none" strike="noStrike" cap="none" normalizeH="0" baseline="30000" dirty="0" err="1" smtClean="0">
                <a:ln>
                  <a:noFill/>
                </a:ln>
                <a:solidFill>
                  <a:schemeClr val="tx1"/>
                </a:solidFill>
                <a:effectLst/>
                <a:latin typeface="Times" pitchFamily="18" charset="0"/>
                <a:ea typeface="Times New Roman" pitchFamily="18" charset="0"/>
                <a:cs typeface="Arial" pitchFamily="34" charset="0"/>
              </a:rPr>
              <a:t>th</a:t>
            </a: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can be made in </a:t>
            </a:r>
            <a:r>
              <a:rPr kumimoji="0" lang="en-US" sz="2400" b="0" i="0" u="none" strike="noStrike" cap="none" normalizeH="0" baseline="0" dirty="0" err="1" smtClean="0">
                <a:ln>
                  <a:noFill/>
                </a:ln>
                <a:solidFill>
                  <a:schemeClr val="tx1"/>
                </a:solidFill>
                <a:effectLst/>
                <a:latin typeface="Times" pitchFamily="18" charset="0"/>
                <a:ea typeface="Times New Roman" pitchFamily="18" charset="0"/>
                <a:cs typeface="Arial" pitchFamily="34" charset="0"/>
              </a:rPr>
              <a:t>n</a:t>
            </a:r>
            <a:r>
              <a:rPr kumimoji="0" lang="en-US" sz="2400" b="0" i="0" u="none" strike="noStrike" cap="none" normalizeH="0" baseline="-30000" dirty="0" err="1" smtClean="0">
                <a:ln>
                  <a:noFill/>
                </a:ln>
                <a:solidFill>
                  <a:schemeClr val="tx1"/>
                </a:solidFill>
                <a:effectLst/>
                <a:latin typeface="Times" pitchFamily="18" charset="0"/>
                <a:ea typeface="Times New Roman" pitchFamily="18" charset="0"/>
                <a:cs typeface="Arial" pitchFamily="34" charset="0"/>
              </a:rPr>
              <a:t>k</a:t>
            </a: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ways, then the whole choice can be  made in </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p:txBody>
      </p:sp>
      <p:sp>
        <p:nvSpPr>
          <p:cNvPr id="3072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0721" name="Object 1"/>
          <p:cNvGraphicFramePr>
            <a:graphicFrameLocks noChangeAspect="1"/>
          </p:cNvGraphicFramePr>
          <p:nvPr/>
        </p:nvGraphicFramePr>
        <p:xfrm>
          <a:off x="5715000" y="762000"/>
          <a:ext cx="3429000" cy="533400"/>
        </p:xfrm>
        <a:graphic>
          <a:graphicData uri="http://schemas.openxmlformats.org/presentationml/2006/ole">
            <p:oleObj spid="_x0000_s30721" name="Equation" r:id="rId3" imgW="2032000" imgH="279400" progId="">
              <p:embed/>
            </p:oleObj>
          </a:graphicData>
        </a:graphic>
      </p:graphicFrame>
      <p:sp>
        <p:nvSpPr>
          <p:cNvPr id="30723" name="Rectangle 3"/>
          <p:cNvSpPr>
            <a:spLocks noChangeArrowheads="1"/>
          </p:cNvSpPr>
          <p:nvPr/>
        </p:nvSpPr>
        <p:spPr bwMode="auto">
          <a:xfrm>
            <a:off x="0" y="1143000"/>
            <a:ext cx="9144000"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Example</a:t>
            </a: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The digits 0, 1, 2, 3, and 4 are to be used in 4 digit identification card. How many different cards are possible if   </a:t>
            </a:r>
          </a:p>
          <a:p>
            <a:pPr marL="0" marR="0" lvl="0" indent="0" algn="just" defTabSz="914400" rtl="0" eaLnBrk="1" fontAlgn="base" latinLnBrk="0" hangingPunct="1">
              <a:lnSpc>
                <a:spcPct val="100000"/>
              </a:lnSpc>
              <a:spcBef>
                <a:spcPct val="0"/>
              </a:spcBef>
              <a:spcAft>
                <a:spcPct val="0"/>
              </a:spcAft>
              <a:buClrTx/>
              <a:buSzTx/>
              <a:buFontTx/>
              <a:buNone/>
              <a:tabLst/>
            </a:pPr>
            <a:r>
              <a:rPr lang="en-US" sz="2400" dirty="0">
                <a:latin typeface="Times" pitchFamily="18" charset="0"/>
                <a:ea typeface="Times New Roman" pitchFamily="18" charset="0"/>
                <a:cs typeface="Arial" pitchFamily="34" charset="0"/>
              </a:rPr>
              <a:t> </a:t>
            </a:r>
            <a:r>
              <a:rPr lang="en-US" sz="2400" dirty="0" smtClean="0">
                <a:latin typeface="Times" pitchFamily="18" charset="0"/>
                <a:ea typeface="Times New Roman" pitchFamily="18" charset="0"/>
                <a:cs typeface="Arial" pitchFamily="34" charset="0"/>
              </a:rPr>
              <a:t>                                        </a:t>
            </a: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a) Repetitions are permitted.</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b) Repetitions are not permitted.</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Solutions</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pitchFamily="18" charset="0"/>
                <a:cs typeface="Arial" pitchFamily="34" charset="0"/>
              </a:rPr>
              <a:t>A, </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p:txBody>
      </p:sp>
      <p:graphicFrame>
        <p:nvGraphicFramePr>
          <p:cNvPr id="6" name="Table 5"/>
          <p:cNvGraphicFramePr>
            <a:graphicFrameLocks noGrp="1"/>
          </p:cNvGraphicFramePr>
          <p:nvPr/>
        </p:nvGraphicFramePr>
        <p:xfrm>
          <a:off x="533400" y="3048000"/>
          <a:ext cx="4038600" cy="914400"/>
        </p:xfrm>
        <a:graphic>
          <a:graphicData uri="http://schemas.openxmlformats.org/drawingml/2006/table">
            <a:tbl>
              <a:tblPr/>
              <a:tblGrid>
                <a:gridCol w="1073194"/>
                <a:gridCol w="988469"/>
                <a:gridCol w="1129678"/>
                <a:gridCol w="847259"/>
              </a:tblGrid>
              <a:tr h="457200">
                <a:tc>
                  <a:txBody>
                    <a:bodyPr/>
                    <a:lstStyle/>
                    <a:p>
                      <a:pPr marL="0" marR="0" algn="ctr">
                        <a:spcBef>
                          <a:spcPts val="0"/>
                        </a:spcBef>
                        <a:spcAft>
                          <a:spcPts val="0"/>
                        </a:spcAft>
                      </a:pPr>
                      <a:r>
                        <a:rPr lang="en-US" sz="1800">
                          <a:latin typeface="Times New Roman"/>
                          <a:ea typeface="Times New Roman"/>
                        </a:rPr>
                        <a:t>1</a:t>
                      </a:r>
                      <a:r>
                        <a:rPr lang="en-US" sz="1800" baseline="30000">
                          <a:latin typeface="Times New Roman"/>
                          <a:ea typeface="Times New Roman"/>
                        </a:rPr>
                        <a:t>st</a:t>
                      </a:r>
                      <a:r>
                        <a:rPr lang="en-US" sz="1800">
                          <a:latin typeface="Times New Roman"/>
                          <a:ea typeface="Times New Roman"/>
                        </a:rPr>
                        <a:t> digit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a:latin typeface="Times New Roman"/>
                          <a:ea typeface="Times New Roman"/>
                        </a:rPr>
                        <a:t>2</a:t>
                      </a:r>
                      <a:r>
                        <a:rPr lang="en-US" sz="1800" baseline="30000">
                          <a:latin typeface="Times New Roman"/>
                          <a:ea typeface="Times New Roman"/>
                        </a:rPr>
                        <a:t>nd</a:t>
                      </a:r>
                      <a:r>
                        <a:rPr lang="en-US" sz="1800">
                          <a:latin typeface="Times New Roman"/>
                          <a:ea typeface="Times New Roman"/>
                        </a:rPr>
                        <a:t> digit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a:latin typeface="Times New Roman"/>
                          <a:ea typeface="Times New Roman"/>
                        </a:rPr>
                        <a:t>3</a:t>
                      </a:r>
                      <a:r>
                        <a:rPr lang="en-US" sz="1800" baseline="30000">
                          <a:latin typeface="Times New Roman"/>
                          <a:ea typeface="Times New Roman"/>
                        </a:rPr>
                        <a:t>rd</a:t>
                      </a:r>
                      <a:r>
                        <a:rPr lang="en-US" sz="1800">
                          <a:latin typeface="Times New Roman"/>
                          <a:ea typeface="Times New Roman"/>
                        </a:rPr>
                        <a:t> digit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a:latin typeface="Times New Roman"/>
                          <a:ea typeface="Times New Roman"/>
                        </a:rPr>
                        <a:t>4</a:t>
                      </a:r>
                      <a:r>
                        <a:rPr lang="en-US" sz="1800" baseline="30000">
                          <a:latin typeface="Times New Roman"/>
                          <a:ea typeface="Times New Roman"/>
                        </a:rPr>
                        <a:t>th</a:t>
                      </a:r>
                      <a:r>
                        <a:rPr lang="en-US" sz="1800">
                          <a:latin typeface="Times New Roman"/>
                          <a:ea typeface="Times New Roman"/>
                        </a:rPr>
                        <a:t> digit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7200">
                <a:tc>
                  <a:txBody>
                    <a:bodyPr/>
                    <a:lstStyle/>
                    <a:p>
                      <a:pPr marL="0" marR="0">
                        <a:spcBef>
                          <a:spcPts val="0"/>
                        </a:spcBef>
                        <a:spcAft>
                          <a:spcPts val="0"/>
                        </a:spcAft>
                      </a:pPr>
                      <a:r>
                        <a:rPr lang="en-US" sz="1800">
                          <a:latin typeface="Times New Roman"/>
                          <a:ea typeface="Times New Roman"/>
                        </a:rPr>
                        <a:t>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Times New Roman"/>
                          <a:ea typeface="Times New Roman"/>
                        </a:rPr>
                        <a:t>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Times New Roman"/>
                          <a:ea typeface="Times New Roman"/>
                        </a:rPr>
                        <a:t>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dirty="0">
                          <a:latin typeface="Times New Roman"/>
                          <a:ea typeface="Times New Roman"/>
                        </a:rPr>
                        <a:t>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Rectangle 6"/>
          <p:cNvSpPr/>
          <p:nvPr/>
        </p:nvSpPr>
        <p:spPr>
          <a:xfrm>
            <a:off x="0" y="4114800"/>
            <a:ext cx="8001000" cy="1938992"/>
          </a:xfrm>
          <a:prstGeom prst="rect">
            <a:avLst/>
          </a:prstGeom>
        </p:spPr>
        <p:txBody>
          <a:bodyPr wrap="square">
            <a:spAutoFit/>
          </a:bodyPr>
          <a:lstStyle/>
          <a:p>
            <a:r>
              <a:rPr lang="en-US" sz="2400" dirty="0">
                <a:latin typeface="Times" pitchFamily="18" charset="0"/>
              </a:rPr>
              <a:t>There are four steps</a:t>
            </a:r>
          </a:p>
          <a:p>
            <a:pPr marL="457200" lvl="0" indent="-457200">
              <a:buFont typeface="+mj-lt"/>
              <a:buAutoNum type="arabicPeriod"/>
            </a:pPr>
            <a:r>
              <a:rPr lang="en-US" sz="2400" dirty="0">
                <a:latin typeface="Times" pitchFamily="18" charset="0"/>
              </a:rPr>
              <a:t>Selecting the 1</a:t>
            </a:r>
            <a:r>
              <a:rPr lang="en-US" sz="2400" baseline="30000" dirty="0">
                <a:latin typeface="Times" pitchFamily="18" charset="0"/>
              </a:rPr>
              <a:t>st</a:t>
            </a:r>
            <a:r>
              <a:rPr lang="en-US" sz="2400" dirty="0">
                <a:latin typeface="Times" pitchFamily="18" charset="0"/>
              </a:rPr>
              <a:t> digit, this can be made in 5 ways.</a:t>
            </a:r>
          </a:p>
          <a:p>
            <a:pPr marL="457200" lvl="0" indent="-457200">
              <a:buFont typeface="+mj-lt"/>
              <a:buAutoNum type="arabicPeriod"/>
            </a:pPr>
            <a:r>
              <a:rPr lang="en-US" sz="2400" dirty="0">
                <a:latin typeface="Times" pitchFamily="18" charset="0"/>
              </a:rPr>
              <a:t>Selecting the 2</a:t>
            </a:r>
            <a:r>
              <a:rPr lang="en-US" sz="2400" baseline="30000" dirty="0">
                <a:latin typeface="Times" pitchFamily="18" charset="0"/>
              </a:rPr>
              <a:t>nd</a:t>
            </a:r>
            <a:r>
              <a:rPr lang="en-US" sz="2400" dirty="0">
                <a:latin typeface="Times" pitchFamily="18" charset="0"/>
              </a:rPr>
              <a:t> digit, this can be made in 5 ways.</a:t>
            </a:r>
          </a:p>
          <a:p>
            <a:pPr marL="457200" lvl="0" indent="-457200">
              <a:buFont typeface="+mj-lt"/>
              <a:buAutoNum type="arabicPeriod"/>
            </a:pPr>
            <a:r>
              <a:rPr lang="en-US" sz="2400" dirty="0">
                <a:latin typeface="Times" pitchFamily="18" charset="0"/>
              </a:rPr>
              <a:t>Selecting the 3</a:t>
            </a:r>
            <a:r>
              <a:rPr lang="en-US" sz="2400" baseline="30000" dirty="0">
                <a:latin typeface="Times" pitchFamily="18" charset="0"/>
              </a:rPr>
              <a:t>rd</a:t>
            </a:r>
            <a:r>
              <a:rPr lang="en-US" sz="2400" dirty="0">
                <a:latin typeface="Times" pitchFamily="18" charset="0"/>
              </a:rPr>
              <a:t> digit, this can be made in 5 ways.</a:t>
            </a:r>
          </a:p>
          <a:p>
            <a:pPr marL="457200" lvl="0" indent="-457200">
              <a:buFont typeface="+mj-lt"/>
              <a:buAutoNum type="arabicPeriod"/>
            </a:pPr>
            <a:r>
              <a:rPr lang="en-US" sz="2400" dirty="0">
                <a:latin typeface="Times" pitchFamily="18" charset="0"/>
              </a:rPr>
              <a:t>Selecting the 4</a:t>
            </a:r>
            <a:r>
              <a:rPr lang="en-US" sz="2400" baseline="30000" dirty="0">
                <a:latin typeface="Times" pitchFamily="18" charset="0"/>
              </a:rPr>
              <a:t>th</a:t>
            </a:r>
            <a:r>
              <a:rPr lang="en-US" sz="2400" dirty="0">
                <a:latin typeface="Times" pitchFamily="18" charset="0"/>
              </a:rPr>
              <a:t> digit, this can be made in 5 ways.</a:t>
            </a:r>
          </a:p>
        </p:txBody>
      </p:sp>
      <p:sp>
        <p:nvSpPr>
          <p:cNvPr id="30725"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0724" name="Object 4"/>
          <p:cNvGraphicFramePr>
            <a:graphicFrameLocks noChangeAspect="1"/>
          </p:cNvGraphicFramePr>
          <p:nvPr/>
        </p:nvGraphicFramePr>
        <p:xfrm>
          <a:off x="304800" y="5867400"/>
          <a:ext cx="6934200" cy="990600"/>
        </p:xfrm>
        <a:graphic>
          <a:graphicData uri="http://schemas.openxmlformats.org/presentationml/2006/ole">
            <p:oleObj spid="_x0000_s30724" name="Equation" r:id="rId4" imgW="3898900" imgH="558800" progId="">
              <p:embed/>
            </p:oleObj>
          </a:graphicData>
        </a:graphic>
      </p:graphicFrame>
      <p:sp>
        <p:nvSpPr>
          <p:cNvPr id="10" name="Date Placeholder 9"/>
          <p:cNvSpPr>
            <a:spLocks noGrp="1"/>
          </p:cNvSpPr>
          <p:nvPr>
            <p:ph type="dt" sz="half" idx="10"/>
          </p:nvPr>
        </p:nvSpPr>
        <p:spPr/>
        <p:txBody>
          <a:bodyPr/>
          <a:lstStyle/>
          <a:p>
            <a:fld id="{1D021EBF-CDC5-4295-8B5E-14463F241E23}" type="datetime1">
              <a:rPr lang="en-US" smtClean="0"/>
              <a:t>5/28/2020</a:t>
            </a:fld>
            <a:endParaRPr lang="en-US"/>
          </a:p>
        </p:txBody>
      </p:sp>
      <p:sp>
        <p:nvSpPr>
          <p:cNvPr id="11" name="Footer Placeholder 10"/>
          <p:cNvSpPr>
            <a:spLocks noGrp="1"/>
          </p:cNvSpPr>
          <p:nvPr>
            <p:ph type="ftr" sz="quarter" idx="11"/>
          </p:nvPr>
        </p:nvSpPr>
        <p:spPr/>
        <p:txBody>
          <a:bodyPr/>
          <a:lstStyle/>
          <a:p>
            <a:r>
              <a:rPr lang="en-US" smtClean="0"/>
              <a:t>By Getahun G Woldemariam(AU Woliso Campus)</a:t>
            </a:r>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685800" y="304800"/>
          <a:ext cx="5257800" cy="914400"/>
        </p:xfrm>
        <a:graphic>
          <a:graphicData uri="http://schemas.openxmlformats.org/drawingml/2006/table">
            <a:tbl>
              <a:tblPr/>
              <a:tblGrid>
                <a:gridCol w="1397178"/>
                <a:gridCol w="1286874"/>
                <a:gridCol w="1470713"/>
                <a:gridCol w="1103035"/>
              </a:tblGrid>
              <a:tr h="457200">
                <a:tc>
                  <a:txBody>
                    <a:bodyPr/>
                    <a:lstStyle/>
                    <a:p>
                      <a:pPr marL="0" marR="0" algn="ctr">
                        <a:spcBef>
                          <a:spcPts val="0"/>
                        </a:spcBef>
                        <a:spcAft>
                          <a:spcPts val="0"/>
                        </a:spcAft>
                      </a:pPr>
                      <a:r>
                        <a:rPr lang="en-US" sz="2000" dirty="0">
                          <a:latin typeface="Times New Roman"/>
                          <a:ea typeface="Times New Roman"/>
                        </a:rPr>
                        <a:t>1</a:t>
                      </a:r>
                      <a:r>
                        <a:rPr lang="en-US" sz="2000" baseline="30000" dirty="0">
                          <a:latin typeface="Times New Roman"/>
                          <a:ea typeface="Times New Roman"/>
                        </a:rPr>
                        <a:t>st</a:t>
                      </a:r>
                      <a:r>
                        <a:rPr lang="en-US" sz="2000" dirty="0">
                          <a:latin typeface="Times New Roman"/>
                          <a:ea typeface="Times New Roman"/>
                        </a:rPr>
                        <a:t> digit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dirty="0">
                          <a:latin typeface="Times New Roman"/>
                          <a:ea typeface="Times New Roman"/>
                        </a:rPr>
                        <a:t>2</a:t>
                      </a:r>
                      <a:r>
                        <a:rPr lang="en-US" sz="2000" baseline="30000" dirty="0">
                          <a:latin typeface="Times New Roman"/>
                          <a:ea typeface="Times New Roman"/>
                        </a:rPr>
                        <a:t>nd</a:t>
                      </a:r>
                      <a:r>
                        <a:rPr lang="en-US" sz="2000" dirty="0">
                          <a:latin typeface="Times New Roman"/>
                          <a:ea typeface="Times New Roman"/>
                        </a:rPr>
                        <a:t> digit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a:latin typeface="Times New Roman"/>
                          <a:ea typeface="Times New Roman"/>
                        </a:rPr>
                        <a:t>3</a:t>
                      </a:r>
                      <a:r>
                        <a:rPr lang="en-US" sz="2000" baseline="30000">
                          <a:latin typeface="Times New Roman"/>
                          <a:ea typeface="Times New Roman"/>
                        </a:rPr>
                        <a:t>rd</a:t>
                      </a:r>
                      <a:r>
                        <a:rPr lang="en-US" sz="2000">
                          <a:latin typeface="Times New Roman"/>
                          <a:ea typeface="Times New Roman"/>
                        </a:rPr>
                        <a:t> digit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a:latin typeface="Times New Roman"/>
                          <a:ea typeface="Times New Roman"/>
                        </a:rPr>
                        <a:t>4</a:t>
                      </a:r>
                      <a:r>
                        <a:rPr lang="en-US" sz="2000" baseline="30000">
                          <a:latin typeface="Times New Roman"/>
                          <a:ea typeface="Times New Roman"/>
                        </a:rPr>
                        <a:t>th</a:t>
                      </a:r>
                      <a:r>
                        <a:rPr lang="en-US" sz="2000">
                          <a:latin typeface="Times New Roman"/>
                          <a:ea typeface="Times New Roman"/>
                        </a:rPr>
                        <a:t> digit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7200">
                <a:tc>
                  <a:txBody>
                    <a:bodyPr/>
                    <a:lstStyle/>
                    <a:p>
                      <a:pPr marL="0" marR="0">
                        <a:spcBef>
                          <a:spcPts val="0"/>
                        </a:spcBef>
                        <a:spcAft>
                          <a:spcPts val="0"/>
                        </a:spcAft>
                      </a:pPr>
                      <a:r>
                        <a:rPr lang="en-US" sz="2000">
                          <a:latin typeface="Times New Roman"/>
                          <a:ea typeface="Times New Roman"/>
                        </a:rPr>
                        <a:t>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a:latin typeface="Times New Roman"/>
                          <a:ea typeface="Times New Roman"/>
                        </a:rPr>
                        <a:t>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dirty="0">
                          <a:latin typeface="Times New Roman"/>
                          <a:ea typeface="Times New Roman"/>
                        </a:rPr>
                        <a:t>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dirty="0">
                          <a:latin typeface="Times New Roman"/>
                          <a:ea typeface="Times New Roman"/>
                        </a:rPr>
                        <a:t>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Rectangle 2"/>
          <p:cNvSpPr/>
          <p:nvPr/>
        </p:nvSpPr>
        <p:spPr>
          <a:xfrm>
            <a:off x="152400" y="152400"/>
            <a:ext cx="381000" cy="369332"/>
          </a:xfrm>
          <a:prstGeom prst="rect">
            <a:avLst/>
          </a:prstGeom>
        </p:spPr>
        <p:txBody>
          <a:bodyPr wrap="square">
            <a:spAutoFit/>
          </a:bodyPr>
          <a:lstStyle/>
          <a:p>
            <a:r>
              <a:rPr lang="en-US" dirty="0" smtClean="0"/>
              <a:t>B,</a:t>
            </a:r>
            <a:endParaRPr lang="en-US" dirty="0"/>
          </a:p>
        </p:txBody>
      </p:sp>
      <p:sp>
        <p:nvSpPr>
          <p:cNvPr id="4" name="Rectangle 3"/>
          <p:cNvSpPr/>
          <p:nvPr/>
        </p:nvSpPr>
        <p:spPr>
          <a:xfrm>
            <a:off x="381000" y="1371600"/>
            <a:ext cx="7848600" cy="1938992"/>
          </a:xfrm>
          <a:prstGeom prst="rect">
            <a:avLst/>
          </a:prstGeom>
        </p:spPr>
        <p:txBody>
          <a:bodyPr wrap="square">
            <a:spAutoFit/>
          </a:bodyPr>
          <a:lstStyle/>
          <a:p>
            <a:r>
              <a:rPr lang="en-US" sz="2400" dirty="0">
                <a:latin typeface="Times" pitchFamily="18" charset="0"/>
              </a:rPr>
              <a:t>There are four steps</a:t>
            </a:r>
          </a:p>
          <a:p>
            <a:pPr marL="457200" lvl="0" indent="-457200">
              <a:buFont typeface="+mj-lt"/>
              <a:buAutoNum type="arabicPeriod"/>
            </a:pPr>
            <a:r>
              <a:rPr lang="en-US" sz="2400" dirty="0">
                <a:latin typeface="Times" pitchFamily="18" charset="0"/>
              </a:rPr>
              <a:t>Selecting the 1</a:t>
            </a:r>
            <a:r>
              <a:rPr lang="en-US" sz="2400" baseline="30000" dirty="0">
                <a:latin typeface="Times" pitchFamily="18" charset="0"/>
              </a:rPr>
              <a:t>st</a:t>
            </a:r>
            <a:r>
              <a:rPr lang="en-US" sz="2400" dirty="0">
                <a:latin typeface="Times" pitchFamily="18" charset="0"/>
              </a:rPr>
              <a:t> digit, this can be made in 5 ways.</a:t>
            </a:r>
          </a:p>
          <a:p>
            <a:pPr marL="457200" lvl="0" indent="-457200">
              <a:buFont typeface="+mj-lt"/>
              <a:buAutoNum type="arabicPeriod"/>
            </a:pPr>
            <a:r>
              <a:rPr lang="en-US" sz="2400" dirty="0">
                <a:latin typeface="Times" pitchFamily="18" charset="0"/>
              </a:rPr>
              <a:t>Selecting the 2</a:t>
            </a:r>
            <a:r>
              <a:rPr lang="en-US" sz="2400" baseline="30000" dirty="0">
                <a:latin typeface="Times" pitchFamily="18" charset="0"/>
              </a:rPr>
              <a:t>nd</a:t>
            </a:r>
            <a:r>
              <a:rPr lang="en-US" sz="2400" dirty="0">
                <a:latin typeface="Times" pitchFamily="18" charset="0"/>
              </a:rPr>
              <a:t> digit, this can be made in 4 ways.</a:t>
            </a:r>
          </a:p>
          <a:p>
            <a:pPr marL="457200" lvl="0" indent="-457200">
              <a:buFont typeface="+mj-lt"/>
              <a:buAutoNum type="arabicPeriod"/>
            </a:pPr>
            <a:r>
              <a:rPr lang="en-US" sz="2400" dirty="0">
                <a:latin typeface="Times" pitchFamily="18" charset="0"/>
              </a:rPr>
              <a:t>Selecting the 3</a:t>
            </a:r>
            <a:r>
              <a:rPr lang="en-US" sz="2400" baseline="30000" dirty="0">
                <a:latin typeface="Times" pitchFamily="18" charset="0"/>
              </a:rPr>
              <a:t>rd</a:t>
            </a:r>
            <a:r>
              <a:rPr lang="en-US" sz="2400" dirty="0">
                <a:latin typeface="Times" pitchFamily="18" charset="0"/>
              </a:rPr>
              <a:t> digit, this can be made in 3 ways.</a:t>
            </a:r>
          </a:p>
          <a:p>
            <a:pPr marL="457200" lvl="0" indent="-457200">
              <a:buFont typeface="+mj-lt"/>
              <a:buAutoNum type="arabicPeriod"/>
            </a:pPr>
            <a:r>
              <a:rPr lang="en-US" sz="2400" dirty="0">
                <a:latin typeface="Times" pitchFamily="18" charset="0"/>
              </a:rPr>
              <a:t>Selecting the 4</a:t>
            </a:r>
            <a:r>
              <a:rPr lang="en-US" sz="2400" baseline="30000" dirty="0">
                <a:latin typeface="Times" pitchFamily="18" charset="0"/>
              </a:rPr>
              <a:t>th</a:t>
            </a:r>
            <a:r>
              <a:rPr lang="en-US" sz="2400" dirty="0">
                <a:latin typeface="Times" pitchFamily="18" charset="0"/>
              </a:rPr>
              <a:t> digit, this can be made in 2 ways.</a:t>
            </a:r>
          </a:p>
        </p:txBody>
      </p:sp>
      <p:sp>
        <p:nvSpPr>
          <p:cNvPr id="3174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1745" name="Object 1"/>
          <p:cNvGraphicFramePr>
            <a:graphicFrameLocks noChangeAspect="1"/>
          </p:cNvGraphicFramePr>
          <p:nvPr/>
        </p:nvGraphicFramePr>
        <p:xfrm>
          <a:off x="914400" y="3276600"/>
          <a:ext cx="6324600" cy="838200"/>
        </p:xfrm>
        <a:graphic>
          <a:graphicData uri="http://schemas.openxmlformats.org/presentationml/2006/ole">
            <p:oleObj spid="_x0000_s31745" name="Equation" r:id="rId3" imgW="3898900" imgH="558800" progId="">
              <p:embed/>
            </p:oleObj>
          </a:graphicData>
        </a:graphic>
      </p:graphicFrame>
      <p:sp>
        <p:nvSpPr>
          <p:cNvPr id="31747" name="Rectangle 3"/>
          <p:cNvSpPr>
            <a:spLocks noChangeArrowheads="1"/>
          </p:cNvSpPr>
          <p:nvPr/>
        </p:nvSpPr>
        <p:spPr bwMode="auto">
          <a:xfrm>
            <a:off x="152400" y="4191000"/>
            <a:ext cx="8839200" cy="2215991"/>
          </a:xfrm>
          <a:prstGeom prst="rect">
            <a:avLst/>
          </a:prstGeom>
          <a:noFill/>
          <a:ln w="9525">
            <a:noFill/>
            <a:miter lim="800000"/>
            <a:headEnd/>
            <a:tailEnd/>
          </a:ln>
          <a:effectLst/>
        </p:spPr>
        <p:txBody>
          <a:bodyPr vert="horz" wrap="square" lIns="91440" tIns="0"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sng" strike="noStrike" cap="none" normalizeH="0" baseline="0" dirty="0" smtClean="0">
                <a:ln>
                  <a:noFill/>
                </a:ln>
                <a:solidFill>
                  <a:schemeClr val="tx1"/>
                </a:solidFill>
                <a:effectLst/>
                <a:latin typeface="Times" pitchFamily="18" charset="0"/>
                <a:ea typeface="Times New Roman" pitchFamily="18" charset="0"/>
                <a:cs typeface="Arial" pitchFamily="34" charset="0"/>
              </a:rPr>
              <a:t>Permutation</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An arrangement of n objects in a specified order is called permutation of the objects.</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Permutation Rules</a:t>
            </a: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The number of permutations of </a:t>
            </a:r>
            <a:r>
              <a:rPr kumimoji="0" lang="en-US" sz="2400" b="0" i="1" u="none" strike="noStrike" cap="none" normalizeH="0" baseline="0" dirty="0" smtClean="0">
                <a:ln>
                  <a:noFill/>
                </a:ln>
                <a:solidFill>
                  <a:schemeClr val="tx1"/>
                </a:solidFill>
                <a:effectLst/>
                <a:latin typeface="Times" pitchFamily="18" charset="0"/>
                <a:ea typeface="Times New Roman" pitchFamily="18" charset="0"/>
                <a:cs typeface="Arial" pitchFamily="34" charset="0"/>
              </a:rPr>
              <a:t>n</a:t>
            </a: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distinct objects taken all together is n! Where </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p:txBody>
      </p:sp>
      <p:sp>
        <p:nvSpPr>
          <p:cNvPr id="31749"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1748" name="Object 4"/>
          <p:cNvGraphicFramePr>
            <a:graphicFrameLocks noChangeAspect="1"/>
          </p:cNvGraphicFramePr>
          <p:nvPr/>
        </p:nvGraphicFramePr>
        <p:xfrm>
          <a:off x="1524000" y="6096000"/>
          <a:ext cx="4953000" cy="457200"/>
        </p:xfrm>
        <a:graphic>
          <a:graphicData uri="http://schemas.openxmlformats.org/presentationml/2006/ole">
            <p:oleObj spid="_x0000_s31748" name="Equation" r:id="rId4" imgW="2870200" imgH="254000" progId="">
              <p:embed/>
            </p:oleObj>
          </a:graphicData>
        </a:graphic>
      </p:graphicFrame>
      <p:sp>
        <p:nvSpPr>
          <p:cNvPr id="10" name="Date Placeholder 9"/>
          <p:cNvSpPr>
            <a:spLocks noGrp="1"/>
          </p:cNvSpPr>
          <p:nvPr>
            <p:ph type="dt" sz="half" idx="10"/>
          </p:nvPr>
        </p:nvSpPr>
        <p:spPr/>
        <p:txBody>
          <a:bodyPr/>
          <a:lstStyle/>
          <a:p>
            <a:fld id="{0001AB03-9D7C-4632-ACD7-66F1001C039F}" type="datetime1">
              <a:rPr lang="en-US" smtClean="0"/>
              <a:t>5/28/2020</a:t>
            </a:fld>
            <a:endParaRPr lang="en-US"/>
          </a:p>
        </p:txBody>
      </p:sp>
      <p:sp>
        <p:nvSpPr>
          <p:cNvPr id="11" name="Footer Placeholder 10"/>
          <p:cNvSpPr>
            <a:spLocks noGrp="1"/>
          </p:cNvSpPr>
          <p:nvPr>
            <p:ph type="ftr" sz="quarter" idx="11"/>
          </p:nvPr>
        </p:nvSpPr>
        <p:spPr/>
        <p:txBody>
          <a:bodyPr/>
          <a:lstStyle/>
          <a:p>
            <a:r>
              <a:rPr lang="en-US" smtClean="0"/>
              <a:t>By Getahun G Woldemariam(AU Woliso Campus)</a:t>
            </a: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ChangeArrowheads="1"/>
          </p:cNvSpPr>
          <p:nvPr/>
        </p:nvSpPr>
        <p:spPr bwMode="auto">
          <a:xfrm>
            <a:off x="0" y="228600"/>
            <a:ext cx="8915400" cy="1477328"/>
          </a:xfrm>
          <a:prstGeom prst="rect">
            <a:avLst/>
          </a:prstGeom>
          <a:noFill/>
          <a:ln w="9525">
            <a:noFill/>
            <a:miter lim="800000"/>
            <a:headEnd/>
            <a:tailEnd/>
          </a:ln>
          <a:effectLst/>
        </p:spPr>
        <p:txBody>
          <a:bodyPr vert="horz" wrap="square" lIns="91440" tIns="0"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2. The arrangement of n objects in a specified order using r objects at a time is called the permutation of n objects taken r objects at a time. It  is written as </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p:txBody>
      </p:sp>
      <p:graphicFrame>
        <p:nvGraphicFramePr>
          <p:cNvPr id="32769" name="Object 1"/>
          <p:cNvGraphicFramePr>
            <a:graphicFrameLocks noChangeAspect="1"/>
          </p:cNvGraphicFramePr>
          <p:nvPr/>
        </p:nvGraphicFramePr>
        <p:xfrm>
          <a:off x="1676400" y="1371600"/>
          <a:ext cx="609600" cy="381000"/>
        </p:xfrm>
        <a:graphic>
          <a:graphicData uri="http://schemas.openxmlformats.org/presentationml/2006/ole">
            <p:oleObj spid="_x0000_s32769" name="Equation" r:id="rId3" imgW="304668" imgH="279279" progId="">
              <p:embed/>
            </p:oleObj>
          </a:graphicData>
        </a:graphic>
      </p:graphicFrame>
      <p:sp>
        <p:nvSpPr>
          <p:cNvPr id="32771" name="Rectangle 3"/>
          <p:cNvSpPr>
            <a:spLocks noChangeArrowheads="1"/>
          </p:cNvSpPr>
          <p:nvPr/>
        </p:nvSpPr>
        <p:spPr bwMode="auto">
          <a:xfrm>
            <a:off x="2362200" y="1447800"/>
            <a:ext cx="6934200" cy="738664"/>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and the formula is </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p:txBody>
      </p:sp>
      <p:sp>
        <p:nvSpPr>
          <p:cNvPr id="32773"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2772" name="Object 4"/>
          <p:cNvGraphicFramePr>
            <a:graphicFrameLocks noChangeAspect="1"/>
          </p:cNvGraphicFramePr>
          <p:nvPr/>
        </p:nvGraphicFramePr>
        <p:xfrm>
          <a:off x="5943600" y="1447800"/>
          <a:ext cx="1066800" cy="685800"/>
        </p:xfrm>
        <a:graphic>
          <a:graphicData uri="http://schemas.openxmlformats.org/presentationml/2006/ole">
            <p:oleObj spid="_x0000_s32772" name="Equation" r:id="rId4" imgW="787058" imgH="545863" progId="">
              <p:embed/>
            </p:oleObj>
          </a:graphicData>
        </a:graphic>
      </p:graphicFrame>
      <p:graphicFrame>
        <p:nvGraphicFramePr>
          <p:cNvPr id="32774" name="Object 6"/>
          <p:cNvGraphicFramePr>
            <a:graphicFrameLocks noChangeAspect="1"/>
          </p:cNvGraphicFramePr>
          <p:nvPr/>
        </p:nvGraphicFramePr>
        <p:xfrm>
          <a:off x="5029200" y="1524000"/>
          <a:ext cx="609600" cy="381000"/>
        </p:xfrm>
        <a:graphic>
          <a:graphicData uri="http://schemas.openxmlformats.org/presentationml/2006/ole">
            <p:oleObj spid="_x0000_s32774" name="Equation" r:id="rId5" imgW="304668" imgH="279279" progId="">
              <p:embed/>
            </p:oleObj>
          </a:graphicData>
        </a:graphic>
      </p:graphicFrame>
      <p:sp>
        <p:nvSpPr>
          <p:cNvPr id="8" name="Rectangle 7"/>
          <p:cNvSpPr/>
          <p:nvPr/>
        </p:nvSpPr>
        <p:spPr>
          <a:xfrm>
            <a:off x="0" y="1981200"/>
            <a:ext cx="9144000" cy="830997"/>
          </a:xfrm>
          <a:prstGeom prst="rect">
            <a:avLst/>
          </a:prstGeom>
        </p:spPr>
        <p:txBody>
          <a:bodyPr wrap="square">
            <a:spAutoFit/>
          </a:bodyPr>
          <a:lstStyle/>
          <a:p>
            <a:r>
              <a:rPr lang="en-US" sz="2400" dirty="0" smtClean="0">
                <a:latin typeface="Times" pitchFamily="18" charset="0"/>
              </a:rPr>
              <a:t>3. The </a:t>
            </a:r>
            <a:r>
              <a:rPr lang="en-US" sz="2400" dirty="0">
                <a:latin typeface="Times" pitchFamily="18" charset="0"/>
              </a:rPr>
              <a:t>number of permutations of n objects in which k</a:t>
            </a:r>
            <a:r>
              <a:rPr lang="en-US" sz="2400" baseline="-25000" dirty="0">
                <a:latin typeface="Times" pitchFamily="18" charset="0"/>
              </a:rPr>
              <a:t>1</a:t>
            </a:r>
            <a:r>
              <a:rPr lang="en-US" sz="2400" dirty="0">
                <a:latin typeface="Times" pitchFamily="18" charset="0"/>
              </a:rPr>
              <a:t> are alike k</a:t>
            </a:r>
            <a:r>
              <a:rPr lang="en-US" sz="2400" baseline="-25000" dirty="0">
                <a:latin typeface="Times" pitchFamily="18" charset="0"/>
              </a:rPr>
              <a:t>2</a:t>
            </a:r>
            <a:r>
              <a:rPr lang="en-US" sz="2400" dirty="0">
                <a:latin typeface="Times" pitchFamily="18" charset="0"/>
              </a:rPr>
              <a:t> are alike etc is</a:t>
            </a:r>
          </a:p>
        </p:txBody>
      </p:sp>
      <p:sp>
        <p:nvSpPr>
          <p:cNvPr id="32776"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2775" name="Object 7"/>
          <p:cNvGraphicFramePr>
            <a:graphicFrameLocks noChangeAspect="1"/>
          </p:cNvGraphicFramePr>
          <p:nvPr/>
        </p:nvGraphicFramePr>
        <p:xfrm>
          <a:off x="1600200" y="2438400"/>
          <a:ext cx="1905000" cy="685800"/>
        </p:xfrm>
        <a:graphic>
          <a:graphicData uri="http://schemas.openxmlformats.org/presentationml/2006/ole">
            <p:oleObj spid="_x0000_s32775" name="Equation" r:id="rId6" imgW="1320800" imgH="558800" progId="">
              <p:embed/>
            </p:oleObj>
          </a:graphicData>
        </a:graphic>
      </p:graphicFrame>
      <p:sp>
        <p:nvSpPr>
          <p:cNvPr id="32777" name="Rectangle 9"/>
          <p:cNvSpPr>
            <a:spLocks noChangeArrowheads="1"/>
          </p:cNvSpPr>
          <p:nvPr/>
        </p:nvSpPr>
        <p:spPr bwMode="auto">
          <a:xfrm>
            <a:off x="0" y="3429000"/>
            <a:ext cx="9144000" cy="2585323"/>
          </a:xfrm>
          <a:prstGeom prst="rect">
            <a:avLst/>
          </a:prstGeom>
          <a:noFill/>
          <a:ln w="9525">
            <a:noFill/>
            <a:miter lim="800000"/>
            <a:headEnd/>
            <a:tailEnd/>
          </a:ln>
          <a:effectLst/>
        </p:spPr>
        <p:txBody>
          <a:bodyPr vert="horz" wrap="square" lIns="91440" tIns="0"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14400" algn="l"/>
              </a:tabLst>
            </a:pPr>
            <a:r>
              <a:rPr kumimoji="0" lang="en-US" sz="2400" b="1"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Example:</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tab pos="914400" algn="l"/>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Suppose we have a letters A,B, C, D</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914400" marR="0" lvl="1" indent="-457200" algn="l" defTabSz="914400" rtl="0" eaLnBrk="0" fontAlgn="base" latinLnBrk="0" hangingPunct="0">
              <a:lnSpc>
                <a:spcPct val="100000"/>
              </a:lnSpc>
              <a:spcBef>
                <a:spcPct val="0"/>
              </a:spcBef>
              <a:spcAft>
                <a:spcPct val="0"/>
              </a:spcAft>
              <a:buClrTx/>
              <a:buSzTx/>
              <a:buFont typeface="+mj-lt"/>
              <a:buAutoNum type="alphaLcPeriod"/>
              <a:tabLst>
                <a:tab pos="914400" algn="l"/>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How many permutations are there taking all the four?</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914400" marR="0" lvl="1" indent="-457200" algn="l" defTabSz="914400" rtl="0" eaLnBrk="0" fontAlgn="base" latinLnBrk="0" hangingPunct="0">
              <a:lnSpc>
                <a:spcPct val="100000"/>
              </a:lnSpc>
              <a:spcBef>
                <a:spcPct val="0"/>
              </a:spcBef>
              <a:spcAft>
                <a:spcPct val="0"/>
              </a:spcAft>
              <a:buClrTx/>
              <a:buSzTx/>
              <a:buFont typeface="+mj-lt"/>
              <a:buAutoNum type="alphaLcPeriod"/>
              <a:tabLst>
                <a:tab pos="914400" algn="l"/>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How many permutations are there if two letters are used at  time?</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tab pos="914400" algn="l"/>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How many different permutations can be made from the letters in the word “CORRECTION”?</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914400" algn="l"/>
              </a:tabLst>
            </a:pPr>
            <a:r>
              <a:rPr kumimoji="0" lang="en-US" sz="2400" b="1"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Solutions: </a:t>
            </a: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1. a)</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p:txBody>
      </p:sp>
      <p:sp>
        <p:nvSpPr>
          <p:cNvPr id="32779" name="Rectangle 1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2778" name="Object 10"/>
          <p:cNvGraphicFramePr>
            <a:graphicFrameLocks noChangeAspect="1"/>
          </p:cNvGraphicFramePr>
          <p:nvPr/>
        </p:nvGraphicFramePr>
        <p:xfrm>
          <a:off x="2209800" y="5791200"/>
          <a:ext cx="4648200" cy="762000"/>
        </p:xfrm>
        <a:graphic>
          <a:graphicData uri="http://schemas.openxmlformats.org/presentationml/2006/ole">
            <p:oleObj spid="_x0000_s32778" name="Equation" r:id="rId7" imgW="2933700" imgH="469900" progId="">
              <p:embed/>
            </p:oleObj>
          </a:graphicData>
        </a:graphic>
      </p:graphicFrame>
      <p:sp>
        <p:nvSpPr>
          <p:cNvPr id="14" name="Date Placeholder 13"/>
          <p:cNvSpPr>
            <a:spLocks noGrp="1"/>
          </p:cNvSpPr>
          <p:nvPr>
            <p:ph type="dt" sz="half" idx="10"/>
          </p:nvPr>
        </p:nvSpPr>
        <p:spPr/>
        <p:txBody>
          <a:bodyPr/>
          <a:lstStyle/>
          <a:p>
            <a:fld id="{778D38F0-B679-4AE2-9F3A-84A08DB31F2A}" type="datetime1">
              <a:rPr lang="en-US" smtClean="0"/>
              <a:t>5/28/2020</a:t>
            </a:fld>
            <a:endParaRPr lang="en-US"/>
          </a:p>
        </p:txBody>
      </p:sp>
      <p:sp>
        <p:nvSpPr>
          <p:cNvPr id="15" name="Footer Placeholder 14"/>
          <p:cNvSpPr>
            <a:spLocks noGrp="1"/>
          </p:cNvSpPr>
          <p:nvPr>
            <p:ph type="ftr" sz="quarter" idx="11"/>
          </p:nvPr>
        </p:nvSpPr>
        <p:spPr/>
        <p:txBody>
          <a:bodyPr/>
          <a:lstStyle/>
          <a:p>
            <a:r>
              <a:rPr lang="en-US" smtClean="0"/>
              <a:t>By Getahun G Woldemariam(AU Woliso Campus)</a:t>
            </a: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3793" name="Object 1"/>
          <p:cNvGraphicFramePr>
            <a:graphicFrameLocks noChangeAspect="1"/>
          </p:cNvGraphicFramePr>
          <p:nvPr/>
        </p:nvGraphicFramePr>
        <p:xfrm>
          <a:off x="533400" y="228600"/>
          <a:ext cx="4114800" cy="838200"/>
        </p:xfrm>
        <a:graphic>
          <a:graphicData uri="http://schemas.openxmlformats.org/presentationml/2006/ole">
            <p:oleObj spid="_x0000_s33793" name="Equation" r:id="rId4" imgW="3517900" imgH="685800" progId="">
              <p:embed/>
            </p:oleObj>
          </a:graphicData>
        </a:graphic>
      </p:graphicFrame>
      <p:sp>
        <p:nvSpPr>
          <p:cNvPr id="4" name="Rectangle 3"/>
          <p:cNvSpPr/>
          <p:nvPr/>
        </p:nvSpPr>
        <p:spPr>
          <a:xfrm>
            <a:off x="0" y="152400"/>
            <a:ext cx="685800" cy="369332"/>
          </a:xfrm>
          <a:prstGeom prst="rect">
            <a:avLst/>
          </a:prstGeom>
        </p:spPr>
        <p:txBody>
          <a:bodyPr wrap="square">
            <a:spAutoFit/>
          </a:bodyPr>
          <a:lstStyle/>
          <a:p>
            <a:r>
              <a:rPr lang="en-US" dirty="0"/>
              <a:t>b)</a:t>
            </a:r>
          </a:p>
        </p:txBody>
      </p:sp>
      <p:sp>
        <p:nvSpPr>
          <p:cNvPr id="3379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3795" name="Object 3"/>
          <p:cNvGraphicFramePr>
            <a:graphicFrameLocks noChangeAspect="1"/>
          </p:cNvGraphicFramePr>
          <p:nvPr/>
        </p:nvGraphicFramePr>
        <p:xfrm>
          <a:off x="304800" y="1295400"/>
          <a:ext cx="5410200" cy="2133600"/>
        </p:xfrm>
        <a:graphic>
          <a:graphicData uri="http://schemas.openxmlformats.org/presentationml/2006/ole">
            <p:oleObj spid="_x0000_s33795" name="Equation" r:id="rId5" imgW="3378200" imgH="1422400" progId="">
              <p:embed/>
            </p:oleObj>
          </a:graphicData>
        </a:graphic>
      </p:graphicFrame>
      <p:sp>
        <p:nvSpPr>
          <p:cNvPr id="7" name="Rectangle 6"/>
          <p:cNvSpPr/>
          <p:nvPr/>
        </p:nvSpPr>
        <p:spPr>
          <a:xfrm>
            <a:off x="0" y="990600"/>
            <a:ext cx="533400" cy="369332"/>
          </a:xfrm>
          <a:prstGeom prst="rect">
            <a:avLst/>
          </a:prstGeom>
        </p:spPr>
        <p:txBody>
          <a:bodyPr wrap="square">
            <a:spAutoFit/>
          </a:bodyPr>
          <a:lstStyle/>
          <a:p>
            <a:r>
              <a:rPr lang="en-US" dirty="0"/>
              <a:t>2.</a:t>
            </a:r>
          </a:p>
        </p:txBody>
      </p:sp>
      <p:sp>
        <p:nvSpPr>
          <p:cNvPr id="33797" name="Rectangle 5"/>
          <p:cNvSpPr>
            <a:spLocks noChangeArrowheads="1"/>
          </p:cNvSpPr>
          <p:nvPr/>
        </p:nvSpPr>
        <p:spPr bwMode="auto">
          <a:xfrm>
            <a:off x="0" y="3505200"/>
            <a:ext cx="9144000"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1" i="0" u="sng" strike="noStrike" cap="none" normalizeH="0" baseline="0" dirty="0" smtClean="0">
                <a:ln>
                  <a:noFill/>
                </a:ln>
                <a:solidFill>
                  <a:schemeClr val="tx1"/>
                </a:solidFill>
                <a:effectLst/>
                <a:latin typeface="Times" pitchFamily="18" charset="0"/>
                <a:ea typeface="Times New Roman" pitchFamily="18" charset="0"/>
                <a:cs typeface="Arial" pitchFamily="34" charset="0"/>
              </a:rPr>
              <a:t>Combinatio</a:t>
            </a:r>
            <a:r>
              <a:rPr kumimoji="0" lang="en-US" sz="2400" b="0" i="0" u="sng" strike="noStrike" cap="none" normalizeH="0" baseline="0" dirty="0" smtClean="0">
                <a:ln>
                  <a:noFill/>
                </a:ln>
                <a:solidFill>
                  <a:schemeClr val="tx1"/>
                </a:solidFill>
                <a:effectLst/>
                <a:latin typeface="Times" pitchFamily="18" charset="0"/>
                <a:ea typeface="Times New Roman" pitchFamily="18" charset="0"/>
                <a:cs typeface="Arial" pitchFamily="34" charset="0"/>
              </a:rPr>
              <a:t>n</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Arial" pitchFamily="34" charset="0"/>
              <a:buChar char="•"/>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A selection of objects with out regard to order is called </a:t>
            </a:r>
            <a:r>
              <a:rPr kumimoji="0" lang="en-US" sz="2400" b="0" i="0" u="none" strike="noStrike" cap="none" normalizeH="0" baseline="0" dirty="0" smtClean="0">
                <a:ln>
                  <a:noFill/>
                </a:ln>
                <a:solidFill>
                  <a:srgbClr val="00B050"/>
                </a:solidFill>
                <a:effectLst/>
                <a:latin typeface="Times" pitchFamily="18" charset="0"/>
                <a:ea typeface="Times New Roman" pitchFamily="18" charset="0"/>
                <a:cs typeface="Arial" pitchFamily="34" charset="0"/>
              </a:rPr>
              <a:t>combination</a:t>
            </a: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Example:</a:t>
            </a: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Given the letters A, B, C, and D list the permutation&amp; combination for selecting two letters.</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Solutions:</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p:txBody>
      </p:sp>
      <p:sp>
        <p:nvSpPr>
          <p:cNvPr id="9" name="Rectangle 8"/>
          <p:cNvSpPr/>
          <p:nvPr/>
        </p:nvSpPr>
        <p:spPr>
          <a:xfrm>
            <a:off x="1828800" y="5257800"/>
            <a:ext cx="1842171" cy="461665"/>
          </a:xfrm>
          <a:prstGeom prst="rect">
            <a:avLst/>
          </a:prstGeom>
        </p:spPr>
        <p:txBody>
          <a:bodyPr wrap="none">
            <a:spAutoFit/>
          </a:bodyPr>
          <a:lstStyle/>
          <a:p>
            <a:r>
              <a:rPr lang="en-US" sz="2400" b="1" dirty="0">
                <a:latin typeface="Times" pitchFamily="18" charset="0"/>
              </a:rPr>
              <a:t>Permutation</a:t>
            </a:r>
            <a:endParaRPr lang="en-US" sz="2400" dirty="0">
              <a:latin typeface="Times" pitchFamily="18" charset="0"/>
            </a:endParaRPr>
          </a:p>
        </p:txBody>
      </p:sp>
      <p:graphicFrame>
        <p:nvGraphicFramePr>
          <p:cNvPr id="10" name="Table 9"/>
          <p:cNvGraphicFramePr>
            <a:graphicFrameLocks noGrp="1"/>
          </p:cNvGraphicFramePr>
          <p:nvPr/>
        </p:nvGraphicFramePr>
        <p:xfrm>
          <a:off x="1219200" y="5791200"/>
          <a:ext cx="2743200" cy="1066800"/>
        </p:xfrm>
        <a:graphic>
          <a:graphicData uri="http://schemas.openxmlformats.org/drawingml/2006/table">
            <a:tbl>
              <a:tblPr/>
              <a:tblGrid>
                <a:gridCol w="717062"/>
                <a:gridCol w="669477"/>
                <a:gridCol w="669477"/>
                <a:gridCol w="687184"/>
              </a:tblGrid>
              <a:tr h="355600">
                <a:tc>
                  <a:txBody>
                    <a:bodyPr/>
                    <a:lstStyle/>
                    <a:p>
                      <a:pPr marL="0" marR="0" algn="ctr">
                        <a:spcBef>
                          <a:spcPts val="0"/>
                        </a:spcBef>
                        <a:spcAft>
                          <a:spcPts val="0"/>
                        </a:spcAft>
                      </a:pPr>
                      <a:r>
                        <a:rPr lang="en-US" sz="1200" dirty="0">
                          <a:latin typeface="Times New Roman"/>
                          <a:ea typeface="Times New Roman"/>
                        </a:rPr>
                        <a:t>AB</a:t>
                      </a:r>
                    </a:p>
                  </a:txBody>
                  <a:tcPr marL="68580" marR="68580" marT="0" marB="0">
                    <a:lnL>
                      <a:noFill/>
                    </a:lnL>
                    <a:lnR>
                      <a:noFill/>
                    </a:lnR>
                    <a:lnT>
                      <a:noFill/>
                    </a:lnT>
                    <a:lnB>
                      <a:noFill/>
                    </a:lnB>
                  </a:tcPr>
                </a:tc>
                <a:tc>
                  <a:txBody>
                    <a:bodyPr/>
                    <a:lstStyle/>
                    <a:p>
                      <a:pPr marL="0" marR="0" algn="ctr">
                        <a:spcBef>
                          <a:spcPts val="0"/>
                        </a:spcBef>
                        <a:spcAft>
                          <a:spcPts val="0"/>
                        </a:spcAft>
                      </a:pPr>
                      <a:r>
                        <a:rPr lang="en-US" sz="1200">
                          <a:latin typeface="Times New Roman"/>
                          <a:ea typeface="Times New Roman"/>
                        </a:rPr>
                        <a:t>BA</a:t>
                      </a:r>
                    </a:p>
                  </a:txBody>
                  <a:tcPr marL="68580" marR="68580" marT="0" marB="0">
                    <a:lnL>
                      <a:noFill/>
                    </a:lnL>
                    <a:lnR>
                      <a:noFill/>
                    </a:lnR>
                    <a:lnT>
                      <a:noFill/>
                    </a:lnT>
                    <a:lnB>
                      <a:noFill/>
                    </a:lnB>
                  </a:tcPr>
                </a:tc>
                <a:tc>
                  <a:txBody>
                    <a:bodyPr/>
                    <a:lstStyle/>
                    <a:p>
                      <a:pPr marL="0" marR="0" algn="ctr">
                        <a:spcBef>
                          <a:spcPts val="0"/>
                        </a:spcBef>
                        <a:spcAft>
                          <a:spcPts val="0"/>
                        </a:spcAft>
                      </a:pPr>
                      <a:r>
                        <a:rPr lang="en-US" sz="1200">
                          <a:latin typeface="Times New Roman"/>
                          <a:ea typeface="Times New Roman"/>
                        </a:rPr>
                        <a:t>CA</a:t>
                      </a:r>
                    </a:p>
                  </a:txBody>
                  <a:tcPr marL="68580" marR="68580" marT="0" marB="0">
                    <a:lnL>
                      <a:noFill/>
                    </a:lnL>
                    <a:lnR>
                      <a:noFill/>
                    </a:lnR>
                    <a:lnT>
                      <a:noFill/>
                    </a:lnT>
                    <a:lnB>
                      <a:noFill/>
                    </a:lnB>
                  </a:tcPr>
                </a:tc>
                <a:tc>
                  <a:txBody>
                    <a:bodyPr/>
                    <a:lstStyle/>
                    <a:p>
                      <a:pPr marL="0" marR="0" algn="ctr">
                        <a:spcBef>
                          <a:spcPts val="0"/>
                        </a:spcBef>
                        <a:spcAft>
                          <a:spcPts val="0"/>
                        </a:spcAft>
                      </a:pPr>
                      <a:r>
                        <a:rPr lang="en-US" sz="1200">
                          <a:latin typeface="Times New Roman"/>
                          <a:ea typeface="Times New Roman"/>
                        </a:rPr>
                        <a:t>DA</a:t>
                      </a:r>
                    </a:p>
                  </a:txBody>
                  <a:tcPr marL="68580" marR="68580" marT="0" marB="0">
                    <a:lnL>
                      <a:noFill/>
                    </a:lnL>
                    <a:lnR>
                      <a:noFill/>
                    </a:lnR>
                    <a:lnT>
                      <a:noFill/>
                    </a:lnT>
                    <a:lnB>
                      <a:noFill/>
                    </a:lnB>
                  </a:tcPr>
                </a:tc>
              </a:tr>
              <a:tr h="355600">
                <a:tc>
                  <a:txBody>
                    <a:bodyPr/>
                    <a:lstStyle/>
                    <a:p>
                      <a:pPr marL="0" marR="0" algn="ctr">
                        <a:spcBef>
                          <a:spcPts val="0"/>
                        </a:spcBef>
                        <a:spcAft>
                          <a:spcPts val="0"/>
                        </a:spcAft>
                      </a:pPr>
                      <a:r>
                        <a:rPr lang="en-US" sz="1200">
                          <a:latin typeface="Times New Roman"/>
                          <a:ea typeface="Times New Roman"/>
                        </a:rPr>
                        <a:t>AC</a:t>
                      </a:r>
                    </a:p>
                  </a:txBody>
                  <a:tcPr marL="68580" marR="68580" marT="0" marB="0">
                    <a:lnL>
                      <a:noFill/>
                    </a:lnL>
                    <a:lnR>
                      <a:noFill/>
                    </a:lnR>
                    <a:lnT>
                      <a:noFill/>
                    </a:lnT>
                    <a:lnB>
                      <a:noFill/>
                    </a:lnB>
                  </a:tcPr>
                </a:tc>
                <a:tc>
                  <a:txBody>
                    <a:bodyPr/>
                    <a:lstStyle/>
                    <a:p>
                      <a:pPr marL="0" marR="0" algn="ctr">
                        <a:spcBef>
                          <a:spcPts val="0"/>
                        </a:spcBef>
                        <a:spcAft>
                          <a:spcPts val="0"/>
                        </a:spcAft>
                      </a:pPr>
                      <a:r>
                        <a:rPr lang="en-US" sz="1200">
                          <a:latin typeface="Times New Roman"/>
                          <a:ea typeface="Times New Roman"/>
                        </a:rPr>
                        <a:t>BC</a:t>
                      </a:r>
                    </a:p>
                  </a:txBody>
                  <a:tcPr marL="68580" marR="68580" marT="0" marB="0">
                    <a:lnL>
                      <a:noFill/>
                    </a:lnL>
                    <a:lnR>
                      <a:noFill/>
                    </a:lnR>
                    <a:lnT>
                      <a:noFill/>
                    </a:lnT>
                    <a:lnB>
                      <a:noFill/>
                    </a:lnB>
                  </a:tcPr>
                </a:tc>
                <a:tc>
                  <a:txBody>
                    <a:bodyPr/>
                    <a:lstStyle/>
                    <a:p>
                      <a:pPr marL="0" marR="0" algn="ctr">
                        <a:spcBef>
                          <a:spcPts val="0"/>
                        </a:spcBef>
                        <a:spcAft>
                          <a:spcPts val="0"/>
                        </a:spcAft>
                      </a:pPr>
                      <a:r>
                        <a:rPr lang="en-US" sz="1200">
                          <a:latin typeface="Times New Roman"/>
                          <a:ea typeface="Times New Roman"/>
                        </a:rPr>
                        <a:t>CB</a:t>
                      </a:r>
                    </a:p>
                  </a:txBody>
                  <a:tcPr marL="68580" marR="68580" marT="0" marB="0">
                    <a:lnL>
                      <a:noFill/>
                    </a:lnL>
                    <a:lnR>
                      <a:noFill/>
                    </a:lnR>
                    <a:lnT>
                      <a:noFill/>
                    </a:lnT>
                    <a:lnB>
                      <a:noFill/>
                    </a:lnB>
                  </a:tcPr>
                </a:tc>
                <a:tc>
                  <a:txBody>
                    <a:bodyPr/>
                    <a:lstStyle/>
                    <a:p>
                      <a:pPr marL="0" marR="0" algn="ctr">
                        <a:spcBef>
                          <a:spcPts val="0"/>
                        </a:spcBef>
                        <a:spcAft>
                          <a:spcPts val="0"/>
                        </a:spcAft>
                      </a:pPr>
                      <a:r>
                        <a:rPr lang="en-US" sz="1200">
                          <a:latin typeface="Times New Roman"/>
                          <a:ea typeface="Times New Roman"/>
                        </a:rPr>
                        <a:t>DB</a:t>
                      </a:r>
                    </a:p>
                  </a:txBody>
                  <a:tcPr marL="68580" marR="68580" marT="0" marB="0">
                    <a:lnL>
                      <a:noFill/>
                    </a:lnL>
                    <a:lnR>
                      <a:noFill/>
                    </a:lnR>
                    <a:lnT>
                      <a:noFill/>
                    </a:lnT>
                    <a:lnB>
                      <a:noFill/>
                    </a:lnB>
                  </a:tcPr>
                </a:tc>
              </a:tr>
              <a:tr h="355600">
                <a:tc>
                  <a:txBody>
                    <a:bodyPr/>
                    <a:lstStyle/>
                    <a:p>
                      <a:pPr marL="0" marR="0" algn="ctr">
                        <a:spcBef>
                          <a:spcPts val="0"/>
                        </a:spcBef>
                        <a:spcAft>
                          <a:spcPts val="0"/>
                        </a:spcAft>
                      </a:pPr>
                      <a:r>
                        <a:rPr lang="en-US" sz="1200" dirty="0">
                          <a:latin typeface="Times New Roman"/>
                          <a:ea typeface="Times New Roman"/>
                        </a:rPr>
                        <a:t>AD</a:t>
                      </a:r>
                    </a:p>
                  </a:txBody>
                  <a:tcPr marL="68580" marR="68580" marT="0" marB="0">
                    <a:lnL>
                      <a:noFill/>
                    </a:lnL>
                    <a:lnR>
                      <a:noFill/>
                    </a:lnR>
                    <a:lnT>
                      <a:noFill/>
                    </a:lnT>
                    <a:lnB>
                      <a:noFill/>
                    </a:lnB>
                  </a:tcPr>
                </a:tc>
                <a:tc>
                  <a:txBody>
                    <a:bodyPr/>
                    <a:lstStyle/>
                    <a:p>
                      <a:pPr marL="0" marR="0" algn="ctr">
                        <a:spcBef>
                          <a:spcPts val="0"/>
                        </a:spcBef>
                        <a:spcAft>
                          <a:spcPts val="0"/>
                        </a:spcAft>
                      </a:pPr>
                      <a:r>
                        <a:rPr lang="en-US" sz="1200">
                          <a:latin typeface="Times New Roman"/>
                          <a:ea typeface="Times New Roman"/>
                        </a:rPr>
                        <a:t>BD</a:t>
                      </a:r>
                    </a:p>
                  </a:txBody>
                  <a:tcPr marL="68580" marR="68580" marT="0" marB="0">
                    <a:lnL>
                      <a:noFill/>
                    </a:lnL>
                    <a:lnR>
                      <a:noFill/>
                    </a:lnR>
                    <a:lnT>
                      <a:noFill/>
                    </a:lnT>
                    <a:lnB>
                      <a:noFill/>
                    </a:lnB>
                  </a:tcPr>
                </a:tc>
                <a:tc>
                  <a:txBody>
                    <a:bodyPr/>
                    <a:lstStyle/>
                    <a:p>
                      <a:pPr marL="0" marR="0" algn="ctr">
                        <a:spcBef>
                          <a:spcPts val="0"/>
                        </a:spcBef>
                        <a:spcAft>
                          <a:spcPts val="0"/>
                        </a:spcAft>
                      </a:pPr>
                      <a:r>
                        <a:rPr lang="en-US" sz="1200">
                          <a:latin typeface="Times New Roman"/>
                          <a:ea typeface="Times New Roman"/>
                        </a:rPr>
                        <a:t>CD</a:t>
                      </a:r>
                    </a:p>
                  </a:txBody>
                  <a:tcPr marL="68580" marR="68580" marT="0" marB="0">
                    <a:lnL>
                      <a:noFill/>
                    </a:lnL>
                    <a:lnR>
                      <a:noFill/>
                    </a:lnR>
                    <a:lnT>
                      <a:noFill/>
                    </a:lnT>
                    <a:lnB>
                      <a:noFill/>
                    </a:lnB>
                  </a:tcPr>
                </a:tc>
                <a:tc>
                  <a:txBody>
                    <a:bodyPr/>
                    <a:lstStyle/>
                    <a:p>
                      <a:pPr marL="0" marR="0" algn="ctr">
                        <a:spcBef>
                          <a:spcPts val="0"/>
                        </a:spcBef>
                        <a:spcAft>
                          <a:spcPts val="0"/>
                        </a:spcAft>
                      </a:pPr>
                      <a:r>
                        <a:rPr lang="en-US" sz="1200" dirty="0">
                          <a:latin typeface="Times New Roman"/>
                          <a:ea typeface="Times New Roman"/>
                        </a:rPr>
                        <a:t>DC</a:t>
                      </a:r>
                    </a:p>
                  </a:txBody>
                  <a:tcPr marL="68580" marR="68580" marT="0" marB="0">
                    <a:lnL>
                      <a:noFill/>
                    </a:lnL>
                    <a:lnR>
                      <a:noFill/>
                    </a:lnR>
                    <a:lnT>
                      <a:noFill/>
                    </a:lnT>
                    <a:lnB>
                      <a:noFill/>
                    </a:lnB>
                  </a:tcPr>
                </a:tc>
              </a:tr>
            </a:tbl>
          </a:graphicData>
        </a:graphic>
      </p:graphicFrame>
      <p:sp>
        <p:nvSpPr>
          <p:cNvPr id="11" name="Rectangle 10"/>
          <p:cNvSpPr/>
          <p:nvPr/>
        </p:nvSpPr>
        <p:spPr>
          <a:xfrm>
            <a:off x="4800600" y="5257800"/>
            <a:ext cx="1912703" cy="461665"/>
          </a:xfrm>
          <a:prstGeom prst="rect">
            <a:avLst/>
          </a:prstGeom>
        </p:spPr>
        <p:txBody>
          <a:bodyPr wrap="none">
            <a:spAutoFit/>
          </a:bodyPr>
          <a:lstStyle/>
          <a:p>
            <a:r>
              <a:rPr lang="en-US" sz="2400" b="1" dirty="0">
                <a:latin typeface="Times" pitchFamily="18" charset="0"/>
              </a:rPr>
              <a:t>Combination</a:t>
            </a:r>
            <a:endParaRPr lang="en-US" sz="2400" dirty="0">
              <a:latin typeface="Times" pitchFamily="18" charset="0"/>
            </a:endParaRPr>
          </a:p>
        </p:txBody>
      </p:sp>
      <p:graphicFrame>
        <p:nvGraphicFramePr>
          <p:cNvPr id="12" name="Table 11"/>
          <p:cNvGraphicFramePr>
            <a:graphicFrameLocks noGrp="1"/>
          </p:cNvGraphicFramePr>
          <p:nvPr/>
        </p:nvGraphicFramePr>
        <p:xfrm>
          <a:off x="5181600" y="5715000"/>
          <a:ext cx="2209800" cy="990600"/>
        </p:xfrm>
        <a:graphic>
          <a:graphicData uri="http://schemas.openxmlformats.org/drawingml/2006/table">
            <a:tbl>
              <a:tblPr/>
              <a:tblGrid>
                <a:gridCol w="1102583"/>
                <a:gridCol w="1107217"/>
              </a:tblGrid>
              <a:tr h="330200">
                <a:tc>
                  <a:txBody>
                    <a:bodyPr/>
                    <a:lstStyle/>
                    <a:p>
                      <a:pPr marL="0" marR="0" algn="ctr">
                        <a:spcBef>
                          <a:spcPts val="0"/>
                        </a:spcBef>
                        <a:spcAft>
                          <a:spcPts val="0"/>
                        </a:spcAft>
                      </a:pPr>
                      <a:r>
                        <a:rPr lang="en-US" sz="1200" dirty="0">
                          <a:latin typeface="Times New Roman"/>
                          <a:ea typeface="Times New Roman"/>
                        </a:rPr>
                        <a:t>AB</a:t>
                      </a:r>
                    </a:p>
                  </a:txBody>
                  <a:tcPr marL="68580" marR="68580" marT="0" marB="0">
                    <a:lnL>
                      <a:noFill/>
                    </a:lnL>
                    <a:lnR>
                      <a:noFill/>
                    </a:lnR>
                    <a:lnT>
                      <a:noFill/>
                    </a:lnT>
                    <a:lnB>
                      <a:noFill/>
                    </a:lnB>
                  </a:tcPr>
                </a:tc>
                <a:tc>
                  <a:txBody>
                    <a:bodyPr/>
                    <a:lstStyle/>
                    <a:p>
                      <a:pPr marL="0" marR="0" algn="ctr">
                        <a:spcBef>
                          <a:spcPts val="0"/>
                        </a:spcBef>
                        <a:spcAft>
                          <a:spcPts val="0"/>
                        </a:spcAft>
                      </a:pPr>
                      <a:r>
                        <a:rPr lang="en-US" sz="1200">
                          <a:latin typeface="Times New Roman"/>
                          <a:ea typeface="Times New Roman"/>
                        </a:rPr>
                        <a:t>BC</a:t>
                      </a:r>
                    </a:p>
                  </a:txBody>
                  <a:tcPr marL="68580" marR="68580" marT="0" marB="0">
                    <a:lnL>
                      <a:noFill/>
                    </a:lnL>
                    <a:lnR>
                      <a:noFill/>
                    </a:lnR>
                    <a:lnT>
                      <a:noFill/>
                    </a:lnT>
                    <a:lnB>
                      <a:noFill/>
                    </a:lnB>
                  </a:tcPr>
                </a:tc>
              </a:tr>
              <a:tr h="330200">
                <a:tc>
                  <a:txBody>
                    <a:bodyPr/>
                    <a:lstStyle/>
                    <a:p>
                      <a:pPr marL="0" marR="0" algn="ctr">
                        <a:spcBef>
                          <a:spcPts val="0"/>
                        </a:spcBef>
                        <a:spcAft>
                          <a:spcPts val="0"/>
                        </a:spcAft>
                      </a:pPr>
                      <a:r>
                        <a:rPr lang="en-US" sz="1200">
                          <a:latin typeface="Times New Roman"/>
                          <a:ea typeface="Times New Roman"/>
                        </a:rPr>
                        <a:t>AC</a:t>
                      </a:r>
                    </a:p>
                  </a:txBody>
                  <a:tcPr marL="68580" marR="68580" marT="0" marB="0">
                    <a:lnL>
                      <a:noFill/>
                    </a:lnL>
                    <a:lnR>
                      <a:noFill/>
                    </a:lnR>
                    <a:lnT>
                      <a:noFill/>
                    </a:lnT>
                    <a:lnB>
                      <a:noFill/>
                    </a:lnB>
                  </a:tcPr>
                </a:tc>
                <a:tc>
                  <a:txBody>
                    <a:bodyPr/>
                    <a:lstStyle/>
                    <a:p>
                      <a:pPr marL="0" marR="0" algn="ctr">
                        <a:spcBef>
                          <a:spcPts val="0"/>
                        </a:spcBef>
                        <a:spcAft>
                          <a:spcPts val="0"/>
                        </a:spcAft>
                      </a:pPr>
                      <a:r>
                        <a:rPr lang="en-US" sz="1200" dirty="0">
                          <a:latin typeface="Times New Roman"/>
                          <a:ea typeface="Times New Roman"/>
                        </a:rPr>
                        <a:t>BD</a:t>
                      </a:r>
                    </a:p>
                  </a:txBody>
                  <a:tcPr marL="68580" marR="68580" marT="0" marB="0">
                    <a:lnL>
                      <a:noFill/>
                    </a:lnL>
                    <a:lnR>
                      <a:noFill/>
                    </a:lnR>
                    <a:lnT>
                      <a:noFill/>
                    </a:lnT>
                    <a:lnB>
                      <a:noFill/>
                    </a:lnB>
                  </a:tcPr>
                </a:tc>
              </a:tr>
              <a:tr h="330200">
                <a:tc>
                  <a:txBody>
                    <a:bodyPr/>
                    <a:lstStyle/>
                    <a:p>
                      <a:pPr marL="0" marR="0" algn="ctr">
                        <a:spcBef>
                          <a:spcPts val="0"/>
                        </a:spcBef>
                        <a:spcAft>
                          <a:spcPts val="0"/>
                        </a:spcAft>
                      </a:pPr>
                      <a:r>
                        <a:rPr lang="en-US" sz="1200" dirty="0">
                          <a:latin typeface="Times New Roman"/>
                          <a:ea typeface="Times New Roman"/>
                        </a:rPr>
                        <a:t>AD</a:t>
                      </a:r>
                    </a:p>
                  </a:txBody>
                  <a:tcPr marL="68580" marR="68580" marT="0" marB="0">
                    <a:lnL>
                      <a:noFill/>
                    </a:lnL>
                    <a:lnR>
                      <a:noFill/>
                    </a:lnR>
                    <a:lnT>
                      <a:noFill/>
                    </a:lnT>
                    <a:lnB>
                      <a:noFill/>
                    </a:lnB>
                  </a:tcPr>
                </a:tc>
                <a:tc>
                  <a:txBody>
                    <a:bodyPr/>
                    <a:lstStyle/>
                    <a:p>
                      <a:pPr marL="0" marR="0" algn="ctr">
                        <a:spcBef>
                          <a:spcPts val="0"/>
                        </a:spcBef>
                        <a:spcAft>
                          <a:spcPts val="0"/>
                        </a:spcAft>
                      </a:pPr>
                      <a:r>
                        <a:rPr lang="en-US" sz="1200" dirty="0">
                          <a:latin typeface="Times New Roman"/>
                          <a:ea typeface="Times New Roman"/>
                        </a:rPr>
                        <a:t>DC</a:t>
                      </a:r>
                    </a:p>
                  </a:txBody>
                  <a:tcPr marL="68580" marR="68580" marT="0" marB="0">
                    <a:lnL>
                      <a:noFill/>
                    </a:lnL>
                    <a:lnR>
                      <a:noFill/>
                    </a:lnR>
                    <a:lnT>
                      <a:noFill/>
                    </a:lnT>
                    <a:lnB>
                      <a:noFill/>
                    </a:lnB>
                  </a:tcPr>
                </a:tc>
              </a:tr>
            </a:tbl>
          </a:graphicData>
        </a:graphic>
      </p:graphicFrame>
      <p:sp>
        <p:nvSpPr>
          <p:cNvPr id="13" name="Date Placeholder 12"/>
          <p:cNvSpPr>
            <a:spLocks noGrp="1"/>
          </p:cNvSpPr>
          <p:nvPr>
            <p:ph type="dt" sz="half" idx="10"/>
          </p:nvPr>
        </p:nvSpPr>
        <p:spPr/>
        <p:txBody>
          <a:bodyPr/>
          <a:lstStyle/>
          <a:p>
            <a:fld id="{A57B144E-4012-4107-8176-AC2A41130977}" type="datetime1">
              <a:rPr lang="en-US" smtClean="0"/>
              <a:t>5/28/2020</a:t>
            </a:fld>
            <a:endParaRPr lang="en-US"/>
          </a:p>
        </p:txBody>
      </p:sp>
      <p:sp>
        <p:nvSpPr>
          <p:cNvPr id="14" name="Footer Placeholder 13"/>
          <p:cNvSpPr>
            <a:spLocks noGrp="1"/>
          </p:cNvSpPr>
          <p:nvPr>
            <p:ph type="ftr" sz="quarter" idx="11"/>
          </p:nvPr>
        </p:nvSpPr>
        <p:spPr/>
        <p:txBody>
          <a:bodyPr/>
          <a:lstStyle/>
          <a:p>
            <a:r>
              <a:rPr lang="en-US" smtClean="0"/>
              <a:t>By Getahun G Woldemariam(AU Woliso Campus)</a:t>
            </a:r>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888</TotalTime>
  <Words>2512</Words>
  <Application>Microsoft Office PowerPoint</Application>
  <PresentationFormat>On-screen Show (4:3)</PresentationFormat>
  <Paragraphs>290</Paragraphs>
  <Slides>23</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25" baseType="lpstr">
      <vt:lpstr>Solstice</vt:lpstr>
      <vt:lpstr>Equation</vt:lpstr>
      <vt:lpstr>CHAPTER 5  PROBABILITY THEORY AND RULES   </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5  ELEMENTARY PROBABILITY </dc:title>
  <dc:creator>Hp12</dc:creator>
  <cp:lastModifiedBy>user</cp:lastModifiedBy>
  <cp:revision>126</cp:revision>
  <dcterms:created xsi:type="dcterms:W3CDTF">2019-11-27T07:25:18Z</dcterms:created>
  <dcterms:modified xsi:type="dcterms:W3CDTF">2020-05-28T18:12:07Z</dcterms:modified>
</cp:coreProperties>
</file>