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5.wmf"/><Relationship Id="rId4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4" Type="http://schemas.openxmlformats.org/officeDocument/2006/relationships/image" Target="../media/image8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0CAF0-62B2-41F7-AB22-53CF5FC94A2B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B9BA3-7A9C-483E-8C8D-067C16A2D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B9BA3-7A9C-483E-8C8D-067C16A2D8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B9BA3-7A9C-483E-8C8D-067C16A2D80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B9BA3-7A9C-483E-8C8D-067C16A2D80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9779C-B9BC-477D-9E3C-C33973A20CC2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7D4E-DDE6-4801-8915-44BF6AD00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7.bin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6.bin"/><Relationship Id="rId9" Type="http://schemas.openxmlformats.org/officeDocument/2006/relationships/image" Target="../media/image7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3" Type="http://schemas.openxmlformats.org/officeDocument/2006/relationships/oleObject" Target="../embeddings/oleObject93.bin"/><Relationship Id="rId7" Type="http://schemas.openxmlformats.org/officeDocument/2006/relationships/image" Target="../media/image8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98.bin"/><Relationship Id="rId5" Type="http://schemas.openxmlformats.org/officeDocument/2006/relationships/image" Target="../media/image83.png"/><Relationship Id="rId10" Type="http://schemas.openxmlformats.org/officeDocument/2006/relationships/image" Target="../media/image85.png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01.bin"/><Relationship Id="rId5" Type="http://schemas.openxmlformats.org/officeDocument/2006/relationships/image" Target="../media/image90.png"/><Relationship Id="rId4" Type="http://schemas.openxmlformats.org/officeDocument/2006/relationships/oleObject" Target="../embeddings/oleObject10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5.bin"/><Relationship Id="rId5" Type="http://schemas.openxmlformats.org/officeDocument/2006/relationships/oleObject" Target="../embeddings/oleObject104.bin"/><Relationship Id="rId4" Type="http://schemas.openxmlformats.org/officeDocument/2006/relationships/image" Target="../media/image9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0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11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371600"/>
            <a:ext cx="899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Times New Roman" pitchFamily="18" charset="0"/>
              </a:rPr>
              <a:t>CHAPTER 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RANDOM VARIABLES AND PROBABILITY DISTRIBUTIONS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304800"/>
          <a:ext cx="6705601" cy="1097280"/>
        </p:xfrm>
        <a:graphic>
          <a:graphicData uri="http://schemas.openxmlformats.org/drawingml/2006/table">
            <a:tbl>
              <a:tblPr/>
              <a:tblGrid>
                <a:gridCol w="1713025"/>
                <a:gridCol w="660305"/>
                <a:gridCol w="592286"/>
                <a:gridCol w="592286"/>
                <a:gridCol w="699023"/>
                <a:gridCol w="753439"/>
                <a:gridCol w="753439"/>
                <a:gridCol w="941798"/>
              </a:tblGrid>
              <a:tr h="177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$1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$2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$5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$10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$15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$20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7.25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685800" y="381000"/>
          <a:ext cx="523875" cy="200025"/>
        </p:xfrm>
        <a:graphic>
          <a:graphicData uri="http://schemas.openxmlformats.org/presentationml/2006/ole">
            <p:oleObj spid="_x0000_s36867" name="Equation" r:id="rId3" imgW="520474" imgH="203112" progId="Equation.3">
              <p:embed/>
            </p:oleObj>
          </a:graphicData>
        </a:graphic>
      </p:graphicFrame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09600" y="762000"/>
          <a:ext cx="790575" cy="266700"/>
        </p:xfrm>
        <a:graphic>
          <a:graphicData uri="http://schemas.openxmlformats.org/presentationml/2006/ole">
            <p:oleObj spid="_x0000_s36866" name="Equation" r:id="rId4" imgW="787058" imgH="266584" progId="Equation.3">
              <p:embed/>
            </p:oleObj>
          </a:graphicData>
        </a:graphic>
      </p:graphicFrame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685800" y="1143000"/>
          <a:ext cx="904875" cy="257175"/>
        </p:xfrm>
        <a:graphic>
          <a:graphicData uri="http://schemas.openxmlformats.org/presentationml/2006/ole">
            <p:oleObj spid="_x0000_s36865" name="Equation" r:id="rId5" imgW="901309" imgH="253890" progId="Equation.3">
              <p:embed/>
            </p:oleObj>
          </a:graphicData>
        </a:graphic>
      </p:graphicFrame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57200" y="1524000"/>
          <a:ext cx="3962400" cy="838200"/>
        </p:xfrm>
        <a:graphic>
          <a:graphicData uri="http://schemas.openxmlformats.org/presentationml/2006/ole">
            <p:oleObj spid="_x0000_s36868" name="Equation" r:id="rId6" imgW="2832100" imgH="508000" progId="Equation.3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2362200"/>
            <a:ext cx="8991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Mean and Variance of a random variable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1. Let X is given random variable.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4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expected value of X is its mean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533400" y="4114800"/>
          <a:ext cx="3429000" cy="457200"/>
        </p:xfrm>
        <a:graphic>
          <a:graphicData uri="http://schemas.openxmlformats.org/presentationml/2006/ole">
            <p:oleObj spid="_x0000_s36871" name="Equation" r:id="rId7" imgW="1841500" imgH="2540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45720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2.The </a:t>
            </a:r>
            <a:r>
              <a:rPr lang="en-US" sz="2400" dirty="0">
                <a:latin typeface="Times" pitchFamily="18" charset="0"/>
              </a:rPr>
              <a:t>variance of X is given by: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457200" y="5181600"/>
          <a:ext cx="6858000" cy="533400"/>
        </p:xfrm>
        <a:graphic>
          <a:graphicData uri="http://schemas.openxmlformats.org/presentationml/2006/ole">
            <p:oleObj spid="_x0000_s36873" name="Equation" r:id="rId8" imgW="3568700" imgH="292100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304800" y="5715000"/>
            <a:ext cx="11657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" pitchFamily="18" charset="0"/>
              </a:rPr>
              <a:t>Where: 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1447800" y="5715000"/>
          <a:ext cx="5715000" cy="990600"/>
        </p:xfrm>
        <a:graphic>
          <a:graphicData uri="http://schemas.openxmlformats.org/presentationml/2006/ole">
            <p:oleObj spid="_x0000_s36875" name="Equation" r:id="rId9" imgW="3695700" imgH="990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28600" y="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1.Find the mean and the variance of a random variable X in example 2 above.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1219200"/>
            <a:ext cx="1382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1752600"/>
          <a:ext cx="6934201" cy="1219200"/>
        </p:xfrm>
        <a:graphic>
          <a:graphicData uri="http://schemas.openxmlformats.org/drawingml/2006/table">
            <a:tbl>
              <a:tblPr/>
              <a:tblGrid>
                <a:gridCol w="1771424"/>
                <a:gridCol w="682815"/>
                <a:gridCol w="612478"/>
                <a:gridCol w="612478"/>
                <a:gridCol w="722854"/>
                <a:gridCol w="779124"/>
                <a:gridCol w="779124"/>
                <a:gridCol w="973904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$2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33.75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82.15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381000" y="1828800"/>
          <a:ext cx="523875" cy="200025"/>
        </p:xfrm>
        <a:graphic>
          <a:graphicData uri="http://schemas.openxmlformats.org/presentationml/2006/ole">
            <p:oleObj spid="_x0000_s37898" name="Equation" r:id="rId4" imgW="520474" imgH="203112" progId="Equation.3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81000" y="2057400"/>
          <a:ext cx="790575" cy="266700"/>
        </p:xfrm>
        <a:graphic>
          <a:graphicData uri="http://schemas.openxmlformats.org/presentationml/2006/ole">
            <p:oleObj spid="_x0000_s37897" name="Equation" r:id="rId5" imgW="787058" imgH="266584" progId="Equation.3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381000" y="2438400"/>
          <a:ext cx="904875" cy="257175"/>
        </p:xfrm>
        <a:graphic>
          <a:graphicData uri="http://schemas.openxmlformats.org/presentationml/2006/ole">
            <p:oleObj spid="_x0000_s37896" name="Equation" r:id="rId6" imgW="901309" imgH="253890" progId="Equation.3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81000" y="2667000"/>
          <a:ext cx="990600" cy="295275"/>
        </p:xfrm>
        <a:graphic>
          <a:graphicData uri="http://schemas.openxmlformats.org/presentationml/2006/ole">
            <p:oleObj spid="_x0000_s37895" name="Equation" r:id="rId7" imgW="990170" imgH="291973" progId="Equation.3">
              <p:embed/>
            </p:oleObj>
          </a:graphicData>
        </a:graphic>
      </p:graphicFrame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533400" y="3124200"/>
          <a:ext cx="6858000" cy="914400"/>
        </p:xfrm>
        <a:graphic>
          <a:graphicData uri="http://schemas.openxmlformats.org/presentationml/2006/ole">
            <p:oleObj spid="_x0000_s37899" name="Equation" r:id="rId8" imgW="4622800" imgH="584200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152400" y="4038600"/>
            <a:ext cx="8763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" pitchFamily="18" charset="0"/>
              </a:rPr>
              <a:t>Exercise:</a:t>
            </a:r>
            <a:r>
              <a:rPr lang="en-US" sz="2400" dirty="0">
                <a:latin typeface="Times" pitchFamily="18" charset="0"/>
              </a:rPr>
              <a:t> Two dice are rolled. Let X is a random variable denoting the sum of the numbers on the two dice.</a:t>
            </a:r>
          </a:p>
          <a:p>
            <a:pPr marL="514350" lvl="0" indent="-514350">
              <a:buFont typeface="+mj-lt"/>
              <a:buAutoNum type="romanUcPeriod"/>
            </a:pPr>
            <a:r>
              <a:rPr lang="en-US" sz="2400" dirty="0">
                <a:latin typeface="Times" pitchFamily="18" charset="0"/>
              </a:rPr>
              <a:t>Give the probability distribution of X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>
                <a:latin typeface="Times" pitchFamily="18" charset="0"/>
              </a:rPr>
              <a:t>Compute the expected value of X and its variance      </a:t>
            </a:r>
          </a:p>
          <a:p>
            <a:pPr lvl="0"/>
            <a:r>
              <a:rPr lang="en-US" sz="2400" dirty="0">
                <a:latin typeface="Times" pitchFamily="18" charset="0"/>
              </a:rPr>
              <a:t>There are some general rules for mathematical expectation.</a:t>
            </a:r>
          </a:p>
          <a:p>
            <a:r>
              <a:rPr lang="en-US" sz="2400" dirty="0">
                <a:latin typeface="Times" pitchFamily="18" charset="0"/>
              </a:rPr>
              <a:t>Let X and Y are random variables and </a:t>
            </a:r>
            <a:r>
              <a:rPr lang="en-US" sz="2400" i="1" dirty="0">
                <a:latin typeface="Times" pitchFamily="18" charset="0"/>
              </a:rPr>
              <a:t>k</a:t>
            </a:r>
            <a:r>
              <a:rPr lang="en-US" sz="2400" dirty="0">
                <a:latin typeface="Times" pitchFamily="18" charset="0"/>
              </a:rPr>
              <a:t> is a constant.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295400" y="228600"/>
          <a:ext cx="1828800" cy="457200"/>
        </p:xfrm>
        <a:graphic>
          <a:graphicData uri="http://schemas.openxmlformats.org/presentationml/2006/ole">
            <p:oleObj spid="_x0000_s40965" name="Equation" r:id="rId3" imgW="748975" imgH="253890" progId="Equation.3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295400" y="609600"/>
          <a:ext cx="1981200" cy="533400"/>
        </p:xfrm>
        <a:graphic>
          <a:graphicData uri="http://schemas.openxmlformats.org/presentationml/2006/ole">
            <p:oleObj spid="_x0000_s40964" name="Equation" r:id="rId4" imgW="901309" imgH="25389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1295400" y="1447800"/>
          <a:ext cx="2362200" cy="457200"/>
        </p:xfrm>
        <a:graphic>
          <a:graphicData uri="http://schemas.openxmlformats.org/presentationml/2006/ole">
            <p:oleObj spid="_x0000_s40963" name="Equation" r:id="rId5" imgW="1320227" imgH="253890" progId="Equation.3">
              <p:embed/>
            </p:oleObj>
          </a:graphicData>
        </a:graphic>
      </p:graphicFrame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295400" y="2133600"/>
          <a:ext cx="2590800" cy="457200"/>
        </p:xfrm>
        <a:graphic>
          <a:graphicData uri="http://schemas.openxmlformats.org/presentationml/2006/ole">
            <p:oleObj spid="_x0000_s40962" name="Equation" r:id="rId6" imgW="1739900" imgH="292100" progId="Equation.3">
              <p:embed/>
            </p:oleObj>
          </a:graphicData>
        </a:graphic>
      </p:graphicFrame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1447800" y="2895600"/>
          <a:ext cx="2819400" cy="457200"/>
        </p:xfrm>
        <a:graphic>
          <a:graphicData uri="http://schemas.openxmlformats.org/presentationml/2006/ole">
            <p:oleObj spid="_x0000_s40961" name="Equation" r:id="rId7" imgW="2082800" imgH="254000" progId="Equation.3">
              <p:embed/>
            </p:oleObj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52400" y="228600"/>
            <a:ext cx="12378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RULE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609601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RULE 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428750"/>
            <a:ext cx="1451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RULE 3: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2143125"/>
            <a:ext cx="1451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RULE 4: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2895600"/>
            <a:ext cx="1451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RULE 5: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228600" y="3276601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Common Discrete Probability Distributions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Binomial Distribution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 binomial experiment is a probability experiment that satisfies the following four requirements called assumptions of a binomial distribution.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29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experiment consists of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identical trials.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29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Each trial has only one of the two possible mutually exclusive outcomes, success or a failure.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29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probability of each outcome does not change from trial to trial, and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29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trials are independent, thus we must sample with replacement.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915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" pitchFamily="18" charset="0"/>
              </a:rPr>
              <a:t>Examples of binomial experiments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Tossing a coin 20 times to see how many tails occur. 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Asking 200 people if they watch BBC news.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Registering a newly produced product as defective or non defective.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Asking 100 people if they favor the ruling party.  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Rolling a die to see if a 5 appears.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" pitchFamily="18" charset="0"/>
              </a:rPr>
              <a:t>Definition:</a:t>
            </a:r>
            <a:r>
              <a:rPr lang="en-US" sz="2400" dirty="0">
                <a:latin typeface="Times" pitchFamily="18" charset="0"/>
              </a:rPr>
              <a:t> The outcomes of the binomial experiment and the corresponding probabilities of these outcomes are called </a:t>
            </a:r>
            <a:r>
              <a:rPr lang="en-US" sz="2400" b="1" dirty="0">
                <a:latin typeface="Times" pitchFamily="18" charset="0"/>
              </a:rPr>
              <a:t>Binomial Distribution</a:t>
            </a:r>
            <a:r>
              <a:rPr lang="en-US" sz="2400" dirty="0">
                <a:latin typeface="Times" pitchFamily="18" charset="0"/>
              </a:rPr>
              <a:t>.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3009" name="Object 1"/>
          <p:cNvGraphicFramePr>
            <a:graphicFrameLocks noChangeAspect="1"/>
          </p:cNvGraphicFramePr>
          <p:nvPr/>
        </p:nvGraphicFramePr>
        <p:xfrm>
          <a:off x="304800" y="5181600"/>
          <a:ext cx="8686800" cy="914400"/>
        </p:xfrm>
        <a:graphic>
          <a:graphicData uri="http://schemas.openxmlformats.org/presentationml/2006/ole">
            <p:oleObj spid="_x0000_s43009" name="Equation" r:id="rId3" imgW="4902200" imgH="55880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962400" y="6248400"/>
          <a:ext cx="228600" cy="457200"/>
        </p:xfrm>
        <a:graphic>
          <a:graphicData uri="http://schemas.openxmlformats.org/presentationml/2006/ole">
            <p:oleObj spid="_x0000_s43012" name="Equation" r:id="rId4" imgW="152268" imgH="164957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6096000" y="6324600"/>
          <a:ext cx="304800" cy="314325"/>
        </p:xfrm>
        <a:graphic>
          <a:graphicData uri="http://schemas.openxmlformats.org/presentationml/2006/ole">
            <p:oleObj spid="_x0000_s43011" name="Equation" r:id="rId5" imgW="152268" imgH="164957" progId="Equation.3">
              <p:embed/>
            </p:oleObj>
          </a:graphicData>
        </a:graphic>
      </p:graphicFrame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52400" y="6248400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Then the probability of getting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191000" y="6248400"/>
            <a:ext cx="1936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successes in ]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324600" y="624840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trials becomes: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381000" y="0"/>
          <a:ext cx="5334000" cy="1066800"/>
        </p:xfrm>
        <a:graphic>
          <a:graphicData uri="http://schemas.openxmlformats.org/presentationml/2006/ole">
            <p:oleObj spid="_x0000_s55297" name="Equation" r:id="rId3" imgW="3251200" imgH="584200" progId="Equation.3">
              <p:embed/>
            </p:oleObj>
          </a:graphicData>
        </a:graphic>
      </p:graphicFrame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914400"/>
            <a:ext cx="45663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And this is some times written as: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4343400" y="914400"/>
          <a:ext cx="2286000" cy="446809"/>
        </p:xfrm>
        <a:graphic>
          <a:graphicData uri="http://schemas.openxmlformats.org/presentationml/2006/ole">
            <p:oleObj spid="_x0000_s55299" name="Equation" r:id="rId4" imgW="1244600" imgH="254000" progId="Equation.3">
              <p:embed/>
            </p:oleObj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1295400"/>
            <a:ext cx="8915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When using the binomial formula to solve problems, we have to identify three things: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The number of trials ( )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The probability of a success on any one trial ( ) and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The number of successes desired ( ).</a:t>
            </a:r>
          </a:p>
          <a:p>
            <a:r>
              <a:rPr lang="en-US" sz="2400" b="1" dirty="0" smtClean="0">
                <a:latin typeface="Times" pitchFamily="18" charset="0"/>
              </a:rPr>
              <a:t>Examples</a:t>
            </a:r>
            <a:r>
              <a:rPr lang="en-US" sz="2400" dirty="0" smtClean="0">
                <a:latin typeface="Times" pitchFamily="18" charset="0"/>
              </a:rPr>
              <a:t>:</a:t>
            </a:r>
          </a:p>
          <a:p>
            <a:r>
              <a:rPr lang="en-US" sz="2400" b="1" dirty="0" smtClean="0">
                <a:latin typeface="Times" pitchFamily="18" charset="0"/>
              </a:rPr>
              <a:t>1</a:t>
            </a:r>
            <a:r>
              <a:rPr lang="en-US" sz="2400" dirty="0" smtClean="0">
                <a:latin typeface="Times" pitchFamily="18" charset="0"/>
              </a:rPr>
              <a:t>. What is the probability of getting three heads by tossing a fair con four times?</a:t>
            </a:r>
          </a:p>
          <a:p>
            <a:r>
              <a:rPr lang="en-US" sz="2400" b="1" dirty="0" smtClean="0">
                <a:latin typeface="Times" pitchFamily="18" charset="0"/>
              </a:rPr>
              <a:t>Solution: </a:t>
            </a:r>
            <a:r>
              <a:rPr lang="en-US" sz="2400" dirty="0" smtClean="0">
                <a:latin typeface="Times" pitchFamily="18" charset="0"/>
              </a:rPr>
              <a:t>Let X be the number of heads in tossing a fair coin four times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2743200" y="2209800"/>
          <a:ext cx="381000" cy="161925"/>
        </p:xfrm>
        <a:graphic>
          <a:graphicData uri="http://schemas.openxmlformats.org/presentationml/2006/ole">
            <p:oleObj spid="_x0000_s55302" name="Equation" r:id="rId5" imgW="152268" imgH="164957" progId="Equation.3">
              <p:embed/>
            </p:oleObj>
          </a:graphicData>
        </a:graphic>
      </p:graphicFrame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5715000" y="2590800"/>
          <a:ext cx="180975" cy="200025"/>
        </p:xfrm>
        <a:graphic>
          <a:graphicData uri="http://schemas.openxmlformats.org/presentationml/2006/ole">
            <p:oleObj spid="_x0000_s55304" name="Equation" r:id="rId6" imgW="177569" imgH="202936" progId="Equation.3">
              <p:embed/>
            </p:oleObj>
          </a:graphicData>
        </a:graphic>
      </p:graphicFrame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4343400" y="2971800"/>
          <a:ext cx="219075" cy="190500"/>
        </p:xfrm>
        <a:graphic>
          <a:graphicData uri="http://schemas.openxmlformats.org/presentationml/2006/ole">
            <p:oleObj spid="_x0000_s55306" name="Equation" r:id="rId7" imgW="215713" imgH="190335" progId="Equation.3">
              <p:embed/>
            </p:oleObj>
          </a:graphicData>
        </a:graphic>
      </p:graphicFrame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990600" y="4876800"/>
          <a:ext cx="3581400" cy="457200"/>
        </p:xfrm>
        <a:graphic>
          <a:graphicData uri="http://schemas.openxmlformats.org/presentationml/2006/ole">
            <p:oleObj spid="_x0000_s55308" name="Equation" r:id="rId8" imgW="2108200" imgH="254000" progId="Equation.3">
              <p:embed/>
            </p:oleObj>
          </a:graphicData>
        </a:graphic>
      </p:graphicFrame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0" y="228600"/>
          <a:ext cx="6934200" cy="3124200"/>
        </p:xfrm>
        <a:graphic>
          <a:graphicData uri="http://schemas.openxmlformats.org/presentationml/2006/ole">
            <p:oleObj spid="_x0000_s56322" name="Equation" r:id="rId3" imgW="3352800" imgH="2489200" progId="Equation.3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3352799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" pitchFamily="18" charset="0"/>
              </a:rPr>
              <a:t>2. S</a:t>
            </a:r>
            <a:r>
              <a:rPr lang="en-US" sz="2400" dirty="0" smtClean="0">
                <a:latin typeface="Times" pitchFamily="18" charset="0"/>
              </a:rPr>
              <a:t>uppose that an examination consists of six true and false questions, and assume that a student has no knowledge of the subject matter.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The probability that the student will guess the correct answer to the first question is 30%. Likewise, the probability of guessing each of the remaining questions correctly is also 30%.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What is the probability of getting more than three correct answers?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915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What is the probability of getting at least two correct answers?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What is the probability of getting at most three correct answers?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What is the probability of getting less than five correct answers?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" pitchFamily="18" charset="0"/>
              </a:rPr>
              <a:t>Solution: </a:t>
            </a:r>
            <a:r>
              <a:rPr lang="en-US" sz="2400" dirty="0" smtClean="0">
                <a:latin typeface="Times" pitchFamily="18" charset="0"/>
              </a:rPr>
              <a:t>Let X = the number of correct answers that the student gets.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A,</a:t>
            </a:r>
            <a:r>
              <a:rPr lang="en-US" sz="2400" b="1" dirty="0" smtClean="0">
                <a:latin typeface="Times" pitchFamily="18" charset="0"/>
              </a:rPr>
              <a:t>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457200" y="2514600"/>
          <a:ext cx="4191000" cy="457200"/>
        </p:xfrm>
        <a:graphic>
          <a:graphicData uri="http://schemas.openxmlformats.org/presentationml/2006/ole">
            <p:oleObj spid="_x0000_s57345" name="Equation" r:id="rId3" imgW="2108200" imgH="254000" progId="Equation.3">
              <p:embed/>
            </p:oleObj>
          </a:graphicData>
        </a:graphic>
      </p:graphicFrame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457200" y="3048000"/>
          <a:ext cx="1905000" cy="409575"/>
        </p:xfrm>
        <a:graphic>
          <a:graphicData uri="http://schemas.openxmlformats.org/presentationml/2006/ole">
            <p:oleObj spid="_x0000_s57347" name="Equation" r:id="rId4" imgW="1079032" imgH="253890" progId="Equation.3">
              <p:embed/>
            </p:oleObj>
          </a:graphicData>
        </a:graphic>
      </p:graphicFrame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81000" y="3505200"/>
          <a:ext cx="6019800" cy="2819400"/>
        </p:xfrm>
        <a:graphic>
          <a:graphicData uri="http://schemas.openxmlformats.org/presentationml/2006/ole">
            <p:oleObj spid="_x0000_s57349" name="Equation" r:id="rId5" imgW="3949700" imgH="243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Thus, we may conclude that if 30% of the exam questions are answered by guessing, the probability is 0.071 (or 7.1%) that more than four of the questions are answered correctly by the student.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B,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C,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D,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533400" y="2057400"/>
          <a:ext cx="1905000" cy="381000"/>
        </p:xfrm>
        <a:graphic>
          <a:graphicData uri="http://schemas.openxmlformats.org/presentationml/2006/ole">
            <p:oleObj spid="_x0000_s58369" name="Equation" r:id="rId3" imgW="1079032" imgH="253890" progId="Equation.3">
              <p:embed/>
            </p:oleObj>
          </a:graphicData>
        </a:graphic>
      </p:graphicFrame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228600" y="2590800"/>
          <a:ext cx="7391400" cy="1247775"/>
        </p:xfrm>
        <a:graphic>
          <a:graphicData uri="http://schemas.openxmlformats.org/presentationml/2006/ole">
            <p:oleObj spid="_x0000_s58371" name="Equation" r:id="rId4" imgW="5524500" imgH="863600" progId="Equation.3">
              <p:embed/>
            </p:oleObj>
          </a:graphicData>
        </a:graphic>
      </p:graphicFrame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685800" y="4267200"/>
          <a:ext cx="1676400" cy="381000"/>
        </p:xfrm>
        <a:graphic>
          <a:graphicData uri="http://schemas.openxmlformats.org/presentationml/2006/ole">
            <p:oleObj spid="_x0000_s58373" name="Equation" r:id="rId5" imgW="1066337" imgH="253890" progId="Equation.3">
              <p:embed/>
            </p:oleObj>
          </a:graphicData>
        </a:graphic>
      </p:graphicFrame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228600" y="4800600"/>
          <a:ext cx="5334000" cy="1143000"/>
        </p:xfrm>
        <a:graphic>
          <a:graphicData uri="http://schemas.openxmlformats.org/presentationml/2006/ole">
            <p:oleObj spid="_x0000_s58375" name="Equation" r:id="rId6" imgW="4533900" imgH="863600" progId="Equation.3">
              <p:embed/>
            </p:oleObj>
          </a:graphicData>
        </a:graphic>
      </p:graphicFrame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609600" y="6019801"/>
          <a:ext cx="1076325" cy="304799"/>
        </p:xfrm>
        <a:graphic>
          <a:graphicData uri="http://schemas.openxmlformats.org/presentationml/2006/ole">
            <p:oleObj spid="_x0000_s58377" name="Equation" r:id="rId7" imgW="1079032" imgH="25389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228600" y="228600"/>
          <a:ext cx="4114800" cy="1752600"/>
        </p:xfrm>
        <a:graphic>
          <a:graphicData uri="http://schemas.openxmlformats.org/presentationml/2006/ole">
            <p:oleObj spid="_x0000_s59393" name="Equation" r:id="rId3" imgW="3098800" imgH="1168400" progId="Equation.3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1752600"/>
            <a:ext cx="868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Times" pitchFamily="18" charset="0"/>
              </a:rPr>
              <a:t>Remark: </a:t>
            </a:r>
            <a:r>
              <a:rPr lang="en-US" sz="2200" dirty="0" smtClean="0">
                <a:latin typeface="Times" pitchFamily="18" charset="0"/>
              </a:rPr>
              <a:t>If X is a binomial random variable with parameters n and p then</a:t>
            </a:r>
            <a:endParaRPr lang="en-US" sz="2200" dirty="0">
              <a:latin typeface="Times" pitchFamily="18" charset="0"/>
            </a:endParaRP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228600" y="2286000"/>
          <a:ext cx="1905000" cy="533400"/>
        </p:xfrm>
        <a:graphic>
          <a:graphicData uri="http://schemas.openxmlformats.org/presentationml/2006/ole">
            <p:oleObj spid="_x0000_s59397" name="Equation" r:id="rId4" imgW="914400" imgH="254000" progId="Equation.3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2438400" y="2286000"/>
          <a:ext cx="2819400" cy="457200"/>
        </p:xfrm>
        <a:graphic>
          <a:graphicData uri="http://schemas.openxmlformats.org/presentationml/2006/ole">
            <p:oleObj spid="_x0000_s59396" name="Equation" r:id="rId5" imgW="1167893" imgH="253890" progId="Equation.3">
              <p:embed/>
            </p:oleObj>
          </a:graphicData>
        </a:graphic>
      </p:graphicFrame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0" y="971550"/>
          <a:ext cx="142875" cy="266700"/>
        </p:xfrm>
        <a:graphic>
          <a:graphicData uri="http://schemas.openxmlformats.org/presentationml/2006/ole">
            <p:oleObj spid="_x0000_s59395" name="Equation" r:id="rId6" imgW="139579" imgH="266469" progId="Equation.3">
              <p:embed/>
            </p:oleObj>
          </a:graphicData>
        </a:graphic>
      </p:graphicFrame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,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  <a:tab pos="14859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9402" name="Object 10"/>
          <p:cNvGraphicFramePr>
            <a:graphicFrameLocks noChangeAspect="1"/>
          </p:cNvGraphicFramePr>
          <p:nvPr/>
        </p:nvGraphicFramePr>
        <p:xfrm>
          <a:off x="0" y="971550"/>
          <a:ext cx="142875" cy="266700"/>
        </p:xfrm>
        <a:graphic>
          <a:graphicData uri="http://schemas.openxmlformats.org/presentationml/2006/ole">
            <p:oleObj spid="_x0000_s59402" name="Equation" r:id="rId7" imgW="139579" imgH="266469" progId="Equation.3">
              <p:embed/>
            </p:oleObj>
          </a:graphicData>
        </a:graphic>
      </p:graphicFrame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584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,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  <a:tab pos="14859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</a:t>
            </a: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" y="2819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Poisson Distribution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 random variable X is said to have a Poisson distribution if its probability distribution is given by: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9410" name="Object 18"/>
          <p:cNvGraphicFramePr>
            <a:graphicFrameLocks noChangeAspect="1"/>
          </p:cNvGraphicFramePr>
          <p:nvPr/>
        </p:nvGraphicFramePr>
        <p:xfrm>
          <a:off x="0" y="4114800"/>
          <a:ext cx="5715000" cy="1219200"/>
        </p:xfrm>
        <a:graphic>
          <a:graphicData uri="http://schemas.openxmlformats.org/presentationml/2006/ole">
            <p:oleObj spid="_x0000_s59410" name="Equation" r:id="rId8" imgW="3810000" imgH="838200" progId="Equation.3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1752600" y="5410200"/>
            <a:ext cx="4312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e = constant equals to 2.71828 …</a:t>
            </a:r>
            <a:endParaRPr lang="en-US" sz="2400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Poisson distribution depends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only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on the average number of occurrences per unit time of space.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Poisson distribution is used as a distribution of rare events, such as: Arrivals, Accidents, Number of misprints, Hereditary, Natural disasters like earth quake, etc.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process that gives rise to such events is called Poisson process.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If 1.6 accidents can be expected an intersection on any given day, what is the probability that there will be 3 accidents on any given day?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3505200"/>
            <a:ext cx="5439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Let X =the number of accidents,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228600" y="4038600"/>
          <a:ext cx="5486400" cy="1600200"/>
        </p:xfrm>
        <a:graphic>
          <a:graphicData uri="http://schemas.openxmlformats.org/presentationml/2006/ole">
            <p:oleObj spid="_x0000_s60420" name="Equation" r:id="rId3" imgW="3365500" imgH="1117600" progId="Equation.3">
              <p:embed/>
            </p:oleObj>
          </a:graphicData>
        </a:graphic>
      </p:graphicFrame>
      <p:graphicFrame>
        <p:nvGraphicFramePr>
          <p:cNvPr id="60424" name="Object 8"/>
          <p:cNvGraphicFramePr>
            <a:graphicFrameLocks noChangeAspect="1"/>
          </p:cNvGraphicFramePr>
          <p:nvPr/>
        </p:nvGraphicFramePr>
        <p:xfrm>
          <a:off x="2514600" y="5791200"/>
          <a:ext cx="1600200" cy="381000"/>
        </p:xfrm>
        <a:graphic>
          <a:graphicData uri="http://schemas.openxmlformats.org/presentationml/2006/ole">
            <p:oleObj spid="_x0000_s60424" name="Equation" r:id="rId4" imgW="825500" imgH="254000" progId="Equation.3">
              <p:embed/>
            </p:oleObj>
          </a:graphicData>
        </a:graphic>
      </p:graphicFrame>
      <p:graphicFrame>
        <p:nvGraphicFramePr>
          <p:cNvPr id="60423" name="Object 7"/>
          <p:cNvGraphicFramePr>
            <a:graphicFrameLocks noChangeAspect="1"/>
          </p:cNvGraphicFramePr>
          <p:nvPr/>
        </p:nvGraphicFramePr>
        <p:xfrm>
          <a:off x="228600" y="5791200"/>
          <a:ext cx="1981200" cy="457200"/>
        </p:xfrm>
        <a:graphic>
          <a:graphicData uri="http://schemas.openxmlformats.org/presentationml/2006/ole">
            <p:oleObj spid="_x0000_s60423" name="Equation" r:id="rId5" imgW="990170" imgH="253890" progId="Equation.3">
              <p:embed/>
            </p:oleObj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0" y="971550"/>
          <a:ext cx="142875" cy="266700"/>
        </p:xfrm>
        <a:graphic>
          <a:graphicData uri="http://schemas.openxmlformats.org/presentationml/2006/ole">
            <p:oleObj spid="_x0000_s60422" name="Equation" r:id="rId6" imgW="139579" imgH="266469" progId="Equation.3">
              <p:embed/>
            </p:oleObj>
          </a:graphicData>
        </a:graphic>
      </p:graphicFrame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584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,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5410200" y="3657600"/>
          <a:ext cx="838200" cy="304800"/>
        </p:xfrm>
        <a:graphic>
          <a:graphicData uri="http://schemas.openxmlformats.org/presentationml/2006/ole">
            <p:oleObj spid="_x0000_s60428" name="Equation" r:id="rId7" imgW="469696" imgH="177723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" pitchFamily="18" charset="0"/>
              </a:rPr>
              <a:t>Definition:</a:t>
            </a:r>
            <a:r>
              <a:rPr lang="en-US" sz="2400" dirty="0">
                <a:latin typeface="Times" pitchFamily="18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Times" pitchFamily="18" charset="0"/>
              </a:rPr>
              <a:t>A random variable </a:t>
            </a:r>
            <a:r>
              <a:rPr lang="en-US" sz="2400" dirty="0">
                <a:latin typeface="Times" pitchFamily="18" charset="0"/>
              </a:rPr>
              <a:t>is a numerical description of the outcomes of the experiment or a numerical valued function defined on sample space, usually denoted by capital letters</a:t>
            </a:r>
            <a:r>
              <a:rPr lang="en-US" sz="2400" dirty="0" smtClean="0">
                <a:latin typeface="Times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" pitchFamily="18" charset="0"/>
              </a:rPr>
              <a:t>Example</a:t>
            </a:r>
            <a:r>
              <a:rPr lang="en-US" sz="2400" b="1" dirty="0">
                <a:latin typeface="Times" pitchFamily="18" charset="0"/>
              </a:rPr>
              <a:t>:</a:t>
            </a:r>
            <a:r>
              <a:rPr lang="en-US" sz="2400" dirty="0">
                <a:latin typeface="Times" pitchFamily="18" charset="0"/>
              </a:rPr>
              <a:t> If X is a random variable, then it is a function from the elements of the sample space to the set of real numbers. i.e. X is a function X: S ® </a:t>
            </a:r>
            <a:r>
              <a:rPr lang="en-US" sz="2400" dirty="0" smtClean="0">
                <a:latin typeface="Times" pitchFamily="18" charset="0"/>
              </a:rPr>
              <a:t>R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  <a:sym typeface="Wingdings"/>
              </a:rPr>
              <a:t></a:t>
            </a:r>
            <a:r>
              <a:rPr lang="en-US" sz="2400" dirty="0">
                <a:latin typeface="Times" pitchFamily="18" charset="0"/>
              </a:rPr>
              <a:t>A random variable takes a possible outcome </a:t>
            </a:r>
            <a:r>
              <a:rPr lang="en-US" sz="2400" dirty="0" smtClean="0">
                <a:latin typeface="Times" pitchFamily="18" charset="0"/>
              </a:rPr>
              <a:t>&amp; assigns </a:t>
            </a:r>
            <a:r>
              <a:rPr lang="en-US" sz="2400" dirty="0">
                <a:latin typeface="Times" pitchFamily="18" charset="0"/>
              </a:rPr>
              <a:t>a number to it.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" pitchFamily="18" charset="0"/>
              </a:rPr>
              <a:t>Example:</a:t>
            </a:r>
            <a:r>
              <a:rPr lang="en-US" sz="2400" dirty="0">
                <a:latin typeface="Times" pitchFamily="18" charset="0"/>
              </a:rPr>
              <a:t> Flip a coin three times, let X be the number of heads in three tosses. 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295400" y="4724400"/>
          <a:ext cx="7010400" cy="1981200"/>
        </p:xfrm>
        <a:graphic>
          <a:graphicData uri="http://schemas.openxmlformats.org/presentationml/2006/ole">
            <p:oleObj spid="_x0000_s26625" name="Equation" r:id="rId3" imgW="5207000" imgH="1397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22860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Note: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Poisson probability distribution provides a close approximation to the binomial probability distribution when n is large and p is quite small or quite large with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4876800" y="1066800"/>
          <a:ext cx="914400" cy="381000"/>
        </p:xfrm>
        <a:graphic>
          <a:graphicData uri="http://schemas.openxmlformats.org/presentationml/2006/ole">
            <p:oleObj spid="_x0000_s61441" name="Equation" r:id="rId3" imgW="583947" imgH="241195" progId="Equation.3">
              <p:embed/>
            </p:oleObj>
          </a:graphicData>
        </a:graphic>
      </p:graphicFrame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-114300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85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228600" y="1447800"/>
          <a:ext cx="6477000" cy="1295400"/>
        </p:xfrm>
        <a:graphic>
          <a:graphicData uri="http://schemas.openxmlformats.org/presentationml/2006/ole">
            <p:oleObj spid="_x0000_s61444" name="Equation" r:id="rId4" imgW="4229100" imgH="83820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2667000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Usually we use this approximation if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4876800" y="2819400"/>
          <a:ext cx="990600" cy="304800"/>
        </p:xfrm>
        <a:graphic>
          <a:graphicData uri="http://schemas.openxmlformats.org/presentationml/2006/ole">
            <p:oleObj spid="_x0000_s61446" name="Equation" r:id="rId5" imgW="545863" imgH="241195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5867400" y="2743200"/>
            <a:ext cx="2398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In other words, if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8153400" y="2819400"/>
          <a:ext cx="762000" cy="304800"/>
        </p:xfrm>
        <a:graphic>
          <a:graphicData uri="http://schemas.openxmlformats.org/presentationml/2006/ole">
            <p:oleObj spid="_x0000_s61448" name="Equation" r:id="rId6" imgW="558558" imgH="203112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228600" y="3124200"/>
            <a:ext cx="628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and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838200" y="3200400"/>
          <a:ext cx="990600" cy="360218"/>
        </p:xfrm>
        <a:graphic>
          <a:graphicData uri="http://schemas.openxmlformats.org/presentationml/2006/ole">
            <p:oleObj spid="_x0000_s61450" name="Equation" r:id="rId7" imgW="545863" imgH="241195" progId="Equation.3">
              <p:embed/>
            </p:oleObj>
          </a:graphicData>
        </a:graphic>
      </p:graphicFrame>
      <p:sp>
        <p:nvSpPr>
          <p:cNvPr id="16" name="Rectangle 15"/>
          <p:cNvSpPr/>
          <p:nvPr/>
        </p:nvSpPr>
        <p:spPr>
          <a:xfrm>
            <a:off x="1828800" y="3124200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[or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2286000" y="3200400"/>
          <a:ext cx="1295400" cy="381000"/>
        </p:xfrm>
        <a:graphic>
          <a:graphicData uri="http://schemas.openxmlformats.org/presentationml/2006/ole">
            <p:oleObj spid="_x0000_s61451" name="Equation" r:id="rId8" imgW="965200" imgH="254000" progId="Equation.3">
              <p:embed/>
            </p:oleObj>
          </a:graphicData>
        </a:graphic>
      </p:graphicFrame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3733800" y="3200400"/>
            <a:ext cx="541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then we may use Poisson distribution as an approximation to binomial distribution.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0" y="3962400"/>
            <a:ext cx="8991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1.  A manufacturer of television set known that on an average 5% of their product is defective. They sells television sets in consignment of 100 and guarantees that not more than 2 set will be defective. What is the probability that the TV set will fail to meet the guaranteed quality?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e-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= 0.0067            Solution: </a:t>
            </a: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Success = the TV is defective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152400" y="0"/>
            <a:ext cx="89916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X = number of successes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 = probability of success = 5% = 0.05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 = 100 , λ =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= 100 x 0.05 = 5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Poisson Distribution is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P(X=x) = e-λ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λx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/x! ; x=0,1,2,3,4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Guarantee: X not less than 2 =&gt; X= 0,1,2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P(X &gt; 2) = 1 - [P(0)+ P(1) + P(2)]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1 - e-5 [1 + 5 + 25/2 ]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1 - e-5 (37/2)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1 - (0.0067) x 37/2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1 - 0.12395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228600" algn="l"/>
                <a:tab pos="342900" algn="l"/>
                <a:tab pos="6858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= 0.87605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Common Continuous Probability Distributions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Normal Distribution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 random variable X is said to have a normal distribution if its probability density function is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pitchFamily="34" charset="0"/>
              </a:rPr>
              <a:t> 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304800" y="1828800"/>
          <a:ext cx="8382000" cy="2057400"/>
        </p:xfrm>
        <a:graphic>
          <a:graphicData uri="http://schemas.openxmlformats.org/presentationml/2006/ole">
            <p:oleObj spid="_x0000_s63490" name="Equation" r:id="rId4" imgW="5435600" imgH="1333500" progId="Equation.3">
              <p:embed/>
            </p:oleObj>
          </a:graphicData>
        </a:graphic>
      </p:graphicFrame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" y="38100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Properties of Normal Distribution: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1.It is bell shaped and is symmetrical about its mean and it is mesokurtic. The maximum ordinate is at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581400" y="4724400"/>
          <a:ext cx="609600" cy="276225"/>
        </p:xfrm>
        <a:graphic>
          <a:graphicData uri="http://schemas.openxmlformats.org/presentationml/2006/ole">
            <p:oleObj spid="_x0000_s63493" name="Equation" r:id="rId5" imgW="482391" imgH="203112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191000" y="4572000"/>
            <a:ext cx="259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and is given by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6172200" y="4495800"/>
          <a:ext cx="1600200" cy="685800"/>
        </p:xfrm>
        <a:graphic>
          <a:graphicData uri="http://schemas.openxmlformats.org/presentationml/2006/ole">
            <p:oleObj spid="_x0000_s63495" name="Equation" r:id="rId6" imgW="1193800" imgH="5207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50292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2.It is asymptotic to the axis, i.e., it extends indefinitely in either direction from the mean.</a:t>
            </a:r>
          </a:p>
          <a:p>
            <a:pPr lvl="0"/>
            <a:r>
              <a:rPr lang="en-US" sz="2400" dirty="0" smtClean="0">
                <a:latin typeface="Times" pitchFamily="18" charset="0"/>
              </a:rPr>
              <a:t>3. It is a continuous distribution.</a:t>
            </a:r>
          </a:p>
          <a:p>
            <a:pPr lvl="0"/>
            <a:r>
              <a:rPr lang="en-US" sz="2400" dirty="0" smtClean="0">
                <a:latin typeface="Times" pitchFamily="18" charset="0"/>
              </a:rPr>
              <a:t>4. It is a family of curves, i.e., every unique pair of mean and standard</a:t>
            </a:r>
            <a:endParaRPr lang="en-US" sz="2400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deviation defines a d/t normal distribution. Thus, the normal distribution is completely described by two parameters: mean and standard deviation.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2400" y="114300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5.Total area under the curve sums to 1, i.e., the area of the distribution on each side of the mean is 0.5.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13" name="Object 1"/>
          <p:cNvGraphicFramePr>
            <a:graphicFrameLocks noChangeAspect="1"/>
          </p:cNvGraphicFramePr>
          <p:nvPr/>
        </p:nvGraphicFramePr>
        <p:xfrm>
          <a:off x="4114800" y="1676400"/>
          <a:ext cx="533400" cy="228600"/>
        </p:xfrm>
        <a:graphic>
          <a:graphicData uri="http://schemas.openxmlformats.org/presentationml/2006/ole">
            <p:oleObj spid="_x0000_s64513" name="Equation" r:id="rId3" imgW="190417" imgH="152334" progId="Equation.3">
              <p:embed/>
            </p:oleObj>
          </a:graphicData>
        </a:graphic>
      </p:graphicFrame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495800" y="1447800"/>
          <a:ext cx="1981200" cy="762000"/>
        </p:xfrm>
        <a:graphic>
          <a:graphicData uri="http://schemas.openxmlformats.org/presentationml/2006/ole">
            <p:oleObj spid="_x0000_s64515" name="Equation" r:id="rId4" imgW="1053643" imgH="545863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205740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6. It is unimodal, i.e., values mound up only in the center of the curve.</a:t>
            </a:r>
          </a:p>
          <a:p>
            <a:pPr lvl="0"/>
            <a:r>
              <a:rPr lang="en-US" sz="2400" dirty="0" smtClean="0">
                <a:latin typeface="Times" pitchFamily="18" charset="0"/>
              </a:rPr>
              <a:t>7.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381000" y="2514600"/>
          <a:ext cx="4114800" cy="457200"/>
        </p:xfrm>
        <a:graphic>
          <a:graphicData uri="http://schemas.openxmlformats.org/presentationml/2006/ole">
            <p:oleObj spid="_x0000_s64517" name="Equation" r:id="rId5" imgW="2362200" imgH="254000" progId="Equation.3">
              <p:embed/>
            </p:oleObj>
          </a:graphicData>
        </a:graphic>
      </p:graphicFrame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2895600"/>
            <a:ext cx="914400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114300" algn="l"/>
              </a:tabLst>
            </a:pP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8.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probability that a random variable will have a value between any two points is equal to the area under the curve between those points.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Note: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To facilitate the use of normal distribution, the following distribution known as the standard normal distribution was derived by using the transformation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381000" y="4876800"/>
          <a:ext cx="1524000" cy="609600"/>
        </p:xfrm>
        <a:graphic>
          <a:graphicData uri="http://schemas.openxmlformats.org/presentationml/2006/ole">
            <p:oleObj spid="_x0000_s64520" name="Equation" r:id="rId6" imgW="1206500" imgH="508000" progId="Equation.3">
              <p:embed/>
            </p:oleObj>
          </a:graphicData>
        </a:graphic>
      </p:graphicFrame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2057400" y="4724400"/>
          <a:ext cx="3429000" cy="838200"/>
        </p:xfrm>
        <a:graphic>
          <a:graphicData uri="http://schemas.openxmlformats.org/presentationml/2006/ole">
            <p:oleObj spid="_x0000_s64522" name="Equation" r:id="rId7" imgW="2324100" imgH="571500" progId="Equation.3">
              <p:embed/>
            </p:oleObj>
          </a:graphicData>
        </a:graphic>
      </p:graphicFrame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0" y="54102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Properties of the Standard Normal Distribution: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114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Same as a normal distribution, but also mean is zero, variance is one, standard Deviation is one.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-114300" algn="l"/>
              </a:tabLst>
            </a:pP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Areas under the standard normal distribution curve have been tabulated in various ways.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-114300" algn="l"/>
              </a:tabLst>
            </a:pP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The most common ones are the areas between </a:t>
            </a:r>
            <a:endParaRPr lang="en-US" sz="2400" dirty="0" smtClean="0">
              <a:latin typeface="Times" pitchFamily="18" charset="0"/>
              <a:cs typeface="Arial" pitchFamily="34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37" name="Object 1"/>
          <p:cNvGraphicFramePr>
            <a:graphicFrameLocks noChangeAspect="1"/>
          </p:cNvGraphicFramePr>
          <p:nvPr/>
        </p:nvGraphicFramePr>
        <p:xfrm>
          <a:off x="6019800" y="1066800"/>
          <a:ext cx="3124200" cy="304800"/>
        </p:xfrm>
        <a:graphic>
          <a:graphicData uri="http://schemas.openxmlformats.org/presentationml/2006/ole">
            <p:oleObj spid="_x0000_s65537" name="Equation" r:id="rId3" imgW="2654300" imgH="2540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" y="13716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Given normal distributed random variable X with mean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57200" y="1828800"/>
          <a:ext cx="3352800" cy="304800"/>
        </p:xfrm>
        <a:graphic>
          <a:graphicData uri="http://schemas.openxmlformats.org/presentationml/2006/ole">
            <p:oleObj spid="_x0000_s65539" name="Equation" r:id="rId4" imgW="2578100" imgH="254000" progId="Equation.3">
              <p:embed/>
            </p:oleObj>
          </a:graphicData>
        </a:graphic>
      </p:graphicFrame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228600" y="2286000"/>
          <a:ext cx="4495800" cy="685800"/>
        </p:xfrm>
        <a:graphic>
          <a:graphicData uri="http://schemas.openxmlformats.org/presentationml/2006/ole">
            <p:oleObj spid="_x0000_s65541" name="Equation" r:id="rId5" imgW="3403600" imgH="508000" progId="Equation.3">
              <p:embed/>
            </p:oleObj>
          </a:graphicData>
        </a:graphic>
      </p:graphicFrame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4876800" y="2590800"/>
          <a:ext cx="238125" cy="180975"/>
        </p:xfrm>
        <a:graphic>
          <a:graphicData uri="http://schemas.openxmlformats.org/presentationml/2006/ole">
            <p:oleObj spid="_x0000_s65543" name="Equation" r:id="rId6" imgW="241091" imgH="177646" progId="Equation.3">
              <p:embed/>
            </p:oleObj>
          </a:graphicData>
        </a:graphic>
      </p:graphicFrame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5181600" y="2286000"/>
          <a:ext cx="3581400" cy="657225"/>
        </p:xfrm>
        <a:graphic>
          <a:graphicData uri="http://schemas.openxmlformats.org/presentationml/2006/ole">
            <p:oleObj spid="_x0000_s65545" name="Equation" r:id="rId7" imgW="3022600" imgH="508000" progId="Equation.3">
              <p:embed/>
            </p:oleObj>
          </a:graphicData>
        </a:graphic>
      </p:graphicFrame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152400" y="2819400"/>
            <a:ext cx="9028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Note: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48" name="Object 12"/>
          <p:cNvGraphicFramePr>
            <a:graphicFrameLocks noChangeAspect="1"/>
          </p:cNvGraphicFramePr>
          <p:nvPr/>
        </p:nvGraphicFramePr>
        <p:xfrm>
          <a:off x="990600" y="3200400"/>
          <a:ext cx="3657600" cy="1066800"/>
        </p:xfrm>
        <a:graphic>
          <a:graphicData uri="http://schemas.openxmlformats.org/presentationml/2006/ole">
            <p:oleObj spid="_x0000_s65548" name="Equation" r:id="rId8" imgW="2362200" imgH="863600" progId="Equation.3">
              <p:embed/>
            </p:oleObj>
          </a:graphicData>
        </a:graphic>
      </p:graphicFrame>
      <p:pic>
        <p:nvPicPr>
          <p:cNvPr id="65551" name="Picture 1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0" y="5410200"/>
            <a:ext cx="2057400" cy="1095375"/>
          </a:xfrm>
          <a:prstGeom prst="rect">
            <a:avLst/>
          </a:prstGeom>
          <a:noFill/>
        </p:spPr>
      </p:pic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3657600" y="212725"/>
            <a:ext cx="20113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0" y="434340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Find the area under the standard normal distribution which lies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0" y="510540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A, Between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55" name="Object 19"/>
          <p:cNvGraphicFramePr>
            <a:graphicFrameLocks noChangeAspect="1"/>
          </p:cNvGraphicFramePr>
          <p:nvPr/>
        </p:nvGraphicFramePr>
        <p:xfrm>
          <a:off x="1600200" y="5257800"/>
          <a:ext cx="2133600" cy="304800"/>
        </p:xfrm>
        <a:graphic>
          <a:graphicData uri="http://schemas.openxmlformats.org/presentationml/2006/ole">
            <p:oleObj spid="_x0000_s65555" name="Equation" r:id="rId10" imgW="1675673" imgH="253890" progId="Equation.3">
              <p:embed/>
            </p:oleObj>
          </a:graphicData>
        </a:graphic>
      </p:graphicFrame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5562600"/>
            <a:ext cx="1382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555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5558" name="Object 22"/>
          <p:cNvGraphicFramePr>
            <a:graphicFrameLocks noChangeAspect="1"/>
          </p:cNvGraphicFramePr>
          <p:nvPr/>
        </p:nvGraphicFramePr>
        <p:xfrm>
          <a:off x="1447800" y="5715000"/>
          <a:ext cx="4419600" cy="381000"/>
        </p:xfrm>
        <a:graphic>
          <a:graphicData uri="http://schemas.openxmlformats.org/presentationml/2006/ole">
            <p:oleObj spid="_x0000_s65558" name="Equation" r:id="rId11" imgW="2692400" imgH="254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B, Between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1" name="Object 1"/>
          <p:cNvGraphicFramePr>
            <a:graphicFrameLocks noChangeAspect="1"/>
          </p:cNvGraphicFramePr>
          <p:nvPr/>
        </p:nvGraphicFramePr>
        <p:xfrm>
          <a:off x="1828800" y="381000"/>
          <a:ext cx="2819400" cy="304800"/>
        </p:xfrm>
        <a:graphic>
          <a:graphicData uri="http://schemas.openxmlformats.org/presentationml/2006/ole">
            <p:oleObj spid="_x0000_s66561" name="Equation" r:id="rId3" imgW="1777229" imgH="253890" progId="Equation.3">
              <p:embed/>
            </p:oleObj>
          </a:graphicData>
        </a:graphic>
      </p:graphicFrame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1371600" y="914400"/>
          <a:ext cx="3581400" cy="1143000"/>
        </p:xfrm>
        <a:graphic>
          <a:graphicData uri="http://schemas.openxmlformats.org/presentationml/2006/ole">
            <p:oleObj spid="_x0000_s66564" name="Equation" r:id="rId4" imgW="2044700" imgH="863600" progId="Equation.3">
              <p:embed/>
            </p:oleObj>
          </a:graphicData>
        </a:graphic>
      </p:graphicFrame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9600"/>
            <a:ext cx="3124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52400" y="1981200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C, To the right of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2514600" y="2133600"/>
          <a:ext cx="1143000" cy="304800"/>
        </p:xfrm>
        <a:graphic>
          <a:graphicData uri="http://schemas.openxmlformats.org/presentationml/2006/ole">
            <p:oleObj spid="_x0000_s66567" name="Equation" r:id="rId6" imgW="850531" imgH="203112" progId="Equation.3">
              <p:embed/>
            </p:oleObj>
          </a:graphicData>
        </a:graphic>
      </p:graphicFrame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6569" name="Picture 9"/>
          <p:cNvPicPr>
            <a:picLocks noChangeAspect="1" noChangeArrowheads="1"/>
          </p:cNvPicPr>
          <p:nvPr/>
        </p:nvPicPr>
        <p:blipFill>
          <a:blip r:embed="rId7"/>
          <a:srcRect l="14285" r="9525"/>
          <a:stretch>
            <a:fillRect/>
          </a:stretch>
        </p:blipFill>
        <p:spPr bwMode="auto">
          <a:xfrm>
            <a:off x="4572000" y="2667000"/>
            <a:ext cx="3657600" cy="1905000"/>
          </a:xfrm>
          <a:prstGeom prst="rect">
            <a:avLst/>
          </a:prstGeom>
          <a:noFill/>
        </p:spPr>
      </p:pic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152400" y="2514600"/>
            <a:ext cx="161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72" name="Object 12"/>
          <p:cNvGraphicFramePr>
            <a:graphicFrameLocks noChangeAspect="1"/>
          </p:cNvGraphicFramePr>
          <p:nvPr/>
        </p:nvGraphicFramePr>
        <p:xfrm>
          <a:off x="304800" y="2971800"/>
          <a:ext cx="3505200" cy="1371600"/>
        </p:xfrm>
        <a:graphic>
          <a:graphicData uri="http://schemas.openxmlformats.org/presentationml/2006/ole">
            <p:oleObj spid="_x0000_s66572" name="Equation" r:id="rId8" imgW="2946400" imgH="1168400" progId="Equation.3">
              <p:embed/>
            </p:oleObj>
          </a:graphicData>
        </a:graphic>
      </p:graphicFrame>
      <p:graphicFrame>
        <p:nvGraphicFramePr>
          <p:cNvPr id="66576" name="Object 16"/>
          <p:cNvGraphicFramePr>
            <a:graphicFrameLocks noChangeAspect="1"/>
          </p:cNvGraphicFramePr>
          <p:nvPr/>
        </p:nvGraphicFramePr>
        <p:xfrm>
          <a:off x="2819400" y="4724400"/>
          <a:ext cx="1447800" cy="381000"/>
        </p:xfrm>
        <a:graphic>
          <a:graphicData uri="http://schemas.openxmlformats.org/presentationml/2006/ole">
            <p:oleObj spid="_x0000_s66576" name="Equation" r:id="rId9" imgW="850531" imgH="203112" progId="Equation.3">
              <p:embed/>
            </p:oleObj>
          </a:graphicData>
        </a:graphic>
      </p:graphicFrame>
      <p:pic>
        <p:nvPicPr>
          <p:cNvPr id="66575" name="Picture 1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62600" y="5029200"/>
            <a:ext cx="3124200" cy="1676400"/>
          </a:xfrm>
          <a:prstGeom prst="rect">
            <a:avLst/>
          </a:prstGeom>
          <a:noFill/>
        </p:spPr>
      </p:pic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0" y="46482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b="1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D,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To the left of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74295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  <a:tab pos="1600200" algn="l"/>
              </a:tabLst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  <a:tab pos="160020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80" name="Object 20"/>
          <p:cNvGraphicFramePr>
            <a:graphicFrameLocks noChangeAspect="1"/>
          </p:cNvGraphicFramePr>
          <p:nvPr/>
        </p:nvGraphicFramePr>
        <p:xfrm>
          <a:off x="1600200" y="5410200"/>
          <a:ext cx="3352800" cy="1219200"/>
        </p:xfrm>
        <a:graphic>
          <a:graphicData uri="http://schemas.openxmlformats.org/presentationml/2006/ole">
            <p:oleObj spid="_x0000_s66580" name="Equation" r:id="rId11" imgW="2603500" imgH="863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28600" y="304801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E, Between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1905000" y="381000"/>
          <a:ext cx="2514600" cy="381000"/>
        </p:xfrm>
        <a:graphic>
          <a:graphicData uri="http://schemas.openxmlformats.org/presentationml/2006/ole">
            <p:oleObj spid="_x0000_s67585" name="Equation" r:id="rId3" imgW="2005729" imgH="253890" progId="Equation.3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762000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lang="en-US" sz="2400" dirty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533400" y="1371600"/>
          <a:ext cx="5029200" cy="1524000"/>
        </p:xfrm>
        <a:graphic>
          <a:graphicData uri="http://schemas.openxmlformats.org/presentationml/2006/ole">
            <p:oleObj spid="_x0000_s67587" name="Equation" r:id="rId4" imgW="3505200" imgH="1168400" progId="Equation.3">
              <p:embed/>
            </p:oleObj>
          </a:graphicData>
        </a:graphic>
      </p:graphicFrame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5"/>
          <a:srcRect r="15953"/>
          <a:stretch>
            <a:fillRect/>
          </a:stretch>
        </p:blipFill>
        <p:spPr bwMode="auto">
          <a:xfrm>
            <a:off x="5943600" y="1143000"/>
            <a:ext cx="28956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28600" y="2819400"/>
            <a:ext cx="1638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F, Between </a:t>
            </a:r>
            <a:endParaRPr lang="en-US" sz="2400" dirty="0" smtClean="0">
              <a:latin typeface="Times" pitchFamily="18" charset="0"/>
              <a:cs typeface="Arial" pitchFamily="34" charset="0"/>
            </a:endParaRP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1752600" y="2895600"/>
          <a:ext cx="3124200" cy="457200"/>
        </p:xfrm>
        <a:graphic>
          <a:graphicData uri="http://schemas.openxmlformats.org/presentationml/2006/ole">
            <p:oleObj spid="_x0000_s67590" name="Equation" r:id="rId6" imgW="1866090" imgH="25389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276600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lang="en-US" sz="2400" dirty="0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1524000" y="3733800"/>
          <a:ext cx="4572000" cy="1219200"/>
        </p:xfrm>
        <a:graphic>
          <a:graphicData uri="http://schemas.openxmlformats.org/presentationml/2006/ole">
            <p:oleObj spid="_x0000_s67592" name="Equation" r:id="rId7" imgW="3352800" imgH="863600" progId="Equation.3">
              <p:embed/>
            </p:oleObj>
          </a:graphicData>
        </a:graphic>
      </p:graphicFrame>
      <p:pic>
        <p:nvPicPr>
          <p:cNvPr id="67594" name="Picture 10"/>
          <p:cNvPicPr>
            <a:picLocks noChangeAspect="1" noChangeArrowheads="1"/>
          </p:cNvPicPr>
          <p:nvPr/>
        </p:nvPicPr>
        <p:blipFill>
          <a:blip r:embed="rId8"/>
          <a:srcRect l="11650" t="7059" r="14563" b="15294"/>
          <a:stretch>
            <a:fillRect/>
          </a:stretch>
        </p:blipFill>
        <p:spPr bwMode="auto">
          <a:xfrm>
            <a:off x="6324600" y="3429000"/>
            <a:ext cx="251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0" y="5029200"/>
            <a:ext cx="824058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4295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2,Find the value of Z if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4295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A, The normal curve area between 0 and z(positive) is 0.4726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  <a:tab pos="1600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228600" y="5791200"/>
            <a:ext cx="161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381000" y="381000"/>
          <a:ext cx="5943600" cy="1694392"/>
        </p:xfrm>
        <a:graphic>
          <a:graphicData uri="http://schemas.openxmlformats.org/presentationml/2006/ole">
            <p:oleObj spid="_x0000_s68609" name="Equation" r:id="rId3" imgW="3162300" imgH="863600" progId="Equation.3">
              <p:embed/>
            </p:oleObj>
          </a:graphicData>
        </a:graphic>
      </p:graphicFrame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52400"/>
            <a:ext cx="304800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52400" y="2057400"/>
            <a:ext cx="8991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763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3. A random variable X has a normal distribution with mean 80 and standard deviation 4.8. What is the probability that it will take a 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8763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Less than 87.2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8763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Greater than 76.4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8763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Between 81.2 and 86.0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52400" y="3962400"/>
            <a:ext cx="15872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</a:t>
            </a:r>
          </a:p>
          <a:p>
            <a:pPr marL="0" marR="0" lvl="0" indent="304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endParaRPr lang="en-US" sz="2400" b="1" dirty="0" smtClean="0">
              <a:latin typeface="Times" pitchFamily="18" charset="0"/>
              <a:cs typeface="Arial" pitchFamily="34" charset="0"/>
            </a:endParaRPr>
          </a:p>
          <a:p>
            <a:pPr marL="0" marR="0" lvl="0" indent="304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pitchFamily="34" charset="0"/>
              </a:rPr>
              <a:t>A,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304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1752600" y="4114800"/>
          <a:ext cx="7010400" cy="333375"/>
        </p:xfrm>
        <a:graphic>
          <a:graphicData uri="http://schemas.openxmlformats.org/presentationml/2006/ole">
            <p:oleObj spid="_x0000_s68613" name="Equation" r:id="rId5" imgW="5016500" imgH="254000" progId="Equation.3">
              <p:embed/>
            </p:oleObj>
          </a:graphicData>
        </a:graphic>
      </p:graphicFrame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615" name="Object 7"/>
          <p:cNvGraphicFramePr>
            <a:graphicFrameLocks noChangeAspect="1"/>
          </p:cNvGraphicFramePr>
          <p:nvPr/>
        </p:nvGraphicFramePr>
        <p:xfrm>
          <a:off x="1752600" y="4572000"/>
          <a:ext cx="4419600" cy="1971675"/>
        </p:xfrm>
        <a:graphic>
          <a:graphicData uri="http://schemas.openxmlformats.org/presentationml/2006/ole">
            <p:oleObj spid="_x0000_s68615" name="Equation" r:id="rId6" imgW="3276600" imgH="196850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algn="just"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</a:pPr>
            <a:r>
              <a:rPr lang="en-US" b="1" dirty="0" smtClean="0">
                <a:latin typeface="Times" pitchFamily="18" charset="0"/>
                <a:cs typeface="Arial" pitchFamily="34" charset="0"/>
              </a:rPr>
              <a:t>B,</a:t>
            </a:r>
            <a:endParaRPr lang="en-US" dirty="0" smtClean="0">
              <a:latin typeface="Times" pitchFamily="18" charset="0"/>
              <a:cs typeface="Arial" pitchFamily="34" charset="0"/>
            </a:endParaRPr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1524000" y="228600"/>
          <a:ext cx="5410200" cy="2352675"/>
        </p:xfrm>
        <a:graphic>
          <a:graphicData uri="http://schemas.openxmlformats.org/presentationml/2006/ole">
            <p:oleObj spid="_x0000_s69633" name="Equation" r:id="rId3" imgW="3403600" imgH="19685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26670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algn="just"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</a:pPr>
            <a:r>
              <a:rPr lang="en-US" b="1" dirty="0" smtClean="0">
                <a:latin typeface="Times" pitchFamily="18" charset="0"/>
                <a:cs typeface="Arial" pitchFamily="34" charset="0"/>
              </a:rPr>
              <a:t>C,</a:t>
            </a:r>
            <a:endParaRPr lang="en-US" dirty="0" smtClean="0">
              <a:latin typeface="Times" pitchFamily="18" charset="0"/>
              <a:cs typeface="Arial" pitchFamily="34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1066800" y="3124200"/>
          <a:ext cx="6096000" cy="2514600"/>
        </p:xfrm>
        <a:graphic>
          <a:graphicData uri="http://schemas.openxmlformats.org/presentationml/2006/ole">
            <p:oleObj spid="_x0000_s69635" name="Equation" r:id="rId4" imgW="4394200" imgH="19685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228601" y="30480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4. A normal distribution has mean 62.4.Find its standard deviation if 20.05% of the area under the normal curve lies to the right of 72.9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pitchFamily="34" charset="0"/>
              </a:rPr>
              <a:t> 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447800" y="1447800"/>
          <a:ext cx="7467600" cy="5029200"/>
        </p:xfrm>
        <a:graphic>
          <a:graphicData uri="http://schemas.openxmlformats.org/presentationml/2006/ole">
            <p:oleObj spid="_x0000_s70658" name="Equation" r:id="rId3" imgW="5245100" imgH="3302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28600" y="304800"/>
            <a:ext cx="8763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X = {0, 1, 2, 3, 4, 5}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X assumes a specific number of values with some probabilities.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There are two types of random variables: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Discrete random variable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: are variables which can assume only a specific number of values. They have values that can be counted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Examples: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Toss coin n times and count the number of heads.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Number of children in a family.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Number of car accidents per week.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Number of defective items in a given company.</a:t>
            </a:r>
          </a:p>
          <a:p>
            <a:pPr lvl="2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Number of bacteria per two cubic centimeter of water.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66229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5. A random variable has a normal distribution with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6553200" y="152400"/>
          <a:ext cx="609600" cy="228600"/>
        </p:xfrm>
        <a:graphic>
          <a:graphicData uri="http://schemas.openxmlformats.org/presentationml/2006/ole">
            <p:oleObj spid="_x0000_s71681" name="Equation" r:id="rId3" imgW="482391" imgH="203112" progId="Equation.3">
              <p:embed/>
            </p:oleObj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" y="733425"/>
            <a:ext cx="899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Find its mean if the probability that the random variable will assume a value less than 52.5 is 0.6915.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600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Solution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pitchFamily="34" charset="0"/>
              </a:rPr>
              <a:t> 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1752600" y="1600200"/>
          <a:ext cx="6248400" cy="3352800"/>
        </p:xfrm>
        <a:graphic>
          <a:graphicData uri="http://schemas.openxmlformats.org/presentationml/2006/ole">
            <p:oleObj spid="_x0000_s71684" name="Equation" r:id="rId4" imgW="3619500" imgH="2286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83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latin typeface="Times" pitchFamily="18" charset="0"/>
              </a:rPr>
              <a:t>2. Continuous </a:t>
            </a:r>
            <a:r>
              <a:rPr lang="en-US" sz="2400" b="1" dirty="0">
                <a:latin typeface="Times" pitchFamily="18" charset="0"/>
              </a:rPr>
              <a:t>random variable</a:t>
            </a:r>
            <a:r>
              <a:rPr lang="en-US" sz="2400" dirty="0">
                <a:latin typeface="Times" pitchFamily="18" charset="0"/>
              </a:rPr>
              <a:t>: are variables that can assume all values between any two give values.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latin typeface="Times" pitchFamily="18" charset="0"/>
              </a:rPr>
              <a:t>Examples</a:t>
            </a:r>
            <a:r>
              <a:rPr lang="en-US" sz="2400" dirty="0">
                <a:latin typeface="Times" pitchFamily="18" charset="0"/>
              </a:rPr>
              <a:t>: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Height of students at certain college.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Mark of a student.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Life time of light bulbs.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" pitchFamily="18" charset="0"/>
              </a:rPr>
              <a:t>Length of time required to complete a given training.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52400" y="228601"/>
            <a:ext cx="8686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Probability Distribution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Definition: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a probability distribution consists of value that a random variable can assume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&amp;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the corresponding probabilities of the values.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Consider the experiment of tossing a coin three times. Let X is the number of heads. Construct the probability distribution of X.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3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First identify the possible value that X can assume.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385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Calculate the probability of each possible distinct value of X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and express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X in the form of frequency distribution.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5181600"/>
          <a:ext cx="5486400" cy="1143000"/>
        </p:xfrm>
        <a:graphic>
          <a:graphicData uri="http://schemas.openxmlformats.org/drawingml/2006/table">
            <a:tbl>
              <a:tblPr/>
              <a:tblGrid>
                <a:gridCol w="1774348"/>
                <a:gridCol w="825378"/>
                <a:gridCol w="1030648"/>
                <a:gridCol w="1030648"/>
                <a:gridCol w="825378"/>
              </a:tblGrid>
              <a:tr h="51619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80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685800" y="5334000"/>
          <a:ext cx="990600" cy="352425"/>
        </p:xfrm>
        <a:graphic>
          <a:graphicData uri="http://schemas.openxmlformats.org/presentationml/2006/ole">
            <p:oleObj spid="_x0000_s28679" name="Equation" r:id="rId3" imgW="520474" imgH="203112" progId="Equation.3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609600" y="5867400"/>
          <a:ext cx="1219200" cy="533400"/>
        </p:xfrm>
        <a:graphic>
          <a:graphicData uri="http://schemas.openxmlformats.org/presentationml/2006/ole">
            <p:oleObj spid="_x0000_s28678" name="Equation" r:id="rId4" imgW="787058" imgH="266584" progId="Equation.3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5334000" y="5943600"/>
          <a:ext cx="457200" cy="419100"/>
        </p:xfrm>
        <a:graphic>
          <a:graphicData uri="http://schemas.openxmlformats.org/presentationml/2006/ole">
            <p:oleObj spid="_x0000_s28677" name="Equation" r:id="rId5" imgW="266353" imgH="266353" progId="Equation.3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4267200" y="5867400"/>
          <a:ext cx="609600" cy="533400"/>
        </p:xfrm>
        <a:graphic>
          <a:graphicData uri="http://schemas.openxmlformats.org/presentationml/2006/ole">
            <p:oleObj spid="_x0000_s28676" name="Equation" r:id="rId6" imgW="304536" imgH="266469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276600" y="5943600"/>
          <a:ext cx="533400" cy="457200"/>
        </p:xfrm>
        <a:graphic>
          <a:graphicData uri="http://schemas.openxmlformats.org/presentationml/2006/ole">
            <p:oleObj spid="_x0000_s28675" name="Equation" r:id="rId7" imgW="304536" imgH="266469" progId="Equation.3">
              <p:embed/>
            </p:oleObj>
          </a:graphicData>
        </a:graphic>
      </p:graphicFrame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438400" y="5943600"/>
          <a:ext cx="533400" cy="457200"/>
        </p:xfrm>
        <a:graphic>
          <a:graphicData uri="http://schemas.openxmlformats.org/presentationml/2006/ole">
            <p:oleObj spid="_x0000_s28674" name="Equation" r:id="rId8" imgW="266353" imgH="266353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52400" y="228600"/>
            <a:ext cx="8763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Probability distribution is denoted by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for discrete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&amp;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by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for continuous random variable.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Properties of Probability Distribution: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Times" pitchFamily="18" charset="0"/>
                <a:cs typeface="Arial" pitchFamily="34" charset="0"/>
              </a:rPr>
              <a:t>1.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Times" pitchFamily="18" charset="0"/>
                <a:cs typeface="Arial" pitchFamily="34" charset="0"/>
              </a:rPr>
              <a:t>2.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063625" y="2008188"/>
          <a:ext cx="2824163" cy="706437"/>
        </p:xfrm>
        <a:graphic>
          <a:graphicData uri="http://schemas.openxmlformats.org/presentationml/2006/ole">
            <p:oleObj spid="_x0000_s30722" name="Equation" r:id="rId4" imgW="1815840" imgH="431640" progId="Equation.3">
              <p:embed/>
            </p:oleObj>
          </a:graphicData>
        </a:graphic>
      </p:graphicFrame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33400" y="3048000"/>
          <a:ext cx="4800600" cy="1295400"/>
        </p:xfrm>
        <a:graphic>
          <a:graphicData uri="http://schemas.openxmlformats.org/presentationml/2006/ole">
            <p:oleObj spid="_x0000_s30724" name="Equation" r:id="rId5" imgW="3149600" imgH="850900" progId="Equation.3">
              <p:embed/>
            </p:oleObj>
          </a:graphicData>
        </a:graphic>
      </p:graphicFrame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434340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Note: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1143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If X is a continuous random variable then </a:t>
            </a:r>
          </a:p>
          <a:p>
            <a:pPr marL="45720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114300" algn="l"/>
              </a:tabLst>
            </a:pPr>
            <a:r>
              <a:rPr lang="en-US" sz="2400" dirty="0">
                <a:latin typeface="Times" pitchFamily="18" charset="0"/>
              </a:rPr>
              <a:t>Probability of a fixed value of a continuous random variable is zero.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1143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5791200" y="4876800"/>
          <a:ext cx="3200400" cy="762000"/>
        </p:xfrm>
        <a:graphic>
          <a:graphicData uri="http://schemas.openxmlformats.org/presentationml/2006/ole">
            <p:oleObj spid="_x0000_s30727" name="Equation" r:id="rId6" imgW="1993900" imgH="558800" progId="Equation.3">
              <p:embed/>
            </p:oleObj>
          </a:graphicData>
        </a:graphic>
      </p:graphicFrame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457200" y="6172200"/>
          <a:ext cx="7772400" cy="457200"/>
        </p:xfrm>
        <a:graphic>
          <a:graphicData uri="http://schemas.openxmlformats.org/presentationml/2006/ole">
            <p:oleObj spid="_x0000_s30729" name="Equation" r:id="rId7" imgW="5130800" imgH="2540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3. If </a:t>
            </a:r>
            <a:r>
              <a:rPr lang="en-US" sz="2400" dirty="0">
                <a:latin typeface="Times" pitchFamily="18" charset="0"/>
              </a:rPr>
              <a:t>X is discrete random variable then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228600" y="609600"/>
          <a:ext cx="7696200" cy="2895600"/>
        </p:xfrm>
        <a:graphic>
          <a:graphicData uri="http://schemas.openxmlformats.org/presentationml/2006/ole">
            <p:oleObj spid="_x0000_s33793" name="Equation" r:id="rId3" imgW="2400300" imgH="21590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3429001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Times" pitchFamily="18" charset="0"/>
              </a:rPr>
              <a:t>4.Probability </a:t>
            </a:r>
            <a:r>
              <a:rPr lang="en-US" sz="2400" dirty="0">
                <a:latin typeface="Times" pitchFamily="18" charset="0"/>
              </a:rPr>
              <a:t>means </a:t>
            </a:r>
            <a:r>
              <a:rPr lang="en-US" sz="2400" dirty="0">
                <a:solidFill>
                  <a:srgbClr val="00B050"/>
                </a:solidFill>
                <a:latin typeface="Times" pitchFamily="18" charset="0"/>
              </a:rPr>
              <a:t>area</a:t>
            </a:r>
            <a:r>
              <a:rPr lang="en-US" sz="2400" dirty="0">
                <a:latin typeface="Times" pitchFamily="18" charset="0"/>
              </a:rPr>
              <a:t> for continuous random variable.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28600" y="3886200"/>
            <a:ext cx="8686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Introduction </a:t>
            </a: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to expectation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Definition: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1. Let a discrete random variable X assume the values 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, 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, ….,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with the probabilities P(X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), P(X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), ….,P(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) respectively. Then the expected value of X, denoted as E(X) is defined as: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304800" y="228600"/>
          <a:ext cx="5105400" cy="1295400"/>
        </p:xfrm>
        <a:graphic>
          <a:graphicData uri="http://schemas.openxmlformats.org/presentationml/2006/ole">
            <p:oleObj spid="_x0000_s39938" name="Equation" r:id="rId3" imgW="3708400" imgH="812800" progId="Equation.3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1447800"/>
            <a:ext cx="883920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2.Let </a:t>
            </a:r>
            <a:r>
              <a:rPr lang="en-US" sz="2400" dirty="0">
                <a:latin typeface="Times" pitchFamily="18" charset="0"/>
              </a:rPr>
              <a:t>X be a continuous random variable  assuming the values in the interval (a, b) such that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124200" y="2057400"/>
          <a:ext cx="1905000" cy="685800"/>
        </p:xfrm>
        <a:graphic>
          <a:graphicData uri="http://schemas.openxmlformats.org/presentationml/2006/ole">
            <p:oleObj spid="_x0000_s39939" name="Equation" r:id="rId4" imgW="1002865" imgH="558558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4876800" y="2133600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" pitchFamily="18" charset="0"/>
              </a:rPr>
              <a:t>, then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638800" y="2133600"/>
          <a:ext cx="2590800" cy="685800"/>
        </p:xfrm>
        <a:graphic>
          <a:graphicData uri="http://schemas.openxmlformats.org/presentationml/2006/ole">
            <p:oleObj spid="_x0000_s39940" name="Equation" r:id="rId5" imgW="2324100" imgH="558800" progId="Equation.3">
              <p:embed/>
            </p:oleObj>
          </a:graphicData>
        </a:graphic>
      </p:graphicFrame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28600" y="2743200"/>
            <a:ext cx="8610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Examples: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What is the expected value of a random variable X obtained by tossing a coin three times where X is the number of heads?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First construct the probability distribution of X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5638800"/>
          <a:ext cx="5486400" cy="1219200"/>
        </p:xfrm>
        <a:graphic>
          <a:graphicData uri="http://schemas.openxmlformats.org/drawingml/2006/table">
            <a:tbl>
              <a:tblPr/>
              <a:tblGrid>
                <a:gridCol w="1774348"/>
                <a:gridCol w="825378"/>
                <a:gridCol w="1030648"/>
                <a:gridCol w="1030648"/>
                <a:gridCol w="825378"/>
              </a:tblGrid>
              <a:tr h="6096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685800" y="5791200"/>
          <a:ext cx="838200" cy="276225"/>
        </p:xfrm>
        <a:graphic>
          <a:graphicData uri="http://schemas.openxmlformats.org/presentationml/2006/ole">
            <p:oleObj spid="_x0000_s39941" name="Equation" r:id="rId6" imgW="520474" imgH="203112" progId="Equation.3">
              <p:embed/>
            </p:oleObj>
          </a:graphicData>
        </a:graphic>
      </p:graphicFrame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838200" y="6248400"/>
          <a:ext cx="1066800" cy="419100"/>
        </p:xfrm>
        <a:graphic>
          <a:graphicData uri="http://schemas.openxmlformats.org/presentationml/2006/ole">
            <p:oleObj spid="_x0000_s39942" name="Equation" r:id="rId7" imgW="787058" imgH="266584" progId="Equation.3">
              <p:embed/>
            </p:oleObj>
          </a:graphicData>
        </a:graphic>
      </p:graphicFrame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2438400" y="6324600"/>
          <a:ext cx="533400" cy="533400"/>
        </p:xfrm>
        <a:graphic>
          <a:graphicData uri="http://schemas.openxmlformats.org/presentationml/2006/ole">
            <p:oleObj spid="_x0000_s39943" name="Equation" r:id="rId8" imgW="266353" imgH="266353" progId="Equation.3">
              <p:embed/>
            </p:oleObj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5181600" y="6324600"/>
          <a:ext cx="533400" cy="533400"/>
        </p:xfrm>
        <a:graphic>
          <a:graphicData uri="http://schemas.openxmlformats.org/presentationml/2006/ole">
            <p:oleObj spid="_x0000_s39944" name="Equation" r:id="rId9" imgW="266353" imgH="266353" progId="Equation.3">
              <p:embed/>
            </p:oleObj>
          </a:graphicData>
        </a:graphic>
      </p:graphicFrame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3276600" y="6324600"/>
          <a:ext cx="533400" cy="533400"/>
        </p:xfrm>
        <a:graphic>
          <a:graphicData uri="http://schemas.openxmlformats.org/presentationml/2006/ole">
            <p:oleObj spid="_x0000_s39945" name="Equation" r:id="rId10" imgW="304536" imgH="266469" progId="Equation.3">
              <p:embed/>
            </p:oleObj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4191000" y="6324600"/>
          <a:ext cx="533400" cy="533400"/>
        </p:xfrm>
        <a:graphic>
          <a:graphicData uri="http://schemas.openxmlformats.org/presentationml/2006/ole">
            <p:oleObj spid="_x0000_s39946" name="Equation" r:id="rId11" imgW="304536" imgH="26646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04799" y="228600"/>
          <a:ext cx="7298473" cy="1600200"/>
        </p:xfrm>
        <a:graphic>
          <a:graphicData uri="http://schemas.openxmlformats.org/presentationml/2006/ole">
            <p:oleObj spid="_x0000_s35842" name="Equation" r:id="rId3" imgW="2946240" imgH="787320" progId="Equation.3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1752600"/>
            <a:ext cx="868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" pitchFamily="18" charset="0"/>
              </a:rPr>
              <a:t>2.Suppose </a:t>
            </a:r>
            <a:r>
              <a:rPr lang="en-US" sz="2400" dirty="0">
                <a:latin typeface="Times" pitchFamily="18" charset="0"/>
              </a:rPr>
              <a:t>a charity organization is mailing printed return-address stickers to over one million homes in Ethiopia. </a:t>
            </a:r>
            <a:endParaRPr lang="en-US" sz="2400" dirty="0" smtClean="0">
              <a:latin typeface="Times" pitchFamily="18" charset="0"/>
            </a:endParaRP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Each </a:t>
            </a:r>
            <a:r>
              <a:rPr lang="en-US" sz="2400" dirty="0">
                <a:latin typeface="Times" pitchFamily="18" charset="0"/>
              </a:rPr>
              <a:t>recipient is asked to donate either $1, $2, $5, $10, $15, or $</a:t>
            </a:r>
            <a:r>
              <a:rPr lang="en-US" sz="2400" dirty="0" smtClean="0">
                <a:latin typeface="Times" pitchFamily="18" charset="0"/>
              </a:rPr>
              <a:t>20.</a:t>
            </a:r>
          </a:p>
          <a:p>
            <a:pPr lvl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" pitchFamily="18" charset="0"/>
              </a:rPr>
              <a:t>Based </a:t>
            </a:r>
            <a:r>
              <a:rPr lang="en-US" sz="2400" dirty="0">
                <a:latin typeface="Times" pitchFamily="18" charset="0"/>
              </a:rPr>
              <a:t>on past experience, the amount a person donates is believed to follow the following probability distribution: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4648200"/>
          <a:ext cx="4876801" cy="914400"/>
        </p:xfrm>
        <a:graphic>
          <a:graphicData uri="http://schemas.openxmlformats.org/drawingml/2006/table">
            <a:tbl>
              <a:tblPr/>
              <a:tblGrid>
                <a:gridCol w="1295150"/>
                <a:gridCol w="502781"/>
                <a:gridCol w="566739"/>
                <a:gridCol w="593388"/>
                <a:gridCol w="639581"/>
                <a:gridCol w="639581"/>
                <a:gridCol w="639581"/>
              </a:tblGrid>
              <a:tr h="4572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$2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$10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$20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0.05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838200" y="4800600"/>
          <a:ext cx="685800" cy="276225"/>
        </p:xfrm>
        <a:graphic>
          <a:graphicData uri="http://schemas.openxmlformats.org/presentationml/2006/ole">
            <p:oleObj spid="_x0000_s35844" name="Equation" r:id="rId4" imgW="520474" imgH="203112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685800" y="5181600"/>
          <a:ext cx="838200" cy="304800"/>
        </p:xfrm>
        <a:graphic>
          <a:graphicData uri="http://schemas.openxmlformats.org/presentationml/2006/ole">
            <p:oleObj spid="_x0000_s35843" name="Equation" r:id="rId5" imgW="787058" imgH="266584" progId="Equation.3">
              <p:embed/>
            </p:oleObj>
          </a:graphicData>
        </a:graphic>
      </p:graphicFrame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2400" y="5715000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What is expected that an average donor to contribute?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Arial" pitchFamily="34" charset="0"/>
              </a:rPr>
              <a:t>Solution: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2079</Words>
  <Application>Microsoft Office PowerPoint</Application>
  <PresentationFormat>On-screen Show (4:3)</PresentationFormat>
  <Paragraphs>276</Paragraphs>
  <Slides>30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Office Theme</vt:lpstr>
      <vt:lpstr>Equation</vt:lpstr>
      <vt:lpstr>Microsoft Equation 3.0</vt:lpstr>
      <vt:lpstr>CHAPTER 6 RANDOM VARIABLES AND PROBABILITY DISTRIBUTIONS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RANDOM VARIABLES AND PROBABILITY DISTRIBUTIONS</dc:title>
  <dc:creator>Hp12</dc:creator>
  <cp:lastModifiedBy>Hp12</cp:lastModifiedBy>
  <cp:revision>129</cp:revision>
  <dcterms:created xsi:type="dcterms:W3CDTF">2019-11-28T16:23:25Z</dcterms:created>
  <dcterms:modified xsi:type="dcterms:W3CDTF">2019-12-06T19:36:26Z</dcterms:modified>
</cp:coreProperties>
</file>