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93" r:id="rId4"/>
    <p:sldId id="295" r:id="rId5"/>
    <p:sldId id="260" r:id="rId6"/>
    <p:sldId id="294" r:id="rId7"/>
    <p:sldId id="261" r:id="rId8"/>
    <p:sldId id="262" r:id="rId9"/>
    <p:sldId id="263" r:id="rId10"/>
    <p:sldId id="264" r:id="rId11"/>
    <p:sldId id="279" r:id="rId12"/>
    <p:sldId id="280" r:id="rId13"/>
    <p:sldId id="281" r:id="rId14"/>
    <p:sldId id="282" r:id="rId15"/>
    <p:sldId id="283" r:id="rId16"/>
    <p:sldId id="284" r:id="rId17"/>
    <p:sldId id="285" r:id="rId18"/>
    <p:sldId id="286" r:id="rId19"/>
    <p:sldId id="287" r:id="rId20"/>
    <p:sldId id="296" r:id="rId21"/>
    <p:sldId id="297" r:id="rId22"/>
    <p:sldId id="298" r:id="rId23"/>
    <p:sldId id="299" r:id="rId24"/>
    <p:sldId id="300" r:id="rId25"/>
    <p:sldId id="301"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0" d="100"/>
          <a:sy n="80" d="100"/>
        </p:scale>
        <p:origin x="-1050"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8.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5" Type="http://schemas.openxmlformats.org/officeDocument/2006/relationships/image" Target="../media/image23.wmf"/><Relationship Id="rId4" Type="http://schemas.openxmlformats.org/officeDocument/2006/relationships/image" Target="../media/image2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2DF5C4-7C5C-4CEE-873B-E0F5AF808664}" type="datetimeFigureOut">
              <a:rPr lang="en-US" smtClean="0"/>
              <a:pPr/>
              <a:t>12/10/2019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778265-3397-4B2B-8333-292D7FF9542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2DF5C4-7C5C-4CEE-873B-E0F5AF808664}" type="datetimeFigureOut">
              <a:rPr lang="en-US" smtClean="0"/>
              <a:pPr/>
              <a:t>12/10/2019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778265-3397-4B2B-8333-292D7FF9542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1.bin"/><Relationship Id="rId3" Type="http://schemas.openxmlformats.org/officeDocument/2006/relationships/oleObject" Target="../embeddings/oleObject6.bin"/><Relationship Id="rId7" Type="http://schemas.openxmlformats.org/officeDocument/2006/relationships/oleObject" Target="../embeddings/oleObject10.bin"/><Relationship Id="rId12"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9.bin"/><Relationship Id="rId11" Type="http://schemas.openxmlformats.org/officeDocument/2006/relationships/oleObject" Target="../embeddings/oleObject14.bin"/><Relationship Id="rId5" Type="http://schemas.openxmlformats.org/officeDocument/2006/relationships/oleObject" Target="../embeddings/oleObject8.bin"/><Relationship Id="rId10" Type="http://schemas.openxmlformats.org/officeDocument/2006/relationships/oleObject" Target="../embeddings/oleObject13.bin"/><Relationship Id="rId4" Type="http://schemas.openxmlformats.org/officeDocument/2006/relationships/oleObject" Target="../embeddings/oleObject7.bin"/><Relationship Id="rId9" Type="http://schemas.openxmlformats.org/officeDocument/2006/relationships/oleObject" Target="../embeddings/oleObject12.bin"/></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21.bin"/><Relationship Id="rId3" Type="http://schemas.openxmlformats.org/officeDocument/2006/relationships/oleObject" Target="../embeddings/oleObject16.bin"/><Relationship Id="rId7"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9.bin"/><Relationship Id="rId5" Type="http://schemas.openxmlformats.org/officeDocument/2006/relationships/oleObject" Target="../embeddings/oleObject18.bin"/><Relationship Id="rId10" Type="http://schemas.openxmlformats.org/officeDocument/2006/relationships/oleObject" Target="../embeddings/oleObject23.bin"/><Relationship Id="rId4" Type="http://schemas.openxmlformats.org/officeDocument/2006/relationships/oleObject" Target="../embeddings/oleObject17.bin"/><Relationship Id="rId9" Type="http://schemas.openxmlformats.org/officeDocument/2006/relationships/oleObject" Target="../embeddings/oleObject22.bin"/></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24.bin"/><Relationship Id="rId7"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9"/>
            <a:ext cx="5181600" cy="1714511"/>
          </a:xfrm>
        </p:spPr>
        <p:txBody>
          <a:bodyPr>
            <a:normAutofit/>
          </a:bodyPr>
          <a:lstStyle/>
          <a:p>
            <a:r>
              <a:rPr lang="en-US" sz="3200" b="1" dirty="0" smtClean="0">
                <a:latin typeface="Times New Roman" pitchFamily="18" charset="0"/>
                <a:cs typeface="Times New Roman" pitchFamily="18" charset="0"/>
              </a:rPr>
              <a:t>CHAPTER SEVEN</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endParaRPr lang="en-GB" sz="3200" dirty="0">
              <a:latin typeface="Times New Roman" pitchFamily="18" charset="0"/>
              <a:cs typeface="Times New Roman" pitchFamily="18" charset="0"/>
            </a:endParaRPr>
          </a:p>
        </p:txBody>
      </p:sp>
      <p:sp>
        <p:nvSpPr>
          <p:cNvPr id="3" name="Subtitle 2"/>
          <p:cNvSpPr>
            <a:spLocks noGrp="1"/>
          </p:cNvSpPr>
          <p:nvPr>
            <p:ph type="subTitle" idx="1"/>
          </p:nvPr>
        </p:nvSpPr>
        <p:spPr>
          <a:xfrm>
            <a:off x="714348" y="2000240"/>
            <a:ext cx="7134252" cy="1809760"/>
          </a:xfrm>
        </p:spPr>
        <p:txBody>
          <a:bodyPr>
            <a:normAutofit/>
          </a:bodyPr>
          <a:lstStyle/>
          <a:p>
            <a:r>
              <a:rPr lang="en-US" sz="3200" dirty="0"/>
              <a:t> </a:t>
            </a:r>
            <a:endParaRPr lang="en-GB" sz="3200" dirty="0"/>
          </a:p>
          <a:p>
            <a:r>
              <a:rPr lang="en-US" sz="3200" b="1" dirty="0" smtClean="0">
                <a:latin typeface="Times New Roman" pitchFamily="18" charset="0"/>
                <a:cs typeface="Times New Roman" pitchFamily="18" charset="0"/>
              </a:rPr>
              <a:t>SAMPLING DISTRIBUTION</a:t>
            </a:r>
            <a:endParaRPr lang="en-GB" sz="3200" dirty="0" smtClean="0">
              <a:latin typeface="Times New Roman" pitchFamily="18" charset="0"/>
              <a:cs typeface="Times New Roman" pitchFamily="18" charset="0"/>
            </a:endParaRPr>
          </a:p>
          <a:p>
            <a:endParaRPr lang="en-GB" sz="3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248400"/>
          </a:xfrm>
        </p:spPr>
        <p:txBody>
          <a:bodyPr>
            <a:noAutofit/>
          </a:bodyPr>
          <a:lstStyle/>
          <a:p>
            <a:pPr algn="just">
              <a:lnSpc>
                <a:spcPct val="150000"/>
              </a:lnSpc>
              <a:spcBef>
                <a:spcPts val="0"/>
              </a:spcBef>
              <a:buNone/>
            </a:pPr>
            <a:r>
              <a:rPr lang="en-US" sz="2400" b="1" dirty="0">
                <a:latin typeface="Times" pitchFamily="18" charset="0"/>
              </a:rPr>
              <a:t>Sampling technique is used under the following </a:t>
            </a:r>
            <a:r>
              <a:rPr lang="en-US" sz="2400" b="1" dirty="0" smtClean="0">
                <a:latin typeface="Times" pitchFamily="18" charset="0"/>
              </a:rPr>
              <a:t>conditions</a:t>
            </a:r>
            <a:endParaRPr lang="en-GB" sz="2400" dirty="0">
              <a:latin typeface="Times" pitchFamily="18" charset="0"/>
            </a:endParaRPr>
          </a:p>
          <a:p>
            <a:pPr lvl="0" algn="just">
              <a:lnSpc>
                <a:spcPct val="150000"/>
              </a:lnSpc>
              <a:spcBef>
                <a:spcPts val="0"/>
              </a:spcBef>
            </a:pPr>
            <a:r>
              <a:rPr lang="en-US" sz="2400" b="1" dirty="0">
                <a:latin typeface="Times" pitchFamily="18" charset="0"/>
              </a:rPr>
              <a:t>Vast Data: </a:t>
            </a:r>
            <a:r>
              <a:rPr lang="en-US" sz="2400" dirty="0">
                <a:latin typeface="Times" pitchFamily="18" charset="0"/>
              </a:rPr>
              <a:t>When the number of units is very large, sampling technique must be used.  </a:t>
            </a:r>
            <a:r>
              <a:rPr lang="en-US" sz="2400" dirty="0" smtClean="0">
                <a:latin typeface="Times" pitchFamily="18" charset="0"/>
              </a:rPr>
              <a:t>B/c </a:t>
            </a:r>
            <a:r>
              <a:rPr lang="en-US" sz="2400" dirty="0">
                <a:latin typeface="Times" pitchFamily="18" charset="0"/>
              </a:rPr>
              <a:t>it economize money, time and effort.</a:t>
            </a:r>
            <a:endParaRPr lang="en-GB" sz="2400" dirty="0">
              <a:latin typeface="Times" pitchFamily="18" charset="0"/>
            </a:endParaRPr>
          </a:p>
          <a:p>
            <a:pPr lvl="0" algn="just">
              <a:lnSpc>
                <a:spcPct val="150000"/>
              </a:lnSpc>
              <a:spcBef>
                <a:spcPts val="0"/>
              </a:spcBef>
            </a:pPr>
            <a:r>
              <a:rPr lang="en-US" sz="2400" b="1" dirty="0">
                <a:latin typeface="Times" pitchFamily="18" charset="0"/>
              </a:rPr>
              <a:t>When utmost accuracy is not required:  T</a:t>
            </a:r>
            <a:r>
              <a:rPr lang="en-US" sz="2400" dirty="0" smtClean="0">
                <a:latin typeface="Times" pitchFamily="18" charset="0"/>
              </a:rPr>
              <a:t>he </a:t>
            </a:r>
            <a:r>
              <a:rPr lang="en-US" sz="2400" dirty="0">
                <a:latin typeface="Times" pitchFamily="18" charset="0"/>
              </a:rPr>
              <a:t>sampling technique is very suitable in those situations where 100% accuracy is not required, otherwise census technique is unavoidable.</a:t>
            </a:r>
            <a:endParaRPr lang="en-GB" sz="2400" dirty="0">
              <a:latin typeface="Times" pitchFamily="18" charset="0"/>
            </a:endParaRPr>
          </a:p>
          <a:p>
            <a:pPr lvl="0" algn="just">
              <a:lnSpc>
                <a:spcPct val="150000"/>
              </a:lnSpc>
              <a:spcBef>
                <a:spcPts val="0"/>
              </a:spcBef>
            </a:pPr>
            <a:r>
              <a:rPr lang="en-US" sz="2400" b="1" dirty="0">
                <a:latin typeface="Times" pitchFamily="18" charset="0"/>
              </a:rPr>
              <a:t>Infinite </a:t>
            </a:r>
            <a:r>
              <a:rPr lang="en-US" sz="2400" b="1" dirty="0" smtClean="0">
                <a:latin typeface="Times" pitchFamily="18" charset="0"/>
              </a:rPr>
              <a:t>population: </a:t>
            </a:r>
            <a:r>
              <a:rPr lang="en-US" sz="2400" dirty="0" smtClean="0">
                <a:latin typeface="Times" pitchFamily="18" charset="0"/>
              </a:rPr>
              <a:t>if </a:t>
            </a:r>
            <a:r>
              <a:rPr lang="en-US" sz="2400" dirty="0">
                <a:latin typeface="Times" pitchFamily="18" charset="0"/>
              </a:rPr>
              <a:t>the population is unlimited, sampling technique is imminent.</a:t>
            </a:r>
            <a:endParaRPr lang="en-GB" sz="2400" dirty="0">
              <a:latin typeface="Times" pitchFamily="18" charset="0"/>
            </a:endParaRPr>
          </a:p>
          <a:p>
            <a:pPr lvl="0" algn="just">
              <a:spcBef>
                <a:spcPts val="0"/>
              </a:spcBef>
            </a:pPr>
            <a:r>
              <a:rPr lang="en-US" sz="2400" b="1" dirty="0">
                <a:latin typeface="Times" pitchFamily="18" charset="0"/>
              </a:rPr>
              <a:t>When census is impossible: </a:t>
            </a:r>
            <a:r>
              <a:rPr lang="en-US" sz="2400" dirty="0" smtClean="0">
                <a:latin typeface="Times" pitchFamily="18" charset="0"/>
              </a:rPr>
              <a:t>if </a:t>
            </a:r>
            <a:r>
              <a:rPr lang="en-US" sz="2400" dirty="0">
                <a:latin typeface="Times" pitchFamily="18" charset="0"/>
              </a:rPr>
              <a:t>we want to know the amount of mineral wealth in a country we cannot dig all mines to discover and count.  Rather we have to use the sampling technique.</a:t>
            </a:r>
            <a:endParaRPr lang="en-GB" sz="2400" dirty="0">
              <a:latin typeface="Times" pitchFamily="18" charset="0"/>
            </a:endParaRPr>
          </a:p>
          <a:p>
            <a:pPr lvl="0" algn="just">
              <a:spcBef>
                <a:spcPts val="0"/>
              </a:spcBef>
            </a:pPr>
            <a:r>
              <a:rPr lang="en-US" sz="2400" b="1" dirty="0">
                <a:latin typeface="Times" pitchFamily="18" charset="0"/>
              </a:rPr>
              <a:t>Homogeneity:  </a:t>
            </a:r>
            <a:r>
              <a:rPr lang="en-US" sz="2400" dirty="0">
                <a:latin typeface="Times" pitchFamily="18" charset="0"/>
              </a:rPr>
              <a:t>if all units of the population are alike (similar) sampling technique is easy to use.</a:t>
            </a:r>
            <a:endParaRPr lang="en-GB" sz="2400" dirty="0">
              <a:latin typeface="Times" pitchFamily="18" charset="0"/>
            </a:endParaRPr>
          </a:p>
          <a:p>
            <a:pPr>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972312"/>
          </a:xfrm>
        </p:spPr>
        <p:txBody>
          <a:bodyPr>
            <a:noAutofit/>
          </a:bodyPr>
          <a:lstStyle/>
          <a:p>
            <a:r>
              <a:rPr lang="en-US" sz="3200" b="1" dirty="0" smtClean="0">
                <a:latin typeface="Times" pitchFamily="18" charset="0"/>
              </a:rPr>
              <a:t>7.1. Sampling Techniques</a:t>
            </a:r>
            <a:r>
              <a:rPr lang="en-GB" sz="3200" dirty="0" smtClean="0">
                <a:latin typeface="Times" pitchFamily="18" charset="0"/>
              </a:rPr>
              <a:t/>
            </a:r>
            <a:br>
              <a:rPr lang="en-GB" sz="3200" dirty="0" smtClean="0">
                <a:latin typeface="Times" pitchFamily="18" charset="0"/>
              </a:rPr>
            </a:br>
            <a:endParaRPr lang="en-GB" sz="3200" dirty="0">
              <a:latin typeface="Times" pitchFamily="18" charset="0"/>
            </a:endParaRPr>
          </a:p>
        </p:txBody>
      </p:sp>
      <p:sp>
        <p:nvSpPr>
          <p:cNvPr id="3" name="Content Placeholder 2"/>
          <p:cNvSpPr>
            <a:spLocks noGrp="1"/>
          </p:cNvSpPr>
          <p:nvPr>
            <p:ph idx="1"/>
          </p:nvPr>
        </p:nvSpPr>
        <p:spPr>
          <a:xfrm>
            <a:off x="152400" y="838200"/>
            <a:ext cx="8991600" cy="5257800"/>
          </a:xfrm>
        </p:spPr>
        <p:txBody>
          <a:bodyPr>
            <a:noAutofit/>
          </a:bodyPr>
          <a:lstStyle/>
          <a:p>
            <a:pPr algn="just">
              <a:lnSpc>
                <a:spcPct val="150000"/>
              </a:lnSpc>
              <a:spcBef>
                <a:spcPts val="0"/>
              </a:spcBef>
            </a:pPr>
            <a:r>
              <a:rPr lang="en-US" sz="2600" dirty="0" smtClean="0">
                <a:latin typeface="Times" pitchFamily="18" charset="0"/>
              </a:rPr>
              <a:t>They are basically of two types: non-probability sampling and probability sampling.</a:t>
            </a:r>
            <a:endParaRPr lang="en-GB" sz="2600" dirty="0" smtClean="0">
              <a:latin typeface="Times" pitchFamily="18" charset="0"/>
            </a:endParaRPr>
          </a:p>
          <a:p>
            <a:pPr algn="just">
              <a:spcBef>
                <a:spcPts val="0"/>
              </a:spcBef>
              <a:buNone/>
            </a:pPr>
            <a:r>
              <a:rPr lang="en-US" sz="2600" b="1" dirty="0" smtClean="0">
                <a:latin typeface="Times" pitchFamily="18" charset="0"/>
              </a:rPr>
              <a:t>1. Non- probability sampling </a:t>
            </a:r>
            <a:endParaRPr lang="en-GB" sz="2600" dirty="0" smtClean="0">
              <a:latin typeface="Times" pitchFamily="18" charset="0"/>
            </a:endParaRPr>
          </a:p>
          <a:p>
            <a:pPr algn="just">
              <a:spcBef>
                <a:spcPts val="0"/>
              </a:spcBef>
            </a:pPr>
            <a:r>
              <a:rPr lang="en-US" sz="2600" dirty="0" smtClean="0">
                <a:latin typeface="Times" pitchFamily="18" charset="0"/>
              </a:rPr>
              <a:t>The non-probability sampling is much less complicated &amp; less expensive. </a:t>
            </a:r>
          </a:p>
          <a:p>
            <a:pPr algn="just">
              <a:spcBef>
                <a:spcPts val="0"/>
              </a:spcBef>
            </a:pPr>
            <a:r>
              <a:rPr lang="en-US" sz="2600" dirty="0" smtClean="0">
                <a:latin typeface="Times" pitchFamily="18" charset="0"/>
              </a:rPr>
              <a:t>It is very convenient in situations when the sample to be selected is very small </a:t>
            </a:r>
            <a:r>
              <a:rPr lang="en-US" sz="2600" dirty="0" smtClean="0">
                <a:latin typeface="Times" pitchFamily="18" charset="0"/>
              </a:rPr>
              <a:t>&amp; </a:t>
            </a:r>
            <a:r>
              <a:rPr lang="en-US" sz="2600" dirty="0" smtClean="0">
                <a:latin typeface="Times" pitchFamily="18" charset="0"/>
              </a:rPr>
              <a:t>the researcher wants to generalize some idea of the problem using well-informed member in a short time. </a:t>
            </a:r>
          </a:p>
          <a:p>
            <a:pPr algn="just">
              <a:lnSpc>
                <a:spcPct val="150000"/>
              </a:lnSpc>
              <a:spcBef>
                <a:spcPts val="0"/>
              </a:spcBef>
            </a:pPr>
            <a:r>
              <a:rPr lang="en-US" sz="2600" dirty="0" smtClean="0">
                <a:latin typeface="Times" pitchFamily="18" charset="0"/>
              </a:rPr>
              <a:t>The non-probability sample may prove perfectly adequate if the researcher has no desire to generalize his findings beyond the sample.</a:t>
            </a:r>
            <a:endParaRPr lang="en-GB" sz="2600" dirty="0">
              <a:latin typeface="Times"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763000" cy="5715000"/>
          </a:xfrm>
        </p:spPr>
        <p:txBody>
          <a:bodyPr>
            <a:noAutofit/>
          </a:bodyPr>
          <a:lstStyle/>
          <a:p>
            <a:pPr>
              <a:buNone/>
            </a:pPr>
            <a:r>
              <a:rPr lang="en-US" sz="2400" b="1" dirty="0" smtClean="0">
                <a:latin typeface="Times" pitchFamily="18" charset="0"/>
              </a:rPr>
              <a:t>There are five types of non-probability sampling</a:t>
            </a:r>
            <a:endParaRPr lang="en-GB" sz="2400" dirty="0" smtClean="0">
              <a:latin typeface="Times" pitchFamily="18" charset="0"/>
            </a:endParaRPr>
          </a:p>
          <a:p>
            <a:pPr lvl="0" algn="just"/>
            <a:r>
              <a:rPr lang="en-US" sz="2400" b="1" dirty="0" smtClean="0">
                <a:latin typeface="Times" pitchFamily="18" charset="0"/>
              </a:rPr>
              <a:t>Convenience sampling:  </a:t>
            </a:r>
            <a:r>
              <a:rPr lang="en-US" sz="2400" dirty="0" smtClean="0">
                <a:latin typeface="Times" pitchFamily="18" charset="0"/>
              </a:rPr>
              <a:t>Non-probability samples that are unrestricted are called convenience samples or accidents sample.  In this sample, the investigator chooses the closest live persons as respondents.</a:t>
            </a:r>
            <a:endParaRPr lang="en-GB" sz="2400" dirty="0" smtClean="0">
              <a:latin typeface="Times" pitchFamily="18" charset="0"/>
            </a:endParaRPr>
          </a:p>
          <a:p>
            <a:pPr lvl="0" algn="just"/>
            <a:r>
              <a:rPr lang="en-US" sz="2400" b="1" dirty="0" smtClean="0">
                <a:latin typeface="Times" pitchFamily="18" charset="0"/>
              </a:rPr>
              <a:t>Quota Sampling</a:t>
            </a:r>
            <a:r>
              <a:rPr lang="en-US" sz="2400" dirty="0" smtClean="0">
                <a:latin typeface="Times" pitchFamily="18" charset="0"/>
              </a:rPr>
              <a:t>: it is non-probability sampling, which is equivalent to stratified sampling with added requirement that each stratum is generally represented in the sample in the same proportion as in the same population.  When stratified random sampling is impractical to use because of difficulty of getting complete list of the units in the strata of the population, quota sampling becomes appropriate.</a:t>
            </a:r>
            <a:endParaRPr lang="en-GB" sz="2400" dirty="0" smtClean="0">
              <a:latin typeface="Times" pitchFamily="18" charset="0"/>
            </a:endParaRPr>
          </a:p>
          <a:p>
            <a:pPr algn="just"/>
            <a:r>
              <a:rPr lang="en-US" sz="2400" b="1" dirty="0" smtClean="0">
                <a:latin typeface="Times" pitchFamily="18" charset="0"/>
              </a:rPr>
              <a:t>Dimensional sampling: </a:t>
            </a:r>
            <a:r>
              <a:rPr lang="en-US" sz="2400" dirty="0" smtClean="0">
                <a:latin typeface="Times" pitchFamily="18" charset="0"/>
              </a:rPr>
              <a:t> it is basically a multi dimensional form of quota sampling. The idea is to specify all dimensions/ variables/ of interest in the population to make sure that every combination of these dimensions is represented by at least one case. </a:t>
            </a: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019800"/>
          </a:xfrm>
        </p:spPr>
        <p:txBody>
          <a:bodyPr>
            <a:normAutofit/>
          </a:bodyPr>
          <a:lstStyle/>
          <a:p>
            <a:pPr lvl="0" algn="just">
              <a:lnSpc>
                <a:spcPct val="150000"/>
              </a:lnSpc>
              <a:spcBef>
                <a:spcPts val="0"/>
              </a:spcBef>
            </a:pPr>
            <a:r>
              <a:rPr lang="en-US" sz="2400" b="1" dirty="0" smtClean="0">
                <a:latin typeface="Times" pitchFamily="18" charset="0"/>
              </a:rPr>
              <a:t>Purposive Sampling:</a:t>
            </a:r>
            <a:r>
              <a:rPr lang="en-US" sz="2400" dirty="0" smtClean="0">
                <a:latin typeface="Times" pitchFamily="18" charset="0"/>
              </a:rPr>
              <a:t>  in purposive or judgmental sampling the investigator doesn’t necessary have a quota to fill from within various strata as in quota sampling, but neither does he just pick the nearest bodies as in convenience sampling. </a:t>
            </a:r>
          </a:p>
          <a:p>
            <a:pPr lvl="0" algn="just">
              <a:lnSpc>
                <a:spcPct val="150000"/>
              </a:lnSpc>
              <a:spcBef>
                <a:spcPts val="0"/>
              </a:spcBef>
            </a:pPr>
            <a:r>
              <a:rPr lang="en-US" sz="2400" dirty="0" smtClean="0">
                <a:latin typeface="Times" pitchFamily="18" charset="0"/>
              </a:rPr>
              <a:t>The researcher uses his own judgment about which respondent to choose and pick only those who best meet the purposes of the study.</a:t>
            </a:r>
          </a:p>
          <a:p>
            <a:pPr lvl="0" algn="just">
              <a:lnSpc>
                <a:spcPct val="150000"/>
              </a:lnSpc>
              <a:spcBef>
                <a:spcPts val="0"/>
              </a:spcBef>
            </a:pPr>
            <a:r>
              <a:rPr lang="en-US" sz="2400" b="1" dirty="0" smtClean="0">
                <a:latin typeface="Times" pitchFamily="18" charset="0"/>
              </a:rPr>
              <a:t>Snow Balling Sampling:</a:t>
            </a:r>
            <a:r>
              <a:rPr lang="en-US" sz="2400" dirty="0" smtClean="0">
                <a:latin typeface="Times" pitchFamily="18" charset="0"/>
              </a:rPr>
              <a:t>  the term snowball comes from the analogy of snowball, begins small but becomes bigger and bigger as it rolls down hill.</a:t>
            </a:r>
            <a:endParaRPr lang="en-GB" sz="2400" dirty="0" smtClean="0">
              <a:latin typeface="Times" pitchFamily="18" charset="0"/>
            </a:endParaRPr>
          </a:p>
          <a:p>
            <a:pPr>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85800"/>
            <a:ext cx="8763000" cy="5638800"/>
          </a:xfrm>
        </p:spPr>
        <p:txBody>
          <a:bodyPr>
            <a:normAutofit/>
          </a:bodyPr>
          <a:lstStyle/>
          <a:p>
            <a:pPr lvl="0" algn="just">
              <a:lnSpc>
                <a:spcPct val="150000"/>
              </a:lnSpc>
              <a:spcBef>
                <a:spcPts val="0"/>
              </a:spcBef>
            </a:pPr>
            <a:r>
              <a:rPr lang="en-US" sz="2400" dirty="0" smtClean="0">
                <a:latin typeface="Times" pitchFamily="18" charset="0"/>
              </a:rPr>
              <a:t>This method of sampling is conducted in stages.  In the first stage a few persons having the requisite characteristics are identified and interviewed.  The second stage involves interviewing these persons who in turn lead to still more persons who can be interviewed in the third stage, and so on.</a:t>
            </a:r>
            <a:endParaRPr lang="en-GB" sz="2400" dirty="0" smtClean="0">
              <a:latin typeface="Times" pitchFamily="18" charset="0"/>
            </a:endParaRPr>
          </a:p>
          <a:p>
            <a:pPr algn="just">
              <a:lnSpc>
                <a:spcPct val="150000"/>
              </a:lnSpc>
              <a:spcBef>
                <a:spcPts val="0"/>
              </a:spcBef>
              <a:buNone/>
            </a:pPr>
            <a:r>
              <a:rPr lang="en-US" sz="2400" dirty="0" smtClean="0">
                <a:latin typeface="Times" pitchFamily="18" charset="0"/>
              </a:rPr>
              <a:t> </a:t>
            </a:r>
            <a:r>
              <a:rPr lang="en-US" sz="2400" b="1" dirty="0" smtClean="0">
                <a:latin typeface="Times" pitchFamily="18" charset="0"/>
              </a:rPr>
              <a:t>II. Probability Sampling</a:t>
            </a:r>
            <a:endParaRPr lang="en-GB" sz="2400" dirty="0" smtClean="0">
              <a:latin typeface="Times" pitchFamily="18" charset="0"/>
            </a:endParaRPr>
          </a:p>
          <a:p>
            <a:pPr algn="just">
              <a:lnSpc>
                <a:spcPct val="150000"/>
              </a:lnSpc>
              <a:spcBef>
                <a:spcPts val="0"/>
              </a:spcBef>
            </a:pPr>
            <a:r>
              <a:rPr lang="en-US" sz="2400" dirty="0" smtClean="0">
                <a:latin typeface="Times" pitchFamily="18" charset="0"/>
              </a:rPr>
              <a:t>It implies that the probability of selection of each respondent is known.</a:t>
            </a:r>
          </a:p>
          <a:p>
            <a:pPr algn="just">
              <a:lnSpc>
                <a:spcPct val="150000"/>
              </a:lnSpc>
              <a:spcBef>
                <a:spcPts val="0"/>
              </a:spcBef>
            </a:pPr>
            <a:r>
              <a:rPr lang="en-US" sz="2400" dirty="0" smtClean="0">
                <a:latin typeface="Times" pitchFamily="18" charset="0"/>
              </a:rPr>
              <a:t>The different sampling methods of probability sampling include:</a:t>
            </a:r>
            <a:endParaRPr lang="en-GB" sz="2400" dirty="0" smtClean="0">
              <a:latin typeface="Times" pitchFamily="18" charset="0"/>
            </a:endParaRPr>
          </a:p>
          <a:p>
            <a:pPr algn="just">
              <a:lnSpc>
                <a:spcPct val="150000"/>
              </a:lnSpc>
              <a:spcBef>
                <a:spcPts val="0"/>
              </a:spcBef>
              <a:buNone/>
            </a:pPr>
            <a:endParaRPr lang="en-GB" sz="2400" dirty="0" smtClean="0">
              <a:latin typeface="Times" pitchFamily="18" charset="0"/>
            </a:endParaRPr>
          </a:p>
          <a:p>
            <a:pPr>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562600"/>
          </a:xfrm>
        </p:spPr>
        <p:txBody>
          <a:bodyPr>
            <a:normAutofit/>
          </a:bodyPr>
          <a:lstStyle/>
          <a:p>
            <a:pPr marL="0" indent="0" algn="just">
              <a:lnSpc>
                <a:spcPct val="150000"/>
              </a:lnSpc>
              <a:spcBef>
                <a:spcPts val="0"/>
              </a:spcBef>
              <a:buNone/>
            </a:pPr>
            <a:r>
              <a:rPr lang="en-US" sz="2400" b="1" dirty="0" smtClean="0">
                <a:latin typeface="Times" pitchFamily="18" charset="0"/>
              </a:rPr>
              <a:t>1 .Simple Random Sampling:  </a:t>
            </a:r>
            <a:r>
              <a:rPr lang="en-US" sz="2400" dirty="0" smtClean="0">
                <a:latin typeface="Times" pitchFamily="18" charset="0"/>
              </a:rPr>
              <a:t>each member of the population understudy has an equal chance of being selected.  The method involves selecting at random from al list of the population (sample frame) the required number of subjects for the sample. </a:t>
            </a:r>
          </a:p>
          <a:p>
            <a:pPr marL="0" indent="0" algn="just">
              <a:lnSpc>
                <a:spcPct val="150000"/>
              </a:lnSpc>
              <a:spcBef>
                <a:spcPts val="0"/>
              </a:spcBef>
              <a:buNone/>
            </a:pPr>
            <a:r>
              <a:rPr lang="en-US" sz="2400" b="1" dirty="0" smtClean="0">
                <a:latin typeface="Times" pitchFamily="18" charset="0"/>
              </a:rPr>
              <a:t>2. Systematic sampling:  </a:t>
            </a:r>
            <a:r>
              <a:rPr lang="en-US" sz="2400" dirty="0" smtClean="0">
                <a:latin typeface="Times" pitchFamily="18" charset="0"/>
              </a:rPr>
              <a:t>this method is the</a:t>
            </a:r>
            <a:r>
              <a:rPr lang="en-US" sz="2400" b="1" dirty="0" smtClean="0">
                <a:latin typeface="Times" pitchFamily="18" charset="0"/>
              </a:rPr>
              <a:t> </a:t>
            </a:r>
            <a:r>
              <a:rPr lang="en-US" sz="2400" dirty="0" smtClean="0">
                <a:latin typeface="Times" pitchFamily="18" charset="0"/>
              </a:rPr>
              <a:t>modified form of simple random sampling.  It involves selecting from population lists in a systematic random fashion.  For example, from a population of 2000 a sample of 200 is required and then every 10</a:t>
            </a:r>
            <a:r>
              <a:rPr lang="en-US" sz="2400" baseline="30000" dirty="0" smtClean="0">
                <a:latin typeface="Times" pitchFamily="18" charset="0"/>
              </a:rPr>
              <a:t>th</a:t>
            </a:r>
            <a:r>
              <a:rPr lang="en-US" sz="2400" dirty="0" smtClean="0">
                <a:latin typeface="Times" pitchFamily="18" charset="0"/>
              </a:rPr>
              <a:t> person can be selected.  The starting point for the selection is chosen at random.</a:t>
            </a:r>
            <a:endParaRPr lang="en-GB" sz="2400" dirty="0" smtClean="0">
              <a:latin typeface="Times" pitchFamily="18" charset="0"/>
            </a:endParaRPr>
          </a:p>
          <a:p>
            <a:pPr marL="0" indent="0" algn="just">
              <a:lnSpc>
                <a:spcPct val="150000"/>
              </a:lnSpc>
              <a:spcBef>
                <a:spcPts val="0"/>
              </a:spcBef>
              <a:buAutoNum type="romanUcPeriod"/>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838200"/>
            <a:ext cx="8686800" cy="5486400"/>
          </a:xfrm>
        </p:spPr>
        <p:txBody>
          <a:bodyPr>
            <a:normAutofit/>
          </a:bodyPr>
          <a:lstStyle/>
          <a:p>
            <a:pPr marL="0" indent="0" algn="just">
              <a:lnSpc>
                <a:spcPct val="150000"/>
              </a:lnSpc>
              <a:spcBef>
                <a:spcPts val="0"/>
              </a:spcBef>
              <a:buNone/>
            </a:pPr>
            <a:r>
              <a:rPr lang="en-US" sz="2400" b="1" dirty="0" smtClean="0">
                <a:latin typeface="Times" pitchFamily="18" charset="0"/>
              </a:rPr>
              <a:t>3. Stratified Sampling:</a:t>
            </a:r>
            <a:r>
              <a:rPr lang="en-US" sz="2400" dirty="0" smtClean="0">
                <a:latin typeface="Times" pitchFamily="18" charset="0"/>
              </a:rPr>
              <a:t>  it involves dividing the population in to homogonous groups, each group containing subjects with similar characteristics. For example, group A might contain males and group B females.  In order to obtain a sample representative of the whole population in terms of sex, random sampling selection of subjects from group A and group B must be taken.</a:t>
            </a: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6096000"/>
          </a:xfrm>
        </p:spPr>
        <p:txBody>
          <a:bodyPr>
            <a:noAutofit/>
          </a:bodyPr>
          <a:lstStyle/>
          <a:p>
            <a:pPr algn="just">
              <a:spcBef>
                <a:spcPts val="0"/>
              </a:spcBef>
              <a:buNone/>
            </a:pPr>
            <a:r>
              <a:rPr lang="en-US" sz="2400" b="1" dirty="0" smtClean="0">
                <a:latin typeface="Times" pitchFamily="18" charset="0"/>
              </a:rPr>
              <a:t>4. Cluster sampling:</a:t>
            </a:r>
            <a:r>
              <a:rPr lang="en-US" sz="2400" dirty="0" smtClean="0">
                <a:latin typeface="Times" pitchFamily="18" charset="0"/>
              </a:rPr>
              <a:t>  </a:t>
            </a:r>
            <a:endParaRPr lang="en-GB" sz="2400" dirty="0" smtClean="0">
              <a:latin typeface="Times" pitchFamily="18" charset="0"/>
            </a:endParaRPr>
          </a:p>
          <a:p>
            <a:pPr algn="just">
              <a:lnSpc>
                <a:spcPct val="160000"/>
              </a:lnSpc>
              <a:spcBef>
                <a:spcPts val="0"/>
              </a:spcBef>
            </a:pPr>
            <a:r>
              <a:rPr lang="en-US" sz="2400" dirty="0" smtClean="0">
                <a:latin typeface="Times" pitchFamily="18" charset="0"/>
              </a:rPr>
              <a:t>It is used when the population under study is large, when the distribution of the members is scattered, or when the selection of individual members is not continent for several reasons. </a:t>
            </a:r>
          </a:p>
          <a:p>
            <a:pPr algn="just">
              <a:spcBef>
                <a:spcPts val="0"/>
              </a:spcBef>
            </a:pPr>
            <a:r>
              <a:rPr lang="en-US" sz="2400" dirty="0" smtClean="0">
                <a:latin typeface="Times" pitchFamily="18" charset="0"/>
              </a:rPr>
              <a:t> Cluster sampling is used in situations where the population members are naturally grouped in unit that can be used conveniently as clusters. </a:t>
            </a:r>
          </a:p>
          <a:p>
            <a:pPr algn="just">
              <a:spcBef>
                <a:spcPts val="0"/>
              </a:spcBef>
            </a:pPr>
            <a:r>
              <a:rPr lang="en-US" sz="2400" dirty="0" smtClean="0">
                <a:latin typeface="Times" pitchFamily="18" charset="0"/>
              </a:rPr>
              <a:t> Example :A researcher is interested to survey the Math’s achievement of 4th grade students in elementary schools found in Ethiopia.  </a:t>
            </a:r>
          </a:p>
          <a:p>
            <a:pPr algn="just">
              <a:spcBef>
                <a:spcPts val="0"/>
              </a:spcBef>
            </a:pPr>
            <a:r>
              <a:rPr lang="en-US" sz="2400" dirty="0" smtClean="0">
                <a:latin typeface="Times" pitchFamily="18" charset="0"/>
              </a:rPr>
              <a:t>It is practically impossible to test all 4</a:t>
            </a:r>
            <a:r>
              <a:rPr lang="en-US" sz="2400" baseline="30000" dirty="0" smtClean="0">
                <a:latin typeface="Times" pitchFamily="18" charset="0"/>
              </a:rPr>
              <a:t>th</a:t>
            </a:r>
            <a:r>
              <a:rPr lang="en-US" sz="2400" dirty="0" smtClean="0">
                <a:latin typeface="Times" pitchFamily="18" charset="0"/>
              </a:rPr>
              <a:t> grade students in elementary school students in the country by a single researcher.  </a:t>
            </a:r>
            <a:endParaRPr lang="en-GB" sz="2400" dirty="0" smtClean="0">
              <a:latin typeface="Times" pitchFamily="18" charset="0"/>
            </a:endParaRPr>
          </a:p>
          <a:p>
            <a:pPr algn="just">
              <a:spcBef>
                <a:spcPts val="0"/>
              </a:spcBef>
            </a:pPr>
            <a:r>
              <a:rPr lang="en-US" sz="2400" dirty="0" smtClean="0">
                <a:latin typeface="Times" pitchFamily="18" charset="0"/>
              </a:rPr>
              <a:t>Since the 4</a:t>
            </a:r>
            <a:r>
              <a:rPr lang="en-US" sz="2400" baseline="30000" dirty="0" smtClean="0">
                <a:latin typeface="Times" pitchFamily="18" charset="0"/>
              </a:rPr>
              <a:t>th</a:t>
            </a:r>
            <a:r>
              <a:rPr lang="en-US" sz="2400" dirty="0" smtClean="0">
                <a:latin typeface="Times" pitchFamily="18" charset="0"/>
              </a:rPr>
              <a:t> graders are naturally grouped by regions, Zones, </a:t>
            </a:r>
            <a:r>
              <a:rPr lang="en-US" sz="2400" dirty="0" err="1" smtClean="0">
                <a:latin typeface="Times" pitchFamily="18" charset="0"/>
              </a:rPr>
              <a:t>Woredas</a:t>
            </a:r>
            <a:r>
              <a:rPr lang="en-US" sz="2400" dirty="0" smtClean="0">
                <a:latin typeface="Times" pitchFamily="18" charset="0"/>
              </a:rPr>
              <a:t>, schools and classes, the researcher may take zones or </a:t>
            </a:r>
            <a:r>
              <a:rPr lang="en-US" sz="2400" dirty="0" err="1" smtClean="0">
                <a:latin typeface="Times" pitchFamily="18" charset="0"/>
              </a:rPr>
              <a:t>Woredas</a:t>
            </a:r>
            <a:r>
              <a:rPr lang="en-US" sz="2400" dirty="0" smtClean="0">
                <a:latin typeface="Times" pitchFamily="18" charset="0"/>
              </a:rPr>
              <a:t> or schools as clusters.</a:t>
            </a: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610600" cy="5638800"/>
          </a:xfrm>
        </p:spPr>
        <p:txBody>
          <a:bodyPr>
            <a:normAutofit/>
          </a:bodyPr>
          <a:lstStyle/>
          <a:p>
            <a:pPr algn="just">
              <a:lnSpc>
                <a:spcPct val="150000"/>
              </a:lnSpc>
              <a:spcBef>
                <a:spcPts val="0"/>
              </a:spcBef>
            </a:pPr>
            <a:r>
              <a:rPr lang="en-US" sz="2400" dirty="0" smtClean="0">
                <a:latin typeface="Times" pitchFamily="18" charset="0"/>
              </a:rPr>
              <a:t>Cluster sampling differs from stratified random sampling in that in cluster sampling random selection occurs not with the individual members but with the clusters. </a:t>
            </a:r>
          </a:p>
          <a:p>
            <a:pPr algn="just">
              <a:lnSpc>
                <a:spcPct val="150000"/>
              </a:lnSpc>
              <a:spcBef>
                <a:spcPts val="0"/>
              </a:spcBef>
              <a:buNone/>
            </a:pPr>
            <a:r>
              <a:rPr lang="en-US" sz="2400" b="1" dirty="0" smtClean="0">
                <a:latin typeface="Times" pitchFamily="18" charset="0"/>
              </a:rPr>
              <a:t>5.   Stage (multi stage) Sampling</a:t>
            </a:r>
            <a:endParaRPr lang="en-GB" sz="2400" dirty="0" smtClean="0">
              <a:latin typeface="Times" pitchFamily="18" charset="0"/>
            </a:endParaRPr>
          </a:p>
          <a:p>
            <a:pPr algn="just">
              <a:lnSpc>
                <a:spcPct val="150000"/>
              </a:lnSpc>
              <a:spcBef>
                <a:spcPts val="0"/>
              </a:spcBef>
            </a:pPr>
            <a:r>
              <a:rPr lang="en-US" sz="2400" dirty="0" smtClean="0">
                <a:latin typeface="Times" pitchFamily="18" charset="0"/>
              </a:rPr>
              <a:t>The researcher may have to use two, there, or four stage sampling. </a:t>
            </a:r>
          </a:p>
          <a:p>
            <a:pPr algn="just">
              <a:lnSpc>
                <a:spcPct val="150000"/>
              </a:lnSpc>
              <a:spcBef>
                <a:spcPts val="0"/>
              </a:spcBef>
            </a:pPr>
            <a:r>
              <a:rPr lang="en-US" sz="2400" dirty="0" smtClean="0">
                <a:latin typeface="Times" pitchFamily="18" charset="0"/>
              </a:rPr>
              <a:t>For example, a researcher wants to study the opinion of teachers towards self-centered class system.  He wants to select a sample from all elementary school teachers in Ethiopia. </a:t>
            </a:r>
          </a:p>
          <a:p>
            <a:pPr algn="just">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10600" cy="6019800"/>
          </a:xfrm>
        </p:spPr>
        <p:txBody>
          <a:bodyPr>
            <a:normAutofit/>
          </a:bodyPr>
          <a:lstStyle/>
          <a:p>
            <a:pPr algn="just">
              <a:lnSpc>
                <a:spcPct val="150000"/>
              </a:lnSpc>
              <a:spcBef>
                <a:spcPts val="0"/>
              </a:spcBef>
            </a:pPr>
            <a:r>
              <a:rPr lang="en-US" sz="2400" dirty="0" smtClean="0">
                <a:latin typeface="Times" pitchFamily="18" charset="0"/>
              </a:rPr>
              <a:t>A simple random sampling would be impractical and so from the regional state a sample of five regional states could be selected randomly from Northern, Eastern, southern, Western and central regions.  From the five states chosen, all zones could be listed and random sample of 15 zones selected. Form the 15 zones, 30 </a:t>
            </a:r>
            <a:r>
              <a:rPr lang="en-US" sz="2400" dirty="0" err="1" smtClean="0">
                <a:latin typeface="Times" pitchFamily="18" charset="0"/>
              </a:rPr>
              <a:t>Woredas</a:t>
            </a:r>
            <a:r>
              <a:rPr lang="en-US" sz="2400" dirty="0" smtClean="0">
                <a:latin typeface="Times" pitchFamily="18" charset="0"/>
              </a:rPr>
              <a:t> can be selected randomly and from these </a:t>
            </a:r>
            <a:r>
              <a:rPr lang="en-US" sz="2400" dirty="0" err="1" smtClean="0">
                <a:latin typeface="Times" pitchFamily="18" charset="0"/>
              </a:rPr>
              <a:t>Woredas</a:t>
            </a:r>
            <a:r>
              <a:rPr lang="en-US" sz="2400" dirty="0" smtClean="0">
                <a:latin typeface="Times" pitchFamily="18" charset="0"/>
              </a:rPr>
              <a:t> all elementary schools could be listed and a random sample of 100 schools selected.  It wouldn’t be difficult to compile a list of all elementary school teachers working in 100 schools and random sample of say 650 teachers selected.</a:t>
            </a: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686800" cy="1143000"/>
          </a:xfrm>
        </p:spPr>
        <p:txBody>
          <a:bodyPr>
            <a:noAutofit/>
          </a:bodyPr>
          <a:lstStyle/>
          <a:p>
            <a:r>
              <a:rPr lang="en-US" sz="3200" b="1" dirty="0" smtClean="0">
                <a:latin typeface="Times New Roman" pitchFamily="18" charset="0"/>
                <a:cs typeface="Times New Roman" pitchFamily="18" charset="0"/>
              </a:rPr>
              <a:t>Some </a:t>
            </a:r>
            <a:r>
              <a:rPr lang="en-US" sz="3200" b="1" dirty="0" smtClean="0">
                <a:latin typeface="Times New Roman" pitchFamily="18" charset="0"/>
                <a:cs typeface="Times New Roman" pitchFamily="18" charset="0"/>
              </a:rPr>
              <a:t>Fundamental concepts and Definitions</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447800"/>
            <a:ext cx="8534400" cy="4876800"/>
          </a:xfrm>
        </p:spPr>
        <p:txBody>
          <a:bodyPr>
            <a:normAutofit fontScale="92500" lnSpcReduction="20000"/>
          </a:bodyPr>
          <a:lstStyle/>
          <a:p>
            <a:pPr marL="225425" indent="-225425" algn="just">
              <a:spcBef>
                <a:spcPts val="0"/>
              </a:spcBef>
            </a:pPr>
            <a:r>
              <a:rPr lang="en-US" b="1" dirty="0" smtClean="0">
                <a:latin typeface="Times New Roman" pitchFamily="18" charset="0"/>
                <a:cs typeface="Times New Roman" pitchFamily="18" charset="0"/>
              </a:rPr>
              <a:t>Population</a:t>
            </a:r>
            <a:r>
              <a:rPr lang="en-US" dirty="0">
                <a:latin typeface="Times New Roman" pitchFamily="18" charset="0"/>
                <a:cs typeface="Times New Roman" pitchFamily="18" charset="0"/>
              </a:rPr>
              <a:t>:</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the theoretically specified aggregation of survey elements from which the survey sample is actually selected</a:t>
            </a:r>
            <a:r>
              <a:rPr lang="en-US" dirty="0" smtClean="0">
                <a:latin typeface="Times New Roman" pitchFamily="18" charset="0"/>
                <a:cs typeface="Times New Roman" pitchFamily="18" charset="0"/>
              </a:rPr>
              <a:t>. It is the totality of observations with which the researcher is concerned.</a:t>
            </a:r>
          </a:p>
          <a:p>
            <a:pPr marL="0" lvl="0" indent="0" algn="just">
              <a:spcBef>
                <a:spcPts val="0"/>
              </a:spcBef>
              <a:buFont typeface="Wingdings" pitchFamily="2" charset="2"/>
              <a:buChar char="ü"/>
            </a:pPr>
            <a:r>
              <a:rPr lang="en-US" b="1" dirty="0" smtClean="0">
                <a:latin typeface="Times New Roman" pitchFamily="18" charset="0"/>
                <a:cs typeface="Times New Roman" pitchFamily="18" charset="0"/>
              </a:rPr>
              <a:t>Census survey: </a:t>
            </a:r>
            <a:r>
              <a:rPr lang="en-US" dirty="0" smtClean="0">
                <a:latin typeface="Times New Roman" pitchFamily="18" charset="0"/>
                <a:cs typeface="Times New Roman" pitchFamily="18" charset="0"/>
              </a:rPr>
              <a:t>is the process of examining the entire population. It is the total count of the population. </a:t>
            </a:r>
          </a:p>
          <a:p>
            <a:pPr marL="0" lvl="0" indent="0" algn="just">
              <a:spcBef>
                <a:spcPts val="0"/>
              </a:spcBef>
              <a:buFont typeface="Wingdings" pitchFamily="2" charset="2"/>
              <a:buChar char="ü"/>
            </a:pPr>
            <a:r>
              <a:rPr lang="en-US" b="1" dirty="0" smtClean="0">
                <a:latin typeface="Times New Roman" pitchFamily="18" charset="0"/>
                <a:cs typeface="Times New Roman" pitchFamily="18" charset="0"/>
              </a:rPr>
              <a:t> Parameter: </a:t>
            </a:r>
            <a:r>
              <a:rPr lang="en-US" dirty="0" smtClean="0">
                <a:latin typeface="Times New Roman" pitchFamily="18" charset="0"/>
                <a:cs typeface="Times New Roman" pitchFamily="18" charset="0"/>
              </a:rPr>
              <a:t>is a descriptive measure (value) computed  from the population. It is the population measurement used to describe the population.  </a:t>
            </a:r>
          </a:p>
          <a:p>
            <a:pPr marL="0" indent="0" algn="just">
              <a:spcBef>
                <a:spcPts val="0"/>
              </a:spcBef>
              <a:buNone/>
            </a:pPr>
            <a:r>
              <a:rPr lang="en-US" b="1" dirty="0" smtClean="0">
                <a:latin typeface="Times New Roman" pitchFamily="18" charset="0"/>
                <a:cs typeface="Times New Roman" pitchFamily="18" charset="0"/>
              </a:rPr>
              <a:t>Example:</a:t>
            </a:r>
            <a:r>
              <a:rPr lang="en-US" dirty="0" smtClean="0">
                <a:latin typeface="Times New Roman" pitchFamily="18" charset="0"/>
                <a:cs typeface="Times New Roman" pitchFamily="18" charset="0"/>
              </a:rPr>
              <a:t> Population mean and Population standard deviation </a:t>
            </a:r>
          </a:p>
          <a:p>
            <a:pPr algn="just">
              <a:spcBef>
                <a:spcPts val="0"/>
              </a:spcBef>
            </a:pPr>
            <a:endParaRPr lang="en-GB" dirty="0">
              <a:latin typeface="Times New Roman" pitchFamily="18" charset="0"/>
              <a:cs typeface="Times New Roman" pitchFamily="18" charset="0"/>
            </a:endParaRPr>
          </a:p>
          <a:p>
            <a:pPr algn="just">
              <a:spcBef>
                <a:spcPts val="0"/>
              </a:spcBef>
            </a:pPr>
            <a:endParaRPr lang="en-GB" dirty="0">
              <a:latin typeface="Times New Roman" pitchFamily="18" charset="0"/>
              <a:cs typeface="Times New Roman" pitchFamily="18" charset="0"/>
            </a:endParaRPr>
          </a:p>
          <a:p>
            <a:endParaRPr lang="en-GB"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Autofit/>
          </a:bodyPr>
          <a:lstStyle/>
          <a:p>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7.2.Sampling Distributions </a:t>
            </a:r>
            <a:br>
              <a:rPr lang="en-US" sz="2800" dirty="0" smtClean="0">
                <a:latin typeface="Times New Roman" pitchFamily="18" charset="0"/>
                <a:cs typeface="Times New Roman" pitchFamily="18" charset="0"/>
              </a:rPr>
            </a:br>
            <a:endParaRPr lang="en-US" sz="28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914400"/>
            <a:ext cx="8991600" cy="5181600"/>
          </a:xfrm>
        </p:spPr>
        <p:txBody>
          <a:bodyPr>
            <a:normAutofit fontScale="92500"/>
          </a:bodyPr>
          <a:lstStyle/>
          <a:p>
            <a:pPr algn="just">
              <a:lnSpc>
                <a:spcPct val="150000"/>
              </a:lnSpc>
              <a:buNone/>
            </a:pPr>
            <a:r>
              <a:rPr lang="en-US" sz="2400" dirty="0" smtClean="0">
                <a:latin typeface="Times New Roman" pitchFamily="18" charset="0"/>
                <a:cs typeface="Times New Roman" pitchFamily="18" charset="0"/>
              </a:rPr>
              <a:t>7.2.1.Sampling Distributions of Sample Mean</a:t>
            </a:r>
          </a:p>
          <a:p>
            <a:pPr algn="just">
              <a:lnSpc>
                <a:spcPct val="150000"/>
              </a:lnSpc>
            </a:pPr>
            <a:r>
              <a:rPr lang="en-US" sz="2400" dirty="0" smtClean="0">
                <a:latin typeface="Times New Roman" pitchFamily="18" charset="0"/>
                <a:cs typeface="Times New Roman" pitchFamily="18" charset="0"/>
              </a:rPr>
              <a:t>It is a theoretical probability distribution that shows the functional relation ship b/n the possible values of a given sample mean based on samples of size   and the probability associated with each value, for all possible samples of size    drawn from that particular population. There are commonly three properties of interest of a given sampling distribution.</a:t>
            </a:r>
          </a:p>
          <a:p>
            <a:pPr lvl="5" algn="just">
              <a:lnSpc>
                <a:spcPct val="150000"/>
              </a:lnSpc>
            </a:pPr>
            <a:r>
              <a:rPr lang="en-US" sz="2400" dirty="0" smtClean="0">
                <a:latin typeface="Times New Roman" pitchFamily="18" charset="0"/>
                <a:cs typeface="Times New Roman" pitchFamily="18" charset="0"/>
              </a:rPr>
              <a:t>Its Mean</a:t>
            </a:r>
          </a:p>
          <a:p>
            <a:pPr lvl="5" algn="just">
              <a:lnSpc>
                <a:spcPct val="150000"/>
              </a:lnSpc>
            </a:pPr>
            <a:r>
              <a:rPr lang="en-US" sz="2400" dirty="0" smtClean="0">
                <a:latin typeface="Times New Roman" pitchFamily="18" charset="0"/>
                <a:cs typeface="Times New Roman" pitchFamily="18" charset="0"/>
              </a:rPr>
              <a:t>Its Variance</a:t>
            </a:r>
          </a:p>
          <a:p>
            <a:pPr lvl="5" algn="just">
              <a:lnSpc>
                <a:spcPct val="150000"/>
              </a:lnSpc>
            </a:pPr>
            <a:r>
              <a:rPr lang="en-US" sz="2400" dirty="0" smtClean="0">
                <a:latin typeface="Times New Roman" pitchFamily="18" charset="0"/>
                <a:cs typeface="Times New Roman" pitchFamily="18" charset="0"/>
              </a:rPr>
              <a:t>Its Functional form.</a:t>
            </a:r>
            <a:endParaRPr lang="en-US" sz="2400" dirty="0">
              <a:latin typeface="Times New Roman" pitchFamily="18" charset="0"/>
              <a:cs typeface="Times New Roman" pitchFamily="18" charset="0"/>
            </a:endParaRPr>
          </a:p>
        </p:txBody>
      </p:sp>
      <p:sp>
        <p:nvSpPr>
          <p:cNvPr id="133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313" name="Object 1"/>
          <p:cNvGraphicFramePr>
            <a:graphicFrameLocks noChangeAspect="1"/>
          </p:cNvGraphicFramePr>
          <p:nvPr/>
        </p:nvGraphicFramePr>
        <p:xfrm>
          <a:off x="1143000" y="2667000"/>
          <a:ext cx="304800" cy="314325"/>
        </p:xfrm>
        <a:graphic>
          <a:graphicData uri="http://schemas.openxmlformats.org/presentationml/2006/ole">
            <p:oleObj spid="_x0000_s13313" name="Equation" r:id="rId3" imgW="152268" imgH="164957" progId="Equation.3">
              <p:embed/>
            </p:oleObj>
          </a:graphicData>
        </a:graphic>
      </p:graphicFrame>
      <p:graphicFrame>
        <p:nvGraphicFramePr>
          <p:cNvPr id="13317" name="Object 5"/>
          <p:cNvGraphicFramePr>
            <a:graphicFrameLocks noChangeAspect="1"/>
          </p:cNvGraphicFramePr>
          <p:nvPr/>
        </p:nvGraphicFramePr>
        <p:xfrm>
          <a:off x="2590800" y="3276600"/>
          <a:ext cx="228600" cy="228600"/>
        </p:xfrm>
        <a:graphic>
          <a:graphicData uri="http://schemas.openxmlformats.org/presentationml/2006/ole">
            <p:oleObj spid="_x0000_s13317" name="Equation" r:id="rId4" imgW="152268" imgH="164957" progId="Equation.3">
              <p:embed/>
            </p:oleObj>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09600"/>
            <a:ext cx="8991600" cy="5715000"/>
          </a:xfrm>
        </p:spPr>
        <p:txBody>
          <a:bodyPr>
            <a:normAutofit/>
          </a:bodyPr>
          <a:lstStyle/>
          <a:p>
            <a:r>
              <a:rPr lang="en-US" sz="2400" b="1" dirty="0" smtClean="0">
                <a:latin typeface="Times" pitchFamily="18" charset="0"/>
              </a:rPr>
              <a:t>Steps for the construction of Sampling Distribution of the mean</a:t>
            </a:r>
            <a:endParaRPr lang="en-US" sz="2400" dirty="0" smtClean="0">
              <a:latin typeface="Times" pitchFamily="18" charset="0"/>
            </a:endParaRPr>
          </a:p>
          <a:p>
            <a:pPr marL="457200" indent="-457200">
              <a:buFont typeface="+mj-lt"/>
              <a:buAutoNum type="arabicPeriod"/>
            </a:pPr>
            <a:r>
              <a:rPr lang="en-US" sz="2400" dirty="0" smtClean="0">
                <a:latin typeface="Times" pitchFamily="18" charset="0"/>
              </a:rPr>
              <a:t> From a finite population of size N, randomly draw all possible samples of size n</a:t>
            </a:r>
          </a:p>
          <a:p>
            <a:pPr marL="457200" lvl="0" indent="-457200">
              <a:buFont typeface="+mj-lt"/>
              <a:buAutoNum type="arabicPeriod"/>
            </a:pPr>
            <a:r>
              <a:rPr lang="en-US" sz="2400" dirty="0" smtClean="0">
                <a:latin typeface="Times" pitchFamily="18" charset="0"/>
              </a:rPr>
              <a:t>Calculate the mean for each sample.</a:t>
            </a:r>
          </a:p>
          <a:p>
            <a:pPr marL="457200" lvl="0" indent="-457200">
              <a:buFont typeface="+mj-lt"/>
              <a:buAutoNum type="arabicPeriod"/>
            </a:pPr>
            <a:r>
              <a:rPr lang="en-US" sz="2400" dirty="0" smtClean="0">
                <a:latin typeface="Times" pitchFamily="18" charset="0"/>
              </a:rPr>
              <a:t>Summarize the mean obtained in step 2 in terms of frequency distribution or relative frequency distribution.</a:t>
            </a:r>
            <a:endParaRPr lang="en-US" sz="2400" dirty="0">
              <a:latin typeface="Times" pitchFamily="18" charset="0"/>
            </a:endParaRPr>
          </a:p>
        </p:txBody>
      </p:sp>
      <p:graphicFrame>
        <p:nvGraphicFramePr>
          <p:cNvPr id="33799" name="Object 7"/>
          <p:cNvGraphicFramePr>
            <a:graphicFrameLocks noChangeAspect="1"/>
          </p:cNvGraphicFramePr>
          <p:nvPr/>
        </p:nvGraphicFramePr>
        <p:xfrm>
          <a:off x="6172200" y="3276600"/>
          <a:ext cx="504825" cy="200025"/>
        </p:xfrm>
        <a:graphic>
          <a:graphicData uri="http://schemas.openxmlformats.org/presentationml/2006/ole">
            <p:oleObj spid="_x0000_s33799" name="Equation" r:id="rId3" imgW="507780" imgH="203112" progId="Equation.3">
              <p:embed/>
            </p:oleObj>
          </a:graphicData>
        </a:graphic>
      </p:graphicFrame>
      <p:graphicFrame>
        <p:nvGraphicFramePr>
          <p:cNvPr id="33798" name="Object 6"/>
          <p:cNvGraphicFramePr>
            <a:graphicFrameLocks noChangeAspect="1"/>
          </p:cNvGraphicFramePr>
          <p:nvPr/>
        </p:nvGraphicFramePr>
        <p:xfrm>
          <a:off x="1447800" y="4343400"/>
          <a:ext cx="1463040" cy="304800"/>
        </p:xfrm>
        <a:graphic>
          <a:graphicData uri="http://schemas.openxmlformats.org/presentationml/2006/ole">
            <p:oleObj spid="_x0000_s33798" name="Equation" r:id="rId4" imgW="1143000" imgH="241300" progId="Equation.3">
              <p:embed/>
            </p:oleObj>
          </a:graphicData>
        </a:graphic>
      </p:graphicFrame>
      <p:sp>
        <p:nvSpPr>
          <p:cNvPr id="33800" name="Rectangle 8"/>
          <p:cNvSpPr>
            <a:spLocks noChangeArrowheads="1"/>
          </p:cNvSpPr>
          <p:nvPr/>
        </p:nvSpPr>
        <p:spPr bwMode="auto">
          <a:xfrm>
            <a:off x="152400" y="3124200"/>
            <a:ext cx="8991600"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Example:</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Suppose we have a population of </a:t>
            </a:r>
            <a:r>
              <a:rPr kumimoji="0" lang="en-US" sz="2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size  </a:t>
            </a:r>
            <a:r>
              <a:rPr kumimoji="0" lang="en-US" sz="2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a:t>
            </a:r>
            <a:r>
              <a:rPr lang="en-US" sz="2400" dirty="0" smtClean="0">
                <a:latin typeface="Times New Roman" pitchFamily="18" charset="0"/>
                <a:cs typeface="Times New Roman" pitchFamily="18" charset="0"/>
              </a:rPr>
              <a:t>, consisting of the age of five children: 6, 8, 10, 12, and 14. Take samples of size 2 with replacement and construct sampling distribution of the sample mean.</a:t>
            </a:r>
          </a:p>
          <a:p>
            <a:pPr marL="0" marR="0" lvl="0" indent="0" algn="just" defTabSz="914400" rtl="0" eaLnBrk="1" fontAlgn="base" latinLnBrk="0" hangingPunct="1">
              <a:lnSpc>
                <a:spcPct val="100000"/>
              </a:lnSpc>
              <a:spcBef>
                <a:spcPct val="0"/>
              </a:spcBef>
              <a:spcAft>
                <a:spcPct val="0"/>
              </a:spcAft>
              <a:buClrTx/>
              <a:buSzTx/>
              <a:buFontTx/>
              <a:buNone/>
              <a:tabLst/>
            </a:pPr>
            <a:r>
              <a:rPr lang="en-US" sz="2400" b="1" dirty="0" smtClean="0">
                <a:latin typeface="Times New Roman" pitchFamily="18" charset="0"/>
                <a:cs typeface="Times New Roman" pitchFamily="18" charset="0"/>
              </a:rPr>
              <a:t>solution</a:t>
            </a:r>
            <a:r>
              <a:rPr lang="en-US" sz="2400" dirty="0" smtClean="0">
                <a:latin typeface="Times New Roman" pitchFamily="18" charset="0"/>
                <a:cs typeface="Times New Roman" pitchFamily="18" charset="0"/>
              </a:rPr>
              <a:t>:</a:t>
            </a:r>
          </a:p>
          <a:p>
            <a:r>
              <a:rPr lang="en-US" sz="2400" b="1" dirty="0" smtClean="0">
                <a:latin typeface="Times New Roman" pitchFamily="18" charset="0"/>
                <a:cs typeface="Times New Roman" pitchFamily="18" charset="0"/>
                <a:sym typeface="Wingdings"/>
              </a:rPr>
              <a:t></a:t>
            </a:r>
            <a:r>
              <a:rPr lang="en-US" sz="2400" dirty="0" smtClean="0">
                <a:latin typeface="Times New Roman" pitchFamily="18" charset="0"/>
                <a:cs typeface="Times New Roman" pitchFamily="18" charset="0"/>
              </a:rPr>
              <a:t> We have                   possible samples since sampling is with replacement.</a:t>
            </a:r>
          </a:p>
          <a:p>
            <a:r>
              <a:rPr lang="en-US" sz="2400" b="1" dirty="0" smtClean="0">
                <a:latin typeface="Times New Roman" pitchFamily="18" charset="0"/>
                <a:cs typeface="Times New Roman" pitchFamily="18" charset="0"/>
              </a:rPr>
              <a:t>Step 1: </a:t>
            </a:r>
            <a:r>
              <a:rPr lang="en-US" sz="2400" dirty="0" smtClean="0">
                <a:latin typeface="Times New Roman" pitchFamily="18" charset="0"/>
                <a:cs typeface="Times New Roman" pitchFamily="18" charset="0"/>
              </a:rPr>
              <a:t>Draw all possible samples:</a:t>
            </a:r>
            <a:endParaRPr lang="en-US" sz="2400" dirty="0">
              <a:latin typeface="Times New Roman" pitchFamily="18" charset="0"/>
              <a:cs typeface="Times New Roman" pitchFamily="18" charset="0"/>
            </a:endParaRPr>
          </a:p>
        </p:txBody>
      </p:sp>
      <p:sp>
        <p:nvSpPr>
          <p:cNvPr id="33803"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3802" name="Object 10"/>
          <p:cNvGraphicFramePr>
            <a:graphicFrameLocks noChangeAspect="1"/>
          </p:cNvGraphicFramePr>
          <p:nvPr/>
        </p:nvGraphicFramePr>
        <p:xfrm>
          <a:off x="1828800" y="4724400"/>
          <a:ext cx="1219200" cy="257175"/>
        </p:xfrm>
        <a:graphic>
          <a:graphicData uri="http://schemas.openxmlformats.org/presentationml/2006/ole">
            <p:oleObj spid="_x0000_s33802" name="Equation" r:id="rId5" imgW="1104900" imgH="254000" progId="Equation.3">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457200"/>
          <a:ext cx="8458200" cy="2194560"/>
        </p:xfrm>
        <a:graphic>
          <a:graphicData uri="http://schemas.openxmlformats.org/drawingml/2006/table">
            <a:tbl>
              <a:tblPr/>
              <a:tblGrid>
                <a:gridCol w="919244"/>
                <a:gridCol w="1374530"/>
                <a:gridCol w="1290699"/>
                <a:gridCol w="1737313"/>
                <a:gridCol w="1643365"/>
                <a:gridCol w="1493049"/>
              </a:tblGrid>
              <a:tr h="266700">
                <a:tc>
                  <a:txBody>
                    <a:bodyPr/>
                    <a:lstStyle/>
                    <a:p>
                      <a:pPr marL="0" marR="0">
                        <a:spcBef>
                          <a:spcPts val="0"/>
                        </a:spcBef>
                        <a:spcAft>
                          <a:spcPts val="0"/>
                        </a:spcAft>
                        <a:tabLst>
                          <a:tab pos="342900" algn="l"/>
                          <a:tab pos="800100" algn="l"/>
                        </a:tabLst>
                      </a:pP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b="1">
                          <a:latin typeface="Times New Roman"/>
                          <a:ea typeface="Times New Roman"/>
                        </a:rPr>
                        <a:t>6</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b="1">
                          <a:latin typeface="Times New Roman"/>
                          <a:ea typeface="Times New Roman"/>
                        </a:rPr>
                        <a:t>8</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b="1">
                          <a:latin typeface="Times New Roman"/>
                          <a:ea typeface="Times New Roman"/>
                        </a:rPr>
                        <a:t>10</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b="1">
                          <a:latin typeface="Times New Roman"/>
                          <a:ea typeface="Times New Roman"/>
                        </a:rPr>
                        <a:t>12</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b="1">
                          <a:latin typeface="Times New Roman"/>
                          <a:ea typeface="Times New Roman"/>
                        </a:rPr>
                        <a:t>14</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lgn="ctr">
                        <a:spcBef>
                          <a:spcPts val="0"/>
                        </a:spcBef>
                        <a:spcAft>
                          <a:spcPts val="0"/>
                        </a:spcAft>
                        <a:tabLst>
                          <a:tab pos="342900" algn="l"/>
                          <a:tab pos="800100" algn="l"/>
                        </a:tabLst>
                      </a:pPr>
                      <a:r>
                        <a:rPr lang="en-US" sz="2400" b="1">
                          <a:latin typeface="Times New Roman"/>
                          <a:ea typeface="Times New Roman"/>
                        </a:rPr>
                        <a:t>6</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(6, 6)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(6, 8)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(6, 10)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(6, 12)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(6, 14)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lgn="ctr">
                        <a:spcBef>
                          <a:spcPts val="0"/>
                        </a:spcBef>
                        <a:spcAft>
                          <a:spcPts val="0"/>
                        </a:spcAft>
                        <a:tabLst>
                          <a:tab pos="342900" algn="l"/>
                          <a:tab pos="800100" algn="l"/>
                        </a:tabLst>
                      </a:pPr>
                      <a:r>
                        <a:rPr lang="en-US" sz="2400" b="1">
                          <a:latin typeface="Times New Roman"/>
                          <a:ea typeface="Times New Roman"/>
                        </a:rPr>
                        <a:t>8</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(8,6)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(8,10)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(8,12)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(8,14)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lgn="ctr">
                        <a:spcBef>
                          <a:spcPts val="0"/>
                        </a:spcBef>
                        <a:spcAft>
                          <a:spcPts val="0"/>
                        </a:spcAft>
                        <a:tabLst>
                          <a:tab pos="342900" algn="l"/>
                          <a:tab pos="800100" algn="l"/>
                        </a:tabLst>
                      </a:pPr>
                      <a:r>
                        <a:rPr lang="en-US" sz="2400" b="1">
                          <a:latin typeface="Times New Roman"/>
                          <a:ea typeface="Times New Roman"/>
                        </a:rPr>
                        <a:t>10</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(10,6)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(10,8)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(10,10)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(10,12)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(10,14)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lgn="ctr">
                        <a:spcBef>
                          <a:spcPts val="0"/>
                        </a:spcBef>
                        <a:spcAft>
                          <a:spcPts val="0"/>
                        </a:spcAft>
                        <a:tabLst>
                          <a:tab pos="342900" algn="l"/>
                          <a:tab pos="800100" algn="l"/>
                        </a:tabLst>
                      </a:pPr>
                      <a:r>
                        <a:rPr lang="en-US" sz="2400" b="1">
                          <a:latin typeface="Times New Roman"/>
                          <a:ea typeface="Times New Roman"/>
                        </a:rPr>
                        <a:t>12</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6700">
                <a:tc>
                  <a:txBody>
                    <a:bodyPr/>
                    <a:lstStyle/>
                    <a:p>
                      <a:pPr marL="0" marR="0" algn="ctr">
                        <a:spcBef>
                          <a:spcPts val="0"/>
                        </a:spcBef>
                        <a:spcAft>
                          <a:spcPts val="0"/>
                        </a:spcAft>
                        <a:tabLst>
                          <a:tab pos="342900" algn="l"/>
                          <a:tab pos="800100" algn="l"/>
                        </a:tabLst>
                      </a:pPr>
                      <a:r>
                        <a:rPr lang="en-US" sz="2400" b="1">
                          <a:latin typeface="Times New Roman"/>
                          <a:ea typeface="Times New Roman"/>
                        </a:rPr>
                        <a:t>14</a:t>
                      </a:r>
                      <a:endParaRPr lang="en-US" sz="24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(14,8)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a:latin typeface="Times New Roman"/>
                          <a:ea typeface="Times New Roman"/>
                        </a:rPr>
                        <a:t>(12,12)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400" dirty="0">
                          <a:latin typeface="Times New Roman"/>
                          <a:ea typeface="Times New Roman"/>
                        </a:rPr>
                        <a:t>(12,14)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52400" y="2971800"/>
            <a:ext cx="6700513" cy="461665"/>
          </a:xfrm>
          <a:prstGeom prst="rect">
            <a:avLst/>
          </a:prstGeom>
        </p:spPr>
        <p:txBody>
          <a:bodyPr wrap="square">
            <a:spAutoFit/>
          </a:bodyPr>
          <a:lstStyle/>
          <a:p>
            <a:r>
              <a:rPr lang="en-US" sz="2400" b="1" dirty="0" smtClean="0">
                <a:latin typeface="Times" pitchFamily="18" charset="0"/>
              </a:rPr>
              <a:t> Step 2: </a:t>
            </a:r>
            <a:r>
              <a:rPr lang="en-US" sz="2400" dirty="0" smtClean="0">
                <a:latin typeface="Times" pitchFamily="18" charset="0"/>
              </a:rPr>
              <a:t>Calculate the mean for each sample:</a:t>
            </a:r>
            <a:endParaRPr lang="en-US" sz="2400" dirty="0">
              <a:latin typeface="Times" pitchFamily="18" charset="0"/>
            </a:endParaRPr>
          </a:p>
        </p:txBody>
      </p:sp>
      <p:graphicFrame>
        <p:nvGraphicFramePr>
          <p:cNvPr id="6" name="Table 5"/>
          <p:cNvGraphicFramePr>
            <a:graphicFrameLocks noGrp="1"/>
          </p:cNvGraphicFramePr>
          <p:nvPr/>
        </p:nvGraphicFramePr>
        <p:xfrm>
          <a:off x="304800" y="3581400"/>
          <a:ext cx="5486400" cy="1828800"/>
        </p:xfrm>
        <a:graphic>
          <a:graphicData uri="http://schemas.openxmlformats.org/drawingml/2006/table">
            <a:tbl>
              <a:tblPr/>
              <a:tblGrid>
                <a:gridCol w="741941"/>
                <a:gridCol w="754774"/>
                <a:gridCol w="839934"/>
                <a:gridCol w="1049917"/>
                <a:gridCol w="1049917"/>
                <a:gridCol w="1049917"/>
              </a:tblGrid>
              <a:tr h="0">
                <a:tc>
                  <a:txBody>
                    <a:bodyPr/>
                    <a:lstStyle/>
                    <a:p>
                      <a:pPr marL="0" marR="0" algn="ctr">
                        <a:spcBef>
                          <a:spcPts val="0"/>
                        </a:spcBef>
                        <a:spcAft>
                          <a:spcPts val="0"/>
                        </a:spcAft>
                        <a:tabLst>
                          <a:tab pos="342900" algn="l"/>
                          <a:tab pos="800100" algn="l"/>
                        </a:tabLst>
                      </a:pP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b="1">
                          <a:latin typeface="Times New Roman"/>
                          <a:ea typeface="Times New Roman"/>
                        </a:rPr>
                        <a:t>6</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b="1">
                          <a:latin typeface="Times New Roman"/>
                          <a:ea typeface="Times New Roman"/>
                        </a:rPr>
                        <a:t>8</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b="1" dirty="0">
                          <a:latin typeface="Times New Roman"/>
                          <a:ea typeface="Times New Roman"/>
                        </a:rPr>
                        <a:t>10</a:t>
                      </a:r>
                      <a:endParaRPr lang="en-US" sz="20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b="1">
                          <a:latin typeface="Times New Roman"/>
                          <a:ea typeface="Times New Roman"/>
                        </a:rPr>
                        <a:t>12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b="1">
                          <a:latin typeface="Times New Roman"/>
                          <a:ea typeface="Times New Roman"/>
                        </a:rPr>
                        <a:t>14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b="1">
                          <a:latin typeface="Times New Roman"/>
                          <a:ea typeface="Times New Roman"/>
                        </a:rPr>
                        <a:t>6</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b="1">
                          <a:latin typeface="Times New Roman"/>
                          <a:ea typeface="Times New Roman"/>
                        </a:rPr>
                        <a:t>8</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b="1">
                          <a:latin typeface="Times New Roman"/>
                          <a:ea typeface="Times New Roman"/>
                        </a:rPr>
                        <a:t>10</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b="1">
                          <a:latin typeface="Times New Roman"/>
                          <a:ea typeface="Times New Roman"/>
                        </a:rPr>
                        <a:t>12</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b="1">
                          <a:latin typeface="Times New Roman"/>
                          <a:ea typeface="Times New Roman"/>
                        </a:rPr>
                        <a:t>14</a:t>
                      </a:r>
                      <a:endParaRPr lang="en-US" sz="20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dirty="0">
                          <a:latin typeface="Times New Roman"/>
                          <a:ea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Rectangle 6"/>
          <p:cNvSpPr/>
          <p:nvPr/>
        </p:nvSpPr>
        <p:spPr>
          <a:xfrm>
            <a:off x="0" y="5638800"/>
            <a:ext cx="9144000" cy="400110"/>
          </a:xfrm>
          <a:prstGeom prst="rect">
            <a:avLst/>
          </a:prstGeom>
        </p:spPr>
        <p:txBody>
          <a:bodyPr wrap="square">
            <a:spAutoFit/>
          </a:bodyPr>
          <a:lstStyle/>
          <a:p>
            <a:r>
              <a:rPr lang="en-US" sz="2000" b="1" dirty="0" smtClean="0">
                <a:latin typeface="Times" pitchFamily="18" charset="0"/>
              </a:rPr>
              <a:t>Step 3: </a:t>
            </a:r>
            <a:r>
              <a:rPr lang="en-US" sz="2000" dirty="0" smtClean="0">
                <a:latin typeface="Times" pitchFamily="18" charset="0"/>
              </a:rPr>
              <a:t>Summarize the mean obtained in step 2 in terms of frequency distribution.</a:t>
            </a:r>
            <a:endParaRPr lang="en-US" sz="2000" dirty="0">
              <a:latin typeface="Times"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609600"/>
          <a:ext cx="1590040" cy="3048000"/>
        </p:xfrm>
        <a:graphic>
          <a:graphicData uri="http://schemas.openxmlformats.org/drawingml/2006/table">
            <a:tbl>
              <a:tblPr/>
              <a:tblGrid>
                <a:gridCol w="525780"/>
                <a:gridCol w="1064260"/>
              </a:tblGrid>
              <a:tr h="0">
                <a:tc>
                  <a:txBody>
                    <a:bodyPr/>
                    <a:lstStyle/>
                    <a:p>
                      <a:pPr marL="0" marR="0" algn="ctr">
                        <a:spcBef>
                          <a:spcPts val="0"/>
                        </a:spcBef>
                        <a:spcAft>
                          <a:spcPts val="0"/>
                        </a:spcAft>
                        <a:tabLst>
                          <a:tab pos="342900" algn="l"/>
                          <a:tab pos="800100" algn="l"/>
                        </a:tabLst>
                      </a:pPr>
                      <a:endParaRPr lang="en-US" sz="2000" dirty="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endParaRPr lang="en-US" sz="2000">
                        <a:latin typeface="Times New Roman"/>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gn="ctr">
                        <a:spcBef>
                          <a:spcPts val="0"/>
                        </a:spcBef>
                        <a:spcAft>
                          <a:spcPts val="0"/>
                        </a:spcAft>
                        <a:tabLst>
                          <a:tab pos="342900" algn="l"/>
                          <a:tab pos="800100" algn="l"/>
                        </a:tabLst>
                      </a:pPr>
                      <a:r>
                        <a:rPr lang="en-US" sz="2000">
                          <a:latin typeface="Times New Roman"/>
                          <a:ea typeface="Times New Roman"/>
                          <a:cs typeface="Times New Roman"/>
                        </a:rPr>
                        <a:t>14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tabLst>
                          <a:tab pos="342900" algn="l"/>
                          <a:tab pos="800100" algn="l"/>
                        </a:tabLst>
                      </a:pPr>
                      <a:r>
                        <a:rPr lang="en-US" sz="2000" dirty="0">
                          <a:latin typeface="Times New Roman"/>
                          <a:ea typeface="Times New Roman"/>
                          <a:cs typeface="Times New Roman"/>
                        </a:rPr>
                        <a:t>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5842" name="Object 2"/>
          <p:cNvGraphicFramePr>
            <a:graphicFrameLocks noChangeAspect="1"/>
          </p:cNvGraphicFramePr>
          <p:nvPr/>
        </p:nvGraphicFramePr>
        <p:xfrm>
          <a:off x="533400" y="685800"/>
          <a:ext cx="219075" cy="219075"/>
        </p:xfrm>
        <a:graphic>
          <a:graphicData uri="http://schemas.openxmlformats.org/presentationml/2006/ole">
            <p:oleObj spid="_x0000_s35842" name="Equation" r:id="rId3" imgW="215619" imgH="215619" progId="Equation.3">
              <p:embed/>
            </p:oleObj>
          </a:graphicData>
        </a:graphic>
      </p:graphicFrame>
      <p:graphicFrame>
        <p:nvGraphicFramePr>
          <p:cNvPr id="35841" name="Object 1"/>
          <p:cNvGraphicFramePr>
            <a:graphicFrameLocks noChangeAspect="1"/>
          </p:cNvGraphicFramePr>
          <p:nvPr/>
        </p:nvGraphicFramePr>
        <p:xfrm>
          <a:off x="1066800" y="685800"/>
          <a:ext cx="923925" cy="238125"/>
        </p:xfrm>
        <a:graphic>
          <a:graphicData uri="http://schemas.openxmlformats.org/presentationml/2006/ole">
            <p:oleObj spid="_x0000_s35841" name="Equation" r:id="rId4" imgW="927100" imgH="241300" progId="Equation.3">
              <p:embed/>
            </p:oleObj>
          </a:graphicData>
        </a:graphic>
      </p:graphicFrame>
      <p:sp>
        <p:nvSpPr>
          <p:cNvPr id="7" name="Rectangle 6"/>
          <p:cNvSpPr/>
          <p:nvPr/>
        </p:nvSpPr>
        <p:spPr>
          <a:xfrm>
            <a:off x="2667000" y="609600"/>
            <a:ext cx="6477000" cy="369332"/>
          </a:xfrm>
          <a:prstGeom prst="rect">
            <a:avLst/>
          </a:prstGeom>
        </p:spPr>
        <p:txBody>
          <a:bodyPr wrap="square">
            <a:spAutoFit/>
          </a:bodyPr>
          <a:lstStyle/>
          <a:p>
            <a:r>
              <a:rPr lang="en-US" dirty="0" smtClean="0"/>
              <a:t>A, Find the mean of </a:t>
            </a:r>
            <a:endParaRPr lang="en-US" dirty="0"/>
          </a:p>
        </p:txBody>
      </p:sp>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43" name="Object 3"/>
          <p:cNvGraphicFramePr>
            <a:graphicFrameLocks noChangeAspect="1"/>
          </p:cNvGraphicFramePr>
          <p:nvPr/>
        </p:nvGraphicFramePr>
        <p:xfrm>
          <a:off x="4724400" y="685800"/>
          <a:ext cx="304800" cy="266700"/>
        </p:xfrm>
        <a:graphic>
          <a:graphicData uri="http://schemas.openxmlformats.org/presentationml/2006/ole">
            <p:oleObj spid="_x0000_s35843" name="Equation" r:id="rId5" imgW="304536" imgH="266469" progId="Equation.3">
              <p:embed/>
            </p:oleObj>
          </a:graphicData>
        </a:graphic>
      </p:graphicFrame>
      <p:sp>
        <p:nvSpPr>
          <p:cNvPr id="35846" name="Rectangle 6"/>
          <p:cNvSpPr>
            <a:spLocks noChangeArrowheads="1"/>
          </p:cNvSpPr>
          <p:nvPr/>
        </p:nvSpPr>
        <p:spPr bwMode="auto">
          <a:xfrm>
            <a:off x="5029200" y="533400"/>
            <a:ext cx="35052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say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graphicFrame>
        <p:nvGraphicFramePr>
          <p:cNvPr id="35845" name="Object 5"/>
          <p:cNvGraphicFramePr>
            <a:graphicFrameLocks noChangeAspect="1"/>
          </p:cNvGraphicFramePr>
          <p:nvPr/>
        </p:nvGraphicFramePr>
        <p:xfrm>
          <a:off x="5638800" y="609600"/>
          <a:ext cx="381000" cy="352425"/>
        </p:xfrm>
        <a:graphic>
          <a:graphicData uri="http://schemas.openxmlformats.org/presentationml/2006/ole">
            <p:oleObj spid="_x0000_s35845" name="Equation" r:id="rId6" imgW="291973" imgH="279279" progId="Equation.3">
              <p:embed/>
            </p:oleObj>
          </a:graphicData>
        </a:graphic>
      </p:graphicFrame>
      <p:sp>
        <p:nvSpPr>
          <p:cNvPr id="3584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47" name="Object 7"/>
          <p:cNvGraphicFramePr>
            <a:graphicFrameLocks noChangeAspect="1"/>
          </p:cNvGraphicFramePr>
          <p:nvPr/>
        </p:nvGraphicFramePr>
        <p:xfrm>
          <a:off x="3048000" y="1143000"/>
          <a:ext cx="2819400" cy="762000"/>
        </p:xfrm>
        <a:graphic>
          <a:graphicData uri="http://schemas.openxmlformats.org/presentationml/2006/ole">
            <p:oleObj spid="_x0000_s35847" name="Equation" r:id="rId7" imgW="2362200" imgH="571500" progId="Equation.3">
              <p:embed/>
            </p:oleObj>
          </a:graphicData>
        </a:graphic>
      </p:graphicFrame>
      <p:graphicFrame>
        <p:nvGraphicFramePr>
          <p:cNvPr id="35850" name="Object 10"/>
          <p:cNvGraphicFramePr>
            <a:graphicFrameLocks noChangeAspect="1"/>
          </p:cNvGraphicFramePr>
          <p:nvPr/>
        </p:nvGraphicFramePr>
        <p:xfrm>
          <a:off x="5562600" y="2057400"/>
          <a:ext cx="304800" cy="295275"/>
        </p:xfrm>
        <a:graphic>
          <a:graphicData uri="http://schemas.openxmlformats.org/presentationml/2006/ole">
            <p:oleObj spid="_x0000_s35850" name="Equation" r:id="rId8" imgW="215619" imgH="215619" progId="Equation.3">
              <p:embed/>
            </p:oleObj>
          </a:graphicData>
        </a:graphic>
      </p:graphicFrame>
      <p:graphicFrame>
        <p:nvGraphicFramePr>
          <p:cNvPr id="35849" name="Object 9"/>
          <p:cNvGraphicFramePr>
            <a:graphicFrameLocks noChangeAspect="1"/>
          </p:cNvGraphicFramePr>
          <p:nvPr/>
        </p:nvGraphicFramePr>
        <p:xfrm>
          <a:off x="6477000" y="2057400"/>
          <a:ext cx="533400" cy="314325"/>
        </p:xfrm>
        <a:graphic>
          <a:graphicData uri="http://schemas.openxmlformats.org/presentationml/2006/ole">
            <p:oleObj spid="_x0000_s35849" name="Equation" r:id="rId9" imgW="368140" imgH="317362" progId="Equation.3">
              <p:embed/>
            </p:oleObj>
          </a:graphicData>
        </a:graphic>
      </p:graphicFrame>
      <p:sp>
        <p:nvSpPr>
          <p:cNvPr id="35851" name="Rectangle 11"/>
          <p:cNvSpPr>
            <a:spLocks noChangeArrowheads="1"/>
          </p:cNvSpPr>
          <p:nvPr/>
        </p:nvSpPr>
        <p:spPr bwMode="auto">
          <a:xfrm>
            <a:off x="2590800" y="1981200"/>
            <a:ext cx="3087705"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B, Find the variance of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5852" name="Rectangle 12"/>
          <p:cNvSpPr>
            <a:spLocks noChangeArrowheads="1"/>
          </p:cNvSpPr>
          <p:nvPr/>
        </p:nvSpPr>
        <p:spPr bwMode="auto">
          <a:xfrm>
            <a:off x="5791200" y="1981200"/>
            <a:ext cx="90281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say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5854"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53" name="Object 13"/>
          <p:cNvGraphicFramePr>
            <a:graphicFrameLocks noChangeAspect="1"/>
          </p:cNvGraphicFramePr>
          <p:nvPr/>
        </p:nvGraphicFramePr>
        <p:xfrm>
          <a:off x="3048000" y="2590800"/>
          <a:ext cx="3505200" cy="685800"/>
        </p:xfrm>
        <a:graphic>
          <a:graphicData uri="http://schemas.openxmlformats.org/presentationml/2006/ole">
            <p:oleObj spid="_x0000_s35853" name="Equation" r:id="rId10" imgW="3111500" imgH="596900" progId="Equation.3">
              <p:embed/>
            </p:oleObj>
          </a:graphicData>
        </a:graphic>
      </p:graphicFrame>
      <p:sp>
        <p:nvSpPr>
          <p:cNvPr id="35855" name="Rectangle 15"/>
          <p:cNvSpPr>
            <a:spLocks noChangeArrowheads="1"/>
          </p:cNvSpPr>
          <p:nvPr/>
        </p:nvSpPr>
        <p:spPr bwMode="auto">
          <a:xfrm>
            <a:off x="152400" y="3886200"/>
            <a:ext cx="67818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14300" algn="l"/>
                <a:tab pos="342900" algn="l"/>
              </a:tabLst>
            </a:pPr>
            <a:r>
              <a:rPr kumimoji="0" lang="en-US" sz="2400" b="1"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Remark:</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 typeface="+mj-lt"/>
              <a:buAutoNum type="arabicPeriod"/>
              <a:tabLst>
                <a:tab pos="-114300" algn="l"/>
                <a:tab pos="34290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In general if sampling is with replacement</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5857" name="Rectangle 1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56" name="Object 16"/>
          <p:cNvGraphicFramePr>
            <a:graphicFrameLocks noChangeAspect="1"/>
          </p:cNvGraphicFramePr>
          <p:nvPr/>
        </p:nvGraphicFramePr>
        <p:xfrm>
          <a:off x="1600200" y="4800600"/>
          <a:ext cx="1676400" cy="762000"/>
        </p:xfrm>
        <a:graphic>
          <a:graphicData uri="http://schemas.openxmlformats.org/presentationml/2006/ole">
            <p:oleObj spid="_x0000_s35856" name="Equation" r:id="rId11" imgW="850531" imgH="533169" progId="Equation.3">
              <p:embed/>
            </p:oleObj>
          </a:graphicData>
        </a:graphic>
      </p:graphicFrame>
      <p:sp>
        <p:nvSpPr>
          <p:cNvPr id="23" name="Rectangle 22"/>
          <p:cNvSpPr/>
          <p:nvPr/>
        </p:nvSpPr>
        <p:spPr>
          <a:xfrm>
            <a:off x="0" y="5562600"/>
            <a:ext cx="5638800" cy="461665"/>
          </a:xfrm>
          <a:prstGeom prst="rect">
            <a:avLst/>
          </a:prstGeom>
        </p:spPr>
        <p:txBody>
          <a:bodyPr wrap="square">
            <a:spAutoFit/>
          </a:bodyPr>
          <a:lstStyle/>
          <a:p>
            <a:pPr marL="457200" lvl="0" indent="-457200"/>
            <a:r>
              <a:rPr lang="en-US" sz="2400" dirty="0" smtClean="0">
                <a:latin typeface="Times" pitchFamily="18" charset="0"/>
              </a:rPr>
              <a:t>2. If sampling is with out replacement</a:t>
            </a:r>
            <a:endParaRPr lang="en-US" sz="2400" dirty="0">
              <a:latin typeface="Times" pitchFamily="18" charset="0"/>
            </a:endParaRPr>
          </a:p>
        </p:txBody>
      </p:sp>
      <p:sp>
        <p:nvSpPr>
          <p:cNvPr id="35859" name="Rectangle 1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5858" name="Object 18"/>
          <p:cNvGraphicFramePr>
            <a:graphicFrameLocks noChangeAspect="1"/>
          </p:cNvGraphicFramePr>
          <p:nvPr/>
        </p:nvGraphicFramePr>
        <p:xfrm>
          <a:off x="4953000" y="5562600"/>
          <a:ext cx="2667000" cy="990600"/>
        </p:xfrm>
        <a:graphic>
          <a:graphicData uri="http://schemas.openxmlformats.org/presentationml/2006/ole">
            <p:oleObj spid="_x0000_s35858" name="Equation" r:id="rId12" imgW="1548728" imgH="571252" progId="Equation.3">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5791200"/>
          </a:xfrm>
        </p:spPr>
        <p:txBody>
          <a:bodyPr>
            <a:normAutofit/>
          </a:bodyPr>
          <a:lstStyle/>
          <a:p>
            <a:r>
              <a:rPr lang="en-US" sz="2400" dirty="0" smtClean="0"/>
              <a:t>3. In any case the sample mean is unbiased estimator of the population mean. i.e.</a:t>
            </a:r>
          </a:p>
          <a:p>
            <a:endParaRPr lang="en-US" sz="2400" dirty="0" smtClean="0">
              <a:latin typeface="Times" pitchFamily="18" charset="0"/>
            </a:endParaRPr>
          </a:p>
          <a:p>
            <a:pPr lvl="1"/>
            <a:r>
              <a:rPr lang="en-US" dirty="0" smtClean="0"/>
              <a:t>Sampling may be from a normally distributed population or from a non-normally distributed population.</a:t>
            </a:r>
          </a:p>
          <a:p>
            <a:pPr lvl="1"/>
            <a:r>
              <a:rPr lang="en-US" dirty="0" smtClean="0"/>
              <a:t>When sampling is from a normally distributed population, the distribution of      will posses the following property.</a:t>
            </a:r>
          </a:p>
          <a:p>
            <a:pPr lvl="0">
              <a:buNone/>
            </a:pPr>
            <a:r>
              <a:rPr lang="en-US" sz="2800" dirty="0" smtClean="0"/>
              <a:t>1. </a:t>
            </a:r>
            <a:r>
              <a:rPr lang="en-US" sz="2400" dirty="0" smtClean="0"/>
              <a:t>The distribution of      will be normal</a:t>
            </a:r>
          </a:p>
          <a:p>
            <a:pPr>
              <a:buNone/>
            </a:pPr>
            <a:r>
              <a:rPr lang="en-US" sz="2400" dirty="0" smtClean="0"/>
              <a:t>2. The mean of      is equal to the population mean , i.e.</a:t>
            </a:r>
          </a:p>
          <a:p>
            <a:pPr>
              <a:buNone/>
            </a:pPr>
            <a:r>
              <a:rPr lang="en-US" sz="2400" dirty="0" smtClean="0"/>
              <a:t>3. The variance of      is equal to the population variance divided by the sample size, </a:t>
            </a:r>
            <a:r>
              <a:rPr lang="en-US" sz="2400" dirty="0" err="1" smtClean="0"/>
              <a:t>i</a:t>
            </a:r>
            <a:r>
              <a:rPr lang="en-US" sz="2400" dirty="0" smtClean="0"/>
              <a:t>. e </a:t>
            </a:r>
            <a:endParaRPr lang="en-US" sz="2400" dirty="0">
              <a:latin typeface="Times" pitchFamily="18" charset="0"/>
            </a:endParaRPr>
          </a:p>
        </p:txBody>
      </p:sp>
      <p:sp>
        <p:nvSpPr>
          <p:cNvPr id="3686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5" name="Object 1"/>
          <p:cNvGraphicFramePr>
            <a:graphicFrameLocks noChangeAspect="1"/>
          </p:cNvGraphicFramePr>
          <p:nvPr/>
        </p:nvGraphicFramePr>
        <p:xfrm>
          <a:off x="838200" y="1371600"/>
          <a:ext cx="2895600" cy="504825"/>
        </p:xfrm>
        <a:graphic>
          <a:graphicData uri="http://schemas.openxmlformats.org/presentationml/2006/ole">
            <p:oleObj spid="_x0000_s36865" name="Equation" r:id="rId3" imgW="1727200" imgH="279400" progId="Equation.3">
              <p:embed/>
            </p:oleObj>
          </a:graphicData>
        </a:graphic>
      </p:graphicFrame>
      <p:sp>
        <p:nvSpPr>
          <p:cNvPr id="3686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67" name="Object 3"/>
          <p:cNvGraphicFramePr>
            <a:graphicFrameLocks noChangeAspect="1"/>
          </p:cNvGraphicFramePr>
          <p:nvPr/>
        </p:nvGraphicFramePr>
        <p:xfrm>
          <a:off x="2667000" y="3048000"/>
          <a:ext cx="304800" cy="304800"/>
        </p:xfrm>
        <a:graphic>
          <a:graphicData uri="http://schemas.openxmlformats.org/presentationml/2006/ole">
            <p:oleObj spid="_x0000_s36867" name="Equation" r:id="rId4" imgW="215619" imgH="215619" progId="Equation.3">
              <p:embed/>
            </p:oleObj>
          </a:graphicData>
        </a:graphic>
      </p:graphicFrame>
      <p:graphicFrame>
        <p:nvGraphicFramePr>
          <p:cNvPr id="36869" name="Object 5"/>
          <p:cNvGraphicFramePr>
            <a:graphicFrameLocks noChangeAspect="1"/>
          </p:cNvGraphicFramePr>
          <p:nvPr/>
        </p:nvGraphicFramePr>
        <p:xfrm>
          <a:off x="5334000" y="3276600"/>
          <a:ext cx="304800" cy="304800"/>
        </p:xfrm>
        <a:graphic>
          <a:graphicData uri="http://schemas.openxmlformats.org/presentationml/2006/ole">
            <p:oleObj spid="_x0000_s36869" name="Equation" r:id="rId5" imgW="215619" imgH="215619" progId="Equation.3">
              <p:embed/>
            </p:oleObj>
          </a:graphicData>
        </a:graphic>
      </p:graphicFrame>
      <p:graphicFrame>
        <p:nvGraphicFramePr>
          <p:cNvPr id="36870" name="Object 6"/>
          <p:cNvGraphicFramePr>
            <a:graphicFrameLocks noChangeAspect="1"/>
          </p:cNvGraphicFramePr>
          <p:nvPr/>
        </p:nvGraphicFramePr>
        <p:xfrm>
          <a:off x="7543800" y="2895600"/>
          <a:ext cx="304800" cy="304800"/>
        </p:xfrm>
        <a:graphic>
          <a:graphicData uri="http://schemas.openxmlformats.org/presentationml/2006/ole">
            <p:oleObj spid="_x0000_s36870" name="Equation" r:id="rId6" imgW="215619" imgH="215619" progId="Equation.3">
              <p:embed/>
            </p:oleObj>
          </a:graphicData>
        </a:graphic>
      </p:graphicFrame>
      <p:sp>
        <p:nvSpPr>
          <p:cNvPr id="36872"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71" name="Object 7"/>
          <p:cNvGraphicFramePr>
            <a:graphicFrameLocks noChangeAspect="1"/>
          </p:cNvGraphicFramePr>
          <p:nvPr/>
        </p:nvGraphicFramePr>
        <p:xfrm>
          <a:off x="7239000" y="3886200"/>
          <a:ext cx="990600" cy="381000"/>
        </p:xfrm>
        <a:graphic>
          <a:graphicData uri="http://schemas.openxmlformats.org/presentationml/2006/ole">
            <p:oleObj spid="_x0000_s36871" name="Equation" r:id="rId7" imgW="647700" imgH="279400" progId="Equation.3">
              <p:embed/>
            </p:oleObj>
          </a:graphicData>
        </a:graphic>
      </p:graphicFrame>
      <p:graphicFrame>
        <p:nvGraphicFramePr>
          <p:cNvPr id="36873" name="Object 9"/>
          <p:cNvGraphicFramePr>
            <a:graphicFrameLocks noChangeAspect="1"/>
          </p:cNvGraphicFramePr>
          <p:nvPr/>
        </p:nvGraphicFramePr>
        <p:xfrm>
          <a:off x="2438400" y="4419600"/>
          <a:ext cx="304800" cy="304800"/>
        </p:xfrm>
        <a:graphic>
          <a:graphicData uri="http://schemas.openxmlformats.org/presentationml/2006/ole">
            <p:oleObj spid="_x0000_s36873" name="Equation" r:id="rId8" imgW="215619" imgH="215619" progId="Equation.3">
              <p:embed/>
            </p:oleObj>
          </a:graphicData>
        </a:graphic>
      </p:graphicFrame>
      <p:sp>
        <p:nvSpPr>
          <p:cNvPr id="36875"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74" name="Object 10"/>
          <p:cNvGraphicFramePr>
            <a:graphicFrameLocks noChangeAspect="1"/>
          </p:cNvGraphicFramePr>
          <p:nvPr/>
        </p:nvGraphicFramePr>
        <p:xfrm>
          <a:off x="914400" y="5867400"/>
          <a:ext cx="1143000" cy="609600"/>
        </p:xfrm>
        <a:graphic>
          <a:graphicData uri="http://schemas.openxmlformats.org/presentationml/2006/ole">
            <p:oleObj spid="_x0000_s36874" name="Equation" r:id="rId9" imgW="850531" imgH="533169" progId="Equation.3">
              <p:embed/>
            </p:oleObj>
          </a:graphicData>
        </a:graphic>
      </p:graphicFrame>
      <p:sp>
        <p:nvSpPr>
          <p:cNvPr id="36877"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6876" name="Object 12"/>
          <p:cNvGraphicFramePr>
            <a:graphicFrameLocks noChangeAspect="1"/>
          </p:cNvGraphicFramePr>
          <p:nvPr/>
        </p:nvGraphicFramePr>
        <p:xfrm>
          <a:off x="2590800" y="5181600"/>
          <a:ext cx="2743200" cy="1371600"/>
        </p:xfrm>
        <a:graphic>
          <a:graphicData uri="http://schemas.openxmlformats.org/presentationml/2006/ole">
            <p:oleObj spid="_x0000_s36876" name="Equation" r:id="rId10" imgW="2120900" imgH="1143000" progId="Equation.3">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Object 2"/>
          <p:cNvGraphicFramePr>
            <a:graphicFrameLocks noChangeAspect="1"/>
          </p:cNvGraphicFramePr>
          <p:nvPr/>
        </p:nvGraphicFramePr>
        <p:xfrm>
          <a:off x="7239000" y="1524000"/>
          <a:ext cx="180975" cy="200025"/>
        </p:xfrm>
        <a:graphic>
          <a:graphicData uri="http://schemas.openxmlformats.org/presentationml/2006/ole">
            <p:oleObj spid="_x0000_s37890" name="Equation" r:id="rId3" imgW="177569" imgH="202936" progId="Equation.3">
              <p:embed/>
            </p:oleObj>
          </a:graphicData>
        </a:graphic>
      </p:graphicFrame>
      <p:graphicFrame>
        <p:nvGraphicFramePr>
          <p:cNvPr id="37889" name="Object 1"/>
          <p:cNvGraphicFramePr>
            <a:graphicFrameLocks noChangeAspect="1"/>
          </p:cNvGraphicFramePr>
          <p:nvPr/>
        </p:nvGraphicFramePr>
        <p:xfrm>
          <a:off x="1219200" y="1828800"/>
          <a:ext cx="257175" cy="257175"/>
        </p:xfrm>
        <a:graphic>
          <a:graphicData uri="http://schemas.openxmlformats.org/presentationml/2006/ole">
            <p:oleObj spid="_x0000_s37889" name="Equation" r:id="rId4" imgW="253780" imgH="253780" progId="Equation.3">
              <p:embed/>
            </p:oleObj>
          </a:graphicData>
        </a:graphic>
      </p:graphicFrame>
      <p:sp>
        <p:nvSpPr>
          <p:cNvPr id="37891" name="Rectangle 3"/>
          <p:cNvSpPr>
            <a:spLocks noChangeArrowheads="1"/>
          </p:cNvSpPr>
          <p:nvPr/>
        </p:nvSpPr>
        <p:spPr bwMode="auto">
          <a:xfrm>
            <a:off x="0" y="990600"/>
            <a:ext cx="914400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549275" algn="l" defTabSz="914400" rtl="0" eaLnBrk="1" fontAlgn="base" latinLnBrk="0" hangingPunct="1">
              <a:lnSpc>
                <a:spcPct val="100000"/>
              </a:lnSpc>
              <a:spcBef>
                <a:spcPct val="0"/>
              </a:spcBef>
              <a:spcAft>
                <a:spcPct val="0"/>
              </a:spcAft>
              <a:buClrTx/>
              <a:buSzTx/>
              <a:buFontTx/>
              <a:buNone/>
              <a:tabLst>
                <a:tab pos="0" algn="l"/>
              </a:tabLst>
            </a:pPr>
            <a:r>
              <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rPr>
              <a:t>Central Limit </a:t>
            </a:r>
            <a:r>
              <a:rPr kumimoji="0" lang="en-US" sz="2400" b="1" i="0" u="sng" strike="noStrike" cap="none" normalizeH="0" baseline="0" dirty="0" err="1" smtClean="0">
                <a:ln>
                  <a:noFill/>
                </a:ln>
                <a:solidFill>
                  <a:schemeClr val="tx1"/>
                </a:solidFill>
                <a:effectLst/>
                <a:latin typeface="Times" pitchFamily="18" charset="0"/>
                <a:ea typeface="Times New Roman" pitchFamily="18" charset="0"/>
                <a:cs typeface="Arial" pitchFamily="34" charset="0"/>
              </a:rPr>
              <a:t>Theore</a:t>
            </a:r>
            <a:endParaRPr kumimoji="0" lang="en-US" sz="2400" b="1" i="0" u="sng" strike="noStrike" cap="none" normalizeH="0" baseline="0" dirty="0" smtClean="0">
              <a:ln>
                <a:noFill/>
              </a:ln>
              <a:solidFill>
                <a:schemeClr val="tx1"/>
              </a:solidFill>
              <a:effectLst/>
              <a:latin typeface="Times" pitchFamily="18" charset="0"/>
              <a:ea typeface="Times New Roman" pitchFamily="18" charset="0"/>
              <a:cs typeface="Arial" pitchFamily="34" charset="0"/>
            </a:endParaRPr>
          </a:p>
          <a:p>
            <a:pPr algn="just"/>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Given a population of any functional form with mean </a:t>
            </a:r>
            <a:r>
              <a:rPr lang="en-US" sz="2400" dirty="0" smtClean="0">
                <a:latin typeface="Arial" pitchFamily="34" charset="0"/>
                <a:ea typeface="Times New Roman" pitchFamily="18" charset="0"/>
                <a:cs typeface="Arial" pitchFamily="34" charset="0"/>
              </a:rPr>
              <a:t>    </a:t>
            </a:r>
            <a:r>
              <a:rPr lang="en-US" sz="2400" dirty="0" smtClean="0">
                <a:latin typeface="Times" pitchFamily="18" charset="0"/>
                <a:ea typeface="Times New Roman" pitchFamily="18" charset="0"/>
                <a:cs typeface="Arial" pitchFamily="34" charset="0"/>
              </a:rPr>
              <a:t>and finite variance      </a:t>
            </a:r>
            <a:r>
              <a:rPr lang="en-US" sz="2400" dirty="0" smtClean="0">
                <a:latin typeface="Arial" pitchFamily="34" charset="0"/>
                <a:ea typeface="Times New Roman" pitchFamily="18" charset="0"/>
                <a:cs typeface="Arial" pitchFamily="34" charset="0"/>
              </a:rPr>
              <a:t>, </a:t>
            </a:r>
            <a:r>
              <a:rPr lang="en-US" sz="2400" dirty="0" smtClean="0">
                <a:latin typeface="Times" pitchFamily="18" charset="0"/>
                <a:ea typeface="Times New Roman" pitchFamily="18" charset="0"/>
                <a:cs typeface="Arial" pitchFamily="34" charset="0"/>
              </a:rPr>
              <a:t>the sampling  </a:t>
            </a:r>
            <a:r>
              <a:rPr lang="en-US" sz="2400" dirty="0" smtClean="0">
                <a:latin typeface="Times" pitchFamily="18" charset="0"/>
              </a:rPr>
              <a:t>distribution of    , computed from samples  of size n from the population will be approximately normally distributed with mean       </a:t>
            </a:r>
            <a:r>
              <a:rPr lang="en-US" sz="2400" dirty="0" smtClean="0"/>
              <a:t>and variance     , when the sample size is large.</a:t>
            </a:r>
          </a:p>
          <a:p>
            <a:pPr algn="just"/>
            <a:endParaRPr lang="en-US" sz="3600" dirty="0" smtClean="0">
              <a:latin typeface="Times" pitchFamily="18" charset="0"/>
              <a:cs typeface="Arial" pitchFamily="34" charset="0"/>
            </a:endParaRPr>
          </a:p>
          <a:p>
            <a:pPr marL="0" marR="0" lvl="0" indent="549275" algn="l" defTabSz="914400" rtl="0" eaLnBrk="1" fontAlgn="base" latinLnBrk="0" hangingPunct="1">
              <a:lnSpc>
                <a:spcPct val="100000"/>
              </a:lnSpc>
              <a:spcBef>
                <a:spcPct val="0"/>
              </a:spcBef>
              <a:spcAft>
                <a:spcPct val="0"/>
              </a:spcAft>
              <a:buClrTx/>
              <a:buSzTx/>
              <a:buFontTx/>
              <a:buNone/>
              <a:tabLst>
                <a:tab pos="0" algn="l"/>
              </a:tabLst>
            </a:pPr>
            <a:endParaRPr lang="en-US" sz="3600" dirty="0" smtClean="0">
              <a:latin typeface="Times" pitchFamily="18" charset="0"/>
              <a:cs typeface="Arial" pitchFamily="34" charset="0"/>
            </a:endParaRPr>
          </a:p>
          <a:p>
            <a:pPr marL="0" marR="0" lvl="0" indent="549275" algn="l" defTabSz="914400" rtl="0" eaLnBrk="1" fontAlgn="base" latinLnBrk="0" hangingPunct="1">
              <a:lnSpc>
                <a:spcPct val="100000"/>
              </a:lnSpc>
              <a:spcBef>
                <a:spcPct val="0"/>
              </a:spcBef>
              <a:spcAft>
                <a:spcPct val="0"/>
              </a:spcAft>
              <a:buClrTx/>
              <a:buSzTx/>
              <a:buFontTx/>
              <a:buNone/>
              <a:tabLst>
                <a:tab pos="0" algn="l"/>
              </a:tabLst>
            </a:pPr>
            <a:r>
              <a:rPr kumimoji="0" lang="en-US" sz="2400" b="0" i="0" u="none" strike="noStrike" cap="none" normalizeH="0" baseline="0" dirty="0" smtClean="0">
                <a:ln>
                  <a:noFill/>
                </a:ln>
                <a:solidFill>
                  <a:schemeClr val="tx1"/>
                </a:solidFill>
                <a:effectLst/>
                <a:latin typeface="Times" pitchFamily="18"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Times" pitchFamily="18" charset="0"/>
              <a:cs typeface="Arial" pitchFamily="34" charset="0"/>
            </a:endParaRPr>
          </a:p>
        </p:txBody>
      </p:sp>
      <p:sp>
        <p:nvSpPr>
          <p:cNvPr id="37895"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4" name="Object 6"/>
          <p:cNvGraphicFramePr>
            <a:graphicFrameLocks noChangeAspect="1"/>
          </p:cNvGraphicFramePr>
          <p:nvPr/>
        </p:nvGraphicFramePr>
        <p:xfrm>
          <a:off x="5334000" y="1905000"/>
          <a:ext cx="219075" cy="219075"/>
        </p:xfrm>
        <a:graphic>
          <a:graphicData uri="http://schemas.openxmlformats.org/presentationml/2006/ole">
            <p:oleObj spid="_x0000_s37894" name="Equation" r:id="rId5" imgW="215619" imgH="215619" progId="Equation.3">
              <p:embed/>
            </p:oleObj>
          </a:graphicData>
        </a:graphic>
      </p:graphicFrame>
      <p:sp>
        <p:nvSpPr>
          <p:cNvPr id="3789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6" name="Object 8"/>
          <p:cNvGraphicFramePr>
            <a:graphicFrameLocks noChangeAspect="1"/>
          </p:cNvGraphicFramePr>
          <p:nvPr/>
        </p:nvGraphicFramePr>
        <p:xfrm>
          <a:off x="1447800" y="2590800"/>
          <a:ext cx="304800" cy="276225"/>
        </p:xfrm>
        <a:graphic>
          <a:graphicData uri="http://schemas.openxmlformats.org/presentationml/2006/ole">
            <p:oleObj spid="_x0000_s37896" name="Equation" r:id="rId6" imgW="177569" imgH="202936" progId="Equation.3">
              <p:embed/>
            </p:oleObj>
          </a:graphicData>
        </a:graphic>
      </p:graphicFrame>
      <p:sp>
        <p:nvSpPr>
          <p:cNvPr id="37899"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37898" name="Object 10"/>
          <p:cNvGraphicFramePr>
            <a:graphicFrameLocks noChangeAspect="1"/>
          </p:cNvGraphicFramePr>
          <p:nvPr/>
        </p:nvGraphicFramePr>
        <p:xfrm>
          <a:off x="3581400" y="2514600"/>
          <a:ext cx="304800" cy="533400"/>
        </p:xfrm>
        <a:graphic>
          <a:graphicData uri="http://schemas.openxmlformats.org/presentationml/2006/ole">
            <p:oleObj spid="_x0000_s37898" name="Equation" r:id="rId7" imgW="304668" imgH="533169" progId="Equation.3">
              <p:embed/>
            </p:oleObj>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838200"/>
            <a:ext cx="8763000" cy="5486400"/>
          </a:xfrm>
        </p:spPr>
        <p:txBody>
          <a:bodyPr>
            <a:normAutofit fontScale="92500" lnSpcReduction="10000"/>
          </a:bodyPr>
          <a:lstStyle/>
          <a:p>
            <a:pPr algn="just">
              <a:spcBef>
                <a:spcPts val="0"/>
              </a:spcBef>
            </a:pPr>
            <a:r>
              <a:rPr lang="en-US" b="1" dirty="0" smtClean="0">
                <a:latin typeface="Times" pitchFamily="18" charset="0"/>
              </a:rPr>
              <a:t>Sampling</a:t>
            </a:r>
            <a:r>
              <a:rPr lang="en-US" dirty="0" smtClean="0">
                <a:latin typeface="Times" pitchFamily="18" charset="0"/>
              </a:rPr>
              <a:t> refers to the process of choosing a small number or part of a larger from the population so that some inference about the population can be made by studying the sample. </a:t>
            </a:r>
            <a:endParaRPr lang="en-GB" dirty="0" smtClean="0">
              <a:latin typeface="Times" pitchFamily="18" charset="0"/>
            </a:endParaRPr>
          </a:p>
          <a:p>
            <a:pPr algn="just">
              <a:spcBef>
                <a:spcPts val="0"/>
              </a:spcBef>
            </a:pPr>
            <a:r>
              <a:rPr lang="en-US" b="1" dirty="0" smtClean="0">
                <a:latin typeface="Times" pitchFamily="18" charset="0"/>
              </a:rPr>
              <a:t>Sample:  </a:t>
            </a:r>
            <a:r>
              <a:rPr lang="en-US" dirty="0" smtClean="0">
                <a:latin typeface="Times" pitchFamily="18" charset="0"/>
              </a:rPr>
              <a:t>a subset or some part of a larger population selected to draw conclusions about the population.</a:t>
            </a:r>
            <a:endParaRPr lang="en-GB" dirty="0" smtClean="0">
              <a:latin typeface="Times" pitchFamily="18" charset="0"/>
            </a:endParaRPr>
          </a:p>
          <a:p>
            <a:pPr algn="just">
              <a:spcBef>
                <a:spcPts val="0"/>
              </a:spcBef>
            </a:pPr>
            <a:r>
              <a:rPr lang="en-US" b="1" dirty="0" smtClean="0">
                <a:latin typeface="Times" pitchFamily="18" charset="0"/>
              </a:rPr>
              <a:t>Sampling Frame</a:t>
            </a:r>
            <a:r>
              <a:rPr lang="en-US" dirty="0" smtClean="0">
                <a:latin typeface="Times" pitchFamily="18" charset="0"/>
              </a:rPr>
              <a:t>:  is list of elements such as people, items or units from which the sample is taken.</a:t>
            </a:r>
          </a:p>
          <a:p>
            <a:pPr algn="just">
              <a:spcBef>
                <a:spcPts val="0"/>
              </a:spcBef>
            </a:pPr>
            <a:r>
              <a:rPr lang="en-US" b="1" dirty="0" smtClean="0">
                <a:latin typeface="Times" pitchFamily="18" charset="0"/>
              </a:rPr>
              <a:t>Element:  </a:t>
            </a:r>
            <a:r>
              <a:rPr lang="en-US" dirty="0" smtClean="0">
                <a:latin typeface="Times" pitchFamily="18" charset="0"/>
              </a:rPr>
              <a:t>is unit from which information is collected and which provides the basis of analysis</a:t>
            </a:r>
            <a:endParaRPr lang="en-GB" dirty="0" smtClean="0">
              <a:latin typeface="Times" pitchFamily="18" charset="0"/>
            </a:endParaRPr>
          </a:p>
          <a:p>
            <a:pPr algn="just">
              <a:spcBef>
                <a:spcPts val="0"/>
              </a:spcBef>
            </a:pPr>
            <a:r>
              <a:rPr lang="en-US" b="1" dirty="0" smtClean="0">
                <a:latin typeface="Times" pitchFamily="18" charset="0"/>
              </a:rPr>
              <a:t>Statistics:  </a:t>
            </a:r>
            <a:r>
              <a:rPr lang="en-US" dirty="0" smtClean="0">
                <a:latin typeface="Times" pitchFamily="18" charset="0"/>
              </a:rPr>
              <a:t>is a characteristics of a sample. It is a value computed from the sample.</a:t>
            </a:r>
            <a:endParaRPr lang="en-US" dirty="0">
              <a:latin typeface="Times"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14400"/>
            <a:ext cx="8763000" cy="5410200"/>
          </a:xfrm>
        </p:spPr>
        <p:txBody>
          <a:bodyPr>
            <a:normAutofit/>
          </a:bodyPr>
          <a:lstStyle/>
          <a:p>
            <a:pPr marL="0" indent="0">
              <a:buNone/>
            </a:pPr>
            <a:r>
              <a:rPr lang="en-US" b="1" dirty="0" smtClean="0">
                <a:latin typeface="Times" pitchFamily="18" charset="0"/>
              </a:rPr>
              <a:t>Sample Design:  </a:t>
            </a:r>
            <a:r>
              <a:rPr lang="en-US" dirty="0" smtClean="0">
                <a:latin typeface="Times" pitchFamily="18" charset="0"/>
              </a:rPr>
              <a:t>is a definite plan for obtaining a sample frame. Sample design should answer the following:  </a:t>
            </a:r>
            <a:endParaRPr lang="en-GB" sz="3600" dirty="0" smtClean="0">
              <a:latin typeface="Times" pitchFamily="18" charset="0"/>
            </a:endParaRPr>
          </a:p>
          <a:p>
            <a:pPr lvl="1"/>
            <a:r>
              <a:rPr lang="en-US" dirty="0" smtClean="0">
                <a:latin typeface="Times" pitchFamily="18" charset="0"/>
              </a:rPr>
              <a:t>What type of sample to use?</a:t>
            </a:r>
            <a:endParaRPr lang="en-GB" dirty="0" smtClean="0">
              <a:latin typeface="Times" pitchFamily="18" charset="0"/>
            </a:endParaRPr>
          </a:p>
          <a:p>
            <a:pPr lvl="1"/>
            <a:r>
              <a:rPr lang="en-US" dirty="0" smtClean="0">
                <a:latin typeface="Times" pitchFamily="18" charset="0"/>
              </a:rPr>
              <a:t>What is the appropriate sample unit?</a:t>
            </a:r>
            <a:endParaRPr lang="en-GB" dirty="0" smtClean="0">
              <a:latin typeface="Times" pitchFamily="18" charset="0"/>
            </a:endParaRPr>
          </a:p>
          <a:p>
            <a:pPr lvl="1"/>
            <a:r>
              <a:rPr lang="en-US" dirty="0" smtClean="0">
                <a:latin typeface="Times" pitchFamily="18" charset="0"/>
              </a:rPr>
              <a:t>What frame (List of Sampling Unit) is available for the population?</a:t>
            </a:r>
            <a:endParaRPr lang="en-GB" dirty="0" smtClean="0">
              <a:latin typeface="Times" pitchFamily="18" charset="0"/>
            </a:endParaRPr>
          </a:p>
          <a:p>
            <a:pPr algn="just">
              <a:spcBef>
                <a:spcPts val="0"/>
              </a:spcBef>
              <a:buNone/>
            </a:pPr>
            <a:endParaRPr lang="en-GB" dirty="0" smtClean="0">
              <a:latin typeface="Times" pitchFamily="18" charset="0"/>
            </a:endParaRPr>
          </a:p>
          <a:p>
            <a:endParaRPr lang="en-US" dirty="0">
              <a:latin typeface="Times"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458200" cy="6191272"/>
          </a:xfrm>
        </p:spPr>
        <p:txBody>
          <a:bodyPr>
            <a:noAutofit/>
          </a:bodyPr>
          <a:lstStyle/>
          <a:p>
            <a:pPr algn="just">
              <a:lnSpc>
                <a:spcPct val="150000"/>
              </a:lnSpc>
              <a:buNone/>
            </a:pPr>
            <a:r>
              <a:rPr lang="en-US" sz="2400" b="1" dirty="0">
                <a:latin typeface="Times" pitchFamily="18" charset="0"/>
              </a:rPr>
              <a:t>ii. Census Vs Sample</a:t>
            </a:r>
            <a:endParaRPr lang="en-GB" sz="2400" b="1" dirty="0">
              <a:latin typeface="Times" pitchFamily="18" charset="0"/>
            </a:endParaRPr>
          </a:p>
          <a:p>
            <a:pPr marL="166688" indent="-166688" algn="just">
              <a:lnSpc>
                <a:spcPct val="150000"/>
              </a:lnSpc>
              <a:spcBef>
                <a:spcPts val="0"/>
              </a:spcBef>
            </a:pPr>
            <a:r>
              <a:rPr lang="en-US" sz="2400" dirty="0">
                <a:latin typeface="Times" pitchFamily="18" charset="0"/>
              </a:rPr>
              <a:t>Once the population has been defined, the researcher must decide whether the survey is to be conducted among all members of the population or only a subset of the population.  That is, a choice must be made between census and sample</a:t>
            </a:r>
            <a:r>
              <a:rPr lang="en-US" sz="2400" dirty="0" smtClean="0">
                <a:latin typeface="Times" pitchFamily="18" charset="0"/>
              </a:rPr>
              <a:t>.</a:t>
            </a:r>
          </a:p>
          <a:p>
            <a:pPr marL="166688" indent="-166688" algn="just">
              <a:spcBef>
                <a:spcPts val="0"/>
              </a:spcBef>
              <a:buNone/>
            </a:pPr>
            <a:r>
              <a:rPr lang="en-US" sz="2400" b="1" dirty="0" smtClean="0">
                <a:latin typeface="Times" pitchFamily="18" charset="0"/>
              </a:rPr>
              <a:t>What is the Difference between Census and Sample Method?</a:t>
            </a:r>
            <a:endParaRPr lang="en-US" sz="2400" dirty="0" smtClean="0">
              <a:latin typeface="Times" pitchFamily="18" charset="0"/>
            </a:endParaRPr>
          </a:p>
          <a:p>
            <a:pPr marL="166688" indent="-166688" algn="just">
              <a:spcBef>
                <a:spcPts val="0"/>
              </a:spcBef>
            </a:pPr>
            <a:r>
              <a:rPr lang="en-US" sz="2400" dirty="0" smtClean="0">
                <a:latin typeface="Times" pitchFamily="18" charset="0"/>
              </a:rPr>
              <a:t>Under the census or complete enumeration survey method, data are collected for each and every unit (person, household, field, shop, factory etc.), as the case may be of the population or universe, which is the complete set of items, which are of interest in any particular situation where as under sample survey data are collected from a small part of the population which helps to know the characteristics of the universe or population.</a:t>
            </a:r>
          </a:p>
          <a:p>
            <a:pPr algn="just">
              <a:lnSpc>
                <a:spcPct val="150000"/>
              </a:lnSpc>
              <a:spcBef>
                <a:spcPts val="0"/>
              </a:spcBef>
            </a:pPr>
            <a:endParaRPr lang="en-GB" sz="2400" dirty="0">
              <a:latin typeface="Times" pitchFamily="18" charset="0"/>
            </a:endParaRPr>
          </a:p>
          <a:p>
            <a:pPr algn="just">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96000"/>
          </a:xfrm>
        </p:spPr>
        <p:txBody>
          <a:bodyPr>
            <a:noAutofit/>
          </a:bodyPr>
          <a:lstStyle/>
          <a:p>
            <a:pPr algn="just">
              <a:lnSpc>
                <a:spcPct val="150000"/>
              </a:lnSpc>
              <a:spcBef>
                <a:spcPts val="0"/>
              </a:spcBef>
              <a:buNone/>
            </a:pPr>
            <a:r>
              <a:rPr lang="en-US" sz="2400" b="1" dirty="0" smtClean="0">
                <a:latin typeface="Times" pitchFamily="18" charset="0"/>
              </a:rPr>
              <a:t> Advantages of Census</a:t>
            </a:r>
            <a:endParaRPr lang="en-GB" sz="2400" b="1" dirty="0" smtClean="0">
              <a:latin typeface="Times" pitchFamily="18" charset="0"/>
            </a:endParaRPr>
          </a:p>
          <a:p>
            <a:pPr lvl="0" algn="just">
              <a:lnSpc>
                <a:spcPct val="150000"/>
              </a:lnSpc>
              <a:spcBef>
                <a:spcPts val="0"/>
              </a:spcBef>
              <a:buFont typeface="Wingdings" pitchFamily="2" charset="2"/>
              <a:buChar char="ü"/>
            </a:pPr>
            <a:r>
              <a:rPr lang="en-US" sz="2400" b="1" dirty="0" smtClean="0">
                <a:latin typeface="Times" pitchFamily="18" charset="0"/>
              </a:rPr>
              <a:t>Reliability:  </a:t>
            </a:r>
            <a:r>
              <a:rPr lang="en-US" sz="2400" dirty="0" smtClean="0">
                <a:latin typeface="Times" pitchFamily="18" charset="0"/>
              </a:rPr>
              <a:t>data derived through census are highly reliable.  </a:t>
            </a:r>
            <a:endParaRPr lang="en-GB" sz="2400" dirty="0" smtClean="0">
              <a:latin typeface="Times" pitchFamily="18" charset="0"/>
            </a:endParaRPr>
          </a:p>
          <a:p>
            <a:pPr algn="just">
              <a:lnSpc>
                <a:spcPct val="150000"/>
              </a:lnSpc>
              <a:spcBef>
                <a:spcPts val="0"/>
              </a:spcBef>
              <a:buFont typeface="Wingdings" pitchFamily="2" charset="2"/>
              <a:buChar char="ü"/>
            </a:pPr>
            <a:r>
              <a:rPr lang="en-US" sz="2400" b="1" dirty="0" smtClean="0">
                <a:latin typeface="Times" pitchFamily="18" charset="0"/>
              </a:rPr>
              <a:t>Detailed information:</a:t>
            </a:r>
            <a:r>
              <a:rPr lang="en-US" sz="2400" dirty="0" smtClean="0">
                <a:latin typeface="Times" pitchFamily="18" charset="0"/>
              </a:rPr>
              <a:t>  Census data yield much information as data are obtained from each and every unit of the population.</a:t>
            </a:r>
          </a:p>
          <a:p>
            <a:pPr algn="just">
              <a:lnSpc>
                <a:spcPct val="150000"/>
              </a:lnSpc>
              <a:spcBef>
                <a:spcPts val="0"/>
              </a:spcBef>
              <a:buFont typeface="Wingdings" pitchFamily="2" charset="2"/>
              <a:buChar char="ü"/>
            </a:pPr>
            <a:r>
              <a:rPr lang="en-US" sz="2400" dirty="0" smtClean="0">
                <a:latin typeface="Times" pitchFamily="18" charset="0"/>
              </a:rPr>
              <a:t>Data of complete enumeration census can be widely used as a basis for various surveys.</a:t>
            </a:r>
            <a:endParaRPr lang="en-GB" sz="2400" dirty="0" smtClean="0">
              <a:latin typeface="Times" pitchFamily="18" charset="0"/>
            </a:endParaRPr>
          </a:p>
          <a:p>
            <a:pPr lvl="0" algn="just">
              <a:lnSpc>
                <a:spcPct val="150000"/>
              </a:lnSpc>
              <a:spcBef>
                <a:spcPts val="0"/>
              </a:spcBef>
              <a:buNone/>
            </a:pPr>
            <a:r>
              <a:rPr lang="en-US" sz="2400" b="1" dirty="0" smtClean="0">
                <a:latin typeface="Times" pitchFamily="18" charset="0"/>
              </a:rPr>
              <a:t>Limitation of census</a:t>
            </a:r>
            <a:endParaRPr lang="en-GB" sz="2400" dirty="0" smtClean="0">
              <a:latin typeface="Times" pitchFamily="18" charset="0"/>
            </a:endParaRPr>
          </a:p>
          <a:p>
            <a:pPr lvl="0" algn="just">
              <a:lnSpc>
                <a:spcPct val="150000"/>
              </a:lnSpc>
              <a:spcBef>
                <a:spcPts val="0"/>
              </a:spcBef>
            </a:pPr>
            <a:r>
              <a:rPr lang="en-US" sz="2400" b="1" dirty="0" smtClean="0">
                <a:latin typeface="Times" pitchFamily="18" charset="0"/>
              </a:rPr>
              <a:t>Expensiveness:  </a:t>
            </a:r>
            <a:r>
              <a:rPr lang="en-US" sz="2400" dirty="0" smtClean="0">
                <a:latin typeface="Times" pitchFamily="18" charset="0"/>
              </a:rPr>
              <a:t>Investigating each elements of the population is expensive to any individual researcher.</a:t>
            </a:r>
            <a:endParaRPr lang="en-GB" sz="2400" dirty="0" smtClean="0">
              <a:latin typeface="Times" pitchFamily="18" charset="0"/>
            </a:endParaRPr>
          </a:p>
          <a:p>
            <a:pPr lvl="0" algn="just">
              <a:spcBef>
                <a:spcPts val="0"/>
              </a:spcBef>
            </a:pPr>
            <a:r>
              <a:rPr lang="en-US" sz="2400" b="1" dirty="0" smtClean="0">
                <a:latin typeface="Times" pitchFamily="18" charset="0"/>
              </a:rPr>
              <a:t>Excessive time and energy:  </a:t>
            </a:r>
            <a:r>
              <a:rPr lang="en-US" sz="2400" dirty="0" smtClean="0">
                <a:latin typeface="Times" pitchFamily="18" charset="0"/>
              </a:rPr>
              <a:t>beside cost factor, census survey takes too long time and consumes too much energy.</a:t>
            </a:r>
          </a:p>
          <a:p>
            <a:pPr lvl="0" algn="just">
              <a:spcBef>
                <a:spcPts val="0"/>
              </a:spcBef>
            </a:pPr>
            <a:r>
              <a:rPr lang="en-US" sz="2400" dirty="0" smtClean="0">
                <a:latin typeface="Times" pitchFamily="18" charset="0"/>
              </a:rPr>
              <a:t>If the population is infinite the method cannot be adopted.</a:t>
            </a:r>
            <a:endParaRPr lang="en-GB" sz="2400" dirty="0" smtClean="0">
              <a:latin typeface="Times" pitchFamily="18" charset="0"/>
            </a:endParaRPr>
          </a:p>
          <a:p>
            <a:pPr algn="just">
              <a:lnSpc>
                <a:spcPct val="150000"/>
              </a:lnSpc>
              <a:spcBef>
                <a:spcPts val="0"/>
              </a:spcBef>
            </a:pPr>
            <a:endParaRPr lang="en-US" sz="2400" dirty="0">
              <a:latin typeface="Times"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01000" cy="819912"/>
          </a:xfrm>
        </p:spPr>
        <p:txBody>
          <a:bodyPr>
            <a:normAutofit fontScale="90000"/>
          </a:bodyPr>
          <a:lstStyle/>
          <a:p>
            <a:r>
              <a:rPr lang="en-US" sz="3200" b="1" dirty="0" smtClean="0">
                <a:latin typeface="Times New Roman" pitchFamily="18" charset="0"/>
                <a:cs typeface="Times New Roman" pitchFamily="18" charset="0"/>
              </a:rPr>
              <a:t/>
            </a:r>
            <a:br>
              <a:rPr lang="en-US" sz="32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The Need for Sampling </a:t>
            </a:r>
            <a:r>
              <a:rPr lang="en-GB" sz="3200" dirty="0" smtClean="0">
                <a:latin typeface="Times New Roman" pitchFamily="18" charset="0"/>
                <a:cs typeface="Times New Roman" pitchFamily="18" charset="0"/>
              </a:rPr>
              <a:t/>
            </a:r>
            <a:br>
              <a:rPr lang="en-GB" sz="3200" dirty="0" smtClean="0">
                <a:latin typeface="Times New Roman" pitchFamily="18" charset="0"/>
                <a:cs typeface="Times New Roman" pitchFamily="18" charset="0"/>
              </a:rPr>
            </a:b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990600"/>
            <a:ext cx="8839200" cy="5334000"/>
          </a:xfrm>
        </p:spPr>
        <p:txBody>
          <a:bodyPr>
            <a:normAutofit fontScale="92500" lnSpcReduction="10000"/>
          </a:bodyPr>
          <a:lstStyle/>
          <a:p>
            <a:pPr algn="just"/>
            <a:r>
              <a:rPr lang="en-US" sz="2800" dirty="0" smtClean="0">
                <a:latin typeface="Times" pitchFamily="18" charset="0"/>
              </a:rPr>
              <a:t>To solve this problem, we take a representative sample out of the population on the basis of which we draw conclusions about the entire population. Therefore, sampling survey</a:t>
            </a:r>
          </a:p>
          <a:p>
            <a:pPr lvl="0"/>
            <a:r>
              <a:rPr lang="en-US" sz="2800" dirty="0" smtClean="0">
                <a:latin typeface="Times" pitchFamily="18" charset="0"/>
              </a:rPr>
              <a:t>Helps to estimate the parameter of a large population.</a:t>
            </a:r>
          </a:p>
          <a:p>
            <a:pPr lvl="0"/>
            <a:r>
              <a:rPr lang="en-US" sz="2800" dirty="0" smtClean="0">
                <a:latin typeface="Times" pitchFamily="18" charset="0"/>
              </a:rPr>
              <a:t>Is cheaper, practical, and convenient.</a:t>
            </a:r>
          </a:p>
          <a:p>
            <a:pPr lvl="0">
              <a:buFont typeface="Wingdings" pitchFamily="2" charset="2"/>
              <a:buChar char="ü"/>
            </a:pPr>
            <a:r>
              <a:rPr lang="en-US" sz="2800" dirty="0" smtClean="0">
                <a:latin typeface="Times" pitchFamily="18" charset="0"/>
              </a:rPr>
              <a:t>Cost involved for the study is less</a:t>
            </a:r>
          </a:p>
          <a:p>
            <a:pPr lvl="0">
              <a:buFont typeface="Wingdings" pitchFamily="2" charset="2"/>
              <a:buChar char="ü"/>
            </a:pPr>
            <a:r>
              <a:rPr lang="en-US" sz="2800" dirty="0" smtClean="0">
                <a:latin typeface="Times" pitchFamily="18" charset="0"/>
              </a:rPr>
              <a:t>Time taken for the study is short</a:t>
            </a:r>
          </a:p>
          <a:p>
            <a:pPr lvl="0">
              <a:buFont typeface="Wingdings" pitchFamily="2" charset="2"/>
              <a:buChar char="ü"/>
            </a:pPr>
            <a:r>
              <a:rPr lang="en-US" sz="2800" dirty="0" smtClean="0">
                <a:latin typeface="Times" pitchFamily="18" charset="0"/>
              </a:rPr>
              <a:t>Save time and energy.</a:t>
            </a:r>
          </a:p>
          <a:p>
            <a:pPr lvl="0">
              <a:buFont typeface="Wingdings" pitchFamily="2" charset="2"/>
              <a:buChar char="ü"/>
            </a:pPr>
            <a:r>
              <a:rPr lang="en-US" sz="2800" dirty="0" smtClean="0">
                <a:latin typeface="Times" pitchFamily="18" charset="0"/>
              </a:rPr>
              <a:t>Easy to handle and analysis</a:t>
            </a:r>
          </a:p>
          <a:p>
            <a:pPr lvl="0"/>
            <a:r>
              <a:rPr lang="en-US" sz="2800" dirty="0" smtClean="0">
                <a:latin typeface="Times" pitchFamily="18" charset="0"/>
              </a:rPr>
              <a:t>Physical impossibility of complete enumeration</a:t>
            </a:r>
          </a:p>
          <a:p>
            <a:pPr lvl="0"/>
            <a:r>
              <a:rPr lang="en-US" sz="2800" dirty="0" smtClean="0">
                <a:latin typeface="Times" pitchFamily="18" charset="0"/>
              </a:rPr>
              <a:t>Practical infeasibility of complete enumeration</a:t>
            </a:r>
          </a:p>
          <a:p>
            <a:pPr lvl="0"/>
            <a:r>
              <a:rPr lang="en-US" sz="2800" dirty="0" smtClean="0">
                <a:latin typeface="Times" pitchFamily="18" charset="0"/>
              </a:rPr>
              <a:t>Enough reliability of inference based on sampling</a:t>
            </a:r>
          </a:p>
          <a:p>
            <a:pPr lvl="0"/>
            <a:endParaRPr lang="en-US" sz="2800" dirty="0" smtClean="0">
              <a:latin typeface="Times" pitchFamily="18" charset="0"/>
            </a:endParaRPr>
          </a:p>
          <a:p>
            <a:endParaRPr lang="en-GB" dirty="0">
              <a:latin typeface="Times"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991600" cy="6324600"/>
          </a:xfrm>
        </p:spPr>
        <p:txBody>
          <a:bodyPr>
            <a:noAutofit/>
          </a:bodyPr>
          <a:lstStyle/>
          <a:p>
            <a:pPr algn="just">
              <a:lnSpc>
                <a:spcPct val="170000"/>
              </a:lnSpc>
              <a:buNone/>
            </a:pPr>
            <a:r>
              <a:rPr lang="en-US" sz="2400" b="1" dirty="0" smtClean="0">
                <a:latin typeface="Times" pitchFamily="18" charset="0"/>
              </a:rPr>
              <a:t>What the Essentials of Sampling?</a:t>
            </a:r>
            <a:endParaRPr lang="en-US" sz="2400" dirty="0" smtClean="0">
              <a:latin typeface="Times" pitchFamily="18" charset="0"/>
            </a:endParaRPr>
          </a:p>
          <a:p>
            <a:pPr marL="166688" indent="-166688" algn="just">
              <a:spcBef>
                <a:spcPts val="0"/>
              </a:spcBef>
              <a:buAutoNum type="romanLcPeriod"/>
            </a:pPr>
            <a:r>
              <a:rPr lang="en-US" sz="2400" b="1" dirty="0" smtClean="0">
                <a:latin typeface="Times" pitchFamily="18" charset="0"/>
              </a:rPr>
              <a:t>Representativeness: </a:t>
            </a:r>
            <a:r>
              <a:rPr lang="en-US" sz="2400" i="1" dirty="0" smtClean="0">
                <a:latin typeface="Times" pitchFamily="18" charset="0"/>
              </a:rPr>
              <a:t>A </a:t>
            </a:r>
            <a:r>
              <a:rPr lang="en-US" sz="2400" dirty="0" smtClean="0">
                <a:latin typeface="Times" pitchFamily="18" charset="0"/>
              </a:rPr>
              <a:t>sample should be so selected that it truly represents the universe otherwise the results obtained may be misleading.</a:t>
            </a:r>
          </a:p>
          <a:p>
            <a:pPr marL="0" indent="0" algn="just">
              <a:spcBef>
                <a:spcPts val="0"/>
              </a:spcBef>
              <a:buNone/>
            </a:pPr>
            <a:r>
              <a:rPr lang="en-US" sz="2400" b="1" dirty="0" smtClean="0">
                <a:latin typeface="Times" pitchFamily="18" charset="0"/>
              </a:rPr>
              <a:t>ii. Adequacy: </a:t>
            </a:r>
            <a:r>
              <a:rPr lang="en-US" sz="2400" dirty="0" smtClean="0">
                <a:latin typeface="Times" pitchFamily="18" charset="0"/>
              </a:rPr>
              <a:t>The size of sample should be adequate; otherwise it may not represent the characteristics of the universe.</a:t>
            </a:r>
          </a:p>
          <a:p>
            <a:pPr marL="0" indent="0" algn="just">
              <a:lnSpc>
                <a:spcPct val="170000"/>
              </a:lnSpc>
              <a:spcBef>
                <a:spcPts val="0"/>
              </a:spcBef>
              <a:buNone/>
            </a:pPr>
            <a:r>
              <a:rPr lang="en-US" sz="2400" b="1" dirty="0" smtClean="0">
                <a:latin typeface="Times" pitchFamily="18" charset="0"/>
              </a:rPr>
              <a:t>iii. Independence: </a:t>
            </a:r>
            <a:r>
              <a:rPr lang="en-US" sz="2400" dirty="0" smtClean="0">
                <a:latin typeface="Times" pitchFamily="18" charset="0"/>
              </a:rPr>
              <a:t>All items of the sample should be selected independently of one another and all items of the universe should have the same chance of being selected in the sample.</a:t>
            </a:r>
          </a:p>
          <a:p>
            <a:pPr marL="0" indent="0" algn="just">
              <a:spcBef>
                <a:spcPts val="0"/>
              </a:spcBef>
              <a:buNone/>
            </a:pPr>
            <a:r>
              <a:rPr lang="en-US" sz="2400" b="1" dirty="0" smtClean="0">
                <a:latin typeface="Times" pitchFamily="18" charset="0"/>
              </a:rPr>
              <a:t>iv. Homogeneity: </a:t>
            </a:r>
            <a:r>
              <a:rPr lang="en-US" sz="2400" dirty="0" smtClean="0">
                <a:latin typeface="Times" pitchFamily="18" charset="0"/>
              </a:rPr>
              <a:t>When we talk of homogeneity we mean that there is no basic difference in the nature of units of the universe and that of the sample. If two samples from the same universe are taken, they should give more or less the same unit.</a:t>
            </a:r>
            <a:endParaRPr lang="en-GB" sz="2400" dirty="0">
              <a:latin typeface="Times"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33400"/>
          </a:xfrm>
        </p:spPr>
        <p:txBody>
          <a:bodyPr>
            <a:normAutofit fontScale="90000"/>
          </a:bodyPr>
          <a:lstStyle/>
          <a:p>
            <a:r>
              <a:rPr lang="en-US" sz="3200" b="1" dirty="0" smtClean="0">
                <a:latin typeface="Times New Roman" pitchFamily="18" charset="0"/>
                <a:cs typeface="Times New Roman" pitchFamily="18" charset="0"/>
              </a:rPr>
              <a:t>Limitations of sampling </a:t>
            </a:r>
            <a:endParaRPr lang="en-GB" sz="32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763000" cy="5562600"/>
          </a:xfrm>
        </p:spPr>
        <p:txBody>
          <a:bodyPr>
            <a:normAutofit/>
          </a:bodyPr>
          <a:lstStyle/>
          <a:p>
            <a:pPr algn="just">
              <a:lnSpc>
                <a:spcPct val="150000"/>
              </a:lnSpc>
            </a:pPr>
            <a:r>
              <a:rPr lang="en-US" sz="2400" b="1" dirty="0" smtClean="0">
                <a:latin typeface="Times" pitchFamily="18" charset="0"/>
              </a:rPr>
              <a:t>Less </a:t>
            </a:r>
            <a:r>
              <a:rPr lang="en-US" sz="2400" b="1" dirty="0">
                <a:latin typeface="Times" pitchFamily="18" charset="0"/>
              </a:rPr>
              <a:t>Accuracy: </a:t>
            </a:r>
            <a:r>
              <a:rPr lang="en-US" sz="2400" dirty="0">
                <a:latin typeface="Times" pitchFamily="18" charset="0"/>
              </a:rPr>
              <a:t>in comparison to census technique the conclusion derived from sample are more liable to error. Therefore, sampling techniques is less accurate than the census technique.</a:t>
            </a:r>
            <a:endParaRPr lang="en-GB" sz="2400" dirty="0">
              <a:latin typeface="Times" pitchFamily="18" charset="0"/>
            </a:endParaRPr>
          </a:p>
          <a:p>
            <a:pPr lvl="0" algn="just">
              <a:lnSpc>
                <a:spcPct val="150000"/>
              </a:lnSpc>
            </a:pPr>
            <a:r>
              <a:rPr lang="en-US" sz="2400" b="1" dirty="0">
                <a:latin typeface="Times" pitchFamily="18" charset="0"/>
              </a:rPr>
              <a:t>Misleading conclusion: </a:t>
            </a:r>
            <a:r>
              <a:rPr lang="en-US" sz="2400" dirty="0" smtClean="0">
                <a:latin typeface="Times" pitchFamily="18" charset="0"/>
              </a:rPr>
              <a:t>If </a:t>
            </a:r>
            <a:r>
              <a:rPr lang="en-US" sz="2400" dirty="0">
                <a:latin typeface="Times" pitchFamily="18" charset="0"/>
              </a:rPr>
              <a:t>the sample is not carefully selected or if samples are arbitrarily selected, the conclusion derived from them will become misleading if extended to all population.</a:t>
            </a:r>
            <a:endParaRPr lang="en-GB" sz="2400" dirty="0">
              <a:latin typeface="Times" pitchFamily="18" charset="0"/>
            </a:endParaRPr>
          </a:p>
          <a:p>
            <a:pPr lvl="0" algn="just">
              <a:lnSpc>
                <a:spcPct val="150000"/>
              </a:lnSpc>
            </a:pPr>
            <a:r>
              <a:rPr lang="en-US" sz="2400" b="1" dirty="0">
                <a:latin typeface="Times" pitchFamily="18" charset="0"/>
              </a:rPr>
              <a:t>Need for specialized knowledge:  </a:t>
            </a:r>
            <a:r>
              <a:rPr lang="en-US" sz="2400" dirty="0">
                <a:latin typeface="Times" pitchFamily="18" charset="0"/>
              </a:rPr>
              <a:t>the sample technique can be successful only if a competent and able scientist makes the selection.</a:t>
            </a:r>
            <a:endParaRPr lang="en-GB" sz="2400" dirty="0">
              <a:latin typeface="Times" pitchFamily="18" charset="0"/>
            </a:endParaRPr>
          </a:p>
          <a:p>
            <a:pPr algn="just">
              <a:lnSpc>
                <a:spcPct val="150000"/>
              </a:lnSpc>
            </a:pPr>
            <a:endParaRPr lang="en-GB" sz="2400" dirty="0">
              <a:latin typeface="Times"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720</TotalTime>
  <Words>2259</Words>
  <Application>Microsoft Office PowerPoint</Application>
  <PresentationFormat>On-screen Show (4:3)</PresentationFormat>
  <Paragraphs>210</Paragraphs>
  <Slides>25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Office Theme</vt:lpstr>
      <vt:lpstr>Equation</vt:lpstr>
      <vt:lpstr>CHAPTER SEVEN </vt:lpstr>
      <vt:lpstr>Some Fundamental concepts and Definitions </vt:lpstr>
      <vt:lpstr>Slide 3</vt:lpstr>
      <vt:lpstr>Slide 4</vt:lpstr>
      <vt:lpstr>Slide 5</vt:lpstr>
      <vt:lpstr>Slide 6</vt:lpstr>
      <vt:lpstr> The Need for Sampling  </vt:lpstr>
      <vt:lpstr>Slide 8</vt:lpstr>
      <vt:lpstr>Limitations of sampling </vt:lpstr>
      <vt:lpstr>Slide 10</vt:lpstr>
      <vt:lpstr>7.1. Sampling Techniques </vt:lpstr>
      <vt:lpstr>Slide 12</vt:lpstr>
      <vt:lpstr>Slide 13</vt:lpstr>
      <vt:lpstr>Slide 14</vt:lpstr>
      <vt:lpstr>Slide 15</vt:lpstr>
      <vt:lpstr>Slide 16</vt:lpstr>
      <vt:lpstr>Slide 17</vt:lpstr>
      <vt:lpstr>Slide 18</vt:lpstr>
      <vt:lpstr>Slide 19</vt:lpstr>
      <vt:lpstr> 7.2.Sampling Distributions  </vt:lpstr>
      <vt:lpstr>Slide 21</vt:lpstr>
      <vt:lpstr>Slide 22</vt:lpstr>
      <vt:lpstr>Slide 23</vt:lpstr>
      <vt:lpstr>Slide 24</vt:lpstr>
      <vt:lpstr>Slide 25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FOUR</dc:title>
  <dc:creator>Toshiba-User</dc:creator>
  <cp:lastModifiedBy>Hp12</cp:lastModifiedBy>
  <cp:revision>68</cp:revision>
  <dcterms:created xsi:type="dcterms:W3CDTF">2015-08-05T09:28:27Z</dcterms:created>
  <dcterms:modified xsi:type="dcterms:W3CDTF">2019-12-10T05:36:21Z</dcterms:modified>
</cp:coreProperties>
</file>