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0" d="100"/>
          <a:sy n="90" d="100"/>
        </p:scale>
        <p:origin x="-389" y="-3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1A997AF-1E5A-4D37-892D-668A89034BAE}" type="datetimeFigureOut">
              <a:rPr lang="en-US" smtClean="0"/>
              <a:t>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E50C1-9A9D-46A2-BC65-AD2C58A784F8}" type="slidenum">
              <a:rPr lang="en-US" smtClean="0"/>
              <a:t>‹#›</a:t>
            </a:fld>
            <a:endParaRPr lang="en-US"/>
          </a:p>
        </p:txBody>
      </p:sp>
    </p:spTree>
    <p:extLst>
      <p:ext uri="{BB962C8B-B14F-4D97-AF65-F5344CB8AC3E}">
        <p14:creationId xmlns:p14="http://schemas.microsoft.com/office/powerpoint/2010/main" val="2683835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1A997AF-1E5A-4D37-892D-668A89034BAE}" type="datetimeFigureOut">
              <a:rPr lang="en-US" smtClean="0"/>
              <a:t>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E50C1-9A9D-46A2-BC65-AD2C58A784F8}" type="slidenum">
              <a:rPr lang="en-US" smtClean="0"/>
              <a:t>‹#›</a:t>
            </a:fld>
            <a:endParaRPr lang="en-US"/>
          </a:p>
        </p:txBody>
      </p:sp>
    </p:spTree>
    <p:extLst>
      <p:ext uri="{BB962C8B-B14F-4D97-AF65-F5344CB8AC3E}">
        <p14:creationId xmlns:p14="http://schemas.microsoft.com/office/powerpoint/2010/main" val="614498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1A997AF-1E5A-4D37-892D-668A89034BAE}" type="datetimeFigureOut">
              <a:rPr lang="en-US" smtClean="0"/>
              <a:t>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E50C1-9A9D-46A2-BC65-AD2C58A784F8}"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05440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1A997AF-1E5A-4D37-892D-668A89034BAE}" type="datetimeFigureOut">
              <a:rPr lang="en-US" smtClean="0"/>
              <a:t>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E50C1-9A9D-46A2-BC65-AD2C58A784F8}" type="slidenum">
              <a:rPr lang="en-US" smtClean="0"/>
              <a:t>‹#›</a:t>
            </a:fld>
            <a:endParaRPr lang="en-US"/>
          </a:p>
        </p:txBody>
      </p:sp>
    </p:spTree>
    <p:extLst>
      <p:ext uri="{BB962C8B-B14F-4D97-AF65-F5344CB8AC3E}">
        <p14:creationId xmlns:p14="http://schemas.microsoft.com/office/powerpoint/2010/main" val="3070076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1A997AF-1E5A-4D37-892D-668A89034BAE}" type="datetimeFigureOut">
              <a:rPr lang="en-US" smtClean="0"/>
              <a:t>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E50C1-9A9D-46A2-BC65-AD2C58A784F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8911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1A997AF-1E5A-4D37-892D-668A89034BAE}" type="datetimeFigureOut">
              <a:rPr lang="en-US" smtClean="0"/>
              <a:t>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E50C1-9A9D-46A2-BC65-AD2C58A784F8}" type="slidenum">
              <a:rPr lang="en-US" smtClean="0"/>
              <a:t>‹#›</a:t>
            </a:fld>
            <a:endParaRPr lang="en-US"/>
          </a:p>
        </p:txBody>
      </p:sp>
    </p:spTree>
    <p:extLst>
      <p:ext uri="{BB962C8B-B14F-4D97-AF65-F5344CB8AC3E}">
        <p14:creationId xmlns:p14="http://schemas.microsoft.com/office/powerpoint/2010/main" val="1050129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A997AF-1E5A-4D37-892D-668A89034BAE}" type="datetimeFigureOut">
              <a:rPr lang="en-US" smtClean="0"/>
              <a:t>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E50C1-9A9D-46A2-BC65-AD2C58A784F8}" type="slidenum">
              <a:rPr lang="en-US" smtClean="0"/>
              <a:t>‹#›</a:t>
            </a:fld>
            <a:endParaRPr lang="en-US"/>
          </a:p>
        </p:txBody>
      </p:sp>
    </p:spTree>
    <p:extLst>
      <p:ext uri="{BB962C8B-B14F-4D97-AF65-F5344CB8AC3E}">
        <p14:creationId xmlns:p14="http://schemas.microsoft.com/office/powerpoint/2010/main" val="3740335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A997AF-1E5A-4D37-892D-668A89034BAE}" type="datetimeFigureOut">
              <a:rPr lang="en-US" smtClean="0"/>
              <a:t>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E50C1-9A9D-46A2-BC65-AD2C58A784F8}" type="slidenum">
              <a:rPr lang="en-US" smtClean="0"/>
              <a:t>‹#›</a:t>
            </a:fld>
            <a:endParaRPr lang="en-US"/>
          </a:p>
        </p:txBody>
      </p:sp>
    </p:spTree>
    <p:extLst>
      <p:ext uri="{BB962C8B-B14F-4D97-AF65-F5344CB8AC3E}">
        <p14:creationId xmlns:p14="http://schemas.microsoft.com/office/powerpoint/2010/main" val="685008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A997AF-1E5A-4D37-892D-668A89034BAE}" type="datetimeFigureOut">
              <a:rPr lang="en-US" smtClean="0"/>
              <a:t>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E50C1-9A9D-46A2-BC65-AD2C58A784F8}" type="slidenum">
              <a:rPr lang="en-US" smtClean="0"/>
              <a:t>‹#›</a:t>
            </a:fld>
            <a:endParaRPr lang="en-US"/>
          </a:p>
        </p:txBody>
      </p:sp>
    </p:spTree>
    <p:extLst>
      <p:ext uri="{BB962C8B-B14F-4D97-AF65-F5344CB8AC3E}">
        <p14:creationId xmlns:p14="http://schemas.microsoft.com/office/powerpoint/2010/main" val="615590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1A997AF-1E5A-4D37-892D-668A89034BAE}" type="datetimeFigureOut">
              <a:rPr lang="en-US" smtClean="0"/>
              <a:t>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E50C1-9A9D-46A2-BC65-AD2C58A784F8}" type="slidenum">
              <a:rPr lang="en-US" smtClean="0"/>
              <a:t>‹#›</a:t>
            </a:fld>
            <a:endParaRPr lang="en-US"/>
          </a:p>
        </p:txBody>
      </p:sp>
    </p:spTree>
    <p:extLst>
      <p:ext uri="{BB962C8B-B14F-4D97-AF65-F5344CB8AC3E}">
        <p14:creationId xmlns:p14="http://schemas.microsoft.com/office/powerpoint/2010/main" val="2350605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A997AF-1E5A-4D37-892D-668A89034BAE}" type="datetimeFigureOut">
              <a:rPr lang="en-US" smtClean="0"/>
              <a:t>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E50C1-9A9D-46A2-BC65-AD2C58A784F8}" type="slidenum">
              <a:rPr lang="en-US" smtClean="0"/>
              <a:t>‹#›</a:t>
            </a:fld>
            <a:endParaRPr lang="en-US"/>
          </a:p>
        </p:txBody>
      </p:sp>
    </p:spTree>
    <p:extLst>
      <p:ext uri="{BB962C8B-B14F-4D97-AF65-F5344CB8AC3E}">
        <p14:creationId xmlns:p14="http://schemas.microsoft.com/office/powerpoint/2010/main" val="2245785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1A997AF-1E5A-4D37-892D-668A89034BAE}" type="datetimeFigureOut">
              <a:rPr lang="en-US" smtClean="0"/>
              <a:t>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E50C1-9A9D-46A2-BC65-AD2C58A784F8}" type="slidenum">
              <a:rPr lang="en-US" smtClean="0"/>
              <a:t>‹#›</a:t>
            </a:fld>
            <a:endParaRPr lang="en-US"/>
          </a:p>
        </p:txBody>
      </p:sp>
    </p:spTree>
    <p:extLst>
      <p:ext uri="{BB962C8B-B14F-4D97-AF65-F5344CB8AC3E}">
        <p14:creationId xmlns:p14="http://schemas.microsoft.com/office/powerpoint/2010/main" val="976612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A997AF-1E5A-4D37-892D-668A89034BAE}" type="datetimeFigureOut">
              <a:rPr lang="en-US" smtClean="0"/>
              <a:t>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E50C1-9A9D-46A2-BC65-AD2C58A784F8}" type="slidenum">
              <a:rPr lang="en-US" smtClean="0"/>
              <a:t>‹#›</a:t>
            </a:fld>
            <a:endParaRPr lang="en-US"/>
          </a:p>
        </p:txBody>
      </p:sp>
    </p:spTree>
    <p:extLst>
      <p:ext uri="{BB962C8B-B14F-4D97-AF65-F5344CB8AC3E}">
        <p14:creationId xmlns:p14="http://schemas.microsoft.com/office/powerpoint/2010/main" val="1509853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A997AF-1E5A-4D37-892D-668A89034BAE}" type="datetimeFigureOut">
              <a:rPr lang="en-US" smtClean="0"/>
              <a:t>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E50C1-9A9D-46A2-BC65-AD2C58A784F8}" type="slidenum">
              <a:rPr lang="en-US" smtClean="0"/>
              <a:t>‹#›</a:t>
            </a:fld>
            <a:endParaRPr lang="en-US"/>
          </a:p>
        </p:txBody>
      </p:sp>
    </p:spTree>
    <p:extLst>
      <p:ext uri="{BB962C8B-B14F-4D97-AF65-F5344CB8AC3E}">
        <p14:creationId xmlns:p14="http://schemas.microsoft.com/office/powerpoint/2010/main" val="1341663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1A997AF-1E5A-4D37-892D-668A89034BAE}" type="datetimeFigureOut">
              <a:rPr lang="en-US" smtClean="0"/>
              <a:t>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E50C1-9A9D-46A2-BC65-AD2C58A784F8}" type="slidenum">
              <a:rPr lang="en-US" smtClean="0"/>
              <a:t>‹#›</a:t>
            </a:fld>
            <a:endParaRPr lang="en-US"/>
          </a:p>
        </p:txBody>
      </p:sp>
    </p:spTree>
    <p:extLst>
      <p:ext uri="{BB962C8B-B14F-4D97-AF65-F5344CB8AC3E}">
        <p14:creationId xmlns:p14="http://schemas.microsoft.com/office/powerpoint/2010/main" val="2359214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1A997AF-1E5A-4D37-892D-668A89034BAE}" type="datetimeFigureOut">
              <a:rPr lang="en-US" smtClean="0"/>
              <a:t>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E50C1-9A9D-46A2-BC65-AD2C58A784F8}" type="slidenum">
              <a:rPr lang="en-US" smtClean="0"/>
              <a:t>‹#›</a:t>
            </a:fld>
            <a:endParaRPr lang="en-US"/>
          </a:p>
        </p:txBody>
      </p:sp>
    </p:spTree>
    <p:extLst>
      <p:ext uri="{BB962C8B-B14F-4D97-AF65-F5344CB8AC3E}">
        <p14:creationId xmlns:p14="http://schemas.microsoft.com/office/powerpoint/2010/main" val="4089363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1A997AF-1E5A-4D37-892D-668A89034BAE}" type="datetimeFigureOut">
              <a:rPr lang="en-US" smtClean="0"/>
              <a:t>1/2/2019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AAE50C1-9A9D-46A2-BC65-AD2C58A784F8}" type="slidenum">
              <a:rPr lang="en-US" smtClean="0"/>
              <a:t>‹#›</a:t>
            </a:fld>
            <a:endParaRPr lang="en-US"/>
          </a:p>
        </p:txBody>
      </p:sp>
    </p:spTree>
    <p:extLst>
      <p:ext uri="{BB962C8B-B14F-4D97-AF65-F5344CB8AC3E}">
        <p14:creationId xmlns:p14="http://schemas.microsoft.com/office/powerpoint/2010/main" val="23663658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04801"/>
            <a:ext cx="8596668" cy="977068"/>
          </a:xfrm>
        </p:spPr>
        <p:txBody>
          <a:bodyPr>
            <a:normAutofit fontScale="90000"/>
          </a:bodyPr>
          <a:lstStyle/>
          <a:p>
            <a:r>
              <a:rPr lang="en-US" dirty="0" smtClean="0"/>
              <a:t>Chapter Three</a:t>
            </a:r>
            <a:br>
              <a:rPr lang="en-US" dirty="0" smtClean="0"/>
            </a:br>
            <a:r>
              <a:rPr lang="en-US" dirty="0" smtClean="0"/>
              <a:t>Boundary Layer Theory</a:t>
            </a:r>
            <a:endParaRPr lang="en-US" dirty="0"/>
          </a:p>
        </p:txBody>
      </p:sp>
      <p:sp>
        <p:nvSpPr>
          <p:cNvPr id="3" name="Content Placeholder 2"/>
          <p:cNvSpPr>
            <a:spLocks noGrp="1"/>
          </p:cNvSpPr>
          <p:nvPr>
            <p:ph idx="1"/>
          </p:nvPr>
        </p:nvSpPr>
        <p:spPr>
          <a:xfrm>
            <a:off x="677333" y="1524000"/>
            <a:ext cx="9450735" cy="5059680"/>
          </a:xfrm>
        </p:spPr>
        <p:txBody>
          <a:bodyPr>
            <a:normAutofit fontScale="85000" lnSpcReduction="20000"/>
          </a:bodyPr>
          <a:lstStyle/>
          <a:p>
            <a:pPr algn="just"/>
            <a:r>
              <a:rPr lang="en-US" sz="2800" dirty="0">
                <a:solidFill>
                  <a:schemeClr val="tx1"/>
                </a:solidFill>
              </a:rPr>
              <a:t>When real fluid flows pass a solid </a:t>
            </a:r>
            <a:r>
              <a:rPr lang="en-US" sz="2800" dirty="0" smtClean="0">
                <a:solidFill>
                  <a:schemeClr val="tx1"/>
                </a:solidFill>
              </a:rPr>
              <a:t>boundary the layer that is in contact with the boundary can’t slip away from it and will have same velocity as that of the boundary, this condition is known as “no slip condition”</a:t>
            </a:r>
          </a:p>
          <a:p>
            <a:pPr algn="just"/>
            <a:r>
              <a:rPr lang="en-US" sz="2800" dirty="0" smtClean="0">
                <a:solidFill>
                  <a:schemeClr val="tx1"/>
                </a:solidFill>
              </a:rPr>
              <a:t> If a fluid  boundary is moving, the fluid adhering to it will have the same velocity as that of the boundary. </a:t>
            </a:r>
          </a:p>
          <a:p>
            <a:pPr algn="just"/>
            <a:r>
              <a:rPr lang="en-US" sz="2800" dirty="0" smtClean="0">
                <a:solidFill>
                  <a:schemeClr val="tx1"/>
                </a:solidFill>
              </a:rPr>
              <a:t>If the boundary is stationary, the fluid velocity at the boundary surface will be zero. Thus at the boundary surface the layer of the fluid undergoes retardation to flow</a:t>
            </a:r>
          </a:p>
          <a:p>
            <a:pPr algn="just"/>
            <a:r>
              <a:rPr lang="en-US" sz="2800" dirty="0" smtClean="0">
                <a:solidFill>
                  <a:schemeClr val="tx1"/>
                </a:solidFill>
              </a:rPr>
              <a:t>Retardation goes further to adjacent layers </a:t>
            </a:r>
          </a:p>
          <a:p>
            <a:pPr algn="just"/>
            <a:r>
              <a:rPr lang="en-US" sz="2800" dirty="0" smtClean="0">
                <a:solidFill>
                  <a:schemeClr val="tx1"/>
                </a:solidFill>
              </a:rPr>
              <a:t>A small region in the immediate vicinity of the boundary surface in which the velocity of flowing fluid increases gradually from zero at the boundary surface to the velocity of the main stream. This region is known as </a:t>
            </a:r>
            <a:r>
              <a:rPr lang="en-US" sz="2800" b="1" dirty="0" smtClean="0">
                <a:solidFill>
                  <a:schemeClr val="tx1"/>
                </a:solidFill>
              </a:rPr>
              <a:t>boundary layer</a:t>
            </a:r>
            <a:r>
              <a:rPr lang="en-US" sz="2800" dirty="0" smtClean="0">
                <a:solidFill>
                  <a:schemeClr val="tx1"/>
                </a:solidFill>
              </a:rPr>
              <a:t>. </a:t>
            </a:r>
          </a:p>
          <a:p>
            <a:pPr algn="just"/>
            <a:endParaRPr lang="en-US" sz="2800" dirty="0">
              <a:solidFill>
                <a:schemeClr val="tx1"/>
              </a:solidFill>
            </a:endParaRPr>
          </a:p>
        </p:txBody>
      </p:sp>
    </p:spTree>
    <p:extLst>
      <p:ext uri="{BB962C8B-B14F-4D97-AF65-F5344CB8AC3E}">
        <p14:creationId xmlns:p14="http://schemas.microsoft.com/office/powerpoint/2010/main" val="1142030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059" y="148128"/>
            <a:ext cx="8596668" cy="663722"/>
          </a:xfrm>
        </p:spPr>
        <p:txBody>
          <a:bodyPr>
            <a:normAutofit fontScale="90000"/>
          </a:bodyPr>
          <a:lstStyle/>
          <a:p>
            <a:r>
              <a:rPr lang="en-US" b="1" u="sng" dirty="0" smtClean="0">
                <a:solidFill>
                  <a:schemeClr val="tx1"/>
                </a:solidFill>
              </a:rPr>
              <a:t>3.3 Boundary </a:t>
            </a:r>
            <a:r>
              <a:rPr lang="en-US" b="1" u="sng" dirty="0">
                <a:solidFill>
                  <a:schemeClr val="tx1"/>
                </a:solidFill>
              </a:rPr>
              <a:t>layer along  </a:t>
            </a:r>
            <a:r>
              <a:rPr lang="en-US" b="1" u="sng" dirty="0" smtClean="0">
                <a:solidFill>
                  <a:schemeClr val="tx1"/>
                </a:solidFill>
              </a:rPr>
              <a:t>a long thin </a:t>
            </a:r>
            <a:r>
              <a:rPr lang="en-US" b="1" u="sng" dirty="0">
                <a:solidFill>
                  <a:schemeClr val="tx1"/>
                </a:solidFill>
              </a:rPr>
              <a:t>plate </a:t>
            </a:r>
            <a:r>
              <a:rPr lang="en-US" b="1" u="sng" dirty="0" smtClean="0">
                <a:solidFill>
                  <a:schemeClr val="tx1"/>
                </a:solidFill>
              </a:rPr>
              <a:t> </a:t>
            </a:r>
            <a:r>
              <a:rPr lang="en-US" dirty="0"/>
              <a:t/>
            </a:r>
            <a:br>
              <a:rPr lang="en-US" dirty="0"/>
            </a:br>
            <a:r>
              <a:rPr lang="en-US" dirty="0"/>
              <a:t/>
            </a:r>
            <a:br>
              <a:rPr lang="en-US" dirty="0"/>
            </a:b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5628" y="980843"/>
            <a:ext cx="8703292" cy="2984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56074" y="4052311"/>
            <a:ext cx="9702325" cy="1292662"/>
          </a:xfrm>
          <a:prstGeom prst="rect">
            <a:avLst/>
          </a:prstGeom>
        </p:spPr>
        <p:txBody>
          <a:bodyPr wrap="square">
            <a:spAutoFit/>
          </a:bodyPr>
          <a:lstStyle/>
          <a:p>
            <a:pPr algn="just"/>
            <a:r>
              <a:rPr lang="en-US" sz="2600" dirty="0"/>
              <a:t>At the leading edge of the plate the thickness of the boundary layer is zero, but on downstream, for the fluid in contact with the boundary the velocity of flow is reduced to </a:t>
            </a:r>
            <a:r>
              <a:rPr lang="en-US" sz="2600" dirty="0" smtClean="0"/>
              <a:t>zero. </a:t>
            </a:r>
            <a:endParaRPr lang="en-US" sz="2600" dirty="0"/>
          </a:p>
        </p:txBody>
      </p:sp>
    </p:spTree>
    <p:extLst>
      <p:ext uri="{BB962C8B-B14F-4D97-AF65-F5344CB8AC3E}">
        <p14:creationId xmlns:p14="http://schemas.microsoft.com/office/powerpoint/2010/main" val="29269532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36733" y="324741"/>
                <a:ext cx="9648202" cy="5699530"/>
              </a:xfrm>
              <a:ln>
                <a:solidFill>
                  <a:schemeClr val="accent1"/>
                </a:solidFill>
              </a:ln>
            </p:spPr>
            <p:txBody>
              <a:bodyPr>
                <a:normAutofit lnSpcReduction="10000"/>
              </a:bodyPr>
              <a:lstStyle/>
              <a:p>
                <a:pPr algn="just"/>
                <a:r>
                  <a:rPr lang="en-US" sz="2600" dirty="0" smtClean="0">
                    <a:solidFill>
                      <a:schemeClr val="tx1"/>
                    </a:solidFill>
                  </a:rPr>
                  <a:t>As this retarded layer of fluid moves downstream, due to continued action of shear resistance more and more fluid is retarded. Thus the thickness of the boundary layer δ goes on increasing in the downstream direction. </a:t>
                </a:r>
              </a:p>
              <a:p>
                <a:pPr marL="0" indent="0" algn="just">
                  <a:buNone/>
                </a:pPr>
                <a:r>
                  <a:rPr lang="en-US" sz="2600" b="1" u="sng" dirty="0" smtClean="0">
                    <a:solidFill>
                      <a:schemeClr val="tx1"/>
                    </a:solidFill>
                  </a:rPr>
                  <a:t>3.4 Laminar </a:t>
                </a:r>
                <a:r>
                  <a:rPr lang="en-US" sz="2600" b="1" u="sng" dirty="0">
                    <a:solidFill>
                      <a:schemeClr val="tx1"/>
                    </a:solidFill>
                  </a:rPr>
                  <a:t>boundary </a:t>
                </a:r>
                <a:r>
                  <a:rPr lang="en-US" sz="2600" b="1" u="sng" dirty="0" smtClean="0">
                    <a:solidFill>
                      <a:schemeClr val="tx1"/>
                    </a:solidFill>
                  </a:rPr>
                  <a:t>layer</a:t>
                </a:r>
                <a:endParaRPr lang="en-US" sz="2600" b="1" u="sng" dirty="0">
                  <a:solidFill>
                    <a:schemeClr val="tx1"/>
                  </a:solidFill>
                </a:endParaRPr>
              </a:p>
              <a:p>
                <a:pPr marL="0" indent="0" algn="just">
                  <a:buNone/>
                </a:pPr>
                <a:r>
                  <a:rPr lang="en-US" sz="2600" dirty="0">
                    <a:solidFill>
                      <a:schemeClr val="tx1"/>
                    </a:solidFill>
                  </a:rPr>
                  <a:t> For </a:t>
                </a:r>
                <a:r>
                  <a:rPr lang="en-US" sz="2600" dirty="0" smtClean="0">
                    <a:solidFill>
                      <a:schemeClr val="tx1"/>
                    </a:solidFill>
                  </a:rPr>
                  <a:t>the laminar </a:t>
                </a:r>
                <a:r>
                  <a:rPr lang="en-US" sz="2600" dirty="0">
                    <a:solidFill>
                      <a:schemeClr val="tx1"/>
                    </a:solidFill>
                  </a:rPr>
                  <a:t>boundary layer </a:t>
                </a:r>
                <a:r>
                  <a:rPr lang="en-US" sz="2600" dirty="0" err="1">
                    <a:solidFill>
                      <a:schemeClr val="tx1"/>
                    </a:solidFill>
                  </a:rPr>
                  <a:t>prandtl</a:t>
                </a:r>
                <a:r>
                  <a:rPr lang="en-US" sz="2600" dirty="0">
                    <a:solidFill>
                      <a:schemeClr val="tx1"/>
                    </a:solidFill>
                  </a:rPr>
                  <a:t> assumed </a:t>
                </a:r>
                <a:r>
                  <a:rPr lang="en-US" sz="2600" dirty="0" smtClean="0">
                    <a:solidFill>
                      <a:schemeClr val="tx1"/>
                    </a:solidFill>
                  </a:rPr>
                  <a:t>that:</a:t>
                </a:r>
                <a:endParaRPr lang="en-US" sz="2600" dirty="0">
                  <a:solidFill>
                    <a:schemeClr val="tx1"/>
                  </a:solidFill>
                </a:endParaRPr>
              </a:p>
              <a:p>
                <a:pPr marL="0" indent="0" algn="ctr">
                  <a:buNone/>
                </a:pPr>
                <a:r>
                  <a:rPr lang="en-US" sz="2600" dirty="0">
                    <a:solidFill>
                      <a:schemeClr val="tx1"/>
                    </a:solidFill>
                  </a:rPr>
                  <a:t> </a:t>
                </a:r>
                <a14:m>
                  <m:oMath xmlns:m="http://schemas.openxmlformats.org/officeDocument/2006/math">
                    <m:f>
                      <m:fPr>
                        <m:ctrlPr>
                          <a:rPr lang="en-US" sz="2800" i="1">
                            <a:solidFill>
                              <a:schemeClr val="tx1"/>
                            </a:solidFill>
                            <a:latin typeface="Cambria Math"/>
                          </a:rPr>
                        </m:ctrlPr>
                      </m:fPr>
                      <m:num>
                        <m:r>
                          <a:rPr lang="en-US" sz="2800" i="1">
                            <a:solidFill>
                              <a:schemeClr val="tx1"/>
                            </a:solidFill>
                            <a:latin typeface="Cambria Math"/>
                          </a:rPr>
                          <m:t>𝑢</m:t>
                        </m:r>
                      </m:num>
                      <m:den>
                        <m:sSub>
                          <m:sSubPr>
                            <m:ctrlPr>
                              <a:rPr lang="en-US" sz="2800" i="1">
                                <a:solidFill>
                                  <a:schemeClr val="tx1"/>
                                </a:solidFill>
                                <a:latin typeface="Cambria Math"/>
                              </a:rPr>
                            </m:ctrlPr>
                          </m:sSubPr>
                          <m:e>
                            <m:r>
                              <a:rPr lang="en-US" sz="2800" i="1">
                                <a:solidFill>
                                  <a:schemeClr val="tx1"/>
                                </a:solidFill>
                                <a:latin typeface="Cambria Math"/>
                              </a:rPr>
                              <m:t>𝑈</m:t>
                            </m:r>
                          </m:e>
                          <m:sub>
                            <m:r>
                              <a:rPr lang="en-US" sz="2800" i="1">
                                <a:solidFill>
                                  <a:schemeClr val="tx1"/>
                                </a:solidFill>
                                <a:latin typeface="Cambria Math"/>
                              </a:rPr>
                              <m:t>∞</m:t>
                            </m:r>
                          </m:sub>
                        </m:sSub>
                      </m:den>
                    </m:f>
                    <m:r>
                      <a:rPr lang="en-US" sz="2800" i="1">
                        <a:solidFill>
                          <a:schemeClr val="tx1"/>
                        </a:solidFill>
                        <a:latin typeface="Cambria Math"/>
                      </a:rPr>
                      <m:t>=</m:t>
                    </m:r>
                    <m:r>
                      <a:rPr lang="en-US" sz="2800" i="1">
                        <a:solidFill>
                          <a:schemeClr val="tx1"/>
                        </a:solidFill>
                        <a:latin typeface="Cambria Math"/>
                      </a:rPr>
                      <m:t>𝐹</m:t>
                    </m:r>
                    <m:r>
                      <a:rPr lang="en-US" sz="2800" i="1">
                        <a:solidFill>
                          <a:schemeClr val="tx1"/>
                        </a:solidFill>
                        <a:latin typeface="Cambria Math"/>
                      </a:rPr>
                      <m:t>=</m:t>
                    </m:r>
                    <m:f>
                      <m:fPr>
                        <m:ctrlPr>
                          <a:rPr lang="en-US" sz="2800" i="1">
                            <a:solidFill>
                              <a:schemeClr val="tx1"/>
                            </a:solidFill>
                            <a:latin typeface="Cambria Math"/>
                          </a:rPr>
                        </m:ctrlPr>
                      </m:fPr>
                      <m:num>
                        <m:r>
                          <a:rPr lang="en-US" sz="2800" i="1">
                            <a:solidFill>
                              <a:schemeClr val="tx1"/>
                            </a:solidFill>
                            <a:latin typeface="Cambria Math"/>
                          </a:rPr>
                          <m:t>3</m:t>
                        </m:r>
                      </m:num>
                      <m:den>
                        <m:r>
                          <a:rPr lang="en-US" sz="2800" i="1">
                            <a:solidFill>
                              <a:schemeClr val="tx1"/>
                            </a:solidFill>
                            <a:latin typeface="Cambria Math"/>
                          </a:rPr>
                          <m:t>2</m:t>
                        </m:r>
                      </m:den>
                    </m:f>
                    <m:r>
                      <a:rPr lang="en-US" sz="2800" i="1">
                        <a:solidFill>
                          <a:schemeClr val="tx1"/>
                        </a:solidFill>
                        <a:latin typeface="Cambria Math"/>
                      </a:rPr>
                      <m:t>𝜂</m:t>
                    </m:r>
                    <m:r>
                      <a:rPr lang="en-US" sz="2800" i="1">
                        <a:solidFill>
                          <a:schemeClr val="tx1"/>
                        </a:solidFill>
                        <a:latin typeface="Cambria Math"/>
                      </a:rPr>
                      <m:t>−</m:t>
                    </m:r>
                    <m:f>
                      <m:fPr>
                        <m:ctrlPr>
                          <a:rPr lang="en-US" sz="2800" i="1">
                            <a:solidFill>
                              <a:schemeClr val="tx1"/>
                            </a:solidFill>
                            <a:latin typeface="Cambria Math"/>
                          </a:rPr>
                        </m:ctrlPr>
                      </m:fPr>
                      <m:num>
                        <m:sSup>
                          <m:sSupPr>
                            <m:ctrlPr>
                              <a:rPr lang="en-US" sz="2800" i="1">
                                <a:solidFill>
                                  <a:schemeClr val="tx1"/>
                                </a:solidFill>
                                <a:latin typeface="Cambria Math"/>
                              </a:rPr>
                            </m:ctrlPr>
                          </m:sSupPr>
                          <m:e>
                            <m:r>
                              <a:rPr lang="en-US" sz="2800" i="1">
                                <a:solidFill>
                                  <a:schemeClr val="tx1"/>
                                </a:solidFill>
                                <a:latin typeface="Cambria Math"/>
                              </a:rPr>
                              <m:t>𝜂</m:t>
                            </m:r>
                          </m:e>
                          <m:sup>
                            <m:r>
                              <a:rPr lang="en-US" sz="2800" i="1">
                                <a:solidFill>
                                  <a:schemeClr val="tx1"/>
                                </a:solidFill>
                                <a:latin typeface="Cambria Math"/>
                              </a:rPr>
                              <m:t>3</m:t>
                            </m:r>
                          </m:sup>
                        </m:sSup>
                      </m:num>
                      <m:den>
                        <m:r>
                          <a:rPr lang="en-US" sz="2800" i="1">
                            <a:solidFill>
                              <a:schemeClr val="tx1"/>
                            </a:solidFill>
                            <a:latin typeface="Cambria Math"/>
                          </a:rPr>
                          <m:t>2</m:t>
                        </m:r>
                      </m:den>
                    </m:f>
                    <m:r>
                      <a:rPr lang="en-US" sz="2800" i="1">
                        <a:solidFill>
                          <a:schemeClr val="tx1"/>
                        </a:solidFill>
                        <a:latin typeface="Cambria Math"/>
                      </a:rPr>
                      <m:t>, 0≤</m:t>
                    </m:r>
                    <m:r>
                      <a:rPr lang="en-US" sz="2800" i="1">
                        <a:solidFill>
                          <a:schemeClr val="tx1"/>
                        </a:solidFill>
                        <a:latin typeface="Cambria Math"/>
                      </a:rPr>
                      <m:t>𝑦</m:t>
                    </m:r>
                    <m:r>
                      <a:rPr lang="en-US" sz="2800" i="1">
                        <a:solidFill>
                          <a:schemeClr val="tx1"/>
                        </a:solidFill>
                        <a:latin typeface="Cambria Math"/>
                      </a:rPr>
                      <m:t>≤</m:t>
                    </m:r>
                    <m:r>
                      <a:rPr lang="en-US" sz="2800" i="1">
                        <a:solidFill>
                          <a:schemeClr val="tx1"/>
                        </a:solidFill>
                        <a:latin typeface="Cambria Math"/>
                      </a:rPr>
                      <m:t>𝛿</m:t>
                    </m:r>
                    <m:r>
                      <a:rPr lang="en-US" sz="2800" i="1">
                        <a:solidFill>
                          <a:schemeClr val="tx1"/>
                        </a:solidFill>
                        <a:latin typeface="Cambria Math"/>
                      </a:rPr>
                      <m:t> </m:t>
                    </m:r>
                    <m:r>
                      <a:rPr lang="en-US" sz="2800" i="1">
                        <a:solidFill>
                          <a:schemeClr val="tx1"/>
                        </a:solidFill>
                        <a:latin typeface="Cambria Math"/>
                      </a:rPr>
                      <m:t>𝑎𝑛𝑑</m:t>
                    </m:r>
                    <m:r>
                      <a:rPr lang="en-US" sz="2800" i="1">
                        <a:solidFill>
                          <a:schemeClr val="tx1"/>
                        </a:solidFill>
                        <a:latin typeface="Cambria Math"/>
                      </a:rPr>
                      <m:t> </m:t>
                    </m:r>
                    <m:r>
                      <a:rPr lang="en-US" sz="2800" i="1">
                        <a:solidFill>
                          <a:schemeClr val="tx1"/>
                        </a:solidFill>
                        <a:latin typeface="Cambria Math"/>
                      </a:rPr>
                      <m:t>𝐹</m:t>
                    </m:r>
                    <m:r>
                      <a:rPr lang="en-US" sz="2800" i="1">
                        <a:solidFill>
                          <a:schemeClr val="tx1"/>
                        </a:solidFill>
                        <a:latin typeface="Cambria Math"/>
                      </a:rPr>
                      <m:t>=1,</m:t>
                    </m:r>
                    <m:r>
                      <a:rPr lang="en-US" sz="2800" i="1">
                        <a:solidFill>
                          <a:schemeClr val="tx1"/>
                        </a:solidFill>
                        <a:latin typeface="Cambria Math"/>
                      </a:rPr>
                      <m:t>𝑌</m:t>
                    </m:r>
                    <m:r>
                      <a:rPr lang="en-US" sz="2800" i="1">
                        <a:solidFill>
                          <a:schemeClr val="tx1"/>
                        </a:solidFill>
                        <a:latin typeface="Cambria Math"/>
                      </a:rPr>
                      <m:t>≥</m:t>
                    </m:r>
                    <m:r>
                      <a:rPr lang="en-US" sz="2800" i="1">
                        <a:solidFill>
                          <a:schemeClr val="tx1"/>
                        </a:solidFill>
                        <a:latin typeface="Cambria Math"/>
                      </a:rPr>
                      <m:t>𝛿</m:t>
                    </m:r>
                  </m:oMath>
                </a14:m>
                <a:endParaRPr lang="en-US" sz="2800" dirty="0">
                  <a:solidFill>
                    <a:schemeClr val="tx1"/>
                  </a:solidFill>
                </a:endParaRPr>
              </a:p>
              <a:p>
                <a:pPr marL="0" indent="0" algn="just">
                  <a:buNone/>
                </a:pPr>
                <a:r>
                  <a:rPr lang="en-US" sz="2600" dirty="0">
                    <a:solidFill>
                      <a:schemeClr val="tx1"/>
                    </a:solidFill>
                  </a:rPr>
                  <a:t>which </a:t>
                </a:r>
                <a:r>
                  <a:rPr lang="en-US" sz="2600" dirty="0" smtClean="0">
                    <a:solidFill>
                      <a:schemeClr val="tx1"/>
                    </a:solidFill>
                  </a:rPr>
                  <a:t>satisfies </a:t>
                </a:r>
                <a:r>
                  <a:rPr lang="en-US" sz="2600" dirty="0">
                    <a:solidFill>
                      <a:schemeClr val="tx1"/>
                    </a:solidFill>
                  </a:rPr>
                  <a:t>the boundary conditions u = 0, y =0 and u = U∞, Y </a:t>
                </a:r>
                <a:r>
                  <a:rPr lang="en-US" sz="2600" dirty="0" smtClean="0">
                    <a:solidFill>
                      <a:schemeClr val="tx1"/>
                    </a:solidFill>
                  </a:rPr>
                  <a:t>=</a:t>
                </a:r>
                <a14:m>
                  <m:oMath xmlns:m="http://schemas.openxmlformats.org/officeDocument/2006/math">
                    <m:r>
                      <a:rPr lang="en-US" sz="2400" i="1">
                        <a:solidFill>
                          <a:schemeClr val="tx1"/>
                        </a:solidFill>
                        <a:latin typeface="Cambria Math"/>
                      </a:rPr>
                      <m:t>𝛿</m:t>
                    </m:r>
                  </m:oMath>
                </a14:m>
                <a:endParaRPr lang="en-US" sz="2400" dirty="0" smtClean="0">
                  <a:solidFill>
                    <a:schemeClr val="tx1"/>
                  </a:solidFill>
                </a:endParaRPr>
              </a:p>
              <a:p>
                <a:pPr marL="0" indent="0" algn="just">
                  <a:buNone/>
                </a:pPr>
                <a:r>
                  <a:rPr lang="en-US" sz="2400" dirty="0" smtClean="0">
                    <a:solidFill>
                      <a:schemeClr val="tx1"/>
                    </a:solidFill>
                  </a:rPr>
                  <a:t>the </a:t>
                </a:r>
                <a:r>
                  <a:rPr lang="en-US" sz="2400" dirty="0">
                    <a:solidFill>
                      <a:schemeClr val="tx1"/>
                    </a:solidFill>
                  </a:rPr>
                  <a:t>boundary – layer thickness as well as the shear at the boundary can be determined. The velocity distribution is assumed to have the same for at each value of X,  </a:t>
                </a:r>
              </a:p>
              <a:p>
                <a:pPr marL="0" indent="0" algn="just">
                  <a:buNone/>
                </a:pPr>
                <a:endParaRPr lang="en-US" sz="2400" dirty="0">
                  <a:solidFill>
                    <a:schemeClr val="tx1"/>
                  </a:solidFill>
                </a:endParaRPr>
              </a:p>
              <a:p>
                <a:pPr marL="0" indent="0" algn="just">
                  <a:buNone/>
                </a:pPr>
                <a:endParaRPr lang="en-US" sz="2600"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36733" y="324741"/>
                <a:ext cx="9648202" cy="5699530"/>
              </a:xfrm>
              <a:blipFill rotWithShape="1">
                <a:blip r:embed="rId2"/>
                <a:stretch>
                  <a:fillRect l="-1009" t="-1601" r="-2208" b="-10672"/>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2602147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77333" y="256374"/>
                <a:ext cx="8825589" cy="6298249"/>
              </a:xfrm>
            </p:spPr>
            <p:txBody>
              <a:bodyPr>
                <a:normAutofit fontScale="85000" lnSpcReduction="10000"/>
              </a:bodyPr>
              <a:lstStyle/>
              <a:p>
                <a:pPr marL="0" indent="0">
                  <a:buNone/>
                </a:pPr>
                <a14:m>
                  <m:oMathPara xmlns:m="http://schemas.openxmlformats.org/officeDocument/2006/math">
                    <m:oMathParaPr>
                      <m:jc m:val="centerGroup"/>
                    </m:oMathParaPr>
                    <m:oMath xmlns:m="http://schemas.openxmlformats.org/officeDocument/2006/math">
                      <m:sSub>
                        <m:sSubPr>
                          <m:ctrlPr>
                            <a:rPr lang="en-US" sz="3100" i="1" smtClean="0">
                              <a:solidFill>
                                <a:schemeClr val="tx1"/>
                              </a:solidFill>
                              <a:latin typeface="Cambria Math"/>
                            </a:rPr>
                          </m:ctrlPr>
                        </m:sSubPr>
                        <m:e>
                          <m:r>
                            <a:rPr lang="en-US" sz="3100" i="1">
                              <a:solidFill>
                                <a:schemeClr val="tx1"/>
                              </a:solidFill>
                              <a:latin typeface="Cambria Math"/>
                            </a:rPr>
                            <m:t>𝜏</m:t>
                          </m:r>
                        </m:e>
                        <m:sub>
                          <m:r>
                            <a:rPr lang="en-US" sz="3100" i="1">
                              <a:solidFill>
                                <a:schemeClr val="tx1"/>
                              </a:solidFill>
                              <a:latin typeface="Cambria Math"/>
                            </a:rPr>
                            <m:t>0</m:t>
                          </m:r>
                        </m:sub>
                      </m:sSub>
                      <m:r>
                        <a:rPr lang="en-US" sz="3100" i="1">
                          <a:solidFill>
                            <a:schemeClr val="tx1"/>
                          </a:solidFill>
                          <a:latin typeface="Cambria Math"/>
                        </a:rPr>
                        <m:t>=0.139</m:t>
                      </m:r>
                      <m:r>
                        <a:rPr lang="en-US" sz="3100" i="1">
                          <a:solidFill>
                            <a:schemeClr val="tx1"/>
                          </a:solidFill>
                          <a:latin typeface="Cambria Math"/>
                        </a:rPr>
                        <m:t>𝜌</m:t>
                      </m:r>
                      <m:sSubSup>
                        <m:sSubSupPr>
                          <m:ctrlPr>
                            <a:rPr lang="en-US" sz="3100" i="1">
                              <a:solidFill>
                                <a:schemeClr val="tx1"/>
                              </a:solidFill>
                              <a:latin typeface="Cambria Math"/>
                            </a:rPr>
                          </m:ctrlPr>
                        </m:sSubSupPr>
                        <m:e>
                          <m:r>
                            <a:rPr lang="en-US" sz="3100" i="1">
                              <a:solidFill>
                                <a:schemeClr val="tx1"/>
                              </a:solidFill>
                              <a:latin typeface="Cambria Math"/>
                            </a:rPr>
                            <m:t>𝑈</m:t>
                          </m:r>
                        </m:e>
                        <m:sub>
                          <m:r>
                            <a:rPr lang="en-US" sz="3100" i="1">
                              <a:solidFill>
                                <a:schemeClr val="tx1"/>
                              </a:solidFill>
                              <a:latin typeface="Cambria Math"/>
                            </a:rPr>
                            <m:t>∞</m:t>
                          </m:r>
                        </m:sub>
                        <m:sup>
                          <m:r>
                            <a:rPr lang="en-US" sz="3100" i="1">
                              <a:solidFill>
                                <a:schemeClr val="tx1"/>
                              </a:solidFill>
                              <a:latin typeface="Cambria Math"/>
                            </a:rPr>
                            <m:t>2</m:t>
                          </m:r>
                        </m:sup>
                      </m:sSubSup>
                      <m:f>
                        <m:fPr>
                          <m:ctrlPr>
                            <a:rPr lang="en-US" sz="3100" i="1">
                              <a:solidFill>
                                <a:schemeClr val="tx1"/>
                              </a:solidFill>
                              <a:latin typeface="Cambria Math"/>
                            </a:rPr>
                          </m:ctrlPr>
                        </m:fPr>
                        <m:num>
                          <m:sSub>
                            <m:sSubPr>
                              <m:ctrlPr>
                                <a:rPr lang="en-US" sz="3100" i="1">
                                  <a:solidFill>
                                    <a:schemeClr val="tx1"/>
                                  </a:solidFill>
                                  <a:latin typeface="Cambria Math"/>
                                </a:rPr>
                              </m:ctrlPr>
                            </m:sSubPr>
                            <m:e>
                              <m:r>
                                <a:rPr lang="en-US" sz="3100" i="1">
                                  <a:solidFill>
                                    <a:schemeClr val="tx1"/>
                                  </a:solidFill>
                                  <a:latin typeface="Cambria Math"/>
                                </a:rPr>
                                <m:t>𝜕</m:t>
                              </m:r>
                            </m:e>
                            <m:sub>
                              <m:r>
                                <a:rPr lang="en-US" sz="3100" i="1">
                                  <a:solidFill>
                                    <a:schemeClr val="tx1"/>
                                  </a:solidFill>
                                  <a:latin typeface="Cambria Math"/>
                                </a:rPr>
                                <m:t>𝛿</m:t>
                              </m:r>
                            </m:sub>
                          </m:sSub>
                        </m:num>
                        <m:den>
                          <m:sSub>
                            <m:sSubPr>
                              <m:ctrlPr>
                                <a:rPr lang="en-US" sz="3100" i="1">
                                  <a:solidFill>
                                    <a:schemeClr val="tx1"/>
                                  </a:solidFill>
                                  <a:latin typeface="Cambria Math"/>
                                </a:rPr>
                              </m:ctrlPr>
                            </m:sSubPr>
                            <m:e>
                              <m:r>
                                <a:rPr lang="en-US" sz="3100" i="1">
                                  <a:solidFill>
                                    <a:schemeClr val="tx1"/>
                                  </a:solidFill>
                                  <a:latin typeface="Cambria Math"/>
                                </a:rPr>
                                <m:t>𝜕</m:t>
                              </m:r>
                            </m:e>
                            <m:sub>
                              <m:r>
                                <a:rPr lang="en-US" sz="3100" i="1">
                                  <a:solidFill>
                                    <a:schemeClr val="tx1"/>
                                  </a:solidFill>
                                  <a:latin typeface="Cambria Math"/>
                                </a:rPr>
                                <m:t>𝑥</m:t>
                              </m:r>
                            </m:sub>
                          </m:sSub>
                        </m:den>
                      </m:f>
                    </m:oMath>
                  </m:oMathPara>
                </a14:m>
                <a:endParaRPr lang="en-US" sz="3100" dirty="0" smtClean="0">
                  <a:solidFill>
                    <a:schemeClr val="tx1"/>
                  </a:solidFill>
                </a:endParaRPr>
              </a:p>
              <a:p>
                <a:r>
                  <a:rPr lang="en-US" sz="3100" dirty="0">
                    <a:solidFill>
                      <a:schemeClr val="tx1"/>
                    </a:solidFill>
                  </a:rPr>
                  <a:t>At the </a:t>
                </a:r>
                <a:r>
                  <a:rPr lang="en-US" sz="3100" dirty="0" smtClean="0">
                    <a:solidFill>
                      <a:schemeClr val="tx1"/>
                    </a:solidFill>
                  </a:rPr>
                  <a:t>boundary (at y=0)</a:t>
                </a:r>
                <a:endParaRPr lang="en-US" sz="3100" dirty="0">
                  <a:solidFill>
                    <a:schemeClr val="tx1"/>
                  </a:solidFill>
                </a:endParaRPr>
              </a:p>
              <a:p>
                <a:pPr marL="0" indent="0">
                  <a:buNone/>
                </a:pPr>
                <a:r>
                  <a:rPr lang="en-US" sz="3100" dirty="0">
                    <a:solidFill>
                      <a:schemeClr val="tx1"/>
                    </a:solidFill>
                  </a:rPr>
                  <a:t> </a:t>
                </a:r>
              </a:p>
              <a:p>
                <a:pPr marL="0" indent="0">
                  <a:buNone/>
                </a:pPr>
                <a14:m>
                  <m:oMathPara xmlns:m="http://schemas.openxmlformats.org/officeDocument/2006/math">
                    <m:oMathParaPr>
                      <m:jc m:val="centerGroup"/>
                    </m:oMathParaPr>
                    <m:oMath xmlns:m="http://schemas.openxmlformats.org/officeDocument/2006/math">
                      <m:sSub>
                        <m:sSubPr>
                          <m:ctrlPr>
                            <a:rPr lang="en-US" sz="3100" i="1">
                              <a:solidFill>
                                <a:schemeClr val="tx1"/>
                              </a:solidFill>
                              <a:latin typeface="Cambria Math"/>
                            </a:rPr>
                          </m:ctrlPr>
                        </m:sSubPr>
                        <m:e>
                          <m:r>
                            <a:rPr lang="en-US" sz="3100" i="1">
                              <a:solidFill>
                                <a:schemeClr val="tx1"/>
                              </a:solidFill>
                              <a:latin typeface="Cambria Math"/>
                            </a:rPr>
                            <m:t>𝜏</m:t>
                          </m:r>
                        </m:e>
                        <m:sub>
                          <m:r>
                            <a:rPr lang="en-US" sz="3100" i="1">
                              <a:solidFill>
                                <a:schemeClr val="tx1"/>
                              </a:solidFill>
                              <a:latin typeface="Cambria Math"/>
                            </a:rPr>
                            <m:t>0</m:t>
                          </m:r>
                        </m:sub>
                      </m:sSub>
                      <m:r>
                        <a:rPr lang="en-US" sz="3100" i="1" smtClean="0">
                          <a:solidFill>
                            <a:schemeClr val="tx1"/>
                          </a:solidFill>
                          <a:latin typeface="Cambria Math"/>
                        </a:rPr>
                        <m:t>=</m:t>
                      </m:r>
                      <m:f>
                        <m:fPr>
                          <m:ctrlPr>
                            <a:rPr lang="en-US" sz="3100" i="1">
                              <a:solidFill>
                                <a:schemeClr val="tx1"/>
                              </a:solidFill>
                              <a:latin typeface="Cambria Math"/>
                            </a:rPr>
                          </m:ctrlPr>
                        </m:fPr>
                        <m:num>
                          <m:r>
                            <a:rPr lang="en-US" sz="3100" i="1">
                              <a:solidFill>
                                <a:schemeClr val="tx1"/>
                              </a:solidFill>
                              <a:latin typeface="Cambria Math"/>
                            </a:rPr>
                            <m:t>3</m:t>
                          </m:r>
                        </m:num>
                        <m:den>
                          <m:r>
                            <a:rPr lang="en-US" sz="3100" i="1">
                              <a:solidFill>
                                <a:schemeClr val="tx1"/>
                              </a:solidFill>
                              <a:latin typeface="Cambria Math"/>
                            </a:rPr>
                            <m:t>2</m:t>
                          </m:r>
                        </m:den>
                      </m:f>
                      <m:r>
                        <a:rPr lang="en-US" sz="3100" i="1">
                          <a:solidFill>
                            <a:schemeClr val="tx1"/>
                          </a:solidFill>
                          <a:latin typeface="Cambria Math"/>
                        </a:rPr>
                        <m:t>µ</m:t>
                      </m:r>
                      <m:f>
                        <m:fPr>
                          <m:ctrlPr>
                            <a:rPr lang="en-US" sz="3100" i="1">
                              <a:solidFill>
                                <a:schemeClr val="tx1"/>
                              </a:solidFill>
                              <a:latin typeface="Cambria Math"/>
                            </a:rPr>
                          </m:ctrlPr>
                        </m:fPr>
                        <m:num>
                          <m:sSub>
                            <m:sSubPr>
                              <m:ctrlPr>
                                <a:rPr lang="en-US" sz="3100" i="1">
                                  <a:solidFill>
                                    <a:schemeClr val="tx1"/>
                                  </a:solidFill>
                                  <a:latin typeface="Cambria Math"/>
                                </a:rPr>
                              </m:ctrlPr>
                            </m:sSubPr>
                            <m:e>
                              <m:r>
                                <a:rPr lang="en-US" sz="3100" i="1">
                                  <a:solidFill>
                                    <a:schemeClr val="tx1"/>
                                  </a:solidFill>
                                  <a:latin typeface="Cambria Math"/>
                                </a:rPr>
                                <m:t>𝑈</m:t>
                              </m:r>
                            </m:e>
                            <m:sub>
                              <m:r>
                                <a:rPr lang="en-US" sz="3100" i="1">
                                  <a:solidFill>
                                    <a:schemeClr val="tx1"/>
                                  </a:solidFill>
                                  <a:latin typeface="Cambria Math"/>
                                </a:rPr>
                                <m:t>∞</m:t>
                              </m:r>
                            </m:sub>
                          </m:sSub>
                        </m:num>
                        <m:den>
                          <m:r>
                            <a:rPr lang="en-US" sz="3100" i="1">
                              <a:solidFill>
                                <a:schemeClr val="tx1"/>
                              </a:solidFill>
                              <a:latin typeface="Cambria Math"/>
                            </a:rPr>
                            <m:t>𝛿</m:t>
                          </m:r>
                        </m:den>
                      </m:f>
                    </m:oMath>
                  </m:oMathPara>
                </a14:m>
                <a:endParaRPr lang="en-US" sz="3100" dirty="0" smtClean="0">
                  <a:solidFill>
                    <a:schemeClr val="tx1"/>
                  </a:solidFill>
                </a:endParaRPr>
              </a:p>
              <a:p>
                <a:r>
                  <a:rPr lang="en-US" sz="3100" dirty="0">
                    <a:solidFill>
                      <a:schemeClr val="tx1"/>
                    </a:solidFill>
                  </a:rPr>
                  <a:t>If </a:t>
                </a:r>
                <a14:m>
                  <m:oMath xmlns:m="http://schemas.openxmlformats.org/officeDocument/2006/math">
                    <m:r>
                      <a:rPr lang="en-US" sz="3100" i="1">
                        <a:solidFill>
                          <a:schemeClr val="tx1"/>
                        </a:solidFill>
                        <a:latin typeface="Cambria Math"/>
                      </a:rPr>
                      <m:t>𝛿</m:t>
                    </m:r>
                    <m:r>
                      <a:rPr lang="en-US" sz="3100" i="1">
                        <a:solidFill>
                          <a:schemeClr val="tx1"/>
                        </a:solidFill>
                        <a:latin typeface="Cambria Math"/>
                      </a:rPr>
                      <m:t> </m:t>
                    </m:r>
                  </m:oMath>
                </a14:m>
                <a:r>
                  <a:rPr lang="en-US" sz="3100" dirty="0" smtClean="0">
                    <a:solidFill>
                      <a:schemeClr val="tx1"/>
                    </a:solidFill>
                  </a:rPr>
                  <a:t>=0 </a:t>
                </a:r>
                <a:r>
                  <a:rPr lang="en-US" sz="3100" dirty="0">
                    <a:solidFill>
                      <a:schemeClr val="tx1"/>
                    </a:solidFill>
                  </a:rPr>
                  <a:t>for x = 0</a:t>
                </a:r>
                <a:r>
                  <a:rPr lang="en-US" sz="3100" dirty="0" smtClean="0">
                    <a:solidFill>
                      <a:schemeClr val="tx1"/>
                    </a:solidFill>
                  </a:rPr>
                  <a:t>,</a:t>
                </a:r>
              </a:p>
              <a:p>
                <a:pPr marL="0" indent="0">
                  <a:buNone/>
                </a:pPr>
                <a14:m>
                  <m:oMathPara xmlns:m="http://schemas.openxmlformats.org/officeDocument/2006/math">
                    <m:oMathParaPr>
                      <m:jc m:val="centerGroup"/>
                    </m:oMathParaPr>
                    <m:oMath xmlns:m="http://schemas.openxmlformats.org/officeDocument/2006/math">
                      <m:f>
                        <m:fPr>
                          <m:ctrlPr>
                            <a:rPr lang="en-US" sz="3100" i="1">
                              <a:solidFill>
                                <a:schemeClr val="tx1"/>
                              </a:solidFill>
                              <a:latin typeface="Cambria Math"/>
                            </a:rPr>
                          </m:ctrlPr>
                        </m:fPr>
                        <m:num>
                          <m:r>
                            <a:rPr lang="en-US" sz="3100" i="1">
                              <a:solidFill>
                                <a:schemeClr val="tx1"/>
                              </a:solidFill>
                              <a:latin typeface="Cambria Math"/>
                            </a:rPr>
                            <m:t>𝛿</m:t>
                          </m:r>
                        </m:num>
                        <m:den>
                          <m:r>
                            <a:rPr lang="en-US" sz="3100" i="1">
                              <a:solidFill>
                                <a:schemeClr val="tx1"/>
                              </a:solidFill>
                              <a:latin typeface="Cambria Math"/>
                            </a:rPr>
                            <m:t>𝑋</m:t>
                          </m:r>
                        </m:den>
                      </m:f>
                      <m:r>
                        <a:rPr lang="en-US" sz="3100" i="1">
                          <a:solidFill>
                            <a:schemeClr val="tx1"/>
                          </a:solidFill>
                          <a:latin typeface="Cambria Math"/>
                        </a:rPr>
                        <m:t>=</m:t>
                      </m:r>
                      <m:f>
                        <m:fPr>
                          <m:ctrlPr>
                            <a:rPr lang="en-US" sz="3100" i="1">
                              <a:solidFill>
                                <a:schemeClr val="tx1"/>
                              </a:solidFill>
                              <a:latin typeface="Cambria Math"/>
                            </a:rPr>
                          </m:ctrlPr>
                        </m:fPr>
                        <m:num>
                          <m:r>
                            <a:rPr lang="en-US" sz="3100" i="1">
                              <a:solidFill>
                                <a:schemeClr val="tx1"/>
                              </a:solidFill>
                              <a:latin typeface="Cambria Math"/>
                            </a:rPr>
                            <m:t>4.65</m:t>
                          </m:r>
                        </m:num>
                        <m:den>
                          <m:rad>
                            <m:radPr>
                              <m:degHide m:val="on"/>
                              <m:ctrlPr>
                                <a:rPr lang="en-US" sz="3100" i="1">
                                  <a:solidFill>
                                    <a:schemeClr val="tx1"/>
                                  </a:solidFill>
                                  <a:latin typeface="Cambria Math"/>
                                </a:rPr>
                              </m:ctrlPr>
                            </m:radPr>
                            <m:deg/>
                            <m:e>
                              <m:sSub>
                                <m:sSubPr>
                                  <m:ctrlPr>
                                    <a:rPr lang="en-US" sz="3100" i="1">
                                      <a:solidFill>
                                        <a:schemeClr val="tx1"/>
                                      </a:solidFill>
                                      <a:latin typeface="Cambria Math"/>
                                    </a:rPr>
                                  </m:ctrlPr>
                                </m:sSubPr>
                                <m:e>
                                  <m:r>
                                    <a:rPr lang="en-US" sz="3100" i="1">
                                      <a:solidFill>
                                        <a:schemeClr val="tx1"/>
                                      </a:solidFill>
                                      <a:latin typeface="Cambria Math"/>
                                    </a:rPr>
                                    <m:t>𝑅𝑒</m:t>
                                  </m:r>
                                </m:e>
                                <m:sub>
                                  <m:r>
                                    <a:rPr lang="en-US" sz="3100" i="1">
                                      <a:solidFill>
                                        <a:schemeClr val="tx1"/>
                                      </a:solidFill>
                                      <a:latin typeface="Cambria Math"/>
                                    </a:rPr>
                                    <m:t>𝑥</m:t>
                                  </m:r>
                                </m:sub>
                              </m:sSub>
                            </m:e>
                          </m:rad>
                        </m:den>
                      </m:f>
                    </m:oMath>
                  </m:oMathPara>
                </a14:m>
                <a:endParaRPr lang="en-US" sz="3100" dirty="0" smtClean="0">
                  <a:solidFill>
                    <a:schemeClr val="tx1"/>
                  </a:solidFill>
                </a:endParaRPr>
              </a:p>
              <a:p>
                <a:pPr marL="0" indent="0">
                  <a:buNone/>
                </a:pPr>
                <a:r>
                  <a:rPr lang="en-US" sz="3100" dirty="0">
                    <a:solidFill>
                      <a:schemeClr val="tx1"/>
                    </a:solidFill>
                  </a:rPr>
                  <a:t>Substituting the value </a:t>
                </a:r>
                <a14:m>
                  <m:oMath xmlns:m="http://schemas.openxmlformats.org/officeDocument/2006/math">
                    <m:r>
                      <a:rPr lang="en-US" sz="3100" i="1">
                        <a:solidFill>
                          <a:schemeClr val="tx1"/>
                        </a:solidFill>
                        <a:latin typeface="Cambria Math"/>
                      </a:rPr>
                      <m:t>𝛿</m:t>
                    </m:r>
                    <m:r>
                      <a:rPr lang="en-US" sz="3100" i="1">
                        <a:solidFill>
                          <a:schemeClr val="tx1"/>
                        </a:solidFill>
                        <a:latin typeface="Cambria Math"/>
                      </a:rPr>
                      <m:t> </m:t>
                    </m:r>
                  </m:oMath>
                </a14:m>
                <a:r>
                  <a:rPr lang="en-US" sz="3100" dirty="0">
                    <a:solidFill>
                      <a:schemeClr val="tx1"/>
                    </a:solidFill>
                  </a:rPr>
                  <a:t>in to:- </a:t>
                </a:r>
              </a:p>
              <a:p>
                <a:pPr marL="0" indent="0">
                  <a:buNone/>
                </a:pPr>
                <a14:m>
                  <m:oMathPara xmlns:m="http://schemas.openxmlformats.org/officeDocument/2006/math">
                    <m:oMathParaPr>
                      <m:jc m:val="centerGroup"/>
                    </m:oMathParaPr>
                    <m:oMath xmlns:m="http://schemas.openxmlformats.org/officeDocument/2006/math">
                      <m:sSub>
                        <m:sSubPr>
                          <m:ctrlPr>
                            <a:rPr lang="en-US" sz="3100" i="1">
                              <a:solidFill>
                                <a:schemeClr val="tx1"/>
                              </a:solidFill>
                              <a:latin typeface="Cambria Math"/>
                            </a:rPr>
                          </m:ctrlPr>
                        </m:sSubPr>
                        <m:e>
                          <m:r>
                            <a:rPr lang="en-US" sz="3100" i="1">
                              <a:solidFill>
                                <a:schemeClr val="tx1"/>
                              </a:solidFill>
                              <a:latin typeface="Cambria Math"/>
                            </a:rPr>
                            <m:t>𝜏</m:t>
                          </m:r>
                        </m:e>
                        <m:sub>
                          <m:r>
                            <a:rPr lang="en-US" sz="3100" i="1">
                              <a:solidFill>
                                <a:schemeClr val="tx1"/>
                              </a:solidFill>
                              <a:latin typeface="Cambria Math"/>
                            </a:rPr>
                            <m:t>0</m:t>
                          </m:r>
                        </m:sub>
                      </m:sSub>
                      <m:r>
                        <a:rPr lang="en-US" sz="3100" i="1">
                          <a:solidFill>
                            <a:schemeClr val="tx1"/>
                          </a:solidFill>
                          <a:latin typeface="Cambria Math"/>
                        </a:rPr>
                        <m:t>=</m:t>
                      </m:r>
                      <m:f>
                        <m:fPr>
                          <m:ctrlPr>
                            <a:rPr lang="en-US" sz="3100" i="1">
                              <a:solidFill>
                                <a:schemeClr val="tx1"/>
                              </a:solidFill>
                              <a:latin typeface="Cambria Math"/>
                            </a:rPr>
                          </m:ctrlPr>
                        </m:fPr>
                        <m:num>
                          <m:r>
                            <a:rPr lang="en-US" sz="3100" i="1">
                              <a:solidFill>
                                <a:schemeClr val="tx1"/>
                              </a:solidFill>
                              <a:latin typeface="Cambria Math"/>
                            </a:rPr>
                            <m:t>3</m:t>
                          </m:r>
                        </m:num>
                        <m:den>
                          <m:r>
                            <a:rPr lang="en-US" sz="3100" i="1">
                              <a:solidFill>
                                <a:schemeClr val="tx1"/>
                              </a:solidFill>
                              <a:latin typeface="Cambria Math"/>
                            </a:rPr>
                            <m:t>2</m:t>
                          </m:r>
                        </m:den>
                      </m:f>
                      <m:r>
                        <a:rPr lang="en-US" sz="3100" i="1">
                          <a:solidFill>
                            <a:schemeClr val="tx1"/>
                          </a:solidFill>
                          <a:latin typeface="Cambria Math"/>
                        </a:rPr>
                        <m:t>µ</m:t>
                      </m:r>
                      <m:f>
                        <m:fPr>
                          <m:ctrlPr>
                            <a:rPr lang="en-US" sz="3100" i="1">
                              <a:solidFill>
                                <a:schemeClr val="tx1"/>
                              </a:solidFill>
                              <a:latin typeface="Cambria Math"/>
                            </a:rPr>
                          </m:ctrlPr>
                        </m:fPr>
                        <m:num>
                          <m:sSub>
                            <m:sSubPr>
                              <m:ctrlPr>
                                <a:rPr lang="en-US" sz="3100" i="1">
                                  <a:solidFill>
                                    <a:schemeClr val="tx1"/>
                                  </a:solidFill>
                                  <a:latin typeface="Cambria Math"/>
                                </a:rPr>
                              </m:ctrlPr>
                            </m:sSubPr>
                            <m:e>
                              <m:r>
                                <a:rPr lang="en-US" sz="3100" i="1">
                                  <a:solidFill>
                                    <a:schemeClr val="tx1"/>
                                  </a:solidFill>
                                  <a:latin typeface="Cambria Math"/>
                                </a:rPr>
                                <m:t>𝑈</m:t>
                              </m:r>
                            </m:e>
                            <m:sub>
                              <m:r>
                                <a:rPr lang="en-US" sz="3100" i="1">
                                  <a:solidFill>
                                    <a:schemeClr val="tx1"/>
                                  </a:solidFill>
                                  <a:latin typeface="Cambria Math"/>
                                </a:rPr>
                                <m:t>∞</m:t>
                              </m:r>
                            </m:sub>
                          </m:sSub>
                        </m:num>
                        <m:den>
                          <m:r>
                            <a:rPr lang="en-US" sz="3100" i="1">
                              <a:solidFill>
                                <a:schemeClr val="tx1"/>
                              </a:solidFill>
                              <a:latin typeface="Cambria Math"/>
                            </a:rPr>
                            <m:t>𝛿</m:t>
                          </m:r>
                        </m:den>
                      </m:f>
                    </m:oMath>
                  </m:oMathPara>
                </a14:m>
                <a:endParaRPr lang="en-US" sz="3100" dirty="0">
                  <a:solidFill>
                    <a:schemeClr val="tx1"/>
                  </a:solidFill>
                </a:endParaRPr>
              </a:p>
              <a:p>
                <a:pPr marL="0" indent="0" algn="ctr">
                  <a:buNone/>
                </a:pPr>
                <a14:m>
                  <m:oMath xmlns:m="http://schemas.openxmlformats.org/officeDocument/2006/math">
                    <m:sSub>
                      <m:sSubPr>
                        <m:ctrlPr>
                          <a:rPr lang="en-US" sz="3100" i="1">
                            <a:solidFill>
                              <a:schemeClr val="tx1"/>
                            </a:solidFill>
                            <a:latin typeface="Cambria Math"/>
                          </a:rPr>
                        </m:ctrlPr>
                      </m:sSubPr>
                      <m:e>
                        <m:r>
                          <a:rPr lang="en-US" sz="3100" i="1">
                            <a:solidFill>
                              <a:schemeClr val="tx1"/>
                            </a:solidFill>
                            <a:latin typeface="Cambria Math"/>
                          </a:rPr>
                          <m:t>𝜏</m:t>
                        </m:r>
                      </m:e>
                      <m:sub>
                        <m:r>
                          <a:rPr lang="en-US" sz="3100" i="1">
                            <a:solidFill>
                              <a:schemeClr val="tx1"/>
                            </a:solidFill>
                            <a:latin typeface="Cambria Math"/>
                          </a:rPr>
                          <m:t>0</m:t>
                        </m:r>
                      </m:sub>
                    </m:sSub>
                    <m:r>
                      <a:rPr lang="en-US" sz="3100" i="1">
                        <a:solidFill>
                          <a:schemeClr val="tx1"/>
                        </a:solidFill>
                        <a:latin typeface="Cambria Math"/>
                      </a:rPr>
                      <m:t>=0.322</m:t>
                    </m:r>
                    <m:rad>
                      <m:radPr>
                        <m:degHide m:val="on"/>
                        <m:ctrlPr>
                          <a:rPr lang="en-US" sz="3100" i="1">
                            <a:solidFill>
                              <a:schemeClr val="tx1"/>
                            </a:solidFill>
                            <a:latin typeface="Cambria Math"/>
                          </a:rPr>
                        </m:ctrlPr>
                      </m:radPr>
                      <m:deg/>
                      <m:e>
                        <m:f>
                          <m:fPr>
                            <m:ctrlPr>
                              <a:rPr lang="en-US" sz="3100" i="1">
                                <a:solidFill>
                                  <a:schemeClr val="tx1"/>
                                </a:solidFill>
                                <a:latin typeface="Cambria Math"/>
                              </a:rPr>
                            </m:ctrlPr>
                          </m:fPr>
                          <m:num>
                            <m:r>
                              <a:rPr lang="en-US" sz="3100" i="1">
                                <a:solidFill>
                                  <a:schemeClr val="tx1"/>
                                </a:solidFill>
                                <a:latin typeface="Cambria Math"/>
                              </a:rPr>
                              <m:t>µ</m:t>
                            </m:r>
                            <m:r>
                              <a:rPr lang="en-US" sz="3100" i="1">
                                <a:solidFill>
                                  <a:schemeClr val="tx1"/>
                                </a:solidFill>
                                <a:latin typeface="Cambria Math"/>
                              </a:rPr>
                              <m:t>𝜌</m:t>
                            </m:r>
                            <m:sSubSup>
                              <m:sSubSupPr>
                                <m:ctrlPr>
                                  <a:rPr lang="en-US" sz="3100" i="1">
                                    <a:solidFill>
                                      <a:schemeClr val="tx1"/>
                                    </a:solidFill>
                                    <a:latin typeface="Cambria Math"/>
                                  </a:rPr>
                                </m:ctrlPr>
                              </m:sSubSupPr>
                              <m:e>
                                <m:r>
                                  <a:rPr lang="en-US" sz="3100" i="1">
                                    <a:solidFill>
                                      <a:schemeClr val="tx1"/>
                                    </a:solidFill>
                                    <a:latin typeface="Cambria Math"/>
                                  </a:rPr>
                                  <m:t>𝑈</m:t>
                                </m:r>
                              </m:e>
                              <m:sub>
                                <m:r>
                                  <a:rPr lang="en-US" sz="3100" i="1">
                                    <a:solidFill>
                                      <a:schemeClr val="tx1"/>
                                    </a:solidFill>
                                    <a:latin typeface="Cambria Math"/>
                                  </a:rPr>
                                  <m:t>∞</m:t>
                                </m:r>
                              </m:sub>
                              <m:sup>
                                <m:r>
                                  <a:rPr lang="en-US" sz="3100" i="1">
                                    <a:solidFill>
                                      <a:schemeClr val="tx1"/>
                                    </a:solidFill>
                                    <a:latin typeface="Cambria Math"/>
                                  </a:rPr>
                                  <m:t>3</m:t>
                                </m:r>
                              </m:sup>
                            </m:sSubSup>
                          </m:num>
                          <m:den>
                            <m:r>
                              <a:rPr lang="en-US" sz="3100" i="1">
                                <a:solidFill>
                                  <a:schemeClr val="tx1"/>
                                </a:solidFill>
                                <a:latin typeface="Cambria Math"/>
                              </a:rPr>
                              <m:t>𝑥</m:t>
                            </m:r>
                          </m:den>
                        </m:f>
                      </m:e>
                    </m:rad>
                  </m:oMath>
                </a14:m>
                <a:r>
                  <a:rPr lang="en-US" sz="3100" dirty="0" smtClean="0">
                    <a:solidFill>
                      <a:schemeClr val="tx1"/>
                    </a:solidFill>
                  </a:rPr>
                  <a:t> where </a:t>
                </a:r>
                <a14:m>
                  <m:oMath xmlns:m="http://schemas.openxmlformats.org/officeDocument/2006/math">
                    <m:sSub>
                      <m:sSubPr>
                        <m:ctrlPr>
                          <a:rPr lang="en-US" sz="2800" i="1" smtClean="0">
                            <a:solidFill>
                              <a:schemeClr val="tx1"/>
                            </a:solidFill>
                          </a:rPr>
                        </m:ctrlPr>
                      </m:sSubPr>
                      <m:e>
                        <m:r>
                          <a:rPr lang="en-US" sz="2800" i="1">
                            <a:solidFill>
                              <a:schemeClr val="tx1"/>
                            </a:solidFill>
                          </a:rPr>
                          <m:t>𝑅𝑒</m:t>
                        </m:r>
                      </m:e>
                      <m:sub>
                        <m:r>
                          <a:rPr lang="en-US" sz="2800" i="1">
                            <a:solidFill>
                              <a:schemeClr val="tx1"/>
                            </a:solidFill>
                          </a:rPr>
                          <m:t>𝑥</m:t>
                        </m:r>
                      </m:sub>
                    </m:sSub>
                    <m:r>
                      <a:rPr lang="en-US" sz="2800" i="1">
                        <a:solidFill>
                          <a:schemeClr val="tx1"/>
                        </a:solidFill>
                      </a:rPr>
                      <m:t>= </m:t>
                    </m:r>
                    <m:f>
                      <m:fPr>
                        <m:ctrlPr>
                          <a:rPr lang="en-US" sz="2800" i="1">
                            <a:solidFill>
                              <a:schemeClr val="tx1"/>
                            </a:solidFill>
                          </a:rPr>
                        </m:ctrlPr>
                      </m:fPr>
                      <m:num>
                        <m:sSub>
                          <m:sSubPr>
                            <m:ctrlPr>
                              <a:rPr lang="en-US" sz="2800" i="1">
                                <a:solidFill>
                                  <a:schemeClr val="tx1"/>
                                </a:solidFill>
                              </a:rPr>
                            </m:ctrlPr>
                          </m:sSubPr>
                          <m:e>
                            <m:r>
                              <a:rPr lang="en-US" sz="2800" i="1">
                                <a:solidFill>
                                  <a:schemeClr val="tx1"/>
                                </a:solidFill>
                              </a:rPr>
                              <m:t>𝑈</m:t>
                            </m:r>
                          </m:e>
                          <m:sub>
                            <m:r>
                              <a:rPr lang="en-US" sz="2800" i="1">
                                <a:solidFill>
                                  <a:schemeClr val="tx1"/>
                                </a:solidFill>
                              </a:rPr>
                              <m:t>∞</m:t>
                            </m:r>
                          </m:sub>
                        </m:sSub>
                      </m:num>
                      <m:den>
                        <m:r>
                          <a:rPr lang="en-US" sz="2800" i="1">
                            <a:solidFill>
                              <a:schemeClr val="tx1"/>
                            </a:solidFill>
                          </a:rPr>
                          <m:t>𝑣</m:t>
                        </m:r>
                      </m:den>
                    </m:f>
                    <m:r>
                      <a:rPr lang="en-US" sz="2800" i="1">
                        <a:solidFill>
                          <a:schemeClr val="tx1"/>
                        </a:solidFill>
                      </a:rPr>
                      <m:t>𝑥</m:t>
                    </m:r>
                  </m:oMath>
                </a14:m>
                <a:r>
                  <a:rPr lang="en-US" sz="2800" dirty="0">
                    <a:solidFill>
                      <a:schemeClr val="tx1"/>
                    </a:solidFill>
                  </a:rPr>
                  <a:t> </a:t>
                </a:r>
                <a:endParaRPr lang="en-US" sz="3100" dirty="0">
                  <a:solidFill>
                    <a:schemeClr val="tx1"/>
                  </a:solidFill>
                </a:endParaRPr>
              </a:p>
              <a:p>
                <a:pPr marL="0" indent="0">
                  <a:buNone/>
                </a:pPr>
                <a:endParaRPr lang="en-US" sz="2000" dirty="0">
                  <a:solidFill>
                    <a:schemeClr val="tx1"/>
                  </a:solidFill>
                </a:endParaRPr>
              </a:p>
              <a:p>
                <a:pPr marL="0" indent="0">
                  <a:buNone/>
                </a:pPr>
                <a:endParaRPr lang="en-US" sz="2000" dirty="0">
                  <a:solidFill>
                    <a:schemeClr val="tx1"/>
                  </a:solidFill>
                </a:endParaRPr>
              </a:p>
              <a:p>
                <a:pPr marL="0" indent="0">
                  <a:buNone/>
                </a:pPr>
                <a:endParaRPr lang="en-US" sz="2000" dirty="0">
                  <a:solidFill>
                    <a:schemeClr val="tx1"/>
                  </a:solidFill>
                </a:endParaRPr>
              </a:p>
              <a:p>
                <a:endParaRPr lang="en-US" dirty="0">
                  <a:solidFill>
                    <a:schemeClr val="tx1"/>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77333" y="256374"/>
                <a:ext cx="8825589" cy="6298249"/>
              </a:xfrm>
              <a:blipFill rotWithShape="1">
                <a:blip r:embed="rId2"/>
                <a:stretch>
                  <a:fillRect l="-1174" b="-20523"/>
                </a:stretch>
              </a:blipFill>
            </p:spPr>
            <p:txBody>
              <a:bodyPr/>
              <a:lstStyle/>
              <a:p>
                <a:r>
                  <a:rPr lang="en-US">
                    <a:noFill/>
                  </a:rPr>
                  <a:t> </a:t>
                </a:r>
              </a:p>
            </p:txBody>
          </p:sp>
        </mc:Fallback>
      </mc:AlternateContent>
    </p:spTree>
    <p:extLst>
      <p:ext uri="{BB962C8B-B14F-4D97-AF65-F5344CB8AC3E}">
        <p14:creationId xmlns:p14="http://schemas.microsoft.com/office/powerpoint/2010/main" val="3992745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07649" y="111095"/>
                <a:ext cx="9511469" cy="6614445"/>
              </a:xfrm>
            </p:spPr>
            <p:txBody>
              <a:bodyPr>
                <a:normAutofit fontScale="70000" lnSpcReduction="20000"/>
              </a:bodyPr>
              <a:lstStyle/>
              <a:p>
                <a:pPr marL="0" indent="0">
                  <a:buNone/>
                </a:pPr>
                <a:r>
                  <a:rPr lang="en-US" sz="3100" i="1" dirty="0" smtClean="0">
                    <a:solidFill>
                      <a:schemeClr val="tx1"/>
                    </a:solidFill>
                  </a:rPr>
                  <a:t>The drag force is:</a:t>
                </a:r>
              </a:p>
              <a:p>
                <a:pPr marL="0" indent="0" algn="ctr">
                  <a:buNone/>
                </a:pPr>
                <a14:m>
                  <m:oMath xmlns:m="http://schemas.openxmlformats.org/officeDocument/2006/math">
                    <m:sSub>
                      <m:sSubPr>
                        <m:ctrlPr>
                          <a:rPr lang="en-US" sz="3100" i="1" smtClean="0">
                            <a:solidFill>
                              <a:schemeClr val="tx1"/>
                            </a:solidFill>
                            <a:latin typeface="Cambria Math"/>
                          </a:rPr>
                        </m:ctrlPr>
                      </m:sSubPr>
                      <m:e>
                        <m:r>
                          <a:rPr lang="en-US" sz="3100" i="1">
                            <a:solidFill>
                              <a:schemeClr val="tx1"/>
                            </a:solidFill>
                            <a:latin typeface="Cambria Math"/>
                          </a:rPr>
                          <m:t>𝐹</m:t>
                        </m:r>
                      </m:e>
                      <m:sub>
                        <m:r>
                          <a:rPr lang="en-US" sz="3100" i="1">
                            <a:solidFill>
                              <a:schemeClr val="tx1"/>
                            </a:solidFill>
                            <a:latin typeface="Cambria Math"/>
                          </a:rPr>
                          <m:t>𝑠</m:t>
                        </m:r>
                      </m:sub>
                    </m:sSub>
                  </m:oMath>
                </a14:m>
                <a:r>
                  <a:rPr lang="en-US" sz="3100" dirty="0" smtClean="0">
                    <a:solidFill>
                      <a:schemeClr val="tx1"/>
                    </a:solidFill>
                  </a:rPr>
                  <a:t>=</a:t>
                </a:r>
                <a14:m>
                  <m:oMath xmlns:m="http://schemas.openxmlformats.org/officeDocument/2006/math">
                    <m:r>
                      <a:rPr lang="en-US" sz="3100" i="1">
                        <a:solidFill>
                          <a:schemeClr val="tx1"/>
                        </a:solidFill>
                        <a:latin typeface="Cambria Math"/>
                      </a:rPr>
                      <m:t>=0.644</m:t>
                    </m:r>
                    <m:rad>
                      <m:radPr>
                        <m:degHide m:val="on"/>
                        <m:ctrlPr>
                          <a:rPr lang="en-US" sz="3100" i="1">
                            <a:solidFill>
                              <a:schemeClr val="tx1"/>
                            </a:solidFill>
                            <a:latin typeface="Cambria Math"/>
                          </a:rPr>
                        </m:ctrlPr>
                      </m:radPr>
                      <m:deg/>
                      <m:e>
                        <m:r>
                          <a:rPr lang="en-US" sz="3100" i="1">
                            <a:solidFill>
                              <a:schemeClr val="tx1"/>
                            </a:solidFill>
                            <a:latin typeface="Cambria Math"/>
                          </a:rPr>
                          <m:t>µ</m:t>
                        </m:r>
                        <m:r>
                          <a:rPr lang="en-US" sz="3100" i="1">
                            <a:solidFill>
                              <a:schemeClr val="tx1"/>
                            </a:solidFill>
                            <a:latin typeface="Cambria Math"/>
                          </a:rPr>
                          <m:t>𝜌</m:t>
                        </m:r>
                        <m:sSubSup>
                          <m:sSubSupPr>
                            <m:ctrlPr>
                              <a:rPr lang="en-US" sz="3100" i="1">
                                <a:solidFill>
                                  <a:schemeClr val="tx1"/>
                                </a:solidFill>
                                <a:latin typeface="Cambria Math"/>
                              </a:rPr>
                            </m:ctrlPr>
                          </m:sSubSupPr>
                          <m:e>
                            <m:r>
                              <a:rPr lang="en-US" sz="3100" i="1">
                                <a:solidFill>
                                  <a:schemeClr val="tx1"/>
                                </a:solidFill>
                                <a:latin typeface="Cambria Math"/>
                              </a:rPr>
                              <m:t>𝑈</m:t>
                            </m:r>
                          </m:e>
                          <m:sub>
                            <m:r>
                              <a:rPr lang="en-US" sz="3100" i="1">
                                <a:solidFill>
                                  <a:schemeClr val="tx1"/>
                                </a:solidFill>
                                <a:latin typeface="Cambria Math"/>
                              </a:rPr>
                              <m:t>∞</m:t>
                            </m:r>
                          </m:sub>
                          <m:sup>
                            <m:r>
                              <a:rPr lang="en-US" sz="3100" i="1">
                                <a:solidFill>
                                  <a:schemeClr val="tx1"/>
                                </a:solidFill>
                                <a:latin typeface="Cambria Math"/>
                              </a:rPr>
                              <m:t>3</m:t>
                            </m:r>
                          </m:sup>
                        </m:sSubSup>
                      </m:e>
                    </m:rad>
                    <m:r>
                      <a:rPr lang="en-US" sz="3100" i="1">
                        <a:solidFill>
                          <a:schemeClr val="tx1"/>
                        </a:solidFill>
                        <a:latin typeface="Cambria Math"/>
                      </a:rPr>
                      <m:t>𝐿</m:t>
                    </m:r>
                  </m:oMath>
                </a14:m>
                <a:endParaRPr lang="en-US" sz="3100" dirty="0" smtClean="0">
                  <a:solidFill>
                    <a:schemeClr val="tx1"/>
                  </a:solidFill>
                </a:endParaRPr>
              </a:p>
              <a:p>
                <a:pPr marL="0" indent="0">
                  <a:buNone/>
                </a:pPr>
                <a:r>
                  <a:rPr lang="en-US" sz="3100" dirty="0" smtClean="0">
                    <a:solidFill>
                      <a:schemeClr val="tx1"/>
                    </a:solidFill>
                  </a:rPr>
                  <a:t>In </a:t>
                </a:r>
                <a:r>
                  <a:rPr lang="en-US" sz="3100" dirty="0">
                    <a:solidFill>
                      <a:schemeClr val="tx1"/>
                    </a:solidFill>
                  </a:rPr>
                  <a:t>which,  </a:t>
                </a:r>
                <a14:m>
                  <m:oMath xmlns:m="http://schemas.openxmlformats.org/officeDocument/2006/math">
                    <m:sSub>
                      <m:sSubPr>
                        <m:ctrlPr>
                          <a:rPr lang="en-US" sz="3100" i="1">
                            <a:solidFill>
                              <a:schemeClr val="tx1"/>
                            </a:solidFill>
                            <a:latin typeface="Cambria Math"/>
                          </a:rPr>
                        </m:ctrlPr>
                      </m:sSubPr>
                      <m:e>
                        <m:r>
                          <a:rPr lang="en-US" sz="3100" i="1">
                            <a:solidFill>
                              <a:schemeClr val="tx1"/>
                            </a:solidFill>
                            <a:latin typeface="Cambria Math"/>
                          </a:rPr>
                          <m:t>𝑅𝑒</m:t>
                        </m:r>
                      </m:e>
                      <m:sub>
                        <m:r>
                          <a:rPr lang="en-US" sz="3100" i="1">
                            <a:solidFill>
                              <a:schemeClr val="tx1"/>
                            </a:solidFill>
                            <a:latin typeface="Cambria Math"/>
                          </a:rPr>
                          <m:t>𝑥</m:t>
                        </m:r>
                      </m:sub>
                    </m:sSub>
                    <m:r>
                      <a:rPr lang="en-US" sz="3100" i="1">
                        <a:solidFill>
                          <a:schemeClr val="tx1"/>
                        </a:solidFill>
                        <a:latin typeface="Cambria Math"/>
                      </a:rPr>
                      <m:t>= </m:t>
                    </m:r>
                    <m:f>
                      <m:fPr>
                        <m:ctrlPr>
                          <a:rPr lang="en-US" sz="3100" i="1">
                            <a:solidFill>
                              <a:schemeClr val="tx1"/>
                            </a:solidFill>
                            <a:latin typeface="Cambria Math"/>
                          </a:rPr>
                        </m:ctrlPr>
                      </m:fPr>
                      <m:num>
                        <m:sSub>
                          <m:sSubPr>
                            <m:ctrlPr>
                              <a:rPr lang="en-US" sz="3100" i="1">
                                <a:solidFill>
                                  <a:schemeClr val="tx1"/>
                                </a:solidFill>
                                <a:latin typeface="Cambria Math"/>
                              </a:rPr>
                            </m:ctrlPr>
                          </m:sSubPr>
                          <m:e>
                            <m:r>
                              <a:rPr lang="en-US" sz="3100" i="1">
                                <a:solidFill>
                                  <a:schemeClr val="tx1"/>
                                </a:solidFill>
                                <a:latin typeface="Cambria Math"/>
                              </a:rPr>
                              <m:t>𝑈</m:t>
                            </m:r>
                          </m:e>
                          <m:sub>
                            <m:r>
                              <a:rPr lang="en-US" sz="3100" i="1">
                                <a:solidFill>
                                  <a:schemeClr val="tx1"/>
                                </a:solidFill>
                                <a:latin typeface="Cambria Math"/>
                              </a:rPr>
                              <m:t>∞</m:t>
                            </m:r>
                          </m:sub>
                        </m:sSub>
                      </m:num>
                      <m:den>
                        <m:r>
                          <a:rPr lang="en-US" sz="3100" i="1">
                            <a:solidFill>
                              <a:schemeClr val="tx1"/>
                            </a:solidFill>
                            <a:latin typeface="Cambria Math"/>
                          </a:rPr>
                          <m:t>𝑣</m:t>
                        </m:r>
                      </m:den>
                    </m:f>
                    <m:r>
                      <a:rPr lang="en-US" sz="3100" i="1">
                        <a:solidFill>
                          <a:schemeClr val="tx1"/>
                        </a:solidFill>
                        <a:latin typeface="Cambria Math"/>
                      </a:rPr>
                      <m:t>𝑥</m:t>
                    </m:r>
                  </m:oMath>
                </a14:m>
                <a:r>
                  <a:rPr lang="en-US" sz="3100" dirty="0">
                    <a:solidFill>
                      <a:schemeClr val="tx1"/>
                    </a:solidFill>
                  </a:rPr>
                  <a:t>  is a Reynolds number based on the distance x from the leading edge of the </a:t>
                </a:r>
                <a:r>
                  <a:rPr lang="en-US" sz="3100" dirty="0" smtClean="0">
                    <a:solidFill>
                      <a:schemeClr val="tx1"/>
                    </a:solidFill>
                  </a:rPr>
                  <a:t>plate.</a:t>
                </a:r>
              </a:p>
              <a:p>
                <a:r>
                  <a:rPr lang="en-US" sz="3100" dirty="0">
                    <a:solidFill>
                      <a:schemeClr val="tx1"/>
                    </a:solidFill>
                  </a:rPr>
                  <a:t>Substituting the value </a:t>
                </a:r>
              </a:p>
              <a:p>
                <a:pPr marL="0" indent="0">
                  <a:buNone/>
                </a:pPr>
                <a14:m>
                  <m:oMathPara xmlns:m="http://schemas.openxmlformats.org/officeDocument/2006/math">
                    <m:oMathParaPr>
                      <m:jc m:val="centerGroup"/>
                    </m:oMathParaPr>
                    <m:oMath xmlns:m="http://schemas.openxmlformats.org/officeDocument/2006/math">
                      <m:sSub>
                        <m:sSubPr>
                          <m:ctrlPr>
                            <a:rPr lang="en-US" sz="3100" i="1">
                              <a:solidFill>
                                <a:schemeClr val="tx1"/>
                              </a:solidFill>
                              <a:latin typeface="Cambria Math"/>
                            </a:rPr>
                          </m:ctrlPr>
                        </m:sSubPr>
                        <m:e>
                          <m:r>
                            <a:rPr lang="en-US" sz="3100" i="1">
                              <a:solidFill>
                                <a:schemeClr val="tx1"/>
                              </a:solidFill>
                              <a:latin typeface="Cambria Math"/>
                            </a:rPr>
                            <m:t>𝜏</m:t>
                          </m:r>
                        </m:e>
                        <m:sub>
                          <m:r>
                            <a:rPr lang="en-US" sz="3100" i="1">
                              <a:solidFill>
                                <a:schemeClr val="tx1"/>
                              </a:solidFill>
                              <a:latin typeface="Cambria Math"/>
                            </a:rPr>
                            <m:t>0</m:t>
                          </m:r>
                        </m:sub>
                      </m:sSub>
                      <m:r>
                        <a:rPr lang="en-US" sz="3100" i="1">
                          <a:solidFill>
                            <a:schemeClr val="tx1"/>
                          </a:solidFill>
                          <a:latin typeface="Cambria Math"/>
                        </a:rPr>
                        <m:t>=</m:t>
                      </m:r>
                      <m:f>
                        <m:fPr>
                          <m:ctrlPr>
                            <a:rPr lang="en-US" sz="3100" i="1">
                              <a:solidFill>
                                <a:schemeClr val="tx1"/>
                              </a:solidFill>
                              <a:latin typeface="Cambria Math"/>
                            </a:rPr>
                          </m:ctrlPr>
                        </m:fPr>
                        <m:num>
                          <m:r>
                            <a:rPr lang="en-US" sz="3100" i="1">
                              <a:solidFill>
                                <a:schemeClr val="tx1"/>
                              </a:solidFill>
                              <a:latin typeface="Cambria Math"/>
                            </a:rPr>
                            <m:t>3</m:t>
                          </m:r>
                        </m:num>
                        <m:den>
                          <m:r>
                            <a:rPr lang="en-US" sz="3100" i="1">
                              <a:solidFill>
                                <a:schemeClr val="tx1"/>
                              </a:solidFill>
                              <a:latin typeface="Cambria Math"/>
                            </a:rPr>
                            <m:t>2</m:t>
                          </m:r>
                        </m:den>
                      </m:f>
                      <m:r>
                        <a:rPr lang="en-US" sz="3100" i="1">
                          <a:solidFill>
                            <a:schemeClr val="tx1"/>
                          </a:solidFill>
                          <a:latin typeface="Cambria Math"/>
                        </a:rPr>
                        <m:t>µ</m:t>
                      </m:r>
                      <m:f>
                        <m:fPr>
                          <m:ctrlPr>
                            <a:rPr lang="en-US" sz="3100" i="1">
                              <a:solidFill>
                                <a:schemeClr val="tx1"/>
                              </a:solidFill>
                              <a:latin typeface="Cambria Math"/>
                            </a:rPr>
                          </m:ctrlPr>
                        </m:fPr>
                        <m:num>
                          <m:sSub>
                            <m:sSubPr>
                              <m:ctrlPr>
                                <a:rPr lang="en-US" sz="3100" i="1">
                                  <a:solidFill>
                                    <a:schemeClr val="tx1"/>
                                  </a:solidFill>
                                  <a:latin typeface="Cambria Math"/>
                                </a:rPr>
                              </m:ctrlPr>
                            </m:sSubPr>
                            <m:e>
                              <m:r>
                                <a:rPr lang="en-US" sz="3100" i="1">
                                  <a:solidFill>
                                    <a:schemeClr val="tx1"/>
                                  </a:solidFill>
                                  <a:latin typeface="Cambria Math"/>
                                </a:rPr>
                                <m:t>𝑈</m:t>
                              </m:r>
                            </m:e>
                            <m:sub>
                              <m:r>
                                <a:rPr lang="en-US" sz="3100" i="1">
                                  <a:solidFill>
                                    <a:schemeClr val="tx1"/>
                                  </a:solidFill>
                                  <a:latin typeface="Cambria Math"/>
                                </a:rPr>
                                <m:t>∞</m:t>
                              </m:r>
                            </m:sub>
                          </m:sSub>
                        </m:num>
                        <m:den>
                          <m:r>
                            <a:rPr lang="en-US" sz="3100" i="1">
                              <a:solidFill>
                                <a:schemeClr val="tx1"/>
                              </a:solidFill>
                              <a:latin typeface="Cambria Math"/>
                            </a:rPr>
                            <m:t>𝛿</m:t>
                          </m:r>
                        </m:den>
                      </m:f>
                      <m:r>
                        <m:rPr>
                          <m:sty m:val="p"/>
                        </m:rPr>
                        <a:rPr lang="en-US" sz="3100" b="0" i="0" smtClean="0">
                          <a:solidFill>
                            <a:schemeClr val="tx1"/>
                          </a:solidFill>
                          <a:latin typeface="Cambria Math"/>
                        </a:rPr>
                        <m:t>into</m:t>
                      </m:r>
                    </m:oMath>
                  </m:oMathPara>
                </a14:m>
                <a:endParaRPr lang="en-US" sz="3100"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sSub>
                        <m:sSubPr>
                          <m:ctrlPr>
                            <a:rPr lang="en-US" sz="3100" i="1" smtClean="0">
                              <a:solidFill>
                                <a:schemeClr val="tx1"/>
                              </a:solidFill>
                              <a:latin typeface="Cambria Math"/>
                            </a:rPr>
                          </m:ctrlPr>
                        </m:sSubPr>
                        <m:e>
                          <m:r>
                            <a:rPr lang="en-US" sz="3100" i="1">
                              <a:solidFill>
                                <a:schemeClr val="tx1"/>
                              </a:solidFill>
                              <a:latin typeface="Cambria Math"/>
                            </a:rPr>
                            <m:t>𝜏</m:t>
                          </m:r>
                        </m:e>
                        <m:sub>
                          <m:r>
                            <a:rPr lang="en-US" sz="3100" i="1">
                              <a:solidFill>
                                <a:schemeClr val="tx1"/>
                              </a:solidFill>
                              <a:latin typeface="Cambria Math"/>
                            </a:rPr>
                            <m:t>0</m:t>
                          </m:r>
                        </m:sub>
                      </m:sSub>
                      <m:r>
                        <a:rPr lang="en-US" sz="3100" i="1">
                          <a:solidFill>
                            <a:schemeClr val="tx1"/>
                          </a:solidFill>
                          <a:latin typeface="Cambria Math"/>
                        </a:rPr>
                        <m:t>=0.322</m:t>
                      </m:r>
                      <m:rad>
                        <m:radPr>
                          <m:degHide m:val="on"/>
                          <m:ctrlPr>
                            <a:rPr lang="en-US" sz="3100" i="1">
                              <a:solidFill>
                                <a:schemeClr val="tx1"/>
                              </a:solidFill>
                              <a:latin typeface="Cambria Math"/>
                            </a:rPr>
                          </m:ctrlPr>
                        </m:radPr>
                        <m:deg/>
                        <m:e>
                          <m:f>
                            <m:fPr>
                              <m:ctrlPr>
                                <a:rPr lang="en-US" sz="3100" i="1">
                                  <a:solidFill>
                                    <a:schemeClr val="tx1"/>
                                  </a:solidFill>
                                  <a:latin typeface="Cambria Math"/>
                                </a:rPr>
                              </m:ctrlPr>
                            </m:fPr>
                            <m:num>
                              <m:r>
                                <a:rPr lang="en-US" sz="3100" i="1">
                                  <a:solidFill>
                                    <a:schemeClr val="tx1"/>
                                  </a:solidFill>
                                  <a:latin typeface="Cambria Math"/>
                                </a:rPr>
                                <m:t>µ</m:t>
                              </m:r>
                              <m:r>
                                <a:rPr lang="en-US" sz="3100" i="1">
                                  <a:solidFill>
                                    <a:schemeClr val="tx1"/>
                                  </a:solidFill>
                                  <a:latin typeface="Cambria Math"/>
                                </a:rPr>
                                <m:t>𝜌</m:t>
                              </m:r>
                              <m:sSubSup>
                                <m:sSubSupPr>
                                  <m:ctrlPr>
                                    <a:rPr lang="en-US" sz="3100" i="1">
                                      <a:solidFill>
                                        <a:schemeClr val="tx1"/>
                                      </a:solidFill>
                                      <a:latin typeface="Cambria Math"/>
                                    </a:rPr>
                                  </m:ctrlPr>
                                </m:sSubSupPr>
                                <m:e>
                                  <m:r>
                                    <a:rPr lang="en-US" sz="3100" i="1">
                                      <a:solidFill>
                                        <a:schemeClr val="tx1"/>
                                      </a:solidFill>
                                      <a:latin typeface="Cambria Math"/>
                                    </a:rPr>
                                    <m:t>𝑈</m:t>
                                  </m:r>
                                </m:e>
                                <m:sub>
                                  <m:r>
                                    <a:rPr lang="en-US" sz="3100" i="1">
                                      <a:solidFill>
                                        <a:schemeClr val="tx1"/>
                                      </a:solidFill>
                                      <a:latin typeface="Cambria Math"/>
                                    </a:rPr>
                                    <m:t>∞</m:t>
                                  </m:r>
                                </m:sub>
                                <m:sup>
                                  <m:r>
                                    <a:rPr lang="en-US" sz="3100" i="1">
                                      <a:solidFill>
                                        <a:schemeClr val="tx1"/>
                                      </a:solidFill>
                                      <a:latin typeface="Cambria Math"/>
                                    </a:rPr>
                                    <m:t>3</m:t>
                                  </m:r>
                                </m:sup>
                              </m:sSubSup>
                            </m:num>
                            <m:den>
                              <m:r>
                                <a:rPr lang="en-US" sz="3100" i="1">
                                  <a:solidFill>
                                    <a:schemeClr val="tx1"/>
                                  </a:solidFill>
                                  <a:latin typeface="Cambria Math"/>
                                </a:rPr>
                                <m:t>𝑥</m:t>
                              </m:r>
                            </m:den>
                          </m:f>
                        </m:e>
                      </m:rad>
                    </m:oMath>
                  </m:oMathPara>
                </a14:m>
                <a:endParaRPr lang="en-US" sz="3100" dirty="0" smtClean="0">
                  <a:solidFill>
                    <a:schemeClr val="tx1"/>
                  </a:solidFill>
                </a:endParaRPr>
              </a:p>
              <a:p>
                <a:pPr marL="0" indent="0">
                  <a:buNone/>
                </a:pPr>
                <a14:m>
                  <m:oMathPara xmlns:m="http://schemas.openxmlformats.org/officeDocument/2006/math">
                    <m:oMathParaPr>
                      <m:jc m:val="centerGroup"/>
                    </m:oMathParaPr>
                    <m:oMath xmlns:m="http://schemas.openxmlformats.org/officeDocument/2006/math">
                      <m:sSub>
                        <m:sSubPr>
                          <m:ctrlPr>
                            <a:rPr lang="en-US" sz="3100" i="1">
                              <a:solidFill>
                                <a:schemeClr val="tx1"/>
                              </a:solidFill>
                              <a:latin typeface="Cambria Math"/>
                            </a:rPr>
                          </m:ctrlPr>
                        </m:sSubPr>
                        <m:e>
                          <m:r>
                            <a:rPr lang="en-US" sz="3100" i="1">
                              <a:solidFill>
                                <a:schemeClr val="tx1"/>
                              </a:solidFill>
                              <a:latin typeface="Cambria Math"/>
                            </a:rPr>
                            <m:t>𝐹</m:t>
                          </m:r>
                        </m:e>
                        <m:sub>
                          <m:r>
                            <a:rPr lang="en-US" sz="3100" i="1">
                              <a:solidFill>
                                <a:schemeClr val="tx1"/>
                              </a:solidFill>
                              <a:latin typeface="Cambria Math"/>
                            </a:rPr>
                            <m:t>𝑠</m:t>
                          </m:r>
                        </m:sub>
                      </m:sSub>
                      <m:r>
                        <a:rPr lang="en-US" sz="3100" i="1">
                          <a:solidFill>
                            <a:schemeClr val="tx1"/>
                          </a:solidFill>
                          <a:latin typeface="Cambria Math"/>
                        </a:rPr>
                        <m:t>=</m:t>
                      </m:r>
                      <m:sSub>
                        <m:sSubPr>
                          <m:ctrlPr>
                            <a:rPr lang="en-US" sz="3100" i="1">
                              <a:solidFill>
                                <a:schemeClr val="tx1"/>
                              </a:solidFill>
                              <a:latin typeface="Cambria Math"/>
                            </a:rPr>
                          </m:ctrlPr>
                        </m:sSubPr>
                        <m:e>
                          <m:r>
                            <a:rPr lang="en-US" sz="3100" i="1">
                              <a:solidFill>
                                <a:schemeClr val="tx1"/>
                              </a:solidFill>
                              <a:latin typeface="Cambria Math"/>
                            </a:rPr>
                            <m:t>𝐹</m:t>
                          </m:r>
                        </m:e>
                        <m:sub>
                          <m:r>
                            <a:rPr lang="en-US" sz="3100" i="1">
                              <a:solidFill>
                                <a:schemeClr val="tx1"/>
                              </a:solidFill>
                              <a:latin typeface="Cambria Math"/>
                            </a:rPr>
                            <m:t>𝐷𝑟𝑎𝑔</m:t>
                          </m:r>
                        </m:sub>
                      </m:sSub>
                      <m:r>
                        <a:rPr lang="en-US" sz="3100" i="1">
                          <a:solidFill>
                            <a:schemeClr val="tx1"/>
                          </a:solidFill>
                          <a:latin typeface="Cambria Math"/>
                        </a:rPr>
                        <m:t>=</m:t>
                      </m:r>
                      <m:nary>
                        <m:naryPr>
                          <m:limLoc m:val="undOvr"/>
                          <m:ctrlPr>
                            <a:rPr lang="en-US" sz="3100" i="1">
                              <a:solidFill>
                                <a:schemeClr val="tx1"/>
                              </a:solidFill>
                              <a:latin typeface="Cambria Math"/>
                            </a:rPr>
                          </m:ctrlPr>
                        </m:naryPr>
                        <m:sub>
                          <m:r>
                            <a:rPr lang="en-US" sz="3100" i="1">
                              <a:solidFill>
                                <a:schemeClr val="tx1"/>
                              </a:solidFill>
                              <a:latin typeface="Cambria Math"/>
                            </a:rPr>
                            <m:t>0</m:t>
                          </m:r>
                        </m:sub>
                        <m:sup>
                          <m:r>
                            <a:rPr lang="en-US" sz="3100" i="1">
                              <a:solidFill>
                                <a:schemeClr val="tx1"/>
                              </a:solidFill>
                              <a:latin typeface="Cambria Math"/>
                            </a:rPr>
                            <m:t>𝐿</m:t>
                          </m:r>
                        </m:sup>
                        <m:e>
                          <m:sSub>
                            <m:sSubPr>
                              <m:ctrlPr>
                                <a:rPr lang="en-US" sz="3100" i="1">
                                  <a:solidFill>
                                    <a:schemeClr val="tx1"/>
                                  </a:solidFill>
                                  <a:latin typeface="Cambria Math"/>
                                </a:rPr>
                              </m:ctrlPr>
                            </m:sSubPr>
                            <m:e>
                              <m:r>
                                <a:rPr lang="en-US" sz="3100" i="1">
                                  <a:solidFill>
                                    <a:schemeClr val="tx1"/>
                                  </a:solidFill>
                                  <a:latin typeface="Cambria Math"/>
                                </a:rPr>
                                <m:t>𝜏</m:t>
                              </m:r>
                            </m:e>
                            <m:sub>
                              <m:r>
                                <a:rPr lang="en-US" sz="3100" i="1">
                                  <a:solidFill>
                                    <a:schemeClr val="tx1"/>
                                  </a:solidFill>
                                  <a:latin typeface="Cambria Math"/>
                                </a:rPr>
                                <m:t>0</m:t>
                              </m:r>
                            </m:sub>
                          </m:sSub>
                        </m:e>
                      </m:nary>
                      <m:sSub>
                        <m:sSubPr>
                          <m:ctrlPr>
                            <a:rPr lang="en-US" sz="3100" i="1">
                              <a:solidFill>
                                <a:schemeClr val="tx1"/>
                              </a:solidFill>
                              <a:latin typeface="Cambria Math"/>
                            </a:rPr>
                          </m:ctrlPr>
                        </m:sSubPr>
                        <m:e>
                          <m:r>
                            <a:rPr lang="en-US" sz="3100" i="1">
                              <a:solidFill>
                                <a:schemeClr val="tx1"/>
                              </a:solidFill>
                              <a:latin typeface="Cambria Math"/>
                            </a:rPr>
                            <m:t>𝑑</m:t>
                          </m:r>
                        </m:e>
                        <m:sub>
                          <m:r>
                            <a:rPr lang="en-US" sz="3100" i="1">
                              <a:solidFill>
                                <a:schemeClr val="tx1"/>
                              </a:solidFill>
                              <a:latin typeface="Cambria Math"/>
                            </a:rPr>
                            <m:t>𝑥</m:t>
                          </m:r>
                        </m:sub>
                      </m:sSub>
                    </m:oMath>
                  </m:oMathPara>
                </a14:m>
                <a:endParaRPr lang="en-US" sz="3100"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n-US" sz="3100" i="1">
                          <a:solidFill>
                            <a:schemeClr val="tx1"/>
                          </a:solidFill>
                          <a:latin typeface="Cambria Math"/>
                        </a:rPr>
                        <m:t>                                  =</m:t>
                      </m:r>
                      <m:nary>
                        <m:naryPr>
                          <m:limLoc m:val="undOvr"/>
                          <m:ctrlPr>
                            <a:rPr lang="en-US" sz="3100" i="1">
                              <a:solidFill>
                                <a:schemeClr val="tx1"/>
                              </a:solidFill>
                              <a:latin typeface="Cambria Math"/>
                            </a:rPr>
                          </m:ctrlPr>
                        </m:naryPr>
                        <m:sub>
                          <m:r>
                            <a:rPr lang="en-US" sz="3100" i="1">
                              <a:solidFill>
                                <a:schemeClr val="tx1"/>
                              </a:solidFill>
                              <a:latin typeface="Cambria Math"/>
                            </a:rPr>
                            <m:t>0</m:t>
                          </m:r>
                        </m:sub>
                        <m:sup>
                          <m:r>
                            <a:rPr lang="en-US" sz="3100" i="1">
                              <a:solidFill>
                                <a:schemeClr val="tx1"/>
                              </a:solidFill>
                              <a:latin typeface="Cambria Math"/>
                            </a:rPr>
                            <m:t>𝐿</m:t>
                          </m:r>
                        </m:sup>
                        <m:e>
                          <m:r>
                            <a:rPr lang="en-US" sz="3100" i="1">
                              <a:solidFill>
                                <a:schemeClr val="tx1"/>
                              </a:solidFill>
                              <a:latin typeface="Cambria Math"/>
                            </a:rPr>
                            <m:t>0.322</m:t>
                          </m:r>
                          <m:rad>
                            <m:radPr>
                              <m:degHide m:val="on"/>
                              <m:ctrlPr>
                                <a:rPr lang="en-US" sz="3100" i="1">
                                  <a:solidFill>
                                    <a:schemeClr val="tx1"/>
                                  </a:solidFill>
                                  <a:latin typeface="Cambria Math"/>
                                </a:rPr>
                              </m:ctrlPr>
                            </m:radPr>
                            <m:deg/>
                            <m:e>
                              <m:f>
                                <m:fPr>
                                  <m:ctrlPr>
                                    <a:rPr lang="en-US" sz="3100" i="1">
                                      <a:solidFill>
                                        <a:schemeClr val="tx1"/>
                                      </a:solidFill>
                                      <a:latin typeface="Cambria Math"/>
                                    </a:rPr>
                                  </m:ctrlPr>
                                </m:fPr>
                                <m:num>
                                  <m:r>
                                    <a:rPr lang="en-US" sz="3100" i="1">
                                      <a:solidFill>
                                        <a:schemeClr val="tx1"/>
                                      </a:solidFill>
                                      <a:latin typeface="Cambria Math"/>
                                    </a:rPr>
                                    <m:t>µ</m:t>
                                  </m:r>
                                  <m:r>
                                    <a:rPr lang="en-US" sz="3100" i="1">
                                      <a:solidFill>
                                        <a:schemeClr val="tx1"/>
                                      </a:solidFill>
                                      <a:latin typeface="Cambria Math"/>
                                    </a:rPr>
                                    <m:t>𝜌</m:t>
                                  </m:r>
                                  <m:sSubSup>
                                    <m:sSubSupPr>
                                      <m:ctrlPr>
                                        <a:rPr lang="en-US" sz="3100" i="1">
                                          <a:solidFill>
                                            <a:schemeClr val="tx1"/>
                                          </a:solidFill>
                                          <a:latin typeface="Cambria Math"/>
                                        </a:rPr>
                                      </m:ctrlPr>
                                    </m:sSubSupPr>
                                    <m:e>
                                      <m:r>
                                        <a:rPr lang="en-US" sz="3100" i="1">
                                          <a:solidFill>
                                            <a:schemeClr val="tx1"/>
                                          </a:solidFill>
                                          <a:latin typeface="Cambria Math"/>
                                        </a:rPr>
                                        <m:t>𝑈</m:t>
                                      </m:r>
                                    </m:e>
                                    <m:sub>
                                      <m:r>
                                        <a:rPr lang="en-US" sz="3100" i="1">
                                          <a:solidFill>
                                            <a:schemeClr val="tx1"/>
                                          </a:solidFill>
                                          <a:latin typeface="Cambria Math"/>
                                        </a:rPr>
                                        <m:t>∞</m:t>
                                      </m:r>
                                    </m:sub>
                                    <m:sup>
                                      <m:r>
                                        <a:rPr lang="en-US" sz="3100" i="1">
                                          <a:solidFill>
                                            <a:schemeClr val="tx1"/>
                                          </a:solidFill>
                                          <a:latin typeface="Cambria Math"/>
                                        </a:rPr>
                                        <m:t>3</m:t>
                                      </m:r>
                                    </m:sup>
                                  </m:sSubSup>
                                </m:num>
                                <m:den>
                                  <m:r>
                                    <a:rPr lang="en-US" sz="3100" i="1">
                                      <a:solidFill>
                                        <a:schemeClr val="tx1"/>
                                      </a:solidFill>
                                      <a:latin typeface="Cambria Math"/>
                                    </a:rPr>
                                    <m:t>𝑥</m:t>
                                  </m:r>
                                </m:den>
                              </m:f>
                            </m:e>
                          </m:rad>
                        </m:e>
                      </m:nary>
                    </m:oMath>
                  </m:oMathPara>
                </a14:m>
                <a:endParaRPr lang="en-US" sz="3100"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sSub>
                        <m:sSubPr>
                          <m:ctrlPr>
                            <a:rPr lang="en-US" sz="3100" i="1">
                              <a:solidFill>
                                <a:schemeClr val="tx1"/>
                              </a:solidFill>
                              <a:latin typeface="Cambria Math"/>
                            </a:rPr>
                          </m:ctrlPr>
                        </m:sSubPr>
                        <m:e>
                          <m:r>
                            <a:rPr lang="en-US" sz="3100" i="1">
                              <a:solidFill>
                                <a:schemeClr val="tx1"/>
                              </a:solidFill>
                              <a:latin typeface="Cambria Math"/>
                            </a:rPr>
                            <m:t>𝐹</m:t>
                          </m:r>
                        </m:e>
                        <m:sub>
                          <m:r>
                            <a:rPr lang="en-US" sz="3100" i="1">
                              <a:solidFill>
                                <a:schemeClr val="tx1"/>
                              </a:solidFill>
                              <a:latin typeface="Cambria Math"/>
                            </a:rPr>
                            <m:t>𝑠</m:t>
                          </m:r>
                        </m:sub>
                      </m:sSub>
                      <m:r>
                        <a:rPr lang="en-US" sz="3100" i="1">
                          <a:solidFill>
                            <a:schemeClr val="tx1"/>
                          </a:solidFill>
                          <a:latin typeface="Cambria Math"/>
                        </a:rPr>
                        <m:t>=0.644</m:t>
                      </m:r>
                      <m:rad>
                        <m:radPr>
                          <m:degHide m:val="on"/>
                          <m:ctrlPr>
                            <a:rPr lang="en-US" sz="3100" i="1">
                              <a:solidFill>
                                <a:schemeClr val="tx1"/>
                              </a:solidFill>
                              <a:latin typeface="Cambria Math"/>
                            </a:rPr>
                          </m:ctrlPr>
                        </m:radPr>
                        <m:deg/>
                        <m:e>
                          <m:r>
                            <a:rPr lang="en-US" sz="3100" i="1">
                              <a:solidFill>
                                <a:schemeClr val="tx1"/>
                              </a:solidFill>
                              <a:latin typeface="Cambria Math"/>
                            </a:rPr>
                            <m:t>µ</m:t>
                          </m:r>
                          <m:r>
                            <a:rPr lang="en-US" sz="3100" i="1">
                              <a:solidFill>
                                <a:schemeClr val="tx1"/>
                              </a:solidFill>
                              <a:latin typeface="Cambria Math"/>
                            </a:rPr>
                            <m:t>𝜌</m:t>
                          </m:r>
                          <m:sSubSup>
                            <m:sSubSupPr>
                              <m:ctrlPr>
                                <a:rPr lang="en-US" sz="3100" i="1">
                                  <a:solidFill>
                                    <a:schemeClr val="tx1"/>
                                  </a:solidFill>
                                  <a:latin typeface="Cambria Math"/>
                                </a:rPr>
                              </m:ctrlPr>
                            </m:sSubSupPr>
                            <m:e>
                              <m:r>
                                <a:rPr lang="en-US" sz="3100" i="1">
                                  <a:solidFill>
                                    <a:schemeClr val="tx1"/>
                                  </a:solidFill>
                                  <a:latin typeface="Cambria Math"/>
                                </a:rPr>
                                <m:t>𝑈</m:t>
                              </m:r>
                            </m:e>
                            <m:sub>
                              <m:r>
                                <a:rPr lang="en-US" sz="3100" i="1">
                                  <a:solidFill>
                                    <a:schemeClr val="tx1"/>
                                  </a:solidFill>
                                  <a:latin typeface="Cambria Math"/>
                                </a:rPr>
                                <m:t>∞</m:t>
                              </m:r>
                            </m:sub>
                            <m:sup>
                              <m:r>
                                <a:rPr lang="en-US" sz="3100" i="1">
                                  <a:solidFill>
                                    <a:schemeClr val="tx1"/>
                                  </a:solidFill>
                                  <a:latin typeface="Cambria Math"/>
                                </a:rPr>
                                <m:t>3</m:t>
                              </m:r>
                            </m:sup>
                          </m:sSubSup>
                        </m:e>
                      </m:rad>
                      <m:r>
                        <a:rPr lang="en-US" sz="3100" i="1">
                          <a:solidFill>
                            <a:schemeClr val="tx1"/>
                          </a:solidFill>
                          <a:latin typeface="Cambria Math"/>
                        </a:rPr>
                        <m:t>𝐿</m:t>
                      </m:r>
                    </m:oMath>
                  </m:oMathPara>
                </a14:m>
                <a:endParaRPr lang="en-US" sz="3100" dirty="0">
                  <a:solidFill>
                    <a:schemeClr val="tx1"/>
                  </a:solidFill>
                </a:endParaRPr>
              </a:p>
              <a:p>
                <a:pPr marL="0" indent="0">
                  <a:buNone/>
                </a:pPr>
                <a:endParaRPr lang="en-US" sz="2800" dirty="0">
                  <a:solidFill>
                    <a:schemeClr val="tx1"/>
                  </a:solidFill>
                </a:endParaRPr>
              </a:p>
              <a:p>
                <a:pPr marL="0" indent="0">
                  <a:buNone/>
                </a:pPr>
                <a:endParaRPr lang="en-US" sz="2600" dirty="0" smtClean="0">
                  <a:solidFill>
                    <a:schemeClr val="tx1"/>
                  </a:solidFill>
                </a:endParaRPr>
              </a:p>
              <a:p>
                <a:pPr marL="0" indent="0">
                  <a:buNone/>
                </a:pPr>
                <a:endParaRPr lang="en-US" sz="2600" dirty="0">
                  <a:solidFill>
                    <a:schemeClr val="tx1"/>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07649" y="111095"/>
                <a:ext cx="9511469" cy="6614445"/>
              </a:xfrm>
              <a:blipFill rotWithShape="1">
                <a:blip r:embed="rId2"/>
                <a:stretch>
                  <a:fillRect l="-769" t="-1659" r="-769" b="-13641"/>
                </a:stretch>
              </a:blipFill>
            </p:spPr>
            <p:txBody>
              <a:bodyPr/>
              <a:lstStyle/>
              <a:p>
                <a:r>
                  <a:rPr lang="en-US">
                    <a:noFill/>
                  </a:rPr>
                  <a:t> </a:t>
                </a:r>
              </a:p>
            </p:txBody>
          </p:sp>
        </mc:Fallback>
      </mc:AlternateContent>
    </p:spTree>
    <p:extLst>
      <p:ext uri="{BB962C8B-B14F-4D97-AF65-F5344CB8AC3E}">
        <p14:creationId xmlns:p14="http://schemas.microsoft.com/office/powerpoint/2010/main" val="1802759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77334" y="367469"/>
                <a:ext cx="8596668" cy="6050423"/>
              </a:xfrm>
            </p:spPr>
            <p:txBody>
              <a:bodyPr>
                <a:normAutofit/>
              </a:bodyPr>
              <a:lstStyle/>
              <a:p>
                <a:r>
                  <a:rPr lang="en-US" sz="2600" dirty="0" smtClean="0">
                    <a:solidFill>
                      <a:schemeClr val="tx1"/>
                    </a:solidFill>
                  </a:rPr>
                  <a:t>Laminar boundary layer occur (NR)</a:t>
                </a:r>
                <a:r>
                  <a:rPr lang="en-US" sz="2600" baseline="-25000" dirty="0" smtClean="0">
                    <a:solidFill>
                      <a:schemeClr val="tx1"/>
                    </a:solidFill>
                  </a:rPr>
                  <a:t>L</a:t>
                </a:r>
                <a:r>
                  <a:rPr lang="en-US" sz="2600" dirty="0" smtClean="0">
                    <a:solidFill>
                      <a:schemeClr val="tx1"/>
                    </a:solidFill>
                  </a:rPr>
                  <a:t> &lt; 5 x 10</a:t>
                </a:r>
                <a:r>
                  <a:rPr lang="en-US" sz="2600" baseline="30000" dirty="0" smtClean="0">
                    <a:solidFill>
                      <a:schemeClr val="tx1"/>
                    </a:solidFill>
                  </a:rPr>
                  <a:t>5</a:t>
                </a:r>
                <a:r>
                  <a:rPr lang="en-US" sz="2600" dirty="0" smtClean="0">
                    <a:solidFill>
                      <a:schemeClr val="tx1"/>
                    </a:solidFill>
                  </a:rPr>
                  <a:t> </a:t>
                </a:r>
                <a:endParaRPr lang="en-US" sz="2600" dirty="0">
                  <a:solidFill>
                    <a:schemeClr val="tx1"/>
                  </a:solidFill>
                </a:endParaRPr>
              </a:p>
              <a:p>
                <a:pPr marL="0" indent="0">
                  <a:buNone/>
                </a:pPr>
                <a:r>
                  <a:rPr lang="en-US" sz="2600" dirty="0">
                    <a:solidFill>
                      <a:schemeClr val="tx1"/>
                    </a:solidFill>
                  </a:rPr>
                  <a:t>And drag coefficient </a:t>
                </a:r>
              </a:p>
              <a:p>
                <a:pPr marL="0" indent="0" algn="ctr">
                  <a:buNone/>
                </a:pPr>
                <a14:m>
                  <m:oMath xmlns:m="http://schemas.openxmlformats.org/officeDocument/2006/math">
                    <m:sSub>
                      <m:sSubPr>
                        <m:ctrlPr>
                          <a:rPr lang="en-US" sz="2600" i="1">
                            <a:solidFill>
                              <a:schemeClr val="tx1"/>
                            </a:solidFill>
                            <a:latin typeface="Cambria Math"/>
                          </a:rPr>
                        </m:ctrlPr>
                      </m:sSubPr>
                      <m:e>
                        <m:r>
                          <a:rPr lang="en-US" sz="2600" i="1">
                            <a:solidFill>
                              <a:schemeClr val="tx1"/>
                            </a:solidFill>
                            <a:latin typeface="Cambria Math"/>
                          </a:rPr>
                          <m:t>𝐶</m:t>
                        </m:r>
                      </m:e>
                      <m:sub>
                        <m:r>
                          <a:rPr lang="en-US" sz="2600" i="1">
                            <a:solidFill>
                              <a:schemeClr val="tx1"/>
                            </a:solidFill>
                            <a:latin typeface="Cambria Math"/>
                          </a:rPr>
                          <m:t>𝐷</m:t>
                        </m:r>
                      </m:sub>
                    </m:sSub>
                    <m:r>
                      <a:rPr lang="en-US" sz="2600" i="1">
                        <a:solidFill>
                          <a:schemeClr val="tx1"/>
                        </a:solidFill>
                        <a:latin typeface="Cambria Math"/>
                      </a:rPr>
                      <m:t>=</m:t>
                    </m:r>
                    <m:f>
                      <m:fPr>
                        <m:ctrlPr>
                          <a:rPr lang="en-US" sz="2600" i="1">
                            <a:solidFill>
                              <a:schemeClr val="tx1"/>
                            </a:solidFill>
                            <a:latin typeface="Cambria Math"/>
                          </a:rPr>
                        </m:ctrlPr>
                      </m:fPr>
                      <m:num>
                        <m:r>
                          <a:rPr lang="en-US" sz="2600" i="1">
                            <a:solidFill>
                              <a:schemeClr val="tx1"/>
                            </a:solidFill>
                            <a:latin typeface="Cambria Math"/>
                          </a:rPr>
                          <m:t>1.328</m:t>
                        </m:r>
                      </m:num>
                      <m:den>
                        <m:rad>
                          <m:radPr>
                            <m:degHide m:val="on"/>
                            <m:ctrlPr>
                              <a:rPr lang="en-US" sz="2600" i="1">
                                <a:solidFill>
                                  <a:schemeClr val="tx1"/>
                                </a:solidFill>
                                <a:latin typeface="Cambria Math"/>
                              </a:rPr>
                            </m:ctrlPr>
                          </m:radPr>
                          <m:deg/>
                          <m:e>
                            <m:sSub>
                              <m:sSubPr>
                                <m:ctrlPr>
                                  <a:rPr lang="en-US" sz="2600" i="1">
                                    <a:solidFill>
                                      <a:schemeClr val="tx1"/>
                                    </a:solidFill>
                                    <a:latin typeface="Cambria Math"/>
                                  </a:rPr>
                                </m:ctrlPr>
                              </m:sSubPr>
                              <m:e>
                                <m:r>
                                  <a:rPr lang="en-US" sz="2600" i="1">
                                    <a:solidFill>
                                      <a:schemeClr val="tx1"/>
                                    </a:solidFill>
                                    <a:latin typeface="Cambria Math"/>
                                  </a:rPr>
                                  <m:t>𝑅𝑒</m:t>
                                </m:r>
                              </m:e>
                              <m:sub>
                                <m:r>
                                  <a:rPr lang="en-US" sz="2600" i="1">
                                    <a:solidFill>
                                      <a:schemeClr val="tx1"/>
                                    </a:solidFill>
                                    <a:latin typeface="Cambria Math"/>
                                  </a:rPr>
                                  <m:t>𝑥</m:t>
                                </m:r>
                              </m:sub>
                            </m:sSub>
                          </m:e>
                        </m:rad>
                      </m:den>
                    </m:f>
                    <m:r>
                      <a:rPr lang="en-US" sz="2600" i="1">
                        <a:solidFill>
                          <a:schemeClr val="tx1"/>
                        </a:solidFill>
                        <a:latin typeface="Cambria Math"/>
                      </a:rPr>
                      <m:t>=</m:t>
                    </m:r>
                    <m:f>
                      <m:fPr>
                        <m:ctrlPr>
                          <a:rPr lang="en-US" sz="2600" i="1">
                            <a:solidFill>
                              <a:schemeClr val="tx1"/>
                            </a:solidFill>
                            <a:latin typeface="Cambria Math"/>
                          </a:rPr>
                        </m:ctrlPr>
                      </m:fPr>
                      <m:num>
                        <m:r>
                          <a:rPr lang="en-US" sz="2600" i="1">
                            <a:solidFill>
                              <a:schemeClr val="tx1"/>
                            </a:solidFill>
                            <a:latin typeface="Cambria Math"/>
                          </a:rPr>
                          <m:t>1.328</m:t>
                        </m:r>
                      </m:num>
                      <m:den>
                        <m:rad>
                          <m:radPr>
                            <m:degHide m:val="on"/>
                            <m:ctrlPr>
                              <a:rPr lang="en-US" sz="2600" i="1">
                                <a:solidFill>
                                  <a:schemeClr val="tx1"/>
                                </a:solidFill>
                                <a:latin typeface="Cambria Math"/>
                              </a:rPr>
                            </m:ctrlPr>
                          </m:radPr>
                          <m:deg/>
                          <m:e>
                            <m:sSub>
                              <m:sSubPr>
                                <m:ctrlPr>
                                  <a:rPr lang="en-US" sz="2600" i="1">
                                    <a:solidFill>
                                      <a:schemeClr val="tx1"/>
                                    </a:solidFill>
                                    <a:latin typeface="Cambria Math"/>
                                  </a:rPr>
                                </m:ctrlPr>
                              </m:sSubPr>
                              <m:e>
                                <m:r>
                                  <a:rPr lang="en-US" sz="2600" i="1">
                                    <a:solidFill>
                                      <a:schemeClr val="tx1"/>
                                    </a:solidFill>
                                    <a:latin typeface="Cambria Math"/>
                                  </a:rPr>
                                  <m:t>𝑁𝑅</m:t>
                                </m:r>
                              </m:e>
                              <m:sub>
                                <m:r>
                                  <a:rPr lang="en-US" sz="2600" i="1">
                                    <a:solidFill>
                                      <a:schemeClr val="tx1"/>
                                    </a:solidFill>
                                    <a:latin typeface="Cambria Math"/>
                                  </a:rPr>
                                  <m:t>𝐿</m:t>
                                </m:r>
                              </m:sub>
                            </m:sSub>
                          </m:e>
                        </m:rad>
                      </m:den>
                    </m:f>
                  </m:oMath>
                </a14:m>
                <a:r>
                  <a:rPr lang="en-US" sz="2600" dirty="0">
                    <a:solidFill>
                      <a:schemeClr val="tx1"/>
                    </a:solidFill>
                  </a:rPr>
                  <a:t> </a:t>
                </a:r>
              </a:p>
              <a:p>
                <a:r>
                  <a:rPr lang="en-US" sz="2600" dirty="0">
                    <a:solidFill>
                      <a:schemeClr val="tx1"/>
                    </a:solidFill>
                  </a:rPr>
                  <a:t>The drag can be expressed in terms of a drag coefficient C</a:t>
                </a:r>
                <a:r>
                  <a:rPr lang="en-US" sz="2600" baseline="-25000" dirty="0">
                    <a:solidFill>
                      <a:schemeClr val="tx1"/>
                    </a:solidFill>
                  </a:rPr>
                  <a:t>D</a:t>
                </a:r>
                <a:r>
                  <a:rPr lang="en-US" sz="2600" dirty="0">
                    <a:solidFill>
                      <a:schemeClr val="tx1"/>
                    </a:solidFill>
                  </a:rPr>
                  <a:t> Times the stagnation pressure </a:t>
                </a:r>
                <a14:m>
                  <m:oMath xmlns:m="http://schemas.openxmlformats.org/officeDocument/2006/math">
                    <m:f>
                      <m:fPr>
                        <m:ctrlPr>
                          <a:rPr lang="en-US" sz="2600" i="1">
                            <a:solidFill>
                              <a:schemeClr val="tx1"/>
                            </a:solidFill>
                            <a:latin typeface="Cambria Math"/>
                          </a:rPr>
                        </m:ctrlPr>
                      </m:fPr>
                      <m:num>
                        <m:r>
                          <a:rPr lang="en-US" sz="2600" i="1">
                            <a:solidFill>
                              <a:schemeClr val="tx1"/>
                            </a:solidFill>
                            <a:latin typeface="Cambria Math"/>
                          </a:rPr>
                          <m:t>𝜌</m:t>
                        </m:r>
                        <m:sSubSup>
                          <m:sSubSupPr>
                            <m:ctrlPr>
                              <a:rPr lang="en-US" sz="2600" i="1">
                                <a:solidFill>
                                  <a:schemeClr val="tx1"/>
                                </a:solidFill>
                                <a:latin typeface="Cambria Math"/>
                              </a:rPr>
                            </m:ctrlPr>
                          </m:sSubSupPr>
                          <m:e>
                            <m:r>
                              <a:rPr lang="en-US" sz="2600" i="1">
                                <a:solidFill>
                                  <a:schemeClr val="tx1"/>
                                </a:solidFill>
                                <a:latin typeface="Cambria Math"/>
                              </a:rPr>
                              <m:t>𝑈</m:t>
                            </m:r>
                          </m:e>
                          <m:sub>
                            <m:r>
                              <a:rPr lang="en-US" sz="2600" i="1">
                                <a:solidFill>
                                  <a:schemeClr val="tx1"/>
                                </a:solidFill>
                                <a:latin typeface="Cambria Math"/>
                              </a:rPr>
                              <m:t>∞</m:t>
                            </m:r>
                          </m:sub>
                          <m:sup>
                            <m:r>
                              <a:rPr lang="en-US" sz="2600" i="1">
                                <a:solidFill>
                                  <a:schemeClr val="tx1"/>
                                </a:solidFill>
                                <a:latin typeface="Cambria Math"/>
                              </a:rPr>
                              <m:t>2</m:t>
                            </m:r>
                          </m:sup>
                        </m:sSubSup>
                      </m:num>
                      <m:den>
                        <m:r>
                          <a:rPr lang="en-US" sz="2600" i="1">
                            <a:solidFill>
                              <a:schemeClr val="tx1"/>
                            </a:solidFill>
                            <a:latin typeface="Cambria Math"/>
                          </a:rPr>
                          <m:t>2</m:t>
                        </m:r>
                      </m:den>
                    </m:f>
                  </m:oMath>
                </a14:m>
                <a:r>
                  <a:rPr lang="en-US" sz="2600" dirty="0">
                    <a:solidFill>
                      <a:schemeClr val="tx1"/>
                    </a:solidFill>
                  </a:rPr>
                  <a:t> and the area of plate l (per unit breath) </a:t>
                </a:r>
              </a:p>
              <a:p>
                <a:pPr marL="0" indent="0">
                  <a:buNone/>
                </a:pPr>
                <a14:m>
                  <m:oMathPara xmlns:m="http://schemas.openxmlformats.org/officeDocument/2006/math">
                    <m:oMathParaPr>
                      <m:jc m:val="centerGroup"/>
                    </m:oMathParaPr>
                    <m:oMath xmlns:m="http://schemas.openxmlformats.org/officeDocument/2006/math">
                      <m:r>
                        <a:rPr lang="en-US" sz="2600" i="1">
                          <a:solidFill>
                            <a:schemeClr val="tx1"/>
                          </a:solidFill>
                          <a:latin typeface="Cambria Math"/>
                        </a:rPr>
                        <m:t>𝐷𝑟𝑎𝑔</m:t>
                      </m:r>
                      <m:r>
                        <a:rPr lang="en-US" sz="2600" i="1">
                          <a:solidFill>
                            <a:schemeClr val="tx1"/>
                          </a:solidFill>
                          <a:latin typeface="Cambria Math"/>
                        </a:rPr>
                        <m:t>=</m:t>
                      </m:r>
                      <m:sSub>
                        <m:sSubPr>
                          <m:ctrlPr>
                            <a:rPr lang="en-US" sz="2600" i="1">
                              <a:solidFill>
                                <a:schemeClr val="tx1"/>
                              </a:solidFill>
                              <a:latin typeface="Cambria Math"/>
                            </a:rPr>
                          </m:ctrlPr>
                        </m:sSubPr>
                        <m:e>
                          <m:r>
                            <a:rPr lang="en-US" sz="2600" i="1">
                              <a:solidFill>
                                <a:schemeClr val="tx1"/>
                              </a:solidFill>
                              <a:latin typeface="Cambria Math"/>
                            </a:rPr>
                            <m:t>𝐶</m:t>
                          </m:r>
                        </m:e>
                        <m:sub>
                          <m:r>
                            <a:rPr lang="en-US" sz="2600" i="1">
                              <a:solidFill>
                                <a:schemeClr val="tx1"/>
                              </a:solidFill>
                              <a:latin typeface="Cambria Math"/>
                            </a:rPr>
                            <m:t>𝐷</m:t>
                          </m:r>
                        </m:sub>
                      </m:sSub>
                      <m:f>
                        <m:fPr>
                          <m:ctrlPr>
                            <a:rPr lang="en-US" sz="2600" i="1">
                              <a:solidFill>
                                <a:schemeClr val="tx1"/>
                              </a:solidFill>
                              <a:latin typeface="Cambria Math"/>
                            </a:rPr>
                          </m:ctrlPr>
                        </m:fPr>
                        <m:num>
                          <m:r>
                            <a:rPr lang="en-US" sz="2600" i="1">
                              <a:solidFill>
                                <a:schemeClr val="tx1"/>
                              </a:solidFill>
                              <a:latin typeface="Cambria Math"/>
                            </a:rPr>
                            <m:t>𝜌</m:t>
                          </m:r>
                          <m:sSubSup>
                            <m:sSubSupPr>
                              <m:ctrlPr>
                                <a:rPr lang="en-US" sz="2600" i="1">
                                  <a:solidFill>
                                    <a:schemeClr val="tx1"/>
                                  </a:solidFill>
                                  <a:latin typeface="Cambria Math"/>
                                </a:rPr>
                              </m:ctrlPr>
                            </m:sSubSupPr>
                            <m:e>
                              <m:r>
                                <a:rPr lang="en-US" sz="2600" i="1">
                                  <a:solidFill>
                                    <a:schemeClr val="tx1"/>
                                  </a:solidFill>
                                  <a:latin typeface="Cambria Math"/>
                                </a:rPr>
                                <m:t>𝑈</m:t>
                              </m:r>
                            </m:e>
                            <m:sub>
                              <m:r>
                                <a:rPr lang="en-US" sz="2600" i="1">
                                  <a:solidFill>
                                    <a:schemeClr val="tx1"/>
                                  </a:solidFill>
                                  <a:latin typeface="Cambria Math"/>
                                </a:rPr>
                                <m:t>∞</m:t>
                              </m:r>
                            </m:sub>
                            <m:sup>
                              <m:r>
                                <a:rPr lang="en-US" sz="2600" i="1">
                                  <a:solidFill>
                                    <a:schemeClr val="tx1"/>
                                  </a:solidFill>
                                  <a:latin typeface="Cambria Math"/>
                                </a:rPr>
                                <m:t>2</m:t>
                              </m:r>
                            </m:sup>
                          </m:sSubSup>
                        </m:num>
                        <m:den>
                          <m:r>
                            <a:rPr lang="en-US" sz="2600" i="1">
                              <a:solidFill>
                                <a:schemeClr val="tx1"/>
                              </a:solidFill>
                              <a:latin typeface="Cambria Math"/>
                            </a:rPr>
                            <m:t>2</m:t>
                          </m:r>
                        </m:den>
                      </m:f>
                      <m:r>
                        <a:rPr lang="en-US" sz="2600" i="1">
                          <a:solidFill>
                            <a:schemeClr val="tx1"/>
                          </a:solidFill>
                          <a:latin typeface="Cambria Math"/>
                        </a:rPr>
                        <m:t>𝑙</m:t>
                      </m:r>
                      <m:r>
                        <a:rPr lang="en-US" sz="2600" i="1">
                          <a:solidFill>
                            <a:schemeClr val="tx1"/>
                          </a:solidFill>
                          <a:latin typeface="Cambria Math"/>
                        </a:rPr>
                        <m:t>                      </m:t>
                      </m:r>
                    </m:oMath>
                  </m:oMathPara>
                </a14:m>
                <a:endParaRPr lang="en-US" sz="2600" dirty="0">
                  <a:solidFill>
                    <a:schemeClr val="tx1"/>
                  </a:solidFill>
                </a:endParaRPr>
              </a:p>
              <a:p>
                <a:pPr marL="0" indent="0">
                  <a:buNone/>
                </a:pPr>
                <a:endParaRPr lang="en-US"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77334" y="367469"/>
                <a:ext cx="8596668" cy="6050423"/>
              </a:xfrm>
              <a:blipFill rotWithShape="1">
                <a:blip r:embed="rId2"/>
                <a:stretch>
                  <a:fillRect l="-1206" t="-906"/>
                </a:stretch>
              </a:blipFill>
            </p:spPr>
            <p:txBody>
              <a:bodyPr/>
              <a:lstStyle/>
              <a:p>
                <a:r>
                  <a:rPr lang="en-US">
                    <a:noFill/>
                  </a:rPr>
                  <a:t> </a:t>
                </a:r>
              </a:p>
            </p:txBody>
          </p:sp>
        </mc:Fallback>
      </mc:AlternateContent>
    </p:spTree>
    <p:extLst>
      <p:ext uri="{BB962C8B-B14F-4D97-AF65-F5344CB8AC3E}">
        <p14:creationId xmlns:p14="http://schemas.microsoft.com/office/powerpoint/2010/main" val="178999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426" y="207947"/>
            <a:ext cx="8596668" cy="629540"/>
          </a:xfrm>
        </p:spPr>
        <p:txBody>
          <a:bodyPr>
            <a:normAutofit fontScale="90000"/>
          </a:bodyPr>
          <a:lstStyle/>
          <a:p>
            <a:r>
              <a:rPr lang="en-US" dirty="0" smtClean="0">
                <a:solidFill>
                  <a:schemeClr val="tx1"/>
                </a:solidFill>
              </a:rPr>
              <a:t>Turbulent boundary layer</a:t>
            </a:r>
            <a:endParaRPr lang="en-US" dirty="0">
              <a:solidFill>
                <a:schemeClr val="tx1"/>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36733" y="760577"/>
                <a:ext cx="9460193" cy="5614586"/>
              </a:xfrm>
            </p:spPr>
            <p:txBody>
              <a:bodyPr>
                <a:normAutofit/>
              </a:bodyPr>
              <a:lstStyle/>
              <a:p>
                <a:pPr algn="just"/>
                <a:r>
                  <a:rPr lang="en-US" sz="2600" dirty="0" smtClean="0">
                    <a:solidFill>
                      <a:schemeClr val="tx1"/>
                    </a:solidFill>
                  </a:rPr>
                  <a:t>T</a:t>
                </a:r>
                <a:r>
                  <a:rPr lang="en-US" sz="2600" dirty="0" smtClean="0">
                    <a:solidFill>
                      <a:schemeClr val="tx1"/>
                    </a:solidFill>
                  </a:rPr>
                  <a:t>o </a:t>
                </a:r>
                <a:r>
                  <a:rPr lang="en-US" sz="2600" dirty="0">
                    <a:solidFill>
                      <a:schemeClr val="tx1"/>
                    </a:solidFill>
                  </a:rPr>
                  <a:t>determine turbulent boundary- layer growth and shear stress along a smooth plate </a:t>
                </a:r>
                <a:r>
                  <a:rPr lang="en-US" sz="2600" dirty="0" smtClean="0">
                    <a:solidFill>
                      <a:schemeClr val="tx1"/>
                    </a:solidFill>
                  </a:rPr>
                  <a:t> </a:t>
                </a:r>
                <a:r>
                  <a:rPr lang="en-US" sz="2600" dirty="0">
                    <a:solidFill>
                      <a:schemeClr val="tx1"/>
                    </a:solidFill>
                  </a:rPr>
                  <a:t>a manner analogous to the treatment of the laminar boundary </a:t>
                </a:r>
                <a:r>
                  <a:rPr lang="en-US" sz="2600" dirty="0" smtClean="0">
                    <a:solidFill>
                      <a:schemeClr val="tx1"/>
                    </a:solidFill>
                  </a:rPr>
                  <a:t>layer with slight modifications can be used.</a:t>
                </a:r>
              </a:p>
              <a:p>
                <a:pPr algn="just"/>
                <a:r>
                  <a:rPr lang="en-US" sz="2800" dirty="0" err="1" smtClean="0">
                    <a:solidFill>
                      <a:schemeClr val="tx1"/>
                    </a:solidFill>
                  </a:rPr>
                  <a:t>prandtl</a:t>
                </a:r>
                <a:r>
                  <a:rPr lang="en-US" sz="2800" dirty="0" smtClean="0">
                    <a:solidFill>
                      <a:schemeClr val="tx1"/>
                    </a:solidFill>
                  </a:rPr>
                  <a:t> used a </a:t>
                </a:r>
                <a:r>
                  <a:rPr lang="en-US" sz="2800" dirty="0">
                    <a:solidFill>
                      <a:schemeClr val="tx1"/>
                    </a:solidFill>
                  </a:rPr>
                  <a:t>simpler </a:t>
                </a:r>
                <a:r>
                  <a:rPr lang="en-US" sz="2800" dirty="0" smtClean="0">
                    <a:solidFill>
                      <a:schemeClr val="tx1"/>
                    </a:solidFill>
                  </a:rPr>
                  <a:t>approach one- </a:t>
                </a:r>
                <a:r>
                  <a:rPr lang="en-US" sz="2800" dirty="0">
                    <a:solidFill>
                      <a:schemeClr val="tx1"/>
                    </a:solidFill>
                  </a:rPr>
                  <a:t>seventh- power law .</a:t>
                </a:r>
                <a:endParaRPr lang="en-US" sz="2800" dirty="0" smtClean="0">
                  <a:solidFill>
                    <a:schemeClr val="tx1"/>
                  </a:solidFill>
                </a:endParaRPr>
              </a:p>
              <a:p>
                <a:pPr marL="0" indent="0" algn="just">
                  <a:buNone/>
                </a:pPr>
                <a14:m>
                  <m:oMath xmlns:m="http://schemas.openxmlformats.org/officeDocument/2006/math">
                    <m:f>
                      <m:fPr>
                        <m:ctrlPr>
                          <a:rPr lang="en-US" sz="2800" i="1">
                            <a:solidFill>
                              <a:schemeClr val="tx1"/>
                            </a:solidFill>
                            <a:latin typeface="Cambria Math"/>
                          </a:rPr>
                        </m:ctrlPr>
                      </m:fPr>
                      <m:num>
                        <m:r>
                          <a:rPr lang="en-US" sz="2800" i="1">
                            <a:solidFill>
                              <a:schemeClr val="tx1"/>
                            </a:solidFill>
                            <a:latin typeface="Cambria Math"/>
                          </a:rPr>
                          <m:t>𝑢</m:t>
                        </m:r>
                      </m:num>
                      <m:den>
                        <m:sSub>
                          <m:sSubPr>
                            <m:ctrlPr>
                              <a:rPr lang="en-US" sz="2800" i="1">
                                <a:solidFill>
                                  <a:schemeClr val="tx1"/>
                                </a:solidFill>
                                <a:latin typeface="Cambria Math"/>
                              </a:rPr>
                            </m:ctrlPr>
                          </m:sSubPr>
                          <m:e>
                            <m:r>
                              <a:rPr lang="en-US" sz="2800" i="1">
                                <a:solidFill>
                                  <a:schemeClr val="tx1"/>
                                </a:solidFill>
                                <a:latin typeface="Cambria Math"/>
                              </a:rPr>
                              <m:t>𝑈</m:t>
                            </m:r>
                          </m:e>
                          <m:sub>
                            <m:r>
                              <a:rPr lang="en-US" sz="2800" i="1">
                                <a:solidFill>
                                  <a:schemeClr val="tx1"/>
                                </a:solidFill>
                                <a:latin typeface="Cambria Math"/>
                              </a:rPr>
                              <m:t>∞</m:t>
                            </m:r>
                          </m:sub>
                        </m:sSub>
                      </m:den>
                    </m:f>
                    <m:r>
                      <a:rPr lang="en-US" sz="2800" i="1">
                        <a:solidFill>
                          <a:schemeClr val="tx1"/>
                        </a:solidFill>
                        <a:latin typeface="Cambria Math"/>
                      </a:rPr>
                      <m:t>=</m:t>
                    </m:r>
                    <m:sSup>
                      <m:sSupPr>
                        <m:ctrlPr>
                          <a:rPr lang="en-US" sz="2800" i="1">
                            <a:solidFill>
                              <a:schemeClr val="tx1"/>
                            </a:solidFill>
                            <a:latin typeface="Cambria Math"/>
                          </a:rPr>
                        </m:ctrlPr>
                      </m:sSupPr>
                      <m:e>
                        <m:d>
                          <m:dPr>
                            <m:ctrlPr>
                              <a:rPr lang="en-US" sz="2800" i="1">
                                <a:solidFill>
                                  <a:schemeClr val="tx1"/>
                                </a:solidFill>
                                <a:latin typeface="Cambria Math"/>
                              </a:rPr>
                            </m:ctrlPr>
                          </m:dPr>
                          <m:e>
                            <m:f>
                              <m:fPr>
                                <m:ctrlPr>
                                  <a:rPr lang="en-US" sz="2800" i="1">
                                    <a:solidFill>
                                      <a:schemeClr val="tx1"/>
                                    </a:solidFill>
                                    <a:latin typeface="Cambria Math"/>
                                  </a:rPr>
                                </m:ctrlPr>
                              </m:fPr>
                              <m:num>
                                <m:r>
                                  <a:rPr lang="en-US" sz="2800" i="1">
                                    <a:solidFill>
                                      <a:schemeClr val="tx1"/>
                                    </a:solidFill>
                                    <a:latin typeface="Cambria Math"/>
                                  </a:rPr>
                                  <m:t>𝑦</m:t>
                                </m:r>
                              </m:num>
                              <m:den>
                                <m:r>
                                  <a:rPr lang="en-US" sz="2800" i="1">
                                    <a:solidFill>
                                      <a:schemeClr val="tx1"/>
                                    </a:solidFill>
                                    <a:latin typeface="Cambria Math"/>
                                  </a:rPr>
                                  <m:t>𝑟</m:t>
                                </m:r>
                              </m:den>
                            </m:f>
                          </m:e>
                        </m:d>
                      </m:e>
                      <m:sup>
                        <m:f>
                          <m:fPr>
                            <m:ctrlPr>
                              <a:rPr lang="en-US" sz="2800" i="1">
                                <a:solidFill>
                                  <a:schemeClr val="tx1"/>
                                </a:solidFill>
                                <a:latin typeface="Cambria Math"/>
                              </a:rPr>
                            </m:ctrlPr>
                          </m:fPr>
                          <m:num>
                            <m:r>
                              <a:rPr lang="en-US" sz="2800" i="1">
                                <a:solidFill>
                                  <a:schemeClr val="tx1"/>
                                </a:solidFill>
                                <a:latin typeface="Cambria Math"/>
                              </a:rPr>
                              <m:t>1</m:t>
                            </m:r>
                          </m:num>
                          <m:den>
                            <m:r>
                              <a:rPr lang="en-US" sz="2800" i="1">
                                <a:solidFill>
                                  <a:schemeClr val="tx1"/>
                                </a:solidFill>
                                <a:latin typeface="Cambria Math"/>
                              </a:rPr>
                              <m:t>7</m:t>
                            </m:r>
                          </m:den>
                        </m:f>
                      </m:sup>
                    </m:sSup>
                  </m:oMath>
                </a14:m>
                <a:r>
                  <a:rPr lang="en-US" sz="2800" dirty="0">
                    <a:solidFill>
                      <a:schemeClr val="tx1"/>
                    </a:solidFill>
                  </a:rPr>
                  <a:t>, in which y is measured from the wall of the pipe and </a:t>
                </a:r>
                <a14:m>
                  <m:oMath xmlns:m="http://schemas.openxmlformats.org/officeDocument/2006/math">
                    <m:sSub>
                      <m:sSubPr>
                        <m:ctrlPr>
                          <a:rPr lang="en-US" sz="2800" i="1">
                            <a:solidFill>
                              <a:schemeClr val="tx1"/>
                            </a:solidFill>
                            <a:latin typeface="Cambria Math"/>
                          </a:rPr>
                        </m:ctrlPr>
                      </m:sSubPr>
                      <m:e>
                        <m:r>
                          <a:rPr lang="en-US" sz="2800" i="1">
                            <a:solidFill>
                              <a:schemeClr val="tx1"/>
                            </a:solidFill>
                            <a:latin typeface="Cambria Math"/>
                          </a:rPr>
                          <m:t>𝑟</m:t>
                        </m:r>
                      </m:e>
                      <m:sub>
                        <m:r>
                          <a:rPr lang="en-US" sz="2800" i="1">
                            <a:solidFill>
                              <a:schemeClr val="tx1"/>
                            </a:solidFill>
                            <a:latin typeface="Cambria Math"/>
                          </a:rPr>
                          <m:t>𝑜</m:t>
                        </m:r>
                      </m:sub>
                    </m:sSub>
                  </m:oMath>
                </a14:m>
                <a:r>
                  <a:rPr lang="en-US" sz="2800" dirty="0">
                    <a:solidFill>
                      <a:schemeClr val="tx1"/>
                    </a:solidFill>
                  </a:rPr>
                  <a:t> is the pipe radius.</a:t>
                </a:r>
                <a:endParaRPr lang="en-US" sz="2600" dirty="0">
                  <a:solidFill>
                    <a:schemeClr val="tx1"/>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36733" y="760577"/>
                <a:ext cx="9460193" cy="5614586"/>
              </a:xfrm>
              <a:blipFill rotWithShape="1">
                <a:blip r:embed="rId2"/>
                <a:stretch>
                  <a:fillRect l="-1289" t="-977" r="-2513"/>
                </a:stretch>
              </a:blipFill>
            </p:spPr>
            <p:txBody>
              <a:bodyPr/>
              <a:lstStyle/>
              <a:p>
                <a:r>
                  <a:rPr lang="en-US">
                    <a:noFill/>
                  </a:rPr>
                  <a:t> </a:t>
                </a:r>
              </a:p>
            </p:txBody>
          </p:sp>
        </mc:Fallback>
      </mc:AlternateContent>
    </p:spTree>
    <p:extLst>
      <p:ext uri="{BB962C8B-B14F-4D97-AF65-F5344CB8AC3E}">
        <p14:creationId xmlns:p14="http://schemas.microsoft.com/office/powerpoint/2010/main" val="3005825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24740" y="205099"/>
                <a:ext cx="9255096" cy="5836263"/>
              </a:xfrm>
            </p:spPr>
            <p:txBody>
              <a:bodyPr>
                <a:normAutofit/>
              </a:bodyPr>
              <a:lstStyle/>
              <a:p>
                <a:pPr marL="0" indent="0">
                  <a:buNone/>
                </a:pPr>
                <a:r>
                  <a:rPr lang="en-US" sz="2600" dirty="0" smtClean="0">
                    <a:solidFill>
                      <a:schemeClr val="tx1"/>
                    </a:solidFill>
                  </a:rPr>
                  <a:t>Applying it to flat plates </a:t>
                </a:r>
                <a:r>
                  <a:rPr lang="en-US" sz="2600" dirty="0" smtClean="0">
                    <a:solidFill>
                      <a:schemeClr val="tx1"/>
                    </a:solidFill>
                  </a:rPr>
                  <a:t>produces: </a:t>
                </a:r>
              </a:p>
              <a:p>
                <a:pPr marL="0" indent="0">
                  <a:buNone/>
                </a:pPr>
                <a14:m>
                  <m:oMathPara xmlns:m="http://schemas.openxmlformats.org/officeDocument/2006/math">
                    <m:oMathParaPr>
                      <m:jc m:val="centerGroup"/>
                    </m:oMathParaPr>
                    <m:oMath xmlns:m="http://schemas.openxmlformats.org/officeDocument/2006/math">
                      <m:r>
                        <a:rPr lang="en-US" sz="2800" i="1">
                          <a:solidFill>
                            <a:schemeClr val="tx1"/>
                          </a:solidFill>
                          <a:latin typeface="Cambria Math"/>
                        </a:rPr>
                        <m:t>𝐹</m:t>
                      </m:r>
                      <m:r>
                        <a:rPr lang="en-US" sz="2800" i="1">
                          <a:solidFill>
                            <a:schemeClr val="tx1"/>
                          </a:solidFill>
                          <a:latin typeface="Cambria Math"/>
                        </a:rPr>
                        <m:t>=</m:t>
                      </m:r>
                      <m:f>
                        <m:fPr>
                          <m:ctrlPr>
                            <a:rPr lang="en-US" sz="2800" i="1">
                              <a:solidFill>
                                <a:schemeClr val="tx1"/>
                              </a:solidFill>
                              <a:latin typeface="Cambria Math"/>
                            </a:rPr>
                          </m:ctrlPr>
                        </m:fPr>
                        <m:num>
                          <m:r>
                            <a:rPr lang="en-US" sz="2800" i="1">
                              <a:solidFill>
                                <a:schemeClr val="tx1"/>
                              </a:solidFill>
                              <a:latin typeface="Cambria Math"/>
                            </a:rPr>
                            <m:t>𝑢</m:t>
                          </m:r>
                        </m:num>
                        <m:den>
                          <m:sSub>
                            <m:sSubPr>
                              <m:ctrlPr>
                                <a:rPr lang="en-US" sz="2800" i="1">
                                  <a:solidFill>
                                    <a:schemeClr val="tx1"/>
                                  </a:solidFill>
                                  <a:latin typeface="Cambria Math"/>
                                </a:rPr>
                              </m:ctrlPr>
                            </m:sSubPr>
                            <m:e>
                              <m:r>
                                <a:rPr lang="en-US" sz="2800" i="1">
                                  <a:solidFill>
                                    <a:schemeClr val="tx1"/>
                                  </a:solidFill>
                                  <a:latin typeface="Cambria Math"/>
                                </a:rPr>
                                <m:t>𝑈</m:t>
                              </m:r>
                            </m:e>
                            <m:sub>
                              <m:r>
                                <a:rPr lang="en-US" sz="2800" i="1">
                                  <a:solidFill>
                                    <a:schemeClr val="tx1"/>
                                  </a:solidFill>
                                  <a:latin typeface="Cambria Math"/>
                                </a:rPr>
                                <m:t>∞</m:t>
                              </m:r>
                            </m:sub>
                          </m:sSub>
                        </m:den>
                      </m:f>
                      <m:r>
                        <a:rPr lang="en-US" sz="2800" i="1">
                          <a:solidFill>
                            <a:schemeClr val="tx1"/>
                          </a:solidFill>
                          <a:latin typeface="Cambria Math"/>
                        </a:rPr>
                        <m:t>=</m:t>
                      </m:r>
                      <m:sSup>
                        <m:sSupPr>
                          <m:ctrlPr>
                            <a:rPr lang="en-US" sz="2800" i="1">
                              <a:solidFill>
                                <a:schemeClr val="tx1"/>
                              </a:solidFill>
                              <a:latin typeface="Cambria Math"/>
                            </a:rPr>
                          </m:ctrlPr>
                        </m:sSupPr>
                        <m:e>
                          <m:d>
                            <m:dPr>
                              <m:ctrlPr>
                                <a:rPr lang="en-US" sz="2800" i="1">
                                  <a:solidFill>
                                    <a:schemeClr val="tx1"/>
                                  </a:solidFill>
                                  <a:latin typeface="Cambria Math"/>
                                </a:rPr>
                              </m:ctrlPr>
                            </m:dPr>
                            <m:e>
                              <m:f>
                                <m:fPr>
                                  <m:ctrlPr>
                                    <a:rPr lang="en-US" sz="2800" i="1">
                                      <a:solidFill>
                                        <a:schemeClr val="tx1"/>
                                      </a:solidFill>
                                      <a:latin typeface="Cambria Math"/>
                                    </a:rPr>
                                  </m:ctrlPr>
                                </m:fPr>
                                <m:num>
                                  <m:r>
                                    <a:rPr lang="en-US" sz="2800" i="1">
                                      <a:solidFill>
                                        <a:schemeClr val="tx1"/>
                                      </a:solidFill>
                                      <a:latin typeface="Cambria Math"/>
                                    </a:rPr>
                                    <m:t>𝑦</m:t>
                                  </m:r>
                                </m:num>
                                <m:den>
                                  <m:r>
                                    <a:rPr lang="en-US" sz="2800" i="1">
                                      <a:solidFill>
                                        <a:schemeClr val="tx1"/>
                                      </a:solidFill>
                                      <a:latin typeface="Cambria Math"/>
                                    </a:rPr>
                                    <m:t>𝛿</m:t>
                                  </m:r>
                                </m:den>
                              </m:f>
                            </m:e>
                          </m:d>
                        </m:e>
                        <m:sup>
                          <m:f>
                            <m:fPr>
                              <m:ctrlPr>
                                <a:rPr lang="en-US" sz="2800" i="1">
                                  <a:solidFill>
                                    <a:schemeClr val="tx1"/>
                                  </a:solidFill>
                                  <a:latin typeface="Cambria Math"/>
                                </a:rPr>
                              </m:ctrlPr>
                            </m:fPr>
                            <m:num>
                              <m:r>
                                <a:rPr lang="en-US" sz="2800" i="1">
                                  <a:solidFill>
                                    <a:schemeClr val="tx1"/>
                                  </a:solidFill>
                                  <a:latin typeface="Cambria Math"/>
                                </a:rPr>
                                <m:t>1</m:t>
                              </m:r>
                            </m:num>
                            <m:den>
                              <m:r>
                                <a:rPr lang="en-US" sz="2800" i="1">
                                  <a:solidFill>
                                    <a:schemeClr val="tx1"/>
                                  </a:solidFill>
                                  <a:latin typeface="Cambria Math"/>
                                </a:rPr>
                                <m:t>7</m:t>
                              </m:r>
                            </m:den>
                          </m:f>
                        </m:sup>
                      </m:sSup>
                      <m:r>
                        <a:rPr lang="en-US" sz="2800" i="1">
                          <a:solidFill>
                            <a:schemeClr val="tx1"/>
                          </a:solidFill>
                          <a:latin typeface="Cambria Math"/>
                        </a:rPr>
                        <m:t>=</m:t>
                      </m:r>
                      <m:sSup>
                        <m:sSupPr>
                          <m:ctrlPr>
                            <a:rPr lang="en-US" sz="2800" i="1">
                              <a:solidFill>
                                <a:schemeClr val="tx1"/>
                              </a:solidFill>
                              <a:latin typeface="Cambria Math"/>
                            </a:rPr>
                          </m:ctrlPr>
                        </m:sSupPr>
                        <m:e>
                          <m:r>
                            <a:rPr lang="en-US" sz="2800" i="1">
                              <a:solidFill>
                                <a:schemeClr val="tx1"/>
                              </a:solidFill>
                              <a:latin typeface="Cambria Math"/>
                            </a:rPr>
                            <m:t>𝜂</m:t>
                          </m:r>
                        </m:e>
                        <m:sup>
                          <m:f>
                            <m:fPr>
                              <m:ctrlPr>
                                <a:rPr lang="en-US" sz="2800" i="1">
                                  <a:solidFill>
                                    <a:schemeClr val="tx1"/>
                                  </a:solidFill>
                                  <a:latin typeface="Cambria Math"/>
                                </a:rPr>
                              </m:ctrlPr>
                            </m:fPr>
                            <m:num>
                              <m:r>
                                <a:rPr lang="en-US" sz="2800" i="1">
                                  <a:solidFill>
                                    <a:schemeClr val="tx1"/>
                                  </a:solidFill>
                                  <a:latin typeface="Cambria Math"/>
                                </a:rPr>
                                <m:t>1</m:t>
                              </m:r>
                            </m:num>
                            <m:den>
                              <m:r>
                                <a:rPr lang="en-US" sz="2800" i="1">
                                  <a:solidFill>
                                    <a:schemeClr val="tx1"/>
                                  </a:solidFill>
                                  <a:latin typeface="Cambria Math"/>
                                </a:rPr>
                                <m:t>7</m:t>
                              </m:r>
                            </m:den>
                          </m:f>
                        </m:sup>
                      </m:sSup>
                      <m:r>
                        <a:rPr lang="en-US" sz="2800" i="1">
                          <a:solidFill>
                            <a:schemeClr val="tx1"/>
                          </a:solidFill>
                          <a:latin typeface="Cambria Math"/>
                        </a:rPr>
                        <m:t> </m:t>
                      </m:r>
                    </m:oMath>
                  </m:oMathPara>
                </a14:m>
                <a:endParaRPr lang="en-US" sz="2800" dirty="0">
                  <a:solidFill>
                    <a:schemeClr val="tx1"/>
                  </a:solidFill>
                </a:endParaRPr>
              </a:p>
              <a:p>
                <a:pPr marL="0" indent="0">
                  <a:buNone/>
                </a:pPr>
                <a:r>
                  <a:rPr lang="en-US" sz="2800" dirty="0">
                    <a:solidFill>
                      <a:schemeClr val="tx1"/>
                    </a:solidFill>
                  </a:rPr>
                  <a:t>And 	</a:t>
                </a:r>
              </a:p>
              <a:p>
                <a:pPr marL="0" indent="0">
                  <a:buNone/>
                </a:pPr>
                <a14:m>
                  <m:oMathPara xmlns:m="http://schemas.openxmlformats.org/officeDocument/2006/math">
                    <m:oMathParaPr>
                      <m:jc m:val="centerGroup"/>
                    </m:oMathParaPr>
                    <m:oMath xmlns:m="http://schemas.openxmlformats.org/officeDocument/2006/math">
                      <m:sSub>
                        <m:sSubPr>
                          <m:ctrlPr>
                            <a:rPr lang="en-US" sz="2800" i="1">
                              <a:solidFill>
                                <a:schemeClr val="tx1"/>
                              </a:solidFill>
                              <a:latin typeface="Cambria Math"/>
                            </a:rPr>
                          </m:ctrlPr>
                        </m:sSubPr>
                        <m:e>
                          <m:r>
                            <a:rPr lang="en-US" sz="2800" i="1">
                              <a:solidFill>
                                <a:schemeClr val="tx1"/>
                              </a:solidFill>
                              <a:latin typeface="Cambria Math"/>
                            </a:rPr>
                            <m:t>𝜏</m:t>
                          </m:r>
                        </m:e>
                        <m:sub>
                          <m:r>
                            <a:rPr lang="en-US" sz="2800" i="1">
                              <a:solidFill>
                                <a:schemeClr val="tx1"/>
                              </a:solidFill>
                              <a:latin typeface="Cambria Math"/>
                            </a:rPr>
                            <m:t>0</m:t>
                          </m:r>
                        </m:sub>
                      </m:sSub>
                      <m:r>
                        <a:rPr lang="en-US" sz="2800" i="1">
                          <a:solidFill>
                            <a:schemeClr val="tx1"/>
                          </a:solidFill>
                          <a:latin typeface="Cambria Math"/>
                        </a:rPr>
                        <m:t>=0.0228</m:t>
                      </m:r>
                      <m:r>
                        <a:rPr lang="en-US" sz="2800" i="1">
                          <a:solidFill>
                            <a:schemeClr val="tx1"/>
                          </a:solidFill>
                          <a:latin typeface="Cambria Math"/>
                        </a:rPr>
                        <m:t>𝜌</m:t>
                      </m:r>
                      <m:sSubSup>
                        <m:sSubSupPr>
                          <m:ctrlPr>
                            <a:rPr lang="en-US" sz="2800" i="1">
                              <a:solidFill>
                                <a:schemeClr val="tx1"/>
                              </a:solidFill>
                              <a:latin typeface="Cambria Math"/>
                            </a:rPr>
                          </m:ctrlPr>
                        </m:sSubSupPr>
                        <m:e>
                          <m:r>
                            <a:rPr lang="en-US" sz="2800" i="1">
                              <a:solidFill>
                                <a:schemeClr val="tx1"/>
                              </a:solidFill>
                              <a:latin typeface="Cambria Math"/>
                            </a:rPr>
                            <m:t>𝑈</m:t>
                          </m:r>
                        </m:e>
                        <m:sub>
                          <m:r>
                            <a:rPr lang="en-US" sz="2800" i="1">
                              <a:solidFill>
                                <a:schemeClr val="tx1"/>
                              </a:solidFill>
                              <a:latin typeface="Cambria Math"/>
                            </a:rPr>
                            <m:t>∞</m:t>
                          </m:r>
                        </m:sub>
                        <m:sup>
                          <m:r>
                            <a:rPr lang="en-US" sz="2800" i="1">
                              <a:solidFill>
                                <a:schemeClr val="tx1"/>
                              </a:solidFill>
                              <a:latin typeface="Cambria Math"/>
                            </a:rPr>
                            <m:t>2</m:t>
                          </m:r>
                        </m:sup>
                      </m:sSubSup>
                      <m:sSup>
                        <m:sSupPr>
                          <m:ctrlPr>
                            <a:rPr lang="en-US" sz="2800" i="1">
                              <a:solidFill>
                                <a:schemeClr val="tx1"/>
                              </a:solidFill>
                              <a:latin typeface="Cambria Math"/>
                            </a:rPr>
                          </m:ctrlPr>
                        </m:sSupPr>
                        <m:e>
                          <m:d>
                            <m:dPr>
                              <m:ctrlPr>
                                <a:rPr lang="en-US" sz="2800" i="1">
                                  <a:solidFill>
                                    <a:schemeClr val="tx1"/>
                                  </a:solidFill>
                                  <a:latin typeface="Cambria Math"/>
                                </a:rPr>
                              </m:ctrlPr>
                            </m:dPr>
                            <m:e>
                              <m:f>
                                <m:fPr>
                                  <m:ctrlPr>
                                    <a:rPr lang="en-US" sz="2800" i="1">
                                      <a:solidFill>
                                        <a:schemeClr val="tx1"/>
                                      </a:solidFill>
                                      <a:latin typeface="Cambria Math"/>
                                    </a:rPr>
                                  </m:ctrlPr>
                                </m:fPr>
                                <m:num>
                                  <m:r>
                                    <a:rPr lang="en-US" sz="2800" i="1">
                                      <a:solidFill>
                                        <a:schemeClr val="tx1"/>
                                      </a:solidFill>
                                      <a:latin typeface="Cambria Math"/>
                                    </a:rPr>
                                    <m:t>𝑣</m:t>
                                  </m:r>
                                </m:num>
                                <m:den>
                                  <m:sSub>
                                    <m:sSubPr>
                                      <m:ctrlPr>
                                        <a:rPr lang="en-US" sz="2800" i="1">
                                          <a:solidFill>
                                            <a:schemeClr val="tx1"/>
                                          </a:solidFill>
                                          <a:latin typeface="Cambria Math"/>
                                        </a:rPr>
                                      </m:ctrlPr>
                                    </m:sSubPr>
                                    <m:e>
                                      <m:r>
                                        <a:rPr lang="en-US" sz="2800" i="1">
                                          <a:solidFill>
                                            <a:schemeClr val="tx1"/>
                                          </a:solidFill>
                                          <a:latin typeface="Cambria Math"/>
                                        </a:rPr>
                                        <m:t>𝑈</m:t>
                                      </m:r>
                                    </m:e>
                                    <m:sub>
                                      <m:r>
                                        <a:rPr lang="en-US" sz="2800" i="1">
                                          <a:solidFill>
                                            <a:schemeClr val="tx1"/>
                                          </a:solidFill>
                                          <a:latin typeface="Cambria Math"/>
                                        </a:rPr>
                                        <m:t>∞</m:t>
                                      </m:r>
                                    </m:sub>
                                  </m:sSub>
                                  <m:r>
                                    <a:rPr lang="en-US" sz="2800" i="1">
                                      <a:solidFill>
                                        <a:schemeClr val="tx1"/>
                                      </a:solidFill>
                                      <a:latin typeface="Cambria Math"/>
                                    </a:rPr>
                                    <m:t>𝛿</m:t>
                                  </m:r>
                                </m:den>
                              </m:f>
                            </m:e>
                          </m:d>
                        </m:e>
                        <m:sup>
                          <m:f>
                            <m:fPr>
                              <m:ctrlPr>
                                <a:rPr lang="en-US" sz="2800" i="1">
                                  <a:solidFill>
                                    <a:schemeClr val="tx1"/>
                                  </a:solidFill>
                                  <a:latin typeface="Cambria Math"/>
                                </a:rPr>
                              </m:ctrlPr>
                            </m:fPr>
                            <m:num>
                              <m:r>
                                <a:rPr lang="en-US" sz="2800" i="1">
                                  <a:solidFill>
                                    <a:schemeClr val="tx1"/>
                                  </a:solidFill>
                                  <a:latin typeface="Cambria Math"/>
                                </a:rPr>
                                <m:t>1</m:t>
                              </m:r>
                            </m:num>
                            <m:den>
                              <m:r>
                                <a:rPr lang="en-US" sz="2800" i="1">
                                  <a:solidFill>
                                    <a:schemeClr val="tx1"/>
                                  </a:solidFill>
                                  <a:latin typeface="Cambria Math"/>
                                </a:rPr>
                                <m:t>4</m:t>
                              </m:r>
                            </m:den>
                          </m:f>
                        </m:sup>
                      </m:sSup>
                    </m:oMath>
                  </m:oMathPara>
                </a14:m>
                <a:endParaRPr lang="en-US" sz="2800" dirty="0">
                  <a:solidFill>
                    <a:schemeClr val="tx1"/>
                  </a:solidFill>
                </a:endParaRPr>
              </a:p>
              <a:p>
                <a:r>
                  <a:rPr lang="en-US" sz="2800" dirty="0">
                    <a:solidFill>
                      <a:schemeClr val="tx1"/>
                    </a:solidFill>
                  </a:rPr>
                  <a:t>The method used to calculate the laminar boundary layer </a:t>
                </a:r>
                <a:r>
                  <a:rPr lang="en-US" sz="2800" dirty="0" smtClean="0">
                    <a:solidFill>
                      <a:schemeClr val="tx1"/>
                    </a:solidFill>
                  </a:rPr>
                  <a:t>gives</a:t>
                </a:r>
                <a:endParaRPr lang="en-US" sz="2800"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sSub>
                        <m:sSubPr>
                          <m:ctrlPr>
                            <a:rPr lang="en-US" sz="2800" i="1">
                              <a:solidFill>
                                <a:schemeClr val="tx1"/>
                              </a:solidFill>
                              <a:latin typeface="Cambria Math"/>
                            </a:rPr>
                          </m:ctrlPr>
                        </m:sSubPr>
                        <m:e>
                          <m:r>
                            <a:rPr lang="en-US" sz="2800" i="1">
                              <a:solidFill>
                                <a:schemeClr val="tx1"/>
                              </a:solidFill>
                              <a:latin typeface="Cambria Math"/>
                            </a:rPr>
                            <m:t>𝜏</m:t>
                          </m:r>
                        </m:e>
                        <m:sub>
                          <m:r>
                            <a:rPr lang="en-US" sz="2800" i="1">
                              <a:solidFill>
                                <a:schemeClr val="tx1"/>
                              </a:solidFill>
                              <a:latin typeface="Cambria Math"/>
                            </a:rPr>
                            <m:t>0</m:t>
                          </m:r>
                        </m:sub>
                      </m:sSub>
                      <m:r>
                        <a:rPr lang="en-US" sz="2800" i="1">
                          <a:solidFill>
                            <a:schemeClr val="tx1"/>
                          </a:solidFill>
                          <a:latin typeface="Cambria Math"/>
                        </a:rPr>
                        <m:t>=</m:t>
                      </m:r>
                      <m:r>
                        <a:rPr lang="en-US" sz="2800" i="1">
                          <a:solidFill>
                            <a:schemeClr val="tx1"/>
                          </a:solidFill>
                          <a:latin typeface="Cambria Math"/>
                        </a:rPr>
                        <m:t>𝜌</m:t>
                      </m:r>
                      <m:sSubSup>
                        <m:sSubSupPr>
                          <m:ctrlPr>
                            <a:rPr lang="en-US" sz="2800" i="1">
                              <a:solidFill>
                                <a:schemeClr val="tx1"/>
                              </a:solidFill>
                              <a:latin typeface="Cambria Math"/>
                            </a:rPr>
                          </m:ctrlPr>
                        </m:sSubSupPr>
                        <m:e>
                          <m:r>
                            <a:rPr lang="en-US" sz="2800" i="1">
                              <a:solidFill>
                                <a:schemeClr val="tx1"/>
                              </a:solidFill>
                              <a:latin typeface="Cambria Math"/>
                            </a:rPr>
                            <m:t>𝑈</m:t>
                          </m:r>
                        </m:e>
                        <m:sub>
                          <m:r>
                            <a:rPr lang="en-US" sz="2800" i="1">
                              <a:solidFill>
                                <a:schemeClr val="tx1"/>
                              </a:solidFill>
                              <a:latin typeface="Cambria Math"/>
                            </a:rPr>
                            <m:t>∞</m:t>
                          </m:r>
                        </m:sub>
                        <m:sup>
                          <m:r>
                            <a:rPr lang="en-US" sz="2800" i="1">
                              <a:solidFill>
                                <a:schemeClr val="tx1"/>
                              </a:solidFill>
                              <a:latin typeface="Cambria Math"/>
                            </a:rPr>
                            <m:t>2</m:t>
                          </m:r>
                        </m:sup>
                      </m:sSubSup>
                      <m:f>
                        <m:fPr>
                          <m:ctrlPr>
                            <a:rPr lang="en-US" sz="2800" i="1">
                              <a:solidFill>
                                <a:schemeClr val="tx1"/>
                              </a:solidFill>
                              <a:latin typeface="Cambria Math"/>
                            </a:rPr>
                          </m:ctrlPr>
                        </m:fPr>
                        <m:num>
                          <m:sSub>
                            <m:sSubPr>
                              <m:ctrlPr>
                                <a:rPr lang="en-US" sz="2800" i="1">
                                  <a:solidFill>
                                    <a:schemeClr val="tx1"/>
                                  </a:solidFill>
                                  <a:latin typeface="Cambria Math"/>
                                </a:rPr>
                              </m:ctrlPr>
                            </m:sSubPr>
                            <m:e>
                              <m:r>
                                <a:rPr lang="en-US" sz="2800" i="1">
                                  <a:solidFill>
                                    <a:schemeClr val="tx1"/>
                                  </a:solidFill>
                                  <a:latin typeface="Cambria Math"/>
                                </a:rPr>
                                <m:t>𝑑</m:t>
                              </m:r>
                            </m:e>
                            <m:sub>
                              <m:r>
                                <a:rPr lang="en-US" sz="2800" i="1">
                                  <a:solidFill>
                                    <a:schemeClr val="tx1"/>
                                  </a:solidFill>
                                  <a:latin typeface="Cambria Math"/>
                                </a:rPr>
                                <m:t>𝛿</m:t>
                              </m:r>
                            </m:sub>
                          </m:sSub>
                        </m:num>
                        <m:den>
                          <m:sSub>
                            <m:sSubPr>
                              <m:ctrlPr>
                                <a:rPr lang="en-US" sz="2800" i="1">
                                  <a:solidFill>
                                    <a:schemeClr val="tx1"/>
                                  </a:solidFill>
                                  <a:latin typeface="Cambria Math"/>
                                </a:rPr>
                              </m:ctrlPr>
                            </m:sSubPr>
                            <m:e>
                              <m:r>
                                <a:rPr lang="en-US" sz="2800" i="1">
                                  <a:solidFill>
                                    <a:schemeClr val="tx1"/>
                                  </a:solidFill>
                                  <a:latin typeface="Cambria Math"/>
                                </a:rPr>
                                <m:t>𝑑</m:t>
                              </m:r>
                            </m:e>
                            <m:sub>
                              <m:r>
                                <a:rPr lang="en-US" sz="2800" i="1">
                                  <a:solidFill>
                                    <a:schemeClr val="tx1"/>
                                  </a:solidFill>
                                  <a:latin typeface="Cambria Math"/>
                                </a:rPr>
                                <m:t>𝑥</m:t>
                              </m:r>
                            </m:sub>
                          </m:sSub>
                        </m:den>
                      </m:f>
                      <m:nary>
                        <m:naryPr>
                          <m:limLoc m:val="undOvr"/>
                          <m:ctrlPr>
                            <a:rPr lang="en-US" sz="2800" i="1">
                              <a:solidFill>
                                <a:schemeClr val="tx1"/>
                              </a:solidFill>
                              <a:latin typeface="Cambria Math"/>
                            </a:rPr>
                          </m:ctrlPr>
                        </m:naryPr>
                        <m:sub>
                          <m:r>
                            <a:rPr lang="en-US" sz="2800" i="1">
                              <a:solidFill>
                                <a:schemeClr val="tx1"/>
                              </a:solidFill>
                              <a:latin typeface="Cambria Math"/>
                            </a:rPr>
                            <m:t>0</m:t>
                          </m:r>
                        </m:sub>
                        <m:sup>
                          <m:r>
                            <a:rPr lang="en-US" sz="2800" i="1">
                              <a:solidFill>
                                <a:schemeClr val="tx1"/>
                              </a:solidFill>
                              <a:latin typeface="Cambria Math"/>
                            </a:rPr>
                            <m:t>1</m:t>
                          </m:r>
                        </m:sup>
                        <m:e>
                          <m:d>
                            <m:dPr>
                              <m:ctrlPr>
                                <a:rPr lang="en-US" sz="2800" i="1">
                                  <a:solidFill>
                                    <a:schemeClr val="tx1"/>
                                  </a:solidFill>
                                  <a:latin typeface="Cambria Math"/>
                                </a:rPr>
                              </m:ctrlPr>
                            </m:dPr>
                            <m:e>
                              <m:r>
                                <a:rPr lang="en-US" sz="2800" i="1">
                                  <a:solidFill>
                                    <a:schemeClr val="tx1"/>
                                  </a:solidFill>
                                  <a:latin typeface="Cambria Math"/>
                                </a:rPr>
                                <m:t>1−</m:t>
                              </m:r>
                              <m:sSup>
                                <m:sSupPr>
                                  <m:ctrlPr>
                                    <a:rPr lang="en-US" sz="2800" i="1">
                                      <a:solidFill>
                                        <a:schemeClr val="tx1"/>
                                      </a:solidFill>
                                      <a:latin typeface="Cambria Math"/>
                                    </a:rPr>
                                  </m:ctrlPr>
                                </m:sSupPr>
                                <m:e>
                                  <m:r>
                                    <a:rPr lang="en-US" sz="2800" i="1">
                                      <a:solidFill>
                                        <a:schemeClr val="tx1"/>
                                      </a:solidFill>
                                      <a:latin typeface="Cambria Math"/>
                                    </a:rPr>
                                    <m:t>𝜂</m:t>
                                  </m:r>
                                </m:e>
                                <m:sup>
                                  <m:f>
                                    <m:fPr>
                                      <m:ctrlPr>
                                        <a:rPr lang="en-US" sz="2800" i="1">
                                          <a:solidFill>
                                            <a:schemeClr val="tx1"/>
                                          </a:solidFill>
                                          <a:latin typeface="Cambria Math"/>
                                        </a:rPr>
                                      </m:ctrlPr>
                                    </m:fPr>
                                    <m:num>
                                      <m:r>
                                        <a:rPr lang="en-US" sz="2800" i="1">
                                          <a:solidFill>
                                            <a:schemeClr val="tx1"/>
                                          </a:solidFill>
                                          <a:latin typeface="Cambria Math"/>
                                        </a:rPr>
                                        <m:t>1</m:t>
                                      </m:r>
                                    </m:num>
                                    <m:den>
                                      <m:r>
                                        <a:rPr lang="en-US" sz="2800" i="1">
                                          <a:solidFill>
                                            <a:schemeClr val="tx1"/>
                                          </a:solidFill>
                                          <a:latin typeface="Cambria Math"/>
                                        </a:rPr>
                                        <m:t>7</m:t>
                                      </m:r>
                                    </m:den>
                                  </m:f>
                                </m:sup>
                              </m:sSup>
                            </m:e>
                          </m:d>
                          <m:sSup>
                            <m:sSupPr>
                              <m:ctrlPr>
                                <a:rPr lang="en-US" sz="2800" i="1">
                                  <a:solidFill>
                                    <a:schemeClr val="tx1"/>
                                  </a:solidFill>
                                  <a:latin typeface="Cambria Math"/>
                                </a:rPr>
                              </m:ctrlPr>
                            </m:sSupPr>
                            <m:e>
                              <m:r>
                                <a:rPr lang="en-US" sz="2800" i="1">
                                  <a:solidFill>
                                    <a:schemeClr val="tx1"/>
                                  </a:solidFill>
                                  <a:latin typeface="Cambria Math"/>
                                </a:rPr>
                                <m:t>𝜂</m:t>
                              </m:r>
                            </m:e>
                            <m:sup>
                              <m:f>
                                <m:fPr>
                                  <m:ctrlPr>
                                    <a:rPr lang="en-US" sz="2800" i="1">
                                      <a:solidFill>
                                        <a:schemeClr val="tx1"/>
                                      </a:solidFill>
                                      <a:latin typeface="Cambria Math"/>
                                    </a:rPr>
                                  </m:ctrlPr>
                                </m:fPr>
                                <m:num>
                                  <m:r>
                                    <a:rPr lang="en-US" sz="2800" i="1">
                                      <a:solidFill>
                                        <a:schemeClr val="tx1"/>
                                      </a:solidFill>
                                      <a:latin typeface="Cambria Math"/>
                                    </a:rPr>
                                    <m:t>1</m:t>
                                  </m:r>
                                </m:num>
                                <m:den>
                                  <m:r>
                                    <a:rPr lang="en-US" sz="2800" i="1">
                                      <a:solidFill>
                                        <a:schemeClr val="tx1"/>
                                      </a:solidFill>
                                      <a:latin typeface="Cambria Math"/>
                                    </a:rPr>
                                    <m:t>7</m:t>
                                  </m:r>
                                </m:den>
                              </m:f>
                            </m:sup>
                          </m:sSup>
                          <m:sSub>
                            <m:sSubPr>
                              <m:ctrlPr>
                                <a:rPr lang="en-US" sz="2800" i="1">
                                  <a:solidFill>
                                    <a:schemeClr val="tx1"/>
                                  </a:solidFill>
                                  <a:latin typeface="Cambria Math"/>
                                </a:rPr>
                              </m:ctrlPr>
                            </m:sSubPr>
                            <m:e>
                              <m:r>
                                <a:rPr lang="en-US" sz="2800" i="1">
                                  <a:solidFill>
                                    <a:schemeClr val="tx1"/>
                                  </a:solidFill>
                                  <a:latin typeface="Cambria Math"/>
                                </a:rPr>
                                <m:t>𝑑</m:t>
                              </m:r>
                            </m:e>
                            <m:sub>
                              <m:r>
                                <a:rPr lang="en-US" sz="2800" i="1">
                                  <a:solidFill>
                                    <a:schemeClr val="tx1"/>
                                  </a:solidFill>
                                  <a:latin typeface="Cambria Math"/>
                                </a:rPr>
                                <m:t>𝜂</m:t>
                              </m:r>
                            </m:sub>
                          </m:sSub>
                          <m:r>
                            <a:rPr lang="en-US" sz="2800" i="1">
                              <a:solidFill>
                                <a:schemeClr val="tx1"/>
                              </a:solidFill>
                              <a:latin typeface="Cambria Math"/>
                            </a:rPr>
                            <m:t>=</m:t>
                          </m:r>
                          <m:f>
                            <m:fPr>
                              <m:ctrlPr>
                                <a:rPr lang="en-US" sz="2800" i="1">
                                  <a:solidFill>
                                    <a:schemeClr val="tx1"/>
                                  </a:solidFill>
                                  <a:latin typeface="Cambria Math"/>
                                </a:rPr>
                              </m:ctrlPr>
                            </m:fPr>
                            <m:num>
                              <m:r>
                                <a:rPr lang="en-US" sz="2800" i="1">
                                  <a:solidFill>
                                    <a:schemeClr val="tx1"/>
                                  </a:solidFill>
                                  <a:latin typeface="Cambria Math"/>
                                </a:rPr>
                                <m:t>7</m:t>
                              </m:r>
                            </m:num>
                            <m:den>
                              <m:r>
                                <a:rPr lang="en-US" sz="2800" i="1">
                                  <a:solidFill>
                                    <a:schemeClr val="tx1"/>
                                  </a:solidFill>
                                  <a:latin typeface="Cambria Math"/>
                                </a:rPr>
                                <m:t>72</m:t>
                              </m:r>
                            </m:den>
                          </m:f>
                        </m:e>
                      </m:nary>
                      <m:r>
                        <a:rPr lang="en-US" sz="2800" i="1">
                          <a:solidFill>
                            <a:schemeClr val="tx1"/>
                          </a:solidFill>
                          <a:latin typeface="Cambria Math"/>
                        </a:rPr>
                        <m:t>𝜌</m:t>
                      </m:r>
                      <m:sSubSup>
                        <m:sSubSupPr>
                          <m:ctrlPr>
                            <a:rPr lang="en-US" sz="2800" i="1">
                              <a:solidFill>
                                <a:schemeClr val="tx1"/>
                              </a:solidFill>
                              <a:latin typeface="Cambria Math"/>
                            </a:rPr>
                          </m:ctrlPr>
                        </m:sSubSupPr>
                        <m:e>
                          <m:r>
                            <a:rPr lang="en-US" sz="2800" i="1">
                              <a:solidFill>
                                <a:schemeClr val="tx1"/>
                              </a:solidFill>
                              <a:latin typeface="Cambria Math"/>
                            </a:rPr>
                            <m:t>𝑈</m:t>
                          </m:r>
                        </m:e>
                        <m:sub>
                          <m:r>
                            <a:rPr lang="en-US" sz="2800" i="1">
                              <a:solidFill>
                                <a:schemeClr val="tx1"/>
                              </a:solidFill>
                              <a:latin typeface="Cambria Math"/>
                            </a:rPr>
                            <m:t>∞</m:t>
                          </m:r>
                        </m:sub>
                        <m:sup>
                          <m:r>
                            <a:rPr lang="en-US" sz="2800" i="1">
                              <a:solidFill>
                                <a:schemeClr val="tx1"/>
                              </a:solidFill>
                              <a:latin typeface="Cambria Math"/>
                            </a:rPr>
                            <m:t>2</m:t>
                          </m:r>
                        </m:sup>
                      </m:sSubSup>
                      <m:f>
                        <m:fPr>
                          <m:ctrlPr>
                            <a:rPr lang="en-US" sz="2800" i="1">
                              <a:solidFill>
                                <a:schemeClr val="tx1"/>
                              </a:solidFill>
                              <a:latin typeface="Cambria Math"/>
                            </a:rPr>
                          </m:ctrlPr>
                        </m:fPr>
                        <m:num>
                          <m:sSub>
                            <m:sSubPr>
                              <m:ctrlPr>
                                <a:rPr lang="en-US" sz="2800" i="1">
                                  <a:solidFill>
                                    <a:schemeClr val="tx1"/>
                                  </a:solidFill>
                                  <a:latin typeface="Cambria Math"/>
                                </a:rPr>
                              </m:ctrlPr>
                            </m:sSubPr>
                            <m:e>
                              <m:r>
                                <a:rPr lang="en-US" sz="2800" i="1">
                                  <a:solidFill>
                                    <a:schemeClr val="tx1"/>
                                  </a:solidFill>
                                  <a:latin typeface="Cambria Math"/>
                                </a:rPr>
                                <m:t>𝑑</m:t>
                              </m:r>
                            </m:e>
                            <m:sub>
                              <m:r>
                                <a:rPr lang="en-US" sz="2800" i="1">
                                  <a:solidFill>
                                    <a:schemeClr val="tx1"/>
                                  </a:solidFill>
                                  <a:latin typeface="Cambria Math"/>
                                </a:rPr>
                                <m:t>𝛿</m:t>
                              </m:r>
                            </m:sub>
                          </m:sSub>
                        </m:num>
                        <m:den>
                          <m:sSub>
                            <m:sSubPr>
                              <m:ctrlPr>
                                <a:rPr lang="en-US" sz="2800" i="1">
                                  <a:solidFill>
                                    <a:schemeClr val="tx1"/>
                                  </a:solidFill>
                                  <a:latin typeface="Cambria Math"/>
                                </a:rPr>
                              </m:ctrlPr>
                            </m:sSubPr>
                            <m:e>
                              <m:r>
                                <a:rPr lang="en-US" sz="2800" i="1">
                                  <a:solidFill>
                                    <a:schemeClr val="tx1"/>
                                  </a:solidFill>
                                  <a:latin typeface="Cambria Math"/>
                                </a:rPr>
                                <m:t>𝑑</m:t>
                              </m:r>
                            </m:e>
                            <m:sub>
                              <m:r>
                                <a:rPr lang="en-US" sz="2800" i="1">
                                  <a:solidFill>
                                    <a:schemeClr val="tx1"/>
                                  </a:solidFill>
                                  <a:latin typeface="Cambria Math"/>
                                </a:rPr>
                                <m:t>𝑥</m:t>
                              </m:r>
                            </m:sub>
                          </m:sSub>
                        </m:den>
                      </m:f>
                    </m:oMath>
                  </m:oMathPara>
                </a14:m>
                <a:endParaRPr lang="en-US" sz="2800" dirty="0"/>
              </a:p>
              <a:p>
                <a:pPr marL="0" indent="0">
                  <a:buNone/>
                </a:pPr>
                <a:endParaRPr lang="en-US" sz="26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24740" y="205099"/>
                <a:ext cx="9255096" cy="5836263"/>
              </a:xfrm>
              <a:blipFill rotWithShape="1">
                <a:blip r:embed="rId2"/>
                <a:stretch>
                  <a:fillRect l="-1318" t="-940" b="-6688"/>
                </a:stretch>
              </a:blipFill>
            </p:spPr>
            <p:txBody>
              <a:bodyPr/>
              <a:lstStyle/>
              <a:p>
                <a:r>
                  <a:rPr lang="en-US">
                    <a:noFill/>
                  </a:rPr>
                  <a:t> </a:t>
                </a:r>
              </a:p>
            </p:txBody>
          </p:sp>
        </mc:Fallback>
      </mc:AlternateContent>
    </p:spTree>
    <p:extLst>
      <p:ext uri="{BB962C8B-B14F-4D97-AF65-F5344CB8AC3E}">
        <p14:creationId xmlns:p14="http://schemas.microsoft.com/office/powerpoint/2010/main" val="2092925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07649" y="222191"/>
                <a:ext cx="9562743" cy="6528987"/>
              </a:xfrm>
            </p:spPr>
            <p:txBody>
              <a:bodyPr>
                <a:normAutofit lnSpcReduction="10000"/>
              </a:bodyPr>
              <a:lstStyle/>
              <a:p>
                <a:r>
                  <a:rPr lang="en-US" sz="2400" dirty="0" smtClean="0">
                    <a:solidFill>
                      <a:schemeClr val="tx1"/>
                    </a:solidFill>
                  </a:rPr>
                  <a:t>The boundary layer thickness can be obtained by the formula:</a:t>
                </a:r>
              </a:p>
              <a:p>
                <a:pPr marL="0" indent="0">
                  <a:buNone/>
                </a:pPr>
                <a14:m>
                  <m:oMathPara xmlns:m="http://schemas.openxmlformats.org/officeDocument/2006/math">
                    <m:oMathParaPr>
                      <m:jc m:val="centerGroup"/>
                    </m:oMathParaPr>
                    <m:oMath xmlns:m="http://schemas.openxmlformats.org/officeDocument/2006/math">
                      <m:r>
                        <a:rPr lang="en-US" sz="2400" i="1">
                          <a:solidFill>
                            <a:schemeClr val="tx1"/>
                          </a:solidFill>
                          <a:latin typeface="Cambria Math"/>
                        </a:rPr>
                        <m:t>𝛿</m:t>
                      </m:r>
                      <m:r>
                        <a:rPr lang="en-US" sz="2400" i="1">
                          <a:solidFill>
                            <a:schemeClr val="tx1"/>
                          </a:solidFill>
                          <a:latin typeface="Cambria Math"/>
                        </a:rPr>
                        <m:t> =</m:t>
                      </m:r>
                      <m:f>
                        <m:fPr>
                          <m:ctrlPr>
                            <a:rPr lang="en-US" sz="2400" i="1">
                              <a:solidFill>
                                <a:schemeClr val="tx1"/>
                              </a:solidFill>
                              <a:latin typeface="Cambria Math"/>
                            </a:rPr>
                          </m:ctrlPr>
                        </m:fPr>
                        <m:num>
                          <m:r>
                            <a:rPr lang="en-US" sz="2400" i="1">
                              <a:solidFill>
                                <a:schemeClr val="tx1"/>
                              </a:solidFill>
                              <a:latin typeface="Cambria Math"/>
                            </a:rPr>
                            <m:t>0.37</m:t>
                          </m:r>
                          <m:r>
                            <a:rPr lang="en-US" sz="2400" i="1">
                              <a:solidFill>
                                <a:schemeClr val="tx1"/>
                              </a:solidFill>
                              <a:latin typeface="Cambria Math"/>
                            </a:rPr>
                            <m:t>𝑥</m:t>
                          </m:r>
                        </m:num>
                        <m:den>
                          <m:sSubSup>
                            <m:sSubSupPr>
                              <m:ctrlPr>
                                <a:rPr lang="en-US" sz="2400" i="1">
                                  <a:solidFill>
                                    <a:schemeClr val="tx1"/>
                                  </a:solidFill>
                                  <a:latin typeface="Cambria Math"/>
                                </a:rPr>
                              </m:ctrlPr>
                            </m:sSubSupPr>
                            <m:e>
                              <m:r>
                                <a:rPr lang="en-US" sz="2400" i="1">
                                  <a:solidFill>
                                    <a:schemeClr val="tx1"/>
                                  </a:solidFill>
                                  <a:latin typeface="Cambria Math"/>
                                </a:rPr>
                                <m:t>𝑅𝑒</m:t>
                              </m:r>
                            </m:e>
                            <m:sub>
                              <m:r>
                                <a:rPr lang="en-US" sz="2400" i="1">
                                  <a:solidFill>
                                    <a:schemeClr val="tx1"/>
                                  </a:solidFill>
                                  <a:latin typeface="Cambria Math"/>
                                </a:rPr>
                                <m:t>𝑥</m:t>
                              </m:r>
                            </m:sub>
                            <m:sup>
                              <m:f>
                                <m:fPr>
                                  <m:ctrlPr>
                                    <a:rPr lang="en-US" sz="2400" i="1">
                                      <a:solidFill>
                                        <a:schemeClr val="tx1"/>
                                      </a:solidFill>
                                      <a:latin typeface="Cambria Math"/>
                                    </a:rPr>
                                  </m:ctrlPr>
                                </m:fPr>
                                <m:num>
                                  <m:r>
                                    <a:rPr lang="en-US" sz="2400" i="1">
                                      <a:solidFill>
                                        <a:schemeClr val="tx1"/>
                                      </a:solidFill>
                                      <a:latin typeface="Cambria Math"/>
                                    </a:rPr>
                                    <m:t>1</m:t>
                                  </m:r>
                                </m:num>
                                <m:den>
                                  <m:r>
                                    <a:rPr lang="en-US" sz="2400" i="1">
                                      <a:solidFill>
                                        <a:schemeClr val="tx1"/>
                                      </a:solidFill>
                                      <a:latin typeface="Cambria Math"/>
                                    </a:rPr>
                                    <m:t>5</m:t>
                                  </m:r>
                                </m:den>
                              </m:f>
                            </m:sup>
                          </m:sSubSup>
                        </m:den>
                      </m:f>
                    </m:oMath>
                  </m:oMathPara>
                </a14:m>
                <a:endParaRPr lang="en-US" sz="2400" dirty="0" smtClean="0">
                  <a:solidFill>
                    <a:schemeClr val="tx1"/>
                  </a:solidFill>
                </a:endParaRPr>
              </a:p>
              <a:p>
                <a:r>
                  <a:rPr lang="en-US" sz="2400" dirty="0">
                    <a:solidFill>
                      <a:schemeClr val="tx1"/>
                    </a:solidFill>
                  </a:rPr>
                  <a:t>The thickness increases more rapidly in the turbulent boundary </a:t>
                </a:r>
                <a:r>
                  <a:rPr lang="en-US" sz="2400" dirty="0" smtClean="0">
                    <a:solidFill>
                      <a:schemeClr val="tx1"/>
                    </a:solidFill>
                  </a:rPr>
                  <a:t>layer</a:t>
                </a:r>
              </a:p>
              <a:p>
                <a:r>
                  <a:rPr lang="en-US" sz="2400" dirty="0">
                    <a:solidFill>
                      <a:schemeClr val="tx1"/>
                    </a:solidFill>
                  </a:rPr>
                  <a:t>To determine the drag on a smooth flat </a:t>
                </a:r>
                <a:r>
                  <a:rPr lang="en-US" sz="2400" dirty="0" smtClean="0">
                    <a:solidFill>
                      <a:schemeClr val="tx1"/>
                    </a:solidFill>
                  </a:rPr>
                  <a:t>plate</a:t>
                </a:r>
              </a:p>
              <a:p>
                <a:pPr marL="0" indent="0">
                  <a:buNone/>
                </a:pPr>
                <a14:m>
                  <m:oMathPara xmlns:m="http://schemas.openxmlformats.org/officeDocument/2006/math">
                    <m:oMathParaPr>
                      <m:jc m:val="centerGroup"/>
                    </m:oMathParaPr>
                    <m:oMath xmlns:m="http://schemas.openxmlformats.org/officeDocument/2006/math">
                      <m:sSub>
                        <m:sSubPr>
                          <m:ctrlPr>
                            <a:rPr lang="en-US" sz="2400" i="1">
                              <a:solidFill>
                                <a:schemeClr val="tx1"/>
                              </a:solidFill>
                              <a:latin typeface="Cambria Math"/>
                            </a:rPr>
                          </m:ctrlPr>
                        </m:sSubPr>
                        <m:e>
                          <m:r>
                            <a:rPr lang="en-US" sz="2400" i="1">
                              <a:solidFill>
                                <a:schemeClr val="tx1"/>
                              </a:solidFill>
                              <a:latin typeface="Cambria Math"/>
                            </a:rPr>
                            <m:t>𝜏</m:t>
                          </m:r>
                        </m:e>
                        <m:sub>
                          <m:r>
                            <a:rPr lang="en-US" sz="2400" i="1">
                              <a:solidFill>
                                <a:schemeClr val="tx1"/>
                              </a:solidFill>
                              <a:latin typeface="Cambria Math"/>
                            </a:rPr>
                            <m:t>0</m:t>
                          </m:r>
                        </m:sub>
                      </m:sSub>
                      <m:r>
                        <a:rPr lang="en-US" sz="2400" i="1">
                          <a:solidFill>
                            <a:schemeClr val="tx1"/>
                          </a:solidFill>
                          <a:latin typeface="Cambria Math"/>
                        </a:rPr>
                        <m:t>=0.029</m:t>
                      </m:r>
                      <m:r>
                        <a:rPr lang="en-US" sz="2400" i="1">
                          <a:solidFill>
                            <a:schemeClr val="tx1"/>
                          </a:solidFill>
                          <a:latin typeface="Cambria Math"/>
                        </a:rPr>
                        <m:t>𝜌</m:t>
                      </m:r>
                      <m:sSubSup>
                        <m:sSubSupPr>
                          <m:ctrlPr>
                            <a:rPr lang="en-US" sz="2400" i="1">
                              <a:solidFill>
                                <a:schemeClr val="tx1"/>
                              </a:solidFill>
                              <a:latin typeface="Cambria Math"/>
                            </a:rPr>
                          </m:ctrlPr>
                        </m:sSubSupPr>
                        <m:e>
                          <m:r>
                            <a:rPr lang="en-US" sz="2400" i="1">
                              <a:solidFill>
                                <a:schemeClr val="tx1"/>
                              </a:solidFill>
                              <a:latin typeface="Cambria Math"/>
                            </a:rPr>
                            <m:t>𝑈</m:t>
                          </m:r>
                        </m:e>
                        <m:sub>
                          <m:r>
                            <a:rPr lang="en-US" sz="2400" i="1">
                              <a:solidFill>
                                <a:schemeClr val="tx1"/>
                              </a:solidFill>
                              <a:latin typeface="Cambria Math"/>
                            </a:rPr>
                            <m:t>∞</m:t>
                          </m:r>
                        </m:sub>
                        <m:sup>
                          <m:r>
                            <a:rPr lang="en-US" sz="2400" i="1">
                              <a:solidFill>
                                <a:schemeClr val="tx1"/>
                              </a:solidFill>
                              <a:latin typeface="Cambria Math"/>
                            </a:rPr>
                            <m:t>2</m:t>
                          </m:r>
                        </m:sup>
                      </m:sSubSup>
                      <m:sSup>
                        <m:sSupPr>
                          <m:ctrlPr>
                            <a:rPr lang="en-US" sz="2400" i="1">
                              <a:solidFill>
                                <a:schemeClr val="tx1"/>
                              </a:solidFill>
                              <a:latin typeface="Cambria Math"/>
                            </a:rPr>
                          </m:ctrlPr>
                        </m:sSupPr>
                        <m:e>
                          <m:d>
                            <m:dPr>
                              <m:ctrlPr>
                                <a:rPr lang="en-US" sz="2400" i="1">
                                  <a:solidFill>
                                    <a:schemeClr val="tx1"/>
                                  </a:solidFill>
                                  <a:latin typeface="Cambria Math"/>
                                </a:rPr>
                              </m:ctrlPr>
                            </m:dPr>
                            <m:e>
                              <m:f>
                                <m:fPr>
                                  <m:ctrlPr>
                                    <a:rPr lang="en-US" sz="2400" i="1">
                                      <a:solidFill>
                                        <a:schemeClr val="tx1"/>
                                      </a:solidFill>
                                      <a:latin typeface="Cambria Math"/>
                                    </a:rPr>
                                  </m:ctrlPr>
                                </m:fPr>
                                <m:num>
                                  <m:r>
                                    <a:rPr lang="en-US" sz="2400" i="1">
                                      <a:solidFill>
                                        <a:schemeClr val="tx1"/>
                                      </a:solidFill>
                                      <a:latin typeface="Cambria Math"/>
                                    </a:rPr>
                                    <m:t>𝑣</m:t>
                                  </m:r>
                                </m:num>
                                <m:den>
                                  <m:sSub>
                                    <m:sSubPr>
                                      <m:ctrlPr>
                                        <a:rPr lang="en-US" sz="2400" i="1">
                                          <a:solidFill>
                                            <a:schemeClr val="tx1"/>
                                          </a:solidFill>
                                          <a:latin typeface="Cambria Math"/>
                                        </a:rPr>
                                      </m:ctrlPr>
                                    </m:sSubPr>
                                    <m:e>
                                      <m:r>
                                        <a:rPr lang="en-US" sz="2400" i="1">
                                          <a:solidFill>
                                            <a:schemeClr val="tx1"/>
                                          </a:solidFill>
                                          <a:latin typeface="Cambria Math"/>
                                        </a:rPr>
                                        <m:t>𝑈</m:t>
                                      </m:r>
                                    </m:e>
                                    <m:sub>
                                      <m:r>
                                        <a:rPr lang="en-US" sz="2400" i="1">
                                          <a:solidFill>
                                            <a:schemeClr val="tx1"/>
                                          </a:solidFill>
                                          <a:latin typeface="Cambria Math"/>
                                        </a:rPr>
                                        <m:t>∞</m:t>
                                      </m:r>
                                    </m:sub>
                                  </m:sSub>
                                  <m:r>
                                    <a:rPr lang="en-US" sz="2400" i="1">
                                      <a:solidFill>
                                        <a:schemeClr val="tx1"/>
                                      </a:solidFill>
                                      <a:latin typeface="Cambria Math"/>
                                    </a:rPr>
                                    <m:t>𝑥</m:t>
                                  </m:r>
                                </m:den>
                              </m:f>
                            </m:e>
                          </m:d>
                        </m:e>
                        <m:sup>
                          <m:f>
                            <m:fPr>
                              <m:ctrlPr>
                                <a:rPr lang="en-US" sz="2400" i="1">
                                  <a:solidFill>
                                    <a:schemeClr val="tx1"/>
                                  </a:solidFill>
                                  <a:latin typeface="Cambria Math"/>
                                </a:rPr>
                              </m:ctrlPr>
                            </m:fPr>
                            <m:num>
                              <m:r>
                                <a:rPr lang="en-US" sz="2400" i="1">
                                  <a:solidFill>
                                    <a:schemeClr val="tx1"/>
                                  </a:solidFill>
                                  <a:latin typeface="Cambria Math"/>
                                </a:rPr>
                                <m:t>1</m:t>
                              </m:r>
                            </m:num>
                            <m:den>
                              <m:r>
                                <a:rPr lang="en-US" sz="2400" i="1">
                                  <a:solidFill>
                                    <a:schemeClr val="tx1"/>
                                  </a:solidFill>
                                  <a:latin typeface="Cambria Math"/>
                                </a:rPr>
                                <m:t>5</m:t>
                              </m:r>
                            </m:den>
                          </m:f>
                        </m:sup>
                      </m:sSup>
                    </m:oMath>
                  </m:oMathPara>
                </a14:m>
                <a:endParaRPr lang="en-US" sz="2400" dirty="0">
                  <a:solidFill>
                    <a:schemeClr val="tx1"/>
                  </a:solidFill>
                </a:endParaRPr>
              </a:p>
              <a:p>
                <a:r>
                  <a:rPr lang="en-US" sz="2400" dirty="0">
                    <a:solidFill>
                      <a:schemeClr val="tx1"/>
                    </a:solidFill>
                  </a:rPr>
                  <a:t>The drag per unit width on one side of the plate </a:t>
                </a:r>
                <a:r>
                  <a:rPr lang="en-US" sz="2400" dirty="0" smtClean="0">
                    <a:solidFill>
                      <a:schemeClr val="tx1"/>
                    </a:solidFill>
                  </a:rPr>
                  <a:t>is</a:t>
                </a:r>
              </a:p>
              <a:p>
                <a:pPr marL="0" indent="0" algn="ctr">
                  <a:buNone/>
                </a:pPr>
                <a14:m>
                  <m:oMath xmlns:m="http://schemas.openxmlformats.org/officeDocument/2006/math">
                    <m:sSub>
                      <m:sSubPr>
                        <m:ctrlPr>
                          <a:rPr lang="en-US" sz="2400" i="1">
                            <a:solidFill>
                              <a:schemeClr val="tx1"/>
                            </a:solidFill>
                            <a:latin typeface="Cambria Math"/>
                          </a:rPr>
                        </m:ctrlPr>
                      </m:sSubPr>
                      <m:e>
                        <m:r>
                          <a:rPr lang="en-US" sz="2400" i="1">
                            <a:solidFill>
                              <a:schemeClr val="tx1"/>
                            </a:solidFill>
                            <a:latin typeface="Cambria Math"/>
                          </a:rPr>
                          <m:t>𝜏</m:t>
                        </m:r>
                      </m:e>
                      <m:sub>
                        <m:r>
                          <a:rPr lang="en-US" sz="2400" i="1">
                            <a:solidFill>
                              <a:schemeClr val="tx1"/>
                            </a:solidFill>
                            <a:latin typeface="Cambria Math"/>
                          </a:rPr>
                          <m:t>0</m:t>
                        </m:r>
                      </m:sub>
                    </m:sSub>
                    <m:r>
                      <a:rPr lang="en-US" sz="2400" i="1">
                        <a:solidFill>
                          <a:schemeClr val="tx1"/>
                        </a:solidFill>
                        <a:latin typeface="Cambria Math"/>
                      </a:rPr>
                      <m:t>=</m:t>
                    </m:r>
                    <m:f>
                      <m:fPr>
                        <m:ctrlPr>
                          <a:rPr lang="en-US" sz="2400" i="1">
                            <a:solidFill>
                              <a:schemeClr val="tx1"/>
                            </a:solidFill>
                            <a:latin typeface="Cambria Math"/>
                          </a:rPr>
                        </m:ctrlPr>
                      </m:fPr>
                      <m:num>
                        <m:r>
                          <a:rPr lang="en-US" sz="2400" i="1">
                            <a:solidFill>
                              <a:schemeClr val="tx1"/>
                            </a:solidFill>
                            <a:latin typeface="Cambria Math"/>
                          </a:rPr>
                          <m:t>0.036</m:t>
                        </m:r>
                        <m:r>
                          <a:rPr lang="en-US" sz="2400" i="1">
                            <a:solidFill>
                              <a:schemeClr val="tx1"/>
                            </a:solidFill>
                            <a:latin typeface="Cambria Math"/>
                          </a:rPr>
                          <m:t>𝜌</m:t>
                        </m:r>
                        <m:sSubSup>
                          <m:sSubSupPr>
                            <m:ctrlPr>
                              <a:rPr lang="en-US" sz="2400" i="1">
                                <a:solidFill>
                                  <a:schemeClr val="tx1"/>
                                </a:solidFill>
                                <a:latin typeface="Cambria Math"/>
                              </a:rPr>
                            </m:ctrlPr>
                          </m:sSubSupPr>
                          <m:e>
                            <m:r>
                              <a:rPr lang="en-US" sz="2400" i="1">
                                <a:solidFill>
                                  <a:schemeClr val="tx1"/>
                                </a:solidFill>
                                <a:latin typeface="Cambria Math"/>
                              </a:rPr>
                              <m:t>𝑈</m:t>
                            </m:r>
                          </m:e>
                          <m:sub>
                            <m:r>
                              <a:rPr lang="en-US" sz="2400" i="1">
                                <a:solidFill>
                                  <a:schemeClr val="tx1"/>
                                </a:solidFill>
                                <a:latin typeface="Cambria Math"/>
                              </a:rPr>
                              <m:t>∞</m:t>
                            </m:r>
                          </m:sub>
                          <m:sup>
                            <m:r>
                              <a:rPr lang="en-US" sz="2400" i="1">
                                <a:solidFill>
                                  <a:schemeClr val="tx1"/>
                                </a:solidFill>
                                <a:latin typeface="Cambria Math"/>
                              </a:rPr>
                              <m:t>2</m:t>
                            </m:r>
                          </m:sup>
                        </m:sSubSup>
                        <m:r>
                          <a:rPr lang="en-US" sz="2400" i="1">
                            <a:solidFill>
                              <a:schemeClr val="tx1"/>
                            </a:solidFill>
                            <a:latin typeface="Cambria Math"/>
                          </a:rPr>
                          <m:t>𝑙</m:t>
                        </m:r>
                      </m:num>
                      <m:den>
                        <m:sSup>
                          <m:sSupPr>
                            <m:ctrlPr>
                              <a:rPr lang="en-US" sz="2400" i="1">
                                <a:solidFill>
                                  <a:schemeClr val="tx1"/>
                                </a:solidFill>
                                <a:latin typeface="Cambria Math"/>
                              </a:rPr>
                            </m:ctrlPr>
                          </m:sSupPr>
                          <m:e>
                            <m:sSub>
                              <m:sSubPr>
                                <m:ctrlPr>
                                  <a:rPr lang="en-US" sz="2400" i="1">
                                    <a:solidFill>
                                      <a:schemeClr val="tx1"/>
                                    </a:solidFill>
                                    <a:latin typeface="Cambria Math"/>
                                  </a:rPr>
                                </m:ctrlPr>
                              </m:sSubPr>
                              <m:e>
                                <m:r>
                                  <a:rPr lang="en-US" sz="2400" i="1">
                                    <a:solidFill>
                                      <a:schemeClr val="tx1"/>
                                    </a:solidFill>
                                    <a:latin typeface="Cambria Math"/>
                                  </a:rPr>
                                  <m:t>𝑅𝑒</m:t>
                                </m:r>
                              </m:e>
                              <m:sub>
                                <m:r>
                                  <a:rPr lang="en-US" sz="2400" i="1">
                                    <a:solidFill>
                                      <a:schemeClr val="tx1"/>
                                    </a:solidFill>
                                    <a:latin typeface="Cambria Math"/>
                                  </a:rPr>
                                  <m:t>𝑥</m:t>
                                </m:r>
                              </m:sub>
                            </m:sSub>
                          </m:e>
                          <m:sup>
                            <m:f>
                              <m:fPr>
                                <m:ctrlPr>
                                  <a:rPr lang="en-US" sz="2400" i="1">
                                    <a:solidFill>
                                      <a:schemeClr val="tx1"/>
                                    </a:solidFill>
                                    <a:latin typeface="Cambria Math"/>
                                  </a:rPr>
                                </m:ctrlPr>
                              </m:fPr>
                              <m:num>
                                <m:r>
                                  <a:rPr lang="en-US" sz="2400" i="1">
                                    <a:solidFill>
                                      <a:schemeClr val="tx1"/>
                                    </a:solidFill>
                                    <a:latin typeface="Cambria Math"/>
                                  </a:rPr>
                                  <m:t>1</m:t>
                                </m:r>
                              </m:num>
                              <m:den>
                                <m:r>
                                  <a:rPr lang="en-US" sz="2400" i="1">
                                    <a:solidFill>
                                      <a:schemeClr val="tx1"/>
                                    </a:solidFill>
                                    <a:latin typeface="Cambria Math"/>
                                  </a:rPr>
                                  <m:t>5</m:t>
                                </m:r>
                              </m:den>
                            </m:f>
                          </m:sup>
                        </m:sSup>
                      </m:den>
                    </m:f>
                  </m:oMath>
                </a14:m>
                <a:r>
                  <a:rPr lang="en-US" sz="2400" dirty="0" smtClean="0">
                    <a:solidFill>
                      <a:schemeClr val="tx1"/>
                    </a:solidFill>
                  </a:rPr>
                  <a:t> </a:t>
                </a:r>
              </a:p>
              <a:p>
                <a:pPr marL="0" indent="0">
                  <a:buNone/>
                </a:pPr>
                <a:r>
                  <a:rPr lang="en-US" sz="2400" dirty="0" smtClean="0">
                    <a:solidFill>
                      <a:schemeClr val="tx1"/>
                    </a:solidFill>
                  </a:rPr>
                  <a:t>The </a:t>
                </a:r>
                <a:r>
                  <a:rPr lang="en-US" sz="2400" dirty="0">
                    <a:solidFill>
                      <a:schemeClr val="tx1"/>
                    </a:solidFill>
                  </a:rPr>
                  <a:t>drag coefficient</a:t>
                </a:r>
                <a:r>
                  <a:rPr lang="en-US" sz="2400" dirty="0" smtClean="0">
                    <a:solidFill>
                      <a:schemeClr val="tx1"/>
                    </a:solidFill>
                  </a:rPr>
                  <a:t>:</a:t>
                </a:r>
                <a:endParaRPr lang="en-US" sz="2400"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sSub>
                        <m:sSubPr>
                          <m:ctrlPr>
                            <a:rPr lang="en-US" sz="2400" i="1">
                              <a:solidFill>
                                <a:schemeClr val="tx1"/>
                              </a:solidFill>
                              <a:latin typeface="Cambria Math"/>
                            </a:rPr>
                          </m:ctrlPr>
                        </m:sSubPr>
                        <m:e>
                          <m:r>
                            <a:rPr lang="en-US" sz="2400" i="1">
                              <a:solidFill>
                                <a:schemeClr val="tx1"/>
                              </a:solidFill>
                              <a:latin typeface="Cambria Math"/>
                            </a:rPr>
                            <m:t>𝐶</m:t>
                          </m:r>
                        </m:e>
                        <m:sub>
                          <m:r>
                            <a:rPr lang="en-US" sz="2400" i="1">
                              <a:solidFill>
                                <a:schemeClr val="tx1"/>
                              </a:solidFill>
                              <a:latin typeface="Cambria Math"/>
                            </a:rPr>
                            <m:t>𝐷</m:t>
                          </m:r>
                        </m:sub>
                      </m:sSub>
                      <m:r>
                        <a:rPr lang="en-US" sz="2400" i="1">
                          <a:solidFill>
                            <a:schemeClr val="tx1"/>
                          </a:solidFill>
                          <a:latin typeface="Cambria Math"/>
                        </a:rPr>
                        <m:t>=</m:t>
                      </m:r>
                      <m:f>
                        <m:fPr>
                          <m:ctrlPr>
                            <a:rPr lang="en-US" sz="2400" i="1">
                              <a:solidFill>
                                <a:schemeClr val="tx1"/>
                              </a:solidFill>
                              <a:latin typeface="Cambria Math"/>
                            </a:rPr>
                          </m:ctrlPr>
                        </m:fPr>
                        <m:num>
                          <m:r>
                            <a:rPr lang="en-US" sz="2400" i="1">
                              <a:solidFill>
                                <a:schemeClr val="tx1"/>
                              </a:solidFill>
                              <a:latin typeface="Cambria Math"/>
                            </a:rPr>
                            <m:t>0.074</m:t>
                          </m:r>
                        </m:num>
                        <m:den>
                          <m:sSubSup>
                            <m:sSubSupPr>
                              <m:ctrlPr>
                                <a:rPr lang="en-US" sz="2400" i="1">
                                  <a:solidFill>
                                    <a:schemeClr val="tx1"/>
                                  </a:solidFill>
                                  <a:latin typeface="Cambria Math"/>
                                </a:rPr>
                              </m:ctrlPr>
                            </m:sSubSupPr>
                            <m:e>
                              <m:r>
                                <a:rPr lang="en-US" sz="2400" i="1">
                                  <a:solidFill>
                                    <a:schemeClr val="tx1"/>
                                  </a:solidFill>
                                  <a:latin typeface="Cambria Math"/>
                                </a:rPr>
                                <m:t>𝑅𝑒</m:t>
                              </m:r>
                            </m:e>
                            <m:sub>
                              <m:r>
                                <a:rPr lang="en-US" sz="2400" i="1">
                                  <a:solidFill>
                                    <a:schemeClr val="tx1"/>
                                  </a:solidFill>
                                  <a:latin typeface="Cambria Math"/>
                                </a:rPr>
                                <m:t>𝑥</m:t>
                              </m:r>
                            </m:sub>
                            <m:sup>
                              <m:f>
                                <m:fPr>
                                  <m:ctrlPr>
                                    <a:rPr lang="en-US" sz="2400" i="1">
                                      <a:solidFill>
                                        <a:schemeClr val="tx1"/>
                                      </a:solidFill>
                                      <a:latin typeface="Cambria Math"/>
                                    </a:rPr>
                                  </m:ctrlPr>
                                </m:fPr>
                                <m:num>
                                  <m:r>
                                    <a:rPr lang="en-US" sz="2400" i="1">
                                      <a:solidFill>
                                        <a:schemeClr val="tx1"/>
                                      </a:solidFill>
                                      <a:latin typeface="Cambria Math"/>
                                    </a:rPr>
                                    <m:t>1</m:t>
                                  </m:r>
                                </m:num>
                                <m:den>
                                  <m:r>
                                    <a:rPr lang="en-US" sz="2400" i="1">
                                      <a:solidFill>
                                        <a:schemeClr val="tx1"/>
                                      </a:solidFill>
                                      <a:latin typeface="Cambria Math"/>
                                    </a:rPr>
                                    <m:t>5</m:t>
                                  </m:r>
                                </m:den>
                              </m:f>
                            </m:sup>
                          </m:sSubSup>
                        </m:den>
                      </m:f>
                    </m:oMath>
                  </m:oMathPara>
                </a14:m>
                <a:endParaRPr lang="en-US" sz="2400" dirty="0"/>
              </a:p>
              <a:p>
                <a:pPr marL="0" indent="0">
                  <a:buNone/>
                </a:pPr>
                <a:endParaRPr lang="en-US" dirty="0"/>
              </a:p>
              <a:p>
                <a:pPr marL="0" indent="0">
                  <a:buNone/>
                </a:pPr>
                <a:endParaRPr lang="en-US" dirty="0"/>
              </a:p>
              <a:p>
                <a:pPr marL="0" indent="0">
                  <a:buNone/>
                </a:pPr>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07649" y="222191"/>
                <a:ext cx="9562743" cy="6528987"/>
              </a:xfrm>
              <a:blipFill rotWithShape="1">
                <a:blip r:embed="rId2"/>
                <a:stretch>
                  <a:fillRect l="-956" t="-1307" b="-23343"/>
                </a:stretch>
              </a:blipFill>
            </p:spPr>
            <p:txBody>
              <a:bodyPr/>
              <a:lstStyle/>
              <a:p>
                <a:r>
                  <a:rPr lang="en-US">
                    <a:noFill/>
                  </a:rPr>
                  <a:t> </a:t>
                </a:r>
              </a:p>
            </p:txBody>
          </p:sp>
        </mc:Fallback>
      </mc:AlternateContent>
    </p:spTree>
    <p:extLst>
      <p:ext uri="{BB962C8B-B14F-4D97-AF65-F5344CB8AC3E}">
        <p14:creationId xmlns:p14="http://schemas.microsoft.com/office/powerpoint/2010/main" val="1862998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77333" y="205099"/>
                <a:ext cx="9406703" cy="6588808"/>
              </a:xfrm>
            </p:spPr>
            <p:txBody>
              <a:bodyPr>
                <a:normAutofit fontScale="92500"/>
              </a:bodyPr>
              <a:lstStyle/>
              <a:p>
                <a:pPr marL="0" indent="0">
                  <a:buNone/>
                </a:pPr>
                <a:r>
                  <a:rPr lang="en-US" b="1" dirty="0" smtClean="0"/>
                  <a:t>Example </a:t>
                </a:r>
                <a:endParaRPr lang="en-US" dirty="0"/>
              </a:p>
              <a:p>
                <a:r>
                  <a:rPr lang="en-US" sz="2400" dirty="0"/>
                  <a:t> </a:t>
                </a:r>
                <a:r>
                  <a:rPr lang="en-US" sz="2400" dirty="0" smtClean="0">
                    <a:solidFill>
                      <a:schemeClr val="tx1"/>
                    </a:solidFill>
                  </a:rPr>
                  <a:t>A fluid of density 1000</a:t>
                </a:r>
                <a14:m>
                  <m:oMath xmlns:m="http://schemas.openxmlformats.org/officeDocument/2006/math">
                    <m:f>
                      <m:fPr>
                        <m:type m:val="lin"/>
                        <m:ctrlPr>
                          <a:rPr lang="en-US" sz="2400" i="1">
                            <a:solidFill>
                              <a:schemeClr val="tx1"/>
                            </a:solidFill>
                            <a:latin typeface="Cambria Math"/>
                          </a:rPr>
                        </m:ctrlPr>
                      </m:fPr>
                      <m:num>
                        <m:r>
                          <a:rPr lang="en-US" sz="2400" i="1">
                            <a:solidFill>
                              <a:schemeClr val="tx1"/>
                            </a:solidFill>
                            <a:latin typeface="Cambria Math"/>
                          </a:rPr>
                          <m:t>𝑘𝑔</m:t>
                        </m:r>
                      </m:num>
                      <m:den>
                        <m:sSup>
                          <m:sSupPr>
                            <m:ctrlPr>
                              <a:rPr lang="en-US" sz="2400" i="1">
                                <a:solidFill>
                                  <a:schemeClr val="tx1"/>
                                </a:solidFill>
                                <a:latin typeface="Cambria Math"/>
                              </a:rPr>
                            </m:ctrlPr>
                          </m:sSupPr>
                          <m:e>
                            <m:r>
                              <a:rPr lang="en-US" sz="2400" i="1">
                                <a:solidFill>
                                  <a:schemeClr val="tx1"/>
                                </a:solidFill>
                                <a:latin typeface="Cambria Math"/>
                              </a:rPr>
                              <m:t>𝑚</m:t>
                            </m:r>
                          </m:e>
                          <m:sup>
                            <m:r>
                              <a:rPr lang="en-US" sz="2400" i="1">
                                <a:solidFill>
                                  <a:schemeClr val="tx1"/>
                                </a:solidFill>
                                <a:latin typeface="Cambria Math"/>
                              </a:rPr>
                              <m:t>3</m:t>
                            </m:r>
                          </m:sup>
                        </m:sSup>
                      </m:den>
                    </m:f>
                  </m:oMath>
                </a14:m>
                <a:r>
                  <a:rPr lang="en-US" sz="2400" dirty="0">
                    <a:solidFill>
                      <a:schemeClr val="tx1"/>
                    </a:solidFill>
                  </a:rPr>
                  <a:t> and kinematic viscosity (v) 1*</a:t>
                </a:r>
                <a14:m>
                  <m:oMath xmlns:m="http://schemas.openxmlformats.org/officeDocument/2006/math">
                    <m:sSup>
                      <m:sSupPr>
                        <m:ctrlPr>
                          <a:rPr lang="en-US" sz="2400" i="1">
                            <a:solidFill>
                              <a:schemeClr val="tx1"/>
                            </a:solidFill>
                            <a:latin typeface="Cambria Math"/>
                          </a:rPr>
                        </m:ctrlPr>
                      </m:sSupPr>
                      <m:e>
                        <m:r>
                          <a:rPr lang="en-US" sz="2400" i="1">
                            <a:solidFill>
                              <a:schemeClr val="tx1"/>
                            </a:solidFill>
                            <a:latin typeface="Cambria Math"/>
                          </a:rPr>
                          <m:t>10</m:t>
                        </m:r>
                      </m:e>
                      <m:sup>
                        <m:r>
                          <a:rPr lang="en-US" sz="2400" i="1">
                            <a:solidFill>
                              <a:schemeClr val="tx1"/>
                            </a:solidFill>
                            <a:latin typeface="Cambria Math"/>
                          </a:rPr>
                          <m:t>−6</m:t>
                        </m:r>
                      </m:sup>
                    </m:sSup>
                    <m:f>
                      <m:fPr>
                        <m:type m:val="lin"/>
                        <m:ctrlPr>
                          <a:rPr lang="en-US" sz="2400" i="1">
                            <a:solidFill>
                              <a:schemeClr val="tx1"/>
                            </a:solidFill>
                            <a:latin typeface="Cambria Math"/>
                          </a:rPr>
                        </m:ctrlPr>
                      </m:fPr>
                      <m:num>
                        <m:sSup>
                          <m:sSupPr>
                            <m:ctrlPr>
                              <a:rPr lang="en-US" sz="2400" i="1">
                                <a:solidFill>
                                  <a:schemeClr val="tx1"/>
                                </a:solidFill>
                                <a:latin typeface="Cambria Math"/>
                              </a:rPr>
                            </m:ctrlPr>
                          </m:sSupPr>
                          <m:e>
                            <m:r>
                              <a:rPr lang="en-US" sz="2400" i="1">
                                <a:solidFill>
                                  <a:schemeClr val="tx1"/>
                                </a:solidFill>
                                <a:latin typeface="Cambria Math"/>
                              </a:rPr>
                              <m:t>𝑚</m:t>
                            </m:r>
                          </m:e>
                          <m:sup>
                            <m:r>
                              <a:rPr lang="en-US" sz="2400" i="1">
                                <a:solidFill>
                                  <a:schemeClr val="tx1"/>
                                </a:solidFill>
                                <a:latin typeface="Cambria Math"/>
                              </a:rPr>
                              <m:t>2</m:t>
                            </m:r>
                          </m:sup>
                        </m:sSup>
                      </m:num>
                      <m:den>
                        <m:r>
                          <a:rPr lang="en-US" sz="2400" i="1">
                            <a:solidFill>
                              <a:schemeClr val="tx1"/>
                            </a:solidFill>
                            <a:latin typeface="Cambria Math"/>
                          </a:rPr>
                          <m:t>𝑠</m:t>
                        </m:r>
                      </m:den>
                    </m:f>
                  </m:oMath>
                </a14:m>
                <a:r>
                  <a:rPr lang="en-US" sz="2400" dirty="0">
                    <a:solidFill>
                      <a:schemeClr val="tx1"/>
                    </a:solidFill>
                  </a:rPr>
                  <a:t> flow over a flat plate at a free stream velocity of 10</a:t>
                </a:r>
                <a14:m>
                  <m:oMath xmlns:m="http://schemas.openxmlformats.org/officeDocument/2006/math">
                    <m:f>
                      <m:fPr>
                        <m:type m:val="lin"/>
                        <m:ctrlPr>
                          <a:rPr lang="en-US" sz="2400" i="1">
                            <a:solidFill>
                              <a:schemeClr val="tx1"/>
                            </a:solidFill>
                            <a:latin typeface="Cambria Math"/>
                          </a:rPr>
                        </m:ctrlPr>
                      </m:fPr>
                      <m:num>
                        <m:r>
                          <a:rPr lang="en-US" sz="2400" i="1">
                            <a:solidFill>
                              <a:schemeClr val="tx1"/>
                            </a:solidFill>
                            <a:latin typeface="Cambria Math"/>
                          </a:rPr>
                          <m:t>𝑚</m:t>
                        </m:r>
                      </m:num>
                      <m:den>
                        <m:r>
                          <a:rPr lang="en-US" sz="2400" i="1">
                            <a:solidFill>
                              <a:schemeClr val="tx1"/>
                            </a:solidFill>
                            <a:latin typeface="Cambria Math"/>
                          </a:rPr>
                          <m:t>𝑠</m:t>
                        </m:r>
                      </m:den>
                    </m:f>
                    <m:r>
                      <a:rPr lang="en-US" sz="2400" b="0" i="0" smtClean="0">
                        <a:solidFill>
                          <a:schemeClr val="tx1"/>
                        </a:solidFill>
                        <a:latin typeface="Cambria Math"/>
                      </a:rPr>
                      <m:t> </m:t>
                    </m:r>
                  </m:oMath>
                </a14:m>
                <a:r>
                  <a:rPr lang="en-US" sz="2400" dirty="0">
                    <a:solidFill>
                      <a:schemeClr val="tx1"/>
                    </a:solidFill>
                  </a:rPr>
                  <a:t>Calculate the boundary layer thickness and shear stress at:-</a:t>
                </a:r>
              </a:p>
              <a:p>
                <a:pPr lvl="1">
                  <a:buFont typeface="+mj-lt"/>
                  <a:buAutoNum type="arabicPeriod"/>
                </a:pPr>
                <a:r>
                  <a:rPr lang="en-US" sz="2400" dirty="0">
                    <a:solidFill>
                      <a:schemeClr val="tx1"/>
                    </a:solidFill>
                  </a:rPr>
                  <a:t>35mm from the leading edge.</a:t>
                </a:r>
              </a:p>
              <a:p>
                <a:pPr lvl="1">
                  <a:buFont typeface="+mj-lt"/>
                  <a:buAutoNum type="arabicPeriod"/>
                </a:pPr>
                <a:r>
                  <a:rPr lang="en-US" sz="2400" dirty="0">
                    <a:solidFill>
                      <a:schemeClr val="tx1"/>
                    </a:solidFill>
                  </a:rPr>
                  <a:t>1500mm from the leading edge</a:t>
                </a:r>
                <a:r>
                  <a:rPr lang="en-US" sz="2400" dirty="0" smtClean="0">
                    <a:solidFill>
                      <a:schemeClr val="tx1"/>
                    </a:solidFill>
                  </a:rPr>
                  <a:t>.</a:t>
                </a:r>
                <a:r>
                  <a:rPr lang="en-US" sz="2400" dirty="0">
                    <a:solidFill>
                      <a:schemeClr val="tx1"/>
                    </a:solidFill>
                  </a:rPr>
                  <a:t> </a:t>
                </a:r>
              </a:p>
              <a:p>
                <a:pPr marL="0" indent="0">
                  <a:buNone/>
                </a:pPr>
                <a:r>
                  <a:rPr lang="en-US" sz="2400" dirty="0">
                    <a:solidFill>
                      <a:schemeClr val="tx1"/>
                    </a:solidFill>
                  </a:rPr>
                  <a:t>Solution:-</a:t>
                </a:r>
              </a:p>
              <a:p>
                <a:pPr marL="0" lvl="0" indent="0">
                  <a:buNone/>
                </a:pPr>
                <a:r>
                  <a:rPr lang="en-US" sz="2400" dirty="0">
                    <a:solidFill>
                      <a:schemeClr val="tx1"/>
                    </a:solidFill>
                  </a:rPr>
                  <a:t>Re=</a:t>
                </a:r>
                <a14:m>
                  <m:oMath xmlns:m="http://schemas.openxmlformats.org/officeDocument/2006/math">
                    <m:f>
                      <m:fPr>
                        <m:ctrlPr>
                          <a:rPr lang="en-US" sz="2400" i="1">
                            <a:solidFill>
                              <a:schemeClr val="tx1"/>
                            </a:solidFill>
                            <a:latin typeface="Cambria Math"/>
                          </a:rPr>
                        </m:ctrlPr>
                      </m:fPr>
                      <m:num>
                        <m:sSub>
                          <m:sSubPr>
                            <m:ctrlPr>
                              <a:rPr lang="en-US" sz="2400" i="1">
                                <a:solidFill>
                                  <a:schemeClr val="tx1"/>
                                </a:solidFill>
                                <a:latin typeface="Cambria Math"/>
                              </a:rPr>
                            </m:ctrlPr>
                          </m:sSubPr>
                          <m:e>
                            <m:r>
                              <a:rPr lang="en-US" sz="2400" i="1">
                                <a:solidFill>
                                  <a:schemeClr val="tx1"/>
                                </a:solidFill>
                                <a:latin typeface="Cambria Math"/>
                              </a:rPr>
                              <m:t>𝑈</m:t>
                            </m:r>
                          </m:e>
                          <m:sub>
                            <m:r>
                              <a:rPr lang="en-US" sz="2400" i="1">
                                <a:solidFill>
                                  <a:schemeClr val="tx1"/>
                                </a:solidFill>
                                <a:latin typeface="Cambria Math"/>
                              </a:rPr>
                              <m:t>∞</m:t>
                            </m:r>
                          </m:sub>
                        </m:sSub>
                        <m:r>
                          <a:rPr lang="en-US" sz="2400" i="1">
                            <a:solidFill>
                              <a:schemeClr val="tx1"/>
                            </a:solidFill>
                            <a:latin typeface="Cambria Math"/>
                          </a:rPr>
                          <m:t>𝑋</m:t>
                        </m:r>
                      </m:num>
                      <m:den>
                        <m:r>
                          <a:rPr lang="en-US" sz="2400" i="1">
                            <a:solidFill>
                              <a:schemeClr val="tx1"/>
                            </a:solidFill>
                            <a:latin typeface="Cambria Math"/>
                          </a:rPr>
                          <m:t>𝑣</m:t>
                        </m:r>
                      </m:den>
                    </m:f>
                    <m:r>
                      <a:rPr lang="en-US" sz="2400" i="1">
                        <a:solidFill>
                          <a:schemeClr val="tx1"/>
                        </a:solidFill>
                        <a:latin typeface="Cambria Math"/>
                      </a:rPr>
                      <m:t>=</m:t>
                    </m:r>
                    <m:f>
                      <m:fPr>
                        <m:ctrlPr>
                          <a:rPr lang="en-US" sz="2400" i="1">
                            <a:solidFill>
                              <a:schemeClr val="tx1"/>
                            </a:solidFill>
                            <a:latin typeface="Cambria Math"/>
                          </a:rPr>
                        </m:ctrlPr>
                      </m:fPr>
                      <m:num>
                        <m:r>
                          <a:rPr lang="en-US" sz="2400" i="1">
                            <a:solidFill>
                              <a:schemeClr val="tx1"/>
                            </a:solidFill>
                            <a:latin typeface="Cambria Math"/>
                          </a:rPr>
                          <m:t>10∗0.0035</m:t>
                        </m:r>
                      </m:num>
                      <m:den>
                        <m:r>
                          <a:rPr lang="en-US" sz="2400" i="1">
                            <a:solidFill>
                              <a:schemeClr val="tx1"/>
                            </a:solidFill>
                            <a:latin typeface="Cambria Math"/>
                          </a:rPr>
                          <m:t>1∗</m:t>
                        </m:r>
                        <m:sSup>
                          <m:sSupPr>
                            <m:ctrlPr>
                              <a:rPr lang="en-US" sz="2400" i="1">
                                <a:solidFill>
                                  <a:schemeClr val="tx1"/>
                                </a:solidFill>
                                <a:latin typeface="Cambria Math"/>
                              </a:rPr>
                            </m:ctrlPr>
                          </m:sSupPr>
                          <m:e>
                            <m:r>
                              <a:rPr lang="en-US" sz="2400" i="1">
                                <a:solidFill>
                                  <a:schemeClr val="tx1"/>
                                </a:solidFill>
                                <a:latin typeface="Cambria Math"/>
                              </a:rPr>
                              <m:t>10</m:t>
                            </m:r>
                          </m:e>
                          <m:sup>
                            <m:r>
                              <a:rPr lang="en-US" sz="2400" i="1">
                                <a:solidFill>
                                  <a:schemeClr val="tx1"/>
                                </a:solidFill>
                                <a:latin typeface="Cambria Math"/>
                              </a:rPr>
                              <m:t>−6</m:t>
                            </m:r>
                          </m:sup>
                        </m:sSup>
                      </m:den>
                    </m:f>
                    <m:r>
                      <a:rPr lang="en-US" sz="2400" i="1">
                        <a:solidFill>
                          <a:schemeClr val="tx1"/>
                        </a:solidFill>
                        <a:latin typeface="Cambria Math"/>
                      </a:rPr>
                      <m:t>=3.5∗</m:t>
                    </m:r>
                    <m:sSup>
                      <m:sSupPr>
                        <m:ctrlPr>
                          <a:rPr lang="en-US" sz="2400" i="1">
                            <a:solidFill>
                              <a:schemeClr val="tx1"/>
                            </a:solidFill>
                            <a:latin typeface="Cambria Math"/>
                          </a:rPr>
                        </m:ctrlPr>
                      </m:sSupPr>
                      <m:e>
                        <m:r>
                          <a:rPr lang="en-US" sz="2400" i="1">
                            <a:solidFill>
                              <a:schemeClr val="tx1"/>
                            </a:solidFill>
                            <a:latin typeface="Cambria Math"/>
                          </a:rPr>
                          <m:t>10</m:t>
                        </m:r>
                      </m:e>
                      <m:sup>
                        <m:r>
                          <a:rPr lang="en-US" sz="2400" i="1">
                            <a:solidFill>
                              <a:schemeClr val="tx1"/>
                            </a:solidFill>
                            <a:latin typeface="Cambria Math"/>
                          </a:rPr>
                          <m:t>5</m:t>
                        </m:r>
                      </m:sup>
                    </m:sSup>
                  </m:oMath>
                </a14:m>
                <a:endParaRPr lang="en-US" sz="2400" dirty="0">
                  <a:solidFill>
                    <a:schemeClr val="tx1"/>
                  </a:solidFill>
                </a:endParaRPr>
              </a:p>
              <a:p>
                <a:pPr marL="0" indent="0">
                  <a:buNone/>
                </a:pPr>
                <a:r>
                  <a:rPr lang="en-US" sz="2400" dirty="0">
                    <a:solidFill>
                      <a:schemeClr val="tx1"/>
                    </a:solidFill>
                  </a:rPr>
                  <a:t>Note that Re is low enough to allow the laminar boundary layer, so:</a:t>
                </a:r>
              </a:p>
              <a:p>
                <a:pPr marL="0" indent="0">
                  <a:buNone/>
                </a:pPr>
                <a:r>
                  <a:rPr lang="en-US" sz="2400" dirty="0">
                    <a:solidFill>
                      <a:schemeClr val="tx1"/>
                    </a:solidFill>
                  </a:rPr>
                  <a:t>                                              </a:t>
                </a:r>
                <a14:m>
                  <m:oMath xmlns:m="http://schemas.openxmlformats.org/officeDocument/2006/math">
                    <m:f>
                      <m:fPr>
                        <m:ctrlPr>
                          <a:rPr lang="en-US" sz="2400" i="1">
                            <a:solidFill>
                              <a:schemeClr val="tx1"/>
                            </a:solidFill>
                            <a:latin typeface="Cambria Math"/>
                          </a:rPr>
                        </m:ctrlPr>
                      </m:fPr>
                      <m:num>
                        <m:r>
                          <a:rPr lang="en-US" sz="2400" i="1">
                            <a:solidFill>
                              <a:schemeClr val="tx1"/>
                            </a:solidFill>
                            <a:latin typeface="Cambria Math"/>
                          </a:rPr>
                          <m:t>𝛿</m:t>
                        </m:r>
                      </m:num>
                      <m:den>
                        <m:r>
                          <a:rPr lang="en-US" sz="2400" i="1">
                            <a:solidFill>
                              <a:schemeClr val="tx1"/>
                            </a:solidFill>
                            <a:latin typeface="Cambria Math"/>
                          </a:rPr>
                          <m:t>𝑋</m:t>
                        </m:r>
                      </m:den>
                    </m:f>
                    <m:r>
                      <a:rPr lang="en-US" sz="2400" i="1">
                        <a:solidFill>
                          <a:schemeClr val="tx1"/>
                        </a:solidFill>
                        <a:latin typeface="Cambria Math"/>
                      </a:rPr>
                      <m:t> =</m:t>
                    </m:r>
                    <m:f>
                      <m:fPr>
                        <m:ctrlPr>
                          <a:rPr lang="en-US" sz="2400" i="1">
                            <a:solidFill>
                              <a:schemeClr val="tx1"/>
                            </a:solidFill>
                            <a:latin typeface="Cambria Math"/>
                          </a:rPr>
                        </m:ctrlPr>
                      </m:fPr>
                      <m:num>
                        <m:r>
                          <a:rPr lang="en-US" sz="2400" i="1">
                            <a:solidFill>
                              <a:schemeClr val="tx1"/>
                            </a:solidFill>
                            <a:latin typeface="Cambria Math"/>
                          </a:rPr>
                          <m:t>4.65</m:t>
                        </m:r>
                      </m:num>
                      <m:den>
                        <m:rad>
                          <m:radPr>
                            <m:degHide m:val="on"/>
                            <m:ctrlPr>
                              <a:rPr lang="en-US" sz="2400" i="1">
                                <a:solidFill>
                                  <a:schemeClr val="tx1"/>
                                </a:solidFill>
                                <a:latin typeface="Cambria Math"/>
                              </a:rPr>
                            </m:ctrlPr>
                          </m:radPr>
                          <m:deg/>
                          <m:e>
                            <m:sSub>
                              <m:sSubPr>
                                <m:ctrlPr>
                                  <a:rPr lang="en-US" sz="2400" i="1">
                                    <a:solidFill>
                                      <a:schemeClr val="tx1"/>
                                    </a:solidFill>
                                    <a:latin typeface="Cambria Math"/>
                                  </a:rPr>
                                </m:ctrlPr>
                              </m:sSubPr>
                              <m:e>
                                <m:r>
                                  <a:rPr lang="en-US" sz="2400" i="1">
                                    <a:solidFill>
                                      <a:schemeClr val="tx1"/>
                                    </a:solidFill>
                                    <a:latin typeface="Cambria Math"/>
                                  </a:rPr>
                                  <m:t>𝑅𝑒</m:t>
                                </m:r>
                              </m:e>
                              <m:sub>
                                <m:r>
                                  <a:rPr lang="en-US" sz="2400" i="1">
                                    <a:solidFill>
                                      <a:schemeClr val="tx1"/>
                                    </a:solidFill>
                                    <a:latin typeface="Cambria Math"/>
                                  </a:rPr>
                                  <m:t>𝑥</m:t>
                                </m:r>
                              </m:sub>
                            </m:sSub>
                          </m:e>
                        </m:rad>
                      </m:den>
                    </m:f>
                    <m:r>
                      <a:rPr lang="en-US" sz="2400" i="1">
                        <a:solidFill>
                          <a:schemeClr val="tx1"/>
                        </a:solidFill>
                        <a:latin typeface="Cambria Math"/>
                      </a:rPr>
                      <m:t>, </m:t>
                    </m:r>
                  </m:oMath>
                </a14:m>
                <a:endParaRPr lang="en-US" sz="2400"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n-US" sz="2400" i="1">
                          <a:solidFill>
                            <a:schemeClr val="tx1"/>
                          </a:solidFill>
                          <a:latin typeface="Cambria Math"/>
                        </a:rPr>
                        <m:t>𝛿</m:t>
                      </m:r>
                      <m:r>
                        <a:rPr lang="en-US" sz="2400" i="1">
                          <a:solidFill>
                            <a:schemeClr val="tx1"/>
                          </a:solidFill>
                          <a:latin typeface="Cambria Math"/>
                        </a:rPr>
                        <m:t>=</m:t>
                      </m:r>
                      <m:f>
                        <m:fPr>
                          <m:ctrlPr>
                            <a:rPr lang="en-US" sz="2400" i="1">
                              <a:solidFill>
                                <a:schemeClr val="tx1"/>
                              </a:solidFill>
                              <a:latin typeface="Cambria Math"/>
                            </a:rPr>
                          </m:ctrlPr>
                        </m:fPr>
                        <m:num>
                          <m:r>
                            <a:rPr lang="en-US" sz="2400" i="1">
                              <a:solidFill>
                                <a:schemeClr val="tx1"/>
                              </a:solidFill>
                              <a:latin typeface="Cambria Math"/>
                            </a:rPr>
                            <m:t>4.65</m:t>
                          </m:r>
                        </m:num>
                        <m:den>
                          <m:rad>
                            <m:radPr>
                              <m:degHide m:val="on"/>
                              <m:ctrlPr>
                                <a:rPr lang="en-US" sz="2400" i="1">
                                  <a:solidFill>
                                    <a:schemeClr val="tx1"/>
                                  </a:solidFill>
                                  <a:latin typeface="Cambria Math"/>
                                </a:rPr>
                              </m:ctrlPr>
                            </m:radPr>
                            <m:deg/>
                            <m:e>
                              <m:sSub>
                                <m:sSubPr>
                                  <m:ctrlPr>
                                    <a:rPr lang="en-US" sz="2400" i="1">
                                      <a:solidFill>
                                        <a:schemeClr val="tx1"/>
                                      </a:solidFill>
                                      <a:latin typeface="Cambria Math"/>
                                    </a:rPr>
                                  </m:ctrlPr>
                                </m:sSubPr>
                                <m:e>
                                  <m:r>
                                    <a:rPr lang="en-US" sz="2400" i="1">
                                      <a:solidFill>
                                        <a:schemeClr val="tx1"/>
                                      </a:solidFill>
                                      <a:latin typeface="Cambria Math"/>
                                    </a:rPr>
                                    <m:t>𝑅𝑒</m:t>
                                  </m:r>
                                </m:e>
                                <m:sub>
                                  <m:r>
                                    <a:rPr lang="en-US" sz="2400" i="1">
                                      <a:solidFill>
                                        <a:schemeClr val="tx1"/>
                                      </a:solidFill>
                                      <a:latin typeface="Cambria Math"/>
                                    </a:rPr>
                                    <m:t>𝑥</m:t>
                                  </m:r>
                                </m:sub>
                              </m:sSub>
                            </m:e>
                          </m:rad>
                        </m:den>
                      </m:f>
                      <m:r>
                        <a:rPr lang="en-US" sz="2400" i="1">
                          <a:solidFill>
                            <a:schemeClr val="tx1"/>
                          </a:solidFill>
                          <a:latin typeface="Cambria Math"/>
                        </a:rPr>
                        <m:t>𝑥</m:t>
                      </m:r>
                      <m:r>
                        <a:rPr lang="en-US" sz="2400" i="1">
                          <a:solidFill>
                            <a:schemeClr val="tx1"/>
                          </a:solidFill>
                          <a:latin typeface="Cambria Math"/>
                        </a:rPr>
                        <m:t>=</m:t>
                      </m:r>
                      <m:f>
                        <m:fPr>
                          <m:ctrlPr>
                            <a:rPr lang="en-US" sz="2400" i="1">
                              <a:solidFill>
                                <a:schemeClr val="tx1"/>
                              </a:solidFill>
                              <a:latin typeface="Cambria Math"/>
                            </a:rPr>
                          </m:ctrlPr>
                        </m:fPr>
                        <m:num>
                          <m:r>
                            <a:rPr lang="en-US" sz="2400" i="1">
                              <a:solidFill>
                                <a:schemeClr val="tx1"/>
                              </a:solidFill>
                              <a:latin typeface="Cambria Math"/>
                            </a:rPr>
                            <m:t>4.65</m:t>
                          </m:r>
                        </m:num>
                        <m:den>
                          <m:rad>
                            <m:radPr>
                              <m:degHide m:val="on"/>
                              <m:ctrlPr>
                                <a:rPr lang="en-US" sz="2400" i="1">
                                  <a:solidFill>
                                    <a:schemeClr val="tx1"/>
                                  </a:solidFill>
                                  <a:latin typeface="Cambria Math"/>
                                </a:rPr>
                              </m:ctrlPr>
                            </m:radPr>
                            <m:deg/>
                            <m:e>
                              <m:r>
                                <a:rPr lang="en-US" sz="2400" i="1">
                                  <a:solidFill>
                                    <a:schemeClr val="tx1"/>
                                  </a:solidFill>
                                  <a:latin typeface="Cambria Math"/>
                                </a:rPr>
                                <m:t>3.5∗</m:t>
                              </m:r>
                              <m:sSup>
                                <m:sSupPr>
                                  <m:ctrlPr>
                                    <a:rPr lang="en-US" sz="2400" i="1">
                                      <a:solidFill>
                                        <a:schemeClr val="tx1"/>
                                      </a:solidFill>
                                      <a:latin typeface="Cambria Math"/>
                                    </a:rPr>
                                  </m:ctrlPr>
                                </m:sSupPr>
                                <m:e>
                                  <m:r>
                                    <a:rPr lang="en-US" sz="2400" i="1">
                                      <a:solidFill>
                                        <a:schemeClr val="tx1"/>
                                      </a:solidFill>
                                      <a:latin typeface="Cambria Math"/>
                                    </a:rPr>
                                    <m:t>10</m:t>
                                  </m:r>
                                </m:e>
                                <m:sup>
                                  <m:r>
                                    <a:rPr lang="en-US" sz="2400" i="1">
                                      <a:solidFill>
                                        <a:schemeClr val="tx1"/>
                                      </a:solidFill>
                                      <a:latin typeface="Cambria Math"/>
                                    </a:rPr>
                                    <m:t>5</m:t>
                                  </m:r>
                                </m:sup>
                              </m:sSup>
                            </m:e>
                          </m:rad>
                        </m:den>
                      </m:f>
                      <m:r>
                        <a:rPr lang="en-US" sz="2400" i="1">
                          <a:solidFill>
                            <a:schemeClr val="tx1"/>
                          </a:solidFill>
                          <a:latin typeface="Cambria Math"/>
                        </a:rPr>
                        <m:t>∗0.035=0.275</m:t>
                      </m:r>
                      <m:r>
                        <a:rPr lang="en-US" sz="2400" i="1">
                          <a:solidFill>
                            <a:schemeClr val="tx1"/>
                          </a:solidFill>
                          <a:latin typeface="Cambria Math"/>
                        </a:rPr>
                        <m:t>𝑚𝑚</m:t>
                      </m:r>
                    </m:oMath>
                  </m:oMathPara>
                </a14:m>
                <a:endParaRPr lang="en-US" sz="2400" dirty="0">
                  <a:solidFill>
                    <a:schemeClr val="tx1"/>
                  </a:solidFill>
                </a:endParaRPr>
              </a:p>
              <a:p>
                <a:pPr marL="0" indent="0">
                  <a:buNone/>
                </a:pPr>
                <a14:m>
                  <m:oMath xmlns:m="http://schemas.openxmlformats.org/officeDocument/2006/math">
                    <m:sSub>
                      <m:sSubPr>
                        <m:ctrlPr>
                          <a:rPr lang="en-US" sz="2400" i="1">
                            <a:solidFill>
                              <a:schemeClr val="tx1"/>
                            </a:solidFill>
                            <a:latin typeface="Cambria Math"/>
                          </a:rPr>
                        </m:ctrlPr>
                      </m:sSubPr>
                      <m:e>
                        <m:r>
                          <a:rPr lang="en-US" sz="2400" i="1">
                            <a:solidFill>
                              <a:schemeClr val="tx1"/>
                            </a:solidFill>
                            <a:latin typeface="Cambria Math"/>
                          </a:rPr>
                          <m:t>𝜏</m:t>
                        </m:r>
                      </m:e>
                      <m:sub>
                        <m:r>
                          <a:rPr lang="en-US" sz="2400" i="1">
                            <a:solidFill>
                              <a:schemeClr val="tx1"/>
                            </a:solidFill>
                            <a:latin typeface="Cambria Math"/>
                          </a:rPr>
                          <m:t>𝑜</m:t>
                        </m:r>
                      </m:sub>
                    </m:sSub>
                    <m:r>
                      <a:rPr lang="en-US" sz="2400" i="1">
                        <a:solidFill>
                          <a:schemeClr val="tx1"/>
                        </a:solidFill>
                        <a:latin typeface="Cambria Math"/>
                      </a:rPr>
                      <m:t>=0.332</m:t>
                    </m:r>
                    <m:rad>
                      <m:radPr>
                        <m:degHide m:val="on"/>
                        <m:ctrlPr>
                          <a:rPr lang="en-US" sz="2400" i="1">
                            <a:solidFill>
                              <a:schemeClr val="tx1"/>
                            </a:solidFill>
                            <a:latin typeface="Cambria Math"/>
                          </a:rPr>
                        </m:ctrlPr>
                      </m:radPr>
                      <m:deg/>
                      <m:e>
                        <m:f>
                          <m:fPr>
                            <m:ctrlPr>
                              <a:rPr lang="en-US" sz="2400" i="1">
                                <a:solidFill>
                                  <a:schemeClr val="tx1"/>
                                </a:solidFill>
                                <a:latin typeface="Cambria Math"/>
                              </a:rPr>
                            </m:ctrlPr>
                          </m:fPr>
                          <m:num>
                            <m:r>
                              <a:rPr lang="en-US" sz="2400" i="1">
                                <a:solidFill>
                                  <a:schemeClr val="tx1"/>
                                </a:solidFill>
                                <a:latin typeface="Cambria Math"/>
                              </a:rPr>
                              <m:t>µ</m:t>
                            </m:r>
                            <m:r>
                              <a:rPr lang="en-US" sz="2400" i="1">
                                <a:solidFill>
                                  <a:schemeClr val="tx1"/>
                                </a:solidFill>
                                <a:latin typeface="Cambria Math"/>
                              </a:rPr>
                              <m:t>𝜌</m:t>
                            </m:r>
                            <m:sSubSup>
                              <m:sSubSupPr>
                                <m:ctrlPr>
                                  <a:rPr lang="en-US" sz="2400" i="1">
                                    <a:solidFill>
                                      <a:schemeClr val="tx1"/>
                                    </a:solidFill>
                                    <a:latin typeface="Cambria Math"/>
                                  </a:rPr>
                                </m:ctrlPr>
                              </m:sSubSupPr>
                              <m:e>
                                <m:r>
                                  <a:rPr lang="en-US" sz="2400" i="1">
                                    <a:solidFill>
                                      <a:schemeClr val="tx1"/>
                                    </a:solidFill>
                                    <a:latin typeface="Cambria Math"/>
                                  </a:rPr>
                                  <m:t>𝑈</m:t>
                                </m:r>
                              </m:e>
                              <m:sub>
                                <m:r>
                                  <a:rPr lang="en-US" sz="2400" i="1">
                                    <a:solidFill>
                                      <a:schemeClr val="tx1"/>
                                    </a:solidFill>
                                    <a:latin typeface="Cambria Math"/>
                                  </a:rPr>
                                  <m:t>∞</m:t>
                                </m:r>
                              </m:sub>
                              <m:sup>
                                <m:r>
                                  <a:rPr lang="en-US" sz="2400" i="1">
                                    <a:solidFill>
                                      <a:schemeClr val="tx1"/>
                                    </a:solidFill>
                                    <a:latin typeface="Cambria Math"/>
                                  </a:rPr>
                                  <m:t>3</m:t>
                                </m:r>
                              </m:sup>
                            </m:sSubSup>
                          </m:num>
                          <m:den>
                            <m:r>
                              <a:rPr lang="en-US" sz="2400" i="1">
                                <a:solidFill>
                                  <a:schemeClr val="tx1"/>
                                </a:solidFill>
                                <a:latin typeface="Cambria Math"/>
                              </a:rPr>
                              <m:t>𝑥</m:t>
                            </m:r>
                          </m:den>
                        </m:f>
                      </m:e>
                    </m:rad>
                    <m:r>
                      <a:rPr lang="en-US" sz="2400" i="1">
                        <a:solidFill>
                          <a:schemeClr val="tx1"/>
                        </a:solidFill>
                        <a:latin typeface="Cambria Math"/>
                      </a:rPr>
                      <m:t>=0.332µ</m:t>
                    </m:r>
                    <m:d>
                      <m:dPr>
                        <m:ctrlPr>
                          <a:rPr lang="en-US" sz="2400" i="1">
                            <a:solidFill>
                              <a:schemeClr val="tx1"/>
                            </a:solidFill>
                            <a:latin typeface="Cambria Math"/>
                          </a:rPr>
                        </m:ctrlPr>
                      </m:dPr>
                      <m:e>
                        <m:f>
                          <m:fPr>
                            <m:ctrlPr>
                              <a:rPr lang="en-US" sz="2400" i="1">
                                <a:solidFill>
                                  <a:schemeClr val="tx1"/>
                                </a:solidFill>
                                <a:latin typeface="Cambria Math"/>
                              </a:rPr>
                            </m:ctrlPr>
                          </m:fPr>
                          <m:num>
                            <m:sSub>
                              <m:sSubPr>
                                <m:ctrlPr>
                                  <a:rPr lang="en-US" sz="2400" i="1">
                                    <a:solidFill>
                                      <a:schemeClr val="tx1"/>
                                    </a:solidFill>
                                    <a:latin typeface="Cambria Math"/>
                                  </a:rPr>
                                </m:ctrlPr>
                              </m:sSubPr>
                              <m:e>
                                <m:r>
                                  <a:rPr lang="en-US" sz="2400" i="1">
                                    <a:solidFill>
                                      <a:schemeClr val="tx1"/>
                                    </a:solidFill>
                                    <a:latin typeface="Cambria Math"/>
                                  </a:rPr>
                                  <m:t>𝑈</m:t>
                                </m:r>
                              </m:e>
                              <m:sub>
                                <m:r>
                                  <a:rPr lang="en-US" sz="2400" i="1">
                                    <a:solidFill>
                                      <a:schemeClr val="tx1"/>
                                    </a:solidFill>
                                    <a:latin typeface="Cambria Math"/>
                                  </a:rPr>
                                  <m:t>∞</m:t>
                                </m:r>
                              </m:sub>
                            </m:sSub>
                          </m:num>
                          <m:den>
                            <m:r>
                              <a:rPr lang="en-US" sz="2400" i="1">
                                <a:solidFill>
                                  <a:schemeClr val="tx1"/>
                                </a:solidFill>
                                <a:latin typeface="Cambria Math"/>
                              </a:rPr>
                              <m:t>𝑥</m:t>
                            </m:r>
                          </m:den>
                        </m:f>
                      </m:e>
                    </m:d>
                    <m:rad>
                      <m:radPr>
                        <m:degHide m:val="on"/>
                        <m:ctrlPr>
                          <a:rPr lang="en-US" sz="2400" i="1">
                            <a:solidFill>
                              <a:schemeClr val="tx1"/>
                            </a:solidFill>
                            <a:latin typeface="Cambria Math"/>
                          </a:rPr>
                        </m:ctrlPr>
                      </m:radPr>
                      <m:deg/>
                      <m:e>
                        <m:r>
                          <a:rPr lang="en-US" sz="2400" i="1">
                            <a:solidFill>
                              <a:schemeClr val="tx1"/>
                            </a:solidFill>
                            <a:latin typeface="Cambria Math"/>
                          </a:rPr>
                          <m:t>𝑅𝑒</m:t>
                        </m:r>
                      </m:e>
                    </m:rad>
                  </m:oMath>
                </a14:m>
                <a:r>
                  <a:rPr lang="en-US" sz="2400" dirty="0">
                    <a:solidFill>
                      <a:schemeClr val="tx1"/>
                    </a:solidFill>
                  </a:rPr>
                  <a:t>, where </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77333" y="205099"/>
                <a:ext cx="9406703" cy="6588808"/>
              </a:xfrm>
              <a:blipFill rotWithShape="1">
                <a:blip r:embed="rId2"/>
                <a:stretch>
                  <a:fillRect l="-778" t="-1944" r="-5768" b="-1574"/>
                </a:stretch>
              </a:blipFill>
            </p:spPr>
            <p:txBody>
              <a:bodyPr/>
              <a:lstStyle/>
              <a:p>
                <a:r>
                  <a:rPr lang="en-US">
                    <a:noFill/>
                  </a:rPr>
                  <a:t> </a:t>
                </a:r>
              </a:p>
            </p:txBody>
          </p:sp>
        </mc:Fallback>
      </mc:AlternateContent>
    </p:spTree>
    <p:extLst>
      <p:ext uri="{BB962C8B-B14F-4D97-AF65-F5344CB8AC3E}">
        <p14:creationId xmlns:p14="http://schemas.microsoft.com/office/powerpoint/2010/main" val="20046736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33286" y="222191"/>
                <a:ext cx="9126908" cy="6315342"/>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a:rPr>
                        <m:t>µ=</m:t>
                      </m:r>
                      <m:r>
                        <a:rPr lang="en-US" sz="2400" i="1" smtClean="0">
                          <a:solidFill>
                            <a:schemeClr val="tx1"/>
                          </a:solidFill>
                          <a:latin typeface="Cambria Math"/>
                        </a:rPr>
                        <m:t>𝑣</m:t>
                      </m:r>
                      <m:r>
                        <a:rPr lang="en-US" sz="2400" i="1" smtClean="0">
                          <a:solidFill>
                            <a:schemeClr val="tx1"/>
                          </a:solidFill>
                          <a:latin typeface="Cambria Math"/>
                        </a:rPr>
                        <m:t>𝜌</m:t>
                      </m:r>
                      <m:r>
                        <a:rPr lang="en-US" sz="2400" i="1" smtClean="0">
                          <a:solidFill>
                            <a:schemeClr val="tx1"/>
                          </a:solidFill>
                          <a:latin typeface="Cambria Math"/>
                        </a:rPr>
                        <m:t>=1∗</m:t>
                      </m:r>
                      <m:sSup>
                        <m:sSupPr>
                          <m:ctrlPr>
                            <a:rPr lang="en-US" sz="2400" i="1">
                              <a:solidFill>
                                <a:schemeClr val="tx1"/>
                              </a:solidFill>
                              <a:latin typeface="Cambria Math"/>
                            </a:rPr>
                          </m:ctrlPr>
                        </m:sSupPr>
                        <m:e>
                          <m:r>
                            <a:rPr lang="en-US" sz="2400" i="1">
                              <a:solidFill>
                                <a:schemeClr val="tx1"/>
                              </a:solidFill>
                              <a:latin typeface="Cambria Math"/>
                            </a:rPr>
                            <m:t>10</m:t>
                          </m:r>
                        </m:e>
                        <m:sup>
                          <m:r>
                            <a:rPr lang="en-US" sz="2400" i="1">
                              <a:solidFill>
                                <a:schemeClr val="tx1"/>
                              </a:solidFill>
                              <a:latin typeface="Cambria Math"/>
                            </a:rPr>
                            <m:t>−3</m:t>
                          </m:r>
                        </m:sup>
                      </m:sSup>
                    </m:oMath>
                  </m:oMathPara>
                </a14:m>
                <a:endParaRPr lang="en-US" sz="2400"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sSub>
                        <m:sSubPr>
                          <m:ctrlPr>
                            <a:rPr lang="en-US" sz="2400" i="1">
                              <a:solidFill>
                                <a:schemeClr val="tx1"/>
                              </a:solidFill>
                              <a:latin typeface="Cambria Math"/>
                            </a:rPr>
                          </m:ctrlPr>
                        </m:sSubPr>
                        <m:e>
                          <m:r>
                            <a:rPr lang="en-US" sz="2400" i="1">
                              <a:solidFill>
                                <a:schemeClr val="tx1"/>
                              </a:solidFill>
                              <a:latin typeface="Cambria Math"/>
                            </a:rPr>
                            <m:t>                                   </m:t>
                          </m:r>
                          <m:r>
                            <a:rPr lang="en-US" sz="2400" i="1">
                              <a:solidFill>
                                <a:schemeClr val="tx1"/>
                              </a:solidFill>
                              <a:latin typeface="Cambria Math"/>
                            </a:rPr>
                            <m:t>𝜏</m:t>
                          </m:r>
                        </m:e>
                        <m:sub>
                          <m:r>
                            <a:rPr lang="en-US" sz="2400" i="1">
                              <a:solidFill>
                                <a:schemeClr val="tx1"/>
                              </a:solidFill>
                              <a:latin typeface="Cambria Math"/>
                            </a:rPr>
                            <m:t>𝑜</m:t>
                          </m:r>
                        </m:sub>
                      </m:sSub>
                      <m:r>
                        <a:rPr lang="en-US" sz="2400" i="1">
                          <a:solidFill>
                            <a:schemeClr val="tx1"/>
                          </a:solidFill>
                          <a:latin typeface="Cambria Math"/>
                        </a:rPr>
                        <m:t>=0.332∗1∗</m:t>
                      </m:r>
                      <m:sSup>
                        <m:sSupPr>
                          <m:ctrlPr>
                            <a:rPr lang="en-US" sz="2400" i="1">
                              <a:solidFill>
                                <a:schemeClr val="tx1"/>
                              </a:solidFill>
                              <a:latin typeface="Cambria Math"/>
                            </a:rPr>
                          </m:ctrlPr>
                        </m:sSupPr>
                        <m:e>
                          <m:r>
                            <a:rPr lang="en-US" sz="2400" i="1">
                              <a:solidFill>
                                <a:schemeClr val="tx1"/>
                              </a:solidFill>
                              <a:latin typeface="Cambria Math"/>
                            </a:rPr>
                            <m:t>10</m:t>
                          </m:r>
                        </m:e>
                        <m:sup>
                          <m:r>
                            <a:rPr lang="en-US" sz="2400" i="1">
                              <a:solidFill>
                                <a:schemeClr val="tx1"/>
                              </a:solidFill>
                              <a:latin typeface="Cambria Math"/>
                            </a:rPr>
                            <m:t>−3</m:t>
                          </m:r>
                        </m:sup>
                      </m:sSup>
                      <m:r>
                        <a:rPr lang="en-US" sz="2400" i="1">
                          <a:solidFill>
                            <a:schemeClr val="tx1"/>
                          </a:solidFill>
                          <a:latin typeface="Cambria Math"/>
                        </a:rPr>
                        <m:t>∗</m:t>
                      </m:r>
                      <m:d>
                        <m:dPr>
                          <m:ctrlPr>
                            <a:rPr lang="en-US" sz="2400" i="1">
                              <a:solidFill>
                                <a:schemeClr val="tx1"/>
                              </a:solidFill>
                              <a:latin typeface="Cambria Math"/>
                            </a:rPr>
                          </m:ctrlPr>
                        </m:dPr>
                        <m:e>
                          <m:f>
                            <m:fPr>
                              <m:ctrlPr>
                                <a:rPr lang="en-US" sz="2400" i="1">
                                  <a:solidFill>
                                    <a:schemeClr val="tx1"/>
                                  </a:solidFill>
                                  <a:latin typeface="Cambria Math"/>
                                </a:rPr>
                              </m:ctrlPr>
                            </m:fPr>
                            <m:num>
                              <m:r>
                                <a:rPr lang="en-US" sz="2400" i="1">
                                  <a:solidFill>
                                    <a:schemeClr val="tx1"/>
                                  </a:solidFill>
                                  <a:latin typeface="Cambria Math"/>
                                </a:rPr>
                                <m:t>10</m:t>
                              </m:r>
                            </m:num>
                            <m:den>
                              <m:r>
                                <a:rPr lang="en-US" sz="2400" i="1">
                                  <a:solidFill>
                                    <a:schemeClr val="tx1"/>
                                  </a:solidFill>
                                  <a:latin typeface="Cambria Math"/>
                                </a:rPr>
                                <m:t>0.035</m:t>
                              </m:r>
                            </m:den>
                          </m:f>
                        </m:e>
                      </m:d>
                      <m:rad>
                        <m:radPr>
                          <m:degHide m:val="on"/>
                          <m:ctrlPr>
                            <a:rPr lang="en-US" sz="2400" i="1">
                              <a:solidFill>
                                <a:schemeClr val="tx1"/>
                              </a:solidFill>
                              <a:latin typeface="Cambria Math"/>
                            </a:rPr>
                          </m:ctrlPr>
                        </m:radPr>
                        <m:deg/>
                        <m:e>
                          <m:r>
                            <a:rPr lang="en-US" sz="2400" i="1">
                              <a:solidFill>
                                <a:schemeClr val="tx1"/>
                              </a:solidFill>
                              <a:latin typeface="Cambria Math"/>
                            </a:rPr>
                            <m:t>3.5∗</m:t>
                          </m:r>
                          <m:sSup>
                            <m:sSupPr>
                              <m:ctrlPr>
                                <a:rPr lang="en-US" sz="2400" i="1">
                                  <a:solidFill>
                                    <a:schemeClr val="tx1"/>
                                  </a:solidFill>
                                  <a:latin typeface="Cambria Math"/>
                                </a:rPr>
                              </m:ctrlPr>
                            </m:sSupPr>
                            <m:e>
                              <m:r>
                                <a:rPr lang="en-US" sz="2400" i="1">
                                  <a:solidFill>
                                    <a:schemeClr val="tx1"/>
                                  </a:solidFill>
                                  <a:latin typeface="Cambria Math"/>
                                </a:rPr>
                                <m:t>10</m:t>
                              </m:r>
                            </m:e>
                            <m:sup>
                              <m:r>
                                <a:rPr lang="en-US" sz="2400" i="1">
                                  <a:solidFill>
                                    <a:schemeClr val="tx1"/>
                                  </a:solidFill>
                                  <a:latin typeface="Cambria Math"/>
                                </a:rPr>
                                <m:t>5</m:t>
                              </m:r>
                            </m:sup>
                          </m:sSup>
                        </m:e>
                      </m:rad>
                    </m:oMath>
                  </m:oMathPara>
                </a14:m>
                <a:endParaRPr lang="en-US" sz="2400"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n-US" sz="2400" i="1">
                          <a:solidFill>
                            <a:schemeClr val="tx1"/>
                          </a:solidFill>
                          <a:latin typeface="Cambria Math"/>
                        </a:rPr>
                        <m:t>=56.118</m:t>
                      </m:r>
                      <m:f>
                        <m:fPr>
                          <m:type m:val="lin"/>
                          <m:ctrlPr>
                            <a:rPr lang="en-US" sz="2400" i="1">
                              <a:solidFill>
                                <a:schemeClr val="tx1"/>
                              </a:solidFill>
                              <a:latin typeface="Cambria Math"/>
                            </a:rPr>
                          </m:ctrlPr>
                        </m:fPr>
                        <m:num>
                          <m:r>
                            <a:rPr lang="en-US" sz="2400" i="1">
                              <a:solidFill>
                                <a:schemeClr val="tx1"/>
                              </a:solidFill>
                              <a:latin typeface="Cambria Math"/>
                            </a:rPr>
                            <m:t>𝑁</m:t>
                          </m:r>
                        </m:num>
                        <m:den>
                          <m:sSup>
                            <m:sSupPr>
                              <m:ctrlPr>
                                <a:rPr lang="en-US" sz="2400" i="1">
                                  <a:solidFill>
                                    <a:schemeClr val="tx1"/>
                                  </a:solidFill>
                                  <a:latin typeface="Cambria Math"/>
                                </a:rPr>
                              </m:ctrlPr>
                            </m:sSupPr>
                            <m:e>
                              <m:r>
                                <a:rPr lang="en-US" sz="2400" i="1">
                                  <a:solidFill>
                                    <a:schemeClr val="tx1"/>
                                  </a:solidFill>
                                  <a:latin typeface="Cambria Math"/>
                                </a:rPr>
                                <m:t>𝑚</m:t>
                              </m:r>
                            </m:e>
                            <m:sup>
                              <m:r>
                                <a:rPr lang="en-US" sz="2400" i="1">
                                  <a:solidFill>
                                    <a:schemeClr val="tx1"/>
                                  </a:solidFill>
                                  <a:latin typeface="Cambria Math"/>
                                </a:rPr>
                                <m:t>2</m:t>
                              </m:r>
                            </m:sup>
                          </m:sSup>
                        </m:den>
                      </m:f>
                    </m:oMath>
                  </m:oMathPara>
                </a14:m>
                <a:endParaRPr lang="en-US" sz="2400" dirty="0">
                  <a:solidFill>
                    <a:schemeClr val="tx1"/>
                  </a:solidFill>
                </a:endParaRPr>
              </a:p>
              <a:p>
                <a:pPr marL="0" lvl="0" indent="0">
                  <a:buNone/>
                </a:pPr>
                <a:r>
                  <a:rPr lang="en-US" sz="2400" dirty="0">
                    <a:solidFill>
                      <a:schemeClr val="tx1"/>
                    </a:solidFill>
                  </a:rPr>
                  <a:t>2</a:t>
                </a:r>
                <a:r>
                  <a:rPr lang="en-US" sz="2400" dirty="0" smtClean="0">
                    <a:solidFill>
                      <a:schemeClr val="tx1"/>
                    </a:solidFill>
                  </a:rPr>
                  <a:t>) </a:t>
                </a:r>
                <a14:m>
                  <m:oMath xmlns:m="http://schemas.openxmlformats.org/officeDocument/2006/math">
                    <m:r>
                      <a:rPr lang="en-US" sz="2400" i="1">
                        <a:solidFill>
                          <a:schemeClr val="tx1"/>
                        </a:solidFill>
                        <a:latin typeface="Cambria Math"/>
                      </a:rPr>
                      <m:t>𝑅𝑒</m:t>
                    </m:r>
                    <m:r>
                      <a:rPr lang="en-US" sz="2400" i="1">
                        <a:solidFill>
                          <a:schemeClr val="tx1"/>
                        </a:solidFill>
                        <a:latin typeface="Cambria Math"/>
                      </a:rPr>
                      <m:t>=</m:t>
                    </m:r>
                    <m:f>
                      <m:fPr>
                        <m:ctrlPr>
                          <a:rPr lang="en-US" sz="2400" i="1">
                            <a:solidFill>
                              <a:schemeClr val="tx1"/>
                            </a:solidFill>
                            <a:latin typeface="Cambria Math"/>
                          </a:rPr>
                        </m:ctrlPr>
                      </m:fPr>
                      <m:num>
                        <m:sSub>
                          <m:sSubPr>
                            <m:ctrlPr>
                              <a:rPr lang="en-US" sz="2400" i="1">
                                <a:solidFill>
                                  <a:schemeClr val="tx1"/>
                                </a:solidFill>
                                <a:latin typeface="Cambria Math"/>
                              </a:rPr>
                            </m:ctrlPr>
                          </m:sSubPr>
                          <m:e>
                            <m:r>
                              <a:rPr lang="en-US" sz="2400" i="1">
                                <a:solidFill>
                                  <a:schemeClr val="tx1"/>
                                </a:solidFill>
                                <a:latin typeface="Cambria Math"/>
                              </a:rPr>
                              <m:t>𝑈</m:t>
                            </m:r>
                          </m:e>
                          <m:sub>
                            <m:r>
                              <a:rPr lang="en-US" sz="2400" i="1">
                                <a:solidFill>
                                  <a:schemeClr val="tx1"/>
                                </a:solidFill>
                                <a:latin typeface="Cambria Math"/>
                              </a:rPr>
                              <m:t>∞</m:t>
                            </m:r>
                          </m:sub>
                        </m:sSub>
                        <m:r>
                          <a:rPr lang="en-US" sz="2400" i="1">
                            <a:solidFill>
                              <a:schemeClr val="tx1"/>
                            </a:solidFill>
                            <a:latin typeface="Cambria Math"/>
                          </a:rPr>
                          <m:t>𝑥</m:t>
                        </m:r>
                      </m:num>
                      <m:den>
                        <m:r>
                          <a:rPr lang="en-US" sz="2400" i="1">
                            <a:solidFill>
                              <a:schemeClr val="tx1"/>
                            </a:solidFill>
                            <a:latin typeface="Cambria Math"/>
                          </a:rPr>
                          <m:t>𝑣</m:t>
                        </m:r>
                      </m:den>
                    </m:f>
                    <m:r>
                      <a:rPr lang="en-US" sz="2400" i="1">
                        <a:solidFill>
                          <a:schemeClr val="tx1"/>
                        </a:solidFill>
                        <a:latin typeface="Cambria Math"/>
                      </a:rPr>
                      <m:t>=</m:t>
                    </m:r>
                    <m:f>
                      <m:fPr>
                        <m:ctrlPr>
                          <a:rPr lang="en-US" sz="2400" i="1">
                            <a:solidFill>
                              <a:schemeClr val="tx1"/>
                            </a:solidFill>
                            <a:latin typeface="Cambria Math"/>
                          </a:rPr>
                        </m:ctrlPr>
                      </m:fPr>
                      <m:num>
                        <m:r>
                          <a:rPr lang="en-US" sz="2400" i="1">
                            <a:solidFill>
                              <a:schemeClr val="tx1"/>
                            </a:solidFill>
                            <a:latin typeface="Cambria Math"/>
                          </a:rPr>
                          <m:t>10∗1.5</m:t>
                        </m:r>
                      </m:num>
                      <m:den>
                        <m:r>
                          <a:rPr lang="en-US" sz="2400" i="1">
                            <a:solidFill>
                              <a:schemeClr val="tx1"/>
                            </a:solidFill>
                            <a:latin typeface="Cambria Math"/>
                          </a:rPr>
                          <m:t>1∗</m:t>
                        </m:r>
                        <m:sSup>
                          <m:sSupPr>
                            <m:ctrlPr>
                              <a:rPr lang="en-US" sz="2400" i="1">
                                <a:solidFill>
                                  <a:schemeClr val="tx1"/>
                                </a:solidFill>
                                <a:latin typeface="Cambria Math"/>
                              </a:rPr>
                            </m:ctrlPr>
                          </m:sSupPr>
                          <m:e>
                            <m:r>
                              <a:rPr lang="en-US" sz="2400" i="1">
                                <a:solidFill>
                                  <a:schemeClr val="tx1"/>
                                </a:solidFill>
                                <a:latin typeface="Cambria Math"/>
                              </a:rPr>
                              <m:t>10</m:t>
                            </m:r>
                          </m:e>
                          <m:sup>
                            <m:r>
                              <a:rPr lang="en-US" sz="2400" i="1">
                                <a:solidFill>
                                  <a:schemeClr val="tx1"/>
                                </a:solidFill>
                                <a:latin typeface="Cambria Math"/>
                              </a:rPr>
                              <m:t>−6</m:t>
                            </m:r>
                          </m:sup>
                        </m:sSup>
                      </m:den>
                    </m:f>
                    <m:r>
                      <a:rPr lang="en-US" sz="2400" i="1">
                        <a:solidFill>
                          <a:schemeClr val="tx1"/>
                        </a:solidFill>
                        <a:latin typeface="Cambria Math"/>
                      </a:rPr>
                      <m:t>=1.5∗</m:t>
                    </m:r>
                    <m:sSup>
                      <m:sSupPr>
                        <m:ctrlPr>
                          <a:rPr lang="en-US" sz="2400" i="1">
                            <a:solidFill>
                              <a:schemeClr val="tx1"/>
                            </a:solidFill>
                            <a:latin typeface="Cambria Math"/>
                          </a:rPr>
                        </m:ctrlPr>
                      </m:sSupPr>
                      <m:e>
                        <m:r>
                          <a:rPr lang="en-US" sz="2400" i="1">
                            <a:solidFill>
                              <a:schemeClr val="tx1"/>
                            </a:solidFill>
                            <a:latin typeface="Cambria Math"/>
                          </a:rPr>
                          <m:t>10</m:t>
                        </m:r>
                      </m:e>
                      <m:sup>
                        <m:r>
                          <a:rPr lang="en-US" sz="2400" i="1">
                            <a:solidFill>
                              <a:schemeClr val="tx1"/>
                            </a:solidFill>
                            <a:latin typeface="Cambria Math"/>
                          </a:rPr>
                          <m:t>7</m:t>
                        </m:r>
                      </m:sup>
                    </m:sSup>
                  </m:oMath>
                </a14:m>
                <a:endParaRPr lang="en-US" sz="2400" dirty="0">
                  <a:solidFill>
                    <a:schemeClr val="tx1"/>
                  </a:solidFill>
                </a:endParaRPr>
              </a:p>
              <a:p>
                <a:pPr marL="0" indent="0">
                  <a:buNone/>
                </a:pPr>
                <a:r>
                  <a:rPr lang="en-US" sz="2400" dirty="0">
                    <a:solidFill>
                      <a:schemeClr val="tx1"/>
                    </a:solidFill>
                  </a:rPr>
                  <a:t>Note that Re is high enough to allow the turbulent boundary layer, so:-</a:t>
                </a:r>
              </a:p>
              <a:p>
                <a:pPr marL="0" indent="0">
                  <a:buNone/>
                </a:pPr>
                <a14:m>
                  <m:oMathPara xmlns:m="http://schemas.openxmlformats.org/officeDocument/2006/math">
                    <m:oMathParaPr>
                      <m:jc m:val="centerGroup"/>
                    </m:oMathParaPr>
                    <m:oMath xmlns:m="http://schemas.openxmlformats.org/officeDocument/2006/math">
                      <m:f>
                        <m:fPr>
                          <m:ctrlPr>
                            <a:rPr lang="en-US" sz="2400" i="1">
                              <a:solidFill>
                                <a:schemeClr val="tx1"/>
                              </a:solidFill>
                              <a:latin typeface="Cambria Math"/>
                            </a:rPr>
                          </m:ctrlPr>
                        </m:fPr>
                        <m:num>
                          <m:r>
                            <a:rPr lang="en-US" sz="2400" i="1">
                              <a:solidFill>
                                <a:schemeClr val="tx1"/>
                              </a:solidFill>
                              <a:latin typeface="Cambria Math"/>
                            </a:rPr>
                            <m:t>𝛿</m:t>
                          </m:r>
                        </m:num>
                        <m:den>
                          <m:r>
                            <a:rPr lang="en-US" sz="2400" i="1">
                              <a:solidFill>
                                <a:schemeClr val="tx1"/>
                              </a:solidFill>
                              <a:latin typeface="Cambria Math"/>
                            </a:rPr>
                            <m:t>𝑥</m:t>
                          </m:r>
                        </m:den>
                      </m:f>
                      <m:r>
                        <a:rPr lang="en-US" sz="2400" i="1">
                          <a:solidFill>
                            <a:schemeClr val="tx1"/>
                          </a:solidFill>
                          <a:latin typeface="Cambria Math"/>
                        </a:rPr>
                        <m:t>=</m:t>
                      </m:r>
                      <m:f>
                        <m:fPr>
                          <m:ctrlPr>
                            <a:rPr lang="en-US" sz="2400" i="1">
                              <a:solidFill>
                                <a:schemeClr val="tx1"/>
                              </a:solidFill>
                              <a:latin typeface="Cambria Math"/>
                            </a:rPr>
                          </m:ctrlPr>
                        </m:fPr>
                        <m:num>
                          <m:r>
                            <a:rPr lang="en-US" sz="2400" i="1">
                              <a:solidFill>
                                <a:schemeClr val="tx1"/>
                              </a:solidFill>
                              <a:latin typeface="Cambria Math"/>
                            </a:rPr>
                            <m:t>0.37</m:t>
                          </m:r>
                        </m:num>
                        <m:den>
                          <m:sSup>
                            <m:sSupPr>
                              <m:ctrlPr>
                                <a:rPr lang="en-US" sz="2400" i="1">
                                  <a:solidFill>
                                    <a:schemeClr val="tx1"/>
                                  </a:solidFill>
                                  <a:latin typeface="Cambria Math"/>
                                </a:rPr>
                              </m:ctrlPr>
                            </m:sSupPr>
                            <m:e>
                              <m:d>
                                <m:dPr>
                                  <m:ctrlPr>
                                    <a:rPr lang="en-US" sz="2400" i="1">
                                      <a:solidFill>
                                        <a:schemeClr val="tx1"/>
                                      </a:solidFill>
                                      <a:latin typeface="Cambria Math"/>
                                    </a:rPr>
                                  </m:ctrlPr>
                                </m:dPr>
                                <m:e>
                                  <m:sSub>
                                    <m:sSubPr>
                                      <m:ctrlPr>
                                        <a:rPr lang="en-US" sz="2400" i="1">
                                          <a:solidFill>
                                            <a:schemeClr val="tx1"/>
                                          </a:solidFill>
                                          <a:latin typeface="Cambria Math"/>
                                        </a:rPr>
                                      </m:ctrlPr>
                                    </m:sSubPr>
                                    <m:e>
                                      <m:r>
                                        <a:rPr lang="en-US" sz="2400" i="1">
                                          <a:solidFill>
                                            <a:schemeClr val="tx1"/>
                                          </a:solidFill>
                                          <a:latin typeface="Cambria Math"/>
                                        </a:rPr>
                                        <m:t>𝑅𝑒</m:t>
                                      </m:r>
                                    </m:e>
                                    <m:sub>
                                      <m:r>
                                        <a:rPr lang="en-US" sz="2400" i="1">
                                          <a:solidFill>
                                            <a:schemeClr val="tx1"/>
                                          </a:solidFill>
                                          <a:latin typeface="Cambria Math"/>
                                        </a:rPr>
                                        <m:t>𝑥</m:t>
                                      </m:r>
                                    </m:sub>
                                  </m:sSub>
                                </m:e>
                              </m:d>
                            </m:e>
                            <m:sup>
                              <m:f>
                                <m:fPr>
                                  <m:ctrlPr>
                                    <a:rPr lang="en-US" sz="2400" i="1">
                                      <a:solidFill>
                                        <a:schemeClr val="tx1"/>
                                      </a:solidFill>
                                      <a:latin typeface="Cambria Math"/>
                                    </a:rPr>
                                  </m:ctrlPr>
                                </m:fPr>
                                <m:num>
                                  <m:r>
                                    <a:rPr lang="en-US" sz="2400" i="1">
                                      <a:solidFill>
                                        <a:schemeClr val="tx1"/>
                                      </a:solidFill>
                                      <a:latin typeface="Cambria Math"/>
                                    </a:rPr>
                                    <m:t>1</m:t>
                                  </m:r>
                                </m:num>
                                <m:den>
                                  <m:r>
                                    <a:rPr lang="en-US" sz="2400" i="1">
                                      <a:solidFill>
                                        <a:schemeClr val="tx1"/>
                                      </a:solidFill>
                                      <a:latin typeface="Cambria Math"/>
                                    </a:rPr>
                                    <m:t>5</m:t>
                                  </m:r>
                                </m:den>
                              </m:f>
                            </m:sup>
                          </m:sSup>
                        </m:den>
                      </m:f>
                    </m:oMath>
                  </m:oMathPara>
                </a14:m>
                <a:endParaRPr lang="en-US" sz="2400"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n-US" sz="2400" i="1">
                          <a:solidFill>
                            <a:schemeClr val="tx1"/>
                          </a:solidFill>
                          <a:latin typeface="Cambria Math"/>
                        </a:rPr>
                        <m:t>𝛿</m:t>
                      </m:r>
                      <m:r>
                        <a:rPr lang="en-US" sz="2400" i="1">
                          <a:solidFill>
                            <a:schemeClr val="tx1"/>
                          </a:solidFill>
                          <a:latin typeface="Cambria Math"/>
                        </a:rPr>
                        <m:t>=</m:t>
                      </m:r>
                      <m:f>
                        <m:fPr>
                          <m:ctrlPr>
                            <a:rPr lang="en-US" sz="2400" i="1">
                              <a:solidFill>
                                <a:schemeClr val="tx1"/>
                              </a:solidFill>
                              <a:latin typeface="Cambria Math"/>
                            </a:rPr>
                          </m:ctrlPr>
                        </m:fPr>
                        <m:num>
                          <m:r>
                            <a:rPr lang="en-US" sz="2400" i="1">
                              <a:solidFill>
                                <a:schemeClr val="tx1"/>
                              </a:solidFill>
                              <a:latin typeface="Cambria Math"/>
                            </a:rPr>
                            <m:t>0.37</m:t>
                          </m:r>
                        </m:num>
                        <m:den>
                          <m:sSup>
                            <m:sSupPr>
                              <m:ctrlPr>
                                <a:rPr lang="en-US" sz="2400" i="1">
                                  <a:solidFill>
                                    <a:schemeClr val="tx1"/>
                                  </a:solidFill>
                                  <a:latin typeface="Cambria Math"/>
                                </a:rPr>
                              </m:ctrlPr>
                            </m:sSupPr>
                            <m:e>
                              <m:d>
                                <m:dPr>
                                  <m:ctrlPr>
                                    <a:rPr lang="en-US" sz="2400" i="1">
                                      <a:solidFill>
                                        <a:schemeClr val="tx1"/>
                                      </a:solidFill>
                                      <a:latin typeface="Cambria Math"/>
                                    </a:rPr>
                                  </m:ctrlPr>
                                </m:dPr>
                                <m:e>
                                  <m:sSub>
                                    <m:sSubPr>
                                      <m:ctrlPr>
                                        <a:rPr lang="en-US" sz="2400" i="1">
                                          <a:solidFill>
                                            <a:schemeClr val="tx1"/>
                                          </a:solidFill>
                                          <a:latin typeface="Cambria Math"/>
                                        </a:rPr>
                                      </m:ctrlPr>
                                    </m:sSubPr>
                                    <m:e>
                                      <m:r>
                                        <a:rPr lang="en-US" sz="2400" i="1">
                                          <a:solidFill>
                                            <a:schemeClr val="tx1"/>
                                          </a:solidFill>
                                          <a:latin typeface="Cambria Math"/>
                                        </a:rPr>
                                        <m:t>𝑅𝑒</m:t>
                                      </m:r>
                                    </m:e>
                                    <m:sub>
                                      <m:r>
                                        <a:rPr lang="en-US" sz="2400" i="1">
                                          <a:solidFill>
                                            <a:schemeClr val="tx1"/>
                                          </a:solidFill>
                                          <a:latin typeface="Cambria Math"/>
                                        </a:rPr>
                                        <m:t>𝑥</m:t>
                                      </m:r>
                                    </m:sub>
                                  </m:sSub>
                                </m:e>
                              </m:d>
                            </m:e>
                            <m:sup>
                              <m:f>
                                <m:fPr>
                                  <m:ctrlPr>
                                    <a:rPr lang="en-US" sz="2400" i="1">
                                      <a:solidFill>
                                        <a:schemeClr val="tx1"/>
                                      </a:solidFill>
                                      <a:latin typeface="Cambria Math"/>
                                    </a:rPr>
                                  </m:ctrlPr>
                                </m:fPr>
                                <m:num>
                                  <m:r>
                                    <a:rPr lang="en-US" sz="2400" i="1">
                                      <a:solidFill>
                                        <a:schemeClr val="tx1"/>
                                      </a:solidFill>
                                      <a:latin typeface="Cambria Math"/>
                                    </a:rPr>
                                    <m:t>1</m:t>
                                  </m:r>
                                </m:num>
                                <m:den>
                                  <m:r>
                                    <a:rPr lang="en-US" sz="2400" i="1">
                                      <a:solidFill>
                                        <a:schemeClr val="tx1"/>
                                      </a:solidFill>
                                      <a:latin typeface="Cambria Math"/>
                                    </a:rPr>
                                    <m:t>5</m:t>
                                  </m:r>
                                </m:den>
                              </m:f>
                            </m:sup>
                          </m:sSup>
                        </m:den>
                      </m:f>
                      <m:r>
                        <a:rPr lang="en-US" sz="2400" i="1">
                          <a:solidFill>
                            <a:schemeClr val="tx1"/>
                          </a:solidFill>
                          <a:latin typeface="Cambria Math"/>
                        </a:rPr>
                        <m:t>𝑥</m:t>
                      </m:r>
                      <m:r>
                        <a:rPr lang="en-US" sz="2400" i="1">
                          <a:solidFill>
                            <a:schemeClr val="tx1"/>
                          </a:solidFill>
                          <a:latin typeface="Cambria Math"/>
                        </a:rPr>
                        <m:t>=</m:t>
                      </m:r>
                      <m:f>
                        <m:fPr>
                          <m:ctrlPr>
                            <a:rPr lang="en-US" sz="2400" i="1">
                              <a:solidFill>
                                <a:schemeClr val="tx1"/>
                              </a:solidFill>
                              <a:latin typeface="Cambria Math"/>
                            </a:rPr>
                          </m:ctrlPr>
                        </m:fPr>
                        <m:num>
                          <m:r>
                            <a:rPr lang="en-US" sz="2400" i="1">
                              <a:solidFill>
                                <a:schemeClr val="tx1"/>
                              </a:solidFill>
                              <a:latin typeface="Cambria Math"/>
                            </a:rPr>
                            <m:t>0.37</m:t>
                          </m:r>
                        </m:num>
                        <m:den>
                          <m:sSup>
                            <m:sSupPr>
                              <m:ctrlPr>
                                <a:rPr lang="en-US" sz="2400" i="1">
                                  <a:solidFill>
                                    <a:schemeClr val="tx1"/>
                                  </a:solidFill>
                                  <a:latin typeface="Cambria Math"/>
                                </a:rPr>
                              </m:ctrlPr>
                            </m:sSupPr>
                            <m:e>
                              <m:d>
                                <m:dPr>
                                  <m:ctrlPr>
                                    <a:rPr lang="en-US" sz="2400" i="1">
                                      <a:solidFill>
                                        <a:schemeClr val="tx1"/>
                                      </a:solidFill>
                                      <a:latin typeface="Cambria Math"/>
                                    </a:rPr>
                                  </m:ctrlPr>
                                </m:dPr>
                                <m:e>
                                  <m:r>
                                    <a:rPr lang="en-US" sz="2400" i="1">
                                      <a:solidFill>
                                        <a:schemeClr val="tx1"/>
                                      </a:solidFill>
                                      <a:latin typeface="Cambria Math"/>
                                    </a:rPr>
                                    <m:t>1.5∗</m:t>
                                  </m:r>
                                  <m:sSup>
                                    <m:sSupPr>
                                      <m:ctrlPr>
                                        <a:rPr lang="en-US" sz="2400" i="1">
                                          <a:solidFill>
                                            <a:schemeClr val="tx1"/>
                                          </a:solidFill>
                                          <a:latin typeface="Cambria Math"/>
                                        </a:rPr>
                                      </m:ctrlPr>
                                    </m:sSupPr>
                                    <m:e>
                                      <m:r>
                                        <a:rPr lang="en-US" sz="2400" i="1">
                                          <a:solidFill>
                                            <a:schemeClr val="tx1"/>
                                          </a:solidFill>
                                          <a:latin typeface="Cambria Math"/>
                                        </a:rPr>
                                        <m:t>10</m:t>
                                      </m:r>
                                    </m:e>
                                    <m:sup>
                                      <m:r>
                                        <a:rPr lang="en-US" sz="2400" i="1">
                                          <a:solidFill>
                                            <a:schemeClr val="tx1"/>
                                          </a:solidFill>
                                          <a:latin typeface="Cambria Math"/>
                                        </a:rPr>
                                        <m:t>7</m:t>
                                      </m:r>
                                    </m:sup>
                                  </m:sSup>
                                </m:e>
                              </m:d>
                            </m:e>
                            <m:sup>
                              <m:f>
                                <m:fPr>
                                  <m:ctrlPr>
                                    <a:rPr lang="en-US" sz="2400" i="1">
                                      <a:solidFill>
                                        <a:schemeClr val="tx1"/>
                                      </a:solidFill>
                                      <a:latin typeface="Cambria Math"/>
                                    </a:rPr>
                                  </m:ctrlPr>
                                </m:fPr>
                                <m:num>
                                  <m:r>
                                    <a:rPr lang="en-US" sz="2400" i="1">
                                      <a:solidFill>
                                        <a:schemeClr val="tx1"/>
                                      </a:solidFill>
                                      <a:latin typeface="Cambria Math"/>
                                    </a:rPr>
                                    <m:t>1</m:t>
                                  </m:r>
                                </m:num>
                                <m:den>
                                  <m:r>
                                    <a:rPr lang="en-US" sz="2400" i="1">
                                      <a:solidFill>
                                        <a:schemeClr val="tx1"/>
                                      </a:solidFill>
                                      <a:latin typeface="Cambria Math"/>
                                    </a:rPr>
                                    <m:t>5</m:t>
                                  </m:r>
                                </m:den>
                              </m:f>
                            </m:sup>
                          </m:sSup>
                        </m:den>
                      </m:f>
                      <m:r>
                        <a:rPr lang="en-US" sz="2400" i="1">
                          <a:solidFill>
                            <a:schemeClr val="tx1"/>
                          </a:solidFill>
                          <a:latin typeface="Cambria Math"/>
                        </a:rPr>
                        <m:t>∗1.5=0.02037</m:t>
                      </m:r>
                      <m:r>
                        <a:rPr lang="en-US" sz="2400" i="1">
                          <a:solidFill>
                            <a:schemeClr val="tx1"/>
                          </a:solidFill>
                          <a:latin typeface="Cambria Math"/>
                        </a:rPr>
                        <m:t>𝑚</m:t>
                      </m:r>
                      <m:r>
                        <a:rPr lang="en-US" sz="2400" i="1">
                          <a:solidFill>
                            <a:schemeClr val="tx1"/>
                          </a:solidFill>
                          <a:latin typeface="Cambria Math"/>
                        </a:rPr>
                        <m:t> </m:t>
                      </m:r>
                      <m:r>
                        <a:rPr lang="en-US" sz="2400" i="1">
                          <a:solidFill>
                            <a:schemeClr val="tx1"/>
                          </a:solidFill>
                          <a:latin typeface="Cambria Math"/>
                        </a:rPr>
                        <m:t>𝑜𝑟</m:t>
                      </m:r>
                      <m:r>
                        <a:rPr lang="en-US" sz="2400" i="1">
                          <a:solidFill>
                            <a:schemeClr val="tx1"/>
                          </a:solidFill>
                          <a:latin typeface="Cambria Math"/>
                        </a:rPr>
                        <m:t> 20.37</m:t>
                      </m:r>
                      <m:r>
                        <a:rPr lang="en-US" sz="2400" i="1">
                          <a:solidFill>
                            <a:schemeClr val="tx1"/>
                          </a:solidFill>
                          <a:latin typeface="Cambria Math"/>
                        </a:rPr>
                        <m:t>𝑚𝑚</m:t>
                      </m:r>
                    </m:oMath>
                  </m:oMathPara>
                </a14:m>
                <a:endParaRPr lang="en-US" sz="2400"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sSub>
                        <m:sSubPr>
                          <m:ctrlPr>
                            <a:rPr lang="en-US" sz="2400" i="1">
                              <a:solidFill>
                                <a:schemeClr val="tx1"/>
                              </a:solidFill>
                              <a:latin typeface="Cambria Math"/>
                            </a:rPr>
                          </m:ctrlPr>
                        </m:sSubPr>
                        <m:e>
                          <m:r>
                            <a:rPr lang="en-US" sz="2400" i="1">
                              <a:solidFill>
                                <a:schemeClr val="tx1"/>
                              </a:solidFill>
                              <a:latin typeface="Cambria Math"/>
                            </a:rPr>
                            <m:t>𝜏</m:t>
                          </m:r>
                        </m:e>
                        <m:sub>
                          <m:r>
                            <a:rPr lang="en-US" sz="2400" i="1">
                              <a:solidFill>
                                <a:schemeClr val="tx1"/>
                              </a:solidFill>
                              <a:latin typeface="Cambria Math"/>
                            </a:rPr>
                            <m:t>𝑜</m:t>
                          </m:r>
                        </m:sub>
                      </m:sSub>
                      <m:r>
                        <a:rPr lang="en-US" sz="2400" i="1">
                          <a:solidFill>
                            <a:schemeClr val="tx1"/>
                          </a:solidFill>
                          <a:latin typeface="Cambria Math"/>
                        </a:rPr>
                        <m:t>=0.029</m:t>
                      </m:r>
                      <m:r>
                        <a:rPr lang="en-US" sz="2400" i="1">
                          <a:solidFill>
                            <a:schemeClr val="tx1"/>
                          </a:solidFill>
                          <a:latin typeface="Cambria Math"/>
                        </a:rPr>
                        <m:t>𝜌</m:t>
                      </m:r>
                      <m:sSubSup>
                        <m:sSubSupPr>
                          <m:ctrlPr>
                            <a:rPr lang="en-US" sz="2400" i="1">
                              <a:solidFill>
                                <a:schemeClr val="tx1"/>
                              </a:solidFill>
                              <a:latin typeface="Cambria Math"/>
                            </a:rPr>
                          </m:ctrlPr>
                        </m:sSubSupPr>
                        <m:e>
                          <m:r>
                            <a:rPr lang="en-US" sz="2400" i="1">
                              <a:solidFill>
                                <a:schemeClr val="tx1"/>
                              </a:solidFill>
                              <a:latin typeface="Cambria Math"/>
                            </a:rPr>
                            <m:t>𝑈</m:t>
                          </m:r>
                        </m:e>
                        <m:sub>
                          <m:r>
                            <a:rPr lang="en-US" sz="2400" i="1">
                              <a:solidFill>
                                <a:schemeClr val="tx1"/>
                              </a:solidFill>
                              <a:latin typeface="Cambria Math"/>
                            </a:rPr>
                            <m:t>∞</m:t>
                          </m:r>
                        </m:sub>
                        <m:sup>
                          <m:r>
                            <a:rPr lang="en-US" sz="2400" i="1">
                              <a:solidFill>
                                <a:schemeClr val="tx1"/>
                              </a:solidFill>
                              <a:latin typeface="Cambria Math"/>
                            </a:rPr>
                            <m:t>2</m:t>
                          </m:r>
                        </m:sup>
                      </m:sSubSup>
                      <m:sSup>
                        <m:sSupPr>
                          <m:ctrlPr>
                            <a:rPr lang="en-US" sz="2400" i="1">
                              <a:solidFill>
                                <a:schemeClr val="tx1"/>
                              </a:solidFill>
                              <a:latin typeface="Cambria Math"/>
                            </a:rPr>
                          </m:ctrlPr>
                        </m:sSupPr>
                        <m:e>
                          <m:d>
                            <m:dPr>
                              <m:ctrlPr>
                                <a:rPr lang="en-US" sz="2400" i="1">
                                  <a:solidFill>
                                    <a:schemeClr val="tx1"/>
                                  </a:solidFill>
                                  <a:latin typeface="Cambria Math"/>
                                </a:rPr>
                              </m:ctrlPr>
                            </m:dPr>
                            <m:e>
                              <m:f>
                                <m:fPr>
                                  <m:ctrlPr>
                                    <a:rPr lang="en-US" sz="2400" i="1">
                                      <a:solidFill>
                                        <a:schemeClr val="tx1"/>
                                      </a:solidFill>
                                      <a:latin typeface="Cambria Math"/>
                                    </a:rPr>
                                  </m:ctrlPr>
                                </m:fPr>
                                <m:num>
                                  <m:r>
                                    <a:rPr lang="en-US" sz="2400" i="1">
                                      <a:solidFill>
                                        <a:schemeClr val="tx1"/>
                                      </a:solidFill>
                                      <a:latin typeface="Cambria Math"/>
                                    </a:rPr>
                                    <m:t>𝑣</m:t>
                                  </m:r>
                                </m:num>
                                <m:den>
                                  <m:sSub>
                                    <m:sSubPr>
                                      <m:ctrlPr>
                                        <a:rPr lang="en-US" sz="2400" i="1">
                                          <a:solidFill>
                                            <a:schemeClr val="tx1"/>
                                          </a:solidFill>
                                          <a:latin typeface="Cambria Math"/>
                                        </a:rPr>
                                      </m:ctrlPr>
                                    </m:sSubPr>
                                    <m:e>
                                      <m:r>
                                        <a:rPr lang="en-US" sz="2400" i="1">
                                          <a:solidFill>
                                            <a:schemeClr val="tx1"/>
                                          </a:solidFill>
                                          <a:latin typeface="Cambria Math"/>
                                        </a:rPr>
                                        <m:t>𝑈</m:t>
                                      </m:r>
                                    </m:e>
                                    <m:sub>
                                      <m:r>
                                        <a:rPr lang="en-US" sz="2400" i="1">
                                          <a:solidFill>
                                            <a:schemeClr val="tx1"/>
                                          </a:solidFill>
                                          <a:latin typeface="Cambria Math"/>
                                        </a:rPr>
                                        <m:t>∞</m:t>
                                      </m:r>
                                    </m:sub>
                                  </m:sSub>
                                  <m:r>
                                    <a:rPr lang="en-US" sz="2400" i="1">
                                      <a:solidFill>
                                        <a:schemeClr val="tx1"/>
                                      </a:solidFill>
                                      <a:latin typeface="Cambria Math"/>
                                    </a:rPr>
                                    <m:t>𝑥</m:t>
                                  </m:r>
                                </m:den>
                              </m:f>
                            </m:e>
                          </m:d>
                        </m:e>
                        <m:sup>
                          <m:f>
                            <m:fPr>
                              <m:ctrlPr>
                                <a:rPr lang="en-US" sz="2400" i="1">
                                  <a:solidFill>
                                    <a:schemeClr val="tx1"/>
                                  </a:solidFill>
                                  <a:latin typeface="Cambria Math"/>
                                </a:rPr>
                              </m:ctrlPr>
                            </m:fPr>
                            <m:num>
                              <m:r>
                                <a:rPr lang="en-US" sz="2400" i="1">
                                  <a:solidFill>
                                    <a:schemeClr val="tx1"/>
                                  </a:solidFill>
                                  <a:latin typeface="Cambria Math"/>
                                </a:rPr>
                                <m:t>1</m:t>
                              </m:r>
                            </m:num>
                            <m:den>
                              <m:r>
                                <a:rPr lang="en-US" sz="2400" i="1">
                                  <a:solidFill>
                                    <a:schemeClr val="tx1"/>
                                  </a:solidFill>
                                  <a:latin typeface="Cambria Math"/>
                                </a:rPr>
                                <m:t>5</m:t>
                              </m:r>
                            </m:den>
                          </m:f>
                        </m:sup>
                      </m:sSup>
                      <m:r>
                        <a:rPr lang="en-US" sz="2400" i="1">
                          <a:solidFill>
                            <a:schemeClr val="tx1"/>
                          </a:solidFill>
                          <a:latin typeface="Cambria Math"/>
                        </a:rPr>
                        <m:t>=0.029∗1000∗</m:t>
                      </m:r>
                      <m:sSup>
                        <m:sSupPr>
                          <m:ctrlPr>
                            <a:rPr lang="en-US" sz="2400" i="1">
                              <a:solidFill>
                                <a:schemeClr val="tx1"/>
                              </a:solidFill>
                              <a:latin typeface="Cambria Math"/>
                            </a:rPr>
                          </m:ctrlPr>
                        </m:sSupPr>
                        <m:e>
                          <m:d>
                            <m:dPr>
                              <m:ctrlPr>
                                <a:rPr lang="en-US" sz="2400" i="1">
                                  <a:solidFill>
                                    <a:schemeClr val="tx1"/>
                                  </a:solidFill>
                                  <a:latin typeface="Cambria Math"/>
                                </a:rPr>
                              </m:ctrlPr>
                            </m:dPr>
                            <m:e>
                              <m:r>
                                <a:rPr lang="en-US" sz="2400" i="1">
                                  <a:solidFill>
                                    <a:schemeClr val="tx1"/>
                                  </a:solidFill>
                                  <a:latin typeface="Cambria Math"/>
                                </a:rPr>
                                <m:t>10</m:t>
                              </m:r>
                            </m:e>
                          </m:d>
                        </m:e>
                        <m:sup>
                          <m:r>
                            <a:rPr lang="en-US" sz="2400" i="1">
                              <a:solidFill>
                                <a:schemeClr val="tx1"/>
                              </a:solidFill>
                              <a:latin typeface="Cambria Math"/>
                            </a:rPr>
                            <m:t>2</m:t>
                          </m:r>
                        </m:sup>
                      </m:sSup>
                      <m:sSup>
                        <m:sSupPr>
                          <m:ctrlPr>
                            <a:rPr lang="en-US" sz="2400" i="1">
                              <a:solidFill>
                                <a:schemeClr val="tx1"/>
                              </a:solidFill>
                              <a:latin typeface="Cambria Math"/>
                            </a:rPr>
                          </m:ctrlPr>
                        </m:sSupPr>
                        <m:e>
                          <m:d>
                            <m:dPr>
                              <m:ctrlPr>
                                <a:rPr lang="en-US" sz="2400" i="1">
                                  <a:solidFill>
                                    <a:schemeClr val="tx1"/>
                                  </a:solidFill>
                                  <a:latin typeface="Cambria Math"/>
                                </a:rPr>
                              </m:ctrlPr>
                            </m:dPr>
                            <m:e>
                              <m:f>
                                <m:fPr>
                                  <m:ctrlPr>
                                    <a:rPr lang="en-US" sz="2400" i="1">
                                      <a:solidFill>
                                        <a:schemeClr val="tx1"/>
                                      </a:solidFill>
                                      <a:latin typeface="Cambria Math"/>
                                    </a:rPr>
                                  </m:ctrlPr>
                                </m:fPr>
                                <m:num>
                                  <m:r>
                                    <a:rPr lang="en-US" sz="2400" i="1">
                                      <a:solidFill>
                                        <a:schemeClr val="tx1"/>
                                      </a:solidFill>
                                      <a:latin typeface="Cambria Math"/>
                                    </a:rPr>
                                    <m:t>1∗</m:t>
                                  </m:r>
                                  <m:sSup>
                                    <m:sSupPr>
                                      <m:ctrlPr>
                                        <a:rPr lang="en-US" sz="2400" i="1">
                                          <a:solidFill>
                                            <a:schemeClr val="tx1"/>
                                          </a:solidFill>
                                          <a:latin typeface="Cambria Math"/>
                                        </a:rPr>
                                      </m:ctrlPr>
                                    </m:sSupPr>
                                    <m:e>
                                      <m:r>
                                        <a:rPr lang="en-US" sz="2400" i="1">
                                          <a:solidFill>
                                            <a:schemeClr val="tx1"/>
                                          </a:solidFill>
                                          <a:latin typeface="Cambria Math"/>
                                        </a:rPr>
                                        <m:t>10</m:t>
                                      </m:r>
                                    </m:e>
                                    <m:sup>
                                      <m:r>
                                        <a:rPr lang="en-US" sz="2400" i="1">
                                          <a:solidFill>
                                            <a:schemeClr val="tx1"/>
                                          </a:solidFill>
                                          <a:latin typeface="Cambria Math"/>
                                        </a:rPr>
                                        <m:t>−6</m:t>
                                      </m:r>
                                    </m:sup>
                                  </m:sSup>
                                </m:num>
                                <m:den>
                                  <m:r>
                                    <a:rPr lang="en-US" sz="2400" i="1">
                                      <a:solidFill>
                                        <a:schemeClr val="tx1"/>
                                      </a:solidFill>
                                      <a:latin typeface="Cambria Math"/>
                                    </a:rPr>
                                    <m:t>10∗1.5</m:t>
                                  </m:r>
                                </m:den>
                              </m:f>
                            </m:e>
                          </m:d>
                        </m:e>
                        <m:sup>
                          <m:f>
                            <m:fPr>
                              <m:ctrlPr>
                                <a:rPr lang="en-US" sz="2400" i="1">
                                  <a:solidFill>
                                    <a:schemeClr val="tx1"/>
                                  </a:solidFill>
                                  <a:latin typeface="Cambria Math"/>
                                </a:rPr>
                              </m:ctrlPr>
                            </m:fPr>
                            <m:num>
                              <m:r>
                                <a:rPr lang="en-US" sz="2400" i="1">
                                  <a:solidFill>
                                    <a:schemeClr val="tx1"/>
                                  </a:solidFill>
                                  <a:latin typeface="Cambria Math"/>
                                </a:rPr>
                                <m:t>1</m:t>
                              </m:r>
                            </m:num>
                            <m:den>
                              <m:r>
                                <a:rPr lang="en-US" sz="2400" i="1">
                                  <a:solidFill>
                                    <a:schemeClr val="tx1"/>
                                  </a:solidFill>
                                  <a:latin typeface="Cambria Math"/>
                                </a:rPr>
                                <m:t>5</m:t>
                              </m:r>
                            </m:den>
                          </m:f>
                        </m:sup>
                      </m:sSup>
                    </m:oMath>
                  </m:oMathPara>
                </a14:m>
                <a:endParaRPr lang="en-US" sz="2400" dirty="0">
                  <a:solidFill>
                    <a:schemeClr val="tx1"/>
                  </a:solidFill>
                </a:endParaRP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33286" y="222191"/>
                <a:ext cx="9126908" cy="6315342"/>
              </a:xfrm>
              <a:blipFill rotWithShape="1">
                <a:blip r:embed="rId2"/>
                <a:stretch>
                  <a:fillRect l="-1069" t="-772" b="-3571"/>
                </a:stretch>
              </a:blipFill>
            </p:spPr>
            <p:txBody>
              <a:bodyPr/>
              <a:lstStyle/>
              <a:p>
                <a:r>
                  <a:rPr lang="en-US">
                    <a:noFill/>
                  </a:rPr>
                  <a:t> </a:t>
                </a:r>
              </a:p>
            </p:txBody>
          </p:sp>
        </mc:Fallback>
      </mc:AlternateContent>
    </p:spTree>
    <p:extLst>
      <p:ext uri="{BB962C8B-B14F-4D97-AF65-F5344CB8AC3E}">
        <p14:creationId xmlns:p14="http://schemas.microsoft.com/office/powerpoint/2010/main" val="8545360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714" y="304637"/>
            <a:ext cx="9570720" cy="7070384"/>
          </a:xfrm>
        </p:spPr>
        <p:txBody>
          <a:bodyPr>
            <a:noAutofit/>
          </a:bodyPr>
          <a:lstStyle/>
          <a:p>
            <a:r>
              <a:rPr lang="en-US" sz="2400" dirty="0" smtClean="0">
                <a:solidFill>
                  <a:schemeClr val="tx1"/>
                </a:solidFill>
              </a:rPr>
              <a:t>Flow is considered </a:t>
            </a:r>
            <a:r>
              <a:rPr lang="en-US" sz="2400" dirty="0">
                <a:solidFill>
                  <a:schemeClr val="tx1"/>
                </a:solidFill>
              </a:rPr>
              <a:t>to have two </a:t>
            </a:r>
            <a:r>
              <a:rPr lang="en-US" sz="2400" dirty="0" smtClean="0">
                <a:solidFill>
                  <a:schemeClr val="tx1"/>
                </a:solidFill>
              </a:rPr>
              <a:t>regions:</a:t>
            </a:r>
          </a:p>
          <a:p>
            <a:pPr>
              <a:buFont typeface="+mj-lt"/>
              <a:buAutoNum type="arabicPeriod"/>
            </a:pPr>
            <a:r>
              <a:rPr lang="en-US" sz="2400" b="1" u="sng" dirty="0">
                <a:solidFill>
                  <a:schemeClr val="tx1"/>
                </a:solidFill>
              </a:rPr>
              <a:t>C</a:t>
            </a:r>
            <a:r>
              <a:rPr lang="en-US" sz="2400" b="1" u="sng" dirty="0" smtClean="0">
                <a:solidFill>
                  <a:schemeClr val="tx1"/>
                </a:solidFill>
              </a:rPr>
              <a:t>lose </a:t>
            </a:r>
            <a:r>
              <a:rPr lang="en-US" sz="2400" b="1" u="sng" dirty="0">
                <a:solidFill>
                  <a:schemeClr val="tx1"/>
                </a:solidFill>
              </a:rPr>
              <a:t>to the </a:t>
            </a:r>
            <a:r>
              <a:rPr lang="en-US" sz="2400" b="1" u="sng" dirty="0" smtClean="0">
                <a:solidFill>
                  <a:schemeClr val="tx1"/>
                </a:solidFill>
              </a:rPr>
              <a:t>boundary layer </a:t>
            </a:r>
            <a:r>
              <a:rPr lang="en-US" sz="2400" dirty="0" smtClean="0">
                <a:solidFill>
                  <a:schemeClr val="tx1"/>
                </a:solidFill>
              </a:rPr>
              <a:t>:due </a:t>
            </a:r>
            <a:r>
              <a:rPr lang="en-US" sz="2400" dirty="0">
                <a:solidFill>
                  <a:schemeClr val="tx1"/>
                </a:solidFill>
              </a:rPr>
              <a:t>to larger velocity gradient appreciable viscous forces are </a:t>
            </a:r>
            <a:r>
              <a:rPr lang="en-US" sz="2400" dirty="0" smtClean="0">
                <a:solidFill>
                  <a:schemeClr val="tx1"/>
                </a:solidFill>
              </a:rPr>
              <a:t>produced.</a:t>
            </a:r>
          </a:p>
          <a:p>
            <a:pPr algn="ctr"/>
            <a:r>
              <a:rPr lang="en-US" sz="2400" dirty="0">
                <a:solidFill>
                  <a:schemeClr val="tx1"/>
                </a:solidFill>
              </a:rPr>
              <a:t>I</a:t>
            </a:r>
            <a:r>
              <a:rPr lang="en-US" sz="2400" dirty="0" smtClean="0">
                <a:solidFill>
                  <a:schemeClr val="tx1"/>
                </a:solidFill>
              </a:rPr>
              <a:t>n </a:t>
            </a:r>
            <a:r>
              <a:rPr lang="en-US" sz="2400" dirty="0">
                <a:solidFill>
                  <a:schemeClr val="tx1"/>
                </a:solidFill>
              </a:rPr>
              <a:t>this region the effect of viscosity is mostly confined, </a:t>
            </a:r>
            <a:endParaRPr lang="en-US" sz="2400" dirty="0" smtClean="0">
              <a:solidFill>
                <a:schemeClr val="tx1"/>
              </a:solidFill>
            </a:endParaRPr>
          </a:p>
          <a:p>
            <a:pPr>
              <a:buFont typeface="+mj-lt"/>
              <a:buAutoNum type="arabicPeriod" startAt="2"/>
            </a:pPr>
            <a:r>
              <a:rPr lang="en-US" sz="2400" b="1" u="sng" dirty="0">
                <a:solidFill>
                  <a:schemeClr val="tx1"/>
                </a:solidFill>
              </a:rPr>
              <a:t>O</a:t>
            </a:r>
            <a:r>
              <a:rPr lang="en-US" sz="2400" b="1" u="sng" dirty="0" smtClean="0">
                <a:solidFill>
                  <a:schemeClr val="tx1"/>
                </a:solidFill>
              </a:rPr>
              <a:t>utside </a:t>
            </a:r>
            <a:r>
              <a:rPr lang="en-US" sz="2400" b="1" u="sng" dirty="0">
                <a:solidFill>
                  <a:schemeClr val="tx1"/>
                </a:solidFill>
              </a:rPr>
              <a:t>the boundary layer </a:t>
            </a:r>
            <a:r>
              <a:rPr lang="en-US" sz="2400" b="1" u="sng" dirty="0" smtClean="0">
                <a:solidFill>
                  <a:schemeClr val="tx1"/>
                </a:solidFill>
              </a:rPr>
              <a:t>zone</a:t>
            </a:r>
            <a:r>
              <a:rPr lang="en-US" sz="2400" dirty="0" smtClean="0">
                <a:solidFill>
                  <a:schemeClr val="tx1"/>
                </a:solidFill>
              </a:rPr>
              <a:t>: </a:t>
            </a:r>
            <a:r>
              <a:rPr lang="en-US" sz="2400" dirty="0">
                <a:solidFill>
                  <a:schemeClr val="tx1"/>
                </a:solidFill>
              </a:rPr>
              <a:t>in which the viscous forces are negligible and hence the flow may be treated as non-viscous or in viscid. </a:t>
            </a:r>
          </a:p>
          <a:p>
            <a:r>
              <a:rPr lang="en-US" sz="2400" dirty="0" err="1" smtClean="0">
                <a:solidFill>
                  <a:srgbClr val="FF0000"/>
                </a:solidFill>
              </a:rPr>
              <a:t>Prendtl</a:t>
            </a:r>
            <a:r>
              <a:rPr lang="en-US" sz="2400" dirty="0" err="1">
                <a:solidFill>
                  <a:srgbClr val="FF0000"/>
                </a:solidFill>
              </a:rPr>
              <a:t>’s</a:t>
            </a:r>
            <a:r>
              <a:rPr lang="en-US" sz="2400" dirty="0" smtClean="0">
                <a:solidFill>
                  <a:srgbClr val="FF0000"/>
                </a:solidFill>
              </a:rPr>
              <a:t> boundary layer theory</a:t>
            </a:r>
          </a:p>
          <a:p>
            <a:pPr marL="0" indent="0" algn="just">
              <a:buNone/>
            </a:pPr>
            <a:r>
              <a:rPr lang="en-US" sz="2400" dirty="0"/>
              <a:t> </a:t>
            </a:r>
            <a:r>
              <a:rPr lang="en-US" sz="2400" dirty="0">
                <a:solidFill>
                  <a:schemeClr val="tx1"/>
                </a:solidFill>
              </a:rPr>
              <a:t>In 1904 </a:t>
            </a:r>
            <a:r>
              <a:rPr lang="en-US" sz="2400" b="1" dirty="0" err="1">
                <a:solidFill>
                  <a:schemeClr val="tx1"/>
                </a:solidFill>
              </a:rPr>
              <a:t>prendtl</a:t>
            </a:r>
            <a:r>
              <a:rPr lang="en-US" sz="2400" dirty="0">
                <a:solidFill>
                  <a:schemeClr val="tx1"/>
                </a:solidFill>
              </a:rPr>
              <a:t> developed the concept of the boundary layer. He </a:t>
            </a:r>
            <a:r>
              <a:rPr lang="en-US" sz="2400" dirty="0" smtClean="0">
                <a:solidFill>
                  <a:schemeClr val="tx1"/>
                </a:solidFill>
              </a:rPr>
              <a:t>provided </a:t>
            </a:r>
            <a:r>
              <a:rPr lang="en-US" sz="2400" dirty="0">
                <a:solidFill>
                  <a:schemeClr val="tx1"/>
                </a:solidFill>
              </a:rPr>
              <a:t>an important link between </a:t>
            </a:r>
            <a:r>
              <a:rPr lang="en-US" sz="2400" dirty="0">
                <a:solidFill>
                  <a:srgbClr val="FF0000"/>
                </a:solidFill>
              </a:rPr>
              <a:t>ideal- fluid</a:t>
            </a:r>
            <a:r>
              <a:rPr lang="en-US" sz="2400" dirty="0"/>
              <a:t> </a:t>
            </a:r>
            <a:r>
              <a:rPr lang="en-US" sz="2400" dirty="0">
                <a:solidFill>
                  <a:schemeClr val="tx1"/>
                </a:solidFill>
              </a:rPr>
              <a:t>flow and </a:t>
            </a:r>
            <a:r>
              <a:rPr lang="en-US" sz="2400" dirty="0">
                <a:solidFill>
                  <a:srgbClr val="FF0000"/>
                </a:solidFill>
              </a:rPr>
              <a:t>real-fluid flow</a:t>
            </a:r>
            <a:r>
              <a:rPr lang="en-US" sz="2400" dirty="0"/>
              <a:t>. </a:t>
            </a:r>
            <a:r>
              <a:rPr lang="en-US" sz="2400" dirty="0" smtClean="0">
                <a:solidFill>
                  <a:schemeClr val="tx1"/>
                </a:solidFill>
              </a:rPr>
              <a:t>For </a:t>
            </a:r>
            <a:r>
              <a:rPr lang="en-US" sz="2400" dirty="0">
                <a:solidFill>
                  <a:schemeClr val="tx1"/>
                </a:solidFill>
              </a:rPr>
              <a:t>fluids having </a:t>
            </a:r>
            <a:r>
              <a:rPr lang="en-US" sz="2400" dirty="0" smtClean="0">
                <a:solidFill>
                  <a:schemeClr val="tx1"/>
                </a:solidFill>
              </a:rPr>
              <a:t>high </a:t>
            </a:r>
            <a:r>
              <a:rPr lang="en-US" sz="2400" dirty="0" err="1" smtClean="0">
                <a:solidFill>
                  <a:schemeClr val="tx1"/>
                </a:solidFill>
              </a:rPr>
              <a:t>Reynold’s</a:t>
            </a:r>
            <a:r>
              <a:rPr lang="en-US" sz="2400" dirty="0" smtClean="0">
                <a:solidFill>
                  <a:schemeClr val="tx1"/>
                </a:solidFill>
              </a:rPr>
              <a:t> number, no matter how small the viscous forces might be in the main flow they become large next to the solid surface, In this region he called a boundary layer the velocity changes from large value at the edge of th</a:t>
            </a:r>
            <a:r>
              <a:rPr lang="en-US" sz="2400" dirty="0" smtClean="0">
                <a:solidFill>
                  <a:schemeClr val="tx1"/>
                </a:solidFill>
              </a:rPr>
              <a:t>e boundary layer to zero at the surface of the solid.</a:t>
            </a:r>
            <a:endParaRPr lang="en-US" sz="2400" dirty="0" smtClean="0">
              <a:solidFill>
                <a:schemeClr val="tx1"/>
              </a:solidFill>
            </a:endParaRPr>
          </a:p>
          <a:p>
            <a:pPr algn="just"/>
            <a:endParaRPr lang="en-US" sz="2400" dirty="0">
              <a:solidFill>
                <a:schemeClr val="tx1"/>
              </a:solidFill>
            </a:endParaRPr>
          </a:p>
        </p:txBody>
      </p:sp>
    </p:spTree>
    <p:extLst>
      <p:ext uri="{BB962C8B-B14F-4D97-AF65-F5344CB8AC3E}">
        <p14:creationId xmlns:p14="http://schemas.microsoft.com/office/powerpoint/2010/main" val="21479253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80" y="190856"/>
            <a:ext cx="8596668" cy="680815"/>
          </a:xfrm>
        </p:spPr>
        <p:txBody>
          <a:bodyPr>
            <a:normAutofit fontScale="90000"/>
          </a:bodyPr>
          <a:lstStyle/>
          <a:p>
            <a:r>
              <a:rPr lang="en-US" dirty="0">
                <a:solidFill>
                  <a:schemeClr val="tx1"/>
                </a:solidFill>
              </a:rPr>
              <a:t>Separation of boundary layer</a:t>
            </a:r>
            <a:br>
              <a:rPr lang="en-US" dirty="0">
                <a:solidFill>
                  <a:schemeClr val="tx1"/>
                </a:solidFill>
              </a:rPr>
            </a:br>
            <a:endParaRPr lang="en-US" dirty="0">
              <a:solidFill>
                <a:schemeClr val="tx1"/>
              </a:solidFill>
            </a:endParaRPr>
          </a:p>
        </p:txBody>
      </p:sp>
      <p:sp>
        <p:nvSpPr>
          <p:cNvPr id="3" name="Content Placeholder 2"/>
          <p:cNvSpPr>
            <a:spLocks noGrp="1"/>
          </p:cNvSpPr>
          <p:nvPr>
            <p:ph idx="1"/>
          </p:nvPr>
        </p:nvSpPr>
        <p:spPr>
          <a:xfrm>
            <a:off x="324741" y="470019"/>
            <a:ext cx="9588380" cy="5332061"/>
          </a:xfrm>
        </p:spPr>
        <p:txBody>
          <a:bodyPr>
            <a:normAutofit/>
          </a:bodyPr>
          <a:lstStyle/>
          <a:p>
            <a:pPr marL="0" indent="0">
              <a:buNone/>
            </a:pPr>
            <a:endParaRPr lang="en-US" dirty="0"/>
          </a:p>
          <a:p>
            <a:pPr algn="just"/>
            <a:r>
              <a:rPr lang="en-US" dirty="0">
                <a:solidFill>
                  <a:schemeClr val="tx1"/>
                </a:solidFill>
              </a:rPr>
              <a:t>On a long flat plate the boundary layer continues to grow in the downstream direction, regardless of the length of the plate, when the pressure gradient remains zero, with the pressure decreasing in the downstream direction</a:t>
            </a:r>
            <a:r>
              <a:rPr lang="en-US" dirty="0" smtClean="0">
                <a:solidFill>
                  <a:schemeClr val="tx1"/>
                </a:solidFill>
              </a:rPr>
              <a:t>, </a:t>
            </a:r>
            <a:r>
              <a:rPr lang="en-US" dirty="0">
                <a:solidFill>
                  <a:schemeClr val="tx1"/>
                </a:solidFill>
              </a:rPr>
              <a:t>the boundary layer tends to be reducing in thickness. </a:t>
            </a:r>
            <a:endParaRPr lang="en-US" sz="2000" dirty="0">
              <a:solidFill>
                <a:schemeClr val="tx1"/>
              </a:solidFill>
            </a:endParaRPr>
          </a:p>
          <a:p>
            <a:pPr algn="just"/>
            <a:r>
              <a:rPr lang="en-US" dirty="0">
                <a:solidFill>
                  <a:schemeClr val="tx1"/>
                </a:solidFill>
              </a:rPr>
              <a:t>For adverse pressure gradients, for that pressure increasing in the downstream direction, the boundary layer thickness rapidly increases. The adverse gradient and the boundary shear decrease the momentum in the boundary layer, and if both act over a sufficient distance, they cause the boundary layer to come to rest. This phenomenon is called separation of the boundary layer.</a:t>
            </a:r>
            <a:endParaRPr lang="en-US" sz="2000" dirty="0">
              <a:solidFill>
                <a:schemeClr val="tx1"/>
              </a:solidFill>
            </a:endParaRPr>
          </a:p>
          <a:p>
            <a:pPr algn="just"/>
            <a:endParaRPr lang="en-US" dirty="0">
              <a:solidFill>
                <a:schemeClr val="tx1"/>
              </a:solidFill>
            </a:endParaRPr>
          </a:p>
        </p:txBody>
      </p:sp>
      <p:pic>
        <p:nvPicPr>
          <p:cNvPr id="4" name="Picture 3"/>
          <p:cNvPicPr/>
          <p:nvPr/>
        </p:nvPicPr>
        <p:blipFill>
          <a:blip r:embed="rId2"/>
          <a:srcRect/>
          <a:stretch>
            <a:fillRect/>
          </a:stretch>
        </p:blipFill>
        <p:spPr bwMode="auto">
          <a:xfrm>
            <a:off x="803305" y="3597780"/>
            <a:ext cx="8391969" cy="3102124"/>
          </a:xfrm>
          <a:prstGeom prst="rect">
            <a:avLst/>
          </a:prstGeom>
          <a:noFill/>
          <a:ln w="9525">
            <a:noFill/>
            <a:miter lim="800000"/>
            <a:headEnd/>
            <a:tailEnd/>
          </a:ln>
        </p:spPr>
      </p:pic>
    </p:spTree>
    <p:extLst>
      <p:ext uri="{BB962C8B-B14F-4D97-AF65-F5344CB8AC3E}">
        <p14:creationId xmlns:p14="http://schemas.microsoft.com/office/powerpoint/2010/main" val="21660327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517" y="131036"/>
            <a:ext cx="8596668" cy="749181"/>
          </a:xfrm>
        </p:spPr>
        <p:txBody>
          <a:bodyPr>
            <a:normAutofit fontScale="90000"/>
          </a:bodyPr>
          <a:lstStyle/>
          <a:p>
            <a:pPr lvl="1"/>
            <a:r>
              <a:rPr lang="en-US" sz="2700" b="1" dirty="0">
                <a:solidFill>
                  <a:schemeClr val="tx1"/>
                </a:solidFill>
              </a:rPr>
              <a:t>Drag and lift on a sphere and </a:t>
            </a:r>
            <a:r>
              <a:rPr lang="en-US" sz="2700" b="1" dirty="0" smtClean="0">
                <a:solidFill>
                  <a:schemeClr val="tx1"/>
                </a:solidFill>
              </a:rPr>
              <a:t>cylinder</a:t>
            </a:r>
            <a:br>
              <a:rPr lang="en-US" sz="2700" b="1" dirty="0" smtClean="0">
                <a:solidFill>
                  <a:schemeClr val="tx1"/>
                </a:solidFill>
              </a:rPr>
            </a:br>
            <a:r>
              <a:rPr lang="en-US" b="1" dirty="0">
                <a:solidFill>
                  <a:schemeClr val="tx1"/>
                </a:solidFill>
              </a:rPr>
              <a:t/>
            </a:r>
            <a:br>
              <a:rPr lang="en-US" b="1" dirty="0">
                <a:solidFill>
                  <a:schemeClr val="tx1"/>
                </a:solidFill>
              </a:rPr>
            </a:br>
            <a:r>
              <a:rPr lang="en-US" sz="1600" dirty="0"/>
              <a:t> </a:t>
            </a:r>
            <a:br>
              <a:rPr lang="en-US" sz="1600" dirty="0"/>
            </a:br>
            <a:endParaRPr lang="en-US" dirty="0"/>
          </a:p>
        </p:txBody>
      </p:sp>
      <p:sp>
        <p:nvSpPr>
          <p:cNvPr id="3" name="Content Placeholder 2"/>
          <p:cNvSpPr>
            <a:spLocks noGrp="1"/>
          </p:cNvSpPr>
          <p:nvPr>
            <p:ph idx="1"/>
          </p:nvPr>
        </p:nvSpPr>
        <p:spPr>
          <a:xfrm>
            <a:off x="273465" y="598207"/>
            <a:ext cx="10024217" cy="5443156"/>
          </a:xfrm>
        </p:spPr>
        <p:txBody>
          <a:bodyPr/>
          <a:lstStyle/>
          <a:p>
            <a:pPr marL="0" indent="0">
              <a:buNone/>
            </a:pPr>
            <a:endParaRPr lang="en-US" sz="2600" u="sng" dirty="0" smtClean="0">
              <a:solidFill>
                <a:schemeClr val="tx1"/>
              </a:solidFill>
            </a:endParaRPr>
          </a:p>
          <a:p>
            <a:pPr marL="0" indent="0">
              <a:buNone/>
            </a:pPr>
            <a:r>
              <a:rPr lang="en-US" sz="2600" dirty="0" smtClean="0">
                <a:solidFill>
                  <a:schemeClr val="tx1"/>
                </a:solidFill>
              </a:rPr>
              <a:t>Take </a:t>
            </a:r>
            <a:r>
              <a:rPr lang="en-US" sz="2600" dirty="0">
                <a:solidFill>
                  <a:schemeClr val="tx1"/>
                </a:solidFill>
              </a:rPr>
              <a:t>an airfoil immersed in a fluid moving with velocity </a:t>
            </a:r>
            <a:r>
              <a:rPr lang="en-US" sz="2600" dirty="0" smtClean="0">
                <a:solidFill>
                  <a:schemeClr val="tx1"/>
                </a:solidFill>
              </a:rPr>
              <a:t>V</a:t>
            </a:r>
          </a:p>
          <a:p>
            <a:pPr marL="0" indent="0">
              <a:buNone/>
            </a:pPr>
            <a:endParaRPr lang="en-US" sz="2600" dirty="0">
              <a:solidFill>
                <a:schemeClr val="tx1"/>
              </a:solidFill>
            </a:endParaRPr>
          </a:p>
          <a:p>
            <a:pPr marL="0" indent="0">
              <a:buNone/>
            </a:pPr>
            <a:endParaRPr lang="en-US" dirty="0">
              <a:solidFill>
                <a:schemeClr val="tx1"/>
              </a:solidFill>
            </a:endParaRPr>
          </a:p>
        </p:txBody>
      </p:sp>
      <p:pic>
        <p:nvPicPr>
          <p:cNvPr id="5" name="Picture 4"/>
          <p:cNvPicPr/>
          <p:nvPr/>
        </p:nvPicPr>
        <p:blipFill>
          <a:blip r:embed="rId2"/>
          <a:srcRect/>
          <a:stretch>
            <a:fillRect/>
          </a:stretch>
        </p:blipFill>
        <p:spPr bwMode="auto">
          <a:xfrm>
            <a:off x="324740" y="1894676"/>
            <a:ext cx="8759440" cy="4207021"/>
          </a:xfrm>
          <a:prstGeom prst="rect">
            <a:avLst/>
          </a:prstGeom>
          <a:noFill/>
          <a:ln w="9525">
            <a:noFill/>
            <a:miter lim="800000"/>
            <a:headEnd/>
            <a:tailEnd/>
          </a:ln>
        </p:spPr>
      </p:pic>
    </p:spTree>
    <p:extLst>
      <p:ext uri="{BB962C8B-B14F-4D97-AF65-F5344CB8AC3E}">
        <p14:creationId xmlns:p14="http://schemas.microsoft.com/office/powerpoint/2010/main" val="16294442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77334" y="333287"/>
                <a:ext cx="8596668" cy="5708076"/>
              </a:xfrm>
            </p:spPr>
            <p:txBody>
              <a:bodyPr>
                <a:noAutofit/>
              </a:bodyPr>
              <a:lstStyle/>
              <a:p>
                <a:pPr marL="0" indent="0">
                  <a:buNone/>
                </a:pP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a:rPr>
                          </m:ctrlPr>
                        </m:sSubPr>
                        <m:e>
                          <m:r>
                            <a:rPr lang="en-US" sz="2400" i="1">
                              <a:solidFill>
                                <a:schemeClr val="tx1"/>
                              </a:solidFill>
                              <a:latin typeface="Cambria Math"/>
                            </a:rPr>
                            <m:t>𝐹</m:t>
                          </m:r>
                        </m:e>
                        <m:sub>
                          <m:r>
                            <a:rPr lang="en-US" sz="2400" i="1">
                              <a:solidFill>
                                <a:schemeClr val="tx1"/>
                              </a:solidFill>
                              <a:latin typeface="Cambria Math"/>
                            </a:rPr>
                            <m:t>𝐷</m:t>
                          </m:r>
                        </m:sub>
                      </m:sSub>
                      <m:r>
                        <a:rPr lang="en-US" sz="2400" i="1">
                          <a:solidFill>
                            <a:schemeClr val="tx1"/>
                          </a:solidFill>
                          <a:latin typeface="Cambria Math"/>
                        </a:rPr>
                        <m:t>=</m:t>
                      </m:r>
                      <m:sSub>
                        <m:sSubPr>
                          <m:ctrlPr>
                            <a:rPr lang="en-US" sz="2400" i="1">
                              <a:solidFill>
                                <a:schemeClr val="tx1"/>
                              </a:solidFill>
                              <a:latin typeface="Cambria Math"/>
                            </a:rPr>
                          </m:ctrlPr>
                        </m:sSubPr>
                        <m:e>
                          <m:r>
                            <a:rPr lang="en-US" sz="2400" i="1">
                              <a:solidFill>
                                <a:schemeClr val="tx1"/>
                              </a:solidFill>
                              <a:latin typeface="Cambria Math"/>
                            </a:rPr>
                            <m:t>𝐶</m:t>
                          </m:r>
                        </m:e>
                        <m:sub>
                          <m:r>
                            <a:rPr lang="en-US" sz="2400" i="1">
                              <a:solidFill>
                                <a:schemeClr val="tx1"/>
                              </a:solidFill>
                              <a:latin typeface="Cambria Math"/>
                            </a:rPr>
                            <m:t>𝐷</m:t>
                          </m:r>
                        </m:sub>
                      </m:sSub>
                      <m:r>
                        <a:rPr lang="en-US" sz="2400" i="1">
                          <a:solidFill>
                            <a:schemeClr val="tx1"/>
                          </a:solidFill>
                          <a:latin typeface="Cambria Math"/>
                        </a:rPr>
                        <m:t>𝐴</m:t>
                      </m:r>
                      <m:d>
                        <m:dPr>
                          <m:ctrlPr>
                            <a:rPr lang="en-US" sz="2400" i="1">
                              <a:solidFill>
                                <a:schemeClr val="tx1"/>
                              </a:solidFill>
                              <a:latin typeface="Cambria Math"/>
                            </a:rPr>
                          </m:ctrlPr>
                        </m:dPr>
                        <m:e>
                          <m:f>
                            <m:fPr>
                              <m:ctrlPr>
                                <a:rPr lang="en-US" sz="2400" i="1">
                                  <a:solidFill>
                                    <a:schemeClr val="tx1"/>
                                  </a:solidFill>
                                  <a:latin typeface="Cambria Math"/>
                                </a:rPr>
                              </m:ctrlPr>
                            </m:fPr>
                            <m:num>
                              <m:r>
                                <a:rPr lang="en-US" sz="2400" i="1">
                                  <a:solidFill>
                                    <a:schemeClr val="tx1"/>
                                  </a:solidFill>
                                  <a:latin typeface="Cambria Math"/>
                                </a:rPr>
                                <m:t>𝜌</m:t>
                              </m:r>
                              <m:sSup>
                                <m:sSupPr>
                                  <m:ctrlPr>
                                    <a:rPr lang="en-US" sz="2400" i="1">
                                      <a:solidFill>
                                        <a:schemeClr val="tx1"/>
                                      </a:solidFill>
                                      <a:latin typeface="Cambria Math"/>
                                    </a:rPr>
                                  </m:ctrlPr>
                                </m:sSupPr>
                                <m:e>
                                  <m:r>
                                    <a:rPr lang="en-US" sz="2400" i="1">
                                      <a:solidFill>
                                        <a:schemeClr val="tx1"/>
                                      </a:solidFill>
                                      <a:latin typeface="Cambria Math"/>
                                    </a:rPr>
                                    <m:t>𝑉</m:t>
                                  </m:r>
                                </m:e>
                                <m:sup>
                                  <m:r>
                                    <a:rPr lang="en-US" sz="2400" i="1">
                                      <a:solidFill>
                                        <a:schemeClr val="tx1"/>
                                      </a:solidFill>
                                      <a:latin typeface="Cambria Math"/>
                                    </a:rPr>
                                    <m:t>2</m:t>
                                  </m:r>
                                </m:sup>
                              </m:sSup>
                            </m:num>
                            <m:den>
                              <m:r>
                                <a:rPr lang="en-US" sz="2400" i="1">
                                  <a:solidFill>
                                    <a:schemeClr val="tx1"/>
                                  </a:solidFill>
                                  <a:latin typeface="Cambria Math"/>
                                </a:rPr>
                                <m:t>2</m:t>
                              </m:r>
                            </m:den>
                          </m:f>
                        </m:e>
                      </m:d>
                    </m:oMath>
                  </m:oMathPara>
                </a14:m>
                <a:endParaRPr lang="en-US" sz="2400" dirty="0">
                  <a:solidFill>
                    <a:schemeClr val="tx1"/>
                  </a:solidFill>
                </a:endParaRPr>
              </a:p>
              <a:p>
                <a:pPr marL="0" indent="0">
                  <a:buNone/>
                </a:pPr>
                <a:r>
                  <a:rPr lang="en-US" sz="2400" dirty="0">
                    <a:solidFill>
                      <a:schemeClr val="tx1"/>
                    </a:solidFill>
                  </a:rPr>
                  <a:t>Lift force</a:t>
                </a:r>
              </a:p>
              <a:p>
                <a:pPr marL="0" indent="0">
                  <a:buNone/>
                </a:pPr>
                <a14:m>
                  <m:oMathPara xmlns:m="http://schemas.openxmlformats.org/officeDocument/2006/math">
                    <m:oMathParaPr>
                      <m:jc m:val="centerGroup"/>
                    </m:oMathParaPr>
                    <m:oMath xmlns:m="http://schemas.openxmlformats.org/officeDocument/2006/math">
                      <m:sSub>
                        <m:sSubPr>
                          <m:ctrlPr>
                            <a:rPr lang="en-US" sz="2400" i="1">
                              <a:solidFill>
                                <a:schemeClr val="tx1"/>
                              </a:solidFill>
                              <a:latin typeface="Cambria Math"/>
                            </a:rPr>
                          </m:ctrlPr>
                        </m:sSubPr>
                        <m:e>
                          <m:r>
                            <a:rPr lang="en-US" sz="2400" i="1">
                              <a:solidFill>
                                <a:schemeClr val="tx1"/>
                              </a:solidFill>
                              <a:latin typeface="Cambria Math"/>
                            </a:rPr>
                            <m:t>𝐹</m:t>
                          </m:r>
                        </m:e>
                        <m:sub>
                          <m:r>
                            <a:rPr lang="en-US" sz="2400" i="1">
                              <a:solidFill>
                                <a:schemeClr val="tx1"/>
                              </a:solidFill>
                              <a:latin typeface="Cambria Math"/>
                            </a:rPr>
                            <m:t>𝐿</m:t>
                          </m:r>
                        </m:sub>
                      </m:sSub>
                      <m:r>
                        <a:rPr lang="en-US" sz="2400" i="1">
                          <a:solidFill>
                            <a:schemeClr val="tx1"/>
                          </a:solidFill>
                          <a:latin typeface="Cambria Math"/>
                        </a:rPr>
                        <m:t>=</m:t>
                      </m:r>
                      <m:sSub>
                        <m:sSubPr>
                          <m:ctrlPr>
                            <a:rPr lang="en-US" sz="2400" i="1">
                              <a:solidFill>
                                <a:schemeClr val="tx1"/>
                              </a:solidFill>
                              <a:latin typeface="Cambria Math"/>
                            </a:rPr>
                          </m:ctrlPr>
                        </m:sSubPr>
                        <m:e>
                          <m:r>
                            <a:rPr lang="en-US" sz="2400" i="1">
                              <a:solidFill>
                                <a:schemeClr val="tx1"/>
                              </a:solidFill>
                              <a:latin typeface="Cambria Math"/>
                            </a:rPr>
                            <m:t>𝐶</m:t>
                          </m:r>
                        </m:e>
                        <m:sub>
                          <m:r>
                            <a:rPr lang="en-US" sz="2400" i="1">
                              <a:solidFill>
                                <a:schemeClr val="tx1"/>
                              </a:solidFill>
                              <a:latin typeface="Cambria Math"/>
                            </a:rPr>
                            <m:t>𝐿</m:t>
                          </m:r>
                        </m:sub>
                      </m:sSub>
                      <m:r>
                        <a:rPr lang="en-US" sz="2400" i="1">
                          <a:solidFill>
                            <a:schemeClr val="tx1"/>
                          </a:solidFill>
                          <a:latin typeface="Cambria Math"/>
                        </a:rPr>
                        <m:t>𝐴</m:t>
                      </m:r>
                      <m:d>
                        <m:dPr>
                          <m:ctrlPr>
                            <a:rPr lang="en-US" sz="2400" i="1">
                              <a:solidFill>
                                <a:schemeClr val="tx1"/>
                              </a:solidFill>
                              <a:latin typeface="Cambria Math"/>
                            </a:rPr>
                          </m:ctrlPr>
                        </m:dPr>
                        <m:e>
                          <m:f>
                            <m:fPr>
                              <m:ctrlPr>
                                <a:rPr lang="en-US" sz="2400" i="1">
                                  <a:solidFill>
                                    <a:schemeClr val="tx1"/>
                                  </a:solidFill>
                                  <a:latin typeface="Cambria Math"/>
                                </a:rPr>
                              </m:ctrlPr>
                            </m:fPr>
                            <m:num>
                              <m:r>
                                <a:rPr lang="en-US" sz="2400" i="1">
                                  <a:solidFill>
                                    <a:schemeClr val="tx1"/>
                                  </a:solidFill>
                                  <a:latin typeface="Cambria Math"/>
                                </a:rPr>
                                <m:t>𝜌</m:t>
                              </m:r>
                              <m:sSup>
                                <m:sSupPr>
                                  <m:ctrlPr>
                                    <a:rPr lang="en-US" sz="2400" i="1">
                                      <a:solidFill>
                                        <a:schemeClr val="tx1"/>
                                      </a:solidFill>
                                      <a:latin typeface="Cambria Math"/>
                                    </a:rPr>
                                  </m:ctrlPr>
                                </m:sSupPr>
                                <m:e>
                                  <m:r>
                                    <a:rPr lang="en-US" sz="2400" i="1">
                                      <a:solidFill>
                                        <a:schemeClr val="tx1"/>
                                      </a:solidFill>
                                      <a:latin typeface="Cambria Math"/>
                                    </a:rPr>
                                    <m:t>𝑉</m:t>
                                  </m:r>
                                </m:e>
                                <m:sup>
                                  <m:r>
                                    <a:rPr lang="en-US" sz="2400" i="1">
                                      <a:solidFill>
                                        <a:schemeClr val="tx1"/>
                                      </a:solidFill>
                                      <a:latin typeface="Cambria Math"/>
                                    </a:rPr>
                                    <m:t>2</m:t>
                                  </m:r>
                                </m:sup>
                              </m:sSup>
                            </m:num>
                            <m:den>
                              <m:r>
                                <a:rPr lang="en-US" sz="2400" i="1">
                                  <a:solidFill>
                                    <a:schemeClr val="tx1"/>
                                  </a:solidFill>
                                  <a:latin typeface="Cambria Math"/>
                                </a:rPr>
                                <m:t>2</m:t>
                              </m:r>
                            </m:den>
                          </m:f>
                        </m:e>
                      </m:d>
                    </m:oMath>
                  </m:oMathPara>
                </a14:m>
                <a:endParaRPr lang="en-US" sz="2400" dirty="0">
                  <a:solidFill>
                    <a:schemeClr val="tx1"/>
                  </a:solidFill>
                </a:endParaRPr>
              </a:p>
              <a:p>
                <a:pPr marL="0" indent="0">
                  <a:buNone/>
                </a:pPr>
                <a:r>
                  <a:rPr lang="en-US" sz="2400" dirty="0">
                    <a:solidFill>
                      <a:schemeClr val="tx1"/>
                    </a:solidFill>
                  </a:rPr>
                  <a:t>Where: - C</a:t>
                </a:r>
                <a:r>
                  <a:rPr lang="en-US" sz="2400" baseline="-25000" dirty="0">
                    <a:solidFill>
                      <a:schemeClr val="tx1"/>
                    </a:solidFill>
                  </a:rPr>
                  <a:t>D</a:t>
                </a:r>
                <a:r>
                  <a:rPr lang="en-US" sz="2400" dirty="0">
                    <a:solidFill>
                      <a:schemeClr val="tx1"/>
                    </a:solidFill>
                  </a:rPr>
                  <a:t>   =Drag coefficient  </a:t>
                </a:r>
              </a:p>
              <a:p>
                <a:pPr marL="0" indent="0">
                  <a:buNone/>
                </a:pPr>
                <a:r>
                  <a:rPr lang="en-US" sz="2400" dirty="0">
                    <a:solidFill>
                      <a:schemeClr val="tx1"/>
                    </a:solidFill>
                  </a:rPr>
                  <a:t>               C</a:t>
                </a:r>
                <a:r>
                  <a:rPr lang="en-US" sz="2400" baseline="-25000" dirty="0">
                    <a:solidFill>
                      <a:schemeClr val="tx1"/>
                    </a:solidFill>
                  </a:rPr>
                  <a:t>L   </a:t>
                </a:r>
                <a:r>
                  <a:rPr lang="en-US" sz="2400" dirty="0">
                    <a:solidFill>
                      <a:schemeClr val="tx1"/>
                    </a:solidFill>
                  </a:rPr>
                  <a:t> =Lift coefficient </a:t>
                </a:r>
              </a:p>
              <a:p>
                <a:pPr marL="0" indent="0">
                  <a:buNone/>
                </a:pPr>
                <a:r>
                  <a:rPr lang="en-US" sz="2400" dirty="0">
                    <a:solidFill>
                      <a:schemeClr val="tx1"/>
                    </a:solidFill>
                  </a:rPr>
                  <a:t>    </a:t>
                </a:r>
                <a14:m>
                  <m:oMath xmlns:m="http://schemas.openxmlformats.org/officeDocument/2006/math">
                    <m:r>
                      <a:rPr lang="en-US" sz="2400" i="1">
                        <a:solidFill>
                          <a:schemeClr val="tx1"/>
                        </a:solidFill>
                        <a:latin typeface="Cambria Math"/>
                      </a:rPr>
                      <m:t>𝐹</m:t>
                    </m:r>
                    <m:r>
                      <a:rPr lang="en-US" sz="2400" i="1">
                        <a:solidFill>
                          <a:schemeClr val="tx1"/>
                        </a:solidFill>
                        <a:latin typeface="Cambria Math"/>
                      </a:rPr>
                      <m:t>=</m:t>
                    </m:r>
                    <m:rad>
                      <m:radPr>
                        <m:degHide m:val="on"/>
                        <m:ctrlPr>
                          <a:rPr lang="en-US" sz="2400" i="1">
                            <a:solidFill>
                              <a:schemeClr val="tx1"/>
                            </a:solidFill>
                            <a:latin typeface="Cambria Math"/>
                          </a:rPr>
                        </m:ctrlPr>
                      </m:radPr>
                      <m:deg/>
                      <m:e>
                        <m:sSub>
                          <m:sSubPr>
                            <m:ctrlPr>
                              <a:rPr lang="en-US" sz="2400" i="1">
                                <a:solidFill>
                                  <a:schemeClr val="tx1"/>
                                </a:solidFill>
                                <a:latin typeface="Cambria Math"/>
                              </a:rPr>
                            </m:ctrlPr>
                          </m:sSubPr>
                          <m:e>
                            <m:r>
                              <a:rPr lang="en-US" sz="2400" i="1">
                                <a:solidFill>
                                  <a:schemeClr val="tx1"/>
                                </a:solidFill>
                                <a:latin typeface="Cambria Math"/>
                              </a:rPr>
                              <m:t>𝐹</m:t>
                            </m:r>
                          </m:e>
                          <m:sub>
                            <m:r>
                              <a:rPr lang="en-US" sz="2400" i="1">
                                <a:solidFill>
                                  <a:schemeClr val="tx1"/>
                                </a:solidFill>
                                <a:latin typeface="Cambria Math"/>
                              </a:rPr>
                              <m:t>𝐿</m:t>
                            </m:r>
                          </m:sub>
                        </m:sSub>
                        <m:r>
                          <a:rPr lang="en-US" sz="2400" i="1">
                            <a:solidFill>
                              <a:schemeClr val="tx1"/>
                            </a:solidFill>
                            <a:latin typeface="Cambria Math"/>
                          </a:rPr>
                          <m:t>+</m:t>
                        </m:r>
                        <m:sSub>
                          <m:sSubPr>
                            <m:ctrlPr>
                              <a:rPr lang="en-US" sz="2400" i="1">
                                <a:solidFill>
                                  <a:schemeClr val="tx1"/>
                                </a:solidFill>
                                <a:latin typeface="Cambria Math"/>
                              </a:rPr>
                            </m:ctrlPr>
                          </m:sSubPr>
                          <m:e>
                            <m:r>
                              <a:rPr lang="en-US" sz="2400" i="1">
                                <a:solidFill>
                                  <a:schemeClr val="tx1"/>
                                </a:solidFill>
                                <a:latin typeface="Cambria Math"/>
                              </a:rPr>
                              <m:t>𝐹</m:t>
                            </m:r>
                          </m:e>
                          <m:sub>
                            <m:r>
                              <a:rPr lang="en-US" sz="2400" i="1">
                                <a:solidFill>
                                  <a:schemeClr val="tx1"/>
                                </a:solidFill>
                                <a:latin typeface="Cambria Math"/>
                              </a:rPr>
                              <m:t>𝐷</m:t>
                            </m:r>
                          </m:sub>
                        </m:sSub>
                      </m:e>
                    </m:rad>
                  </m:oMath>
                </a14:m>
                <a:r>
                  <a:rPr lang="en-US" sz="2400" dirty="0">
                    <a:solidFill>
                      <a:schemeClr val="tx1"/>
                    </a:solidFill>
                  </a:rPr>
                  <a:t>           F is the resultant force</a:t>
                </a:r>
              </a:p>
              <a:p>
                <a:pPr marL="0" indent="0">
                  <a:buNone/>
                </a:pPr>
                <a14:m>
                  <m:oMathPara xmlns:m="http://schemas.openxmlformats.org/officeDocument/2006/math">
                    <m:oMathParaPr>
                      <m:jc m:val="centerGroup"/>
                    </m:oMathParaPr>
                    <m:oMath xmlns:m="http://schemas.openxmlformats.org/officeDocument/2006/math">
                      <m:func>
                        <m:funcPr>
                          <m:ctrlPr>
                            <a:rPr lang="en-US" sz="2400" i="1">
                              <a:solidFill>
                                <a:schemeClr val="tx1"/>
                              </a:solidFill>
                              <a:latin typeface="Cambria Math"/>
                            </a:rPr>
                          </m:ctrlPr>
                        </m:funcPr>
                        <m:fName>
                          <m:r>
                            <m:rPr>
                              <m:sty m:val="p"/>
                            </m:rPr>
                            <a:rPr lang="en-US" sz="2400">
                              <a:solidFill>
                                <a:schemeClr val="tx1"/>
                              </a:solidFill>
                              <a:latin typeface="Cambria Math"/>
                            </a:rPr>
                            <m:t>tan</m:t>
                          </m:r>
                        </m:fName>
                        <m:e>
                          <m:r>
                            <a:rPr lang="en-US" sz="2400" i="1">
                              <a:solidFill>
                                <a:schemeClr val="tx1"/>
                              </a:solidFill>
                              <a:latin typeface="Cambria Math"/>
                            </a:rPr>
                            <m:t>𝜃</m:t>
                          </m:r>
                          <m:r>
                            <a:rPr lang="en-US" sz="2400" i="1">
                              <a:solidFill>
                                <a:schemeClr val="tx1"/>
                              </a:solidFill>
                              <a:latin typeface="Cambria Math"/>
                            </a:rPr>
                            <m:t>=</m:t>
                          </m:r>
                          <m:f>
                            <m:fPr>
                              <m:ctrlPr>
                                <a:rPr lang="en-US" sz="2400" i="1">
                                  <a:solidFill>
                                    <a:schemeClr val="tx1"/>
                                  </a:solidFill>
                                  <a:latin typeface="Cambria Math"/>
                                </a:rPr>
                              </m:ctrlPr>
                            </m:fPr>
                            <m:num>
                              <m:sSub>
                                <m:sSubPr>
                                  <m:ctrlPr>
                                    <a:rPr lang="en-US" sz="2400" i="1">
                                      <a:solidFill>
                                        <a:schemeClr val="tx1"/>
                                      </a:solidFill>
                                      <a:latin typeface="Cambria Math"/>
                                    </a:rPr>
                                  </m:ctrlPr>
                                </m:sSubPr>
                                <m:e>
                                  <m:r>
                                    <a:rPr lang="en-US" sz="2400" i="1">
                                      <a:solidFill>
                                        <a:schemeClr val="tx1"/>
                                      </a:solidFill>
                                      <a:latin typeface="Cambria Math"/>
                                    </a:rPr>
                                    <m:t>𝐹</m:t>
                                  </m:r>
                                </m:e>
                                <m:sub>
                                  <m:r>
                                    <a:rPr lang="en-US" sz="2400" i="1">
                                      <a:solidFill>
                                        <a:schemeClr val="tx1"/>
                                      </a:solidFill>
                                      <a:latin typeface="Cambria Math"/>
                                    </a:rPr>
                                    <m:t>𝐿</m:t>
                                  </m:r>
                                </m:sub>
                              </m:sSub>
                            </m:num>
                            <m:den>
                              <m:sSub>
                                <m:sSubPr>
                                  <m:ctrlPr>
                                    <a:rPr lang="en-US" sz="2400" i="1">
                                      <a:solidFill>
                                        <a:schemeClr val="tx1"/>
                                      </a:solidFill>
                                      <a:latin typeface="Cambria Math"/>
                                    </a:rPr>
                                  </m:ctrlPr>
                                </m:sSubPr>
                                <m:e>
                                  <m:r>
                                    <a:rPr lang="en-US" sz="2400" i="1">
                                      <a:solidFill>
                                        <a:schemeClr val="tx1"/>
                                      </a:solidFill>
                                      <a:latin typeface="Cambria Math"/>
                                    </a:rPr>
                                    <m:t>𝐹</m:t>
                                  </m:r>
                                </m:e>
                                <m:sub>
                                  <m:r>
                                    <a:rPr lang="en-US" sz="2400" i="1">
                                      <a:solidFill>
                                        <a:schemeClr val="tx1"/>
                                      </a:solidFill>
                                      <a:latin typeface="Cambria Math"/>
                                    </a:rPr>
                                    <m:t>𝐷</m:t>
                                  </m:r>
                                </m:sub>
                              </m:sSub>
                            </m:den>
                          </m:f>
                        </m:e>
                      </m:func>
                      <m:r>
                        <a:rPr lang="en-US" sz="2400" i="1">
                          <a:solidFill>
                            <a:schemeClr val="tx1"/>
                          </a:solidFill>
                          <a:latin typeface="Cambria Math"/>
                        </a:rPr>
                        <m:t>,                 </m:t>
                      </m:r>
                      <m:r>
                        <a:rPr lang="en-US" sz="2400" i="1">
                          <a:solidFill>
                            <a:schemeClr val="tx1"/>
                          </a:solidFill>
                          <a:latin typeface="Cambria Math"/>
                        </a:rPr>
                        <m:t>𝜃</m:t>
                      </m:r>
                      <m:r>
                        <a:rPr lang="en-US" sz="2400" i="1">
                          <a:solidFill>
                            <a:schemeClr val="tx1"/>
                          </a:solidFill>
                          <a:latin typeface="Cambria Math"/>
                        </a:rPr>
                        <m:t>=</m:t>
                      </m:r>
                      <m:func>
                        <m:funcPr>
                          <m:ctrlPr>
                            <a:rPr lang="en-US" sz="2400" i="1">
                              <a:solidFill>
                                <a:schemeClr val="tx1"/>
                              </a:solidFill>
                              <a:latin typeface="Cambria Math"/>
                            </a:rPr>
                          </m:ctrlPr>
                        </m:funcPr>
                        <m:fName>
                          <m:sSup>
                            <m:sSupPr>
                              <m:ctrlPr>
                                <a:rPr lang="en-US" sz="2400" i="1">
                                  <a:solidFill>
                                    <a:schemeClr val="tx1"/>
                                  </a:solidFill>
                                  <a:latin typeface="Cambria Math"/>
                                </a:rPr>
                              </m:ctrlPr>
                            </m:sSupPr>
                            <m:e>
                              <m:r>
                                <m:rPr>
                                  <m:sty m:val="p"/>
                                </m:rPr>
                                <a:rPr lang="en-US" sz="2400">
                                  <a:solidFill>
                                    <a:schemeClr val="tx1"/>
                                  </a:solidFill>
                                  <a:latin typeface="Cambria Math"/>
                                </a:rPr>
                                <m:t>tan</m:t>
                              </m:r>
                            </m:e>
                            <m:sup>
                              <m:r>
                                <a:rPr lang="en-US" sz="2400" i="1">
                                  <a:solidFill>
                                    <a:schemeClr val="tx1"/>
                                  </a:solidFill>
                                  <a:latin typeface="Cambria Math"/>
                                </a:rPr>
                                <m:t>−1</m:t>
                              </m:r>
                            </m:sup>
                          </m:sSup>
                        </m:fName>
                        <m:e>
                          <m:d>
                            <m:dPr>
                              <m:ctrlPr>
                                <a:rPr lang="en-US" sz="2400" i="1">
                                  <a:solidFill>
                                    <a:schemeClr val="tx1"/>
                                  </a:solidFill>
                                  <a:latin typeface="Cambria Math"/>
                                </a:rPr>
                              </m:ctrlPr>
                            </m:dPr>
                            <m:e>
                              <m:f>
                                <m:fPr>
                                  <m:ctrlPr>
                                    <a:rPr lang="en-US" sz="2400" i="1">
                                      <a:solidFill>
                                        <a:schemeClr val="tx1"/>
                                      </a:solidFill>
                                      <a:latin typeface="Cambria Math"/>
                                    </a:rPr>
                                  </m:ctrlPr>
                                </m:fPr>
                                <m:num>
                                  <m:sSub>
                                    <m:sSubPr>
                                      <m:ctrlPr>
                                        <a:rPr lang="en-US" sz="2400" i="1">
                                          <a:solidFill>
                                            <a:schemeClr val="tx1"/>
                                          </a:solidFill>
                                          <a:latin typeface="Cambria Math"/>
                                        </a:rPr>
                                      </m:ctrlPr>
                                    </m:sSubPr>
                                    <m:e>
                                      <m:r>
                                        <a:rPr lang="en-US" sz="2400" i="1">
                                          <a:solidFill>
                                            <a:schemeClr val="tx1"/>
                                          </a:solidFill>
                                          <a:latin typeface="Cambria Math"/>
                                        </a:rPr>
                                        <m:t>𝐹</m:t>
                                      </m:r>
                                    </m:e>
                                    <m:sub>
                                      <m:r>
                                        <a:rPr lang="en-US" sz="2400" i="1">
                                          <a:solidFill>
                                            <a:schemeClr val="tx1"/>
                                          </a:solidFill>
                                          <a:latin typeface="Cambria Math"/>
                                        </a:rPr>
                                        <m:t>𝐿</m:t>
                                      </m:r>
                                    </m:sub>
                                  </m:sSub>
                                </m:num>
                                <m:den>
                                  <m:sSub>
                                    <m:sSubPr>
                                      <m:ctrlPr>
                                        <a:rPr lang="en-US" sz="2400" i="1">
                                          <a:solidFill>
                                            <a:schemeClr val="tx1"/>
                                          </a:solidFill>
                                          <a:latin typeface="Cambria Math"/>
                                        </a:rPr>
                                      </m:ctrlPr>
                                    </m:sSubPr>
                                    <m:e>
                                      <m:r>
                                        <a:rPr lang="en-US" sz="2400" i="1">
                                          <a:solidFill>
                                            <a:schemeClr val="tx1"/>
                                          </a:solidFill>
                                          <a:latin typeface="Cambria Math"/>
                                        </a:rPr>
                                        <m:t>𝐹</m:t>
                                      </m:r>
                                    </m:e>
                                    <m:sub>
                                      <m:r>
                                        <a:rPr lang="en-US" sz="2400" i="1">
                                          <a:solidFill>
                                            <a:schemeClr val="tx1"/>
                                          </a:solidFill>
                                          <a:latin typeface="Cambria Math"/>
                                        </a:rPr>
                                        <m:t>𝐷</m:t>
                                      </m:r>
                                    </m:sub>
                                  </m:sSub>
                                </m:den>
                              </m:f>
                            </m:e>
                          </m:d>
                        </m:e>
                      </m:func>
                    </m:oMath>
                  </m:oMathPara>
                </a14:m>
                <a:endParaRPr lang="en-US" sz="2400" dirty="0">
                  <a:solidFill>
                    <a:schemeClr val="tx1"/>
                  </a:solidFill>
                </a:endParaRPr>
              </a:p>
              <a:p>
                <a:pPr marL="0" indent="0">
                  <a:buNone/>
                </a:pPr>
                <a:r>
                  <a:rPr lang="en-US" sz="2400" dirty="0">
                    <a:solidFill>
                      <a:schemeClr val="tx1"/>
                    </a:solidFill>
                  </a:rPr>
                  <a:t> </a:t>
                </a:r>
              </a:p>
              <a:p>
                <a:pPr marL="0" indent="0">
                  <a:buNone/>
                </a:pPr>
                <a:r>
                  <a:rPr lang="en-US" sz="2400" dirty="0">
                    <a:solidFill>
                      <a:schemeClr val="tx1"/>
                    </a:solidFill>
                  </a:rPr>
                  <a:t>Where:- </a:t>
                </a:r>
                <a14:m>
                  <m:oMath xmlns:m="http://schemas.openxmlformats.org/officeDocument/2006/math">
                    <m:r>
                      <a:rPr lang="en-US" sz="2400" i="1">
                        <a:solidFill>
                          <a:schemeClr val="tx1"/>
                        </a:solidFill>
                        <a:latin typeface="Cambria Math"/>
                      </a:rPr>
                      <m:t>𝜃</m:t>
                    </m:r>
                    <m:r>
                      <a:rPr lang="en-US" sz="2400" i="1">
                        <a:solidFill>
                          <a:schemeClr val="tx1"/>
                        </a:solidFill>
                        <a:latin typeface="Cambria Math"/>
                      </a:rPr>
                      <m:t>=</m:t>
                    </m:r>
                    <m:r>
                      <m:rPr>
                        <m:sty m:val="p"/>
                      </m:rPr>
                      <a:rPr lang="en-US" sz="2400">
                        <a:solidFill>
                          <a:schemeClr val="tx1"/>
                        </a:solidFill>
                        <a:latin typeface="Cambria Math"/>
                      </a:rPr>
                      <m:t>the</m:t>
                    </m:r>
                    <m:r>
                      <a:rPr lang="en-US" sz="2400">
                        <a:solidFill>
                          <a:schemeClr val="tx1"/>
                        </a:solidFill>
                        <a:latin typeface="Cambria Math"/>
                      </a:rPr>
                      <m:t> </m:t>
                    </m:r>
                    <m:r>
                      <m:rPr>
                        <m:sty m:val="p"/>
                      </m:rPr>
                      <a:rPr lang="en-US" sz="2400">
                        <a:solidFill>
                          <a:schemeClr val="tx1"/>
                        </a:solidFill>
                        <a:latin typeface="Cambria Math"/>
                      </a:rPr>
                      <m:t>angle</m:t>
                    </m:r>
                    <m:r>
                      <a:rPr lang="en-US" sz="2400">
                        <a:solidFill>
                          <a:schemeClr val="tx1"/>
                        </a:solidFill>
                        <a:latin typeface="Cambria Math"/>
                      </a:rPr>
                      <m:t> </m:t>
                    </m:r>
                    <m:r>
                      <m:rPr>
                        <m:sty m:val="p"/>
                      </m:rPr>
                      <a:rPr lang="en-US" sz="2400">
                        <a:solidFill>
                          <a:schemeClr val="tx1"/>
                        </a:solidFill>
                        <a:latin typeface="Cambria Math"/>
                      </a:rPr>
                      <m:t>between</m:t>
                    </m:r>
                    <m:r>
                      <a:rPr lang="en-US" sz="2400">
                        <a:solidFill>
                          <a:schemeClr val="tx1"/>
                        </a:solidFill>
                        <a:latin typeface="Cambria Math"/>
                      </a:rPr>
                      <m:t> </m:t>
                    </m:r>
                    <m:r>
                      <m:rPr>
                        <m:sty m:val="p"/>
                      </m:rPr>
                      <a:rPr lang="en-US" sz="2400">
                        <a:solidFill>
                          <a:schemeClr val="tx1"/>
                        </a:solidFill>
                        <a:latin typeface="Cambria Math"/>
                      </a:rPr>
                      <m:t>the</m:t>
                    </m:r>
                    <m:r>
                      <a:rPr lang="en-US" sz="2400">
                        <a:solidFill>
                          <a:schemeClr val="tx1"/>
                        </a:solidFill>
                        <a:latin typeface="Cambria Math"/>
                      </a:rPr>
                      <m:t> </m:t>
                    </m:r>
                    <m:r>
                      <m:rPr>
                        <m:sty m:val="p"/>
                      </m:rPr>
                      <a:rPr lang="en-US" sz="2400">
                        <a:solidFill>
                          <a:schemeClr val="tx1"/>
                        </a:solidFill>
                        <a:latin typeface="Cambria Math"/>
                      </a:rPr>
                      <m:t>two</m:t>
                    </m:r>
                    <m:r>
                      <a:rPr lang="en-US" sz="2400">
                        <a:solidFill>
                          <a:schemeClr val="tx1"/>
                        </a:solidFill>
                        <a:latin typeface="Cambria Math"/>
                      </a:rPr>
                      <m:t> </m:t>
                    </m:r>
                    <m:r>
                      <m:rPr>
                        <m:sty m:val="p"/>
                      </m:rPr>
                      <a:rPr lang="en-US" sz="2400">
                        <a:solidFill>
                          <a:schemeClr val="tx1"/>
                        </a:solidFill>
                        <a:latin typeface="Cambria Math"/>
                      </a:rPr>
                      <m:t>forces</m:t>
                    </m:r>
                  </m:oMath>
                </a14:m>
                <a:endParaRPr lang="en-US" sz="2400" dirty="0">
                  <a:solidFill>
                    <a:schemeClr val="tx1"/>
                  </a:solidFill>
                </a:endParaRPr>
              </a:p>
              <a:p>
                <a:pPr marL="0" indent="0">
                  <a:buNone/>
                </a:pPr>
                <a:r>
                  <a:rPr lang="en-US" sz="2400" dirty="0"/>
                  <a:t> </a:t>
                </a:r>
              </a:p>
              <a:p>
                <a:pPr marL="0" indent="0">
                  <a:buNone/>
                </a:pPr>
                <a:r>
                  <a:rPr lang="en-US" sz="2400" dirty="0"/>
                  <a:t> </a:t>
                </a:r>
              </a:p>
              <a:p>
                <a:pPr marL="0" indent="0">
                  <a:buNone/>
                </a:pPr>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77334" y="333287"/>
                <a:ext cx="8596668" cy="5708076"/>
              </a:xfrm>
              <a:blipFill rotWithShape="1">
                <a:blip r:embed="rId2"/>
                <a:stretch>
                  <a:fillRect l="-1064" b="-26603"/>
                </a:stretch>
              </a:blipFill>
            </p:spPr>
            <p:txBody>
              <a:bodyPr/>
              <a:lstStyle/>
              <a:p>
                <a:r>
                  <a:rPr lang="en-US">
                    <a:noFill/>
                  </a:rPr>
                  <a:t> </a:t>
                </a:r>
              </a:p>
            </p:txBody>
          </p:sp>
        </mc:Fallback>
      </mc:AlternateContent>
    </p:spTree>
    <p:extLst>
      <p:ext uri="{BB962C8B-B14F-4D97-AF65-F5344CB8AC3E}">
        <p14:creationId xmlns:p14="http://schemas.microsoft.com/office/powerpoint/2010/main" val="18686200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22191" y="205099"/>
                <a:ext cx="9579835" cy="6375163"/>
              </a:xfrm>
            </p:spPr>
            <p:txBody>
              <a:bodyPr>
                <a:normAutofit fontScale="92500" lnSpcReduction="10000"/>
              </a:bodyPr>
              <a:lstStyle/>
              <a:p>
                <a:pPr marL="0" indent="0">
                  <a:buNone/>
                </a:pPr>
                <a:r>
                  <a:rPr lang="en-US" b="1" dirty="0" smtClean="0">
                    <a:solidFill>
                      <a:schemeClr val="tx1"/>
                    </a:solidFill>
                  </a:rPr>
                  <a:t>Example</a:t>
                </a:r>
                <a:endParaRPr lang="en-US" dirty="0">
                  <a:solidFill>
                    <a:schemeClr val="tx1"/>
                  </a:solidFill>
                </a:endParaRPr>
              </a:p>
              <a:p>
                <a:pPr marL="0" indent="0">
                  <a:buNone/>
                </a:pPr>
                <a:r>
                  <a:rPr lang="en-US" sz="2000" dirty="0">
                    <a:solidFill>
                      <a:schemeClr val="tx1"/>
                    </a:solidFill>
                  </a:rPr>
                  <a:t>Experiments have been conducted in a wind tunnel with a wind speed of </a:t>
                </a:r>
                <a14:m>
                  <m:oMath xmlns:m="http://schemas.openxmlformats.org/officeDocument/2006/math">
                    <m:r>
                      <a:rPr lang="en-US" sz="2000" i="1">
                        <a:solidFill>
                          <a:schemeClr val="tx1"/>
                        </a:solidFill>
                        <a:latin typeface="Cambria Math"/>
                      </a:rPr>
                      <m:t>50</m:t>
                    </m:r>
                    <m:f>
                      <m:fPr>
                        <m:type m:val="lin"/>
                        <m:ctrlPr>
                          <a:rPr lang="en-US" sz="2000" i="1">
                            <a:solidFill>
                              <a:schemeClr val="tx1"/>
                            </a:solidFill>
                            <a:latin typeface="Cambria Math"/>
                          </a:rPr>
                        </m:ctrlPr>
                      </m:fPr>
                      <m:num>
                        <m:r>
                          <a:rPr lang="en-US" sz="2000" i="1">
                            <a:solidFill>
                              <a:schemeClr val="tx1"/>
                            </a:solidFill>
                            <a:latin typeface="Cambria Math"/>
                          </a:rPr>
                          <m:t>𝑘𝑚</m:t>
                        </m:r>
                      </m:num>
                      <m:den>
                        <m:r>
                          <a:rPr lang="en-US" sz="2000" i="1">
                            <a:solidFill>
                              <a:schemeClr val="tx1"/>
                            </a:solidFill>
                            <a:latin typeface="Cambria Math"/>
                          </a:rPr>
                          <m:t>h</m:t>
                        </m:r>
                      </m:den>
                    </m:f>
                  </m:oMath>
                </a14:m>
                <a:r>
                  <a:rPr lang="en-US" sz="2000" dirty="0">
                    <a:solidFill>
                      <a:schemeClr val="tx1"/>
                    </a:solidFill>
                  </a:rPr>
                  <a:t> on a flat plate of size 2m long and 1m wide. The specific weight of air is</a:t>
                </a:r>
                <a14:m>
                  <m:oMath xmlns:m="http://schemas.openxmlformats.org/officeDocument/2006/math">
                    <m:r>
                      <a:rPr lang="en-US" sz="2000" i="1">
                        <a:solidFill>
                          <a:schemeClr val="tx1"/>
                        </a:solidFill>
                        <a:latin typeface="Cambria Math"/>
                      </a:rPr>
                      <m:t>11.285</m:t>
                    </m:r>
                    <m:f>
                      <m:fPr>
                        <m:type m:val="lin"/>
                        <m:ctrlPr>
                          <a:rPr lang="en-US" sz="2000" i="1">
                            <a:solidFill>
                              <a:schemeClr val="tx1"/>
                            </a:solidFill>
                            <a:latin typeface="Cambria Math"/>
                          </a:rPr>
                        </m:ctrlPr>
                      </m:fPr>
                      <m:num>
                        <m:r>
                          <a:rPr lang="en-US" sz="2000" i="1">
                            <a:solidFill>
                              <a:schemeClr val="tx1"/>
                            </a:solidFill>
                            <a:latin typeface="Cambria Math"/>
                          </a:rPr>
                          <m:t>𝑁</m:t>
                        </m:r>
                      </m:num>
                      <m:den>
                        <m:sSup>
                          <m:sSupPr>
                            <m:ctrlPr>
                              <a:rPr lang="en-US" sz="2000" i="1">
                                <a:solidFill>
                                  <a:schemeClr val="tx1"/>
                                </a:solidFill>
                                <a:latin typeface="Cambria Math"/>
                              </a:rPr>
                            </m:ctrlPr>
                          </m:sSupPr>
                          <m:e>
                            <m:r>
                              <a:rPr lang="en-US" sz="2000" i="1">
                                <a:solidFill>
                                  <a:schemeClr val="tx1"/>
                                </a:solidFill>
                                <a:latin typeface="Cambria Math"/>
                              </a:rPr>
                              <m:t>𝑚</m:t>
                            </m:r>
                          </m:e>
                          <m:sup>
                            <m:r>
                              <a:rPr lang="en-US" sz="2000" i="1">
                                <a:solidFill>
                                  <a:schemeClr val="tx1"/>
                                </a:solidFill>
                                <a:latin typeface="Cambria Math"/>
                              </a:rPr>
                              <m:t>3</m:t>
                            </m:r>
                          </m:sup>
                        </m:sSup>
                      </m:den>
                    </m:f>
                    <m:r>
                      <a:rPr lang="en-US" sz="2000" i="1">
                        <a:solidFill>
                          <a:schemeClr val="tx1"/>
                        </a:solidFill>
                        <a:latin typeface="Cambria Math"/>
                      </a:rPr>
                      <m:t>. </m:t>
                    </m:r>
                  </m:oMath>
                </a14:m>
                <a:r>
                  <a:rPr lang="en-US" sz="2000" dirty="0">
                    <a:solidFill>
                      <a:schemeClr val="tx1"/>
                    </a:solidFill>
                  </a:rPr>
                  <a:t>the plate is kept at such an angle that the coefficient of lift and drag are 0.75 and 0.15 respectively. Determine:-</a:t>
                </a:r>
              </a:p>
              <a:p>
                <a:pPr lvl="0"/>
                <a:r>
                  <a:rPr lang="en-US" sz="2000" dirty="0" smtClean="0">
                    <a:solidFill>
                      <a:schemeClr val="tx1"/>
                    </a:solidFill>
                  </a:rPr>
                  <a:t>Lift force</a:t>
                </a:r>
              </a:p>
              <a:p>
                <a:pPr lvl="0"/>
                <a:r>
                  <a:rPr lang="en-US" sz="2000" dirty="0" smtClean="0">
                    <a:solidFill>
                      <a:schemeClr val="tx1"/>
                    </a:solidFill>
                  </a:rPr>
                  <a:t>Drag </a:t>
                </a:r>
                <a:r>
                  <a:rPr lang="en-US" sz="2000" dirty="0">
                    <a:solidFill>
                      <a:schemeClr val="tx1"/>
                    </a:solidFill>
                  </a:rPr>
                  <a:t>force</a:t>
                </a:r>
              </a:p>
              <a:p>
                <a:pPr lvl="0"/>
                <a:r>
                  <a:rPr lang="en-US" sz="2000" dirty="0" smtClean="0">
                    <a:solidFill>
                      <a:schemeClr val="tx1"/>
                    </a:solidFill>
                  </a:rPr>
                  <a:t>Resultant force, and</a:t>
                </a:r>
              </a:p>
              <a:p>
                <a:pPr lvl="0"/>
                <a:r>
                  <a:rPr lang="en-US" sz="2000" dirty="0" smtClean="0">
                    <a:solidFill>
                      <a:schemeClr val="tx1"/>
                    </a:solidFill>
                  </a:rPr>
                  <a:t>Power </a:t>
                </a:r>
                <a:r>
                  <a:rPr lang="en-US" sz="2000" dirty="0">
                    <a:solidFill>
                      <a:schemeClr val="tx1"/>
                    </a:solidFill>
                  </a:rPr>
                  <a:t>exerted by the air stream on the plate</a:t>
                </a:r>
              </a:p>
              <a:p>
                <a:pPr marL="0" indent="0">
                  <a:buNone/>
                </a:pPr>
                <a:r>
                  <a:rPr lang="en-US" sz="2000" dirty="0">
                    <a:solidFill>
                      <a:schemeClr val="tx1"/>
                    </a:solidFill>
                  </a:rPr>
                  <a:t>Solution:-</a:t>
                </a:r>
              </a:p>
              <a:p>
                <a:pPr marL="0" indent="0" algn="ctr">
                  <a:buNone/>
                </a:pPr>
                <a14:m>
                  <m:oMath xmlns:m="http://schemas.openxmlformats.org/officeDocument/2006/math">
                    <m:r>
                      <a:rPr lang="en-US" sz="2000" i="1">
                        <a:solidFill>
                          <a:schemeClr val="tx1"/>
                        </a:solidFill>
                        <a:latin typeface="Cambria Math"/>
                      </a:rPr>
                      <m:t>𝑉</m:t>
                    </m:r>
                    <m:r>
                      <a:rPr lang="en-US" sz="2000" i="1">
                        <a:solidFill>
                          <a:schemeClr val="tx1"/>
                        </a:solidFill>
                        <a:latin typeface="Cambria Math"/>
                      </a:rPr>
                      <m:t>=</m:t>
                    </m:r>
                    <m:f>
                      <m:fPr>
                        <m:ctrlPr>
                          <a:rPr lang="en-US" sz="2000" i="1">
                            <a:solidFill>
                              <a:schemeClr val="tx1"/>
                            </a:solidFill>
                            <a:latin typeface="Cambria Math"/>
                          </a:rPr>
                        </m:ctrlPr>
                      </m:fPr>
                      <m:num>
                        <m:r>
                          <a:rPr lang="en-US" sz="2000" i="1">
                            <a:solidFill>
                              <a:schemeClr val="tx1"/>
                            </a:solidFill>
                            <a:latin typeface="Cambria Math"/>
                          </a:rPr>
                          <m:t>50∗1000</m:t>
                        </m:r>
                      </m:num>
                      <m:den>
                        <m:r>
                          <a:rPr lang="en-US" sz="2000" i="1">
                            <a:solidFill>
                              <a:schemeClr val="tx1"/>
                            </a:solidFill>
                            <a:latin typeface="Cambria Math"/>
                          </a:rPr>
                          <m:t>60∗60</m:t>
                        </m:r>
                      </m:den>
                    </m:f>
                    <m:r>
                      <a:rPr lang="en-US" sz="2000" i="1">
                        <a:solidFill>
                          <a:schemeClr val="tx1"/>
                        </a:solidFill>
                        <a:latin typeface="Cambria Math"/>
                      </a:rPr>
                      <m:t>=13.89</m:t>
                    </m:r>
                    <m:f>
                      <m:fPr>
                        <m:type m:val="lin"/>
                        <m:ctrlPr>
                          <a:rPr lang="en-US" sz="2000" i="1">
                            <a:solidFill>
                              <a:schemeClr val="tx1"/>
                            </a:solidFill>
                            <a:latin typeface="Cambria Math"/>
                          </a:rPr>
                        </m:ctrlPr>
                      </m:fPr>
                      <m:num>
                        <m:r>
                          <a:rPr lang="en-US" sz="2000" i="1">
                            <a:solidFill>
                              <a:schemeClr val="tx1"/>
                            </a:solidFill>
                            <a:latin typeface="Cambria Math"/>
                          </a:rPr>
                          <m:t>𝑚</m:t>
                        </m:r>
                      </m:num>
                      <m:den>
                        <m:r>
                          <a:rPr lang="en-US" sz="2000" i="1">
                            <a:solidFill>
                              <a:schemeClr val="tx1"/>
                            </a:solidFill>
                            <a:latin typeface="Cambria Math"/>
                          </a:rPr>
                          <m:t>𝑠</m:t>
                        </m:r>
                      </m:den>
                    </m:f>
                  </m:oMath>
                </a14:m>
                <a:r>
                  <a:rPr lang="en-US" sz="2000" dirty="0">
                    <a:solidFill>
                      <a:schemeClr val="tx1"/>
                    </a:solidFill>
                  </a:rPr>
                  <a:t> </a:t>
                </a:r>
              </a:p>
              <a:p>
                <a:pPr marL="0" indent="0">
                  <a:buNone/>
                </a:pPr>
                <a14:m>
                  <m:oMathPara xmlns:m="http://schemas.openxmlformats.org/officeDocument/2006/math">
                    <m:oMathParaPr>
                      <m:jc m:val="center"/>
                    </m:oMathParaPr>
                    <m:oMath xmlns:m="http://schemas.openxmlformats.org/officeDocument/2006/math">
                      <m:r>
                        <a:rPr lang="en-US" sz="2000" i="1">
                          <a:solidFill>
                            <a:schemeClr val="tx1"/>
                          </a:solidFill>
                          <a:latin typeface="Cambria Math"/>
                        </a:rPr>
                        <m:t>𝜌</m:t>
                      </m:r>
                      <m:r>
                        <a:rPr lang="en-US" sz="2000" i="1">
                          <a:solidFill>
                            <a:schemeClr val="tx1"/>
                          </a:solidFill>
                          <a:latin typeface="Cambria Math"/>
                        </a:rPr>
                        <m:t>=</m:t>
                      </m:r>
                      <m:f>
                        <m:fPr>
                          <m:ctrlPr>
                            <a:rPr lang="en-US" sz="2000" i="1">
                              <a:solidFill>
                                <a:schemeClr val="tx1"/>
                              </a:solidFill>
                              <a:latin typeface="Cambria Math"/>
                            </a:rPr>
                          </m:ctrlPr>
                        </m:fPr>
                        <m:num>
                          <m:r>
                            <a:rPr lang="en-US" sz="2000" i="1">
                              <a:solidFill>
                                <a:schemeClr val="tx1"/>
                              </a:solidFill>
                              <a:latin typeface="Cambria Math"/>
                            </a:rPr>
                            <m:t>11.282</m:t>
                          </m:r>
                        </m:num>
                        <m:den>
                          <m:r>
                            <a:rPr lang="en-US" sz="2000" i="1">
                              <a:solidFill>
                                <a:schemeClr val="tx1"/>
                              </a:solidFill>
                              <a:latin typeface="Cambria Math"/>
                            </a:rPr>
                            <m:t>9.81</m:t>
                          </m:r>
                        </m:den>
                      </m:f>
                      <m:r>
                        <a:rPr lang="en-US" sz="2000" i="1">
                          <a:solidFill>
                            <a:schemeClr val="tx1"/>
                          </a:solidFill>
                          <a:latin typeface="Cambria Math"/>
                        </a:rPr>
                        <m:t>=1.150</m:t>
                      </m:r>
                      <m:f>
                        <m:fPr>
                          <m:type m:val="lin"/>
                          <m:ctrlPr>
                            <a:rPr lang="en-US" sz="2000" i="1">
                              <a:solidFill>
                                <a:schemeClr val="tx1"/>
                              </a:solidFill>
                              <a:latin typeface="Cambria Math"/>
                            </a:rPr>
                          </m:ctrlPr>
                        </m:fPr>
                        <m:num>
                          <m:r>
                            <a:rPr lang="en-US" sz="2000" i="1">
                              <a:solidFill>
                                <a:schemeClr val="tx1"/>
                              </a:solidFill>
                              <a:latin typeface="Cambria Math"/>
                            </a:rPr>
                            <m:t>𝑘𝑔</m:t>
                          </m:r>
                        </m:num>
                        <m:den>
                          <m:sSup>
                            <m:sSupPr>
                              <m:ctrlPr>
                                <a:rPr lang="en-US" sz="2000" i="1">
                                  <a:solidFill>
                                    <a:schemeClr val="tx1"/>
                                  </a:solidFill>
                                  <a:latin typeface="Cambria Math"/>
                                </a:rPr>
                              </m:ctrlPr>
                            </m:sSupPr>
                            <m:e>
                              <m:r>
                                <a:rPr lang="en-US" sz="2000" i="1">
                                  <a:solidFill>
                                    <a:schemeClr val="tx1"/>
                                  </a:solidFill>
                                  <a:latin typeface="Cambria Math"/>
                                </a:rPr>
                                <m:t>𝑚</m:t>
                              </m:r>
                            </m:e>
                            <m:sup>
                              <m:r>
                                <a:rPr lang="en-US" sz="2000" i="1">
                                  <a:solidFill>
                                    <a:schemeClr val="tx1"/>
                                  </a:solidFill>
                                  <a:latin typeface="Cambria Math"/>
                                </a:rPr>
                                <m:t>3</m:t>
                              </m:r>
                            </m:sup>
                          </m:sSup>
                        </m:den>
                      </m:f>
                    </m:oMath>
                  </m:oMathPara>
                </a14:m>
                <a:endParaRPr lang="en-US" sz="2000" dirty="0">
                  <a:solidFill>
                    <a:schemeClr val="tx1"/>
                  </a:solidFill>
                </a:endParaRPr>
              </a:p>
              <a:p>
                <a:pPr marL="0" lvl="0" indent="0">
                  <a:buNone/>
                </a:pPr>
                <a:r>
                  <a:rPr lang="en-US" sz="2000" dirty="0">
                    <a:solidFill>
                      <a:schemeClr val="tx1"/>
                    </a:solidFill>
                  </a:rPr>
                  <a:t>Lift:</a:t>
                </a:r>
              </a:p>
              <a:p>
                <a:pPr marL="0" indent="0">
                  <a:buNone/>
                </a:pPr>
                <a14:m>
                  <m:oMathPara xmlns:m="http://schemas.openxmlformats.org/officeDocument/2006/math">
                    <m:oMathParaPr>
                      <m:jc m:val="centerGroup"/>
                    </m:oMathParaPr>
                    <m:oMath xmlns:m="http://schemas.openxmlformats.org/officeDocument/2006/math">
                      <m:sSub>
                        <m:sSubPr>
                          <m:ctrlPr>
                            <a:rPr lang="en-US" sz="2000" i="1">
                              <a:solidFill>
                                <a:schemeClr val="tx1"/>
                              </a:solidFill>
                              <a:latin typeface="Cambria Math"/>
                            </a:rPr>
                          </m:ctrlPr>
                        </m:sSubPr>
                        <m:e>
                          <m:r>
                            <a:rPr lang="en-US" sz="2000" i="1">
                              <a:solidFill>
                                <a:schemeClr val="tx1"/>
                              </a:solidFill>
                              <a:latin typeface="Cambria Math"/>
                            </a:rPr>
                            <m:t>𝐹</m:t>
                          </m:r>
                        </m:e>
                        <m:sub>
                          <m:r>
                            <a:rPr lang="en-US" sz="2000" i="1">
                              <a:solidFill>
                                <a:schemeClr val="tx1"/>
                              </a:solidFill>
                              <a:latin typeface="Cambria Math"/>
                            </a:rPr>
                            <m:t>𝐿</m:t>
                          </m:r>
                        </m:sub>
                      </m:sSub>
                      <m:r>
                        <a:rPr lang="en-US" sz="2000" i="1">
                          <a:solidFill>
                            <a:schemeClr val="tx1"/>
                          </a:solidFill>
                          <a:latin typeface="Cambria Math"/>
                        </a:rPr>
                        <m:t>=</m:t>
                      </m:r>
                      <m:sSub>
                        <m:sSubPr>
                          <m:ctrlPr>
                            <a:rPr lang="en-US" sz="2000" i="1">
                              <a:solidFill>
                                <a:schemeClr val="tx1"/>
                              </a:solidFill>
                              <a:latin typeface="Cambria Math"/>
                            </a:rPr>
                          </m:ctrlPr>
                        </m:sSubPr>
                        <m:e>
                          <m:r>
                            <a:rPr lang="en-US" sz="2000" i="1">
                              <a:solidFill>
                                <a:schemeClr val="tx1"/>
                              </a:solidFill>
                              <a:latin typeface="Cambria Math"/>
                            </a:rPr>
                            <m:t>𝐶</m:t>
                          </m:r>
                        </m:e>
                        <m:sub>
                          <m:r>
                            <a:rPr lang="en-US" sz="2000" i="1">
                              <a:solidFill>
                                <a:schemeClr val="tx1"/>
                              </a:solidFill>
                              <a:latin typeface="Cambria Math"/>
                            </a:rPr>
                            <m:t>𝐿</m:t>
                          </m:r>
                        </m:sub>
                      </m:sSub>
                      <m:r>
                        <a:rPr lang="en-US" sz="2000" i="1">
                          <a:solidFill>
                            <a:schemeClr val="tx1"/>
                          </a:solidFill>
                          <a:latin typeface="Cambria Math"/>
                        </a:rPr>
                        <m:t>𝐴</m:t>
                      </m:r>
                      <m:r>
                        <a:rPr lang="en-US" sz="2000" i="1">
                          <a:solidFill>
                            <a:schemeClr val="tx1"/>
                          </a:solidFill>
                          <a:latin typeface="Cambria Math"/>
                        </a:rPr>
                        <m:t>𝜌</m:t>
                      </m:r>
                      <m:f>
                        <m:fPr>
                          <m:ctrlPr>
                            <a:rPr lang="en-US" sz="2000" i="1">
                              <a:solidFill>
                                <a:schemeClr val="tx1"/>
                              </a:solidFill>
                              <a:latin typeface="Cambria Math"/>
                            </a:rPr>
                          </m:ctrlPr>
                        </m:fPr>
                        <m:num>
                          <m:sSup>
                            <m:sSupPr>
                              <m:ctrlPr>
                                <a:rPr lang="en-US" sz="2000" i="1">
                                  <a:solidFill>
                                    <a:schemeClr val="tx1"/>
                                  </a:solidFill>
                                  <a:latin typeface="Cambria Math"/>
                                </a:rPr>
                              </m:ctrlPr>
                            </m:sSupPr>
                            <m:e>
                              <m:r>
                                <a:rPr lang="en-US" sz="2000" i="1">
                                  <a:solidFill>
                                    <a:schemeClr val="tx1"/>
                                  </a:solidFill>
                                  <a:latin typeface="Cambria Math"/>
                                </a:rPr>
                                <m:t>𝑉</m:t>
                              </m:r>
                            </m:e>
                            <m:sup>
                              <m:r>
                                <a:rPr lang="en-US" sz="2000" i="1">
                                  <a:solidFill>
                                    <a:schemeClr val="tx1"/>
                                  </a:solidFill>
                                  <a:latin typeface="Cambria Math"/>
                                </a:rPr>
                                <m:t>2</m:t>
                              </m:r>
                            </m:sup>
                          </m:sSup>
                        </m:num>
                        <m:den>
                          <m:r>
                            <a:rPr lang="en-US" sz="2000" i="1">
                              <a:solidFill>
                                <a:schemeClr val="tx1"/>
                              </a:solidFill>
                              <a:latin typeface="Cambria Math"/>
                            </a:rPr>
                            <m:t>2</m:t>
                          </m:r>
                        </m:den>
                      </m:f>
                    </m:oMath>
                  </m:oMathPara>
                </a14:m>
                <a:endParaRPr lang="en-US" sz="2000" dirty="0">
                  <a:solidFill>
                    <a:schemeClr val="tx1"/>
                  </a:solidFill>
                </a:endParaRPr>
              </a:p>
              <a:p>
                <a:pPr marL="0" indent="0" algn="ctr">
                  <a:buNone/>
                </a:pPr>
                <a14:m>
                  <m:oMath xmlns:m="http://schemas.openxmlformats.org/officeDocument/2006/math">
                    <m:r>
                      <a:rPr lang="en-US" sz="2000" i="1">
                        <a:solidFill>
                          <a:schemeClr val="tx1"/>
                        </a:solidFill>
                        <a:latin typeface="Cambria Math"/>
                      </a:rPr>
                      <m:t>=0.75∗</m:t>
                    </m:r>
                    <m:d>
                      <m:dPr>
                        <m:ctrlPr>
                          <a:rPr lang="en-US" sz="2000" i="1">
                            <a:solidFill>
                              <a:schemeClr val="tx1"/>
                            </a:solidFill>
                            <a:latin typeface="Cambria Math"/>
                          </a:rPr>
                        </m:ctrlPr>
                      </m:dPr>
                      <m:e>
                        <m:r>
                          <a:rPr lang="en-US" sz="2000" i="1">
                            <a:solidFill>
                              <a:schemeClr val="tx1"/>
                            </a:solidFill>
                            <a:latin typeface="Cambria Math"/>
                          </a:rPr>
                          <m:t>2.0∗1.0</m:t>
                        </m:r>
                      </m:e>
                    </m:d>
                    <m:r>
                      <a:rPr lang="en-US" sz="2000" i="1">
                        <a:solidFill>
                          <a:schemeClr val="tx1"/>
                        </a:solidFill>
                        <a:latin typeface="Cambria Math"/>
                      </a:rPr>
                      <m:t>∗1.150∗</m:t>
                    </m:r>
                    <m:f>
                      <m:fPr>
                        <m:ctrlPr>
                          <a:rPr lang="en-US" sz="2000" i="1">
                            <a:solidFill>
                              <a:schemeClr val="tx1"/>
                            </a:solidFill>
                            <a:latin typeface="Cambria Math"/>
                          </a:rPr>
                        </m:ctrlPr>
                      </m:fPr>
                      <m:num>
                        <m:sSup>
                          <m:sSupPr>
                            <m:ctrlPr>
                              <a:rPr lang="en-US" sz="2000" i="1">
                                <a:solidFill>
                                  <a:schemeClr val="tx1"/>
                                </a:solidFill>
                                <a:latin typeface="Cambria Math"/>
                              </a:rPr>
                            </m:ctrlPr>
                          </m:sSupPr>
                          <m:e>
                            <m:d>
                              <m:dPr>
                                <m:ctrlPr>
                                  <a:rPr lang="en-US" sz="2000" i="1">
                                    <a:solidFill>
                                      <a:schemeClr val="tx1"/>
                                    </a:solidFill>
                                    <a:latin typeface="Cambria Math"/>
                                  </a:rPr>
                                </m:ctrlPr>
                              </m:dPr>
                              <m:e>
                                <m:r>
                                  <a:rPr lang="en-US" sz="2000" i="1">
                                    <a:solidFill>
                                      <a:schemeClr val="tx1"/>
                                    </a:solidFill>
                                    <a:latin typeface="Cambria Math"/>
                                  </a:rPr>
                                  <m:t>13.89</m:t>
                                </m:r>
                              </m:e>
                            </m:d>
                          </m:e>
                          <m:sup>
                            <m:r>
                              <a:rPr lang="en-US" sz="2000" i="1">
                                <a:solidFill>
                                  <a:schemeClr val="tx1"/>
                                </a:solidFill>
                                <a:latin typeface="Cambria Math"/>
                              </a:rPr>
                              <m:t>2</m:t>
                            </m:r>
                          </m:sup>
                        </m:sSup>
                      </m:num>
                      <m:den>
                        <m:r>
                          <a:rPr lang="en-US" sz="2000" i="1">
                            <a:solidFill>
                              <a:schemeClr val="tx1"/>
                            </a:solidFill>
                            <a:latin typeface="Cambria Math"/>
                          </a:rPr>
                          <m:t>2</m:t>
                        </m:r>
                      </m:den>
                    </m:f>
                  </m:oMath>
                </a14:m>
                <a:r>
                  <a:rPr lang="en-US" sz="2000" dirty="0">
                    <a:solidFill>
                      <a:schemeClr val="tx1"/>
                    </a:solidFill>
                  </a:rPr>
                  <a:t> </a:t>
                </a:r>
              </a:p>
              <a:p>
                <a:pPr marL="0" indent="0">
                  <a:buNone/>
                </a:pPr>
                <a14:m>
                  <m:oMathPara xmlns:m="http://schemas.openxmlformats.org/officeDocument/2006/math">
                    <m:oMathParaPr>
                      <m:jc m:val="centerGroup"/>
                    </m:oMathParaPr>
                    <m:oMath xmlns:m="http://schemas.openxmlformats.org/officeDocument/2006/math">
                      <m:r>
                        <a:rPr lang="en-US" sz="2000" i="1">
                          <a:solidFill>
                            <a:schemeClr val="tx1"/>
                          </a:solidFill>
                          <a:latin typeface="Cambria Math"/>
                        </a:rPr>
                        <m:t>=166.40</m:t>
                      </m:r>
                      <m:r>
                        <a:rPr lang="en-US" sz="2000" i="1">
                          <a:solidFill>
                            <a:schemeClr val="tx1"/>
                          </a:solidFill>
                          <a:latin typeface="Cambria Math"/>
                        </a:rPr>
                        <m:t>𝑁</m:t>
                      </m:r>
                    </m:oMath>
                  </m:oMathPara>
                </a14:m>
                <a:endParaRPr lang="en-US" sz="2000" dirty="0">
                  <a:solidFill>
                    <a:schemeClr val="tx1"/>
                  </a:solidFill>
                </a:endParaRPr>
              </a:p>
              <a:p>
                <a:endParaRPr lang="en-US" dirty="0">
                  <a:solidFill>
                    <a:schemeClr val="tx1"/>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22191" y="205099"/>
                <a:ext cx="9579835" cy="6375163"/>
              </a:xfrm>
              <a:blipFill rotWithShape="1">
                <a:blip r:embed="rId2"/>
                <a:stretch>
                  <a:fillRect l="-573" t="-1435" r="-64" b="-5359"/>
                </a:stretch>
              </a:blipFill>
            </p:spPr>
            <p:txBody>
              <a:bodyPr/>
              <a:lstStyle/>
              <a:p>
                <a:r>
                  <a:rPr lang="en-US">
                    <a:noFill/>
                  </a:rPr>
                  <a:t> </a:t>
                </a:r>
              </a:p>
            </p:txBody>
          </p:sp>
        </mc:Fallback>
      </mc:AlternateContent>
    </p:spTree>
    <p:extLst>
      <p:ext uri="{BB962C8B-B14F-4D97-AF65-F5344CB8AC3E}">
        <p14:creationId xmlns:p14="http://schemas.microsoft.com/office/powerpoint/2010/main" val="4581354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07649" y="273465"/>
                <a:ext cx="8966353" cy="6323888"/>
              </a:xfrm>
            </p:spPr>
            <p:txBody>
              <a:bodyPr>
                <a:normAutofit/>
              </a:bodyPr>
              <a:lstStyle/>
              <a:p>
                <a:pPr marL="0" lvl="0" indent="0">
                  <a:buNone/>
                </a:pPr>
                <a:r>
                  <a:rPr lang="en-US" sz="2400" dirty="0" smtClean="0">
                    <a:solidFill>
                      <a:schemeClr val="tx1"/>
                    </a:solidFill>
                  </a:rPr>
                  <a:t>Drag:</a:t>
                </a:r>
              </a:p>
              <a:p>
                <a:pPr marL="0" indent="0" algn="ctr">
                  <a:buNone/>
                </a:pPr>
                <a14:m>
                  <m:oMath xmlns:m="http://schemas.openxmlformats.org/officeDocument/2006/math">
                    <m:sSub>
                      <m:sSubPr>
                        <m:ctrlPr>
                          <a:rPr lang="en-US" sz="2400" i="1">
                            <a:solidFill>
                              <a:schemeClr val="tx1"/>
                            </a:solidFill>
                            <a:latin typeface="Cambria Math"/>
                          </a:rPr>
                        </m:ctrlPr>
                      </m:sSubPr>
                      <m:e>
                        <m:r>
                          <a:rPr lang="en-US" sz="2400" i="1">
                            <a:solidFill>
                              <a:schemeClr val="tx1"/>
                            </a:solidFill>
                            <a:latin typeface="Cambria Math"/>
                          </a:rPr>
                          <m:t>𝐹</m:t>
                        </m:r>
                      </m:e>
                      <m:sub>
                        <m:r>
                          <a:rPr lang="en-US" sz="2400" i="1">
                            <a:solidFill>
                              <a:schemeClr val="tx1"/>
                            </a:solidFill>
                            <a:latin typeface="Cambria Math"/>
                          </a:rPr>
                          <m:t>𝐷</m:t>
                        </m:r>
                      </m:sub>
                    </m:sSub>
                    <m:r>
                      <a:rPr lang="en-US" sz="2400" i="1">
                        <a:solidFill>
                          <a:schemeClr val="tx1"/>
                        </a:solidFill>
                        <a:latin typeface="Cambria Math"/>
                      </a:rPr>
                      <m:t>=</m:t>
                    </m:r>
                    <m:sSub>
                      <m:sSubPr>
                        <m:ctrlPr>
                          <a:rPr lang="en-US" sz="2400" i="1">
                            <a:solidFill>
                              <a:schemeClr val="tx1"/>
                            </a:solidFill>
                            <a:latin typeface="Cambria Math"/>
                          </a:rPr>
                        </m:ctrlPr>
                      </m:sSubPr>
                      <m:e>
                        <m:r>
                          <a:rPr lang="en-US" sz="2400" i="1">
                            <a:solidFill>
                              <a:schemeClr val="tx1"/>
                            </a:solidFill>
                            <a:latin typeface="Cambria Math"/>
                          </a:rPr>
                          <m:t>𝐶</m:t>
                        </m:r>
                      </m:e>
                      <m:sub>
                        <m:r>
                          <a:rPr lang="en-US" sz="2400" i="1">
                            <a:solidFill>
                              <a:schemeClr val="tx1"/>
                            </a:solidFill>
                            <a:latin typeface="Cambria Math"/>
                          </a:rPr>
                          <m:t>𝐷</m:t>
                        </m:r>
                      </m:sub>
                    </m:sSub>
                    <m:r>
                      <a:rPr lang="en-US" sz="2400" i="1">
                        <a:solidFill>
                          <a:schemeClr val="tx1"/>
                        </a:solidFill>
                        <a:latin typeface="Cambria Math"/>
                      </a:rPr>
                      <m:t>𝐴</m:t>
                    </m:r>
                    <m:r>
                      <a:rPr lang="en-US" sz="2400" i="1">
                        <a:solidFill>
                          <a:schemeClr val="tx1"/>
                        </a:solidFill>
                        <a:latin typeface="Cambria Math"/>
                      </a:rPr>
                      <m:t>𝜌</m:t>
                    </m:r>
                    <m:f>
                      <m:fPr>
                        <m:ctrlPr>
                          <a:rPr lang="en-US" sz="2400" i="1">
                            <a:solidFill>
                              <a:schemeClr val="tx1"/>
                            </a:solidFill>
                            <a:latin typeface="Cambria Math"/>
                          </a:rPr>
                        </m:ctrlPr>
                      </m:fPr>
                      <m:num>
                        <m:sSup>
                          <m:sSupPr>
                            <m:ctrlPr>
                              <a:rPr lang="en-US" sz="2400" i="1">
                                <a:solidFill>
                                  <a:schemeClr val="tx1"/>
                                </a:solidFill>
                                <a:latin typeface="Cambria Math"/>
                              </a:rPr>
                            </m:ctrlPr>
                          </m:sSupPr>
                          <m:e>
                            <m:r>
                              <a:rPr lang="en-US" sz="2400" i="1">
                                <a:solidFill>
                                  <a:schemeClr val="tx1"/>
                                </a:solidFill>
                                <a:latin typeface="Cambria Math"/>
                              </a:rPr>
                              <m:t>𝑉</m:t>
                            </m:r>
                          </m:e>
                          <m:sup>
                            <m:r>
                              <a:rPr lang="en-US" sz="2400" i="1">
                                <a:solidFill>
                                  <a:schemeClr val="tx1"/>
                                </a:solidFill>
                                <a:latin typeface="Cambria Math"/>
                              </a:rPr>
                              <m:t>2</m:t>
                            </m:r>
                          </m:sup>
                        </m:sSup>
                      </m:num>
                      <m:den>
                        <m:r>
                          <a:rPr lang="en-US" sz="2400" i="1">
                            <a:solidFill>
                              <a:schemeClr val="tx1"/>
                            </a:solidFill>
                            <a:latin typeface="Cambria Math"/>
                          </a:rPr>
                          <m:t>2</m:t>
                        </m:r>
                      </m:den>
                    </m:f>
                  </m:oMath>
                </a14:m>
                <a:r>
                  <a:rPr lang="en-US" sz="2400" dirty="0">
                    <a:solidFill>
                      <a:schemeClr val="tx1"/>
                    </a:solidFill>
                  </a:rPr>
                  <a:t> </a:t>
                </a:r>
              </a:p>
              <a:p>
                <a:pPr marL="0" indent="0" algn="ctr">
                  <a:buNone/>
                </a:pPr>
                <a14:m>
                  <m:oMath xmlns:m="http://schemas.openxmlformats.org/officeDocument/2006/math">
                    <m:r>
                      <a:rPr lang="en-US" sz="2400" i="1">
                        <a:solidFill>
                          <a:schemeClr val="tx1"/>
                        </a:solidFill>
                        <a:latin typeface="Cambria Math"/>
                      </a:rPr>
                      <m:t>=0.15∗</m:t>
                    </m:r>
                    <m:d>
                      <m:dPr>
                        <m:ctrlPr>
                          <a:rPr lang="en-US" sz="2400" i="1">
                            <a:solidFill>
                              <a:schemeClr val="tx1"/>
                            </a:solidFill>
                            <a:latin typeface="Cambria Math"/>
                          </a:rPr>
                        </m:ctrlPr>
                      </m:dPr>
                      <m:e>
                        <m:r>
                          <a:rPr lang="en-US" sz="2400" i="1">
                            <a:solidFill>
                              <a:schemeClr val="tx1"/>
                            </a:solidFill>
                            <a:latin typeface="Cambria Math"/>
                          </a:rPr>
                          <m:t>2.0∗1.0</m:t>
                        </m:r>
                      </m:e>
                    </m:d>
                    <m:r>
                      <a:rPr lang="en-US" sz="2400" i="1">
                        <a:solidFill>
                          <a:schemeClr val="tx1"/>
                        </a:solidFill>
                        <a:latin typeface="Cambria Math"/>
                      </a:rPr>
                      <m:t>∗1.150∗</m:t>
                    </m:r>
                    <m:f>
                      <m:fPr>
                        <m:ctrlPr>
                          <a:rPr lang="en-US" sz="2400" i="1">
                            <a:solidFill>
                              <a:schemeClr val="tx1"/>
                            </a:solidFill>
                            <a:latin typeface="Cambria Math"/>
                          </a:rPr>
                        </m:ctrlPr>
                      </m:fPr>
                      <m:num>
                        <m:sSup>
                          <m:sSupPr>
                            <m:ctrlPr>
                              <a:rPr lang="en-US" sz="2400" i="1">
                                <a:solidFill>
                                  <a:schemeClr val="tx1"/>
                                </a:solidFill>
                                <a:latin typeface="Cambria Math"/>
                              </a:rPr>
                            </m:ctrlPr>
                          </m:sSupPr>
                          <m:e>
                            <m:d>
                              <m:dPr>
                                <m:ctrlPr>
                                  <a:rPr lang="en-US" sz="2400" i="1">
                                    <a:solidFill>
                                      <a:schemeClr val="tx1"/>
                                    </a:solidFill>
                                    <a:latin typeface="Cambria Math"/>
                                  </a:rPr>
                                </m:ctrlPr>
                              </m:dPr>
                              <m:e>
                                <m:r>
                                  <a:rPr lang="en-US" sz="2400" i="1">
                                    <a:solidFill>
                                      <a:schemeClr val="tx1"/>
                                    </a:solidFill>
                                    <a:latin typeface="Cambria Math"/>
                                  </a:rPr>
                                  <m:t>13.89</m:t>
                                </m:r>
                              </m:e>
                            </m:d>
                          </m:e>
                          <m:sup>
                            <m:r>
                              <a:rPr lang="en-US" sz="2400" i="1">
                                <a:solidFill>
                                  <a:schemeClr val="tx1"/>
                                </a:solidFill>
                                <a:latin typeface="Cambria Math"/>
                              </a:rPr>
                              <m:t>2</m:t>
                            </m:r>
                          </m:sup>
                        </m:sSup>
                      </m:num>
                      <m:den>
                        <m:r>
                          <a:rPr lang="en-US" sz="2400" i="1">
                            <a:solidFill>
                              <a:schemeClr val="tx1"/>
                            </a:solidFill>
                            <a:latin typeface="Cambria Math"/>
                          </a:rPr>
                          <m:t>2</m:t>
                        </m:r>
                      </m:den>
                    </m:f>
                    <m:r>
                      <a:rPr lang="en-US" sz="2400" b="0" i="0" smtClean="0">
                        <a:solidFill>
                          <a:schemeClr val="tx1"/>
                        </a:solidFill>
                        <a:latin typeface="Cambria Math"/>
                      </a:rPr>
                      <m:t>=</m:t>
                    </m:r>
                    <m:r>
                      <a:rPr lang="en-US" sz="2400" i="1">
                        <a:solidFill>
                          <a:schemeClr val="tx1"/>
                        </a:solidFill>
                        <a:latin typeface="Cambria Math"/>
                      </a:rPr>
                      <m:t>33.28</m:t>
                    </m:r>
                    <m:r>
                      <a:rPr lang="en-US" sz="2400" i="1">
                        <a:solidFill>
                          <a:schemeClr val="tx1"/>
                        </a:solidFill>
                        <a:latin typeface="Cambria Math"/>
                      </a:rPr>
                      <m:t>𝑁</m:t>
                    </m:r>
                  </m:oMath>
                </a14:m>
                <a:r>
                  <a:rPr lang="en-US" sz="2400" dirty="0">
                    <a:solidFill>
                      <a:schemeClr val="tx1"/>
                    </a:solidFill>
                  </a:rPr>
                  <a:t> </a:t>
                </a:r>
              </a:p>
              <a:p>
                <a:pPr marL="0" lvl="0" indent="0">
                  <a:buNone/>
                </a:pPr>
                <a:r>
                  <a:rPr lang="en-US" sz="2400" dirty="0">
                    <a:solidFill>
                      <a:schemeClr val="tx1"/>
                    </a:solidFill>
                  </a:rPr>
                  <a:t> Resultant force:</a:t>
                </a:r>
              </a:p>
              <a:p>
                <a:pPr marL="0" indent="0">
                  <a:buNone/>
                </a:pPr>
                <a:r>
                  <a:rPr lang="en-US" sz="2400" dirty="0">
                    <a:solidFill>
                      <a:schemeClr val="tx1"/>
                    </a:solidFill>
                  </a:rPr>
                  <a:t>	</a:t>
                </a:r>
                <a14:m>
                  <m:oMath xmlns:m="http://schemas.openxmlformats.org/officeDocument/2006/math">
                    <m:r>
                      <a:rPr lang="en-US" sz="2400" i="1">
                        <a:solidFill>
                          <a:schemeClr val="tx1"/>
                        </a:solidFill>
                        <a:latin typeface="Cambria Math"/>
                      </a:rPr>
                      <m:t>𝐹</m:t>
                    </m:r>
                    <m:r>
                      <a:rPr lang="en-US" sz="2400" i="1">
                        <a:solidFill>
                          <a:schemeClr val="tx1"/>
                        </a:solidFill>
                        <a:latin typeface="Cambria Math"/>
                      </a:rPr>
                      <m:t>=</m:t>
                    </m:r>
                    <m:rad>
                      <m:radPr>
                        <m:degHide m:val="on"/>
                        <m:ctrlPr>
                          <a:rPr lang="en-US" sz="2400" i="1">
                            <a:solidFill>
                              <a:schemeClr val="tx1"/>
                            </a:solidFill>
                            <a:latin typeface="Cambria Math"/>
                          </a:rPr>
                        </m:ctrlPr>
                      </m:radPr>
                      <m:deg/>
                      <m:e>
                        <m:sSubSup>
                          <m:sSubSupPr>
                            <m:ctrlPr>
                              <a:rPr lang="en-US" sz="2400" i="1">
                                <a:solidFill>
                                  <a:schemeClr val="tx1"/>
                                </a:solidFill>
                                <a:latin typeface="Cambria Math"/>
                              </a:rPr>
                            </m:ctrlPr>
                          </m:sSubSupPr>
                          <m:e>
                            <m:r>
                              <a:rPr lang="en-US" sz="2400" i="1">
                                <a:solidFill>
                                  <a:schemeClr val="tx1"/>
                                </a:solidFill>
                                <a:latin typeface="Cambria Math"/>
                              </a:rPr>
                              <m:t>𝐹</m:t>
                            </m:r>
                          </m:e>
                          <m:sub>
                            <m:r>
                              <a:rPr lang="en-US" sz="2400" i="1">
                                <a:solidFill>
                                  <a:schemeClr val="tx1"/>
                                </a:solidFill>
                                <a:latin typeface="Cambria Math"/>
                              </a:rPr>
                              <m:t>𝐷</m:t>
                            </m:r>
                          </m:sub>
                          <m:sup>
                            <m:r>
                              <a:rPr lang="en-US" sz="2400" i="1">
                                <a:solidFill>
                                  <a:schemeClr val="tx1"/>
                                </a:solidFill>
                                <a:latin typeface="Cambria Math"/>
                              </a:rPr>
                              <m:t>2</m:t>
                            </m:r>
                          </m:sup>
                        </m:sSubSup>
                        <m:r>
                          <a:rPr lang="en-US" sz="2400" i="1">
                            <a:solidFill>
                              <a:schemeClr val="tx1"/>
                            </a:solidFill>
                            <a:latin typeface="Cambria Math"/>
                          </a:rPr>
                          <m:t>+</m:t>
                        </m:r>
                        <m:sSubSup>
                          <m:sSubSupPr>
                            <m:ctrlPr>
                              <a:rPr lang="en-US" sz="2400" i="1">
                                <a:solidFill>
                                  <a:schemeClr val="tx1"/>
                                </a:solidFill>
                                <a:latin typeface="Cambria Math"/>
                              </a:rPr>
                            </m:ctrlPr>
                          </m:sSubSupPr>
                          <m:e>
                            <m:r>
                              <a:rPr lang="en-US" sz="2400" i="1">
                                <a:solidFill>
                                  <a:schemeClr val="tx1"/>
                                </a:solidFill>
                                <a:latin typeface="Cambria Math"/>
                              </a:rPr>
                              <m:t>𝐹</m:t>
                            </m:r>
                          </m:e>
                          <m:sub>
                            <m:r>
                              <a:rPr lang="en-US" sz="2400" i="1">
                                <a:solidFill>
                                  <a:schemeClr val="tx1"/>
                                </a:solidFill>
                                <a:latin typeface="Cambria Math"/>
                              </a:rPr>
                              <m:t>𝐿</m:t>
                            </m:r>
                          </m:sub>
                          <m:sup>
                            <m:r>
                              <a:rPr lang="en-US" sz="2400" i="1">
                                <a:solidFill>
                                  <a:schemeClr val="tx1"/>
                                </a:solidFill>
                                <a:latin typeface="Cambria Math"/>
                              </a:rPr>
                              <m:t>2</m:t>
                            </m:r>
                          </m:sup>
                        </m:sSubSup>
                      </m:e>
                    </m:rad>
                  </m:oMath>
                </a14:m>
                <a:endParaRPr lang="en-US" sz="2400"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n-US" sz="2400" i="1">
                          <a:solidFill>
                            <a:schemeClr val="tx1"/>
                          </a:solidFill>
                          <a:latin typeface="Cambria Math"/>
                        </a:rPr>
                        <m:t>                        =</m:t>
                      </m:r>
                      <m:rad>
                        <m:radPr>
                          <m:degHide m:val="on"/>
                          <m:ctrlPr>
                            <a:rPr lang="en-US" sz="2400" i="1">
                              <a:solidFill>
                                <a:schemeClr val="tx1"/>
                              </a:solidFill>
                              <a:latin typeface="Cambria Math"/>
                            </a:rPr>
                          </m:ctrlPr>
                        </m:radPr>
                        <m:deg/>
                        <m:e>
                          <m:sSup>
                            <m:sSupPr>
                              <m:ctrlPr>
                                <a:rPr lang="en-US" sz="2400" i="1">
                                  <a:solidFill>
                                    <a:schemeClr val="tx1"/>
                                  </a:solidFill>
                                  <a:latin typeface="Cambria Math"/>
                                </a:rPr>
                              </m:ctrlPr>
                            </m:sSupPr>
                            <m:e>
                              <m:d>
                                <m:dPr>
                                  <m:ctrlPr>
                                    <a:rPr lang="en-US" sz="2400" i="1">
                                      <a:solidFill>
                                        <a:schemeClr val="tx1"/>
                                      </a:solidFill>
                                      <a:latin typeface="Cambria Math"/>
                                    </a:rPr>
                                  </m:ctrlPr>
                                </m:dPr>
                                <m:e>
                                  <m:r>
                                    <a:rPr lang="en-US" sz="2400" i="1">
                                      <a:solidFill>
                                        <a:schemeClr val="tx1"/>
                                      </a:solidFill>
                                      <a:latin typeface="Cambria Math"/>
                                    </a:rPr>
                                    <m:t>166.40</m:t>
                                  </m:r>
                                </m:e>
                              </m:d>
                            </m:e>
                            <m:sup>
                              <m:r>
                                <a:rPr lang="en-US" sz="2400" i="1">
                                  <a:solidFill>
                                    <a:schemeClr val="tx1"/>
                                  </a:solidFill>
                                  <a:latin typeface="Cambria Math"/>
                                </a:rPr>
                                <m:t>2</m:t>
                              </m:r>
                            </m:sup>
                          </m:sSup>
                          <m:r>
                            <a:rPr lang="en-US" sz="2400" i="1">
                              <a:solidFill>
                                <a:schemeClr val="tx1"/>
                              </a:solidFill>
                              <a:latin typeface="Cambria Math"/>
                            </a:rPr>
                            <m:t>+</m:t>
                          </m:r>
                          <m:sSup>
                            <m:sSupPr>
                              <m:ctrlPr>
                                <a:rPr lang="en-US" sz="2400" i="1">
                                  <a:solidFill>
                                    <a:schemeClr val="tx1"/>
                                  </a:solidFill>
                                  <a:latin typeface="Cambria Math"/>
                                </a:rPr>
                              </m:ctrlPr>
                            </m:sSupPr>
                            <m:e>
                              <m:d>
                                <m:dPr>
                                  <m:ctrlPr>
                                    <a:rPr lang="en-US" sz="2400" i="1">
                                      <a:solidFill>
                                        <a:schemeClr val="tx1"/>
                                      </a:solidFill>
                                      <a:latin typeface="Cambria Math"/>
                                    </a:rPr>
                                  </m:ctrlPr>
                                </m:dPr>
                                <m:e>
                                  <m:r>
                                    <a:rPr lang="en-US" sz="2400" i="1">
                                      <a:solidFill>
                                        <a:schemeClr val="tx1"/>
                                      </a:solidFill>
                                      <a:latin typeface="Cambria Math"/>
                                    </a:rPr>
                                    <m:t>33.28</m:t>
                                  </m:r>
                                </m:e>
                              </m:d>
                            </m:e>
                            <m:sup>
                              <m:r>
                                <a:rPr lang="en-US" sz="2400" i="1">
                                  <a:solidFill>
                                    <a:schemeClr val="tx1"/>
                                  </a:solidFill>
                                  <a:latin typeface="Cambria Math"/>
                                </a:rPr>
                                <m:t>2</m:t>
                              </m:r>
                            </m:sup>
                          </m:sSup>
                        </m:e>
                      </m:rad>
                      <m:r>
                        <a:rPr lang="en-US" sz="2400" i="1">
                          <a:solidFill>
                            <a:schemeClr val="tx1"/>
                          </a:solidFill>
                          <a:latin typeface="Cambria Math"/>
                        </a:rPr>
                        <m:t>=169.7</m:t>
                      </m:r>
                      <m:r>
                        <a:rPr lang="en-US" sz="2400" i="1">
                          <a:solidFill>
                            <a:schemeClr val="tx1"/>
                          </a:solidFill>
                          <a:latin typeface="Cambria Math"/>
                        </a:rPr>
                        <m:t>𝑁</m:t>
                      </m:r>
                    </m:oMath>
                  </m:oMathPara>
                </a14:m>
                <a:endParaRPr lang="en-US" sz="2400" dirty="0">
                  <a:solidFill>
                    <a:schemeClr val="tx1"/>
                  </a:solidFill>
                </a:endParaRPr>
              </a:p>
              <a:p>
                <a:pPr marL="0" indent="0">
                  <a:buNone/>
                </a:pPr>
                <a:r>
                  <a:rPr lang="en-US" sz="2400" dirty="0">
                    <a:solidFill>
                      <a:schemeClr val="tx1"/>
                    </a:solidFill>
                  </a:rPr>
                  <a:t>Inclined at an angle of θ with the velocity of air such that:</a:t>
                </a:r>
              </a:p>
              <a:p>
                <a:pPr marL="0" indent="0">
                  <a:buNone/>
                </a:pPr>
                <a14:m>
                  <m:oMathPara xmlns:m="http://schemas.openxmlformats.org/officeDocument/2006/math">
                    <m:oMathParaPr>
                      <m:jc m:val="centerGroup"/>
                    </m:oMathParaPr>
                    <m:oMath xmlns:m="http://schemas.openxmlformats.org/officeDocument/2006/math">
                      <m:r>
                        <a:rPr lang="en-US" sz="2400" i="1">
                          <a:solidFill>
                            <a:schemeClr val="tx1"/>
                          </a:solidFill>
                          <a:latin typeface="Cambria Math"/>
                        </a:rPr>
                        <m:t>𝑡𝑎𝑛</m:t>
                      </m:r>
                      <m:r>
                        <m:rPr>
                          <m:sty m:val="p"/>
                        </m:rPr>
                        <a:rPr lang="en-US" sz="2400">
                          <a:solidFill>
                            <a:schemeClr val="tx1"/>
                          </a:solidFill>
                          <a:latin typeface="Cambria Math"/>
                        </a:rPr>
                        <m:t>θ</m:t>
                      </m:r>
                      <m:r>
                        <a:rPr lang="en-US" sz="2400">
                          <a:solidFill>
                            <a:schemeClr val="tx1"/>
                          </a:solidFill>
                          <a:latin typeface="Cambria Math"/>
                        </a:rPr>
                        <m:t>=</m:t>
                      </m:r>
                      <m:f>
                        <m:fPr>
                          <m:ctrlPr>
                            <a:rPr lang="en-US" sz="2400" i="1">
                              <a:solidFill>
                                <a:schemeClr val="tx1"/>
                              </a:solidFill>
                              <a:latin typeface="Cambria Math"/>
                            </a:rPr>
                          </m:ctrlPr>
                        </m:fPr>
                        <m:num>
                          <m:sSub>
                            <m:sSubPr>
                              <m:ctrlPr>
                                <a:rPr lang="en-US" sz="2400" i="1">
                                  <a:solidFill>
                                    <a:schemeClr val="tx1"/>
                                  </a:solidFill>
                                  <a:latin typeface="Cambria Math"/>
                                </a:rPr>
                              </m:ctrlPr>
                            </m:sSubPr>
                            <m:e>
                              <m:r>
                                <m:rPr>
                                  <m:sty m:val="p"/>
                                </m:rPr>
                                <a:rPr lang="en-US" sz="2400">
                                  <a:solidFill>
                                    <a:schemeClr val="tx1"/>
                                  </a:solidFill>
                                  <a:latin typeface="Cambria Math"/>
                                </a:rPr>
                                <m:t>F</m:t>
                              </m:r>
                            </m:e>
                            <m:sub>
                              <m:r>
                                <m:rPr>
                                  <m:sty m:val="p"/>
                                </m:rPr>
                                <a:rPr lang="en-US" sz="2400">
                                  <a:solidFill>
                                    <a:schemeClr val="tx1"/>
                                  </a:solidFill>
                                  <a:latin typeface="Cambria Math"/>
                                </a:rPr>
                                <m:t>L</m:t>
                              </m:r>
                            </m:sub>
                          </m:sSub>
                        </m:num>
                        <m:den>
                          <m:sSub>
                            <m:sSubPr>
                              <m:ctrlPr>
                                <a:rPr lang="en-US" sz="2400" i="1">
                                  <a:solidFill>
                                    <a:schemeClr val="tx1"/>
                                  </a:solidFill>
                                  <a:latin typeface="Cambria Math"/>
                                </a:rPr>
                              </m:ctrlPr>
                            </m:sSubPr>
                            <m:e>
                              <m:r>
                                <m:rPr>
                                  <m:sty m:val="p"/>
                                </m:rPr>
                                <a:rPr lang="en-US" sz="2400">
                                  <a:solidFill>
                                    <a:schemeClr val="tx1"/>
                                  </a:solidFill>
                                  <a:latin typeface="Cambria Math"/>
                                </a:rPr>
                                <m:t>F</m:t>
                              </m:r>
                            </m:e>
                            <m:sub>
                              <m:r>
                                <m:rPr>
                                  <m:sty m:val="p"/>
                                </m:rPr>
                                <a:rPr lang="en-US" sz="2400">
                                  <a:solidFill>
                                    <a:schemeClr val="tx1"/>
                                  </a:solidFill>
                                  <a:latin typeface="Cambria Math"/>
                                </a:rPr>
                                <m:t>D</m:t>
                              </m:r>
                            </m:sub>
                          </m:sSub>
                        </m:den>
                      </m:f>
                      <m:r>
                        <a:rPr lang="en-US" sz="2400">
                          <a:solidFill>
                            <a:schemeClr val="tx1"/>
                          </a:solidFill>
                          <a:latin typeface="Cambria Math"/>
                        </a:rPr>
                        <m:t>=</m:t>
                      </m:r>
                      <m:f>
                        <m:fPr>
                          <m:ctrlPr>
                            <a:rPr lang="en-US" sz="2400" i="1">
                              <a:solidFill>
                                <a:schemeClr val="tx1"/>
                              </a:solidFill>
                              <a:latin typeface="Cambria Math"/>
                            </a:rPr>
                          </m:ctrlPr>
                        </m:fPr>
                        <m:num>
                          <m:r>
                            <a:rPr lang="en-US" sz="2400">
                              <a:solidFill>
                                <a:schemeClr val="tx1"/>
                              </a:solidFill>
                              <a:latin typeface="Cambria Math"/>
                            </a:rPr>
                            <m:t>166.40</m:t>
                          </m:r>
                        </m:num>
                        <m:den>
                          <m:r>
                            <a:rPr lang="en-US" sz="2400">
                              <a:solidFill>
                                <a:schemeClr val="tx1"/>
                              </a:solidFill>
                              <a:latin typeface="Cambria Math"/>
                            </a:rPr>
                            <m:t>33.28</m:t>
                          </m:r>
                        </m:den>
                      </m:f>
                      <m:r>
                        <a:rPr lang="en-US" sz="2400">
                          <a:solidFill>
                            <a:schemeClr val="tx1"/>
                          </a:solidFill>
                          <a:latin typeface="Cambria Math"/>
                        </a:rPr>
                        <m:t>=5.0                  </m:t>
                      </m:r>
                      <m:r>
                        <m:rPr>
                          <m:sty m:val="p"/>
                        </m:rPr>
                        <a:rPr lang="en-US" sz="2400">
                          <a:solidFill>
                            <a:schemeClr val="tx1"/>
                          </a:solidFill>
                          <a:latin typeface="Cambria Math"/>
                        </a:rPr>
                        <m:t>therfore</m:t>
                      </m:r>
                      <m:r>
                        <a:rPr lang="en-US" sz="2400">
                          <a:solidFill>
                            <a:schemeClr val="tx1"/>
                          </a:solidFill>
                          <a:latin typeface="Cambria Math"/>
                        </a:rPr>
                        <m:t> </m:t>
                      </m:r>
                      <m:r>
                        <m:rPr>
                          <m:sty m:val="p"/>
                        </m:rPr>
                        <a:rPr lang="en-US" sz="2400">
                          <a:solidFill>
                            <a:schemeClr val="tx1"/>
                          </a:solidFill>
                          <a:latin typeface="Cambria Math"/>
                        </a:rPr>
                        <m:t>θ</m:t>
                      </m:r>
                      <m:r>
                        <a:rPr lang="en-US" sz="2400">
                          <a:solidFill>
                            <a:schemeClr val="tx1"/>
                          </a:solidFill>
                          <a:latin typeface="Cambria Math"/>
                        </a:rPr>
                        <m:t>=</m:t>
                      </m:r>
                      <m:sSup>
                        <m:sSupPr>
                          <m:ctrlPr>
                            <a:rPr lang="en-US" sz="2400" i="1">
                              <a:solidFill>
                                <a:schemeClr val="tx1"/>
                              </a:solidFill>
                              <a:latin typeface="Cambria Math"/>
                            </a:rPr>
                          </m:ctrlPr>
                        </m:sSupPr>
                        <m:e>
                          <m:r>
                            <a:rPr lang="en-US" sz="2400">
                              <a:solidFill>
                                <a:schemeClr val="tx1"/>
                              </a:solidFill>
                              <a:latin typeface="Cambria Math"/>
                            </a:rPr>
                            <m:t>78</m:t>
                          </m:r>
                        </m:e>
                        <m:sup>
                          <m:r>
                            <a:rPr lang="en-US" sz="2400">
                              <a:solidFill>
                                <a:schemeClr val="tx1"/>
                              </a:solidFill>
                              <a:latin typeface="Cambria Math"/>
                            </a:rPr>
                            <m:t>0</m:t>
                          </m:r>
                        </m:sup>
                      </m:sSup>
                      <m:sSup>
                        <m:sSupPr>
                          <m:ctrlPr>
                            <a:rPr lang="en-US" sz="2400" i="1">
                              <a:solidFill>
                                <a:schemeClr val="tx1"/>
                              </a:solidFill>
                              <a:latin typeface="Cambria Math"/>
                            </a:rPr>
                          </m:ctrlPr>
                        </m:sSupPr>
                        <m:e>
                          <m:r>
                            <a:rPr lang="en-US" sz="2400">
                              <a:solidFill>
                                <a:schemeClr val="tx1"/>
                              </a:solidFill>
                              <a:latin typeface="Cambria Math"/>
                            </a:rPr>
                            <m:t>42</m:t>
                          </m:r>
                        </m:e>
                        <m:sup>
                          <m:r>
                            <a:rPr lang="en-US" sz="2400">
                              <a:solidFill>
                                <a:schemeClr val="tx1"/>
                              </a:solidFill>
                              <a:latin typeface="Cambria Math"/>
                            </a:rPr>
                            <m:t>’</m:t>
                          </m:r>
                        </m:sup>
                      </m:sSup>
                    </m:oMath>
                  </m:oMathPara>
                </a14:m>
                <a:endParaRPr lang="en-US" sz="2400" dirty="0">
                  <a:solidFill>
                    <a:schemeClr val="tx1"/>
                  </a:solidFill>
                </a:endParaRPr>
              </a:p>
              <a:p>
                <a:pPr marL="0" lvl="0" indent="0">
                  <a:buNone/>
                </a:pPr>
                <a:r>
                  <a:rPr lang="en-US" sz="2400" dirty="0">
                    <a:solidFill>
                      <a:schemeClr val="tx1"/>
                    </a:solidFill>
                  </a:rPr>
                  <a:t>Power exerted by the air stream is:</a:t>
                </a:r>
              </a:p>
              <a:p>
                <a:pPr marL="0" indent="0">
                  <a:buNone/>
                </a:pPr>
                <a14:m>
                  <m:oMathPara xmlns:m="http://schemas.openxmlformats.org/officeDocument/2006/math">
                    <m:oMathParaPr>
                      <m:jc m:val="centerGroup"/>
                    </m:oMathParaPr>
                    <m:oMath xmlns:m="http://schemas.openxmlformats.org/officeDocument/2006/math">
                      <m:r>
                        <a:rPr lang="en-US" sz="2400" i="1">
                          <a:solidFill>
                            <a:schemeClr val="tx1"/>
                          </a:solidFill>
                          <a:latin typeface="Cambria Math"/>
                        </a:rPr>
                        <m:t>𝑃</m:t>
                      </m:r>
                      <m:r>
                        <a:rPr lang="en-US" sz="2400" i="1">
                          <a:solidFill>
                            <a:schemeClr val="tx1"/>
                          </a:solidFill>
                          <a:latin typeface="Cambria Math"/>
                        </a:rPr>
                        <m:t>=</m:t>
                      </m:r>
                      <m:sSub>
                        <m:sSubPr>
                          <m:ctrlPr>
                            <a:rPr lang="en-US" sz="2400" i="1">
                              <a:solidFill>
                                <a:schemeClr val="tx1"/>
                              </a:solidFill>
                              <a:latin typeface="Cambria Math"/>
                            </a:rPr>
                          </m:ctrlPr>
                        </m:sSubPr>
                        <m:e>
                          <m:r>
                            <a:rPr lang="en-US" sz="2400" i="1">
                              <a:solidFill>
                                <a:schemeClr val="tx1"/>
                              </a:solidFill>
                              <a:latin typeface="Cambria Math"/>
                            </a:rPr>
                            <m:t>𝐹</m:t>
                          </m:r>
                        </m:e>
                        <m:sub>
                          <m:r>
                            <a:rPr lang="en-US" sz="2400" i="1">
                              <a:solidFill>
                                <a:schemeClr val="tx1"/>
                              </a:solidFill>
                              <a:latin typeface="Cambria Math"/>
                            </a:rPr>
                            <m:t>𝐷</m:t>
                          </m:r>
                        </m:sub>
                      </m:sSub>
                      <m:r>
                        <a:rPr lang="en-US" sz="2400" i="1">
                          <a:solidFill>
                            <a:schemeClr val="tx1"/>
                          </a:solidFill>
                          <a:latin typeface="Cambria Math"/>
                        </a:rPr>
                        <m:t>∗</m:t>
                      </m:r>
                      <m:r>
                        <a:rPr lang="en-US" sz="2400" i="1">
                          <a:solidFill>
                            <a:schemeClr val="tx1"/>
                          </a:solidFill>
                          <a:latin typeface="Cambria Math"/>
                        </a:rPr>
                        <m:t>𝑉</m:t>
                      </m:r>
                    </m:oMath>
                  </m:oMathPara>
                </a14:m>
                <a:endParaRPr lang="en-US" sz="2400"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n-US" sz="2400" i="1">
                          <a:solidFill>
                            <a:schemeClr val="tx1"/>
                          </a:solidFill>
                          <a:latin typeface="Cambria Math"/>
                        </a:rPr>
                        <m:t>                      =</m:t>
                      </m:r>
                      <m:d>
                        <m:dPr>
                          <m:ctrlPr>
                            <a:rPr lang="en-US" sz="2400" i="1">
                              <a:solidFill>
                                <a:schemeClr val="tx1"/>
                              </a:solidFill>
                              <a:latin typeface="Cambria Math"/>
                            </a:rPr>
                          </m:ctrlPr>
                        </m:dPr>
                        <m:e>
                          <m:r>
                            <a:rPr lang="en-US" sz="2400" i="1">
                              <a:solidFill>
                                <a:schemeClr val="tx1"/>
                              </a:solidFill>
                              <a:latin typeface="Cambria Math"/>
                            </a:rPr>
                            <m:t>33.28∗13.89</m:t>
                          </m:r>
                        </m:e>
                      </m:d>
                      <m:r>
                        <a:rPr lang="en-US" sz="2400" i="1">
                          <a:solidFill>
                            <a:schemeClr val="tx1"/>
                          </a:solidFill>
                          <a:latin typeface="Cambria Math"/>
                        </a:rPr>
                        <m:t> =462.26</m:t>
                      </m:r>
                      <m:r>
                        <a:rPr lang="en-US" sz="2400" i="1">
                          <a:solidFill>
                            <a:schemeClr val="tx1"/>
                          </a:solidFill>
                          <a:latin typeface="Cambria Math"/>
                        </a:rPr>
                        <m:t>𝑤𝑎𝑡𝑡</m:t>
                      </m:r>
                    </m:oMath>
                  </m:oMathPara>
                </a14:m>
                <a:endParaRPr lang="en-US" sz="2400" dirty="0">
                  <a:solidFill>
                    <a:schemeClr val="tx1"/>
                  </a:solidFill>
                </a:endParaRPr>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07649" y="273465"/>
                <a:ext cx="8966353" cy="6323888"/>
              </a:xfrm>
              <a:blipFill rotWithShape="1">
                <a:blip r:embed="rId2"/>
                <a:stretch>
                  <a:fillRect l="-1020" t="-771"/>
                </a:stretch>
              </a:blipFill>
            </p:spPr>
            <p:txBody>
              <a:bodyPr/>
              <a:lstStyle/>
              <a:p>
                <a:r>
                  <a:rPr lang="en-US">
                    <a:noFill/>
                  </a:rPr>
                  <a:t> </a:t>
                </a:r>
              </a:p>
            </p:txBody>
          </p:sp>
        </mc:Fallback>
      </mc:AlternateContent>
    </p:spTree>
    <p:extLst>
      <p:ext uri="{BB962C8B-B14F-4D97-AF65-F5344CB8AC3E}">
        <p14:creationId xmlns:p14="http://schemas.microsoft.com/office/powerpoint/2010/main" val="3479795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697" y="216494"/>
            <a:ext cx="8596668" cy="629540"/>
          </a:xfrm>
        </p:spPr>
        <p:txBody>
          <a:bodyPr>
            <a:normAutofit fontScale="90000"/>
          </a:bodyPr>
          <a:lstStyle/>
          <a:p>
            <a:r>
              <a:rPr lang="en-US" dirty="0" smtClean="0">
                <a:solidFill>
                  <a:schemeClr val="tx1"/>
                </a:solidFill>
              </a:rPr>
              <a:t>On a sphere</a:t>
            </a:r>
            <a:endParaRPr lang="en-US" dirty="0">
              <a:solidFill>
                <a:schemeClr val="tx1"/>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95322" y="803304"/>
                <a:ext cx="9321246" cy="5700045"/>
              </a:xfrm>
            </p:spPr>
            <p:txBody>
              <a:bodyPr>
                <a:normAutofit/>
              </a:bodyPr>
              <a:lstStyle/>
              <a:p>
                <a:pPr algn="just"/>
                <a:r>
                  <a:rPr lang="en-US" sz="2400" dirty="0" smtClean="0">
                    <a:solidFill>
                      <a:schemeClr val="tx1"/>
                    </a:solidFill>
                  </a:rPr>
                  <a:t>At very low Reynolds number, there is no flow separation from a sphere, the wave is laminar </a:t>
                </a:r>
                <a:r>
                  <a:rPr lang="en-US" sz="2400" dirty="0">
                    <a:solidFill>
                      <a:schemeClr val="tx1"/>
                    </a:solidFill>
                  </a:rPr>
                  <a:t>and the drag is predominantly friction drag</a:t>
                </a:r>
                <a:r>
                  <a:rPr lang="en-US" sz="2400" dirty="0" smtClean="0">
                    <a:solidFill>
                      <a:schemeClr val="tx1"/>
                    </a:solidFill>
                  </a:rPr>
                  <a:t>.</a:t>
                </a:r>
              </a:p>
              <a:p>
                <a:pPr algn="just"/>
                <a:r>
                  <a:rPr lang="en-US" sz="2400" dirty="0" smtClean="0">
                    <a:solidFill>
                      <a:schemeClr val="tx1"/>
                    </a:solidFill>
                  </a:rPr>
                  <a:t>Stokes </a:t>
                </a:r>
                <a:r>
                  <a:rPr lang="en-US" sz="2400" dirty="0">
                    <a:solidFill>
                      <a:schemeClr val="tx1"/>
                    </a:solidFill>
                  </a:rPr>
                  <a:t>has shown analytically, for very low Reynolds number flows </a:t>
                </a:r>
                <a:r>
                  <a:rPr lang="en-US" sz="2400" dirty="0" smtClean="0">
                    <a:solidFill>
                      <a:schemeClr val="tx1"/>
                    </a:solidFill>
                  </a:rPr>
                  <a:t>drag </a:t>
                </a:r>
                <a:r>
                  <a:rPr lang="en-US" sz="2400" dirty="0">
                    <a:solidFill>
                      <a:schemeClr val="tx1"/>
                    </a:solidFill>
                  </a:rPr>
                  <a:t>force on a sphere of </a:t>
                </a:r>
                <a:r>
                  <a:rPr lang="en-US" sz="2400" dirty="0" smtClean="0">
                    <a:solidFill>
                      <a:schemeClr val="tx1"/>
                    </a:solidFill>
                  </a:rPr>
                  <a:t>diameter</a:t>
                </a:r>
                <a:r>
                  <a:rPr lang="en-US" sz="2400" dirty="0">
                    <a:solidFill>
                      <a:schemeClr val="tx1"/>
                    </a:solidFill>
                  </a:rPr>
                  <a:t>, D, moving at speed, V, through a fluid of Viscosity,  </a:t>
                </a:r>
                <a:r>
                  <a:rPr lang="en-US" sz="2400" dirty="0" smtClean="0">
                    <a:solidFill>
                      <a:schemeClr val="tx1"/>
                    </a:solidFill>
                  </a:rPr>
                  <a:t>is </a:t>
                </a:r>
                <a:r>
                  <a:rPr lang="en-US" sz="2400" dirty="0">
                    <a:solidFill>
                      <a:schemeClr val="tx1"/>
                    </a:solidFill>
                  </a:rPr>
                  <a:t>given </a:t>
                </a:r>
                <a:r>
                  <a:rPr lang="en-US" sz="2400" dirty="0" smtClean="0">
                    <a:solidFill>
                      <a:schemeClr val="tx1"/>
                    </a:solidFill>
                  </a:rPr>
                  <a:t>by:</a:t>
                </a:r>
                <a:r>
                  <a:rPr lang="en-US" sz="2400" dirty="0">
                    <a:solidFill>
                      <a:schemeClr val="tx1"/>
                    </a:solidFill>
                  </a:rPr>
                  <a:t>	</a:t>
                </a:r>
                <a:endParaRPr lang="en-US" sz="2400" dirty="0" smtClean="0">
                  <a:solidFill>
                    <a:schemeClr val="tx1"/>
                  </a:solidFill>
                </a:endParaRPr>
              </a:p>
              <a:p>
                <a:pPr marL="0" indent="0" algn="ctr">
                  <a:buNone/>
                </a:pPr>
                <a14:m>
                  <m:oMath xmlns:m="http://schemas.openxmlformats.org/officeDocument/2006/math">
                    <m:sSub>
                      <m:sSubPr>
                        <m:ctrlPr>
                          <a:rPr lang="en-US" sz="2400" i="1" smtClean="0">
                            <a:solidFill>
                              <a:schemeClr val="tx1"/>
                            </a:solidFill>
                          </a:rPr>
                        </m:ctrlPr>
                      </m:sSubPr>
                      <m:e>
                        <m:r>
                          <a:rPr lang="en-US" sz="2400" i="1">
                            <a:solidFill>
                              <a:schemeClr val="tx1"/>
                            </a:solidFill>
                          </a:rPr>
                          <m:t>𝐹</m:t>
                        </m:r>
                      </m:e>
                      <m:sub>
                        <m:r>
                          <a:rPr lang="en-US" sz="2400" i="1">
                            <a:solidFill>
                              <a:schemeClr val="tx1"/>
                            </a:solidFill>
                          </a:rPr>
                          <m:t>𝐷</m:t>
                        </m:r>
                      </m:sub>
                    </m:sSub>
                    <m:r>
                      <a:rPr lang="en-US" sz="2400" i="1">
                        <a:solidFill>
                          <a:schemeClr val="tx1"/>
                        </a:solidFill>
                      </a:rPr>
                      <m:t>=3</m:t>
                    </m:r>
                    <m:r>
                      <a:rPr lang="en-US" sz="2400" i="1">
                        <a:solidFill>
                          <a:schemeClr val="tx1"/>
                        </a:solidFill>
                      </a:rPr>
                      <m:t>𝜋</m:t>
                    </m:r>
                    <m:r>
                      <a:rPr lang="en-US" sz="2400" i="1">
                        <a:solidFill>
                          <a:schemeClr val="tx1"/>
                        </a:solidFill>
                      </a:rPr>
                      <m:t>µ</m:t>
                    </m:r>
                    <m:r>
                      <a:rPr lang="en-US" sz="2400" i="1">
                        <a:solidFill>
                          <a:schemeClr val="tx1"/>
                        </a:solidFill>
                      </a:rPr>
                      <m:t>𝑉𝐷</m:t>
                    </m:r>
                  </m:oMath>
                </a14:m>
                <a:r>
                  <a:rPr lang="en-US" sz="2400" dirty="0">
                    <a:solidFill>
                      <a:schemeClr val="tx1"/>
                    </a:solidFill>
                  </a:rPr>
                  <a:t>And </a:t>
                </a:r>
              </a:p>
              <a:p>
                <a:pPr marL="0" indent="0" algn="ctr">
                  <a:buNone/>
                </a:pPr>
                <a14:m>
                  <m:oMath xmlns:m="http://schemas.openxmlformats.org/officeDocument/2006/math">
                    <m:sSub>
                      <m:sSubPr>
                        <m:ctrlPr>
                          <a:rPr lang="en-US" sz="2400" i="1">
                            <a:solidFill>
                              <a:schemeClr val="tx1"/>
                            </a:solidFill>
                          </a:rPr>
                        </m:ctrlPr>
                      </m:sSubPr>
                      <m:e>
                        <m:r>
                          <a:rPr lang="en-US" sz="2400" i="1">
                            <a:solidFill>
                              <a:schemeClr val="tx1"/>
                            </a:solidFill>
                          </a:rPr>
                          <m:t>𝐹</m:t>
                        </m:r>
                      </m:e>
                      <m:sub>
                        <m:r>
                          <a:rPr lang="en-US" sz="2400" i="1">
                            <a:solidFill>
                              <a:schemeClr val="tx1"/>
                            </a:solidFill>
                          </a:rPr>
                          <m:t>𝐷</m:t>
                        </m:r>
                      </m:sub>
                    </m:sSub>
                    <m:r>
                      <a:rPr lang="en-US" sz="2400" i="1">
                        <a:solidFill>
                          <a:schemeClr val="tx1"/>
                        </a:solidFill>
                      </a:rPr>
                      <m:t>=</m:t>
                    </m:r>
                    <m:sSub>
                      <m:sSubPr>
                        <m:ctrlPr>
                          <a:rPr lang="en-US" sz="2400" i="1">
                            <a:solidFill>
                              <a:schemeClr val="tx1"/>
                            </a:solidFill>
                          </a:rPr>
                        </m:ctrlPr>
                      </m:sSubPr>
                      <m:e>
                        <m:r>
                          <a:rPr lang="en-US" sz="2400" i="1">
                            <a:solidFill>
                              <a:schemeClr val="tx1"/>
                            </a:solidFill>
                          </a:rPr>
                          <m:t>𝐶</m:t>
                        </m:r>
                      </m:e>
                      <m:sub>
                        <m:r>
                          <a:rPr lang="en-US" sz="2400" i="1">
                            <a:solidFill>
                              <a:schemeClr val="tx1"/>
                            </a:solidFill>
                          </a:rPr>
                          <m:t>𝐷</m:t>
                        </m:r>
                      </m:sub>
                    </m:sSub>
                    <m:r>
                      <a:rPr lang="en-US" sz="2400" i="1">
                        <a:solidFill>
                          <a:schemeClr val="tx1"/>
                        </a:solidFill>
                      </a:rPr>
                      <m:t>𝐴</m:t>
                    </m:r>
                    <m:d>
                      <m:dPr>
                        <m:ctrlPr>
                          <a:rPr lang="en-US" sz="2400" i="1">
                            <a:solidFill>
                              <a:schemeClr val="tx1"/>
                            </a:solidFill>
                          </a:rPr>
                        </m:ctrlPr>
                      </m:dPr>
                      <m:e>
                        <m:f>
                          <m:fPr>
                            <m:ctrlPr>
                              <a:rPr lang="en-US" sz="2400" i="1">
                                <a:solidFill>
                                  <a:schemeClr val="tx1"/>
                                </a:solidFill>
                              </a:rPr>
                            </m:ctrlPr>
                          </m:fPr>
                          <m:num>
                            <m:r>
                              <a:rPr lang="en-US" sz="2400" i="1">
                                <a:solidFill>
                                  <a:schemeClr val="tx1"/>
                                </a:solidFill>
                              </a:rPr>
                              <m:t>𝜌</m:t>
                            </m:r>
                            <m:sSup>
                              <m:sSupPr>
                                <m:ctrlPr>
                                  <a:rPr lang="en-US" sz="2400" i="1">
                                    <a:solidFill>
                                      <a:schemeClr val="tx1"/>
                                    </a:solidFill>
                                  </a:rPr>
                                </m:ctrlPr>
                              </m:sSupPr>
                              <m:e>
                                <m:r>
                                  <a:rPr lang="en-US" sz="2400" i="1">
                                    <a:solidFill>
                                      <a:schemeClr val="tx1"/>
                                    </a:solidFill>
                                  </a:rPr>
                                  <m:t>𝑉</m:t>
                                </m:r>
                              </m:e>
                              <m:sup>
                                <m:r>
                                  <a:rPr lang="en-US" sz="2400" i="1">
                                    <a:solidFill>
                                      <a:schemeClr val="tx1"/>
                                    </a:solidFill>
                                  </a:rPr>
                                  <m:t>2</m:t>
                                </m:r>
                              </m:sup>
                            </m:sSup>
                          </m:num>
                          <m:den>
                            <m:r>
                              <a:rPr lang="en-US" sz="2400" i="1">
                                <a:solidFill>
                                  <a:schemeClr val="tx1"/>
                                </a:solidFill>
                              </a:rPr>
                              <m:t>2</m:t>
                            </m:r>
                          </m:den>
                        </m:f>
                      </m:e>
                    </m:d>
                    <m:r>
                      <a:rPr lang="en-US" sz="2400" i="1">
                        <a:solidFill>
                          <a:schemeClr val="tx1"/>
                        </a:solidFill>
                      </a:rPr>
                      <m:t>,            </m:t>
                    </m:r>
                    <m:sSub>
                      <m:sSubPr>
                        <m:ctrlPr>
                          <a:rPr lang="en-US" sz="2400" i="1">
                            <a:solidFill>
                              <a:schemeClr val="tx1"/>
                            </a:solidFill>
                          </a:rPr>
                        </m:ctrlPr>
                      </m:sSubPr>
                      <m:e>
                        <m:r>
                          <a:rPr lang="en-US" sz="2400" i="1">
                            <a:solidFill>
                              <a:schemeClr val="tx1"/>
                            </a:solidFill>
                          </a:rPr>
                          <m:t>𝐶</m:t>
                        </m:r>
                      </m:e>
                      <m:sub>
                        <m:r>
                          <a:rPr lang="en-US" sz="2400" i="1">
                            <a:solidFill>
                              <a:schemeClr val="tx1"/>
                            </a:solidFill>
                          </a:rPr>
                          <m:t>𝐷</m:t>
                        </m:r>
                      </m:sub>
                    </m:sSub>
                    <m:r>
                      <a:rPr lang="en-US" sz="2400" i="1">
                        <a:solidFill>
                          <a:schemeClr val="tx1"/>
                        </a:solidFill>
                      </a:rPr>
                      <m:t>=</m:t>
                    </m:r>
                    <m:f>
                      <m:fPr>
                        <m:ctrlPr>
                          <a:rPr lang="en-US" sz="2400" i="1">
                            <a:solidFill>
                              <a:schemeClr val="tx1"/>
                            </a:solidFill>
                          </a:rPr>
                        </m:ctrlPr>
                      </m:fPr>
                      <m:num>
                        <m:sSub>
                          <m:sSubPr>
                            <m:ctrlPr>
                              <a:rPr lang="en-US" sz="2400" i="1">
                                <a:solidFill>
                                  <a:schemeClr val="tx1"/>
                                </a:solidFill>
                              </a:rPr>
                            </m:ctrlPr>
                          </m:sSubPr>
                          <m:e>
                            <m:r>
                              <a:rPr lang="en-US" sz="2400" i="1">
                                <a:solidFill>
                                  <a:schemeClr val="tx1"/>
                                </a:solidFill>
                              </a:rPr>
                              <m:t>𝐹</m:t>
                            </m:r>
                          </m:e>
                          <m:sub>
                            <m:r>
                              <a:rPr lang="en-US" sz="2400" i="1">
                                <a:solidFill>
                                  <a:schemeClr val="tx1"/>
                                </a:solidFill>
                              </a:rPr>
                              <m:t>𝐷</m:t>
                            </m:r>
                          </m:sub>
                        </m:sSub>
                      </m:num>
                      <m:den>
                        <m:f>
                          <m:fPr>
                            <m:ctrlPr>
                              <a:rPr lang="en-US" sz="2400" i="1">
                                <a:solidFill>
                                  <a:schemeClr val="tx1"/>
                                </a:solidFill>
                              </a:rPr>
                            </m:ctrlPr>
                          </m:fPr>
                          <m:num>
                            <m:r>
                              <a:rPr lang="en-US" sz="2400" i="1">
                                <a:solidFill>
                                  <a:schemeClr val="tx1"/>
                                </a:solidFill>
                              </a:rPr>
                              <m:t>𝐴</m:t>
                            </m:r>
                            <m:r>
                              <a:rPr lang="en-US" sz="2400" i="1">
                                <a:solidFill>
                                  <a:schemeClr val="tx1"/>
                                </a:solidFill>
                              </a:rPr>
                              <m:t>𝜌</m:t>
                            </m:r>
                            <m:sSup>
                              <m:sSupPr>
                                <m:ctrlPr>
                                  <a:rPr lang="en-US" sz="2400" i="1">
                                    <a:solidFill>
                                      <a:schemeClr val="tx1"/>
                                    </a:solidFill>
                                  </a:rPr>
                                </m:ctrlPr>
                              </m:sSupPr>
                              <m:e>
                                <m:r>
                                  <a:rPr lang="en-US" sz="2400" i="1">
                                    <a:solidFill>
                                      <a:schemeClr val="tx1"/>
                                    </a:solidFill>
                                  </a:rPr>
                                  <m:t>𝑉</m:t>
                                </m:r>
                              </m:e>
                              <m:sup>
                                <m:r>
                                  <a:rPr lang="en-US" sz="2400" i="1">
                                    <a:solidFill>
                                      <a:schemeClr val="tx1"/>
                                    </a:solidFill>
                                  </a:rPr>
                                  <m:t>2</m:t>
                                </m:r>
                              </m:sup>
                            </m:sSup>
                          </m:num>
                          <m:den>
                            <m:r>
                              <a:rPr lang="en-US" sz="2400" i="1">
                                <a:solidFill>
                                  <a:schemeClr val="tx1"/>
                                </a:solidFill>
                              </a:rPr>
                              <m:t>2</m:t>
                            </m:r>
                          </m:den>
                        </m:f>
                      </m:den>
                    </m:f>
                  </m:oMath>
                </a14:m>
                <a:r>
                  <a:rPr lang="en-US" sz="2400" dirty="0" smtClean="0">
                    <a:solidFill>
                      <a:schemeClr val="tx1"/>
                    </a:solidFill>
                  </a:rPr>
                  <a:t> ,</a:t>
                </a:r>
                <a:r>
                  <a:rPr lang="en-US" sz="2400" dirty="0">
                    <a:solidFill>
                      <a:schemeClr val="tx1"/>
                    </a:solidFill>
                  </a:rPr>
                  <a:t> </a:t>
                </a:r>
                <a:r>
                  <a:rPr lang="en-US" sz="2400" dirty="0" smtClean="0">
                    <a:solidFill>
                      <a:schemeClr val="tx1"/>
                    </a:solidFill>
                  </a:rPr>
                  <a:t>       </a:t>
                </a:r>
                <a14:m>
                  <m:oMath xmlns:m="http://schemas.openxmlformats.org/officeDocument/2006/math">
                    <m:acc>
                      <m:accPr>
                        <m:chr m:val="̅"/>
                        <m:ctrlPr>
                          <a:rPr lang="en-US" sz="2400" i="1">
                            <a:solidFill>
                              <a:schemeClr val="tx1"/>
                            </a:solidFill>
                          </a:rPr>
                        </m:ctrlPr>
                      </m:accPr>
                      <m:e>
                        <m:sSub>
                          <m:sSubPr>
                            <m:ctrlPr>
                              <a:rPr lang="en-US" sz="2400" i="1">
                                <a:solidFill>
                                  <a:schemeClr val="tx1"/>
                                </a:solidFill>
                              </a:rPr>
                            </m:ctrlPr>
                          </m:sSubPr>
                          <m:e>
                            <m:r>
                              <a:rPr lang="en-US" sz="2400" i="1">
                                <a:solidFill>
                                  <a:schemeClr val="tx1"/>
                                </a:solidFill>
                              </a:rPr>
                              <m:t>𝐶</m:t>
                            </m:r>
                          </m:e>
                          <m:sub>
                            <m:r>
                              <a:rPr lang="en-US" sz="2400" i="1">
                                <a:solidFill>
                                  <a:schemeClr val="tx1"/>
                                </a:solidFill>
                              </a:rPr>
                              <m:t>𝐷</m:t>
                            </m:r>
                          </m:sub>
                        </m:sSub>
                      </m:e>
                    </m:acc>
                    <m:r>
                      <a:rPr lang="en-US" sz="2400" i="1">
                        <a:solidFill>
                          <a:schemeClr val="tx1"/>
                        </a:solidFill>
                      </a:rPr>
                      <m:t>=</m:t>
                    </m:r>
                    <m:f>
                      <m:fPr>
                        <m:ctrlPr>
                          <a:rPr lang="en-US" sz="2400" i="1">
                            <a:solidFill>
                              <a:schemeClr val="tx1"/>
                            </a:solidFill>
                          </a:rPr>
                        </m:ctrlPr>
                      </m:fPr>
                      <m:num>
                        <m:r>
                          <a:rPr lang="en-US" sz="2400" i="1">
                            <a:solidFill>
                              <a:schemeClr val="tx1"/>
                            </a:solidFill>
                          </a:rPr>
                          <m:t>3</m:t>
                        </m:r>
                        <m:r>
                          <a:rPr lang="en-US" sz="2400" i="1">
                            <a:solidFill>
                              <a:schemeClr val="tx1"/>
                            </a:solidFill>
                          </a:rPr>
                          <m:t>𝜋</m:t>
                        </m:r>
                        <m:r>
                          <a:rPr lang="en-US" sz="2400" i="1">
                            <a:solidFill>
                              <a:schemeClr val="tx1"/>
                            </a:solidFill>
                          </a:rPr>
                          <m:t>µ</m:t>
                        </m:r>
                        <m:r>
                          <a:rPr lang="en-US" sz="2400" i="1">
                            <a:solidFill>
                              <a:schemeClr val="tx1"/>
                            </a:solidFill>
                          </a:rPr>
                          <m:t>𝑉𝐷</m:t>
                        </m:r>
                      </m:num>
                      <m:den>
                        <m:f>
                          <m:fPr>
                            <m:ctrlPr>
                              <a:rPr lang="en-US" sz="2400" i="1">
                                <a:solidFill>
                                  <a:schemeClr val="tx1"/>
                                </a:solidFill>
                              </a:rPr>
                            </m:ctrlPr>
                          </m:fPr>
                          <m:num>
                            <m:r>
                              <a:rPr lang="en-US" sz="2400" i="1">
                                <a:solidFill>
                                  <a:schemeClr val="tx1"/>
                                </a:solidFill>
                              </a:rPr>
                              <m:t>𝜋</m:t>
                            </m:r>
                          </m:num>
                          <m:den>
                            <m:r>
                              <a:rPr lang="en-US" sz="2400" i="1">
                                <a:solidFill>
                                  <a:schemeClr val="tx1"/>
                                </a:solidFill>
                              </a:rPr>
                              <m:t>4</m:t>
                            </m:r>
                          </m:den>
                        </m:f>
                        <m:sSup>
                          <m:sSupPr>
                            <m:ctrlPr>
                              <a:rPr lang="en-US" sz="2400" i="1">
                                <a:solidFill>
                                  <a:schemeClr val="tx1"/>
                                </a:solidFill>
                              </a:rPr>
                            </m:ctrlPr>
                          </m:sSupPr>
                          <m:e>
                            <m:r>
                              <a:rPr lang="en-US" sz="2400" i="1">
                                <a:solidFill>
                                  <a:schemeClr val="tx1"/>
                                </a:solidFill>
                              </a:rPr>
                              <m:t>𝐷</m:t>
                            </m:r>
                          </m:e>
                          <m:sup>
                            <m:r>
                              <a:rPr lang="en-US" sz="2400" i="1">
                                <a:solidFill>
                                  <a:schemeClr val="tx1"/>
                                </a:solidFill>
                              </a:rPr>
                              <m:t>2</m:t>
                            </m:r>
                          </m:sup>
                        </m:sSup>
                        <m:r>
                          <a:rPr lang="en-US" sz="2400" i="1">
                            <a:solidFill>
                              <a:schemeClr val="tx1"/>
                            </a:solidFill>
                          </a:rPr>
                          <m:t>∗</m:t>
                        </m:r>
                        <m:f>
                          <m:fPr>
                            <m:ctrlPr>
                              <a:rPr lang="en-US" sz="2400" i="1">
                                <a:solidFill>
                                  <a:schemeClr val="tx1"/>
                                </a:solidFill>
                              </a:rPr>
                            </m:ctrlPr>
                          </m:fPr>
                          <m:num>
                            <m:r>
                              <a:rPr lang="en-US" sz="2400" i="1">
                                <a:solidFill>
                                  <a:schemeClr val="tx1"/>
                                </a:solidFill>
                              </a:rPr>
                              <m:t>𝜌</m:t>
                            </m:r>
                            <m:sSup>
                              <m:sSupPr>
                                <m:ctrlPr>
                                  <a:rPr lang="en-US" sz="2400" i="1">
                                    <a:solidFill>
                                      <a:schemeClr val="tx1"/>
                                    </a:solidFill>
                                  </a:rPr>
                                </m:ctrlPr>
                              </m:sSupPr>
                              <m:e>
                                <m:r>
                                  <a:rPr lang="en-US" sz="2400" i="1">
                                    <a:solidFill>
                                      <a:schemeClr val="tx1"/>
                                    </a:solidFill>
                                  </a:rPr>
                                  <m:t>𝑉</m:t>
                                </m:r>
                              </m:e>
                              <m:sup>
                                <m:r>
                                  <a:rPr lang="en-US" sz="2400" i="1">
                                    <a:solidFill>
                                      <a:schemeClr val="tx1"/>
                                    </a:solidFill>
                                  </a:rPr>
                                  <m:t>2</m:t>
                                </m:r>
                              </m:sup>
                            </m:sSup>
                          </m:num>
                          <m:den>
                            <m:r>
                              <a:rPr lang="en-US" sz="2400" i="1">
                                <a:solidFill>
                                  <a:schemeClr val="tx1"/>
                                </a:solidFill>
                              </a:rPr>
                              <m:t>2</m:t>
                            </m:r>
                          </m:den>
                        </m:f>
                      </m:den>
                    </m:f>
                  </m:oMath>
                </a14:m>
                <a:endParaRPr lang="en-US" sz="2400"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acc>
                        <m:accPr>
                          <m:chr m:val="̅"/>
                          <m:ctrlPr>
                            <a:rPr lang="en-US" sz="2400" i="1">
                              <a:solidFill>
                                <a:schemeClr val="tx1"/>
                              </a:solidFill>
                            </a:rPr>
                          </m:ctrlPr>
                        </m:accPr>
                        <m:e>
                          <m:sSub>
                            <m:sSubPr>
                              <m:ctrlPr>
                                <a:rPr lang="en-US" sz="2400" i="1">
                                  <a:solidFill>
                                    <a:schemeClr val="tx1"/>
                                  </a:solidFill>
                                </a:rPr>
                              </m:ctrlPr>
                            </m:sSubPr>
                            <m:e>
                              <m:r>
                                <a:rPr lang="en-US" sz="2400" i="1">
                                  <a:solidFill>
                                    <a:schemeClr val="tx1"/>
                                  </a:solidFill>
                                </a:rPr>
                                <m:t>𝐶</m:t>
                              </m:r>
                            </m:e>
                            <m:sub>
                              <m:r>
                                <a:rPr lang="en-US" sz="2400" i="1">
                                  <a:solidFill>
                                    <a:schemeClr val="tx1"/>
                                  </a:solidFill>
                                </a:rPr>
                                <m:t>𝐷</m:t>
                              </m:r>
                            </m:sub>
                          </m:sSub>
                        </m:e>
                      </m:acc>
                      <m:r>
                        <a:rPr lang="en-US" sz="2400" i="1">
                          <a:solidFill>
                            <a:schemeClr val="tx1"/>
                          </a:solidFill>
                        </a:rPr>
                        <m:t>=</m:t>
                      </m:r>
                      <m:f>
                        <m:fPr>
                          <m:ctrlPr>
                            <a:rPr lang="en-US" sz="2400" i="1">
                              <a:solidFill>
                                <a:schemeClr val="tx1"/>
                              </a:solidFill>
                            </a:rPr>
                          </m:ctrlPr>
                        </m:fPr>
                        <m:num>
                          <m:r>
                            <a:rPr lang="en-US" sz="2400" i="1">
                              <a:solidFill>
                                <a:schemeClr val="tx1"/>
                              </a:solidFill>
                            </a:rPr>
                            <m:t>24µ</m:t>
                          </m:r>
                        </m:num>
                        <m:den>
                          <m:r>
                            <a:rPr lang="en-US" sz="2400" i="1">
                              <a:solidFill>
                                <a:schemeClr val="tx1"/>
                              </a:solidFill>
                            </a:rPr>
                            <m:t>𝜌</m:t>
                          </m:r>
                          <m:r>
                            <a:rPr lang="en-US" sz="2400" i="1">
                              <a:solidFill>
                                <a:schemeClr val="tx1"/>
                              </a:solidFill>
                            </a:rPr>
                            <m:t>𝑉𝐷</m:t>
                          </m:r>
                        </m:den>
                      </m:f>
                      <m:r>
                        <a:rPr lang="en-US" sz="2400" i="1">
                          <a:solidFill>
                            <a:schemeClr val="tx1"/>
                          </a:solidFill>
                        </a:rPr>
                        <m:t>=</m:t>
                      </m:r>
                      <m:f>
                        <m:fPr>
                          <m:ctrlPr>
                            <a:rPr lang="en-US" sz="2400" i="1">
                              <a:solidFill>
                                <a:schemeClr val="tx1"/>
                              </a:solidFill>
                            </a:rPr>
                          </m:ctrlPr>
                        </m:fPr>
                        <m:num>
                          <m:r>
                            <a:rPr lang="en-US" sz="2400" i="1">
                              <a:solidFill>
                                <a:schemeClr val="tx1"/>
                              </a:solidFill>
                            </a:rPr>
                            <m:t>24</m:t>
                          </m:r>
                        </m:num>
                        <m:den>
                          <m:f>
                            <m:fPr>
                              <m:ctrlPr>
                                <a:rPr lang="en-US" sz="2400" i="1">
                                  <a:solidFill>
                                    <a:schemeClr val="tx1"/>
                                  </a:solidFill>
                                </a:rPr>
                              </m:ctrlPr>
                            </m:fPr>
                            <m:num>
                              <m:r>
                                <a:rPr lang="en-US" sz="2400" i="1">
                                  <a:solidFill>
                                    <a:schemeClr val="tx1"/>
                                  </a:solidFill>
                                </a:rPr>
                                <m:t>𝜌</m:t>
                              </m:r>
                              <m:r>
                                <a:rPr lang="en-US" sz="2400" i="1">
                                  <a:solidFill>
                                    <a:schemeClr val="tx1"/>
                                  </a:solidFill>
                                </a:rPr>
                                <m:t>𝑉𝐷</m:t>
                              </m:r>
                            </m:num>
                            <m:den>
                              <m:r>
                                <a:rPr lang="en-US" sz="2400" i="1">
                                  <a:solidFill>
                                    <a:schemeClr val="tx1"/>
                                  </a:solidFill>
                                </a:rPr>
                                <m:t>µ</m:t>
                              </m:r>
                            </m:den>
                          </m:f>
                        </m:den>
                      </m:f>
                      <m:r>
                        <a:rPr lang="en-US" sz="2400" i="1">
                          <a:solidFill>
                            <a:schemeClr val="tx1"/>
                          </a:solidFill>
                        </a:rPr>
                        <m:t>=</m:t>
                      </m:r>
                      <m:f>
                        <m:fPr>
                          <m:ctrlPr>
                            <a:rPr lang="en-US" sz="2400" i="1">
                              <a:solidFill>
                                <a:schemeClr val="tx1"/>
                              </a:solidFill>
                            </a:rPr>
                          </m:ctrlPr>
                        </m:fPr>
                        <m:num>
                          <m:r>
                            <a:rPr lang="en-US" sz="2400" i="1">
                              <a:solidFill>
                                <a:schemeClr val="tx1"/>
                              </a:solidFill>
                            </a:rPr>
                            <m:t>24</m:t>
                          </m:r>
                        </m:num>
                        <m:den>
                          <m:sSub>
                            <m:sSubPr>
                              <m:ctrlPr>
                                <a:rPr lang="en-US" sz="2400" i="1">
                                  <a:solidFill>
                                    <a:schemeClr val="tx1"/>
                                  </a:solidFill>
                                </a:rPr>
                              </m:ctrlPr>
                            </m:sSubPr>
                            <m:e>
                              <m:r>
                                <a:rPr lang="en-US" sz="2400" i="1">
                                  <a:solidFill>
                                    <a:schemeClr val="tx1"/>
                                  </a:solidFill>
                                </a:rPr>
                                <m:t>𝑅𝑒</m:t>
                              </m:r>
                            </m:e>
                            <m:sub>
                              <m:r>
                                <a:rPr lang="en-US" sz="2400" i="1">
                                  <a:solidFill>
                                    <a:schemeClr val="tx1"/>
                                  </a:solidFill>
                                </a:rPr>
                                <m:t>𝑙</m:t>
                              </m:r>
                            </m:sub>
                          </m:sSub>
                        </m:den>
                      </m:f>
                    </m:oMath>
                  </m:oMathPara>
                </a14:m>
                <a:endParaRPr lang="en-US" sz="2400" dirty="0">
                  <a:solidFill>
                    <a:schemeClr val="tx1"/>
                  </a:solidFill>
                </a:endParaRPr>
              </a:p>
              <a:p>
                <a:r>
                  <a:rPr lang="en-US" sz="2400" dirty="0">
                    <a:solidFill>
                      <a:schemeClr val="tx1"/>
                    </a:solidFill>
                  </a:rPr>
                  <a:t>Therefore,                                         </a:t>
                </a:r>
                <a14:m>
                  <m:oMath xmlns:m="http://schemas.openxmlformats.org/officeDocument/2006/math">
                    <m:acc>
                      <m:accPr>
                        <m:chr m:val="̅"/>
                        <m:ctrlPr>
                          <a:rPr lang="en-US" sz="2400" i="1">
                            <a:solidFill>
                              <a:schemeClr val="tx1"/>
                            </a:solidFill>
                          </a:rPr>
                        </m:ctrlPr>
                      </m:accPr>
                      <m:e>
                        <m:sSub>
                          <m:sSubPr>
                            <m:ctrlPr>
                              <a:rPr lang="en-US" sz="2400" i="1">
                                <a:solidFill>
                                  <a:schemeClr val="tx1"/>
                                </a:solidFill>
                              </a:rPr>
                            </m:ctrlPr>
                          </m:sSubPr>
                          <m:e>
                            <m:r>
                              <a:rPr lang="en-US" sz="2400" i="1">
                                <a:solidFill>
                                  <a:schemeClr val="tx1"/>
                                </a:solidFill>
                              </a:rPr>
                              <m:t>𝐶</m:t>
                            </m:r>
                          </m:e>
                          <m:sub>
                            <m:r>
                              <a:rPr lang="en-US" sz="2400" i="1">
                                <a:solidFill>
                                  <a:schemeClr val="tx1"/>
                                </a:solidFill>
                              </a:rPr>
                              <m:t>𝐷</m:t>
                            </m:r>
                          </m:sub>
                        </m:sSub>
                      </m:e>
                    </m:acc>
                    <m:r>
                      <a:rPr lang="en-US" sz="2400" i="1">
                        <a:solidFill>
                          <a:schemeClr val="tx1"/>
                        </a:solidFill>
                      </a:rPr>
                      <m:t>=</m:t>
                    </m:r>
                    <m:f>
                      <m:fPr>
                        <m:ctrlPr>
                          <a:rPr lang="en-US" sz="2400" i="1">
                            <a:solidFill>
                              <a:schemeClr val="tx1"/>
                            </a:solidFill>
                          </a:rPr>
                        </m:ctrlPr>
                      </m:fPr>
                      <m:num>
                        <m:r>
                          <a:rPr lang="en-US" sz="2400" i="1">
                            <a:solidFill>
                              <a:schemeClr val="tx1"/>
                            </a:solidFill>
                          </a:rPr>
                          <m:t>24</m:t>
                        </m:r>
                      </m:num>
                      <m:den>
                        <m:sSub>
                          <m:sSubPr>
                            <m:ctrlPr>
                              <a:rPr lang="en-US" sz="2400" i="1">
                                <a:solidFill>
                                  <a:schemeClr val="tx1"/>
                                </a:solidFill>
                              </a:rPr>
                            </m:ctrlPr>
                          </m:sSubPr>
                          <m:e>
                            <m:r>
                              <a:rPr lang="en-US" sz="2400" i="1">
                                <a:solidFill>
                                  <a:schemeClr val="tx1"/>
                                </a:solidFill>
                              </a:rPr>
                              <m:t>𝑅𝑒</m:t>
                            </m:r>
                          </m:e>
                          <m:sub>
                            <m:r>
                              <a:rPr lang="en-US" sz="2400" i="1">
                                <a:solidFill>
                                  <a:schemeClr val="tx1"/>
                                </a:solidFill>
                              </a:rPr>
                              <m:t>𝑙</m:t>
                            </m:r>
                          </m:sub>
                        </m:sSub>
                      </m:den>
                    </m:f>
                  </m:oMath>
                </a14:m>
                <a:endParaRPr lang="en-US" sz="2400" dirty="0">
                  <a:solidFill>
                    <a:schemeClr val="tx1"/>
                  </a:solidFill>
                </a:endParaRPr>
              </a:p>
              <a:p>
                <a:pPr algn="just"/>
                <a:endParaRPr lang="en-US" sz="2400" dirty="0">
                  <a:solidFill>
                    <a:schemeClr val="tx1"/>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95322" y="803304"/>
                <a:ext cx="9321246" cy="5700045"/>
              </a:xfrm>
              <a:blipFill rotWithShape="1">
                <a:blip r:embed="rId2"/>
                <a:stretch>
                  <a:fillRect l="-523" t="-856" r="-2027" b="-9412"/>
                </a:stretch>
              </a:blipFill>
            </p:spPr>
            <p:txBody>
              <a:bodyPr/>
              <a:lstStyle/>
              <a:p>
                <a:r>
                  <a:rPr lang="en-US">
                    <a:noFill/>
                  </a:rPr>
                  <a:t> </a:t>
                </a:r>
              </a:p>
            </p:txBody>
          </p:sp>
        </mc:Fallback>
      </mc:AlternateContent>
    </p:spTree>
    <p:extLst>
      <p:ext uri="{BB962C8B-B14F-4D97-AF65-F5344CB8AC3E}">
        <p14:creationId xmlns:p14="http://schemas.microsoft.com/office/powerpoint/2010/main" val="16022158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425" y="199401"/>
            <a:ext cx="8596668" cy="706452"/>
          </a:xfrm>
        </p:spPr>
        <p:txBody>
          <a:bodyPr>
            <a:normAutofit fontScale="90000"/>
          </a:bodyPr>
          <a:lstStyle/>
          <a:p>
            <a:r>
              <a:rPr lang="en-US" dirty="0" smtClean="0">
                <a:solidFill>
                  <a:schemeClr val="tx1"/>
                </a:solidFill>
              </a:rPr>
              <a:t>On cylinder- </a:t>
            </a:r>
            <a:r>
              <a:rPr lang="en-US" dirty="0" smtClean="0">
                <a:solidFill>
                  <a:srgbClr val="FF0000"/>
                </a:solidFill>
              </a:rPr>
              <a:t>Reading assignment</a:t>
            </a:r>
            <a:r>
              <a:rPr lang="en-US" dirty="0" smtClean="0">
                <a:solidFill>
                  <a:schemeClr val="tx1"/>
                </a:solidFill>
              </a:rPr>
              <a:t/>
            </a:r>
            <a:br>
              <a:rPr lang="en-US" dirty="0" smtClean="0">
                <a:solidFill>
                  <a:schemeClr val="tx1"/>
                </a:solidFill>
              </a:rPr>
            </a:br>
            <a:endParaRPr lang="en-US" dirty="0">
              <a:solidFill>
                <a:schemeClr val="tx1"/>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77334" y="777667"/>
                <a:ext cx="8596668" cy="5263695"/>
              </a:xfrm>
            </p:spPr>
            <p:txBody>
              <a:bodyPr>
                <a:normAutofit/>
              </a:bodyPr>
              <a:lstStyle/>
              <a:p>
                <a:pPr marL="0" indent="0">
                  <a:buNone/>
                </a:pPr>
                <a:r>
                  <a:rPr lang="en-US" sz="2400" u="sng" dirty="0" smtClean="0">
                    <a:solidFill>
                      <a:schemeClr val="tx1"/>
                    </a:solidFill>
                  </a:rPr>
                  <a:t>Individual Assignment</a:t>
                </a:r>
              </a:p>
              <a:p>
                <a:pPr marL="0" indent="0" algn="just">
                  <a:buNone/>
                </a:pPr>
                <a:r>
                  <a:rPr lang="en-US" sz="2400" dirty="0" smtClean="0">
                    <a:solidFill>
                      <a:schemeClr val="tx1"/>
                    </a:solidFill>
                  </a:rPr>
                  <a:t>A cylinder 1.2m in diameter is rotated about its axis in air having a velocity of 128km per hour. A lift of “F” per meter length of the cylinder is developed on the body. Assuming ideal fluid theory, find the rotational speed and the location of the stagnation points. Given </a:t>
                </a:r>
                <a14:m>
                  <m:oMath xmlns:m="http://schemas.openxmlformats.org/officeDocument/2006/math">
                    <m:r>
                      <a:rPr lang="en-US" sz="2400" i="1">
                        <a:solidFill>
                          <a:schemeClr val="tx1"/>
                        </a:solidFill>
                      </a:rPr>
                      <m:t>𝜌</m:t>
                    </m:r>
                    <m:r>
                      <a:rPr lang="en-US" sz="2400" i="1">
                        <a:solidFill>
                          <a:schemeClr val="tx1"/>
                        </a:solidFill>
                      </a:rPr>
                      <m:t>=1.236</m:t>
                    </m:r>
                    <m:f>
                      <m:fPr>
                        <m:type m:val="lin"/>
                        <m:ctrlPr>
                          <a:rPr lang="en-US" sz="2400" i="1" smtClean="0">
                            <a:solidFill>
                              <a:schemeClr val="tx1"/>
                            </a:solidFill>
                          </a:rPr>
                        </m:ctrlPr>
                      </m:fPr>
                      <m:num>
                        <m:r>
                          <a:rPr lang="en-US" sz="2400" i="1">
                            <a:solidFill>
                              <a:schemeClr val="tx1"/>
                            </a:solidFill>
                          </a:rPr>
                          <m:t>𝑘𝑔</m:t>
                        </m:r>
                      </m:num>
                      <m:den>
                        <m:sSup>
                          <m:sSupPr>
                            <m:ctrlPr>
                              <a:rPr lang="en-US" sz="2400" i="1">
                                <a:solidFill>
                                  <a:schemeClr val="tx1"/>
                                </a:solidFill>
                              </a:rPr>
                            </m:ctrlPr>
                          </m:sSupPr>
                          <m:e>
                            <m:r>
                              <a:rPr lang="en-US" sz="2400" i="1">
                                <a:solidFill>
                                  <a:schemeClr val="tx1"/>
                                </a:solidFill>
                              </a:rPr>
                              <m:t>𝑚</m:t>
                            </m:r>
                          </m:e>
                          <m:sup>
                            <m:r>
                              <a:rPr lang="en-US" sz="2400" i="1">
                                <a:solidFill>
                                  <a:schemeClr val="tx1"/>
                                </a:solidFill>
                              </a:rPr>
                              <m:t>3</m:t>
                            </m:r>
                          </m:sup>
                        </m:sSup>
                      </m:den>
                    </m:f>
                  </m:oMath>
                </a14:m>
                <a:r>
                  <a:rPr lang="en-US" sz="2400" dirty="0" smtClean="0">
                    <a:solidFill>
                      <a:schemeClr val="tx1"/>
                    </a:solidFill>
                  </a:rPr>
                  <a:t>.</a:t>
                </a:r>
              </a:p>
              <a:p>
                <a:pPr marL="0" indent="0" algn="just">
                  <a:buNone/>
                </a:pPr>
                <a:r>
                  <a:rPr lang="en-US" sz="2400" dirty="0" smtClean="0">
                    <a:solidFill>
                      <a:schemeClr val="tx1"/>
                    </a:solidFill>
                  </a:rPr>
                  <a:t>Use F=your corresponding ID Numbers</a:t>
                </a:r>
                <a:endParaRPr lang="en-US" sz="2400" dirty="0">
                  <a:solidFill>
                    <a:schemeClr val="tx1"/>
                  </a:solidFill>
                </a:endParaRPr>
              </a:p>
              <a:p>
                <a:pPr marL="0" indent="0" algn="just">
                  <a:buNone/>
                </a:pPr>
                <a:endParaRPr lang="en-US" sz="2400" dirty="0">
                  <a:solidFill>
                    <a:schemeClr val="tx1"/>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77334" y="777667"/>
                <a:ext cx="8596668" cy="5263695"/>
              </a:xfrm>
              <a:blipFill rotWithShape="1">
                <a:blip r:embed="rId2"/>
                <a:stretch>
                  <a:fillRect l="-1064" t="-927" r="-2270"/>
                </a:stretch>
              </a:blipFill>
            </p:spPr>
            <p:txBody>
              <a:bodyPr/>
              <a:lstStyle/>
              <a:p>
                <a:r>
                  <a:rPr lang="en-US">
                    <a:noFill/>
                  </a:rPr>
                  <a:t> </a:t>
                </a:r>
              </a:p>
            </p:txBody>
          </p:sp>
        </mc:Fallback>
      </mc:AlternateContent>
    </p:spTree>
    <p:extLst>
      <p:ext uri="{BB962C8B-B14F-4D97-AF65-F5344CB8AC3E}">
        <p14:creationId xmlns:p14="http://schemas.microsoft.com/office/powerpoint/2010/main" val="37701871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788" y="105397"/>
            <a:ext cx="8596668" cy="1202109"/>
          </a:xfrm>
        </p:spPr>
        <p:txBody>
          <a:bodyPr>
            <a:normAutofit fontScale="90000"/>
          </a:bodyPr>
          <a:lstStyle/>
          <a:p>
            <a:r>
              <a:rPr lang="en-US" dirty="0" smtClean="0">
                <a:solidFill>
                  <a:schemeClr val="tx1"/>
                </a:solidFill>
              </a:rPr>
              <a:t>CHATPER FOUR</a:t>
            </a:r>
            <a:br>
              <a:rPr lang="en-US" dirty="0" smtClean="0">
                <a:solidFill>
                  <a:schemeClr val="tx1"/>
                </a:solidFill>
              </a:rPr>
            </a:br>
            <a:r>
              <a:rPr lang="en-US" dirty="0" smtClean="0">
                <a:solidFill>
                  <a:schemeClr val="tx1"/>
                </a:solidFill>
              </a:rPr>
              <a:t>Laminar and Turbulent Flow</a:t>
            </a:r>
            <a:br>
              <a:rPr lang="en-US"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a:xfrm>
            <a:off x="677334" y="1170774"/>
            <a:ext cx="9039234" cy="4870589"/>
          </a:xfrm>
        </p:spPr>
        <p:txBody>
          <a:bodyPr>
            <a:normAutofit/>
          </a:bodyPr>
          <a:lstStyle/>
          <a:p>
            <a:r>
              <a:rPr lang="en-US" sz="2400" b="1" i="1" dirty="0">
                <a:solidFill>
                  <a:schemeClr val="tx1"/>
                </a:solidFill>
              </a:rPr>
              <a:t>Laminar flow</a:t>
            </a:r>
            <a:r>
              <a:rPr lang="en-US" sz="2400" i="1" dirty="0">
                <a:solidFill>
                  <a:schemeClr val="tx1"/>
                </a:solidFill>
              </a:rPr>
              <a:t>: -</a:t>
            </a:r>
            <a:r>
              <a:rPr lang="en-US" sz="2400" dirty="0">
                <a:solidFill>
                  <a:schemeClr val="tx1"/>
                </a:solidFill>
              </a:rPr>
              <a:t> </a:t>
            </a:r>
            <a:r>
              <a:rPr lang="en-US" sz="2400" dirty="0" smtClean="0">
                <a:solidFill>
                  <a:schemeClr val="tx1"/>
                </a:solidFill>
              </a:rPr>
              <a:t>flow </a:t>
            </a:r>
            <a:r>
              <a:rPr lang="en-US" sz="2400" dirty="0">
                <a:solidFill>
                  <a:schemeClr val="tx1"/>
                </a:solidFill>
              </a:rPr>
              <a:t>in which the fluid moves in layers, or laminas</a:t>
            </a:r>
            <a:r>
              <a:rPr lang="en-US" sz="2400" dirty="0" smtClean="0">
                <a:solidFill>
                  <a:schemeClr val="tx1"/>
                </a:solidFill>
              </a:rPr>
              <a:t>.</a:t>
            </a:r>
          </a:p>
          <a:p>
            <a:pPr marL="0" indent="0">
              <a:buNone/>
            </a:pPr>
            <a:r>
              <a:rPr lang="en-US" sz="2400" b="1" u="sng" dirty="0" smtClean="0">
                <a:solidFill>
                  <a:schemeClr val="tx1"/>
                </a:solidFill>
              </a:rPr>
              <a:t>Characteristics</a:t>
            </a:r>
            <a:endParaRPr lang="en-US" sz="2400" b="1" u="sng" dirty="0">
              <a:solidFill>
                <a:schemeClr val="tx1"/>
              </a:solidFill>
            </a:endParaRPr>
          </a:p>
          <a:p>
            <a:pPr lvl="0"/>
            <a:r>
              <a:rPr lang="en-US" sz="2400" dirty="0" smtClean="0">
                <a:solidFill>
                  <a:schemeClr val="tx1"/>
                </a:solidFill>
              </a:rPr>
              <a:t>Re </a:t>
            </a:r>
            <a:r>
              <a:rPr lang="en-US" sz="2400" dirty="0">
                <a:solidFill>
                  <a:schemeClr val="tx1"/>
                </a:solidFill>
              </a:rPr>
              <a:t>less than 2000.</a:t>
            </a:r>
          </a:p>
          <a:p>
            <a:pPr lvl="0"/>
            <a:r>
              <a:rPr lang="en-US" sz="2400" dirty="0">
                <a:solidFill>
                  <a:schemeClr val="tx1"/>
                </a:solidFill>
              </a:rPr>
              <a:t>It occurs at Low velocity.</a:t>
            </a:r>
          </a:p>
          <a:p>
            <a:pPr lvl="0"/>
            <a:r>
              <a:rPr lang="en-US" sz="2400" dirty="0">
                <a:solidFill>
                  <a:schemeClr val="tx1"/>
                </a:solidFill>
              </a:rPr>
              <a:t>The viscous forces predominate over the inertial forces.</a:t>
            </a:r>
          </a:p>
          <a:p>
            <a:pPr lvl="0"/>
            <a:r>
              <a:rPr lang="en-US" sz="2400" dirty="0">
                <a:solidFill>
                  <a:schemeClr val="tx1"/>
                </a:solidFill>
              </a:rPr>
              <a:t>Rare in practice in water system.</a:t>
            </a:r>
          </a:p>
          <a:p>
            <a:pPr lvl="0"/>
            <a:r>
              <a:rPr lang="en-US" sz="2400" dirty="0">
                <a:solidFill>
                  <a:schemeClr val="tx1"/>
                </a:solidFill>
              </a:rPr>
              <a:t>Simple mathematical analysis possible</a:t>
            </a:r>
            <a:r>
              <a:rPr lang="en-US" dirty="0"/>
              <a:t>.</a:t>
            </a:r>
          </a:p>
          <a:p>
            <a:endParaRPr lang="en-US" dirty="0"/>
          </a:p>
        </p:txBody>
      </p:sp>
    </p:spTree>
    <p:extLst>
      <p:ext uri="{BB962C8B-B14F-4D97-AF65-F5344CB8AC3E}">
        <p14:creationId xmlns:p14="http://schemas.microsoft.com/office/powerpoint/2010/main" val="1664571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504203"/>
            <a:ext cx="8596668" cy="5537160"/>
          </a:xfrm>
        </p:spPr>
        <p:txBody>
          <a:bodyPr/>
          <a:lstStyle/>
          <a:p>
            <a:pPr marL="0" indent="0">
              <a:buNone/>
            </a:pPr>
            <a:r>
              <a:rPr lang="en-US" sz="2400" b="1" i="1" dirty="0">
                <a:solidFill>
                  <a:schemeClr val="tx1"/>
                </a:solidFill>
              </a:rPr>
              <a:t>Turbulent flow:</a:t>
            </a:r>
            <a:r>
              <a:rPr lang="en-US" sz="2400" dirty="0">
                <a:solidFill>
                  <a:schemeClr val="tx1"/>
                </a:solidFill>
              </a:rPr>
              <a:t> - has very erratic motion of fluid particles, with a violent transverse interchange of momentum. </a:t>
            </a:r>
          </a:p>
          <a:p>
            <a:pPr lvl="0"/>
            <a:r>
              <a:rPr lang="en-US" sz="2400" dirty="0">
                <a:solidFill>
                  <a:schemeClr val="tx1"/>
                </a:solidFill>
              </a:rPr>
              <a:t>It had completely disrupted the orderly movement of laminar flow.</a:t>
            </a:r>
          </a:p>
          <a:p>
            <a:pPr lvl="0"/>
            <a:r>
              <a:rPr lang="en-US" sz="2400" dirty="0">
                <a:solidFill>
                  <a:schemeClr val="tx1"/>
                </a:solidFill>
              </a:rPr>
              <a:t>Re greater than 4000. </a:t>
            </a:r>
          </a:p>
          <a:p>
            <a:pPr lvl="0"/>
            <a:r>
              <a:rPr lang="en-US" sz="2400" dirty="0">
                <a:solidFill>
                  <a:schemeClr val="tx1"/>
                </a:solidFill>
              </a:rPr>
              <a:t>The losses are directly proportional to the average velocity.</a:t>
            </a:r>
          </a:p>
          <a:p>
            <a:pPr lvl="0"/>
            <a:r>
              <a:rPr lang="en-US" sz="2400" dirty="0" smtClean="0">
                <a:solidFill>
                  <a:schemeClr val="tx1"/>
                </a:solidFill>
              </a:rPr>
              <a:t>mathematical </a:t>
            </a:r>
            <a:r>
              <a:rPr lang="en-US" sz="2400" dirty="0">
                <a:solidFill>
                  <a:schemeClr val="tx1"/>
                </a:solidFill>
              </a:rPr>
              <a:t>analysis </a:t>
            </a:r>
            <a:r>
              <a:rPr lang="en-US" sz="2400" dirty="0" smtClean="0">
                <a:solidFill>
                  <a:schemeClr val="tx1"/>
                </a:solidFill>
              </a:rPr>
              <a:t>is very </a:t>
            </a:r>
            <a:r>
              <a:rPr lang="en-US" sz="2400" dirty="0">
                <a:solidFill>
                  <a:schemeClr val="tx1"/>
                </a:solidFill>
              </a:rPr>
              <a:t>difficult. </a:t>
            </a:r>
          </a:p>
          <a:p>
            <a:pPr marL="0" indent="0">
              <a:buNone/>
            </a:pPr>
            <a:endParaRPr lang="en-US" dirty="0"/>
          </a:p>
        </p:txBody>
      </p:sp>
    </p:spTree>
    <p:extLst>
      <p:ext uri="{BB962C8B-B14F-4D97-AF65-F5344CB8AC3E}">
        <p14:creationId xmlns:p14="http://schemas.microsoft.com/office/powerpoint/2010/main" val="2076550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788" y="199402"/>
            <a:ext cx="8596668" cy="484262"/>
          </a:xfrm>
        </p:spPr>
        <p:txBody>
          <a:bodyPr>
            <a:normAutofit fontScale="90000"/>
          </a:bodyPr>
          <a:lstStyle/>
          <a:p>
            <a:r>
              <a:rPr lang="en-US" dirty="0" smtClean="0">
                <a:solidFill>
                  <a:schemeClr val="tx1"/>
                </a:solidFill>
              </a:rPr>
              <a:t>Laminar flow between parallel plates</a:t>
            </a:r>
            <a:endParaRPr lang="en-US" dirty="0">
              <a:solidFill>
                <a:schemeClr val="tx1"/>
              </a:solidFill>
            </a:endParaRPr>
          </a:p>
        </p:txBody>
      </p:sp>
      <p:sp>
        <p:nvSpPr>
          <p:cNvPr id="3" name="Content Placeholder 2"/>
          <p:cNvSpPr>
            <a:spLocks noGrp="1"/>
          </p:cNvSpPr>
          <p:nvPr>
            <p:ph idx="1"/>
          </p:nvPr>
        </p:nvSpPr>
        <p:spPr>
          <a:xfrm>
            <a:off x="344047" y="837489"/>
            <a:ext cx="9509253" cy="5220966"/>
          </a:xfrm>
        </p:spPr>
        <p:txBody>
          <a:bodyPr/>
          <a:lstStyle/>
          <a:p>
            <a:r>
              <a:rPr lang="en-US" sz="2400" dirty="0">
                <a:solidFill>
                  <a:schemeClr val="tx1"/>
                </a:solidFill>
              </a:rPr>
              <a:t>For steady flow b/n parallel inclined plates; the bottom plate fixed, the upper plate has a constant velocity</a:t>
            </a:r>
            <a:r>
              <a:rPr lang="en-US" sz="2400" dirty="0" smtClean="0">
                <a:solidFill>
                  <a:schemeClr val="tx1"/>
                </a:solidFill>
              </a:rPr>
              <a:t>.</a:t>
            </a:r>
          </a:p>
          <a:p>
            <a:pPr marL="0" indent="0">
              <a:buNone/>
            </a:pPr>
            <a:endParaRPr lang="en-US" sz="2400" dirty="0" smtClean="0">
              <a:solidFill>
                <a:schemeClr val="tx1"/>
              </a:solidFill>
            </a:endParaRPr>
          </a:p>
          <a:p>
            <a:pPr marL="0" indent="0">
              <a:buNone/>
            </a:pPr>
            <a:endParaRPr lang="en-US" sz="2400" dirty="0">
              <a:solidFill>
                <a:schemeClr val="tx1"/>
              </a:solidFill>
            </a:endParaRPr>
          </a:p>
          <a:p>
            <a:pPr marL="0" indent="0">
              <a:buNone/>
            </a:pPr>
            <a:endParaRPr lang="en-US"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1172" y="1731592"/>
            <a:ext cx="743902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1788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13549"/>
            <a:ext cx="8596668" cy="505097"/>
          </a:xfrm>
        </p:spPr>
        <p:txBody>
          <a:bodyPr>
            <a:noAutofit/>
          </a:bodyPr>
          <a:lstStyle/>
          <a:p>
            <a:pPr lvl="1" algn="l" defTabSz="457200" rtl="0">
              <a:spcBef>
                <a:spcPct val="0"/>
              </a:spcBef>
            </a:pPr>
            <a:r>
              <a:rPr lang="en-US" sz="2600" b="1" u="sng" dirty="0" smtClean="0"/>
              <a:t>3.1 Description </a:t>
            </a:r>
            <a:r>
              <a:rPr lang="en-US" sz="2600" b="1" u="sng" dirty="0"/>
              <a:t>of the Boundary Layer</a:t>
            </a:r>
            <a:br>
              <a:rPr lang="en-US" sz="2600" b="1" u="sng" dirty="0"/>
            </a:br>
            <a:endParaRPr lang="en-US" sz="2600" u="sng" dirty="0"/>
          </a:p>
        </p:txBody>
      </p:sp>
      <p:sp>
        <p:nvSpPr>
          <p:cNvPr id="3" name="Content Placeholder 2"/>
          <p:cNvSpPr>
            <a:spLocks noGrp="1"/>
          </p:cNvSpPr>
          <p:nvPr>
            <p:ph idx="1"/>
          </p:nvPr>
        </p:nvSpPr>
        <p:spPr>
          <a:xfrm>
            <a:off x="677334" y="905652"/>
            <a:ext cx="9876722" cy="5849851"/>
          </a:xfrm>
        </p:spPr>
        <p:txBody>
          <a:bodyPr/>
          <a:lstStyle/>
          <a:p>
            <a:pPr algn="just"/>
            <a:r>
              <a:rPr lang="en-US" sz="2600" dirty="0" smtClean="0">
                <a:solidFill>
                  <a:schemeClr val="tx1"/>
                </a:solidFill>
              </a:rPr>
              <a:t>Consider a </a:t>
            </a:r>
            <a:r>
              <a:rPr lang="en-US" sz="2600" dirty="0">
                <a:solidFill>
                  <a:schemeClr val="tx1"/>
                </a:solidFill>
              </a:rPr>
              <a:t>flow </a:t>
            </a:r>
            <a:r>
              <a:rPr lang="en-US" sz="2600" b="1" dirty="0">
                <a:solidFill>
                  <a:schemeClr val="tx1"/>
                </a:solidFill>
              </a:rPr>
              <a:t>bounded on one side</a:t>
            </a:r>
            <a:r>
              <a:rPr lang="en-US" sz="2600" dirty="0">
                <a:solidFill>
                  <a:schemeClr val="tx1"/>
                </a:solidFill>
              </a:rPr>
              <a:t> </a:t>
            </a:r>
            <a:r>
              <a:rPr lang="en-US" sz="2600" dirty="0" smtClean="0">
                <a:solidFill>
                  <a:schemeClr val="tx1"/>
                </a:solidFill>
              </a:rPr>
              <a:t>only</a:t>
            </a:r>
          </a:p>
          <a:p>
            <a:pPr marL="0" indent="0" algn="just">
              <a:buNone/>
            </a:pPr>
            <a:endParaRPr lang="en-US" sz="2800" dirty="0">
              <a:solidFill>
                <a:schemeClr val="tx1"/>
              </a:solidFill>
            </a:endParaRPr>
          </a:p>
        </p:txBody>
      </p:sp>
      <p:pic>
        <p:nvPicPr>
          <p:cNvPr id="4" name="Picture 3"/>
          <p:cNvPicPr>
            <a:picLocks noChangeAspect="1"/>
          </p:cNvPicPr>
          <p:nvPr/>
        </p:nvPicPr>
        <p:blipFill>
          <a:blip r:embed="rId2"/>
          <a:stretch>
            <a:fillRect/>
          </a:stretch>
        </p:blipFill>
        <p:spPr>
          <a:xfrm>
            <a:off x="1179955" y="1628340"/>
            <a:ext cx="7591425" cy="3324225"/>
          </a:xfrm>
          <a:prstGeom prst="rect">
            <a:avLst/>
          </a:prstGeom>
        </p:spPr>
      </p:pic>
      <p:sp>
        <p:nvSpPr>
          <p:cNvPr id="5" name="Rectangle 4"/>
          <p:cNvSpPr/>
          <p:nvPr/>
        </p:nvSpPr>
        <p:spPr>
          <a:xfrm>
            <a:off x="436160" y="4944019"/>
            <a:ext cx="9553303" cy="1815882"/>
          </a:xfrm>
          <a:prstGeom prst="rect">
            <a:avLst/>
          </a:prstGeom>
        </p:spPr>
        <p:txBody>
          <a:bodyPr wrap="square">
            <a:spAutoFit/>
          </a:bodyPr>
          <a:lstStyle/>
          <a:p>
            <a:pPr algn="just"/>
            <a:r>
              <a:rPr lang="en-US" sz="2800" dirty="0">
                <a:latin typeface="Calibri" panose="020F0502020204030204" pitchFamily="34" charset="0"/>
                <a:ea typeface="Times New Roman" panose="02020603050405020304" pitchFamily="18" charset="0"/>
                <a:cs typeface="Times New Roman" panose="02020603050405020304" pitchFamily="18" charset="0"/>
              </a:rPr>
              <a:t>the flow just upstream of the plate) has a uniform velocity U</a:t>
            </a:r>
            <a:r>
              <a:rPr lang="en-US" sz="2800" baseline="-25000" dirty="0">
                <a:latin typeface="Calibri" panose="020F0502020204030204" pitchFamily="34" charset="0"/>
                <a:ea typeface="Times New Roman" panose="02020603050405020304" pitchFamily="18" charset="0"/>
                <a:cs typeface="Times New Roman" panose="02020603050405020304" pitchFamily="18" charset="0"/>
              </a:rPr>
              <a:t>∞</a:t>
            </a:r>
            <a:r>
              <a:rPr lang="en-US" sz="2800" dirty="0">
                <a:latin typeface="Calibri" panose="020F0502020204030204" pitchFamily="34" charset="0"/>
                <a:ea typeface="Times New Roman" panose="02020603050405020304" pitchFamily="18" charset="0"/>
                <a:cs typeface="Times New Roman" panose="02020603050405020304" pitchFamily="18" charset="0"/>
              </a:rPr>
              <a:t>. As the flow comes into contact with the plate, the layer of fluid immediately adjacent to the plate decelerates (due to viscous friction) and comes </a:t>
            </a:r>
            <a:r>
              <a:rPr lang="en-US" sz="2600" dirty="0">
                <a:latin typeface="Calibri" panose="020F0502020204030204" pitchFamily="34" charset="0"/>
                <a:ea typeface="Times New Roman" panose="02020603050405020304" pitchFamily="18" charset="0"/>
                <a:cs typeface="Times New Roman" panose="02020603050405020304" pitchFamily="18" charset="0"/>
              </a:rPr>
              <a:t>to</a:t>
            </a:r>
            <a:r>
              <a:rPr lang="en-US" sz="2800" dirty="0">
                <a:latin typeface="Calibri" panose="020F0502020204030204" pitchFamily="34" charset="0"/>
                <a:ea typeface="Times New Roman" panose="02020603050405020304" pitchFamily="18" charset="0"/>
                <a:cs typeface="Times New Roman" panose="02020603050405020304" pitchFamily="18" charset="0"/>
              </a:rPr>
              <a:t> rest. </a:t>
            </a:r>
            <a:endParaRPr lang="en-US" sz="2800" dirty="0"/>
          </a:p>
        </p:txBody>
      </p:sp>
    </p:spTree>
    <p:extLst>
      <p:ext uri="{BB962C8B-B14F-4D97-AF65-F5344CB8AC3E}">
        <p14:creationId xmlns:p14="http://schemas.microsoft.com/office/powerpoint/2010/main" val="24492162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487111"/>
            <a:ext cx="8596668" cy="5973510"/>
          </a:xfrm>
        </p:spPr>
        <p:txBody>
          <a:bodyPr>
            <a:normAutofit/>
          </a:bodyPr>
          <a:lstStyle/>
          <a:p>
            <a:r>
              <a:rPr lang="en-US" sz="2400" dirty="0"/>
              <a:t>Analyzing the flow by taking a thin </a:t>
            </a:r>
            <a:r>
              <a:rPr lang="en-US" sz="2400" dirty="0" smtClean="0"/>
              <a:t>laminar </a:t>
            </a:r>
            <a:r>
              <a:rPr lang="en-US" sz="2400" dirty="0"/>
              <a:t>of unit width as a free body, the equation of motion yields: </a:t>
            </a:r>
            <a:endParaRPr lang="en-US" sz="2400" dirty="0" smtClean="0"/>
          </a:p>
          <a:p>
            <a:pPr marL="0" indent="0">
              <a:buNone/>
            </a:pPr>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666" y="1244601"/>
            <a:ext cx="9667875" cy="2887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099" y="4038600"/>
            <a:ext cx="9761008" cy="2599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94234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8667" y="476779"/>
            <a:ext cx="9237133" cy="2765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3268133"/>
            <a:ext cx="9322858" cy="2555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48563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199" y="364067"/>
            <a:ext cx="9254067" cy="6019800"/>
          </a:xfrm>
        </p:spPr>
        <p:txBody>
          <a:bodyPr>
            <a:normAutofit/>
          </a:bodyPr>
          <a:lstStyle/>
          <a:p>
            <a:pPr marL="0" indent="0">
              <a:buNone/>
            </a:pPr>
            <a:r>
              <a:rPr lang="en-US" sz="2400" dirty="0">
                <a:solidFill>
                  <a:schemeClr val="tx1"/>
                </a:solidFill>
              </a:rPr>
              <a:t>For both plates fixed U=0 </a:t>
            </a:r>
            <a:endParaRPr lang="en-US" sz="2400" dirty="0" smtClean="0">
              <a:solidFill>
                <a:schemeClr val="tx1"/>
              </a:solidFill>
            </a:endParaRPr>
          </a:p>
          <a:p>
            <a:pPr marL="0" indent="0">
              <a:buNone/>
            </a:pPr>
            <a:endParaRPr lang="en-US" sz="2400" dirty="0">
              <a:solidFill>
                <a:schemeClr val="tx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282" y="882650"/>
            <a:ext cx="3981449" cy="929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04281" y="1811868"/>
            <a:ext cx="9366251" cy="830997"/>
          </a:xfrm>
          <a:prstGeom prst="rect">
            <a:avLst/>
          </a:prstGeom>
        </p:spPr>
        <p:txBody>
          <a:bodyPr wrap="square">
            <a:spAutoFit/>
          </a:bodyPr>
          <a:lstStyle/>
          <a:p>
            <a:r>
              <a:rPr lang="en-US" sz="2400" dirty="0"/>
              <a:t>The discharge of the laminar flow per unit width of the plate can be obtained by integrating eqn. (4) w. r. t. y, Yielding: </a:t>
            </a:r>
            <a:endParaRPr lang="en-US" sz="2400" dirty="0" smtClean="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281" y="2642865"/>
            <a:ext cx="9527119" cy="2217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04282" y="4859866"/>
            <a:ext cx="8908411" cy="461665"/>
          </a:xfrm>
          <a:prstGeom prst="rect">
            <a:avLst/>
          </a:prstGeom>
        </p:spPr>
        <p:txBody>
          <a:bodyPr wrap="square">
            <a:spAutoFit/>
          </a:bodyPr>
          <a:lstStyle/>
          <a:p>
            <a:r>
              <a:rPr lang="en-US" sz="2400" dirty="0"/>
              <a:t>For the both plate stationary, U= 0, </a:t>
            </a:r>
            <a:r>
              <a:rPr lang="en-US" sz="2400" dirty="0" smtClean="0"/>
              <a:t>then,  </a:t>
            </a:r>
            <a:endParaRPr lang="en-US" sz="2400" dirty="0"/>
          </a:p>
        </p:txBody>
      </p:sp>
    </p:spTree>
    <p:extLst>
      <p:ext uri="{BB962C8B-B14F-4D97-AF65-F5344CB8AC3E}">
        <p14:creationId xmlns:p14="http://schemas.microsoft.com/office/powerpoint/2010/main" val="22098073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2942" y="167375"/>
            <a:ext cx="9068857" cy="1856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609" y="2273829"/>
            <a:ext cx="8958791" cy="423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6864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3" y="254000"/>
            <a:ext cx="8906933" cy="6070599"/>
          </a:xfrm>
        </p:spPr>
        <p:txBody>
          <a:bodyPr/>
          <a:lstStyle/>
          <a:p>
            <a:pPr marL="0" indent="0">
              <a:buNone/>
            </a:pPr>
            <a:r>
              <a:rPr lang="en-US" sz="2400" dirty="0" smtClean="0">
                <a:solidFill>
                  <a:schemeClr val="tx1"/>
                </a:solidFill>
              </a:rPr>
              <a:t>The shear </a:t>
            </a:r>
            <a:r>
              <a:rPr lang="en-US" sz="2400" dirty="0">
                <a:solidFill>
                  <a:schemeClr val="tx1"/>
                </a:solidFill>
              </a:rPr>
              <a:t>stress </a:t>
            </a:r>
            <a:r>
              <a:rPr lang="en-US" sz="2400" dirty="0" smtClean="0">
                <a:solidFill>
                  <a:schemeClr val="tx1"/>
                </a:solidFill>
              </a:rPr>
              <a:t>Distribution is given by:</a:t>
            </a:r>
          </a:p>
          <a:p>
            <a:pPr marL="0" indent="0">
              <a:buNone/>
            </a:pPr>
            <a:endParaRPr lang="en-US" sz="2400" dirty="0">
              <a:solidFill>
                <a:schemeClr val="tx1"/>
              </a:solidFill>
            </a:endParaRPr>
          </a:p>
          <a:p>
            <a:pPr marL="0" indent="0">
              <a:buNone/>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806" y="717550"/>
            <a:ext cx="904292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43466" y="1365250"/>
            <a:ext cx="8856134" cy="461665"/>
          </a:xfrm>
          <a:prstGeom prst="rect">
            <a:avLst/>
          </a:prstGeom>
        </p:spPr>
        <p:txBody>
          <a:bodyPr wrap="square">
            <a:spAutoFit/>
          </a:bodyPr>
          <a:lstStyle/>
          <a:p>
            <a:r>
              <a:rPr lang="en-US" sz="2400" dirty="0"/>
              <a:t>Head loss (Energy losses</a:t>
            </a:r>
            <a:r>
              <a:rPr lang="en-US" sz="2400" b="1" dirty="0" smtClean="0"/>
              <a:t>):</a:t>
            </a:r>
            <a:r>
              <a:rPr lang="en-US" sz="2400" dirty="0"/>
              <a:t> </a:t>
            </a:r>
            <a:r>
              <a:rPr lang="en-US" sz="2400" dirty="0" smtClean="0"/>
              <a:t> From </a:t>
            </a:r>
            <a:r>
              <a:rPr lang="en-US" sz="2400" dirty="0"/>
              <a:t>the equation (6)</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466" y="2096558"/>
            <a:ext cx="9042401" cy="3855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37315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1638" y="270933"/>
            <a:ext cx="9096427" cy="329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72534" y="3628536"/>
            <a:ext cx="6597637" cy="830997"/>
          </a:xfrm>
          <a:prstGeom prst="rect">
            <a:avLst/>
          </a:prstGeom>
        </p:spPr>
        <p:txBody>
          <a:bodyPr wrap="square">
            <a:spAutoFit/>
          </a:bodyPr>
          <a:lstStyle/>
          <a:p>
            <a:r>
              <a:rPr lang="en-US" sz="2400" dirty="0" smtClean="0"/>
              <a:t>If the flow is laminar  </a:t>
            </a:r>
            <a:r>
              <a:rPr lang="en-US" sz="2400" dirty="0"/>
              <a:t>in </a:t>
            </a:r>
            <a:r>
              <a:rPr lang="en-US" sz="2400" dirty="0" smtClean="0"/>
              <a:t>a circular pipe:</a:t>
            </a:r>
          </a:p>
          <a:p>
            <a:endParaRPr lang="en-US" sz="2400"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1352" y="4302655"/>
            <a:ext cx="2179115" cy="904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459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72533"/>
            <a:ext cx="8949266" cy="5668829"/>
          </a:xfrm>
        </p:spPr>
        <p:txBody>
          <a:bodyPr/>
          <a:lstStyle/>
          <a:p>
            <a:r>
              <a:rPr lang="en-US" sz="2400" dirty="0"/>
              <a:t>From Darcy- </a:t>
            </a:r>
            <a:r>
              <a:rPr lang="en-US" sz="2400" dirty="0" err="1"/>
              <a:t>weisbach</a:t>
            </a:r>
            <a:r>
              <a:rPr lang="en-US" sz="2400" dirty="0"/>
              <a:t> eqn. the head loss due to frictional resistance in a long straight pipe of length L diameter, D &amp; mean velocity  is given as: </a:t>
            </a:r>
            <a:endParaRPr lang="en-US" sz="2400" dirty="0" smtClean="0"/>
          </a:p>
          <a:p>
            <a:endParaRPr lang="en-US" sz="2400" dirty="0" smtClean="0"/>
          </a:p>
          <a:p>
            <a:endParaRPr lang="en-US" sz="2400" dirty="0"/>
          </a:p>
          <a:p>
            <a:endParaRPr lang="en-US" u="sng" dirty="0" smtClean="0"/>
          </a:p>
          <a:p>
            <a:r>
              <a:rPr lang="en-US" sz="2400" u="sng" dirty="0" smtClean="0">
                <a:solidFill>
                  <a:schemeClr val="tx1"/>
                </a:solidFill>
              </a:rPr>
              <a:t>Note</a:t>
            </a:r>
            <a:r>
              <a:rPr lang="en-US" sz="2400" dirty="0">
                <a:solidFill>
                  <a:schemeClr val="tx1"/>
                </a:solidFill>
              </a:rPr>
              <a:t>: - The above equations are derived for horizontal pipes, but for inclined pipe it is given as</a:t>
            </a:r>
            <a:r>
              <a:rPr lang="en-US" sz="2400" dirty="0" smtClean="0">
                <a:solidFill>
                  <a:schemeClr val="tx1"/>
                </a:solidFill>
              </a:rPr>
              <a:t>:</a:t>
            </a:r>
          </a:p>
          <a:p>
            <a:endParaRPr lang="en-US" sz="2400" dirty="0">
              <a:solidFill>
                <a:schemeClr val="tx1"/>
              </a:solidFill>
            </a:endParaRPr>
          </a:p>
          <a:p>
            <a:endParaRPr lang="en-US" sz="2400" dirty="0">
              <a:solidFill>
                <a:schemeClr val="tx1"/>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4167" y="1548872"/>
            <a:ext cx="2535766" cy="1405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966" y="3889374"/>
            <a:ext cx="3992033" cy="124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68660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133" y="118533"/>
            <a:ext cx="9169399" cy="685800"/>
          </a:xfrm>
        </p:spPr>
        <p:txBody>
          <a:bodyPr/>
          <a:lstStyle/>
          <a:p>
            <a:r>
              <a:rPr lang="en-US" dirty="0" smtClean="0">
                <a:solidFill>
                  <a:schemeClr val="tx1"/>
                </a:solidFill>
              </a:rPr>
              <a:t>Fully developed turbulent flow in pipes</a:t>
            </a:r>
            <a:endParaRPr lang="en-US" dirty="0">
              <a:solidFill>
                <a:schemeClr val="tx1"/>
              </a:solidFill>
            </a:endParaRPr>
          </a:p>
        </p:txBody>
      </p:sp>
      <p:sp>
        <p:nvSpPr>
          <p:cNvPr id="3" name="Content Placeholder 2"/>
          <p:cNvSpPr>
            <a:spLocks noGrp="1"/>
          </p:cNvSpPr>
          <p:nvPr>
            <p:ph idx="1"/>
          </p:nvPr>
        </p:nvSpPr>
        <p:spPr>
          <a:xfrm>
            <a:off x="465667" y="1126067"/>
            <a:ext cx="8808335" cy="5025362"/>
          </a:xfrm>
        </p:spPr>
        <p:txBody>
          <a:bodyPr>
            <a:normAutofit/>
          </a:bodyPr>
          <a:lstStyle/>
          <a:p>
            <a:pPr algn="just"/>
            <a:r>
              <a:rPr lang="en-US" sz="2400" i="1" dirty="0">
                <a:solidFill>
                  <a:schemeClr val="tx1"/>
                </a:solidFill>
              </a:rPr>
              <a:t>Shearing in turbulent flows is both difficult to Visualize &amp; less amenable to mathematical treatment. </a:t>
            </a:r>
            <a:endParaRPr lang="en-US" sz="2400" i="1" dirty="0" smtClean="0">
              <a:solidFill>
                <a:schemeClr val="tx1"/>
              </a:solidFill>
            </a:endParaRPr>
          </a:p>
          <a:p>
            <a:pPr algn="just"/>
            <a:r>
              <a:rPr lang="en-US" sz="2400" i="1" dirty="0" smtClean="0">
                <a:solidFill>
                  <a:schemeClr val="tx1"/>
                </a:solidFill>
              </a:rPr>
              <a:t>As </a:t>
            </a:r>
            <a:r>
              <a:rPr lang="en-US" sz="2400" i="1" dirty="0">
                <a:solidFill>
                  <a:schemeClr val="tx1"/>
                </a:solidFill>
              </a:rPr>
              <a:t>consequence, the solutions of problems involving turbulent flows tend to invoke experimental data.</a:t>
            </a:r>
          </a:p>
          <a:p>
            <a:pPr algn="just"/>
            <a:r>
              <a:rPr lang="en-US" sz="2400" dirty="0">
                <a:solidFill>
                  <a:schemeClr val="tx1"/>
                </a:solidFill>
              </a:rPr>
              <a:t>In turbulent flow, a streamline broken into an eddy formation, that its success passage leads to a measurable fluctuation in the velocity at a given point</a:t>
            </a:r>
            <a:r>
              <a:rPr lang="en-US" sz="2400" dirty="0" smtClean="0">
                <a:solidFill>
                  <a:schemeClr val="tx1"/>
                </a:solidFill>
              </a:rPr>
              <a:t>.</a:t>
            </a:r>
          </a:p>
          <a:p>
            <a:pPr algn="just"/>
            <a:r>
              <a:rPr lang="en-US" sz="2400" dirty="0" smtClean="0">
                <a:solidFill>
                  <a:schemeClr val="tx1"/>
                </a:solidFill>
              </a:rPr>
              <a:t>The </a:t>
            </a:r>
            <a:r>
              <a:rPr lang="en-US" sz="2400" dirty="0">
                <a:solidFill>
                  <a:schemeClr val="tx1"/>
                </a:solidFill>
              </a:rPr>
              <a:t>eddies are generally irregular in size &amp; shape, so the fluctuation of velocity with time is correspondingly irregular. </a:t>
            </a:r>
            <a:endParaRPr lang="en-US" sz="2400" dirty="0">
              <a:solidFill>
                <a:schemeClr val="tx1"/>
              </a:solidFill>
            </a:endParaRPr>
          </a:p>
        </p:txBody>
      </p:sp>
    </p:spTree>
    <p:extLst>
      <p:ext uri="{BB962C8B-B14F-4D97-AF65-F5344CB8AC3E}">
        <p14:creationId xmlns:p14="http://schemas.microsoft.com/office/powerpoint/2010/main" val="27963637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54000" y="194733"/>
                <a:ext cx="9020002" cy="5846629"/>
              </a:xfrm>
            </p:spPr>
            <p:txBody>
              <a:bodyPr>
                <a:normAutofit/>
              </a:bodyPr>
              <a:lstStyle/>
              <a:p>
                <a:pPr marL="0" indent="0">
                  <a:buNone/>
                </a:pPr>
                <a:r>
                  <a:rPr lang="en-US" sz="2400" b="1" dirty="0" smtClean="0">
                    <a:solidFill>
                      <a:schemeClr val="tx1"/>
                    </a:solidFill>
                  </a:rPr>
                  <a:t>EXAMPLE</a:t>
                </a:r>
                <a:endParaRPr lang="en-US" sz="2400" dirty="0">
                  <a:solidFill>
                    <a:schemeClr val="tx1"/>
                  </a:solidFill>
                </a:endParaRPr>
              </a:p>
              <a:p>
                <a:pPr marL="0" indent="0">
                  <a:buNone/>
                </a:pPr>
                <a:r>
                  <a:rPr lang="en-US" sz="2400" dirty="0">
                    <a:solidFill>
                      <a:schemeClr val="tx1"/>
                    </a:solidFill>
                  </a:rPr>
                  <a:t>In a pipe of diameter 0.6m length of 4500m water is flow at the rate of 0.6m</a:t>
                </a:r>
                <a:r>
                  <a:rPr lang="en-US" sz="2400" baseline="30000" dirty="0">
                    <a:solidFill>
                      <a:schemeClr val="tx1"/>
                    </a:solidFill>
                  </a:rPr>
                  <a:t>3</a:t>
                </a:r>
                <a:r>
                  <a:rPr lang="en-US" sz="2400" dirty="0">
                    <a:solidFill>
                      <a:schemeClr val="tx1"/>
                    </a:solidFill>
                  </a:rPr>
                  <a:t>/s. if the average height of roughness is 0.48mm find the power required to maintain the </a:t>
                </a:r>
                <a:r>
                  <a:rPr lang="en-US" sz="2400" dirty="0" smtClean="0">
                    <a:solidFill>
                      <a:schemeClr val="tx1"/>
                    </a:solidFill>
                  </a:rPr>
                  <a:t>flow which is given by </a:t>
                </a:r>
                <a14:m>
                  <m:oMath xmlns:m="http://schemas.openxmlformats.org/officeDocument/2006/math">
                    <m:r>
                      <a:rPr lang="en-US" sz="2400" i="1">
                        <a:solidFill>
                          <a:schemeClr val="tx1"/>
                        </a:solidFill>
                        <a:latin typeface="Cambria Math"/>
                      </a:rPr>
                      <m:t>𝑃</m:t>
                    </m:r>
                    <m:r>
                      <a:rPr lang="en-US" sz="2400" i="1">
                        <a:solidFill>
                          <a:schemeClr val="tx1"/>
                        </a:solidFill>
                        <a:latin typeface="Cambria Math"/>
                      </a:rPr>
                      <m:t>=</m:t>
                    </m:r>
                    <m:r>
                      <a:rPr lang="en-US" sz="2400" i="1">
                        <a:solidFill>
                          <a:schemeClr val="tx1"/>
                        </a:solidFill>
                        <a:latin typeface="Cambria Math"/>
                      </a:rPr>
                      <m:t>𝑊𝑄</m:t>
                    </m:r>
                    <m:sSub>
                      <m:sSubPr>
                        <m:ctrlPr>
                          <a:rPr lang="en-US" sz="2400" i="1">
                            <a:solidFill>
                              <a:schemeClr val="tx1"/>
                            </a:solidFill>
                            <a:latin typeface="Cambria Math"/>
                          </a:rPr>
                        </m:ctrlPr>
                      </m:sSubPr>
                      <m:e>
                        <m:r>
                          <a:rPr lang="en-US" sz="2400" i="1">
                            <a:solidFill>
                              <a:schemeClr val="tx1"/>
                            </a:solidFill>
                            <a:latin typeface="Cambria Math"/>
                          </a:rPr>
                          <m:t>h</m:t>
                        </m:r>
                      </m:e>
                      <m:sub>
                        <m:r>
                          <a:rPr lang="en-US" sz="2400" i="1">
                            <a:solidFill>
                              <a:schemeClr val="tx1"/>
                            </a:solidFill>
                            <a:latin typeface="Cambria Math"/>
                          </a:rPr>
                          <m:t>𝑓</m:t>
                        </m:r>
                      </m:sub>
                    </m:sSub>
                  </m:oMath>
                </a14:m>
                <a:r>
                  <a:rPr lang="en-US" sz="2400" dirty="0" smtClean="0">
                    <a:solidFill>
                      <a:schemeClr val="tx1"/>
                    </a:solidFill>
                  </a:rPr>
                  <a:t>. </a:t>
                </a:r>
                <a:r>
                  <a:rPr lang="en-US" sz="2400" dirty="0">
                    <a:solidFill>
                      <a:schemeClr val="tx1"/>
                    </a:solidFill>
                  </a:rPr>
                  <a:t>take co-efficient of friction </a:t>
                </a:r>
                <a:r>
                  <a:rPr lang="en-US" sz="2400" dirty="0" smtClean="0">
                    <a:solidFill>
                      <a:schemeClr val="tx1"/>
                    </a:solidFill>
                  </a:rPr>
                  <a:t>f=0.00465,</a:t>
                </a:r>
                <a:r>
                  <a:rPr lang="en-US" sz="2400" dirty="0"/>
                  <a:t> </a:t>
                </a:r>
                <a14:m>
                  <m:oMath xmlns:m="http://schemas.openxmlformats.org/officeDocument/2006/math">
                    <m:sSub>
                      <m:sSubPr>
                        <m:ctrlPr>
                          <a:rPr lang="en-US" sz="2400" i="1" smtClean="0">
                            <a:solidFill>
                              <a:schemeClr val="tx1"/>
                            </a:solidFill>
                          </a:rPr>
                        </m:ctrlPr>
                      </m:sSubPr>
                      <m:e>
                        <m:r>
                          <a:rPr lang="en-US" sz="2400" i="1">
                            <a:solidFill>
                              <a:schemeClr val="tx1"/>
                            </a:solidFill>
                          </a:rPr>
                          <m:t>h</m:t>
                        </m:r>
                      </m:e>
                      <m:sub>
                        <m:r>
                          <a:rPr lang="en-US" sz="2400" i="1">
                            <a:solidFill>
                              <a:schemeClr val="tx1"/>
                            </a:solidFill>
                          </a:rPr>
                          <m:t>𝑓</m:t>
                        </m:r>
                      </m:sub>
                    </m:sSub>
                    <m:r>
                      <a:rPr lang="en-US" sz="2400" i="1">
                        <a:solidFill>
                          <a:schemeClr val="tx1"/>
                        </a:solidFill>
                      </a:rPr>
                      <m:t>=</m:t>
                    </m:r>
                    <m:f>
                      <m:fPr>
                        <m:ctrlPr>
                          <a:rPr lang="en-US" sz="2400" i="1">
                            <a:solidFill>
                              <a:schemeClr val="tx1"/>
                            </a:solidFill>
                          </a:rPr>
                        </m:ctrlPr>
                      </m:fPr>
                      <m:num>
                        <m:r>
                          <a:rPr lang="en-US" sz="2400" i="1">
                            <a:solidFill>
                              <a:schemeClr val="tx1"/>
                            </a:solidFill>
                          </a:rPr>
                          <m:t>4</m:t>
                        </m:r>
                        <m:r>
                          <a:rPr lang="en-US" sz="2400" i="1">
                            <a:solidFill>
                              <a:schemeClr val="tx1"/>
                            </a:solidFill>
                          </a:rPr>
                          <m:t>𝑓𝐿</m:t>
                        </m:r>
                        <m:sSup>
                          <m:sSupPr>
                            <m:ctrlPr>
                              <a:rPr lang="en-US" sz="2400" i="1">
                                <a:solidFill>
                                  <a:schemeClr val="tx1"/>
                                </a:solidFill>
                              </a:rPr>
                            </m:ctrlPr>
                          </m:sSupPr>
                          <m:e>
                            <m:r>
                              <a:rPr lang="en-US" sz="2400" i="1">
                                <a:solidFill>
                                  <a:schemeClr val="tx1"/>
                                </a:solidFill>
                              </a:rPr>
                              <m:t>𝑉</m:t>
                            </m:r>
                          </m:e>
                          <m:sup>
                            <m:r>
                              <a:rPr lang="en-US" sz="2400" i="1">
                                <a:solidFill>
                                  <a:schemeClr val="tx1"/>
                                </a:solidFill>
                              </a:rPr>
                              <m:t>2</m:t>
                            </m:r>
                          </m:sup>
                        </m:sSup>
                      </m:num>
                      <m:den>
                        <m:r>
                          <a:rPr lang="en-US" sz="2400" i="1">
                            <a:solidFill>
                              <a:schemeClr val="tx1"/>
                            </a:solidFill>
                          </a:rPr>
                          <m:t>𝐷</m:t>
                        </m:r>
                        <m:r>
                          <a:rPr lang="en-US" sz="2400" i="1">
                            <a:solidFill>
                              <a:schemeClr val="tx1"/>
                            </a:solidFill>
                          </a:rPr>
                          <m:t>×2</m:t>
                        </m:r>
                        <m:r>
                          <a:rPr lang="en-US" sz="2400" i="1">
                            <a:solidFill>
                              <a:schemeClr val="tx1"/>
                            </a:solidFill>
                          </a:rPr>
                          <m:t>𝑔</m:t>
                        </m:r>
                      </m:den>
                    </m:f>
                  </m:oMath>
                </a14:m>
                <a:endParaRPr lang="en-US" sz="2400" dirty="0">
                  <a:solidFill>
                    <a:schemeClr val="tx1"/>
                  </a:solidFill>
                </a:endParaRPr>
              </a:p>
              <a:p>
                <a:pPr marL="0" indent="0">
                  <a:buNone/>
                </a:pPr>
                <a:r>
                  <a:rPr lang="en-US" sz="2400" b="1" dirty="0">
                    <a:solidFill>
                      <a:schemeClr val="tx1"/>
                    </a:solidFill>
                  </a:rPr>
                  <a:t>Given</a:t>
                </a:r>
                <a:endParaRPr lang="en-US" sz="2400" dirty="0">
                  <a:solidFill>
                    <a:schemeClr val="tx1"/>
                  </a:solidFill>
                </a:endParaRPr>
              </a:p>
              <a:p>
                <a:pPr marL="0" indent="0">
                  <a:buNone/>
                </a:pPr>
                <a:r>
                  <a:rPr lang="en-US" sz="2400" dirty="0">
                    <a:solidFill>
                      <a:schemeClr val="tx1"/>
                    </a:solidFill>
                  </a:rPr>
                  <a:t>Diameter of the pipe (D) =0.6m, radius (R)=0.6/2=0.3m</a:t>
                </a:r>
              </a:p>
              <a:p>
                <a:pPr marL="0" indent="0">
                  <a:buNone/>
                </a:pPr>
                <a:r>
                  <a:rPr lang="en-US" sz="2400" dirty="0">
                    <a:solidFill>
                      <a:schemeClr val="tx1"/>
                    </a:solidFill>
                  </a:rPr>
                  <a:t>Length of the pipe (L) =4500m</a:t>
                </a:r>
              </a:p>
              <a:p>
                <a:pPr marL="0" indent="0">
                  <a:buNone/>
                </a:pPr>
                <a:r>
                  <a:rPr lang="en-US" sz="2400" dirty="0">
                    <a:solidFill>
                      <a:schemeClr val="tx1"/>
                    </a:solidFill>
                  </a:rPr>
                  <a:t>Discharge (Q) = 0.6m</a:t>
                </a:r>
                <a:r>
                  <a:rPr lang="en-US" sz="2400" baseline="30000" dirty="0">
                    <a:solidFill>
                      <a:schemeClr val="tx1"/>
                    </a:solidFill>
                  </a:rPr>
                  <a:t>3</a:t>
                </a:r>
                <a:r>
                  <a:rPr lang="en-US" sz="2400" dirty="0">
                    <a:solidFill>
                      <a:schemeClr val="tx1"/>
                    </a:solidFill>
                  </a:rPr>
                  <a:t>/s</a:t>
                </a:r>
              </a:p>
              <a:p>
                <a:pPr marL="0" indent="0">
                  <a:buNone/>
                </a:pPr>
                <a:r>
                  <a:rPr lang="en-US" sz="2400" dirty="0">
                    <a:solidFill>
                      <a:schemeClr val="tx1"/>
                    </a:solidFill>
                  </a:rPr>
                  <a:t>Co-efficient of friction f=0.00465</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54000" y="194733"/>
                <a:ext cx="9020002" cy="5846629"/>
              </a:xfrm>
              <a:blipFill rotWithShape="1">
                <a:blip r:embed="rId2"/>
                <a:stretch>
                  <a:fillRect l="-1082" t="-834" r="-1352"/>
                </a:stretch>
              </a:blipFill>
            </p:spPr>
            <p:txBody>
              <a:bodyPr/>
              <a:lstStyle/>
              <a:p>
                <a:r>
                  <a:rPr lang="en-US">
                    <a:noFill/>
                  </a:rPr>
                  <a:t> </a:t>
                </a:r>
              </a:p>
            </p:txBody>
          </p:sp>
        </mc:Fallback>
      </mc:AlternateContent>
    </p:spTree>
    <p:extLst>
      <p:ext uri="{BB962C8B-B14F-4D97-AF65-F5344CB8AC3E}">
        <p14:creationId xmlns:p14="http://schemas.microsoft.com/office/powerpoint/2010/main" val="2193533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77334" y="499533"/>
                <a:ext cx="8596668" cy="6053667"/>
              </a:xfrm>
            </p:spPr>
            <p:txBody>
              <a:bodyPr>
                <a:normAutofit/>
              </a:bodyPr>
              <a:lstStyle/>
              <a:p>
                <a:pPr marL="0" indent="0">
                  <a:buNone/>
                </a:pPr>
                <a:r>
                  <a:rPr lang="en-US" sz="2400" b="1" dirty="0" smtClean="0">
                    <a:solidFill>
                      <a:schemeClr val="tx1"/>
                    </a:solidFill>
                  </a:rPr>
                  <a:t>Solution</a:t>
                </a:r>
              </a:p>
              <a:p>
                <a:pPr marL="0" indent="0">
                  <a:buNone/>
                </a:pPr>
                <a14:m>
                  <m:oMathPara xmlns:m="http://schemas.openxmlformats.org/officeDocument/2006/math">
                    <m:oMathParaPr>
                      <m:jc m:val="centerGroup"/>
                    </m:oMathParaPr>
                    <m:oMath xmlns:m="http://schemas.openxmlformats.org/officeDocument/2006/math">
                      <m:r>
                        <a:rPr lang="en-US" sz="2400" i="1" smtClean="0">
                          <a:solidFill>
                            <a:schemeClr val="tx1"/>
                          </a:solidFill>
                        </a:rPr>
                        <m:t>𝑉</m:t>
                      </m:r>
                      <m:r>
                        <a:rPr lang="en-US" sz="2400" i="1" smtClean="0">
                          <a:solidFill>
                            <a:schemeClr val="tx1"/>
                          </a:solidFill>
                        </a:rPr>
                        <m:t>=</m:t>
                      </m:r>
                      <m:f>
                        <m:fPr>
                          <m:ctrlPr>
                            <a:rPr lang="en-US" sz="2400" i="1">
                              <a:solidFill>
                                <a:schemeClr val="tx1"/>
                              </a:solidFill>
                            </a:rPr>
                          </m:ctrlPr>
                        </m:fPr>
                        <m:num>
                          <m:r>
                            <a:rPr lang="en-US" sz="2400" i="1">
                              <a:solidFill>
                                <a:schemeClr val="tx1"/>
                              </a:solidFill>
                            </a:rPr>
                            <m:t>𝑄</m:t>
                          </m:r>
                        </m:num>
                        <m:den>
                          <m:r>
                            <a:rPr lang="en-US" sz="2400" i="1">
                              <a:solidFill>
                                <a:schemeClr val="tx1"/>
                              </a:solidFill>
                            </a:rPr>
                            <m:t>𝐴</m:t>
                          </m:r>
                        </m:den>
                      </m:f>
                      <m:r>
                        <a:rPr lang="en-US" sz="2400" i="1">
                          <a:solidFill>
                            <a:schemeClr val="tx1"/>
                          </a:solidFill>
                        </a:rPr>
                        <m:t>,</m:t>
                      </m:r>
                      <m:r>
                        <a:rPr lang="en-US" sz="2400" i="1">
                          <a:solidFill>
                            <a:schemeClr val="tx1"/>
                          </a:solidFill>
                        </a:rPr>
                        <m:t>𝐴</m:t>
                      </m:r>
                      <m:r>
                        <a:rPr lang="en-US" sz="2400" i="1">
                          <a:solidFill>
                            <a:schemeClr val="tx1"/>
                          </a:solidFill>
                        </a:rPr>
                        <m:t>=</m:t>
                      </m:r>
                      <m:sSup>
                        <m:sSupPr>
                          <m:ctrlPr>
                            <a:rPr lang="en-US" sz="2400" i="1">
                              <a:solidFill>
                                <a:schemeClr val="tx1"/>
                              </a:solidFill>
                            </a:rPr>
                          </m:ctrlPr>
                        </m:sSupPr>
                        <m:e>
                          <m:r>
                            <a:rPr lang="en-US" sz="2400" i="1">
                              <a:solidFill>
                                <a:schemeClr val="tx1"/>
                              </a:solidFill>
                            </a:rPr>
                            <m:t>𝜋</m:t>
                          </m:r>
                          <m:r>
                            <a:rPr lang="en-US" sz="2400" i="1">
                              <a:solidFill>
                                <a:schemeClr val="tx1"/>
                              </a:solidFill>
                            </a:rPr>
                            <m:t>𝑅</m:t>
                          </m:r>
                        </m:e>
                        <m:sup>
                          <m:r>
                            <a:rPr lang="en-US" sz="2400" i="1">
                              <a:solidFill>
                                <a:schemeClr val="tx1"/>
                              </a:solidFill>
                            </a:rPr>
                            <m:t>2</m:t>
                          </m:r>
                        </m:sup>
                      </m:sSup>
                      <m:r>
                        <a:rPr lang="en-US" sz="2400" i="1">
                          <a:solidFill>
                            <a:schemeClr val="tx1"/>
                          </a:solidFill>
                        </a:rPr>
                        <m:t>=3.14×</m:t>
                      </m:r>
                      <m:sSup>
                        <m:sSupPr>
                          <m:ctrlPr>
                            <a:rPr lang="en-US" sz="2400" i="1">
                              <a:solidFill>
                                <a:schemeClr val="tx1"/>
                              </a:solidFill>
                            </a:rPr>
                          </m:ctrlPr>
                        </m:sSupPr>
                        <m:e>
                          <m:r>
                            <a:rPr lang="en-US" sz="2400" i="1">
                              <a:solidFill>
                                <a:schemeClr val="tx1"/>
                              </a:solidFill>
                            </a:rPr>
                            <m:t>0.3</m:t>
                          </m:r>
                        </m:e>
                        <m:sup>
                          <m:r>
                            <a:rPr lang="en-US" sz="2400" i="1">
                              <a:solidFill>
                                <a:schemeClr val="tx1"/>
                              </a:solidFill>
                            </a:rPr>
                            <m:t>2</m:t>
                          </m:r>
                        </m:sup>
                      </m:sSup>
                      <m:r>
                        <a:rPr lang="en-US" sz="2400" i="1">
                          <a:solidFill>
                            <a:schemeClr val="tx1"/>
                          </a:solidFill>
                        </a:rPr>
                        <m:t>=2.122</m:t>
                      </m:r>
                      <m:f>
                        <m:fPr>
                          <m:type m:val="skw"/>
                          <m:ctrlPr>
                            <a:rPr lang="en-US" sz="2400" i="1">
                              <a:solidFill>
                                <a:schemeClr val="tx1"/>
                              </a:solidFill>
                            </a:rPr>
                          </m:ctrlPr>
                        </m:fPr>
                        <m:num>
                          <m:r>
                            <a:rPr lang="en-US" sz="2400" i="1">
                              <a:solidFill>
                                <a:schemeClr val="tx1"/>
                              </a:solidFill>
                            </a:rPr>
                            <m:t>𝑚</m:t>
                          </m:r>
                        </m:num>
                        <m:den>
                          <m:r>
                            <a:rPr lang="en-US" sz="2400" i="1">
                              <a:solidFill>
                                <a:schemeClr val="tx1"/>
                              </a:solidFill>
                            </a:rPr>
                            <m:t>𝑠</m:t>
                          </m:r>
                        </m:den>
                      </m:f>
                    </m:oMath>
                  </m:oMathPara>
                </a14:m>
                <a:endParaRPr lang="en-US" sz="2400"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n-US" sz="2400" i="1">
                          <a:solidFill>
                            <a:schemeClr val="tx1"/>
                          </a:solidFill>
                        </a:rPr>
                        <m:t>𝐻𝑒𝑎𝑑𝑙𝑜𝑠𝑠</m:t>
                      </m:r>
                      <m:r>
                        <a:rPr lang="en-US" sz="2400" b="0" i="1" smtClean="0">
                          <a:solidFill>
                            <a:schemeClr val="tx1"/>
                          </a:solidFill>
                          <a:latin typeface="Cambria Math"/>
                        </a:rPr>
                        <m:t> </m:t>
                      </m:r>
                      <m:r>
                        <a:rPr lang="en-US" sz="2400" i="1">
                          <a:solidFill>
                            <a:schemeClr val="tx1"/>
                          </a:solidFill>
                        </a:rPr>
                        <m:t>𝑖𝑛</m:t>
                      </m:r>
                      <m:r>
                        <a:rPr lang="en-US" sz="2400" b="0" i="1" smtClean="0">
                          <a:solidFill>
                            <a:schemeClr val="tx1"/>
                          </a:solidFill>
                          <a:latin typeface="Cambria Math"/>
                        </a:rPr>
                        <m:t> </m:t>
                      </m:r>
                      <m:r>
                        <a:rPr lang="en-US" sz="2400" i="1">
                          <a:solidFill>
                            <a:schemeClr val="tx1"/>
                          </a:solidFill>
                        </a:rPr>
                        <m:t>𝑓𝑟𝑖𝑐𝑡𝑖𝑜𝑛</m:t>
                      </m:r>
                      <m:r>
                        <a:rPr lang="en-US" sz="2400" i="1">
                          <a:solidFill>
                            <a:schemeClr val="tx1"/>
                          </a:solidFill>
                        </a:rPr>
                        <m:t>=</m:t>
                      </m:r>
                      <m:f>
                        <m:fPr>
                          <m:ctrlPr>
                            <a:rPr lang="en-US" sz="2400" i="1">
                              <a:solidFill>
                                <a:schemeClr val="tx1"/>
                              </a:solidFill>
                            </a:rPr>
                          </m:ctrlPr>
                        </m:fPr>
                        <m:num>
                          <m:r>
                            <a:rPr lang="en-US" sz="2400" i="1">
                              <a:solidFill>
                                <a:schemeClr val="tx1"/>
                              </a:solidFill>
                            </a:rPr>
                            <m:t>4</m:t>
                          </m:r>
                          <m:r>
                            <a:rPr lang="en-US" sz="2400" i="1">
                              <a:solidFill>
                                <a:schemeClr val="tx1"/>
                              </a:solidFill>
                            </a:rPr>
                            <m:t>𝑓𝐿</m:t>
                          </m:r>
                          <m:sSup>
                            <m:sSupPr>
                              <m:ctrlPr>
                                <a:rPr lang="en-US" sz="2400" i="1">
                                  <a:solidFill>
                                    <a:schemeClr val="tx1"/>
                                  </a:solidFill>
                                </a:rPr>
                              </m:ctrlPr>
                            </m:sSupPr>
                            <m:e>
                              <m:r>
                                <a:rPr lang="en-US" sz="2400" i="1">
                                  <a:solidFill>
                                    <a:schemeClr val="tx1"/>
                                  </a:solidFill>
                                </a:rPr>
                                <m:t>𝑉</m:t>
                              </m:r>
                            </m:e>
                            <m:sup>
                              <m:r>
                                <a:rPr lang="en-US" sz="2400" i="1">
                                  <a:solidFill>
                                    <a:schemeClr val="tx1"/>
                                  </a:solidFill>
                                </a:rPr>
                                <m:t>2</m:t>
                              </m:r>
                            </m:sup>
                          </m:sSup>
                        </m:num>
                        <m:den>
                          <m:r>
                            <a:rPr lang="en-US" sz="2400" i="1">
                              <a:solidFill>
                                <a:schemeClr val="tx1"/>
                              </a:solidFill>
                            </a:rPr>
                            <m:t>2</m:t>
                          </m:r>
                          <m:r>
                            <a:rPr lang="en-US" sz="2400" i="1">
                              <a:solidFill>
                                <a:schemeClr val="tx1"/>
                              </a:solidFill>
                            </a:rPr>
                            <m:t>𝐷𝑔</m:t>
                          </m:r>
                        </m:den>
                      </m:f>
                      <m:r>
                        <a:rPr lang="en-US" sz="2400" i="1">
                          <a:solidFill>
                            <a:schemeClr val="tx1"/>
                          </a:solidFill>
                        </a:rPr>
                        <m:t>=</m:t>
                      </m:r>
                      <m:f>
                        <m:fPr>
                          <m:ctrlPr>
                            <a:rPr lang="en-US" sz="2400" i="1">
                              <a:solidFill>
                                <a:schemeClr val="tx1"/>
                              </a:solidFill>
                            </a:rPr>
                          </m:ctrlPr>
                        </m:fPr>
                        <m:num>
                          <m:r>
                            <a:rPr lang="en-US" sz="2400" i="1">
                              <a:solidFill>
                                <a:schemeClr val="tx1"/>
                              </a:solidFill>
                            </a:rPr>
                            <m:t>4×0.00465×</m:t>
                          </m:r>
                          <m:sSup>
                            <m:sSupPr>
                              <m:ctrlPr>
                                <a:rPr lang="en-US" sz="2400" i="1">
                                  <a:solidFill>
                                    <a:schemeClr val="tx1"/>
                                  </a:solidFill>
                                </a:rPr>
                              </m:ctrlPr>
                            </m:sSupPr>
                            <m:e>
                              <m:r>
                                <a:rPr lang="en-US" sz="2400" i="1">
                                  <a:solidFill>
                                    <a:schemeClr val="tx1"/>
                                  </a:solidFill>
                                </a:rPr>
                                <m:t>2.122</m:t>
                              </m:r>
                            </m:e>
                            <m:sup>
                              <m:r>
                                <a:rPr lang="en-US" sz="2400" i="1">
                                  <a:solidFill>
                                    <a:schemeClr val="tx1"/>
                                  </a:solidFill>
                                </a:rPr>
                                <m:t>2</m:t>
                              </m:r>
                            </m:sup>
                          </m:sSup>
                        </m:num>
                        <m:den>
                          <m:r>
                            <a:rPr lang="en-US" sz="2400" i="1">
                              <a:solidFill>
                                <a:schemeClr val="tx1"/>
                              </a:solidFill>
                            </a:rPr>
                            <m:t>0.6×2×9.81</m:t>
                          </m:r>
                        </m:den>
                      </m:f>
                      <m:r>
                        <a:rPr lang="en-US" sz="2400" i="1">
                          <a:solidFill>
                            <a:schemeClr val="tx1"/>
                          </a:solidFill>
                        </a:rPr>
                        <m:t>=32</m:t>
                      </m:r>
                      <m:r>
                        <a:rPr lang="en-US" sz="2400" i="1">
                          <a:solidFill>
                            <a:schemeClr val="tx1"/>
                          </a:solidFill>
                        </a:rPr>
                        <m:t>𝑚</m:t>
                      </m:r>
                    </m:oMath>
                  </m:oMathPara>
                </a14:m>
                <a:endParaRPr lang="en-US" sz="2400"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n-US" sz="2400" i="1">
                          <a:solidFill>
                            <a:schemeClr val="tx1"/>
                          </a:solidFill>
                        </a:rPr>
                        <m:t>∴</m:t>
                      </m:r>
                      <m:r>
                        <a:rPr lang="en-US" sz="2400" i="1">
                          <a:solidFill>
                            <a:schemeClr val="tx1"/>
                          </a:solidFill>
                        </a:rPr>
                        <m:t>𝑃</m:t>
                      </m:r>
                      <m:r>
                        <a:rPr lang="en-US" sz="2400" i="1">
                          <a:solidFill>
                            <a:schemeClr val="tx1"/>
                          </a:solidFill>
                        </a:rPr>
                        <m:t>=9.81×0.6×32=188.35</m:t>
                      </m:r>
                      <m:r>
                        <a:rPr lang="en-US" sz="2400" i="1">
                          <a:solidFill>
                            <a:schemeClr val="tx1"/>
                          </a:solidFill>
                        </a:rPr>
                        <m:t>𝐾𝑊</m:t>
                      </m:r>
                    </m:oMath>
                  </m:oMathPara>
                </a14:m>
                <a:endParaRPr lang="en-US" sz="2400" dirty="0">
                  <a:solidFill>
                    <a:schemeClr val="tx1"/>
                  </a:solidFill>
                </a:endParaRPr>
              </a:p>
              <a:p>
                <a:pPr marL="0" indent="0">
                  <a:buNone/>
                </a:pPr>
                <a:r>
                  <a:rPr lang="en-US" sz="2400" dirty="0">
                    <a:solidFill>
                      <a:schemeClr val="tx1"/>
                    </a:solidFill>
                  </a:rPr>
                  <a:t> </a:t>
                </a:r>
              </a:p>
              <a:p>
                <a:pPr marL="0" indent="0">
                  <a:buNone/>
                </a:pPr>
                <a:endParaRPr lang="en-US" sz="2400" b="1" dirty="0" smtClean="0">
                  <a:solidFill>
                    <a:schemeClr val="tx1"/>
                  </a:solidFill>
                </a:endParaRPr>
              </a:p>
              <a:p>
                <a:pPr marL="0" indent="0">
                  <a:buNone/>
                </a:pPr>
                <a:endParaRPr lang="en-US" sz="2400" dirty="0">
                  <a:solidFill>
                    <a:schemeClr val="tx1"/>
                  </a:solidFill>
                </a:endParaRP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77334" y="499533"/>
                <a:ext cx="8596668" cy="6053667"/>
              </a:xfrm>
              <a:blipFill rotWithShape="1">
                <a:blip r:embed="rId2"/>
                <a:stretch>
                  <a:fillRect l="-1064" t="-806" r="-922"/>
                </a:stretch>
              </a:blipFill>
            </p:spPr>
            <p:txBody>
              <a:bodyPr/>
              <a:lstStyle/>
              <a:p>
                <a:r>
                  <a:rPr lang="en-US">
                    <a:noFill/>
                  </a:rPr>
                  <a:t> </a:t>
                </a:r>
              </a:p>
            </p:txBody>
          </p:sp>
        </mc:Fallback>
      </mc:AlternateContent>
    </p:spTree>
    <p:extLst>
      <p:ext uri="{BB962C8B-B14F-4D97-AF65-F5344CB8AC3E}">
        <p14:creationId xmlns:p14="http://schemas.microsoft.com/office/powerpoint/2010/main" val="2064556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itle 1"/>
              <p:cNvSpPr>
                <a:spLocks noGrp="1"/>
              </p:cNvSpPr>
              <p:nvPr>
                <p:ph idx="1"/>
              </p:nvPr>
            </p:nvSpPr>
            <p:spPr>
              <a:xfrm>
                <a:off x="242433" y="200297"/>
                <a:ext cx="9485041" cy="6548846"/>
              </a:xfrm>
            </p:spPr>
            <p:txBody>
              <a:bodyPr>
                <a:noAutofit/>
              </a:bodyPr>
              <a:lstStyle/>
              <a:p>
                <a:pPr algn="just"/>
                <a:r>
                  <a:rPr lang="en-US" sz="2600" dirty="0" smtClean="0">
                    <a:solidFill>
                      <a:schemeClr val="tx1"/>
                    </a:solidFill>
                  </a:rPr>
                  <a:t>There is then a </a:t>
                </a:r>
                <a:r>
                  <a:rPr lang="en-US" sz="2600" dirty="0" smtClean="0">
                    <a:solidFill>
                      <a:schemeClr val="tx1"/>
                    </a:solidFill>
                  </a:rPr>
                  <a:t>considerable shearing </a:t>
                </a:r>
                <a:r>
                  <a:rPr lang="en-US" sz="2600" dirty="0">
                    <a:solidFill>
                      <a:schemeClr val="tx1"/>
                    </a:solidFill>
                  </a:rPr>
                  <a:t>action between the layer of fluid on the plate surface and the second layer of fluid. </a:t>
                </a:r>
                <a:endParaRPr lang="en-US" sz="2600" dirty="0" smtClean="0">
                  <a:solidFill>
                    <a:schemeClr val="tx1"/>
                  </a:solidFill>
                </a:endParaRPr>
              </a:p>
              <a:p>
                <a:pPr algn="just"/>
                <a:r>
                  <a:rPr lang="en-US" sz="2600" dirty="0" smtClean="0">
                    <a:solidFill>
                      <a:schemeClr val="tx1"/>
                    </a:solidFill>
                  </a:rPr>
                  <a:t>The </a:t>
                </a:r>
                <a:r>
                  <a:rPr lang="en-US" sz="2600" dirty="0">
                    <a:solidFill>
                      <a:schemeClr val="tx1"/>
                    </a:solidFill>
                  </a:rPr>
                  <a:t>second layer is therefore forced to decelerate (though it is not quite brought to rest) creating a shearing action with the third layer of fluid, and so on. </a:t>
                </a:r>
                <a:endParaRPr lang="en-US" sz="2600" dirty="0" smtClean="0">
                  <a:solidFill>
                    <a:schemeClr val="tx1"/>
                  </a:solidFill>
                </a:endParaRPr>
              </a:p>
              <a:p>
                <a:pPr marL="0" indent="0" algn="just">
                  <a:buNone/>
                </a:pPr>
                <a:r>
                  <a:rPr lang="en-US" sz="2600" b="1" u="sng" dirty="0" smtClean="0">
                    <a:solidFill>
                      <a:schemeClr val="tx1"/>
                    </a:solidFill>
                  </a:rPr>
                  <a:t>3.2 Boundary Layer </a:t>
                </a:r>
                <a:r>
                  <a:rPr lang="en-US" sz="2600" b="1" u="sng" dirty="0">
                    <a:solidFill>
                      <a:schemeClr val="tx1"/>
                    </a:solidFill>
                  </a:rPr>
                  <a:t>E</a:t>
                </a:r>
                <a:r>
                  <a:rPr lang="en-US" sz="2600" b="1" u="sng" dirty="0" smtClean="0">
                    <a:solidFill>
                      <a:schemeClr val="tx1"/>
                    </a:solidFill>
                  </a:rPr>
                  <a:t>quations </a:t>
                </a:r>
              </a:p>
              <a:p>
                <a:r>
                  <a:rPr lang="en-US" sz="2600" b="1" dirty="0">
                    <a:solidFill>
                      <a:schemeClr val="tx1"/>
                    </a:solidFill>
                  </a:rPr>
                  <a:t>The</a:t>
                </a:r>
                <a:r>
                  <a:rPr lang="en-US" sz="2600" b="1" i="1" dirty="0">
                    <a:solidFill>
                      <a:schemeClr val="tx1"/>
                    </a:solidFill>
                  </a:rPr>
                  <a:t> boundary layer </a:t>
                </a:r>
                <a:r>
                  <a:rPr lang="en-US" sz="2600" b="1" i="1" dirty="0" smtClean="0">
                    <a:solidFill>
                      <a:schemeClr val="tx1"/>
                    </a:solidFill>
                  </a:rPr>
                  <a:t>thickness</a:t>
                </a:r>
                <a:r>
                  <a:rPr lang="en-US" sz="2600" dirty="0" smtClean="0">
                    <a:solidFill>
                      <a:schemeClr val="tx1"/>
                    </a:solidFill>
                  </a:rPr>
                  <a:t>(</a:t>
                </a:r>
                <a:r>
                  <a:rPr lang="en-US" sz="2600" b="1" dirty="0" smtClean="0">
                    <a:solidFill>
                      <a:schemeClr val="tx1"/>
                    </a:solidFill>
                  </a:rPr>
                  <a:t>δ):</a:t>
                </a:r>
                <a:r>
                  <a:rPr lang="en-US" sz="2600" dirty="0" smtClean="0">
                    <a:solidFill>
                      <a:schemeClr val="tx1"/>
                    </a:solidFill>
                  </a:rPr>
                  <a:t> </a:t>
                </a:r>
                <a:r>
                  <a:rPr lang="en-US" sz="2600" dirty="0">
                    <a:solidFill>
                      <a:schemeClr val="tx1"/>
                    </a:solidFill>
                  </a:rPr>
                  <a:t>is the distance in the y-direction from the solid surface to the outer edge of the boundary </a:t>
                </a:r>
                <a:r>
                  <a:rPr lang="en-US" sz="2600" dirty="0" smtClean="0">
                    <a:solidFill>
                      <a:schemeClr val="tx1"/>
                    </a:solidFill>
                  </a:rPr>
                  <a:t>layer.</a:t>
                </a:r>
              </a:p>
              <a:p>
                <a:pPr marL="0" indent="0">
                  <a:buNone/>
                </a:pPr>
                <a:r>
                  <a:rPr lang="en-US" sz="2600" dirty="0" smtClean="0">
                    <a:solidFill>
                      <a:schemeClr val="tx1"/>
                    </a:solidFill>
                  </a:rPr>
                  <a:t>Assumption:  </a:t>
                </a:r>
                <a:r>
                  <a:rPr lang="en-US" sz="2600" dirty="0">
                    <a:solidFill>
                      <a:schemeClr val="tx1"/>
                    </a:solidFill>
                  </a:rPr>
                  <a:t>the boundary layer occurs where:       </a:t>
                </a:r>
                <a:r>
                  <a:rPr lang="en-US" sz="2600" dirty="0" smtClean="0">
                    <a:solidFill>
                      <a:schemeClr val="tx1"/>
                    </a:solidFill>
                  </a:rPr>
                  <a:t>              </a:t>
                </a:r>
                <a:endParaRPr lang="en-US" sz="2600" dirty="0">
                  <a:solidFill>
                    <a:schemeClr val="tx1"/>
                  </a:solidFill>
                </a:endParaRPr>
              </a:p>
              <a:p>
                <a:pPr marL="0" indent="0">
                  <a:buNone/>
                </a:pPr>
                <a:r>
                  <a:rPr lang="en-US" sz="2600" dirty="0">
                    <a:solidFill>
                      <a:schemeClr val="tx1"/>
                    </a:solidFill>
                  </a:rPr>
                  <a:t>                    </a:t>
                </a:r>
                <a14:m>
                  <m:oMath xmlns:m="http://schemas.openxmlformats.org/officeDocument/2006/math">
                    <m:r>
                      <a:rPr lang="en-US" sz="2600" i="1">
                        <a:solidFill>
                          <a:schemeClr val="tx1"/>
                        </a:solidFill>
                        <a:latin typeface="Cambria Math"/>
                      </a:rPr>
                      <m:t>          </m:t>
                    </m:r>
                    <m:f>
                      <m:fPr>
                        <m:ctrlPr>
                          <a:rPr lang="en-US" sz="2600" i="1" smtClean="0">
                            <a:solidFill>
                              <a:schemeClr val="tx1"/>
                            </a:solidFill>
                            <a:latin typeface="Cambria Math"/>
                          </a:rPr>
                        </m:ctrlPr>
                      </m:fPr>
                      <m:num>
                        <m:r>
                          <a:rPr lang="en-US" sz="2600" i="1">
                            <a:solidFill>
                              <a:schemeClr val="tx1"/>
                            </a:solidFill>
                            <a:latin typeface="Cambria Math"/>
                          </a:rPr>
                          <m:t>𝑢</m:t>
                        </m:r>
                      </m:num>
                      <m:den>
                        <m:sSub>
                          <m:sSubPr>
                            <m:ctrlPr>
                              <a:rPr lang="en-US" sz="2600" i="1">
                                <a:solidFill>
                                  <a:schemeClr val="tx1"/>
                                </a:solidFill>
                                <a:latin typeface="Cambria Math"/>
                              </a:rPr>
                            </m:ctrlPr>
                          </m:sSubPr>
                          <m:e>
                            <m:r>
                              <a:rPr lang="en-US" sz="2600" i="1">
                                <a:solidFill>
                                  <a:schemeClr val="tx1"/>
                                </a:solidFill>
                                <a:latin typeface="Cambria Math"/>
                              </a:rPr>
                              <m:t>𝑈</m:t>
                            </m:r>
                          </m:e>
                          <m:sub>
                            <m:r>
                              <a:rPr lang="en-US" sz="2600" i="1">
                                <a:solidFill>
                                  <a:schemeClr val="tx1"/>
                                </a:solidFill>
                                <a:latin typeface="Cambria Math"/>
                              </a:rPr>
                              <m:t>∞</m:t>
                            </m:r>
                          </m:sub>
                        </m:sSub>
                      </m:den>
                    </m:f>
                    <m:r>
                      <a:rPr lang="en-US" sz="2600" i="1">
                        <a:solidFill>
                          <a:schemeClr val="tx1"/>
                        </a:solidFill>
                        <a:latin typeface="Cambria Math"/>
                      </a:rPr>
                      <m:t>=0.99</m:t>
                    </m:r>
                  </m:oMath>
                </a14:m>
                <a:endParaRPr lang="en-US" sz="2600" dirty="0" smtClean="0">
                  <a:solidFill>
                    <a:schemeClr val="tx1"/>
                  </a:solidFill>
                </a:endParaRPr>
              </a:p>
              <a:p>
                <a:pPr marL="0" indent="0">
                  <a:buNone/>
                </a:pPr>
                <a:endParaRPr lang="en-US" sz="2600" dirty="0">
                  <a:solidFill>
                    <a:schemeClr val="tx1"/>
                  </a:solidFill>
                </a:endParaRPr>
              </a:p>
              <a:p>
                <a:pPr marL="0" indent="0" algn="just">
                  <a:buNone/>
                </a:pPr>
                <a:endParaRPr lang="en-US" sz="2600" dirty="0" smtClean="0">
                  <a:solidFill>
                    <a:schemeClr val="tx1"/>
                  </a:solidFill>
                </a:endParaRPr>
              </a:p>
            </p:txBody>
          </p:sp>
        </mc:Choice>
        <mc:Fallback>
          <p:sp>
            <p:nvSpPr>
              <p:cNvPr id="4" name="Title 1"/>
              <p:cNvSpPr>
                <a:spLocks noGrp="1" noRot="1" noChangeAspect="1" noMove="1" noResize="1" noEditPoints="1" noAdjustHandles="1" noChangeArrowheads="1" noChangeShapeType="1" noTextEdit="1"/>
              </p:cNvSpPr>
              <p:nvPr>
                <p:ph idx="1"/>
              </p:nvPr>
            </p:nvSpPr>
            <p:spPr>
              <a:xfrm>
                <a:off x="242433" y="200297"/>
                <a:ext cx="9485041" cy="6548846"/>
              </a:xfrm>
              <a:blipFill rotWithShape="1">
                <a:blip r:embed="rId2"/>
                <a:stretch>
                  <a:fillRect l="-1157" t="-838" r="-2249" b="-4749"/>
                </a:stretch>
              </a:blipFill>
            </p:spPr>
            <p:txBody>
              <a:bodyPr/>
              <a:lstStyle/>
              <a:p>
                <a:r>
                  <a:rPr lang="en-US">
                    <a:noFill/>
                  </a:rPr>
                  <a:t> </a:t>
                </a:r>
              </a:p>
            </p:txBody>
          </p:sp>
        </mc:Fallback>
      </mc:AlternateContent>
    </p:spTree>
    <p:extLst>
      <p:ext uri="{BB962C8B-B14F-4D97-AF65-F5344CB8AC3E}">
        <p14:creationId xmlns:p14="http://schemas.microsoft.com/office/powerpoint/2010/main" val="25085379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77334" y="482601"/>
                <a:ext cx="8596668" cy="5558762"/>
              </a:xfrm>
            </p:spPr>
            <p:txBody>
              <a:bodyPr>
                <a:normAutofit/>
              </a:bodyPr>
              <a:lstStyle/>
              <a:p>
                <a:pPr marL="0" indent="0" algn="just">
                  <a:buNone/>
                </a:pPr>
                <a:r>
                  <a:rPr lang="en-US" sz="2600" u="sng" dirty="0" smtClean="0">
                    <a:solidFill>
                      <a:schemeClr val="tx1"/>
                    </a:solidFill>
                  </a:rPr>
                  <a:t>Exercise</a:t>
                </a:r>
              </a:p>
              <a:p>
                <a:pPr marL="0" indent="0" algn="just">
                  <a:buNone/>
                </a:pPr>
                <a:r>
                  <a:rPr lang="en-US" sz="2600" dirty="0" smtClean="0">
                    <a:solidFill>
                      <a:schemeClr val="tx1"/>
                    </a:solidFill>
                  </a:rPr>
                  <a:t>1. Water having kinematic viscosity =10-6 m2/s is flowing in pipe of Diameter   =20cm has V=1.5m/s and has slope of 1m per 100m. Determine    </a:t>
                </a:r>
              </a:p>
              <a:p>
                <a:pPr marL="0" indent="0" algn="just">
                  <a:buNone/>
                </a:pPr>
                <a:r>
                  <a:rPr lang="en-US" sz="2600" dirty="0" smtClean="0">
                    <a:solidFill>
                      <a:schemeClr val="tx1"/>
                    </a:solidFill>
                  </a:rPr>
                  <a:t>a. </a:t>
                </a:r>
                <a14:m>
                  <m:oMath xmlns:m="http://schemas.openxmlformats.org/officeDocument/2006/math">
                    <m:sSub>
                      <m:sSubPr>
                        <m:ctrlPr>
                          <a:rPr lang="en-US" sz="2600" i="1">
                            <a:solidFill>
                              <a:schemeClr val="tx1"/>
                            </a:solidFill>
                            <a:latin typeface="Cambria Math"/>
                          </a:rPr>
                        </m:ctrlPr>
                      </m:sSubPr>
                      <m:e>
                        <m:r>
                          <a:rPr lang="en-US" sz="2600" i="1">
                            <a:solidFill>
                              <a:schemeClr val="tx1"/>
                            </a:solidFill>
                            <a:latin typeface="Cambria Math"/>
                          </a:rPr>
                          <m:t>𝜏</m:t>
                        </m:r>
                      </m:e>
                      <m:sub>
                        <m:r>
                          <a:rPr lang="en-US" sz="2600" i="1">
                            <a:solidFill>
                              <a:schemeClr val="tx1"/>
                            </a:solidFill>
                            <a:latin typeface="Cambria Math"/>
                          </a:rPr>
                          <m:t>𝑜</m:t>
                        </m:r>
                      </m:sub>
                    </m:sSub>
                  </m:oMath>
                </a14:m>
                <a:endParaRPr lang="en-US" sz="2600" dirty="0">
                  <a:solidFill>
                    <a:schemeClr val="tx1"/>
                  </a:solidFill>
                </a:endParaRPr>
              </a:p>
              <a:p>
                <a:pPr marL="0" indent="0" algn="just">
                  <a:buNone/>
                </a:pPr>
                <a:r>
                  <a:rPr lang="en-US" sz="2600" dirty="0">
                    <a:solidFill>
                      <a:schemeClr val="tx1"/>
                    </a:solidFill>
                  </a:rPr>
                  <a:t>b. </a:t>
                </a:r>
                <a14:m>
                  <m:oMath xmlns:m="http://schemas.openxmlformats.org/officeDocument/2006/math">
                    <m:sSub>
                      <m:sSubPr>
                        <m:ctrlPr>
                          <a:rPr lang="en-US" sz="2600" i="1">
                            <a:solidFill>
                              <a:schemeClr val="tx1"/>
                            </a:solidFill>
                            <a:latin typeface="Cambria Math"/>
                          </a:rPr>
                        </m:ctrlPr>
                      </m:sSubPr>
                      <m:e>
                        <m:r>
                          <a:rPr lang="en-US" sz="2600" i="1">
                            <a:solidFill>
                              <a:schemeClr val="tx1"/>
                            </a:solidFill>
                            <a:latin typeface="Cambria Math"/>
                          </a:rPr>
                          <m:t>𝑉</m:t>
                        </m:r>
                      </m:e>
                      <m:sub>
                        <m:r>
                          <a:rPr lang="en-US" sz="2600" i="1">
                            <a:solidFill>
                              <a:schemeClr val="tx1"/>
                            </a:solidFill>
                            <a:latin typeface="Cambria Math"/>
                          </a:rPr>
                          <m:t>𝑚𝑎𝑥</m:t>
                        </m:r>
                      </m:sub>
                    </m:sSub>
                  </m:oMath>
                </a14:m>
                <a:endParaRPr lang="en-US" sz="2600" dirty="0">
                  <a:solidFill>
                    <a:schemeClr val="tx1"/>
                  </a:solidFill>
                </a:endParaRPr>
              </a:p>
              <a:p>
                <a:pPr marL="0" indent="0" algn="just">
                  <a:buNone/>
                </a:pPr>
                <a:r>
                  <a:rPr lang="en-US" sz="2600" dirty="0">
                    <a:solidFill>
                      <a:schemeClr val="tx1"/>
                    </a:solidFill>
                  </a:rPr>
                  <a:t>c. </a:t>
                </a:r>
                <a:r>
                  <a:rPr lang="en-US" sz="2600" dirty="0">
                    <a:solidFill>
                      <a:schemeClr val="tx1"/>
                    </a:solidFill>
                  </a:rPr>
                  <a:t>f(friction </a:t>
                </a:r>
                <a:r>
                  <a:rPr lang="en-US" sz="2600" dirty="0" smtClean="0">
                    <a:solidFill>
                      <a:schemeClr val="tx1"/>
                    </a:solidFill>
                  </a:rPr>
                  <a:t>factor)</a:t>
                </a:r>
              </a:p>
              <a:p>
                <a:pPr marL="0" indent="0" algn="just">
                  <a:buNone/>
                </a:pPr>
                <a:r>
                  <a:rPr lang="en-US" sz="2600" dirty="0" smtClean="0">
                    <a:solidFill>
                      <a:schemeClr val="tx1"/>
                    </a:solidFill>
                  </a:rPr>
                  <a:t>2. A </a:t>
                </a:r>
                <a:r>
                  <a:rPr lang="en-US" sz="2600" dirty="0">
                    <a:solidFill>
                      <a:schemeClr val="tx1"/>
                    </a:solidFill>
                  </a:rPr>
                  <a:t>small horizontal tube of D=3.0mm L=40m is connected to the reservoir to discharge </a:t>
                </a:r>
                <a14:m>
                  <m:oMath xmlns:m="http://schemas.openxmlformats.org/officeDocument/2006/math">
                    <m:r>
                      <a:rPr lang="en-US" sz="2600" i="1">
                        <a:solidFill>
                          <a:schemeClr val="tx1"/>
                        </a:solidFill>
                        <a:latin typeface="Cambria Math"/>
                      </a:rPr>
                      <m:t>3×</m:t>
                    </m:r>
                    <m:sSup>
                      <m:sSupPr>
                        <m:ctrlPr>
                          <a:rPr lang="en-US" sz="2600" i="1">
                            <a:solidFill>
                              <a:schemeClr val="tx1"/>
                            </a:solidFill>
                            <a:latin typeface="Cambria Math"/>
                          </a:rPr>
                        </m:ctrlPr>
                      </m:sSupPr>
                      <m:e>
                        <m:r>
                          <a:rPr lang="en-US" sz="2600" i="1">
                            <a:solidFill>
                              <a:schemeClr val="tx1"/>
                            </a:solidFill>
                            <a:latin typeface="Cambria Math"/>
                          </a:rPr>
                          <m:t>10</m:t>
                        </m:r>
                      </m:e>
                      <m:sup>
                        <m:r>
                          <a:rPr lang="en-US" sz="2600" i="1">
                            <a:solidFill>
                              <a:schemeClr val="tx1"/>
                            </a:solidFill>
                            <a:latin typeface="Cambria Math"/>
                          </a:rPr>
                          <m:t>−5</m:t>
                        </m:r>
                      </m:sup>
                    </m:sSup>
                    <m:sSup>
                      <m:sSupPr>
                        <m:ctrlPr>
                          <a:rPr lang="en-US" sz="2600" i="1">
                            <a:solidFill>
                              <a:schemeClr val="tx1"/>
                            </a:solidFill>
                            <a:latin typeface="Cambria Math"/>
                          </a:rPr>
                        </m:ctrlPr>
                      </m:sSupPr>
                      <m:e>
                        <m:r>
                          <a:rPr lang="en-US" sz="2600" i="1">
                            <a:solidFill>
                              <a:schemeClr val="tx1"/>
                            </a:solidFill>
                            <a:latin typeface="Cambria Math"/>
                          </a:rPr>
                          <m:t>𝑚</m:t>
                        </m:r>
                      </m:e>
                      <m:sup>
                        <m:r>
                          <a:rPr lang="en-US" sz="2600" i="1">
                            <a:solidFill>
                              <a:schemeClr val="tx1"/>
                            </a:solidFill>
                            <a:latin typeface="Cambria Math"/>
                          </a:rPr>
                          <m:t>3</m:t>
                        </m:r>
                      </m:sup>
                    </m:sSup>
                  </m:oMath>
                </a14:m>
                <a:r>
                  <a:rPr lang="en-US" sz="2600" dirty="0">
                    <a:solidFill>
                      <a:schemeClr val="tx1"/>
                    </a:solidFill>
                  </a:rPr>
                  <a:t> for 10 sec. Calculate maximum velocity.</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77334" y="482601"/>
                <a:ext cx="8596668" cy="5558762"/>
              </a:xfrm>
              <a:blipFill rotWithShape="1">
                <a:blip r:embed="rId2"/>
                <a:stretch>
                  <a:fillRect l="-1206" t="-987" r="-2553"/>
                </a:stretch>
              </a:blipFill>
            </p:spPr>
            <p:txBody>
              <a:bodyPr/>
              <a:lstStyle/>
              <a:p>
                <a:r>
                  <a:rPr lang="en-US">
                    <a:noFill/>
                  </a:rPr>
                  <a:t> </a:t>
                </a:r>
              </a:p>
            </p:txBody>
          </p:sp>
        </mc:Fallback>
      </mc:AlternateContent>
    </p:spTree>
    <p:extLst>
      <p:ext uri="{BB962C8B-B14F-4D97-AF65-F5344CB8AC3E}">
        <p14:creationId xmlns:p14="http://schemas.microsoft.com/office/powerpoint/2010/main" val="29717723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9600" b="1" dirty="0" smtClean="0">
                <a:latin typeface="Algerian" pitchFamily="82" charset="0"/>
              </a:rPr>
              <a:t>THANK YOU</a:t>
            </a:r>
            <a:endParaRPr lang="en-US" sz="9600" b="1" dirty="0">
              <a:latin typeface="Algerian" pitchFamily="82" charset="0"/>
            </a:endParaRPr>
          </a:p>
        </p:txBody>
      </p:sp>
    </p:spTree>
    <p:extLst>
      <p:ext uri="{BB962C8B-B14F-4D97-AF65-F5344CB8AC3E}">
        <p14:creationId xmlns:p14="http://schemas.microsoft.com/office/powerpoint/2010/main" val="19070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77334" y="322217"/>
                <a:ext cx="8596668" cy="5719145"/>
              </a:xfrm>
            </p:spPr>
            <p:txBody>
              <a:bodyPr>
                <a:normAutofit fontScale="92500" lnSpcReduction="20000"/>
              </a:bodyPr>
              <a:lstStyle/>
              <a:p>
                <a:pPr marL="0" indent="0">
                  <a:buNone/>
                </a:pPr>
                <a:r>
                  <a:rPr lang="en-US" sz="2600" b="1" i="1" dirty="0" smtClean="0">
                    <a:solidFill>
                      <a:schemeClr val="tx1"/>
                    </a:solidFill>
                  </a:rPr>
                  <a:t>The displacement thickness, δ</a:t>
                </a:r>
                <a:r>
                  <a:rPr lang="en-US" sz="2600" b="1" baseline="-25000" dirty="0">
                    <a:solidFill>
                      <a:schemeClr val="tx1"/>
                    </a:solidFill>
                  </a:rPr>
                  <a:t>*</a:t>
                </a:r>
                <a:r>
                  <a:rPr lang="en-US" sz="2600" b="1" dirty="0">
                    <a:solidFill>
                      <a:schemeClr val="tx1"/>
                    </a:solidFill>
                  </a:rPr>
                  <a:t>,</a:t>
                </a:r>
                <a:r>
                  <a:rPr lang="en-US" sz="2600" dirty="0">
                    <a:solidFill>
                      <a:schemeClr val="tx1"/>
                    </a:solidFill>
                  </a:rPr>
                  <a:t> is the distance by which a streamline is displaced due to the boundary layer. </a:t>
                </a:r>
              </a:p>
              <a:p>
                <a:pPr marL="0" indent="0">
                  <a:buNone/>
                </a:pPr>
                <a14:m>
                  <m:oMathPara xmlns:m="http://schemas.openxmlformats.org/officeDocument/2006/math">
                    <m:oMathParaPr>
                      <m:jc m:val="centerGroup"/>
                    </m:oMathParaPr>
                    <m:oMath xmlns:m="http://schemas.openxmlformats.org/officeDocument/2006/math">
                      <m:sSub>
                        <m:sSubPr>
                          <m:ctrlPr>
                            <a:rPr lang="en-US" sz="2800" b="1" i="1">
                              <a:solidFill>
                                <a:schemeClr val="tx1"/>
                              </a:solidFill>
                              <a:latin typeface="Cambria Math"/>
                            </a:rPr>
                          </m:ctrlPr>
                        </m:sSubPr>
                        <m:e>
                          <m:r>
                            <a:rPr lang="en-US" sz="2800" b="1" i="1">
                              <a:solidFill>
                                <a:schemeClr val="tx1"/>
                              </a:solidFill>
                              <a:latin typeface="Cambria Math"/>
                            </a:rPr>
                            <m:t>𝜹</m:t>
                          </m:r>
                          <m:r>
                            <a:rPr lang="en-US" sz="2800">
                              <a:solidFill>
                                <a:schemeClr val="tx1"/>
                              </a:solidFill>
                              <a:latin typeface="Cambria Math"/>
                            </a:rPr>
                            <m:t> </m:t>
                          </m:r>
                        </m:e>
                        <m:sub>
                          <m:r>
                            <a:rPr lang="en-US" sz="2800" b="1" i="1">
                              <a:solidFill>
                                <a:schemeClr val="tx1"/>
                              </a:solidFill>
                              <a:latin typeface="Cambria Math"/>
                            </a:rPr>
                            <m:t>∗</m:t>
                          </m:r>
                        </m:sub>
                      </m:sSub>
                      <m:r>
                        <a:rPr lang="en-US" sz="2800" i="1">
                          <a:solidFill>
                            <a:schemeClr val="tx1"/>
                          </a:solidFill>
                          <a:latin typeface="Cambria Math"/>
                        </a:rPr>
                        <m:t>=</m:t>
                      </m:r>
                      <m:nary>
                        <m:naryPr>
                          <m:limLoc m:val="undOvr"/>
                          <m:ctrlPr>
                            <a:rPr lang="en-US" sz="2800" i="1">
                              <a:solidFill>
                                <a:schemeClr val="tx1"/>
                              </a:solidFill>
                              <a:latin typeface="Cambria Math"/>
                            </a:rPr>
                          </m:ctrlPr>
                        </m:naryPr>
                        <m:sub>
                          <m:r>
                            <a:rPr lang="en-US" sz="2800" i="1">
                              <a:solidFill>
                                <a:schemeClr val="tx1"/>
                              </a:solidFill>
                              <a:latin typeface="Cambria Math"/>
                            </a:rPr>
                            <m:t>0</m:t>
                          </m:r>
                        </m:sub>
                        <m:sup>
                          <m:r>
                            <a:rPr lang="en-US" sz="2800" i="1">
                              <a:solidFill>
                                <a:schemeClr val="tx1"/>
                              </a:solidFill>
                              <a:latin typeface="Cambria Math"/>
                            </a:rPr>
                            <m:t>𝛿</m:t>
                          </m:r>
                        </m:sup>
                        <m:e>
                          <m:d>
                            <m:dPr>
                              <m:ctrlPr>
                                <a:rPr lang="en-US" sz="2800" i="1">
                                  <a:solidFill>
                                    <a:schemeClr val="tx1"/>
                                  </a:solidFill>
                                  <a:latin typeface="Cambria Math"/>
                                </a:rPr>
                              </m:ctrlPr>
                            </m:dPr>
                            <m:e>
                              <m:r>
                                <a:rPr lang="en-US" sz="2800" i="1">
                                  <a:solidFill>
                                    <a:schemeClr val="tx1"/>
                                  </a:solidFill>
                                  <a:latin typeface="Cambria Math"/>
                                </a:rPr>
                                <m:t>1−</m:t>
                              </m:r>
                              <m:f>
                                <m:fPr>
                                  <m:ctrlPr>
                                    <a:rPr lang="en-US" sz="2800" i="1">
                                      <a:solidFill>
                                        <a:schemeClr val="tx1"/>
                                      </a:solidFill>
                                      <a:latin typeface="Cambria Math"/>
                                    </a:rPr>
                                  </m:ctrlPr>
                                </m:fPr>
                                <m:num>
                                  <m:r>
                                    <a:rPr lang="en-US" sz="2800" i="1">
                                      <a:solidFill>
                                        <a:schemeClr val="tx1"/>
                                      </a:solidFill>
                                      <a:latin typeface="Cambria Math"/>
                                    </a:rPr>
                                    <m:t>𝑢</m:t>
                                  </m:r>
                                </m:num>
                                <m:den>
                                  <m:sSub>
                                    <m:sSubPr>
                                      <m:ctrlPr>
                                        <a:rPr lang="en-US" sz="2800" i="1">
                                          <a:solidFill>
                                            <a:schemeClr val="tx1"/>
                                          </a:solidFill>
                                          <a:latin typeface="Cambria Math"/>
                                        </a:rPr>
                                      </m:ctrlPr>
                                    </m:sSubPr>
                                    <m:e>
                                      <m:r>
                                        <a:rPr lang="en-US" sz="2800" i="1">
                                          <a:solidFill>
                                            <a:schemeClr val="tx1"/>
                                          </a:solidFill>
                                          <a:latin typeface="Cambria Math"/>
                                        </a:rPr>
                                        <m:t>𝑈</m:t>
                                      </m:r>
                                    </m:e>
                                    <m:sub>
                                      <m:r>
                                        <a:rPr lang="en-US" sz="2800" i="1">
                                          <a:solidFill>
                                            <a:schemeClr val="tx1"/>
                                          </a:solidFill>
                                          <a:latin typeface="Cambria Math"/>
                                        </a:rPr>
                                        <m:t>∞</m:t>
                                      </m:r>
                                    </m:sub>
                                  </m:sSub>
                                </m:den>
                              </m:f>
                            </m:e>
                          </m:d>
                          <m:sSub>
                            <m:sSubPr>
                              <m:ctrlPr>
                                <a:rPr lang="en-US" sz="2800" i="1">
                                  <a:solidFill>
                                    <a:schemeClr val="tx1"/>
                                  </a:solidFill>
                                  <a:latin typeface="Cambria Math"/>
                                </a:rPr>
                              </m:ctrlPr>
                            </m:sSubPr>
                            <m:e>
                              <m:r>
                                <a:rPr lang="en-US" sz="2800" i="1">
                                  <a:solidFill>
                                    <a:schemeClr val="tx1"/>
                                  </a:solidFill>
                                  <a:latin typeface="Cambria Math"/>
                                </a:rPr>
                                <m:t>𝑑</m:t>
                              </m:r>
                            </m:e>
                            <m:sub>
                              <m:r>
                                <a:rPr lang="en-US" sz="2800" i="1">
                                  <a:solidFill>
                                    <a:schemeClr val="tx1"/>
                                  </a:solidFill>
                                  <a:latin typeface="Cambria Math"/>
                                </a:rPr>
                                <m:t>𝑦</m:t>
                              </m:r>
                            </m:sub>
                          </m:sSub>
                        </m:e>
                      </m:nary>
                    </m:oMath>
                  </m:oMathPara>
                </a14:m>
                <a:endParaRPr lang="en-US" sz="2600" b="1" i="1" dirty="0" smtClean="0">
                  <a:solidFill>
                    <a:schemeClr val="tx1"/>
                  </a:solidFill>
                </a:endParaRPr>
              </a:p>
              <a:p>
                <a:r>
                  <a:rPr lang="en-US" sz="2600" b="1" i="1" dirty="0" smtClean="0">
                    <a:solidFill>
                      <a:schemeClr val="tx1"/>
                    </a:solidFill>
                  </a:rPr>
                  <a:t>Th</a:t>
                </a:r>
                <a:r>
                  <a:rPr lang="en-US" sz="2600" dirty="0" smtClean="0">
                    <a:solidFill>
                      <a:schemeClr val="tx1"/>
                    </a:solidFill>
                  </a:rPr>
                  <a:t>e</a:t>
                </a:r>
                <a:r>
                  <a:rPr lang="en-US" sz="2600" b="1" i="1" dirty="0" smtClean="0">
                    <a:solidFill>
                      <a:schemeClr val="tx1"/>
                    </a:solidFill>
                  </a:rPr>
                  <a:t> </a:t>
                </a:r>
                <a:r>
                  <a:rPr lang="en-US" sz="2600" b="1" i="1" dirty="0">
                    <a:solidFill>
                      <a:schemeClr val="tx1"/>
                    </a:solidFill>
                  </a:rPr>
                  <a:t>momentum </a:t>
                </a:r>
                <a:r>
                  <a:rPr lang="en-US" sz="2600" b="1" i="1" dirty="0" smtClean="0">
                    <a:solidFill>
                      <a:schemeClr val="tx1"/>
                    </a:solidFill>
                  </a:rPr>
                  <a:t>thickness(θ):</a:t>
                </a:r>
                <a:r>
                  <a:rPr lang="en-US" sz="2600" dirty="0" smtClean="0">
                    <a:solidFill>
                      <a:schemeClr val="tx1"/>
                    </a:solidFill>
                  </a:rPr>
                  <a:t>It may be defined as the depth of a layer in the free stream which can be represented by the formula:</a:t>
                </a:r>
              </a:p>
              <a:p>
                <a:pPr marL="0" indent="0">
                  <a:buNone/>
                </a:pPr>
                <a14:m>
                  <m:oMathPara xmlns:m="http://schemas.openxmlformats.org/officeDocument/2006/math">
                    <m:oMathParaPr>
                      <m:jc m:val="centerGroup"/>
                    </m:oMathParaPr>
                    <m:oMath xmlns:m="http://schemas.openxmlformats.org/officeDocument/2006/math">
                      <m:r>
                        <a:rPr lang="en-US" sz="2600" i="1">
                          <a:solidFill>
                            <a:schemeClr val="tx1"/>
                          </a:solidFill>
                          <a:latin typeface="Cambria Math"/>
                        </a:rPr>
                        <m:t>𝜃</m:t>
                      </m:r>
                      <m:r>
                        <a:rPr lang="en-US" sz="2600" i="1">
                          <a:solidFill>
                            <a:schemeClr val="tx1"/>
                          </a:solidFill>
                          <a:latin typeface="Cambria Math"/>
                        </a:rPr>
                        <m:t>=</m:t>
                      </m:r>
                      <m:nary>
                        <m:naryPr>
                          <m:limLoc m:val="undOvr"/>
                          <m:ctrlPr>
                            <a:rPr lang="en-US" sz="2600" i="1">
                              <a:solidFill>
                                <a:schemeClr val="tx1"/>
                              </a:solidFill>
                              <a:latin typeface="Cambria Math"/>
                            </a:rPr>
                          </m:ctrlPr>
                        </m:naryPr>
                        <m:sub>
                          <m:r>
                            <a:rPr lang="en-US" sz="2600" i="1">
                              <a:solidFill>
                                <a:schemeClr val="tx1"/>
                              </a:solidFill>
                              <a:latin typeface="Cambria Math"/>
                            </a:rPr>
                            <m:t>0</m:t>
                          </m:r>
                        </m:sub>
                        <m:sup>
                          <m:r>
                            <a:rPr lang="en-US" sz="2600" i="1">
                              <a:solidFill>
                                <a:schemeClr val="tx1"/>
                              </a:solidFill>
                              <a:latin typeface="Cambria Math"/>
                            </a:rPr>
                            <m:t>𝛿</m:t>
                          </m:r>
                        </m:sup>
                        <m:e>
                          <m:f>
                            <m:fPr>
                              <m:ctrlPr>
                                <a:rPr lang="en-US" sz="2600" i="1">
                                  <a:solidFill>
                                    <a:schemeClr val="tx1"/>
                                  </a:solidFill>
                                  <a:latin typeface="Cambria Math"/>
                                </a:rPr>
                              </m:ctrlPr>
                            </m:fPr>
                            <m:num>
                              <m:r>
                                <a:rPr lang="en-US" sz="2600" i="1">
                                  <a:solidFill>
                                    <a:schemeClr val="tx1"/>
                                  </a:solidFill>
                                  <a:latin typeface="Cambria Math"/>
                                </a:rPr>
                                <m:t>𝑢</m:t>
                              </m:r>
                            </m:num>
                            <m:den>
                              <m:sSub>
                                <m:sSubPr>
                                  <m:ctrlPr>
                                    <a:rPr lang="en-US" sz="2600" i="1">
                                      <a:solidFill>
                                        <a:schemeClr val="tx1"/>
                                      </a:solidFill>
                                      <a:latin typeface="Cambria Math"/>
                                    </a:rPr>
                                  </m:ctrlPr>
                                </m:sSubPr>
                                <m:e>
                                  <m:r>
                                    <a:rPr lang="en-US" sz="2600" i="1">
                                      <a:solidFill>
                                        <a:schemeClr val="tx1"/>
                                      </a:solidFill>
                                      <a:latin typeface="Cambria Math"/>
                                    </a:rPr>
                                    <m:t>𝑈</m:t>
                                  </m:r>
                                </m:e>
                                <m:sub>
                                  <m:r>
                                    <a:rPr lang="en-US" sz="2600" i="1">
                                      <a:solidFill>
                                        <a:schemeClr val="tx1"/>
                                      </a:solidFill>
                                      <a:latin typeface="Cambria Math"/>
                                    </a:rPr>
                                    <m:t>∞</m:t>
                                  </m:r>
                                </m:sub>
                              </m:sSub>
                            </m:den>
                          </m:f>
                        </m:e>
                      </m:nary>
                      <m:d>
                        <m:dPr>
                          <m:ctrlPr>
                            <a:rPr lang="en-US" sz="2600" i="1">
                              <a:solidFill>
                                <a:schemeClr val="tx1"/>
                              </a:solidFill>
                              <a:latin typeface="Cambria Math"/>
                            </a:rPr>
                          </m:ctrlPr>
                        </m:dPr>
                        <m:e>
                          <m:r>
                            <a:rPr lang="en-US" sz="2600" i="1">
                              <a:solidFill>
                                <a:schemeClr val="tx1"/>
                              </a:solidFill>
                              <a:latin typeface="Cambria Math"/>
                            </a:rPr>
                            <m:t>1−</m:t>
                          </m:r>
                          <m:f>
                            <m:fPr>
                              <m:ctrlPr>
                                <a:rPr lang="en-US" sz="2600" i="1">
                                  <a:solidFill>
                                    <a:schemeClr val="tx1"/>
                                  </a:solidFill>
                                  <a:latin typeface="Cambria Math"/>
                                </a:rPr>
                              </m:ctrlPr>
                            </m:fPr>
                            <m:num>
                              <m:r>
                                <a:rPr lang="en-US" sz="2600" i="1">
                                  <a:solidFill>
                                    <a:schemeClr val="tx1"/>
                                  </a:solidFill>
                                  <a:latin typeface="Cambria Math"/>
                                </a:rPr>
                                <m:t>𝑢</m:t>
                              </m:r>
                            </m:num>
                            <m:den>
                              <m:sSub>
                                <m:sSubPr>
                                  <m:ctrlPr>
                                    <a:rPr lang="en-US" sz="2600" i="1">
                                      <a:solidFill>
                                        <a:schemeClr val="tx1"/>
                                      </a:solidFill>
                                      <a:latin typeface="Cambria Math"/>
                                    </a:rPr>
                                  </m:ctrlPr>
                                </m:sSubPr>
                                <m:e>
                                  <m:r>
                                    <a:rPr lang="en-US" sz="2600" i="1">
                                      <a:solidFill>
                                        <a:schemeClr val="tx1"/>
                                      </a:solidFill>
                                      <a:latin typeface="Cambria Math"/>
                                    </a:rPr>
                                    <m:t>𝑈</m:t>
                                  </m:r>
                                </m:e>
                                <m:sub>
                                  <m:r>
                                    <a:rPr lang="en-US" sz="2600" i="1">
                                      <a:solidFill>
                                        <a:schemeClr val="tx1"/>
                                      </a:solidFill>
                                      <a:latin typeface="Cambria Math"/>
                                    </a:rPr>
                                    <m:t>∞</m:t>
                                  </m:r>
                                </m:sub>
                              </m:sSub>
                            </m:den>
                          </m:f>
                        </m:e>
                      </m:d>
                      <m:sSub>
                        <m:sSubPr>
                          <m:ctrlPr>
                            <a:rPr lang="en-US" sz="2600" i="1">
                              <a:solidFill>
                                <a:schemeClr val="tx1"/>
                              </a:solidFill>
                              <a:latin typeface="Cambria Math"/>
                            </a:rPr>
                          </m:ctrlPr>
                        </m:sSubPr>
                        <m:e>
                          <m:r>
                            <a:rPr lang="en-US" sz="2600" i="1">
                              <a:solidFill>
                                <a:schemeClr val="tx1"/>
                              </a:solidFill>
                              <a:latin typeface="Cambria Math"/>
                            </a:rPr>
                            <m:t>𝑑</m:t>
                          </m:r>
                        </m:e>
                        <m:sub>
                          <m:r>
                            <a:rPr lang="en-US" sz="2600" i="1">
                              <a:solidFill>
                                <a:schemeClr val="tx1"/>
                              </a:solidFill>
                              <a:latin typeface="Cambria Math"/>
                            </a:rPr>
                            <m:t>𝑦</m:t>
                          </m:r>
                        </m:sub>
                      </m:sSub>
                    </m:oMath>
                  </m:oMathPara>
                </a14:m>
                <a:endParaRPr lang="en-US" sz="2600" dirty="0" smtClean="0">
                  <a:solidFill>
                    <a:schemeClr val="tx1"/>
                  </a:solidFill>
                </a:endParaRPr>
              </a:p>
              <a:p>
                <a:r>
                  <a:rPr lang="en-US" sz="2600" b="1" dirty="0" smtClean="0">
                    <a:solidFill>
                      <a:schemeClr val="tx1"/>
                    </a:solidFill>
                  </a:rPr>
                  <a:t>The kinetic </a:t>
                </a:r>
                <a:r>
                  <a:rPr lang="en-US" sz="2600" b="1" dirty="0">
                    <a:solidFill>
                      <a:schemeClr val="tx1"/>
                    </a:solidFill>
                  </a:rPr>
                  <a:t>energy thickness </a:t>
                </a:r>
                <a14:m>
                  <m:oMath xmlns:m="http://schemas.openxmlformats.org/officeDocument/2006/math">
                    <m:sSub>
                      <m:sSubPr>
                        <m:ctrlPr>
                          <a:rPr lang="en-US" sz="2600" b="1" i="1">
                            <a:solidFill>
                              <a:schemeClr val="tx1"/>
                            </a:solidFill>
                            <a:latin typeface="Cambria Math"/>
                          </a:rPr>
                        </m:ctrlPr>
                      </m:sSubPr>
                      <m:e>
                        <m:r>
                          <a:rPr lang="en-US" sz="2600" b="1" i="1" smtClean="0">
                            <a:solidFill>
                              <a:schemeClr val="tx1"/>
                            </a:solidFill>
                            <a:latin typeface="Cambria Math" panose="02040503050406030204" pitchFamily="18" charset="0"/>
                          </a:rPr>
                          <m:t>(</m:t>
                        </m:r>
                        <m:r>
                          <a:rPr lang="en-US" sz="2600" b="1" i="1">
                            <a:solidFill>
                              <a:schemeClr val="tx1"/>
                            </a:solidFill>
                            <a:latin typeface="Cambria Math"/>
                          </a:rPr>
                          <m:t>𝜹</m:t>
                        </m:r>
                      </m:e>
                      <m:sub>
                        <m:r>
                          <a:rPr lang="en-US" sz="2600" b="1" i="1">
                            <a:solidFill>
                              <a:schemeClr val="tx1"/>
                            </a:solidFill>
                            <a:latin typeface="Cambria Math"/>
                          </a:rPr>
                          <m:t>∗∗</m:t>
                        </m:r>
                      </m:sub>
                    </m:sSub>
                  </m:oMath>
                </a14:m>
                <a:r>
                  <a:rPr lang="en-US" sz="2600" b="1" dirty="0" smtClean="0">
                    <a:solidFill>
                      <a:schemeClr val="tx1"/>
                    </a:solidFill>
                  </a:rPr>
                  <a:t>)</a:t>
                </a:r>
                <a:endParaRPr lang="en-US" sz="2600" b="1"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sSub>
                        <m:sSubPr>
                          <m:ctrlPr>
                            <a:rPr lang="en-US" sz="2600" i="1">
                              <a:solidFill>
                                <a:schemeClr val="tx1"/>
                              </a:solidFill>
                              <a:latin typeface="Cambria Math"/>
                            </a:rPr>
                          </m:ctrlPr>
                        </m:sSubPr>
                        <m:e>
                          <m:r>
                            <a:rPr lang="en-US" sz="2600" i="1">
                              <a:solidFill>
                                <a:schemeClr val="tx1"/>
                              </a:solidFill>
                              <a:latin typeface="Cambria Math"/>
                            </a:rPr>
                            <m:t>𝛿</m:t>
                          </m:r>
                        </m:e>
                        <m:sub>
                          <m:r>
                            <a:rPr lang="en-US" sz="2600" i="1">
                              <a:solidFill>
                                <a:schemeClr val="tx1"/>
                              </a:solidFill>
                              <a:latin typeface="Cambria Math"/>
                            </a:rPr>
                            <m:t>∗∗</m:t>
                          </m:r>
                        </m:sub>
                      </m:sSub>
                      <m:r>
                        <a:rPr lang="en-US" sz="2600">
                          <a:solidFill>
                            <a:schemeClr val="tx1"/>
                          </a:solidFill>
                          <a:latin typeface="Cambria Math"/>
                        </a:rPr>
                        <m:t>=</m:t>
                      </m:r>
                      <m:nary>
                        <m:naryPr>
                          <m:limLoc m:val="undOvr"/>
                          <m:ctrlPr>
                            <a:rPr lang="en-US" sz="2600" i="1">
                              <a:solidFill>
                                <a:schemeClr val="tx1"/>
                              </a:solidFill>
                              <a:latin typeface="Cambria Math"/>
                            </a:rPr>
                          </m:ctrlPr>
                        </m:naryPr>
                        <m:sub>
                          <m:r>
                            <a:rPr lang="en-US" sz="2600" i="1">
                              <a:solidFill>
                                <a:schemeClr val="tx1"/>
                              </a:solidFill>
                              <a:latin typeface="Cambria Math"/>
                            </a:rPr>
                            <m:t>0</m:t>
                          </m:r>
                        </m:sub>
                        <m:sup>
                          <m:r>
                            <a:rPr lang="en-US" sz="2600" i="1">
                              <a:solidFill>
                                <a:schemeClr val="tx1"/>
                              </a:solidFill>
                              <a:latin typeface="Cambria Math"/>
                            </a:rPr>
                            <m:t>𝛿</m:t>
                          </m:r>
                        </m:sup>
                        <m:e>
                          <m:f>
                            <m:fPr>
                              <m:ctrlPr>
                                <a:rPr lang="en-US" sz="2600" i="1">
                                  <a:solidFill>
                                    <a:schemeClr val="tx1"/>
                                  </a:solidFill>
                                  <a:latin typeface="Cambria Math"/>
                                </a:rPr>
                              </m:ctrlPr>
                            </m:fPr>
                            <m:num>
                              <m:r>
                                <a:rPr lang="en-US" sz="2600" i="1">
                                  <a:solidFill>
                                    <a:schemeClr val="tx1"/>
                                  </a:solidFill>
                                  <a:latin typeface="Cambria Math"/>
                                </a:rPr>
                                <m:t>𝑢</m:t>
                              </m:r>
                            </m:num>
                            <m:den>
                              <m:sSub>
                                <m:sSubPr>
                                  <m:ctrlPr>
                                    <a:rPr lang="en-US" sz="2600" i="1">
                                      <a:solidFill>
                                        <a:schemeClr val="tx1"/>
                                      </a:solidFill>
                                      <a:latin typeface="Cambria Math"/>
                                    </a:rPr>
                                  </m:ctrlPr>
                                </m:sSubPr>
                                <m:e>
                                  <m:r>
                                    <a:rPr lang="en-US" sz="2600" i="1">
                                      <a:solidFill>
                                        <a:schemeClr val="tx1"/>
                                      </a:solidFill>
                                      <a:latin typeface="Cambria Math"/>
                                    </a:rPr>
                                    <m:t>𝑈</m:t>
                                  </m:r>
                                </m:e>
                                <m:sub>
                                  <m:r>
                                    <a:rPr lang="en-US" sz="2600" i="1">
                                      <a:solidFill>
                                        <a:schemeClr val="tx1"/>
                                      </a:solidFill>
                                      <a:latin typeface="Cambria Math"/>
                                    </a:rPr>
                                    <m:t>∞</m:t>
                                  </m:r>
                                </m:sub>
                              </m:sSub>
                            </m:den>
                          </m:f>
                        </m:e>
                      </m:nary>
                      <m:d>
                        <m:dPr>
                          <m:ctrlPr>
                            <a:rPr lang="en-US" sz="2600" i="1">
                              <a:solidFill>
                                <a:schemeClr val="tx1"/>
                              </a:solidFill>
                              <a:latin typeface="Cambria Math"/>
                            </a:rPr>
                          </m:ctrlPr>
                        </m:dPr>
                        <m:e>
                          <m:r>
                            <a:rPr lang="en-US" sz="2600" i="1">
                              <a:solidFill>
                                <a:schemeClr val="tx1"/>
                              </a:solidFill>
                              <a:latin typeface="Cambria Math"/>
                            </a:rPr>
                            <m:t>1−</m:t>
                          </m:r>
                          <m:sSup>
                            <m:sSupPr>
                              <m:ctrlPr>
                                <a:rPr lang="en-US" sz="2600" i="1">
                                  <a:solidFill>
                                    <a:schemeClr val="tx1"/>
                                  </a:solidFill>
                                  <a:latin typeface="Cambria Math"/>
                                </a:rPr>
                              </m:ctrlPr>
                            </m:sSupPr>
                            <m:e>
                              <m:d>
                                <m:dPr>
                                  <m:ctrlPr>
                                    <a:rPr lang="en-US" sz="2600" i="1">
                                      <a:solidFill>
                                        <a:schemeClr val="tx1"/>
                                      </a:solidFill>
                                      <a:latin typeface="Cambria Math"/>
                                    </a:rPr>
                                  </m:ctrlPr>
                                </m:dPr>
                                <m:e>
                                  <m:f>
                                    <m:fPr>
                                      <m:ctrlPr>
                                        <a:rPr lang="en-US" sz="2600" i="1">
                                          <a:solidFill>
                                            <a:schemeClr val="tx1"/>
                                          </a:solidFill>
                                          <a:latin typeface="Cambria Math"/>
                                        </a:rPr>
                                      </m:ctrlPr>
                                    </m:fPr>
                                    <m:num>
                                      <m:r>
                                        <a:rPr lang="en-US" sz="2600" i="1">
                                          <a:solidFill>
                                            <a:schemeClr val="tx1"/>
                                          </a:solidFill>
                                          <a:latin typeface="Cambria Math"/>
                                        </a:rPr>
                                        <m:t>𝑢</m:t>
                                      </m:r>
                                    </m:num>
                                    <m:den>
                                      <m:sSub>
                                        <m:sSubPr>
                                          <m:ctrlPr>
                                            <a:rPr lang="en-US" sz="2600" i="1">
                                              <a:solidFill>
                                                <a:schemeClr val="tx1"/>
                                              </a:solidFill>
                                              <a:latin typeface="Cambria Math"/>
                                            </a:rPr>
                                          </m:ctrlPr>
                                        </m:sSubPr>
                                        <m:e>
                                          <m:r>
                                            <a:rPr lang="en-US" sz="2600" i="1">
                                              <a:solidFill>
                                                <a:schemeClr val="tx1"/>
                                              </a:solidFill>
                                              <a:latin typeface="Cambria Math"/>
                                            </a:rPr>
                                            <m:t>𝑈</m:t>
                                          </m:r>
                                        </m:e>
                                        <m:sub>
                                          <m:r>
                                            <a:rPr lang="en-US" sz="2600" i="1">
                                              <a:solidFill>
                                                <a:schemeClr val="tx1"/>
                                              </a:solidFill>
                                              <a:latin typeface="Cambria Math"/>
                                            </a:rPr>
                                            <m:t>∞</m:t>
                                          </m:r>
                                        </m:sub>
                                      </m:sSub>
                                    </m:den>
                                  </m:f>
                                </m:e>
                              </m:d>
                            </m:e>
                            <m:sup>
                              <m:r>
                                <a:rPr lang="en-US" sz="2600" i="1">
                                  <a:solidFill>
                                    <a:schemeClr val="tx1"/>
                                  </a:solidFill>
                                  <a:latin typeface="Cambria Math"/>
                                </a:rPr>
                                <m:t>2</m:t>
                              </m:r>
                            </m:sup>
                          </m:sSup>
                        </m:e>
                      </m:d>
                      <m:sSub>
                        <m:sSubPr>
                          <m:ctrlPr>
                            <a:rPr lang="en-US" sz="2600" i="1">
                              <a:solidFill>
                                <a:schemeClr val="tx1"/>
                              </a:solidFill>
                              <a:latin typeface="Cambria Math"/>
                            </a:rPr>
                          </m:ctrlPr>
                        </m:sSubPr>
                        <m:e>
                          <m:r>
                            <a:rPr lang="en-US" sz="2600" i="1">
                              <a:solidFill>
                                <a:schemeClr val="tx1"/>
                              </a:solidFill>
                              <a:latin typeface="Cambria Math"/>
                            </a:rPr>
                            <m:t>𝑑</m:t>
                          </m:r>
                        </m:e>
                        <m:sub>
                          <m:r>
                            <a:rPr lang="en-US" sz="2600" i="1">
                              <a:solidFill>
                                <a:schemeClr val="tx1"/>
                              </a:solidFill>
                              <a:latin typeface="Cambria Math"/>
                            </a:rPr>
                            <m:t>𝑦</m:t>
                          </m:r>
                        </m:sub>
                      </m:sSub>
                    </m:oMath>
                  </m:oMathPara>
                </a14:m>
                <a:endParaRPr lang="en-US" sz="2600" dirty="0" smtClean="0">
                  <a:solidFill>
                    <a:schemeClr val="tx1"/>
                  </a:solidFill>
                </a:endParaRPr>
              </a:p>
              <a:p>
                <a:pPr marL="0" indent="0">
                  <a:buNone/>
                </a:pPr>
                <a:endParaRPr lang="en-US" sz="2600" dirty="0" smtClean="0">
                  <a:solidFill>
                    <a:schemeClr val="tx1"/>
                  </a:solidFill>
                </a:endParaRPr>
              </a:p>
              <a:p>
                <a:pPr marL="0" indent="0">
                  <a:buNone/>
                </a:pPr>
                <a:endParaRPr lang="en-US" sz="2600" dirty="0"/>
              </a:p>
              <a:p>
                <a:pPr marL="0" indent="0">
                  <a:buNone/>
                </a:pPr>
                <a:endParaRPr lang="en-US" sz="26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77334" y="322217"/>
                <a:ext cx="8596668" cy="5719145"/>
              </a:xfrm>
              <a:blipFill rotWithShape="1">
                <a:blip r:embed="rId2"/>
                <a:stretch>
                  <a:fillRect l="-1064" t="-2132" b="-21642"/>
                </a:stretch>
              </a:blipFill>
            </p:spPr>
            <p:txBody>
              <a:bodyPr/>
              <a:lstStyle/>
              <a:p>
                <a:r>
                  <a:rPr lang="en-US">
                    <a:noFill/>
                  </a:rPr>
                  <a:t> </a:t>
                </a:r>
              </a:p>
            </p:txBody>
          </p:sp>
        </mc:Fallback>
      </mc:AlternateContent>
    </p:spTree>
    <p:extLst>
      <p:ext uri="{BB962C8B-B14F-4D97-AF65-F5344CB8AC3E}">
        <p14:creationId xmlns:p14="http://schemas.microsoft.com/office/powerpoint/2010/main" val="3773806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77334" y="461473"/>
                <a:ext cx="9304154" cy="5579889"/>
              </a:xfrm>
            </p:spPr>
            <p:txBody>
              <a:bodyPr/>
              <a:lstStyle/>
              <a:p>
                <a:pPr marL="0" indent="0">
                  <a:buNone/>
                </a:pPr>
                <a:r>
                  <a:rPr lang="en-US" dirty="0"/>
                  <a:t> </a:t>
                </a:r>
                <a:r>
                  <a:rPr lang="en-US" sz="2600" dirty="0" smtClean="0">
                    <a:solidFill>
                      <a:schemeClr val="tx1"/>
                    </a:solidFill>
                  </a:rPr>
                  <a:t>Consider the longitudinal section through a boundary </a:t>
                </a:r>
                <a:r>
                  <a:rPr lang="en-US" sz="2600" dirty="0" smtClean="0">
                    <a:solidFill>
                      <a:schemeClr val="tx1"/>
                    </a:solidFill>
                  </a:rPr>
                  <a:t>layer, the </a:t>
                </a:r>
                <a:r>
                  <a:rPr lang="en-US" sz="2600" dirty="0">
                    <a:solidFill>
                      <a:schemeClr val="tx1"/>
                    </a:solidFill>
                  </a:rPr>
                  <a:t>section is bounded on </a:t>
                </a:r>
                <a:r>
                  <a:rPr lang="en-US" sz="2600" dirty="0" smtClean="0">
                    <a:solidFill>
                      <a:schemeClr val="tx1"/>
                    </a:solidFill>
                  </a:rPr>
                  <a:t>its </a:t>
                </a:r>
                <a:r>
                  <a:rPr lang="en-US" sz="2600" dirty="0">
                    <a:solidFill>
                      <a:schemeClr val="tx1"/>
                    </a:solidFill>
                  </a:rPr>
                  <a:t>outer side by a streamline, BC, and is l m wide. The discharge across CD is</a:t>
                </a:r>
              </a:p>
              <a:p>
                <a:pPr marL="0" indent="0">
                  <a:buNone/>
                </a:pP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a:rPr>
                          </m:ctrlPr>
                        </m:sSubPr>
                        <m:e>
                          <m:r>
                            <a:rPr lang="en-US" i="1">
                              <a:solidFill>
                                <a:schemeClr val="tx1"/>
                              </a:solidFill>
                              <a:latin typeface="Cambria Math"/>
                            </a:rPr>
                            <m:t>𝑄</m:t>
                          </m:r>
                        </m:e>
                        <m:sub>
                          <m:r>
                            <a:rPr lang="en-US" i="1">
                              <a:solidFill>
                                <a:schemeClr val="tx1"/>
                              </a:solidFill>
                              <a:latin typeface="Cambria Math"/>
                            </a:rPr>
                            <m:t>𝐶𝐷</m:t>
                          </m:r>
                        </m:sub>
                      </m:sSub>
                      <m:r>
                        <a:rPr lang="en-US" i="1">
                          <a:solidFill>
                            <a:schemeClr val="tx1"/>
                          </a:solidFill>
                          <a:latin typeface="Cambria Math"/>
                        </a:rPr>
                        <m:t>=</m:t>
                      </m:r>
                      <m:nary>
                        <m:naryPr>
                          <m:limLoc m:val="undOvr"/>
                          <m:ctrlPr>
                            <a:rPr lang="en-US" i="1">
                              <a:solidFill>
                                <a:schemeClr val="tx1"/>
                              </a:solidFill>
                              <a:latin typeface="Cambria Math"/>
                            </a:rPr>
                          </m:ctrlPr>
                        </m:naryPr>
                        <m:sub>
                          <m:r>
                            <a:rPr lang="en-US" i="1">
                              <a:solidFill>
                                <a:schemeClr val="tx1"/>
                              </a:solidFill>
                              <a:latin typeface="Cambria Math"/>
                            </a:rPr>
                            <m:t>0</m:t>
                          </m:r>
                        </m:sub>
                        <m:sup>
                          <m:r>
                            <a:rPr lang="en-US" i="1">
                              <a:solidFill>
                                <a:schemeClr val="tx1"/>
                              </a:solidFill>
                              <a:latin typeface="Cambria Math"/>
                            </a:rPr>
                            <m:t>𝛿</m:t>
                          </m:r>
                        </m:sup>
                        <m:e>
                          <m:r>
                            <a:rPr lang="en-US" i="1">
                              <a:solidFill>
                                <a:schemeClr val="tx1"/>
                              </a:solidFill>
                              <a:latin typeface="Cambria Math"/>
                            </a:rPr>
                            <m:t>𝑢</m:t>
                          </m:r>
                          <m:sSub>
                            <m:sSubPr>
                              <m:ctrlPr>
                                <a:rPr lang="en-US" i="1">
                                  <a:solidFill>
                                    <a:schemeClr val="tx1"/>
                                  </a:solidFill>
                                  <a:latin typeface="Cambria Math"/>
                                </a:rPr>
                              </m:ctrlPr>
                            </m:sSubPr>
                            <m:e>
                              <m:r>
                                <a:rPr lang="en-US" i="1">
                                  <a:solidFill>
                                    <a:schemeClr val="tx1"/>
                                  </a:solidFill>
                                  <a:latin typeface="Cambria Math"/>
                                </a:rPr>
                                <m:t>𝑑</m:t>
                              </m:r>
                            </m:e>
                            <m:sub>
                              <m:r>
                                <a:rPr lang="en-US" i="1">
                                  <a:solidFill>
                                    <a:schemeClr val="tx1"/>
                                  </a:solidFill>
                                  <a:latin typeface="Cambria Math"/>
                                </a:rPr>
                                <m:t>𝑦</m:t>
                              </m:r>
                            </m:sub>
                          </m:sSub>
                        </m:e>
                      </m:nary>
                    </m:oMath>
                  </m:oMathPara>
                </a14:m>
                <a:endParaRPr lang="en-US" dirty="0">
                  <a:solidFill>
                    <a:schemeClr val="tx1"/>
                  </a:solidFill>
                </a:endParaRPr>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77334" y="461473"/>
                <a:ext cx="9304154" cy="5579889"/>
              </a:xfrm>
              <a:blipFill rotWithShape="1">
                <a:blip r:embed="rId2"/>
                <a:stretch>
                  <a:fillRect l="-1114" t="-984" r="-721"/>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1584" y="2960628"/>
            <a:ext cx="6000750"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0729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70916" y="196553"/>
                <a:ext cx="10528419" cy="6554625"/>
              </a:xfrm>
            </p:spPr>
            <p:txBody>
              <a:bodyPr>
                <a:normAutofit fontScale="25000" lnSpcReduction="20000"/>
              </a:bodyPr>
              <a:lstStyle/>
              <a:p>
                <a:r>
                  <a:rPr lang="en-US" sz="10400" dirty="0" smtClean="0">
                    <a:solidFill>
                      <a:schemeClr val="tx1"/>
                    </a:solidFill>
                  </a:rPr>
                  <a:t>The loss of   momentum flux is due to the frictional shear force (</a:t>
                </a:r>
                <a14:m>
                  <m:oMath xmlns:m="http://schemas.openxmlformats.org/officeDocument/2006/math">
                    <m:sSub>
                      <m:sSubPr>
                        <m:ctrlPr>
                          <a:rPr lang="en-US" sz="10400" i="1">
                            <a:solidFill>
                              <a:schemeClr val="tx1"/>
                            </a:solidFill>
                            <a:latin typeface="Cambria Math"/>
                          </a:rPr>
                        </m:ctrlPr>
                      </m:sSubPr>
                      <m:e>
                        <m:r>
                          <a:rPr lang="en-US" sz="10400" i="1">
                            <a:solidFill>
                              <a:schemeClr val="tx1"/>
                            </a:solidFill>
                            <a:latin typeface="Cambria Math"/>
                          </a:rPr>
                          <m:t>𝐹</m:t>
                        </m:r>
                      </m:e>
                      <m:sub>
                        <m:r>
                          <a:rPr lang="en-US" sz="10400" i="1">
                            <a:solidFill>
                              <a:schemeClr val="tx1"/>
                            </a:solidFill>
                            <a:latin typeface="Cambria Math"/>
                          </a:rPr>
                          <m:t>𝑠</m:t>
                        </m:r>
                      </m:sub>
                    </m:sSub>
                  </m:oMath>
                </a14:m>
                <a:r>
                  <a:rPr lang="en-US" sz="10400" dirty="0">
                    <a:solidFill>
                      <a:schemeClr val="tx1"/>
                    </a:solidFill>
                  </a:rPr>
                  <a:t>) at the solid surface. Therefore:</a:t>
                </a:r>
              </a:p>
              <a:p>
                <a:pPr marL="0" indent="0">
                  <a:buNone/>
                </a:pPr>
                <a14:m>
                  <m:oMathPara xmlns:m="http://schemas.openxmlformats.org/officeDocument/2006/math">
                    <m:oMathParaPr>
                      <m:jc m:val="centerGroup"/>
                    </m:oMathParaPr>
                    <m:oMath xmlns:m="http://schemas.openxmlformats.org/officeDocument/2006/math">
                      <m:sSub>
                        <m:sSubPr>
                          <m:ctrlPr>
                            <a:rPr lang="en-US" sz="10400" i="1" smtClean="0">
                              <a:solidFill>
                                <a:schemeClr val="tx1"/>
                              </a:solidFill>
                              <a:latin typeface="Cambria Math"/>
                            </a:rPr>
                          </m:ctrlPr>
                        </m:sSubPr>
                        <m:e>
                          <m:r>
                            <a:rPr lang="en-US" sz="10400" i="1">
                              <a:solidFill>
                                <a:schemeClr val="tx1"/>
                              </a:solidFill>
                              <a:latin typeface="Cambria Math"/>
                            </a:rPr>
                            <m:t>−</m:t>
                          </m:r>
                          <m:r>
                            <a:rPr lang="en-US" sz="10400" i="1">
                              <a:solidFill>
                                <a:schemeClr val="tx1"/>
                              </a:solidFill>
                              <a:latin typeface="Cambria Math"/>
                            </a:rPr>
                            <m:t>𝐹</m:t>
                          </m:r>
                        </m:e>
                        <m:sub>
                          <m:r>
                            <a:rPr lang="en-US" sz="10400" i="1">
                              <a:solidFill>
                                <a:schemeClr val="tx1"/>
                              </a:solidFill>
                              <a:latin typeface="Cambria Math"/>
                            </a:rPr>
                            <m:t>𝑆</m:t>
                          </m:r>
                        </m:sub>
                      </m:sSub>
                      <m:r>
                        <a:rPr lang="en-US" sz="10400" i="1">
                          <a:solidFill>
                            <a:schemeClr val="tx1"/>
                          </a:solidFill>
                          <a:latin typeface="Cambria Math"/>
                        </a:rPr>
                        <m:t>=</m:t>
                      </m:r>
                      <m:nary>
                        <m:naryPr>
                          <m:limLoc m:val="undOvr"/>
                          <m:ctrlPr>
                            <a:rPr lang="en-US" sz="10400" i="1">
                              <a:solidFill>
                                <a:schemeClr val="tx1"/>
                              </a:solidFill>
                              <a:latin typeface="Cambria Math"/>
                            </a:rPr>
                          </m:ctrlPr>
                        </m:naryPr>
                        <m:sub>
                          <m:r>
                            <a:rPr lang="en-US" sz="10400" i="1">
                              <a:solidFill>
                                <a:schemeClr val="tx1"/>
                              </a:solidFill>
                              <a:latin typeface="Cambria Math"/>
                            </a:rPr>
                            <m:t>0</m:t>
                          </m:r>
                        </m:sub>
                        <m:sup>
                          <m:r>
                            <a:rPr lang="en-US" sz="10400" i="1">
                              <a:solidFill>
                                <a:schemeClr val="tx1"/>
                              </a:solidFill>
                              <a:latin typeface="Cambria Math"/>
                            </a:rPr>
                            <m:t>𝛿</m:t>
                          </m:r>
                        </m:sup>
                        <m:e>
                          <m:r>
                            <a:rPr lang="en-US" sz="10400" i="1">
                              <a:solidFill>
                                <a:schemeClr val="tx1"/>
                              </a:solidFill>
                              <a:latin typeface="Cambria Math"/>
                            </a:rPr>
                            <m:t>𝜌</m:t>
                          </m:r>
                          <m:sSup>
                            <m:sSupPr>
                              <m:ctrlPr>
                                <a:rPr lang="en-US" sz="10400" i="1">
                                  <a:solidFill>
                                    <a:schemeClr val="tx1"/>
                                  </a:solidFill>
                                  <a:latin typeface="Cambria Math"/>
                                </a:rPr>
                              </m:ctrlPr>
                            </m:sSupPr>
                            <m:e>
                              <m:r>
                                <a:rPr lang="en-US" sz="10400" i="1">
                                  <a:solidFill>
                                    <a:schemeClr val="tx1"/>
                                  </a:solidFill>
                                  <a:latin typeface="Cambria Math"/>
                                </a:rPr>
                                <m:t>𝑢</m:t>
                              </m:r>
                            </m:e>
                            <m:sup>
                              <m:r>
                                <a:rPr lang="en-US" sz="10400" i="1">
                                  <a:solidFill>
                                    <a:schemeClr val="tx1"/>
                                  </a:solidFill>
                                  <a:latin typeface="Cambria Math"/>
                                </a:rPr>
                                <m:t>2</m:t>
                              </m:r>
                            </m:sup>
                          </m:sSup>
                          <m:sSub>
                            <m:sSubPr>
                              <m:ctrlPr>
                                <a:rPr lang="en-US" sz="10400" i="1">
                                  <a:solidFill>
                                    <a:schemeClr val="tx1"/>
                                  </a:solidFill>
                                  <a:latin typeface="Cambria Math"/>
                                </a:rPr>
                              </m:ctrlPr>
                            </m:sSubPr>
                            <m:e>
                              <m:r>
                                <a:rPr lang="en-US" sz="10400" i="1">
                                  <a:solidFill>
                                    <a:schemeClr val="tx1"/>
                                  </a:solidFill>
                                  <a:latin typeface="Cambria Math"/>
                                </a:rPr>
                                <m:t>𝑑</m:t>
                              </m:r>
                            </m:e>
                            <m:sub>
                              <m:r>
                                <a:rPr lang="en-US" sz="10400" i="1">
                                  <a:solidFill>
                                    <a:schemeClr val="tx1"/>
                                  </a:solidFill>
                                  <a:latin typeface="Cambria Math"/>
                                </a:rPr>
                                <m:t>𝑦</m:t>
                              </m:r>
                            </m:sub>
                          </m:sSub>
                        </m:e>
                      </m:nary>
                      <m:r>
                        <a:rPr lang="en-US" sz="10400" i="1">
                          <a:solidFill>
                            <a:schemeClr val="tx1"/>
                          </a:solidFill>
                          <a:latin typeface="Cambria Math"/>
                        </a:rPr>
                        <m:t>−</m:t>
                      </m:r>
                      <m:nary>
                        <m:naryPr>
                          <m:limLoc m:val="undOvr"/>
                          <m:ctrlPr>
                            <a:rPr lang="en-US" sz="10400" i="1">
                              <a:solidFill>
                                <a:schemeClr val="tx1"/>
                              </a:solidFill>
                              <a:latin typeface="Cambria Math"/>
                            </a:rPr>
                          </m:ctrlPr>
                        </m:naryPr>
                        <m:sub>
                          <m:r>
                            <a:rPr lang="en-US" sz="10400" i="1">
                              <a:solidFill>
                                <a:schemeClr val="tx1"/>
                              </a:solidFill>
                              <a:latin typeface="Cambria Math"/>
                            </a:rPr>
                            <m:t>0</m:t>
                          </m:r>
                        </m:sub>
                        <m:sup>
                          <m:r>
                            <a:rPr lang="en-US" sz="10400" i="1">
                              <a:solidFill>
                                <a:schemeClr val="tx1"/>
                              </a:solidFill>
                              <a:latin typeface="Cambria Math"/>
                            </a:rPr>
                            <m:t>𝛿</m:t>
                          </m:r>
                        </m:sup>
                        <m:e>
                          <m:r>
                            <a:rPr lang="en-US" sz="10400" i="1">
                              <a:solidFill>
                                <a:schemeClr val="tx1"/>
                              </a:solidFill>
                              <a:latin typeface="Cambria Math"/>
                            </a:rPr>
                            <m:t>𝜌</m:t>
                          </m:r>
                          <m:r>
                            <a:rPr lang="en-US" sz="10400" i="1">
                              <a:solidFill>
                                <a:schemeClr val="tx1"/>
                              </a:solidFill>
                              <a:latin typeface="Cambria Math"/>
                            </a:rPr>
                            <m:t>𝑢</m:t>
                          </m:r>
                          <m:sSub>
                            <m:sSubPr>
                              <m:ctrlPr>
                                <a:rPr lang="en-US" sz="10400" i="1">
                                  <a:solidFill>
                                    <a:schemeClr val="tx1"/>
                                  </a:solidFill>
                                  <a:latin typeface="Cambria Math"/>
                                </a:rPr>
                              </m:ctrlPr>
                            </m:sSubPr>
                            <m:e>
                              <m:r>
                                <a:rPr lang="en-US" sz="10400" i="1">
                                  <a:solidFill>
                                    <a:schemeClr val="tx1"/>
                                  </a:solidFill>
                                  <a:latin typeface="Cambria Math"/>
                                </a:rPr>
                                <m:t>𝑈</m:t>
                              </m:r>
                            </m:e>
                            <m:sub>
                              <m:r>
                                <a:rPr lang="en-US" sz="10400" i="1">
                                  <a:solidFill>
                                    <a:schemeClr val="tx1"/>
                                  </a:solidFill>
                                  <a:latin typeface="Cambria Math"/>
                                </a:rPr>
                                <m:t>∞</m:t>
                              </m:r>
                            </m:sub>
                          </m:sSub>
                          <m:sSub>
                            <m:sSubPr>
                              <m:ctrlPr>
                                <a:rPr lang="en-US" sz="10400" i="1">
                                  <a:solidFill>
                                    <a:schemeClr val="tx1"/>
                                  </a:solidFill>
                                  <a:latin typeface="Cambria Math"/>
                                </a:rPr>
                              </m:ctrlPr>
                            </m:sSubPr>
                            <m:e>
                              <m:r>
                                <a:rPr lang="en-US" sz="10400" i="1">
                                  <a:solidFill>
                                    <a:schemeClr val="tx1"/>
                                  </a:solidFill>
                                  <a:latin typeface="Cambria Math"/>
                                </a:rPr>
                                <m:t>𝑑</m:t>
                              </m:r>
                            </m:e>
                            <m:sub>
                              <m:r>
                                <a:rPr lang="en-US" sz="10400" i="1">
                                  <a:solidFill>
                                    <a:schemeClr val="tx1"/>
                                  </a:solidFill>
                                  <a:latin typeface="Cambria Math"/>
                                </a:rPr>
                                <m:t>𝑦</m:t>
                              </m:r>
                            </m:sub>
                          </m:sSub>
                        </m:e>
                      </m:nary>
                    </m:oMath>
                  </m:oMathPara>
                </a14:m>
                <a:endParaRPr lang="en-US" sz="10400" dirty="0">
                  <a:solidFill>
                    <a:schemeClr val="tx1"/>
                  </a:solidFill>
                </a:endParaRPr>
              </a:p>
              <a:p>
                <a:r>
                  <a:rPr lang="en-US" sz="10400" dirty="0">
                    <a:solidFill>
                      <a:schemeClr val="tx1"/>
                    </a:solidFill>
                  </a:rPr>
                  <a:t> The negative sign follows from the fact that the frictional resistance acts in the opposite sense to the velocity. The equation may be rearranged to give:</a:t>
                </a:r>
              </a:p>
              <a:p>
                <a:pPr marL="0" indent="0">
                  <a:buNone/>
                </a:pPr>
                <a14:m>
                  <m:oMathPara xmlns:m="http://schemas.openxmlformats.org/officeDocument/2006/math">
                    <m:oMathParaPr>
                      <m:jc m:val="centerGroup"/>
                    </m:oMathParaPr>
                    <m:oMath xmlns:m="http://schemas.openxmlformats.org/officeDocument/2006/math">
                      <m:sSub>
                        <m:sSubPr>
                          <m:ctrlPr>
                            <a:rPr lang="en-US" sz="10400" i="1">
                              <a:solidFill>
                                <a:schemeClr val="tx1"/>
                              </a:solidFill>
                              <a:latin typeface="Cambria Math"/>
                            </a:rPr>
                          </m:ctrlPr>
                        </m:sSubPr>
                        <m:e>
                          <m:r>
                            <a:rPr lang="en-US" sz="10400" i="1">
                              <a:solidFill>
                                <a:schemeClr val="tx1"/>
                              </a:solidFill>
                              <a:latin typeface="Cambria Math"/>
                            </a:rPr>
                            <m:t>                     </m:t>
                          </m:r>
                          <m:r>
                            <a:rPr lang="en-US" sz="10400" i="1">
                              <a:solidFill>
                                <a:schemeClr val="tx1"/>
                              </a:solidFill>
                              <a:latin typeface="Cambria Math"/>
                            </a:rPr>
                            <m:t>𝐹</m:t>
                          </m:r>
                        </m:e>
                        <m:sub>
                          <m:r>
                            <a:rPr lang="en-US" sz="10400" i="1">
                              <a:solidFill>
                                <a:schemeClr val="tx1"/>
                              </a:solidFill>
                              <a:latin typeface="Cambria Math"/>
                            </a:rPr>
                            <m:t>𝑠</m:t>
                          </m:r>
                        </m:sub>
                      </m:sSub>
                      <m:r>
                        <a:rPr lang="en-US" sz="10400" i="1">
                          <a:solidFill>
                            <a:schemeClr val="tx1"/>
                          </a:solidFill>
                          <a:latin typeface="Cambria Math"/>
                        </a:rPr>
                        <m:t>=</m:t>
                      </m:r>
                      <m:nary>
                        <m:naryPr>
                          <m:limLoc m:val="undOvr"/>
                          <m:ctrlPr>
                            <a:rPr lang="en-US" sz="10400" i="1">
                              <a:solidFill>
                                <a:schemeClr val="tx1"/>
                              </a:solidFill>
                              <a:latin typeface="Cambria Math"/>
                            </a:rPr>
                          </m:ctrlPr>
                        </m:naryPr>
                        <m:sub>
                          <m:r>
                            <a:rPr lang="en-US" sz="10400" i="1">
                              <a:solidFill>
                                <a:schemeClr val="tx1"/>
                              </a:solidFill>
                              <a:latin typeface="Cambria Math"/>
                            </a:rPr>
                            <m:t>0</m:t>
                          </m:r>
                        </m:sub>
                        <m:sup>
                          <m:r>
                            <a:rPr lang="en-US" sz="10400" i="1">
                              <a:solidFill>
                                <a:schemeClr val="tx1"/>
                              </a:solidFill>
                              <a:latin typeface="Cambria Math"/>
                            </a:rPr>
                            <m:t>𝛿</m:t>
                          </m:r>
                        </m:sup>
                        <m:e>
                          <m:r>
                            <a:rPr lang="en-US" sz="10400" i="1">
                              <a:solidFill>
                                <a:schemeClr val="tx1"/>
                              </a:solidFill>
                              <a:latin typeface="Cambria Math"/>
                            </a:rPr>
                            <m:t>𝜌</m:t>
                          </m:r>
                          <m:d>
                            <m:dPr>
                              <m:ctrlPr>
                                <a:rPr lang="en-US" sz="10400" i="1">
                                  <a:solidFill>
                                    <a:schemeClr val="tx1"/>
                                  </a:solidFill>
                                  <a:latin typeface="Cambria Math"/>
                                </a:rPr>
                              </m:ctrlPr>
                            </m:dPr>
                            <m:e>
                              <m:sSub>
                                <m:sSubPr>
                                  <m:ctrlPr>
                                    <a:rPr lang="en-US" sz="10400" i="1">
                                      <a:solidFill>
                                        <a:schemeClr val="tx1"/>
                                      </a:solidFill>
                                      <a:latin typeface="Cambria Math"/>
                                    </a:rPr>
                                  </m:ctrlPr>
                                </m:sSubPr>
                                <m:e>
                                  <m:r>
                                    <a:rPr lang="en-US" sz="10400" i="1">
                                      <a:solidFill>
                                        <a:schemeClr val="tx1"/>
                                      </a:solidFill>
                                      <a:latin typeface="Cambria Math"/>
                                    </a:rPr>
                                    <m:t>𝑈</m:t>
                                  </m:r>
                                </m:e>
                                <m:sub>
                                  <m:r>
                                    <a:rPr lang="en-US" sz="10400" i="1">
                                      <a:solidFill>
                                        <a:schemeClr val="tx1"/>
                                      </a:solidFill>
                                      <a:latin typeface="Cambria Math"/>
                                    </a:rPr>
                                    <m:t>∞</m:t>
                                  </m:r>
                                </m:sub>
                              </m:sSub>
                              <m:r>
                                <a:rPr lang="en-US" sz="10400" i="1">
                                  <a:solidFill>
                                    <a:schemeClr val="tx1"/>
                                  </a:solidFill>
                                  <a:latin typeface="Cambria Math"/>
                                </a:rPr>
                                <m:t>𝑢</m:t>
                              </m:r>
                              <m:r>
                                <a:rPr lang="en-US" sz="10400" i="1">
                                  <a:solidFill>
                                    <a:schemeClr val="tx1"/>
                                  </a:solidFill>
                                  <a:latin typeface="Cambria Math"/>
                                </a:rPr>
                                <m:t>−</m:t>
                              </m:r>
                              <m:sSup>
                                <m:sSupPr>
                                  <m:ctrlPr>
                                    <a:rPr lang="en-US" sz="10400" i="1">
                                      <a:solidFill>
                                        <a:schemeClr val="tx1"/>
                                      </a:solidFill>
                                      <a:latin typeface="Cambria Math"/>
                                    </a:rPr>
                                  </m:ctrlPr>
                                </m:sSupPr>
                                <m:e>
                                  <m:r>
                                    <a:rPr lang="en-US" sz="10400" i="1">
                                      <a:solidFill>
                                        <a:schemeClr val="tx1"/>
                                      </a:solidFill>
                                      <a:latin typeface="Cambria Math"/>
                                    </a:rPr>
                                    <m:t>𝑢</m:t>
                                  </m:r>
                                </m:e>
                                <m:sup>
                                  <m:r>
                                    <a:rPr lang="en-US" sz="10400" i="1">
                                      <a:solidFill>
                                        <a:schemeClr val="tx1"/>
                                      </a:solidFill>
                                      <a:latin typeface="Cambria Math"/>
                                    </a:rPr>
                                    <m:t>2</m:t>
                                  </m:r>
                                </m:sup>
                              </m:sSup>
                            </m:e>
                          </m:d>
                        </m:e>
                      </m:nary>
                      <m:sSub>
                        <m:sSubPr>
                          <m:ctrlPr>
                            <a:rPr lang="en-US" sz="10400" i="1">
                              <a:solidFill>
                                <a:schemeClr val="tx1"/>
                              </a:solidFill>
                              <a:latin typeface="Cambria Math"/>
                            </a:rPr>
                          </m:ctrlPr>
                        </m:sSubPr>
                        <m:e>
                          <m:r>
                            <a:rPr lang="en-US" sz="10400" i="1">
                              <a:solidFill>
                                <a:schemeClr val="tx1"/>
                              </a:solidFill>
                              <a:latin typeface="Cambria Math"/>
                            </a:rPr>
                            <m:t>𝑑</m:t>
                          </m:r>
                        </m:e>
                        <m:sub>
                          <m:r>
                            <a:rPr lang="en-US" sz="10400" i="1">
                              <a:solidFill>
                                <a:schemeClr val="tx1"/>
                              </a:solidFill>
                              <a:latin typeface="Cambria Math"/>
                            </a:rPr>
                            <m:t>𝑦</m:t>
                          </m:r>
                        </m:sub>
                      </m:sSub>
                    </m:oMath>
                  </m:oMathPara>
                </a14:m>
                <a:endParaRPr lang="en-US" sz="10400"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n-US" sz="10400" i="1">
                          <a:solidFill>
                            <a:schemeClr val="tx1"/>
                          </a:solidFill>
                          <a:latin typeface="Cambria Math"/>
                        </a:rPr>
                        <m:t>                                    =</m:t>
                      </m:r>
                      <m:r>
                        <a:rPr lang="en-US" sz="10400" i="1">
                          <a:solidFill>
                            <a:schemeClr val="tx1"/>
                          </a:solidFill>
                          <a:latin typeface="Cambria Math"/>
                        </a:rPr>
                        <m:t>𝜌</m:t>
                      </m:r>
                      <m:sSubSup>
                        <m:sSubSupPr>
                          <m:ctrlPr>
                            <a:rPr lang="en-US" sz="10400" i="1">
                              <a:solidFill>
                                <a:schemeClr val="tx1"/>
                              </a:solidFill>
                              <a:latin typeface="Cambria Math"/>
                            </a:rPr>
                          </m:ctrlPr>
                        </m:sSubSupPr>
                        <m:e>
                          <m:r>
                            <a:rPr lang="en-US" sz="10400" i="1">
                              <a:solidFill>
                                <a:schemeClr val="tx1"/>
                              </a:solidFill>
                              <a:latin typeface="Cambria Math"/>
                            </a:rPr>
                            <m:t>𝑈</m:t>
                          </m:r>
                        </m:e>
                        <m:sub>
                          <m:r>
                            <a:rPr lang="en-US" sz="10400" i="1">
                              <a:solidFill>
                                <a:schemeClr val="tx1"/>
                              </a:solidFill>
                              <a:latin typeface="Cambria Math"/>
                            </a:rPr>
                            <m:t>∞</m:t>
                          </m:r>
                        </m:sub>
                        <m:sup>
                          <m:r>
                            <a:rPr lang="en-US" sz="10400" i="1">
                              <a:solidFill>
                                <a:schemeClr val="tx1"/>
                              </a:solidFill>
                              <a:latin typeface="Cambria Math"/>
                            </a:rPr>
                            <m:t>2</m:t>
                          </m:r>
                        </m:sup>
                      </m:sSubSup>
                      <m:nary>
                        <m:naryPr>
                          <m:limLoc m:val="undOvr"/>
                          <m:ctrlPr>
                            <a:rPr lang="en-US" sz="10400" i="1">
                              <a:solidFill>
                                <a:schemeClr val="tx1"/>
                              </a:solidFill>
                              <a:latin typeface="Cambria Math"/>
                            </a:rPr>
                          </m:ctrlPr>
                        </m:naryPr>
                        <m:sub>
                          <m:r>
                            <a:rPr lang="en-US" sz="10400" i="1">
                              <a:solidFill>
                                <a:schemeClr val="tx1"/>
                              </a:solidFill>
                              <a:latin typeface="Cambria Math"/>
                            </a:rPr>
                            <m:t>0</m:t>
                          </m:r>
                        </m:sub>
                        <m:sup>
                          <m:r>
                            <a:rPr lang="en-US" sz="10400" i="1">
                              <a:solidFill>
                                <a:schemeClr val="tx1"/>
                              </a:solidFill>
                              <a:latin typeface="Cambria Math"/>
                            </a:rPr>
                            <m:t>𝛿</m:t>
                          </m:r>
                        </m:sup>
                        <m:e>
                          <m:f>
                            <m:fPr>
                              <m:ctrlPr>
                                <a:rPr lang="en-US" sz="10400" i="1">
                                  <a:solidFill>
                                    <a:schemeClr val="tx1"/>
                                  </a:solidFill>
                                  <a:latin typeface="Cambria Math"/>
                                </a:rPr>
                              </m:ctrlPr>
                            </m:fPr>
                            <m:num>
                              <m:r>
                                <a:rPr lang="en-US" sz="10400" i="1">
                                  <a:solidFill>
                                    <a:schemeClr val="tx1"/>
                                  </a:solidFill>
                                  <a:latin typeface="Cambria Math"/>
                                </a:rPr>
                                <m:t>𝑢</m:t>
                              </m:r>
                            </m:num>
                            <m:den>
                              <m:sSub>
                                <m:sSubPr>
                                  <m:ctrlPr>
                                    <a:rPr lang="en-US" sz="10400" i="1">
                                      <a:solidFill>
                                        <a:schemeClr val="tx1"/>
                                      </a:solidFill>
                                      <a:latin typeface="Cambria Math"/>
                                    </a:rPr>
                                  </m:ctrlPr>
                                </m:sSubPr>
                                <m:e>
                                  <m:r>
                                    <a:rPr lang="en-US" sz="10400" i="1">
                                      <a:solidFill>
                                        <a:schemeClr val="tx1"/>
                                      </a:solidFill>
                                      <a:latin typeface="Cambria Math"/>
                                    </a:rPr>
                                    <m:t>𝑈</m:t>
                                  </m:r>
                                </m:e>
                                <m:sub>
                                  <m:r>
                                    <a:rPr lang="en-US" sz="10400" i="1">
                                      <a:solidFill>
                                        <a:schemeClr val="tx1"/>
                                      </a:solidFill>
                                      <a:latin typeface="Cambria Math"/>
                                    </a:rPr>
                                    <m:t>∞</m:t>
                                  </m:r>
                                </m:sub>
                              </m:sSub>
                            </m:den>
                          </m:f>
                        </m:e>
                      </m:nary>
                      <m:d>
                        <m:dPr>
                          <m:ctrlPr>
                            <a:rPr lang="en-US" sz="10400" i="1">
                              <a:solidFill>
                                <a:schemeClr val="tx1"/>
                              </a:solidFill>
                              <a:latin typeface="Cambria Math"/>
                            </a:rPr>
                          </m:ctrlPr>
                        </m:dPr>
                        <m:e>
                          <m:r>
                            <a:rPr lang="en-US" sz="10400" i="1">
                              <a:solidFill>
                                <a:schemeClr val="tx1"/>
                              </a:solidFill>
                              <a:latin typeface="Cambria Math"/>
                            </a:rPr>
                            <m:t>1−</m:t>
                          </m:r>
                          <m:f>
                            <m:fPr>
                              <m:ctrlPr>
                                <a:rPr lang="en-US" sz="10400" i="1">
                                  <a:solidFill>
                                    <a:schemeClr val="tx1"/>
                                  </a:solidFill>
                                  <a:latin typeface="Cambria Math"/>
                                </a:rPr>
                              </m:ctrlPr>
                            </m:fPr>
                            <m:num>
                              <m:r>
                                <a:rPr lang="en-US" sz="10400" i="1">
                                  <a:solidFill>
                                    <a:schemeClr val="tx1"/>
                                  </a:solidFill>
                                  <a:latin typeface="Cambria Math"/>
                                </a:rPr>
                                <m:t>𝑢</m:t>
                              </m:r>
                            </m:num>
                            <m:den>
                              <m:sSub>
                                <m:sSubPr>
                                  <m:ctrlPr>
                                    <a:rPr lang="en-US" sz="10400" i="1">
                                      <a:solidFill>
                                        <a:schemeClr val="tx1"/>
                                      </a:solidFill>
                                      <a:latin typeface="Cambria Math"/>
                                    </a:rPr>
                                  </m:ctrlPr>
                                </m:sSubPr>
                                <m:e>
                                  <m:r>
                                    <a:rPr lang="en-US" sz="10400" i="1">
                                      <a:solidFill>
                                        <a:schemeClr val="tx1"/>
                                      </a:solidFill>
                                      <a:latin typeface="Cambria Math"/>
                                    </a:rPr>
                                    <m:t>𝑈</m:t>
                                  </m:r>
                                </m:e>
                                <m:sub>
                                  <m:r>
                                    <a:rPr lang="en-US" sz="10400" i="1">
                                      <a:solidFill>
                                        <a:schemeClr val="tx1"/>
                                      </a:solidFill>
                                      <a:latin typeface="Cambria Math"/>
                                    </a:rPr>
                                    <m:t>∞</m:t>
                                  </m:r>
                                </m:sub>
                              </m:sSub>
                            </m:den>
                          </m:f>
                        </m:e>
                      </m:d>
                      <m:sSub>
                        <m:sSubPr>
                          <m:ctrlPr>
                            <a:rPr lang="en-US" sz="10400" i="1">
                              <a:solidFill>
                                <a:schemeClr val="tx1"/>
                              </a:solidFill>
                              <a:latin typeface="Cambria Math"/>
                            </a:rPr>
                          </m:ctrlPr>
                        </m:sSubPr>
                        <m:e>
                          <m:r>
                            <a:rPr lang="en-US" sz="10400" i="1">
                              <a:solidFill>
                                <a:schemeClr val="tx1"/>
                              </a:solidFill>
                              <a:latin typeface="Cambria Math"/>
                            </a:rPr>
                            <m:t>𝑑</m:t>
                          </m:r>
                        </m:e>
                        <m:sub>
                          <m:r>
                            <a:rPr lang="en-US" sz="10400" i="1">
                              <a:solidFill>
                                <a:schemeClr val="tx1"/>
                              </a:solidFill>
                              <a:latin typeface="Cambria Math"/>
                            </a:rPr>
                            <m:t>𝑦</m:t>
                          </m:r>
                        </m:sub>
                      </m:sSub>
                    </m:oMath>
                  </m:oMathPara>
                </a14:m>
                <a:endParaRPr lang="en-US" sz="10400"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n-US" sz="10400" i="1">
                          <a:solidFill>
                            <a:schemeClr val="tx1"/>
                          </a:solidFill>
                          <a:latin typeface="Cambria Math"/>
                        </a:rPr>
                        <m:t>=</m:t>
                      </m:r>
                      <m:r>
                        <a:rPr lang="en-US" sz="10400" i="1">
                          <a:solidFill>
                            <a:schemeClr val="tx1"/>
                          </a:solidFill>
                          <a:latin typeface="Cambria Math"/>
                        </a:rPr>
                        <m:t>𝜌</m:t>
                      </m:r>
                      <m:sSubSup>
                        <m:sSubSupPr>
                          <m:ctrlPr>
                            <a:rPr lang="en-US" sz="10400" i="1">
                              <a:solidFill>
                                <a:schemeClr val="tx1"/>
                              </a:solidFill>
                              <a:latin typeface="Cambria Math"/>
                            </a:rPr>
                          </m:ctrlPr>
                        </m:sSubSupPr>
                        <m:e>
                          <m:r>
                            <a:rPr lang="en-US" sz="10400" i="1">
                              <a:solidFill>
                                <a:schemeClr val="tx1"/>
                              </a:solidFill>
                              <a:latin typeface="Cambria Math"/>
                            </a:rPr>
                            <m:t>𝑈</m:t>
                          </m:r>
                        </m:e>
                        <m:sub>
                          <m:r>
                            <a:rPr lang="en-US" sz="10400" i="1">
                              <a:solidFill>
                                <a:schemeClr val="tx1"/>
                              </a:solidFill>
                              <a:latin typeface="Cambria Math"/>
                            </a:rPr>
                            <m:t>∞</m:t>
                          </m:r>
                        </m:sub>
                        <m:sup>
                          <m:r>
                            <a:rPr lang="en-US" sz="10400" i="1">
                              <a:solidFill>
                                <a:schemeClr val="tx1"/>
                              </a:solidFill>
                              <a:latin typeface="Cambria Math"/>
                            </a:rPr>
                            <m:t>2</m:t>
                          </m:r>
                        </m:sup>
                      </m:sSubSup>
                      <m:r>
                        <a:rPr lang="en-US" sz="10400" i="1">
                          <a:solidFill>
                            <a:schemeClr val="tx1"/>
                          </a:solidFill>
                          <a:latin typeface="Cambria Math"/>
                        </a:rPr>
                        <m:t>𝜃</m:t>
                      </m:r>
                    </m:oMath>
                  </m:oMathPara>
                </a14:m>
                <a:endParaRPr lang="en-US" sz="10400" dirty="0">
                  <a:solidFill>
                    <a:schemeClr val="tx1"/>
                  </a:solidFill>
                </a:endParaRPr>
              </a:p>
              <a:p>
                <a:endParaRPr lang="en-US" sz="10400" dirty="0">
                  <a:solidFill>
                    <a:schemeClr val="tx1"/>
                  </a:solidFill>
                </a:endParaRP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70916" y="196553"/>
                <a:ext cx="10528419" cy="6554625"/>
              </a:xfrm>
              <a:blipFill rotWithShape="1">
                <a:blip r:embed="rId2"/>
                <a:stretch>
                  <a:fillRect l="-521" t="-2047" r="-290"/>
                </a:stretch>
              </a:blipFill>
            </p:spPr>
            <p:txBody>
              <a:bodyPr/>
              <a:lstStyle/>
              <a:p>
                <a:r>
                  <a:rPr lang="en-US">
                    <a:noFill/>
                  </a:rPr>
                  <a:t> </a:t>
                </a:r>
              </a:p>
            </p:txBody>
          </p:sp>
        </mc:Fallback>
      </mc:AlternateContent>
    </p:spTree>
    <p:extLst>
      <p:ext uri="{BB962C8B-B14F-4D97-AF65-F5344CB8AC3E}">
        <p14:creationId xmlns:p14="http://schemas.microsoft.com/office/powerpoint/2010/main" val="8793218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50378" y="213645"/>
                <a:ext cx="9631110" cy="6503349"/>
              </a:xfrm>
            </p:spPr>
            <p:txBody>
              <a:bodyPr>
                <a:normAutofit/>
              </a:bodyPr>
              <a:lstStyle/>
              <a:p>
                <a:pPr lvl="0">
                  <a:buClr>
                    <a:srgbClr val="90C226"/>
                  </a:buClr>
                </a:pPr>
                <a:r>
                  <a:rPr lang="en-US" sz="2600" dirty="0" smtClean="0">
                    <a:solidFill>
                      <a:schemeClr val="tx1"/>
                    </a:solidFill>
                  </a:rPr>
                  <a:t>The frictional shear at the solid surface is not a constant, but varies with X, due to the growth of the boundary layer. The shear force may therefore be expressed as:</a:t>
                </a:r>
              </a:p>
              <a:p>
                <a:pPr marL="0" lvl="0" indent="0">
                  <a:buClr>
                    <a:srgbClr val="90C226"/>
                  </a:buClr>
                  <a:buNone/>
                </a:pPr>
                <a14:m>
                  <m:oMathPara xmlns:m="http://schemas.openxmlformats.org/officeDocument/2006/math">
                    <m:oMathParaPr>
                      <m:jc m:val="centerGroup"/>
                    </m:oMathParaPr>
                    <m:oMath xmlns:m="http://schemas.openxmlformats.org/officeDocument/2006/math">
                      <m:sSub>
                        <m:sSubPr>
                          <m:ctrlPr>
                            <a:rPr lang="en-US" sz="2600" i="1">
                              <a:solidFill>
                                <a:schemeClr val="tx1"/>
                              </a:solidFill>
                              <a:latin typeface="Cambria Math"/>
                            </a:rPr>
                          </m:ctrlPr>
                        </m:sSubPr>
                        <m:e>
                          <m:r>
                            <a:rPr lang="en-US" sz="2600" i="1">
                              <a:solidFill>
                                <a:schemeClr val="tx1"/>
                              </a:solidFill>
                              <a:latin typeface="Cambria Math"/>
                            </a:rPr>
                            <m:t>𝐹</m:t>
                          </m:r>
                        </m:e>
                        <m:sub>
                          <m:r>
                            <a:rPr lang="en-US" sz="2600" i="1">
                              <a:solidFill>
                                <a:schemeClr val="tx1"/>
                              </a:solidFill>
                              <a:latin typeface="Cambria Math"/>
                            </a:rPr>
                            <m:t>𝑠</m:t>
                          </m:r>
                        </m:sub>
                      </m:sSub>
                      <m:r>
                        <a:rPr lang="en-US" sz="2600" i="1">
                          <a:solidFill>
                            <a:schemeClr val="tx1"/>
                          </a:solidFill>
                          <a:latin typeface="Cambria Math"/>
                        </a:rPr>
                        <m:t>=</m:t>
                      </m:r>
                      <m:nary>
                        <m:naryPr>
                          <m:limLoc m:val="undOvr"/>
                          <m:ctrlPr>
                            <a:rPr lang="en-US" sz="2600" i="1">
                              <a:solidFill>
                                <a:schemeClr val="tx1"/>
                              </a:solidFill>
                              <a:latin typeface="Cambria Math"/>
                            </a:rPr>
                          </m:ctrlPr>
                        </m:naryPr>
                        <m:sub>
                          <m:r>
                            <a:rPr lang="en-US" sz="2600" i="1">
                              <a:solidFill>
                                <a:schemeClr val="tx1"/>
                              </a:solidFill>
                              <a:latin typeface="Cambria Math"/>
                            </a:rPr>
                            <m:t>0</m:t>
                          </m:r>
                        </m:sub>
                        <m:sup>
                          <m:r>
                            <a:rPr lang="en-US" sz="2600" i="1">
                              <a:solidFill>
                                <a:schemeClr val="tx1"/>
                              </a:solidFill>
                              <a:latin typeface="Cambria Math"/>
                            </a:rPr>
                            <m:t>𝐿</m:t>
                          </m:r>
                        </m:sup>
                        <m:e>
                          <m:sSub>
                            <m:sSubPr>
                              <m:ctrlPr>
                                <a:rPr lang="en-US" sz="2600" i="1">
                                  <a:solidFill>
                                    <a:schemeClr val="tx1"/>
                                  </a:solidFill>
                                  <a:latin typeface="Cambria Math"/>
                                </a:rPr>
                              </m:ctrlPr>
                            </m:sSubPr>
                            <m:e>
                              <m:r>
                                <a:rPr lang="en-US" sz="2600" i="1">
                                  <a:solidFill>
                                    <a:schemeClr val="tx1"/>
                                  </a:solidFill>
                                  <a:latin typeface="Cambria Math"/>
                                </a:rPr>
                                <m:t>𝜏</m:t>
                              </m:r>
                            </m:e>
                            <m:sub>
                              <m:r>
                                <a:rPr lang="en-US" sz="2600" i="1">
                                  <a:solidFill>
                                    <a:schemeClr val="tx1"/>
                                  </a:solidFill>
                                  <a:latin typeface="Cambria Math"/>
                                </a:rPr>
                                <m:t>0</m:t>
                              </m:r>
                            </m:sub>
                          </m:sSub>
                          <m:sSub>
                            <m:sSubPr>
                              <m:ctrlPr>
                                <a:rPr lang="en-US" sz="2600" i="1">
                                  <a:solidFill>
                                    <a:schemeClr val="tx1"/>
                                  </a:solidFill>
                                  <a:latin typeface="Cambria Math"/>
                                </a:rPr>
                              </m:ctrlPr>
                            </m:sSubPr>
                            <m:e>
                              <m:r>
                                <a:rPr lang="en-US" sz="2600" i="1">
                                  <a:solidFill>
                                    <a:schemeClr val="tx1"/>
                                  </a:solidFill>
                                  <a:latin typeface="Cambria Math"/>
                                </a:rPr>
                                <m:t>𝑑</m:t>
                              </m:r>
                            </m:e>
                            <m:sub>
                              <m:r>
                                <a:rPr lang="en-US" sz="2600" i="1">
                                  <a:solidFill>
                                    <a:schemeClr val="tx1"/>
                                  </a:solidFill>
                                  <a:latin typeface="Cambria Math"/>
                                </a:rPr>
                                <m:t>𝑥</m:t>
                              </m:r>
                            </m:sub>
                          </m:sSub>
                        </m:e>
                      </m:nary>
                    </m:oMath>
                  </m:oMathPara>
                </a14:m>
                <a:endParaRPr lang="en-US" sz="2600" dirty="0" smtClean="0">
                  <a:solidFill>
                    <a:schemeClr val="tx1"/>
                  </a:solidFill>
                </a:endParaRPr>
              </a:p>
              <a:p>
                <a:pPr marL="0" indent="0">
                  <a:buNone/>
                </a:pPr>
                <a:r>
                  <a:rPr lang="en-US" sz="2600" dirty="0" smtClean="0">
                    <a:solidFill>
                      <a:schemeClr val="tx1"/>
                    </a:solidFill>
                  </a:rPr>
                  <a:t>Where</a:t>
                </a:r>
                <a:r>
                  <a:rPr lang="en-US" sz="2600" dirty="0">
                    <a:solidFill>
                      <a:schemeClr val="tx1"/>
                    </a:solidFill>
                  </a:rPr>
                  <a:t>: - </a:t>
                </a:r>
                <a14:m>
                  <m:oMath xmlns:m="http://schemas.openxmlformats.org/officeDocument/2006/math">
                    <m:sSub>
                      <m:sSubPr>
                        <m:ctrlPr>
                          <a:rPr lang="en-US" sz="2600" i="1">
                            <a:solidFill>
                              <a:schemeClr val="tx1"/>
                            </a:solidFill>
                            <a:latin typeface="Cambria Math"/>
                          </a:rPr>
                        </m:ctrlPr>
                      </m:sSubPr>
                      <m:e>
                        <m:r>
                          <a:rPr lang="en-US" sz="2600" i="1">
                            <a:solidFill>
                              <a:schemeClr val="tx1"/>
                            </a:solidFill>
                            <a:latin typeface="Cambria Math"/>
                          </a:rPr>
                          <m:t>𝜏</m:t>
                        </m:r>
                      </m:e>
                      <m:sub>
                        <m:r>
                          <a:rPr lang="en-US" sz="2600" i="1">
                            <a:solidFill>
                              <a:schemeClr val="tx1"/>
                            </a:solidFill>
                            <a:latin typeface="Cambria Math"/>
                          </a:rPr>
                          <m:t>0</m:t>
                        </m:r>
                      </m:sub>
                    </m:sSub>
                  </m:oMath>
                </a14:m>
                <a:r>
                  <a:rPr lang="en-US" sz="2600" dirty="0">
                    <a:solidFill>
                      <a:schemeClr val="tx1"/>
                    </a:solidFill>
                  </a:rPr>
                  <a:t> is the shear stress between the fluid and the solid surface. The momentum integral equation is therefore:</a:t>
                </a:r>
              </a:p>
              <a:p>
                <a:pPr marL="0" indent="0">
                  <a:buNone/>
                </a:pPr>
                <a14:m>
                  <m:oMathPara xmlns:m="http://schemas.openxmlformats.org/officeDocument/2006/math">
                    <m:oMathParaPr>
                      <m:jc m:val="centerGroup"/>
                    </m:oMathParaPr>
                    <m:oMath xmlns:m="http://schemas.openxmlformats.org/officeDocument/2006/math">
                      <m:nary>
                        <m:naryPr>
                          <m:limLoc m:val="undOvr"/>
                          <m:ctrlPr>
                            <a:rPr lang="en-US" sz="2600" i="1">
                              <a:solidFill>
                                <a:schemeClr val="tx1"/>
                              </a:solidFill>
                              <a:latin typeface="Cambria Math"/>
                            </a:rPr>
                          </m:ctrlPr>
                        </m:naryPr>
                        <m:sub>
                          <m:r>
                            <a:rPr lang="en-US" sz="2600" i="1">
                              <a:solidFill>
                                <a:schemeClr val="tx1"/>
                              </a:solidFill>
                              <a:latin typeface="Cambria Math"/>
                            </a:rPr>
                            <m:t>0</m:t>
                          </m:r>
                        </m:sub>
                        <m:sup>
                          <m:r>
                            <a:rPr lang="en-US" sz="2600" i="1">
                              <a:solidFill>
                                <a:schemeClr val="tx1"/>
                              </a:solidFill>
                              <a:latin typeface="Cambria Math"/>
                            </a:rPr>
                            <m:t>𝐿</m:t>
                          </m:r>
                        </m:sup>
                        <m:e>
                          <m:sSub>
                            <m:sSubPr>
                              <m:ctrlPr>
                                <a:rPr lang="en-US" sz="2600" i="1">
                                  <a:solidFill>
                                    <a:schemeClr val="tx1"/>
                                  </a:solidFill>
                                  <a:latin typeface="Cambria Math"/>
                                </a:rPr>
                              </m:ctrlPr>
                            </m:sSubPr>
                            <m:e>
                              <m:r>
                                <a:rPr lang="en-US" sz="2600" i="1">
                                  <a:solidFill>
                                    <a:schemeClr val="tx1"/>
                                  </a:solidFill>
                                  <a:latin typeface="Cambria Math"/>
                                </a:rPr>
                                <m:t>𝜏</m:t>
                              </m:r>
                            </m:e>
                            <m:sub>
                              <m:r>
                                <a:rPr lang="en-US" sz="2600" i="1">
                                  <a:solidFill>
                                    <a:schemeClr val="tx1"/>
                                  </a:solidFill>
                                  <a:latin typeface="Cambria Math"/>
                                </a:rPr>
                                <m:t>𝑜</m:t>
                              </m:r>
                            </m:sub>
                          </m:sSub>
                        </m:e>
                      </m:nary>
                      <m:r>
                        <a:rPr lang="en-US" sz="2600" i="1">
                          <a:solidFill>
                            <a:schemeClr val="tx1"/>
                          </a:solidFill>
                          <a:latin typeface="Cambria Math"/>
                        </a:rPr>
                        <m:t>=</m:t>
                      </m:r>
                      <m:r>
                        <a:rPr lang="en-US" sz="2600" i="1">
                          <a:solidFill>
                            <a:schemeClr val="tx1"/>
                          </a:solidFill>
                          <a:latin typeface="Cambria Math"/>
                        </a:rPr>
                        <m:t>𝜌</m:t>
                      </m:r>
                      <m:sSubSup>
                        <m:sSubSupPr>
                          <m:ctrlPr>
                            <a:rPr lang="en-US" sz="2600" i="1">
                              <a:solidFill>
                                <a:schemeClr val="tx1"/>
                              </a:solidFill>
                              <a:latin typeface="Cambria Math"/>
                            </a:rPr>
                          </m:ctrlPr>
                        </m:sSubSupPr>
                        <m:e>
                          <m:r>
                            <a:rPr lang="en-US" sz="2600" i="1">
                              <a:solidFill>
                                <a:schemeClr val="tx1"/>
                              </a:solidFill>
                              <a:latin typeface="Cambria Math"/>
                            </a:rPr>
                            <m:t>𝑈</m:t>
                          </m:r>
                        </m:e>
                        <m:sub>
                          <m:r>
                            <a:rPr lang="en-US" sz="2600" i="1">
                              <a:solidFill>
                                <a:schemeClr val="tx1"/>
                              </a:solidFill>
                              <a:latin typeface="Cambria Math"/>
                            </a:rPr>
                            <m:t>∞</m:t>
                          </m:r>
                        </m:sub>
                        <m:sup>
                          <m:r>
                            <a:rPr lang="en-US" sz="2600" i="1">
                              <a:solidFill>
                                <a:schemeClr val="tx1"/>
                              </a:solidFill>
                              <a:latin typeface="Cambria Math"/>
                            </a:rPr>
                            <m:t>2</m:t>
                          </m:r>
                        </m:sup>
                      </m:sSubSup>
                      <m:r>
                        <a:rPr lang="en-US" sz="2600" i="1">
                          <a:solidFill>
                            <a:schemeClr val="tx1"/>
                          </a:solidFill>
                          <a:latin typeface="Cambria Math"/>
                        </a:rPr>
                        <m:t>𝜃</m:t>
                      </m:r>
                    </m:oMath>
                  </m:oMathPara>
                </a14:m>
                <a:endParaRPr lang="en-US" sz="2600" dirty="0">
                  <a:solidFill>
                    <a:schemeClr val="tx1"/>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50378" y="213645"/>
                <a:ext cx="9631110" cy="6503349"/>
              </a:xfrm>
              <a:blipFill rotWithShape="1">
                <a:blip r:embed="rId2"/>
                <a:stretch>
                  <a:fillRect l="-1076" t="-843"/>
                </a:stretch>
              </a:blipFill>
            </p:spPr>
            <p:txBody>
              <a:bodyPr/>
              <a:lstStyle/>
              <a:p>
                <a:r>
                  <a:rPr lang="en-US">
                    <a:noFill/>
                  </a:rPr>
                  <a:t> </a:t>
                </a:r>
              </a:p>
            </p:txBody>
          </p:sp>
        </mc:Fallback>
      </mc:AlternateContent>
    </p:spTree>
    <p:extLst>
      <p:ext uri="{BB962C8B-B14F-4D97-AF65-F5344CB8AC3E}">
        <p14:creationId xmlns:p14="http://schemas.microsoft.com/office/powerpoint/2010/main" val="761452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7649" y="239283"/>
                <a:ext cx="9272187" cy="6306796"/>
              </a:xfrm>
            </p:spPr>
            <p:txBody>
              <a:bodyPr>
                <a:normAutofit fontScale="70000" lnSpcReduction="20000"/>
              </a:bodyPr>
              <a:lstStyle/>
              <a:p>
                <a:pPr marL="0" indent="0">
                  <a:buNone/>
                </a:pPr>
                <a:r>
                  <a:rPr lang="en-US" sz="3100" b="1" dirty="0" smtClean="0">
                    <a:solidFill>
                      <a:schemeClr val="tx1"/>
                    </a:solidFill>
                  </a:rPr>
                  <a:t>Example 3.1.01:-</a:t>
                </a:r>
                <a:r>
                  <a:rPr lang="en-US" sz="3100" dirty="0">
                    <a:solidFill>
                      <a:schemeClr val="tx1"/>
                    </a:solidFill>
                  </a:rPr>
                  <a:t> The velocity distribution in the boundary layer is given as:</a:t>
                </a:r>
              </a:p>
              <a:p>
                <a:pPr marL="0" indent="0">
                  <a:buNone/>
                </a:pPr>
                <a:r>
                  <a:rPr lang="en-US" sz="3100" dirty="0">
                    <a:solidFill>
                      <a:schemeClr val="tx1"/>
                    </a:solidFill>
                  </a:rPr>
                  <a:t>                                                   </a:t>
                </a:r>
                <a14:m>
                  <m:oMath xmlns:m="http://schemas.openxmlformats.org/officeDocument/2006/math">
                    <m:f>
                      <m:fPr>
                        <m:ctrlPr>
                          <a:rPr lang="en-US" sz="3100" i="1">
                            <a:solidFill>
                              <a:schemeClr val="tx1"/>
                            </a:solidFill>
                            <a:latin typeface="Cambria Math"/>
                          </a:rPr>
                        </m:ctrlPr>
                      </m:fPr>
                      <m:num>
                        <m:r>
                          <a:rPr lang="en-US" sz="3100" i="1">
                            <a:solidFill>
                              <a:schemeClr val="tx1"/>
                            </a:solidFill>
                            <a:latin typeface="Cambria Math"/>
                          </a:rPr>
                          <m:t>𝑢</m:t>
                        </m:r>
                      </m:num>
                      <m:den>
                        <m:sSub>
                          <m:sSubPr>
                            <m:ctrlPr>
                              <a:rPr lang="en-US" sz="3100" i="1">
                                <a:solidFill>
                                  <a:schemeClr val="tx1"/>
                                </a:solidFill>
                                <a:latin typeface="Cambria Math"/>
                              </a:rPr>
                            </m:ctrlPr>
                          </m:sSubPr>
                          <m:e>
                            <m:r>
                              <a:rPr lang="en-US" sz="3100" i="1">
                                <a:solidFill>
                                  <a:schemeClr val="tx1"/>
                                </a:solidFill>
                                <a:latin typeface="Cambria Math"/>
                              </a:rPr>
                              <m:t>𝑈</m:t>
                            </m:r>
                          </m:e>
                          <m:sub>
                            <m:r>
                              <a:rPr lang="en-US" sz="3100" i="1">
                                <a:solidFill>
                                  <a:schemeClr val="tx1"/>
                                </a:solidFill>
                                <a:latin typeface="Cambria Math"/>
                              </a:rPr>
                              <m:t>∞</m:t>
                            </m:r>
                          </m:sub>
                        </m:sSub>
                      </m:den>
                    </m:f>
                  </m:oMath>
                </a14:m>
                <a:r>
                  <a:rPr lang="en-US" sz="3100" dirty="0">
                    <a:solidFill>
                      <a:schemeClr val="tx1"/>
                    </a:solidFill>
                  </a:rPr>
                  <a:t>=</a:t>
                </a:r>
                <a14:m>
                  <m:oMath xmlns:m="http://schemas.openxmlformats.org/officeDocument/2006/math">
                    <m:f>
                      <m:fPr>
                        <m:ctrlPr>
                          <a:rPr lang="en-US" sz="3100" i="1">
                            <a:solidFill>
                              <a:schemeClr val="tx1"/>
                            </a:solidFill>
                            <a:latin typeface="Cambria Math"/>
                          </a:rPr>
                        </m:ctrlPr>
                      </m:fPr>
                      <m:num>
                        <m:r>
                          <a:rPr lang="en-US" sz="3100" i="1">
                            <a:solidFill>
                              <a:schemeClr val="tx1"/>
                            </a:solidFill>
                            <a:latin typeface="Cambria Math"/>
                          </a:rPr>
                          <m:t>3</m:t>
                        </m:r>
                      </m:num>
                      <m:den>
                        <m:r>
                          <a:rPr lang="en-US" sz="3100" i="1">
                            <a:solidFill>
                              <a:schemeClr val="tx1"/>
                            </a:solidFill>
                            <a:latin typeface="Cambria Math"/>
                          </a:rPr>
                          <m:t>2</m:t>
                        </m:r>
                      </m:den>
                    </m:f>
                    <m:r>
                      <a:rPr lang="en-US" sz="3100" i="1" smtClean="0">
                        <a:solidFill>
                          <a:schemeClr val="tx1"/>
                        </a:solidFill>
                        <a:latin typeface="Cambria Math"/>
                      </a:rPr>
                      <m:t>𝜂</m:t>
                    </m:r>
                    <m:r>
                      <a:rPr lang="en-US" sz="3100" i="1">
                        <a:solidFill>
                          <a:schemeClr val="tx1"/>
                        </a:solidFill>
                        <a:latin typeface="Cambria Math"/>
                      </a:rPr>
                      <m:t>−</m:t>
                    </m:r>
                    <m:f>
                      <m:fPr>
                        <m:ctrlPr>
                          <a:rPr lang="en-US" sz="3100" i="1">
                            <a:solidFill>
                              <a:schemeClr val="tx1"/>
                            </a:solidFill>
                            <a:latin typeface="Cambria Math"/>
                          </a:rPr>
                        </m:ctrlPr>
                      </m:fPr>
                      <m:num>
                        <m:r>
                          <a:rPr lang="en-US" sz="3100" i="1">
                            <a:solidFill>
                              <a:schemeClr val="tx1"/>
                            </a:solidFill>
                            <a:latin typeface="Cambria Math"/>
                          </a:rPr>
                          <m:t>1</m:t>
                        </m:r>
                      </m:num>
                      <m:den>
                        <m:r>
                          <a:rPr lang="en-US" sz="3100" i="1">
                            <a:solidFill>
                              <a:schemeClr val="tx1"/>
                            </a:solidFill>
                            <a:latin typeface="Cambria Math"/>
                          </a:rPr>
                          <m:t>2</m:t>
                        </m:r>
                      </m:den>
                    </m:f>
                    <m:sSup>
                      <m:sSupPr>
                        <m:ctrlPr>
                          <a:rPr lang="en-US" sz="3100" i="1">
                            <a:solidFill>
                              <a:schemeClr val="tx1"/>
                            </a:solidFill>
                            <a:latin typeface="Cambria Math"/>
                          </a:rPr>
                        </m:ctrlPr>
                      </m:sSupPr>
                      <m:e>
                        <m:r>
                          <a:rPr lang="en-US" sz="3100" i="1" smtClean="0">
                            <a:solidFill>
                              <a:schemeClr val="tx1"/>
                            </a:solidFill>
                            <a:latin typeface="Cambria Math"/>
                          </a:rPr>
                          <m:t>𝜂</m:t>
                        </m:r>
                      </m:e>
                      <m:sup>
                        <m:r>
                          <a:rPr lang="en-US" sz="3100" i="1">
                            <a:solidFill>
                              <a:schemeClr val="tx1"/>
                            </a:solidFill>
                            <a:latin typeface="Cambria Math"/>
                          </a:rPr>
                          <m:t>2</m:t>
                        </m:r>
                      </m:sup>
                    </m:sSup>
                  </m:oMath>
                </a14:m>
                <a:r>
                  <a:rPr lang="en-US" sz="3100" dirty="0">
                    <a:solidFill>
                      <a:schemeClr val="tx1"/>
                    </a:solidFill>
                  </a:rPr>
                  <a:t> , in which</a:t>
                </a:r>
                <a:r>
                  <a:rPr lang="en-US" sz="3100" dirty="0" smtClean="0">
                    <a:solidFill>
                      <a:schemeClr val="tx1"/>
                    </a:solidFill>
                  </a:rPr>
                  <a:t> </a:t>
                </a:r>
                <a14:m>
                  <m:oMath xmlns:m="http://schemas.openxmlformats.org/officeDocument/2006/math">
                    <m:r>
                      <a:rPr lang="en-US" sz="3100" i="1">
                        <a:solidFill>
                          <a:schemeClr val="tx1"/>
                        </a:solidFill>
                        <a:latin typeface="Cambria Math"/>
                      </a:rPr>
                      <m:t>𝜂</m:t>
                    </m:r>
                  </m:oMath>
                </a14:m>
                <a:r>
                  <a:rPr lang="en-US" sz="3100" dirty="0">
                    <a:solidFill>
                      <a:schemeClr val="tx1"/>
                    </a:solidFill>
                  </a:rPr>
                  <a:t>= (</a:t>
                </a:r>
                <a14:m>
                  <m:oMath xmlns:m="http://schemas.openxmlformats.org/officeDocument/2006/math">
                    <m:f>
                      <m:fPr>
                        <m:ctrlPr>
                          <a:rPr lang="en-US" sz="3100" i="1">
                            <a:solidFill>
                              <a:schemeClr val="tx1"/>
                            </a:solidFill>
                            <a:latin typeface="Cambria Math"/>
                          </a:rPr>
                        </m:ctrlPr>
                      </m:fPr>
                      <m:num>
                        <m:r>
                          <a:rPr lang="en-US" sz="3100" i="1">
                            <a:solidFill>
                              <a:schemeClr val="tx1"/>
                            </a:solidFill>
                            <a:latin typeface="Cambria Math"/>
                          </a:rPr>
                          <m:t>𝑦</m:t>
                        </m:r>
                      </m:num>
                      <m:den>
                        <m:r>
                          <a:rPr lang="en-US" sz="3100" i="1">
                            <a:solidFill>
                              <a:schemeClr val="tx1"/>
                            </a:solidFill>
                            <a:latin typeface="Cambria Math"/>
                          </a:rPr>
                          <m:t>𝛿</m:t>
                        </m:r>
                      </m:den>
                    </m:f>
                  </m:oMath>
                </a14:m>
                <a:r>
                  <a:rPr lang="en-US" sz="3100" dirty="0" smtClean="0">
                    <a:solidFill>
                      <a:schemeClr val="tx1"/>
                    </a:solidFill>
                  </a:rPr>
                  <a:t>)</a:t>
                </a:r>
              </a:p>
              <a:p>
                <a:pPr marL="0" indent="0">
                  <a:buNone/>
                </a:pPr>
                <a:r>
                  <a:rPr lang="en-US" sz="3100" dirty="0" smtClean="0">
                    <a:solidFill>
                      <a:schemeClr val="tx1"/>
                    </a:solidFill>
                  </a:rPr>
                  <a:t>Compute </a:t>
                </a:r>
                <a:r>
                  <a:rPr lang="en-US" sz="3100" dirty="0">
                    <a:solidFill>
                      <a:schemeClr val="tx1"/>
                    </a:solidFill>
                  </a:rPr>
                  <a:t>the ratio of displacement thickness to boundary layer thickness (</a:t>
                </a:r>
                <a14:m>
                  <m:oMath xmlns:m="http://schemas.openxmlformats.org/officeDocument/2006/math">
                    <m:f>
                      <m:fPr>
                        <m:ctrlPr>
                          <a:rPr lang="en-US" sz="3100" i="1">
                            <a:solidFill>
                              <a:schemeClr val="tx1"/>
                            </a:solidFill>
                            <a:latin typeface="Cambria Math"/>
                          </a:rPr>
                        </m:ctrlPr>
                      </m:fPr>
                      <m:num>
                        <m:sSub>
                          <m:sSubPr>
                            <m:ctrlPr>
                              <a:rPr lang="en-US" sz="3100" i="1">
                                <a:solidFill>
                                  <a:schemeClr val="tx1"/>
                                </a:solidFill>
                                <a:latin typeface="Cambria Math"/>
                              </a:rPr>
                            </m:ctrlPr>
                          </m:sSubPr>
                          <m:e>
                            <m:r>
                              <a:rPr lang="en-US" sz="3100" i="1">
                                <a:solidFill>
                                  <a:schemeClr val="tx1"/>
                                </a:solidFill>
                                <a:latin typeface="Cambria Math"/>
                              </a:rPr>
                              <m:t>𝛿</m:t>
                            </m:r>
                          </m:e>
                          <m:sub>
                            <m:r>
                              <a:rPr lang="en-US" sz="3100" i="1">
                                <a:solidFill>
                                  <a:schemeClr val="tx1"/>
                                </a:solidFill>
                                <a:latin typeface="Cambria Math"/>
                              </a:rPr>
                              <m:t>∗</m:t>
                            </m:r>
                          </m:sub>
                        </m:sSub>
                      </m:num>
                      <m:den>
                        <m:r>
                          <a:rPr lang="en-US" sz="3100" i="1">
                            <a:solidFill>
                              <a:schemeClr val="tx1"/>
                            </a:solidFill>
                            <a:latin typeface="Cambria Math"/>
                          </a:rPr>
                          <m:t>𝛿</m:t>
                        </m:r>
                      </m:den>
                    </m:f>
                  </m:oMath>
                </a14:m>
                <a:r>
                  <a:rPr lang="en-US" sz="3100" dirty="0">
                    <a:solidFill>
                      <a:schemeClr val="tx1"/>
                    </a:solidFill>
                  </a:rPr>
                  <a:t>) and the momentum thickness to boundary layer (</a:t>
                </a:r>
                <a14:m>
                  <m:oMath xmlns:m="http://schemas.openxmlformats.org/officeDocument/2006/math">
                    <m:f>
                      <m:fPr>
                        <m:ctrlPr>
                          <a:rPr lang="en-US" sz="3100" i="1">
                            <a:solidFill>
                              <a:schemeClr val="tx1"/>
                            </a:solidFill>
                            <a:latin typeface="Cambria Math"/>
                          </a:rPr>
                        </m:ctrlPr>
                      </m:fPr>
                      <m:num>
                        <m:r>
                          <a:rPr lang="en-US" sz="3100" i="1">
                            <a:solidFill>
                              <a:schemeClr val="tx1"/>
                            </a:solidFill>
                            <a:latin typeface="Cambria Math"/>
                          </a:rPr>
                          <m:t>𝜃</m:t>
                        </m:r>
                      </m:num>
                      <m:den>
                        <m:r>
                          <a:rPr lang="en-US" sz="3100" i="1">
                            <a:solidFill>
                              <a:schemeClr val="tx1"/>
                            </a:solidFill>
                            <a:latin typeface="Cambria Math"/>
                          </a:rPr>
                          <m:t>𝛿</m:t>
                        </m:r>
                      </m:den>
                    </m:f>
                  </m:oMath>
                </a14:m>
                <a:r>
                  <a:rPr lang="en-US" sz="3100" dirty="0">
                    <a:solidFill>
                      <a:schemeClr val="tx1"/>
                    </a:solidFill>
                  </a:rPr>
                  <a:t>).</a:t>
                </a:r>
                <a:r>
                  <a:rPr lang="en-US" sz="3100" dirty="0" smtClean="0">
                    <a:solidFill>
                      <a:schemeClr val="tx1"/>
                    </a:solidFill>
                  </a:rPr>
                  <a:t>    </a:t>
                </a:r>
                <a:endParaRPr lang="en-US" sz="3100" dirty="0">
                  <a:solidFill>
                    <a:schemeClr val="tx1"/>
                  </a:solidFill>
                </a:endParaRPr>
              </a:p>
              <a:p>
                <a:pPr marL="0" indent="0">
                  <a:buNone/>
                </a:pPr>
                <a:r>
                  <a:rPr lang="en-US" sz="3100" dirty="0">
                    <a:solidFill>
                      <a:schemeClr val="tx1"/>
                    </a:solidFill>
                  </a:rPr>
                  <a:t>             </a:t>
                </a:r>
                <a:r>
                  <a:rPr lang="en-US" sz="3100" b="1" dirty="0">
                    <a:solidFill>
                      <a:schemeClr val="tx1"/>
                    </a:solidFill>
                  </a:rPr>
                  <a:t>Solution:</a:t>
                </a:r>
                <a:r>
                  <a:rPr lang="en-US" sz="3100" dirty="0">
                    <a:solidFill>
                      <a:schemeClr val="tx1"/>
                    </a:solidFill>
                  </a:rPr>
                  <a:t>-</a:t>
                </a:r>
              </a:p>
              <a:p>
                <a:pPr marL="0" lvl="0" indent="0">
                  <a:buNone/>
                </a:pPr>
                <a14:m>
                  <m:oMath xmlns:m="http://schemas.openxmlformats.org/officeDocument/2006/math">
                    <m:sSub>
                      <m:sSubPr>
                        <m:ctrlPr>
                          <a:rPr lang="en-US" sz="3100" i="1">
                            <a:solidFill>
                              <a:schemeClr val="tx1"/>
                            </a:solidFill>
                            <a:latin typeface="Cambria Math"/>
                          </a:rPr>
                        </m:ctrlPr>
                      </m:sSubPr>
                      <m:e>
                        <m:r>
                          <a:rPr lang="en-US" sz="3100" i="1">
                            <a:solidFill>
                              <a:schemeClr val="tx1"/>
                            </a:solidFill>
                            <a:latin typeface="Cambria Math"/>
                          </a:rPr>
                          <m:t>𝛿</m:t>
                        </m:r>
                      </m:e>
                      <m:sub>
                        <m:r>
                          <a:rPr lang="en-US" sz="3100" i="1">
                            <a:solidFill>
                              <a:schemeClr val="tx1"/>
                            </a:solidFill>
                            <a:latin typeface="Cambria Math"/>
                          </a:rPr>
                          <m:t>∗</m:t>
                        </m:r>
                      </m:sub>
                    </m:sSub>
                    <m:r>
                      <a:rPr lang="en-US" sz="3100" i="1">
                        <a:solidFill>
                          <a:schemeClr val="tx1"/>
                        </a:solidFill>
                        <a:latin typeface="Cambria Math"/>
                      </a:rPr>
                      <m:t>=</m:t>
                    </m:r>
                    <m:nary>
                      <m:naryPr>
                        <m:limLoc m:val="subSup"/>
                        <m:ctrlPr>
                          <a:rPr lang="en-US" sz="3100" i="1">
                            <a:solidFill>
                              <a:schemeClr val="tx1"/>
                            </a:solidFill>
                            <a:latin typeface="Cambria Math"/>
                          </a:rPr>
                        </m:ctrlPr>
                      </m:naryPr>
                      <m:sub>
                        <m:r>
                          <a:rPr lang="en-US" sz="3100" i="1">
                            <a:solidFill>
                              <a:schemeClr val="tx1"/>
                            </a:solidFill>
                            <a:latin typeface="Cambria Math"/>
                          </a:rPr>
                          <m:t>0</m:t>
                        </m:r>
                      </m:sub>
                      <m:sup>
                        <m:r>
                          <a:rPr lang="en-US" sz="3100" i="1">
                            <a:solidFill>
                              <a:schemeClr val="tx1"/>
                            </a:solidFill>
                            <a:latin typeface="Cambria Math"/>
                          </a:rPr>
                          <m:t>𝛿</m:t>
                        </m:r>
                      </m:sup>
                      <m:e>
                        <m:r>
                          <a:rPr lang="en-US" sz="3100" i="1">
                            <a:solidFill>
                              <a:schemeClr val="tx1"/>
                            </a:solidFill>
                            <a:latin typeface="Cambria Math"/>
                          </a:rPr>
                          <m:t>(1−</m:t>
                        </m:r>
                        <m:f>
                          <m:fPr>
                            <m:ctrlPr>
                              <a:rPr lang="en-US" sz="3100" i="1">
                                <a:solidFill>
                                  <a:schemeClr val="tx1"/>
                                </a:solidFill>
                                <a:latin typeface="Cambria Math"/>
                              </a:rPr>
                            </m:ctrlPr>
                          </m:fPr>
                          <m:num>
                            <m:r>
                              <a:rPr lang="en-US" sz="3100" i="1">
                                <a:solidFill>
                                  <a:schemeClr val="tx1"/>
                                </a:solidFill>
                                <a:latin typeface="Cambria Math"/>
                              </a:rPr>
                              <m:t>𝑢</m:t>
                            </m:r>
                          </m:num>
                          <m:den>
                            <m:sSub>
                              <m:sSubPr>
                                <m:ctrlPr>
                                  <a:rPr lang="en-US" sz="3100" i="1">
                                    <a:solidFill>
                                      <a:schemeClr val="tx1"/>
                                    </a:solidFill>
                                    <a:latin typeface="Cambria Math"/>
                                  </a:rPr>
                                </m:ctrlPr>
                              </m:sSubPr>
                              <m:e>
                                <m:r>
                                  <a:rPr lang="en-US" sz="3100" i="1">
                                    <a:solidFill>
                                      <a:schemeClr val="tx1"/>
                                    </a:solidFill>
                                    <a:latin typeface="Cambria Math"/>
                                  </a:rPr>
                                  <m:t>𝑈</m:t>
                                </m:r>
                              </m:e>
                              <m:sub>
                                <m:r>
                                  <a:rPr lang="en-US" sz="3100" i="1">
                                    <a:solidFill>
                                      <a:schemeClr val="tx1"/>
                                    </a:solidFill>
                                    <a:latin typeface="Cambria Math"/>
                                  </a:rPr>
                                  <m:t>∞</m:t>
                                </m:r>
                              </m:sub>
                            </m:sSub>
                          </m:den>
                        </m:f>
                        <m:r>
                          <a:rPr lang="en-US" sz="3100" i="1">
                            <a:solidFill>
                              <a:schemeClr val="tx1"/>
                            </a:solidFill>
                            <a:latin typeface="Cambria Math"/>
                          </a:rPr>
                          <m:t>)</m:t>
                        </m:r>
                      </m:e>
                    </m:nary>
                    <m:sSub>
                      <m:sSubPr>
                        <m:ctrlPr>
                          <a:rPr lang="en-US" sz="3100" i="1">
                            <a:solidFill>
                              <a:schemeClr val="tx1"/>
                            </a:solidFill>
                            <a:latin typeface="Cambria Math"/>
                          </a:rPr>
                        </m:ctrlPr>
                      </m:sSubPr>
                      <m:e>
                        <m:r>
                          <a:rPr lang="en-US" sz="3100" i="1">
                            <a:solidFill>
                              <a:schemeClr val="tx1"/>
                            </a:solidFill>
                            <a:latin typeface="Cambria Math"/>
                          </a:rPr>
                          <m:t>𝑑</m:t>
                        </m:r>
                      </m:e>
                      <m:sub>
                        <m:r>
                          <a:rPr lang="en-US" sz="3100" i="1">
                            <a:solidFill>
                              <a:schemeClr val="tx1"/>
                            </a:solidFill>
                            <a:latin typeface="Cambria Math"/>
                          </a:rPr>
                          <m:t>𝑦</m:t>
                        </m:r>
                      </m:sub>
                    </m:sSub>
                  </m:oMath>
                </a14:m>
                <a:r>
                  <a:rPr lang="en-US" sz="3100" dirty="0">
                    <a:solidFill>
                      <a:schemeClr val="tx1"/>
                    </a:solidFill>
                  </a:rPr>
                  <a:t>=</a:t>
                </a:r>
                <a14:m>
                  <m:oMath xmlns:m="http://schemas.openxmlformats.org/officeDocument/2006/math">
                    <m:nary>
                      <m:naryPr>
                        <m:limLoc m:val="subSup"/>
                        <m:ctrlPr>
                          <a:rPr lang="en-US" sz="3100" i="1">
                            <a:solidFill>
                              <a:schemeClr val="tx1"/>
                            </a:solidFill>
                            <a:latin typeface="Cambria Math"/>
                          </a:rPr>
                        </m:ctrlPr>
                      </m:naryPr>
                      <m:sub>
                        <m:r>
                          <a:rPr lang="en-US" sz="3100" i="1">
                            <a:solidFill>
                              <a:schemeClr val="tx1"/>
                            </a:solidFill>
                            <a:latin typeface="Cambria Math"/>
                          </a:rPr>
                          <m:t>0</m:t>
                        </m:r>
                      </m:sub>
                      <m:sup>
                        <m:r>
                          <a:rPr lang="en-US" sz="3100" i="1">
                            <a:solidFill>
                              <a:schemeClr val="tx1"/>
                            </a:solidFill>
                            <a:latin typeface="Cambria Math"/>
                          </a:rPr>
                          <m:t>𝛿</m:t>
                        </m:r>
                      </m:sup>
                      <m:e>
                        <m:r>
                          <a:rPr lang="en-US" sz="3100" i="1">
                            <a:solidFill>
                              <a:schemeClr val="tx1"/>
                            </a:solidFill>
                            <a:latin typeface="Cambria Math"/>
                          </a:rPr>
                          <m:t>(1−</m:t>
                        </m:r>
                        <m:f>
                          <m:fPr>
                            <m:ctrlPr>
                              <a:rPr lang="en-US" sz="3100" i="1">
                                <a:solidFill>
                                  <a:schemeClr val="tx1"/>
                                </a:solidFill>
                                <a:latin typeface="Cambria Math"/>
                              </a:rPr>
                            </m:ctrlPr>
                          </m:fPr>
                          <m:num>
                            <m:r>
                              <a:rPr lang="en-US" sz="3100" i="1">
                                <a:solidFill>
                                  <a:schemeClr val="tx1"/>
                                </a:solidFill>
                                <a:latin typeface="Cambria Math"/>
                              </a:rPr>
                              <m:t>3</m:t>
                            </m:r>
                          </m:num>
                          <m:den>
                            <m:r>
                              <a:rPr lang="en-US" sz="3100" i="1">
                                <a:solidFill>
                                  <a:schemeClr val="tx1"/>
                                </a:solidFill>
                                <a:latin typeface="Cambria Math"/>
                              </a:rPr>
                              <m:t>2</m:t>
                            </m:r>
                          </m:den>
                        </m:f>
                        <m:r>
                          <a:rPr lang="en-US" sz="3100" i="1" smtClean="0">
                            <a:solidFill>
                              <a:schemeClr val="tx1"/>
                            </a:solidFill>
                            <a:latin typeface="Cambria Math"/>
                          </a:rPr>
                          <m:t>𝜂</m:t>
                        </m:r>
                        <m:r>
                          <a:rPr lang="en-US" sz="3100" i="1">
                            <a:solidFill>
                              <a:schemeClr val="tx1"/>
                            </a:solidFill>
                            <a:latin typeface="Cambria Math"/>
                          </a:rPr>
                          <m:t>+</m:t>
                        </m:r>
                        <m:f>
                          <m:fPr>
                            <m:ctrlPr>
                              <a:rPr lang="en-US" sz="3100" i="1">
                                <a:solidFill>
                                  <a:schemeClr val="tx1"/>
                                </a:solidFill>
                                <a:latin typeface="Cambria Math"/>
                              </a:rPr>
                            </m:ctrlPr>
                          </m:fPr>
                          <m:num>
                            <m:r>
                              <a:rPr lang="en-US" sz="3100" i="1">
                                <a:solidFill>
                                  <a:schemeClr val="tx1"/>
                                </a:solidFill>
                                <a:latin typeface="Cambria Math"/>
                              </a:rPr>
                              <m:t>1</m:t>
                            </m:r>
                          </m:num>
                          <m:den>
                            <m:r>
                              <a:rPr lang="en-US" sz="3100" i="1">
                                <a:solidFill>
                                  <a:schemeClr val="tx1"/>
                                </a:solidFill>
                                <a:latin typeface="Cambria Math"/>
                              </a:rPr>
                              <m:t>2</m:t>
                            </m:r>
                          </m:den>
                        </m:f>
                        <m:sSup>
                          <m:sSupPr>
                            <m:ctrlPr>
                              <a:rPr lang="en-US" sz="3100" i="1">
                                <a:solidFill>
                                  <a:schemeClr val="tx1"/>
                                </a:solidFill>
                                <a:latin typeface="Cambria Math"/>
                              </a:rPr>
                            </m:ctrlPr>
                          </m:sSupPr>
                          <m:e>
                            <m:r>
                              <a:rPr lang="en-US" sz="3100" i="1" smtClean="0">
                                <a:solidFill>
                                  <a:schemeClr val="tx1"/>
                                </a:solidFill>
                                <a:latin typeface="Cambria Math"/>
                              </a:rPr>
                              <m:t>𝜂</m:t>
                            </m:r>
                          </m:e>
                          <m:sup>
                            <m:r>
                              <a:rPr lang="en-US" sz="3100" i="1">
                                <a:solidFill>
                                  <a:schemeClr val="tx1"/>
                                </a:solidFill>
                                <a:latin typeface="Cambria Math"/>
                              </a:rPr>
                              <m:t>2</m:t>
                            </m:r>
                          </m:sup>
                        </m:sSup>
                        <m:r>
                          <a:rPr lang="en-US" sz="3100" i="1">
                            <a:solidFill>
                              <a:schemeClr val="tx1"/>
                            </a:solidFill>
                            <a:latin typeface="Cambria Math"/>
                          </a:rPr>
                          <m:t>)</m:t>
                        </m:r>
                      </m:e>
                    </m:nary>
                    <m:sSub>
                      <m:sSubPr>
                        <m:ctrlPr>
                          <a:rPr lang="en-US" sz="3100" i="1">
                            <a:solidFill>
                              <a:schemeClr val="tx1"/>
                            </a:solidFill>
                            <a:latin typeface="Cambria Math"/>
                          </a:rPr>
                        </m:ctrlPr>
                      </m:sSubPr>
                      <m:e>
                        <m:r>
                          <a:rPr lang="en-US" sz="3100" i="1">
                            <a:solidFill>
                              <a:schemeClr val="tx1"/>
                            </a:solidFill>
                            <a:latin typeface="Cambria Math"/>
                          </a:rPr>
                          <m:t>𝑑</m:t>
                        </m:r>
                      </m:e>
                      <m:sub>
                        <m:r>
                          <a:rPr lang="en-US" sz="3100" i="1">
                            <a:solidFill>
                              <a:schemeClr val="tx1"/>
                            </a:solidFill>
                            <a:latin typeface="Cambria Math"/>
                          </a:rPr>
                          <m:t>𝑦</m:t>
                        </m:r>
                      </m:sub>
                    </m:sSub>
                  </m:oMath>
                </a14:m>
                <a:r>
                  <a:rPr lang="en-US" sz="3100" dirty="0">
                    <a:solidFill>
                      <a:schemeClr val="tx1"/>
                    </a:solidFill>
                  </a:rPr>
                  <a:t>=</a:t>
                </a:r>
                <a14:m>
                  <m:oMath xmlns:m="http://schemas.openxmlformats.org/officeDocument/2006/math">
                    <m:nary>
                      <m:naryPr>
                        <m:limLoc m:val="subSup"/>
                        <m:ctrlPr>
                          <a:rPr lang="en-US" sz="3100" i="1">
                            <a:solidFill>
                              <a:schemeClr val="tx1"/>
                            </a:solidFill>
                            <a:latin typeface="Cambria Math"/>
                          </a:rPr>
                        </m:ctrlPr>
                      </m:naryPr>
                      <m:sub>
                        <m:r>
                          <a:rPr lang="en-US" sz="3100" i="1">
                            <a:solidFill>
                              <a:schemeClr val="tx1"/>
                            </a:solidFill>
                            <a:latin typeface="Cambria Math"/>
                          </a:rPr>
                          <m:t>0</m:t>
                        </m:r>
                      </m:sub>
                      <m:sup>
                        <m:r>
                          <a:rPr lang="en-US" sz="3100" i="1">
                            <a:solidFill>
                              <a:schemeClr val="tx1"/>
                            </a:solidFill>
                            <a:latin typeface="Cambria Math"/>
                          </a:rPr>
                          <m:t>𝛿</m:t>
                        </m:r>
                      </m:sup>
                      <m:e>
                        <m:r>
                          <a:rPr lang="en-US" sz="3100" i="1">
                            <a:solidFill>
                              <a:schemeClr val="tx1"/>
                            </a:solidFill>
                            <a:latin typeface="Cambria Math"/>
                          </a:rPr>
                          <m:t>(1−</m:t>
                        </m:r>
                        <m:f>
                          <m:fPr>
                            <m:ctrlPr>
                              <a:rPr lang="en-US" sz="3100" i="1">
                                <a:solidFill>
                                  <a:schemeClr val="tx1"/>
                                </a:solidFill>
                                <a:latin typeface="Cambria Math"/>
                              </a:rPr>
                            </m:ctrlPr>
                          </m:fPr>
                          <m:num>
                            <m:r>
                              <a:rPr lang="en-US" sz="3100" i="1">
                                <a:solidFill>
                                  <a:schemeClr val="tx1"/>
                                </a:solidFill>
                                <a:latin typeface="Cambria Math"/>
                              </a:rPr>
                              <m:t>3</m:t>
                            </m:r>
                          </m:num>
                          <m:den>
                            <m:r>
                              <a:rPr lang="en-US" sz="3100" i="1">
                                <a:solidFill>
                                  <a:schemeClr val="tx1"/>
                                </a:solidFill>
                                <a:latin typeface="Cambria Math"/>
                              </a:rPr>
                              <m:t>2</m:t>
                            </m:r>
                          </m:den>
                        </m:f>
                        <m:d>
                          <m:dPr>
                            <m:ctrlPr>
                              <a:rPr lang="en-US" sz="3100" i="1">
                                <a:solidFill>
                                  <a:schemeClr val="tx1"/>
                                </a:solidFill>
                                <a:latin typeface="Cambria Math"/>
                              </a:rPr>
                            </m:ctrlPr>
                          </m:dPr>
                          <m:e>
                            <m:f>
                              <m:fPr>
                                <m:ctrlPr>
                                  <a:rPr lang="en-US" sz="3100" i="1">
                                    <a:solidFill>
                                      <a:schemeClr val="tx1"/>
                                    </a:solidFill>
                                    <a:latin typeface="Cambria Math"/>
                                  </a:rPr>
                                </m:ctrlPr>
                              </m:fPr>
                              <m:num>
                                <m:r>
                                  <a:rPr lang="en-US" sz="3100" i="1">
                                    <a:solidFill>
                                      <a:schemeClr val="tx1"/>
                                    </a:solidFill>
                                    <a:latin typeface="Cambria Math"/>
                                  </a:rPr>
                                  <m:t>𝑦</m:t>
                                </m:r>
                              </m:num>
                              <m:den>
                                <m:r>
                                  <a:rPr lang="en-US" sz="3100" i="1">
                                    <a:solidFill>
                                      <a:schemeClr val="tx1"/>
                                    </a:solidFill>
                                    <a:latin typeface="Cambria Math"/>
                                  </a:rPr>
                                  <m:t>𝛿</m:t>
                                </m:r>
                              </m:den>
                            </m:f>
                          </m:e>
                        </m:d>
                        <m:r>
                          <a:rPr lang="en-US" sz="3100" i="1">
                            <a:solidFill>
                              <a:schemeClr val="tx1"/>
                            </a:solidFill>
                            <a:latin typeface="Cambria Math"/>
                          </a:rPr>
                          <m:t>+</m:t>
                        </m:r>
                        <m:f>
                          <m:fPr>
                            <m:ctrlPr>
                              <a:rPr lang="en-US" sz="3100" i="1">
                                <a:solidFill>
                                  <a:schemeClr val="tx1"/>
                                </a:solidFill>
                                <a:latin typeface="Cambria Math"/>
                              </a:rPr>
                            </m:ctrlPr>
                          </m:fPr>
                          <m:num>
                            <m:r>
                              <a:rPr lang="en-US" sz="3100" i="1">
                                <a:solidFill>
                                  <a:schemeClr val="tx1"/>
                                </a:solidFill>
                                <a:latin typeface="Cambria Math"/>
                              </a:rPr>
                              <m:t>1</m:t>
                            </m:r>
                          </m:num>
                          <m:den>
                            <m:r>
                              <a:rPr lang="en-US" sz="3100" i="1">
                                <a:solidFill>
                                  <a:schemeClr val="tx1"/>
                                </a:solidFill>
                                <a:latin typeface="Cambria Math"/>
                              </a:rPr>
                              <m:t>2</m:t>
                            </m:r>
                          </m:den>
                        </m:f>
                      </m:e>
                    </m:nary>
                    <m:sSup>
                      <m:sSupPr>
                        <m:ctrlPr>
                          <a:rPr lang="en-US" sz="3100" i="1">
                            <a:solidFill>
                              <a:schemeClr val="tx1"/>
                            </a:solidFill>
                            <a:latin typeface="Cambria Math"/>
                          </a:rPr>
                        </m:ctrlPr>
                      </m:sSupPr>
                      <m:e>
                        <m:r>
                          <a:rPr lang="en-US" sz="3100" i="1">
                            <a:solidFill>
                              <a:schemeClr val="tx1"/>
                            </a:solidFill>
                            <a:latin typeface="Cambria Math"/>
                          </a:rPr>
                          <m:t>(</m:t>
                        </m:r>
                        <m:f>
                          <m:fPr>
                            <m:ctrlPr>
                              <a:rPr lang="en-US" sz="3100" i="1">
                                <a:solidFill>
                                  <a:schemeClr val="tx1"/>
                                </a:solidFill>
                                <a:latin typeface="Cambria Math"/>
                              </a:rPr>
                            </m:ctrlPr>
                          </m:fPr>
                          <m:num>
                            <m:r>
                              <a:rPr lang="en-US" sz="3100" i="1">
                                <a:solidFill>
                                  <a:schemeClr val="tx1"/>
                                </a:solidFill>
                                <a:latin typeface="Cambria Math"/>
                              </a:rPr>
                              <m:t>𝑦</m:t>
                            </m:r>
                          </m:num>
                          <m:den>
                            <m:r>
                              <a:rPr lang="en-US" sz="3100" i="1">
                                <a:solidFill>
                                  <a:schemeClr val="tx1"/>
                                </a:solidFill>
                                <a:latin typeface="Cambria Math"/>
                              </a:rPr>
                              <m:t>𝛿</m:t>
                            </m:r>
                          </m:den>
                        </m:f>
                        <m:r>
                          <a:rPr lang="en-US" sz="3100" i="1">
                            <a:solidFill>
                              <a:schemeClr val="tx1"/>
                            </a:solidFill>
                            <a:latin typeface="Cambria Math"/>
                          </a:rPr>
                          <m:t>)</m:t>
                        </m:r>
                      </m:e>
                      <m:sup>
                        <m:r>
                          <a:rPr lang="en-US" sz="3100" i="1">
                            <a:solidFill>
                              <a:schemeClr val="tx1"/>
                            </a:solidFill>
                            <a:latin typeface="Cambria Math"/>
                          </a:rPr>
                          <m:t>2</m:t>
                        </m:r>
                      </m:sup>
                    </m:sSup>
                    <m:r>
                      <a:rPr lang="en-US" sz="3100" i="1">
                        <a:solidFill>
                          <a:schemeClr val="tx1"/>
                        </a:solidFill>
                        <a:latin typeface="Cambria Math"/>
                      </a:rPr>
                      <m:t>)</m:t>
                    </m:r>
                    <m:sSub>
                      <m:sSubPr>
                        <m:ctrlPr>
                          <a:rPr lang="en-US" sz="3100" i="1">
                            <a:solidFill>
                              <a:schemeClr val="tx1"/>
                            </a:solidFill>
                            <a:latin typeface="Cambria Math"/>
                          </a:rPr>
                        </m:ctrlPr>
                      </m:sSubPr>
                      <m:e>
                        <m:r>
                          <a:rPr lang="en-US" sz="3100" i="1">
                            <a:solidFill>
                              <a:schemeClr val="tx1"/>
                            </a:solidFill>
                            <a:latin typeface="Cambria Math"/>
                          </a:rPr>
                          <m:t>𝑑</m:t>
                        </m:r>
                      </m:e>
                      <m:sub>
                        <m:r>
                          <a:rPr lang="en-US" sz="3100" i="1">
                            <a:solidFill>
                              <a:schemeClr val="tx1"/>
                            </a:solidFill>
                            <a:latin typeface="Cambria Math"/>
                          </a:rPr>
                          <m:t>𝑦</m:t>
                        </m:r>
                      </m:sub>
                    </m:sSub>
                  </m:oMath>
                </a14:m>
                <a:r>
                  <a:rPr lang="en-US" sz="3100" dirty="0">
                    <a:solidFill>
                      <a:schemeClr val="tx1"/>
                    </a:solidFill>
                  </a:rPr>
                  <a:t>=</a:t>
                </a:r>
                <a14:m>
                  <m:oMath xmlns:m="http://schemas.openxmlformats.org/officeDocument/2006/math">
                    <m:f>
                      <m:fPr>
                        <m:ctrlPr>
                          <a:rPr lang="en-US" sz="3100" i="1">
                            <a:solidFill>
                              <a:schemeClr val="tx1"/>
                            </a:solidFill>
                            <a:latin typeface="Cambria Math"/>
                          </a:rPr>
                        </m:ctrlPr>
                      </m:fPr>
                      <m:num>
                        <m:r>
                          <a:rPr lang="en-US" sz="3100" i="1">
                            <a:solidFill>
                              <a:schemeClr val="tx1"/>
                            </a:solidFill>
                            <a:latin typeface="Cambria Math"/>
                          </a:rPr>
                          <m:t>5</m:t>
                        </m:r>
                      </m:num>
                      <m:den>
                        <m:r>
                          <a:rPr lang="en-US" sz="3100" i="1">
                            <a:solidFill>
                              <a:schemeClr val="tx1"/>
                            </a:solidFill>
                            <a:latin typeface="Cambria Math"/>
                          </a:rPr>
                          <m:t>12</m:t>
                        </m:r>
                      </m:den>
                    </m:f>
                    <m:r>
                      <a:rPr lang="en-US" sz="3100" i="1">
                        <a:solidFill>
                          <a:schemeClr val="tx1"/>
                        </a:solidFill>
                        <a:latin typeface="Cambria Math"/>
                      </a:rPr>
                      <m:t>𝛿</m:t>
                    </m:r>
                  </m:oMath>
                </a14:m>
                <a:endParaRPr lang="en-US" sz="3100" dirty="0">
                  <a:solidFill>
                    <a:schemeClr val="tx1"/>
                  </a:solidFill>
                </a:endParaRPr>
              </a:p>
              <a:p>
                <a:pPr marL="0" indent="0">
                  <a:buNone/>
                </a:pPr>
                <a:r>
                  <a:rPr lang="en-US" sz="3100" dirty="0">
                    <a:solidFill>
                      <a:schemeClr val="tx1"/>
                    </a:solidFill>
                  </a:rPr>
                  <a:t>Therefore: -     </a:t>
                </a:r>
                <a14:m>
                  <m:oMath xmlns:m="http://schemas.openxmlformats.org/officeDocument/2006/math">
                    <m:f>
                      <m:fPr>
                        <m:ctrlPr>
                          <a:rPr lang="en-US" sz="3100" i="1">
                            <a:solidFill>
                              <a:schemeClr val="tx1"/>
                            </a:solidFill>
                            <a:latin typeface="Cambria Math"/>
                          </a:rPr>
                        </m:ctrlPr>
                      </m:fPr>
                      <m:num>
                        <m:sSub>
                          <m:sSubPr>
                            <m:ctrlPr>
                              <a:rPr lang="en-US" sz="3100" i="1">
                                <a:solidFill>
                                  <a:schemeClr val="tx1"/>
                                </a:solidFill>
                                <a:latin typeface="Cambria Math"/>
                              </a:rPr>
                            </m:ctrlPr>
                          </m:sSubPr>
                          <m:e>
                            <m:r>
                              <a:rPr lang="en-US" sz="3100" i="1">
                                <a:solidFill>
                                  <a:schemeClr val="tx1"/>
                                </a:solidFill>
                                <a:latin typeface="Cambria Math"/>
                              </a:rPr>
                              <m:t>𝛿</m:t>
                            </m:r>
                          </m:e>
                          <m:sub>
                            <m:r>
                              <a:rPr lang="en-US" sz="3100" i="1">
                                <a:solidFill>
                                  <a:schemeClr val="tx1"/>
                                </a:solidFill>
                                <a:latin typeface="Cambria Math"/>
                              </a:rPr>
                              <m:t>∗</m:t>
                            </m:r>
                          </m:sub>
                        </m:sSub>
                      </m:num>
                      <m:den>
                        <m:r>
                          <a:rPr lang="en-US" sz="3100" i="1">
                            <a:solidFill>
                              <a:schemeClr val="tx1"/>
                            </a:solidFill>
                            <a:latin typeface="Cambria Math"/>
                          </a:rPr>
                          <m:t>𝛿</m:t>
                        </m:r>
                      </m:den>
                    </m:f>
                  </m:oMath>
                </a14:m>
                <a:r>
                  <a:rPr lang="en-US" sz="3100" dirty="0">
                    <a:solidFill>
                      <a:schemeClr val="tx1"/>
                    </a:solidFill>
                  </a:rPr>
                  <a:t>=</a:t>
                </a:r>
                <a14:m>
                  <m:oMath xmlns:m="http://schemas.openxmlformats.org/officeDocument/2006/math">
                    <m:f>
                      <m:fPr>
                        <m:ctrlPr>
                          <a:rPr lang="en-US" sz="3100" i="1">
                            <a:solidFill>
                              <a:schemeClr val="tx1"/>
                            </a:solidFill>
                            <a:latin typeface="Cambria Math"/>
                          </a:rPr>
                        </m:ctrlPr>
                      </m:fPr>
                      <m:num>
                        <m:r>
                          <a:rPr lang="en-US" sz="3100" i="1">
                            <a:solidFill>
                              <a:schemeClr val="tx1"/>
                            </a:solidFill>
                            <a:latin typeface="Cambria Math"/>
                          </a:rPr>
                          <m:t>5</m:t>
                        </m:r>
                      </m:num>
                      <m:den>
                        <m:r>
                          <a:rPr lang="en-US" sz="3100" i="1">
                            <a:solidFill>
                              <a:schemeClr val="tx1"/>
                            </a:solidFill>
                            <a:latin typeface="Cambria Math"/>
                          </a:rPr>
                          <m:t>12</m:t>
                        </m:r>
                      </m:den>
                    </m:f>
                  </m:oMath>
                </a14:m>
                <a:endParaRPr lang="en-US" sz="3100" dirty="0">
                  <a:solidFill>
                    <a:schemeClr val="tx1"/>
                  </a:solidFill>
                </a:endParaRPr>
              </a:p>
              <a:p>
                <a:pPr marL="0" lvl="0" indent="0">
                  <a:buNone/>
                </a:pPr>
                <a:r>
                  <a:rPr lang="en-US" sz="3100" dirty="0">
                    <a:solidFill>
                      <a:schemeClr val="tx1"/>
                    </a:solidFill>
                  </a:rPr>
                  <a:t>θ= </a:t>
                </a:r>
                <a14:m>
                  <m:oMath xmlns:m="http://schemas.openxmlformats.org/officeDocument/2006/math">
                    <m:nary>
                      <m:naryPr>
                        <m:limLoc m:val="subSup"/>
                        <m:ctrlPr>
                          <a:rPr lang="en-US" sz="3100" i="1">
                            <a:solidFill>
                              <a:schemeClr val="tx1"/>
                            </a:solidFill>
                            <a:latin typeface="Cambria Math"/>
                          </a:rPr>
                        </m:ctrlPr>
                      </m:naryPr>
                      <m:sub>
                        <m:r>
                          <a:rPr lang="en-US" sz="3100" i="1">
                            <a:solidFill>
                              <a:schemeClr val="tx1"/>
                            </a:solidFill>
                            <a:latin typeface="Cambria Math"/>
                          </a:rPr>
                          <m:t>0</m:t>
                        </m:r>
                      </m:sub>
                      <m:sup>
                        <m:r>
                          <a:rPr lang="en-US" sz="3100" i="1">
                            <a:solidFill>
                              <a:schemeClr val="tx1"/>
                            </a:solidFill>
                            <a:latin typeface="Cambria Math"/>
                          </a:rPr>
                          <m:t>𝛿</m:t>
                        </m:r>
                      </m:sup>
                      <m:e>
                        <m:f>
                          <m:fPr>
                            <m:ctrlPr>
                              <a:rPr lang="en-US" sz="3100" i="1">
                                <a:solidFill>
                                  <a:schemeClr val="tx1"/>
                                </a:solidFill>
                                <a:latin typeface="Cambria Math"/>
                              </a:rPr>
                            </m:ctrlPr>
                          </m:fPr>
                          <m:num>
                            <m:r>
                              <a:rPr lang="en-US" sz="3100" i="1">
                                <a:solidFill>
                                  <a:schemeClr val="tx1"/>
                                </a:solidFill>
                                <a:latin typeface="Cambria Math"/>
                              </a:rPr>
                              <m:t>𝑢</m:t>
                            </m:r>
                          </m:num>
                          <m:den>
                            <m:sSub>
                              <m:sSubPr>
                                <m:ctrlPr>
                                  <a:rPr lang="en-US" sz="3100" i="1">
                                    <a:solidFill>
                                      <a:schemeClr val="tx1"/>
                                    </a:solidFill>
                                    <a:latin typeface="Cambria Math"/>
                                  </a:rPr>
                                </m:ctrlPr>
                              </m:sSubPr>
                              <m:e>
                                <m:r>
                                  <a:rPr lang="en-US" sz="3100" i="1">
                                    <a:solidFill>
                                      <a:schemeClr val="tx1"/>
                                    </a:solidFill>
                                    <a:latin typeface="Cambria Math"/>
                                  </a:rPr>
                                  <m:t>𝑈</m:t>
                                </m:r>
                              </m:e>
                              <m:sub>
                                <m:r>
                                  <a:rPr lang="en-US" sz="3100" i="1">
                                    <a:solidFill>
                                      <a:schemeClr val="tx1"/>
                                    </a:solidFill>
                                    <a:latin typeface="Cambria Math"/>
                                  </a:rPr>
                                  <m:t>∞</m:t>
                                </m:r>
                              </m:sub>
                            </m:sSub>
                          </m:den>
                        </m:f>
                      </m:e>
                    </m:nary>
                    <m:r>
                      <a:rPr lang="en-US" sz="3100" i="1">
                        <a:solidFill>
                          <a:schemeClr val="tx1"/>
                        </a:solidFill>
                        <a:latin typeface="Cambria Math"/>
                      </a:rPr>
                      <m:t>(1−</m:t>
                    </m:r>
                    <m:f>
                      <m:fPr>
                        <m:ctrlPr>
                          <a:rPr lang="en-US" sz="3100" i="1">
                            <a:solidFill>
                              <a:schemeClr val="tx1"/>
                            </a:solidFill>
                            <a:latin typeface="Cambria Math"/>
                          </a:rPr>
                        </m:ctrlPr>
                      </m:fPr>
                      <m:num>
                        <m:r>
                          <a:rPr lang="en-US" sz="3100" i="1">
                            <a:solidFill>
                              <a:schemeClr val="tx1"/>
                            </a:solidFill>
                            <a:latin typeface="Cambria Math"/>
                          </a:rPr>
                          <m:t>𝑢</m:t>
                        </m:r>
                      </m:num>
                      <m:den>
                        <m:sSub>
                          <m:sSubPr>
                            <m:ctrlPr>
                              <a:rPr lang="en-US" sz="3100" i="1">
                                <a:solidFill>
                                  <a:schemeClr val="tx1"/>
                                </a:solidFill>
                                <a:latin typeface="Cambria Math"/>
                              </a:rPr>
                            </m:ctrlPr>
                          </m:sSubPr>
                          <m:e>
                            <m:r>
                              <a:rPr lang="en-US" sz="3100" i="1">
                                <a:solidFill>
                                  <a:schemeClr val="tx1"/>
                                </a:solidFill>
                                <a:latin typeface="Cambria Math"/>
                              </a:rPr>
                              <m:t>𝑈</m:t>
                            </m:r>
                          </m:e>
                          <m:sub>
                            <m:r>
                              <a:rPr lang="en-US" sz="3100" i="1">
                                <a:solidFill>
                                  <a:schemeClr val="tx1"/>
                                </a:solidFill>
                                <a:latin typeface="Cambria Math"/>
                              </a:rPr>
                              <m:t>∞</m:t>
                            </m:r>
                          </m:sub>
                        </m:sSub>
                      </m:den>
                    </m:f>
                    <m:r>
                      <a:rPr lang="en-US" sz="3100" i="1">
                        <a:solidFill>
                          <a:schemeClr val="tx1"/>
                        </a:solidFill>
                        <a:latin typeface="Cambria Math"/>
                      </a:rPr>
                      <m:t>)</m:t>
                    </m:r>
                    <m:sSub>
                      <m:sSubPr>
                        <m:ctrlPr>
                          <a:rPr lang="en-US" sz="3100" i="1">
                            <a:solidFill>
                              <a:schemeClr val="tx1"/>
                            </a:solidFill>
                            <a:latin typeface="Cambria Math"/>
                          </a:rPr>
                        </m:ctrlPr>
                      </m:sSubPr>
                      <m:e>
                        <m:r>
                          <a:rPr lang="en-US" sz="3100" i="1">
                            <a:solidFill>
                              <a:schemeClr val="tx1"/>
                            </a:solidFill>
                            <a:latin typeface="Cambria Math"/>
                          </a:rPr>
                          <m:t>𝑑</m:t>
                        </m:r>
                      </m:e>
                      <m:sub>
                        <m:r>
                          <a:rPr lang="en-US" sz="3100" i="1">
                            <a:solidFill>
                              <a:schemeClr val="tx1"/>
                            </a:solidFill>
                            <a:latin typeface="Cambria Math"/>
                          </a:rPr>
                          <m:t>𝑦</m:t>
                        </m:r>
                      </m:sub>
                    </m:sSub>
                  </m:oMath>
                </a14:m>
                <a:r>
                  <a:rPr lang="en-US" sz="3100" dirty="0">
                    <a:solidFill>
                      <a:schemeClr val="tx1"/>
                    </a:solidFill>
                  </a:rPr>
                  <a:t>=</a:t>
                </a:r>
                <a14:m>
                  <m:oMath xmlns:m="http://schemas.openxmlformats.org/officeDocument/2006/math">
                    <m:nary>
                      <m:naryPr>
                        <m:limLoc m:val="subSup"/>
                        <m:ctrlPr>
                          <a:rPr lang="en-US" sz="3100" i="1">
                            <a:solidFill>
                              <a:schemeClr val="tx1"/>
                            </a:solidFill>
                            <a:latin typeface="Cambria Math"/>
                          </a:rPr>
                        </m:ctrlPr>
                      </m:naryPr>
                      <m:sub>
                        <m:r>
                          <a:rPr lang="en-US" sz="3100" i="1">
                            <a:solidFill>
                              <a:schemeClr val="tx1"/>
                            </a:solidFill>
                            <a:latin typeface="Cambria Math"/>
                          </a:rPr>
                          <m:t>0</m:t>
                        </m:r>
                      </m:sub>
                      <m:sup>
                        <m:r>
                          <a:rPr lang="en-US" sz="3100" i="1">
                            <a:solidFill>
                              <a:schemeClr val="tx1"/>
                            </a:solidFill>
                            <a:latin typeface="Cambria Math"/>
                          </a:rPr>
                          <m:t>𝛿</m:t>
                        </m:r>
                      </m:sup>
                      <m:e>
                        <m:d>
                          <m:dPr>
                            <m:ctrlPr>
                              <a:rPr lang="en-US" sz="3100" i="1">
                                <a:solidFill>
                                  <a:schemeClr val="tx1"/>
                                </a:solidFill>
                                <a:latin typeface="Cambria Math"/>
                              </a:rPr>
                            </m:ctrlPr>
                          </m:dPr>
                          <m:e>
                            <m:f>
                              <m:fPr>
                                <m:ctrlPr>
                                  <a:rPr lang="en-US" sz="3100" i="1">
                                    <a:solidFill>
                                      <a:schemeClr val="tx1"/>
                                    </a:solidFill>
                                    <a:latin typeface="Cambria Math"/>
                                  </a:rPr>
                                </m:ctrlPr>
                              </m:fPr>
                              <m:num>
                                <m:r>
                                  <a:rPr lang="en-US" sz="3100" i="1">
                                    <a:solidFill>
                                      <a:schemeClr val="tx1"/>
                                    </a:solidFill>
                                    <a:latin typeface="Cambria Math"/>
                                  </a:rPr>
                                  <m:t>3</m:t>
                                </m:r>
                              </m:num>
                              <m:den>
                                <m:r>
                                  <a:rPr lang="en-US" sz="3100" i="1">
                                    <a:solidFill>
                                      <a:schemeClr val="tx1"/>
                                    </a:solidFill>
                                    <a:latin typeface="Cambria Math"/>
                                  </a:rPr>
                                  <m:t>2</m:t>
                                </m:r>
                              </m:den>
                            </m:f>
                            <m:r>
                              <a:rPr lang="en-US" sz="3100" i="1">
                                <a:solidFill>
                                  <a:schemeClr val="tx1"/>
                                </a:solidFill>
                                <a:latin typeface="Cambria Math"/>
                              </a:rPr>
                              <m:t>𝜂</m:t>
                            </m:r>
                            <m:r>
                              <a:rPr lang="en-US" sz="3100" i="1">
                                <a:solidFill>
                                  <a:schemeClr val="tx1"/>
                                </a:solidFill>
                                <a:latin typeface="Cambria Math"/>
                              </a:rPr>
                              <m:t>−</m:t>
                            </m:r>
                            <m:f>
                              <m:fPr>
                                <m:ctrlPr>
                                  <a:rPr lang="en-US" sz="3100" i="1">
                                    <a:solidFill>
                                      <a:schemeClr val="tx1"/>
                                    </a:solidFill>
                                    <a:latin typeface="Cambria Math"/>
                                  </a:rPr>
                                </m:ctrlPr>
                              </m:fPr>
                              <m:num>
                                <m:r>
                                  <a:rPr lang="en-US" sz="3100" i="1">
                                    <a:solidFill>
                                      <a:schemeClr val="tx1"/>
                                    </a:solidFill>
                                    <a:latin typeface="Cambria Math"/>
                                  </a:rPr>
                                  <m:t>1</m:t>
                                </m:r>
                              </m:num>
                              <m:den>
                                <m:r>
                                  <a:rPr lang="en-US" sz="3100" i="1">
                                    <a:solidFill>
                                      <a:schemeClr val="tx1"/>
                                    </a:solidFill>
                                    <a:latin typeface="Cambria Math"/>
                                  </a:rPr>
                                  <m:t>2</m:t>
                                </m:r>
                              </m:den>
                            </m:f>
                            <m:sSup>
                              <m:sSupPr>
                                <m:ctrlPr>
                                  <a:rPr lang="en-US" sz="3100" i="1">
                                    <a:solidFill>
                                      <a:schemeClr val="tx1"/>
                                    </a:solidFill>
                                    <a:latin typeface="Cambria Math"/>
                                  </a:rPr>
                                </m:ctrlPr>
                              </m:sSupPr>
                              <m:e>
                                <m:r>
                                  <a:rPr lang="en-US" sz="3100" i="1">
                                    <a:solidFill>
                                      <a:schemeClr val="tx1"/>
                                    </a:solidFill>
                                    <a:latin typeface="Cambria Math"/>
                                  </a:rPr>
                                  <m:t>𝜂</m:t>
                                </m:r>
                              </m:e>
                              <m:sup>
                                <m:r>
                                  <a:rPr lang="en-US" sz="3100" i="1">
                                    <a:solidFill>
                                      <a:schemeClr val="tx1"/>
                                    </a:solidFill>
                                    <a:latin typeface="Cambria Math"/>
                                  </a:rPr>
                                  <m:t>2</m:t>
                                </m:r>
                              </m:sup>
                            </m:sSup>
                          </m:e>
                        </m:d>
                      </m:e>
                    </m:nary>
                    <m:d>
                      <m:dPr>
                        <m:ctrlPr>
                          <a:rPr lang="en-US" sz="3100" i="1">
                            <a:solidFill>
                              <a:schemeClr val="tx1"/>
                            </a:solidFill>
                            <a:latin typeface="Cambria Math"/>
                          </a:rPr>
                        </m:ctrlPr>
                      </m:dPr>
                      <m:e>
                        <m:r>
                          <a:rPr lang="en-US" sz="3100" i="1">
                            <a:solidFill>
                              <a:schemeClr val="tx1"/>
                            </a:solidFill>
                            <a:latin typeface="Cambria Math"/>
                          </a:rPr>
                          <m:t>1−</m:t>
                        </m:r>
                        <m:d>
                          <m:dPr>
                            <m:ctrlPr>
                              <a:rPr lang="en-US" sz="3100" i="1">
                                <a:solidFill>
                                  <a:schemeClr val="tx1"/>
                                </a:solidFill>
                                <a:latin typeface="Cambria Math"/>
                              </a:rPr>
                            </m:ctrlPr>
                          </m:dPr>
                          <m:e>
                            <m:f>
                              <m:fPr>
                                <m:ctrlPr>
                                  <a:rPr lang="en-US" sz="3100" i="1">
                                    <a:solidFill>
                                      <a:schemeClr val="tx1"/>
                                    </a:solidFill>
                                    <a:latin typeface="Cambria Math"/>
                                  </a:rPr>
                                </m:ctrlPr>
                              </m:fPr>
                              <m:num>
                                <m:r>
                                  <a:rPr lang="en-US" sz="3100" i="1">
                                    <a:solidFill>
                                      <a:schemeClr val="tx1"/>
                                    </a:solidFill>
                                    <a:latin typeface="Cambria Math"/>
                                  </a:rPr>
                                  <m:t>3</m:t>
                                </m:r>
                              </m:num>
                              <m:den>
                                <m:r>
                                  <a:rPr lang="en-US" sz="3100" i="1">
                                    <a:solidFill>
                                      <a:schemeClr val="tx1"/>
                                    </a:solidFill>
                                    <a:latin typeface="Cambria Math"/>
                                  </a:rPr>
                                  <m:t>2</m:t>
                                </m:r>
                              </m:den>
                            </m:f>
                            <m:r>
                              <a:rPr lang="en-US" sz="3100" i="1">
                                <a:solidFill>
                                  <a:schemeClr val="tx1"/>
                                </a:solidFill>
                                <a:latin typeface="Cambria Math"/>
                              </a:rPr>
                              <m:t>𝜂</m:t>
                            </m:r>
                            <m:r>
                              <a:rPr lang="en-US" sz="3100" i="1">
                                <a:solidFill>
                                  <a:schemeClr val="tx1"/>
                                </a:solidFill>
                                <a:latin typeface="Cambria Math"/>
                              </a:rPr>
                              <m:t>−</m:t>
                            </m:r>
                            <m:f>
                              <m:fPr>
                                <m:ctrlPr>
                                  <a:rPr lang="en-US" sz="3100" i="1">
                                    <a:solidFill>
                                      <a:schemeClr val="tx1"/>
                                    </a:solidFill>
                                    <a:latin typeface="Cambria Math"/>
                                  </a:rPr>
                                </m:ctrlPr>
                              </m:fPr>
                              <m:num>
                                <m:r>
                                  <a:rPr lang="en-US" sz="3100" i="1">
                                    <a:solidFill>
                                      <a:schemeClr val="tx1"/>
                                    </a:solidFill>
                                    <a:latin typeface="Cambria Math"/>
                                  </a:rPr>
                                  <m:t>1</m:t>
                                </m:r>
                              </m:num>
                              <m:den>
                                <m:r>
                                  <a:rPr lang="en-US" sz="3100" i="1">
                                    <a:solidFill>
                                      <a:schemeClr val="tx1"/>
                                    </a:solidFill>
                                    <a:latin typeface="Cambria Math"/>
                                  </a:rPr>
                                  <m:t>2</m:t>
                                </m:r>
                              </m:den>
                            </m:f>
                            <m:sSup>
                              <m:sSupPr>
                                <m:ctrlPr>
                                  <a:rPr lang="en-US" sz="3100" i="1">
                                    <a:solidFill>
                                      <a:schemeClr val="tx1"/>
                                    </a:solidFill>
                                    <a:latin typeface="Cambria Math"/>
                                  </a:rPr>
                                </m:ctrlPr>
                              </m:sSupPr>
                              <m:e>
                                <m:r>
                                  <a:rPr lang="en-US" sz="3100" i="1">
                                    <a:solidFill>
                                      <a:schemeClr val="tx1"/>
                                    </a:solidFill>
                                    <a:latin typeface="Cambria Math"/>
                                  </a:rPr>
                                  <m:t>𝜂</m:t>
                                </m:r>
                              </m:e>
                              <m:sup>
                                <m:r>
                                  <a:rPr lang="en-US" sz="3100" i="1">
                                    <a:solidFill>
                                      <a:schemeClr val="tx1"/>
                                    </a:solidFill>
                                    <a:latin typeface="Cambria Math"/>
                                  </a:rPr>
                                  <m:t>2</m:t>
                                </m:r>
                              </m:sup>
                            </m:sSup>
                          </m:e>
                        </m:d>
                      </m:e>
                    </m:d>
                    <m:sSub>
                      <m:sSubPr>
                        <m:ctrlPr>
                          <a:rPr lang="en-US" sz="3100" i="1">
                            <a:solidFill>
                              <a:schemeClr val="tx1"/>
                            </a:solidFill>
                            <a:latin typeface="Cambria Math"/>
                          </a:rPr>
                        </m:ctrlPr>
                      </m:sSubPr>
                      <m:e>
                        <m:r>
                          <a:rPr lang="en-US" sz="3100" i="1">
                            <a:solidFill>
                              <a:schemeClr val="tx1"/>
                            </a:solidFill>
                            <a:latin typeface="Cambria Math"/>
                          </a:rPr>
                          <m:t>𝑑</m:t>
                        </m:r>
                      </m:e>
                      <m:sub>
                        <m:r>
                          <a:rPr lang="en-US" sz="3100" i="1">
                            <a:solidFill>
                              <a:schemeClr val="tx1"/>
                            </a:solidFill>
                            <a:latin typeface="Cambria Math"/>
                          </a:rPr>
                          <m:t>𝑦</m:t>
                        </m:r>
                      </m:sub>
                    </m:sSub>
                  </m:oMath>
                </a14:m>
                <a:r>
                  <a:rPr lang="en-US" sz="3100" dirty="0">
                    <a:solidFill>
                      <a:schemeClr val="tx1"/>
                    </a:solidFill>
                  </a:rPr>
                  <a:t>= </a:t>
                </a:r>
                <a14:m>
                  <m:oMath xmlns:m="http://schemas.openxmlformats.org/officeDocument/2006/math">
                    <m:f>
                      <m:fPr>
                        <m:ctrlPr>
                          <a:rPr lang="en-US" sz="3100" i="1">
                            <a:solidFill>
                              <a:schemeClr val="tx1"/>
                            </a:solidFill>
                            <a:latin typeface="Cambria Math"/>
                          </a:rPr>
                        </m:ctrlPr>
                      </m:fPr>
                      <m:num>
                        <m:r>
                          <a:rPr lang="en-US" sz="3100" i="1">
                            <a:solidFill>
                              <a:schemeClr val="tx1"/>
                            </a:solidFill>
                            <a:latin typeface="Cambria Math"/>
                          </a:rPr>
                          <m:t>19</m:t>
                        </m:r>
                      </m:num>
                      <m:den>
                        <m:r>
                          <a:rPr lang="en-US" sz="3100" i="1">
                            <a:solidFill>
                              <a:schemeClr val="tx1"/>
                            </a:solidFill>
                            <a:latin typeface="Cambria Math"/>
                          </a:rPr>
                          <m:t>120</m:t>
                        </m:r>
                      </m:den>
                    </m:f>
                    <m:r>
                      <a:rPr lang="en-US" sz="3100" i="1">
                        <a:solidFill>
                          <a:schemeClr val="tx1"/>
                        </a:solidFill>
                        <a:latin typeface="Cambria Math"/>
                      </a:rPr>
                      <m:t> </m:t>
                    </m:r>
                    <m:r>
                      <a:rPr lang="en-US" sz="3100" i="1">
                        <a:solidFill>
                          <a:schemeClr val="tx1"/>
                        </a:solidFill>
                        <a:latin typeface="Cambria Math"/>
                      </a:rPr>
                      <m:t>𝛿</m:t>
                    </m:r>
                  </m:oMath>
                </a14:m>
                <a:endParaRPr lang="en-US" sz="3100" dirty="0">
                  <a:solidFill>
                    <a:schemeClr val="tx1"/>
                  </a:solidFill>
                </a:endParaRPr>
              </a:p>
              <a:p>
                <a:pPr marL="0" indent="0">
                  <a:buNone/>
                </a:pPr>
                <a:r>
                  <a:rPr lang="en-US" sz="3100" dirty="0">
                    <a:solidFill>
                      <a:schemeClr val="tx1"/>
                    </a:solidFill>
                  </a:rPr>
                  <a:t>Therefore:- </a:t>
                </a:r>
                <a14:m>
                  <m:oMath xmlns:m="http://schemas.openxmlformats.org/officeDocument/2006/math">
                    <m:f>
                      <m:fPr>
                        <m:ctrlPr>
                          <a:rPr lang="en-US" sz="3100" i="1">
                            <a:solidFill>
                              <a:schemeClr val="tx1"/>
                            </a:solidFill>
                            <a:latin typeface="Cambria Math"/>
                          </a:rPr>
                        </m:ctrlPr>
                      </m:fPr>
                      <m:num>
                        <m:r>
                          <a:rPr lang="en-US" sz="3100" i="1">
                            <a:solidFill>
                              <a:schemeClr val="tx1"/>
                            </a:solidFill>
                            <a:latin typeface="Cambria Math"/>
                          </a:rPr>
                          <m:t>𝜃</m:t>
                        </m:r>
                      </m:num>
                      <m:den>
                        <m:r>
                          <a:rPr lang="en-US" sz="3100" i="1">
                            <a:solidFill>
                              <a:schemeClr val="tx1"/>
                            </a:solidFill>
                            <a:latin typeface="Cambria Math"/>
                          </a:rPr>
                          <m:t>𝛿</m:t>
                        </m:r>
                      </m:den>
                    </m:f>
                    <m:r>
                      <a:rPr lang="en-US" sz="3100" i="1">
                        <a:solidFill>
                          <a:schemeClr val="tx1"/>
                        </a:solidFill>
                        <a:latin typeface="Cambria Math"/>
                      </a:rPr>
                      <m:t>=</m:t>
                    </m:r>
                    <m:f>
                      <m:fPr>
                        <m:ctrlPr>
                          <a:rPr lang="en-US" sz="3100" i="1">
                            <a:solidFill>
                              <a:schemeClr val="tx1"/>
                            </a:solidFill>
                            <a:latin typeface="Cambria Math"/>
                          </a:rPr>
                        </m:ctrlPr>
                      </m:fPr>
                      <m:num>
                        <m:r>
                          <a:rPr lang="en-US" sz="3100" i="1">
                            <a:solidFill>
                              <a:schemeClr val="tx1"/>
                            </a:solidFill>
                            <a:latin typeface="Cambria Math"/>
                          </a:rPr>
                          <m:t>19</m:t>
                        </m:r>
                      </m:num>
                      <m:den>
                        <m:r>
                          <a:rPr lang="en-US" sz="3100" i="1">
                            <a:solidFill>
                              <a:schemeClr val="tx1"/>
                            </a:solidFill>
                            <a:latin typeface="Cambria Math"/>
                          </a:rPr>
                          <m:t>120</m:t>
                        </m:r>
                      </m:den>
                    </m:f>
                  </m:oMath>
                </a14:m>
                <a:r>
                  <a:rPr lang="en-US" sz="3100" dirty="0">
                    <a:solidFill>
                      <a:schemeClr val="tx1"/>
                    </a:solidFill>
                  </a:rPr>
                  <a:t>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7649" y="239283"/>
                <a:ext cx="9272187" cy="6306796"/>
              </a:xfrm>
              <a:blipFill rotWithShape="1">
                <a:blip r:embed="rId2"/>
                <a:stretch>
                  <a:fillRect l="-789" t="-1739"/>
                </a:stretch>
              </a:blipFill>
            </p:spPr>
            <p:txBody>
              <a:bodyPr/>
              <a:lstStyle/>
              <a:p>
                <a:r>
                  <a:rPr lang="en-US">
                    <a:noFill/>
                  </a:rPr>
                  <a:t> </a:t>
                </a:r>
              </a:p>
            </p:txBody>
          </p:sp>
        </mc:Fallback>
      </mc:AlternateContent>
    </p:spTree>
    <p:extLst>
      <p:ext uri="{BB962C8B-B14F-4D97-AF65-F5344CB8AC3E}">
        <p14:creationId xmlns:p14="http://schemas.microsoft.com/office/powerpoint/2010/main" val="221454939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9660</TotalTime>
  <Words>3167</Words>
  <Application>Microsoft Office PowerPoint</Application>
  <PresentationFormat>Custom</PresentationFormat>
  <Paragraphs>227</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Facet</vt:lpstr>
      <vt:lpstr>Chapter Three Boundary Layer Theory</vt:lpstr>
      <vt:lpstr>PowerPoint Presentation</vt:lpstr>
      <vt:lpstr>3.1 Description of the Boundary Layer </vt:lpstr>
      <vt:lpstr>PowerPoint Presentation</vt:lpstr>
      <vt:lpstr>PowerPoint Presentation</vt:lpstr>
      <vt:lpstr>PowerPoint Presentation</vt:lpstr>
      <vt:lpstr>PowerPoint Presentation</vt:lpstr>
      <vt:lpstr>PowerPoint Presentation</vt:lpstr>
      <vt:lpstr>PowerPoint Presentation</vt:lpstr>
      <vt:lpstr>3.3 Boundary layer along  a long thin plate    </vt:lpstr>
      <vt:lpstr>PowerPoint Presentation</vt:lpstr>
      <vt:lpstr>PowerPoint Presentation</vt:lpstr>
      <vt:lpstr>PowerPoint Presentation</vt:lpstr>
      <vt:lpstr>PowerPoint Presentation</vt:lpstr>
      <vt:lpstr>Turbulent boundary layer</vt:lpstr>
      <vt:lpstr>PowerPoint Presentation</vt:lpstr>
      <vt:lpstr>PowerPoint Presentation</vt:lpstr>
      <vt:lpstr>PowerPoint Presentation</vt:lpstr>
      <vt:lpstr>PowerPoint Presentation</vt:lpstr>
      <vt:lpstr>Separation of boundary layer </vt:lpstr>
      <vt:lpstr>Drag and lift on a sphere and cylinder    </vt:lpstr>
      <vt:lpstr>PowerPoint Presentation</vt:lpstr>
      <vt:lpstr>PowerPoint Presentation</vt:lpstr>
      <vt:lpstr>PowerPoint Presentation</vt:lpstr>
      <vt:lpstr>On a sphere</vt:lpstr>
      <vt:lpstr>On cylinder- Reading assignment </vt:lpstr>
      <vt:lpstr>CHATPER FOUR Laminar and Turbulent Flow </vt:lpstr>
      <vt:lpstr>PowerPoint Presentation</vt:lpstr>
      <vt:lpstr>Laminar flow between parallel plates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Fully developed turbulent flow in pipes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Three Boundary Layer Theory</dc:title>
  <dc:creator>user</dc:creator>
  <cp:lastModifiedBy>user</cp:lastModifiedBy>
  <cp:revision>75</cp:revision>
  <dcterms:created xsi:type="dcterms:W3CDTF">2018-12-14T18:11:41Z</dcterms:created>
  <dcterms:modified xsi:type="dcterms:W3CDTF">2019-01-04T01:46:19Z</dcterms:modified>
</cp:coreProperties>
</file>