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-20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7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3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0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0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2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1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4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F143-55C5-428B-BE8E-B3EA1673068F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00D81-2FB8-44E8-89E4-1B8CB2423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505" y="289849"/>
            <a:ext cx="77724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ONE 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9352" y="2919649"/>
            <a:ext cx="6858000" cy="3262787"/>
          </a:xfrm>
        </p:spPr>
        <p:txBody>
          <a:bodyPr>
            <a:normAutofit fontScale="55000" lnSpcReduction="20000"/>
          </a:bodyPr>
          <a:lstStyle/>
          <a:p>
            <a:endParaRPr lang="en-US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</a:p>
          <a:p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Ayansa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T. (B.Sc. In Met. And HYDR., M.Sc. in WRE)</a:t>
            </a:r>
          </a:p>
          <a:p>
            <a:pPr>
              <a:lnSpc>
                <a:spcPct val="170000"/>
              </a:lnSpc>
            </a:pPr>
            <a:r>
              <a:rPr lang="en-US" sz="36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Lecturer at 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Ambo University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Woliso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Campus, Civil Eng.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245" y="148916"/>
            <a:ext cx="1743297" cy="1570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25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0251" y="232012"/>
                <a:ext cx="8598089" cy="6496335"/>
              </a:xfrm>
            </p:spPr>
            <p:txBody>
              <a:bodyPr>
                <a:normAutofit fontScale="77500" lnSpcReduction="20000"/>
              </a:bodyPr>
              <a:lstStyle/>
              <a:p>
                <a:pPr marL="0" marR="0" indent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Water Budget in Land surface</a:t>
                </a:r>
              </a:p>
              <a:p>
                <a:pPr marL="0" marR="0" indent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400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indent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indent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 u="sng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Water Budget in Groundwater 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400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d>
                        <m:d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</m:oMath>
                  </m:oMathPara>
                </a14:m>
                <a:endParaRPr lang="en-US" sz="2400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de-DE" sz="240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de-DE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de-DE" sz="2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de-DE" sz="2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(Net Surface Flow</a:t>
                </a:r>
                <a:r>
                  <a:rPr lang="en-US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2600" i="1" dirty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de-DE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(Net Evaporation) </a:t>
                </a:r>
                <a:r>
                  <a:rPr lang="de-DE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de-DE" sz="2600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de-DE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(Net </a:t>
                </a:r>
                <a:r>
                  <a:rPr lang="de-DE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Transpiration)=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de-DE" sz="2600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(Net Groundwater Flow</a:t>
                </a:r>
                <a:r>
                  <a:rPr lang="en-US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2600" i="1" dirty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600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de-DE" sz="2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600" i="1" dirty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de-DE" sz="26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This Equation is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water budget equation for the catchment</a:t>
                </a:r>
                <a:r>
                  <a:rPr lang="en-US" dirty="0"/>
                  <a:t>.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en-US" sz="240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0251" y="232012"/>
                <a:ext cx="8598089" cy="6496335"/>
              </a:xfrm>
              <a:blipFill>
                <a:blip r:embed="rId2"/>
                <a:stretch>
                  <a:fillRect l="-638" b="-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13773" y="5495001"/>
            <a:ext cx="2628900" cy="48577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>
                  <a:alpha val="89999"/>
                </a:srgbClr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  <a:contourClr>
              <a:srgbClr val="FF9900"/>
            </a:contour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square" lIns="56693" tIns="28346" rIns="56693" bIns="28346" numCol="1" anchor="t" anchorCtr="0" compatLnSpc="1">
            <a:prstTxWarp prst="textNoShape">
              <a:avLst/>
            </a:prstTxWarp>
            <a:spAutoFit/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9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Century Gothic" panose="020B0502020202020204" pitchFamily="34" charset="0"/>
              </a:rPr>
              <a:t>P-R-E-T-G=</a:t>
            </a:r>
            <a:r>
              <a:rPr kumimoji="0" lang="en-US" altLang="en-US" sz="19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Century Gothic" panose="020B0502020202020204" pitchFamily="34" charset="0"/>
                <a:sym typeface="Symbol" panose="05050102010706020507" pitchFamily="18" charset="2"/>
              </a:rPr>
              <a:t></a:t>
            </a:r>
            <a:r>
              <a:rPr kumimoji="0" lang="en-US" altLang="en-US" sz="19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Century Gothic" panose="020B0502020202020204" pitchFamily="34" charset="0"/>
              </a:rPr>
              <a:t>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061350"/>
            <a:ext cx="8201451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all these terms can be expressed as depth over the catchment area, (for Eq. in centimeters), and in fact this is a very common unit.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infiltration does not occur explicitly in the water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 as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infiltration, which is a loss to the runoff process is a gain to the ground water system.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160338"/>
            <a:ext cx="7886700" cy="727075"/>
          </a:xfrm>
        </p:spPr>
        <p:txBody>
          <a:bodyPr/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Budget/Balance Equation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4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11" y="122831"/>
            <a:ext cx="7886700" cy="6332560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 1</a:t>
            </a: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lake had a water surface elevation of 103.200 m above datum at the beginning of a certain month. In that month the lake received </a:t>
            </a: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average inflow of 6.0 m</a:t>
            </a:r>
            <a:r>
              <a:rPr lang="en-US" sz="21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 from surface runoff sources. </a:t>
            </a: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same period the outflow from the lake had an average value of 6.5m</a:t>
            </a:r>
            <a:r>
              <a:rPr lang="en-US" sz="21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/s. </a:t>
            </a: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Further, in that month, the lake received a rainfall of 145 mm and </a:t>
            </a:r>
          </a:p>
          <a:p>
            <a:pPr marL="800100" lvl="1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"/>
              <a:tabLst>
                <a:tab pos="457200" algn="l"/>
              </a:tabLst>
            </a:pP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evaporation from the lake surface was estimated as 6.10cm.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 the water budget equation for the lake and calculate the water surface elevation of the lake at the end of the month. </a:t>
            </a:r>
            <a:endParaRPr lang="en-US" sz="2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lake surface area can be taken as 5000 ha. Assume that there is no contribution to or from the ground water storage.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63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2137" y="723331"/>
                <a:ext cx="8557147" cy="5868538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</a:t>
                </a: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In a time period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water budget for the lake can be written as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𝑰𝒏𝒑𝒖𝒕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𝒗𝒐𝒍𝒖𝒎𝒆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–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𝑶𝒖𝒕𝒑𝒖𝒕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𝒗𝒐𝒍𝒖𝒎𝒆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=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𝒄𝒉𝒂𝒏𝒈𝒆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𝒊𝒏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𝒔𝒕𝒐𝒓𝒂𝒈𝒆</m:t>
                    </m:r>
                    <m:r>
                      <a:rPr lang="en-US" sz="22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sz="2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</a:t>
                </a:r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2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</m:acc>
                  </m:oMath>
                </a14:m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 inflow rate, 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2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𝑄</m:t>
                        </m:r>
                      </m:e>
                    </m:acc>
                  </m:oMath>
                </a14:m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 outflow rate, 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</a:t>
                </a: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precipitation, 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</a:t>
                </a: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evaporation, 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</a:t>
                </a:r>
                <a:r>
                  <a:rPr lang="en-U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surface area of the lake and S = change in lake storage volume.</a:t>
                </a:r>
              </a:p>
              <a:p>
                <a:pPr>
                  <a:lnSpc>
                    <a:spcPct val="150000"/>
                  </a:lnSpc>
                </a:pPr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2137" y="723331"/>
                <a:ext cx="8557147" cy="5868538"/>
              </a:xfrm>
              <a:blipFill>
                <a:blip r:embed="rId2"/>
                <a:stretch>
                  <a:fillRect l="-927" b="-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672" y="2431734"/>
            <a:ext cx="5799266" cy="58442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69925" y="174625"/>
            <a:ext cx="7886700" cy="548706"/>
          </a:xfrm>
        </p:spPr>
        <p:txBody>
          <a:bodyPr/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Budget/Balance Equation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2073" y="286352"/>
            <a:ext cx="7773187" cy="616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23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182"/>
            <a:ext cx="7772400" cy="65509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194" y="832513"/>
            <a:ext cx="8516203" cy="58685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logos (Both are Greek words)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Hydro”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water and “logos” means study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Hydrology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science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deals with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occurrence, circulation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Distribution of water of the earth and earth’s atmosphere.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Hydrological Cycle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known as water cycle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process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water is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evaporated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from water surfaces and the oceans, moves in land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 air masses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produces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if the </a:t>
            </a:r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 vertical lifting conditions exist</a:t>
            </a:r>
            <a:r>
              <a:rPr lang="en-US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276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024" y="313898"/>
            <a:ext cx="8243248" cy="631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4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03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Stages of the Hydrologic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6412"/>
            <a:ext cx="7886700" cy="5486400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Infiltration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Interception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storage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Run-off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Evaporation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Transpiration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Groundwater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1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0125"/>
            <a:ext cx="7886700" cy="586854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Budget/Balance 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8187804" cy="570476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area of land draining into a stream or a watercourse at a given location is known 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catchment 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also called as drainage area or drainage basin.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 problem area, say a catchment, in an interval of time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continuity equation for water in its various phases is written as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759" y="4473054"/>
            <a:ext cx="4867275" cy="125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9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7421"/>
            <a:ext cx="7886700" cy="600501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Budget/Balance Equation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15003" y="873458"/>
                <a:ext cx="7886700" cy="5658348"/>
              </a:xfrm>
            </p:spPr>
            <p:txBody>
              <a:bodyPr>
                <a:normAutofit fontScale="925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the density of the inflow, outflow and storage volumes are the same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∀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∀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=Inflow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volume of water into the problem area during the time period,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=Outflow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volume to water from the problem area during the time period, and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𝑆=change in the storage of the water volume over and under the given area during the given period.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5003" y="873458"/>
                <a:ext cx="7886700" cy="5658348"/>
              </a:xfrm>
              <a:blipFill>
                <a:blip r:embed="rId2"/>
                <a:stretch>
                  <a:fillRect l="-1005" r="-618" b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453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479"/>
            <a:ext cx="7886700" cy="532262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Budget/Balance Equation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873456"/>
                <a:ext cx="8160508" cy="5759355"/>
              </a:xfrm>
            </p:spPr>
            <p:txBody>
              <a:bodyPr>
                <a:normAutofit fontScale="925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hydrologic calculations, the volumes are often expressed as average depths over the catchment area.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Thus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for example, if the annual stream flow from a 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10km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catchment is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corresponds to a depth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=100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𝑐𝑚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Rainfall, evaporation and often runoff volumes are expressed in units of depth over the </a:t>
                </a: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catchment.</a:t>
                </a:r>
              </a:p>
              <a:p>
                <a:pPr algn="just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While 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realizing that all the terms in a hydrological water budget may not be known to the same degree of accuracy, an expression for the water budget of a catchment for a time interval 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written as   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873456"/>
                <a:ext cx="8160508" cy="5759355"/>
              </a:xfrm>
              <a:blipFill>
                <a:blip r:embed="rId2"/>
                <a:stretch>
                  <a:fillRect l="-822" r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919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548" y="366751"/>
            <a:ext cx="8713321" cy="61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8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8093" y="750627"/>
            <a:ext cx="7709351" cy="550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9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872</TotalTime>
  <Words>910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CHAPTER ONE </vt:lpstr>
      <vt:lpstr>Introduction</vt:lpstr>
      <vt:lpstr>PowerPoint Presentation</vt:lpstr>
      <vt:lpstr>Stages of the Hydrologic cycle</vt:lpstr>
      <vt:lpstr>Water Budget/Balance Equation</vt:lpstr>
      <vt:lpstr>Water Budget/Balance Equation</vt:lpstr>
      <vt:lpstr>Water Budget/Balance Equation</vt:lpstr>
      <vt:lpstr>PowerPoint Presentation</vt:lpstr>
      <vt:lpstr>PowerPoint Presentation</vt:lpstr>
      <vt:lpstr>PowerPoint Presentation</vt:lpstr>
      <vt:lpstr>Water Budget/Balance Equation</vt:lpstr>
      <vt:lpstr>PowerPoint Presentation</vt:lpstr>
      <vt:lpstr>Water Budget/Balance Equation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28</cp:revision>
  <dcterms:created xsi:type="dcterms:W3CDTF">2018-11-05T17:16:01Z</dcterms:created>
  <dcterms:modified xsi:type="dcterms:W3CDTF">2019-11-20T13:22:27Z</dcterms:modified>
</cp:coreProperties>
</file>