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83" r:id="rId21"/>
    <p:sldId id="275" r:id="rId22"/>
    <p:sldId id="276" r:id="rId23"/>
    <p:sldId id="277" r:id="rId24"/>
    <p:sldId id="284" r:id="rId25"/>
    <p:sldId id="288" r:id="rId26"/>
    <p:sldId id="289" r:id="rId27"/>
    <p:sldId id="290" r:id="rId28"/>
    <p:sldId id="291" r:id="rId29"/>
    <p:sldId id="278" r:id="rId30"/>
    <p:sldId id="279" r:id="rId31"/>
    <p:sldId id="280" r:id="rId32"/>
    <p:sldId id="281" r:id="rId33"/>
    <p:sldId id="282"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varScale="1">
        <p:scale>
          <a:sx n="66" d="100"/>
          <a:sy n="66" d="100"/>
        </p:scale>
        <p:origin x="-153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6A8259-D394-479D-946C-55D068642E3F}"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5B40A-0181-41B7-A8EB-88CCEDB04A8C}" type="slidenum">
              <a:rPr lang="en-US" smtClean="0"/>
              <a:t>‹#›</a:t>
            </a:fld>
            <a:endParaRPr lang="en-US"/>
          </a:p>
        </p:txBody>
      </p:sp>
    </p:spTree>
    <p:extLst>
      <p:ext uri="{BB962C8B-B14F-4D97-AF65-F5344CB8AC3E}">
        <p14:creationId xmlns:p14="http://schemas.microsoft.com/office/powerpoint/2010/main" val="142558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6A8259-D394-479D-946C-55D068642E3F}"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5B40A-0181-41B7-A8EB-88CCEDB04A8C}" type="slidenum">
              <a:rPr lang="en-US" smtClean="0"/>
              <a:t>‹#›</a:t>
            </a:fld>
            <a:endParaRPr lang="en-US"/>
          </a:p>
        </p:txBody>
      </p:sp>
    </p:spTree>
    <p:extLst>
      <p:ext uri="{BB962C8B-B14F-4D97-AF65-F5344CB8AC3E}">
        <p14:creationId xmlns:p14="http://schemas.microsoft.com/office/powerpoint/2010/main" val="1624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6A8259-D394-479D-946C-55D068642E3F}"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5B40A-0181-41B7-A8EB-88CCEDB04A8C}" type="slidenum">
              <a:rPr lang="en-US" smtClean="0"/>
              <a:t>‹#›</a:t>
            </a:fld>
            <a:endParaRPr lang="en-US"/>
          </a:p>
        </p:txBody>
      </p:sp>
    </p:spTree>
    <p:extLst>
      <p:ext uri="{BB962C8B-B14F-4D97-AF65-F5344CB8AC3E}">
        <p14:creationId xmlns:p14="http://schemas.microsoft.com/office/powerpoint/2010/main" val="16281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6A8259-D394-479D-946C-55D068642E3F}"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5B40A-0181-41B7-A8EB-88CCEDB04A8C}" type="slidenum">
              <a:rPr lang="en-US" smtClean="0"/>
              <a:t>‹#›</a:t>
            </a:fld>
            <a:endParaRPr lang="en-US"/>
          </a:p>
        </p:txBody>
      </p:sp>
    </p:spTree>
    <p:extLst>
      <p:ext uri="{BB962C8B-B14F-4D97-AF65-F5344CB8AC3E}">
        <p14:creationId xmlns:p14="http://schemas.microsoft.com/office/powerpoint/2010/main" val="65077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6A8259-D394-479D-946C-55D068642E3F}"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5B40A-0181-41B7-A8EB-88CCEDB04A8C}" type="slidenum">
              <a:rPr lang="en-US" smtClean="0"/>
              <a:t>‹#›</a:t>
            </a:fld>
            <a:endParaRPr lang="en-US"/>
          </a:p>
        </p:txBody>
      </p:sp>
    </p:spTree>
    <p:extLst>
      <p:ext uri="{BB962C8B-B14F-4D97-AF65-F5344CB8AC3E}">
        <p14:creationId xmlns:p14="http://schemas.microsoft.com/office/powerpoint/2010/main" val="220333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6A8259-D394-479D-946C-55D068642E3F}"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5B40A-0181-41B7-A8EB-88CCEDB04A8C}" type="slidenum">
              <a:rPr lang="en-US" smtClean="0"/>
              <a:t>‹#›</a:t>
            </a:fld>
            <a:endParaRPr lang="en-US"/>
          </a:p>
        </p:txBody>
      </p:sp>
    </p:spTree>
    <p:extLst>
      <p:ext uri="{BB962C8B-B14F-4D97-AF65-F5344CB8AC3E}">
        <p14:creationId xmlns:p14="http://schemas.microsoft.com/office/powerpoint/2010/main" val="188631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6A8259-D394-479D-946C-55D068642E3F}" type="datetimeFigureOut">
              <a:rPr lang="en-US" smtClean="0"/>
              <a:t>11/14/2019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5B40A-0181-41B7-A8EB-88CCEDB04A8C}" type="slidenum">
              <a:rPr lang="en-US" smtClean="0"/>
              <a:t>‹#›</a:t>
            </a:fld>
            <a:endParaRPr lang="en-US"/>
          </a:p>
        </p:txBody>
      </p:sp>
    </p:spTree>
    <p:extLst>
      <p:ext uri="{BB962C8B-B14F-4D97-AF65-F5344CB8AC3E}">
        <p14:creationId xmlns:p14="http://schemas.microsoft.com/office/powerpoint/2010/main" val="364218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6A8259-D394-479D-946C-55D068642E3F}" type="datetimeFigureOut">
              <a:rPr lang="en-US" smtClean="0"/>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55B40A-0181-41B7-A8EB-88CCEDB04A8C}" type="slidenum">
              <a:rPr lang="en-US" smtClean="0"/>
              <a:t>‹#›</a:t>
            </a:fld>
            <a:endParaRPr lang="en-US"/>
          </a:p>
        </p:txBody>
      </p:sp>
    </p:spTree>
    <p:extLst>
      <p:ext uri="{BB962C8B-B14F-4D97-AF65-F5344CB8AC3E}">
        <p14:creationId xmlns:p14="http://schemas.microsoft.com/office/powerpoint/2010/main" val="2221351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A8259-D394-479D-946C-55D068642E3F}" type="datetimeFigureOut">
              <a:rPr lang="en-US" smtClean="0"/>
              <a:t>11/14/2019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55B40A-0181-41B7-A8EB-88CCEDB04A8C}" type="slidenum">
              <a:rPr lang="en-US" smtClean="0"/>
              <a:t>‹#›</a:t>
            </a:fld>
            <a:endParaRPr lang="en-US"/>
          </a:p>
        </p:txBody>
      </p:sp>
    </p:spTree>
    <p:extLst>
      <p:ext uri="{BB962C8B-B14F-4D97-AF65-F5344CB8AC3E}">
        <p14:creationId xmlns:p14="http://schemas.microsoft.com/office/powerpoint/2010/main" val="31153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6A8259-D394-479D-946C-55D068642E3F}"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5B40A-0181-41B7-A8EB-88CCEDB04A8C}" type="slidenum">
              <a:rPr lang="en-US" smtClean="0"/>
              <a:t>‹#›</a:t>
            </a:fld>
            <a:endParaRPr lang="en-US"/>
          </a:p>
        </p:txBody>
      </p:sp>
    </p:spTree>
    <p:extLst>
      <p:ext uri="{BB962C8B-B14F-4D97-AF65-F5344CB8AC3E}">
        <p14:creationId xmlns:p14="http://schemas.microsoft.com/office/powerpoint/2010/main" val="160713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6A8259-D394-479D-946C-55D068642E3F}"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5B40A-0181-41B7-A8EB-88CCEDB04A8C}" type="slidenum">
              <a:rPr lang="en-US" smtClean="0"/>
              <a:t>‹#›</a:t>
            </a:fld>
            <a:endParaRPr lang="en-US"/>
          </a:p>
        </p:txBody>
      </p:sp>
    </p:spTree>
    <p:extLst>
      <p:ext uri="{BB962C8B-B14F-4D97-AF65-F5344CB8AC3E}">
        <p14:creationId xmlns:p14="http://schemas.microsoft.com/office/powerpoint/2010/main" val="175207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A8259-D394-479D-946C-55D068642E3F}" type="datetimeFigureOut">
              <a:rPr lang="en-US" smtClean="0"/>
              <a:t>11/14/2019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5B40A-0181-41B7-A8EB-88CCEDB04A8C}" type="slidenum">
              <a:rPr lang="en-US" smtClean="0"/>
              <a:t>‹#›</a:t>
            </a:fld>
            <a:endParaRPr lang="en-US"/>
          </a:p>
        </p:txBody>
      </p:sp>
    </p:spTree>
    <p:extLst>
      <p:ext uri="{BB962C8B-B14F-4D97-AF65-F5344CB8AC3E}">
        <p14:creationId xmlns:p14="http://schemas.microsoft.com/office/powerpoint/2010/main" val="1011235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043918"/>
          </a:xfrm>
        </p:spPr>
        <p:txBody>
          <a:bodyPr>
            <a:normAutofit/>
          </a:bodyPr>
          <a:lstStyle/>
          <a:p>
            <a:r>
              <a:rPr lang="en-US" sz="4000" b="1" dirty="0" smtClean="0">
                <a:solidFill>
                  <a:srgbClr val="0070C0"/>
                </a:solidFill>
                <a:latin typeface="Times New Roman" panose="02020603050405020304" pitchFamily="18" charset="0"/>
                <a:cs typeface="Times New Roman" panose="02020603050405020304" pitchFamily="18" charset="0"/>
              </a:rPr>
              <a:t>CHAPTER TWO </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27314" y="3602037"/>
            <a:ext cx="7590972" cy="2726191"/>
          </a:xfrm>
        </p:spPr>
        <p:txBody>
          <a:bodyPr>
            <a:normAutofit/>
          </a:bodyPr>
          <a:lstStyle/>
          <a:p>
            <a:pPr>
              <a:lnSpc>
                <a:spcPct val="150000"/>
              </a:lnSpc>
            </a:pPr>
            <a:r>
              <a:rPr lang="en-US" sz="4000" b="1" dirty="0" smtClean="0">
                <a:solidFill>
                  <a:srgbClr val="0070C0"/>
                </a:solidFill>
                <a:latin typeface="Times New Roman" panose="02020603050405020304" pitchFamily="18" charset="0"/>
                <a:cs typeface="Times New Roman" panose="02020603050405020304" pitchFamily="18" charset="0"/>
              </a:rPr>
              <a:t>PRECIPITATION</a:t>
            </a:r>
          </a:p>
          <a:p>
            <a:pPr>
              <a:lnSpc>
                <a:spcPct val="170000"/>
              </a:lnSpc>
            </a:pPr>
            <a:r>
              <a:rPr lang="en-US" b="1" dirty="0">
                <a:solidFill>
                  <a:srgbClr val="C00000"/>
                </a:solidFill>
                <a:latin typeface="Times New Roman" panose="02020603050405020304" pitchFamily="18" charset="0"/>
                <a:cs typeface="Times New Roman" panose="02020603050405020304" pitchFamily="18" charset="0"/>
              </a:rPr>
              <a:t>AYANSA T. (B.Sc. In HY., M.Sc. in WRE)</a:t>
            </a:r>
          </a:p>
          <a:p>
            <a:pPr>
              <a:lnSpc>
                <a:spcPct val="150000"/>
              </a:lnSpc>
            </a:pPr>
            <a:endParaRPr lang="en-US" b="1" dirty="0" smtClean="0">
              <a:solidFill>
                <a:srgbClr val="C00000"/>
              </a:solidFill>
              <a:latin typeface="Times New Roman" panose="02020603050405020304" pitchFamily="18" charset="0"/>
              <a:cs typeface="Times New Roman" panose="02020603050405020304" pitchFamily="18" charset="0"/>
            </a:endParaRPr>
          </a:p>
          <a:p>
            <a:pPr>
              <a:lnSpc>
                <a:spcPct val="150000"/>
              </a:lnSpc>
            </a:pP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907147" y="118032"/>
            <a:ext cx="2121685" cy="1913967"/>
          </a:xfrm>
          <a:prstGeom prst="rect">
            <a:avLst/>
          </a:prstGeom>
        </p:spPr>
      </p:pic>
    </p:spTree>
    <p:extLst>
      <p:ext uri="{BB962C8B-B14F-4D97-AF65-F5344CB8AC3E}">
        <p14:creationId xmlns:p14="http://schemas.microsoft.com/office/powerpoint/2010/main" val="42688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9182"/>
            <a:ext cx="7886700" cy="736979"/>
          </a:xfrm>
        </p:spPr>
        <p:txBody>
          <a:bodyPr>
            <a:norm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Measurement of precipitation</a:t>
            </a:r>
          </a:p>
        </p:txBody>
      </p:sp>
      <p:sp>
        <p:nvSpPr>
          <p:cNvPr id="3" name="Content Placeholder 2"/>
          <p:cNvSpPr>
            <a:spLocks noGrp="1"/>
          </p:cNvSpPr>
          <p:nvPr>
            <p:ph idx="1"/>
          </p:nvPr>
        </p:nvSpPr>
        <p:spPr>
          <a:xfrm>
            <a:off x="628650" y="832513"/>
            <a:ext cx="7886700" cy="5344450"/>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The instrument used to collect and measure the precipitation is </a:t>
            </a:r>
            <a:r>
              <a:rPr lang="en-US" sz="2400" dirty="0" smtClean="0">
                <a:latin typeface="Times New Roman" panose="02020603050405020304" pitchFamily="18" charset="0"/>
                <a:cs typeface="Times New Roman" panose="02020603050405020304" pitchFamily="18" charset="0"/>
              </a:rPr>
              <a:t>called rain gauge.</a:t>
            </a:r>
          </a:p>
          <a:p>
            <a:pPr>
              <a:lnSpc>
                <a:spcPct val="150000"/>
              </a:lnSpc>
            </a:pPr>
            <a:r>
              <a:rPr lang="en-US" sz="2400" dirty="0">
                <a:latin typeface="Times New Roman" panose="02020603050405020304" pitchFamily="18" charset="0"/>
                <a:cs typeface="Times New Roman" panose="02020603050405020304" pitchFamily="18" charset="0"/>
              </a:rPr>
              <a:t>Types of </a:t>
            </a:r>
            <a:r>
              <a:rPr lang="en-US" sz="2400" dirty="0" smtClean="0">
                <a:latin typeface="Times New Roman" panose="02020603050405020304" pitchFamily="18" charset="0"/>
                <a:cs typeface="Times New Roman" panose="02020603050405020304" pitchFamily="18" charset="0"/>
              </a:rPr>
              <a:t>rain gauges:</a:t>
            </a: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arenR"/>
            </a:pPr>
            <a:r>
              <a:rPr lang="en-US" sz="2400" dirty="0" smtClean="0">
                <a:latin typeface="Times New Roman" panose="02020603050405020304" pitchFamily="18" charset="0"/>
                <a:cs typeface="Times New Roman" panose="02020603050405020304" pitchFamily="18" charset="0"/>
              </a:rPr>
              <a:t>Non-recording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Symon’sgauge</a:t>
            </a:r>
            <a:endParaRPr lang="en-US" sz="2400" dirty="0" smtClean="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arenR"/>
            </a:pPr>
            <a:r>
              <a:rPr lang="en-US" sz="2400" dirty="0" smtClean="0">
                <a:latin typeface="Times New Roman" panose="02020603050405020304" pitchFamily="18" charset="0"/>
                <a:cs typeface="Times New Roman" panose="02020603050405020304" pitchFamily="18" charset="0"/>
              </a:rPr>
              <a:t>Recording</a:t>
            </a:r>
            <a:endParaRPr lang="en-US" sz="2400" dirty="0">
              <a:latin typeface="Times New Roman" panose="02020603050405020304" pitchFamily="18" charset="0"/>
              <a:cs typeface="Times New Roman" panose="02020603050405020304" pitchFamily="18" charset="0"/>
            </a:endParaRPr>
          </a:p>
          <a:p>
            <a:pPr lvl="1">
              <a:lnSpc>
                <a:spcPct val="150000"/>
              </a:lnSpc>
            </a:pPr>
            <a:r>
              <a:rPr lang="en-US" dirty="0" smtClean="0">
                <a:latin typeface="Times New Roman" panose="02020603050405020304" pitchFamily="18" charset="0"/>
                <a:cs typeface="Times New Roman" panose="02020603050405020304" pitchFamily="18" charset="0"/>
              </a:rPr>
              <a:t>Tipping-bucket </a:t>
            </a:r>
            <a:r>
              <a:rPr lang="en-US" dirty="0">
                <a:latin typeface="Times New Roman" panose="02020603050405020304" pitchFamily="18" charset="0"/>
                <a:cs typeface="Times New Roman" panose="02020603050405020304" pitchFamily="18" charset="0"/>
              </a:rPr>
              <a:t>type</a:t>
            </a:r>
          </a:p>
          <a:p>
            <a:pPr lvl="1">
              <a:lnSpc>
                <a:spcPct val="150000"/>
              </a:lnSpc>
            </a:pPr>
            <a:r>
              <a:rPr lang="en-US" dirty="0" smtClean="0">
                <a:latin typeface="Times New Roman" panose="02020603050405020304" pitchFamily="18" charset="0"/>
                <a:cs typeface="Times New Roman" panose="02020603050405020304" pitchFamily="18" charset="0"/>
              </a:rPr>
              <a:t>Weighing-bucket </a:t>
            </a:r>
            <a:r>
              <a:rPr lang="en-US" dirty="0">
                <a:latin typeface="Times New Roman" panose="02020603050405020304" pitchFamily="18" charset="0"/>
                <a:cs typeface="Times New Roman" panose="02020603050405020304" pitchFamily="18" charset="0"/>
              </a:rPr>
              <a:t>type</a:t>
            </a:r>
          </a:p>
          <a:p>
            <a:pPr lvl="1">
              <a:lnSpc>
                <a:spcPct val="150000"/>
              </a:lnSpc>
            </a:pPr>
            <a:r>
              <a:rPr lang="en-US" dirty="0" smtClean="0">
                <a:latin typeface="Times New Roman" panose="02020603050405020304" pitchFamily="18" charset="0"/>
                <a:cs typeface="Times New Roman" panose="02020603050405020304" pitchFamily="18" charset="0"/>
              </a:rPr>
              <a:t>Natural-syphon type</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989288" y="1569492"/>
            <a:ext cx="4021554" cy="4261799"/>
          </a:xfrm>
          <a:prstGeom prst="rect">
            <a:avLst/>
          </a:prstGeom>
        </p:spPr>
      </p:pic>
    </p:spTree>
    <p:extLst>
      <p:ext uri="{BB962C8B-B14F-4D97-AF65-F5344CB8AC3E}">
        <p14:creationId xmlns:p14="http://schemas.microsoft.com/office/powerpoint/2010/main" val="2340636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355" y="105819"/>
            <a:ext cx="7886700" cy="576570"/>
          </a:xfrm>
        </p:spPr>
        <p:txBody>
          <a:bodyPr>
            <a:noAutofit/>
          </a:bodyPr>
          <a:lstStyle/>
          <a:p>
            <a:r>
              <a:rPr lang="en-US" sz="2800" b="1" dirty="0">
                <a:latin typeface="Times New Roman" panose="02020603050405020304" pitchFamily="18" charset="0"/>
                <a:cs typeface="Times New Roman" panose="02020603050405020304" pitchFamily="18" charset="0"/>
              </a:rPr>
              <a:t>Recording </a:t>
            </a:r>
            <a:r>
              <a:rPr lang="en-US" sz="2800" b="1" dirty="0" smtClean="0">
                <a:latin typeface="Times New Roman" panose="02020603050405020304" pitchFamily="18" charset="0"/>
                <a:cs typeface="Times New Roman" panose="02020603050405020304" pitchFamily="18" charset="0"/>
              </a:rPr>
              <a:t>rain gauges</a:t>
            </a:r>
            <a:endParaRPr lang="en-US" sz="2800" dirty="0"/>
          </a:p>
        </p:txBody>
      </p:sp>
      <p:sp>
        <p:nvSpPr>
          <p:cNvPr id="3" name="Content Placeholder 2"/>
          <p:cNvSpPr>
            <a:spLocks noGrp="1"/>
          </p:cNvSpPr>
          <p:nvPr>
            <p:ph idx="1"/>
          </p:nvPr>
        </p:nvSpPr>
        <p:spPr>
          <a:xfrm>
            <a:off x="287457" y="610973"/>
            <a:ext cx="7886700" cy="6123655"/>
          </a:xfrm>
        </p:spPr>
        <p:txBody>
          <a:bodyPr>
            <a:normAutofit/>
          </a:bodyPr>
          <a:lstStyle/>
          <a:p>
            <a:pPr algn="just">
              <a:lnSpc>
                <a:spcPct val="15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instrument records the graphical variation of the rainfall, the </a:t>
            </a:r>
            <a:r>
              <a:rPr lang="en-US" sz="2000" dirty="0" smtClean="0">
                <a:latin typeface="Times New Roman" panose="02020603050405020304" pitchFamily="18" charset="0"/>
                <a:cs typeface="Times New Roman" panose="02020603050405020304" pitchFamily="18" charset="0"/>
              </a:rPr>
              <a:t>total collected </a:t>
            </a:r>
            <a:r>
              <a:rPr lang="en-US" sz="2000" dirty="0">
                <a:latin typeface="Times New Roman" panose="02020603050405020304" pitchFamily="18" charset="0"/>
                <a:cs typeface="Times New Roman" panose="02020603050405020304" pitchFamily="18" charset="0"/>
              </a:rPr>
              <a:t>quantity in a certain time interval and the intensity of the </a:t>
            </a:r>
            <a:r>
              <a:rPr lang="en-US" sz="2000" dirty="0" smtClean="0">
                <a:latin typeface="Times New Roman" panose="02020603050405020304" pitchFamily="18" charset="0"/>
                <a:cs typeface="Times New Roman" panose="02020603050405020304" pitchFamily="18" charset="0"/>
              </a:rPr>
              <a:t>rainfall (mm/hour</a:t>
            </a:r>
            <a:r>
              <a:rPr lang="en-US" sz="2000" dirty="0">
                <a:latin typeface="Times New Roman" panose="02020603050405020304" pitchFamily="18" charset="0"/>
                <a:cs typeface="Times New Roman" panose="02020603050405020304" pitchFamily="18" charset="0"/>
              </a:rPr>
              <a:t>).</a:t>
            </a:r>
          </a:p>
          <a:p>
            <a:pPr>
              <a:lnSpc>
                <a:spcPct val="150000"/>
              </a:lnSpc>
            </a:pPr>
            <a:r>
              <a:rPr lang="en-US" sz="2000" dirty="0" smtClean="0">
                <a:latin typeface="Times New Roman" panose="02020603050405020304" pitchFamily="18" charset="0"/>
                <a:cs typeface="Times New Roman" panose="02020603050405020304" pitchFamily="18" charset="0"/>
              </a:rPr>
              <a:t>It allows continuous measurement of the rainfall.</a:t>
            </a:r>
          </a:p>
          <a:p>
            <a:pPr marL="457200" indent="-457200">
              <a:lnSpc>
                <a:spcPct val="150000"/>
              </a:lnSpc>
              <a:buFont typeface="+mj-lt"/>
              <a:buAutoNum type="arabicPeriod"/>
            </a:pPr>
            <a:r>
              <a:rPr lang="en-US" sz="2000" b="1" dirty="0" smtClean="0">
                <a:latin typeface="Times New Roman" panose="02020603050405020304" pitchFamily="18" charset="0"/>
                <a:cs typeface="Times New Roman" panose="02020603050405020304" pitchFamily="18" charset="0"/>
              </a:rPr>
              <a:t>Tipping-bucket type</a:t>
            </a:r>
            <a:endParaRPr lang="en-US" sz="2000" b="1" dirty="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These buckets are so balanced that when</a:t>
            </a:r>
          </a:p>
          <a:p>
            <a:pPr marL="0" indent="0">
              <a:lnSpc>
                <a:spcPct val="150000"/>
              </a:lnSpc>
              <a:buNone/>
            </a:pPr>
            <a:r>
              <a:rPr lang="en-US" sz="2000" dirty="0" smtClean="0">
                <a:latin typeface="Times New Roman" panose="02020603050405020304" pitchFamily="18" charset="0"/>
                <a:cs typeface="Times New Roman" panose="02020603050405020304" pitchFamily="18" charset="0"/>
              </a:rPr>
              <a:t> 0.25mm of rain </a:t>
            </a:r>
            <a:r>
              <a:rPr lang="en-US" sz="2000" dirty="0">
                <a:latin typeface="Times New Roman" panose="02020603050405020304" pitchFamily="18" charset="0"/>
                <a:cs typeface="Times New Roman" panose="02020603050405020304" pitchFamily="18" charset="0"/>
              </a:rPr>
              <a:t>falls </a:t>
            </a:r>
            <a:r>
              <a:rPr lang="en-US" sz="2000" dirty="0" smtClean="0">
                <a:latin typeface="Times New Roman" panose="02020603050405020304" pitchFamily="18" charset="0"/>
                <a:cs typeface="Times New Roman" panose="02020603050405020304" pitchFamily="18" charset="0"/>
              </a:rPr>
              <a:t>into one bucket, it</a:t>
            </a:r>
          </a:p>
          <a:p>
            <a:pPr marL="0" indent="0">
              <a:lnSpc>
                <a:spcPct val="150000"/>
              </a:lnSpc>
              <a:buNone/>
            </a:pPr>
            <a:r>
              <a:rPr lang="en-US" sz="2000" dirty="0" smtClean="0">
                <a:latin typeface="Times New Roman" panose="02020603050405020304" pitchFamily="18" charset="0"/>
                <a:cs typeface="Times New Roman" panose="02020603050405020304" pitchFamily="18" charset="0"/>
              </a:rPr>
              <a:t> tips bringing the other bucket in </a:t>
            </a:r>
            <a:r>
              <a:rPr lang="en-US" sz="2000" dirty="0">
                <a:latin typeface="Times New Roman" panose="02020603050405020304" pitchFamily="18" charset="0"/>
                <a:cs typeface="Times New Roman" panose="02020603050405020304" pitchFamily="18" charset="0"/>
              </a:rPr>
              <a:t>position.</a:t>
            </a:r>
          </a:p>
        </p:txBody>
      </p:sp>
      <p:pic>
        <p:nvPicPr>
          <p:cNvPr id="5" name="Picture 4"/>
          <p:cNvPicPr>
            <a:picLocks noChangeAspect="1"/>
          </p:cNvPicPr>
          <p:nvPr/>
        </p:nvPicPr>
        <p:blipFill>
          <a:blip r:embed="rId2"/>
          <a:stretch>
            <a:fillRect/>
          </a:stretch>
        </p:blipFill>
        <p:spPr>
          <a:xfrm>
            <a:off x="5145257" y="2536552"/>
            <a:ext cx="3998743" cy="4321448"/>
          </a:xfrm>
          <a:prstGeom prst="rect">
            <a:avLst/>
          </a:prstGeom>
        </p:spPr>
      </p:pic>
    </p:spTree>
    <p:extLst>
      <p:ext uri="{BB962C8B-B14F-4D97-AF65-F5344CB8AC3E}">
        <p14:creationId xmlns:p14="http://schemas.microsoft.com/office/powerpoint/2010/main" val="1859523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355" y="160411"/>
            <a:ext cx="7886700" cy="562922"/>
          </a:xfrm>
        </p:spPr>
        <p:txBody>
          <a:bodyPr>
            <a:noAutofit/>
          </a:bodyPr>
          <a:lstStyle/>
          <a:p>
            <a:r>
              <a:rPr lang="en-US" sz="2400" b="1" dirty="0">
                <a:solidFill>
                  <a:srgbClr val="0070C0"/>
                </a:solidFill>
                <a:latin typeface="Times New Roman" panose="02020603050405020304" pitchFamily="18" charset="0"/>
                <a:cs typeface="Times New Roman" panose="02020603050405020304" pitchFamily="18" charset="0"/>
              </a:rPr>
              <a:t>2. Weighing-bucket </a:t>
            </a:r>
            <a:r>
              <a:rPr lang="en-US" sz="2400" b="1" dirty="0" smtClean="0">
                <a:solidFill>
                  <a:srgbClr val="0070C0"/>
                </a:solidFill>
                <a:latin typeface="Times New Roman" panose="02020603050405020304" pitchFamily="18" charset="0"/>
                <a:cs typeface="Times New Roman" panose="02020603050405020304" pitchFamily="18" charset="0"/>
              </a:rPr>
              <a:t>type</a:t>
            </a:r>
            <a:endParaRPr lang="en-US" sz="2400" dirty="0"/>
          </a:p>
        </p:txBody>
      </p:sp>
      <p:sp>
        <p:nvSpPr>
          <p:cNvPr id="3" name="Content Placeholder 2"/>
          <p:cNvSpPr>
            <a:spLocks noGrp="1"/>
          </p:cNvSpPr>
          <p:nvPr>
            <p:ph idx="1"/>
          </p:nvPr>
        </p:nvSpPr>
        <p:spPr>
          <a:xfrm>
            <a:off x="232011" y="815690"/>
            <a:ext cx="8256043" cy="5817121"/>
          </a:xfrm>
        </p:spPr>
        <p:txBody>
          <a:bodyPr>
            <a:normAutofit/>
          </a:bodyPr>
          <a:lstStyle/>
          <a:p>
            <a:pPr>
              <a:lnSpc>
                <a:spcPct val="150000"/>
              </a:lnSpc>
            </a:pPr>
            <a:r>
              <a:rPr lang="en-US" sz="2000" dirty="0" smtClean="0">
                <a:latin typeface="Times New Roman" panose="02020603050405020304" pitchFamily="18" charset="0"/>
                <a:cs typeface="Times New Roman" panose="02020603050405020304" pitchFamily="18" charset="0"/>
              </a:rPr>
              <a:t>The catch empties into a bucket mounted on a weighing scale.</a:t>
            </a:r>
          </a:p>
          <a:p>
            <a:pPr>
              <a:lnSpc>
                <a:spcPct val="150000"/>
              </a:lnSpc>
            </a:pPr>
            <a:r>
              <a:rPr lang="en-US" sz="2000" dirty="0" smtClean="0">
                <a:latin typeface="Times New Roman" panose="02020603050405020304" pitchFamily="18" charset="0"/>
                <a:cs typeface="Times New Roman" panose="02020603050405020304" pitchFamily="18" charset="0"/>
              </a:rPr>
              <a:t>The weight of the bucket and its contents are recorded on a clock work driven chart.</a:t>
            </a:r>
          </a:p>
          <a:p>
            <a:pPr>
              <a:lnSpc>
                <a:spcPct val="150000"/>
              </a:lnSpc>
            </a:pPr>
            <a:r>
              <a:rPr lang="en-US" sz="2000" dirty="0" smtClean="0">
                <a:latin typeface="Times New Roman" panose="02020603050405020304" pitchFamily="18" charset="0"/>
                <a:cs typeface="Times New Roman" panose="02020603050405020304" pitchFamily="18" charset="0"/>
              </a:rPr>
              <a:t>The instrument gives a plot of cumulative rainfall against time (mass curve of rainfall).</a:t>
            </a: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298849" y="3322809"/>
            <a:ext cx="5039787" cy="3535191"/>
          </a:xfrm>
          <a:prstGeom prst="rect">
            <a:avLst/>
          </a:prstGeom>
        </p:spPr>
      </p:pic>
    </p:spTree>
    <p:extLst>
      <p:ext uri="{BB962C8B-B14F-4D97-AF65-F5344CB8AC3E}">
        <p14:creationId xmlns:p14="http://schemas.microsoft.com/office/powerpoint/2010/main" val="749519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50125"/>
            <a:ext cx="7886700" cy="600502"/>
          </a:xfrm>
        </p:spPr>
        <p:txBody>
          <a:bodyPr>
            <a:noAutofit/>
          </a:bodyPr>
          <a:lstStyle/>
          <a:p>
            <a:pPr algn="ctr"/>
            <a:r>
              <a:rPr lang="en-US" sz="2400" b="1" dirty="0" smtClean="0">
                <a:solidFill>
                  <a:srgbClr val="0070C0"/>
                </a:solidFill>
                <a:latin typeface="Times New Roman" panose="02020603050405020304" pitchFamily="18" charset="0"/>
                <a:cs typeface="Times New Roman" panose="02020603050405020304" pitchFamily="18" charset="0"/>
              </a:rPr>
              <a:t>3.Natural Syphon Type </a:t>
            </a:r>
            <a:r>
              <a:rPr lang="en-US" sz="2400" b="1" dirty="0">
                <a:solidFill>
                  <a:srgbClr val="0070C0"/>
                </a:solidFill>
                <a:latin typeface="Times New Roman" panose="02020603050405020304" pitchFamily="18" charset="0"/>
                <a:cs typeface="Times New Roman" panose="02020603050405020304" pitchFamily="18" charset="0"/>
              </a:rPr>
              <a:t>(Float Type</a:t>
            </a:r>
            <a:r>
              <a:rPr lang="en-US" sz="2400" b="1" dirty="0" smtClean="0">
                <a:solidFill>
                  <a:srgbClr val="0070C0"/>
                </a:solidFill>
                <a:latin typeface="Times New Roman" panose="02020603050405020304" pitchFamily="18" charset="0"/>
                <a:cs typeface="Times New Roman" panose="02020603050405020304" pitchFamily="18" charset="0"/>
              </a:rPr>
              <a:t>)</a:t>
            </a:r>
            <a:endParaRPr lang="en-US" sz="2400" dirty="0"/>
          </a:p>
        </p:txBody>
      </p:sp>
      <p:sp>
        <p:nvSpPr>
          <p:cNvPr id="3" name="Content Placeholder 2"/>
          <p:cNvSpPr>
            <a:spLocks noGrp="1"/>
          </p:cNvSpPr>
          <p:nvPr>
            <p:ph sz="half" idx="2"/>
          </p:nvPr>
        </p:nvSpPr>
        <p:spPr>
          <a:xfrm>
            <a:off x="130628" y="750628"/>
            <a:ext cx="5257638" cy="5925944"/>
          </a:xfrm>
        </p:spPr>
        <p:txBody>
          <a:bodyPr>
            <a:noAutofit/>
          </a:bodyPr>
          <a:lstStyle/>
          <a:p>
            <a:pPr algn="just">
              <a:lnSpc>
                <a:spcPct val="150000"/>
              </a:lnSpc>
            </a:pPr>
            <a:r>
              <a:rPr lang="en-US" sz="2000" dirty="0" smtClean="0">
                <a:latin typeface="Times New Roman" panose="02020603050405020304" pitchFamily="18" charset="0"/>
                <a:cs typeface="Times New Roman" panose="02020603050405020304" pitchFamily="18" charset="0"/>
              </a:rPr>
              <a:t>The rainfall </a:t>
            </a:r>
            <a:r>
              <a:rPr lang="en-US" sz="2000" dirty="0">
                <a:latin typeface="Times New Roman" panose="02020603050405020304" pitchFamily="18" charset="0"/>
                <a:cs typeface="Times New Roman" panose="02020603050405020304" pitchFamily="18" charset="0"/>
              </a:rPr>
              <a:t>collected in the </a:t>
            </a:r>
            <a:r>
              <a:rPr lang="en-US" sz="2000" dirty="0" smtClean="0">
                <a:latin typeface="Times New Roman" panose="02020603050405020304" pitchFamily="18" charset="0"/>
                <a:cs typeface="Times New Roman" panose="02020603050405020304" pitchFamily="18" charset="0"/>
              </a:rPr>
              <a:t>funnel shaped </a:t>
            </a:r>
            <a:r>
              <a:rPr lang="en-US" sz="2000" dirty="0">
                <a:latin typeface="Times New Roman" panose="02020603050405020304" pitchFamily="18" charset="0"/>
                <a:cs typeface="Times New Roman" panose="02020603050405020304" pitchFamily="18" charset="0"/>
              </a:rPr>
              <a:t>collector is led into a </a:t>
            </a:r>
            <a:r>
              <a:rPr lang="en-US" sz="2000" dirty="0" smtClean="0">
                <a:latin typeface="Times New Roman" panose="02020603050405020304" pitchFamily="18" charset="0"/>
                <a:cs typeface="Times New Roman" panose="02020603050405020304" pitchFamily="18" charset="0"/>
              </a:rPr>
              <a:t>float chamber, causing the </a:t>
            </a:r>
            <a:r>
              <a:rPr lang="en-US" sz="2000" dirty="0">
                <a:latin typeface="Times New Roman" panose="02020603050405020304" pitchFamily="18" charset="0"/>
                <a:cs typeface="Times New Roman" panose="02020603050405020304" pitchFamily="18" charset="0"/>
              </a:rPr>
              <a:t>float </a:t>
            </a:r>
            <a:r>
              <a:rPr lang="en-US" sz="2000" dirty="0" smtClean="0">
                <a:latin typeface="Times New Roman" panose="02020603050405020304" pitchFamily="18" charset="0"/>
                <a:cs typeface="Times New Roman" panose="02020603050405020304" pitchFamily="18" charset="0"/>
              </a:rPr>
              <a:t>to rise</a:t>
            </a:r>
            <a:r>
              <a:rPr lang="en-US" sz="2000" dirty="0">
                <a:latin typeface="Times New Roman" panose="02020603050405020304" pitchFamily="18" charset="0"/>
                <a:cs typeface="Times New Roman" panose="02020603050405020304" pitchFamily="18" charset="0"/>
              </a:rPr>
              <a:t>.</a:t>
            </a:r>
          </a:p>
          <a:p>
            <a:pPr algn="just">
              <a:lnSpc>
                <a:spcPct val="150000"/>
              </a:lnSpc>
            </a:pPr>
            <a:r>
              <a:rPr lang="en-US" sz="2000" dirty="0" smtClean="0">
                <a:latin typeface="Times New Roman" panose="02020603050405020304" pitchFamily="18" charset="0"/>
                <a:cs typeface="Times New Roman" panose="02020603050405020304" pitchFamily="18" charset="0"/>
              </a:rPr>
              <a:t>As the </a:t>
            </a:r>
            <a:r>
              <a:rPr lang="en-US" sz="2000" dirty="0">
                <a:latin typeface="Times New Roman" panose="02020603050405020304" pitchFamily="18" charset="0"/>
                <a:cs typeface="Times New Roman" panose="02020603050405020304" pitchFamily="18" charset="0"/>
              </a:rPr>
              <a:t>float </a:t>
            </a:r>
            <a:r>
              <a:rPr lang="en-US" sz="2000" dirty="0" smtClean="0">
                <a:latin typeface="Times New Roman" panose="02020603050405020304" pitchFamily="18" charset="0"/>
                <a:cs typeface="Times New Roman" panose="02020603050405020304" pitchFamily="18" charset="0"/>
              </a:rPr>
              <a:t>rises, a pen attached to the </a:t>
            </a:r>
            <a:r>
              <a:rPr lang="en-US" sz="2000" dirty="0">
                <a:latin typeface="Times New Roman" panose="02020603050405020304" pitchFamily="18" charset="0"/>
                <a:cs typeface="Times New Roman" panose="02020603050405020304" pitchFamily="18" charset="0"/>
              </a:rPr>
              <a:t>float through a lever </a:t>
            </a:r>
            <a:r>
              <a:rPr lang="en-US" sz="2000" dirty="0" smtClean="0">
                <a:latin typeface="Times New Roman" panose="02020603050405020304" pitchFamily="18" charset="0"/>
                <a:cs typeface="Times New Roman" panose="02020603050405020304" pitchFamily="18" charset="0"/>
              </a:rPr>
              <a:t>system records the rainfall on a rotating drum driven by a clock work mechanism</a:t>
            </a:r>
            <a:r>
              <a:rPr lang="en-US" sz="2000" dirty="0">
                <a:latin typeface="Times New Roman" panose="02020603050405020304" pitchFamily="18" charset="0"/>
                <a:cs typeface="Times New Roman" panose="02020603050405020304" pitchFamily="18" charset="0"/>
              </a:rPr>
              <a:t>.</a:t>
            </a:r>
          </a:p>
          <a:p>
            <a:pPr algn="just">
              <a:lnSpc>
                <a:spcPct val="150000"/>
              </a:lnSpc>
            </a:pPr>
            <a:r>
              <a:rPr lang="en-US" sz="2000" dirty="0" smtClean="0">
                <a:latin typeface="Times New Roman" panose="02020603050405020304" pitchFamily="18" charset="0"/>
                <a:cs typeface="Times New Roman" panose="02020603050405020304" pitchFamily="18" charset="0"/>
              </a:rPr>
              <a:t>A syphon arrangement empties the float </a:t>
            </a:r>
            <a:r>
              <a:rPr lang="en-US" sz="2000" dirty="0">
                <a:latin typeface="Times New Roman" panose="02020603050405020304" pitchFamily="18" charset="0"/>
                <a:cs typeface="Times New Roman" panose="02020603050405020304" pitchFamily="18" charset="0"/>
              </a:rPr>
              <a:t>chamber when the float </a:t>
            </a:r>
            <a:r>
              <a:rPr lang="en-US" sz="2000" dirty="0" smtClean="0">
                <a:latin typeface="Times New Roman" panose="02020603050405020304" pitchFamily="18" charset="0"/>
                <a:cs typeface="Times New Roman" panose="02020603050405020304" pitchFamily="18" charset="0"/>
              </a:rPr>
              <a:t>has reached a preset maximum level</a:t>
            </a:r>
            <a:r>
              <a:rPr lang="en-US" sz="2000" dirty="0">
                <a:latin typeface="Times New Roman" panose="02020603050405020304" pitchFamily="18" charset="0"/>
                <a:cs typeface="Times New Roman" panose="02020603050405020304" pitchFamily="18" charset="0"/>
              </a:rPr>
              <a:t>.</a:t>
            </a:r>
          </a:p>
        </p:txBody>
      </p:sp>
      <p:pic>
        <p:nvPicPr>
          <p:cNvPr id="5" name="Content Placeholder 4"/>
          <p:cNvPicPr>
            <a:picLocks noGrp="1" noChangeAspect="1"/>
          </p:cNvPicPr>
          <p:nvPr>
            <p:ph sz="quarter" idx="4"/>
          </p:nvPr>
        </p:nvPicPr>
        <p:blipFill>
          <a:blip r:embed="rId2"/>
          <a:stretch>
            <a:fillRect/>
          </a:stretch>
        </p:blipFill>
        <p:spPr>
          <a:xfrm>
            <a:off x="5371844" y="2650216"/>
            <a:ext cx="3772156" cy="3866697"/>
          </a:xfrm>
          <a:prstGeom prst="rect">
            <a:avLst/>
          </a:prstGeom>
        </p:spPr>
      </p:pic>
    </p:spTree>
    <p:extLst>
      <p:ext uri="{BB962C8B-B14F-4D97-AF65-F5344CB8AC3E}">
        <p14:creationId xmlns:p14="http://schemas.microsoft.com/office/powerpoint/2010/main" val="2396604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2830"/>
            <a:ext cx="7886700" cy="682388"/>
          </a:xfrm>
        </p:spPr>
        <p:txBody>
          <a:bodyPr>
            <a:norm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Presentation of rainfall data</a:t>
            </a:r>
            <a:endParaRPr lang="en-US" sz="2800" dirty="0"/>
          </a:p>
        </p:txBody>
      </p:sp>
      <p:pic>
        <p:nvPicPr>
          <p:cNvPr id="4" name="Content Placeholder 3"/>
          <p:cNvPicPr>
            <a:picLocks noGrp="1" noChangeAspect="1"/>
          </p:cNvPicPr>
          <p:nvPr>
            <p:ph idx="1"/>
          </p:nvPr>
        </p:nvPicPr>
        <p:blipFill>
          <a:blip r:embed="rId2"/>
          <a:stretch>
            <a:fillRect/>
          </a:stretch>
        </p:blipFill>
        <p:spPr>
          <a:xfrm>
            <a:off x="341195" y="832512"/>
            <a:ext cx="8461612" cy="5909481"/>
          </a:xfrm>
          <a:prstGeom prst="rect">
            <a:avLst/>
          </a:prstGeom>
        </p:spPr>
      </p:pic>
    </p:spTree>
    <p:extLst>
      <p:ext uri="{BB962C8B-B14F-4D97-AF65-F5344CB8AC3E}">
        <p14:creationId xmlns:p14="http://schemas.microsoft.com/office/powerpoint/2010/main" val="432995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115"/>
            <a:ext cx="7886700" cy="658456"/>
          </a:xfrm>
        </p:spPr>
        <p:txBody>
          <a:bodyPr>
            <a:norm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Mean precipitation over an area</a:t>
            </a:r>
            <a:endParaRPr lang="en-US" b="1" dirty="0">
              <a:solidFill>
                <a:srgbClr val="C0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a:stretch>
            <a:fillRect/>
          </a:stretch>
        </p:blipFill>
        <p:spPr>
          <a:xfrm>
            <a:off x="518757" y="758528"/>
            <a:ext cx="8166860" cy="5464851"/>
          </a:xfrm>
          <a:prstGeom prst="rect">
            <a:avLst/>
          </a:prstGeom>
        </p:spPr>
      </p:pic>
    </p:spTree>
    <p:extLst>
      <p:ext uri="{BB962C8B-B14F-4D97-AF65-F5344CB8AC3E}">
        <p14:creationId xmlns:p14="http://schemas.microsoft.com/office/powerpoint/2010/main" val="54527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1444" y="532263"/>
            <a:ext cx="7956645" cy="5677468"/>
          </a:xfrm>
          <a:prstGeom prst="rect">
            <a:avLst/>
          </a:prstGeom>
        </p:spPr>
      </p:pic>
    </p:spTree>
    <p:extLst>
      <p:ext uri="{BB962C8B-B14F-4D97-AF65-F5344CB8AC3E}">
        <p14:creationId xmlns:p14="http://schemas.microsoft.com/office/powerpoint/2010/main" val="1387562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0000" y="256132"/>
            <a:ext cx="8322806" cy="5967247"/>
          </a:xfrm>
          <a:prstGeom prst="rect">
            <a:avLst/>
          </a:prstGeom>
        </p:spPr>
      </p:pic>
    </p:spTree>
    <p:extLst>
      <p:ext uri="{BB962C8B-B14F-4D97-AF65-F5344CB8AC3E}">
        <p14:creationId xmlns:p14="http://schemas.microsoft.com/office/powerpoint/2010/main" val="210915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2269" y="201542"/>
            <a:ext cx="8338650" cy="6417622"/>
          </a:xfrm>
          <a:prstGeom prst="rect">
            <a:avLst/>
          </a:prstGeom>
        </p:spPr>
      </p:pic>
    </p:spTree>
    <p:extLst>
      <p:ext uri="{BB962C8B-B14F-4D97-AF65-F5344CB8AC3E}">
        <p14:creationId xmlns:p14="http://schemas.microsoft.com/office/powerpoint/2010/main" val="972284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6761"/>
            <a:ext cx="7886700" cy="644809"/>
          </a:xfrm>
        </p:spPr>
        <p:txBody>
          <a:bodyPr>
            <a:norm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Adjustments of precipitation data</a:t>
            </a:r>
          </a:p>
        </p:txBody>
      </p:sp>
      <p:pic>
        <p:nvPicPr>
          <p:cNvPr id="4" name="Content Placeholder 3"/>
          <p:cNvPicPr>
            <a:picLocks noGrp="1" noChangeAspect="1"/>
          </p:cNvPicPr>
          <p:nvPr>
            <p:ph idx="1"/>
          </p:nvPr>
        </p:nvPicPr>
        <p:blipFill>
          <a:blip r:embed="rId2"/>
          <a:stretch>
            <a:fillRect/>
          </a:stretch>
        </p:blipFill>
        <p:spPr>
          <a:xfrm>
            <a:off x="362857" y="791570"/>
            <a:ext cx="8364664" cy="5829593"/>
          </a:xfrm>
          <a:prstGeom prst="rect">
            <a:avLst/>
          </a:prstGeom>
        </p:spPr>
      </p:pic>
    </p:spTree>
    <p:extLst>
      <p:ext uri="{BB962C8B-B14F-4D97-AF65-F5344CB8AC3E}">
        <p14:creationId xmlns:p14="http://schemas.microsoft.com/office/powerpoint/2010/main" val="2819685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52474"/>
          </a:xfrm>
        </p:spPr>
        <p:txBody>
          <a:bodyPr/>
          <a:lstStyle/>
          <a:p>
            <a:r>
              <a:rPr lang="en-US" sz="3200" b="1" dirty="0" smtClean="0">
                <a:solidFill>
                  <a:schemeClr val="accent5"/>
                </a:solidFill>
                <a:latin typeface="Times New Roman" panose="02020603050405020304" pitchFamily="18" charset="0"/>
                <a:cs typeface="Times New Roman" panose="02020603050405020304" pitchFamily="18" charset="0"/>
              </a:rPr>
              <a:t>Introduction</a:t>
            </a:r>
            <a:r>
              <a:rPr lang="en-US" dirty="0" smtClean="0"/>
              <a:t> </a:t>
            </a:r>
            <a:endParaRPr lang="en-US" dirty="0"/>
          </a:p>
        </p:txBody>
      </p:sp>
      <p:sp>
        <p:nvSpPr>
          <p:cNvPr id="3" name="Content Placeholder 2"/>
          <p:cNvSpPr>
            <a:spLocks noGrp="1"/>
          </p:cNvSpPr>
          <p:nvPr>
            <p:ph idx="1"/>
          </p:nvPr>
        </p:nvSpPr>
        <p:spPr>
          <a:xfrm>
            <a:off x="628650" y="638628"/>
            <a:ext cx="7886700" cy="6081486"/>
          </a:xfrm>
        </p:spPr>
        <p:txBody>
          <a:bodyPr>
            <a:normAutofit fontScale="85000" lnSpcReduction="20000"/>
          </a:bodyPr>
          <a:lstStyle/>
          <a:p>
            <a:pPr algn="just">
              <a:lnSpc>
                <a:spcPct val="150000"/>
              </a:lnSpc>
            </a:pPr>
            <a:r>
              <a:rPr lang="en-US" sz="2600" dirty="0">
                <a:latin typeface="Times New Roman" panose="02020603050405020304" pitchFamily="18" charset="0"/>
                <a:cs typeface="Times New Roman" panose="02020603050405020304" pitchFamily="18" charset="0"/>
              </a:rPr>
              <a:t>Precipitation is the part of atmospheric moisture, which reaches the earth's surface in different forms</a:t>
            </a:r>
            <a:r>
              <a:rPr lang="en-US" sz="2600" dirty="0" smtClean="0">
                <a:latin typeface="Times New Roman" panose="02020603050405020304" pitchFamily="18" charset="0"/>
                <a:cs typeface="Times New Roman" panose="02020603050405020304" pitchFamily="18" charset="0"/>
              </a:rPr>
              <a:t>.</a:t>
            </a:r>
          </a:p>
          <a:p>
            <a:pPr algn="just">
              <a:lnSpc>
                <a:spcPct val="150000"/>
              </a:lnSpc>
            </a:pPr>
            <a:r>
              <a:rPr lang="en-US" sz="2600" dirty="0">
                <a:latin typeface="Times New Roman" panose="02020603050405020304" pitchFamily="18" charset="0"/>
                <a:cs typeface="Times New Roman" panose="02020603050405020304" pitchFamily="18" charset="0"/>
              </a:rPr>
              <a:t>Some of the precipitation that might get intercepted while reaching the ground by trees and buildings and evaporates back is called the </a:t>
            </a:r>
            <a:r>
              <a:rPr lang="en-US" sz="2600" b="1" i="1" dirty="0">
                <a:latin typeface="Times New Roman" panose="02020603050405020304" pitchFamily="18" charset="0"/>
                <a:cs typeface="Times New Roman" panose="02020603050405020304" pitchFamily="18" charset="0"/>
              </a:rPr>
              <a:t>initial loss. </a:t>
            </a:r>
            <a:endParaRPr lang="en-US" sz="2600" b="1" i="1" dirty="0" smtClean="0">
              <a:latin typeface="Times New Roman" panose="02020603050405020304" pitchFamily="18" charset="0"/>
              <a:cs typeface="Times New Roman" panose="02020603050405020304" pitchFamily="18" charset="0"/>
            </a:endParaRPr>
          </a:p>
          <a:p>
            <a:pPr algn="just">
              <a:lnSpc>
                <a:spcPct val="150000"/>
              </a:lnSpc>
            </a:pPr>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other part meets requirements like </a:t>
            </a:r>
            <a:r>
              <a:rPr lang="en-US" sz="2600" b="1" i="1" dirty="0">
                <a:latin typeface="Times New Roman" panose="02020603050405020304" pitchFamily="18" charset="0"/>
                <a:cs typeface="Times New Roman" panose="02020603050405020304" pitchFamily="18" charset="0"/>
              </a:rPr>
              <a:t>depression storage </a:t>
            </a:r>
            <a:r>
              <a:rPr lang="en-US" sz="2600" dirty="0">
                <a:latin typeface="Times New Roman" panose="02020603050405020304" pitchFamily="18" charset="0"/>
                <a:cs typeface="Times New Roman" panose="02020603050405020304" pitchFamily="18" charset="0"/>
              </a:rPr>
              <a:t>and </a:t>
            </a:r>
            <a:r>
              <a:rPr lang="en-US" sz="2600" b="1" i="1" dirty="0">
                <a:latin typeface="Times New Roman" panose="02020603050405020304" pitchFamily="18" charset="0"/>
                <a:cs typeface="Times New Roman" panose="02020603050405020304" pitchFamily="18" charset="0"/>
              </a:rPr>
              <a:t>infiltrates</a:t>
            </a:r>
            <a:r>
              <a:rPr lang="en-US" sz="2600" i="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into the ground. </a:t>
            </a:r>
            <a:endParaRPr lang="en-US" sz="2600" dirty="0" smtClean="0">
              <a:latin typeface="Times New Roman" panose="02020603050405020304" pitchFamily="18" charset="0"/>
              <a:cs typeface="Times New Roman" panose="02020603050405020304" pitchFamily="18" charset="0"/>
            </a:endParaRPr>
          </a:p>
          <a:p>
            <a:pPr algn="just">
              <a:lnSpc>
                <a:spcPct val="150000"/>
              </a:lnSpc>
            </a:pPr>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excess rainfall flows in streams to large water bodies</a:t>
            </a:r>
            <a:r>
              <a:rPr lang="en-US" sz="2600" dirty="0" smtClean="0">
                <a:latin typeface="Times New Roman" panose="02020603050405020304" pitchFamily="18" charset="0"/>
                <a:cs typeface="Times New Roman" panose="02020603050405020304" pitchFamily="18" charset="0"/>
              </a:rPr>
              <a:t>.</a:t>
            </a:r>
          </a:p>
          <a:p>
            <a:pPr algn="just">
              <a:lnSpc>
                <a:spcPct val="150000"/>
              </a:lnSpc>
            </a:pPr>
            <a:r>
              <a:rPr lang="en-US" sz="2600" dirty="0">
                <a:latin typeface="Times New Roman" panose="02020603050405020304" pitchFamily="18" charset="0"/>
                <a:cs typeface="Times New Roman" panose="02020603050405020304" pitchFamily="18" charset="0"/>
              </a:rPr>
              <a:t>Nearly </a:t>
            </a:r>
            <a:r>
              <a:rPr lang="en-US" sz="2600" b="1" dirty="0">
                <a:latin typeface="Times New Roman" panose="02020603050405020304" pitchFamily="18" charset="0"/>
                <a:cs typeface="Times New Roman" panose="02020603050405020304" pitchFamily="18" charset="0"/>
              </a:rPr>
              <a:t>one-fourth</a:t>
            </a:r>
            <a:r>
              <a:rPr lang="en-US" sz="2600" dirty="0">
                <a:latin typeface="Times New Roman" panose="02020603050405020304" pitchFamily="18" charset="0"/>
                <a:cs typeface="Times New Roman" panose="02020603050405020304" pitchFamily="18" charset="0"/>
              </a:rPr>
              <a:t> of the total precipitation that falls on land reaches large water bodies as direct runoff. </a:t>
            </a:r>
            <a:endParaRPr lang="en-US" sz="2600" dirty="0" smtClean="0">
              <a:latin typeface="Times New Roman" panose="02020603050405020304" pitchFamily="18" charset="0"/>
              <a:cs typeface="Times New Roman" panose="02020603050405020304" pitchFamily="18" charset="0"/>
            </a:endParaRPr>
          </a:p>
          <a:p>
            <a:pPr algn="just">
              <a:lnSpc>
                <a:spcPct val="150000"/>
              </a:lnSpc>
            </a:pPr>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balance </a:t>
            </a:r>
            <a:r>
              <a:rPr lang="en-US" sz="2600" b="1" dirty="0">
                <a:latin typeface="Times New Roman" panose="02020603050405020304" pitchFamily="18" charset="0"/>
                <a:cs typeface="Times New Roman" panose="02020603050405020304" pitchFamily="18" charset="0"/>
              </a:rPr>
              <a:t>three-fourths</a:t>
            </a:r>
            <a:r>
              <a:rPr lang="en-US" sz="2600" dirty="0">
                <a:latin typeface="Times New Roman" panose="02020603050405020304" pitchFamily="18" charset="0"/>
                <a:cs typeface="Times New Roman" panose="02020603050405020304" pitchFamily="18" charset="0"/>
              </a:rPr>
              <a:t> of water returns back to the atmosphere at different times as evaporation. </a:t>
            </a: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188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2857" y="391886"/>
                <a:ext cx="8461829" cy="6466114"/>
              </a:xfrm>
            </p:spPr>
            <p:txBody>
              <a:bodyPr>
                <a:normAutofit fontScale="70000" lnSpcReduction="20000"/>
              </a:bodyPr>
              <a:lstStyle/>
              <a:p>
                <a:pPr>
                  <a:lnSpc>
                    <a:spcPct val="150000"/>
                  </a:lnSpc>
                </a:pPr>
                <a:r>
                  <a:rPr lang="en-US" dirty="0" smtClean="0">
                    <a:latin typeface="Times New Roman" panose="02020603050405020304" pitchFamily="18" charset="0"/>
                    <a:cs typeface="Times New Roman" panose="02020603050405020304" pitchFamily="18" charset="0"/>
                  </a:rPr>
                  <a:t>Methods Used to estimate missed data:</a:t>
                </a:r>
              </a:p>
              <a:p>
                <a:pPr marL="0" lvl="0" indent="0">
                  <a:lnSpc>
                    <a:spcPct val="170000"/>
                  </a:lnSpc>
                  <a:buNone/>
                </a:pPr>
                <a:r>
                  <a:rPr lang="en-US" b="1" dirty="0">
                    <a:latin typeface="Times New Roman" panose="02020603050405020304" pitchFamily="18" charset="0"/>
                    <a:cs typeface="Times New Roman" panose="02020603050405020304" pitchFamily="18" charset="0"/>
                  </a:rPr>
                  <a:t>Arithmetic Mean Method</a:t>
                </a:r>
                <a:endParaRPr lang="en-US" b="1" dirty="0">
                  <a:effectLst/>
                  <a:latin typeface="Times New Roman" panose="02020603050405020304" pitchFamily="18" charset="0"/>
                  <a:cs typeface="Times New Roman" panose="02020603050405020304" pitchFamily="18" charset="0"/>
                </a:endParaRPr>
              </a:p>
              <a:p>
                <a:pPr marL="0" indent="0">
                  <a:lnSpc>
                    <a:spcPct val="170000"/>
                  </a:lnSpc>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𝑥</m:t>
                          </m:r>
                        </m:sub>
                      </m:sSub>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𝑛</m:t>
                              </m:r>
                            </m:sub>
                          </m:sSub>
                        </m:num>
                        <m:den>
                          <m:r>
                            <a:rPr lang="en-US" i="1">
                              <a:latin typeface="Cambria Math" panose="02040503050406030204" pitchFamily="18" charset="0"/>
                            </a:rPr>
                            <m:t>𝑛</m:t>
                          </m:r>
                        </m:den>
                      </m:f>
                    </m:oMath>
                  </m:oMathPara>
                </a14:m>
                <a:endParaRPr lang="en-US" dirty="0">
                  <a:effectLst/>
                  <a:latin typeface="Times New Roman" panose="02020603050405020304" pitchFamily="18" charset="0"/>
                  <a:cs typeface="Times New Roman" panose="02020603050405020304" pitchFamily="18" charset="0"/>
                </a:endParaRPr>
              </a:p>
              <a:p>
                <a:pPr marL="0" lvl="0" indent="0">
                  <a:lnSpc>
                    <a:spcPct val="170000"/>
                  </a:lnSpc>
                  <a:buNone/>
                </a:pPr>
                <a:r>
                  <a:rPr lang="en-US" b="1" dirty="0">
                    <a:latin typeface="Times New Roman" panose="02020603050405020304" pitchFamily="18" charset="0"/>
                    <a:cs typeface="Times New Roman" panose="02020603050405020304" pitchFamily="18" charset="0"/>
                  </a:rPr>
                  <a:t>Normal Ratio method</a:t>
                </a:r>
                <a:endParaRPr lang="en-US" b="1" dirty="0">
                  <a:effectLst/>
                  <a:latin typeface="Times New Roman" panose="02020603050405020304" pitchFamily="18" charset="0"/>
                  <a:cs typeface="Times New Roman" panose="02020603050405020304" pitchFamily="18" charset="0"/>
                </a:endParaRPr>
              </a:p>
              <a:p>
                <a:pPr marL="0" indent="0">
                  <a:lnSpc>
                    <a:spcPct val="170000"/>
                  </a:lnSpc>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𝑥</m:t>
                          </m:r>
                        </m:sub>
                      </m:sSub>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𝑁</m:t>
                              </m:r>
                            </m:e>
                            <m:sub>
                              <m:r>
                                <a:rPr lang="en-US" i="1">
                                  <a:latin typeface="Cambria Math" panose="02040503050406030204" pitchFamily="18" charset="0"/>
                                </a:rPr>
                                <m:t>𝑥</m:t>
                              </m:r>
                            </m:sub>
                          </m:sSub>
                        </m:num>
                        <m:den>
                          <m:r>
                            <a:rPr lang="en-US" i="1">
                              <a:latin typeface="Cambria Math" panose="02040503050406030204" pitchFamily="18" charset="0"/>
                            </a:rPr>
                            <m:t>𝑛</m:t>
                          </m:r>
                        </m:den>
                      </m:f>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1</m:t>
                                  </m:r>
                                </m:sub>
                              </m:sSub>
                            </m:num>
                            <m:den>
                              <m:sSub>
                                <m:sSubPr>
                                  <m:ctrlPr>
                                    <a:rPr lang="en-US" i="1">
                                      <a:latin typeface="Cambria Math"/>
                                    </a:rPr>
                                  </m:ctrlPr>
                                </m:sSubPr>
                                <m:e>
                                  <m:r>
                                    <a:rPr lang="en-US" i="1">
                                      <a:latin typeface="Cambria Math" panose="02040503050406030204" pitchFamily="18" charset="0"/>
                                    </a:rPr>
                                    <m:t>𝑁</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2</m:t>
                                  </m:r>
                                </m:sub>
                              </m:sSub>
                            </m:num>
                            <m:den>
                              <m:sSub>
                                <m:sSubPr>
                                  <m:ctrlPr>
                                    <a:rPr lang="en-US" i="1">
                                      <a:latin typeface="Cambria Math"/>
                                    </a:rPr>
                                  </m:ctrlPr>
                                </m:sSubPr>
                                <m:e>
                                  <m:r>
                                    <a:rPr lang="en-US" i="1">
                                      <a:latin typeface="Cambria Math" panose="02040503050406030204" pitchFamily="18" charset="0"/>
                                    </a:rPr>
                                    <m:t>𝑁</m:t>
                                  </m:r>
                                </m:e>
                                <m:sub>
                                  <m:r>
                                    <a:rPr lang="en-US" i="1">
                                      <a:latin typeface="Cambria Math" panose="02040503050406030204" pitchFamily="18" charset="0"/>
                                    </a:rPr>
                                    <m:t>2</m:t>
                                  </m:r>
                                </m:sub>
                              </m:sSub>
                            </m:den>
                          </m:f>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𝑛</m:t>
                                  </m:r>
                                </m:sub>
                              </m:sSub>
                            </m:num>
                            <m:den>
                              <m:sSub>
                                <m:sSubPr>
                                  <m:ctrlPr>
                                    <a:rPr lang="en-US" i="1">
                                      <a:latin typeface="Cambria Math"/>
                                    </a:rPr>
                                  </m:ctrlPr>
                                </m:sSubPr>
                                <m:e>
                                  <m:r>
                                    <a:rPr lang="en-US" i="1">
                                      <a:latin typeface="Cambria Math" panose="02040503050406030204" pitchFamily="18" charset="0"/>
                                    </a:rPr>
                                    <m:t>𝑁</m:t>
                                  </m:r>
                                </m:e>
                                <m:sub>
                                  <m:r>
                                    <a:rPr lang="en-US" i="1">
                                      <a:latin typeface="Cambria Math" panose="02040503050406030204" pitchFamily="18" charset="0"/>
                                    </a:rPr>
                                    <m:t>𝑛</m:t>
                                  </m:r>
                                </m:sub>
                              </m:sSub>
                            </m:den>
                          </m:f>
                        </m:e>
                      </m:d>
                    </m:oMath>
                  </m:oMathPara>
                </a14:m>
                <a:endParaRPr lang="en-US" dirty="0">
                  <a:effectLst/>
                  <a:latin typeface="Times New Roman" panose="02020603050405020304" pitchFamily="18" charset="0"/>
                  <a:cs typeface="Times New Roman" panose="02020603050405020304" pitchFamily="18" charset="0"/>
                </a:endParaRPr>
              </a:p>
              <a:p>
                <a:pPr marL="0" lvl="0" indent="0">
                  <a:lnSpc>
                    <a:spcPct val="170000"/>
                  </a:lnSpc>
                  <a:buNone/>
                </a:pPr>
                <a:r>
                  <a:rPr lang="en-US" b="1" dirty="0">
                    <a:latin typeface="Times New Roman" panose="02020603050405020304" pitchFamily="18" charset="0"/>
                    <a:cs typeface="Times New Roman" panose="02020603050405020304" pitchFamily="18" charset="0"/>
                  </a:rPr>
                  <a:t>Inverse distance </a:t>
                </a:r>
                <a:r>
                  <a:rPr lang="en-US" b="1" dirty="0" smtClean="0">
                    <a:latin typeface="Times New Roman" panose="02020603050405020304" pitchFamily="18" charset="0"/>
                    <a:cs typeface="Times New Roman" panose="02020603050405020304" pitchFamily="18" charset="0"/>
                  </a:rPr>
                  <a:t>Method</a:t>
                </a:r>
              </a:p>
              <a:p>
                <a:pPr marL="0" lvl="0" indent="0" algn="ctr">
                  <a:lnSpc>
                    <a:spcPct val="170000"/>
                  </a:lnSpc>
                  <a:buNone/>
                </a:pPr>
                <a14:m>
                  <m:oMath xmlns:m="http://schemas.openxmlformats.org/officeDocument/2006/math">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𝑥</m:t>
                        </m:r>
                      </m:sub>
                    </m:sSub>
                    <m:r>
                      <a:rPr lang="en-US" i="1">
                        <a:latin typeface="Cambria Math" panose="02040503050406030204" pitchFamily="18" charset="0"/>
                      </a:rPr>
                      <m:t>=</m:t>
                    </m:r>
                    <m:f>
                      <m:fPr>
                        <m:ctrlPr>
                          <a:rPr lang="en-US" i="1">
                            <a:latin typeface="Cambria Math"/>
                          </a:rPr>
                        </m:ctrlPr>
                      </m:fPr>
                      <m:num>
                        <m:nary>
                          <m:naryPr>
                            <m:chr m:val="∑"/>
                            <m:limLoc m:val="undOvr"/>
                            <m:subHide m:val="on"/>
                            <m:supHide m:val="on"/>
                            <m:ctrlPr>
                              <a:rPr lang="en-US" i="1">
                                <a:latin typeface="Cambria Math"/>
                              </a:rPr>
                            </m:ctrlPr>
                          </m:naryPr>
                          <m:sub/>
                          <m:sup/>
                          <m:e>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𝑖</m:t>
                                </m:r>
                              </m:sub>
                            </m:sSub>
                          </m:e>
                        </m:nary>
                      </m:num>
                      <m:den>
                        <m:nary>
                          <m:naryPr>
                            <m:chr m:val="∑"/>
                            <m:limLoc m:val="undOvr"/>
                            <m:subHide m:val="on"/>
                            <m:supHide m:val="on"/>
                            <m:ctrlPr>
                              <a:rPr lang="en-US" i="1">
                                <a:latin typeface="Cambria Math"/>
                              </a:rPr>
                            </m:ctrlPr>
                          </m:naryPr>
                          <m:sub/>
                          <m:sup/>
                          <m:e>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𝑖</m:t>
                                </m:r>
                              </m:sub>
                            </m:sSub>
                          </m:e>
                        </m:nary>
                      </m:den>
                    </m:f>
                  </m:oMath>
                </a14:m>
                <a:r>
                  <a:rPr lang="en-US" b="1" dirty="0" smtClean="0">
                    <a:effectLst/>
                    <a:latin typeface="Times New Roman" panose="02020603050405020304" pitchFamily="18" charset="0"/>
                    <a:cs typeface="Times New Roman" panose="02020603050405020304" pitchFamily="18" charset="0"/>
                  </a:rPr>
                  <a:t> </a:t>
                </a:r>
                <a:endParaRPr lang="en-US" b="1" dirty="0">
                  <a:effectLst/>
                  <a:latin typeface="Times New Roman" panose="02020603050405020304" pitchFamily="18" charset="0"/>
                  <a:cs typeface="Times New Roman" panose="02020603050405020304" pitchFamily="18" charset="0"/>
                </a:endParaRPr>
              </a:p>
              <a:p>
                <a:pPr marL="0" indent="0" algn="just">
                  <a:lnSpc>
                    <a:spcPct val="150000"/>
                  </a:lnSpc>
                  <a:buNone/>
                </a:pPr>
                <a:r>
                  <a:rPr lang="en-US" dirty="0" smtClean="0">
                    <a:latin typeface="Times New Roman" panose="02020603050405020304" pitchFamily="18" charset="0"/>
                    <a:cs typeface="Times New Roman" panose="02020603050405020304" pitchFamily="18" charset="0"/>
                  </a:rPr>
                  <a:t>Where:</a:t>
                </a:r>
                <a14:m>
                  <m:oMath xmlns:m="http://schemas.openxmlformats.org/officeDocument/2006/math">
                    <m:sSub>
                      <m:sSubPr>
                        <m:ctrlPr>
                          <a:rPr lang="en-US" b="1" i="1" smtClean="0">
                            <a:latin typeface="Cambria Math"/>
                            <a:cs typeface="Times New Roman" panose="02020603050405020304" pitchFamily="18" charset="0"/>
                          </a:rPr>
                        </m:ctrlPr>
                      </m:sSubPr>
                      <m:e>
                        <m:r>
                          <a:rPr lang="en-US" b="1" i="1" smtClean="0">
                            <a:latin typeface="Cambria Math" panose="02040503050406030204" pitchFamily="18" charset="0"/>
                            <a:cs typeface="Times New Roman" panose="02020603050405020304" pitchFamily="18" charset="0"/>
                          </a:rPr>
                          <m:t>𝑾</m:t>
                        </m:r>
                      </m:e>
                      <m:sub>
                        <m:r>
                          <a:rPr lang="en-US" b="1" i="1" smtClean="0">
                            <a:latin typeface="Cambria Math" panose="02040503050406030204" pitchFamily="18" charset="0"/>
                            <a:cs typeface="Times New Roman" panose="02020603050405020304" pitchFamily="18" charset="0"/>
                          </a:rPr>
                          <m:t>𝒊</m:t>
                        </m:r>
                      </m:sub>
                    </m:sSub>
                    <m:r>
                      <a:rPr lang="en-US" b="1" i="1" smtClean="0">
                        <a:latin typeface="Cambria Math" panose="02040503050406030204" pitchFamily="18" charset="0"/>
                        <a:cs typeface="Times New Roman" panose="02020603050405020304" pitchFamily="18" charset="0"/>
                      </a:rPr>
                      <m:t>=</m:t>
                    </m:r>
                    <m:f>
                      <m:fPr>
                        <m:type m:val="skw"/>
                        <m:ctrlPr>
                          <a:rPr lang="en-US" b="1" i="1" smtClean="0">
                            <a:latin typeface="Cambria Math"/>
                            <a:cs typeface="Times New Roman" panose="02020603050405020304" pitchFamily="18" charset="0"/>
                          </a:rPr>
                        </m:ctrlPr>
                      </m:fPr>
                      <m:num>
                        <m:r>
                          <a:rPr lang="en-US" b="1" i="1" smtClean="0">
                            <a:latin typeface="Cambria Math" panose="02040503050406030204" pitchFamily="18" charset="0"/>
                            <a:cs typeface="Times New Roman" panose="02020603050405020304" pitchFamily="18" charset="0"/>
                          </a:rPr>
                          <m:t>𝟏</m:t>
                        </m:r>
                      </m:num>
                      <m:den>
                        <m:sSup>
                          <m:sSupPr>
                            <m:ctrlPr>
                              <a:rPr lang="en-US" b="1" i="1" smtClean="0">
                                <a:latin typeface="Cambria Math"/>
                                <a:cs typeface="Times New Roman" panose="02020603050405020304" pitchFamily="18" charset="0"/>
                              </a:rPr>
                            </m:ctrlPr>
                          </m:sSupPr>
                          <m:e>
                            <m:r>
                              <a:rPr lang="en-US" b="1" i="1" smtClean="0">
                                <a:latin typeface="Cambria Math" panose="02040503050406030204" pitchFamily="18" charset="0"/>
                                <a:cs typeface="Times New Roman" panose="02020603050405020304" pitchFamily="18" charset="0"/>
                              </a:rPr>
                              <m:t>𝑫</m:t>
                            </m:r>
                          </m:e>
                          <m:sup>
                            <m:r>
                              <a:rPr lang="en-US" b="1" i="1" smtClean="0">
                                <a:latin typeface="Cambria Math" panose="02040503050406030204" pitchFamily="18" charset="0"/>
                                <a:cs typeface="Times New Roman" panose="02020603050405020304" pitchFamily="18" charset="0"/>
                              </a:rPr>
                              <m:t>𝟐</m:t>
                            </m:r>
                          </m:sup>
                        </m:sSup>
                      </m:den>
                    </m:f>
                  </m:oMath>
                </a14:m>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=(X</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+Y</a:t>
                </a:r>
                <a:r>
                  <a:rPr lang="en-US" baseline="30000"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is the distance of the station I in X and Y coordinates taking missing rainfall station at (0,0) position. </a:t>
                </a:r>
                <a:endParaRPr lang="en-US" dirty="0" smtClean="0">
                  <a:effectLst/>
                  <a:latin typeface="Times New Roman" panose="02020603050405020304" pitchFamily="18" charset="0"/>
                  <a:cs typeface="Times New Roman" panose="02020603050405020304" pitchFamily="18" charset="0"/>
                </a:endParaRPr>
              </a:p>
              <a:p>
                <a:pPr marL="0" indent="0">
                  <a:lnSpc>
                    <a:spcPct val="150000"/>
                  </a:lnSpc>
                  <a:buNone/>
                </a:pPr>
                <a:endParaRPr lang="en-US" dirty="0" smtClean="0">
                  <a:effectLst/>
                  <a:latin typeface="Times New Roman" panose="02020603050405020304" pitchFamily="18" charset="0"/>
                  <a:cs typeface="Times New Roman" panose="02020603050405020304" pitchFamily="18" charset="0"/>
                </a:endParaRPr>
              </a:p>
              <a:p>
                <a:pPr marL="0" indent="0">
                  <a:lnSpc>
                    <a:spcPct val="150000"/>
                  </a:lnSpc>
                  <a:buNone/>
                </a:pPr>
                <a:endParaRPr lang="en-US" dirty="0">
                  <a:effectLst/>
                  <a:latin typeface="Times New Roman" panose="02020603050405020304" pitchFamily="18" charset="0"/>
                  <a:cs typeface="Times New Roman" panose="020206030504050203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2857" y="391886"/>
                <a:ext cx="8461829" cy="6466114"/>
              </a:xfrm>
              <a:blipFill>
                <a:blip r:embed="rId2"/>
                <a:stretch>
                  <a:fillRect l="-793" r="-720" b="-4430"/>
                </a:stretch>
              </a:blipFill>
            </p:spPr>
            <p:txBody>
              <a:bodyPr/>
              <a:lstStyle/>
              <a:p>
                <a:r>
                  <a:rPr lang="en-US">
                    <a:noFill/>
                  </a:rPr>
                  <a:t> </a:t>
                </a:r>
              </a:p>
            </p:txBody>
          </p:sp>
        </mc:Fallback>
      </mc:AlternateContent>
    </p:spTree>
    <p:extLst>
      <p:ext uri="{BB962C8B-B14F-4D97-AF65-F5344CB8AC3E}">
        <p14:creationId xmlns:p14="http://schemas.microsoft.com/office/powerpoint/2010/main" val="1243570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20676" y="408567"/>
            <a:ext cx="8132005" cy="5568284"/>
          </a:xfrm>
          <a:prstGeom prst="rect">
            <a:avLst/>
          </a:prstGeom>
        </p:spPr>
      </p:pic>
    </p:spTree>
    <p:extLst>
      <p:ext uri="{BB962C8B-B14F-4D97-AF65-F5344CB8AC3E}">
        <p14:creationId xmlns:p14="http://schemas.microsoft.com/office/powerpoint/2010/main" val="3044129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25439" y="450375"/>
            <a:ext cx="8127242" cy="5663822"/>
          </a:xfrm>
          <a:prstGeom prst="rect">
            <a:avLst/>
          </a:prstGeom>
        </p:spPr>
      </p:pic>
    </p:spTree>
    <p:extLst>
      <p:ext uri="{BB962C8B-B14F-4D97-AF65-F5344CB8AC3E}">
        <p14:creationId xmlns:p14="http://schemas.microsoft.com/office/powerpoint/2010/main" val="3297807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8970" y="370349"/>
            <a:ext cx="8360229" cy="6132051"/>
          </a:xfrm>
          <a:prstGeom prst="rect">
            <a:avLst/>
          </a:prstGeom>
        </p:spPr>
      </p:pic>
    </p:spTree>
    <p:extLst>
      <p:ext uri="{BB962C8B-B14F-4D97-AF65-F5344CB8AC3E}">
        <p14:creationId xmlns:p14="http://schemas.microsoft.com/office/powerpoint/2010/main" val="388597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07" y="0"/>
            <a:ext cx="7886700" cy="897617"/>
          </a:xfrm>
        </p:spPr>
        <p:txBody>
          <a:bodyPr/>
          <a:lstStyle/>
          <a:p>
            <a:r>
              <a:rPr lang="en-US" sz="3200" b="1" i="1" dirty="0" smtClean="0">
                <a:latin typeface="Times New Roman" panose="02020603050405020304" pitchFamily="18" charset="0"/>
                <a:ea typeface="Times New Roman" panose="02020603050405020304" pitchFamily="18" charset="0"/>
              </a:rPr>
              <a:t>Example</a:t>
            </a:r>
            <a:endParaRPr lang="en-US" i="1" dirty="0"/>
          </a:p>
        </p:txBody>
      </p:sp>
      <p:sp>
        <p:nvSpPr>
          <p:cNvPr id="3" name="Content Placeholder 2"/>
          <p:cNvSpPr>
            <a:spLocks noGrp="1"/>
          </p:cNvSpPr>
          <p:nvPr>
            <p:ph idx="1"/>
          </p:nvPr>
        </p:nvSpPr>
        <p:spPr>
          <a:xfrm>
            <a:off x="473982" y="621845"/>
            <a:ext cx="8515350" cy="5662840"/>
          </a:xfrm>
        </p:spPr>
        <p:txBody>
          <a:bodyPr>
            <a:normAutofit/>
          </a:bodyPr>
          <a:lstStyle/>
          <a:p>
            <a:pPr marL="0" marR="0" indent="0" algn="just">
              <a:lnSpc>
                <a:spcPct val="170000"/>
              </a:lnSpc>
              <a:spcBef>
                <a:spcPts val="0"/>
              </a:spcBef>
              <a:spcAft>
                <a:spcPts val="0"/>
              </a:spcAft>
              <a:buNone/>
            </a:pPr>
            <a:r>
              <a:rPr lang="en-US" sz="2000" dirty="0" smtClean="0">
                <a:latin typeface="Times New Roman" panose="02020603050405020304" pitchFamily="18" charset="0"/>
                <a:ea typeface="Times New Roman" panose="02020603050405020304" pitchFamily="18" charset="0"/>
              </a:rPr>
              <a:t>Annual rainfall of station M and the average annual rainfall of Ten surrounding stations located in meteorological homogenous region are given below. Check the consistency of data of station M. If data is found inconsistent, then correct the inconsistent data. </a:t>
            </a:r>
          </a:p>
          <a:p>
            <a:endParaRPr lang="en-US" dirty="0"/>
          </a:p>
        </p:txBody>
      </p:sp>
      <p:pic>
        <p:nvPicPr>
          <p:cNvPr id="4" name="Picture 3"/>
          <p:cNvPicPr>
            <a:picLocks noChangeAspect="1"/>
          </p:cNvPicPr>
          <p:nvPr/>
        </p:nvPicPr>
        <p:blipFill>
          <a:blip r:embed="rId2"/>
          <a:stretch>
            <a:fillRect/>
          </a:stretch>
        </p:blipFill>
        <p:spPr>
          <a:xfrm>
            <a:off x="1515835" y="2676299"/>
            <a:ext cx="5988050" cy="4065588"/>
          </a:xfrm>
          <a:prstGeom prst="rect">
            <a:avLst/>
          </a:prstGeom>
        </p:spPr>
      </p:pic>
    </p:spTree>
    <p:extLst>
      <p:ext uri="{BB962C8B-B14F-4D97-AF65-F5344CB8AC3E}">
        <p14:creationId xmlns:p14="http://schemas.microsoft.com/office/powerpoint/2010/main" val="502619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70114" y="403452"/>
                <a:ext cx="8403772" cy="6098948"/>
              </a:xfrm>
            </p:spPr>
            <p:txBody>
              <a:bodyPr>
                <a:noAutofit/>
              </a:bodyPr>
              <a:lstStyle/>
              <a:p>
                <a:pPr algn="just">
                  <a:lnSpc>
                    <a:spcPct val="150000"/>
                  </a:lnSpc>
                </a:pPr>
                <a:r>
                  <a:rPr lang="en-US" sz="2100" b="1" i="1" dirty="0" smtClean="0">
                    <a:solidFill>
                      <a:prstClr val="black"/>
                    </a:solidFill>
                    <a:latin typeface="Times New Roman" panose="02020603050405020304" pitchFamily="18" charset="0"/>
                    <a:ea typeface="+mj-ea"/>
                    <a:cs typeface="Times New Roman" panose="02020603050405020304" pitchFamily="18" charset="0"/>
                  </a:rPr>
                  <a:t>Solution:</a:t>
                </a:r>
                <a:r>
                  <a:rPr lang="en-US" sz="2100" dirty="0">
                    <a:solidFill>
                      <a:prstClr val="black"/>
                    </a:solidFill>
                    <a:latin typeface="Times New Roman" panose="02020603050405020304" pitchFamily="18" charset="0"/>
                    <a:ea typeface="+mj-ea"/>
                    <a:cs typeface="Times New Roman" panose="02020603050405020304" pitchFamily="18" charset="0"/>
                  </a:rPr>
                  <a:t> the data is sorted in descending order of the year, the ten station average rainfall values </a:t>
                </a:r>
                <a14:m>
                  <m:oMath xmlns:m="http://schemas.openxmlformats.org/officeDocument/2006/math">
                    <m:nary>
                      <m:naryPr>
                        <m:chr m:val="∑"/>
                        <m:subHide m:val="on"/>
                        <m:supHide m:val="on"/>
                        <m:ctrlPr>
                          <a:rPr lang="en-US" sz="2100" i="1">
                            <a:solidFill>
                              <a:prstClr val="black"/>
                            </a:solidFill>
                            <a:latin typeface="Cambria Math"/>
                            <a:ea typeface="+mj-ea"/>
                            <a:cs typeface="+mj-cs"/>
                          </a:rPr>
                        </m:ctrlPr>
                      </m:naryPr>
                      <m:sub/>
                      <m:sup/>
                      <m:e>
                        <m:sSub>
                          <m:sSubPr>
                            <m:ctrlPr>
                              <a:rPr lang="en-US" sz="2100" i="1">
                                <a:solidFill>
                                  <a:prstClr val="black"/>
                                </a:solidFill>
                                <a:latin typeface="Cambria Math"/>
                                <a:ea typeface="+mj-ea"/>
                                <a:cs typeface="+mj-cs"/>
                              </a:rPr>
                            </m:ctrlPr>
                          </m:sSubPr>
                          <m:e>
                            <m:r>
                              <a:rPr lang="en-US" sz="2100" i="1">
                                <a:solidFill>
                                  <a:prstClr val="black"/>
                                </a:solidFill>
                                <a:latin typeface="Cambria Math" panose="02040503050406030204" pitchFamily="18" charset="0"/>
                                <a:ea typeface="+mj-ea"/>
                                <a:cs typeface="+mj-cs"/>
                              </a:rPr>
                              <m:t>𝑃</m:t>
                            </m:r>
                          </m:e>
                          <m:sub>
                            <m:r>
                              <a:rPr lang="en-US" sz="2100" i="1">
                                <a:solidFill>
                                  <a:prstClr val="black"/>
                                </a:solidFill>
                                <a:latin typeface="Cambria Math" panose="02040503050406030204" pitchFamily="18" charset="0"/>
                                <a:ea typeface="+mj-ea"/>
                                <a:cs typeface="+mj-cs"/>
                              </a:rPr>
                              <m:t>𝑎𝑣</m:t>
                            </m:r>
                          </m:sub>
                        </m:sSub>
                      </m:e>
                    </m:nary>
                  </m:oMath>
                </a14:m>
                <a:r>
                  <a:rPr lang="en-US" sz="2100" dirty="0" smtClean="0">
                    <a:solidFill>
                      <a:prstClr val="black"/>
                    </a:solidFill>
                    <a:latin typeface="Times New Roman" panose="02020603050405020304" pitchFamily="18" charset="0"/>
                    <a:ea typeface="+mj-ea"/>
                    <a:cs typeface="Times New Roman" panose="02020603050405020304" pitchFamily="18" charset="0"/>
                  </a:rPr>
                  <a:t> are </a:t>
                </a:r>
                <a:r>
                  <a:rPr lang="en-US" sz="2100" dirty="0">
                    <a:solidFill>
                      <a:prstClr val="black"/>
                    </a:solidFill>
                    <a:latin typeface="Times New Roman" panose="02020603050405020304" pitchFamily="18" charset="0"/>
                    <a:ea typeface="+mj-ea"/>
                    <a:cs typeface="Times New Roman" panose="02020603050405020304" pitchFamily="18" charset="0"/>
                  </a:rPr>
                  <a:t>calculated as shown in the table below. </a:t>
                </a:r>
                <a:endParaRPr lang="en-US" sz="2100" dirty="0" smtClean="0">
                  <a:solidFill>
                    <a:prstClr val="black"/>
                  </a:solidFill>
                  <a:latin typeface="Times New Roman" panose="02020603050405020304" pitchFamily="18" charset="0"/>
                  <a:ea typeface="+mj-ea"/>
                  <a:cs typeface="Times New Roman" panose="02020603050405020304" pitchFamily="18" charset="0"/>
                </a:endParaRPr>
              </a:p>
              <a:p>
                <a:pPr algn="just">
                  <a:lnSpc>
                    <a:spcPct val="150000"/>
                  </a:lnSpc>
                </a:pPr>
                <a:r>
                  <a:rPr lang="en-US" sz="2100" dirty="0" smtClean="0">
                    <a:solidFill>
                      <a:prstClr val="black"/>
                    </a:solidFill>
                    <a:latin typeface="Times New Roman" panose="02020603050405020304" pitchFamily="18" charset="0"/>
                    <a:ea typeface="+mj-ea"/>
                    <a:cs typeface="Times New Roman" panose="02020603050405020304" pitchFamily="18" charset="0"/>
                  </a:rPr>
                  <a:t>The </a:t>
                </a:r>
                <a:r>
                  <a:rPr lang="en-US" sz="2100" dirty="0">
                    <a:solidFill>
                      <a:prstClr val="black"/>
                    </a:solidFill>
                    <a:latin typeface="Times New Roman" panose="02020603050405020304" pitchFamily="18" charset="0"/>
                    <a:ea typeface="+mj-ea"/>
                    <a:cs typeface="Times New Roman" panose="02020603050405020304" pitchFamily="18" charset="0"/>
                  </a:rPr>
                  <a:t>data is then plotted with </a:t>
                </a:r>
                <a14:m>
                  <m:oMath xmlns:m="http://schemas.openxmlformats.org/officeDocument/2006/math">
                    <m:nary>
                      <m:naryPr>
                        <m:chr m:val="∑"/>
                        <m:subHide m:val="on"/>
                        <m:supHide m:val="on"/>
                        <m:ctrlPr>
                          <a:rPr lang="en-US" sz="2100" i="1">
                            <a:solidFill>
                              <a:prstClr val="black"/>
                            </a:solidFill>
                            <a:latin typeface="Cambria Math"/>
                            <a:ea typeface="+mj-ea"/>
                            <a:cs typeface="+mj-cs"/>
                          </a:rPr>
                        </m:ctrlPr>
                      </m:naryPr>
                      <m:sub/>
                      <m:sup/>
                      <m:e>
                        <m:sSub>
                          <m:sSubPr>
                            <m:ctrlPr>
                              <a:rPr lang="en-US" sz="2100" i="1">
                                <a:solidFill>
                                  <a:prstClr val="black"/>
                                </a:solidFill>
                                <a:latin typeface="Cambria Math"/>
                                <a:ea typeface="+mj-ea"/>
                                <a:cs typeface="+mj-cs"/>
                              </a:rPr>
                            </m:ctrlPr>
                          </m:sSubPr>
                          <m:e>
                            <m:r>
                              <a:rPr lang="en-US" sz="2100" i="1">
                                <a:solidFill>
                                  <a:prstClr val="black"/>
                                </a:solidFill>
                                <a:latin typeface="Cambria Math" panose="02040503050406030204" pitchFamily="18" charset="0"/>
                                <a:ea typeface="+mj-ea"/>
                                <a:cs typeface="+mj-cs"/>
                              </a:rPr>
                              <m:t>𝑃</m:t>
                            </m:r>
                          </m:e>
                          <m:sub>
                            <m:r>
                              <a:rPr lang="en-US" sz="2100" i="1">
                                <a:solidFill>
                                  <a:prstClr val="black"/>
                                </a:solidFill>
                                <a:latin typeface="Cambria Math" panose="02040503050406030204" pitchFamily="18" charset="0"/>
                                <a:ea typeface="+mj-ea"/>
                                <a:cs typeface="+mj-cs"/>
                              </a:rPr>
                              <m:t>𝑚</m:t>
                            </m:r>
                          </m:sub>
                        </m:sSub>
                      </m:e>
                    </m:nary>
                  </m:oMath>
                </a14:m>
                <a:r>
                  <a:rPr lang="en-US" sz="2100" dirty="0">
                    <a:solidFill>
                      <a:prstClr val="black"/>
                    </a:solidFill>
                    <a:latin typeface="Times New Roman" panose="02020603050405020304" pitchFamily="18" charset="0"/>
                    <a:ea typeface="+mj-ea"/>
                    <a:cs typeface="Times New Roman" panose="02020603050405020304" pitchFamily="18" charset="0"/>
                  </a:rPr>
                  <a:t>on the Y-axis and </a:t>
                </a:r>
                <a14:m>
                  <m:oMath xmlns:m="http://schemas.openxmlformats.org/officeDocument/2006/math">
                    <m:nary>
                      <m:naryPr>
                        <m:chr m:val="∑"/>
                        <m:subHide m:val="on"/>
                        <m:supHide m:val="on"/>
                        <m:ctrlPr>
                          <a:rPr lang="en-US" sz="2100" i="1">
                            <a:solidFill>
                              <a:prstClr val="black"/>
                            </a:solidFill>
                            <a:latin typeface="Cambria Math"/>
                            <a:ea typeface="+mj-ea"/>
                            <a:cs typeface="+mj-cs"/>
                          </a:rPr>
                        </m:ctrlPr>
                      </m:naryPr>
                      <m:sub/>
                      <m:sup/>
                      <m:e>
                        <m:sSub>
                          <m:sSubPr>
                            <m:ctrlPr>
                              <a:rPr lang="en-US" sz="2100" i="1">
                                <a:solidFill>
                                  <a:prstClr val="black"/>
                                </a:solidFill>
                                <a:latin typeface="Cambria Math"/>
                                <a:ea typeface="+mj-ea"/>
                                <a:cs typeface="+mj-cs"/>
                              </a:rPr>
                            </m:ctrlPr>
                          </m:sSubPr>
                          <m:e>
                            <m:r>
                              <a:rPr lang="en-US" sz="2100" i="1">
                                <a:solidFill>
                                  <a:prstClr val="black"/>
                                </a:solidFill>
                                <a:latin typeface="Cambria Math" panose="02040503050406030204" pitchFamily="18" charset="0"/>
                                <a:ea typeface="+mj-ea"/>
                                <a:cs typeface="+mj-cs"/>
                              </a:rPr>
                              <m:t>𝑃</m:t>
                            </m:r>
                          </m:e>
                          <m:sub>
                            <m:r>
                              <a:rPr lang="en-US" sz="2100" i="1">
                                <a:solidFill>
                                  <a:prstClr val="black"/>
                                </a:solidFill>
                                <a:latin typeface="Cambria Math" panose="02040503050406030204" pitchFamily="18" charset="0"/>
                                <a:ea typeface="+mj-ea"/>
                                <a:cs typeface="+mj-cs"/>
                              </a:rPr>
                              <m:t>𝑎𝑣</m:t>
                            </m:r>
                          </m:sub>
                        </m:sSub>
                      </m:e>
                    </m:nary>
                  </m:oMath>
                </a14:m>
                <a:r>
                  <a:rPr lang="en-US" sz="2100" dirty="0">
                    <a:solidFill>
                      <a:prstClr val="black"/>
                    </a:solidFill>
                    <a:latin typeface="Times New Roman" panose="02020603050405020304" pitchFamily="18" charset="0"/>
                    <a:ea typeface="+mj-ea"/>
                    <a:cs typeface="Times New Roman" panose="02020603050405020304" pitchFamily="18" charset="0"/>
                  </a:rPr>
                  <a:t> on the x-axis to obtain a double mass curve plot. </a:t>
                </a:r>
                <a:endParaRPr lang="en-US" sz="2100" dirty="0" smtClean="0">
                  <a:solidFill>
                    <a:prstClr val="black"/>
                  </a:solidFill>
                  <a:latin typeface="Times New Roman" panose="02020603050405020304" pitchFamily="18" charset="0"/>
                  <a:ea typeface="+mj-ea"/>
                  <a:cs typeface="Times New Roman" panose="02020603050405020304" pitchFamily="18" charset="0"/>
                </a:endParaRPr>
              </a:p>
              <a:p>
                <a:pPr algn="just">
                  <a:lnSpc>
                    <a:spcPct val="150000"/>
                  </a:lnSpc>
                </a:pPr>
                <a:r>
                  <a:rPr lang="en-US" sz="2100" dirty="0" smtClean="0">
                    <a:solidFill>
                      <a:prstClr val="black"/>
                    </a:solidFill>
                    <a:latin typeface="Times New Roman" panose="02020603050405020304" pitchFamily="18" charset="0"/>
                    <a:ea typeface="+mj-ea"/>
                    <a:cs typeface="Times New Roman" panose="02020603050405020304" pitchFamily="18" charset="0"/>
                  </a:rPr>
                  <a:t>The </a:t>
                </a:r>
                <a:r>
                  <a:rPr lang="en-US" sz="2100" dirty="0">
                    <a:solidFill>
                      <a:prstClr val="black"/>
                    </a:solidFill>
                    <a:latin typeface="Times New Roman" panose="02020603050405020304" pitchFamily="18" charset="0"/>
                    <a:ea typeface="+mj-ea"/>
                    <a:cs typeface="Times New Roman" panose="02020603050405020304" pitchFamily="18" charset="0"/>
                  </a:rPr>
                  <a:t>value of the year corresponding to the plotted points is also noted on the plot. </a:t>
                </a:r>
                <a:endParaRPr lang="en-US" sz="2100" dirty="0" smtClean="0">
                  <a:solidFill>
                    <a:prstClr val="black"/>
                  </a:solidFill>
                  <a:latin typeface="Times New Roman" panose="02020603050405020304" pitchFamily="18" charset="0"/>
                  <a:ea typeface="+mj-ea"/>
                  <a:cs typeface="Times New Roman" panose="02020603050405020304" pitchFamily="18" charset="0"/>
                </a:endParaRPr>
              </a:p>
              <a:p>
                <a:pPr algn="just">
                  <a:lnSpc>
                    <a:spcPct val="150000"/>
                  </a:lnSpc>
                </a:pPr>
                <a:r>
                  <a:rPr lang="en-US" sz="2100" dirty="0" smtClean="0">
                    <a:solidFill>
                      <a:prstClr val="black"/>
                    </a:solidFill>
                    <a:latin typeface="Times New Roman" panose="02020603050405020304" pitchFamily="18" charset="0"/>
                    <a:ea typeface="+mj-ea"/>
                    <a:cs typeface="Times New Roman" panose="02020603050405020304" pitchFamily="18" charset="0"/>
                  </a:rPr>
                  <a:t>It </a:t>
                </a:r>
                <a:r>
                  <a:rPr lang="en-US" sz="2100" dirty="0">
                    <a:solidFill>
                      <a:prstClr val="black"/>
                    </a:solidFill>
                    <a:latin typeface="Times New Roman" panose="02020603050405020304" pitchFamily="18" charset="0"/>
                    <a:ea typeface="+mj-ea"/>
                    <a:cs typeface="Times New Roman" panose="02020603050405020304" pitchFamily="18" charset="0"/>
                  </a:rPr>
                  <a:t>is seen that the data plots as two straight lines with a break of a grade at the year </a:t>
                </a:r>
                <a:r>
                  <a:rPr lang="en-US" sz="2100" dirty="0" smtClean="0">
                    <a:solidFill>
                      <a:prstClr val="black"/>
                    </a:solidFill>
                    <a:latin typeface="Times New Roman" panose="02020603050405020304" pitchFamily="18" charset="0"/>
                    <a:ea typeface="+mj-ea"/>
                    <a:cs typeface="Times New Roman" panose="02020603050405020304" pitchFamily="18" charset="0"/>
                  </a:rPr>
                  <a:t>1969. </a:t>
                </a:r>
              </a:p>
              <a:p>
                <a:pPr lvl="0" algn="just">
                  <a:lnSpc>
                    <a:spcPct val="150000"/>
                  </a:lnSpc>
                </a:pPr>
                <a:r>
                  <a:rPr lang="en-US" sz="2100" dirty="0" smtClean="0">
                    <a:solidFill>
                      <a:prstClr val="black"/>
                    </a:solidFill>
                    <a:latin typeface="Times New Roman" panose="02020603050405020304" pitchFamily="18" charset="0"/>
                    <a:ea typeface="+mj-ea"/>
                    <a:cs typeface="Times New Roman" panose="02020603050405020304" pitchFamily="18" charset="0"/>
                  </a:rPr>
                  <a:t>This represents a change in the regime of the station M after the year 1968. </a:t>
                </a:r>
              </a:p>
              <a:p>
                <a:pPr lvl="0" algn="just">
                  <a:lnSpc>
                    <a:spcPct val="150000"/>
                  </a:lnSpc>
                </a:pPr>
                <a:r>
                  <a:rPr lang="en-US" sz="2100" dirty="0" smtClean="0">
                    <a:solidFill>
                      <a:prstClr val="black"/>
                    </a:solidFill>
                    <a:latin typeface="Times New Roman" panose="02020603050405020304" pitchFamily="18" charset="0"/>
                    <a:cs typeface="Times New Roman" panose="02020603050405020304" pitchFamily="18" charset="0"/>
                  </a:rPr>
                  <a:t>The </a:t>
                </a:r>
                <a:r>
                  <a:rPr lang="en-US" sz="2100" dirty="0">
                    <a:solidFill>
                      <a:prstClr val="black"/>
                    </a:solidFill>
                    <a:latin typeface="Times New Roman" panose="02020603050405020304" pitchFamily="18" charset="0"/>
                    <a:cs typeface="Times New Roman" panose="02020603050405020304" pitchFamily="18" charset="0"/>
                  </a:rPr>
                  <a:t>slope of the best straight line for the period 1968-1950 is </a:t>
                </a:r>
                <a14:m>
                  <m:oMath xmlns:m="http://schemas.openxmlformats.org/officeDocument/2006/math">
                    <m:sSub>
                      <m:sSubPr>
                        <m:ctrlPr>
                          <a:rPr lang="en-US" sz="2100" i="1">
                            <a:solidFill>
                              <a:prstClr val="black"/>
                            </a:solidFill>
                            <a:latin typeface="Cambria Math"/>
                            <a:cs typeface="Times New Roman" panose="02020603050405020304" pitchFamily="18" charset="0"/>
                          </a:rPr>
                        </m:ctrlPr>
                      </m:sSubPr>
                      <m:e>
                        <m:r>
                          <a:rPr lang="en-US" sz="2100" i="1">
                            <a:solidFill>
                              <a:prstClr val="black"/>
                            </a:solidFill>
                            <a:latin typeface="Cambria Math" panose="02040503050406030204" pitchFamily="18" charset="0"/>
                            <a:cs typeface="Times New Roman" panose="02020603050405020304" pitchFamily="18" charset="0"/>
                          </a:rPr>
                          <m:t>𝑀</m:t>
                        </m:r>
                      </m:e>
                      <m:sub>
                        <m:r>
                          <a:rPr lang="en-US" sz="2100" b="0" i="1" smtClean="0">
                            <a:solidFill>
                              <a:prstClr val="black"/>
                            </a:solidFill>
                            <a:latin typeface="Cambria Math" panose="02040503050406030204" pitchFamily="18" charset="0"/>
                            <a:cs typeface="Times New Roman" panose="02020603050405020304" pitchFamily="18" charset="0"/>
                          </a:rPr>
                          <m:t>𝑐</m:t>
                        </m:r>
                      </m:sub>
                    </m:sSub>
                    <m:r>
                      <a:rPr lang="en-US" sz="2100" i="1">
                        <a:solidFill>
                          <a:prstClr val="black"/>
                        </a:solidFill>
                        <a:latin typeface="Cambria Math" panose="02040503050406030204" pitchFamily="18" charset="0"/>
                        <a:cs typeface="Times New Roman" panose="02020603050405020304" pitchFamily="18" charset="0"/>
                      </a:rPr>
                      <m:t>=</m:t>
                    </m:r>
                    <m:r>
                      <a:rPr lang="en-US" sz="2100" b="0" i="1" smtClean="0">
                        <a:solidFill>
                          <a:prstClr val="black"/>
                        </a:solidFill>
                        <a:latin typeface="Cambria Math" panose="02040503050406030204" pitchFamily="18" charset="0"/>
                        <a:cs typeface="Times New Roman" panose="02020603050405020304" pitchFamily="18" charset="0"/>
                      </a:rPr>
                      <m:t>1.0295</m:t>
                    </m:r>
                  </m:oMath>
                </a14:m>
                <a:r>
                  <a:rPr lang="en-US" sz="2100" dirty="0">
                    <a:solidFill>
                      <a:prstClr val="black"/>
                    </a:solidFill>
                    <a:latin typeface="Times New Roman" panose="02020603050405020304" pitchFamily="18" charset="0"/>
                    <a:cs typeface="Times New Roman" panose="02020603050405020304" pitchFamily="18" charset="0"/>
                  </a:rPr>
                  <a:t>.</a:t>
                </a:r>
              </a:p>
              <a:p>
                <a:pPr algn="just">
                  <a:lnSpc>
                    <a:spcPct val="150000"/>
                  </a:lnSpc>
                </a:pPr>
                <a:endParaRPr lang="en-US" sz="2100" dirty="0" smtClean="0">
                  <a:solidFill>
                    <a:prstClr val="black"/>
                  </a:solidFill>
                  <a:latin typeface="Times New Roman" panose="02020603050405020304" pitchFamily="18" charset="0"/>
                  <a:ea typeface="+mj-ea"/>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70114" y="403452"/>
                <a:ext cx="8403772" cy="6098948"/>
              </a:xfrm>
              <a:blipFill>
                <a:blip r:embed="rId2"/>
                <a:stretch>
                  <a:fillRect l="-726" r="-871" b="-7393"/>
                </a:stretch>
              </a:blipFill>
            </p:spPr>
            <p:txBody>
              <a:bodyPr/>
              <a:lstStyle/>
              <a:p>
                <a:r>
                  <a:rPr lang="en-US">
                    <a:noFill/>
                  </a:rPr>
                  <a:t> </a:t>
                </a:r>
              </a:p>
            </p:txBody>
          </p:sp>
        </mc:Fallback>
      </mc:AlternateContent>
      <p:sp>
        <p:nvSpPr>
          <p:cNvPr id="4" name="Title 1"/>
          <p:cNvSpPr>
            <a:spLocks noGrp="1"/>
          </p:cNvSpPr>
          <p:nvPr>
            <p:ph type="title"/>
          </p:nvPr>
        </p:nvSpPr>
        <p:spPr>
          <a:xfrm>
            <a:off x="628650" y="0"/>
            <a:ext cx="7886700" cy="548595"/>
          </a:xfrm>
        </p:spPr>
        <p:txBody>
          <a:bodyPr>
            <a:normAutofit/>
          </a:bodyPr>
          <a:lstStyle/>
          <a:p>
            <a:pPr algn="r"/>
            <a:r>
              <a:rPr lang="en-US" sz="2800" b="1" dirty="0" smtClean="0">
                <a:latin typeface="Times New Roman" panose="02020603050405020304" pitchFamily="18" charset="0"/>
                <a:cs typeface="Times New Roman" panose="02020603050405020304" pitchFamily="18" charset="0"/>
              </a:rPr>
              <a:t>Cont’d</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078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355"/>
            <a:ext cx="7886700" cy="766988"/>
          </a:xfrm>
        </p:spPr>
        <p:txBody>
          <a:bodyPr>
            <a:normAutofit/>
          </a:bodyPr>
          <a:lstStyle/>
          <a:p>
            <a:pPr algn="r"/>
            <a:r>
              <a:rPr lang="en-US" sz="2800" b="1" dirty="0" smtClean="0">
                <a:latin typeface="Times New Roman" panose="02020603050405020304" pitchFamily="18" charset="0"/>
                <a:cs typeface="Times New Roman" panose="02020603050405020304" pitchFamily="18" charset="0"/>
              </a:rPr>
              <a:t>Cont’d</a:t>
            </a:r>
            <a:endParaRPr lang="en-US" sz="28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856343"/>
                <a:ext cx="8196036" cy="5878286"/>
              </a:xfrm>
            </p:spPr>
            <p:txBody>
              <a:bodyPr>
                <a:normAutofit fontScale="92500" lnSpcReduction="10000"/>
              </a:bodyPr>
              <a:lstStyle/>
              <a:p>
                <a:pPr algn="just">
                  <a:lnSpc>
                    <a:spcPct val="150000"/>
                  </a:lnSpc>
                </a:pPr>
                <a:r>
                  <a:rPr lang="en-US" sz="2400" dirty="0">
                    <a:solidFill>
                      <a:prstClr val="black"/>
                    </a:solidFill>
                    <a:latin typeface="Times New Roman" panose="02020603050405020304" pitchFamily="18" charset="0"/>
                    <a:cs typeface="Times New Roman" panose="02020603050405020304" pitchFamily="18" charset="0"/>
                  </a:rPr>
                  <a:t>The slope of the best straight line for the period </a:t>
                </a:r>
                <a:r>
                  <a:rPr lang="en-US" sz="2400" dirty="0" smtClean="0">
                    <a:solidFill>
                      <a:prstClr val="black"/>
                    </a:solidFill>
                    <a:latin typeface="Times New Roman" panose="02020603050405020304" pitchFamily="18" charset="0"/>
                    <a:cs typeface="Times New Roman" panose="02020603050405020304" pitchFamily="18" charset="0"/>
                  </a:rPr>
                  <a:t>1979-1969 </a:t>
                </a:r>
                <a:r>
                  <a:rPr lang="en-US" sz="2400" dirty="0">
                    <a:solidFill>
                      <a:prstClr val="black"/>
                    </a:solidFill>
                    <a:latin typeface="Times New Roman" panose="02020603050405020304" pitchFamily="18" charset="0"/>
                    <a:cs typeface="Times New Roman" panose="02020603050405020304" pitchFamily="18" charset="0"/>
                  </a:rPr>
                  <a:t>is </a:t>
                </a:r>
                <a14:m>
                  <m:oMath xmlns:m="http://schemas.openxmlformats.org/officeDocument/2006/math">
                    <m:sSub>
                      <m:sSubPr>
                        <m:ctrlPr>
                          <a:rPr lang="en-US" sz="2400" i="1">
                            <a:solidFill>
                              <a:prstClr val="black"/>
                            </a:solidFill>
                            <a:latin typeface="Cambria Math"/>
                            <a:cs typeface="Times New Roman" panose="02020603050405020304" pitchFamily="18" charset="0"/>
                          </a:rPr>
                        </m:ctrlPr>
                      </m:sSubPr>
                      <m:e>
                        <m:r>
                          <a:rPr lang="en-US" sz="2400" i="1">
                            <a:solidFill>
                              <a:prstClr val="black"/>
                            </a:solidFill>
                            <a:latin typeface="Cambria Math" panose="02040503050406030204" pitchFamily="18" charset="0"/>
                            <a:cs typeface="Times New Roman" panose="02020603050405020304" pitchFamily="18" charset="0"/>
                          </a:rPr>
                          <m:t>𝑀</m:t>
                        </m:r>
                      </m:e>
                      <m:sub>
                        <m:r>
                          <a:rPr lang="en-US" sz="2400" i="1">
                            <a:solidFill>
                              <a:prstClr val="black"/>
                            </a:solidFill>
                            <a:latin typeface="Cambria Math" panose="02040503050406030204" pitchFamily="18" charset="0"/>
                            <a:cs typeface="Times New Roman" panose="02020603050405020304" pitchFamily="18" charset="0"/>
                          </a:rPr>
                          <m:t>𝑎</m:t>
                        </m:r>
                      </m:sub>
                    </m:sSub>
                    <m:r>
                      <a:rPr lang="en-US" sz="2400" i="1">
                        <a:solidFill>
                          <a:prstClr val="black"/>
                        </a:solidFill>
                        <a:latin typeface="Cambria Math" panose="02040503050406030204" pitchFamily="18" charset="0"/>
                        <a:cs typeface="Times New Roman" panose="02020603050405020304" pitchFamily="18" charset="0"/>
                      </a:rPr>
                      <m:t>=0.8779</m:t>
                    </m:r>
                  </m:oMath>
                </a14:m>
                <a:r>
                  <a:rPr lang="en-US" sz="2400" dirty="0" smtClean="0">
                    <a:solidFill>
                      <a:prstClr val="black"/>
                    </a:solidFill>
                    <a:latin typeface="Times New Roman" panose="02020603050405020304" pitchFamily="18" charset="0"/>
                    <a:cs typeface="Times New Roman" panose="02020603050405020304" pitchFamily="18" charset="0"/>
                  </a:rPr>
                  <a:t>.</a:t>
                </a:r>
                <a:endParaRPr lang="en-US" sz="22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US" sz="2200" dirty="0" smtClean="0">
                    <a:solidFill>
                      <a:prstClr val="black"/>
                    </a:solidFill>
                    <a:latin typeface="Times New Roman" panose="02020603050405020304" pitchFamily="18" charset="0"/>
                    <a:cs typeface="Times New Roman" panose="02020603050405020304" pitchFamily="18" charset="0"/>
                  </a:rPr>
                  <a:t>The </a:t>
                </a:r>
                <a:r>
                  <a:rPr lang="en-US" sz="2200" dirty="0">
                    <a:solidFill>
                      <a:prstClr val="black"/>
                    </a:solidFill>
                    <a:latin typeface="Times New Roman" panose="02020603050405020304" pitchFamily="18" charset="0"/>
                    <a:cs typeface="Times New Roman" panose="02020603050405020304" pitchFamily="18" charset="0"/>
                  </a:rPr>
                  <a:t>correction ratio to bring the old records (1950-1968) to the current (post 1968) regime is </a:t>
                </a:r>
                <a14:m>
                  <m:oMath xmlns:m="http://schemas.openxmlformats.org/officeDocument/2006/math">
                    <m:r>
                      <a:rPr lang="en-US" sz="2200">
                        <a:solidFill>
                          <a:prstClr val="black"/>
                        </a:solidFill>
                        <a:latin typeface="Cambria Math" panose="02040503050406030204" pitchFamily="18" charset="0"/>
                        <a:cs typeface="Times New Roman" panose="02020603050405020304" pitchFamily="18" charset="0"/>
                      </a:rPr>
                      <m:t>=</m:t>
                    </m:r>
                    <m:f>
                      <m:fPr>
                        <m:type m:val="skw"/>
                        <m:ctrlPr>
                          <a:rPr lang="en-US" sz="2200" i="1">
                            <a:solidFill>
                              <a:prstClr val="black"/>
                            </a:solidFill>
                            <a:latin typeface="Cambria Math"/>
                            <a:cs typeface="Times New Roman" panose="02020603050405020304" pitchFamily="18" charset="0"/>
                          </a:rPr>
                        </m:ctrlPr>
                      </m:fPr>
                      <m:num>
                        <m:sSub>
                          <m:sSubPr>
                            <m:ctrlPr>
                              <a:rPr lang="en-US" sz="2200" i="1">
                                <a:solidFill>
                                  <a:prstClr val="black"/>
                                </a:solidFill>
                                <a:latin typeface="Cambria Math"/>
                                <a:cs typeface="Times New Roman" panose="02020603050405020304" pitchFamily="18" charset="0"/>
                              </a:rPr>
                            </m:ctrlPr>
                          </m:sSubPr>
                          <m:e>
                            <m:r>
                              <a:rPr lang="en-US" sz="2200" i="1">
                                <a:solidFill>
                                  <a:prstClr val="black"/>
                                </a:solidFill>
                                <a:latin typeface="Cambria Math" panose="02040503050406030204" pitchFamily="18" charset="0"/>
                                <a:cs typeface="Times New Roman" panose="02020603050405020304" pitchFamily="18" charset="0"/>
                              </a:rPr>
                              <m:t>𝑀</m:t>
                            </m:r>
                          </m:e>
                          <m:sub>
                            <m:r>
                              <a:rPr lang="en-US" sz="2200" i="1">
                                <a:solidFill>
                                  <a:prstClr val="black"/>
                                </a:solidFill>
                                <a:latin typeface="Cambria Math" panose="02040503050406030204" pitchFamily="18" charset="0"/>
                                <a:cs typeface="Times New Roman" panose="02020603050405020304" pitchFamily="18" charset="0"/>
                              </a:rPr>
                              <m:t>𝑐</m:t>
                            </m:r>
                          </m:sub>
                        </m:sSub>
                      </m:num>
                      <m:den>
                        <m:sSub>
                          <m:sSubPr>
                            <m:ctrlPr>
                              <a:rPr lang="en-US" sz="2200" i="1">
                                <a:solidFill>
                                  <a:prstClr val="black"/>
                                </a:solidFill>
                                <a:latin typeface="Cambria Math"/>
                                <a:cs typeface="Times New Roman" panose="02020603050405020304" pitchFamily="18" charset="0"/>
                              </a:rPr>
                            </m:ctrlPr>
                          </m:sSubPr>
                          <m:e>
                            <m:r>
                              <a:rPr lang="en-US" sz="2200" i="1">
                                <a:solidFill>
                                  <a:prstClr val="black"/>
                                </a:solidFill>
                                <a:latin typeface="Cambria Math" panose="02040503050406030204" pitchFamily="18" charset="0"/>
                                <a:cs typeface="Times New Roman" panose="02020603050405020304" pitchFamily="18" charset="0"/>
                              </a:rPr>
                              <m:t>𝑀</m:t>
                            </m:r>
                          </m:e>
                          <m:sub>
                            <m:r>
                              <a:rPr lang="en-US" sz="2200" i="1">
                                <a:solidFill>
                                  <a:prstClr val="black"/>
                                </a:solidFill>
                                <a:latin typeface="Cambria Math" panose="02040503050406030204" pitchFamily="18" charset="0"/>
                                <a:cs typeface="Times New Roman" panose="02020603050405020304" pitchFamily="18" charset="0"/>
                              </a:rPr>
                              <m:t>𝑎</m:t>
                            </m:r>
                          </m:sub>
                        </m:sSub>
                      </m:den>
                    </m:f>
                    <m:r>
                      <a:rPr lang="en-US" sz="2200" i="1">
                        <a:solidFill>
                          <a:prstClr val="black"/>
                        </a:solidFill>
                        <a:latin typeface="Cambria Math" panose="02040503050406030204" pitchFamily="18" charset="0"/>
                        <a:cs typeface="Times New Roman" panose="02020603050405020304" pitchFamily="18" charset="0"/>
                      </a:rPr>
                      <m:t>=</m:t>
                    </m:r>
                    <m:f>
                      <m:fPr>
                        <m:ctrlPr>
                          <a:rPr lang="en-US" sz="2200" i="1">
                            <a:solidFill>
                              <a:prstClr val="black"/>
                            </a:solidFill>
                            <a:latin typeface="Cambria Math"/>
                            <a:cs typeface="Times New Roman" panose="02020603050405020304" pitchFamily="18" charset="0"/>
                          </a:rPr>
                        </m:ctrlPr>
                      </m:fPr>
                      <m:num>
                        <m:r>
                          <a:rPr lang="en-US" sz="2200" i="1">
                            <a:solidFill>
                              <a:prstClr val="black"/>
                            </a:solidFill>
                            <a:latin typeface="Cambria Math" panose="02040503050406030204" pitchFamily="18" charset="0"/>
                            <a:cs typeface="Times New Roman" panose="02020603050405020304" pitchFamily="18" charset="0"/>
                          </a:rPr>
                          <m:t>1.0295</m:t>
                        </m:r>
                      </m:num>
                      <m:den>
                        <m:r>
                          <a:rPr lang="en-US" sz="2200" i="1">
                            <a:solidFill>
                              <a:prstClr val="black"/>
                            </a:solidFill>
                            <a:latin typeface="Cambria Math" panose="02040503050406030204" pitchFamily="18" charset="0"/>
                            <a:cs typeface="Times New Roman" panose="02020603050405020304" pitchFamily="18" charset="0"/>
                          </a:rPr>
                          <m:t>0.8779</m:t>
                        </m:r>
                      </m:den>
                    </m:f>
                    <m:r>
                      <a:rPr lang="en-US" sz="2200" i="1">
                        <a:solidFill>
                          <a:prstClr val="black"/>
                        </a:solidFill>
                        <a:latin typeface="Cambria Math" panose="02040503050406030204" pitchFamily="18" charset="0"/>
                        <a:cs typeface="Times New Roman" panose="02020603050405020304" pitchFamily="18" charset="0"/>
                      </a:rPr>
                      <m:t>=1.173</m:t>
                    </m:r>
                  </m:oMath>
                </a14:m>
                <a:r>
                  <a:rPr lang="en-US" sz="2200" dirty="0" smtClean="0">
                    <a:solidFill>
                      <a:prstClr val="black"/>
                    </a:solidFill>
                    <a:latin typeface="Times New Roman" panose="02020603050405020304" pitchFamily="18" charset="0"/>
                    <a:cs typeface="Times New Roman" panose="02020603050405020304" pitchFamily="18" charset="0"/>
                  </a:rPr>
                  <a:t>.</a:t>
                </a:r>
              </a:p>
              <a:p>
                <a:pPr algn="just">
                  <a:lnSpc>
                    <a:spcPct val="150000"/>
                  </a:lnSpc>
                </a:pPr>
                <a:r>
                  <a:rPr lang="en-US" sz="2200" dirty="0" smtClean="0">
                    <a:solidFill>
                      <a:prstClr val="black"/>
                    </a:solidFill>
                    <a:latin typeface="Times New Roman" panose="02020603050405020304" pitchFamily="18" charset="0"/>
                    <a:cs typeface="Times New Roman" panose="02020603050405020304" pitchFamily="18" charset="0"/>
                  </a:rPr>
                  <a:t>Each </a:t>
                </a:r>
                <a:r>
                  <a:rPr lang="en-US" sz="2200" dirty="0">
                    <a:solidFill>
                      <a:prstClr val="black"/>
                    </a:solidFill>
                    <a:latin typeface="Times New Roman" panose="02020603050405020304" pitchFamily="18" charset="0"/>
                    <a:cs typeface="Times New Roman" panose="02020603050405020304" pitchFamily="18" charset="0"/>
                  </a:rPr>
                  <a:t>of the pre 1969 annual rainfall value is multiplied by the correction ratio of 1.173 to gate the adjusted value. The adjusted values at the station are shown in Col. 5 of the table. </a:t>
                </a:r>
              </a:p>
              <a:p>
                <a:pPr algn="just">
                  <a:lnSpc>
                    <a:spcPct val="150000"/>
                  </a:lnSpc>
                </a:pPr>
                <a:r>
                  <a:rPr lang="en-US" sz="2200" dirty="0">
                    <a:solidFill>
                      <a:prstClr val="black"/>
                    </a:solidFill>
                    <a:latin typeface="Times New Roman" panose="02020603050405020304" pitchFamily="18" charset="0"/>
                    <a:cs typeface="Times New Roman" panose="02020603050405020304" pitchFamily="18" charset="0"/>
                  </a:rPr>
                  <a:t>The finalized values of </a:t>
                </a:r>
                <a14:m>
                  <m:oMath xmlns:m="http://schemas.openxmlformats.org/officeDocument/2006/math">
                    <m:sSub>
                      <m:sSubPr>
                        <m:ctrlPr>
                          <a:rPr lang="en-US" sz="2200" i="1">
                            <a:solidFill>
                              <a:prstClr val="black"/>
                            </a:solidFill>
                            <a:latin typeface="Cambria Math"/>
                            <a:cs typeface="Times New Roman" panose="02020603050405020304" pitchFamily="18" charset="0"/>
                          </a:rPr>
                        </m:ctrlPr>
                      </m:sSubPr>
                      <m:e>
                        <m:r>
                          <a:rPr lang="en-US" sz="2200" i="1">
                            <a:solidFill>
                              <a:prstClr val="black"/>
                            </a:solidFill>
                            <a:latin typeface="Cambria Math" panose="02040503050406030204" pitchFamily="18" charset="0"/>
                            <a:cs typeface="Times New Roman" panose="02020603050405020304" pitchFamily="18" charset="0"/>
                          </a:rPr>
                          <m:t>𝑃</m:t>
                        </m:r>
                      </m:e>
                      <m:sub>
                        <m:r>
                          <a:rPr lang="en-US" sz="2200" i="1">
                            <a:solidFill>
                              <a:prstClr val="black"/>
                            </a:solidFill>
                            <a:latin typeface="Cambria Math" panose="02040503050406030204" pitchFamily="18" charset="0"/>
                            <a:cs typeface="Times New Roman" panose="02020603050405020304" pitchFamily="18" charset="0"/>
                          </a:rPr>
                          <m:t>𝑚</m:t>
                        </m:r>
                      </m:sub>
                    </m:sSub>
                  </m:oMath>
                </a14:m>
                <a:r>
                  <a:rPr lang="en-US" sz="2200" dirty="0">
                    <a:solidFill>
                      <a:prstClr val="black"/>
                    </a:solidFill>
                    <a:latin typeface="Times New Roman" panose="02020603050405020304" pitchFamily="18" charset="0"/>
                    <a:cs typeface="Times New Roman" panose="02020603050405020304" pitchFamily="18" charset="0"/>
                  </a:rPr>
                  <a:t>(rounded off to the nearest mm) for all the 30 years of record are shown in Col.7.    </a:t>
                </a:r>
              </a:p>
              <a:p>
                <a:pPr algn="just">
                  <a:lnSpc>
                    <a:spcPct val="150000"/>
                  </a:lnSpc>
                </a:pPr>
                <a:r>
                  <a:rPr lang="en-US" sz="2200" dirty="0">
                    <a:solidFill>
                      <a:prstClr val="black"/>
                    </a:solidFill>
                    <a:latin typeface="Times New Roman" panose="02020603050405020304" pitchFamily="18" charset="0"/>
                    <a:cs typeface="Times New Roman" panose="02020603050405020304" pitchFamily="18" charset="0"/>
                  </a:rPr>
                  <a:t>The mean annual precipitation at station M (based on the corrected time series)= (19004/30)=</a:t>
                </a:r>
                <a:r>
                  <a:rPr lang="en-US" sz="2200" dirty="0" smtClean="0">
                    <a:solidFill>
                      <a:prstClr val="black"/>
                    </a:solidFill>
                    <a:latin typeface="Times New Roman" panose="02020603050405020304" pitchFamily="18" charset="0"/>
                    <a:cs typeface="Times New Roman" panose="02020603050405020304" pitchFamily="18" charset="0"/>
                  </a:rPr>
                  <a:t>633.5mm</a:t>
                </a:r>
                <a:endParaRPr lang="en-US" sz="2200" dirty="0"/>
              </a:p>
              <a:p>
                <a:pPr algn="just">
                  <a:lnSpc>
                    <a:spcPct val="150000"/>
                  </a:lnSpc>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856343"/>
                <a:ext cx="8196036" cy="5878286"/>
              </a:xfrm>
              <a:blipFill>
                <a:blip r:embed="rId2"/>
                <a:stretch>
                  <a:fillRect l="-818" r="-743"/>
                </a:stretch>
              </a:blipFill>
            </p:spPr>
            <p:txBody>
              <a:bodyPr/>
              <a:lstStyle/>
              <a:p>
                <a:r>
                  <a:rPr lang="en-US">
                    <a:noFill/>
                  </a:rPr>
                  <a:t> </a:t>
                </a:r>
              </a:p>
            </p:txBody>
          </p:sp>
        </mc:Fallback>
      </mc:AlternateContent>
    </p:spTree>
    <p:extLst>
      <p:ext uri="{BB962C8B-B14F-4D97-AF65-F5344CB8AC3E}">
        <p14:creationId xmlns:p14="http://schemas.microsoft.com/office/powerpoint/2010/main" val="4172860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0631" y="562882"/>
            <a:ext cx="6531428" cy="5994635"/>
          </a:xfrm>
          <a:prstGeom prst="rect">
            <a:avLst/>
          </a:prstGeom>
        </p:spPr>
      </p:pic>
      <p:sp>
        <p:nvSpPr>
          <p:cNvPr id="5" name="Title 1"/>
          <p:cNvSpPr>
            <a:spLocks noGrp="1"/>
          </p:cNvSpPr>
          <p:nvPr>
            <p:ph type="title"/>
          </p:nvPr>
        </p:nvSpPr>
        <p:spPr>
          <a:xfrm>
            <a:off x="628650" y="0"/>
            <a:ext cx="7886700" cy="709613"/>
          </a:xfrm>
        </p:spPr>
        <p:txBody>
          <a:bodyPr>
            <a:normAutofit/>
          </a:bodyPr>
          <a:lstStyle/>
          <a:p>
            <a:pPr algn="r"/>
            <a:r>
              <a:rPr lang="en-US" sz="3200" b="1" dirty="0" smtClean="0">
                <a:latin typeface="Times New Roman" panose="02020603050405020304" pitchFamily="18" charset="0"/>
                <a:cs typeface="Times New Roman" panose="02020603050405020304" pitchFamily="18" charset="0"/>
              </a:rPr>
              <a:t>Cont’d</a:t>
            </a:r>
            <a:endParaRPr lang="en-US"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6509851" y="1676399"/>
                <a:ext cx="2483116" cy="39356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𝑀</m:t>
                        </m:r>
                        <m:r>
                          <a:rPr lang="en-US" b="0" i="1" smtClean="0">
                            <a:latin typeface="Cambria Math" panose="02040503050406030204" pitchFamily="18" charset="0"/>
                          </a:rPr>
                          <m:t> </m:t>
                        </m:r>
                      </m:e>
                      <m:sub>
                        <m:r>
                          <a:rPr lang="en-US" b="0" i="1" smtClean="0">
                            <a:latin typeface="Cambria Math" panose="02040503050406030204" pitchFamily="18" charset="0"/>
                          </a:rPr>
                          <m:t>𝑎</m:t>
                        </m:r>
                      </m:sub>
                    </m:sSub>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6399−17060</m:t>
                        </m:r>
                      </m:num>
                      <m:den>
                        <m:r>
                          <a:rPr lang="en-US" b="0" i="1" smtClean="0">
                            <a:latin typeface="Cambria Math" panose="02040503050406030204" pitchFamily="18" charset="0"/>
                          </a:rPr>
                          <m:t>6251−18396</m:t>
                        </m:r>
                      </m:den>
                    </m:f>
                  </m:oMath>
                </a14:m>
                <a:r>
                  <a:rPr lang="en-US" dirty="0" smtClean="0"/>
                  <a:t>= 0.8779</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509851" y="1676399"/>
                <a:ext cx="2483116" cy="393569"/>
              </a:xfrm>
              <a:prstGeom prst="rect">
                <a:avLst/>
              </a:prstGeom>
              <a:blipFill>
                <a:blip r:embed="rId3"/>
                <a:stretch>
                  <a:fillRect l="-3440" t="-4615" r="-491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509851" y="2363034"/>
                <a:ext cx="2219838" cy="397481"/>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𝑀</m:t>
                        </m:r>
                        <m:r>
                          <a:rPr lang="en-US" b="0" i="1" smtClean="0">
                            <a:latin typeface="Cambria Math" panose="02040503050406030204" pitchFamily="18" charset="0"/>
                          </a:rPr>
                          <m:t> </m:t>
                        </m:r>
                      </m:e>
                      <m:sub>
                        <m:r>
                          <a:rPr lang="en-US" b="0" i="1" smtClean="0">
                            <a:latin typeface="Cambria Math" panose="02040503050406030204" pitchFamily="18" charset="0"/>
                          </a:rPr>
                          <m:t>𝑐</m:t>
                        </m:r>
                      </m:sub>
                    </m:sSub>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612−5803</m:t>
                        </m:r>
                      </m:num>
                      <m:den>
                        <m:r>
                          <a:rPr lang="en-US" b="0" i="1" smtClean="0">
                            <a:latin typeface="Cambria Math" panose="02040503050406030204" pitchFamily="18" charset="0"/>
                          </a:rPr>
                          <m:t>588−5605</m:t>
                        </m:r>
                      </m:den>
                    </m:f>
                  </m:oMath>
                </a14:m>
                <a:r>
                  <a:rPr lang="en-US" dirty="0" smtClean="0"/>
                  <a:t>=1.0295</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509851" y="2363034"/>
                <a:ext cx="2219838" cy="397481"/>
              </a:xfrm>
              <a:prstGeom prst="rect">
                <a:avLst/>
              </a:prstGeom>
              <a:blipFill>
                <a:blip r:embed="rId4"/>
                <a:stretch>
                  <a:fillRect l="-3846" t="-4615" r="-5495"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59425" y="3528293"/>
                <a:ext cx="2611421" cy="7956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𝑐𝑜𝑟𝑟𝑒𝑐𝑡𝑖𝑜𝑛</m:t>
                      </m:r>
                      <m:r>
                        <a:rPr lang="en-US" b="0" i="1" smtClean="0">
                          <a:latin typeface="Cambria Math" panose="02040503050406030204" pitchFamily="18" charset="0"/>
                        </a:rPr>
                        <m:t> </m:t>
                      </m:r>
                      <m:r>
                        <a:rPr lang="en-US" b="0" i="1" smtClean="0">
                          <a:latin typeface="Cambria Math" panose="02040503050406030204" pitchFamily="18" charset="0"/>
                        </a:rPr>
                        <m:t>𝑟𝑎𝑡𝑖𝑜</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𝑀𝑐</m:t>
                          </m:r>
                        </m:num>
                        <m:den>
                          <m:r>
                            <a:rPr lang="en-US" b="0" i="1" smtClean="0">
                              <a:latin typeface="Cambria Math" panose="02040503050406030204" pitchFamily="18" charset="0"/>
                            </a:rPr>
                            <m:t>𝑀𝑎</m:t>
                          </m:r>
                        </m:den>
                      </m:f>
                    </m:oMath>
                  </m:oMathPara>
                </a14:m>
                <a:endParaRPr lang="en-US" b="0" dirty="0" smtClean="0"/>
              </a:p>
              <a:p>
                <a:r>
                  <a:rPr lang="en-US" dirty="0"/>
                  <a:t> </a:t>
                </a:r>
                <a:r>
                  <a:rPr lang="en-US" dirty="0" smtClean="0"/>
                  <a:t>        =1.173</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359425" y="3528293"/>
                <a:ext cx="2611421" cy="795602"/>
              </a:xfrm>
              <a:prstGeom prst="rect">
                <a:avLst/>
              </a:prstGeom>
              <a:blipFill>
                <a:blip r:embed="rId5"/>
                <a:stretch>
                  <a:fillRect b="-16923"/>
                </a:stretch>
              </a:blipFill>
            </p:spPr>
            <p:txBody>
              <a:bodyPr/>
              <a:lstStyle/>
              <a:p>
                <a:r>
                  <a:rPr lang="en-US">
                    <a:noFill/>
                  </a:rPr>
                  <a:t> </a:t>
                </a:r>
              </a:p>
            </p:txBody>
          </p:sp>
        </mc:Fallback>
      </mc:AlternateContent>
    </p:spTree>
    <p:extLst>
      <p:ext uri="{BB962C8B-B14F-4D97-AF65-F5344CB8AC3E}">
        <p14:creationId xmlns:p14="http://schemas.microsoft.com/office/powerpoint/2010/main" val="1191004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18384"/>
            <a:ext cx="7886700" cy="665388"/>
          </a:xfrm>
        </p:spPr>
        <p:txBody>
          <a:bodyPr>
            <a:noAutofit/>
          </a:bodyPr>
          <a:lstStyle/>
          <a:p>
            <a:pPr algn="ctr"/>
            <a:r>
              <a:rPr lang="en-US" sz="2800" b="1" dirty="0" smtClean="0">
                <a:latin typeface="Times New Roman" panose="02020603050405020304" pitchFamily="18" charset="0"/>
                <a:cs typeface="Times New Roman" panose="02020603050405020304" pitchFamily="18" charset="0"/>
              </a:rPr>
              <a:t>Double mass curve of Annual RF at Station M</a:t>
            </a:r>
            <a:endParaRPr lang="en-US"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28649" y="1136991"/>
            <a:ext cx="7600951" cy="5496038"/>
          </a:xfrm>
          <a:prstGeom prst="rect">
            <a:avLst/>
          </a:prstGeom>
        </p:spPr>
      </p:pic>
    </p:spTree>
    <p:extLst>
      <p:ext uri="{BB962C8B-B14F-4D97-AF65-F5344CB8AC3E}">
        <p14:creationId xmlns:p14="http://schemas.microsoft.com/office/powerpoint/2010/main" val="4292908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3773"/>
            <a:ext cx="7886700" cy="668740"/>
          </a:xfrm>
        </p:spPr>
        <p:txBody>
          <a:bodyPr>
            <a:norm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Depth-Area-Duration relationships</a:t>
            </a:r>
          </a:p>
        </p:txBody>
      </p:sp>
      <p:pic>
        <p:nvPicPr>
          <p:cNvPr id="5" name="Content Placeholder 4"/>
          <p:cNvPicPr>
            <a:picLocks noGrp="1" noChangeAspect="1"/>
          </p:cNvPicPr>
          <p:nvPr>
            <p:ph idx="1"/>
          </p:nvPr>
        </p:nvPicPr>
        <p:blipFill>
          <a:blip r:embed="rId2"/>
          <a:stretch>
            <a:fillRect/>
          </a:stretch>
        </p:blipFill>
        <p:spPr>
          <a:xfrm>
            <a:off x="535603" y="856907"/>
            <a:ext cx="8198963" cy="5325529"/>
          </a:xfrm>
          <a:prstGeom prst="rect">
            <a:avLst/>
          </a:prstGeom>
        </p:spPr>
      </p:pic>
    </p:spTree>
    <p:extLst>
      <p:ext uri="{BB962C8B-B14F-4D97-AF65-F5344CB8AC3E}">
        <p14:creationId xmlns:p14="http://schemas.microsoft.com/office/powerpoint/2010/main" val="54364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590216"/>
          </a:xfrm>
        </p:spPr>
        <p:txBody>
          <a:bodyPr>
            <a:normAutofit/>
          </a:bodyPr>
          <a:lstStyle/>
          <a:p>
            <a:pPr algn="ctr"/>
            <a:r>
              <a:rPr lang="en-US" sz="3200" b="1" dirty="0" smtClean="0">
                <a:solidFill>
                  <a:srgbClr val="0070C0"/>
                </a:solidFill>
                <a:latin typeface="Times New Roman" panose="02020603050405020304" pitchFamily="18" charset="0"/>
                <a:cs typeface="Times New Roman" panose="02020603050405020304" pitchFamily="18" charset="0"/>
              </a:rPr>
              <a:t>Forms of precipitation</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7547" y="436728"/>
            <a:ext cx="8502554" cy="6421271"/>
          </a:xfrm>
        </p:spPr>
        <p:txBody>
          <a:bodyPr>
            <a:noAutofit/>
          </a:bodyPr>
          <a:lstStyle/>
          <a:p>
            <a:pPr>
              <a:lnSpc>
                <a:spcPct val="150000"/>
              </a:lnSpc>
              <a:buFont typeface="Wingdings" panose="05000000000000000000" pitchFamily="2" charset="2"/>
              <a:buChar char="Ø"/>
            </a:pPr>
            <a:r>
              <a:rPr lang="en-US" sz="2400" b="1" dirty="0">
                <a:solidFill>
                  <a:srgbClr val="0070C0"/>
                </a:solidFill>
                <a:latin typeface="Times New Roman" panose="02020603050405020304" pitchFamily="18" charset="0"/>
                <a:cs typeface="Times New Roman" panose="02020603050405020304" pitchFamily="18" charset="0"/>
              </a:rPr>
              <a:t>Rain</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Water drops that have a diameter of at least </a:t>
            </a:r>
            <a:r>
              <a:rPr lang="en-US" sz="2400" dirty="0">
                <a:latin typeface="Times New Roman" panose="02020603050405020304" pitchFamily="18" charset="0"/>
                <a:cs typeface="Times New Roman" panose="02020603050405020304" pitchFamily="18" charset="0"/>
              </a:rPr>
              <a:t>0.5mm. </a:t>
            </a:r>
            <a:endParaRPr lang="en-US" sz="2400" dirty="0" smtClean="0">
              <a:latin typeface="Times New Roman" panose="02020603050405020304" pitchFamily="18" charset="0"/>
              <a:cs typeface="Times New Roman" panose="02020603050405020304" pitchFamily="18" charset="0"/>
            </a:endParaRPr>
          </a:p>
          <a:p>
            <a:pPr marL="0" indent="0">
              <a:lnSpc>
                <a:spcPct val="150000"/>
              </a:lnSpc>
              <a:buNone/>
            </a:pPr>
            <a:r>
              <a:rPr lang="en-US" sz="2400" dirty="0" smtClean="0">
                <a:latin typeface="Times New Roman" panose="02020603050405020304" pitchFamily="18" charset="0"/>
                <a:cs typeface="Times New Roman" panose="02020603050405020304" pitchFamily="18" charset="0"/>
              </a:rPr>
              <a:t>It can be classified based on intensity </a:t>
            </a:r>
            <a:r>
              <a:rPr lang="en-US" sz="2400" dirty="0">
                <a:latin typeface="Times New Roman" panose="02020603050405020304" pitchFamily="18" charset="0"/>
                <a:cs typeface="Times New Roman" panose="02020603050405020304" pitchFamily="18" charset="0"/>
              </a:rPr>
              <a:t>as,</a:t>
            </a:r>
          </a:p>
          <a:p>
            <a:pPr lvl="1">
              <a:lnSpc>
                <a:spcPct val="150000"/>
              </a:lnSpc>
            </a:pPr>
            <a:r>
              <a:rPr lang="en-US" dirty="0" smtClean="0">
                <a:latin typeface="Times New Roman" panose="02020603050405020304" pitchFamily="18" charset="0"/>
                <a:cs typeface="Times New Roman" panose="02020603050405020304" pitchFamily="18" charset="0"/>
              </a:rPr>
              <a:t>Light rain up to </a:t>
            </a:r>
            <a:r>
              <a:rPr lang="en-US" dirty="0">
                <a:latin typeface="Times New Roman" panose="02020603050405020304" pitchFamily="18" charset="0"/>
                <a:cs typeface="Times New Roman" panose="02020603050405020304" pitchFamily="18" charset="0"/>
              </a:rPr>
              <a:t>2.5mm/h</a:t>
            </a:r>
          </a:p>
          <a:p>
            <a:pPr lvl="1">
              <a:lnSpc>
                <a:spcPct val="150000"/>
              </a:lnSpc>
            </a:pPr>
            <a:r>
              <a:rPr lang="en-US" dirty="0" smtClean="0">
                <a:latin typeface="Times New Roman" panose="02020603050405020304" pitchFamily="18" charset="0"/>
                <a:cs typeface="Times New Roman" panose="02020603050405020304" pitchFamily="18" charset="0"/>
              </a:rPr>
              <a:t>Moderate rain 2.5mm/h to7.5mm/h</a:t>
            </a:r>
            <a:endParaRPr lang="en-US" dirty="0">
              <a:latin typeface="Times New Roman" panose="02020603050405020304" pitchFamily="18" charset="0"/>
              <a:cs typeface="Times New Roman" panose="02020603050405020304" pitchFamily="18" charset="0"/>
            </a:endParaRPr>
          </a:p>
          <a:p>
            <a:pPr lvl="1">
              <a:lnSpc>
                <a:spcPct val="150000"/>
              </a:lnSpc>
            </a:pPr>
            <a:r>
              <a:rPr lang="en-US" dirty="0" smtClean="0">
                <a:latin typeface="Times New Roman" panose="02020603050405020304" pitchFamily="18" charset="0"/>
                <a:cs typeface="Times New Roman" panose="02020603050405020304" pitchFamily="18" charset="0"/>
              </a:rPr>
              <a:t>Heavy rain &gt;7.5mm/h</a:t>
            </a:r>
          </a:p>
          <a:p>
            <a:pPr>
              <a:lnSpc>
                <a:spcPct val="150000"/>
              </a:lnSpc>
              <a:buFont typeface="Wingdings" panose="05000000000000000000" pitchFamily="2" charset="2"/>
              <a:buChar char="Ø"/>
            </a:pPr>
            <a:r>
              <a:rPr lang="en-US" sz="2400" b="1" dirty="0">
                <a:solidFill>
                  <a:srgbClr val="0070C0"/>
                </a:solidFill>
                <a:latin typeface="Times New Roman" panose="02020603050405020304" pitchFamily="18" charset="0"/>
                <a:cs typeface="Times New Roman" panose="02020603050405020304" pitchFamily="18" charset="0"/>
              </a:rPr>
              <a:t>Snow</a:t>
            </a:r>
          </a:p>
          <a:p>
            <a:pPr marL="0" indent="0">
              <a:lnSpc>
                <a:spcPct val="150000"/>
              </a:lnSpc>
              <a:buNone/>
            </a:pPr>
            <a:r>
              <a:rPr lang="en-US" sz="2400" dirty="0" smtClean="0">
                <a:latin typeface="Times New Roman" panose="02020603050405020304" pitchFamily="18" charset="0"/>
                <a:cs typeface="Times New Roman" panose="02020603050405020304" pitchFamily="18" charset="0"/>
              </a:rPr>
              <a:t>Precipitation in </a:t>
            </a:r>
            <a:r>
              <a:rPr lang="en-US" sz="2400" dirty="0">
                <a:latin typeface="Times New Roman" panose="02020603050405020304" pitchFamily="18" charset="0"/>
                <a:cs typeface="Times New Roman" panose="02020603050405020304" pitchFamily="18" charset="0"/>
              </a:rPr>
              <a:t>the form </a:t>
            </a:r>
            <a:r>
              <a:rPr lang="en-US" sz="2400" dirty="0" smtClean="0">
                <a:latin typeface="Times New Roman" panose="02020603050405020304" pitchFamily="18" charset="0"/>
                <a:cs typeface="Times New Roman" panose="02020603050405020304" pitchFamily="18" charset="0"/>
              </a:rPr>
              <a:t>of ice crystals which usually combine to </a:t>
            </a:r>
            <a:r>
              <a:rPr lang="en-US" sz="2400" dirty="0">
                <a:latin typeface="Times New Roman" panose="02020603050405020304" pitchFamily="18" charset="0"/>
                <a:cs typeface="Times New Roman" panose="02020603050405020304" pitchFamily="18" charset="0"/>
              </a:rPr>
              <a:t>form flakes, </a:t>
            </a:r>
            <a:r>
              <a:rPr lang="en-US" sz="2400" dirty="0" smtClean="0">
                <a:latin typeface="Times New Roman" panose="02020603050405020304" pitchFamily="18" charset="0"/>
                <a:cs typeface="Times New Roman" panose="02020603050405020304" pitchFamily="18" charset="0"/>
              </a:rPr>
              <a:t>with an average density of 0.1g/cm</a:t>
            </a:r>
            <a:r>
              <a:rPr lang="en-US" sz="2400" baseline="30000" dirty="0" smtClean="0">
                <a:latin typeface="Times New Roman" panose="02020603050405020304" pitchFamily="18" charset="0"/>
                <a:cs typeface="Times New Roman" panose="02020603050405020304" pitchFamily="18" charset="0"/>
              </a:rPr>
              <a:t>3</a:t>
            </a:r>
            <a:endParaRPr lang="en-US" sz="24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536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99376" y="519836"/>
            <a:ext cx="7830475" cy="5512475"/>
          </a:xfrm>
          <a:prstGeom prst="rect">
            <a:avLst/>
          </a:prstGeom>
        </p:spPr>
      </p:pic>
    </p:spTree>
    <p:extLst>
      <p:ext uri="{BB962C8B-B14F-4D97-AF65-F5344CB8AC3E}">
        <p14:creationId xmlns:p14="http://schemas.microsoft.com/office/powerpoint/2010/main" val="2476813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4058"/>
            <a:ext cx="7886700" cy="603865"/>
          </a:xfrm>
        </p:spPr>
        <p:txBody>
          <a:bodyPr>
            <a:normAutofit/>
          </a:bodyPr>
          <a:lstStyle/>
          <a:p>
            <a:r>
              <a:rPr lang="en-US" sz="2800" b="1" dirty="0">
                <a:solidFill>
                  <a:srgbClr val="C00000"/>
                </a:solidFill>
                <a:latin typeface="Times New Roman" panose="02020603050405020304" pitchFamily="18" charset="0"/>
                <a:cs typeface="Times New Roman" panose="02020603050405020304" pitchFamily="18" charset="0"/>
              </a:rPr>
              <a:t>Intensity-Duration-Frequency (IDF) curves</a:t>
            </a:r>
          </a:p>
        </p:txBody>
      </p:sp>
      <p:pic>
        <p:nvPicPr>
          <p:cNvPr id="4" name="Content Placeholder 3"/>
          <p:cNvPicPr>
            <a:picLocks noGrp="1" noChangeAspect="1"/>
          </p:cNvPicPr>
          <p:nvPr>
            <p:ph idx="1"/>
          </p:nvPr>
        </p:nvPicPr>
        <p:blipFill>
          <a:blip r:embed="rId2"/>
          <a:stretch>
            <a:fillRect/>
          </a:stretch>
        </p:blipFill>
        <p:spPr>
          <a:xfrm>
            <a:off x="474046" y="983431"/>
            <a:ext cx="8555236" cy="5446398"/>
          </a:xfrm>
          <a:prstGeom prst="rect">
            <a:avLst/>
          </a:prstGeom>
        </p:spPr>
      </p:pic>
    </p:spTree>
    <p:extLst>
      <p:ext uri="{BB962C8B-B14F-4D97-AF65-F5344CB8AC3E}">
        <p14:creationId xmlns:p14="http://schemas.microsoft.com/office/powerpoint/2010/main" val="2235189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2973" y="475071"/>
            <a:ext cx="8234036" cy="5417729"/>
          </a:xfrm>
          <a:prstGeom prst="rect">
            <a:avLst/>
          </a:prstGeom>
        </p:spPr>
      </p:pic>
    </p:spTree>
    <p:extLst>
      <p:ext uri="{BB962C8B-B14F-4D97-AF65-F5344CB8AC3E}">
        <p14:creationId xmlns:p14="http://schemas.microsoft.com/office/powerpoint/2010/main" val="1041158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0286" y="348343"/>
            <a:ext cx="8636000" cy="6202582"/>
          </a:xfrm>
          <a:prstGeom prst="rect">
            <a:avLst/>
          </a:prstGeom>
        </p:spPr>
      </p:pic>
    </p:spTree>
    <p:extLst>
      <p:ext uri="{BB962C8B-B14F-4D97-AF65-F5344CB8AC3E}">
        <p14:creationId xmlns:p14="http://schemas.microsoft.com/office/powerpoint/2010/main" val="1405847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690" y="149225"/>
            <a:ext cx="8850630" cy="4351338"/>
          </a:xfrm>
        </p:spPr>
        <p:txBody>
          <a:bodyPr/>
          <a:lstStyle/>
          <a:p>
            <a:pPr marL="0" marR="0" indent="0" algn="just">
              <a:lnSpc>
                <a:spcPct val="150000"/>
              </a:lnSpc>
              <a:spcBef>
                <a:spcPts val="0"/>
              </a:spcBef>
              <a:spcAft>
                <a:spcPts val="0"/>
              </a:spcAft>
              <a:buNone/>
            </a:pPr>
            <a:r>
              <a:rPr lang="en-US" sz="2400" b="1" i="1" dirty="0" smtClean="0">
                <a:latin typeface="Times New Roman" panose="02020603050405020304" pitchFamily="18" charset="0"/>
                <a:ea typeface="Times New Roman" panose="02020603050405020304" pitchFamily="18" charset="0"/>
              </a:rPr>
              <a:t>Example</a:t>
            </a:r>
            <a:r>
              <a:rPr lang="en-US" sz="2400" b="1" dirty="0" smtClean="0">
                <a:latin typeface="Times New Roman" panose="02020603050405020304" pitchFamily="18" charset="0"/>
                <a:ea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For a catchment of 590 sq. km rainfall for the month of July along with their areas of influence for the stations are given below. Calculate average precipitation over the basin by (a) Thiessen-polygon method, (b) </a:t>
            </a:r>
            <a:r>
              <a:rPr lang="en-US" sz="2400" dirty="0" err="1">
                <a:latin typeface="Times New Roman" panose="02020603050405020304" pitchFamily="18" charset="0"/>
                <a:ea typeface="Times New Roman" panose="02020603050405020304" pitchFamily="18" charset="0"/>
              </a:rPr>
              <a:t>Isohyetal</a:t>
            </a:r>
            <a:r>
              <a:rPr lang="en-US" sz="2400" dirty="0">
                <a:latin typeface="Times New Roman" panose="02020603050405020304" pitchFamily="18" charset="0"/>
                <a:ea typeface="Times New Roman" panose="02020603050405020304" pitchFamily="18" charset="0"/>
              </a:rPr>
              <a:t> method. </a:t>
            </a:r>
            <a:endParaRPr lang="en-US" sz="2400" dirty="0" smtClean="0"/>
          </a:p>
          <a:p>
            <a:pPr marL="0" marR="0" algn="just">
              <a:lnSpc>
                <a:spcPct val="150000"/>
              </a:lnSpc>
              <a:spcBef>
                <a:spcPts val="0"/>
              </a:spcBef>
              <a:spcAft>
                <a:spcPts val="0"/>
              </a:spcAft>
            </a:pPr>
            <a:endParaRPr lang="en-US" dirty="0">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41457598"/>
              </p:ext>
            </p:extLst>
          </p:nvPr>
        </p:nvGraphicFramePr>
        <p:xfrm>
          <a:off x="133351" y="2435326"/>
          <a:ext cx="8957307" cy="2222662"/>
        </p:xfrm>
        <a:graphic>
          <a:graphicData uri="http://schemas.openxmlformats.org/drawingml/2006/table">
            <a:tbl>
              <a:tblPr firstRow="1" firstCol="1" lastRow="1" lastCol="1" bandRow="1" bandCol="1"/>
              <a:tblGrid>
                <a:gridCol w="2382340">
                  <a:extLst>
                    <a:ext uri="{9D8B030D-6E8A-4147-A177-3AD203B41FA5}">
                      <a16:colId xmlns:a16="http://schemas.microsoft.com/office/drawing/2014/main" xmlns="" val="4171283535"/>
                    </a:ext>
                  </a:extLst>
                </a:gridCol>
                <a:gridCol w="508000">
                  <a:extLst>
                    <a:ext uri="{9D8B030D-6E8A-4147-A177-3AD203B41FA5}">
                      <a16:colId xmlns:a16="http://schemas.microsoft.com/office/drawing/2014/main" xmlns="" val="3855906302"/>
                    </a:ext>
                  </a:extLst>
                </a:gridCol>
                <a:gridCol w="508000">
                  <a:extLst>
                    <a:ext uri="{9D8B030D-6E8A-4147-A177-3AD203B41FA5}">
                      <a16:colId xmlns:a16="http://schemas.microsoft.com/office/drawing/2014/main" xmlns="" val="835027220"/>
                    </a:ext>
                  </a:extLst>
                </a:gridCol>
                <a:gridCol w="609600">
                  <a:extLst>
                    <a:ext uri="{9D8B030D-6E8A-4147-A177-3AD203B41FA5}">
                      <a16:colId xmlns:a16="http://schemas.microsoft.com/office/drawing/2014/main" xmlns="" val="952563347"/>
                    </a:ext>
                  </a:extLst>
                </a:gridCol>
                <a:gridCol w="493485">
                  <a:extLst>
                    <a:ext uri="{9D8B030D-6E8A-4147-A177-3AD203B41FA5}">
                      <a16:colId xmlns:a16="http://schemas.microsoft.com/office/drawing/2014/main" xmlns="" val="3264093450"/>
                    </a:ext>
                  </a:extLst>
                </a:gridCol>
                <a:gridCol w="449943">
                  <a:extLst>
                    <a:ext uri="{9D8B030D-6E8A-4147-A177-3AD203B41FA5}">
                      <a16:colId xmlns:a16="http://schemas.microsoft.com/office/drawing/2014/main" xmlns="" val="2796538051"/>
                    </a:ext>
                  </a:extLst>
                </a:gridCol>
                <a:gridCol w="522514">
                  <a:extLst>
                    <a:ext uri="{9D8B030D-6E8A-4147-A177-3AD203B41FA5}">
                      <a16:colId xmlns:a16="http://schemas.microsoft.com/office/drawing/2014/main" xmlns="" val="4161064466"/>
                    </a:ext>
                  </a:extLst>
                </a:gridCol>
                <a:gridCol w="449943">
                  <a:extLst>
                    <a:ext uri="{9D8B030D-6E8A-4147-A177-3AD203B41FA5}">
                      <a16:colId xmlns:a16="http://schemas.microsoft.com/office/drawing/2014/main" xmlns="" val="3445855772"/>
                    </a:ext>
                  </a:extLst>
                </a:gridCol>
                <a:gridCol w="644137">
                  <a:extLst>
                    <a:ext uri="{9D8B030D-6E8A-4147-A177-3AD203B41FA5}">
                      <a16:colId xmlns:a16="http://schemas.microsoft.com/office/drawing/2014/main" xmlns="" val="178667937"/>
                    </a:ext>
                  </a:extLst>
                </a:gridCol>
                <a:gridCol w="477869">
                  <a:extLst>
                    <a:ext uri="{9D8B030D-6E8A-4147-A177-3AD203B41FA5}">
                      <a16:colId xmlns:a16="http://schemas.microsoft.com/office/drawing/2014/main" xmlns="" val="2676075729"/>
                    </a:ext>
                  </a:extLst>
                </a:gridCol>
                <a:gridCol w="477869">
                  <a:extLst>
                    <a:ext uri="{9D8B030D-6E8A-4147-A177-3AD203B41FA5}">
                      <a16:colId xmlns:a16="http://schemas.microsoft.com/office/drawing/2014/main" xmlns="" val="3381358227"/>
                    </a:ext>
                  </a:extLst>
                </a:gridCol>
                <a:gridCol w="477869">
                  <a:extLst>
                    <a:ext uri="{9D8B030D-6E8A-4147-A177-3AD203B41FA5}">
                      <a16:colId xmlns:a16="http://schemas.microsoft.com/office/drawing/2014/main" xmlns="" val="483458627"/>
                    </a:ext>
                  </a:extLst>
                </a:gridCol>
                <a:gridCol w="477869">
                  <a:extLst>
                    <a:ext uri="{9D8B030D-6E8A-4147-A177-3AD203B41FA5}">
                      <a16:colId xmlns:a16="http://schemas.microsoft.com/office/drawing/2014/main" xmlns="" val="1309536823"/>
                    </a:ext>
                  </a:extLst>
                </a:gridCol>
                <a:gridCol w="477869">
                  <a:extLst>
                    <a:ext uri="{9D8B030D-6E8A-4147-A177-3AD203B41FA5}">
                      <a16:colId xmlns:a16="http://schemas.microsoft.com/office/drawing/2014/main" xmlns="" val="2307974223"/>
                    </a:ext>
                  </a:extLst>
                </a:gridCol>
              </a:tblGrid>
              <a:tr h="363784">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9486871"/>
                  </a:ext>
                </a:extLst>
              </a:tr>
              <a:tr h="928451">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RF (cm)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37.5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52.5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32.5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3463550"/>
                  </a:ext>
                </a:extLst>
              </a:tr>
              <a:tr h="928451">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Area of influence (km</a:t>
                      </a:r>
                      <a:r>
                        <a:rPr lang="en-US" sz="1600" baseline="30000">
                          <a:effectLst/>
                          <a:latin typeface="Times New Roman" panose="02020603050405020304" pitchFamily="18" charset="0"/>
                          <a:ea typeface="Times New Roman" panose="02020603050405020304" pitchFamily="18" charset="0"/>
                        </a:rPr>
                        <a:t>2</a:t>
                      </a:r>
                      <a:r>
                        <a:rPr lang="en-US" sz="1600">
                          <a:effectLst/>
                          <a:latin typeface="Times New Roman" panose="02020603050405020304" pitchFamily="18" charset="0"/>
                          <a:ea typeface="Times New Roman" panose="02020603050405020304" pitchFamily="18" charset="0"/>
                        </a:rPr>
                        <a:t>)</a:t>
                      </a:r>
                    </a:p>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(As per Thiessen-Polygon)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rPr>
                        <a:t>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6641740"/>
                  </a:ext>
                </a:extLst>
              </a:tr>
            </a:tbl>
          </a:graphicData>
        </a:graphic>
      </p:graphicFrame>
      <p:graphicFrame>
        <p:nvGraphicFramePr>
          <p:cNvPr id="4" name="Content Placeholder 3"/>
          <p:cNvGraphicFramePr>
            <a:graphicFrameLocks/>
          </p:cNvGraphicFramePr>
          <p:nvPr>
            <p:extLst>
              <p:ext uri="{D42A27DB-BD31-4B8C-83A1-F6EECF244321}">
                <p14:modId xmlns:p14="http://schemas.microsoft.com/office/powerpoint/2010/main" val="3575538571"/>
              </p:ext>
            </p:extLst>
          </p:nvPr>
        </p:nvGraphicFramePr>
        <p:xfrm>
          <a:off x="186690" y="4913061"/>
          <a:ext cx="8225064" cy="1255510"/>
        </p:xfrm>
        <a:graphic>
          <a:graphicData uri="http://schemas.openxmlformats.org/drawingml/2006/table">
            <a:tbl>
              <a:tblPr firstRow="1" firstCol="1" lastRow="1" lastCol="1" bandRow="1" bandCol="1"/>
              <a:tblGrid>
                <a:gridCol w="1692825">
                  <a:extLst>
                    <a:ext uri="{9D8B030D-6E8A-4147-A177-3AD203B41FA5}">
                      <a16:colId xmlns:a16="http://schemas.microsoft.com/office/drawing/2014/main" xmlns="" val="3143181995"/>
                    </a:ext>
                  </a:extLst>
                </a:gridCol>
                <a:gridCol w="1024163">
                  <a:extLst>
                    <a:ext uri="{9D8B030D-6E8A-4147-A177-3AD203B41FA5}">
                      <a16:colId xmlns:a16="http://schemas.microsoft.com/office/drawing/2014/main" xmlns="" val="1592735999"/>
                    </a:ext>
                  </a:extLst>
                </a:gridCol>
                <a:gridCol w="1377019">
                  <a:extLst>
                    <a:ext uri="{9D8B030D-6E8A-4147-A177-3AD203B41FA5}">
                      <a16:colId xmlns:a16="http://schemas.microsoft.com/office/drawing/2014/main" xmlns="" val="1789035041"/>
                    </a:ext>
                  </a:extLst>
                </a:gridCol>
                <a:gridCol w="1377019">
                  <a:extLst>
                    <a:ext uri="{9D8B030D-6E8A-4147-A177-3AD203B41FA5}">
                      <a16:colId xmlns:a16="http://schemas.microsoft.com/office/drawing/2014/main" xmlns="" val="478961760"/>
                    </a:ext>
                  </a:extLst>
                </a:gridCol>
                <a:gridCol w="1377019">
                  <a:extLst>
                    <a:ext uri="{9D8B030D-6E8A-4147-A177-3AD203B41FA5}">
                      <a16:colId xmlns:a16="http://schemas.microsoft.com/office/drawing/2014/main" xmlns="" val="483028394"/>
                    </a:ext>
                  </a:extLst>
                </a:gridCol>
                <a:gridCol w="1377019">
                  <a:extLst>
                    <a:ext uri="{9D8B030D-6E8A-4147-A177-3AD203B41FA5}">
                      <a16:colId xmlns:a16="http://schemas.microsoft.com/office/drawing/2014/main" xmlns="" val="3942626958"/>
                    </a:ext>
                  </a:extLst>
                </a:gridCol>
              </a:tblGrid>
              <a:tr h="627755">
                <a:tc>
                  <a:txBody>
                    <a:bodyPr/>
                    <a:lstStyle/>
                    <a:p>
                      <a:pPr marL="0" marR="0" algn="just">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Isohyet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&lt;20cm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20-30cm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30-40cm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40-50cm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50-60cm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7954123"/>
                  </a:ext>
                </a:extLst>
              </a:tr>
              <a:tr h="627755">
                <a:tc>
                  <a:txBody>
                    <a:bodyPr/>
                    <a:lstStyle/>
                    <a:p>
                      <a:pPr marL="0" marR="0" algn="just">
                        <a:lnSpc>
                          <a:spcPct val="150000"/>
                        </a:lnSpc>
                        <a:spcBef>
                          <a:spcPts val="0"/>
                        </a:spcBef>
                        <a:spcAft>
                          <a:spcPts val="0"/>
                        </a:spcAft>
                      </a:pPr>
                      <a:r>
                        <a:rPr lang="en-US" sz="2000">
                          <a:effectLst/>
                          <a:latin typeface="Times New Roman" panose="02020603050405020304" pitchFamily="18" charset="0"/>
                          <a:ea typeface="Times New Roman" panose="02020603050405020304" pitchFamily="18" charset="0"/>
                        </a:rPr>
                        <a:t>area (km</a:t>
                      </a:r>
                      <a:r>
                        <a:rPr lang="en-US" sz="2000" baseline="30000">
                          <a:effectLst/>
                          <a:latin typeface="Times New Roman" panose="02020603050405020304" pitchFamily="18" charset="0"/>
                          <a:ea typeface="Times New Roman" panose="02020603050405020304" pitchFamily="18" charset="0"/>
                        </a:rPr>
                        <a:t>2</a:t>
                      </a:r>
                      <a:r>
                        <a:rPr lang="en-US" sz="20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242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219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9370597"/>
                  </a:ext>
                </a:extLst>
              </a:tr>
            </a:tbl>
          </a:graphicData>
        </a:graphic>
      </p:graphicFrame>
    </p:spTree>
    <p:extLst>
      <p:ext uri="{BB962C8B-B14F-4D97-AF65-F5344CB8AC3E}">
        <p14:creationId xmlns:p14="http://schemas.microsoft.com/office/powerpoint/2010/main" val="2769614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682389"/>
          </a:xfrm>
        </p:spPr>
        <p:txBody>
          <a:bodyPr>
            <a:normAutofit/>
          </a:bodyPr>
          <a:lstStyle/>
          <a:p>
            <a:pPr algn="ctr"/>
            <a:r>
              <a:rPr lang="en-US" sz="2400" b="1" dirty="0" smtClean="0">
                <a:solidFill>
                  <a:srgbClr val="0070C0"/>
                </a:solidFill>
                <a:latin typeface="Times New Roman" panose="02020603050405020304" pitchFamily="18" charset="0"/>
                <a:cs typeface="Times New Roman" panose="02020603050405020304" pitchFamily="18" charset="0"/>
              </a:rPr>
              <a:t>Cont’d</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1886" y="497816"/>
            <a:ext cx="8563428" cy="6360183"/>
          </a:xfrm>
        </p:spPr>
        <p:txBody>
          <a:bodyPr>
            <a:normAutofit fontScale="47500" lnSpcReduction="20000"/>
          </a:bodyPr>
          <a:lstStyle/>
          <a:p>
            <a:pPr algn="just">
              <a:lnSpc>
                <a:spcPct val="150000"/>
              </a:lnSpc>
              <a:buFont typeface="Wingdings" panose="05000000000000000000" pitchFamily="2" charset="2"/>
              <a:buChar char="Ø"/>
            </a:pPr>
            <a:r>
              <a:rPr lang="en-US" sz="5100" b="1" dirty="0" smtClean="0">
                <a:solidFill>
                  <a:srgbClr val="0070C0"/>
                </a:solidFill>
                <a:latin typeface="Times New Roman" panose="02020603050405020304" pitchFamily="18" charset="0"/>
                <a:cs typeface="Times New Roman" panose="02020603050405020304" pitchFamily="18" charset="0"/>
              </a:rPr>
              <a:t>Glaze</a:t>
            </a:r>
            <a:endParaRPr lang="en-US" sz="5100" b="1" dirty="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4400" dirty="0" smtClean="0">
                <a:latin typeface="Times New Roman" panose="02020603050405020304" pitchFamily="18" charset="0"/>
                <a:cs typeface="Times New Roman" panose="02020603050405020304" pitchFamily="18" charset="0"/>
              </a:rPr>
              <a:t>When rain or drizzle touches ground at 0</a:t>
            </a:r>
            <a:r>
              <a:rPr lang="en-US" sz="4400" baseline="30000" dirty="0" smtClean="0">
                <a:latin typeface="Times New Roman" panose="02020603050405020304" pitchFamily="18" charset="0"/>
                <a:cs typeface="Times New Roman" panose="02020603050405020304" pitchFamily="18" charset="0"/>
              </a:rPr>
              <a:t>o</a:t>
            </a:r>
            <a:r>
              <a:rPr lang="en-US" sz="4400" dirty="0" smtClean="0">
                <a:latin typeface="Times New Roman" panose="02020603050405020304" pitchFamily="18" charset="0"/>
                <a:cs typeface="Times New Roman" panose="02020603050405020304" pitchFamily="18" charset="0"/>
              </a:rPr>
              <a:t>C, glaze or freezing </a:t>
            </a:r>
            <a:r>
              <a:rPr lang="en-US" sz="4400" dirty="0">
                <a:latin typeface="Times New Roman" panose="02020603050405020304" pitchFamily="18" charset="0"/>
                <a:cs typeface="Times New Roman" panose="02020603050405020304" pitchFamily="18" charset="0"/>
              </a:rPr>
              <a:t>rain </a:t>
            </a:r>
            <a:r>
              <a:rPr lang="en-US" sz="4400" dirty="0" smtClean="0">
                <a:latin typeface="Times New Roman" panose="02020603050405020304" pitchFamily="18" charset="0"/>
                <a:cs typeface="Times New Roman" panose="02020603050405020304" pitchFamily="18" charset="0"/>
              </a:rPr>
              <a:t>is formed</a:t>
            </a:r>
            <a:r>
              <a:rPr lang="en-US" sz="4400" dirty="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Ø"/>
            </a:pPr>
            <a:r>
              <a:rPr lang="en-US" sz="5100" b="1" dirty="0" smtClean="0">
                <a:solidFill>
                  <a:srgbClr val="0070C0"/>
                </a:solidFill>
                <a:latin typeface="Times New Roman" panose="02020603050405020304" pitchFamily="18" charset="0"/>
                <a:cs typeface="Times New Roman" panose="02020603050405020304" pitchFamily="18" charset="0"/>
              </a:rPr>
              <a:t>Sleet</a:t>
            </a:r>
            <a:endParaRPr lang="en-US" sz="5100" b="1" dirty="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4400" dirty="0">
                <a:latin typeface="Times New Roman" panose="02020603050405020304" pitchFamily="18" charset="0"/>
                <a:cs typeface="Times New Roman" panose="02020603050405020304" pitchFamily="18" charset="0"/>
              </a:rPr>
              <a:t>It is frozen </a:t>
            </a:r>
            <a:r>
              <a:rPr lang="en-US" sz="4400" dirty="0" smtClean="0">
                <a:latin typeface="Times New Roman" panose="02020603050405020304" pitchFamily="18" charset="0"/>
                <a:cs typeface="Times New Roman" panose="02020603050405020304" pitchFamily="18" charset="0"/>
              </a:rPr>
              <a:t>rain drops of transparent grains which form when rain falls through air at subfreezing temperature</a:t>
            </a:r>
            <a:r>
              <a:rPr lang="en-US" sz="4400" dirty="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Ø"/>
            </a:pPr>
            <a:r>
              <a:rPr lang="en-US" sz="5100" b="1" dirty="0" smtClean="0">
                <a:solidFill>
                  <a:srgbClr val="0070C0"/>
                </a:solidFill>
                <a:latin typeface="Times New Roman" panose="02020603050405020304" pitchFamily="18" charset="0"/>
                <a:cs typeface="Times New Roman" panose="02020603050405020304" pitchFamily="18" charset="0"/>
              </a:rPr>
              <a:t>Hail</a:t>
            </a:r>
            <a:endParaRPr lang="en-US" sz="5100" b="1" dirty="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en-US" sz="4400" dirty="0">
                <a:latin typeface="Times New Roman" panose="02020603050405020304" pitchFamily="18" charset="0"/>
                <a:cs typeface="Times New Roman" panose="02020603050405020304" pitchFamily="18" charset="0"/>
              </a:rPr>
              <a:t>It is </a:t>
            </a:r>
            <a:r>
              <a:rPr lang="en-US" sz="4400" dirty="0" smtClean="0">
                <a:latin typeface="Times New Roman" panose="02020603050405020304" pitchFamily="18" charset="0"/>
                <a:cs typeface="Times New Roman" panose="02020603050405020304" pitchFamily="18" charset="0"/>
              </a:rPr>
              <a:t>a showery precipitation in </a:t>
            </a:r>
            <a:r>
              <a:rPr lang="en-US" sz="4400" dirty="0">
                <a:latin typeface="Times New Roman" panose="02020603050405020304" pitchFamily="18" charset="0"/>
                <a:cs typeface="Times New Roman" panose="02020603050405020304" pitchFamily="18" charset="0"/>
              </a:rPr>
              <a:t>the form </a:t>
            </a:r>
            <a:r>
              <a:rPr lang="en-US" sz="4400" dirty="0" smtClean="0">
                <a:latin typeface="Times New Roman" panose="02020603050405020304" pitchFamily="18" charset="0"/>
                <a:cs typeface="Times New Roman" panose="02020603050405020304" pitchFamily="18" charset="0"/>
              </a:rPr>
              <a:t>of irregular pellets or lumps of ice of size more than 8mm.</a:t>
            </a:r>
          </a:p>
          <a:p>
            <a:pPr>
              <a:lnSpc>
                <a:spcPct val="150000"/>
              </a:lnSpc>
              <a:buFont typeface="Wingdings" panose="05000000000000000000" pitchFamily="2" charset="2"/>
              <a:buChar char="Ø"/>
            </a:pPr>
            <a:r>
              <a:rPr lang="en-US" sz="5100" b="1" dirty="0">
                <a:solidFill>
                  <a:srgbClr val="0070C0"/>
                </a:solidFill>
                <a:latin typeface="Times New Roman" panose="02020603050405020304" pitchFamily="18" charset="0"/>
                <a:cs typeface="Times New Roman" panose="02020603050405020304" pitchFamily="18" charset="0"/>
              </a:rPr>
              <a:t>Drizzle</a:t>
            </a:r>
          </a:p>
          <a:p>
            <a:pPr marL="0" indent="0">
              <a:lnSpc>
                <a:spcPct val="150000"/>
              </a:lnSpc>
              <a:buNone/>
            </a:pPr>
            <a:r>
              <a:rPr lang="en-US" sz="4400" dirty="0">
                <a:latin typeface="Times New Roman" panose="02020603050405020304" pitchFamily="18" charset="0"/>
                <a:cs typeface="Times New Roman" panose="02020603050405020304" pitchFamily="18" charset="0"/>
              </a:rPr>
              <a:t>Rain-droplets of size less than 0.5mm and rain intensity of less than 1mm/h is known as </a:t>
            </a:r>
            <a:r>
              <a:rPr lang="en-US" sz="4400" b="1" dirty="0">
                <a:latin typeface="Times New Roman" panose="02020603050405020304" pitchFamily="18" charset="0"/>
                <a:cs typeface="Times New Roman" panose="02020603050405020304" pitchFamily="18" charset="0"/>
              </a:rPr>
              <a:t>drizzle.</a:t>
            </a: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157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712" y="0"/>
            <a:ext cx="7886700" cy="518615"/>
          </a:xfrm>
        </p:spPr>
        <p:txBody>
          <a:bodyPr>
            <a:norm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Types of precipitation </a:t>
            </a:r>
          </a:p>
        </p:txBody>
      </p:sp>
      <p:sp>
        <p:nvSpPr>
          <p:cNvPr id="3" name="Content Placeholder 2"/>
          <p:cNvSpPr>
            <a:spLocks noGrp="1"/>
          </p:cNvSpPr>
          <p:nvPr>
            <p:ph idx="1"/>
          </p:nvPr>
        </p:nvSpPr>
        <p:spPr>
          <a:xfrm>
            <a:off x="300250" y="518615"/>
            <a:ext cx="8693623" cy="6230528"/>
          </a:xfrm>
        </p:spPr>
        <p:txBody>
          <a:bodyPr>
            <a:noAutofit/>
          </a:bodyPr>
          <a:lstStyle/>
          <a:p>
            <a:pPr algn="just">
              <a:lnSpc>
                <a:spcPct val="150000"/>
              </a:lnSpc>
            </a:pPr>
            <a:r>
              <a:rPr lang="en-US" sz="2000" dirty="0">
                <a:latin typeface="Times New Roman" panose="02020603050405020304" pitchFamily="18" charset="0"/>
                <a:cs typeface="Times New Roman" panose="02020603050405020304" pitchFamily="18" charset="0"/>
              </a:rPr>
              <a:t>Based on the “mechanism” by which air is lifted. </a:t>
            </a:r>
            <a:endParaRPr lang="en-US" sz="20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2000" b="1" dirty="0">
                <a:solidFill>
                  <a:srgbClr val="0070C0"/>
                </a:solidFill>
                <a:latin typeface="Times New Roman" panose="02020603050405020304" pitchFamily="18" charset="0"/>
                <a:cs typeface="Times New Roman" panose="02020603050405020304" pitchFamily="18" charset="0"/>
              </a:rPr>
              <a:t>Frontal lifting:</a:t>
            </a:r>
          </a:p>
          <a:p>
            <a:pPr lvl="1" algn="just">
              <a:lnSpc>
                <a:spcPct val="150000"/>
              </a:lnSpc>
            </a:pPr>
            <a:r>
              <a:rPr lang="en-US" sz="2000" dirty="0">
                <a:latin typeface="Times New Roman" panose="02020603050405020304" pitchFamily="18" charset="0"/>
                <a:cs typeface="Times New Roman" panose="02020603050405020304" pitchFamily="18" charset="0"/>
              </a:rPr>
              <a:t>Warmer air is forced to go above cooler air in equilibrium with a cooler surface.</a:t>
            </a:r>
          </a:p>
          <a:p>
            <a:pPr algn="just">
              <a:lnSpc>
                <a:spcPct val="150000"/>
              </a:lnSpc>
              <a:buFont typeface="Wingdings" panose="05000000000000000000" pitchFamily="2" charset="2"/>
              <a:buChar char="Ø"/>
            </a:pPr>
            <a:r>
              <a:rPr lang="en-US" sz="2000" b="1" dirty="0" smtClean="0">
                <a:solidFill>
                  <a:srgbClr val="0070C0"/>
                </a:solidFill>
                <a:latin typeface="Times New Roman" panose="02020603050405020304" pitchFamily="18" charset="0"/>
                <a:cs typeface="Times New Roman" panose="02020603050405020304" pitchFamily="18" charset="0"/>
              </a:rPr>
              <a:t>Orographic </a:t>
            </a:r>
            <a:r>
              <a:rPr lang="en-US" sz="2000" b="1" dirty="0">
                <a:solidFill>
                  <a:srgbClr val="0070C0"/>
                </a:solidFill>
                <a:latin typeface="Times New Roman" panose="02020603050405020304" pitchFamily="18" charset="0"/>
                <a:cs typeface="Times New Roman" panose="02020603050405020304" pitchFamily="18" charset="0"/>
              </a:rPr>
              <a:t>lifting:</a:t>
            </a:r>
          </a:p>
          <a:p>
            <a:pPr lvl="1" algn="just">
              <a:lnSpc>
                <a:spcPct val="150000"/>
              </a:lnSpc>
            </a:pPr>
            <a:r>
              <a:rPr lang="en-US" sz="2000" dirty="0">
                <a:latin typeface="Times New Roman" panose="02020603050405020304" pitchFamily="18" charset="0"/>
                <a:cs typeface="Times New Roman" panose="02020603050405020304" pitchFamily="18" charset="0"/>
              </a:rPr>
              <a:t>Air is forced to go over mountains (and it’s the reason why windward slopes </a:t>
            </a:r>
            <a:r>
              <a:rPr lang="en-US" sz="2000" dirty="0" smtClean="0">
                <a:latin typeface="Times New Roman" panose="02020603050405020304" pitchFamily="18" charset="0"/>
                <a:cs typeface="Times New Roman" panose="02020603050405020304" pitchFamily="18" charset="0"/>
              </a:rPr>
              <a:t> receive </a:t>
            </a:r>
            <a:r>
              <a:rPr lang="en-US" sz="2000" dirty="0">
                <a:latin typeface="Times New Roman" panose="02020603050405020304" pitchFamily="18" charset="0"/>
                <a:cs typeface="Times New Roman" panose="02020603050405020304" pitchFamily="18" charset="0"/>
              </a:rPr>
              <a:t>more precipitation).</a:t>
            </a:r>
          </a:p>
          <a:p>
            <a:pPr algn="just">
              <a:lnSpc>
                <a:spcPct val="150000"/>
              </a:lnSpc>
              <a:buFont typeface="Wingdings" panose="05000000000000000000" pitchFamily="2" charset="2"/>
              <a:buChar char="Ø"/>
            </a:pPr>
            <a:r>
              <a:rPr lang="en-US" sz="2000" b="1" dirty="0" smtClean="0">
                <a:solidFill>
                  <a:srgbClr val="0070C0"/>
                </a:solidFill>
                <a:latin typeface="Times New Roman" panose="02020603050405020304" pitchFamily="18" charset="0"/>
                <a:cs typeface="Times New Roman" panose="02020603050405020304" pitchFamily="18" charset="0"/>
              </a:rPr>
              <a:t>Convective </a:t>
            </a:r>
            <a:r>
              <a:rPr lang="en-US" sz="2000" b="1" dirty="0">
                <a:solidFill>
                  <a:srgbClr val="0070C0"/>
                </a:solidFill>
                <a:latin typeface="Times New Roman" panose="02020603050405020304" pitchFamily="18" charset="0"/>
                <a:cs typeface="Times New Roman" panose="02020603050405020304" pitchFamily="18" charset="0"/>
              </a:rPr>
              <a:t>Lifting:</a:t>
            </a:r>
          </a:p>
          <a:p>
            <a:pPr lvl="1" algn="just">
              <a:lnSpc>
                <a:spcPct val="150000"/>
              </a:lnSpc>
            </a:pPr>
            <a:r>
              <a:rPr lang="en-US" sz="2000" dirty="0">
                <a:latin typeface="Times New Roman" panose="02020603050405020304" pitchFamily="18" charset="0"/>
                <a:cs typeface="Times New Roman" panose="02020603050405020304" pitchFamily="18" charset="0"/>
              </a:rPr>
              <a:t>Warm air rises from a warm surface and progressively cools down.</a:t>
            </a:r>
          </a:p>
          <a:p>
            <a:pPr algn="just">
              <a:lnSpc>
                <a:spcPct val="150000"/>
              </a:lnSpc>
              <a:buFont typeface="Wingdings" panose="05000000000000000000" pitchFamily="2" charset="2"/>
              <a:buChar char="Ø"/>
            </a:pPr>
            <a:r>
              <a:rPr lang="en-US" sz="2000" b="1" dirty="0" smtClean="0">
                <a:solidFill>
                  <a:srgbClr val="0070C0"/>
                </a:solidFill>
                <a:latin typeface="Times New Roman" panose="02020603050405020304" pitchFamily="18" charset="0"/>
                <a:cs typeface="Times New Roman" panose="02020603050405020304" pitchFamily="18" charset="0"/>
              </a:rPr>
              <a:t>Cyclonic </a:t>
            </a:r>
            <a:r>
              <a:rPr lang="en-US" sz="2000" b="1" dirty="0">
                <a:solidFill>
                  <a:srgbClr val="0070C0"/>
                </a:solidFill>
                <a:latin typeface="Times New Roman" panose="02020603050405020304" pitchFamily="18" charset="0"/>
                <a:cs typeface="Times New Roman" panose="02020603050405020304" pitchFamily="18" charset="0"/>
              </a:rPr>
              <a:t>Lifting:</a:t>
            </a:r>
          </a:p>
          <a:p>
            <a:pPr lvl="1" algn="just">
              <a:lnSpc>
                <a:spcPct val="150000"/>
              </a:lnSpc>
            </a:pPr>
            <a:r>
              <a:rPr lang="en-US" sz="2000" dirty="0">
                <a:latin typeface="Times New Roman" panose="02020603050405020304" pitchFamily="18" charset="0"/>
                <a:cs typeface="Times New Roman" panose="02020603050405020304" pitchFamily="18" charset="0"/>
              </a:rPr>
              <a:t>A cyclonic storm is a large, low pr</a:t>
            </a:r>
            <a:r>
              <a:rPr lang="en-US" sz="1900" dirty="0">
                <a:latin typeface="Times New Roman" panose="02020603050405020304" pitchFamily="18" charset="0"/>
                <a:cs typeface="Times New Roman" panose="02020603050405020304" pitchFamily="18" charset="0"/>
              </a:rPr>
              <a:t>essure system that forms when a warm air </a:t>
            </a:r>
            <a:r>
              <a:rPr lang="en-US" sz="1900" dirty="0" smtClean="0">
                <a:latin typeface="Times New Roman" panose="02020603050405020304" pitchFamily="18" charset="0"/>
                <a:cs typeface="Times New Roman" panose="02020603050405020304" pitchFamily="18" charset="0"/>
              </a:rPr>
              <a:t> mass </a:t>
            </a:r>
            <a:r>
              <a:rPr lang="en-US" sz="1900" dirty="0">
                <a:latin typeface="Times New Roman" panose="02020603050405020304" pitchFamily="18" charset="0"/>
                <a:cs typeface="Times New Roman" panose="02020603050405020304" pitchFamily="18" charset="0"/>
              </a:rPr>
              <a:t>and a cold air mass collide.</a:t>
            </a:r>
          </a:p>
        </p:txBody>
      </p:sp>
    </p:spTree>
    <p:extLst>
      <p:ext uri="{BB962C8B-B14F-4D97-AF65-F5344CB8AC3E}">
        <p14:creationId xmlns:p14="http://schemas.microsoft.com/office/powerpoint/2010/main" val="1483631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0126"/>
            <a:ext cx="7886700" cy="627796"/>
          </a:xfrm>
        </p:spPr>
        <p:txBody>
          <a:bodyPr>
            <a:no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Frontal lifting</a:t>
            </a:r>
          </a:p>
        </p:txBody>
      </p:sp>
      <p:pic>
        <p:nvPicPr>
          <p:cNvPr id="4" name="Content Placeholder 3"/>
          <p:cNvPicPr>
            <a:picLocks noGrp="1" noChangeAspect="1"/>
          </p:cNvPicPr>
          <p:nvPr>
            <p:ph idx="1"/>
          </p:nvPr>
        </p:nvPicPr>
        <p:blipFill>
          <a:blip r:embed="rId2"/>
          <a:stretch>
            <a:fillRect/>
          </a:stretch>
        </p:blipFill>
        <p:spPr>
          <a:xfrm>
            <a:off x="913667" y="777922"/>
            <a:ext cx="7601683" cy="6080078"/>
          </a:xfrm>
          <a:prstGeom prst="rect">
            <a:avLst/>
          </a:prstGeom>
        </p:spPr>
      </p:pic>
    </p:spTree>
    <p:extLst>
      <p:ext uri="{BB962C8B-B14F-4D97-AF65-F5344CB8AC3E}">
        <p14:creationId xmlns:p14="http://schemas.microsoft.com/office/powerpoint/2010/main" val="3344268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98" y="105820"/>
            <a:ext cx="7886700" cy="658456"/>
          </a:xfrm>
        </p:spPr>
        <p:txBody>
          <a:bodyPr>
            <a:norm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Orographic lifting</a:t>
            </a:r>
          </a:p>
        </p:txBody>
      </p:sp>
      <p:pic>
        <p:nvPicPr>
          <p:cNvPr id="4" name="Content Placeholder 3"/>
          <p:cNvPicPr>
            <a:picLocks noGrp="1" noChangeAspect="1"/>
          </p:cNvPicPr>
          <p:nvPr>
            <p:ph idx="1"/>
          </p:nvPr>
        </p:nvPicPr>
        <p:blipFill>
          <a:blip r:embed="rId2"/>
          <a:stretch>
            <a:fillRect/>
          </a:stretch>
        </p:blipFill>
        <p:spPr>
          <a:xfrm>
            <a:off x="450376" y="873457"/>
            <a:ext cx="8227945" cy="5609230"/>
          </a:xfrm>
          <a:prstGeom prst="rect">
            <a:avLst/>
          </a:prstGeom>
        </p:spPr>
      </p:pic>
    </p:spTree>
    <p:extLst>
      <p:ext uri="{BB962C8B-B14F-4D97-AF65-F5344CB8AC3E}">
        <p14:creationId xmlns:p14="http://schemas.microsoft.com/office/powerpoint/2010/main" val="3825070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534"/>
            <a:ext cx="7886700" cy="805219"/>
          </a:xfrm>
        </p:spPr>
        <p:txBody>
          <a:bodyPr>
            <a:norm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Convectional lifting</a:t>
            </a:r>
          </a:p>
        </p:txBody>
      </p:sp>
      <p:pic>
        <p:nvPicPr>
          <p:cNvPr id="7" name="Content Placeholder 6"/>
          <p:cNvPicPr>
            <a:picLocks noGrp="1" noChangeAspect="1"/>
          </p:cNvPicPr>
          <p:nvPr>
            <p:ph idx="1"/>
          </p:nvPr>
        </p:nvPicPr>
        <p:blipFill rotWithShape="1">
          <a:blip r:embed="rId2"/>
          <a:srcRect r="29700"/>
          <a:stretch/>
        </p:blipFill>
        <p:spPr>
          <a:xfrm>
            <a:off x="419800" y="798901"/>
            <a:ext cx="8172657" cy="5572870"/>
          </a:xfrm>
          <a:prstGeom prst="rect">
            <a:avLst/>
          </a:prstGeom>
        </p:spPr>
      </p:pic>
    </p:spTree>
    <p:extLst>
      <p:ext uri="{BB962C8B-B14F-4D97-AF65-F5344CB8AC3E}">
        <p14:creationId xmlns:p14="http://schemas.microsoft.com/office/powerpoint/2010/main" val="1258889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910" y="176442"/>
            <a:ext cx="7886700" cy="685752"/>
          </a:xfrm>
        </p:spPr>
        <p:txBody>
          <a:bodyPr>
            <a:normAutofit/>
          </a:bodyPr>
          <a:lstStyle/>
          <a:p>
            <a:pPr algn="ctr"/>
            <a:r>
              <a:rPr lang="en-US" sz="3200" b="1" dirty="0">
                <a:solidFill>
                  <a:srgbClr val="0070C0"/>
                </a:solidFill>
                <a:latin typeface="Times New Roman" panose="02020603050405020304" pitchFamily="18" charset="0"/>
                <a:cs typeface="Times New Roman" panose="02020603050405020304" pitchFamily="18" charset="0"/>
              </a:rPr>
              <a:t>Cyclonic lifting</a:t>
            </a:r>
          </a:p>
        </p:txBody>
      </p:sp>
      <p:pic>
        <p:nvPicPr>
          <p:cNvPr id="4" name="Content Placeholder 3"/>
          <p:cNvPicPr>
            <a:picLocks noGrp="1" noChangeAspect="1"/>
          </p:cNvPicPr>
          <p:nvPr>
            <p:ph idx="1"/>
          </p:nvPr>
        </p:nvPicPr>
        <p:blipFill>
          <a:blip r:embed="rId2"/>
          <a:stretch>
            <a:fillRect/>
          </a:stretch>
        </p:blipFill>
        <p:spPr>
          <a:xfrm>
            <a:off x="723331" y="862194"/>
            <a:ext cx="8094820" cy="5727292"/>
          </a:xfrm>
          <a:prstGeom prst="rect">
            <a:avLst/>
          </a:prstGeom>
        </p:spPr>
      </p:pic>
    </p:spTree>
    <p:extLst>
      <p:ext uri="{BB962C8B-B14F-4D97-AF65-F5344CB8AC3E}">
        <p14:creationId xmlns:p14="http://schemas.microsoft.com/office/powerpoint/2010/main" val="1397243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820</TotalTime>
  <Words>1224</Words>
  <Application>Microsoft Office PowerPoint</Application>
  <PresentationFormat>On-screen Show (4:3)</PresentationFormat>
  <Paragraphs>156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CHAPTER TWO </vt:lpstr>
      <vt:lpstr>Introduction </vt:lpstr>
      <vt:lpstr>Forms of precipitation</vt:lpstr>
      <vt:lpstr>Cont’d</vt:lpstr>
      <vt:lpstr>Types of precipitation </vt:lpstr>
      <vt:lpstr>Frontal lifting</vt:lpstr>
      <vt:lpstr>Orographic lifting</vt:lpstr>
      <vt:lpstr>Convectional lifting</vt:lpstr>
      <vt:lpstr>Cyclonic lifting</vt:lpstr>
      <vt:lpstr>Measurement of precipitation</vt:lpstr>
      <vt:lpstr>Recording rain gauges</vt:lpstr>
      <vt:lpstr>2. Weighing-bucket type</vt:lpstr>
      <vt:lpstr>3.Natural Syphon Type (Float Type)</vt:lpstr>
      <vt:lpstr>Presentation of rainfall data</vt:lpstr>
      <vt:lpstr>Mean precipitation over an area</vt:lpstr>
      <vt:lpstr>PowerPoint Presentation</vt:lpstr>
      <vt:lpstr>PowerPoint Presentation</vt:lpstr>
      <vt:lpstr>PowerPoint Presentation</vt:lpstr>
      <vt:lpstr>Adjustments of precipitation data</vt:lpstr>
      <vt:lpstr>PowerPoint Presentation</vt:lpstr>
      <vt:lpstr>PowerPoint Presentation</vt:lpstr>
      <vt:lpstr>PowerPoint Presentation</vt:lpstr>
      <vt:lpstr>PowerPoint Presentation</vt:lpstr>
      <vt:lpstr>Example</vt:lpstr>
      <vt:lpstr>Cont’d</vt:lpstr>
      <vt:lpstr>Cont’d</vt:lpstr>
      <vt:lpstr>Cont’d</vt:lpstr>
      <vt:lpstr>Double mass curve of Annual RF at Station M</vt:lpstr>
      <vt:lpstr>Depth-Area-Duration relationships</vt:lpstr>
      <vt:lpstr>PowerPoint Presentation</vt:lpstr>
      <vt:lpstr>Intensity-Duration-Frequency (IDF) curves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dc:title>
  <dc:creator>home</dc:creator>
  <cp:lastModifiedBy>ismail - [2010]</cp:lastModifiedBy>
  <cp:revision>58</cp:revision>
  <dcterms:created xsi:type="dcterms:W3CDTF">2018-11-05T17:38:12Z</dcterms:created>
  <dcterms:modified xsi:type="dcterms:W3CDTF">2019-11-14T11:17:05Z</dcterms:modified>
</cp:coreProperties>
</file>