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4" r:id="rId4"/>
    <p:sldMasterId id="2147484018" r:id="rId5"/>
  </p:sldMasterIdLst>
  <p:notesMasterIdLst>
    <p:notesMasterId r:id="rId105"/>
  </p:notesMasterIdLst>
  <p:handoutMasterIdLst>
    <p:handoutMasterId r:id="rId106"/>
  </p:handoutMasterIdLst>
  <p:sldIdLst>
    <p:sldId id="533" r:id="rId6"/>
    <p:sldId id="536" r:id="rId7"/>
    <p:sldId id="537" r:id="rId8"/>
    <p:sldId id="538" r:id="rId9"/>
    <p:sldId id="539" r:id="rId10"/>
    <p:sldId id="540" r:id="rId11"/>
    <p:sldId id="541" r:id="rId12"/>
    <p:sldId id="546" r:id="rId13"/>
    <p:sldId id="547" r:id="rId14"/>
    <p:sldId id="630" r:id="rId15"/>
    <p:sldId id="542" r:id="rId16"/>
    <p:sldId id="563" r:id="rId17"/>
    <p:sldId id="564" r:id="rId18"/>
    <p:sldId id="565" r:id="rId19"/>
    <p:sldId id="566" r:id="rId20"/>
    <p:sldId id="567" r:id="rId21"/>
    <p:sldId id="644" r:id="rId22"/>
    <p:sldId id="568" r:id="rId23"/>
    <p:sldId id="569" r:id="rId24"/>
    <p:sldId id="555" r:id="rId25"/>
    <p:sldId id="556" r:id="rId26"/>
    <p:sldId id="557" r:id="rId27"/>
    <p:sldId id="558" r:id="rId28"/>
    <p:sldId id="559" r:id="rId29"/>
    <p:sldId id="560" r:id="rId30"/>
    <p:sldId id="543" r:id="rId31"/>
    <p:sldId id="629" r:id="rId32"/>
    <p:sldId id="544" r:id="rId33"/>
    <p:sldId id="570" r:id="rId34"/>
    <p:sldId id="571" r:id="rId35"/>
    <p:sldId id="572" r:id="rId36"/>
    <p:sldId id="573" r:id="rId37"/>
    <p:sldId id="601" r:id="rId38"/>
    <p:sldId id="574" r:id="rId39"/>
    <p:sldId id="575" r:id="rId40"/>
    <p:sldId id="645" r:id="rId41"/>
    <p:sldId id="576" r:id="rId42"/>
    <p:sldId id="577" r:id="rId43"/>
    <p:sldId id="578" r:id="rId44"/>
    <p:sldId id="579" r:id="rId45"/>
    <p:sldId id="580" r:id="rId46"/>
    <p:sldId id="581" r:id="rId47"/>
    <p:sldId id="582" r:id="rId48"/>
    <p:sldId id="583" r:id="rId49"/>
    <p:sldId id="584" r:id="rId50"/>
    <p:sldId id="585" r:id="rId51"/>
    <p:sldId id="586" r:id="rId52"/>
    <p:sldId id="587" r:id="rId53"/>
    <p:sldId id="588" r:id="rId54"/>
    <p:sldId id="589" r:id="rId55"/>
    <p:sldId id="590" r:id="rId56"/>
    <p:sldId id="591" r:id="rId57"/>
    <p:sldId id="592" r:id="rId58"/>
    <p:sldId id="593" r:id="rId59"/>
    <p:sldId id="594" r:id="rId60"/>
    <p:sldId id="595" r:id="rId61"/>
    <p:sldId id="596" r:id="rId62"/>
    <p:sldId id="597" r:id="rId63"/>
    <p:sldId id="598" r:id="rId64"/>
    <p:sldId id="599" r:id="rId65"/>
    <p:sldId id="643" r:id="rId66"/>
    <p:sldId id="600" r:id="rId67"/>
    <p:sldId id="603" r:id="rId68"/>
    <p:sldId id="604" r:id="rId69"/>
    <p:sldId id="605" r:id="rId70"/>
    <p:sldId id="606" r:id="rId71"/>
    <p:sldId id="607" r:id="rId72"/>
    <p:sldId id="608" r:id="rId73"/>
    <p:sldId id="609" r:id="rId74"/>
    <p:sldId id="632" r:id="rId75"/>
    <p:sldId id="633" r:id="rId76"/>
    <p:sldId id="610" r:id="rId77"/>
    <p:sldId id="611" r:id="rId78"/>
    <p:sldId id="612" r:id="rId79"/>
    <p:sldId id="613" r:id="rId80"/>
    <p:sldId id="614" r:id="rId81"/>
    <p:sldId id="616" r:id="rId82"/>
    <p:sldId id="617" r:id="rId83"/>
    <p:sldId id="618" r:id="rId84"/>
    <p:sldId id="619" r:id="rId85"/>
    <p:sldId id="620" r:id="rId86"/>
    <p:sldId id="621" r:id="rId87"/>
    <p:sldId id="622" r:id="rId88"/>
    <p:sldId id="623" r:id="rId89"/>
    <p:sldId id="624" r:id="rId90"/>
    <p:sldId id="625" r:id="rId91"/>
    <p:sldId id="626" r:id="rId92"/>
    <p:sldId id="627" r:id="rId93"/>
    <p:sldId id="628" r:id="rId94"/>
    <p:sldId id="634" r:id="rId95"/>
    <p:sldId id="635" r:id="rId96"/>
    <p:sldId id="636" r:id="rId97"/>
    <p:sldId id="637" r:id="rId98"/>
    <p:sldId id="638" r:id="rId99"/>
    <p:sldId id="639" r:id="rId100"/>
    <p:sldId id="640" r:id="rId101"/>
    <p:sldId id="641" r:id="rId102"/>
    <p:sldId id="642" r:id="rId103"/>
    <p:sldId id="631" r:id="rId104"/>
  </p:sldIdLst>
  <p:sldSz cx="9144000" cy="6858000" type="screen4x3"/>
  <p:notesSz cx="10234613" cy="70993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6B14"/>
    <a:srgbClr val="FF9999"/>
    <a:srgbClr val="EB701D"/>
    <a:srgbClr val="0099FF"/>
    <a:srgbClr val="339933"/>
    <a:srgbClr val="00CC00"/>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4" autoAdjust="0"/>
    <p:restoredTop sz="94434" autoAdjust="0"/>
  </p:normalViewPr>
  <p:slideViewPr>
    <p:cSldViewPr snapToGrid="0">
      <p:cViewPr varScale="1">
        <p:scale>
          <a:sx n="73" d="100"/>
          <a:sy n="73" d="100"/>
        </p:scale>
        <p:origin x="73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1630"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presProps" Target="presProp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viewProps" Target="viewProp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heme" Target="theme/theme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435304" cy="355681"/>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sz="quarter" idx="1"/>
          </p:nvPr>
        </p:nvSpPr>
        <p:spPr>
          <a:xfrm>
            <a:off x="5797023" y="1"/>
            <a:ext cx="4435304" cy="355681"/>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4B19681F-3961-42DE-A211-FFB8C5C8CC8C}" type="datetimeFigureOut">
              <a:rPr lang="en-US"/>
              <a:pPr>
                <a:defRPr/>
              </a:pPr>
              <a:t>5/6/2020</a:t>
            </a:fld>
            <a:endParaRPr lang="en-US"/>
          </a:p>
        </p:txBody>
      </p:sp>
      <p:sp>
        <p:nvSpPr>
          <p:cNvPr id="4" name="Footer Placeholder 3"/>
          <p:cNvSpPr>
            <a:spLocks noGrp="1"/>
          </p:cNvSpPr>
          <p:nvPr>
            <p:ph type="ftr" sz="quarter" idx="2"/>
          </p:nvPr>
        </p:nvSpPr>
        <p:spPr>
          <a:xfrm>
            <a:off x="2" y="6743620"/>
            <a:ext cx="4435304" cy="355681"/>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5797023" y="6743620"/>
            <a:ext cx="4435304" cy="355681"/>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34" charset="0"/>
              </a:defRPr>
            </a:lvl1pPr>
          </a:lstStyle>
          <a:p>
            <a:pPr>
              <a:defRPr/>
            </a:pPr>
            <a:fld id="{6B5313E9-6073-4DF1-850B-DBD522C2C32B}" type="slidenum">
              <a:rPr lang="ar-SA"/>
              <a:pPr>
                <a:defRPr/>
              </a:pPr>
              <a:t>‹#›</a:t>
            </a:fld>
            <a:endParaRPr lang="en-US"/>
          </a:p>
        </p:txBody>
      </p:sp>
    </p:spTree>
    <p:extLst>
      <p:ext uri="{BB962C8B-B14F-4D97-AF65-F5344CB8AC3E}">
        <p14:creationId xmlns:p14="http://schemas.microsoft.com/office/powerpoint/2010/main" val="3649228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435304" cy="355681"/>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5797023" y="1"/>
            <a:ext cx="4435304" cy="355681"/>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40DBF54D-DE08-48B5-BE34-F003B904A17A}" type="datetimeFigureOut">
              <a:rPr lang="en-US"/>
              <a:pPr>
                <a:defRPr/>
              </a:pPr>
              <a:t>5/6/2020</a:t>
            </a:fld>
            <a:endParaRPr lang="en-US"/>
          </a:p>
        </p:txBody>
      </p:sp>
      <p:sp>
        <p:nvSpPr>
          <p:cNvPr id="4" name="Slide Image Placeholder 3"/>
          <p:cNvSpPr>
            <a:spLocks noGrp="1" noRot="1" noChangeAspect="1"/>
          </p:cNvSpPr>
          <p:nvPr>
            <p:ph type="sldImg" idx="2"/>
          </p:nvPr>
        </p:nvSpPr>
        <p:spPr>
          <a:xfrm>
            <a:off x="3519488" y="887413"/>
            <a:ext cx="3195637" cy="2395537"/>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1023006" y="3416958"/>
            <a:ext cx="8188606" cy="2794792"/>
          </a:xfrm>
          <a:prstGeom prst="rect">
            <a:avLst/>
          </a:prstGeom>
        </p:spPr>
        <p:txBody>
          <a:bodyPr vert="horz" lIns="96661" tIns="48331" rIns="96661" bIns="4833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6743620"/>
            <a:ext cx="4435304" cy="355681"/>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797023" y="6743620"/>
            <a:ext cx="4435304" cy="355681"/>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34" charset="0"/>
              </a:defRPr>
            </a:lvl1pPr>
          </a:lstStyle>
          <a:p>
            <a:pPr>
              <a:defRPr/>
            </a:pPr>
            <a:fld id="{615C89C4-DD90-45CA-AC61-9C99BD6834A1}" type="slidenum">
              <a:rPr lang="ar-SA"/>
              <a:pPr>
                <a:defRPr/>
              </a:pPr>
              <a:t>‹#›</a:t>
            </a:fld>
            <a:endParaRPr lang="en-US"/>
          </a:p>
        </p:txBody>
      </p:sp>
    </p:spTree>
    <p:extLst>
      <p:ext uri="{BB962C8B-B14F-4D97-AF65-F5344CB8AC3E}">
        <p14:creationId xmlns:p14="http://schemas.microsoft.com/office/powerpoint/2010/main" val="205465199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a:lstStyle/>
          <a:p>
            <a:fld id="{4EB5B952-D446-40FF-847A-4F734F5A40FD}" type="slidenum">
              <a:rPr lang="ar-SA" smtClean="0"/>
              <a:pPr/>
              <a:t>1</a:t>
            </a:fld>
            <a:endParaRPr lang="en-US" smtClean="0"/>
          </a:p>
        </p:txBody>
      </p:sp>
    </p:spTree>
    <p:extLst>
      <p:ext uri="{BB962C8B-B14F-4D97-AF65-F5344CB8AC3E}">
        <p14:creationId xmlns:p14="http://schemas.microsoft.com/office/powerpoint/2010/main" val="1422760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FEBD83-BBC4-4446-A944-117E8342100F}" type="slidenum">
              <a:rPr lang="en-US" smtClean="0"/>
              <a:pPr eaLnBrk="1" hangingPunct="1"/>
              <a:t>13</a:t>
            </a:fld>
            <a:endParaRPr lang="en-US" smtClean="0"/>
          </a:p>
        </p:txBody>
      </p:sp>
    </p:spTree>
    <p:extLst>
      <p:ext uri="{BB962C8B-B14F-4D97-AF65-F5344CB8AC3E}">
        <p14:creationId xmlns:p14="http://schemas.microsoft.com/office/powerpoint/2010/main" val="2866613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2CDC29-B3F8-4317-BEFE-B0C2FE1A7DBF}" type="slidenum">
              <a:rPr lang="en-US" smtClean="0"/>
              <a:pPr eaLnBrk="1" hangingPunct="1"/>
              <a:t>14</a:t>
            </a:fld>
            <a:endParaRPr lang="en-US" smtClean="0"/>
          </a:p>
        </p:txBody>
      </p:sp>
    </p:spTree>
    <p:extLst>
      <p:ext uri="{BB962C8B-B14F-4D97-AF65-F5344CB8AC3E}">
        <p14:creationId xmlns:p14="http://schemas.microsoft.com/office/powerpoint/2010/main" val="1525068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4B25E2-D517-4704-9202-99AB2FF70631}" type="slidenum">
              <a:rPr lang="en-US" smtClean="0"/>
              <a:pPr eaLnBrk="1" hangingPunct="1"/>
              <a:t>15</a:t>
            </a:fld>
            <a:endParaRPr lang="en-US" smtClean="0"/>
          </a:p>
        </p:txBody>
      </p:sp>
    </p:spTree>
    <p:extLst>
      <p:ext uri="{BB962C8B-B14F-4D97-AF65-F5344CB8AC3E}">
        <p14:creationId xmlns:p14="http://schemas.microsoft.com/office/powerpoint/2010/main" val="316132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98C831-5087-4956-9DD3-32E5F56E442E}" type="slidenum">
              <a:rPr lang="en-US" smtClean="0"/>
              <a:pPr eaLnBrk="1" hangingPunct="1"/>
              <a:t>16</a:t>
            </a:fld>
            <a:endParaRPr lang="en-US" smtClean="0"/>
          </a:p>
        </p:txBody>
      </p:sp>
    </p:spTree>
    <p:extLst>
      <p:ext uri="{BB962C8B-B14F-4D97-AF65-F5344CB8AC3E}">
        <p14:creationId xmlns:p14="http://schemas.microsoft.com/office/powerpoint/2010/main" val="163695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809EE0-F0ED-4910-88DC-3E5C3115DB0C}" type="slidenum">
              <a:rPr lang="en-US" smtClean="0"/>
              <a:pPr eaLnBrk="1" hangingPunct="1"/>
              <a:t>18</a:t>
            </a:fld>
            <a:endParaRPr lang="en-US" smtClean="0"/>
          </a:p>
        </p:txBody>
      </p:sp>
    </p:spTree>
    <p:extLst>
      <p:ext uri="{BB962C8B-B14F-4D97-AF65-F5344CB8AC3E}">
        <p14:creationId xmlns:p14="http://schemas.microsoft.com/office/powerpoint/2010/main" val="2550436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A8BA3C-D15D-453D-832E-33E32545AF90}" type="slidenum">
              <a:rPr lang="en-US" smtClean="0"/>
              <a:pPr eaLnBrk="1" hangingPunct="1"/>
              <a:t>19</a:t>
            </a:fld>
            <a:endParaRPr lang="en-US" smtClean="0"/>
          </a:p>
        </p:txBody>
      </p:sp>
    </p:spTree>
    <p:extLst>
      <p:ext uri="{BB962C8B-B14F-4D97-AF65-F5344CB8AC3E}">
        <p14:creationId xmlns:p14="http://schemas.microsoft.com/office/powerpoint/2010/main" val="1860197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smtClean="0"/>
          </a:p>
        </p:txBody>
      </p:sp>
      <p:sp>
        <p:nvSpPr>
          <p:cNvPr id="25604" name="Slide Number Placeholder 3"/>
          <p:cNvSpPr>
            <a:spLocks noGrp="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15610754-30A8-4481-91A2-CE1A9A89B724}" type="slidenum">
              <a:rPr lang="en-US" sz="1200">
                <a:solidFill>
                  <a:srgbClr val="000000"/>
                </a:solidFill>
              </a:rPr>
              <a:pPr/>
              <a:t>35</a:t>
            </a:fld>
            <a:endParaRPr lang="en-US" sz="1200">
              <a:solidFill>
                <a:srgbClr val="000000"/>
              </a:solidFill>
            </a:endParaRPr>
          </a:p>
        </p:txBody>
      </p:sp>
    </p:spTree>
    <p:extLst>
      <p:ext uri="{BB962C8B-B14F-4D97-AF65-F5344CB8AC3E}">
        <p14:creationId xmlns:p14="http://schemas.microsoft.com/office/powerpoint/2010/main" val="751905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EA50EB-686C-48B7-93DF-F550977B31B8}" type="slidenum">
              <a:rPr lang="en-US" smtClean="0"/>
              <a:pPr eaLnBrk="1" hangingPunct="1"/>
              <a:t>63</a:t>
            </a:fld>
            <a:endParaRPr lang="en-US" smtClean="0"/>
          </a:p>
        </p:txBody>
      </p:sp>
    </p:spTree>
    <p:extLst>
      <p:ext uri="{BB962C8B-B14F-4D97-AF65-F5344CB8AC3E}">
        <p14:creationId xmlns:p14="http://schemas.microsoft.com/office/powerpoint/2010/main" val="2998050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DCBC44-B52A-4C0D-803B-0C1ED4ABF7B1}" type="slidenum">
              <a:rPr lang="en-US" smtClean="0"/>
              <a:pPr eaLnBrk="1" hangingPunct="1"/>
              <a:t>64</a:t>
            </a:fld>
            <a:endParaRPr lang="en-US" smtClean="0"/>
          </a:p>
        </p:txBody>
      </p:sp>
    </p:spTree>
    <p:extLst>
      <p:ext uri="{BB962C8B-B14F-4D97-AF65-F5344CB8AC3E}">
        <p14:creationId xmlns:p14="http://schemas.microsoft.com/office/powerpoint/2010/main" val="650923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FD81EE-9C21-4883-9501-65F322FAE389}" type="slidenum">
              <a:rPr lang="en-US" smtClean="0"/>
              <a:pPr eaLnBrk="1" hangingPunct="1"/>
              <a:t>65</a:t>
            </a:fld>
            <a:endParaRPr lang="en-US" smtClean="0"/>
          </a:p>
        </p:txBody>
      </p:sp>
    </p:spTree>
    <p:extLst>
      <p:ext uri="{BB962C8B-B14F-4D97-AF65-F5344CB8AC3E}">
        <p14:creationId xmlns:p14="http://schemas.microsoft.com/office/powerpoint/2010/main" val="186243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FDC486-C237-4AB3-8859-ABF3702B869C}" type="slidenum">
              <a:rPr lang="en-US" smtClean="0"/>
              <a:pPr eaLnBrk="1" hangingPunct="1"/>
              <a:t>2</a:t>
            </a:fld>
            <a:endParaRPr lang="en-US" smtClean="0"/>
          </a:p>
        </p:txBody>
      </p:sp>
    </p:spTree>
    <p:extLst>
      <p:ext uri="{BB962C8B-B14F-4D97-AF65-F5344CB8AC3E}">
        <p14:creationId xmlns:p14="http://schemas.microsoft.com/office/powerpoint/2010/main" val="4175368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8F5C45-9737-404B-ACC0-D6B3E0CCB097}" type="slidenum">
              <a:rPr lang="en-US" smtClean="0"/>
              <a:pPr eaLnBrk="1" hangingPunct="1"/>
              <a:t>66</a:t>
            </a:fld>
            <a:endParaRPr lang="en-US" smtClean="0"/>
          </a:p>
        </p:txBody>
      </p:sp>
    </p:spTree>
    <p:extLst>
      <p:ext uri="{BB962C8B-B14F-4D97-AF65-F5344CB8AC3E}">
        <p14:creationId xmlns:p14="http://schemas.microsoft.com/office/powerpoint/2010/main" val="2262110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925EDD-B00F-4EC2-87D6-B3FBED223ECC}" type="slidenum">
              <a:rPr lang="en-US" smtClean="0"/>
              <a:pPr eaLnBrk="1" hangingPunct="1"/>
              <a:t>67</a:t>
            </a:fld>
            <a:endParaRPr lang="en-US" smtClean="0"/>
          </a:p>
        </p:txBody>
      </p:sp>
    </p:spTree>
    <p:extLst>
      <p:ext uri="{BB962C8B-B14F-4D97-AF65-F5344CB8AC3E}">
        <p14:creationId xmlns:p14="http://schemas.microsoft.com/office/powerpoint/2010/main" val="1404541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EBBB8B-600B-4B1F-AECD-75DD71E7E2A8}" type="slidenum">
              <a:rPr lang="en-US" smtClean="0"/>
              <a:pPr eaLnBrk="1" hangingPunct="1"/>
              <a:t>68</a:t>
            </a:fld>
            <a:endParaRPr lang="en-US" smtClean="0"/>
          </a:p>
        </p:txBody>
      </p:sp>
    </p:spTree>
    <p:extLst>
      <p:ext uri="{BB962C8B-B14F-4D97-AF65-F5344CB8AC3E}">
        <p14:creationId xmlns:p14="http://schemas.microsoft.com/office/powerpoint/2010/main" val="3613051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A044D6-7B62-4340-97B0-4C3DCFD556CD}" type="slidenum">
              <a:rPr lang="en-US" smtClean="0"/>
              <a:pPr eaLnBrk="1" hangingPunct="1"/>
              <a:t>69</a:t>
            </a:fld>
            <a:endParaRPr lang="en-US" smtClean="0"/>
          </a:p>
        </p:txBody>
      </p:sp>
    </p:spTree>
    <p:extLst>
      <p:ext uri="{BB962C8B-B14F-4D97-AF65-F5344CB8AC3E}">
        <p14:creationId xmlns:p14="http://schemas.microsoft.com/office/powerpoint/2010/main" val="3073484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7D3F3B-AA3E-43C3-8135-86DB056DD726}" type="slidenum">
              <a:rPr lang="en-US" smtClean="0"/>
              <a:pPr eaLnBrk="1" hangingPunct="1"/>
              <a:t>72</a:t>
            </a:fld>
            <a:endParaRPr lang="en-US" smtClean="0"/>
          </a:p>
        </p:txBody>
      </p:sp>
    </p:spTree>
    <p:extLst>
      <p:ext uri="{BB962C8B-B14F-4D97-AF65-F5344CB8AC3E}">
        <p14:creationId xmlns:p14="http://schemas.microsoft.com/office/powerpoint/2010/main" val="804166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35709A-BB83-4FBF-9267-4F7D0D36948C}" type="slidenum">
              <a:rPr lang="en-US" smtClean="0"/>
              <a:pPr eaLnBrk="1" hangingPunct="1"/>
              <a:t>73</a:t>
            </a:fld>
            <a:endParaRPr lang="en-US" smtClean="0"/>
          </a:p>
        </p:txBody>
      </p:sp>
    </p:spTree>
    <p:extLst>
      <p:ext uri="{BB962C8B-B14F-4D97-AF65-F5344CB8AC3E}">
        <p14:creationId xmlns:p14="http://schemas.microsoft.com/office/powerpoint/2010/main" val="646632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05BCB2-7E36-4347-BB4F-6A97408CD49D}" type="slidenum">
              <a:rPr lang="en-US" smtClean="0"/>
              <a:pPr eaLnBrk="1" hangingPunct="1"/>
              <a:t>74</a:t>
            </a:fld>
            <a:endParaRPr lang="en-US" smtClean="0"/>
          </a:p>
        </p:txBody>
      </p:sp>
    </p:spTree>
    <p:extLst>
      <p:ext uri="{BB962C8B-B14F-4D97-AF65-F5344CB8AC3E}">
        <p14:creationId xmlns:p14="http://schemas.microsoft.com/office/powerpoint/2010/main" val="265077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E8BD10-4F8A-4545-AC50-8435B7FA259A}" type="slidenum">
              <a:rPr lang="en-US" smtClean="0"/>
              <a:pPr eaLnBrk="1" hangingPunct="1"/>
              <a:t>75</a:t>
            </a:fld>
            <a:endParaRPr lang="en-US" smtClean="0"/>
          </a:p>
        </p:txBody>
      </p:sp>
    </p:spTree>
    <p:extLst>
      <p:ext uri="{BB962C8B-B14F-4D97-AF65-F5344CB8AC3E}">
        <p14:creationId xmlns:p14="http://schemas.microsoft.com/office/powerpoint/2010/main" val="2011089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512606-83C9-419D-B6A1-AACEB6C9DAE1}" type="slidenum">
              <a:rPr lang="en-US" smtClean="0"/>
              <a:pPr eaLnBrk="1" hangingPunct="1"/>
              <a:t>76</a:t>
            </a:fld>
            <a:endParaRPr lang="en-US" smtClean="0"/>
          </a:p>
        </p:txBody>
      </p:sp>
    </p:spTree>
    <p:extLst>
      <p:ext uri="{BB962C8B-B14F-4D97-AF65-F5344CB8AC3E}">
        <p14:creationId xmlns:p14="http://schemas.microsoft.com/office/powerpoint/2010/main" val="433595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BA600B-3654-4FD8-B56C-4D3265C1A8ED}" type="slidenum">
              <a:rPr lang="en-US" smtClean="0"/>
              <a:pPr eaLnBrk="1" hangingPunct="1"/>
              <a:t>77</a:t>
            </a:fld>
            <a:endParaRPr lang="en-US" smtClean="0"/>
          </a:p>
        </p:txBody>
      </p:sp>
    </p:spTree>
    <p:extLst>
      <p:ext uri="{BB962C8B-B14F-4D97-AF65-F5344CB8AC3E}">
        <p14:creationId xmlns:p14="http://schemas.microsoft.com/office/powerpoint/2010/main" val="154297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88A64D-1ECB-4F21-A31E-A7DB4CC9DE31}" type="slidenum">
              <a:rPr lang="en-US" smtClean="0"/>
              <a:pPr eaLnBrk="1" hangingPunct="1"/>
              <a:t>3</a:t>
            </a:fld>
            <a:endParaRPr lang="en-US" smtClean="0"/>
          </a:p>
        </p:txBody>
      </p:sp>
    </p:spTree>
    <p:extLst>
      <p:ext uri="{BB962C8B-B14F-4D97-AF65-F5344CB8AC3E}">
        <p14:creationId xmlns:p14="http://schemas.microsoft.com/office/powerpoint/2010/main" val="3429527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D16C3E-8283-4652-B79E-67C3999BB40C}" type="slidenum">
              <a:rPr lang="en-US" smtClean="0"/>
              <a:pPr eaLnBrk="1" hangingPunct="1"/>
              <a:t>78</a:t>
            </a:fld>
            <a:endParaRPr lang="en-US" smtClean="0"/>
          </a:p>
        </p:txBody>
      </p:sp>
    </p:spTree>
    <p:extLst>
      <p:ext uri="{BB962C8B-B14F-4D97-AF65-F5344CB8AC3E}">
        <p14:creationId xmlns:p14="http://schemas.microsoft.com/office/powerpoint/2010/main" val="2676252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08B331-27C5-498F-9D65-5E00794C499B}" type="slidenum">
              <a:rPr lang="en-US" smtClean="0"/>
              <a:pPr eaLnBrk="1" hangingPunct="1"/>
              <a:t>79</a:t>
            </a:fld>
            <a:endParaRPr lang="en-US" smtClean="0"/>
          </a:p>
        </p:txBody>
      </p:sp>
    </p:spTree>
    <p:extLst>
      <p:ext uri="{BB962C8B-B14F-4D97-AF65-F5344CB8AC3E}">
        <p14:creationId xmlns:p14="http://schemas.microsoft.com/office/powerpoint/2010/main" val="253532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B0D0D6-1E08-4DCC-9E33-82C9AA8E299F}" type="slidenum">
              <a:rPr lang="en-US" smtClean="0"/>
              <a:pPr eaLnBrk="1" hangingPunct="1"/>
              <a:t>80</a:t>
            </a:fld>
            <a:endParaRPr lang="en-US" smtClean="0"/>
          </a:p>
        </p:txBody>
      </p:sp>
    </p:spTree>
    <p:extLst>
      <p:ext uri="{BB962C8B-B14F-4D97-AF65-F5344CB8AC3E}">
        <p14:creationId xmlns:p14="http://schemas.microsoft.com/office/powerpoint/2010/main" val="3203830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FB81C5-45F3-4B4D-B1AA-7AD0ADA0472B}" type="slidenum">
              <a:rPr lang="en-US" smtClean="0"/>
              <a:pPr eaLnBrk="1" hangingPunct="1"/>
              <a:t>81</a:t>
            </a:fld>
            <a:endParaRPr lang="en-US" smtClean="0"/>
          </a:p>
        </p:txBody>
      </p:sp>
    </p:spTree>
    <p:extLst>
      <p:ext uri="{BB962C8B-B14F-4D97-AF65-F5344CB8AC3E}">
        <p14:creationId xmlns:p14="http://schemas.microsoft.com/office/powerpoint/2010/main" val="2524627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5344AA-4C08-4485-BD23-C8841AAAEEFA}" type="slidenum">
              <a:rPr lang="en-US" smtClean="0"/>
              <a:pPr eaLnBrk="1" hangingPunct="1"/>
              <a:t>82</a:t>
            </a:fld>
            <a:endParaRPr lang="en-US" smtClean="0"/>
          </a:p>
        </p:txBody>
      </p:sp>
    </p:spTree>
    <p:extLst>
      <p:ext uri="{BB962C8B-B14F-4D97-AF65-F5344CB8AC3E}">
        <p14:creationId xmlns:p14="http://schemas.microsoft.com/office/powerpoint/2010/main" val="2363896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EBA564-45D4-461B-9EB8-B3442A35BAB0}" type="slidenum">
              <a:rPr lang="en-US" smtClean="0"/>
              <a:pPr eaLnBrk="1" hangingPunct="1"/>
              <a:t>83</a:t>
            </a:fld>
            <a:endParaRPr lang="en-US" smtClean="0"/>
          </a:p>
        </p:txBody>
      </p:sp>
    </p:spTree>
    <p:extLst>
      <p:ext uri="{BB962C8B-B14F-4D97-AF65-F5344CB8AC3E}">
        <p14:creationId xmlns:p14="http://schemas.microsoft.com/office/powerpoint/2010/main" val="3694149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6C3C62-C446-40EB-B317-CDA70CD33E07}" type="slidenum">
              <a:rPr lang="en-US" smtClean="0"/>
              <a:pPr eaLnBrk="1" hangingPunct="1"/>
              <a:t>84</a:t>
            </a:fld>
            <a:endParaRPr lang="en-US" smtClean="0"/>
          </a:p>
        </p:txBody>
      </p:sp>
    </p:spTree>
    <p:extLst>
      <p:ext uri="{BB962C8B-B14F-4D97-AF65-F5344CB8AC3E}">
        <p14:creationId xmlns:p14="http://schemas.microsoft.com/office/powerpoint/2010/main" val="915300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7DAB2E-153A-4254-92C7-E662A0D6BF24}" type="slidenum">
              <a:rPr lang="en-US" smtClean="0"/>
              <a:pPr eaLnBrk="1" hangingPunct="1"/>
              <a:t>85</a:t>
            </a:fld>
            <a:endParaRPr lang="en-US" smtClean="0"/>
          </a:p>
        </p:txBody>
      </p:sp>
    </p:spTree>
    <p:extLst>
      <p:ext uri="{BB962C8B-B14F-4D97-AF65-F5344CB8AC3E}">
        <p14:creationId xmlns:p14="http://schemas.microsoft.com/office/powerpoint/2010/main" val="42510083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B9BA74-32F7-418D-95F1-6412A0D02DA6}" type="slidenum">
              <a:rPr lang="en-US" smtClean="0"/>
              <a:pPr eaLnBrk="1" hangingPunct="1"/>
              <a:t>86</a:t>
            </a:fld>
            <a:endParaRPr lang="en-US" smtClean="0"/>
          </a:p>
        </p:txBody>
      </p:sp>
    </p:spTree>
    <p:extLst>
      <p:ext uri="{BB962C8B-B14F-4D97-AF65-F5344CB8AC3E}">
        <p14:creationId xmlns:p14="http://schemas.microsoft.com/office/powerpoint/2010/main" val="37093390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90461C-B8E3-4ECA-A7D1-2F61FBC7D95A}" type="slidenum">
              <a:rPr lang="en-US" smtClean="0"/>
              <a:pPr eaLnBrk="1" hangingPunct="1"/>
              <a:t>87</a:t>
            </a:fld>
            <a:endParaRPr lang="en-US" smtClean="0"/>
          </a:p>
        </p:txBody>
      </p:sp>
    </p:spTree>
    <p:extLst>
      <p:ext uri="{BB962C8B-B14F-4D97-AF65-F5344CB8AC3E}">
        <p14:creationId xmlns:p14="http://schemas.microsoft.com/office/powerpoint/2010/main" val="2573584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a:p>
            <a:endParaRPr lang="en-US" smtClean="0"/>
          </a:p>
          <a:p>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8A3546-5103-4513-BF3F-E0644282FF53}" type="slidenum">
              <a:rPr lang="en-US" smtClean="0"/>
              <a:pPr eaLnBrk="1" hangingPunct="1"/>
              <a:t>4</a:t>
            </a:fld>
            <a:endParaRPr lang="en-US" smtClean="0"/>
          </a:p>
        </p:txBody>
      </p:sp>
    </p:spTree>
    <p:extLst>
      <p:ext uri="{BB962C8B-B14F-4D97-AF65-F5344CB8AC3E}">
        <p14:creationId xmlns:p14="http://schemas.microsoft.com/office/powerpoint/2010/main" val="21544314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863710-34AA-4F30-9082-8DC1E8300410}" type="slidenum">
              <a:rPr lang="en-US" smtClean="0"/>
              <a:pPr eaLnBrk="1" hangingPunct="1"/>
              <a:t>88</a:t>
            </a:fld>
            <a:endParaRPr lang="en-US" smtClean="0"/>
          </a:p>
        </p:txBody>
      </p:sp>
    </p:spTree>
    <p:extLst>
      <p:ext uri="{BB962C8B-B14F-4D97-AF65-F5344CB8AC3E}">
        <p14:creationId xmlns:p14="http://schemas.microsoft.com/office/powerpoint/2010/main" val="35628834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3A850F-0334-4D5B-A1F7-1B2E29B07BFC}" type="slidenum">
              <a:rPr lang="en-US" smtClean="0"/>
              <a:pPr eaLnBrk="1" hangingPunct="1"/>
              <a:t>89</a:t>
            </a:fld>
            <a:endParaRPr lang="en-US" smtClean="0"/>
          </a:p>
        </p:txBody>
      </p:sp>
    </p:spTree>
    <p:extLst>
      <p:ext uri="{BB962C8B-B14F-4D97-AF65-F5344CB8AC3E}">
        <p14:creationId xmlns:p14="http://schemas.microsoft.com/office/powerpoint/2010/main" val="3058310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Tyty</a:t>
            </a:r>
          </a:p>
          <a:p>
            <a:r>
              <a:rPr lang="en-US" smtClean="0"/>
              <a:t>Hj</a:t>
            </a:r>
          </a:p>
          <a:p>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BBECAF-94A0-4BF6-894F-80B7976256FE}" type="slidenum">
              <a:rPr lang="en-US" smtClean="0"/>
              <a:pPr eaLnBrk="1" hangingPunct="1"/>
              <a:t>6</a:t>
            </a:fld>
            <a:endParaRPr lang="en-US" smtClean="0"/>
          </a:p>
        </p:txBody>
      </p:sp>
    </p:spTree>
    <p:extLst>
      <p:ext uri="{BB962C8B-B14F-4D97-AF65-F5344CB8AC3E}">
        <p14:creationId xmlns:p14="http://schemas.microsoft.com/office/powerpoint/2010/main" val="1548791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359147-4292-4855-9706-82F0F135BCA4}" type="slidenum">
              <a:rPr lang="en-US" smtClean="0"/>
              <a:pPr eaLnBrk="1" hangingPunct="1"/>
              <a:t>7</a:t>
            </a:fld>
            <a:endParaRPr lang="en-US" smtClean="0"/>
          </a:p>
        </p:txBody>
      </p:sp>
    </p:spTree>
    <p:extLst>
      <p:ext uri="{BB962C8B-B14F-4D97-AF65-F5344CB8AC3E}">
        <p14:creationId xmlns:p14="http://schemas.microsoft.com/office/powerpoint/2010/main" val="101949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14292B-A452-4D26-8FD2-66487F1A099F}" type="slidenum">
              <a:rPr lang="en-US" smtClean="0"/>
              <a:pPr eaLnBrk="1" hangingPunct="1"/>
              <a:t>8</a:t>
            </a:fld>
            <a:endParaRPr lang="en-US" smtClean="0"/>
          </a:p>
        </p:txBody>
      </p:sp>
    </p:spTree>
    <p:extLst>
      <p:ext uri="{BB962C8B-B14F-4D97-AF65-F5344CB8AC3E}">
        <p14:creationId xmlns:p14="http://schemas.microsoft.com/office/powerpoint/2010/main" val="3804428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21BF00-9345-4EC1-9790-E8C72C78A8CB}" type="slidenum">
              <a:rPr lang="en-US" smtClean="0"/>
              <a:pPr eaLnBrk="1" hangingPunct="1"/>
              <a:t>9</a:t>
            </a:fld>
            <a:endParaRPr lang="en-US" smtClean="0"/>
          </a:p>
        </p:txBody>
      </p:sp>
    </p:spTree>
    <p:extLst>
      <p:ext uri="{BB962C8B-B14F-4D97-AF65-F5344CB8AC3E}">
        <p14:creationId xmlns:p14="http://schemas.microsoft.com/office/powerpoint/2010/main" val="640261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AAE99A-D1C6-4F86-BE50-3FC15ADEE289}" type="slidenum">
              <a:rPr lang="en-US" smtClean="0"/>
              <a:pPr eaLnBrk="1" hangingPunct="1"/>
              <a:t>12</a:t>
            </a:fld>
            <a:endParaRPr lang="en-US" smtClean="0"/>
          </a:p>
        </p:txBody>
      </p:sp>
    </p:spTree>
    <p:extLst>
      <p:ext uri="{BB962C8B-B14F-4D97-AF65-F5344CB8AC3E}">
        <p14:creationId xmlns:p14="http://schemas.microsoft.com/office/powerpoint/2010/main" val="667734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D0727B-AED0-4F2F-804D-F13F80612022}" type="datetime1">
              <a:rPr lang="en-US" smtClean="0">
                <a:solidFill>
                  <a:prstClr val="black">
                    <a:tint val="75000"/>
                  </a:prstClr>
                </a:solidFill>
              </a:rPr>
              <a:t>5/6/2020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214DB5-3E49-48F1-91E0-2ABE27BF23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7777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5E7B1-9912-436F-BC5B-D86CE64E2D30}" type="datetime1">
              <a:rPr lang="en-US" smtClean="0">
                <a:solidFill>
                  <a:prstClr val="black">
                    <a:tint val="75000"/>
                  </a:prstClr>
                </a:solidFill>
              </a:rPr>
              <a:t>5/6/2020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214DB5-3E49-48F1-91E0-2ABE27BF23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955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94174-2073-47A8-921B-1227215B8784}" type="datetime1">
              <a:rPr lang="en-US" smtClean="0">
                <a:solidFill>
                  <a:prstClr val="black">
                    <a:tint val="75000"/>
                  </a:prstClr>
                </a:solidFill>
              </a:rPr>
              <a:t>5/6/2020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214DB5-3E49-48F1-91E0-2ABE27BF23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886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smtClean="0"/>
              <a:t>Click to edit Master title style</a:t>
            </a:r>
            <a:endParaRPr lang="en-US" altLang="en-US"/>
          </a:p>
        </p:txBody>
      </p:sp>
      <p:sp>
        <p:nvSpPr>
          <p:cNvPr id="7885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600"/>
            </a:lvl1pPr>
          </a:lstStyle>
          <a:p>
            <a:r>
              <a:rPr lang="en-US" altLang="en-US" smtClean="0"/>
              <a:t>Click to edit Master subtitle style</a:t>
            </a:r>
            <a:endParaRPr lang="en-US" altLang="en-US"/>
          </a:p>
        </p:txBody>
      </p:sp>
      <p:sp>
        <p:nvSpPr>
          <p:cNvPr id="78852" name="Rectangle 4"/>
          <p:cNvSpPr>
            <a:spLocks noGrp="1" noChangeArrowheads="1"/>
          </p:cNvSpPr>
          <p:nvPr>
            <p:ph type="dt" sz="half" idx="2"/>
          </p:nvPr>
        </p:nvSpPr>
        <p:spPr/>
        <p:txBody>
          <a:bodyPr/>
          <a:lstStyle>
            <a:lvl1pPr>
              <a:defRPr/>
            </a:lvl1pPr>
          </a:lstStyle>
          <a:p>
            <a:pPr>
              <a:defRPr/>
            </a:pPr>
            <a:fld id="{5A6FB84D-09CA-4202-9B75-0ED831961CF0}" type="datetime1">
              <a:rPr lang="en-US" smtClean="0">
                <a:solidFill>
                  <a:srgbClr val="000000"/>
                </a:solidFill>
              </a:rPr>
              <a:t>5/6/2020</a:t>
            </a:fld>
            <a:endParaRPr lang="en-US">
              <a:solidFill>
                <a:srgbClr val="000000"/>
              </a:solidFill>
            </a:endParaRPr>
          </a:p>
        </p:txBody>
      </p:sp>
      <p:sp>
        <p:nvSpPr>
          <p:cNvPr id="78853" name="Rectangle 5"/>
          <p:cNvSpPr>
            <a:spLocks noGrp="1" noChangeArrowheads="1"/>
          </p:cNvSpPr>
          <p:nvPr>
            <p:ph type="ftr" sz="quarter" idx="3"/>
          </p:nvPr>
        </p:nvSpPr>
        <p:spPr>
          <a:xfrm>
            <a:off x="3124200" y="6243638"/>
            <a:ext cx="2895600" cy="457200"/>
          </a:xfrm>
        </p:spPr>
        <p:txBody>
          <a:bodyPr/>
          <a:lstStyle>
            <a:lvl1pPr>
              <a:defRPr/>
            </a:lvl1pPr>
          </a:lstStyle>
          <a:p>
            <a:pPr>
              <a:defRPr/>
            </a:pPr>
            <a:endParaRPr lang="en-US">
              <a:solidFill>
                <a:srgbClr val="000000"/>
              </a:solidFill>
            </a:endParaRPr>
          </a:p>
        </p:txBody>
      </p:sp>
      <p:sp>
        <p:nvSpPr>
          <p:cNvPr id="78854" name="Rectangle 6"/>
          <p:cNvSpPr>
            <a:spLocks noGrp="1" noChangeArrowheads="1"/>
          </p:cNvSpPr>
          <p:nvPr>
            <p:ph type="sldNum" sz="quarter" idx="4"/>
          </p:nvPr>
        </p:nvSpPr>
        <p:spPr/>
        <p:txBody>
          <a:bodyPr/>
          <a:lstStyle>
            <a:lvl1pPr>
              <a:defRPr/>
            </a:lvl1pPr>
          </a:lstStyle>
          <a:p>
            <a:pPr>
              <a:defRPr/>
            </a:pPr>
            <a:fld id="{681B6C5D-6C0A-42EA-9760-B70D52F6FC43}" type="slidenum">
              <a:rPr lang="en-US" smtClean="0">
                <a:solidFill>
                  <a:srgbClr val="000000"/>
                </a:solidFill>
              </a:rPr>
              <a:pPr>
                <a:defRPr/>
              </a:pPr>
              <a:t>‹#›</a:t>
            </a:fld>
            <a:endParaRPr lang="en-US">
              <a:solidFill>
                <a:srgbClr val="000000"/>
              </a:solidFill>
            </a:endParaRPr>
          </a:p>
        </p:txBody>
      </p:sp>
      <p:sp>
        <p:nvSpPr>
          <p:cNvPr id="78855"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78856"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extLst>
      <p:ext uri="{BB962C8B-B14F-4D97-AF65-F5344CB8AC3E}">
        <p14:creationId xmlns:p14="http://schemas.microsoft.com/office/powerpoint/2010/main" val="2484488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F72F38-6595-40AD-ACDA-FC5E34B416CF}" type="datetime1">
              <a:rPr lang="en-US" smtClean="0">
                <a:solidFill>
                  <a:srgbClr val="000000"/>
                </a:solidFill>
              </a:rPr>
              <a:t>5/6/2020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06FFDA4-18F3-4E69-96BF-FB23A4924F1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8474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08F29BC-0DB1-4793-823F-F9854459AC69}" type="datetime1">
              <a:rPr lang="en-US" smtClean="0">
                <a:solidFill>
                  <a:srgbClr val="000000"/>
                </a:solidFill>
              </a:rPr>
              <a:t>5/6/2020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179B6AB2-088E-4859-810A-7CC1101B242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6959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8413"/>
            <a:ext cx="4038600" cy="4862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4038600" cy="4862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1EADC047-E969-456E-A071-A67EEC429DD5}" type="datetime1">
              <a:rPr lang="en-US" smtClean="0">
                <a:solidFill>
                  <a:srgbClr val="000000"/>
                </a:solidFill>
              </a:rPr>
              <a:t>5/6/2020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5DC36AA1-27DD-4827-9573-CB7928FDC6F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1000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766BB4C3-0921-48B8-9092-9A17A809BD4F}" type="datetime1">
              <a:rPr lang="en-US" smtClean="0">
                <a:solidFill>
                  <a:srgbClr val="000000"/>
                </a:solidFill>
              </a:rPr>
              <a:t>5/6/2020</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157B7A3B-2276-4C1E-AD74-F9174CC920C4}"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5624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D6CB1805-BB26-4BCA-9F1A-97883D0F4EE4}" type="datetime1">
              <a:rPr lang="en-US" smtClean="0">
                <a:solidFill>
                  <a:srgbClr val="000000"/>
                </a:solidFill>
              </a:rPr>
              <a:t>5/6/2020</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CC262E84-9D1A-4F62-8294-066A86D35B8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7388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36CCE16-32D9-4EDA-A7FE-69B4C4FE4397}" type="datetime1">
              <a:rPr lang="en-US" smtClean="0">
                <a:solidFill>
                  <a:srgbClr val="000000"/>
                </a:solidFill>
              </a:rPr>
              <a:t>5/6/2020</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96732FBC-2217-4BD9-B1D3-67976BFF910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618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228649E-D3DB-4754-B970-486F035F0A26}" type="datetime1">
              <a:rPr lang="en-US" smtClean="0">
                <a:solidFill>
                  <a:srgbClr val="000000"/>
                </a:solidFill>
              </a:rPr>
              <a:t>5/6/2020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0AC997E8-9196-4573-901E-C459FFD9661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408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9281A8-9BFA-4B9C-94DB-D648B340837C}" type="datetime1">
              <a:rPr lang="en-US" smtClean="0">
                <a:solidFill>
                  <a:prstClr val="black">
                    <a:tint val="75000"/>
                  </a:prstClr>
                </a:solidFill>
              </a:rPr>
              <a:t>5/6/2020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214DB5-3E49-48F1-91E0-2ABE27BF23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376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46AE63A-C727-47D5-9722-33445E870AD5}" type="datetime1">
              <a:rPr lang="en-US" smtClean="0">
                <a:solidFill>
                  <a:srgbClr val="000000"/>
                </a:solidFill>
              </a:rPr>
              <a:t>5/6/2020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2480AAED-83C0-42E2-B86E-F0D4E88FBEB4}"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33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F456F6-7C52-42C9-A8A4-31E0F6C52A05}" type="datetime1">
              <a:rPr lang="en-US" smtClean="0">
                <a:solidFill>
                  <a:srgbClr val="000000"/>
                </a:solidFill>
              </a:rPr>
              <a:t>5/6/2020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2E87648E-BEB3-4032-A80C-978FCB82E44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761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141FC5-187A-4C13-B678-5B08240A5743}" type="datetime1">
              <a:rPr lang="en-US" smtClean="0">
                <a:solidFill>
                  <a:srgbClr val="000000"/>
                </a:solidFill>
              </a:rPr>
              <a:t>5/6/2020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410F90D3-43AA-4BE0-A8AE-30FEEA01640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2158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27F41E-695F-470B-A56E-926791FCCF4F}" type="datetime1">
              <a:rPr lang="en-US" smtClean="0">
                <a:solidFill>
                  <a:prstClr val="black">
                    <a:tint val="75000"/>
                  </a:prstClr>
                </a:solidFill>
              </a:rPr>
              <a:t>5/6/2020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214DB5-3E49-48F1-91E0-2ABE27BF23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019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3C02E6-E9F1-4B1C-BC33-051A19D8C3D7}" type="datetime1">
              <a:rPr lang="en-US" smtClean="0">
                <a:solidFill>
                  <a:prstClr val="black">
                    <a:tint val="75000"/>
                  </a:prstClr>
                </a:solidFill>
              </a:rPr>
              <a:t>5/6/2020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214DB5-3E49-48F1-91E0-2ABE27BF23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31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63D5C7-00BB-4175-AEFD-BA5967CF0530}" type="datetime1">
              <a:rPr lang="en-US" smtClean="0">
                <a:solidFill>
                  <a:prstClr val="black">
                    <a:tint val="75000"/>
                  </a:prstClr>
                </a:solidFill>
              </a:rPr>
              <a:t>5/6/2020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A214DB5-3E49-48F1-91E0-2ABE27BF23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63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A105E3-A3C4-47C5-B533-AB09A90F8EB5}" type="datetime1">
              <a:rPr lang="en-US" smtClean="0">
                <a:solidFill>
                  <a:prstClr val="black">
                    <a:tint val="75000"/>
                  </a:prstClr>
                </a:solidFill>
              </a:rPr>
              <a:t>5/6/2020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A214DB5-3E49-48F1-91E0-2ABE27BF23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48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39318-E4B3-49B9-8308-774762FFE8FB}" type="datetime1">
              <a:rPr lang="en-US" smtClean="0">
                <a:solidFill>
                  <a:prstClr val="black">
                    <a:tint val="75000"/>
                  </a:prstClr>
                </a:solidFill>
              </a:rPr>
              <a:t>5/6/2020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A214DB5-3E49-48F1-91E0-2ABE27BF23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586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5D80F-2DD2-4960-8C36-C0788C86AE20}" type="datetime1">
              <a:rPr lang="en-US" smtClean="0">
                <a:solidFill>
                  <a:prstClr val="black">
                    <a:tint val="75000"/>
                  </a:prstClr>
                </a:solidFill>
              </a:rPr>
              <a:t>5/6/2020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214DB5-3E49-48F1-91E0-2ABE27BF23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00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7BF2E9-B823-418E-A09A-99442A722A46}" type="datetime1">
              <a:rPr lang="en-US" smtClean="0">
                <a:solidFill>
                  <a:prstClr val="black">
                    <a:tint val="75000"/>
                  </a:prstClr>
                </a:solidFill>
              </a:rPr>
              <a:t>5/6/2020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214DB5-3E49-48F1-91E0-2ABE27BF23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57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919F432-4437-4D9F-A919-C0062FAEBF4C}" type="datetime1">
              <a:rPr lang="en-US" smtClean="0">
                <a:solidFill>
                  <a:prstClr val="black">
                    <a:tint val="75000"/>
                  </a:prstClr>
                </a:solidFill>
                <a:latin typeface="Calibri"/>
              </a:rPr>
              <a:t>5/6/2020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A214DB5-3E49-48F1-91E0-2ABE27BF23F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23380458"/>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457200" y="277813"/>
            <a:ext cx="8229600" cy="847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77827" name="Rectangle 3"/>
          <p:cNvSpPr>
            <a:spLocks noGrp="1" noChangeArrowheads="1"/>
          </p:cNvSpPr>
          <p:nvPr>
            <p:ph type="body" idx="1"/>
          </p:nvPr>
        </p:nvSpPr>
        <p:spPr bwMode="auto">
          <a:xfrm>
            <a:off x="457200" y="1268413"/>
            <a:ext cx="8229600" cy="4862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782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fontAlgn="auto">
              <a:spcBef>
                <a:spcPts val="0"/>
              </a:spcBef>
              <a:spcAft>
                <a:spcPts val="0"/>
              </a:spcAft>
            </a:pPr>
            <a:fld id="{E919F432-4437-4D9F-A919-C0062FAEBF4C}" type="datetime1">
              <a:rPr lang="en-US" smtClean="0">
                <a:solidFill>
                  <a:prstClr val="black">
                    <a:tint val="75000"/>
                  </a:prstClr>
                </a:solidFill>
                <a:latin typeface="Calibri"/>
              </a:rPr>
              <a:t>5/6/2020</a:t>
            </a:fld>
            <a:endParaRPr lang="en-US">
              <a:solidFill>
                <a:prstClr val="black">
                  <a:tint val="75000"/>
                </a:prstClr>
              </a:solidFill>
              <a:latin typeface="Calibri"/>
            </a:endParaRPr>
          </a:p>
        </p:txBody>
      </p:sp>
      <p:sp>
        <p:nvSpPr>
          <p:cNvPr id="778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fontAlgn="auto">
              <a:spcBef>
                <a:spcPts val="0"/>
              </a:spcBef>
              <a:spcAft>
                <a:spcPts val="0"/>
              </a:spcAft>
            </a:pPr>
            <a:endParaRPr lang="en-US">
              <a:solidFill>
                <a:prstClr val="black">
                  <a:tint val="75000"/>
                </a:prstClr>
              </a:solidFill>
              <a:latin typeface="Calibri"/>
            </a:endParaRPr>
          </a:p>
        </p:txBody>
      </p:sp>
      <p:sp>
        <p:nvSpPr>
          <p:cNvPr id="7783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fontAlgn="auto">
              <a:spcBef>
                <a:spcPts val="0"/>
              </a:spcBef>
              <a:spcAft>
                <a:spcPts val="0"/>
              </a:spcAft>
            </a:pPr>
            <a:fld id="{FA214DB5-3E49-48F1-91E0-2ABE27BF23F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
        <p:nvSpPr>
          <p:cNvPr id="77831"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778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extLst>
      <p:ext uri="{BB962C8B-B14F-4D97-AF65-F5344CB8AC3E}">
        <p14:creationId xmlns:p14="http://schemas.microsoft.com/office/powerpoint/2010/main" val="2619250027"/>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defRPr>
      </a:lvl2pPr>
      <a:lvl3pPr algn="l" rtl="0" eaLnBrk="1" fontAlgn="base" hangingPunct="1">
        <a:spcBef>
          <a:spcPct val="0"/>
        </a:spcBef>
        <a:spcAft>
          <a:spcPct val="0"/>
        </a:spcAft>
        <a:defRPr sz="4200">
          <a:solidFill>
            <a:schemeClr val="tx2"/>
          </a:solidFill>
          <a:latin typeface="Garamond" pitchFamily="18" charset="0"/>
        </a:defRPr>
      </a:lvl3pPr>
      <a:lvl4pPr algn="l" rtl="0" eaLnBrk="1" fontAlgn="base" hangingPunct="1">
        <a:spcBef>
          <a:spcPct val="0"/>
        </a:spcBef>
        <a:spcAft>
          <a:spcPct val="0"/>
        </a:spcAft>
        <a:defRPr sz="4200">
          <a:solidFill>
            <a:schemeClr val="tx2"/>
          </a:solidFill>
          <a:latin typeface="Garamond" pitchFamily="18" charset="0"/>
        </a:defRPr>
      </a:lvl4pPr>
      <a:lvl5pPr algn="l" rtl="0" eaLnBrk="1" fontAlgn="base" hangingPunct="1">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8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4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image" Target="../media/image16.wmf"/></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7.xml"/><Relationship Id="rId1" Type="http://schemas.openxmlformats.org/officeDocument/2006/relationships/vmlDrawing" Target="../drawings/vmlDrawing2.vml"/><Relationship Id="rId5" Type="http://schemas.openxmlformats.org/officeDocument/2006/relationships/image" Target="../media/image20.png"/><Relationship Id="rId4" Type="http://schemas.openxmlformats.org/officeDocument/2006/relationships/image" Target="../media/image19.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7.xml"/><Relationship Id="rId1" Type="http://schemas.openxmlformats.org/officeDocument/2006/relationships/vmlDrawing" Target="../drawings/vmlDrawing3.vml"/><Relationship Id="rId6" Type="http://schemas.openxmlformats.org/officeDocument/2006/relationships/image" Target="../media/image44.wmf"/><Relationship Id="rId5" Type="http://schemas.openxmlformats.org/officeDocument/2006/relationships/oleObject" Target="../embeddings/oleObject4.bin"/><Relationship Id="rId4" Type="http://schemas.openxmlformats.org/officeDocument/2006/relationships/image" Target="../media/image43.wmf"/></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51.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0.xml"/><Relationship Id="rId7" Type="http://schemas.openxmlformats.org/officeDocument/2006/relationships/image" Target="../media/image60.w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59.wmf"/><Relationship Id="rId4" Type="http://schemas.openxmlformats.org/officeDocument/2006/relationships/oleObject" Target="../embeddings/oleObject6.bin"/><Relationship Id="rId9" Type="http://schemas.openxmlformats.org/officeDocument/2006/relationships/image" Target="../media/image61.wmf"/></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62.wmf"/><Relationship Id="rId4" Type="http://schemas.openxmlformats.org/officeDocument/2006/relationships/oleObject" Target="../embeddings/oleObject9.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896" y="102585"/>
            <a:ext cx="8526574" cy="843833"/>
          </a:xfrm>
          <a:ln>
            <a:solidFill>
              <a:schemeClr val="accent1"/>
            </a:solidFill>
          </a:ln>
        </p:spPr>
        <p:txBody>
          <a:bodyPr rtlCol="0">
            <a:normAutofit/>
          </a:bodyPr>
          <a:lstStyle/>
          <a:p>
            <a:pPr algn="ctr" eaLnBrk="1" fontAlgn="auto" hangingPunct="1">
              <a:spcAft>
                <a:spcPts val="0"/>
              </a:spcAft>
              <a:buClr>
                <a:schemeClr val="tx1"/>
              </a:buClr>
              <a:defRPr/>
            </a:pPr>
            <a:r>
              <a:rPr lang="en-US" sz="3600" b="1" dirty="0" smtClean="0">
                <a:solidFill>
                  <a:srgbClr val="0070C0"/>
                </a:solidFill>
                <a:effectLst>
                  <a:outerShdw blurRad="38100" dist="38100" dir="2700000" algn="tl">
                    <a:srgbClr val="000000">
                      <a:alpha val="43137"/>
                    </a:srgbClr>
                  </a:outerShdw>
                </a:effectLst>
                <a:latin typeface="Tempus Sans ITC" panose="04020404030D07020202" pitchFamily="82" charset="0"/>
              </a:rPr>
              <a:t>Design of Shallow Foundation</a:t>
            </a:r>
            <a:endParaRPr lang="en-US" sz="3600" b="1" dirty="0">
              <a:solidFill>
                <a:srgbClr val="0070C0"/>
              </a:solidFill>
              <a:effectLst>
                <a:outerShdw blurRad="38100" dist="38100" dir="2700000" algn="tl">
                  <a:srgbClr val="000000">
                    <a:alpha val="43137"/>
                  </a:srgbClr>
                </a:outerShdw>
              </a:effectLst>
              <a:latin typeface="Tempus Sans ITC" panose="04020404030D07020202" pitchFamily="82" charset="0"/>
            </a:endParaRPr>
          </a:p>
        </p:txBody>
      </p:sp>
      <p:sp>
        <p:nvSpPr>
          <p:cNvPr id="19459" name="Slide Number Placeholder 4"/>
          <p:cNvSpPr>
            <a:spLocks noGrp="1"/>
          </p:cNvSpPr>
          <p:nvPr>
            <p:ph type="sldNum" sz="quarter" idx="11"/>
          </p:nvPr>
        </p:nvSpPr>
        <p:spPr bwMode="auto">
          <a:noFill/>
          <a:ln>
            <a:miter lim="800000"/>
            <a:headEnd/>
            <a:tailEnd/>
          </a:ln>
        </p:spPr>
        <p:txBody>
          <a:bodyPr/>
          <a:lstStyle/>
          <a:p>
            <a:fld id="{DE954664-F81E-424E-A57C-7CE88DA15695}" type="slidenum">
              <a:rPr lang="ar-SA" smtClean="0"/>
              <a:pPr/>
              <a:t>1</a:t>
            </a:fld>
            <a:endParaRPr lang="en-US" smtClean="0"/>
          </a:p>
        </p:txBody>
      </p:sp>
      <p:sp>
        <p:nvSpPr>
          <p:cNvPr id="9" name="Content Placeholder 2"/>
          <p:cNvSpPr txBox="1">
            <a:spLocks/>
          </p:cNvSpPr>
          <p:nvPr/>
        </p:nvSpPr>
        <p:spPr>
          <a:xfrm>
            <a:off x="218941" y="1043189"/>
            <a:ext cx="8642484" cy="5666703"/>
          </a:xfrm>
          <a:prstGeom prst="rect">
            <a:avLst/>
          </a:prstGeom>
          <a:ln>
            <a:solidFill>
              <a:schemeClr val="accent1"/>
            </a:solidFill>
          </a:ln>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buClr>
                <a:srgbClr val="0070C0"/>
              </a:buClr>
              <a:buFont typeface="Wingdings" panose="05000000000000000000" pitchFamily="2" charset="2"/>
              <a:buChar char="Ø"/>
              <a:defRPr/>
            </a:pPr>
            <a:r>
              <a:rPr lang="en-US" sz="2500" dirty="0" smtClean="0">
                <a:solidFill>
                  <a:schemeClr val="tx1">
                    <a:lumMod val="95000"/>
                    <a:lumOff val="5000"/>
                  </a:schemeClr>
                </a:solidFill>
              </a:rPr>
              <a:t> </a:t>
            </a:r>
            <a:r>
              <a:rPr lang="en-US" sz="2500" dirty="0" smtClean="0">
                <a:solidFill>
                  <a:schemeClr val="tx1">
                    <a:lumMod val="95000"/>
                    <a:lumOff val="5000"/>
                  </a:schemeClr>
                </a:solidFill>
                <a:latin typeface="Tempus Sans ITC" panose="04020404030D07020202" pitchFamily="82" charset="0"/>
              </a:rPr>
              <a:t>Contents of chapter</a:t>
            </a:r>
            <a:endParaRPr lang="en-US" sz="2500" dirty="0">
              <a:solidFill>
                <a:schemeClr val="tx1">
                  <a:lumMod val="95000"/>
                  <a:lumOff val="5000"/>
                </a:schemeClr>
              </a:solidFill>
              <a:latin typeface="Tempus Sans ITC" panose="04020404030D07020202" pitchFamily="82" charset="0"/>
            </a:endParaRPr>
          </a:p>
          <a:p>
            <a:pPr lvl="2" fontAlgn="auto">
              <a:lnSpc>
                <a:spcPct val="150000"/>
              </a:lnSpc>
              <a:spcAft>
                <a:spcPts val="0"/>
              </a:spcAft>
              <a:buClr>
                <a:srgbClr val="0070C0"/>
              </a:buClr>
              <a:buFont typeface="Wingdings" panose="05000000000000000000" pitchFamily="2" charset="2"/>
              <a:buChar char="§"/>
              <a:defRPr/>
            </a:pPr>
            <a:r>
              <a:rPr lang="en-US" sz="2500" dirty="0" smtClean="0">
                <a:solidFill>
                  <a:schemeClr val="tx1">
                    <a:lumMod val="95000"/>
                    <a:lumOff val="5000"/>
                  </a:schemeClr>
                </a:solidFill>
                <a:latin typeface="Tempus Sans ITC" panose="04020404030D07020202" pitchFamily="82" charset="0"/>
              </a:rPr>
              <a:t>Introduction to Design of shallow Foundation</a:t>
            </a:r>
          </a:p>
          <a:p>
            <a:pPr lvl="4" fontAlgn="auto">
              <a:lnSpc>
                <a:spcPct val="150000"/>
              </a:lnSpc>
              <a:spcAft>
                <a:spcPts val="0"/>
              </a:spcAft>
              <a:buClr>
                <a:srgbClr val="0070C0"/>
              </a:buClr>
              <a:buFont typeface="Wingdings" panose="05000000000000000000" pitchFamily="2" charset="2"/>
              <a:buChar char="ü"/>
              <a:defRPr/>
            </a:pPr>
            <a:r>
              <a:rPr lang="en-US" sz="2500" dirty="0" smtClean="0">
                <a:solidFill>
                  <a:schemeClr val="tx1">
                    <a:lumMod val="95000"/>
                    <a:lumOff val="5000"/>
                  </a:schemeClr>
                </a:solidFill>
                <a:latin typeface="Tempus Sans ITC" panose="04020404030D07020202" pitchFamily="82" charset="0"/>
              </a:rPr>
              <a:t>Requirements and consideration criteria of shallow foundation design</a:t>
            </a:r>
          </a:p>
          <a:p>
            <a:pPr lvl="2" fontAlgn="auto">
              <a:lnSpc>
                <a:spcPct val="150000"/>
              </a:lnSpc>
              <a:spcAft>
                <a:spcPts val="0"/>
              </a:spcAft>
              <a:buClr>
                <a:srgbClr val="0070C0"/>
              </a:buClr>
              <a:buFont typeface="Wingdings" panose="05000000000000000000" pitchFamily="2" charset="2"/>
              <a:buChar char="§"/>
              <a:defRPr/>
            </a:pPr>
            <a:r>
              <a:rPr lang="en-US" sz="2500" dirty="0" smtClean="0">
                <a:solidFill>
                  <a:schemeClr val="tx1">
                    <a:lumMod val="95000"/>
                    <a:lumOff val="5000"/>
                  </a:schemeClr>
                </a:solidFill>
                <a:latin typeface="Tempus Sans ITC" panose="04020404030D07020202" pitchFamily="82" charset="0"/>
              </a:rPr>
              <a:t>Geotechnical Design /proportioning of footing dimension </a:t>
            </a:r>
          </a:p>
          <a:p>
            <a:pPr lvl="2" fontAlgn="auto">
              <a:lnSpc>
                <a:spcPct val="150000"/>
              </a:lnSpc>
              <a:spcAft>
                <a:spcPts val="0"/>
              </a:spcAft>
              <a:buClr>
                <a:srgbClr val="0070C0"/>
              </a:buClr>
              <a:buFont typeface="Wingdings" panose="05000000000000000000" pitchFamily="2" charset="2"/>
              <a:buChar char="§"/>
              <a:defRPr/>
            </a:pPr>
            <a:r>
              <a:rPr lang="en-US" sz="2500" dirty="0" smtClean="0">
                <a:solidFill>
                  <a:schemeClr val="tx1">
                    <a:lumMod val="95000"/>
                    <a:lumOff val="5000"/>
                  </a:schemeClr>
                </a:solidFill>
                <a:latin typeface="Tempus Sans ITC" panose="04020404030D07020202" pitchFamily="82" charset="0"/>
              </a:rPr>
              <a:t>Structural design of shallow foundation(Isolated, strap footing, combined, &amp; Mat foundation) </a:t>
            </a:r>
          </a:p>
          <a:p>
            <a:pPr lvl="4" fontAlgn="auto">
              <a:lnSpc>
                <a:spcPct val="150000"/>
              </a:lnSpc>
              <a:spcAft>
                <a:spcPts val="0"/>
              </a:spcAft>
              <a:buClr>
                <a:srgbClr val="0070C0"/>
              </a:buClr>
              <a:buFont typeface="Wingdings" panose="05000000000000000000" pitchFamily="2" charset="2"/>
              <a:buChar char="ü"/>
              <a:defRPr/>
            </a:pPr>
            <a:r>
              <a:rPr lang="en-US" sz="2500" dirty="0" smtClean="0">
                <a:solidFill>
                  <a:schemeClr val="tx1">
                    <a:lumMod val="95000"/>
                    <a:lumOff val="5000"/>
                  </a:schemeClr>
                </a:solidFill>
                <a:latin typeface="Tempus Sans ITC" panose="04020404030D07020202" pitchFamily="82" charset="0"/>
              </a:rPr>
              <a:t>Design procedures </a:t>
            </a:r>
            <a:r>
              <a:rPr lang="en-US" sz="2500" dirty="0">
                <a:solidFill>
                  <a:schemeClr val="tx1">
                    <a:lumMod val="95000"/>
                    <a:lumOff val="5000"/>
                  </a:schemeClr>
                </a:solidFill>
                <a:latin typeface="Tempus Sans ITC" panose="04020404030D07020202" pitchFamily="82" charset="0"/>
              </a:rPr>
              <a:t>of structural design of </a:t>
            </a:r>
            <a:r>
              <a:rPr lang="en-US" sz="2500" dirty="0" smtClean="0">
                <a:solidFill>
                  <a:schemeClr val="tx1">
                    <a:lumMod val="95000"/>
                    <a:lumOff val="5000"/>
                  </a:schemeClr>
                </a:solidFill>
                <a:latin typeface="Tempus Sans ITC" panose="04020404030D07020202" pitchFamily="82" charset="0"/>
              </a:rPr>
              <a:t>footings </a:t>
            </a:r>
            <a:endParaRPr lang="en-US" sz="2500" dirty="0">
              <a:solidFill>
                <a:schemeClr val="tx1">
                  <a:lumMod val="95000"/>
                  <a:lumOff val="5000"/>
                </a:schemeClr>
              </a:solidFill>
              <a:latin typeface="Tempus Sans ITC" panose="04020404030D07020202" pitchFamily="82" charset="0"/>
            </a:endParaRPr>
          </a:p>
        </p:txBody>
      </p:sp>
    </p:spTree>
    <p:extLst>
      <p:ext uri="{BB962C8B-B14F-4D97-AF65-F5344CB8AC3E}">
        <p14:creationId xmlns:p14="http://schemas.microsoft.com/office/powerpoint/2010/main" val="2483761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8723086" cy="813933"/>
          </a:xfrm>
          <a:ln>
            <a:solidFill>
              <a:schemeClr val="accent1"/>
            </a:solidFill>
          </a:ln>
        </p:spPr>
        <p:txBody>
          <a:bodyPr/>
          <a:lstStyle/>
          <a:p>
            <a:r>
              <a:rPr lang="en-US" sz="4000" kern="0" dirty="0" smtClean="0">
                <a:solidFill>
                  <a:prstClr val="black">
                    <a:lumMod val="95000"/>
                    <a:lumOff val="5000"/>
                  </a:prstClr>
                </a:solidFill>
                <a:latin typeface="Tempus Sans ITC" panose="04020404030D07020202" pitchFamily="82" charset="0"/>
              </a:rPr>
              <a:t>1. Geotechnical Design</a:t>
            </a:r>
            <a:endParaRPr lang="en-US" dirty="0"/>
          </a:p>
        </p:txBody>
      </p:sp>
      <p:sp>
        <p:nvSpPr>
          <p:cNvPr id="3" name="Content Placeholder 2"/>
          <p:cNvSpPr>
            <a:spLocks noGrp="1"/>
          </p:cNvSpPr>
          <p:nvPr>
            <p:ph idx="1"/>
          </p:nvPr>
        </p:nvSpPr>
        <p:spPr>
          <a:xfrm>
            <a:off x="203200" y="1190171"/>
            <a:ext cx="8723086" cy="5531303"/>
          </a:xfrm>
          <a:ln>
            <a:solidFill>
              <a:schemeClr val="accent1"/>
            </a:solidFill>
          </a:ln>
        </p:spPr>
        <p:txBody>
          <a:bodyPr>
            <a:normAutofit fontScale="92500" lnSpcReduction="20000"/>
          </a:bodyPr>
          <a:lstStyle/>
          <a:p>
            <a:pPr marL="0" indent="0">
              <a:buNone/>
            </a:pPr>
            <a:r>
              <a:rPr lang="en-US" b="1" u="sng" dirty="0">
                <a:latin typeface="Garamond" panose="02020404030301010803" pitchFamily="18" charset="0"/>
                <a:cs typeface="Times New Roman" panose="02020603050405020304" pitchFamily="18" charset="0"/>
              </a:rPr>
              <a:t>Geotechnical Design Parameters</a:t>
            </a:r>
            <a:endParaRPr lang="en-US" b="1" u="sng" dirty="0" smtClean="0">
              <a:latin typeface="Garamond" panose="02020404030301010803" pitchFamily="18" charset="0"/>
              <a:cs typeface="Times New Roman" panose="02020603050405020304" pitchFamily="18" charset="0"/>
            </a:endParaRPr>
          </a:p>
          <a:p>
            <a:pPr>
              <a:buFont typeface="Wingdings" panose="05000000000000000000" pitchFamily="2" charset="2"/>
              <a:buChar char="Ø"/>
            </a:pPr>
            <a:r>
              <a:rPr lang="en-US" dirty="0" smtClean="0">
                <a:latin typeface="Garamond" panose="02020404030301010803" pitchFamily="18" charset="0"/>
                <a:cs typeface="Times New Roman" panose="02020603050405020304" pitchFamily="18" charset="0"/>
              </a:rPr>
              <a:t>Geotechnical </a:t>
            </a:r>
            <a:r>
              <a:rPr lang="en-US" dirty="0">
                <a:latin typeface="Garamond" panose="02020404030301010803" pitchFamily="18" charset="0"/>
                <a:cs typeface="Times New Roman" panose="02020603050405020304" pitchFamily="18" charset="0"/>
              </a:rPr>
              <a:t>factors that influence the design </a:t>
            </a:r>
            <a:r>
              <a:rPr lang="en-US" dirty="0" smtClean="0">
                <a:latin typeface="Garamond" panose="02020404030301010803" pitchFamily="18" charset="0"/>
                <a:cs typeface="Times New Roman" panose="02020603050405020304" pitchFamily="18" charset="0"/>
              </a:rPr>
              <a:t>include the:- </a:t>
            </a:r>
          </a:p>
          <a:p>
            <a:pPr lvl="1">
              <a:buFont typeface="Wingdings" panose="05000000000000000000" pitchFamily="2" charset="2"/>
              <a:buChar char="§"/>
            </a:pPr>
            <a:r>
              <a:rPr lang="en-US" dirty="0" smtClean="0">
                <a:latin typeface="Garamond" panose="02020404030301010803" pitchFamily="18" charset="0"/>
                <a:cs typeface="Times New Roman" panose="02020603050405020304" pitchFamily="18" charset="0"/>
              </a:rPr>
              <a:t>thickness </a:t>
            </a:r>
            <a:r>
              <a:rPr lang="en-US" dirty="0">
                <a:latin typeface="Garamond" panose="02020404030301010803" pitchFamily="18" charset="0"/>
                <a:cs typeface="Times New Roman" panose="02020603050405020304" pitchFamily="18" charset="0"/>
              </a:rPr>
              <a:t>and lateral extent of </a:t>
            </a:r>
            <a:r>
              <a:rPr lang="en-US" dirty="0" smtClean="0">
                <a:latin typeface="Garamond" panose="02020404030301010803" pitchFamily="18" charset="0"/>
                <a:cs typeface="Times New Roman" panose="02020603050405020304" pitchFamily="18" charset="0"/>
              </a:rPr>
              <a:t>bearing strata</a:t>
            </a:r>
          </a:p>
          <a:p>
            <a:pPr lvl="1">
              <a:buFont typeface="Wingdings" panose="05000000000000000000" pitchFamily="2" charset="2"/>
              <a:buChar char="§"/>
            </a:pPr>
            <a:r>
              <a:rPr lang="en-US" dirty="0" smtClean="0">
                <a:latin typeface="Garamond" panose="02020404030301010803" pitchFamily="18" charset="0"/>
                <a:cs typeface="Times New Roman" panose="02020603050405020304" pitchFamily="18" charset="0"/>
              </a:rPr>
              <a:t>depth </a:t>
            </a:r>
            <a:r>
              <a:rPr lang="en-US" dirty="0">
                <a:latin typeface="Garamond" panose="02020404030301010803" pitchFamily="18" charset="0"/>
                <a:cs typeface="Times New Roman" panose="02020603050405020304" pitchFamily="18" charset="0"/>
              </a:rPr>
              <a:t>of frost </a:t>
            </a:r>
            <a:r>
              <a:rPr lang="en-US" dirty="0" smtClean="0">
                <a:latin typeface="Garamond" panose="02020404030301010803" pitchFamily="18" charset="0"/>
                <a:cs typeface="Times New Roman" panose="02020603050405020304" pitchFamily="18" charset="0"/>
              </a:rPr>
              <a:t>penetration</a:t>
            </a:r>
            <a:endParaRPr lang="en-US" dirty="0">
              <a:latin typeface="Garamond" panose="02020404030301010803" pitchFamily="18" charset="0"/>
              <a:cs typeface="Times New Roman" panose="02020603050405020304" pitchFamily="18" charset="0"/>
            </a:endParaRPr>
          </a:p>
          <a:p>
            <a:pPr lvl="1">
              <a:buFont typeface="Wingdings" panose="05000000000000000000" pitchFamily="2" charset="2"/>
              <a:buChar char="§"/>
            </a:pPr>
            <a:r>
              <a:rPr lang="en-US" dirty="0" smtClean="0">
                <a:latin typeface="Garamond" panose="02020404030301010803" pitchFamily="18" charset="0"/>
                <a:cs typeface="Times New Roman" panose="02020603050405020304" pitchFamily="18" charset="0"/>
              </a:rPr>
              <a:t>depth </a:t>
            </a:r>
            <a:r>
              <a:rPr lang="en-US" dirty="0">
                <a:latin typeface="Garamond" panose="02020404030301010803" pitchFamily="18" charset="0"/>
                <a:cs typeface="Times New Roman" panose="02020603050405020304" pitchFamily="18" charset="0"/>
              </a:rPr>
              <a:t>of seasonal volume change, and </a:t>
            </a:r>
          </a:p>
          <a:p>
            <a:pPr lvl="1">
              <a:buFont typeface="Wingdings" panose="05000000000000000000" pitchFamily="2" charset="2"/>
              <a:buChar char="§"/>
            </a:pPr>
            <a:r>
              <a:rPr lang="en-US" dirty="0" smtClean="0">
                <a:latin typeface="Garamond" panose="02020404030301010803" pitchFamily="18" charset="0"/>
                <a:cs typeface="Times New Roman" panose="02020603050405020304" pitchFamily="18" charset="0"/>
              </a:rPr>
              <a:t>cut/fill requirements</a:t>
            </a:r>
            <a:r>
              <a:rPr lang="en-US" dirty="0">
                <a:latin typeface="Garamond" panose="02020404030301010803" pitchFamily="18" charset="0"/>
                <a:cs typeface="Times New Roman" panose="02020603050405020304" pitchFamily="18" charset="0"/>
              </a:rPr>
              <a:t>. </a:t>
            </a:r>
            <a:endParaRPr lang="en-US" dirty="0" smtClean="0">
              <a:latin typeface="Garamond" panose="02020404030301010803" pitchFamily="18" charset="0"/>
              <a:cs typeface="Times New Roman" panose="02020603050405020304" pitchFamily="18" charset="0"/>
            </a:endParaRPr>
          </a:p>
          <a:p>
            <a:pPr>
              <a:buFont typeface="Wingdings" panose="05000000000000000000" pitchFamily="2" charset="2"/>
              <a:buChar char="Ø"/>
            </a:pPr>
            <a:r>
              <a:rPr lang="en-US" dirty="0" smtClean="0">
                <a:latin typeface="Garamond" panose="02020404030301010803" pitchFamily="18" charset="0"/>
                <a:cs typeface="Times New Roman" panose="02020603050405020304" pitchFamily="18" charset="0"/>
              </a:rPr>
              <a:t>The </a:t>
            </a:r>
            <a:r>
              <a:rPr lang="en-US" dirty="0">
                <a:latin typeface="Garamond" panose="02020404030301010803" pitchFamily="18" charset="0"/>
                <a:cs typeface="Times New Roman" panose="02020603050405020304" pitchFamily="18" charset="0"/>
              </a:rPr>
              <a:t>strength, compressibility, and shrink-swell potential of the bearing strata are the </a:t>
            </a:r>
            <a:r>
              <a:rPr lang="en-US" dirty="0" smtClean="0">
                <a:latin typeface="Garamond" panose="02020404030301010803" pitchFamily="18" charset="0"/>
                <a:cs typeface="Times New Roman" panose="02020603050405020304" pitchFamily="18" charset="0"/>
              </a:rPr>
              <a:t>properties </a:t>
            </a:r>
            <a:r>
              <a:rPr lang="en-US" dirty="0">
                <a:latin typeface="Garamond" panose="02020404030301010803" pitchFamily="18" charset="0"/>
                <a:cs typeface="Times New Roman" panose="02020603050405020304" pitchFamily="18" charset="0"/>
              </a:rPr>
              <a:t>of concern. </a:t>
            </a:r>
          </a:p>
          <a:p>
            <a:pPr>
              <a:buFont typeface="Wingdings" panose="05000000000000000000" pitchFamily="2" charset="2"/>
              <a:buChar char="Ø"/>
            </a:pPr>
            <a:r>
              <a:rPr lang="en-US" dirty="0">
                <a:latin typeface="Garamond" panose="02020404030301010803" pitchFamily="18" charset="0"/>
                <a:cs typeface="Times New Roman" panose="02020603050405020304" pitchFamily="18" charset="0"/>
              </a:rPr>
              <a:t>In addition, the presence or absence of groundwater and its minimum and maximum </a:t>
            </a:r>
            <a:r>
              <a:rPr lang="en-US" dirty="0" smtClean="0">
                <a:latin typeface="Garamond" panose="02020404030301010803" pitchFamily="18" charset="0"/>
                <a:cs typeface="Times New Roman" panose="02020603050405020304" pitchFamily="18" charset="0"/>
              </a:rPr>
              <a:t>elevations have </a:t>
            </a:r>
            <a:r>
              <a:rPr lang="en-US" dirty="0">
                <a:latin typeface="Garamond" panose="02020404030301010803" pitchFamily="18" charset="0"/>
                <a:cs typeface="Times New Roman" panose="02020603050405020304" pitchFamily="18" charset="0"/>
              </a:rPr>
              <a:t>an important impact on the design process.</a:t>
            </a:r>
          </a:p>
        </p:txBody>
      </p:sp>
      <p:sp>
        <p:nvSpPr>
          <p:cNvPr id="4" name="Slide Number Placeholder 3"/>
          <p:cNvSpPr>
            <a:spLocks noGrp="1"/>
          </p:cNvSpPr>
          <p:nvPr>
            <p:ph type="sldNum" sz="quarter" idx="12"/>
          </p:nvPr>
        </p:nvSpPr>
        <p:spPr/>
        <p:txBody>
          <a:bodyPr/>
          <a:lstStyle/>
          <a:p>
            <a:fld id="{FA214DB5-3E49-48F1-91E0-2ABE27BF23F3}"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412952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08" y="274638"/>
            <a:ext cx="8326192" cy="665520"/>
          </a:xfrm>
          <a:ln>
            <a:solidFill>
              <a:schemeClr val="accent1"/>
            </a:solidFill>
          </a:ln>
        </p:spPr>
        <p:txBody>
          <a:bodyPr>
            <a:noAutofit/>
          </a:bodyPr>
          <a:lstStyle/>
          <a:p>
            <a:pPr lvl="2" algn="ctr" fontAlgn="auto">
              <a:lnSpc>
                <a:spcPct val="150000"/>
              </a:lnSpc>
              <a:spcAft>
                <a:spcPts val="0"/>
              </a:spcAft>
              <a:buClr>
                <a:srgbClr val="0070C0"/>
              </a:buClr>
              <a:defRPr/>
            </a:pPr>
            <a:r>
              <a:rPr lang="en-US" sz="3200" b="1" dirty="0">
                <a:solidFill>
                  <a:schemeClr val="tx1">
                    <a:lumMod val="95000"/>
                    <a:lumOff val="5000"/>
                  </a:schemeClr>
                </a:solidFill>
                <a:latin typeface="Tempus Sans ITC" panose="04020404030D07020202" pitchFamily="82" charset="0"/>
              </a:rPr>
              <a:t>Geotechnical Design </a:t>
            </a:r>
          </a:p>
        </p:txBody>
      </p:sp>
      <p:sp>
        <p:nvSpPr>
          <p:cNvPr id="3" name="Content Placeholder 2"/>
          <p:cNvSpPr>
            <a:spLocks noGrp="1"/>
          </p:cNvSpPr>
          <p:nvPr>
            <p:ph idx="1"/>
          </p:nvPr>
        </p:nvSpPr>
        <p:spPr>
          <a:xfrm>
            <a:off x="360608" y="1081824"/>
            <a:ext cx="8326192" cy="5776175"/>
          </a:xfrm>
          <a:ln>
            <a:solidFill>
              <a:schemeClr val="accent1"/>
            </a:solidFill>
          </a:ln>
        </p:spPr>
        <p:txBody>
          <a:bodyPr>
            <a:noAutofit/>
          </a:bodyPr>
          <a:lstStyle/>
          <a:p>
            <a:pPr>
              <a:buFont typeface="Wingdings" panose="05000000000000000000" pitchFamily="2" charset="2"/>
              <a:buChar char="Ø"/>
            </a:pPr>
            <a:r>
              <a:rPr lang="en-US" sz="2900" dirty="0" smtClean="0">
                <a:latin typeface="Tempus Sans ITC" panose="04020404030D07020202" pitchFamily="82" charset="0"/>
              </a:rPr>
              <a:t>Geotechnical design is mainly to proportioning the footing size as it depends on the soil properties. Appropriate size should be calculated so that the footing is safe in: </a:t>
            </a:r>
          </a:p>
          <a:p>
            <a:pPr lvl="2">
              <a:buFont typeface="Wingdings" panose="05000000000000000000" pitchFamily="2" charset="2"/>
              <a:buChar char="ü"/>
            </a:pPr>
            <a:r>
              <a:rPr lang="en-US" dirty="0" smtClean="0">
                <a:latin typeface="Tempus Sans ITC" panose="04020404030D07020202" pitchFamily="82" charset="0"/>
              </a:rPr>
              <a:t>Bearing capacity</a:t>
            </a:r>
          </a:p>
          <a:p>
            <a:pPr lvl="2">
              <a:buFont typeface="Wingdings" panose="05000000000000000000" pitchFamily="2" charset="2"/>
              <a:buChar char="ü"/>
            </a:pPr>
            <a:r>
              <a:rPr lang="en-US" dirty="0" smtClean="0">
                <a:latin typeface="Tempus Sans ITC" panose="04020404030D07020202" pitchFamily="82" charset="0"/>
              </a:rPr>
              <a:t>Permissible settlement</a:t>
            </a:r>
          </a:p>
          <a:p>
            <a:pPr>
              <a:buFont typeface="Wingdings" panose="05000000000000000000" pitchFamily="2" charset="2"/>
              <a:buChar char="Ø"/>
            </a:pPr>
            <a:r>
              <a:rPr lang="en-US" sz="2900" dirty="0" smtClean="0">
                <a:latin typeface="Tempus Sans ITC" panose="04020404030D07020202" pitchFamily="82" charset="0"/>
              </a:rPr>
              <a:t>There are two ways to proportioning a footing</a:t>
            </a:r>
          </a:p>
          <a:p>
            <a:pPr marL="1200150" lvl="2" indent="-342900">
              <a:buFont typeface="+mj-lt"/>
              <a:buAutoNum type="alphaLcPeriod"/>
            </a:pPr>
            <a:r>
              <a:rPr lang="en-US" dirty="0" smtClean="0">
                <a:latin typeface="Tempus Sans ITC" panose="04020404030D07020202" pitchFamily="82" charset="0"/>
              </a:rPr>
              <a:t>Based on presumptive allowable bearing capacity</a:t>
            </a:r>
          </a:p>
          <a:p>
            <a:pPr marL="1257300" lvl="2" indent="-342900">
              <a:buFont typeface="+mj-lt"/>
              <a:buAutoNum type="alphaLcPeriod"/>
            </a:pPr>
            <a:r>
              <a:rPr lang="en-US" dirty="0" smtClean="0">
                <a:latin typeface="Tempus Sans ITC" panose="04020404030D07020202" pitchFamily="82" charset="0"/>
              </a:rPr>
              <a:t>On the basis of soil parameter(c and Ø) by bearing capacity calculation</a:t>
            </a:r>
          </a:p>
          <a:p>
            <a:pPr>
              <a:buFont typeface="Wingdings" panose="05000000000000000000" pitchFamily="2" charset="2"/>
              <a:buChar char="Ø"/>
            </a:pPr>
            <a:r>
              <a:rPr lang="en-US" sz="2900" dirty="0" smtClean="0">
                <a:latin typeface="Tempus Sans ITC" panose="04020404030D07020202" pitchFamily="82" charset="0"/>
              </a:rPr>
              <a:t>Generally which is covered in chapter 2 and 3 of this courses</a:t>
            </a:r>
          </a:p>
        </p:txBody>
      </p:sp>
      <p:sp>
        <p:nvSpPr>
          <p:cNvPr id="4" name="Slide Number Placeholder 3"/>
          <p:cNvSpPr>
            <a:spLocks noGrp="1"/>
          </p:cNvSpPr>
          <p:nvPr>
            <p:ph type="sldNum" sz="quarter" idx="12"/>
          </p:nvPr>
        </p:nvSpPr>
        <p:spPr/>
        <p:txBody>
          <a:bodyPr/>
          <a:lstStyle/>
          <a:p>
            <a:fld id="{FA214DB5-3E49-48F1-91E0-2ABE27BF23F3}"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4220890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2229" y="272143"/>
            <a:ext cx="8683171" cy="801914"/>
          </a:xfrm>
          <a:ln>
            <a:solidFill>
              <a:schemeClr val="accent1"/>
            </a:solidFill>
          </a:ln>
        </p:spPr>
        <p:txBody>
          <a:bodyPr/>
          <a:lstStyle/>
          <a:p>
            <a:r>
              <a:rPr lang="en-US" sz="4000" dirty="0" smtClean="0">
                <a:solidFill>
                  <a:schemeClr val="tx1"/>
                </a:solidFill>
                <a:latin typeface="Tempus Sans ITC" panose="04020404030D07020202" pitchFamily="82" charset="0"/>
              </a:rPr>
              <a:t>Footings:</a:t>
            </a:r>
            <a:endParaRPr lang="en-US" sz="4000" dirty="0" smtClean="0">
              <a:solidFill>
                <a:srgbClr val="000000"/>
              </a:solidFill>
              <a:latin typeface="Tempus Sans ITC" panose="04020404030D07020202" pitchFamily="82" charset="0"/>
            </a:endParaRPr>
          </a:p>
        </p:txBody>
      </p:sp>
      <p:sp>
        <p:nvSpPr>
          <p:cNvPr id="17411" name="Rectangle 3"/>
          <p:cNvSpPr>
            <a:spLocks noGrp="1" noChangeArrowheads="1"/>
          </p:cNvSpPr>
          <p:nvPr>
            <p:ph type="body" idx="1"/>
          </p:nvPr>
        </p:nvSpPr>
        <p:spPr>
          <a:xfrm>
            <a:off x="232229" y="1204687"/>
            <a:ext cx="8683171" cy="5516788"/>
          </a:xfrm>
          <a:ln>
            <a:solidFill>
              <a:schemeClr val="accent1"/>
            </a:solidFill>
          </a:ln>
        </p:spPr>
        <p:txBody>
          <a:bodyPr>
            <a:normAutofit fontScale="92500" lnSpcReduction="20000"/>
          </a:bodyPr>
          <a:lstStyle/>
          <a:p>
            <a:pPr algn="just">
              <a:buFont typeface="Wingdings" panose="05000000000000000000" pitchFamily="2" charset="2"/>
              <a:buChar char="Ø"/>
            </a:pPr>
            <a:r>
              <a:rPr lang="en-US" dirty="0" smtClean="0">
                <a:latin typeface="Garamond" pitchFamily="18" charset="0"/>
              </a:rPr>
              <a:t>Footings belong to shallow foundation and their purpose is to transmit the load from the structure to soil or rock.</a:t>
            </a:r>
          </a:p>
          <a:p>
            <a:pPr algn="just">
              <a:buFont typeface="Wingdings" panose="05000000000000000000" pitchFamily="2" charset="2"/>
              <a:buChar char="Ø"/>
            </a:pPr>
            <a:r>
              <a:rPr lang="en-US" dirty="0" smtClean="0">
                <a:latin typeface="Garamond" pitchFamily="18" charset="0"/>
              </a:rPr>
              <a:t>Footings that support a single column, referred to as:</a:t>
            </a:r>
            <a:r>
              <a:rPr lang="en-US" b="1" dirty="0" smtClean="0">
                <a:latin typeface="Garamond" pitchFamily="18" charset="0"/>
              </a:rPr>
              <a:t> Isolated or spread footings:</a:t>
            </a:r>
            <a:r>
              <a:rPr lang="en-US" i="1" dirty="0" smtClean="0">
                <a:latin typeface="Garamond" pitchFamily="18" charset="0"/>
              </a:rPr>
              <a:t> </a:t>
            </a:r>
            <a:r>
              <a:rPr lang="en-US" dirty="0" smtClean="0">
                <a:latin typeface="Garamond" pitchFamily="18" charset="0"/>
              </a:rPr>
              <a:t>can be a square, rectangular or circular in shape depending on the relative magnitude of the moments Mx and My from the superstructure. </a:t>
            </a:r>
          </a:p>
          <a:p>
            <a:pPr algn="just">
              <a:buFont typeface="Wingdings" panose="05000000000000000000" pitchFamily="2" charset="2"/>
              <a:buChar char="Ø"/>
            </a:pPr>
            <a:r>
              <a:rPr lang="en-US" dirty="0" smtClean="0">
                <a:latin typeface="Garamond" pitchFamily="18" charset="0"/>
              </a:rPr>
              <a:t>Footings that support two or more columns are classified as </a:t>
            </a:r>
            <a:r>
              <a:rPr lang="en-US" b="1" i="1" dirty="0" smtClean="0">
                <a:latin typeface="Garamond" pitchFamily="18" charset="0"/>
              </a:rPr>
              <a:t>combined footings.</a:t>
            </a:r>
            <a:r>
              <a:rPr lang="en-US" dirty="0" smtClean="0">
                <a:latin typeface="Garamond" pitchFamily="18" charset="0"/>
              </a:rPr>
              <a:t> </a:t>
            </a:r>
            <a:r>
              <a:rPr lang="en-US" i="1" dirty="0" smtClean="0">
                <a:latin typeface="Garamond" pitchFamily="18" charset="0"/>
              </a:rPr>
              <a:t>Rectangular</a:t>
            </a:r>
            <a:r>
              <a:rPr lang="en-US" dirty="0" smtClean="0">
                <a:latin typeface="Garamond" pitchFamily="18" charset="0"/>
              </a:rPr>
              <a:t>, </a:t>
            </a:r>
            <a:r>
              <a:rPr lang="en-US" i="1" dirty="0" smtClean="0">
                <a:latin typeface="Garamond" pitchFamily="18" charset="0"/>
              </a:rPr>
              <a:t>Trapezoidal</a:t>
            </a:r>
            <a:r>
              <a:rPr lang="en-US" dirty="0" smtClean="0">
                <a:latin typeface="Garamond" pitchFamily="18" charset="0"/>
              </a:rPr>
              <a:t> and </a:t>
            </a:r>
            <a:r>
              <a:rPr lang="en-US" i="1" dirty="0" smtClean="0">
                <a:latin typeface="Garamond" pitchFamily="18" charset="0"/>
              </a:rPr>
              <a:t>strap combined footings</a:t>
            </a:r>
            <a:r>
              <a:rPr lang="en-US" dirty="0" smtClean="0">
                <a:latin typeface="Garamond" pitchFamily="18" charset="0"/>
              </a:rPr>
              <a:t> are special versions of combined footings, patterned to meet certain conditions or restrictions.</a:t>
            </a:r>
            <a:endParaRPr lang="en-US" dirty="0" smtClean="0">
              <a:solidFill>
                <a:srgbClr val="000000"/>
              </a:solidFill>
              <a:latin typeface="Garamond" pitchFamily="18" charset="0"/>
            </a:endParaRPr>
          </a:p>
        </p:txBody>
      </p:sp>
      <p:sp>
        <p:nvSpPr>
          <p:cNvPr id="174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C3CE26-1541-4F7C-8DCD-45002747D395}" type="slidenum">
              <a:rPr lang="en-US" b="1" smtClean="0"/>
              <a:pPr eaLnBrk="1" hangingPunct="1"/>
              <a:t>12</a:t>
            </a:fld>
            <a:endParaRPr lang="en-US" b="1" smtClean="0"/>
          </a:p>
        </p:txBody>
      </p:sp>
    </p:spTree>
    <p:extLst>
      <p:ext uri="{BB962C8B-B14F-4D97-AF65-F5344CB8AC3E}">
        <p14:creationId xmlns:p14="http://schemas.microsoft.com/office/powerpoint/2010/main" val="3952173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DBCD2B-A013-4591-8705-3704EDF20C3F}" type="slidenum">
              <a:rPr lang="en-US" smtClean="0"/>
              <a:pPr eaLnBrk="1" hangingPunct="1"/>
              <a:t>13</a:t>
            </a:fld>
            <a:endParaRPr lang="en-US" smtClean="0"/>
          </a:p>
        </p:txBody>
      </p:sp>
      <p:grpSp>
        <p:nvGrpSpPr>
          <p:cNvPr id="18435" name="Group 2"/>
          <p:cNvGrpSpPr>
            <a:grpSpLocks/>
          </p:cNvGrpSpPr>
          <p:nvPr/>
        </p:nvGrpSpPr>
        <p:grpSpPr bwMode="auto">
          <a:xfrm>
            <a:off x="762000" y="0"/>
            <a:ext cx="8077200" cy="6172200"/>
            <a:chOff x="2160" y="1440"/>
            <a:chExt cx="7920" cy="8891"/>
          </a:xfrm>
        </p:grpSpPr>
        <p:pic>
          <p:nvPicPr>
            <p:cNvPr id="18436" name="Picture 3" descr="sfd1"/>
            <p:cNvPicPr>
              <a:picLocks noChangeAspect="1" noChangeArrowheads="1"/>
            </p:cNvPicPr>
            <p:nvPr/>
          </p:nvPicPr>
          <p:blipFill>
            <a:blip r:embed="rId3">
              <a:lum bright="-30000" contrast="48000"/>
              <a:extLst>
                <a:ext uri="{28A0092B-C50C-407E-A947-70E740481C1C}">
                  <a14:useLocalDpi xmlns:a14="http://schemas.microsoft.com/office/drawing/2010/main" val="0"/>
                </a:ext>
              </a:extLst>
            </a:blip>
            <a:srcRect l="4156" r="4410" b="7843"/>
            <a:stretch>
              <a:fillRect/>
            </a:stretch>
          </p:blipFill>
          <p:spPr bwMode="auto">
            <a:xfrm>
              <a:off x="2160" y="1440"/>
              <a:ext cx="7920" cy="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4"/>
            <p:cNvSpPr txBox="1">
              <a:spLocks noChangeArrowheads="1"/>
            </p:cNvSpPr>
            <p:nvPr/>
          </p:nvSpPr>
          <p:spPr bwMode="auto">
            <a:xfrm>
              <a:off x="2384" y="10111"/>
              <a:ext cx="7248" cy="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1000"/>
                </a:spcAft>
              </a:pPr>
              <a:r>
                <a:rPr lang="en-US" b="1">
                  <a:latin typeface="Verdana" pitchFamily="34" charset="0"/>
                </a:rPr>
                <a:t>Figure </a:t>
              </a:r>
              <a:r>
                <a:rPr lang="en-US">
                  <a:latin typeface="Verdana" pitchFamily="34" charset="0"/>
                </a:rPr>
                <a:t>  Typical configurations for various types of footings</a:t>
              </a:r>
              <a:endParaRPr lang="en-US"/>
            </a:p>
          </p:txBody>
        </p:sp>
      </p:grpSp>
    </p:spTree>
    <p:extLst>
      <p:ext uri="{BB962C8B-B14F-4D97-AF65-F5344CB8AC3E}">
        <p14:creationId xmlns:p14="http://schemas.microsoft.com/office/powerpoint/2010/main" val="1134701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3050"/>
            <a:ext cx="8458200" cy="990600"/>
          </a:xfrm>
          <a:ln>
            <a:solidFill>
              <a:schemeClr val="accent1"/>
            </a:solidFill>
          </a:ln>
        </p:spPr>
        <p:txBody>
          <a:bodyPr/>
          <a:lstStyle/>
          <a:p>
            <a:r>
              <a:rPr lang="en-US" sz="4000" b="1" dirty="0" smtClean="0">
                <a:solidFill>
                  <a:schemeClr val="tx1"/>
                </a:solidFill>
                <a:latin typeface="Tempus Sans ITC" panose="04020404030D07020202" pitchFamily="82" charset="0"/>
              </a:rPr>
              <a:t>Footings…</a:t>
            </a:r>
            <a:endParaRPr lang="en-US" sz="4000" dirty="0" smtClean="0">
              <a:solidFill>
                <a:srgbClr val="000000"/>
              </a:solidFill>
              <a:latin typeface="Tempus Sans ITC" panose="04020404030D07020202" pitchFamily="82" charset="0"/>
            </a:endParaRPr>
          </a:p>
        </p:txBody>
      </p:sp>
      <p:sp>
        <p:nvSpPr>
          <p:cNvPr id="19459" name="Rectangle 3"/>
          <p:cNvSpPr>
            <a:spLocks noGrp="1" noChangeArrowheads="1"/>
          </p:cNvSpPr>
          <p:nvPr>
            <p:ph type="body" idx="1"/>
          </p:nvPr>
        </p:nvSpPr>
        <p:spPr>
          <a:xfrm>
            <a:off x="457200" y="1422401"/>
            <a:ext cx="8458200" cy="5299074"/>
          </a:xfrm>
          <a:ln>
            <a:solidFill>
              <a:schemeClr val="accent1"/>
            </a:solidFill>
          </a:ln>
        </p:spPr>
        <p:txBody>
          <a:bodyPr/>
          <a:lstStyle/>
          <a:p>
            <a:pPr algn="just">
              <a:lnSpc>
                <a:spcPct val="90000"/>
              </a:lnSpc>
              <a:buFont typeface="Wingdings" panose="05000000000000000000" pitchFamily="2" charset="2"/>
              <a:buChar char="Ø"/>
            </a:pPr>
            <a:r>
              <a:rPr lang="en-US" sz="3200" dirty="0" smtClean="0">
                <a:latin typeface="Garamond" pitchFamily="18" charset="0"/>
              </a:rPr>
              <a:t>Concrete is almost always the material used in footings. It is strong, durable, and is a convenient, economical construction material, workable and adaptable to field construction and requirements. </a:t>
            </a:r>
          </a:p>
          <a:p>
            <a:pPr algn="just">
              <a:lnSpc>
                <a:spcPct val="90000"/>
              </a:lnSpc>
              <a:buFont typeface="Wingdings" panose="05000000000000000000" pitchFamily="2" charset="2"/>
              <a:buChar char="Ø"/>
            </a:pPr>
            <a:r>
              <a:rPr lang="en-US" sz="3200" dirty="0" smtClean="0">
                <a:latin typeface="Garamond" pitchFamily="18" charset="0"/>
              </a:rPr>
              <a:t>Concrete footings may be plain or reinforced, with reinforcement running in one (one way) or two (two way) directions, depending on the direction of flexure.</a:t>
            </a:r>
          </a:p>
          <a:p>
            <a:pPr marL="609600" indent="-609600">
              <a:lnSpc>
                <a:spcPct val="90000"/>
              </a:lnSpc>
            </a:pPr>
            <a:endParaRPr lang="en-US" dirty="0" smtClean="0">
              <a:solidFill>
                <a:srgbClr val="000000"/>
              </a:solidFill>
            </a:endParaRPr>
          </a:p>
        </p:txBody>
      </p:sp>
      <p:sp>
        <p:nvSpPr>
          <p:cNvPr id="194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991496-8627-4FFD-87A6-9AE9E95FEA3A}" type="slidenum">
              <a:rPr lang="en-US" b="1" smtClean="0"/>
              <a:pPr eaLnBrk="1" hangingPunct="1"/>
              <a:t>14</a:t>
            </a:fld>
            <a:endParaRPr lang="en-US" b="1" smtClean="0"/>
          </a:p>
        </p:txBody>
      </p:sp>
    </p:spTree>
    <p:extLst>
      <p:ext uri="{BB962C8B-B14F-4D97-AF65-F5344CB8AC3E}">
        <p14:creationId xmlns:p14="http://schemas.microsoft.com/office/powerpoint/2010/main" val="894310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70543"/>
            <a:ext cx="8458200" cy="714828"/>
          </a:xfrm>
          <a:ln>
            <a:solidFill>
              <a:schemeClr val="accent1"/>
            </a:solidFill>
          </a:ln>
        </p:spPr>
        <p:txBody>
          <a:bodyPr/>
          <a:lstStyle/>
          <a:p>
            <a:r>
              <a:rPr lang="en-US" sz="4000" b="1" dirty="0" smtClean="0">
                <a:solidFill>
                  <a:schemeClr val="tx1"/>
                </a:solidFill>
                <a:latin typeface="Tempus Sans ITC" panose="04020404030D07020202" pitchFamily="82" charset="0"/>
              </a:rPr>
              <a:t>Footings…</a:t>
            </a:r>
            <a:endParaRPr lang="en-US" sz="4000" dirty="0" smtClean="0">
              <a:solidFill>
                <a:srgbClr val="000000"/>
              </a:solidFill>
              <a:latin typeface="Tempus Sans ITC" panose="04020404030D07020202" pitchFamily="82" charset="0"/>
            </a:endParaRPr>
          </a:p>
        </p:txBody>
      </p:sp>
      <p:sp>
        <p:nvSpPr>
          <p:cNvPr id="20483" name="Rectangle 3"/>
          <p:cNvSpPr>
            <a:spLocks noGrp="1" noChangeArrowheads="1"/>
          </p:cNvSpPr>
          <p:nvPr>
            <p:ph type="body" idx="1"/>
          </p:nvPr>
        </p:nvSpPr>
        <p:spPr>
          <a:xfrm>
            <a:off x="457200" y="1001486"/>
            <a:ext cx="8458200" cy="5719989"/>
          </a:xfrm>
          <a:ln>
            <a:solidFill>
              <a:schemeClr val="accent1"/>
            </a:solidFill>
          </a:ln>
        </p:spPr>
        <p:txBody>
          <a:bodyPr>
            <a:normAutofit lnSpcReduction="10000"/>
          </a:bodyPr>
          <a:lstStyle/>
          <a:p>
            <a:pPr algn="just">
              <a:lnSpc>
                <a:spcPct val="90000"/>
              </a:lnSpc>
              <a:buFont typeface="Wingdings" panose="05000000000000000000" pitchFamily="2" charset="2"/>
              <a:buChar char="Ø"/>
            </a:pPr>
            <a:r>
              <a:rPr lang="en-US" sz="2800" dirty="0" smtClean="0">
                <a:latin typeface="Garamond" pitchFamily="18" charset="0"/>
              </a:rPr>
              <a:t>Footing shapes usually vary with specific requirements and design needs. </a:t>
            </a:r>
          </a:p>
          <a:p>
            <a:pPr algn="just">
              <a:lnSpc>
                <a:spcPct val="90000"/>
              </a:lnSpc>
              <a:buFont typeface="Wingdings" panose="05000000000000000000" pitchFamily="2" charset="2"/>
              <a:buChar char="Ø"/>
            </a:pPr>
            <a:r>
              <a:rPr lang="en-US" sz="2800" b="1" dirty="0" smtClean="0">
                <a:solidFill>
                  <a:srgbClr val="FF0000"/>
                </a:solidFill>
                <a:effectLst>
                  <a:outerShdw blurRad="38100" dist="38100" dir="2700000" algn="tl">
                    <a:srgbClr val="000000">
                      <a:alpha val="43137"/>
                    </a:srgbClr>
                  </a:outerShdw>
                </a:effectLst>
                <a:latin typeface="Garamond" pitchFamily="18" charset="0"/>
              </a:rPr>
              <a:t>For spread or isolated footings, square shapes are common and usually most economical, but rectangular shapes are used if space is limited in one direction, or when loads are eccentric in one direction. </a:t>
            </a:r>
          </a:p>
          <a:p>
            <a:pPr algn="just">
              <a:lnSpc>
                <a:spcPct val="90000"/>
              </a:lnSpc>
              <a:buFont typeface="Wingdings" panose="05000000000000000000" pitchFamily="2" charset="2"/>
              <a:buChar char="Ø"/>
            </a:pPr>
            <a:r>
              <a:rPr lang="en-US" sz="2800" dirty="0" smtClean="0">
                <a:latin typeface="Garamond" pitchFamily="18" charset="0"/>
              </a:rPr>
              <a:t>The typically desired objective is to select the footing shape that makes the soil pressure (bearing pressure) as uniform as possible.</a:t>
            </a:r>
          </a:p>
          <a:p>
            <a:pPr algn="just">
              <a:lnSpc>
                <a:spcPct val="90000"/>
              </a:lnSpc>
              <a:buFont typeface="Wingdings" panose="05000000000000000000" pitchFamily="2" charset="2"/>
              <a:buChar char="Ø"/>
            </a:pPr>
            <a:r>
              <a:rPr lang="en-US" sz="2800" dirty="0" smtClean="0">
                <a:latin typeface="Garamond" pitchFamily="18" charset="0"/>
              </a:rPr>
              <a:t>Furthermore, footings may be of uniform thickness or may be sloped or stepped. Stepped or sloped footings are most commonly used to reduce the quantity of concrete away from the column where the bending moments are small and when the footing is not reinforced.   </a:t>
            </a:r>
          </a:p>
          <a:p>
            <a:pPr marL="609600" indent="-609600">
              <a:lnSpc>
                <a:spcPct val="90000"/>
              </a:lnSpc>
            </a:pPr>
            <a:endParaRPr lang="en-US" sz="2400" dirty="0" smtClean="0">
              <a:solidFill>
                <a:srgbClr val="000000"/>
              </a:solidFill>
            </a:endParaRPr>
          </a:p>
        </p:txBody>
      </p:sp>
      <p:sp>
        <p:nvSpPr>
          <p:cNvPr id="204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53CEB1-D1E6-41CE-949A-BC24C8D02B2C}" type="slidenum">
              <a:rPr lang="en-US" b="1" smtClean="0"/>
              <a:pPr eaLnBrk="1" hangingPunct="1"/>
              <a:t>15</a:t>
            </a:fld>
            <a:endParaRPr lang="en-US" b="1" smtClean="0"/>
          </a:p>
        </p:txBody>
      </p:sp>
    </p:spTree>
    <p:extLst>
      <p:ext uri="{BB962C8B-B14F-4D97-AF65-F5344CB8AC3E}">
        <p14:creationId xmlns:p14="http://schemas.microsoft.com/office/powerpoint/2010/main" val="944431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CB20F1-025F-4001-A97A-E5E625D1742E}" type="slidenum">
              <a:rPr lang="en-US" smtClean="0"/>
              <a:pPr eaLnBrk="1" hangingPunct="1"/>
              <a:t>16</a:t>
            </a:fld>
            <a:endParaRPr lang="en-US" smtClean="0"/>
          </a:p>
        </p:txBody>
      </p:sp>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60960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4"/>
          <p:cNvSpPr>
            <a:spLocks noChangeArrowheads="1"/>
          </p:cNvSpPr>
          <p:nvPr/>
        </p:nvSpPr>
        <p:spPr bwMode="auto">
          <a:xfrm>
            <a:off x="6248400" y="3106057"/>
            <a:ext cx="2743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2000" b="1" dirty="0">
                <a:cs typeface="Times New Roman" pitchFamily="18" charset="0"/>
              </a:rPr>
              <a:t>Figure:</a:t>
            </a:r>
          </a:p>
          <a:p>
            <a:pPr eaLnBrk="0" hangingPunct="0"/>
            <a:r>
              <a:rPr lang="en-US" sz="2000" dirty="0">
                <a:cs typeface="Times New Roman" pitchFamily="18" charset="0"/>
              </a:rPr>
              <a:t>Typical footings.</a:t>
            </a:r>
          </a:p>
          <a:p>
            <a:pPr eaLnBrk="0" hangingPunct="0"/>
            <a:endParaRPr lang="en-US" sz="2000" dirty="0">
              <a:cs typeface="Times New Roman" pitchFamily="18" charset="0"/>
            </a:endParaRPr>
          </a:p>
          <a:p>
            <a:pPr eaLnBrk="0" hangingPunct="0"/>
            <a:r>
              <a:rPr lang="en-US" sz="2000" dirty="0">
                <a:cs typeface="Times New Roman" pitchFamily="18" charset="0"/>
              </a:rPr>
              <a:t>(a) spread footings; </a:t>
            </a:r>
          </a:p>
          <a:p>
            <a:pPr eaLnBrk="0" hangingPunct="0"/>
            <a:r>
              <a:rPr lang="en-US" sz="2000" dirty="0">
                <a:cs typeface="Times New Roman" pitchFamily="18" charset="0"/>
              </a:rPr>
              <a:t>(b) stepped footing; </a:t>
            </a:r>
          </a:p>
          <a:p>
            <a:pPr eaLnBrk="0" hangingPunct="0"/>
            <a:r>
              <a:rPr lang="en-US" sz="2000" dirty="0">
                <a:cs typeface="Times New Roman" pitchFamily="18" charset="0"/>
              </a:rPr>
              <a:t>(c) sloped footing; </a:t>
            </a:r>
            <a:endParaRPr lang="en-US" sz="2000" dirty="0"/>
          </a:p>
          <a:p>
            <a:pPr eaLnBrk="0" hangingPunct="0"/>
            <a:r>
              <a:rPr lang="en-US" sz="2000" dirty="0">
                <a:cs typeface="Times New Roman" pitchFamily="18" charset="0"/>
              </a:rPr>
              <a:t>(d) Wall footing;</a:t>
            </a:r>
          </a:p>
          <a:p>
            <a:pPr eaLnBrk="0" hangingPunct="0"/>
            <a:r>
              <a:rPr lang="en-US" sz="2000" dirty="0">
                <a:cs typeface="Times New Roman" pitchFamily="18" charset="0"/>
              </a:rPr>
              <a:t>(e) footing with</a:t>
            </a:r>
          </a:p>
          <a:p>
            <a:pPr eaLnBrk="0" hangingPunct="0"/>
            <a:r>
              <a:rPr lang="en-US" sz="2000" dirty="0">
                <a:cs typeface="Times New Roman" pitchFamily="18" charset="0"/>
              </a:rPr>
              <a:t>      pedestal.</a:t>
            </a:r>
            <a:endParaRPr lang="en-US" sz="2000" dirty="0"/>
          </a:p>
        </p:txBody>
      </p:sp>
    </p:spTree>
    <p:extLst>
      <p:ext uri="{BB962C8B-B14F-4D97-AF65-F5344CB8AC3E}">
        <p14:creationId xmlns:p14="http://schemas.microsoft.com/office/powerpoint/2010/main" val="3364170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214DB5-3E49-48F1-91E0-2ABE27BF23F3}" type="slidenum">
              <a:rPr lang="en-US" smtClean="0">
                <a:solidFill>
                  <a:prstClr val="black">
                    <a:tint val="75000"/>
                  </a:prstClr>
                </a:solidFill>
              </a:rPr>
              <a:pPr/>
              <a:t>17</a:t>
            </a:fld>
            <a:endParaRPr lang="en-US">
              <a:solidFill>
                <a:prstClr val="black">
                  <a:tint val="75000"/>
                </a:prstClr>
              </a:solidFill>
            </a:endParaRPr>
          </a:p>
        </p:txBody>
      </p:sp>
      <p:pic>
        <p:nvPicPr>
          <p:cNvPr id="3" name="Picture 2"/>
          <p:cNvPicPr>
            <a:picLocks noChangeAspect="1"/>
          </p:cNvPicPr>
          <p:nvPr/>
        </p:nvPicPr>
        <p:blipFill>
          <a:blip r:embed="rId2"/>
          <a:stretch>
            <a:fillRect/>
          </a:stretch>
        </p:blipFill>
        <p:spPr>
          <a:xfrm>
            <a:off x="847725" y="128789"/>
            <a:ext cx="7448550" cy="6227561"/>
          </a:xfrm>
          <a:prstGeom prst="rect">
            <a:avLst/>
          </a:prstGeom>
        </p:spPr>
      </p:pic>
      <p:sp>
        <p:nvSpPr>
          <p:cNvPr id="4" name="TextBox 3"/>
          <p:cNvSpPr txBox="1"/>
          <p:nvPr/>
        </p:nvSpPr>
        <p:spPr>
          <a:xfrm>
            <a:off x="1596980" y="0"/>
            <a:ext cx="7547019" cy="369332"/>
          </a:xfrm>
          <a:prstGeom prst="rect">
            <a:avLst/>
          </a:prstGeom>
          <a:noFill/>
        </p:spPr>
        <p:txBody>
          <a:bodyPr wrap="square" rtlCol="0">
            <a:spAutoFit/>
          </a:bodyPr>
          <a:lstStyle/>
          <a:p>
            <a:pPr algn="ctr"/>
            <a:r>
              <a:rPr lang="en-US" dirty="0" smtClean="0"/>
              <a:t>Foundation Footing Types and structural component  </a:t>
            </a:r>
            <a:endParaRPr lang="en-US" dirty="0"/>
          </a:p>
        </p:txBody>
      </p:sp>
      <p:cxnSp>
        <p:nvCxnSpPr>
          <p:cNvPr id="6" name="Straight Arrow Connector 5"/>
          <p:cNvCxnSpPr/>
          <p:nvPr/>
        </p:nvCxnSpPr>
        <p:spPr>
          <a:xfrm flipV="1">
            <a:off x="1118181" y="4765183"/>
            <a:ext cx="478799" cy="95303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H="1" flipV="1">
            <a:off x="7902430" y="5018074"/>
            <a:ext cx="95350" cy="48120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372347" y="5800249"/>
            <a:ext cx="2422368" cy="369332"/>
          </a:xfrm>
          <a:prstGeom prst="rect">
            <a:avLst/>
          </a:prstGeom>
          <a:noFill/>
        </p:spPr>
        <p:txBody>
          <a:bodyPr wrap="square" rtlCol="0">
            <a:spAutoFit/>
          </a:bodyPr>
          <a:lstStyle/>
          <a:p>
            <a:r>
              <a:rPr lang="en-US" dirty="0" smtClean="0"/>
              <a:t>Combined Footing</a:t>
            </a:r>
            <a:endParaRPr lang="en-US" dirty="0"/>
          </a:p>
        </p:txBody>
      </p:sp>
      <p:sp>
        <p:nvSpPr>
          <p:cNvPr id="12" name="TextBox 11"/>
          <p:cNvSpPr txBox="1"/>
          <p:nvPr/>
        </p:nvSpPr>
        <p:spPr>
          <a:xfrm>
            <a:off x="6967471" y="5499279"/>
            <a:ext cx="2176529" cy="369332"/>
          </a:xfrm>
          <a:prstGeom prst="rect">
            <a:avLst/>
          </a:prstGeom>
          <a:noFill/>
        </p:spPr>
        <p:txBody>
          <a:bodyPr wrap="square" rtlCol="0">
            <a:spAutoFit/>
          </a:bodyPr>
          <a:lstStyle/>
          <a:p>
            <a:r>
              <a:rPr lang="en-US" dirty="0" smtClean="0"/>
              <a:t>Isolated Footing</a:t>
            </a:r>
            <a:endParaRPr lang="en-US" dirty="0"/>
          </a:p>
        </p:txBody>
      </p:sp>
      <p:sp>
        <p:nvSpPr>
          <p:cNvPr id="14" name="TextBox 13"/>
          <p:cNvSpPr txBox="1"/>
          <p:nvPr/>
        </p:nvSpPr>
        <p:spPr>
          <a:xfrm>
            <a:off x="4790942" y="5866508"/>
            <a:ext cx="2176529" cy="369332"/>
          </a:xfrm>
          <a:prstGeom prst="rect">
            <a:avLst/>
          </a:prstGeom>
          <a:noFill/>
        </p:spPr>
        <p:txBody>
          <a:bodyPr wrap="square" rtlCol="0">
            <a:spAutoFit/>
          </a:bodyPr>
          <a:lstStyle/>
          <a:p>
            <a:r>
              <a:rPr lang="en-US" dirty="0" smtClean="0"/>
              <a:t>Strip/wall  Footing</a:t>
            </a:r>
            <a:endParaRPr lang="en-US" dirty="0"/>
          </a:p>
        </p:txBody>
      </p:sp>
      <p:cxnSp>
        <p:nvCxnSpPr>
          <p:cNvPr id="15" name="Straight Arrow Connector 14"/>
          <p:cNvCxnSpPr/>
          <p:nvPr/>
        </p:nvCxnSpPr>
        <p:spPr>
          <a:xfrm flipH="1" flipV="1">
            <a:off x="6529271" y="5499279"/>
            <a:ext cx="95350" cy="48120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77751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1" y="127907"/>
            <a:ext cx="8458200" cy="786493"/>
          </a:xfrm>
          <a:ln>
            <a:solidFill>
              <a:schemeClr val="accent1"/>
            </a:solidFill>
          </a:ln>
        </p:spPr>
        <p:txBody>
          <a:bodyPr>
            <a:normAutofit/>
          </a:bodyPr>
          <a:lstStyle/>
          <a:p>
            <a:r>
              <a:rPr lang="en-US" sz="3000" dirty="0" smtClean="0">
                <a:solidFill>
                  <a:schemeClr val="tx1"/>
                </a:solidFill>
                <a:latin typeface="Tempus Sans ITC" panose="04020404030D07020202" pitchFamily="82" charset="0"/>
              </a:rPr>
              <a:t>Assumptions used in Footing Design</a:t>
            </a:r>
            <a:endParaRPr lang="en-US" sz="3000" dirty="0" smtClean="0">
              <a:solidFill>
                <a:srgbClr val="000000"/>
              </a:solidFill>
              <a:latin typeface="Tempus Sans ITC" panose="04020404030D07020202" pitchFamily="82" charset="0"/>
            </a:endParaRPr>
          </a:p>
        </p:txBody>
      </p:sp>
      <p:sp>
        <p:nvSpPr>
          <p:cNvPr id="22531" name="Rectangle 3"/>
          <p:cNvSpPr>
            <a:spLocks noGrp="1" noChangeArrowheads="1"/>
          </p:cNvSpPr>
          <p:nvPr>
            <p:ph type="body" idx="1"/>
          </p:nvPr>
        </p:nvSpPr>
        <p:spPr>
          <a:xfrm>
            <a:off x="457200" y="1088571"/>
            <a:ext cx="8458200" cy="5632904"/>
          </a:xfrm>
          <a:ln>
            <a:solidFill>
              <a:schemeClr val="accent1"/>
            </a:solidFill>
          </a:ln>
        </p:spPr>
        <p:txBody>
          <a:bodyPr>
            <a:normAutofit/>
          </a:bodyPr>
          <a:lstStyle/>
          <a:p>
            <a:pPr algn="just">
              <a:buFont typeface="Wingdings" panose="05000000000000000000" pitchFamily="2" charset="2"/>
              <a:buChar char="Ø"/>
            </a:pPr>
            <a:r>
              <a:rPr lang="en-US" sz="2400" dirty="0" smtClean="0">
                <a:latin typeface="Garamond" pitchFamily="18" charset="0"/>
              </a:rPr>
              <a:t>Theory of Elasticity analysis [Borowicka (1963)] and observations [Schultze (1961), Barden(1962)] indicate that the stress distribution beneath symmetrically loaded footings is not uniform. The actual stress distribution depends on both footing rigidity and base soil. </a:t>
            </a:r>
          </a:p>
          <a:p>
            <a:pPr algn="just">
              <a:buFont typeface="Wingdings" panose="05000000000000000000" pitchFamily="2" charset="2"/>
              <a:buChar char="Ø"/>
            </a:pPr>
            <a:r>
              <a:rPr lang="en-US" sz="2400" dirty="0" smtClean="0">
                <a:latin typeface="Garamond" pitchFamily="18" charset="0"/>
              </a:rPr>
              <a:t>For footings on </a:t>
            </a:r>
            <a:r>
              <a:rPr lang="en-US" sz="2400" u="sng" dirty="0" smtClean="0">
                <a:latin typeface="Garamond" pitchFamily="18" charset="0"/>
              </a:rPr>
              <a:t>loose sand</a:t>
            </a:r>
            <a:r>
              <a:rPr lang="en-US" sz="2400" dirty="0" smtClean="0">
                <a:latin typeface="Garamond" pitchFamily="18" charset="0"/>
              </a:rPr>
              <a:t> the grains near the edge tend to displace laterally, whereas the interior soil is relatively confined. This difference results in a pressure diagram qualitatively shown in Fig.[a].</a:t>
            </a:r>
          </a:p>
          <a:p>
            <a:pPr algn="just">
              <a:buFont typeface="Wingdings" panose="05000000000000000000" pitchFamily="2" charset="2"/>
              <a:buChar char="Ø"/>
            </a:pPr>
            <a:r>
              <a:rPr lang="en-US" sz="2400" dirty="0" smtClean="0">
                <a:latin typeface="Garamond" pitchFamily="18" charset="0"/>
              </a:rPr>
              <a:t>Fig [b] is the theoretical pressure distribution for the general case of rigid footings on any material. The high edge pressure may be explained by considering that edge shear must occur before any settlement can take place.</a:t>
            </a:r>
            <a:r>
              <a:rPr lang="en-US" sz="2400" dirty="0" smtClean="0"/>
              <a:t> </a:t>
            </a:r>
            <a:endParaRPr lang="en-US" sz="2400" dirty="0" smtClean="0">
              <a:solidFill>
                <a:srgbClr val="000000"/>
              </a:solidFill>
            </a:endParaRPr>
          </a:p>
        </p:txBody>
      </p:sp>
      <p:sp>
        <p:nvSpPr>
          <p:cNvPr id="2253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12AD2C-C8E9-43C7-97F5-092EDA09C6C0}" type="slidenum">
              <a:rPr lang="en-US" b="1" smtClean="0"/>
              <a:pPr eaLnBrk="1" hangingPunct="1"/>
              <a:t>18</a:t>
            </a:fld>
            <a:endParaRPr lang="en-US" b="1" smtClean="0"/>
          </a:p>
        </p:txBody>
      </p:sp>
    </p:spTree>
    <p:extLst>
      <p:ext uri="{BB962C8B-B14F-4D97-AF65-F5344CB8AC3E}">
        <p14:creationId xmlns:p14="http://schemas.microsoft.com/office/powerpoint/2010/main" val="2900580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17714" y="1161143"/>
            <a:ext cx="8697686" cy="5696857"/>
          </a:xfrm>
          <a:ln>
            <a:solidFill>
              <a:schemeClr val="accent1"/>
            </a:solidFill>
          </a:ln>
        </p:spPr>
        <p:txBody>
          <a:bodyPr/>
          <a:lstStyle/>
          <a:p>
            <a:pPr algn="just">
              <a:buFont typeface="Wingdings" panose="05000000000000000000" pitchFamily="2" charset="2"/>
              <a:buChar char="Ø"/>
              <a:defRPr/>
            </a:pPr>
            <a:r>
              <a:rPr lang="en-US" sz="2400" dirty="0" smtClean="0">
                <a:latin typeface="Garamond" pitchFamily="18" charset="0"/>
              </a:rPr>
              <a:t>The pressure distribution beneath most footings will be rather indeterminate because of the interaction of the footing rigidity with the soil type, state, and time response to stress. For this reason it is common practice to use the linear pressure distribution of Fig.[c ] beneath spread footings.</a:t>
            </a:r>
          </a:p>
          <a:p>
            <a:pPr marL="609600" indent="-609600">
              <a:lnSpc>
                <a:spcPct val="90000"/>
              </a:lnSpc>
              <a:defRPr/>
            </a:pPr>
            <a:endParaRPr lang="en-US" sz="2400" dirty="0" smtClean="0">
              <a:solidFill>
                <a:srgbClr val="000000"/>
              </a:solidFill>
            </a:endParaRPr>
          </a:p>
        </p:txBody>
      </p:sp>
      <p:sp>
        <p:nvSpPr>
          <p:cNvPr id="2355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650DD2-5365-4214-B1AB-220055C2F2EA}" type="slidenum">
              <a:rPr lang="en-US" b="1" smtClean="0"/>
              <a:pPr eaLnBrk="1" hangingPunct="1"/>
              <a:t>19</a:t>
            </a:fld>
            <a:endParaRPr lang="en-US" b="1" smtClean="0"/>
          </a:p>
        </p:txBody>
      </p:sp>
      <p:sp>
        <p:nvSpPr>
          <p:cNvPr id="23556" name="Rectangle 2"/>
          <p:cNvSpPr>
            <a:spLocks noGrp="1" noChangeArrowheads="1"/>
          </p:cNvSpPr>
          <p:nvPr>
            <p:ph type="title"/>
          </p:nvPr>
        </p:nvSpPr>
        <p:spPr>
          <a:xfrm>
            <a:off x="101600" y="381000"/>
            <a:ext cx="8813800" cy="643618"/>
          </a:xfrm>
          <a:ln>
            <a:solidFill>
              <a:schemeClr val="accent1"/>
            </a:solidFill>
          </a:ln>
        </p:spPr>
        <p:txBody>
          <a:bodyPr>
            <a:normAutofit/>
          </a:bodyPr>
          <a:lstStyle/>
          <a:p>
            <a:r>
              <a:rPr lang="en-US" sz="3000" dirty="0" smtClean="0">
                <a:solidFill>
                  <a:schemeClr val="tx1"/>
                </a:solidFill>
                <a:latin typeface="Tempus Sans ITC" panose="04020404030D07020202" pitchFamily="82" charset="0"/>
              </a:rPr>
              <a:t>Assumptions…</a:t>
            </a:r>
            <a:endParaRPr lang="en-US" sz="3000" dirty="0" smtClean="0">
              <a:solidFill>
                <a:srgbClr val="000000"/>
              </a:solidFill>
              <a:latin typeface="Tempus Sans ITC" panose="04020404030D07020202" pitchFamily="82" charset="0"/>
            </a:endParaRPr>
          </a:p>
        </p:txBody>
      </p:sp>
      <p:pic>
        <p:nvPicPr>
          <p:cNvPr id="235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03550"/>
            <a:ext cx="7086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217714" y="4068031"/>
            <a:ext cx="3048000" cy="2339102"/>
          </a:xfrm>
          <a:prstGeom prst="rect">
            <a:avLst/>
          </a:prstGeom>
          <a:noFill/>
          <a:ln w="9525">
            <a:noFill/>
            <a:miter lim="800000"/>
            <a:headEnd/>
            <a:tailEnd/>
          </a:ln>
        </p:spPr>
        <p:txBody>
          <a:bodyPr>
            <a:spAutoFit/>
          </a:bodyPr>
          <a:lstStyle/>
          <a:p>
            <a:pPr>
              <a:defRPr/>
            </a:pPr>
            <a:r>
              <a:rPr lang="en-US" b="1" dirty="0"/>
              <a:t>Figure:  </a:t>
            </a:r>
            <a:r>
              <a:rPr lang="en-US" dirty="0"/>
              <a:t>Probable pressure distribution beneath a rigid footing.  </a:t>
            </a:r>
          </a:p>
          <a:p>
            <a:pPr marL="457200" indent="-457200">
              <a:buFontTx/>
              <a:buAutoNum type="alphaLcParenBoth"/>
              <a:defRPr/>
            </a:pPr>
            <a:r>
              <a:rPr lang="en-US" dirty="0"/>
              <a:t>On a cohesionless soil; </a:t>
            </a:r>
          </a:p>
          <a:p>
            <a:pPr marL="457200" indent="-457200">
              <a:buFontTx/>
              <a:buAutoNum type="alphaLcParenBoth"/>
              <a:defRPr/>
            </a:pPr>
            <a:r>
              <a:rPr lang="en-US" dirty="0"/>
              <a:t>Generally for cohesive soils;</a:t>
            </a:r>
          </a:p>
          <a:p>
            <a:pPr>
              <a:defRPr/>
            </a:pPr>
            <a:r>
              <a:rPr lang="en-US" dirty="0"/>
              <a:t>(c) usual assumed linear distribution</a:t>
            </a:r>
            <a:r>
              <a:rPr lang="en-US" sz="2000" dirty="0"/>
              <a:t>.</a:t>
            </a:r>
          </a:p>
        </p:txBody>
      </p:sp>
    </p:spTree>
    <p:extLst>
      <p:ext uri="{BB962C8B-B14F-4D97-AF65-F5344CB8AC3E}">
        <p14:creationId xmlns:p14="http://schemas.microsoft.com/office/powerpoint/2010/main" val="1835847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228600"/>
            <a:ext cx="8400738" cy="805721"/>
          </a:xfrm>
          <a:ln>
            <a:solidFill>
              <a:schemeClr val="accent1"/>
            </a:solidFill>
          </a:ln>
        </p:spPr>
        <p:txBody>
          <a:bodyPr>
            <a:normAutofit fontScale="90000"/>
          </a:bodyPr>
          <a:lstStyle/>
          <a:p>
            <a:r>
              <a:rPr lang="en-US" sz="3600" b="1" dirty="0">
                <a:solidFill>
                  <a:srgbClr val="000000"/>
                </a:solidFill>
                <a:latin typeface="Tempus Sans ITC" panose="04020404030D07020202" pitchFamily="82" charset="0"/>
              </a:rPr>
              <a:t>Introduction to Shallow Foundation Design</a:t>
            </a:r>
            <a:endParaRPr lang="en-US" sz="3600" b="1" dirty="0" smtClean="0">
              <a:solidFill>
                <a:srgbClr val="000000"/>
              </a:solidFill>
              <a:latin typeface="Tempus Sans ITC" panose="04020404030D07020202" pitchFamily="82" charset="0"/>
            </a:endParaRPr>
          </a:p>
        </p:txBody>
      </p:sp>
      <p:sp>
        <p:nvSpPr>
          <p:cNvPr id="287747" name="Rectangle 3"/>
          <p:cNvSpPr>
            <a:spLocks noGrp="1" noChangeArrowheads="1"/>
          </p:cNvSpPr>
          <p:nvPr>
            <p:ph type="body" idx="1"/>
          </p:nvPr>
        </p:nvSpPr>
        <p:spPr>
          <a:xfrm>
            <a:off x="533400" y="1199213"/>
            <a:ext cx="8400738" cy="5353987"/>
          </a:xfrm>
          <a:ln>
            <a:solidFill>
              <a:schemeClr val="accent1"/>
            </a:solidFill>
          </a:ln>
        </p:spPr>
        <p:txBody>
          <a:bodyPr/>
          <a:lstStyle/>
          <a:p>
            <a:pPr>
              <a:buFont typeface="Wingdings" pitchFamily="2" charset="2"/>
              <a:buNone/>
              <a:defRPr/>
            </a:pPr>
            <a:r>
              <a:rPr lang="en-US" sz="2400" b="1" dirty="0" smtClean="0">
                <a:latin typeface="Garamond" pitchFamily="18" charset="0"/>
              </a:rPr>
              <a:t>General Requirements of Foundations:</a:t>
            </a:r>
            <a:endParaRPr lang="en-US" sz="2400" dirty="0" smtClean="0">
              <a:latin typeface="Garamond" pitchFamily="18" charset="0"/>
            </a:endParaRPr>
          </a:p>
          <a:p>
            <a:pPr algn="just">
              <a:buFont typeface="Wingdings" panose="05000000000000000000" pitchFamily="2" charset="2"/>
              <a:buChar char="Ø"/>
              <a:defRPr/>
            </a:pPr>
            <a:r>
              <a:rPr lang="en-US" sz="2400" b="1" dirty="0" smtClean="0">
                <a:latin typeface="Garamond" pitchFamily="18" charset="0"/>
              </a:rPr>
              <a:t> </a:t>
            </a:r>
            <a:r>
              <a:rPr lang="en-US" dirty="0" smtClean="0">
                <a:latin typeface="Garamond" pitchFamily="18" charset="0"/>
              </a:rPr>
              <a:t>For a satisfactory performance, a foundation must satisfy the following three basic criteria:</a:t>
            </a:r>
          </a:p>
          <a:p>
            <a:pPr lvl="2">
              <a:buFont typeface="Wingdings" panose="05000000000000000000" pitchFamily="2" charset="2"/>
              <a:buChar char="ü"/>
              <a:defRPr/>
            </a:pPr>
            <a:r>
              <a:rPr lang="en-US" sz="2800" dirty="0" smtClean="0">
                <a:latin typeface="Garamond" pitchFamily="18" charset="0"/>
                <a:ea typeface="+mn-ea"/>
                <a:cs typeface="+mn-cs"/>
              </a:rPr>
              <a:t>Location and depth criterion.</a:t>
            </a:r>
          </a:p>
          <a:p>
            <a:pPr lvl="2">
              <a:buFont typeface="Wingdings" panose="05000000000000000000" pitchFamily="2" charset="2"/>
              <a:buChar char="ü"/>
              <a:defRPr/>
            </a:pPr>
            <a:r>
              <a:rPr lang="en-US" sz="2800" dirty="0" smtClean="0">
                <a:latin typeface="Garamond" pitchFamily="18" charset="0"/>
                <a:ea typeface="+mn-ea"/>
                <a:cs typeface="+mn-cs"/>
              </a:rPr>
              <a:t>Shear failure criterion or bearing capacity.</a:t>
            </a:r>
          </a:p>
          <a:p>
            <a:pPr lvl="2">
              <a:buFont typeface="Wingdings" panose="05000000000000000000" pitchFamily="2" charset="2"/>
              <a:buChar char="ü"/>
              <a:defRPr/>
            </a:pPr>
            <a:r>
              <a:rPr lang="en-US" sz="2800" dirty="0" smtClean="0">
                <a:latin typeface="Garamond" pitchFamily="18" charset="0"/>
                <a:ea typeface="+mn-ea"/>
                <a:cs typeface="+mn-cs"/>
              </a:rPr>
              <a:t>Allowable Settlement.</a:t>
            </a:r>
          </a:p>
          <a:p>
            <a:pPr>
              <a:buFont typeface="Wingdings" pitchFamily="2" charset="2"/>
              <a:buNone/>
              <a:defRPr/>
            </a:pPr>
            <a:r>
              <a:rPr lang="en-US" sz="2400" b="1" dirty="0" smtClean="0">
                <a:latin typeface="Garamond" pitchFamily="18" charset="0"/>
              </a:rPr>
              <a:t>1. Location and Depth Criterion:</a:t>
            </a:r>
            <a:endParaRPr lang="en-US" sz="2400" dirty="0" smtClean="0">
              <a:latin typeface="Garamond" pitchFamily="18" charset="0"/>
            </a:endParaRPr>
          </a:p>
          <a:p>
            <a:pPr algn="just">
              <a:buFont typeface="Wingdings" panose="05000000000000000000" pitchFamily="2" charset="2"/>
              <a:buChar char="Ø"/>
              <a:defRPr/>
            </a:pPr>
            <a:r>
              <a:rPr lang="en-US" sz="2400" dirty="0" smtClean="0">
                <a:latin typeface="Garamond" pitchFamily="18" charset="0"/>
              </a:rPr>
              <a:t>As a general rule, any foundation should be placed at a depth where the soil stratum is adequate from the point of view of bearing capacity and settlement criteria.</a:t>
            </a:r>
          </a:p>
          <a:p>
            <a:pPr algn="just">
              <a:buFont typeface="Wingdings" pitchFamily="2" charset="2"/>
              <a:buNone/>
              <a:defRPr/>
            </a:pPr>
            <a:endParaRPr lang="en-US" sz="2400" dirty="0">
              <a:solidFill>
                <a:srgbClr val="000000"/>
              </a:solidFill>
            </a:endParaRPr>
          </a:p>
        </p:txBody>
      </p:sp>
      <p:sp>
        <p:nvSpPr>
          <p:cNvPr id="51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24BF09-6133-4C92-A5DE-FC20D9C20EA4}" type="slidenum">
              <a:rPr lang="en-US" smtClean="0"/>
              <a:pPr eaLnBrk="1" hangingPunct="1"/>
              <a:t>2</a:t>
            </a:fld>
            <a:endParaRPr lang="en-US" smtClean="0"/>
          </a:p>
        </p:txBody>
      </p:sp>
    </p:spTree>
    <p:extLst>
      <p:ext uri="{BB962C8B-B14F-4D97-AF65-F5344CB8AC3E}">
        <p14:creationId xmlns:p14="http://schemas.microsoft.com/office/powerpoint/2010/main" val="937537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685800" y="381000"/>
            <a:ext cx="7772400" cy="1143000"/>
          </a:xfrm>
        </p:spPr>
        <p:txBody>
          <a:bodyPr/>
          <a:lstStyle/>
          <a:p>
            <a:pPr>
              <a:defRPr/>
            </a:pPr>
            <a:r>
              <a:rPr lang="en-US" sz="3600" b="1" i="1" dirty="0" smtClean="0">
                <a:effectLst>
                  <a:outerShdw blurRad="38100" dist="38100" dir="2700000" algn="tl">
                    <a:srgbClr val="C0C0C0"/>
                  </a:outerShdw>
                </a:effectLst>
              </a:rPr>
              <a:t>Distribution of Soil Pressure</a:t>
            </a:r>
            <a:endParaRPr lang="en-US" dirty="0" smtClean="0"/>
          </a:p>
        </p:txBody>
      </p:sp>
      <p:pic>
        <p:nvPicPr>
          <p:cNvPr id="12291" name="Picture 3" descr="E:\CVEN444\footing\foot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82713"/>
            <a:ext cx="4305300"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2" name="Group 7"/>
          <p:cNvGrpSpPr>
            <a:grpSpLocks/>
          </p:cNvGrpSpPr>
          <p:nvPr/>
        </p:nvGrpSpPr>
        <p:grpSpPr bwMode="auto">
          <a:xfrm>
            <a:off x="304800" y="1828800"/>
            <a:ext cx="8382000" cy="3581400"/>
            <a:chOff x="144" y="1200"/>
            <a:chExt cx="5280" cy="2256"/>
          </a:xfrm>
        </p:grpSpPr>
        <p:sp>
          <p:nvSpPr>
            <p:cNvPr id="12295" name="Text Box 4"/>
            <p:cNvSpPr txBox="1">
              <a:spLocks noChangeArrowheads="1"/>
            </p:cNvSpPr>
            <p:nvPr/>
          </p:nvSpPr>
          <p:spPr bwMode="auto">
            <a:xfrm>
              <a:off x="144" y="1200"/>
              <a:ext cx="3072" cy="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sz="2800" dirty="0"/>
                <a:t>When the column load P is applied on the centroid of the footing, a uniform pressure is assumed to develop on the soil surface below the footing area.  </a:t>
              </a:r>
            </a:p>
          </p:txBody>
        </p:sp>
        <p:sp>
          <p:nvSpPr>
            <p:cNvPr id="12296" name="Text Box 6"/>
            <p:cNvSpPr txBox="1">
              <a:spLocks noChangeArrowheads="1"/>
            </p:cNvSpPr>
            <p:nvPr/>
          </p:nvSpPr>
          <p:spPr bwMode="auto">
            <a:xfrm>
              <a:off x="144" y="2591"/>
              <a:ext cx="5280"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sz="2800" dirty="0"/>
                <a:t>However the actual distribution of the soil is not uniform, but depends on may factors especially the composition of the soil and degree of flexibility of the footing.</a:t>
              </a:r>
            </a:p>
          </p:txBody>
        </p:sp>
      </p:grpSp>
      <p:sp>
        <p:nvSpPr>
          <p:cNvPr id="12294"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E9CF8FF-157D-4107-9C26-4DE84B07440D}" type="slidenum">
              <a:rPr lang="en-US" sz="1400"/>
              <a:pPr>
                <a:spcBef>
                  <a:spcPct val="0"/>
                </a:spcBef>
                <a:buFontTx/>
                <a:buNone/>
              </a:pPr>
              <a:t>20</a:t>
            </a:fld>
            <a:endParaRPr lang="en-US" sz="1400"/>
          </a:p>
        </p:txBody>
      </p:sp>
    </p:spTree>
    <p:extLst>
      <p:ext uri="{BB962C8B-B14F-4D97-AF65-F5344CB8AC3E}">
        <p14:creationId xmlns:p14="http://schemas.microsoft.com/office/powerpoint/2010/main" val="3682743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title"/>
          </p:nvPr>
        </p:nvSpPr>
        <p:spPr>
          <a:xfrm>
            <a:off x="685800" y="381000"/>
            <a:ext cx="7772400" cy="1143000"/>
          </a:xfrm>
        </p:spPr>
        <p:txBody>
          <a:bodyPr/>
          <a:lstStyle/>
          <a:p>
            <a:pPr>
              <a:defRPr/>
            </a:pPr>
            <a:r>
              <a:rPr lang="en-US" sz="3600" b="1" i="1" dirty="0" smtClean="0">
                <a:effectLst>
                  <a:outerShdw blurRad="38100" dist="38100" dir="2700000" algn="tl">
                    <a:srgbClr val="C0C0C0"/>
                  </a:outerShdw>
                </a:effectLst>
              </a:rPr>
              <a:t>Distribution of Soil Pressure</a:t>
            </a:r>
            <a:endParaRPr lang="en-US" dirty="0" smtClean="0"/>
          </a:p>
        </p:txBody>
      </p:sp>
      <p:sp>
        <p:nvSpPr>
          <p:cNvPr id="13315" name="Text Box 4"/>
          <p:cNvSpPr txBox="1">
            <a:spLocks noChangeArrowheads="1"/>
          </p:cNvSpPr>
          <p:nvPr/>
        </p:nvSpPr>
        <p:spPr bwMode="auto">
          <a:xfrm>
            <a:off x="76200" y="4587875"/>
            <a:ext cx="441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sz="2800"/>
              <a:t>Soil pressure distribution in cohesionless soil.</a:t>
            </a:r>
          </a:p>
        </p:txBody>
      </p:sp>
      <p:pic>
        <p:nvPicPr>
          <p:cNvPr id="13316" name="Picture 5" descr="E:\CVEN444\footing\foot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3581400"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E:\CVEN444\footing\foot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52600"/>
            <a:ext cx="3124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7"/>
          <p:cNvSpPr txBox="1">
            <a:spLocks noChangeArrowheads="1"/>
          </p:cNvSpPr>
          <p:nvPr/>
        </p:nvSpPr>
        <p:spPr bwMode="auto">
          <a:xfrm>
            <a:off x="4495800" y="4572000"/>
            <a:ext cx="441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sz="2800" dirty="0"/>
              <a:t>Soil pressure distribution in cohesive soil</a:t>
            </a:r>
            <a:r>
              <a:rPr lang="en-US" sz="2400" dirty="0"/>
              <a:t>.</a:t>
            </a:r>
            <a:endParaRPr lang="en-US" sz="2800" dirty="0"/>
          </a:p>
        </p:txBody>
      </p:sp>
      <p:sp>
        <p:nvSpPr>
          <p:cNvPr id="13320"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CA97708-374A-4975-8E95-A7B4642F76EC}" type="slidenum">
              <a:rPr lang="en-US" sz="1400"/>
              <a:pPr>
                <a:spcBef>
                  <a:spcPct val="0"/>
                </a:spcBef>
                <a:buFontTx/>
                <a:buNone/>
              </a:pPr>
              <a:t>21</a:t>
            </a:fld>
            <a:endParaRPr lang="en-US" sz="1400"/>
          </a:p>
        </p:txBody>
      </p:sp>
    </p:spTree>
    <p:extLst>
      <p:ext uri="{BB962C8B-B14F-4D97-AF65-F5344CB8AC3E}">
        <p14:creationId xmlns:p14="http://schemas.microsoft.com/office/powerpoint/2010/main" val="3606212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274638"/>
            <a:ext cx="8636000" cy="1143000"/>
          </a:xfrm>
          <a:ln>
            <a:solidFill>
              <a:schemeClr val="accent1"/>
            </a:solidFill>
          </a:ln>
        </p:spPr>
        <p:txBody>
          <a:bodyPr>
            <a:normAutofit/>
          </a:bodyPr>
          <a:lstStyle/>
          <a:p>
            <a:r>
              <a:rPr lang="en-US" sz="3600" dirty="0" smtClean="0">
                <a:latin typeface="Tempus Sans ITC" panose="04020404030D07020202" pitchFamily="82" charset="0"/>
              </a:rPr>
              <a:t>Ultimate Bearing Capacity of Soil</a:t>
            </a:r>
          </a:p>
        </p:txBody>
      </p:sp>
      <p:sp>
        <p:nvSpPr>
          <p:cNvPr id="14339" name="Rectangle 2"/>
          <p:cNvSpPr>
            <a:spLocks noChangeArrowheads="1"/>
          </p:cNvSpPr>
          <p:nvPr/>
        </p:nvSpPr>
        <p:spPr bwMode="auto">
          <a:xfrm>
            <a:off x="304800" y="1874838"/>
            <a:ext cx="8636000" cy="23083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3600" dirty="0"/>
              <a:t>The maximum intensity of loading at the base of a foundation which causes shear failure of soil is called </a:t>
            </a:r>
            <a:r>
              <a:rPr lang="en-US" sz="3600" i="1" dirty="0"/>
              <a:t>ultimate bearing capacity of soil, </a:t>
            </a:r>
            <a:r>
              <a:rPr lang="en-US" sz="3600" dirty="0"/>
              <a:t>denoted by q</a:t>
            </a:r>
            <a:r>
              <a:rPr lang="en-US" sz="2400" dirty="0"/>
              <a:t>u</a:t>
            </a:r>
            <a:r>
              <a:rPr lang="en-US" sz="3600" i="1" dirty="0"/>
              <a:t> </a:t>
            </a:r>
            <a:r>
              <a:rPr lang="en-US" sz="3600" dirty="0"/>
              <a:t>.</a:t>
            </a:r>
          </a:p>
        </p:txBody>
      </p:sp>
      <p:sp>
        <p:nvSpPr>
          <p:cNvPr id="14341"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DC8D95E-29B8-4A63-A6B3-CE31484C6F91}" type="slidenum">
              <a:rPr lang="en-US" sz="1400"/>
              <a:pPr>
                <a:spcBef>
                  <a:spcPct val="0"/>
                </a:spcBef>
                <a:buFontTx/>
                <a:buNone/>
              </a:pPr>
              <a:t>22</a:t>
            </a:fld>
            <a:endParaRPr lang="en-US" sz="1400"/>
          </a:p>
        </p:txBody>
      </p:sp>
    </p:spTree>
    <p:extLst>
      <p:ext uri="{BB962C8B-B14F-4D97-AF65-F5344CB8AC3E}">
        <p14:creationId xmlns:p14="http://schemas.microsoft.com/office/powerpoint/2010/main" val="1445741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14300" y="158524"/>
            <a:ext cx="8915400" cy="653641"/>
          </a:xfrm>
          <a:ln>
            <a:solidFill>
              <a:schemeClr val="accent1"/>
            </a:solidFill>
          </a:ln>
        </p:spPr>
        <p:txBody>
          <a:bodyPr>
            <a:normAutofit fontScale="90000"/>
          </a:bodyPr>
          <a:lstStyle/>
          <a:p>
            <a:r>
              <a:rPr lang="en-US" sz="4000" dirty="0" smtClean="0">
                <a:latin typeface="Tempus Sans ITC" panose="04020404030D07020202" pitchFamily="82" charset="0"/>
              </a:rPr>
              <a:t>Allowable Bearing capacity of Soil</a:t>
            </a:r>
          </a:p>
        </p:txBody>
      </p:sp>
      <p:sp>
        <p:nvSpPr>
          <p:cNvPr id="15363" name="Rectangle 2"/>
          <p:cNvSpPr>
            <a:spLocks noChangeArrowheads="1"/>
          </p:cNvSpPr>
          <p:nvPr/>
        </p:nvSpPr>
        <p:spPr bwMode="auto">
          <a:xfrm>
            <a:off x="114300" y="952832"/>
            <a:ext cx="8915400" cy="57246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indent="-457200">
              <a:lnSpc>
                <a:spcPct val="150000"/>
              </a:lnSpc>
              <a:spcBef>
                <a:spcPct val="0"/>
              </a:spcBef>
              <a:buFont typeface="Wingdings" panose="05000000000000000000" pitchFamily="2" charset="2"/>
              <a:buChar char="Ø"/>
            </a:pPr>
            <a:r>
              <a:rPr lang="en-US" sz="2800" dirty="0"/>
              <a:t>The intensity of loading that the soil carries without causing shear failure and without causing excessive settlement is called </a:t>
            </a:r>
            <a:r>
              <a:rPr lang="en-US" sz="2800" b="1" i="1" dirty="0"/>
              <a:t>allowable bearing capacity of soil</a:t>
            </a:r>
            <a:r>
              <a:rPr lang="en-US" sz="2800" i="1" dirty="0"/>
              <a:t>, </a:t>
            </a:r>
            <a:r>
              <a:rPr lang="en-US" sz="2800" dirty="0"/>
              <a:t>denoted by </a:t>
            </a:r>
            <a:r>
              <a:rPr lang="en-US" sz="2800" i="1" dirty="0"/>
              <a:t>qa </a:t>
            </a:r>
            <a:r>
              <a:rPr lang="en-US" sz="2800" dirty="0"/>
              <a:t>.</a:t>
            </a:r>
          </a:p>
          <a:p>
            <a:pPr marL="457200" indent="-457200">
              <a:lnSpc>
                <a:spcPct val="150000"/>
              </a:lnSpc>
              <a:spcBef>
                <a:spcPct val="0"/>
              </a:spcBef>
              <a:buFont typeface="Wingdings" panose="05000000000000000000" pitchFamily="2" charset="2"/>
              <a:buChar char="Ø"/>
            </a:pPr>
            <a:r>
              <a:rPr lang="en-US" sz="2800" dirty="0"/>
              <a:t>The gross pressure represents the total stress in the soil created by all the loads above the base of the footing. These loads include: </a:t>
            </a:r>
            <a:endParaRPr lang="en-US" sz="2800" dirty="0" smtClean="0"/>
          </a:p>
          <a:p>
            <a:pPr marL="1657350" lvl="2" indent="-514350">
              <a:spcBef>
                <a:spcPct val="0"/>
              </a:spcBef>
              <a:buFont typeface="+mj-lt"/>
              <a:buAutoNum type="alphaLcParenR"/>
            </a:pPr>
            <a:r>
              <a:rPr lang="en-US" dirty="0" smtClean="0"/>
              <a:t>column </a:t>
            </a:r>
            <a:r>
              <a:rPr lang="en-US" dirty="0"/>
              <a:t>service loads; </a:t>
            </a:r>
            <a:endParaRPr lang="en-US" dirty="0" smtClean="0"/>
          </a:p>
          <a:p>
            <a:pPr marL="1657350" lvl="2" indent="-514350">
              <a:spcBef>
                <a:spcPct val="0"/>
              </a:spcBef>
              <a:buFont typeface="+mj-lt"/>
              <a:buAutoNum type="alphaLcParenR"/>
            </a:pPr>
            <a:r>
              <a:rPr lang="en-US" dirty="0" smtClean="0"/>
              <a:t>the </a:t>
            </a:r>
            <a:r>
              <a:rPr lang="en-US" dirty="0"/>
              <a:t>weight of the footing; and </a:t>
            </a:r>
            <a:endParaRPr lang="en-US" dirty="0" smtClean="0"/>
          </a:p>
          <a:p>
            <a:pPr marL="1657350" lvl="2" indent="-514350">
              <a:spcBef>
                <a:spcPct val="0"/>
              </a:spcBef>
              <a:buFont typeface="+mj-lt"/>
              <a:buAutoNum type="alphaLcParenR"/>
            </a:pPr>
            <a:r>
              <a:rPr lang="en-US" dirty="0" smtClean="0"/>
              <a:t>the </a:t>
            </a:r>
            <a:r>
              <a:rPr lang="en-US" dirty="0"/>
              <a:t>weight of the soil on the top of the footing,</a:t>
            </a:r>
          </a:p>
        </p:txBody>
      </p:sp>
      <p:sp>
        <p:nvSpPr>
          <p:cNvPr id="15365"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18D0015-45A0-42B5-973C-53879024BB06}" type="slidenum">
              <a:rPr lang="en-US" sz="1400"/>
              <a:pPr>
                <a:spcBef>
                  <a:spcPct val="0"/>
                </a:spcBef>
                <a:buFontTx/>
                <a:buNone/>
              </a:pPr>
              <a:t>23</a:t>
            </a:fld>
            <a:endParaRPr lang="en-US" sz="1400"/>
          </a:p>
        </p:txBody>
      </p:sp>
    </p:spTree>
    <p:extLst>
      <p:ext uri="{BB962C8B-B14F-4D97-AF65-F5344CB8AC3E}">
        <p14:creationId xmlns:p14="http://schemas.microsoft.com/office/powerpoint/2010/main" val="683239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228600" y="1981200"/>
            <a:ext cx="8915400" cy="4114800"/>
          </a:xfrm>
          <a:blipFill rotWithShape="1">
            <a:blip r:embed="rId2"/>
            <a:stretch>
              <a:fillRect l="-1778" t="-2074"/>
            </a:stretch>
          </a:blipFill>
          <a:ln>
            <a:solidFill>
              <a:schemeClr val="accent1"/>
            </a:solidFill>
          </a:ln>
          <a:extLst/>
        </p:spPr>
        <p:txBody>
          <a:bodyPr/>
          <a:lstStyle/>
          <a:p>
            <a:pPr>
              <a:defRPr/>
            </a:pPr>
            <a:r>
              <a:rPr lang="en-US" dirty="0">
                <a:noFill/>
              </a:rPr>
              <a:t> </a:t>
            </a:r>
          </a:p>
        </p:txBody>
      </p:sp>
      <p:sp>
        <p:nvSpPr>
          <p:cNvPr id="16387" name="Title 1"/>
          <p:cNvSpPr txBox="1">
            <a:spLocks/>
          </p:cNvSpPr>
          <p:nvPr/>
        </p:nvSpPr>
        <p:spPr bwMode="auto">
          <a:xfrm>
            <a:off x="228601" y="762000"/>
            <a:ext cx="8741228" cy="7765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sz="4000" dirty="0">
                <a:solidFill>
                  <a:schemeClr val="tx2"/>
                </a:solidFill>
              </a:rPr>
              <a:t>Allowable Bearing capacity of Soil</a:t>
            </a:r>
          </a:p>
        </p:txBody>
      </p:sp>
      <p:sp>
        <p:nvSpPr>
          <p:cNvPr id="16389"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CCD6335-0DE1-40B2-9CE6-D86EE48074D4}" type="slidenum">
              <a:rPr lang="en-US" sz="1400"/>
              <a:pPr>
                <a:spcBef>
                  <a:spcPct val="0"/>
                </a:spcBef>
                <a:buFontTx/>
                <a:buNone/>
              </a:pPr>
              <a:t>24</a:t>
            </a:fld>
            <a:endParaRPr lang="en-US" sz="1400"/>
          </a:p>
        </p:txBody>
      </p:sp>
    </p:spTree>
    <p:extLst>
      <p:ext uri="{BB962C8B-B14F-4D97-AF65-F5344CB8AC3E}">
        <p14:creationId xmlns:p14="http://schemas.microsoft.com/office/powerpoint/2010/main" val="1320581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61257" y="304800"/>
            <a:ext cx="8654143" cy="642937"/>
          </a:xfrm>
          <a:ln>
            <a:solidFill>
              <a:schemeClr val="accent1"/>
            </a:solidFill>
          </a:ln>
        </p:spPr>
        <p:txBody>
          <a:bodyPr>
            <a:normAutofit fontScale="90000"/>
          </a:bodyPr>
          <a:lstStyle/>
          <a:p>
            <a:r>
              <a:rPr lang="en-US" sz="4000" dirty="0" smtClean="0">
                <a:latin typeface="Tempus Sans ITC" panose="04020404030D07020202" pitchFamily="82" charset="0"/>
              </a:rPr>
              <a:t>Concentrically loaded Footings</a:t>
            </a:r>
          </a:p>
        </p:txBody>
      </p:sp>
      <p:sp>
        <p:nvSpPr>
          <p:cNvPr id="3" name="Content Placeholder 2"/>
          <p:cNvSpPr>
            <a:spLocks noGrp="1" noRot="1" noChangeAspect="1" noMove="1" noResize="1" noEditPoints="1" noAdjustHandles="1" noChangeArrowheads="1" noChangeShapeType="1" noTextEdit="1"/>
          </p:cNvSpPr>
          <p:nvPr>
            <p:ph idx="1"/>
          </p:nvPr>
        </p:nvSpPr>
        <p:spPr>
          <a:xfrm>
            <a:off x="152400" y="1066800"/>
            <a:ext cx="8763000" cy="5334000"/>
          </a:xfrm>
          <a:blipFill rotWithShape="1">
            <a:blip r:embed="rId2"/>
            <a:stretch>
              <a:fillRect l="-1739" t="-1600"/>
            </a:stretch>
          </a:blipFill>
          <a:ln>
            <a:solidFill>
              <a:schemeClr val="accent1"/>
            </a:solidFill>
          </a:ln>
          <a:extLst/>
        </p:spPr>
        <p:txBody>
          <a:bodyPr/>
          <a:lstStyle/>
          <a:p>
            <a:pPr>
              <a:defRPr/>
            </a:pPr>
            <a:r>
              <a:rPr lang="en-US" dirty="0">
                <a:noFill/>
              </a:rPr>
              <a:t> </a:t>
            </a: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085" y="3407001"/>
            <a:ext cx="4595967" cy="294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4"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64C8B32-95ED-4DD1-9012-C7A7D319B931}" type="slidenum">
              <a:rPr lang="en-US" sz="1400"/>
              <a:pPr>
                <a:spcBef>
                  <a:spcPct val="0"/>
                </a:spcBef>
                <a:buFontTx/>
                <a:buNone/>
              </a:pPr>
              <a:t>25</a:t>
            </a:fld>
            <a:endParaRPr lang="en-US" sz="1400"/>
          </a:p>
        </p:txBody>
      </p:sp>
    </p:spTree>
    <p:extLst>
      <p:ext uri="{BB962C8B-B14F-4D97-AF65-F5344CB8AC3E}">
        <p14:creationId xmlns:p14="http://schemas.microsoft.com/office/powerpoint/2010/main" val="71267414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1000" fill="hold"/>
                                        <p:tgtEl>
                                          <p:spTgt spid="50178"/>
                                        </p:tgtEl>
                                        <p:attrNameLst>
                                          <p:attrName>ppt_w</p:attrName>
                                        </p:attrNameLst>
                                      </p:cBhvr>
                                      <p:tavLst>
                                        <p:tav tm="0">
                                          <p:val>
                                            <p:fltVal val="0"/>
                                          </p:val>
                                        </p:tav>
                                        <p:tav tm="100000">
                                          <p:val>
                                            <p:strVal val="#ppt_w"/>
                                          </p:val>
                                        </p:tav>
                                      </p:tavLst>
                                    </p:anim>
                                    <p:anim calcmode="lin" valueType="num">
                                      <p:cBhvr>
                                        <p:cTn id="8" dur="1000" fill="hold"/>
                                        <p:tgtEl>
                                          <p:spTgt spid="50178"/>
                                        </p:tgtEl>
                                        <p:attrNameLst>
                                          <p:attrName>ppt_h</p:attrName>
                                        </p:attrNameLst>
                                      </p:cBhvr>
                                      <p:tavLst>
                                        <p:tav tm="0">
                                          <p:val>
                                            <p:fltVal val="0"/>
                                          </p:val>
                                        </p:tav>
                                        <p:tav tm="100000">
                                          <p:val>
                                            <p:strVal val="#ppt_h"/>
                                          </p:val>
                                        </p:tav>
                                      </p:tavLst>
                                    </p:anim>
                                    <p:anim calcmode="lin" valueType="num">
                                      <p:cBhvr>
                                        <p:cTn id="9" dur="1000" fill="hold"/>
                                        <p:tgtEl>
                                          <p:spTgt spid="50178"/>
                                        </p:tgtEl>
                                        <p:attrNameLst>
                                          <p:attrName>style.rotation</p:attrName>
                                        </p:attrNameLst>
                                      </p:cBhvr>
                                      <p:tavLst>
                                        <p:tav tm="0">
                                          <p:val>
                                            <p:fltVal val="90"/>
                                          </p:val>
                                        </p:tav>
                                        <p:tav tm="100000">
                                          <p:val>
                                            <p:fltVal val="0"/>
                                          </p:val>
                                        </p:tav>
                                      </p:tavLst>
                                    </p:anim>
                                    <p:animEffect transition="in" filter="fade">
                                      <p:cBhvr>
                                        <p:cTn id="10" dur="1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08" y="274638"/>
            <a:ext cx="8326192" cy="665520"/>
          </a:xfrm>
          <a:ln>
            <a:solidFill>
              <a:schemeClr val="accent1"/>
            </a:solidFill>
          </a:ln>
        </p:spPr>
        <p:txBody>
          <a:bodyPr>
            <a:normAutofit fontScale="90000"/>
          </a:bodyPr>
          <a:lstStyle/>
          <a:p>
            <a:r>
              <a:rPr lang="en-US" dirty="0">
                <a:latin typeface="Tempus Sans ITC" panose="04020404030D07020202" pitchFamily="82" charset="0"/>
              </a:rPr>
              <a:t>Design Considerations</a:t>
            </a:r>
          </a:p>
        </p:txBody>
      </p:sp>
      <p:sp>
        <p:nvSpPr>
          <p:cNvPr id="3" name="Content Placeholder 2"/>
          <p:cNvSpPr>
            <a:spLocks noGrp="1"/>
          </p:cNvSpPr>
          <p:nvPr>
            <p:ph idx="1"/>
          </p:nvPr>
        </p:nvSpPr>
        <p:spPr>
          <a:xfrm>
            <a:off x="360608" y="1081825"/>
            <a:ext cx="8326192" cy="5576552"/>
          </a:xfrm>
          <a:ln>
            <a:solidFill>
              <a:schemeClr val="accent1"/>
            </a:solidFill>
          </a:ln>
        </p:spPr>
        <p:txBody>
          <a:bodyPr>
            <a:noAutofit/>
          </a:bodyPr>
          <a:lstStyle/>
          <a:p>
            <a:pPr marL="457200" indent="-457200">
              <a:buFont typeface="+mj-lt"/>
              <a:buAutoNum type="arabicPeriod"/>
            </a:pPr>
            <a:r>
              <a:rPr lang="en-US" sz="3000" b="1" dirty="0">
                <a:latin typeface="Tempus Sans ITC" panose="04020404030D07020202" pitchFamily="82" charset="0"/>
              </a:rPr>
              <a:t>The area of the footing based on the allowable bearing soil capacity </a:t>
            </a:r>
          </a:p>
          <a:p>
            <a:pPr marL="457200" indent="-457200">
              <a:buFont typeface="+mj-lt"/>
              <a:buAutoNum type="arabicPeriod"/>
            </a:pPr>
            <a:r>
              <a:rPr lang="en-US" sz="3000" b="1" dirty="0">
                <a:latin typeface="Tempus Sans ITC" panose="04020404030D07020202" pitchFamily="82" charset="0"/>
              </a:rPr>
              <a:t>Two-way shear or punch out shear.</a:t>
            </a:r>
          </a:p>
          <a:p>
            <a:pPr marL="457200" indent="-457200">
              <a:buFont typeface="+mj-lt"/>
              <a:buAutoNum type="arabicPeriod"/>
            </a:pPr>
            <a:r>
              <a:rPr lang="en-US" sz="3000" b="1" dirty="0">
                <a:latin typeface="Tempus Sans ITC" panose="04020404030D07020202" pitchFamily="82" charset="0"/>
              </a:rPr>
              <a:t>One-way bearing </a:t>
            </a:r>
          </a:p>
          <a:p>
            <a:pPr marL="457200" indent="-457200">
              <a:buFont typeface="+mj-lt"/>
              <a:buAutoNum type="arabicPeriod"/>
            </a:pPr>
            <a:r>
              <a:rPr lang="en-US" sz="3000" b="1" dirty="0">
                <a:latin typeface="Tempus Sans ITC" panose="04020404030D07020202" pitchFamily="82" charset="0"/>
              </a:rPr>
              <a:t>Bending moment and steel reinforcement </a:t>
            </a:r>
            <a:r>
              <a:rPr lang="en-US" sz="3000" b="1" dirty="0" smtClean="0">
                <a:latin typeface="Tempus Sans ITC" panose="04020404030D07020202" pitchFamily="82" charset="0"/>
              </a:rPr>
              <a:t>required</a:t>
            </a:r>
          </a:p>
          <a:p>
            <a:pPr marL="457200" indent="-457200">
              <a:buFont typeface="+mj-lt"/>
              <a:buAutoNum type="arabicPeriod"/>
            </a:pPr>
            <a:r>
              <a:rPr lang="en-US" sz="3000" b="1" dirty="0">
                <a:latin typeface="Tempus Sans ITC" panose="04020404030D07020202" pitchFamily="82" charset="0"/>
              </a:rPr>
              <a:t>Bearing capacity of columns at their base</a:t>
            </a:r>
          </a:p>
          <a:p>
            <a:pPr marL="457200" indent="-457200">
              <a:buFont typeface="+mj-lt"/>
              <a:buAutoNum type="arabicPeriod"/>
            </a:pPr>
            <a:r>
              <a:rPr lang="en-US" sz="3000" b="1" dirty="0">
                <a:latin typeface="Tempus Sans ITC" panose="04020404030D07020202" pitchFamily="82" charset="0"/>
              </a:rPr>
              <a:t>Dowel requirements</a:t>
            </a:r>
          </a:p>
          <a:p>
            <a:pPr marL="457200" indent="-457200">
              <a:buFont typeface="+mj-lt"/>
              <a:buAutoNum type="arabicPeriod"/>
            </a:pPr>
            <a:r>
              <a:rPr lang="en-US" sz="3000" b="1" dirty="0">
                <a:latin typeface="Tempus Sans ITC" panose="04020404030D07020202" pitchFamily="82" charset="0"/>
              </a:rPr>
              <a:t>Development length of bars</a:t>
            </a:r>
          </a:p>
          <a:p>
            <a:pPr marL="457200" indent="-457200">
              <a:buFont typeface="+mj-lt"/>
              <a:buAutoNum type="arabicPeriod"/>
            </a:pPr>
            <a:r>
              <a:rPr lang="en-US" sz="3000" b="1" dirty="0">
                <a:latin typeface="Tempus Sans ITC" panose="04020404030D07020202" pitchFamily="82" charset="0"/>
              </a:rPr>
              <a:t>Detail working drawings</a:t>
            </a:r>
          </a:p>
          <a:p>
            <a:pPr>
              <a:lnSpc>
                <a:spcPct val="150000"/>
              </a:lnSpc>
              <a:buFont typeface="Wingdings" panose="05000000000000000000" pitchFamily="2" charset="2"/>
              <a:buChar char="Ø"/>
            </a:pPr>
            <a:endParaRPr lang="en-US" sz="2200" dirty="0">
              <a:latin typeface="Tempus Sans ITC" panose="04020404030D07020202" pitchFamily="82" charset="0"/>
            </a:endParaRPr>
          </a:p>
          <a:p>
            <a:pPr>
              <a:lnSpc>
                <a:spcPct val="150000"/>
              </a:lnSpc>
              <a:buFont typeface="Wingdings" panose="05000000000000000000" pitchFamily="2" charset="2"/>
              <a:buChar char="Ø"/>
            </a:pPr>
            <a:endParaRPr lang="en-US" sz="2200" dirty="0" smtClean="0">
              <a:latin typeface="Tempus Sans ITC" panose="04020404030D07020202" pitchFamily="82" charset="0"/>
            </a:endParaRPr>
          </a:p>
        </p:txBody>
      </p:sp>
      <p:sp>
        <p:nvSpPr>
          <p:cNvPr id="4" name="Slide Number Placeholder 3"/>
          <p:cNvSpPr>
            <a:spLocks noGrp="1"/>
          </p:cNvSpPr>
          <p:nvPr>
            <p:ph type="sldNum" sz="quarter" idx="12"/>
          </p:nvPr>
        </p:nvSpPr>
        <p:spPr/>
        <p:txBody>
          <a:bodyPr/>
          <a:lstStyle/>
          <a:p>
            <a:fld id="{FA214DB5-3E49-48F1-91E0-2ABE27BF23F3}"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74687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742" y="158524"/>
            <a:ext cx="8708571" cy="842962"/>
          </a:xfrm>
          <a:ln>
            <a:solidFill>
              <a:schemeClr val="accent1"/>
            </a:solidFill>
          </a:ln>
        </p:spPr>
        <p:txBody>
          <a:bodyPr/>
          <a:lstStyle/>
          <a:p>
            <a:r>
              <a:rPr lang="en-US" sz="3200" b="1" dirty="0" smtClean="0">
                <a:solidFill>
                  <a:prstClr val="black"/>
                </a:solidFill>
                <a:latin typeface="Tempus Sans ITC" panose="04020404030D07020202" pitchFamily="82" charset="0"/>
              </a:rPr>
              <a:t>2. Structural Design</a:t>
            </a:r>
            <a:endParaRPr lang="en-US" dirty="0"/>
          </a:p>
        </p:txBody>
      </p:sp>
      <p:sp>
        <p:nvSpPr>
          <p:cNvPr id="3" name="Content Placeholder 2"/>
          <p:cNvSpPr>
            <a:spLocks noGrp="1"/>
          </p:cNvSpPr>
          <p:nvPr>
            <p:ph idx="1"/>
          </p:nvPr>
        </p:nvSpPr>
        <p:spPr>
          <a:xfrm>
            <a:off x="246743" y="1117600"/>
            <a:ext cx="8708571" cy="5603875"/>
          </a:xfrm>
          <a:ln>
            <a:solidFill>
              <a:schemeClr val="accent1"/>
            </a:solidFill>
          </a:ln>
        </p:spPr>
        <p:txBody>
          <a:bodyPr>
            <a:normAutofit lnSpcReduction="10000"/>
          </a:bodyPr>
          <a:lstStyle/>
          <a:p>
            <a:pPr>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Structural design parameters that influence the design of the shallow foundation include </a:t>
            </a:r>
            <a:endParaRPr lang="en-US" sz="2800" dirty="0" smtClean="0">
              <a:latin typeface="Times New Roman" panose="02020603050405020304" pitchFamily="18" charset="0"/>
              <a:cs typeface="Times New Roman" panose="02020603050405020304" pitchFamily="18" charset="0"/>
            </a:endParaRPr>
          </a:p>
          <a:p>
            <a:pPr lvl="2">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 building </a:t>
            </a:r>
            <a:r>
              <a:rPr lang="en-US" sz="2800" dirty="0">
                <a:latin typeface="Times New Roman" panose="02020603050405020304" pitchFamily="18" charset="0"/>
                <a:cs typeface="Times New Roman" panose="02020603050405020304" pitchFamily="18" charset="0"/>
              </a:rPr>
              <a:t>type and use</a:t>
            </a:r>
            <a:r>
              <a:rPr lang="en-US" sz="2800" dirty="0" smtClean="0">
                <a:latin typeface="Times New Roman" panose="02020603050405020304" pitchFamily="18" charset="0"/>
                <a:cs typeface="Times New Roman" panose="02020603050405020304" pitchFamily="18" charset="0"/>
              </a:rPr>
              <a:t>,</a:t>
            </a:r>
          </a:p>
          <a:p>
            <a:pPr lvl="2">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loading (live, dead, and uplift), </a:t>
            </a:r>
            <a:endParaRPr lang="en-US" sz="2800" dirty="0" smtClean="0">
              <a:latin typeface="Times New Roman" panose="02020603050405020304" pitchFamily="18" charset="0"/>
              <a:cs typeface="Times New Roman" panose="02020603050405020304" pitchFamily="18" charset="0"/>
            </a:endParaRPr>
          </a:p>
          <a:p>
            <a:pPr lvl="2">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column </a:t>
            </a:r>
            <a:r>
              <a:rPr lang="en-US" sz="2800" dirty="0">
                <a:latin typeface="Times New Roman" panose="02020603050405020304" pitchFamily="18" charset="0"/>
                <a:cs typeface="Times New Roman" panose="02020603050405020304" pitchFamily="18" charset="0"/>
              </a:rPr>
              <a:t>spacing, </a:t>
            </a:r>
            <a:endParaRPr lang="en-US" sz="2800" dirty="0" smtClean="0">
              <a:latin typeface="Times New Roman" panose="02020603050405020304" pitchFamily="18" charset="0"/>
              <a:cs typeface="Times New Roman" panose="02020603050405020304" pitchFamily="18" charset="0"/>
            </a:endParaRPr>
          </a:p>
          <a:p>
            <a:pPr lvl="2">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presence </a:t>
            </a:r>
            <a:r>
              <a:rPr lang="en-US" sz="2800" dirty="0">
                <a:latin typeface="Times New Roman" panose="02020603050405020304" pitchFamily="18" charset="0"/>
                <a:cs typeface="Times New Roman" panose="02020603050405020304" pitchFamily="18" charset="0"/>
              </a:rPr>
              <a:t>or absence of a </a:t>
            </a:r>
            <a:r>
              <a:rPr lang="en-US" sz="2800" dirty="0" smtClean="0">
                <a:latin typeface="Times New Roman" panose="02020603050405020304" pitchFamily="18" charset="0"/>
                <a:cs typeface="Times New Roman" panose="02020603050405020304" pitchFamily="18" charset="0"/>
              </a:rPr>
              <a:t>basement</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lvl="2">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allowable </a:t>
            </a:r>
            <a:r>
              <a:rPr lang="en-US" sz="2800" dirty="0">
                <a:latin typeface="Times New Roman" panose="02020603050405020304" pitchFamily="18" charset="0"/>
                <a:cs typeface="Times New Roman" panose="02020603050405020304" pitchFamily="18" charset="0"/>
              </a:rPr>
              <a:t>settlement, and </a:t>
            </a:r>
            <a:endParaRPr lang="en-US" sz="2800" dirty="0" smtClean="0">
              <a:latin typeface="Times New Roman" panose="02020603050405020304" pitchFamily="18" charset="0"/>
              <a:cs typeface="Times New Roman" panose="02020603050405020304" pitchFamily="18" charset="0"/>
            </a:endParaRPr>
          </a:p>
          <a:p>
            <a:pPr lvl="2">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applicable </a:t>
            </a:r>
            <a:r>
              <a:rPr lang="en-US" sz="2800" dirty="0">
                <a:latin typeface="Times New Roman" panose="02020603050405020304" pitchFamily="18" charset="0"/>
                <a:cs typeface="Times New Roman" panose="02020603050405020304" pitchFamily="18" charset="0"/>
              </a:rPr>
              <a:t>building </a:t>
            </a:r>
            <a:r>
              <a:rPr lang="en-US" sz="2800" dirty="0" smtClean="0">
                <a:latin typeface="Times New Roman" panose="02020603050405020304" pitchFamily="18" charset="0"/>
                <a:cs typeface="Times New Roman" panose="02020603050405020304" pitchFamily="18" charset="0"/>
              </a:rPr>
              <a:t>codes</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A214DB5-3E49-48F1-91E0-2ABE27BF23F3}"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3000141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29" y="152628"/>
            <a:ext cx="8679541" cy="665520"/>
          </a:xfrm>
          <a:ln>
            <a:solidFill>
              <a:schemeClr val="accent1"/>
            </a:solidFill>
          </a:ln>
        </p:spPr>
        <p:txBody>
          <a:bodyPr>
            <a:normAutofit/>
          </a:bodyPr>
          <a:lstStyle/>
          <a:p>
            <a:r>
              <a:rPr lang="en-US" sz="3200" b="1" dirty="0" smtClean="0">
                <a:latin typeface="Tempus Sans ITC" panose="04020404030D07020202" pitchFamily="82" charset="0"/>
              </a:rPr>
              <a:t>Cont’d….</a:t>
            </a:r>
            <a:endParaRPr lang="en-US" sz="3200" b="1" dirty="0">
              <a:latin typeface="Tempus Sans ITC" panose="04020404030D07020202" pitchFamily="82" charset="0"/>
            </a:endParaRPr>
          </a:p>
        </p:txBody>
      </p:sp>
      <p:sp>
        <p:nvSpPr>
          <p:cNvPr id="3" name="Content Placeholder 2"/>
          <p:cNvSpPr>
            <a:spLocks noGrp="1"/>
          </p:cNvSpPr>
          <p:nvPr>
            <p:ph idx="1"/>
          </p:nvPr>
        </p:nvSpPr>
        <p:spPr>
          <a:xfrm>
            <a:off x="232229" y="954672"/>
            <a:ext cx="8679541" cy="5903327"/>
          </a:xfrm>
          <a:ln>
            <a:solidFill>
              <a:schemeClr val="accent1"/>
            </a:solidFill>
          </a:ln>
        </p:spPr>
        <p:txBody>
          <a:bodyPr>
            <a:noAutofit/>
          </a:bodyPr>
          <a:lstStyle/>
          <a:p>
            <a:pPr>
              <a:lnSpc>
                <a:spcPct val="150000"/>
              </a:lnSpc>
              <a:buFont typeface="Wingdings" panose="05000000000000000000" pitchFamily="2" charset="2"/>
              <a:buChar char="Ø"/>
            </a:pPr>
            <a:r>
              <a:rPr lang="en-US" sz="2400" dirty="0">
                <a:solidFill>
                  <a:srgbClr val="000000"/>
                </a:solidFill>
                <a:latin typeface="TimesNewRomanPSMT"/>
              </a:rPr>
              <a:t>The following steps are typically followed for completing the structural design of the </a:t>
            </a:r>
            <a:r>
              <a:rPr lang="en-US" sz="2400" dirty="0" smtClean="0">
                <a:solidFill>
                  <a:srgbClr val="000000"/>
                </a:solidFill>
                <a:latin typeface="TimesNewRomanPSMT"/>
              </a:rPr>
              <a:t>footing, </a:t>
            </a:r>
            <a:r>
              <a:rPr lang="en-US" sz="2400" dirty="0">
                <a:solidFill>
                  <a:srgbClr val="000000"/>
                </a:solidFill>
                <a:latin typeface="TimesNewRomanPSMT"/>
              </a:rPr>
              <a:t>based on ACI 318-05:</a:t>
            </a:r>
            <a:r>
              <a:rPr lang="en-US" sz="2400" dirty="0"/>
              <a:t> </a:t>
            </a:r>
            <a:endParaRPr lang="en-US" sz="2400" dirty="0" smtClean="0"/>
          </a:p>
          <a:p>
            <a:pPr marL="914400" lvl="1" indent="-457200">
              <a:lnSpc>
                <a:spcPct val="150000"/>
              </a:lnSpc>
              <a:buFont typeface="+mj-lt"/>
              <a:buAutoNum type="alphaLcPeriod"/>
            </a:pPr>
            <a:r>
              <a:rPr lang="en-US" sz="2000" dirty="0">
                <a:solidFill>
                  <a:srgbClr val="000000"/>
                </a:solidFill>
                <a:latin typeface="TimesNewRomanPSMT"/>
              </a:rPr>
              <a:t>Determine footing plan dimensions by comparing the gross soil bearing pressure and the allowable</a:t>
            </a:r>
            <a:br>
              <a:rPr lang="en-US" sz="2000" dirty="0">
                <a:solidFill>
                  <a:srgbClr val="000000"/>
                </a:solidFill>
                <a:latin typeface="TimesNewRomanPSMT"/>
              </a:rPr>
            </a:br>
            <a:r>
              <a:rPr lang="en-US" sz="2000" dirty="0">
                <a:solidFill>
                  <a:srgbClr val="000000"/>
                </a:solidFill>
                <a:latin typeface="TimesNewRomanPSMT"/>
              </a:rPr>
              <a:t>soil bearing </a:t>
            </a:r>
            <a:r>
              <a:rPr lang="en-US" sz="2000" dirty="0" smtClean="0">
                <a:solidFill>
                  <a:srgbClr val="000000"/>
                </a:solidFill>
                <a:latin typeface="TimesNewRomanPSMT"/>
              </a:rPr>
              <a:t>pressure.</a:t>
            </a:r>
          </a:p>
          <a:p>
            <a:pPr marL="914400" lvl="1" indent="-457200">
              <a:lnSpc>
                <a:spcPct val="150000"/>
              </a:lnSpc>
              <a:buFont typeface="+mj-lt"/>
              <a:buAutoNum type="alphaLcPeriod"/>
            </a:pPr>
            <a:r>
              <a:rPr lang="en-US" sz="2000" dirty="0" smtClean="0">
                <a:solidFill>
                  <a:srgbClr val="000000"/>
                </a:solidFill>
                <a:latin typeface="TimesNewRomanPSMT"/>
              </a:rPr>
              <a:t>Apply </a:t>
            </a:r>
            <a:r>
              <a:rPr lang="en-US" sz="2000" dirty="0">
                <a:solidFill>
                  <a:srgbClr val="000000"/>
                </a:solidFill>
                <a:latin typeface="TimesNewRomanPSMT"/>
              </a:rPr>
              <a:t>load factors in accordance </a:t>
            </a:r>
            <a:r>
              <a:rPr lang="en-US" sz="2000" dirty="0" smtClean="0">
                <a:solidFill>
                  <a:srgbClr val="000000"/>
                </a:solidFill>
                <a:latin typeface="TimesNewRomanPSMT"/>
              </a:rPr>
              <a:t>of </a:t>
            </a:r>
            <a:r>
              <a:rPr lang="en-US" sz="2000" dirty="0">
                <a:solidFill>
                  <a:srgbClr val="000000"/>
                </a:solidFill>
                <a:latin typeface="TimesNewRomanPSMT"/>
              </a:rPr>
              <a:t>ACI 318-05.</a:t>
            </a:r>
            <a:r>
              <a:rPr lang="en-US" sz="2000" dirty="0"/>
              <a:t> </a:t>
            </a:r>
            <a:endParaRPr lang="en-US" sz="2000" dirty="0" smtClean="0"/>
          </a:p>
          <a:p>
            <a:pPr marL="914400" lvl="1" indent="-457200">
              <a:lnSpc>
                <a:spcPct val="150000"/>
              </a:lnSpc>
              <a:buFont typeface="+mj-lt"/>
              <a:buAutoNum type="alphaLcPeriod"/>
            </a:pPr>
            <a:r>
              <a:rPr lang="en-US" sz="2000" dirty="0">
                <a:solidFill>
                  <a:srgbClr val="000000"/>
                </a:solidFill>
                <a:latin typeface="TimesNewRomanPSMT"/>
              </a:rPr>
              <a:t>Determine whether the footing </a:t>
            </a:r>
            <a:r>
              <a:rPr lang="en-US" sz="2000" dirty="0" smtClean="0">
                <a:solidFill>
                  <a:srgbClr val="000000"/>
                </a:solidFill>
                <a:latin typeface="TimesNewRomanPSMT"/>
              </a:rPr>
              <a:t>will </a:t>
            </a:r>
            <a:r>
              <a:rPr lang="en-US" sz="2000" dirty="0">
                <a:solidFill>
                  <a:srgbClr val="000000"/>
                </a:solidFill>
                <a:latin typeface="TimesNewRomanPSMT"/>
              </a:rPr>
              <a:t>be considered as spanning one-way or two-ways.</a:t>
            </a:r>
            <a:r>
              <a:rPr lang="en-US" sz="2000" dirty="0"/>
              <a:t> </a:t>
            </a:r>
            <a:endParaRPr lang="en-US" sz="2000" dirty="0" smtClean="0"/>
          </a:p>
          <a:p>
            <a:pPr marL="914400" lvl="1" indent="-457200">
              <a:lnSpc>
                <a:spcPct val="150000"/>
              </a:lnSpc>
              <a:buFont typeface="+mj-lt"/>
              <a:buAutoNum type="alphaLcPeriod"/>
            </a:pPr>
            <a:r>
              <a:rPr lang="en-US" sz="2000" dirty="0">
                <a:solidFill>
                  <a:srgbClr val="000000"/>
                </a:solidFill>
                <a:latin typeface="TimesNewRomanPSMT"/>
              </a:rPr>
              <a:t>Confirm the thickness of the footing by comparing the shear capacity of the concrete section to the factored shear load. ACI 318-05 provides guidance on selecting the location for the critical cross-section for one-way shear and two-way shear</a:t>
            </a:r>
            <a:r>
              <a:rPr lang="en-US" sz="2000">
                <a:solidFill>
                  <a:srgbClr val="000000"/>
                </a:solidFill>
                <a:latin typeface="TimesNewRomanPSMT"/>
              </a:rPr>
              <a:t>. </a:t>
            </a:r>
            <a:r>
              <a:rPr lang="en-US" sz="2000" dirty="0"/>
              <a:t/>
            </a:r>
            <a:br>
              <a:rPr lang="en-US" sz="2000" dirty="0"/>
            </a:br>
            <a:endParaRPr lang="en-US" sz="1800" dirty="0" smtClean="0">
              <a:latin typeface="Tempus Sans ITC" panose="04020404030D07020202" pitchFamily="82" charset="0"/>
            </a:endParaRPr>
          </a:p>
        </p:txBody>
      </p:sp>
      <p:sp>
        <p:nvSpPr>
          <p:cNvPr id="4" name="Slide Number Placeholder 3"/>
          <p:cNvSpPr>
            <a:spLocks noGrp="1"/>
          </p:cNvSpPr>
          <p:nvPr>
            <p:ph type="sldNum" sz="quarter" idx="12"/>
          </p:nvPr>
        </p:nvSpPr>
        <p:spPr/>
        <p:txBody>
          <a:bodyPr/>
          <a:lstStyle/>
          <a:p>
            <a:fld id="{FA214DB5-3E49-48F1-91E0-2ABE27BF23F3}"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19183267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274638"/>
            <a:ext cx="8628184" cy="897670"/>
          </a:xfrm>
          <a:ln>
            <a:solidFill>
              <a:schemeClr val="accent1"/>
            </a:solidFill>
          </a:ln>
        </p:spPr>
        <p:txBody>
          <a:bodyPr>
            <a:normAutofit/>
          </a:bodyPr>
          <a:lstStyle/>
          <a:p>
            <a:r>
              <a:rPr lang="en-US" sz="2800" dirty="0" smtClean="0">
                <a:latin typeface="Tempus Sans ITC" panose="04020404030D07020202" pitchFamily="82" charset="0"/>
              </a:rPr>
              <a:t>Cont’d….</a:t>
            </a:r>
            <a:endParaRPr lang="en-US" sz="2800" dirty="0">
              <a:latin typeface="Tempus Sans ITC" panose="04020404030D07020202" pitchFamily="82" charset="0"/>
            </a:endParaRPr>
          </a:p>
        </p:txBody>
      </p:sp>
      <p:sp>
        <p:nvSpPr>
          <p:cNvPr id="3" name="Content Placeholder 2"/>
          <p:cNvSpPr>
            <a:spLocks noGrp="1"/>
          </p:cNvSpPr>
          <p:nvPr>
            <p:ph idx="1"/>
          </p:nvPr>
        </p:nvSpPr>
        <p:spPr>
          <a:xfrm>
            <a:off x="281354" y="1336431"/>
            <a:ext cx="8628184" cy="5345723"/>
          </a:xfrm>
          <a:ln>
            <a:solidFill>
              <a:schemeClr val="accent1"/>
            </a:solidFill>
          </a:ln>
        </p:spPr>
        <p:txBody>
          <a:bodyPr>
            <a:noAutofit/>
          </a:bodyPr>
          <a:lstStyle/>
          <a:p>
            <a:pPr marL="457200" lvl="1" indent="0">
              <a:lnSpc>
                <a:spcPct val="150000"/>
              </a:lnSpc>
              <a:buNone/>
            </a:pPr>
            <a:r>
              <a:rPr lang="en-US" sz="2000" dirty="0" smtClean="0">
                <a:solidFill>
                  <a:srgbClr val="000000"/>
                </a:solidFill>
                <a:latin typeface="TimesNewRomanPSMT"/>
              </a:rPr>
              <a:t>      e. Determine </a:t>
            </a:r>
            <a:r>
              <a:rPr lang="en-US" sz="2000" dirty="0">
                <a:solidFill>
                  <a:srgbClr val="000000"/>
                </a:solidFill>
                <a:latin typeface="TimesNewRomanPSMT"/>
              </a:rPr>
              <a:t>reinforcing bar requirements for the concrete section based on the flexural capacity along with the following requirements in ACI 318-05. </a:t>
            </a:r>
          </a:p>
          <a:p>
            <a:pPr>
              <a:buFont typeface="Wingdings" panose="05000000000000000000" pitchFamily="2" charset="2"/>
              <a:buChar char="Ø"/>
            </a:pPr>
            <a:r>
              <a:rPr lang="en-US" sz="2400" dirty="0" smtClean="0">
                <a:solidFill>
                  <a:srgbClr val="000000"/>
                </a:solidFill>
                <a:latin typeface="Times New Roman" panose="02020603050405020304" pitchFamily="18" charset="0"/>
                <a:cs typeface="Times New Roman" panose="02020603050405020304" pitchFamily="18" charset="0"/>
              </a:rPr>
              <a:t>Requirements </a:t>
            </a:r>
            <a:r>
              <a:rPr lang="en-US" sz="2400" dirty="0">
                <a:solidFill>
                  <a:srgbClr val="000000"/>
                </a:solidFill>
                <a:latin typeface="Times New Roman" panose="02020603050405020304" pitchFamily="18" charset="0"/>
                <a:cs typeface="Times New Roman" panose="02020603050405020304" pitchFamily="18" charset="0"/>
              </a:rPr>
              <a:t>specific to </a:t>
            </a:r>
            <a:r>
              <a:rPr lang="en-US" sz="2400" dirty="0" smtClean="0">
                <a:solidFill>
                  <a:srgbClr val="000000"/>
                </a:solidFill>
                <a:latin typeface="Times New Roman" panose="02020603050405020304" pitchFamily="18" charset="0"/>
                <a:cs typeface="Times New Roman" panose="02020603050405020304" pitchFamily="18" charset="0"/>
              </a:rPr>
              <a:t>footings</a:t>
            </a:r>
          </a:p>
          <a:p>
            <a:pPr lvl="1">
              <a:buFont typeface="Wingdings" panose="05000000000000000000" pitchFamily="2" charset="2"/>
              <a:buChar char="§"/>
            </a:pPr>
            <a:r>
              <a:rPr lang="en-US" sz="2400" dirty="0" smtClean="0">
                <a:solidFill>
                  <a:srgbClr val="000000"/>
                </a:solidFill>
                <a:latin typeface="TimesNewRomanPSMT"/>
              </a:rPr>
              <a:t>Temperature </a:t>
            </a:r>
            <a:r>
              <a:rPr lang="en-US" sz="2400" dirty="0">
                <a:solidFill>
                  <a:srgbClr val="000000"/>
                </a:solidFill>
                <a:latin typeface="TimesNewRomanPSMT"/>
              </a:rPr>
              <a:t>and shrinkage reinforcing </a:t>
            </a:r>
            <a:r>
              <a:rPr lang="en-US" sz="2400" dirty="0" smtClean="0">
                <a:solidFill>
                  <a:srgbClr val="000000"/>
                </a:solidFill>
                <a:latin typeface="TimesNewRomanPSMT"/>
              </a:rPr>
              <a:t>requirements</a:t>
            </a:r>
          </a:p>
          <a:p>
            <a:pPr lvl="1">
              <a:buFont typeface="Wingdings" panose="05000000000000000000" pitchFamily="2" charset="2"/>
              <a:buChar char="§"/>
            </a:pPr>
            <a:r>
              <a:rPr lang="en-US" sz="2400" dirty="0" smtClean="0">
                <a:solidFill>
                  <a:srgbClr val="000000"/>
                </a:solidFill>
                <a:latin typeface="TimesNewRomanPSMT"/>
              </a:rPr>
              <a:t>Bar </a:t>
            </a:r>
            <a:r>
              <a:rPr lang="en-US" sz="2400" dirty="0">
                <a:solidFill>
                  <a:srgbClr val="000000"/>
                </a:solidFill>
                <a:latin typeface="TimesNewRomanPSMT"/>
              </a:rPr>
              <a:t>spacing </a:t>
            </a:r>
            <a:r>
              <a:rPr lang="en-US" sz="2400" dirty="0" smtClean="0">
                <a:solidFill>
                  <a:srgbClr val="000000"/>
                </a:solidFill>
                <a:latin typeface="TimesNewRomanPSMT"/>
              </a:rPr>
              <a:t>requirements</a:t>
            </a:r>
          </a:p>
          <a:p>
            <a:pPr lvl="1">
              <a:buFont typeface="Wingdings" panose="05000000000000000000" pitchFamily="2" charset="2"/>
              <a:buChar char="§"/>
            </a:pPr>
            <a:r>
              <a:rPr lang="en-US" sz="2400" dirty="0" smtClean="0">
                <a:solidFill>
                  <a:srgbClr val="000000"/>
                </a:solidFill>
                <a:latin typeface="TimesNewRomanPSMT"/>
              </a:rPr>
              <a:t>Development </a:t>
            </a:r>
            <a:r>
              <a:rPr lang="en-US" sz="2400" dirty="0">
                <a:solidFill>
                  <a:srgbClr val="000000"/>
                </a:solidFill>
                <a:latin typeface="TimesNewRomanPSMT"/>
              </a:rPr>
              <a:t>and splicing </a:t>
            </a:r>
            <a:r>
              <a:rPr lang="en-US" sz="2400" dirty="0" smtClean="0">
                <a:solidFill>
                  <a:srgbClr val="000000"/>
                </a:solidFill>
                <a:latin typeface="TimesNewRomanPSMT"/>
              </a:rPr>
              <a:t>requirements</a:t>
            </a:r>
          </a:p>
          <a:p>
            <a:pPr lvl="1">
              <a:buFont typeface="Wingdings" panose="05000000000000000000" pitchFamily="2" charset="2"/>
              <a:buChar char="§"/>
            </a:pPr>
            <a:r>
              <a:rPr lang="en-US" sz="2400" dirty="0" smtClean="0">
                <a:solidFill>
                  <a:srgbClr val="000000"/>
                </a:solidFill>
                <a:latin typeface="TimesNewRomanPSMT"/>
              </a:rPr>
              <a:t>Seismic </a:t>
            </a:r>
            <a:r>
              <a:rPr lang="en-US" sz="2400" dirty="0">
                <a:solidFill>
                  <a:srgbClr val="000000"/>
                </a:solidFill>
                <a:latin typeface="TimesNewRomanPSMT"/>
              </a:rPr>
              <a:t>Design </a:t>
            </a:r>
            <a:r>
              <a:rPr lang="en-US" sz="2400" dirty="0" smtClean="0">
                <a:solidFill>
                  <a:srgbClr val="000000"/>
                </a:solidFill>
                <a:latin typeface="TimesNewRomanPSMT"/>
              </a:rPr>
              <a:t>provisions</a:t>
            </a:r>
          </a:p>
          <a:p>
            <a:pPr lvl="1">
              <a:buFont typeface="Wingdings" panose="05000000000000000000" pitchFamily="2" charset="2"/>
              <a:buChar char="§"/>
            </a:pPr>
            <a:r>
              <a:rPr lang="en-US" sz="2400" dirty="0" smtClean="0">
                <a:solidFill>
                  <a:srgbClr val="000000"/>
                </a:solidFill>
                <a:latin typeface="TimesNewRomanPSMT"/>
              </a:rPr>
              <a:t>Other </a:t>
            </a:r>
            <a:r>
              <a:rPr lang="en-US" sz="2400" dirty="0">
                <a:solidFill>
                  <a:srgbClr val="000000"/>
                </a:solidFill>
                <a:latin typeface="TimesNewRomanPSMT"/>
              </a:rPr>
              <a:t>standards of design and construction, as required </a:t>
            </a:r>
            <a:r>
              <a:rPr lang="en-US" sz="1600" dirty="0">
                <a:solidFill>
                  <a:srgbClr val="000000"/>
                </a:solidFill>
                <a:latin typeface="TimesNewRomanPSMT"/>
              </a:rPr>
              <a:t/>
            </a:r>
            <a:br>
              <a:rPr lang="en-US" sz="1600" dirty="0">
                <a:solidFill>
                  <a:srgbClr val="000000"/>
                </a:solidFill>
                <a:latin typeface="TimesNewRomanPSMT"/>
              </a:rPr>
            </a:br>
            <a:endParaRPr lang="en-US" sz="1600" dirty="0">
              <a:solidFill>
                <a:srgbClr val="000000"/>
              </a:solidFill>
              <a:latin typeface="TimesNewRomanPSMT"/>
            </a:endParaRPr>
          </a:p>
        </p:txBody>
      </p:sp>
      <p:sp>
        <p:nvSpPr>
          <p:cNvPr id="4" name="Slide Number Placeholder 3"/>
          <p:cNvSpPr>
            <a:spLocks noGrp="1"/>
          </p:cNvSpPr>
          <p:nvPr>
            <p:ph type="sldNum" sz="quarter" idx="12"/>
          </p:nvPr>
        </p:nvSpPr>
        <p:spPr/>
        <p:txBody>
          <a:bodyPr/>
          <a:lstStyle/>
          <a:p>
            <a:fld id="{FA214DB5-3E49-48F1-91E0-2ABE27BF23F3}"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1233257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304800"/>
            <a:ext cx="8382000" cy="759502"/>
          </a:xfrm>
          <a:ln>
            <a:solidFill>
              <a:schemeClr val="accent1"/>
            </a:solidFill>
          </a:ln>
        </p:spPr>
        <p:txBody>
          <a:bodyPr>
            <a:normAutofit/>
          </a:bodyPr>
          <a:lstStyle/>
          <a:p>
            <a:r>
              <a:rPr lang="en-US" sz="3600" b="1" dirty="0" smtClean="0">
                <a:solidFill>
                  <a:srgbClr val="000000"/>
                </a:solidFill>
                <a:latin typeface="Tempus Sans ITC" panose="04020404030D07020202" pitchFamily="82" charset="0"/>
              </a:rPr>
              <a:t>Cont’d…</a:t>
            </a:r>
            <a:endParaRPr lang="en-US" sz="3600" b="1" dirty="0">
              <a:solidFill>
                <a:srgbClr val="000000"/>
              </a:solidFill>
              <a:latin typeface="Tempus Sans ITC" panose="04020404030D07020202" pitchFamily="82" charset="0"/>
            </a:endParaRPr>
          </a:p>
        </p:txBody>
      </p:sp>
      <p:sp>
        <p:nvSpPr>
          <p:cNvPr id="6147" name="Rectangle 3"/>
          <p:cNvSpPr>
            <a:spLocks noGrp="1" noChangeArrowheads="1"/>
          </p:cNvSpPr>
          <p:nvPr>
            <p:ph type="body" idx="1"/>
          </p:nvPr>
        </p:nvSpPr>
        <p:spPr>
          <a:xfrm>
            <a:off x="609600" y="1244184"/>
            <a:ext cx="8305800" cy="5385216"/>
          </a:xfrm>
          <a:ln>
            <a:solidFill>
              <a:schemeClr val="accent1"/>
            </a:solidFill>
          </a:ln>
        </p:spPr>
        <p:txBody>
          <a:bodyPr/>
          <a:lstStyle/>
          <a:p>
            <a:pPr>
              <a:buFont typeface="Wingdings" pitchFamily="2" charset="2"/>
              <a:buNone/>
            </a:pPr>
            <a:r>
              <a:rPr lang="en-US" sz="2400" b="1" dirty="0" smtClean="0"/>
              <a:t>  </a:t>
            </a:r>
            <a:r>
              <a:rPr lang="en-US" sz="2400" b="1" dirty="0" smtClean="0">
                <a:latin typeface="Garamond" pitchFamily="18" charset="0"/>
              </a:rPr>
              <a:t>Minimum Requirements: </a:t>
            </a:r>
            <a:endParaRPr lang="en-US" sz="2400" dirty="0" smtClean="0">
              <a:latin typeface="Garamond" pitchFamily="18" charset="0"/>
            </a:endParaRPr>
          </a:p>
          <a:p>
            <a:pPr algn="just">
              <a:buFont typeface="Wingdings" panose="05000000000000000000" pitchFamily="2" charset="2"/>
              <a:buChar char="Ø"/>
            </a:pPr>
            <a:r>
              <a:rPr lang="en-US" sz="2400" dirty="0" smtClean="0">
                <a:latin typeface="Garamond" pitchFamily="18" charset="0"/>
              </a:rPr>
              <a:t>A foundation should be located at a minimum depth of 50cm below natural ground surface.</a:t>
            </a:r>
          </a:p>
          <a:p>
            <a:pPr algn="just">
              <a:buFont typeface="Wingdings" panose="05000000000000000000" pitchFamily="2" charset="2"/>
              <a:buChar char="Ø"/>
            </a:pPr>
            <a:r>
              <a:rPr lang="en-US" sz="2400" dirty="0" smtClean="0">
                <a:latin typeface="Garamond" pitchFamily="18" charset="0"/>
              </a:rPr>
              <a:t>The foundation must be placed below the zone of volume change, where volume change is expected. For example, in areas where there is </a:t>
            </a:r>
            <a:r>
              <a:rPr lang="en-US" sz="2400" b="1" i="1" dirty="0" smtClean="0">
                <a:latin typeface="Garamond" pitchFamily="18" charset="0"/>
              </a:rPr>
              <a:t>expansive soil </a:t>
            </a:r>
            <a:r>
              <a:rPr lang="en-US" sz="2400" dirty="0" smtClean="0">
                <a:latin typeface="Garamond" pitchFamily="18" charset="0"/>
              </a:rPr>
              <a:t>the foundation should be taken below the active zone.</a:t>
            </a:r>
          </a:p>
          <a:p>
            <a:pPr algn="just">
              <a:buFont typeface="Wingdings" panose="05000000000000000000" pitchFamily="2" charset="2"/>
              <a:buChar char="Ø"/>
            </a:pPr>
            <a:r>
              <a:rPr lang="en-US" sz="2400" dirty="0" smtClean="0">
                <a:latin typeface="Garamond" pitchFamily="18" charset="0"/>
              </a:rPr>
              <a:t>Foundations for structures in a river have to be protected from the </a:t>
            </a:r>
            <a:r>
              <a:rPr lang="en-US" sz="2400" b="1" i="1" dirty="0" smtClean="0">
                <a:latin typeface="Garamond" pitchFamily="18" charset="0"/>
              </a:rPr>
              <a:t>scouring action </a:t>
            </a:r>
            <a:r>
              <a:rPr lang="en-US" sz="2400" dirty="0" smtClean="0">
                <a:latin typeface="Garamond" pitchFamily="18" charset="0"/>
              </a:rPr>
              <a:t>of the flowing-stream. The depth of foundation for a bridge pier or any similar structure must be sufficiently below the deepest scour level.</a:t>
            </a:r>
          </a:p>
          <a:p>
            <a:pPr algn="just">
              <a:buFont typeface="Wingdings" pitchFamily="2" charset="2"/>
              <a:buNone/>
            </a:pPr>
            <a:r>
              <a:rPr lang="en-US" sz="2400" dirty="0" smtClean="0">
                <a:latin typeface="Garamond" pitchFamily="18" charset="0"/>
              </a:rPr>
              <a:t> </a:t>
            </a:r>
            <a:endParaRPr lang="en-US" sz="2400" dirty="0" smtClean="0">
              <a:solidFill>
                <a:srgbClr val="000000"/>
              </a:solidFill>
              <a:latin typeface="Garamond" pitchFamily="18" charset="0"/>
            </a:endParaRPr>
          </a:p>
        </p:txBody>
      </p:sp>
      <p:sp>
        <p:nvSpPr>
          <p:cNvPr id="61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5BF79C-6619-4F31-A364-3216667C66FA}" type="slidenum">
              <a:rPr lang="en-US" smtClean="0"/>
              <a:pPr eaLnBrk="1" hangingPunct="1"/>
              <a:t>3</a:t>
            </a:fld>
            <a:endParaRPr lang="en-US" smtClean="0"/>
          </a:p>
        </p:txBody>
      </p:sp>
    </p:spTree>
    <p:extLst>
      <p:ext uri="{BB962C8B-B14F-4D97-AF65-F5344CB8AC3E}">
        <p14:creationId xmlns:p14="http://schemas.microsoft.com/office/powerpoint/2010/main" val="1157287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119743"/>
            <a:ext cx="8839200" cy="591457"/>
          </a:xfrm>
          <a:ln>
            <a:solidFill>
              <a:schemeClr val="accent1"/>
            </a:solidFill>
          </a:ln>
        </p:spPr>
        <p:txBody>
          <a:bodyPr/>
          <a:lstStyle/>
          <a:p>
            <a:r>
              <a:rPr lang="en-US" sz="3600" b="1" dirty="0" smtClean="0"/>
              <a:t>Design of Isolated Footings</a:t>
            </a:r>
            <a:endParaRPr lang="en-US" sz="3600" dirty="0" smtClean="0"/>
          </a:p>
        </p:txBody>
      </p:sp>
      <p:sp>
        <p:nvSpPr>
          <p:cNvPr id="3" name="Content Placeholder 2"/>
          <p:cNvSpPr>
            <a:spLocks noGrp="1"/>
          </p:cNvSpPr>
          <p:nvPr>
            <p:ph idx="1"/>
          </p:nvPr>
        </p:nvSpPr>
        <p:spPr>
          <a:xfrm>
            <a:off x="152400" y="914400"/>
            <a:ext cx="8839200" cy="5588000"/>
          </a:xfrm>
          <a:ln>
            <a:solidFill>
              <a:schemeClr val="accent1"/>
            </a:solidFill>
          </a:ln>
        </p:spPr>
        <p:txBody>
          <a:bodyPr/>
          <a:lstStyle/>
          <a:p>
            <a:pPr marL="0" indent="0">
              <a:buFontTx/>
              <a:buNone/>
              <a:defRPr/>
            </a:pPr>
            <a:r>
              <a:rPr lang="en-US" dirty="0"/>
              <a:t>Design of isolated rectangular footings is detailed in the following </a:t>
            </a:r>
            <a:r>
              <a:rPr lang="en-US" dirty="0" smtClean="0"/>
              <a:t>steps;</a:t>
            </a:r>
          </a:p>
          <a:p>
            <a:pPr marL="0" indent="0">
              <a:buFontTx/>
              <a:buNone/>
              <a:defRPr/>
            </a:pPr>
            <a:r>
              <a:rPr lang="en-US" b="1" dirty="0"/>
              <a:t>1- Select a trial footing depth</a:t>
            </a:r>
            <a:r>
              <a:rPr lang="en-US" b="1" dirty="0" smtClean="0"/>
              <a:t>.</a:t>
            </a:r>
          </a:p>
          <a:p>
            <a:pPr lvl="1">
              <a:buFont typeface="Wingdings" panose="05000000000000000000" pitchFamily="2" charset="2"/>
              <a:buChar char="§"/>
              <a:defRPr/>
            </a:pPr>
            <a:r>
              <a:rPr lang="en-US" dirty="0"/>
              <a:t>According to </a:t>
            </a:r>
            <a:r>
              <a:rPr lang="en-US" i="1" dirty="0"/>
              <a:t>ACI Code 15.7</a:t>
            </a:r>
            <a:r>
              <a:rPr lang="en-US" dirty="0"/>
              <a:t>, depth of footing above reinforcement is not to be less than </a:t>
            </a:r>
            <a:r>
              <a:rPr lang="en-US" dirty="0" smtClean="0"/>
              <a:t>15</a:t>
            </a:r>
            <a:r>
              <a:rPr lang="en-US" i="1" dirty="0" smtClean="0"/>
              <a:t>cm </a:t>
            </a:r>
            <a:r>
              <a:rPr lang="en-US" dirty="0"/>
              <a:t>for footings on soil. Noting that 7.5 </a:t>
            </a:r>
            <a:r>
              <a:rPr lang="en-US" i="1" dirty="0"/>
              <a:t>cm </a:t>
            </a:r>
            <a:r>
              <a:rPr lang="en-US" dirty="0"/>
              <a:t>of clear concrete cover is required if concrete </a:t>
            </a:r>
            <a:r>
              <a:rPr lang="en-US" dirty="0" smtClean="0"/>
              <a:t>is cast </a:t>
            </a:r>
            <a:r>
              <a:rPr lang="en-US" dirty="0"/>
              <a:t>against soil, a practical minimum depth is taken as 25 </a:t>
            </a:r>
            <a:r>
              <a:rPr lang="en-US" i="1" dirty="0"/>
              <a:t>cm</a:t>
            </a:r>
            <a:r>
              <a:rPr lang="en-US" b="1" dirty="0"/>
              <a:t>.</a:t>
            </a:r>
            <a:endParaRPr lang="en-US" dirty="0"/>
          </a:p>
        </p:txBody>
      </p:sp>
      <p:sp>
        <p:nvSpPr>
          <p:cNvPr id="20485"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177D7B0-549C-419D-AE04-B94AB7264424}" type="slidenum">
              <a:rPr lang="en-US" sz="1400">
                <a:solidFill>
                  <a:srgbClr val="000000"/>
                </a:solidFill>
              </a:rPr>
              <a:pPr>
                <a:spcBef>
                  <a:spcPct val="0"/>
                </a:spcBef>
                <a:buFontTx/>
                <a:buNone/>
              </a:pPr>
              <a:t>30</a:t>
            </a:fld>
            <a:endParaRPr lang="en-US" sz="1400">
              <a:solidFill>
                <a:srgbClr val="000000"/>
              </a:solidFill>
            </a:endParaRPr>
          </a:p>
        </p:txBody>
      </p:sp>
    </p:spTree>
    <p:extLst>
      <p:ext uri="{BB962C8B-B14F-4D97-AF65-F5344CB8AC3E}">
        <p14:creationId xmlns:p14="http://schemas.microsoft.com/office/powerpoint/2010/main" val="840367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152400" y="1066800"/>
            <a:ext cx="8915400" cy="4114800"/>
          </a:xfrm>
          <a:blipFill rotWithShape="1">
            <a:blip r:embed="rId2"/>
            <a:stretch>
              <a:fillRect l="-1709" t="-2074" r="-2256" b="-29778"/>
            </a:stretch>
          </a:blipFill>
          <a:ln>
            <a:solidFill>
              <a:schemeClr val="accent1"/>
            </a:solidFill>
          </a:ln>
          <a:extLst/>
        </p:spPr>
        <p:txBody>
          <a:bodyPr/>
          <a:lstStyle/>
          <a:p>
            <a:pPr>
              <a:defRPr/>
            </a:pPr>
            <a:r>
              <a:rPr lang="en-US" dirty="0">
                <a:noFill/>
              </a:rPr>
              <a:t> </a:t>
            </a:r>
          </a:p>
        </p:txBody>
      </p:sp>
      <p:sp>
        <p:nvSpPr>
          <p:cNvPr id="21507"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F686DD7-3005-4118-B65E-85A00C0C0B3F}" type="slidenum">
              <a:rPr lang="en-US" sz="1400">
                <a:solidFill>
                  <a:srgbClr val="000000"/>
                </a:solidFill>
              </a:rPr>
              <a:pPr>
                <a:spcBef>
                  <a:spcPct val="0"/>
                </a:spcBef>
                <a:buFontTx/>
                <a:buNone/>
              </a:pPr>
              <a:t>31</a:t>
            </a:fld>
            <a:endParaRPr lang="en-US" sz="1400">
              <a:solidFill>
                <a:srgbClr val="000000"/>
              </a:solidFill>
            </a:endParaRPr>
          </a:p>
        </p:txBody>
      </p:sp>
      <p:sp>
        <p:nvSpPr>
          <p:cNvPr id="21508" name="Title 1"/>
          <p:cNvSpPr txBox="1">
            <a:spLocks/>
          </p:cNvSpPr>
          <p:nvPr/>
        </p:nvSpPr>
        <p:spPr bwMode="auto">
          <a:xfrm>
            <a:off x="152400" y="159657"/>
            <a:ext cx="8915400" cy="907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US" b="1" dirty="0" smtClean="0">
                <a:solidFill>
                  <a:srgbClr val="000000"/>
                </a:solidFill>
              </a:rPr>
              <a:t>2- Establish the required base area of the footing</a:t>
            </a:r>
          </a:p>
        </p:txBody>
      </p:sp>
    </p:spTree>
    <p:extLst>
      <p:ext uri="{BB962C8B-B14F-4D97-AF65-F5344CB8AC3E}">
        <p14:creationId xmlns:p14="http://schemas.microsoft.com/office/powerpoint/2010/main" val="36828668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2" end="2"/>
                                            </p:txEl>
                                          </p:spTgt>
                                        </p:tgtEl>
                                        <p:attrNameLst>
                                          <p:attrName>style.visibility</p:attrName>
                                        </p:attrNameLst>
                                      </p:cBhvr>
                                      <p:to>
                                        <p:strVal val="visible"/>
                                      </p:to>
                                    </p:set>
                                    <p:anim calcmode="lin" valueType="num">
                                      <p:cBhvr additive="base">
                                        <p:cTn id="7" dur="500" fill="hold"/>
                                        <p:tgtEl>
                                          <p:spTgt spid="3">
                                            <p:txEl>
                                              <p:char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charRg st="2" end="2"/>
                                            </p:txEl>
                                          </p:spTgt>
                                        </p:tgtEl>
                                        <p:attrNameLst>
                                          <p:attrName>style.visibility</p:attrName>
                                        </p:attrNameLst>
                                      </p:cBhvr>
                                      <p:to>
                                        <p:strVal val="visible"/>
                                      </p:to>
                                    </p:set>
                                    <p:anim calcmode="lin" valueType="num">
                                      <p:cBhvr additive="base">
                                        <p:cTn id="13" dur="500" fill="hold"/>
                                        <p:tgtEl>
                                          <p:spTgt spid="3">
                                            <p:txEl>
                                              <p:char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char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charRg st="2" end="2"/>
                                            </p:txEl>
                                          </p:spTgt>
                                        </p:tgtEl>
                                        <p:attrNameLst>
                                          <p:attrName>style.visibility</p:attrName>
                                        </p:attrNameLst>
                                      </p:cBhvr>
                                      <p:to>
                                        <p:strVal val="visible"/>
                                      </p:to>
                                    </p:set>
                                    <p:anim calcmode="lin" valueType="num">
                                      <p:cBhvr additive="base">
                                        <p:cTn id="19" dur="500" fill="hold"/>
                                        <p:tgtEl>
                                          <p:spTgt spid="3">
                                            <p:txEl>
                                              <p:char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char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2" name="Content Placeholder 5"/>
          <p:cNvGraphicFramePr>
            <a:graphicFrameLocks noGrp="1" noChangeAspect="1"/>
          </p:cNvGraphicFramePr>
          <p:nvPr>
            <p:ph idx="1"/>
          </p:nvPr>
        </p:nvGraphicFramePr>
        <p:xfrm>
          <a:off x="754063" y="1130300"/>
          <a:ext cx="7178675" cy="1155700"/>
        </p:xfrm>
        <a:graphic>
          <a:graphicData uri="http://schemas.openxmlformats.org/presentationml/2006/ole">
            <mc:AlternateContent xmlns:mc="http://schemas.openxmlformats.org/markup-compatibility/2006">
              <mc:Choice xmlns:v="urn:schemas-microsoft-com:vml" Requires="v">
                <p:oleObj spid="_x0000_s1199" name="Equation" r:id="rId3" imgW="2603500" imgH="419100" progId="Equation.3">
                  <p:embed/>
                </p:oleObj>
              </mc:Choice>
              <mc:Fallback>
                <p:oleObj name="Equation" r:id="rId3" imgW="2603500" imgH="4191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063" y="1130300"/>
                        <a:ext cx="7178675" cy="115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531"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E3D3998-281A-47A1-BFDC-06F949F4A232}" type="slidenum">
              <a:rPr lang="en-US" sz="1400">
                <a:solidFill>
                  <a:srgbClr val="000000"/>
                </a:solidFill>
              </a:rPr>
              <a:pPr>
                <a:spcBef>
                  <a:spcPct val="0"/>
                </a:spcBef>
                <a:buFontTx/>
                <a:buNone/>
              </a:pPr>
              <a:t>32</a:t>
            </a:fld>
            <a:endParaRPr lang="en-US" sz="1400">
              <a:solidFill>
                <a:srgbClr val="000000"/>
              </a:solidFill>
            </a:endParaRPr>
          </a:p>
        </p:txBody>
      </p:sp>
      <p:sp>
        <p:nvSpPr>
          <p:cNvPr id="8" name="TextBox 7"/>
          <p:cNvSpPr txBox="1">
            <a:spLocks noRot="1" noChangeAspect="1" noMove="1" noResize="1" noEditPoints="1" noAdjustHandles="1" noChangeArrowheads="1" noChangeShapeType="1" noTextEdit="1"/>
          </p:cNvSpPr>
          <p:nvPr/>
        </p:nvSpPr>
        <p:spPr>
          <a:xfrm>
            <a:off x="2743200" y="2453605"/>
            <a:ext cx="2391873" cy="975395"/>
          </a:xfrm>
          <a:prstGeom prst="rect">
            <a:avLst/>
          </a:prstGeom>
          <a:blipFill rotWithShape="1">
            <a:blip r:embed="rId5"/>
            <a:stretch>
              <a:fillRect r="-8673" b="-1242"/>
            </a:stretch>
          </a:blipFill>
        </p:spPr>
        <p:txBody>
          <a:bodyPr/>
          <a:lstStyle/>
          <a:p>
            <a:pPr eaLnBrk="0" hangingPunct="0">
              <a:defRPr/>
            </a:pPr>
            <a:r>
              <a:rPr lang="en-US" sz="2800">
                <a:noFill/>
                <a:latin typeface="Times New Roman" panose="02020603050405020304" pitchFamily="18" charset="0"/>
              </a:rPr>
              <a:t> </a:t>
            </a:r>
          </a:p>
        </p:txBody>
      </p:sp>
      <p:sp>
        <p:nvSpPr>
          <p:cNvPr id="22534" name="Rectangle 9"/>
          <p:cNvSpPr>
            <a:spLocks noChangeArrowheads="1"/>
          </p:cNvSpPr>
          <p:nvPr/>
        </p:nvSpPr>
        <p:spPr bwMode="auto">
          <a:xfrm>
            <a:off x="228600" y="3544888"/>
            <a:ext cx="8763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hangingPunct="0">
              <a:spcBef>
                <a:spcPct val="0"/>
              </a:spcBef>
              <a:buFontTx/>
              <a:buNone/>
            </a:pPr>
            <a:r>
              <a:rPr lang="en-US" sz="2800" dirty="0" smtClean="0">
                <a:solidFill>
                  <a:srgbClr val="000000"/>
                </a:solidFill>
              </a:rPr>
              <a:t>where </a:t>
            </a:r>
            <a:r>
              <a:rPr lang="en-US" sz="2800" i="1" dirty="0" smtClean="0">
                <a:solidFill>
                  <a:srgbClr val="000000"/>
                </a:solidFill>
              </a:rPr>
              <a:t>P</a:t>
            </a:r>
            <a:r>
              <a:rPr lang="en-US" sz="1800" i="1" dirty="0" smtClean="0">
                <a:solidFill>
                  <a:srgbClr val="000000"/>
                </a:solidFill>
              </a:rPr>
              <a:t>D</a:t>
            </a:r>
            <a:r>
              <a:rPr lang="en-US" sz="2800" i="1" dirty="0" smtClean="0">
                <a:solidFill>
                  <a:srgbClr val="000000"/>
                </a:solidFill>
              </a:rPr>
              <a:t> </a:t>
            </a:r>
            <a:r>
              <a:rPr lang="en-US" sz="2800" dirty="0" smtClean="0">
                <a:solidFill>
                  <a:srgbClr val="000000"/>
                </a:solidFill>
              </a:rPr>
              <a:t>and </a:t>
            </a:r>
            <a:r>
              <a:rPr lang="en-US" sz="2800" i="1" dirty="0" smtClean="0">
                <a:solidFill>
                  <a:srgbClr val="000000"/>
                </a:solidFill>
              </a:rPr>
              <a:t>P</a:t>
            </a:r>
            <a:r>
              <a:rPr lang="en-US" sz="2000" i="1" dirty="0" smtClean="0">
                <a:solidFill>
                  <a:srgbClr val="000000"/>
                </a:solidFill>
              </a:rPr>
              <a:t>L</a:t>
            </a:r>
            <a:r>
              <a:rPr lang="en-US" sz="2800" i="1" dirty="0" smtClean="0">
                <a:solidFill>
                  <a:srgbClr val="000000"/>
                </a:solidFill>
              </a:rPr>
              <a:t> </a:t>
            </a:r>
            <a:r>
              <a:rPr lang="en-US" sz="2800" dirty="0" smtClean="0">
                <a:solidFill>
                  <a:srgbClr val="000000"/>
                </a:solidFill>
              </a:rPr>
              <a:t>are column service dead and live loads respectively.</a:t>
            </a:r>
          </a:p>
          <a:p>
            <a:pPr eaLnBrk="0" hangingPunct="0">
              <a:spcBef>
                <a:spcPct val="0"/>
              </a:spcBef>
              <a:buFontTx/>
              <a:buNone/>
            </a:pPr>
            <a:r>
              <a:rPr lang="en-US" sz="2800" dirty="0" smtClean="0">
                <a:solidFill>
                  <a:srgbClr val="000000"/>
                </a:solidFill>
              </a:rPr>
              <a:t>Select appropriate </a:t>
            </a:r>
            <a:r>
              <a:rPr lang="en-US" sz="2800" i="1" dirty="0" smtClean="0">
                <a:solidFill>
                  <a:srgbClr val="000000"/>
                </a:solidFill>
              </a:rPr>
              <a:t>L</a:t>
            </a:r>
            <a:r>
              <a:rPr lang="en-US" sz="2800" dirty="0" smtClean="0">
                <a:solidFill>
                  <a:srgbClr val="000000"/>
                </a:solidFill>
              </a:rPr>
              <a:t>, and </a:t>
            </a:r>
            <a:r>
              <a:rPr lang="en-US" sz="2800" i="1" dirty="0" smtClean="0">
                <a:solidFill>
                  <a:srgbClr val="000000"/>
                </a:solidFill>
              </a:rPr>
              <a:t>B </a:t>
            </a:r>
            <a:r>
              <a:rPr lang="en-US" sz="2800" dirty="0" smtClean="0">
                <a:solidFill>
                  <a:srgbClr val="000000"/>
                </a:solidFill>
              </a:rPr>
              <a:t>values, if possible, use a square footing to achieve greatest economy.</a:t>
            </a:r>
          </a:p>
        </p:txBody>
      </p:sp>
      <p:sp>
        <p:nvSpPr>
          <p:cNvPr id="22535" name="Title 1"/>
          <p:cNvSpPr txBox="1">
            <a:spLocks/>
          </p:cNvSpPr>
          <p:nvPr/>
        </p:nvSpPr>
        <p:spPr bwMode="auto">
          <a:xfrm>
            <a:off x="304800" y="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US" dirty="0" smtClean="0">
                <a:solidFill>
                  <a:srgbClr val="000000"/>
                </a:solidFill>
              </a:rPr>
              <a:t>2- Establish the required base area of the footing</a:t>
            </a:r>
          </a:p>
        </p:txBody>
      </p:sp>
    </p:spTree>
    <p:extLst>
      <p:ext uri="{BB962C8B-B14F-4D97-AF65-F5344CB8AC3E}">
        <p14:creationId xmlns:p14="http://schemas.microsoft.com/office/powerpoint/2010/main" val="42694791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69" y="254612"/>
            <a:ext cx="8255685" cy="753574"/>
          </a:xfrm>
          <a:ln>
            <a:solidFill>
              <a:schemeClr val="accent1"/>
            </a:solidFill>
          </a:ln>
        </p:spPr>
        <p:txBody>
          <a:bodyPr/>
          <a:lstStyle/>
          <a:p>
            <a:pPr algn="ctr"/>
            <a:r>
              <a:rPr lang="en-US" dirty="0" smtClean="0"/>
              <a:t>Cont’d…</a:t>
            </a:r>
            <a:endParaRPr lang="en-US" dirty="0"/>
          </a:p>
        </p:txBody>
      </p:sp>
      <p:pic>
        <p:nvPicPr>
          <p:cNvPr id="552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669" y="1195998"/>
            <a:ext cx="8255685" cy="50524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9883791C-7875-4175-AB38-C6AD82AEE1EB}" type="slidenum">
              <a:rPr lang="en-US" smtClean="0"/>
              <a:pPr>
                <a:defRPr/>
              </a:pPr>
              <a:t>33</a:t>
            </a:fld>
            <a:endParaRPr lang="en-US"/>
          </a:p>
        </p:txBody>
      </p:sp>
    </p:spTree>
    <p:extLst>
      <p:ext uri="{BB962C8B-B14F-4D97-AF65-F5344CB8AC3E}">
        <p14:creationId xmlns:p14="http://schemas.microsoft.com/office/powerpoint/2010/main" val="12085261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5"/>
          <p:cNvGraphicFramePr>
            <a:graphicFrameLocks noChangeAspect="1"/>
          </p:cNvGraphicFramePr>
          <p:nvPr/>
        </p:nvGraphicFramePr>
        <p:xfrm>
          <a:off x="1782763" y="2873375"/>
          <a:ext cx="5102225" cy="1122363"/>
        </p:xfrm>
        <a:graphic>
          <a:graphicData uri="http://schemas.openxmlformats.org/presentationml/2006/ole">
            <mc:AlternateContent xmlns:mc="http://schemas.openxmlformats.org/markup-compatibility/2006">
              <mc:Choice xmlns:v="urn:schemas-microsoft-com:vml" Requires="v">
                <p:oleObj spid="_x0000_s2223" name="Equation" r:id="rId3" imgW="1943100" imgH="419100" progId="Equation.3">
                  <p:embed/>
                </p:oleObj>
              </mc:Choice>
              <mc:Fallback>
                <p:oleObj name="Equation" r:id="rId3" imgW="19431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2763" y="2873375"/>
                        <a:ext cx="510222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6"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B56424C-00A2-47B1-8A72-B744399E9FC3}" type="slidenum">
              <a:rPr lang="en-US" sz="1400">
                <a:solidFill>
                  <a:srgbClr val="000000"/>
                </a:solidFill>
              </a:rPr>
              <a:pPr>
                <a:spcBef>
                  <a:spcPct val="0"/>
                </a:spcBef>
                <a:buFontTx/>
                <a:buNone/>
              </a:pPr>
              <a:t>34</a:t>
            </a:fld>
            <a:endParaRPr lang="en-US" sz="1400">
              <a:solidFill>
                <a:srgbClr val="000000"/>
              </a:solidFill>
            </a:endParaRPr>
          </a:p>
        </p:txBody>
      </p:sp>
      <p:sp>
        <p:nvSpPr>
          <p:cNvPr id="23557" name="Rectangle 4"/>
          <p:cNvSpPr>
            <a:spLocks noChangeArrowheads="1"/>
          </p:cNvSpPr>
          <p:nvPr/>
        </p:nvSpPr>
        <p:spPr bwMode="auto">
          <a:xfrm>
            <a:off x="228600" y="1295399"/>
            <a:ext cx="8229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hangingPunct="0">
              <a:spcBef>
                <a:spcPct val="0"/>
              </a:spcBef>
              <a:buFontTx/>
              <a:buNone/>
            </a:pPr>
            <a:r>
              <a:rPr lang="en-US" sz="2800" dirty="0" smtClean="0">
                <a:solidFill>
                  <a:srgbClr val="000000"/>
                </a:solidFill>
              </a:rPr>
              <a:t>Evaluate the net factored soil pressure by dividing the factored column loads by the chosen footing area,</a:t>
            </a:r>
            <a:endParaRPr lang="en-US" sz="2800" b="1" dirty="0" smtClean="0">
              <a:solidFill>
                <a:srgbClr val="000000"/>
              </a:solidFill>
            </a:endParaRPr>
          </a:p>
          <a:p>
            <a:pPr eaLnBrk="0" hangingPunct="0">
              <a:spcBef>
                <a:spcPct val="0"/>
              </a:spcBef>
              <a:buFontTx/>
              <a:buNone/>
            </a:pPr>
            <a:endParaRPr lang="en-US" sz="2800" dirty="0" smtClean="0">
              <a:solidFill>
                <a:srgbClr val="000000"/>
              </a:solidFill>
            </a:endParaRPr>
          </a:p>
        </p:txBody>
      </p:sp>
      <p:sp>
        <p:nvSpPr>
          <p:cNvPr id="23558" name="Title 1"/>
          <p:cNvSpPr txBox="1">
            <a:spLocks/>
          </p:cNvSpPr>
          <p:nvPr/>
        </p:nvSpPr>
        <p:spPr bwMode="auto">
          <a:xfrm>
            <a:off x="533400" y="-30163"/>
            <a:ext cx="77724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US" b="1" dirty="0" smtClean="0">
                <a:solidFill>
                  <a:srgbClr val="000000"/>
                </a:solidFill>
              </a:rPr>
              <a:t>3- Evaluate the net factored soil pressure</a:t>
            </a:r>
          </a:p>
        </p:txBody>
      </p:sp>
      <p:sp>
        <p:nvSpPr>
          <p:cNvPr id="6" name="Rectangle 5"/>
          <p:cNvSpPr>
            <a:spLocks noRot="1" noChangeAspect="1" noMove="1" noResize="1" noEditPoints="1" noAdjustHandles="1" noChangeArrowheads="1" noChangeShapeType="1" noTextEdit="1"/>
          </p:cNvSpPr>
          <p:nvPr/>
        </p:nvSpPr>
        <p:spPr>
          <a:xfrm>
            <a:off x="762000" y="4239276"/>
            <a:ext cx="7010400" cy="523220"/>
          </a:xfrm>
          <a:prstGeom prst="rect">
            <a:avLst/>
          </a:prstGeom>
          <a:blipFill rotWithShape="1">
            <a:blip r:embed="rId5"/>
            <a:stretch>
              <a:fillRect l="-1739" t="-11628" b="-31395"/>
            </a:stretch>
          </a:blipFill>
        </p:spPr>
        <p:txBody>
          <a:bodyPr/>
          <a:lstStyle/>
          <a:p>
            <a:pPr eaLnBrk="0" hangingPunct="0">
              <a:defRPr/>
            </a:pPr>
            <a:r>
              <a:rPr lang="en-US" sz="2800">
                <a:noFill/>
                <a:effectLst>
                  <a:outerShdw blurRad="38100" dist="38100" dir="2700000" algn="tl">
                    <a:srgbClr val="000000">
                      <a:alpha val="43137"/>
                    </a:srgbClr>
                  </a:outerShdw>
                </a:effectLst>
                <a:latin typeface="Times New Roman" panose="02020603050405020304" pitchFamily="18" charset="0"/>
              </a:rPr>
              <a:t> </a:t>
            </a:r>
          </a:p>
        </p:txBody>
      </p:sp>
    </p:spTree>
    <p:extLst>
      <p:ext uri="{BB962C8B-B14F-4D97-AF65-F5344CB8AC3E}">
        <p14:creationId xmlns:p14="http://schemas.microsoft.com/office/powerpoint/2010/main" val="42635030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304800" y="1306286"/>
            <a:ext cx="8686800" cy="5297714"/>
          </a:xfrm>
          <a:ln>
            <a:solidFill>
              <a:srgbClr val="FF9999"/>
            </a:solidFill>
          </a:ln>
        </p:spPr>
        <p:txBody>
          <a:bodyPr/>
          <a:lstStyle/>
          <a:p>
            <a:pPr>
              <a:buFont typeface="Wingdings" panose="05000000000000000000" pitchFamily="2" charset="2"/>
              <a:buChar char="§"/>
            </a:pPr>
            <a:r>
              <a:rPr lang="en-US" dirty="0" smtClean="0"/>
              <a:t>Since large soil pressures are present under footings, high shear stresses are produced and since shear reinforcement is not normally used, shear rather than moment commonly determines the minimum required depth of footing. </a:t>
            </a:r>
          </a:p>
          <a:p>
            <a:pPr>
              <a:buFont typeface="Wingdings" panose="05000000000000000000" pitchFamily="2" charset="2"/>
              <a:buChar char="§"/>
            </a:pPr>
            <a:r>
              <a:rPr lang="en-US" dirty="0" smtClean="0"/>
              <a:t>The depth of the footing must be set so that the shear capacity of the concrete equals or exceeds the critical shear forces produced by factored loads.</a:t>
            </a:r>
          </a:p>
        </p:txBody>
      </p:sp>
      <p:sp>
        <p:nvSpPr>
          <p:cNvPr id="24580"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B48C9FA-A084-4C03-A54C-16DDBDAE2C9D}" type="slidenum">
              <a:rPr lang="en-US" sz="1400">
                <a:solidFill>
                  <a:srgbClr val="000000"/>
                </a:solidFill>
              </a:rPr>
              <a:pPr>
                <a:spcBef>
                  <a:spcPct val="0"/>
                </a:spcBef>
                <a:buFontTx/>
                <a:buNone/>
              </a:pPr>
              <a:t>35</a:t>
            </a:fld>
            <a:endParaRPr lang="en-US" sz="1400">
              <a:solidFill>
                <a:srgbClr val="000000"/>
              </a:solidFill>
            </a:endParaRPr>
          </a:p>
        </p:txBody>
      </p:sp>
      <p:sp>
        <p:nvSpPr>
          <p:cNvPr id="24581" name="Title 1"/>
          <p:cNvSpPr txBox="1">
            <a:spLocks/>
          </p:cNvSpPr>
          <p:nvPr/>
        </p:nvSpPr>
        <p:spPr bwMode="auto">
          <a:xfrm>
            <a:off x="304800" y="188686"/>
            <a:ext cx="8686800" cy="954314"/>
          </a:xfrm>
          <a:prstGeom prst="rect">
            <a:avLst/>
          </a:prstGeom>
          <a:noFill/>
          <a:ln w="9525">
            <a:solidFill>
              <a:srgbClr val="FF99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US" b="1" dirty="0" smtClean="0">
                <a:solidFill>
                  <a:srgbClr val="000000"/>
                </a:solidFill>
              </a:rPr>
              <a:t>4- Check footing thickness for punching shear(Two-Way Shear)</a:t>
            </a:r>
          </a:p>
        </p:txBody>
      </p:sp>
    </p:spTree>
    <p:extLst>
      <p:ext uri="{BB962C8B-B14F-4D97-AF65-F5344CB8AC3E}">
        <p14:creationId xmlns:p14="http://schemas.microsoft.com/office/powerpoint/2010/main" val="288565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771650" y="1861344"/>
            <a:ext cx="5600700" cy="3676650"/>
          </a:xfrm>
          <a:prstGeom prst="rect">
            <a:avLst/>
          </a:prstGeom>
        </p:spPr>
      </p:pic>
      <p:sp>
        <p:nvSpPr>
          <p:cNvPr id="4" name="Slide Number Placeholder 3"/>
          <p:cNvSpPr>
            <a:spLocks noGrp="1"/>
          </p:cNvSpPr>
          <p:nvPr>
            <p:ph type="sldNum" sz="quarter" idx="12"/>
          </p:nvPr>
        </p:nvSpPr>
        <p:spPr/>
        <p:txBody>
          <a:bodyPr/>
          <a:lstStyle/>
          <a:p>
            <a:pPr>
              <a:defRPr/>
            </a:pPr>
            <a:fld id="{606FFDA4-18F3-4E69-96BF-FB23A4924F12}"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170949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914400"/>
            <a:ext cx="5867400" cy="5411788"/>
          </a:xfrm>
        </p:spPr>
      </p:pic>
      <p:sp>
        <p:nvSpPr>
          <p:cNvPr id="26627"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C99CB83-C178-4934-BA82-0E531C0F1019}" type="slidenum">
              <a:rPr lang="en-US" sz="1400">
                <a:solidFill>
                  <a:srgbClr val="000000"/>
                </a:solidFill>
              </a:rPr>
              <a:pPr>
                <a:spcBef>
                  <a:spcPct val="0"/>
                </a:spcBef>
                <a:buFontTx/>
                <a:buNone/>
              </a:pPr>
              <a:t>37</a:t>
            </a:fld>
            <a:endParaRPr lang="en-US" sz="1400">
              <a:solidFill>
                <a:srgbClr val="000000"/>
              </a:solidFill>
            </a:endParaRPr>
          </a:p>
        </p:txBody>
      </p:sp>
      <p:sp>
        <p:nvSpPr>
          <p:cNvPr id="26629" name="Rectangle 6"/>
          <p:cNvSpPr>
            <a:spLocks noChangeArrowheads="1"/>
          </p:cNvSpPr>
          <p:nvPr/>
        </p:nvSpPr>
        <p:spPr bwMode="auto">
          <a:xfrm>
            <a:off x="5867400" y="1085850"/>
            <a:ext cx="3048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hangingPunct="0">
              <a:spcBef>
                <a:spcPct val="0"/>
              </a:spcBef>
              <a:buFontTx/>
              <a:buNone/>
            </a:pPr>
            <a:r>
              <a:rPr lang="en-US" sz="2800" dirty="0" smtClean="0">
                <a:solidFill>
                  <a:srgbClr val="000000"/>
                </a:solidFill>
              </a:rPr>
              <a:t>The column rested on the footing tends to punch through the footing due to the shear stress that act around the footing, the fracture forms a truncated pyramid shaped failure section. </a:t>
            </a:r>
          </a:p>
        </p:txBody>
      </p:sp>
      <p:sp>
        <p:nvSpPr>
          <p:cNvPr id="12" name="Rectangle 11"/>
          <p:cNvSpPr/>
          <p:nvPr/>
        </p:nvSpPr>
        <p:spPr>
          <a:xfrm>
            <a:off x="5219700" y="5984875"/>
            <a:ext cx="3314700" cy="522288"/>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eaLnBrk="0" hangingPunct="0">
              <a:defRPr/>
            </a:pPr>
            <a:r>
              <a:rPr lang="en-US" sz="2800" dirty="0">
                <a:solidFill>
                  <a:srgbClr val="000000"/>
                </a:solidFill>
              </a:rPr>
              <a:t>truncated pyramid </a:t>
            </a:r>
          </a:p>
        </p:txBody>
      </p:sp>
      <p:cxnSp>
        <p:nvCxnSpPr>
          <p:cNvPr id="14" name="Elbow Connector 13"/>
          <p:cNvCxnSpPr/>
          <p:nvPr/>
        </p:nvCxnSpPr>
        <p:spPr bwMode="auto">
          <a:xfrm rot="10800000">
            <a:off x="3405188" y="5834063"/>
            <a:ext cx="1905000" cy="261937"/>
          </a:xfrm>
          <a:prstGeom prst="bentConnector3">
            <a:avLst>
              <a:gd name="adj1" fmla="val 50000"/>
            </a:avLst>
          </a:prstGeom>
          <a:ln>
            <a:headEnd type="none" w="med" len="med"/>
            <a:tailEnd type="arrow"/>
          </a:ln>
          <a:ex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9560506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152400" y="838200"/>
            <a:ext cx="8915400" cy="6019800"/>
          </a:xfrm>
          <a:blipFill rotWithShape="1">
            <a:blip r:embed="rId2"/>
            <a:stretch>
              <a:fillRect l="-1709" t="-1418" r="-1914"/>
            </a:stretch>
          </a:blipFill>
          <a:ln>
            <a:solidFill>
              <a:srgbClr val="FF9999"/>
            </a:solidFill>
          </a:ln>
          <a:extLst/>
        </p:spPr>
        <p:txBody>
          <a:bodyPr/>
          <a:lstStyle/>
          <a:p>
            <a:pPr>
              <a:defRPr/>
            </a:pPr>
            <a:r>
              <a:rPr lang="en-US" dirty="0">
                <a:noFill/>
              </a:rPr>
              <a:t> </a:t>
            </a:r>
          </a:p>
        </p:txBody>
      </p:sp>
      <p:sp>
        <p:nvSpPr>
          <p:cNvPr id="27652"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6640083-CA80-47FE-BF09-EBA6CE2CA021}" type="slidenum">
              <a:rPr lang="en-US" sz="1400">
                <a:solidFill>
                  <a:srgbClr val="000000"/>
                </a:solidFill>
              </a:rPr>
              <a:pPr>
                <a:spcBef>
                  <a:spcPct val="0"/>
                </a:spcBef>
                <a:buFontTx/>
                <a:buNone/>
              </a:pPr>
              <a:t>38</a:t>
            </a:fld>
            <a:endParaRPr lang="en-US" sz="1400">
              <a:solidFill>
                <a:srgbClr val="000000"/>
              </a:solidFill>
            </a:endParaRPr>
          </a:p>
        </p:txBody>
      </p:sp>
      <p:sp>
        <p:nvSpPr>
          <p:cNvPr id="27653" name="Title 1"/>
          <p:cNvSpPr txBox="1">
            <a:spLocks/>
          </p:cNvSpPr>
          <p:nvPr/>
        </p:nvSpPr>
        <p:spPr bwMode="auto">
          <a:xfrm>
            <a:off x="152400" y="101600"/>
            <a:ext cx="8915400" cy="736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US" sz="2600" dirty="0" smtClean="0">
                <a:solidFill>
                  <a:srgbClr val="000000"/>
                </a:solidFill>
              </a:rPr>
              <a:t>4- Check footing thickness for punching shear(Two-Way Shear)</a:t>
            </a:r>
          </a:p>
        </p:txBody>
      </p:sp>
    </p:spTree>
    <p:extLst>
      <p:ext uri="{BB962C8B-B14F-4D97-AF65-F5344CB8AC3E}">
        <p14:creationId xmlns:p14="http://schemas.microsoft.com/office/powerpoint/2010/main" val="5394653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0" y="1219200"/>
            <a:ext cx="9144000" cy="4114800"/>
          </a:xfrm>
          <a:blipFill rotWithShape="1">
            <a:blip r:embed="rId2"/>
            <a:stretch>
              <a:fillRect l="-1800" t="-2222" r="-333"/>
            </a:stretch>
          </a:blipFill>
          <a:ln>
            <a:solidFill>
              <a:srgbClr val="FF9999"/>
            </a:solidFill>
          </a:ln>
          <a:extLst/>
        </p:spPr>
        <p:txBody>
          <a:bodyPr/>
          <a:lstStyle/>
          <a:p>
            <a:pPr>
              <a:defRPr/>
            </a:pPr>
            <a:r>
              <a:rPr lang="en-US" dirty="0">
                <a:noFill/>
              </a:rPr>
              <a:t> </a:t>
            </a:r>
          </a:p>
        </p:txBody>
      </p:sp>
      <p:sp>
        <p:nvSpPr>
          <p:cNvPr id="28676"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D4CEF88-8926-49DA-9BF8-48D92E60AF77}" type="slidenum">
              <a:rPr lang="en-US" sz="1400">
                <a:solidFill>
                  <a:srgbClr val="000000"/>
                </a:solidFill>
              </a:rPr>
              <a:pPr>
                <a:spcBef>
                  <a:spcPct val="0"/>
                </a:spcBef>
                <a:buFontTx/>
                <a:buNone/>
              </a:pPr>
              <a:t>39</a:t>
            </a:fld>
            <a:endParaRPr lang="en-US" sz="1400">
              <a:solidFill>
                <a:srgbClr val="000000"/>
              </a:solidFill>
            </a:endParaRPr>
          </a:p>
        </p:txBody>
      </p:sp>
      <p:sp>
        <p:nvSpPr>
          <p:cNvPr id="28677" name="Rectangle 6"/>
          <p:cNvSpPr>
            <a:spLocks noChangeArrowheads="1"/>
          </p:cNvSpPr>
          <p:nvPr/>
        </p:nvSpPr>
        <p:spPr bwMode="auto">
          <a:xfrm>
            <a:off x="838200" y="3276600"/>
            <a:ext cx="7924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hangingPunct="0">
              <a:spcBef>
                <a:spcPct val="0"/>
              </a:spcBef>
              <a:buFontTx/>
              <a:buNone/>
            </a:pPr>
            <a:r>
              <a:rPr lang="en-US" sz="2800" smtClean="0">
                <a:solidFill>
                  <a:srgbClr val="000000"/>
                </a:solidFill>
              </a:rPr>
              <a:t>where C</a:t>
            </a:r>
            <a:r>
              <a:rPr lang="en-US" sz="2800" baseline="-25000" smtClean="0">
                <a:solidFill>
                  <a:srgbClr val="000000"/>
                </a:solidFill>
              </a:rPr>
              <a:t>1</a:t>
            </a:r>
            <a:r>
              <a:rPr lang="en-US" sz="2800" smtClean="0">
                <a:solidFill>
                  <a:srgbClr val="000000"/>
                </a:solidFill>
              </a:rPr>
              <a:t>  and C</a:t>
            </a:r>
            <a:r>
              <a:rPr lang="en-US" sz="2800" baseline="-25000" smtClean="0">
                <a:solidFill>
                  <a:srgbClr val="000000"/>
                </a:solidFill>
              </a:rPr>
              <a:t>2</a:t>
            </a:r>
            <a:r>
              <a:rPr lang="en-US" sz="2800" smtClean="0">
                <a:solidFill>
                  <a:srgbClr val="000000"/>
                </a:solidFill>
              </a:rPr>
              <a:t> are column cross sectional dimensions, shown in Figure a and b.</a:t>
            </a:r>
          </a:p>
        </p:txBody>
      </p:sp>
      <p:sp>
        <p:nvSpPr>
          <p:cNvPr id="28678" name="Title 1"/>
          <p:cNvSpPr txBox="1">
            <a:spLocks/>
          </p:cNvSpPr>
          <p:nvPr/>
        </p:nvSpPr>
        <p:spPr bwMode="auto">
          <a:xfrm>
            <a:off x="0" y="0"/>
            <a:ext cx="90424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US" b="1" dirty="0" smtClean="0">
                <a:solidFill>
                  <a:srgbClr val="000000"/>
                </a:solidFill>
              </a:rPr>
              <a:t>4- Check footing thickness for punching shear(Two-Way Shear)</a:t>
            </a:r>
          </a:p>
        </p:txBody>
      </p:sp>
    </p:spTree>
    <p:extLst>
      <p:ext uri="{BB962C8B-B14F-4D97-AF65-F5344CB8AC3E}">
        <p14:creationId xmlns:p14="http://schemas.microsoft.com/office/powerpoint/2010/main" val="4019096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42900"/>
            <a:ext cx="8458200" cy="811343"/>
          </a:xfrm>
          <a:ln>
            <a:solidFill>
              <a:schemeClr val="accent1"/>
            </a:solidFill>
          </a:ln>
        </p:spPr>
        <p:txBody>
          <a:bodyPr/>
          <a:lstStyle/>
          <a:p>
            <a:pPr algn="ctr"/>
            <a:r>
              <a:rPr lang="en-US" sz="3200" dirty="0" smtClean="0">
                <a:solidFill>
                  <a:schemeClr val="tx1"/>
                </a:solidFill>
                <a:latin typeface="Tempus Sans ITC" panose="04020404030D07020202" pitchFamily="82" charset="0"/>
              </a:rPr>
              <a:t>Foundations Near Existing Structures:</a:t>
            </a:r>
            <a:endParaRPr lang="en-US" sz="3200" dirty="0" smtClean="0">
              <a:solidFill>
                <a:srgbClr val="000000"/>
              </a:solidFill>
              <a:latin typeface="Tempus Sans ITC" panose="04020404030D07020202" pitchFamily="82" charset="0"/>
            </a:endParaRPr>
          </a:p>
        </p:txBody>
      </p:sp>
      <p:sp>
        <p:nvSpPr>
          <p:cNvPr id="6147" name="Rectangle 3"/>
          <p:cNvSpPr>
            <a:spLocks noGrp="1" noChangeArrowheads="1"/>
          </p:cNvSpPr>
          <p:nvPr>
            <p:ph type="body" idx="1"/>
          </p:nvPr>
        </p:nvSpPr>
        <p:spPr>
          <a:xfrm>
            <a:off x="457200" y="1259174"/>
            <a:ext cx="8458200" cy="5446426"/>
          </a:xfrm>
          <a:ln>
            <a:solidFill>
              <a:schemeClr val="accent1"/>
            </a:solidFill>
          </a:ln>
        </p:spPr>
        <p:txBody>
          <a:bodyPr/>
          <a:lstStyle/>
          <a:p>
            <a:pPr algn="just">
              <a:defRPr/>
            </a:pPr>
            <a:r>
              <a:rPr lang="en-US" sz="3200" dirty="0" smtClean="0">
                <a:latin typeface="Garamond" pitchFamily="18" charset="0"/>
              </a:rPr>
              <a:t>When footings are to be placed adjacent to existing structure, the line from the base of the new footing to the bottom edge of the existing footing should be </a:t>
            </a:r>
            <a:r>
              <a:rPr lang="en-US" sz="3200" b="1" dirty="0" smtClean="0">
                <a:latin typeface="Garamond" pitchFamily="18" charset="0"/>
              </a:rPr>
              <a:t>45</a:t>
            </a:r>
            <a:r>
              <a:rPr lang="en-US" sz="3200" b="1" baseline="30000" dirty="0" smtClean="0">
                <a:latin typeface="Garamond" pitchFamily="18" charset="0"/>
              </a:rPr>
              <a:t>o</a:t>
            </a:r>
            <a:r>
              <a:rPr lang="en-US" sz="3200" b="1" dirty="0" smtClean="0">
                <a:latin typeface="Garamond" pitchFamily="18" charset="0"/>
              </a:rPr>
              <a:t> </a:t>
            </a:r>
            <a:r>
              <a:rPr lang="en-US" sz="3200" dirty="0" smtClean="0">
                <a:latin typeface="Garamond" pitchFamily="18" charset="0"/>
              </a:rPr>
              <a:t>Or less with the horizontal plane. The distance </a:t>
            </a:r>
            <a:r>
              <a:rPr lang="en-US" sz="3200" b="1" dirty="0" smtClean="0">
                <a:latin typeface="Garamond" pitchFamily="18" charset="0"/>
              </a:rPr>
              <a:t>m </a:t>
            </a:r>
            <a:r>
              <a:rPr lang="en-US" sz="3200" dirty="0" smtClean="0">
                <a:latin typeface="Garamond" pitchFamily="18" charset="0"/>
              </a:rPr>
              <a:t>should be greater than </a:t>
            </a:r>
            <a:r>
              <a:rPr lang="en-US" sz="3200" dirty="0" err="1" smtClean="0">
                <a:latin typeface="Garamond" pitchFamily="18" charset="0"/>
              </a:rPr>
              <a:t>Z</a:t>
            </a:r>
            <a:r>
              <a:rPr lang="en-US" sz="3200" baseline="-25000" dirty="0" err="1" smtClean="0">
                <a:latin typeface="Garamond" pitchFamily="18" charset="0"/>
              </a:rPr>
              <a:t>f</a:t>
            </a:r>
            <a:r>
              <a:rPr lang="en-US" sz="3200" dirty="0" smtClean="0">
                <a:latin typeface="Garamond" pitchFamily="18" charset="0"/>
              </a:rPr>
              <a:t> .</a:t>
            </a:r>
          </a:p>
          <a:p>
            <a:pPr algn="just">
              <a:buFont typeface="Wingdings" pitchFamily="2" charset="2"/>
              <a:buNone/>
              <a:defRPr/>
            </a:pPr>
            <a:endParaRPr lang="en-US" sz="2000" dirty="0" smtClean="0"/>
          </a:p>
          <a:p>
            <a:pPr algn="just">
              <a:defRPr/>
            </a:pPr>
            <a:endParaRPr lang="en-US" sz="2400" dirty="0" smtClean="0"/>
          </a:p>
          <a:p>
            <a:pPr marL="609600" indent="-609600">
              <a:lnSpc>
                <a:spcPct val="90000"/>
              </a:lnSpc>
              <a:defRPr/>
            </a:pPr>
            <a:endParaRPr lang="en-US" sz="2400" dirty="0" smtClean="0">
              <a:solidFill>
                <a:srgbClr val="000000"/>
              </a:solidFill>
            </a:endParaRPr>
          </a:p>
        </p:txBody>
      </p:sp>
      <p:sp>
        <p:nvSpPr>
          <p:cNvPr id="71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B0911C-8BD3-40E1-9510-6FDC5DCC959C}" type="slidenum">
              <a:rPr lang="en-US" b="1" smtClean="0"/>
              <a:pPr eaLnBrk="1" hangingPunct="1"/>
              <a:t>4</a:t>
            </a:fld>
            <a:endParaRPr lang="en-US" b="1" smtClean="0"/>
          </a:p>
        </p:txBody>
      </p:sp>
      <p:pic>
        <p:nvPicPr>
          <p:cNvPr id="71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50" y="3795712"/>
            <a:ext cx="4267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00600"/>
            <a:ext cx="2152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3634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53E94C2-26DA-46C0-9A8C-E3EA9AB789AF}" type="slidenum">
              <a:rPr lang="en-US" sz="1400">
                <a:solidFill>
                  <a:srgbClr val="000000"/>
                </a:solidFill>
              </a:rPr>
              <a:pPr>
                <a:spcBef>
                  <a:spcPct val="0"/>
                </a:spcBef>
                <a:buFontTx/>
                <a:buNone/>
              </a:pPr>
              <a:t>40</a:t>
            </a:fld>
            <a:endParaRPr lang="en-US" sz="1400">
              <a:solidFill>
                <a:srgbClr val="000000"/>
              </a:solidFill>
            </a:endParaRP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3500"/>
            <a:ext cx="7610475" cy="599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1" name="Rectangle 5"/>
          <p:cNvSpPr>
            <a:spLocks noChangeArrowheads="1"/>
          </p:cNvSpPr>
          <p:nvPr/>
        </p:nvSpPr>
        <p:spPr bwMode="auto">
          <a:xfrm rot="-2162241">
            <a:off x="7086600" y="1295400"/>
            <a:ext cx="13446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hangingPunct="0">
              <a:spcBef>
                <a:spcPct val="0"/>
              </a:spcBef>
              <a:buFontTx/>
              <a:buNone/>
            </a:pPr>
            <a:r>
              <a:rPr lang="en-US" sz="2800" smtClean="0">
                <a:solidFill>
                  <a:srgbClr val="000000"/>
                </a:solidFill>
              </a:rPr>
              <a:t>Square footing</a:t>
            </a:r>
          </a:p>
        </p:txBody>
      </p:sp>
    </p:spTree>
    <p:extLst>
      <p:ext uri="{BB962C8B-B14F-4D97-AF65-F5344CB8AC3E}">
        <p14:creationId xmlns:p14="http://schemas.microsoft.com/office/powerpoint/2010/main" val="32979537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B2ECBEF-7F8B-4A7F-95EB-E0C100F2DDB3}" type="slidenum">
              <a:rPr lang="en-US" sz="1400">
                <a:solidFill>
                  <a:srgbClr val="000000"/>
                </a:solidFill>
              </a:rPr>
              <a:pPr>
                <a:spcBef>
                  <a:spcPct val="0"/>
                </a:spcBef>
                <a:buFontTx/>
                <a:buNone/>
              </a:pPr>
              <a:t>41</a:t>
            </a:fld>
            <a:endParaRPr lang="en-US" sz="1400">
              <a:solidFill>
                <a:srgbClr val="000000"/>
              </a:solidFill>
            </a:endParaRP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0772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Rectangle 6"/>
          <p:cNvSpPr>
            <a:spLocks noChangeArrowheads="1"/>
          </p:cNvSpPr>
          <p:nvPr/>
        </p:nvSpPr>
        <p:spPr bwMode="auto">
          <a:xfrm rot="-2162241">
            <a:off x="7180263" y="1365250"/>
            <a:ext cx="2152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hangingPunct="0">
              <a:spcBef>
                <a:spcPct val="0"/>
              </a:spcBef>
              <a:buFontTx/>
              <a:buNone/>
            </a:pPr>
            <a:r>
              <a:rPr lang="en-US" sz="2800" dirty="0" smtClean="0">
                <a:solidFill>
                  <a:srgbClr val="000000"/>
                </a:solidFill>
              </a:rPr>
              <a:t>Rectangular footing</a:t>
            </a:r>
          </a:p>
        </p:txBody>
      </p:sp>
    </p:spTree>
    <p:extLst>
      <p:ext uri="{BB962C8B-B14F-4D97-AF65-F5344CB8AC3E}">
        <p14:creationId xmlns:p14="http://schemas.microsoft.com/office/powerpoint/2010/main" val="29421701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6114" y="1480456"/>
            <a:ext cx="8935523" cy="3381830"/>
          </a:xfrm>
          <a:prstGeom prst="rect">
            <a:avLst/>
          </a:prstGeom>
          <a:ln>
            <a:solidFill>
              <a:srgbClr val="FF9999"/>
            </a:solidFill>
          </a:ln>
        </p:spPr>
      </p:pic>
      <p:sp>
        <p:nvSpPr>
          <p:cNvPr id="31747"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22640BD-541B-40CB-B83B-97FBD08AB5D9}" type="slidenum">
              <a:rPr lang="en-US" sz="1400">
                <a:solidFill>
                  <a:srgbClr val="000000"/>
                </a:solidFill>
              </a:rPr>
              <a:pPr>
                <a:spcBef>
                  <a:spcPct val="0"/>
                </a:spcBef>
                <a:buFontTx/>
                <a:buNone/>
              </a:pPr>
              <a:t>42</a:t>
            </a:fld>
            <a:endParaRPr lang="en-US" sz="1400">
              <a:solidFill>
                <a:srgbClr val="000000"/>
              </a:solidFill>
            </a:endParaRPr>
          </a:p>
        </p:txBody>
      </p:sp>
      <p:sp>
        <p:nvSpPr>
          <p:cNvPr id="31748" name="Title 1"/>
          <p:cNvSpPr txBox="1">
            <a:spLocks/>
          </p:cNvSpPr>
          <p:nvPr/>
        </p:nvSpPr>
        <p:spPr bwMode="auto">
          <a:xfrm>
            <a:off x="116114" y="217714"/>
            <a:ext cx="8935522" cy="9434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US" dirty="0" smtClean="0">
                <a:solidFill>
                  <a:srgbClr val="000000"/>
                </a:solidFill>
              </a:rPr>
              <a:t>4- Check footing thickness for punching shear(Two-Way Shear)</a:t>
            </a:r>
          </a:p>
        </p:txBody>
      </p:sp>
      <p:sp>
        <p:nvSpPr>
          <p:cNvPr id="2" name="TextBox 1"/>
          <p:cNvSpPr txBox="1"/>
          <p:nvPr/>
        </p:nvSpPr>
        <p:spPr>
          <a:xfrm>
            <a:off x="4020457" y="2438400"/>
            <a:ext cx="1876598" cy="369332"/>
          </a:xfrm>
          <a:prstGeom prst="rect">
            <a:avLst/>
          </a:prstGeom>
          <a:noFill/>
        </p:spPr>
        <p:txBody>
          <a:bodyPr wrap="square" rtlCol="0">
            <a:spAutoFit/>
          </a:bodyPr>
          <a:lstStyle/>
          <a:p>
            <a:r>
              <a:rPr lang="en-US" dirty="0" smtClean="0"/>
              <a:t>--------------Equ</a:t>
            </a:r>
            <a:r>
              <a:rPr lang="en-US" dirty="0"/>
              <a:t>.</a:t>
            </a:r>
            <a:r>
              <a:rPr lang="en-US" dirty="0" smtClean="0"/>
              <a:t>1</a:t>
            </a:r>
            <a:endParaRPr lang="en-US" dirty="0"/>
          </a:p>
        </p:txBody>
      </p:sp>
      <p:sp>
        <p:nvSpPr>
          <p:cNvPr id="6" name="TextBox 5"/>
          <p:cNvSpPr txBox="1"/>
          <p:nvPr/>
        </p:nvSpPr>
        <p:spPr>
          <a:xfrm>
            <a:off x="2685143" y="3171371"/>
            <a:ext cx="2449912" cy="369332"/>
          </a:xfrm>
          <a:prstGeom prst="rect">
            <a:avLst/>
          </a:prstGeom>
          <a:noFill/>
        </p:spPr>
        <p:txBody>
          <a:bodyPr wrap="square" rtlCol="0">
            <a:spAutoFit/>
          </a:bodyPr>
          <a:lstStyle/>
          <a:p>
            <a:r>
              <a:rPr lang="en-US" dirty="0" smtClean="0"/>
              <a:t>--------------------Equ.2</a:t>
            </a:r>
            <a:endParaRPr lang="en-US" dirty="0"/>
          </a:p>
        </p:txBody>
      </p:sp>
      <p:sp>
        <p:nvSpPr>
          <p:cNvPr id="7" name="TextBox 6"/>
          <p:cNvSpPr txBox="1"/>
          <p:nvPr/>
        </p:nvSpPr>
        <p:spPr>
          <a:xfrm>
            <a:off x="4463143" y="4129315"/>
            <a:ext cx="2449912" cy="369332"/>
          </a:xfrm>
          <a:prstGeom prst="rect">
            <a:avLst/>
          </a:prstGeom>
          <a:noFill/>
        </p:spPr>
        <p:txBody>
          <a:bodyPr wrap="square" rtlCol="0">
            <a:spAutoFit/>
          </a:bodyPr>
          <a:lstStyle/>
          <a:p>
            <a:r>
              <a:rPr lang="en-US" dirty="0" smtClean="0"/>
              <a:t>-----------------Equ..3</a:t>
            </a:r>
            <a:endParaRPr lang="en-US" dirty="0"/>
          </a:p>
        </p:txBody>
      </p:sp>
    </p:spTree>
    <p:extLst>
      <p:ext uri="{BB962C8B-B14F-4D97-AF65-F5344CB8AC3E}">
        <p14:creationId xmlns:p14="http://schemas.microsoft.com/office/powerpoint/2010/main" val="31429780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6970"/>
            <a:ext cx="9067800" cy="5871029"/>
          </a:xfrm>
          <a:ln>
            <a:solidFill>
              <a:srgbClr val="FF9999"/>
            </a:solidFill>
          </a:ln>
        </p:spPr>
        <p:txBody>
          <a:bodyPr/>
          <a:lstStyle/>
          <a:p>
            <a:pPr>
              <a:defRPr/>
            </a:pPr>
            <a:r>
              <a:rPr lang="en-US" sz="2800" b="1" dirty="0">
                <a:latin typeface="GreekC" pitchFamily="2" charset="0"/>
                <a:cs typeface="GreekC" pitchFamily="2" charset="0"/>
              </a:rPr>
              <a:t>b </a:t>
            </a:r>
            <a:r>
              <a:rPr lang="en-US" sz="2800" b="1" dirty="0" smtClean="0">
                <a:latin typeface="+mj-lt"/>
                <a:cs typeface="GreekC" pitchFamily="2" charset="0"/>
              </a:rPr>
              <a:t>=</a:t>
            </a:r>
            <a:r>
              <a:rPr lang="en-US" sz="2800" i="1" dirty="0" smtClean="0"/>
              <a:t> </a:t>
            </a:r>
            <a:r>
              <a:rPr lang="en-US" sz="2800" dirty="0"/>
              <a:t>equals the ratio of </a:t>
            </a:r>
            <a:r>
              <a:rPr lang="en-US" sz="2800" dirty="0" smtClean="0"/>
              <a:t>the long </a:t>
            </a:r>
            <a:r>
              <a:rPr lang="en-US" sz="2800" dirty="0"/>
              <a:t>side to the short side of the </a:t>
            </a:r>
            <a:r>
              <a:rPr lang="en-US" sz="2800" dirty="0" smtClean="0"/>
              <a:t>column</a:t>
            </a:r>
          </a:p>
          <a:p>
            <a:pPr>
              <a:defRPr/>
            </a:pPr>
            <a:r>
              <a:rPr lang="en-US" sz="2800" dirty="0" smtClean="0"/>
              <a:t>When </a:t>
            </a:r>
            <a:r>
              <a:rPr lang="en-US" sz="2800" b="1" dirty="0">
                <a:latin typeface="GreekC" pitchFamily="2" charset="0"/>
                <a:cs typeface="GreekC" pitchFamily="2" charset="0"/>
              </a:rPr>
              <a:t>b</a:t>
            </a:r>
            <a:r>
              <a:rPr lang="en-US" sz="2800" i="1" dirty="0"/>
              <a:t> </a:t>
            </a:r>
            <a:r>
              <a:rPr lang="en-US" sz="2800" dirty="0"/>
              <a:t>= 2, </a:t>
            </a:r>
            <a:r>
              <a:rPr lang="en-US" sz="2800" dirty="0" smtClean="0"/>
              <a:t>the 1</a:t>
            </a:r>
            <a:r>
              <a:rPr lang="en-US" sz="2800" baseline="30000" dirty="0" smtClean="0"/>
              <a:t>st</a:t>
            </a:r>
            <a:r>
              <a:rPr lang="en-US" sz="2800" dirty="0" smtClean="0"/>
              <a:t> &amp;2</a:t>
            </a:r>
            <a:r>
              <a:rPr lang="en-US" sz="2800" baseline="30000" dirty="0" smtClean="0"/>
              <a:t>nd</a:t>
            </a:r>
            <a:r>
              <a:rPr lang="en-US" sz="2800" dirty="0" smtClean="0"/>
              <a:t> equations give </a:t>
            </a:r>
            <a:r>
              <a:rPr lang="en-US" sz="2800" dirty="0"/>
              <a:t>the same value</a:t>
            </a:r>
            <a:r>
              <a:rPr lang="en-US" sz="2800" dirty="0" smtClean="0"/>
              <a:t>,</a:t>
            </a:r>
            <a:r>
              <a:rPr lang="en-US" sz="2800" dirty="0"/>
              <a:t> if </a:t>
            </a:r>
            <a:r>
              <a:rPr lang="en-US" sz="2800" b="1" dirty="0">
                <a:latin typeface="GreekC" pitchFamily="2" charset="0"/>
                <a:cs typeface="GreekC" pitchFamily="2" charset="0"/>
              </a:rPr>
              <a:t>b</a:t>
            </a:r>
            <a:r>
              <a:rPr lang="en-US" sz="2800" i="1" dirty="0"/>
              <a:t> </a:t>
            </a:r>
            <a:r>
              <a:rPr lang="en-US" sz="2800" dirty="0"/>
              <a:t>&gt; </a:t>
            </a:r>
            <a:r>
              <a:rPr lang="en-US" sz="2800" i="1" dirty="0"/>
              <a:t>2 </a:t>
            </a:r>
            <a:r>
              <a:rPr lang="en-US" sz="2800" dirty="0" smtClean="0"/>
              <a:t>the 1</a:t>
            </a:r>
            <a:r>
              <a:rPr lang="en-US" sz="2800" baseline="30000" dirty="0" smtClean="0"/>
              <a:t>st</a:t>
            </a:r>
            <a:r>
              <a:rPr lang="en-US" sz="2800" dirty="0" smtClean="0"/>
              <a:t> equation gives smaller </a:t>
            </a:r>
            <a:r>
              <a:rPr lang="en-US" sz="2800" dirty="0"/>
              <a:t>value than </a:t>
            </a:r>
            <a:r>
              <a:rPr lang="en-US" sz="2800" dirty="0" smtClean="0"/>
              <a:t>the 2</a:t>
            </a:r>
            <a:r>
              <a:rPr lang="en-US" sz="2800" baseline="30000" dirty="0" smtClean="0"/>
              <a:t>nd</a:t>
            </a:r>
            <a:r>
              <a:rPr lang="en-US" sz="2800" dirty="0" smtClean="0"/>
              <a:t> equation.</a:t>
            </a:r>
            <a:r>
              <a:rPr lang="en-US" sz="2800" dirty="0"/>
              <a:t> </a:t>
            </a:r>
            <a:r>
              <a:rPr lang="en-US" sz="2800" dirty="0" smtClean="0"/>
              <a:t>Since there </a:t>
            </a:r>
            <a:r>
              <a:rPr lang="en-US" sz="2800" dirty="0"/>
              <a:t>are two layers of </a:t>
            </a:r>
            <a:r>
              <a:rPr lang="en-US" sz="2800" dirty="0" smtClean="0"/>
              <a:t>reinforcement ,the average depth ,d, is </a:t>
            </a:r>
          </a:p>
          <a:p>
            <a:pPr marL="0" indent="0">
              <a:buFontTx/>
              <a:buNone/>
              <a:defRPr/>
            </a:pPr>
            <a:r>
              <a:rPr lang="en-US" i="1" dirty="0" smtClean="0"/>
              <a:t>     </a:t>
            </a:r>
            <a:r>
              <a:rPr lang="en-US" b="1" i="1" dirty="0" smtClean="0"/>
              <a:t>d</a:t>
            </a:r>
            <a:r>
              <a:rPr lang="en-US" sz="2400" b="1" i="1" baseline="-25000" dirty="0" smtClean="0"/>
              <a:t>averg</a:t>
            </a:r>
            <a:r>
              <a:rPr lang="en-US" b="1" i="1" dirty="0" smtClean="0"/>
              <a:t> </a:t>
            </a:r>
            <a:r>
              <a:rPr lang="en-US" b="1" dirty="0"/>
              <a:t>= </a:t>
            </a:r>
            <a:r>
              <a:rPr lang="en-US" b="1" i="1" dirty="0"/>
              <a:t>h </a:t>
            </a:r>
            <a:r>
              <a:rPr lang="en-US" b="1" dirty="0" smtClean="0"/>
              <a:t>- 7.5</a:t>
            </a:r>
            <a:r>
              <a:rPr lang="en-US" b="1" i="1" dirty="0" smtClean="0"/>
              <a:t>cm </a:t>
            </a:r>
            <a:r>
              <a:rPr lang="en-US" b="1" dirty="0" smtClean="0"/>
              <a:t>- </a:t>
            </a:r>
            <a:r>
              <a:rPr lang="en-US" b="1" i="1" dirty="0" smtClean="0"/>
              <a:t>d</a:t>
            </a:r>
            <a:r>
              <a:rPr lang="en-US" sz="2400" b="1" i="1" baseline="-25000" dirty="0"/>
              <a:t>b</a:t>
            </a:r>
            <a:r>
              <a:rPr lang="en-US" b="1" i="1" dirty="0" smtClean="0"/>
              <a:t> </a:t>
            </a:r>
            <a:r>
              <a:rPr lang="en-US" dirty="0"/>
              <a:t>, </a:t>
            </a:r>
            <a:endParaRPr lang="en-US" dirty="0" smtClean="0"/>
          </a:p>
          <a:p>
            <a:pPr marL="0" indent="0">
              <a:buFontTx/>
              <a:buNone/>
              <a:defRPr/>
            </a:pPr>
            <a:r>
              <a:rPr lang="en-US" dirty="0" smtClean="0"/>
              <a:t>where </a:t>
            </a:r>
            <a:r>
              <a:rPr lang="en-US" i="1" dirty="0" smtClean="0"/>
              <a:t>d</a:t>
            </a:r>
            <a:r>
              <a:rPr lang="en-US" sz="2400" b="1" i="1" baseline="-25000" dirty="0"/>
              <a:t>b</a:t>
            </a:r>
            <a:r>
              <a:rPr lang="en-US" i="1" dirty="0" smtClean="0"/>
              <a:t> </a:t>
            </a:r>
            <a:r>
              <a:rPr lang="en-US" dirty="0" smtClean="0"/>
              <a:t>is </a:t>
            </a:r>
            <a:r>
              <a:rPr lang="en-US" dirty="0"/>
              <a:t>bar </a:t>
            </a:r>
            <a:r>
              <a:rPr lang="en-US" dirty="0" smtClean="0"/>
              <a:t>diameter.</a:t>
            </a:r>
          </a:p>
          <a:p>
            <a:pPr lvl="1">
              <a:buFont typeface="Wingdings" panose="05000000000000000000" pitchFamily="2" charset="2"/>
              <a:buChar char="§"/>
              <a:defRPr/>
            </a:pPr>
            <a:r>
              <a:rPr lang="en-US" dirty="0" smtClean="0"/>
              <a:t> b</a:t>
            </a:r>
            <a:r>
              <a:rPr lang="en-US" baseline="-25000" dirty="0" smtClean="0"/>
              <a:t>0</a:t>
            </a:r>
            <a:r>
              <a:rPr lang="en-US" dirty="0" smtClean="0"/>
              <a:t> = is  perimeter of critical section</a:t>
            </a:r>
          </a:p>
          <a:p>
            <a:pPr lvl="1">
              <a:spcBef>
                <a:spcPct val="50000"/>
              </a:spcBef>
              <a:buFont typeface="Wingdings" panose="05000000000000000000" pitchFamily="2" charset="2"/>
              <a:buChar char="§"/>
              <a:defRPr/>
            </a:pPr>
            <a:r>
              <a:rPr lang="en-US" dirty="0" smtClean="0"/>
              <a:t>For square column </a:t>
            </a:r>
            <a:r>
              <a:rPr lang="en-US" b="1" dirty="0" smtClean="0"/>
              <a:t>b</a:t>
            </a:r>
            <a:r>
              <a:rPr lang="en-US" b="1" baseline="-25000" dirty="0" smtClean="0"/>
              <a:t>0 </a:t>
            </a:r>
            <a:r>
              <a:rPr lang="en-US" b="1" dirty="0" smtClean="0"/>
              <a:t>= 4(c + d)         </a:t>
            </a:r>
          </a:p>
          <a:p>
            <a:pPr lvl="1">
              <a:spcBef>
                <a:spcPct val="50000"/>
              </a:spcBef>
              <a:buFont typeface="Wingdings" panose="05000000000000000000" pitchFamily="2" charset="2"/>
              <a:buChar char="§"/>
              <a:defRPr/>
            </a:pPr>
            <a:r>
              <a:rPr lang="en-US" dirty="0" smtClean="0"/>
              <a:t>For rectangular column </a:t>
            </a:r>
            <a:r>
              <a:rPr lang="en-US" b="1" dirty="0" smtClean="0"/>
              <a:t>b</a:t>
            </a:r>
            <a:r>
              <a:rPr lang="en-US" b="1" baseline="-25000" dirty="0" smtClean="0"/>
              <a:t>0</a:t>
            </a:r>
            <a:r>
              <a:rPr lang="en-US" b="1" dirty="0" smtClean="0"/>
              <a:t> = 2(c</a:t>
            </a:r>
            <a:r>
              <a:rPr lang="en-US" b="1" baseline="-25000" dirty="0" smtClean="0"/>
              <a:t>1</a:t>
            </a:r>
            <a:r>
              <a:rPr lang="en-US" b="1" dirty="0" smtClean="0"/>
              <a:t>+d) +2(c</a:t>
            </a:r>
            <a:r>
              <a:rPr lang="en-US" b="1" baseline="-25000" dirty="0" smtClean="0"/>
              <a:t>2</a:t>
            </a:r>
            <a:r>
              <a:rPr lang="en-US" b="1" dirty="0" smtClean="0"/>
              <a:t>+d)</a:t>
            </a:r>
          </a:p>
          <a:p>
            <a:pPr marL="0" indent="0">
              <a:buFontTx/>
              <a:buNone/>
              <a:defRPr/>
            </a:pPr>
            <a:endParaRPr lang="en-US" dirty="0" smtClean="0"/>
          </a:p>
          <a:p>
            <a:pPr marL="0" indent="0">
              <a:buFontTx/>
              <a:buNone/>
              <a:defRPr/>
            </a:pPr>
            <a:endParaRPr lang="en-US" dirty="0"/>
          </a:p>
        </p:txBody>
      </p:sp>
      <p:sp>
        <p:nvSpPr>
          <p:cNvPr id="32772" name="Slide Number Placeholder 4"/>
          <p:cNvSpPr>
            <a:spLocks noGrp="1"/>
          </p:cNvSpPr>
          <p:nvPr>
            <p:ph type="sldNum" sz="quarter" idx="12"/>
          </p:nvPr>
        </p:nvSpPr>
        <p:spPr>
          <a:xfrm>
            <a:off x="7223125" y="6248400"/>
            <a:ext cx="1905000" cy="4572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8728FD0-8E43-4193-938E-0A4EC40FB4CE}" type="slidenum">
              <a:rPr lang="en-US" sz="1400">
                <a:solidFill>
                  <a:srgbClr val="000000"/>
                </a:solidFill>
              </a:rPr>
              <a:pPr>
                <a:spcBef>
                  <a:spcPct val="0"/>
                </a:spcBef>
                <a:buFontTx/>
                <a:buNone/>
              </a:pPr>
              <a:t>43</a:t>
            </a:fld>
            <a:endParaRPr lang="en-US" sz="1400">
              <a:solidFill>
                <a:srgbClr val="000000"/>
              </a:solidFill>
            </a:endParaRPr>
          </a:p>
        </p:txBody>
      </p:sp>
      <p:sp>
        <p:nvSpPr>
          <p:cNvPr id="32773" name="Title 1"/>
          <p:cNvSpPr txBox="1">
            <a:spLocks/>
          </p:cNvSpPr>
          <p:nvPr/>
        </p:nvSpPr>
        <p:spPr bwMode="auto">
          <a:xfrm>
            <a:off x="0" y="0"/>
            <a:ext cx="9067800" cy="8599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US" sz="2600" dirty="0" smtClean="0">
                <a:solidFill>
                  <a:srgbClr val="000000"/>
                </a:solidFill>
              </a:rPr>
              <a:t>4-Check footing thickness for punching shear(Two-Way Shear)</a:t>
            </a:r>
          </a:p>
        </p:txBody>
      </p:sp>
    </p:spTree>
    <p:extLst>
      <p:ext uri="{BB962C8B-B14F-4D97-AF65-F5344CB8AC3E}">
        <p14:creationId xmlns:p14="http://schemas.microsoft.com/office/powerpoint/2010/main" val="15183745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0456"/>
            <a:ext cx="8610600" cy="4397830"/>
          </a:xfrm>
          <a:ln>
            <a:solidFill>
              <a:srgbClr val="FF9999"/>
            </a:solidFill>
          </a:ln>
        </p:spPr>
        <p:txBody>
          <a:bodyPr/>
          <a:lstStyle/>
          <a:p>
            <a:pPr>
              <a:defRPr/>
            </a:pPr>
            <a:r>
              <a:rPr lang="en-US" i="1" dirty="0" smtClean="0">
                <a:sym typeface="Symbol"/>
              </a:rPr>
              <a:t></a:t>
            </a:r>
            <a:r>
              <a:rPr lang="en-US" i="1" dirty="0" smtClean="0"/>
              <a:t> </a:t>
            </a:r>
            <a:r>
              <a:rPr lang="en-US" dirty="0"/>
              <a:t>=</a:t>
            </a:r>
            <a:r>
              <a:rPr lang="en-US" i="1" dirty="0" smtClean="0"/>
              <a:t>1 </a:t>
            </a:r>
            <a:r>
              <a:rPr lang="en-US" dirty="0" smtClean="0"/>
              <a:t>for normal weight concrete.</a:t>
            </a:r>
          </a:p>
          <a:p>
            <a:pPr>
              <a:defRPr/>
            </a:pPr>
            <a:r>
              <a:rPr lang="en-US" sz="3600" dirty="0" smtClean="0"/>
              <a:t>a</a:t>
            </a:r>
            <a:r>
              <a:rPr lang="en-US" sz="2800" baseline="-25000" dirty="0" smtClean="0"/>
              <a:t>s</a:t>
            </a:r>
            <a:r>
              <a:rPr lang="en-US" sz="2800" dirty="0" smtClean="0"/>
              <a:t> = 40 for interior column</a:t>
            </a:r>
          </a:p>
          <a:p>
            <a:pPr marL="0" indent="0">
              <a:buFontTx/>
              <a:buNone/>
              <a:defRPr/>
            </a:pPr>
            <a:r>
              <a:rPr lang="en-US" sz="2800" dirty="0" smtClean="0"/>
              <a:t>        = 30 for edge column</a:t>
            </a:r>
          </a:p>
          <a:p>
            <a:pPr marL="0" indent="0">
              <a:buFontTx/>
              <a:buNone/>
              <a:defRPr/>
            </a:pPr>
            <a:r>
              <a:rPr lang="en-US" sz="2800" dirty="0" smtClean="0"/>
              <a:t>        = 20 for corner column</a:t>
            </a:r>
          </a:p>
          <a:p>
            <a:pPr>
              <a:buFont typeface="Arial" pitchFamily="34" charset="0"/>
              <a:buChar char="•"/>
              <a:defRPr/>
            </a:pPr>
            <a:r>
              <a:rPr lang="el-GR" sz="2800" dirty="0" smtClean="0">
                <a:latin typeface="GreekC"/>
                <a:cs typeface="GreekC"/>
              </a:rPr>
              <a:t>Φ</a:t>
            </a:r>
            <a:r>
              <a:rPr lang="en-US" sz="2800" b="1" dirty="0" smtClean="0">
                <a:latin typeface="+mj-lt"/>
                <a:cs typeface="GreekC"/>
              </a:rPr>
              <a:t>= strength reduction factor , </a:t>
            </a:r>
            <a:r>
              <a:rPr lang="en-US" sz="2800" dirty="0" smtClean="0"/>
              <a:t>0.75</a:t>
            </a:r>
            <a:endParaRPr lang="en-US" sz="2800" dirty="0"/>
          </a:p>
        </p:txBody>
      </p:sp>
      <p:sp>
        <p:nvSpPr>
          <p:cNvPr id="33796"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D55BDD7-8B17-4EE9-AAB9-A8E8D4C70A7C}" type="slidenum">
              <a:rPr lang="en-US" sz="1400">
                <a:solidFill>
                  <a:srgbClr val="000000"/>
                </a:solidFill>
              </a:rPr>
              <a:pPr>
                <a:spcBef>
                  <a:spcPct val="0"/>
                </a:spcBef>
                <a:buFontTx/>
                <a:buNone/>
              </a:pPr>
              <a:t>44</a:t>
            </a:fld>
            <a:endParaRPr lang="en-US" sz="1400">
              <a:solidFill>
                <a:srgbClr val="000000"/>
              </a:solidFill>
            </a:endParaRPr>
          </a:p>
        </p:txBody>
      </p:sp>
      <p:sp>
        <p:nvSpPr>
          <p:cNvPr id="33797" name="Title 1"/>
          <p:cNvSpPr txBox="1">
            <a:spLocks/>
          </p:cNvSpPr>
          <p:nvPr/>
        </p:nvSpPr>
        <p:spPr bwMode="auto">
          <a:xfrm>
            <a:off x="228600" y="0"/>
            <a:ext cx="86106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US" b="1" dirty="0" smtClean="0">
                <a:solidFill>
                  <a:srgbClr val="000000"/>
                </a:solidFill>
              </a:rPr>
              <a:t>4- Check footing thickness for punching shear(Two-Way Shear)</a:t>
            </a:r>
          </a:p>
        </p:txBody>
      </p:sp>
    </p:spTree>
    <p:extLst>
      <p:ext uri="{BB962C8B-B14F-4D97-AF65-F5344CB8AC3E}">
        <p14:creationId xmlns:p14="http://schemas.microsoft.com/office/powerpoint/2010/main" val="20664940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76200" y="1219200"/>
            <a:ext cx="8915400" cy="5562600"/>
          </a:xfrm>
          <a:blipFill rotWithShape="1">
            <a:blip r:embed="rId2"/>
            <a:stretch>
              <a:fillRect l="-1778" t="-1972"/>
            </a:stretch>
          </a:blipFill>
          <a:ln>
            <a:solidFill>
              <a:srgbClr val="FF9999"/>
            </a:solidFill>
          </a:ln>
          <a:extLst/>
        </p:spPr>
        <p:txBody>
          <a:bodyPr/>
          <a:lstStyle/>
          <a:p>
            <a:pPr>
              <a:defRPr/>
            </a:pPr>
            <a:r>
              <a:rPr lang="en-US">
                <a:noFill/>
              </a:rPr>
              <a:t> </a:t>
            </a:r>
          </a:p>
        </p:txBody>
      </p:sp>
      <p:sp>
        <p:nvSpPr>
          <p:cNvPr id="34820"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157D14D-9EAE-489E-B9ED-F0E9575FF27E}" type="slidenum">
              <a:rPr lang="en-US" sz="1400">
                <a:solidFill>
                  <a:srgbClr val="000000"/>
                </a:solidFill>
              </a:rPr>
              <a:pPr>
                <a:spcBef>
                  <a:spcPct val="0"/>
                </a:spcBef>
                <a:buFontTx/>
                <a:buNone/>
              </a:pPr>
              <a:t>45</a:t>
            </a:fld>
            <a:endParaRPr lang="en-US" sz="1400">
              <a:solidFill>
                <a:srgbClr val="000000"/>
              </a:solidFill>
            </a:endParaRPr>
          </a:p>
        </p:txBody>
      </p:sp>
      <p:sp>
        <p:nvSpPr>
          <p:cNvPr id="34821" name="Rectangle 5"/>
          <p:cNvSpPr>
            <a:spLocks noChangeArrowheads="1"/>
          </p:cNvSpPr>
          <p:nvPr/>
        </p:nvSpPr>
        <p:spPr bwMode="auto">
          <a:xfrm>
            <a:off x="76200" y="152400"/>
            <a:ext cx="8915400" cy="954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US" sz="2800" b="1" dirty="0" smtClean="0">
                <a:solidFill>
                  <a:srgbClr val="000000"/>
                </a:solidFill>
              </a:rPr>
              <a:t>5. Check footing thickness for beam shear in each direction (one way shear)</a:t>
            </a:r>
            <a:endParaRPr lang="en-US" sz="2800" dirty="0" smtClean="0">
              <a:solidFill>
                <a:srgbClr val="000000"/>
              </a:solidFill>
            </a:endParaRPr>
          </a:p>
        </p:txBody>
      </p:sp>
    </p:spTree>
    <p:extLst>
      <p:ext uri="{BB962C8B-B14F-4D97-AF65-F5344CB8AC3E}">
        <p14:creationId xmlns:p14="http://schemas.microsoft.com/office/powerpoint/2010/main" val="32170151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228600" y="1219200"/>
            <a:ext cx="8686800" cy="5638800"/>
          </a:xfrm>
          <a:blipFill rotWithShape="1">
            <a:blip r:embed="rId2"/>
            <a:stretch>
              <a:fillRect l="-1895" t="-1514"/>
            </a:stretch>
          </a:blipFill>
          <a:ln>
            <a:solidFill>
              <a:srgbClr val="FF9999"/>
            </a:solidFill>
          </a:ln>
          <a:extLst/>
        </p:spPr>
        <p:txBody>
          <a:bodyPr/>
          <a:lstStyle/>
          <a:p>
            <a:pPr>
              <a:defRPr/>
            </a:pPr>
            <a:r>
              <a:rPr lang="en-US">
                <a:noFill/>
              </a:rPr>
              <a:t> </a:t>
            </a:r>
          </a:p>
        </p:txBody>
      </p:sp>
      <p:sp>
        <p:nvSpPr>
          <p:cNvPr id="35844"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EAB840A-21E6-4788-89E1-0F2BF530D600}" type="slidenum">
              <a:rPr lang="en-US" sz="1400">
                <a:solidFill>
                  <a:srgbClr val="000000"/>
                </a:solidFill>
              </a:rPr>
              <a:pPr>
                <a:spcBef>
                  <a:spcPct val="0"/>
                </a:spcBef>
                <a:buFontTx/>
                <a:buNone/>
              </a:pPr>
              <a:t>46</a:t>
            </a:fld>
            <a:endParaRPr lang="en-US" sz="1400">
              <a:solidFill>
                <a:srgbClr val="000000"/>
              </a:solidFill>
            </a:endParaRPr>
          </a:p>
        </p:txBody>
      </p:sp>
      <p:sp>
        <p:nvSpPr>
          <p:cNvPr id="35845" name="Rectangle 5"/>
          <p:cNvSpPr>
            <a:spLocks noChangeArrowheads="1"/>
          </p:cNvSpPr>
          <p:nvPr/>
        </p:nvSpPr>
        <p:spPr bwMode="auto">
          <a:xfrm>
            <a:off x="76200" y="152400"/>
            <a:ext cx="8915400" cy="954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US" sz="2800" b="1" dirty="0" smtClean="0">
                <a:solidFill>
                  <a:srgbClr val="000000"/>
                </a:solidFill>
              </a:rPr>
              <a:t>5. Check footing thickness for beam shear in each direction (one way shear)</a:t>
            </a:r>
            <a:endParaRPr lang="en-US" sz="2800" dirty="0" smtClean="0">
              <a:solidFill>
                <a:srgbClr val="000000"/>
              </a:solidFill>
            </a:endParaRPr>
          </a:p>
        </p:txBody>
      </p:sp>
    </p:spTree>
    <p:extLst>
      <p:ext uri="{BB962C8B-B14F-4D97-AF65-F5344CB8AC3E}">
        <p14:creationId xmlns:p14="http://schemas.microsoft.com/office/powerpoint/2010/main" val="7460498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19200"/>
            <a:ext cx="8915400" cy="4114800"/>
          </a:xfrm>
          <a:ln>
            <a:solidFill>
              <a:srgbClr val="FF9999"/>
            </a:solidFill>
          </a:ln>
        </p:spPr>
        <p:txBody>
          <a:bodyPr/>
          <a:lstStyle/>
          <a:p>
            <a:pPr>
              <a:defRPr/>
            </a:pPr>
            <a:r>
              <a:rPr lang="en-US" dirty="0" smtClean="0"/>
              <a:t>The factored shearing force resisted by concrete is given as</a:t>
            </a:r>
          </a:p>
          <a:p>
            <a:pPr marL="0" indent="0">
              <a:buFontTx/>
              <a:buNone/>
              <a:defRPr/>
            </a:pPr>
            <a:endParaRPr lang="en-US" dirty="0" smtClean="0"/>
          </a:p>
          <a:p>
            <a:pPr marL="0" indent="0">
              <a:buFontTx/>
              <a:buNone/>
              <a:defRPr/>
            </a:pPr>
            <a:endParaRPr lang="en-US" dirty="0"/>
          </a:p>
          <a:p>
            <a:pPr marL="0" indent="0">
              <a:buFontTx/>
              <a:buNone/>
              <a:defRPr/>
            </a:pPr>
            <a:r>
              <a:rPr lang="en-US" dirty="0" smtClean="0"/>
              <a:t> Increase </a:t>
            </a:r>
            <a:r>
              <a:rPr lang="en-US" dirty="0"/>
              <a:t>footing thickness if necessary until </a:t>
            </a:r>
            <a:r>
              <a:rPr lang="en-US" dirty="0" smtClean="0"/>
              <a:t>the   condition </a:t>
            </a:r>
            <a:r>
              <a:rPr lang="en-US" i="1" dirty="0" smtClean="0"/>
              <a:t>Vu </a:t>
            </a:r>
            <a:r>
              <a:rPr lang="en-US" dirty="0" smtClean="0">
                <a:sym typeface="Symbol"/>
              </a:rPr>
              <a:t></a:t>
            </a:r>
            <a:r>
              <a:rPr lang="el-GR" dirty="0" smtClean="0">
                <a:latin typeface="GreekC"/>
                <a:cs typeface="GreekC"/>
                <a:sym typeface="Symbol"/>
              </a:rPr>
              <a:t>Φ</a:t>
            </a:r>
            <a:r>
              <a:rPr lang="en-US" i="1" dirty="0" smtClean="0"/>
              <a:t>V</a:t>
            </a:r>
            <a:r>
              <a:rPr lang="en-US" sz="1600" i="1" dirty="0" smtClean="0"/>
              <a:t>C</a:t>
            </a:r>
            <a:r>
              <a:rPr lang="en-US" i="1" dirty="0" smtClean="0"/>
              <a:t> </a:t>
            </a:r>
            <a:r>
              <a:rPr lang="en-US" dirty="0"/>
              <a:t>is satisfied.</a:t>
            </a:r>
          </a:p>
        </p:txBody>
      </p:sp>
      <p:sp>
        <p:nvSpPr>
          <p:cNvPr id="36868"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E394DAB-A5E1-4DBE-8123-F21BB6C5278F}" type="slidenum">
              <a:rPr lang="en-US" sz="1400">
                <a:solidFill>
                  <a:srgbClr val="000000"/>
                </a:solidFill>
              </a:rPr>
              <a:pPr>
                <a:spcBef>
                  <a:spcPct val="0"/>
                </a:spcBef>
                <a:buFontTx/>
                <a:buNone/>
              </a:pPr>
              <a:t>47</a:t>
            </a:fld>
            <a:endParaRPr lang="en-US" sz="1400">
              <a:solidFill>
                <a:srgbClr val="000000"/>
              </a:solidFill>
            </a:endParaRPr>
          </a:p>
        </p:txBody>
      </p:sp>
      <p:sp>
        <p:nvSpPr>
          <p:cNvPr id="7" name="Rectangle 6"/>
          <p:cNvSpPr>
            <a:spLocks noRot="1" noChangeAspect="1" noMove="1" noResize="1" noEditPoints="1" noAdjustHandles="1" noChangeArrowheads="1" noChangeShapeType="1" noTextEdit="1"/>
          </p:cNvSpPr>
          <p:nvPr/>
        </p:nvSpPr>
        <p:spPr>
          <a:xfrm>
            <a:off x="2289958" y="2133600"/>
            <a:ext cx="4572000" cy="1400063"/>
          </a:xfrm>
          <a:prstGeom prst="rect">
            <a:avLst/>
          </a:prstGeom>
          <a:blipFill rotWithShape="1">
            <a:blip r:embed="rId2"/>
            <a:stretch>
              <a:fillRect l="-2800" b="-11304"/>
            </a:stretch>
          </a:blipFill>
        </p:spPr>
        <p:txBody>
          <a:bodyPr/>
          <a:lstStyle/>
          <a:p>
            <a:pPr eaLnBrk="0" hangingPunct="0">
              <a:defRPr/>
            </a:pPr>
            <a:r>
              <a:rPr lang="en-US" sz="2800">
                <a:noFill/>
                <a:latin typeface="Times New Roman" panose="02020603050405020304" pitchFamily="18" charset="0"/>
              </a:rPr>
              <a:t> </a:t>
            </a:r>
          </a:p>
        </p:txBody>
      </p:sp>
      <p:sp>
        <p:nvSpPr>
          <p:cNvPr id="36870" name="Rectangle 7"/>
          <p:cNvSpPr>
            <a:spLocks noChangeArrowheads="1"/>
          </p:cNvSpPr>
          <p:nvPr/>
        </p:nvSpPr>
        <p:spPr bwMode="auto">
          <a:xfrm>
            <a:off x="76200" y="152400"/>
            <a:ext cx="8915400" cy="954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US" sz="2800" b="1" dirty="0" smtClean="0">
                <a:solidFill>
                  <a:srgbClr val="000000"/>
                </a:solidFill>
              </a:rPr>
              <a:t>5. Check footing thickness for beam shear in each direction (one way shear)</a:t>
            </a:r>
            <a:endParaRPr lang="en-US" sz="2800" dirty="0" smtClean="0">
              <a:solidFill>
                <a:srgbClr val="000000"/>
              </a:solidFill>
            </a:endParaRPr>
          </a:p>
        </p:txBody>
      </p:sp>
    </p:spTree>
    <p:extLst>
      <p:ext uri="{BB962C8B-B14F-4D97-AF65-F5344CB8AC3E}">
        <p14:creationId xmlns:p14="http://schemas.microsoft.com/office/powerpoint/2010/main" val="26591749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76200"/>
            <a:ext cx="8458200" cy="990600"/>
          </a:xfrm>
        </p:spPr>
        <p:txBody>
          <a:bodyPr/>
          <a:lstStyle/>
          <a:p>
            <a:r>
              <a:rPr lang="en-US" sz="3200" b="1" dirty="0" smtClean="0"/>
              <a:t>6- Compute the area of flexural reinforcement in each direction.</a:t>
            </a:r>
            <a:endParaRPr lang="en-US" sz="4000" dirty="0" smtClean="0"/>
          </a:p>
        </p:txBody>
      </p:sp>
      <p:sp>
        <p:nvSpPr>
          <p:cNvPr id="37891"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1E99180-3B19-4A37-B716-AA5C428E5E3A}" type="slidenum">
              <a:rPr lang="en-US" sz="1400">
                <a:solidFill>
                  <a:srgbClr val="000000"/>
                </a:solidFill>
              </a:rPr>
              <a:pPr>
                <a:spcBef>
                  <a:spcPct val="0"/>
                </a:spcBef>
                <a:buFontTx/>
                <a:buNone/>
              </a:pPr>
              <a:t>48</a:t>
            </a:fld>
            <a:endParaRPr lang="en-US" sz="1400">
              <a:solidFill>
                <a:srgbClr val="000000"/>
              </a:solidFill>
            </a:endParaRPr>
          </a:p>
        </p:txBody>
      </p:sp>
      <p:sp>
        <p:nvSpPr>
          <p:cNvPr id="37892" name="Rectangle 3"/>
          <p:cNvSpPr>
            <a:spLocks noChangeArrowheads="1"/>
          </p:cNvSpPr>
          <p:nvPr/>
        </p:nvSpPr>
        <p:spPr bwMode="auto">
          <a:xfrm>
            <a:off x="152400" y="1066800"/>
            <a:ext cx="8915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hangingPunct="0">
              <a:spcBef>
                <a:spcPct val="0"/>
              </a:spcBef>
              <a:buFontTx/>
              <a:buNone/>
            </a:pPr>
            <a:r>
              <a:rPr lang="en-US" sz="2800" dirty="0" smtClean="0">
                <a:solidFill>
                  <a:srgbClr val="000000"/>
                </a:solidFill>
              </a:rPr>
              <a:t>The critical section for bending is located at face of column, or wall, for footings supporting a concrete column or wall, as specified by </a:t>
            </a:r>
            <a:r>
              <a:rPr lang="en-US" sz="2800" i="1" dirty="0" smtClean="0">
                <a:solidFill>
                  <a:srgbClr val="000000"/>
                </a:solidFill>
              </a:rPr>
              <a:t>ACI Code 15.4.2</a:t>
            </a:r>
            <a:r>
              <a:rPr lang="en-US" sz="2800" dirty="0" smtClean="0">
                <a:solidFill>
                  <a:srgbClr val="000000"/>
                </a:solidFill>
              </a:rPr>
              <a:t>. Figure a,b&amp;c shows critical sections for flexure for footings supporting concrete columns, masonry walls, and columns with steel base plates.</a:t>
            </a:r>
          </a:p>
        </p:txBody>
      </p:sp>
      <p:pic>
        <p:nvPicPr>
          <p:cNvPr id="37893"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413125"/>
            <a:ext cx="5257800" cy="306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2979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BD12C9F-0C3E-4E7D-8674-51B4DBDDE100}" type="slidenum">
              <a:rPr lang="en-US" sz="1400">
                <a:solidFill>
                  <a:srgbClr val="000000"/>
                </a:solidFill>
              </a:rPr>
              <a:pPr>
                <a:spcBef>
                  <a:spcPct val="0"/>
                </a:spcBef>
                <a:buFontTx/>
                <a:buNone/>
              </a:pPr>
              <a:t>49</a:t>
            </a:fld>
            <a:endParaRPr lang="en-US" sz="1400">
              <a:solidFill>
                <a:srgbClr val="000000"/>
              </a:solidFill>
            </a:endParaRPr>
          </a:p>
        </p:txBody>
      </p:sp>
      <p:pic>
        <p:nvPicPr>
          <p:cNvPr id="389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533400"/>
            <a:ext cx="8432800" cy="5105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691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152400" y="1558930"/>
            <a:ext cx="8839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976313" indent="-457200">
              <a:defRPr sz="2400">
                <a:solidFill>
                  <a:schemeClr val="tx1"/>
                </a:solidFill>
                <a:latin typeface="Times New Roman" panose="02020603050405020304" pitchFamily="18" charset="0"/>
              </a:defRPr>
            </a:lvl2pPr>
            <a:lvl3pPr marL="1547813" indent="-457200">
              <a:defRPr sz="2400">
                <a:solidFill>
                  <a:schemeClr val="tx1"/>
                </a:solidFill>
                <a:latin typeface="Times New Roman" panose="02020603050405020304" pitchFamily="18" charset="0"/>
              </a:defRPr>
            </a:lvl3pPr>
            <a:lvl4pPr marL="2119313" indent="-457200">
              <a:defRPr sz="2400">
                <a:solidFill>
                  <a:schemeClr val="tx1"/>
                </a:solidFill>
                <a:latin typeface="Times New Roman" panose="02020603050405020304" pitchFamily="18" charset="0"/>
              </a:defRPr>
            </a:lvl4pPr>
            <a:lvl5pPr marL="2690813" indent="-457200">
              <a:defRPr sz="2400">
                <a:solidFill>
                  <a:schemeClr val="tx1"/>
                </a:solidFill>
                <a:latin typeface="Times New Roman" panose="02020603050405020304" pitchFamily="18" charset="0"/>
              </a:defRPr>
            </a:lvl5pPr>
            <a:lvl6pPr marL="3148013" indent="-457200" eaLnBrk="0" fontAlgn="base" hangingPunct="0">
              <a:spcBef>
                <a:spcPct val="0"/>
              </a:spcBef>
              <a:spcAft>
                <a:spcPct val="0"/>
              </a:spcAft>
              <a:defRPr sz="2400">
                <a:solidFill>
                  <a:schemeClr val="tx1"/>
                </a:solidFill>
                <a:latin typeface="Times New Roman" panose="02020603050405020304" pitchFamily="18" charset="0"/>
              </a:defRPr>
            </a:lvl6pPr>
            <a:lvl7pPr marL="3605213" indent="-457200" eaLnBrk="0" fontAlgn="base" hangingPunct="0">
              <a:spcBef>
                <a:spcPct val="0"/>
              </a:spcBef>
              <a:spcAft>
                <a:spcPct val="0"/>
              </a:spcAft>
              <a:defRPr sz="2400">
                <a:solidFill>
                  <a:schemeClr val="tx1"/>
                </a:solidFill>
                <a:latin typeface="Times New Roman" panose="02020603050405020304" pitchFamily="18" charset="0"/>
              </a:defRPr>
            </a:lvl7pPr>
            <a:lvl8pPr marL="4062413" indent="-457200" eaLnBrk="0" fontAlgn="base" hangingPunct="0">
              <a:spcBef>
                <a:spcPct val="0"/>
              </a:spcBef>
              <a:spcAft>
                <a:spcPct val="0"/>
              </a:spcAft>
              <a:defRPr sz="2400">
                <a:solidFill>
                  <a:schemeClr val="tx1"/>
                </a:solidFill>
                <a:latin typeface="Times New Roman" panose="02020603050405020304" pitchFamily="18" charset="0"/>
              </a:defRPr>
            </a:lvl8pPr>
            <a:lvl9pPr marL="4519613"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sz="2200" dirty="0">
                <a:latin typeface="Arial" panose="020B0604020202020204" pitchFamily="34" charset="0"/>
                <a:cs typeface="Arial" panose="020B0604020202020204" pitchFamily="34" charset="0"/>
              </a:rPr>
              <a:t> </a:t>
            </a:r>
            <a:r>
              <a:rPr lang="en-US" sz="2200" i="1" dirty="0">
                <a:latin typeface="Arial" panose="020B0604020202020204" pitchFamily="34" charset="0"/>
                <a:cs typeface="Arial" panose="020B0604020202020204" pitchFamily="34" charset="0"/>
              </a:rPr>
              <a:t>Adjacent structures and property lines.</a:t>
            </a:r>
          </a:p>
          <a:p>
            <a:pPr algn="just"/>
            <a:endParaRPr lang="en-US" sz="2200" i="1" dirty="0">
              <a:latin typeface="Arial" panose="020B0604020202020204" pitchFamily="34" charset="0"/>
              <a:cs typeface="Times New Roman" panose="02020603050405020304" pitchFamily="18" charset="0"/>
            </a:endParaRPr>
          </a:p>
        </p:txBody>
      </p:sp>
      <p:sp>
        <p:nvSpPr>
          <p:cNvPr id="98307" name="Rectangle 3"/>
          <p:cNvSpPr>
            <a:spLocks noChangeArrowheads="1"/>
          </p:cNvSpPr>
          <p:nvPr/>
        </p:nvSpPr>
        <p:spPr bwMode="auto">
          <a:xfrm>
            <a:off x="76199" y="777083"/>
            <a:ext cx="9067799" cy="430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200" b="1" dirty="0">
                <a:solidFill>
                  <a:srgbClr val="FF0066"/>
                </a:solidFill>
                <a:effectLst>
                  <a:outerShdw blurRad="38100" dist="38100" dir="2700000" algn="tl">
                    <a:srgbClr val="C0C0C0"/>
                  </a:outerShdw>
                </a:effectLst>
                <a:latin typeface="Tempus Sans ITC" panose="04020404030D07020202" pitchFamily="82" charset="0"/>
                <a:cs typeface="Arial" panose="020B0604020202020204" pitchFamily="34" charset="0"/>
              </a:rPr>
              <a:t>Depth and location of foundation</a:t>
            </a:r>
          </a:p>
        </p:txBody>
      </p:sp>
      <p:sp>
        <p:nvSpPr>
          <p:cNvPr id="98308" name="Rectangle 4"/>
          <p:cNvSpPr>
            <a:spLocks noChangeArrowheads="1"/>
          </p:cNvSpPr>
          <p:nvPr/>
        </p:nvSpPr>
        <p:spPr bwMode="auto">
          <a:xfrm>
            <a:off x="3352800" y="1905000"/>
            <a:ext cx="5791200" cy="286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976313" indent="-457200">
              <a:defRPr sz="2400">
                <a:solidFill>
                  <a:schemeClr val="tx1"/>
                </a:solidFill>
                <a:latin typeface="Times New Roman" panose="02020603050405020304" pitchFamily="18" charset="0"/>
              </a:defRPr>
            </a:lvl2pPr>
            <a:lvl3pPr marL="1547813" indent="-457200">
              <a:defRPr sz="2400">
                <a:solidFill>
                  <a:schemeClr val="tx1"/>
                </a:solidFill>
                <a:latin typeface="Times New Roman" panose="02020603050405020304" pitchFamily="18" charset="0"/>
              </a:defRPr>
            </a:lvl3pPr>
            <a:lvl4pPr marL="2119313" indent="-457200">
              <a:defRPr sz="2400">
                <a:solidFill>
                  <a:schemeClr val="tx1"/>
                </a:solidFill>
                <a:latin typeface="Times New Roman" panose="02020603050405020304" pitchFamily="18" charset="0"/>
              </a:defRPr>
            </a:lvl4pPr>
            <a:lvl5pPr marL="2690813" indent="-457200">
              <a:defRPr sz="2400">
                <a:solidFill>
                  <a:schemeClr val="tx1"/>
                </a:solidFill>
                <a:latin typeface="Times New Roman" panose="02020603050405020304" pitchFamily="18" charset="0"/>
              </a:defRPr>
            </a:lvl5pPr>
            <a:lvl6pPr marL="3148013" indent="-457200" eaLnBrk="0" fontAlgn="base" hangingPunct="0">
              <a:spcBef>
                <a:spcPct val="0"/>
              </a:spcBef>
              <a:spcAft>
                <a:spcPct val="0"/>
              </a:spcAft>
              <a:defRPr sz="2400">
                <a:solidFill>
                  <a:schemeClr val="tx1"/>
                </a:solidFill>
                <a:latin typeface="Times New Roman" panose="02020603050405020304" pitchFamily="18" charset="0"/>
              </a:defRPr>
            </a:lvl6pPr>
            <a:lvl7pPr marL="3605213" indent="-457200" eaLnBrk="0" fontAlgn="base" hangingPunct="0">
              <a:spcBef>
                <a:spcPct val="0"/>
              </a:spcBef>
              <a:spcAft>
                <a:spcPct val="0"/>
              </a:spcAft>
              <a:defRPr sz="2400">
                <a:solidFill>
                  <a:schemeClr val="tx1"/>
                </a:solidFill>
                <a:latin typeface="Times New Roman" panose="02020603050405020304" pitchFamily="18" charset="0"/>
              </a:defRPr>
            </a:lvl7pPr>
            <a:lvl8pPr marL="4062413" indent="-457200" eaLnBrk="0" fontAlgn="base" hangingPunct="0">
              <a:spcBef>
                <a:spcPct val="0"/>
              </a:spcBef>
              <a:spcAft>
                <a:spcPct val="0"/>
              </a:spcAft>
              <a:defRPr sz="2400">
                <a:solidFill>
                  <a:schemeClr val="tx1"/>
                </a:solidFill>
                <a:latin typeface="Times New Roman" panose="02020603050405020304" pitchFamily="18" charset="0"/>
              </a:defRPr>
            </a:lvl8pPr>
            <a:lvl9pPr marL="4519613"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sz="2200" dirty="0">
                <a:latin typeface="Arial" panose="020B0604020202020204" pitchFamily="34" charset="0"/>
                <a:cs typeface="Arial" panose="020B0604020202020204" pitchFamily="34" charset="0"/>
              </a:rPr>
              <a:t> </a:t>
            </a:r>
            <a:endParaRPr lang="en-US" sz="2200" i="1" dirty="0">
              <a:latin typeface="Arial" panose="020B0604020202020204" pitchFamily="34" charset="0"/>
              <a:cs typeface="Times New Roman" panose="02020603050405020304" pitchFamily="18" charset="0"/>
            </a:endParaRPr>
          </a:p>
          <a:p>
            <a:pPr algn="just"/>
            <a:r>
              <a:rPr lang="en-US" sz="2000" dirty="0">
                <a:latin typeface="Arial" panose="020B0604020202020204" pitchFamily="34" charset="0"/>
                <a:cs typeface="Arial" panose="020B0604020202020204" pitchFamily="34" charset="0"/>
              </a:rPr>
              <a:t>Structures may be damaged by the construction of new foundations, as a result of vibrations, undermining by excavation or lowering of the water table. After new foundations have been constructed, the (new) loads they place on the soil may cause settlement of previously existing structures as a result of new stress pattern in the surrounding soil.</a:t>
            </a:r>
            <a:endParaRPr lang="en-US" sz="2000" dirty="0">
              <a:latin typeface="Arial" panose="020B0604020202020204" pitchFamily="34" charset="0"/>
              <a:cs typeface="Times New Roman" panose="02020603050405020304" pitchFamily="18" charset="0"/>
            </a:endParaRPr>
          </a:p>
        </p:txBody>
      </p:sp>
      <p:sp>
        <p:nvSpPr>
          <p:cNvPr id="98309" name="Rectangle 5"/>
          <p:cNvSpPr>
            <a:spLocks noChangeArrowheads="1"/>
          </p:cNvSpPr>
          <p:nvPr/>
        </p:nvSpPr>
        <p:spPr bwMode="auto">
          <a:xfrm>
            <a:off x="76200" y="4724400"/>
            <a:ext cx="4343400"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976313" indent="-457200">
              <a:defRPr sz="2400">
                <a:solidFill>
                  <a:schemeClr val="tx1"/>
                </a:solidFill>
                <a:latin typeface="Times New Roman" panose="02020603050405020304" pitchFamily="18" charset="0"/>
              </a:defRPr>
            </a:lvl2pPr>
            <a:lvl3pPr marL="1547813" indent="-457200">
              <a:defRPr sz="2400">
                <a:solidFill>
                  <a:schemeClr val="tx1"/>
                </a:solidFill>
                <a:latin typeface="Times New Roman" panose="02020603050405020304" pitchFamily="18" charset="0"/>
              </a:defRPr>
            </a:lvl3pPr>
            <a:lvl4pPr marL="2119313" indent="-457200">
              <a:defRPr sz="2400">
                <a:solidFill>
                  <a:schemeClr val="tx1"/>
                </a:solidFill>
                <a:latin typeface="Times New Roman" panose="02020603050405020304" pitchFamily="18" charset="0"/>
              </a:defRPr>
            </a:lvl4pPr>
            <a:lvl5pPr marL="2690813" indent="-457200">
              <a:defRPr sz="2400">
                <a:solidFill>
                  <a:schemeClr val="tx1"/>
                </a:solidFill>
                <a:latin typeface="Times New Roman" panose="02020603050405020304" pitchFamily="18" charset="0"/>
              </a:defRPr>
            </a:lvl5pPr>
            <a:lvl6pPr marL="3148013" indent="-457200" eaLnBrk="0" fontAlgn="base" hangingPunct="0">
              <a:spcBef>
                <a:spcPct val="0"/>
              </a:spcBef>
              <a:spcAft>
                <a:spcPct val="0"/>
              </a:spcAft>
              <a:defRPr sz="2400">
                <a:solidFill>
                  <a:schemeClr val="tx1"/>
                </a:solidFill>
                <a:latin typeface="Times New Roman" panose="02020603050405020304" pitchFamily="18" charset="0"/>
              </a:defRPr>
            </a:lvl6pPr>
            <a:lvl7pPr marL="3605213" indent="-457200" eaLnBrk="0" fontAlgn="base" hangingPunct="0">
              <a:spcBef>
                <a:spcPct val="0"/>
              </a:spcBef>
              <a:spcAft>
                <a:spcPct val="0"/>
              </a:spcAft>
              <a:defRPr sz="2400">
                <a:solidFill>
                  <a:schemeClr val="tx1"/>
                </a:solidFill>
                <a:latin typeface="Times New Roman" panose="02020603050405020304" pitchFamily="18" charset="0"/>
              </a:defRPr>
            </a:lvl7pPr>
            <a:lvl8pPr marL="4062413" indent="-457200" eaLnBrk="0" fontAlgn="base" hangingPunct="0">
              <a:spcBef>
                <a:spcPct val="0"/>
              </a:spcBef>
              <a:spcAft>
                <a:spcPct val="0"/>
              </a:spcAft>
              <a:defRPr sz="2400">
                <a:solidFill>
                  <a:schemeClr val="tx1"/>
                </a:solidFill>
                <a:latin typeface="Times New Roman" panose="02020603050405020304" pitchFamily="18" charset="0"/>
              </a:defRPr>
            </a:lvl8pPr>
            <a:lvl9pPr marL="4519613"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sz="2200" dirty="0">
                <a:latin typeface="Arial" panose="020B0604020202020204" pitchFamily="34" charset="0"/>
                <a:cs typeface="Arial" panose="020B0604020202020204" pitchFamily="34" charset="0"/>
              </a:rPr>
              <a:t> </a:t>
            </a:r>
            <a:endParaRPr lang="en-US" sz="2200" i="1" dirty="0">
              <a:latin typeface="Arial" panose="020B0604020202020204" pitchFamily="34" charset="0"/>
              <a:cs typeface="Times New Roman" panose="02020603050405020304" pitchFamily="18" charset="0"/>
            </a:endParaRPr>
          </a:p>
          <a:p>
            <a:pPr algn="just"/>
            <a:r>
              <a:rPr lang="en-US" sz="2000" dirty="0">
                <a:latin typeface="Arial" panose="020B0604020202020204" pitchFamily="34" charset="0"/>
                <a:cs typeface="Arial" panose="020B0604020202020204" pitchFamily="34" charset="0"/>
              </a:rPr>
              <a:t>In general, deeper the foundations and closer to the old structure, greater will be the potential for damage to old structures.</a:t>
            </a:r>
          </a:p>
        </p:txBody>
      </p:sp>
      <p:grpSp>
        <p:nvGrpSpPr>
          <p:cNvPr id="98310" name="Group 6"/>
          <p:cNvGrpSpPr>
            <a:grpSpLocks/>
          </p:cNvGrpSpPr>
          <p:nvPr/>
        </p:nvGrpSpPr>
        <p:grpSpPr bwMode="auto">
          <a:xfrm>
            <a:off x="5257800" y="5029200"/>
            <a:ext cx="2849563" cy="1600200"/>
            <a:chOff x="240" y="1776"/>
            <a:chExt cx="1795" cy="1008"/>
          </a:xfrm>
        </p:grpSpPr>
        <p:grpSp>
          <p:nvGrpSpPr>
            <p:cNvPr id="98311" name="Group 7"/>
            <p:cNvGrpSpPr>
              <a:grpSpLocks/>
            </p:cNvGrpSpPr>
            <p:nvPr/>
          </p:nvGrpSpPr>
          <p:grpSpPr bwMode="auto">
            <a:xfrm>
              <a:off x="240" y="1776"/>
              <a:ext cx="691" cy="265"/>
              <a:chOff x="144" y="1776"/>
              <a:chExt cx="1152" cy="432"/>
            </a:xfrm>
          </p:grpSpPr>
          <p:sp>
            <p:nvSpPr>
              <p:cNvPr id="98312" name="Rectangle 8"/>
              <p:cNvSpPr>
                <a:spLocks noChangeArrowheads="1"/>
              </p:cNvSpPr>
              <p:nvPr/>
            </p:nvSpPr>
            <p:spPr bwMode="auto">
              <a:xfrm>
                <a:off x="144" y="1920"/>
                <a:ext cx="1152"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CCECFF"/>
                  </a:solidFill>
                </a:endParaRPr>
              </a:p>
            </p:txBody>
          </p:sp>
          <p:sp>
            <p:nvSpPr>
              <p:cNvPr id="98313" name="Rectangle 9"/>
              <p:cNvSpPr>
                <a:spLocks noChangeArrowheads="1"/>
              </p:cNvSpPr>
              <p:nvPr/>
            </p:nvSpPr>
            <p:spPr bwMode="auto">
              <a:xfrm>
                <a:off x="528" y="1776"/>
                <a:ext cx="386" cy="144"/>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14" name="Line 10"/>
            <p:cNvSpPr>
              <a:spLocks noChangeShapeType="1"/>
            </p:cNvSpPr>
            <p:nvPr/>
          </p:nvSpPr>
          <p:spPr bwMode="auto">
            <a:xfrm>
              <a:off x="906" y="2034"/>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5" name="Line 11"/>
            <p:cNvSpPr>
              <a:spLocks noChangeShapeType="1"/>
            </p:cNvSpPr>
            <p:nvPr/>
          </p:nvSpPr>
          <p:spPr bwMode="auto">
            <a:xfrm rot="2700000">
              <a:off x="816" y="2352"/>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6" name="Text Box 12"/>
            <p:cNvSpPr txBox="1">
              <a:spLocks noChangeArrowheads="1"/>
            </p:cNvSpPr>
            <p:nvPr/>
          </p:nvSpPr>
          <p:spPr bwMode="auto">
            <a:xfrm>
              <a:off x="1038" y="2022"/>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45</a:t>
              </a:r>
              <a:r>
                <a:rPr lang="en-US" baseline="30000"/>
                <a:t>0</a:t>
              </a:r>
            </a:p>
          </p:txBody>
        </p:sp>
        <p:grpSp>
          <p:nvGrpSpPr>
            <p:cNvPr id="98317" name="Group 13"/>
            <p:cNvGrpSpPr>
              <a:grpSpLocks/>
            </p:cNvGrpSpPr>
            <p:nvPr/>
          </p:nvGrpSpPr>
          <p:grpSpPr bwMode="auto">
            <a:xfrm>
              <a:off x="1344" y="2160"/>
              <a:ext cx="691" cy="265"/>
              <a:chOff x="144" y="1776"/>
              <a:chExt cx="1152" cy="432"/>
            </a:xfrm>
          </p:grpSpPr>
          <p:sp>
            <p:nvSpPr>
              <p:cNvPr id="98318" name="Rectangle 14"/>
              <p:cNvSpPr>
                <a:spLocks noChangeArrowheads="1"/>
              </p:cNvSpPr>
              <p:nvPr/>
            </p:nvSpPr>
            <p:spPr bwMode="auto">
              <a:xfrm>
                <a:off x="144" y="1920"/>
                <a:ext cx="1152"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CCECFF"/>
                  </a:solidFill>
                </a:endParaRPr>
              </a:p>
            </p:txBody>
          </p:sp>
          <p:sp>
            <p:nvSpPr>
              <p:cNvPr id="98319" name="Rectangle 15"/>
              <p:cNvSpPr>
                <a:spLocks noChangeArrowheads="1"/>
              </p:cNvSpPr>
              <p:nvPr/>
            </p:nvSpPr>
            <p:spPr bwMode="auto">
              <a:xfrm>
                <a:off x="528" y="1776"/>
                <a:ext cx="386" cy="144"/>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98320" name="Text Box 16"/>
          <p:cNvSpPr txBox="1">
            <a:spLocks noChangeArrowheads="1"/>
          </p:cNvSpPr>
          <p:nvPr/>
        </p:nvSpPr>
        <p:spPr bwMode="auto">
          <a:xfrm>
            <a:off x="8077200" y="541020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Existing Footing</a:t>
            </a:r>
          </a:p>
        </p:txBody>
      </p:sp>
      <p:sp>
        <p:nvSpPr>
          <p:cNvPr id="98321" name="Text Box 17"/>
          <p:cNvSpPr txBox="1">
            <a:spLocks noChangeArrowheads="1"/>
          </p:cNvSpPr>
          <p:nvPr/>
        </p:nvSpPr>
        <p:spPr bwMode="auto">
          <a:xfrm>
            <a:off x="5943600" y="4738688"/>
            <a:ext cx="1600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New Footing</a:t>
            </a:r>
          </a:p>
        </p:txBody>
      </p:sp>
      <p:sp>
        <p:nvSpPr>
          <p:cNvPr id="98322" name="Line 18"/>
          <p:cNvSpPr>
            <a:spLocks noChangeShapeType="1"/>
          </p:cNvSpPr>
          <p:nvPr/>
        </p:nvSpPr>
        <p:spPr bwMode="auto">
          <a:xfrm>
            <a:off x="6629400" y="60198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23" name="Text Box 19"/>
          <p:cNvSpPr txBox="1">
            <a:spLocks noChangeArrowheads="1"/>
          </p:cNvSpPr>
          <p:nvPr/>
        </p:nvSpPr>
        <p:spPr bwMode="auto">
          <a:xfrm>
            <a:off x="4724400" y="5715000"/>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Limit for bottom of deeper Footing</a:t>
            </a:r>
          </a:p>
        </p:txBody>
      </p:sp>
      <p:sp>
        <p:nvSpPr>
          <p:cNvPr id="98324" name="Rectangle 20"/>
          <p:cNvSpPr>
            <a:spLocks noChangeArrowheads="1"/>
          </p:cNvSpPr>
          <p:nvPr/>
        </p:nvSpPr>
        <p:spPr bwMode="auto">
          <a:xfrm>
            <a:off x="1524000" y="3276600"/>
            <a:ext cx="1828800" cy="4572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CCECFF"/>
              </a:solidFill>
            </a:endParaRPr>
          </a:p>
        </p:txBody>
      </p:sp>
      <p:sp>
        <p:nvSpPr>
          <p:cNvPr id="98325" name="Rectangle 21"/>
          <p:cNvSpPr>
            <a:spLocks noChangeArrowheads="1"/>
          </p:cNvSpPr>
          <p:nvPr/>
        </p:nvSpPr>
        <p:spPr bwMode="auto">
          <a:xfrm>
            <a:off x="2133600" y="3048000"/>
            <a:ext cx="612775" cy="2286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26" name="Line 22"/>
          <p:cNvSpPr>
            <a:spLocks noChangeShapeType="1"/>
          </p:cNvSpPr>
          <p:nvPr/>
        </p:nvSpPr>
        <p:spPr bwMode="auto">
          <a:xfrm>
            <a:off x="1676400" y="25146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27" name="Text Box 23"/>
          <p:cNvSpPr txBox="1">
            <a:spLocks noChangeArrowheads="1"/>
          </p:cNvSpPr>
          <p:nvPr/>
        </p:nvSpPr>
        <p:spPr bwMode="auto">
          <a:xfrm>
            <a:off x="76200" y="3640138"/>
            <a:ext cx="205740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Part extending </a:t>
            </a:r>
          </a:p>
          <a:p>
            <a:pPr>
              <a:spcBef>
                <a:spcPct val="50000"/>
              </a:spcBef>
            </a:pPr>
            <a:r>
              <a:rPr lang="en-US"/>
              <a:t>property line</a:t>
            </a:r>
          </a:p>
        </p:txBody>
      </p:sp>
      <p:sp>
        <p:nvSpPr>
          <p:cNvPr id="98328" name="Rectangle 24"/>
          <p:cNvSpPr>
            <a:spLocks noChangeArrowheads="1"/>
          </p:cNvSpPr>
          <p:nvPr/>
        </p:nvSpPr>
        <p:spPr bwMode="auto">
          <a:xfrm>
            <a:off x="1524000" y="3276600"/>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29" name="Text Box 25"/>
          <p:cNvSpPr txBox="1">
            <a:spLocks noChangeArrowheads="1"/>
          </p:cNvSpPr>
          <p:nvPr/>
        </p:nvSpPr>
        <p:spPr bwMode="auto">
          <a:xfrm>
            <a:off x="1828800" y="3976688"/>
            <a:ext cx="2057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Property line</a:t>
            </a:r>
          </a:p>
        </p:txBody>
      </p:sp>
      <p:sp>
        <p:nvSpPr>
          <p:cNvPr id="98330" name="Line 26"/>
          <p:cNvSpPr>
            <a:spLocks noChangeShapeType="1"/>
          </p:cNvSpPr>
          <p:nvPr/>
        </p:nvSpPr>
        <p:spPr bwMode="auto">
          <a:xfrm flipH="1">
            <a:off x="1676400" y="411480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p:cNvSpPr>
            <a:spLocks noGrp="1"/>
          </p:cNvSpPr>
          <p:nvPr>
            <p:ph type="sldNum" sz="quarter" idx="12"/>
          </p:nvPr>
        </p:nvSpPr>
        <p:spPr/>
        <p:txBody>
          <a:bodyPr/>
          <a:lstStyle/>
          <a:p>
            <a:fld id="{FA214DB5-3E49-48F1-91E0-2ABE27BF23F3}" type="slidenum">
              <a:rPr lang="en-US" smtClean="0">
                <a:solidFill>
                  <a:prstClr val="black">
                    <a:tint val="75000"/>
                  </a:prstClr>
                </a:solidFill>
              </a:rPr>
              <a:pPr/>
              <a:t>5</a:t>
            </a:fld>
            <a:endParaRPr lang="en-US">
              <a:solidFill>
                <a:prstClr val="black">
                  <a:tint val="75000"/>
                </a:prstClr>
              </a:solidFill>
            </a:endParaRPr>
          </a:p>
        </p:txBody>
      </p:sp>
      <p:sp>
        <p:nvSpPr>
          <p:cNvPr id="4" name="TextBox 3"/>
          <p:cNvSpPr txBox="1"/>
          <p:nvPr/>
        </p:nvSpPr>
        <p:spPr>
          <a:xfrm>
            <a:off x="76200" y="1349829"/>
            <a:ext cx="9067799" cy="5371646"/>
          </a:xfrm>
          <a:prstGeom prst="rect">
            <a:avLst/>
          </a:prstGeom>
          <a:noFill/>
          <a:ln>
            <a:solidFill>
              <a:schemeClr val="accent1"/>
            </a:solidFill>
          </a:ln>
        </p:spPr>
        <p:txBody>
          <a:bodyPr wrap="square" rtlCol="0">
            <a:spAutoFit/>
          </a:bodyPr>
          <a:lstStyle/>
          <a:p>
            <a:endParaRPr lang="en-US" dirty="0"/>
          </a:p>
        </p:txBody>
      </p:sp>
    </p:spTree>
    <p:extLst>
      <p:ext uri="{BB962C8B-B14F-4D97-AF65-F5344CB8AC3E}">
        <p14:creationId xmlns:p14="http://schemas.microsoft.com/office/powerpoint/2010/main" val="35354737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a:xfrm>
            <a:off x="457200" y="76200"/>
            <a:ext cx="8458200" cy="990600"/>
          </a:xfrm>
        </p:spPr>
        <p:txBody>
          <a:bodyPr/>
          <a:lstStyle/>
          <a:p>
            <a:r>
              <a:rPr lang="en-US" sz="3200" b="1" dirty="0" smtClean="0"/>
              <a:t>6- Compute the area of flexural reinforcement in each direction.</a:t>
            </a:r>
            <a:endParaRPr lang="en-US" sz="4000" dirty="0" smtClean="0"/>
          </a:p>
        </p:txBody>
      </p:sp>
      <p:sp>
        <p:nvSpPr>
          <p:cNvPr id="39939"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0D86090-A489-4263-993F-398E2989CB0D}" type="slidenum">
              <a:rPr lang="en-US" sz="1400">
                <a:solidFill>
                  <a:srgbClr val="000000"/>
                </a:solidFill>
              </a:rPr>
              <a:pPr>
                <a:spcBef>
                  <a:spcPct val="0"/>
                </a:spcBef>
                <a:buFontTx/>
                <a:buNone/>
              </a:pPr>
              <a:t>50</a:t>
            </a:fld>
            <a:endParaRPr lang="en-US" sz="1400">
              <a:solidFill>
                <a:srgbClr val="000000"/>
              </a:solidFill>
            </a:endParaRPr>
          </a:p>
        </p:txBody>
      </p:sp>
      <p:sp>
        <p:nvSpPr>
          <p:cNvPr id="39940" name="Rectangle 4"/>
          <p:cNvSpPr>
            <a:spLocks noChangeArrowheads="1"/>
          </p:cNvSpPr>
          <p:nvPr/>
        </p:nvSpPr>
        <p:spPr bwMode="auto">
          <a:xfrm>
            <a:off x="609600" y="1295400"/>
            <a:ext cx="6019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hangingPunct="0">
              <a:spcBef>
                <a:spcPct val="0"/>
              </a:spcBef>
              <a:buFontTx/>
              <a:buNone/>
            </a:pPr>
            <a:r>
              <a:rPr lang="en-US" sz="2800" b="1" i="1" dirty="0" smtClean="0">
                <a:solidFill>
                  <a:srgbClr val="000000"/>
                </a:solidFill>
              </a:rPr>
              <a:t>a- Reinforcement in the long direction:</a:t>
            </a:r>
          </a:p>
          <a:p>
            <a:pPr eaLnBrk="0" hangingPunct="0">
              <a:spcBef>
                <a:spcPct val="0"/>
              </a:spcBef>
              <a:buFontTx/>
              <a:buNone/>
            </a:pPr>
            <a:endParaRPr lang="en-US" sz="2800" dirty="0" smtClean="0">
              <a:solidFill>
                <a:srgbClr val="000000"/>
              </a:solidFill>
            </a:endParaRPr>
          </a:p>
        </p:txBody>
      </p:sp>
      <p:sp>
        <p:nvSpPr>
          <p:cNvPr id="7" name="TextBox 6"/>
          <p:cNvSpPr txBox="1">
            <a:spLocks noRot="1" noChangeAspect="1" noMove="1" noResize="1" noEditPoints="1" noAdjustHandles="1" noChangeArrowheads="1" noChangeShapeType="1" noTextEdit="1"/>
          </p:cNvSpPr>
          <p:nvPr/>
        </p:nvSpPr>
        <p:spPr>
          <a:xfrm>
            <a:off x="1954621" y="1864278"/>
            <a:ext cx="4443652" cy="1183722"/>
          </a:xfrm>
          <a:prstGeom prst="rect">
            <a:avLst/>
          </a:prstGeom>
          <a:blipFill rotWithShape="1">
            <a:blip r:embed="rId2"/>
            <a:stretch>
              <a:fillRect r="-3978"/>
            </a:stretch>
          </a:blipFill>
        </p:spPr>
        <p:txBody>
          <a:bodyPr/>
          <a:lstStyle/>
          <a:p>
            <a:pPr eaLnBrk="0" hangingPunct="0">
              <a:defRPr/>
            </a:pPr>
            <a:r>
              <a:rPr lang="en-US" sz="2800">
                <a:noFill/>
                <a:latin typeface="Times New Roman" panose="02020603050405020304" pitchFamily="18" charset="0"/>
              </a:rPr>
              <a:t> </a:t>
            </a:r>
          </a:p>
        </p:txBody>
      </p:sp>
      <p:sp>
        <p:nvSpPr>
          <p:cNvPr id="8" name="Rectangle 7"/>
          <p:cNvSpPr>
            <a:spLocks noRot="1" noChangeAspect="1" noMove="1" noResize="1" noEditPoints="1" noAdjustHandles="1" noChangeArrowheads="1" noChangeShapeType="1" noTextEdit="1"/>
          </p:cNvSpPr>
          <p:nvPr/>
        </p:nvSpPr>
        <p:spPr>
          <a:xfrm>
            <a:off x="228600" y="2981980"/>
            <a:ext cx="8763000" cy="3108543"/>
          </a:xfrm>
          <a:prstGeom prst="rect">
            <a:avLst/>
          </a:prstGeom>
          <a:blipFill rotWithShape="1">
            <a:blip r:embed="rId3"/>
            <a:stretch>
              <a:fillRect l="-1461" t="-1961" r="-1879" b="-4510"/>
            </a:stretch>
          </a:blipFill>
        </p:spPr>
        <p:txBody>
          <a:bodyPr/>
          <a:lstStyle/>
          <a:p>
            <a:pPr eaLnBrk="0" hangingPunct="0">
              <a:defRPr/>
            </a:pPr>
            <a:r>
              <a:rPr lang="en-US" sz="2800">
                <a:noFill/>
                <a:latin typeface="Times New Roman" panose="02020603050405020304" pitchFamily="18" charset="0"/>
              </a:rPr>
              <a:t> </a:t>
            </a:r>
          </a:p>
        </p:txBody>
      </p:sp>
      <p:sp>
        <p:nvSpPr>
          <p:cNvPr id="9" name="TextBox 8"/>
          <p:cNvSpPr txBox="1">
            <a:spLocks noRot="1" noChangeAspect="1" noMove="1" noResize="1" noEditPoints="1" noAdjustHandles="1" noChangeArrowheads="1" noChangeShapeType="1" noTextEdit="1"/>
          </p:cNvSpPr>
          <p:nvPr/>
        </p:nvSpPr>
        <p:spPr>
          <a:xfrm>
            <a:off x="2209800" y="3514948"/>
            <a:ext cx="4443652" cy="1183722"/>
          </a:xfrm>
          <a:prstGeom prst="rect">
            <a:avLst/>
          </a:prstGeom>
          <a:blipFill rotWithShape="1">
            <a:blip r:embed="rId4"/>
            <a:stretch>
              <a:fillRect r="-3984"/>
            </a:stretch>
          </a:blipFill>
        </p:spPr>
        <p:txBody>
          <a:bodyPr/>
          <a:lstStyle/>
          <a:p>
            <a:pPr eaLnBrk="0" hangingPunct="0">
              <a:defRPr/>
            </a:pPr>
            <a:r>
              <a:rPr lang="en-US" sz="2800">
                <a:noFill/>
                <a:latin typeface="Times New Roman" panose="02020603050405020304" pitchFamily="18" charset="0"/>
              </a:rPr>
              <a:t> </a:t>
            </a:r>
          </a:p>
        </p:txBody>
      </p:sp>
    </p:spTree>
    <p:extLst>
      <p:ext uri="{BB962C8B-B14F-4D97-AF65-F5344CB8AC3E}">
        <p14:creationId xmlns:p14="http://schemas.microsoft.com/office/powerpoint/2010/main" val="131680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p:cNvSpPr>
            <a:spLocks noGrp="1" noChangeArrowheads="1"/>
          </p:cNvSpPr>
          <p:nvPr>
            <p:ph type="title"/>
          </p:nvPr>
        </p:nvSpPr>
        <p:spPr>
          <a:xfrm>
            <a:off x="457200" y="76200"/>
            <a:ext cx="8458200" cy="990600"/>
          </a:xfrm>
        </p:spPr>
        <p:txBody>
          <a:bodyPr/>
          <a:lstStyle/>
          <a:p>
            <a:r>
              <a:rPr lang="en-US" sz="3200" b="1" dirty="0" smtClean="0"/>
              <a:t>6- Compute the area of flexural reinforcement in each direction.</a:t>
            </a:r>
            <a:endParaRPr lang="en-US" sz="4000" dirty="0" smtClean="0"/>
          </a:p>
        </p:txBody>
      </p:sp>
      <p:sp>
        <p:nvSpPr>
          <p:cNvPr id="40963"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C9509ED-7C42-4A4E-AD19-F53C8D0C6C87}" type="slidenum">
              <a:rPr lang="en-US" sz="1400">
                <a:solidFill>
                  <a:srgbClr val="000000"/>
                </a:solidFill>
              </a:rPr>
              <a:pPr>
                <a:spcBef>
                  <a:spcPct val="0"/>
                </a:spcBef>
                <a:buFontTx/>
                <a:buNone/>
              </a:pPr>
              <a:t>51</a:t>
            </a:fld>
            <a:endParaRPr lang="en-US" sz="1400">
              <a:solidFill>
                <a:srgbClr val="000000"/>
              </a:solidFill>
            </a:endParaRPr>
          </a:p>
        </p:txBody>
      </p:sp>
      <p:sp>
        <p:nvSpPr>
          <p:cNvPr id="4" name="Rectangle 3"/>
          <p:cNvSpPr>
            <a:spLocks noRot="1" noChangeAspect="1" noMove="1" noResize="1" noEditPoints="1" noAdjustHandles="1" noChangeArrowheads="1" noChangeShapeType="1" noTextEdit="1"/>
          </p:cNvSpPr>
          <p:nvPr/>
        </p:nvSpPr>
        <p:spPr>
          <a:xfrm>
            <a:off x="1905000" y="1295400"/>
            <a:ext cx="5254324" cy="1912960"/>
          </a:xfrm>
          <a:prstGeom prst="rect">
            <a:avLst/>
          </a:prstGeom>
          <a:blipFill rotWithShape="1">
            <a:blip r:embed="rId2"/>
            <a:stretch>
              <a:fillRect l="-2439" t="-3195" r="-3252"/>
            </a:stretch>
          </a:blipFill>
        </p:spPr>
        <p:txBody>
          <a:bodyPr/>
          <a:lstStyle/>
          <a:p>
            <a:pPr eaLnBrk="0" hangingPunct="0">
              <a:defRPr/>
            </a:pPr>
            <a:r>
              <a:rPr lang="en-US" sz="2800">
                <a:noFill/>
                <a:latin typeface="Times New Roman" panose="02020603050405020304" pitchFamily="18" charset="0"/>
              </a:rPr>
              <a:t> </a:t>
            </a:r>
          </a:p>
        </p:txBody>
      </p:sp>
      <p:sp>
        <p:nvSpPr>
          <p:cNvPr id="5" name="Rectangle 4"/>
          <p:cNvSpPr>
            <a:spLocks noRot="1" noChangeAspect="1" noMove="1" noResize="1" noEditPoints="1" noAdjustHandles="1" noChangeArrowheads="1" noChangeShapeType="1" noTextEdit="1"/>
          </p:cNvSpPr>
          <p:nvPr/>
        </p:nvSpPr>
        <p:spPr>
          <a:xfrm>
            <a:off x="228600" y="3687288"/>
            <a:ext cx="7772400" cy="954107"/>
          </a:xfrm>
          <a:prstGeom prst="rect">
            <a:avLst/>
          </a:prstGeom>
          <a:blipFill rotWithShape="1">
            <a:blip r:embed="rId3"/>
            <a:stretch>
              <a:fillRect t="-6410" b="-21795"/>
            </a:stretch>
          </a:blipFill>
        </p:spPr>
        <p:txBody>
          <a:bodyPr/>
          <a:lstStyle/>
          <a:p>
            <a:pPr eaLnBrk="0" hangingPunct="0">
              <a:defRPr/>
            </a:pPr>
            <a:r>
              <a:rPr lang="en-US" sz="2800">
                <a:noFill/>
                <a:latin typeface="Times New Roman" panose="02020603050405020304" pitchFamily="18" charset="0"/>
              </a:rPr>
              <a:t> </a:t>
            </a:r>
          </a:p>
        </p:txBody>
      </p:sp>
    </p:spTree>
    <p:extLst>
      <p:ext uri="{BB962C8B-B14F-4D97-AF65-F5344CB8AC3E}">
        <p14:creationId xmlns:p14="http://schemas.microsoft.com/office/powerpoint/2010/main" val="3835636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2"/>
          <p:cNvSpPr>
            <a:spLocks noGrp="1" noChangeArrowheads="1"/>
          </p:cNvSpPr>
          <p:nvPr>
            <p:ph type="title"/>
          </p:nvPr>
        </p:nvSpPr>
        <p:spPr>
          <a:xfrm>
            <a:off x="76200" y="76200"/>
            <a:ext cx="8915400" cy="990600"/>
          </a:xfrm>
          <a:ln>
            <a:solidFill>
              <a:srgbClr val="FF9999"/>
            </a:solidFill>
          </a:ln>
        </p:spPr>
        <p:txBody>
          <a:bodyPr/>
          <a:lstStyle/>
          <a:p>
            <a:pPr algn="ctr"/>
            <a:r>
              <a:rPr lang="en-US" sz="3000" dirty="0" smtClean="0"/>
              <a:t>6- Compute the area of flexural reinforcement in each direction</a:t>
            </a:r>
          </a:p>
        </p:txBody>
      </p:sp>
      <p:sp>
        <p:nvSpPr>
          <p:cNvPr id="41987"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35E5A5D-36D5-4DFE-9F06-DFD051121275}" type="slidenum">
              <a:rPr lang="en-US" sz="1400">
                <a:solidFill>
                  <a:srgbClr val="000000"/>
                </a:solidFill>
              </a:rPr>
              <a:pPr>
                <a:spcBef>
                  <a:spcPct val="0"/>
                </a:spcBef>
                <a:buFontTx/>
                <a:buNone/>
              </a:pPr>
              <a:t>52</a:t>
            </a:fld>
            <a:endParaRPr lang="en-US" sz="1400">
              <a:solidFill>
                <a:srgbClr val="000000"/>
              </a:solidFill>
            </a:endParaRPr>
          </a:p>
        </p:txBody>
      </p:sp>
      <p:sp>
        <p:nvSpPr>
          <p:cNvPr id="41988" name="Rectangle 4"/>
          <p:cNvSpPr>
            <a:spLocks noChangeArrowheads="1"/>
          </p:cNvSpPr>
          <p:nvPr/>
        </p:nvSpPr>
        <p:spPr bwMode="auto">
          <a:xfrm>
            <a:off x="76200" y="1143000"/>
            <a:ext cx="8915400" cy="4400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hangingPunct="0">
              <a:spcBef>
                <a:spcPct val="0"/>
              </a:spcBef>
            </a:pPr>
            <a:r>
              <a:rPr lang="en-US" sz="2800" dirty="0" smtClean="0">
                <a:solidFill>
                  <a:srgbClr val="000000"/>
                </a:solidFill>
              </a:rPr>
              <a:t>According to </a:t>
            </a:r>
            <a:r>
              <a:rPr lang="en-US" sz="2800" i="1" dirty="0" smtClean="0">
                <a:solidFill>
                  <a:srgbClr val="000000"/>
                </a:solidFill>
              </a:rPr>
              <a:t>ACI Code 15.4.3</a:t>
            </a:r>
            <a:r>
              <a:rPr lang="en-US" sz="2800" dirty="0" smtClean="0">
                <a:solidFill>
                  <a:srgbClr val="000000"/>
                </a:solidFill>
              </a:rPr>
              <a:t>, for square footings, the reinforcement is </a:t>
            </a:r>
            <a:r>
              <a:rPr lang="en-US" sz="2800" b="1" i="1" dirty="0" smtClean="0">
                <a:solidFill>
                  <a:srgbClr val="000000"/>
                </a:solidFill>
              </a:rPr>
              <a:t>identical in both directions </a:t>
            </a:r>
            <a:r>
              <a:rPr lang="en-US" sz="2800" dirty="0" smtClean="0">
                <a:solidFill>
                  <a:srgbClr val="000000"/>
                </a:solidFill>
              </a:rPr>
              <a:t>as shown in figure.</a:t>
            </a:r>
          </a:p>
          <a:p>
            <a:pPr eaLnBrk="0" hangingPunct="0">
              <a:spcBef>
                <a:spcPct val="0"/>
              </a:spcBef>
            </a:pPr>
            <a:r>
              <a:rPr lang="en-US" sz="2800" dirty="0" smtClean="0">
                <a:solidFill>
                  <a:srgbClr val="000000"/>
                </a:solidFill>
              </a:rPr>
              <a:t>For rectangular footings, </a:t>
            </a:r>
            <a:r>
              <a:rPr lang="en-US" sz="2800" i="1" dirty="0" smtClean="0">
                <a:solidFill>
                  <a:srgbClr val="000000"/>
                </a:solidFill>
              </a:rPr>
              <a:t>ACI Code 15.4.4 </a:t>
            </a:r>
            <a:r>
              <a:rPr lang="en-US" sz="2800" dirty="0" smtClean="0">
                <a:solidFill>
                  <a:srgbClr val="000000"/>
                </a:solidFill>
              </a:rPr>
              <a:t>specifies that the reinforcement in the </a:t>
            </a:r>
            <a:r>
              <a:rPr lang="en-US" sz="2800" b="1" i="1" dirty="0" smtClean="0">
                <a:solidFill>
                  <a:srgbClr val="000000"/>
                </a:solidFill>
              </a:rPr>
              <a:t>long direction is uniformly distributed </a:t>
            </a:r>
            <a:r>
              <a:rPr lang="en-US" sz="2800" dirty="0" smtClean="0">
                <a:solidFill>
                  <a:srgbClr val="000000"/>
                </a:solidFill>
              </a:rPr>
              <a:t>across the full width of footing.</a:t>
            </a:r>
          </a:p>
          <a:p>
            <a:pPr eaLnBrk="0" hangingPunct="0">
              <a:spcBef>
                <a:spcPct val="0"/>
              </a:spcBef>
            </a:pPr>
            <a:r>
              <a:rPr lang="en-US" sz="2800" dirty="0" smtClean="0">
                <a:solidFill>
                  <a:srgbClr val="000000"/>
                </a:solidFill>
              </a:rPr>
              <a:t>however for short direction, the reinforcement is distributed in the central band as per calculations below. The rest reinforcement in short direction is distributed equally on both sides of the central band.</a:t>
            </a:r>
          </a:p>
        </p:txBody>
      </p:sp>
    </p:spTree>
    <p:extLst>
      <p:ext uri="{BB962C8B-B14F-4D97-AF65-F5344CB8AC3E}">
        <p14:creationId xmlns:p14="http://schemas.microsoft.com/office/powerpoint/2010/main" val="74319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US" smtClean="0"/>
          </a:p>
        </p:txBody>
      </p:sp>
      <p:sp>
        <p:nvSpPr>
          <p:cNvPr id="43012" name="Slide Number Placeholder 3"/>
          <p:cNvSpPr>
            <a:spLocks noGrp="1"/>
          </p:cNvSpPr>
          <p:nvPr>
            <p:ph type="sldNum" sz="quarter" idx="12"/>
          </p:nvPr>
        </p:nvSpPr>
        <p:spPr>
          <a:xfrm>
            <a:off x="6553200" y="6280150"/>
            <a:ext cx="1905000" cy="42545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sz="1400">
              <a:solidFill>
                <a:srgbClr val="000000"/>
              </a:solidFill>
            </a:endParaRPr>
          </a:p>
          <a:p>
            <a:pPr>
              <a:spcBef>
                <a:spcPct val="0"/>
              </a:spcBef>
              <a:buFontTx/>
              <a:buNone/>
            </a:pPr>
            <a:fld id="{EB75C1F2-3D4C-4FEB-AA77-60DD3AC1D853}" type="slidenum">
              <a:rPr lang="en-US" sz="1400">
                <a:solidFill>
                  <a:srgbClr val="000000"/>
                </a:solidFill>
              </a:rPr>
              <a:pPr>
                <a:spcBef>
                  <a:spcPct val="0"/>
                </a:spcBef>
                <a:buFontTx/>
                <a:buNone/>
              </a:pPr>
              <a:t>53</a:t>
            </a:fld>
            <a:endParaRPr lang="en-US" sz="1400">
              <a:solidFill>
                <a:srgbClr val="000000"/>
              </a:solidFill>
            </a:endParaRPr>
          </a:p>
        </p:txBody>
      </p:sp>
      <p:pic>
        <p:nvPicPr>
          <p:cNvPr id="430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3178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152400" y="1093788"/>
            <a:ext cx="8846457" cy="5611812"/>
          </a:xfrm>
          <a:ln>
            <a:solidFill>
              <a:srgbClr val="EB701D"/>
            </a:solidFill>
          </a:ln>
        </p:spPr>
        <p:txBody>
          <a:bodyPr/>
          <a:lstStyle/>
          <a:p>
            <a:r>
              <a:rPr lang="en-US" dirty="0" smtClean="0"/>
              <a:t>All forces applied at the base of a column or wall must be transferred to the footing by bearing on concrete and/or by reinforcement. Tensile forces must be resisted entirely by the reinforcement. Bearing on concrete for column and footing must not exceed the concrete bearing strength.</a:t>
            </a:r>
          </a:p>
          <a:p>
            <a:r>
              <a:rPr lang="en-US" dirty="0" smtClean="0"/>
              <a:t>The joint could fail by crushing of the concrete at the bottom of the column where the column bars are no longer effective or by crushing the concrete in the footing under the column.</a:t>
            </a:r>
          </a:p>
        </p:txBody>
      </p:sp>
      <p:sp>
        <p:nvSpPr>
          <p:cNvPr id="44036"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8407F62-B584-4985-84C1-7B296ED27475}" type="slidenum">
              <a:rPr lang="en-US" sz="1400">
                <a:solidFill>
                  <a:srgbClr val="000000"/>
                </a:solidFill>
              </a:rPr>
              <a:pPr>
                <a:spcBef>
                  <a:spcPct val="0"/>
                </a:spcBef>
                <a:buFontTx/>
                <a:buNone/>
              </a:pPr>
              <a:t>54</a:t>
            </a:fld>
            <a:endParaRPr lang="en-US" sz="1400">
              <a:solidFill>
                <a:srgbClr val="000000"/>
              </a:solidFill>
            </a:endParaRPr>
          </a:p>
        </p:txBody>
      </p:sp>
      <p:sp>
        <p:nvSpPr>
          <p:cNvPr id="44037" name="Rectangle 5"/>
          <p:cNvSpPr>
            <a:spLocks noChangeArrowheads="1"/>
          </p:cNvSpPr>
          <p:nvPr/>
        </p:nvSpPr>
        <p:spPr bwMode="auto">
          <a:xfrm>
            <a:off x="152400" y="17463"/>
            <a:ext cx="8846457" cy="1076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US" b="1" dirty="0" smtClean="0">
                <a:solidFill>
                  <a:srgbClr val="000000"/>
                </a:solidFill>
              </a:rPr>
              <a:t>7- Check for bearing strength of column and footing concrete</a:t>
            </a:r>
            <a:endParaRPr lang="en-US" dirty="0" smtClean="0">
              <a:solidFill>
                <a:srgbClr val="000000"/>
              </a:solidFill>
            </a:endParaRPr>
          </a:p>
        </p:txBody>
      </p:sp>
    </p:spTree>
    <p:extLst>
      <p:ext uri="{BB962C8B-B14F-4D97-AF65-F5344CB8AC3E}">
        <p14:creationId xmlns:p14="http://schemas.microsoft.com/office/powerpoint/2010/main" val="18575916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itle 1"/>
          <p:cNvSpPr>
            <a:spLocks noGrp="1"/>
          </p:cNvSpPr>
          <p:nvPr>
            <p:ph type="title"/>
          </p:nvPr>
        </p:nvSpPr>
        <p:spPr>
          <a:xfrm>
            <a:off x="228600" y="192635"/>
            <a:ext cx="8839200" cy="1143000"/>
          </a:xfrm>
          <a:ln>
            <a:solidFill>
              <a:schemeClr val="accent1"/>
            </a:solidFill>
          </a:ln>
        </p:spPr>
        <p:txBody>
          <a:bodyPr/>
          <a:lstStyle/>
          <a:p>
            <a:pPr algn="ctr"/>
            <a:r>
              <a:rPr lang="en-US" sz="3200" dirty="0" smtClean="0"/>
              <a:t>7- Check for bearing strength of column and footing concrete</a:t>
            </a:r>
          </a:p>
        </p:txBody>
      </p:sp>
      <p:sp>
        <p:nvSpPr>
          <p:cNvPr id="45059"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6BF20BA-3E6E-4507-885D-501AECE62C56}" type="slidenum">
              <a:rPr lang="en-US" sz="1400">
                <a:solidFill>
                  <a:srgbClr val="000000"/>
                </a:solidFill>
              </a:rPr>
              <a:pPr>
                <a:spcBef>
                  <a:spcPct val="0"/>
                </a:spcBef>
                <a:buFontTx/>
                <a:buNone/>
              </a:pPr>
              <a:t>55</a:t>
            </a:fld>
            <a:endParaRPr lang="en-US" sz="1400">
              <a:solidFill>
                <a:srgbClr val="000000"/>
              </a:solidFill>
            </a:endParaRPr>
          </a:p>
        </p:txBody>
      </p:sp>
      <p:sp>
        <p:nvSpPr>
          <p:cNvPr id="6" name="Rectangle 5"/>
          <p:cNvSpPr>
            <a:spLocks noRot="1" noChangeAspect="1" noMove="1" noResize="1" noEditPoints="1" noAdjustHandles="1" noChangeArrowheads="1" noChangeShapeType="1" noTextEdit="1"/>
          </p:cNvSpPr>
          <p:nvPr/>
        </p:nvSpPr>
        <p:spPr>
          <a:xfrm>
            <a:off x="381000" y="1659285"/>
            <a:ext cx="8763000" cy="3274743"/>
          </a:xfrm>
          <a:prstGeom prst="rect">
            <a:avLst/>
          </a:prstGeom>
          <a:blipFill rotWithShape="1">
            <a:blip r:embed="rId2"/>
            <a:stretch>
              <a:fillRect l="-1461" t="-2421" b="-4283"/>
            </a:stretch>
          </a:blipFill>
          <a:ln>
            <a:solidFill>
              <a:srgbClr val="FF9999"/>
            </a:solidFill>
          </a:ln>
        </p:spPr>
        <p:txBody>
          <a:bodyPr/>
          <a:lstStyle/>
          <a:p>
            <a:pPr eaLnBrk="0" hangingPunct="0">
              <a:defRPr/>
            </a:pPr>
            <a:r>
              <a:rPr lang="en-US" sz="2800">
                <a:noFill/>
                <a:latin typeface="Times New Roman" panose="02020603050405020304" pitchFamily="18" charset="0"/>
              </a:rPr>
              <a:t> </a:t>
            </a:r>
          </a:p>
        </p:txBody>
      </p:sp>
      <p:sp>
        <p:nvSpPr>
          <p:cNvPr id="7" name="Rectangle 6"/>
          <p:cNvSpPr>
            <a:spLocks noRot="1" noChangeAspect="1" noMove="1" noResize="1" noEditPoints="1" noAdjustHandles="1" noChangeArrowheads="1" noChangeShapeType="1" noTextEdit="1"/>
          </p:cNvSpPr>
          <p:nvPr/>
        </p:nvSpPr>
        <p:spPr>
          <a:xfrm>
            <a:off x="228600" y="4883026"/>
            <a:ext cx="8001000" cy="1365374"/>
          </a:xfrm>
          <a:prstGeom prst="rect">
            <a:avLst/>
          </a:prstGeom>
          <a:blipFill rotWithShape="1">
            <a:blip r:embed="rId3"/>
            <a:stretch>
              <a:fillRect r="-1143" b="-1786"/>
            </a:stretch>
          </a:blipFill>
          <a:ln>
            <a:solidFill>
              <a:srgbClr val="FF9999"/>
            </a:solidFill>
          </a:ln>
        </p:spPr>
        <p:txBody>
          <a:bodyPr/>
          <a:lstStyle/>
          <a:p>
            <a:pPr eaLnBrk="0" hangingPunct="0">
              <a:defRPr/>
            </a:pPr>
            <a:r>
              <a:rPr lang="en-US" sz="2800">
                <a:noFill/>
                <a:latin typeface="Times New Roman" panose="02020603050405020304" pitchFamily="18" charset="0"/>
              </a:rPr>
              <a:t> </a:t>
            </a:r>
          </a:p>
        </p:txBody>
      </p:sp>
    </p:spTree>
    <p:extLst>
      <p:ext uri="{BB962C8B-B14F-4D97-AF65-F5344CB8AC3E}">
        <p14:creationId xmlns:p14="http://schemas.microsoft.com/office/powerpoint/2010/main" val="40035910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799"/>
            <a:ext cx="8839200" cy="5508171"/>
          </a:xfrm>
          <a:ln>
            <a:solidFill>
              <a:srgbClr val="FF9999"/>
            </a:solidFill>
          </a:ln>
        </p:spPr>
        <p:txBody>
          <a:bodyPr/>
          <a:lstStyle/>
          <a:p>
            <a:pPr marL="0" indent="0">
              <a:buFontTx/>
              <a:buNone/>
              <a:defRPr/>
            </a:pPr>
            <a:r>
              <a:rPr lang="en-US" dirty="0" smtClean="0"/>
              <a:t>     where</a:t>
            </a:r>
            <a:endParaRPr lang="en-US" dirty="0"/>
          </a:p>
          <a:p>
            <a:pPr lvl="1">
              <a:buFont typeface="Wingdings" panose="05000000000000000000" pitchFamily="2" charset="2"/>
              <a:buChar char="§"/>
              <a:defRPr/>
            </a:pPr>
            <a:r>
              <a:rPr lang="en-US" i="1" dirty="0" smtClean="0"/>
              <a:t>f `</a:t>
            </a:r>
            <a:r>
              <a:rPr lang="en-US" baseline="-25000" dirty="0" smtClean="0"/>
              <a:t>c</a:t>
            </a:r>
            <a:r>
              <a:rPr lang="en-US" dirty="0" smtClean="0"/>
              <a:t>= </a:t>
            </a:r>
            <a:r>
              <a:rPr lang="en-US" dirty="0"/>
              <a:t>compressive strength of the footing concrete</a:t>
            </a:r>
          </a:p>
          <a:p>
            <a:pPr lvl="1">
              <a:buFont typeface="Wingdings" panose="05000000000000000000" pitchFamily="2" charset="2"/>
              <a:buChar char="§"/>
              <a:defRPr/>
            </a:pPr>
            <a:r>
              <a:rPr lang="en-US" dirty="0" smtClean="0"/>
              <a:t>A</a:t>
            </a:r>
            <a:r>
              <a:rPr lang="en-US" sz="2000" dirty="0" smtClean="0"/>
              <a:t>2</a:t>
            </a:r>
            <a:r>
              <a:rPr lang="en-US" i="1" dirty="0" smtClean="0"/>
              <a:t> </a:t>
            </a:r>
            <a:r>
              <a:rPr lang="en-US" dirty="0"/>
              <a:t>= area of the lower base of the largest frustum of a pyramid, cone, or tapered </a:t>
            </a:r>
            <a:r>
              <a:rPr lang="en-US" dirty="0" smtClean="0"/>
              <a:t>wedge contained </a:t>
            </a:r>
            <a:r>
              <a:rPr lang="en-US" dirty="0"/>
              <a:t>wholly within the footing and having for its upper base the loaded area, </a:t>
            </a:r>
            <a:r>
              <a:rPr lang="en-US" dirty="0" smtClean="0"/>
              <a:t>and having </a:t>
            </a:r>
            <a:r>
              <a:rPr lang="en-US" dirty="0"/>
              <a:t>side slopes of 1 vertical to 2 horizontal</a:t>
            </a:r>
            <a:r>
              <a:rPr lang="en-US" dirty="0" smtClean="0"/>
              <a:t>.</a:t>
            </a:r>
          </a:p>
          <a:p>
            <a:pPr>
              <a:buFont typeface="Wingdings" panose="05000000000000000000" pitchFamily="2" charset="2"/>
              <a:buChar char="Ø"/>
              <a:defRPr/>
            </a:pPr>
            <a:r>
              <a:rPr lang="en-US" dirty="0"/>
              <a:t>When bearing strength is exceeded, reinforcement in the form of dowel bars must </a:t>
            </a:r>
            <a:r>
              <a:rPr lang="en-US" dirty="0" smtClean="0"/>
              <a:t>be provided </a:t>
            </a:r>
            <a:r>
              <a:rPr lang="en-US" dirty="0"/>
              <a:t>to transfer the excess load. </a:t>
            </a:r>
          </a:p>
        </p:txBody>
      </p:sp>
      <p:sp>
        <p:nvSpPr>
          <p:cNvPr id="46084"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6EAB314-0F8E-450A-ABA2-6652B494AF64}" type="slidenum">
              <a:rPr lang="en-US" sz="1400">
                <a:solidFill>
                  <a:srgbClr val="000000"/>
                </a:solidFill>
              </a:rPr>
              <a:pPr>
                <a:spcBef>
                  <a:spcPct val="0"/>
                </a:spcBef>
                <a:buFontTx/>
                <a:buNone/>
              </a:pPr>
              <a:t>56</a:t>
            </a:fld>
            <a:endParaRPr lang="en-US" sz="1400">
              <a:solidFill>
                <a:srgbClr val="000000"/>
              </a:solidFill>
            </a:endParaRPr>
          </a:p>
        </p:txBody>
      </p:sp>
      <p:sp>
        <p:nvSpPr>
          <p:cNvPr id="46085" name="Title 1"/>
          <p:cNvSpPr txBox="1">
            <a:spLocks/>
          </p:cNvSpPr>
          <p:nvPr/>
        </p:nvSpPr>
        <p:spPr bwMode="auto">
          <a:xfrm>
            <a:off x="152400" y="101600"/>
            <a:ext cx="8839200" cy="8563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US" sz="2800" dirty="0" smtClean="0">
                <a:solidFill>
                  <a:srgbClr val="000000"/>
                </a:solidFill>
              </a:rPr>
              <a:t>7- Check for bearing strength of column and footing concrete</a:t>
            </a:r>
          </a:p>
        </p:txBody>
      </p:sp>
    </p:spTree>
    <p:extLst>
      <p:ext uri="{BB962C8B-B14F-4D97-AF65-F5344CB8AC3E}">
        <p14:creationId xmlns:p14="http://schemas.microsoft.com/office/powerpoint/2010/main" val="4402039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152400" y="1066800"/>
            <a:ext cx="8991600" cy="5715000"/>
          </a:xfrm>
          <a:blipFill rotWithShape="1">
            <a:blip r:embed="rId2"/>
            <a:stretch>
              <a:fillRect l="-1695" t="-1493" r="-2576" b="-9488"/>
            </a:stretch>
          </a:blipFill>
          <a:ln>
            <a:solidFill>
              <a:srgbClr val="EA6B14"/>
            </a:solidFill>
          </a:ln>
          <a:extLst/>
        </p:spPr>
        <p:txBody>
          <a:bodyPr/>
          <a:lstStyle/>
          <a:p>
            <a:pPr>
              <a:defRPr/>
            </a:pPr>
            <a:r>
              <a:rPr lang="en-US">
                <a:noFill/>
              </a:rPr>
              <a:t> </a:t>
            </a:r>
          </a:p>
        </p:txBody>
      </p:sp>
      <p:sp>
        <p:nvSpPr>
          <p:cNvPr id="47108"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7D87D54-652E-4A64-B93A-4538B438818B}" type="slidenum">
              <a:rPr lang="en-US" sz="1400">
                <a:solidFill>
                  <a:srgbClr val="000000"/>
                </a:solidFill>
              </a:rPr>
              <a:pPr>
                <a:spcBef>
                  <a:spcPct val="0"/>
                </a:spcBef>
                <a:buFontTx/>
                <a:buNone/>
              </a:pPr>
              <a:t>57</a:t>
            </a:fld>
            <a:endParaRPr lang="en-US" sz="1400">
              <a:solidFill>
                <a:srgbClr val="000000"/>
              </a:solidFill>
            </a:endParaRPr>
          </a:p>
        </p:txBody>
      </p:sp>
      <p:sp>
        <p:nvSpPr>
          <p:cNvPr id="47109" name="Title 1"/>
          <p:cNvSpPr txBox="1">
            <a:spLocks/>
          </p:cNvSpPr>
          <p:nvPr/>
        </p:nvSpPr>
        <p:spPr bwMode="auto">
          <a:xfrm>
            <a:off x="152400" y="145142"/>
            <a:ext cx="8991600" cy="8454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US" dirty="0" smtClean="0">
                <a:solidFill>
                  <a:srgbClr val="000000"/>
                </a:solidFill>
              </a:rPr>
              <a:t>7- Check for bearing strength of column and footing concrete</a:t>
            </a:r>
          </a:p>
        </p:txBody>
      </p:sp>
    </p:spTree>
    <p:extLst>
      <p:ext uri="{BB962C8B-B14F-4D97-AF65-F5344CB8AC3E}">
        <p14:creationId xmlns:p14="http://schemas.microsoft.com/office/powerpoint/2010/main" val="32873654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228600" y="914400"/>
            <a:ext cx="8763000" cy="1816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hangingPunct="0">
              <a:spcBef>
                <a:spcPct val="0"/>
              </a:spcBef>
              <a:buFontTx/>
              <a:buNone/>
            </a:pPr>
            <a:r>
              <a:rPr lang="en-US" sz="2800" dirty="0" smtClean="0">
                <a:solidFill>
                  <a:srgbClr val="000000"/>
                </a:solidFill>
              </a:rPr>
              <a:t>Both flexural and dowel reinforcement lengths are checked for anchorage to prevent bond failure of the dowels in the footing and to prevent failure of the lap splices between the dowels and the column bars, as shown in Figure below.</a:t>
            </a:r>
          </a:p>
        </p:txBody>
      </p:sp>
      <p:sp>
        <p:nvSpPr>
          <p:cNvPr id="48132"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BDB951E-DA3C-4A3C-B313-7B99EE5350B8}" type="slidenum">
              <a:rPr lang="en-US" sz="1400">
                <a:solidFill>
                  <a:srgbClr val="000000"/>
                </a:solidFill>
              </a:rPr>
              <a:pPr>
                <a:spcBef>
                  <a:spcPct val="0"/>
                </a:spcBef>
                <a:buFontTx/>
                <a:buNone/>
              </a:pPr>
              <a:t>58</a:t>
            </a:fld>
            <a:endParaRPr lang="en-US" sz="1400">
              <a:solidFill>
                <a:srgbClr val="000000"/>
              </a:solidFill>
            </a:endParaRPr>
          </a:p>
        </p:txBody>
      </p:sp>
      <p:sp>
        <p:nvSpPr>
          <p:cNvPr id="48133" name="Rectangle 4"/>
          <p:cNvSpPr>
            <a:spLocks noChangeArrowheads="1"/>
          </p:cNvSpPr>
          <p:nvPr/>
        </p:nvSpPr>
        <p:spPr bwMode="auto">
          <a:xfrm>
            <a:off x="228600" y="152400"/>
            <a:ext cx="8763000"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US" b="1" dirty="0" smtClean="0">
                <a:solidFill>
                  <a:srgbClr val="000000"/>
                </a:solidFill>
              </a:rPr>
              <a:t>8- Check for anchorage of the reinforcement</a:t>
            </a:r>
            <a:endParaRPr lang="en-US" dirty="0" smtClean="0">
              <a:solidFill>
                <a:srgbClr val="000000"/>
              </a:solidFill>
            </a:endParaRPr>
          </a:p>
        </p:txBody>
      </p:sp>
      <p:pic>
        <p:nvPicPr>
          <p:cNvPr id="481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30500"/>
            <a:ext cx="7639050" cy="3746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4548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839200" cy="5791200"/>
          </a:xfrm>
          <a:ln>
            <a:solidFill>
              <a:srgbClr val="FF9999"/>
            </a:solidFill>
          </a:ln>
        </p:spPr>
        <p:txBody>
          <a:bodyPr/>
          <a:lstStyle/>
          <a:p>
            <a:pPr marL="0" indent="0">
              <a:buNone/>
              <a:defRPr/>
            </a:pPr>
            <a:r>
              <a:rPr lang="en-US" b="1" dirty="0"/>
              <a:t>Lap length</a:t>
            </a:r>
          </a:p>
          <a:p>
            <a:pPr>
              <a:buFont typeface="Wingdings" panose="05000000000000000000" pitchFamily="2" charset="2"/>
              <a:buChar char="Ø"/>
              <a:defRPr/>
            </a:pPr>
            <a:r>
              <a:rPr lang="en-US" dirty="0"/>
              <a:t>When the length of reinforcement bar has to be extended in reinforced </a:t>
            </a:r>
            <a:r>
              <a:rPr lang="en-US" dirty="0" smtClean="0"/>
              <a:t>concrete structural </a:t>
            </a:r>
            <a:r>
              <a:rPr lang="en-US" dirty="0"/>
              <a:t>member splicing is used to join two reinforcement bars to transfer </a:t>
            </a:r>
            <a:r>
              <a:rPr lang="en-US" dirty="0" smtClean="0"/>
              <a:t>the force </a:t>
            </a:r>
            <a:r>
              <a:rPr lang="en-US" dirty="0"/>
              <a:t>from one bar to the joining bar</a:t>
            </a:r>
            <a:r>
              <a:rPr lang="en-US" dirty="0" smtClean="0"/>
              <a:t>.</a:t>
            </a:r>
          </a:p>
          <a:p>
            <a:pPr lvl="1">
              <a:buFont typeface="Wingdings" panose="05000000000000000000" pitchFamily="2" charset="2"/>
              <a:buChar char="§"/>
              <a:defRPr/>
            </a:pPr>
            <a:r>
              <a:rPr lang="en-US" dirty="0"/>
              <a:t>Lap length addresses the length of the bar needed to transfer the stresses to </a:t>
            </a:r>
            <a:r>
              <a:rPr lang="en-US" dirty="0" smtClean="0"/>
              <a:t>the other </a:t>
            </a:r>
            <a:r>
              <a:rPr lang="en-US" dirty="0"/>
              <a:t>bar </a:t>
            </a:r>
            <a:r>
              <a:rPr lang="en-US" dirty="0" smtClean="0"/>
              <a:t>whereas Development </a:t>
            </a:r>
            <a:r>
              <a:rPr lang="en-US" dirty="0"/>
              <a:t>length addresses the length of the bar </a:t>
            </a:r>
            <a:r>
              <a:rPr lang="en-US" dirty="0" smtClean="0"/>
              <a:t>needed to </a:t>
            </a:r>
            <a:r>
              <a:rPr lang="en-US" dirty="0"/>
              <a:t>transfer the stresses to the concrete.</a:t>
            </a:r>
          </a:p>
        </p:txBody>
      </p:sp>
      <p:sp>
        <p:nvSpPr>
          <p:cNvPr id="49156"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8FDBE1E-59EC-4619-9256-04A5A892F815}" type="slidenum">
              <a:rPr lang="en-US" sz="1400">
                <a:solidFill>
                  <a:srgbClr val="000000"/>
                </a:solidFill>
              </a:rPr>
              <a:pPr>
                <a:spcBef>
                  <a:spcPct val="0"/>
                </a:spcBef>
                <a:buFontTx/>
                <a:buNone/>
              </a:pPr>
              <a:t>59</a:t>
            </a:fld>
            <a:endParaRPr lang="en-US" sz="1400">
              <a:solidFill>
                <a:srgbClr val="000000"/>
              </a:solidFill>
            </a:endParaRPr>
          </a:p>
        </p:txBody>
      </p:sp>
      <p:sp>
        <p:nvSpPr>
          <p:cNvPr id="49157" name="Rectangle 5"/>
          <p:cNvSpPr>
            <a:spLocks noChangeArrowheads="1"/>
          </p:cNvSpPr>
          <p:nvPr/>
        </p:nvSpPr>
        <p:spPr bwMode="auto">
          <a:xfrm>
            <a:off x="152400" y="152400"/>
            <a:ext cx="8839200"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US" b="1" dirty="0" smtClean="0">
                <a:solidFill>
                  <a:srgbClr val="000000"/>
                </a:solidFill>
              </a:rPr>
              <a:t>8- Check for anchorage of the reinforcement</a:t>
            </a:r>
            <a:endParaRPr lang="en-US" dirty="0" smtClean="0">
              <a:solidFill>
                <a:srgbClr val="000000"/>
              </a:solidFill>
            </a:endParaRPr>
          </a:p>
        </p:txBody>
      </p:sp>
    </p:spTree>
    <p:extLst>
      <p:ext uri="{BB962C8B-B14F-4D97-AF65-F5344CB8AC3E}">
        <p14:creationId xmlns:p14="http://schemas.microsoft.com/office/powerpoint/2010/main" val="1571594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7318"/>
            <a:ext cx="8458200" cy="742013"/>
          </a:xfrm>
          <a:ln>
            <a:solidFill>
              <a:schemeClr val="accent1"/>
            </a:solidFill>
          </a:ln>
        </p:spPr>
        <p:txBody>
          <a:bodyPr>
            <a:normAutofit/>
          </a:bodyPr>
          <a:lstStyle/>
          <a:p>
            <a:r>
              <a:rPr lang="en-US" sz="3200" dirty="0">
                <a:latin typeface="Tempus Sans ITC" panose="04020404030D07020202" pitchFamily="82" charset="0"/>
              </a:rPr>
              <a:t>Foundations Near Existing Structures…</a:t>
            </a:r>
          </a:p>
        </p:txBody>
      </p:sp>
      <p:sp>
        <p:nvSpPr>
          <p:cNvPr id="6147" name="Rectangle 3"/>
          <p:cNvSpPr>
            <a:spLocks noGrp="1" noChangeArrowheads="1"/>
          </p:cNvSpPr>
          <p:nvPr>
            <p:ph type="body" idx="1"/>
          </p:nvPr>
        </p:nvSpPr>
        <p:spPr>
          <a:xfrm>
            <a:off x="457200" y="1139253"/>
            <a:ext cx="8458200" cy="5582222"/>
          </a:xfrm>
          <a:ln>
            <a:solidFill>
              <a:schemeClr val="accent1"/>
            </a:solidFill>
          </a:ln>
        </p:spPr>
        <p:txBody>
          <a:bodyPr/>
          <a:lstStyle/>
          <a:p>
            <a:pPr algn="just">
              <a:buFont typeface="Wingdings" panose="05000000000000000000" pitchFamily="2" charset="2"/>
              <a:buChar char="Ø"/>
              <a:defRPr/>
            </a:pPr>
            <a:r>
              <a:rPr lang="en-US" sz="2400" dirty="0" smtClean="0">
                <a:latin typeface="Garamond" pitchFamily="18" charset="0"/>
              </a:rPr>
              <a:t>Conversely, the Figure below indicates that if the new footing is lower than the existing footing, there is a possibility that the soil may flow laterally from beneath the existing footing. </a:t>
            </a:r>
            <a:r>
              <a:rPr lang="en-US" sz="2400" dirty="0" smtClean="0">
                <a:solidFill>
                  <a:srgbClr val="002060"/>
                </a:solidFill>
                <a:latin typeface="Garamond" pitchFamily="18" charset="0"/>
              </a:rPr>
              <a:t>This may increase the amount of excavation somewhat but, more importantly, may result in settlement cracks in the existing building</a:t>
            </a:r>
            <a:r>
              <a:rPr lang="en-US" sz="2400" dirty="0" smtClean="0">
                <a:latin typeface="Garamond" pitchFamily="18" charset="0"/>
              </a:rPr>
              <a:t>.</a:t>
            </a:r>
          </a:p>
          <a:p>
            <a:pPr algn="just">
              <a:buFont typeface="Wingdings" panose="05000000000000000000" pitchFamily="2" charset="2"/>
              <a:buChar char="Ø"/>
              <a:defRPr/>
            </a:pPr>
            <a:r>
              <a:rPr lang="en-US" sz="2400" dirty="0" smtClean="0">
                <a:latin typeface="Garamond" pitchFamily="18" charset="0"/>
              </a:rPr>
              <a:t>This problem is difficult to analyze; however, an approximation of the safe depth </a:t>
            </a:r>
            <a:r>
              <a:rPr lang="en-US" sz="2400" dirty="0" err="1" smtClean="0">
                <a:latin typeface="Garamond" pitchFamily="18" charset="0"/>
              </a:rPr>
              <a:t>Z</a:t>
            </a:r>
            <a:r>
              <a:rPr lang="en-US" sz="2400" baseline="-25000" dirty="0" err="1" smtClean="0">
                <a:latin typeface="Garamond" pitchFamily="18" charset="0"/>
              </a:rPr>
              <a:t>f</a:t>
            </a:r>
            <a:r>
              <a:rPr lang="en-US" sz="2400" dirty="0" smtClean="0">
                <a:latin typeface="Garamond" pitchFamily="18" charset="0"/>
              </a:rPr>
              <a:t> may be made for C-ф soil.</a:t>
            </a:r>
          </a:p>
          <a:p>
            <a:pPr algn="just">
              <a:defRPr/>
            </a:pPr>
            <a:endParaRPr lang="en-US" sz="2000" dirty="0" smtClean="0"/>
          </a:p>
          <a:p>
            <a:pPr algn="just">
              <a:defRPr/>
            </a:pPr>
            <a:endParaRPr lang="en-US" sz="2400" dirty="0" smtClean="0"/>
          </a:p>
          <a:p>
            <a:pPr marL="609600" indent="-609600">
              <a:lnSpc>
                <a:spcPct val="90000"/>
              </a:lnSpc>
              <a:defRPr/>
            </a:pPr>
            <a:endParaRPr lang="en-US" sz="2400" dirty="0" smtClean="0">
              <a:solidFill>
                <a:srgbClr val="000000"/>
              </a:solidFill>
            </a:endParaRPr>
          </a:p>
        </p:txBody>
      </p:sp>
      <p:sp>
        <p:nvSpPr>
          <p:cNvPr id="81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0EAC1E-608B-4C6C-879A-05773F1EEC4B}" type="slidenum">
              <a:rPr lang="en-US" b="1" smtClean="0"/>
              <a:pPr eaLnBrk="1" hangingPunct="1"/>
              <a:t>6</a:t>
            </a:fld>
            <a:endParaRPr lang="en-US" b="1" smtClean="0"/>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219" y="3928055"/>
            <a:ext cx="5590424" cy="279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4221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380999" y="284162"/>
            <a:ext cx="8414657" cy="969963"/>
          </a:xfrm>
          <a:ln>
            <a:solidFill>
              <a:srgbClr val="FF9999"/>
            </a:solidFill>
          </a:ln>
        </p:spPr>
        <p:txBody>
          <a:bodyPr/>
          <a:lstStyle/>
          <a:p>
            <a:pPr>
              <a:defRPr/>
            </a:pPr>
            <a:r>
              <a:rPr lang="en-US" sz="3600" b="1" i="1" dirty="0" smtClean="0">
                <a:effectLst>
                  <a:outerShdw blurRad="38100" dist="38100" dir="2700000" algn="tl">
                    <a:srgbClr val="C0C0C0"/>
                  </a:outerShdw>
                </a:effectLst>
              </a:rPr>
              <a:t>Development length of the Reinforcing Bars</a:t>
            </a:r>
            <a:endParaRPr lang="en-US" dirty="0" smtClean="0"/>
          </a:p>
        </p:txBody>
      </p:sp>
      <p:sp>
        <p:nvSpPr>
          <p:cNvPr id="50183"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EF634ED-8C6B-4030-8130-334021AF0D97}" type="slidenum">
              <a:rPr lang="en-US" sz="1400">
                <a:solidFill>
                  <a:srgbClr val="000000"/>
                </a:solidFill>
              </a:rPr>
              <a:pPr>
                <a:spcBef>
                  <a:spcPct val="0"/>
                </a:spcBef>
                <a:buFontTx/>
                <a:buNone/>
              </a:pPr>
              <a:t>60</a:t>
            </a:fld>
            <a:endParaRPr lang="en-US" sz="1400">
              <a:solidFill>
                <a:srgbClr val="000000"/>
              </a:solidFill>
            </a:endParaRPr>
          </a:p>
        </p:txBody>
      </p:sp>
      <p:sp>
        <p:nvSpPr>
          <p:cNvPr id="50179" name="Text Box 3"/>
          <p:cNvSpPr txBox="1">
            <a:spLocks noChangeArrowheads="1"/>
          </p:cNvSpPr>
          <p:nvPr/>
        </p:nvSpPr>
        <p:spPr bwMode="auto">
          <a:xfrm>
            <a:off x="380999" y="1447799"/>
            <a:ext cx="8414657" cy="48320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hangingPunct="0">
              <a:spcBef>
                <a:spcPct val="50000"/>
              </a:spcBef>
              <a:buFontTx/>
              <a:buNone/>
            </a:pPr>
            <a:r>
              <a:rPr lang="en-US" sz="2800" dirty="0" smtClean="0">
                <a:solidFill>
                  <a:srgbClr val="000000"/>
                </a:solidFill>
              </a:rPr>
              <a:t>The development length for compression bars was given</a:t>
            </a:r>
          </a:p>
          <a:p>
            <a:pPr eaLnBrk="0" hangingPunct="0">
              <a:spcBef>
                <a:spcPct val="50000"/>
              </a:spcBef>
              <a:buFontTx/>
              <a:buNone/>
            </a:pPr>
            <a:endParaRPr lang="en-US" sz="2800" dirty="0" smtClean="0">
              <a:solidFill>
                <a:srgbClr val="000000"/>
              </a:solidFill>
            </a:endParaRPr>
          </a:p>
          <a:p>
            <a:pPr eaLnBrk="0" hangingPunct="0">
              <a:spcBef>
                <a:spcPct val="50000"/>
              </a:spcBef>
              <a:buFontTx/>
              <a:buNone/>
            </a:pPr>
            <a:endParaRPr lang="en-US" sz="2800" dirty="0" smtClean="0">
              <a:solidFill>
                <a:srgbClr val="000000"/>
              </a:solidFill>
            </a:endParaRPr>
          </a:p>
          <a:p>
            <a:pPr eaLnBrk="0" hangingPunct="0">
              <a:spcBef>
                <a:spcPct val="50000"/>
              </a:spcBef>
              <a:buFontTx/>
              <a:buNone/>
            </a:pPr>
            <a:r>
              <a:rPr lang="en-US" sz="2800" dirty="0" smtClean="0">
                <a:solidFill>
                  <a:srgbClr val="000000"/>
                </a:solidFill>
              </a:rPr>
              <a:t>but  not less than</a:t>
            </a:r>
          </a:p>
          <a:p>
            <a:pPr eaLnBrk="0" hangingPunct="0">
              <a:spcBef>
                <a:spcPct val="50000"/>
              </a:spcBef>
              <a:buFontTx/>
              <a:buNone/>
            </a:pPr>
            <a:endParaRPr lang="en-US" sz="2800" dirty="0" smtClean="0">
              <a:solidFill>
                <a:srgbClr val="000000"/>
              </a:solidFill>
            </a:endParaRPr>
          </a:p>
          <a:p>
            <a:pPr eaLnBrk="0" hangingPunct="0">
              <a:spcBef>
                <a:spcPct val="50000"/>
              </a:spcBef>
              <a:buFontTx/>
              <a:buNone/>
            </a:pPr>
            <a:endParaRPr lang="en-US" sz="2800" dirty="0" smtClean="0">
              <a:solidFill>
                <a:srgbClr val="000000"/>
              </a:solidFill>
            </a:endParaRPr>
          </a:p>
          <a:p>
            <a:pPr eaLnBrk="0" hangingPunct="0">
              <a:spcBef>
                <a:spcPct val="50000"/>
              </a:spcBef>
              <a:buFontTx/>
              <a:buNone/>
            </a:pPr>
            <a:r>
              <a:rPr lang="en-US" sz="2800" dirty="0" smtClean="0">
                <a:solidFill>
                  <a:srgbClr val="000000"/>
                </a:solidFill>
              </a:rPr>
              <a:t>Dowel bars must be checked for proper development length.</a:t>
            </a:r>
          </a:p>
        </p:txBody>
      </p:sp>
      <p:graphicFrame>
        <p:nvGraphicFramePr>
          <p:cNvPr id="50180" name="Object 4"/>
          <p:cNvGraphicFramePr>
            <a:graphicFrameLocks noChangeAspect="1"/>
          </p:cNvGraphicFramePr>
          <p:nvPr/>
        </p:nvGraphicFramePr>
        <p:xfrm>
          <a:off x="2819400" y="2286000"/>
          <a:ext cx="3200400" cy="709613"/>
        </p:xfrm>
        <a:graphic>
          <a:graphicData uri="http://schemas.openxmlformats.org/presentationml/2006/ole">
            <mc:AlternateContent xmlns:mc="http://schemas.openxmlformats.org/markup-compatibility/2006">
              <mc:Choice xmlns:v="urn:schemas-microsoft-com:vml" Requires="v">
                <p:oleObj spid="_x0000_s3420" name="Equation" r:id="rId3" imgW="1193282" imgH="266584" progId="Equation.3">
                  <p:embed/>
                </p:oleObj>
              </mc:Choice>
              <mc:Fallback>
                <p:oleObj name="Equation" r:id="rId3" imgW="1193282" imgH="26658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286000"/>
                        <a:ext cx="3200400"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1" name="Object 5"/>
          <p:cNvGraphicFramePr>
            <a:graphicFrameLocks noChangeAspect="1"/>
          </p:cNvGraphicFramePr>
          <p:nvPr/>
        </p:nvGraphicFramePr>
        <p:xfrm>
          <a:off x="2971800" y="4159250"/>
          <a:ext cx="2859088" cy="641350"/>
        </p:xfrm>
        <a:graphic>
          <a:graphicData uri="http://schemas.openxmlformats.org/presentationml/2006/ole">
            <mc:AlternateContent xmlns:mc="http://schemas.openxmlformats.org/markup-compatibility/2006">
              <mc:Choice xmlns:v="urn:schemas-microsoft-com:vml" Requires="v">
                <p:oleObj spid="_x0000_s3421" name="Equation" r:id="rId5" imgW="1066800" imgH="241300" progId="Equation.3">
                  <p:embed/>
                </p:oleObj>
              </mc:Choice>
              <mc:Fallback>
                <p:oleObj name="Equation" r:id="rId5" imgW="10668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159250"/>
                        <a:ext cx="285908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096054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559314"/>
          </a:xfrm>
        </p:spPr>
        <p:txBody>
          <a:bodyPr/>
          <a:lstStyle/>
          <a:p>
            <a:pPr algn="ctr"/>
            <a:r>
              <a:rPr lang="en-US" sz="3200" i="1" dirty="0" smtClean="0"/>
              <a:t>Cont’d…</a:t>
            </a:r>
            <a:endParaRPr lang="en-US" sz="3200" i="1" dirty="0"/>
          </a:p>
        </p:txBody>
      </p:sp>
      <p:sp>
        <p:nvSpPr>
          <p:cNvPr id="3" name="Slide Number Placeholder 2"/>
          <p:cNvSpPr>
            <a:spLocks noGrp="1"/>
          </p:cNvSpPr>
          <p:nvPr>
            <p:ph type="sldNum" sz="quarter" idx="12"/>
          </p:nvPr>
        </p:nvSpPr>
        <p:spPr/>
        <p:txBody>
          <a:bodyPr/>
          <a:lstStyle/>
          <a:p>
            <a:pPr>
              <a:defRPr/>
            </a:pPr>
            <a:fld id="{CC262E84-9D1A-4F62-8294-066A86D35B89}" type="slidenum">
              <a:rPr lang="en-US" smtClean="0">
                <a:solidFill>
                  <a:srgbClr val="000000"/>
                </a:solidFill>
              </a:rPr>
              <a:pPr>
                <a:defRPr/>
              </a:pPr>
              <a:t>61</a:t>
            </a:fld>
            <a:endParaRPr lang="en-US">
              <a:solidFill>
                <a:srgbClr val="000000"/>
              </a:solidFill>
            </a:endParaRPr>
          </a:p>
        </p:txBody>
      </p:sp>
      <p:pic>
        <p:nvPicPr>
          <p:cNvPr id="4" name="Picture 3"/>
          <p:cNvPicPr>
            <a:picLocks noChangeAspect="1"/>
          </p:cNvPicPr>
          <p:nvPr/>
        </p:nvPicPr>
        <p:blipFill>
          <a:blip r:embed="rId2"/>
          <a:stretch>
            <a:fillRect/>
          </a:stretch>
        </p:blipFill>
        <p:spPr>
          <a:xfrm>
            <a:off x="1983346" y="1010814"/>
            <a:ext cx="4397867" cy="5690024"/>
          </a:xfrm>
          <a:prstGeom prst="rect">
            <a:avLst/>
          </a:prstGeom>
        </p:spPr>
      </p:pic>
    </p:spTree>
    <p:extLst>
      <p:ext uri="{BB962C8B-B14F-4D97-AF65-F5344CB8AC3E}">
        <p14:creationId xmlns:p14="http://schemas.microsoft.com/office/powerpoint/2010/main" val="6277273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52400" y="228600"/>
            <a:ext cx="8788400" cy="1524000"/>
          </a:xfrm>
        </p:spPr>
        <p:txBody>
          <a:bodyPr/>
          <a:lstStyle/>
          <a:p>
            <a:r>
              <a:rPr lang="en-US" sz="3200" b="1" dirty="0" smtClean="0"/>
              <a:t>9- Prepare neat design drawings showing footing dimensions and provided</a:t>
            </a:r>
            <a:br>
              <a:rPr lang="en-US" sz="3200" b="1" dirty="0" smtClean="0"/>
            </a:br>
            <a:r>
              <a:rPr lang="en-US" sz="3200" b="1" dirty="0" smtClean="0"/>
              <a:t>reinforcement.</a:t>
            </a:r>
            <a:endParaRPr lang="en-US" sz="3200" dirty="0" smtClean="0"/>
          </a:p>
        </p:txBody>
      </p:sp>
      <p:pic>
        <p:nvPicPr>
          <p:cNvPr id="2" name="Content Placeholder 1"/>
          <p:cNvPicPr>
            <a:picLocks noGrp="1" noChangeAspect="1"/>
          </p:cNvPicPr>
          <p:nvPr>
            <p:ph idx="1"/>
          </p:nvPr>
        </p:nvPicPr>
        <p:blipFill>
          <a:blip r:embed="rId2"/>
          <a:stretch>
            <a:fillRect/>
          </a:stretch>
        </p:blipFill>
        <p:spPr>
          <a:xfrm>
            <a:off x="514681" y="1647224"/>
            <a:ext cx="4031919" cy="5058376"/>
          </a:xfrm>
          <a:prstGeom prst="rect">
            <a:avLst/>
          </a:prstGeom>
        </p:spPr>
      </p:pic>
      <p:sp>
        <p:nvSpPr>
          <p:cNvPr id="51205"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D69EDC2-C9E4-44B6-86F5-C094E663BEEC}" type="slidenum">
              <a:rPr lang="en-US" sz="1400">
                <a:solidFill>
                  <a:srgbClr val="000000"/>
                </a:solidFill>
              </a:rPr>
              <a:pPr>
                <a:spcBef>
                  <a:spcPct val="0"/>
                </a:spcBef>
                <a:buFontTx/>
                <a:buNone/>
              </a:pPr>
              <a:t>62</a:t>
            </a:fld>
            <a:endParaRPr lang="en-US" sz="1400">
              <a:solidFill>
                <a:srgbClr val="000000"/>
              </a:solidFill>
            </a:endParaRPr>
          </a:p>
        </p:txBody>
      </p:sp>
      <p:pic>
        <p:nvPicPr>
          <p:cNvPr id="3" name="Picture 2"/>
          <p:cNvPicPr>
            <a:picLocks noChangeAspect="1"/>
          </p:cNvPicPr>
          <p:nvPr/>
        </p:nvPicPr>
        <p:blipFill>
          <a:blip r:embed="rId3"/>
          <a:stretch>
            <a:fillRect/>
          </a:stretch>
        </p:blipFill>
        <p:spPr>
          <a:xfrm>
            <a:off x="4771635" y="3401558"/>
            <a:ext cx="4372365" cy="2846842"/>
          </a:xfrm>
          <a:prstGeom prst="rect">
            <a:avLst/>
          </a:prstGeom>
        </p:spPr>
      </p:pic>
    </p:spTree>
    <p:extLst>
      <p:ext uri="{BB962C8B-B14F-4D97-AF65-F5344CB8AC3E}">
        <p14:creationId xmlns:p14="http://schemas.microsoft.com/office/powerpoint/2010/main" val="37501780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533400"/>
            <a:ext cx="8458200" cy="758371"/>
          </a:xfrm>
          <a:ln>
            <a:solidFill>
              <a:schemeClr val="accent1"/>
            </a:solidFill>
          </a:ln>
        </p:spPr>
        <p:txBody>
          <a:bodyPr/>
          <a:lstStyle/>
          <a:p>
            <a:r>
              <a:rPr lang="en-US" sz="4000" b="1" dirty="0" smtClean="0">
                <a:solidFill>
                  <a:schemeClr val="tx1"/>
                </a:solidFill>
              </a:rPr>
              <a:t>Combined Footings Design</a:t>
            </a:r>
            <a:endParaRPr lang="en-US" sz="4000" dirty="0" smtClean="0">
              <a:solidFill>
                <a:srgbClr val="000000"/>
              </a:solidFill>
            </a:endParaRPr>
          </a:p>
        </p:txBody>
      </p:sp>
      <p:sp>
        <p:nvSpPr>
          <p:cNvPr id="37891" name="Rectangle 3"/>
          <p:cNvSpPr>
            <a:spLocks noGrp="1" noChangeArrowheads="1"/>
          </p:cNvSpPr>
          <p:nvPr>
            <p:ph idx="1"/>
          </p:nvPr>
        </p:nvSpPr>
        <p:spPr>
          <a:xfrm>
            <a:off x="304800" y="1451429"/>
            <a:ext cx="8458200" cy="5254171"/>
          </a:xfrm>
          <a:ln>
            <a:solidFill>
              <a:schemeClr val="accent1"/>
            </a:solidFill>
          </a:ln>
        </p:spPr>
        <p:txBody>
          <a:bodyPr/>
          <a:lstStyle/>
          <a:p>
            <a:pPr algn="just"/>
            <a:r>
              <a:rPr lang="en-US" sz="2400" dirty="0" smtClean="0">
                <a:latin typeface="Garamond" pitchFamily="18" charset="0"/>
              </a:rPr>
              <a:t>When a footing supports a line of two or more columns, it is called a </a:t>
            </a:r>
            <a:r>
              <a:rPr lang="en-US" sz="2400" u="sng" dirty="0" smtClean="0">
                <a:latin typeface="Garamond" pitchFamily="18" charset="0"/>
              </a:rPr>
              <a:t>combined footing</a:t>
            </a:r>
            <a:r>
              <a:rPr lang="en-US" sz="2400" dirty="0" smtClean="0">
                <a:latin typeface="Garamond" pitchFamily="18" charset="0"/>
              </a:rPr>
              <a:t>. </a:t>
            </a:r>
          </a:p>
          <a:p>
            <a:pPr algn="just"/>
            <a:r>
              <a:rPr lang="en-US" sz="2400" dirty="0" smtClean="0">
                <a:latin typeface="Garamond" pitchFamily="18" charset="0"/>
              </a:rPr>
              <a:t>A combined footing may have either rectangular or trapezoidal shape or be a series of pads connected by narrow rigid beams called a strap footing.</a:t>
            </a:r>
          </a:p>
          <a:p>
            <a:pPr>
              <a:buFont typeface="Wingdings" pitchFamily="2" charset="2"/>
              <a:buNone/>
            </a:pPr>
            <a:r>
              <a:rPr lang="en-US" sz="2400" dirty="0" smtClean="0"/>
              <a:t> </a:t>
            </a:r>
            <a:endParaRPr lang="en-US" sz="2400" dirty="0" smtClean="0">
              <a:solidFill>
                <a:srgbClr val="000000"/>
              </a:solidFill>
            </a:endParaRPr>
          </a:p>
        </p:txBody>
      </p:sp>
      <p:sp>
        <p:nvSpPr>
          <p:cNvPr id="378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ECFA6F-31CA-490D-B465-B8B07AC1B0C2}" type="slidenum">
              <a:rPr lang="en-US" b="1" smtClean="0"/>
              <a:pPr eaLnBrk="1" hangingPunct="1"/>
              <a:t>63</a:t>
            </a:fld>
            <a:endParaRPr lang="en-US" b="1" smtClean="0"/>
          </a:p>
        </p:txBody>
      </p:sp>
      <p:pic>
        <p:nvPicPr>
          <p:cNvPr id="378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77" y="3730172"/>
            <a:ext cx="5781023" cy="2855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610430"/>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9344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54000"/>
            <a:ext cx="8458200" cy="791029"/>
          </a:xfrm>
          <a:ln>
            <a:solidFill>
              <a:schemeClr val="accent1"/>
            </a:solidFill>
          </a:ln>
        </p:spPr>
        <p:txBody>
          <a:bodyPr/>
          <a:lstStyle/>
          <a:p>
            <a:r>
              <a:rPr lang="en-US" sz="4000" b="1" dirty="0" smtClean="0">
                <a:solidFill>
                  <a:schemeClr val="tx1"/>
                </a:solidFill>
              </a:rPr>
              <a:t>Combined Footings…</a:t>
            </a:r>
            <a:endParaRPr lang="en-US" sz="4000" dirty="0" smtClean="0">
              <a:solidFill>
                <a:srgbClr val="000000"/>
              </a:solidFill>
            </a:endParaRPr>
          </a:p>
        </p:txBody>
      </p:sp>
      <p:sp>
        <p:nvSpPr>
          <p:cNvPr id="6147" name="Rectangle 3"/>
          <p:cNvSpPr>
            <a:spLocks noGrp="1" noChangeArrowheads="1"/>
          </p:cNvSpPr>
          <p:nvPr>
            <p:ph idx="1"/>
          </p:nvPr>
        </p:nvSpPr>
        <p:spPr>
          <a:xfrm>
            <a:off x="457200" y="1204687"/>
            <a:ext cx="8458200" cy="5355770"/>
          </a:xfrm>
          <a:ln>
            <a:solidFill>
              <a:schemeClr val="accent1"/>
            </a:solidFill>
          </a:ln>
        </p:spPr>
        <p:txBody>
          <a:bodyPr/>
          <a:lstStyle/>
          <a:p>
            <a:pPr>
              <a:buFont typeface="Wingdings" pitchFamily="2" charset="2"/>
              <a:buNone/>
              <a:defRPr/>
            </a:pPr>
            <a:r>
              <a:rPr lang="en-US" b="1" dirty="0" smtClean="0"/>
              <a:t> </a:t>
            </a:r>
            <a:r>
              <a:rPr lang="en-US" sz="3200" b="1" dirty="0" smtClean="0">
                <a:latin typeface="Garamond" pitchFamily="18" charset="0"/>
              </a:rPr>
              <a:t>Combined footings are used when: </a:t>
            </a:r>
            <a:endParaRPr lang="en-US" sz="3200" dirty="0" smtClean="0">
              <a:latin typeface="Garamond" pitchFamily="18" charset="0"/>
            </a:endParaRPr>
          </a:p>
          <a:p>
            <a:pPr marL="1314450" lvl="2" indent="-514350" algn="just">
              <a:buFont typeface="+mj-lt"/>
              <a:buAutoNum type="alphaUcPeriod"/>
              <a:defRPr/>
            </a:pPr>
            <a:r>
              <a:rPr lang="en-US" sz="3200" dirty="0" smtClean="0">
                <a:latin typeface="Garamond" pitchFamily="18" charset="0"/>
                <a:ea typeface="+mn-ea"/>
                <a:cs typeface="+mn-cs"/>
              </a:rPr>
              <a:t>Columns are closely spaced and design/proportioning of isolated footings results in an overlap of footing areas and/or,</a:t>
            </a:r>
          </a:p>
          <a:p>
            <a:pPr marL="1314450" lvl="2" indent="-514350" algn="just">
              <a:buFont typeface="+mj-lt"/>
              <a:buAutoNum type="alphaUcPeriod"/>
              <a:defRPr/>
            </a:pPr>
            <a:r>
              <a:rPr lang="en-US" sz="3200" dirty="0" smtClean="0">
                <a:latin typeface="Garamond" pitchFamily="18" charset="0"/>
                <a:ea typeface="+mn-ea"/>
                <a:cs typeface="+mn-cs"/>
              </a:rPr>
              <a:t>When there is a property line/boundary line/restriction and there exists a column along the boundary line and use of isolated footing is not possible.</a:t>
            </a:r>
          </a:p>
          <a:p>
            <a:pPr>
              <a:buFont typeface="Wingdings" pitchFamily="2" charset="2"/>
              <a:buNone/>
              <a:defRPr/>
            </a:pPr>
            <a:r>
              <a:rPr lang="en-US" sz="3200" b="1" dirty="0" smtClean="0"/>
              <a:t> </a:t>
            </a:r>
            <a:endParaRPr lang="en-US" sz="3200" dirty="0" smtClean="0"/>
          </a:p>
          <a:p>
            <a:pPr marL="609600" indent="-609600">
              <a:lnSpc>
                <a:spcPct val="90000"/>
              </a:lnSpc>
              <a:buFont typeface="Wingdings" pitchFamily="2" charset="2"/>
              <a:buNone/>
              <a:defRPr/>
            </a:pPr>
            <a:endParaRPr lang="en-US" sz="2400" dirty="0" smtClean="0">
              <a:solidFill>
                <a:srgbClr val="000000"/>
              </a:solidFill>
            </a:endParaRPr>
          </a:p>
          <a:p>
            <a:pPr marL="609600" indent="-609600">
              <a:lnSpc>
                <a:spcPct val="90000"/>
              </a:lnSpc>
              <a:defRPr/>
            </a:pPr>
            <a:endParaRPr lang="en-US" sz="2400" dirty="0" smtClean="0">
              <a:solidFill>
                <a:srgbClr val="000000"/>
              </a:solidFill>
            </a:endParaRPr>
          </a:p>
        </p:txBody>
      </p:sp>
      <p:sp>
        <p:nvSpPr>
          <p:cNvPr id="389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F892DA-2487-4A3F-A20F-313F26EA00F5}" type="slidenum">
              <a:rPr lang="en-US" b="1" smtClean="0"/>
              <a:pPr eaLnBrk="1" hangingPunct="1"/>
              <a:t>64</a:t>
            </a:fld>
            <a:endParaRPr lang="en-US" b="1" smtClean="0"/>
          </a:p>
        </p:txBody>
      </p:sp>
    </p:spTree>
    <p:extLst>
      <p:ext uri="{BB962C8B-B14F-4D97-AF65-F5344CB8AC3E}">
        <p14:creationId xmlns:p14="http://schemas.microsoft.com/office/powerpoint/2010/main" val="1707689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457200"/>
            <a:ext cx="8458200" cy="834571"/>
          </a:xfrm>
          <a:ln>
            <a:solidFill>
              <a:schemeClr val="accent1"/>
            </a:solidFill>
          </a:ln>
        </p:spPr>
        <p:txBody>
          <a:bodyPr/>
          <a:lstStyle/>
          <a:p>
            <a:r>
              <a:rPr lang="en-US" sz="4000" b="1" dirty="0" smtClean="0">
                <a:solidFill>
                  <a:schemeClr val="tx1"/>
                </a:solidFill>
              </a:rPr>
              <a:t>Combined Footings…</a:t>
            </a:r>
            <a:endParaRPr lang="en-US" sz="4000" dirty="0" smtClean="0">
              <a:solidFill>
                <a:srgbClr val="000000"/>
              </a:solidFill>
            </a:endParaRPr>
          </a:p>
        </p:txBody>
      </p:sp>
      <p:sp>
        <p:nvSpPr>
          <p:cNvPr id="6147" name="Rectangle 3"/>
          <p:cNvSpPr>
            <a:spLocks noGrp="1" noChangeArrowheads="1"/>
          </p:cNvSpPr>
          <p:nvPr>
            <p:ph idx="1"/>
          </p:nvPr>
        </p:nvSpPr>
        <p:spPr>
          <a:xfrm>
            <a:off x="457200" y="1407887"/>
            <a:ext cx="8458200" cy="5152570"/>
          </a:xfrm>
          <a:ln>
            <a:solidFill>
              <a:schemeClr val="accent1"/>
            </a:solidFill>
          </a:ln>
        </p:spPr>
        <p:txBody>
          <a:bodyPr/>
          <a:lstStyle/>
          <a:p>
            <a:pPr>
              <a:buFont typeface="Wingdings" pitchFamily="2" charset="2"/>
              <a:buNone/>
              <a:defRPr/>
            </a:pPr>
            <a:r>
              <a:rPr lang="en-US" b="1" dirty="0" smtClean="0"/>
              <a:t> </a:t>
            </a:r>
            <a:r>
              <a:rPr lang="en-US" sz="3200" b="1" dirty="0" smtClean="0">
                <a:latin typeface="Garamond" pitchFamily="18" charset="0"/>
              </a:rPr>
              <a:t>Rectangular Combined footings</a:t>
            </a:r>
            <a:r>
              <a:rPr lang="en-US" sz="3200" dirty="0" smtClean="0">
                <a:latin typeface="Garamond" pitchFamily="18" charset="0"/>
              </a:rPr>
              <a:t> are used:</a:t>
            </a:r>
          </a:p>
          <a:p>
            <a:pPr lvl="1" algn="just">
              <a:defRPr/>
            </a:pPr>
            <a:r>
              <a:rPr lang="en-US" sz="3200" dirty="0" smtClean="0">
                <a:latin typeface="Garamond" pitchFamily="18" charset="0"/>
              </a:rPr>
              <a:t>When case(a) is encountered and the spacing between the columns is less than 6m-7m and/or,</a:t>
            </a:r>
          </a:p>
          <a:p>
            <a:pPr lvl="1" algn="just">
              <a:defRPr/>
            </a:pPr>
            <a:r>
              <a:rPr lang="en-US" sz="3200" dirty="0" smtClean="0">
                <a:latin typeface="Garamond" pitchFamily="18" charset="0"/>
              </a:rPr>
              <a:t>When case (b) is encountered and the outer column, which is the one along the boundary line, carries a larger load as compared to the inner column (the one to be combined with the outer column).</a:t>
            </a:r>
          </a:p>
          <a:p>
            <a:pPr lvl="1">
              <a:buFont typeface="Wingdings" pitchFamily="2" charset="2"/>
              <a:buNone/>
              <a:defRPr/>
            </a:pPr>
            <a:endParaRPr lang="en-US" sz="4000" dirty="0" smtClean="0">
              <a:ea typeface="+mn-ea"/>
              <a:cs typeface="+mn-cs"/>
            </a:endParaRPr>
          </a:p>
          <a:p>
            <a:pPr marL="609600" indent="-609600">
              <a:lnSpc>
                <a:spcPct val="90000"/>
              </a:lnSpc>
              <a:defRPr/>
            </a:pPr>
            <a:endParaRPr lang="en-US" sz="2400" dirty="0" smtClean="0">
              <a:solidFill>
                <a:srgbClr val="000000"/>
              </a:solidFill>
            </a:endParaRPr>
          </a:p>
        </p:txBody>
      </p:sp>
      <p:sp>
        <p:nvSpPr>
          <p:cNvPr id="399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34732E-2790-43E0-83F8-4FA5DA5006E6}" type="slidenum">
              <a:rPr lang="en-US" b="1" smtClean="0"/>
              <a:pPr eaLnBrk="1" hangingPunct="1"/>
              <a:t>65</a:t>
            </a:fld>
            <a:endParaRPr lang="en-US" b="1" smtClean="0"/>
          </a:p>
        </p:txBody>
      </p:sp>
    </p:spTree>
    <p:extLst>
      <p:ext uri="{BB962C8B-B14F-4D97-AF65-F5344CB8AC3E}">
        <p14:creationId xmlns:p14="http://schemas.microsoft.com/office/powerpoint/2010/main" val="11062311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06400" y="457200"/>
            <a:ext cx="8509000" cy="776514"/>
          </a:xfrm>
          <a:ln>
            <a:solidFill>
              <a:srgbClr val="EB701D"/>
            </a:solidFill>
          </a:ln>
        </p:spPr>
        <p:txBody>
          <a:bodyPr/>
          <a:lstStyle/>
          <a:p>
            <a:r>
              <a:rPr lang="en-US" sz="4000" b="1" dirty="0" smtClean="0">
                <a:solidFill>
                  <a:schemeClr val="tx1"/>
                </a:solidFill>
              </a:rPr>
              <a:t>Combined Footings…</a:t>
            </a:r>
            <a:endParaRPr lang="en-US" sz="4000" dirty="0" smtClean="0">
              <a:solidFill>
                <a:srgbClr val="000000"/>
              </a:solidFill>
            </a:endParaRPr>
          </a:p>
        </p:txBody>
      </p:sp>
      <p:sp>
        <p:nvSpPr>
          <p:cNvPr id="40963" name="Rectangle 3"/>
          <p:cNvSpPr>
            <a:spLocks noGrp="1" noChangeArrowheads="1"/>
          </p:cNvSpPr>
          <p:nvPr>
            <p:ph idx="1"/>
          </p:nvPr>
        </p:nvSpPr>
        <p:spPr>
          <a:xfrm>
            <a:off x="406400" y="1364343"/>
            <a:ext cx="8509000" cy="5181599"/>
          </a:xfrm>
          <a:ln>
            <a:solidFill>
              <a:srgbClr val="EB701D"/>
            </a:solidFill>
          </a:ln>
        </p:spPr>
        <p:txBody>
          <a:bodyPr/>
          <a:lstStyle/>
          <a:p>
            <a:pPr algn="just"/>
            <a:r>
              <a:rPr lang="en-US" sz="3200" b="1" dirty="0" smtClean="0">
                <a:latin typeface="Garamond" pitchFamily="18" charset="0"/>
              </a:rPr>
              <a:t>Trapezoidal combined footings: </a:t>
            </a:r>
            <a:r>
              <a:rPr lang="en-US" sz="3200" dirty="0" smtClean="0">
                <a:latin typeface="Garamond" pitchFamily="18" charset="0"/>
              </a:rPr>
              <a:t>are used</a:t>
            </a:r>
          </a:p>
          <a:p>
            <a:pPr algn="just">
              <a:buFont typeface="Wingdings" pitchFamily="2" charset="2"/>
              <a:buNone/>
            </a:pPr>
            <a:r>
              <a:rPr lang="en-US" sz="3200" dirty="0" smtClean="0">
                <a:latin typeface="Garamond" pitchFamily="18" charset="0"/>
              </a:rPr>
              <a:t>   when case (b) is encountered and the inner column carries a larger load as compared to the load carried by the column along the boundary line.</a:t>
            </a:r>
          </a:p>
          <a:p>
            <a:pPr>
              <a:buFont typeface="Wingdings" pitchFamily="2" charset="2"/>
              <a:buNone/>
            </a:pPr>
            <a:endParaRPr lang="en-US" sz="3600" dirty="0" smtClean="0"/>
          </a:p>
        </p:txBody>
      </p:sp>
      <p:sp>
        <p:nvSpPr>
          <p:cNvPr id="409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F03DF1-314B-4A62-BDC6-CCB319378576}" type="slidenum">
              <a:rPr lang="en-US" b="1" smtClean="0"/>
              <a:pPr eaLnBrk="1" hangingPunct="1"/>
              <a:t>66</a:t>
            </a:fld>
            <a:endParaRPr lang="en-US" b="1" smtClean="0"/>
          </a:p>
        </p:txBody>
      </p:sp>
    </p:spTree>
    <p:extLst>
      <p:ext uri="{BB962C8B-B14F-4D97-AF65-F5344CB8AC3E}">
        <p14:creationId xmlns:p14="http://schemas.microsoft.com/office/powerpoint/2010/main" val="6159726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457200"/>
            <a:ext cx="8458200" cy="990600"/>
          </a:xfrm>
          <a:ln>
            <a:solidFill>
              <a:srgbClr val="EB701D"/>
            </a:solidFill>
          </a:ln>
        </p:spPr>
        <p:txBody>
          <a:bodyPr/>
          <a:lstStyle/>
          <a:p>
            <a:pPr algn="ctr"/>
            <a:r>
              <a:rPr lang="en-US" sz="3200" b="1" dirty="0" smtClean="0">
                <a:solidFill>
                  <a:schemeClr val="tx1"/>
                </a:solidFill>
              </a:rPr>
              <a:t>Design Procedure for Rectangular Combined Footing</a:t>
            </a:r>
            <a:endParaRPr lang="en-US" sz="3200" dirty="0" smtClean="0">
              <a:solidFill>
                <a:srgbClr val="000000"/>
              </a:solidFill>
            </a:endParaRPr>
          </a:p>
        </p:txBody>
      </p:sp>
      <p:sp>
        <p:nvSpPr>
          <p:cNvPr id="6147" name="Rectangle 3"/>
          <p:cNvSpPr>
            <a:spLocks noGrp="1" noChangeArrowheads="1"/>
          </p:cNvSpPr>
          <p:nvPr>
            <p:ph idx="1"/>
          </p:nvPr>
        </p:nvSpPr>
        <p:spPr>
          <a:xfrm>
            <a:off x="457200" y="1600199"/>
            <a:ext cx="8458200" cy="5134429"/>
          </a:xfrm>
          <a:ln>
            <a:solidFill>
              <a:srgbClr val="EB701D"/>
            </a:solidFill>
          </a:ln>
        </p:spPr>
        <p:txBody>
          <a:bodyPr/>
          <a:lstStyle/>
          <a:p>
            <a:pPr algn="just">
              <a:defRPr/>
            </a:pPr>
            <a:r>
              <a:rPr lang="en-US" sz="2400" dirty="0" smtClean="0">
                <a:latin typeface="Garamond" pitchFamily="18" charset="0"/>
              </a:rPr>
              <a:t>Generally, it is assumed that the rectangular footing is a rigid member, thus, the pressure is linear. The approach yields a rather conservative design; the moments are somewhat larger than those obtained by treating the footing as a beam on an elastic foundation.</a:t>
            </a:r>
          </a:p>
          <a:p>
            <a:pPr algn="just">
              <a:defRPr/>
            </a:pPr>
            <a:r>
              <a:rPr lang="en-US" sz="2400" b="1" i="1" dirty="0" smtClean="0">
                <a:latin typeface="Garamond" pitchFamily="18" charset="0"/>
              </a:rPr>
              <a:t>Given</a:t>
            </a:r>
            <a:r>
              <a:rPr lang="en-US" sz="2400" b="1" dirty="0" smtClean="0">
                <a:latin typeface="Garamond" pitchFamily="18" charset="0"/>
              </a:rPr>
              <a:t>:</a:t>
            </a:r>
            <a:r>
              <a:rPr lang="en-US" sz="2400" i="1" dirty="0" smtClean="0">
                <a:latin typeface="Garamond" pitchFamily="18" charset="0"/>
              </a:rPr>
              <a:t> </a:t>
            </a:r>
            <a:r>
              <a:rPr lang="en-US" sz="2400" dirty="0" smtClean="0">
                <a:latin typeface="Garamond" pitchFamily="18" charset="0"/>
              </a:rPr>
              <a:t>Typically included in the given part of the problem are column data (loads, sizes, reinforcement, location, and spacing), soil bearing, concrete strength </a:t>
            </a:r>
            <a:r>
              <a:rPr lang="en-US" sz="2400" i="1" dirty="0" smtClean="0">
                <a:latin typeface="Garamond" pitchFamily="18" charset="0"/>
              </a:rPr>
              <a:t>(</a:t>
            </a:r>
            <a:r>
              <a:rPr lang="en-US" sz="2400" i="1" dirty="0" err="1" smtClean="0">
                <a:latin typeface="Garamond" pitchFamily="18" charset="0"/>
              </a:rPr>
              <a:t>f</a:t>
            </a:r>
            <a:r>
              <a:rPr lang="en-US" sz="2400" i="1" baseline="-25000" dirty="0" err="1" smtClean="0">
                <a:latin typeface="Garamond" pitchFamily="18" charset="0"/>
              </a:rPr>
              <a:t>ck</a:t>
            </a:r>
            <a:r>
              <a:rPr lang="en-US" sz="2400" i="1" dirty="0" smtClean="0">
                <a:latin typeface="Garamond" pitchFamily="18" charset="0"/>
              </a:rPr>
              <a:t>), </a:t>
            </a:r>
            <a:r>
              <a:rPr lang="en-US" sz="2400" dirty="0" smtClean="0">
                <a:latin typeface="Garamond" pitchFamily="18" charset="0"/>
              </a:rPr>
              <a:t>and grade of reinforcement </a:t>
            </a:r>
            <a:r>
              <a:rPr lang="en-US" sz="2400" i="1" dirty="0" smtClean="0">
                <a:latin typeface="Garamond" pitchFamily="18" charset="0"/>
              </a:rPr>
              <a:t>(</a:t>
            </a:r>
            <a:r>
              <a:rPr lang="en-US" sz="2400" i="1" dirty="0" err="1" smtClean="0">
                <a:latin typeface="Garamond" pitchFamily="18" charset="0"/>
              </a:rPr>
              <a:t>f</a:t>
            </a:r>
            <a:r>
              <a:rPr lang="en-US" sz="2400" i="1" baseline="-25000" dirty="0" err="1" smtClean="0">
                <a:latin typeface="Garamond" pitchFamily="18" charset="0"/>
              </a:rPr>
              <a:t>yk</a:t>
            </a:r>
            <a:r>
              <a:rPr lang="en-US" sz="2400" i="1" dirty="0" smtClean="0">
                <a:latin typeface="Garamond" pitchFamily="18" charset="0"/>
              </a:rPr>
              <a:t>).</a:t>
            </a:r>
            <a:endParaRPr lang="en-US" sz="2400" dirty="0" smtClean="0">
              <a:latin typeface="Garamond" pitchFamily="18" charset="0"/>
            </a:endParaRPr>
          </a:p>
          <a:p>
            <a:pPr algn="just">
              <a:defRPr/>
            </a:pPr>
            <a:r>
              <a:rPr lang="en-US" sz="2400" b="1" i="1" dirty="0" smtClean="0">
                <a:latin typeface="Garamond" pitchFamily="18" charset="0"/>
              </a:rPr>
              <a:t>Objective</a:t>
            </a:r>
            <a:r>
              <a:rPr lang="en-US" sz="2400" b="1" dirty="0" smtClean="0">
                <a:latin typeface="Garamond" pitchFamily="18" charset="0"/>
              </a:rPr>
              <a:t>:</a:t>
            </a:r>
            <a:r>
              <a:rPr lang="en-US" sz="2400" i="1" dirty="0" smtClean="0">
                <a:latin typeface="Garamond" pitchFamily="18" charset="0"/>
              </a:rPr>
              <a:t> </a:t>
            </a:r>
            <a:r>
              <a:rPr lang="en-US" sz="2400" dirty="0" smtClean="0">
                <a:latin typeface="Garamond" pitchFamily="18" charset="0"/>
              </a:rPr>
              <a:t>The goal is to determine footing dimensions (width, length, thickness), steel reinforcement (bar sizes, spacing, placement, details, dowels), and relevant details for construction. </a:t>
            </a:r>
          </a:p>
          <a:p>
            <a:pPr>
              <a:buFont typeface="Wingdings" pitchFamily="2" charset="2"/>
              <a:buNone/>
              <a:defRPr/>
            </a:pPr>
            <a:endParaRPr lang="en-US" sz="2400" dirty="0" smtClean="0"/>
          </a:p>
          <a:p>
            <a:pPr algn="just">
              <a:defRPr/>
            </a:pPr>
            <a:endParaRPr lang="en-US" sz="2400" dirty="0" smtClean="0"/>
          </a:p>
          <a:p>
            <a:pPr marL="609600" indent="-609600">
              <a:lnSpc>
                <a:spcPct val="90000"/>
              </a:lnSpc>
              <a:buFont typeface="Wingdings" pitchFamily="2" charset="2"/>
              <a:buNone/>
              <a:defRPr/>
            </a:pPr>
            <a:endParaRPr lang="en-US" sz="2400" dirty="0" smtClean="0">
              <a:solidFill>
                <a:srgbClr val="000000"/>
              </a:solidFill>
            </a:endParaRPr>
          </a:p>
        </p:txBody>
      </p:sp>
      <p:sp>
        <p:nvSpPr>
          <p:cNvPr id="41988" name="Slide Number Placeholder 4"/>
          <p:cNvSpPr>
            <a:spLocks noGrp="1"/>
          </p:cNvSpPr>
          <p:nvPr>
            <p:ph type="sldNum" sz="quarter" idx="12"/>
          </p:nvPr>
        </p:nvSpPr>
        <p:spPr>
          <a:xfrm>
            <a:off x="68580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AEEFE2-5A1C-424A-9BDF-736E19D27AD5}" type="slidenum">
              <a:rPr lang="en-US" b="1" smtClean="0"/>
              <a:pPr eaLnBrk="1" hangingPunct="1"/>
              <a:t>67</a:t>
            </a:fld>
            <a:endParaRPr lang="en-US" b="1" smtClean="0"/>
          </a:p>
        </p:txBody>
      </p:sp>
    </p:spTree>
    <p:extLst>
      <p:ext uri="{BB962C8B-B14F-4D97-AF65-F5344CB8AC3E}">
        <p14:creationId xmlns:p14="http://schemas.microsoft.com/office/powerpoint/2010/main" val="1211319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09600" y="304800"/>
            <a:ext cx="8264526" cy="990600"/>
          </a:xfrm>
        </p:spPr>
        <p:txBody>
          <a:bodyPr/>
          <a:lstStyle/>
          <a:p>
            <a:r>
              <a:rPr lang="en-US" sz="3200" dirty="0" smtClean="0">
                <a:solidFill>
                  <a:srgbClr val="000000"/>
                </a:solidFill>
              </a:rPr>
              <a:t>The Problem:</a:t>
            </a:r>
          </a:p>
        </p:txBody>
      </p:sp>
      <p:sp>
        <p:nvSpPr>
          <p:cNvPr id="4301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0690BA-28E5-443C-9715-AED69F7A7743}" type="slidenum">
              <a:rPr lang="en-US" b="1" smtClean="0"/>
              <a:pPr eaLnBrk="1" hangingPunct="1"/>
              <a:t>68</a:t>
            </a:fld>
            <a:endParaRPr lang="en-US" b="1" smtClean="0"/>
          </a:p>
        </p:txBody>
      </p:sp>
      <p:grpSp>
        <p:nvGrpSpPr>
          <p:cNvPr id="43012" name="Group 7"/>
          <p:cNvGrpSpPr>
            <a:grpSpLocks noGrp="1"/>
          </p:cNvGrpSpPr>
          <p:nvPr/>
        </p:nvGrpSpPr>
        <p:grpSpPr bwMode="auto">
          <a:xfrm>
            <a:off x="348344" y="1295399"/>
            <a:ext cx="8525782" cy="5148943"/>
            <a:chOff x="1720" y="1595"/>
            <a:chExt cx="7671" cy="4971"/>
          </a:xfrm>
        </p:grpSpPr>
        <p:pic>
          <p:nvPicPr>
            <p:cNvPr id="43013" name="Picture 8" descr="cf1"/>
            <p:cNvPicPr>
              <a:picLocks noChangeAspect="1" noChangeArrowheads="1"/>
            </p:cNvPicPr>
            <p:nvPr/>
          </p:nvPicPr>
          <p:blipFill>
            <a:blip r:embed="rId3">
              <a:lum bright="-36000" contrast="60000"/>
              <a:extLst>
                <a:ext uri="{28A0092B-C50C-407E-A947-70E740481C1C}">
                  <a14:useLocalDpi xmlns:a14="http://schemas.microsoft.com/office/drawing/2010/main" val="0"/>
                </a:ext>
              </a:extLst>
            </a:blip>
            <a:srcRect l="4036" t="2675" r="34865" b="5956"/>
            <a:stretch>
              <a:fillRect/>
            </a:stretch>
          </p:blipFill>
          <p:spPr bwMode="auto">
            <a:xfrm>
              <a:off x="1720" y="1595"/>
              <a:ext cx="4992" cy="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9"/>
            <p:cNvSpPr txBox="1">
              <a:spLocks noChangeArrowheads="1"/>
            </p:cNvSpPr>
            <p:nvPr/>
          </p:nvSpPr>
          <p:spPr bwMode="auto">
            <a:xfrm>
              <a:off x="6717" y="2404"/>
              <a:ext cx="2674" cy="22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1000"/>
                </a:spcAft>
              </a:pPr>
              <a:r>
                <a:rPr lang="en-US" sz="2000" b="1" dirty="0">
                  <a:latin typeface="Calibri" pitchFamily="34" charset="0"/>
                </a:rPr>
                <a:t>Figure </a:t>
              </a:r>
              <a:r>
                <a:rPr lang="en-US" sz="2000" dirty="0">
                  <a:latin typeface="Calibri" pitchFamily="34" charset="0"/>
                </a:rPr>
                <a:t> Rectangular shaped combined footing. </a:t>
              </a:r>
              <a:endParaRPr lang="en-US" sz="2000" dirty="0" smtClean="0">
                <a:latin typeface="Calibri" pitchFamily="34" charset="0"/>
              </a:endParaRPr>
            </a:p>
            <a:p>
              <a:pPr algn="just" eaLnBrk="1" hangingPunct="1">
                <a:spcAft>
                  <a:spcPts val="1000"/>
                </a:spcAft>
              </a:pPr>
              <a:r>
                <a:rPr lang="en-US" sz="2000" dirty="0" smtClean="0">
                  <a:latin typeface="Calibri" pitchFamily="34" charset="0"/>
                </a:rPr>
                <a:t>For </a:t>
              </a:r>
              <a:r>
                <a:rPr lang="en-US" sz="2000" dirty="0">
                  <a:latin typeface="Calibri" pitchFamily="34" charset="0"/>
                </a:rPr>
                <a:t>uniform </a:t>
              </a:r>
              <a:r>
                <a:rPr lang="en-US" sz="2000" i="1" dirty="0">
                  <a:latin typeface="Calibri" pitchFamily="34" charset="0"/>
                </a:rPr>
                <a:t>q</a:t>
              </a:r>
              <a:r>
                <a:rPr lang="en-US" sz="2000" dirty="0">
                  <a:latin typeface="Calibri" pitchFamily="34" charset="0"/>
                </a:rPr>
                <a:t>, the resultant of the applied load is collinear with that of the soil pressure </a:t>
              </a:r>
              <a:r>
                <a:rPr lang="en-US" sz="2000" i="1" dirty="0">
                  <a:latin typeface="Calibri" pitchFamily="34" charset="0"/>
                </a:rPr>
                <a:t>q</a:t>
              </a:r>
              <a:r>
                <a:rPr lang="en-US" sz="2000" dirty="0">
                  <a:latin typeface="Times New Roman" pitchFamily="18" charset="0"/>
                </a:rPr>
                <a:t>.</a:t>
              </a:r>
              <a:endParaRPr lang="en-US" sz="2000" dirty="0"/>
            </a:p>
          </p:txBody>
        </p:sp>
      </p:grpSp>
    </p:spTree>
    <p:extLst>
      <p:ext uri="{BB962C8B-B14F-4D97-AF65-F5344CB8AC3E}">
        <p14:creationId xmlns:p14="http://schemas.microsoft.com/office/powerpoint/2010/main" val="26390934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457200"/>
            <a:ext cx="8458200" cy="711200"/>
          </a:xfrm>
          <a:ln>
            <a:solidFill>
              <a:srgbClr val="EB701D"/>
            </a:solidFill>
          </a:ln>
        </p:spPr>
        <p:txBody>
          <a:bodyPr/>
          <a:lstStyle/>
          <a:p>
            <a:r>
              <a:rPr lang="en-US" sz="4400" dirty="0" smtClean="0">
                <a:solidFill>
                  <a:srgbClr val="000000"/>
                </a:solidFill>
              </a:rPr>
              <a:t>Design Procedure…</a:t>
            </a:r>
          </a:p>
        </p:txBody>
      </p:sp>
      <p:sp>
        <p:nvSpPr>
          <p:cNvPr id="38915" name="Rectangle 3"/>
          <p:cNvSpPr>
            <a:spLocks noGrp="1" noChangeArrowheads="1"/>
          </p:cNvSpPr>
          <p:nvPr>
            <p:ph idx="1"/>
          </p:nvPr>
        </p:nvSpPr>
        <p:spPr>
          <a:xfrm>
            <a:off x="457200" y="1244600"/>
            <a:ext cx="8458200" cy="5359400"/>
          </a:xfrm>
          <a:ln>
            <a:solidFill>
              <a:srgbClr val="EB701D"/>
            </a:solidFill>
          </a:ln>
        </p:spPr>
        <p:txBody>
          <a:bodyPr/>
          <a:lstStyle/>
          <a:p>
            <a:pPr algn="just">
              <a:defRPr/>
            </a:pPr>
            <a:r>
              <a:rPr lang="en-US" sz="2400" b="1" i="1" dirty="0" smtClean="0">
                <a:latin typeface="Garamond" pitchFamily="18" charset="0"/>
              </a:rPr>
              <a:t>Procedure</a:t>
            </a:r>
            <a:r>
              <a:rPr lang="en-US" sz="2400" b="1" dirty="0" smtClean="0">
                <a:latin typeface="Garamond" pitchFamily="18" charset="0"/>
              </a:rPr>
              <a:t>:</a:t>
            </a:r>
            <a:r>
              <a:rPr lang="en-US" sz="2400" i="1" dirty="0" smtClean="0">
                <a:latin typeface="Garamond" pitchFamily="18" charset="0"/>
              </a:rPr>
              <a:t> </a:t>
            </a:r>
            <a:r>
              <a:rPr lang="en-US" sz="2400" dirty="0" smtClean="0">
                <a:latin typeface="Garamond" pitchFamily="18" charset="0"/>
              </a:rPr>
              <a:t>The design is predicated on the assumption that the footing is rigid and that the soil pressure is uniform. The following explanation may illustrate the procedure: </a:t>
            </a:r>
          </a:p>
          <a:p>
            <a:pPr marL="0" indent="0" algn="just">
              <a:buNone/>
              <a:defRPr/>
            </a:pPr>
            <a:r>
              <a:rPr lang="en-US" sz="2400" b="1" i="1" dirty="0" smtClean="0">
                <a:latin typeface="Garamond" pitchFamily="18" charset="0"/>
              </a:rPr>
              <a:t>Step </a:t>
            </a:r>
            <a:r>
              <a:rPr lang="en-US" sz="2400" b="1" dirty="0" smtClean="0">
                <a:latin typeface="Garamond" pitchFamily="18" charset="0"/>
              </a:rPr>
              <a:t>1:</a:t>
            </a:r>
            <a:r>
              <a:rPr lang="en-US" sz="2400" dirty="0" smtClean="0">
                <a:latin typeface="Garamond" pitchFamily="18" charset="0"/>
              </a:rPr>
              <a:t> Convert the column loads to ULS loads via </a:t>
            </a:r>
          </a:p>
          <a:p>
            <a:pPr algn="just">
              <a:buFont typeface="Wingdings" pitchFamily="2" charset="2"/>
              <a:buNone/>
              <a:defRPr/>
            </a:pPr>
            <a:r>
              <a:rPr lang="en-US" sz="2400" i="1" dirty="0" smtClean="0">
                <a:latin typeface="Garamond" pitchFamily="18" charset="0"/>
              </a:rPr>
              <a:t>    P</a:t>
            </a:r>
            <a:r>
              <a:rPr lang="en-US" sz="2400" i="1" baseline="-25000" dirty="0" smtClean="0">
                <a:latin typeface="Garamond" pitchFamily="18" charset="0"/>
              </a:rPr>
              <a:t>u</a:t>
            </a:r>
            <a:r>
              <a:rPr lang="en-US" sz="2400" i="1" dirty="0" smtClean="0">
                <a:latin typeface="Garamond" pitchFamily="18" charset="0"/>
              </a:rPr>
              <a:t> </a:t>
            </a:r>
            <a:r>
              <a:rPr lang="en-US" sz="2400" dirty="0" smtClean="0">
                <a:latin typeface="Garamond" pitchFamily="18" charset="0"/>
              </a:rPr>
              <a:t>= 1.3(D.L.) + 1.6(L.L.). Then convert the allowable soil pressure to ULS pressure via </a:t>
            </a:r>
            <a:r>
              <a:rPr lang="en-US" sz="2400" i="1" dirty="0" smtClean="0">
                <a:latin typeface="Garamond" pitchFamily="18" charset="0"/>
              </a:rPr>
              <a:t>q</a:t>
            </a:r>
            <a:r>
              <a:rPr lang="en-US" sz="2400" i="1" baseline="-25000" dirty="0" smtClean="0">
                <a:latin typeface="Garamond" pitchFamily="18" charset="0"/>
              </a:rPr>
              <a:t>u</a:t>
            </a:r>
            <a:r>
              <a:rPr lang="en-US" sz="2400" i="1" dirty="0" smtClean="0">
                <a:latin typeface="Garamond" pitchFamily="18" charset="0"/>
              </a:rPr>
              <a:t> </a:t>
            </a:r>
            <a:r>
              <a:rPr lang="en-US" sz="2400" dirty="0" smtClean="0">
                <a:latin typeface="Garamond" pitchFamily="18" charset="0"/>
              </a:rPr>
              <a:t>= (P</a:t>
            </a:r>
            <a:r>
              <a:rPr lang="en-US" sz="2400" baseline="-25000" dirty="0" smtClean="0">
                <a:latin typeface="Garamond" pitchFamily="18" charset="0"/>
              </a:rPr>
              <a:t>lu</a:t>
            </a:r>
            <a:r>
              <a:rPr lang="en-US" sz="2400" dirty="0" smtClean="0">
                <a:latin typeface="Garamond" pitchFamily="18" charset="0"/>
              </a:rPr>
              <a:t> + </a:t>
            </a:r>
            <a:r>
              <a:rPr lang="en-US" sz="2400" i="1" dirty="0" smtClean="0">
                <a:latin typeface="Garamond" pitchFamily="18" charset="0"/>
              </a:rPr>
              <a:t>P</a:t>
            </a:r>
            <a:r>
              <a:rPr lang="en-US" sz="2400" i="1" baseline="-25000" dirty="0" smtClean="0">
                <a:latin typeface="Garamond" pitchFamily="18" charset="0"/>
              </a:rPr>
              <a:t>2u</a:t>
            </a:r>
            <a:r>
              <a:rPr lang="en-US" sz="2400" i="1" dirty="0" smtClean="0">
                <a:latin typeface="Garamond" pitchFamily="18" charset="0"/>
              </a:rPr>
              <a:t>) q</a:t>
            </a:r>
            <a:r>
              <a:rPr lang="en-US" sz="2400" i="1" baseline="-25000" dirty="0" smtClean="0">
                <a:latin typeface="Garamond" pitchFamily="18" charset="0"/>
              </a:rPr>
              <a:t>a </a:t>
            </a:r>
            <a:r>
              <a:rPr lang="en-US" sz="2400" i="1" dirty="0" smtClean="0">
                <a:latin typeface="Garamond" pitchFamily="18" charset="0"/>
              </a:rPr>
              <a:t>/ (P</a:t>
            </a:r>
            <a:r>
              <a:rPr lang="en-US" sz="2400" i="1" baseline="-25000" dirty="0" smtClean="0">
                <a:latin typeface="Garamond" pitchFamily="18" charset="0"/>
              </a:rPr>
              <a:t>1</a:t>
            </a:r>
            <a:r>
              <a:rPr lang="en-US" sz="2400" i="1" dirty="0" smtClean="0">
                <a:latin typeface="Garamond" pitchFamily="18" charset="0"/>
              </a:rPr>
              <a:t> </a:t>
            </a:r>
            <a:r>
              <a:rPr lang="en-US" sz="2400" dirty="0" smtClean="0">
                <a:latin typeface="Garamond" pitchFamily="18" charset="0"/>
              </a:rPr>
              <a:t>+ </a:t>
            </a:r>
            <a:r>
              <a:rPr lang="en-US" sz="2400" i="1" dirty="0" smtClean="0">
                <a:latin typeface="Garamond" pitchFamily="18" charset="0"/>
              </a:rPr>
              <a:t>P</a:t>
            </a:r>
            <a:r>
              <a:rPr lang="en-US" sz="2400" i="1" baseline="-25000" dirty="0" smtClean="0">
                <a:latin typeface="Garamond" pitchFamily="18" charset="0"/>
              </a:rPr>
              <a:t>2</a:t>
            </a:r>
            <a:r>
              <a:rPr lang="en-US" sz="2400" i="1" dirty="0" smtClean="0">
                <a:latin typeface="Garamond" pitchFamily="18" charset="0"/>
              </a:rPr>
              <a:t>). </a:t>
            </a:r>
            <a:endParaRPr lang="en-US" sz="2400" dirty="0" smtClean="0">
              <a:latin typeface="Garamond" pitchFamily="18" charset="0"/>
            </a:endParaRPr>
          </a:p>
          <a:p>
            <a:pPr marL="0" indent="0" algn="just">
              <a:buNone/>
              <a:defRPr/>
            </a:pPr>
            <a:r>
              <a:rPr lang="en-US" sz="2400" b="1" i="1" dirty="0" smtClean="0">
                <a:latin typeface="Garamond" pitchFamily="18" charset="0"/>
              </a:rPr>
              <a:t>Step </a:t>
            </a:r>
            <a:r>
              <a:rPr lang="en-US" sz="2400" b="1" dirty="0" smtClean="0">
                <a:latin typeface="Garamond" pitchFamily="18" charset="0"/>
              </a:rPr>
              <a:t>2:</a:t>
            </a:r>
            <a:r>
              <a:rPr lang="en-US" sz="2400" dirty="0" smtClean="0">
                <a:latin typeface="Garamond" pitchFamily="18" charset="0"/>
              </a:rPr>
              <a:t> Determine the footing length </a:t>
            </a:r>
            <a:r>
              <a:rPr lang="en-US" sz="2400" i="1" dirty="0" smtClean="0">
                <a:latin typeface="Garamond" pitchFamily="18" charset="0"/>
              </a:rPr>
              <a:t>(L) </a:t>
            </a:r>
            <a:r>
              <a:rPr lang="en-US" sz="2400" dirty="0" smtClean="0">
                <a:latin typeface="Garamond" pitchFamily="18" charset="0"/>
              </a:rPr>
              <a:t>and width </a:t>
            </a:r>
            <a:r>
              <a:rPr lang="en-US" sz="2400" i="1" dirty="0" smtClean="0">
                <a:latin typeface="Garamond" pitchFamily="18" charset="0"/>
              </a:rPr>
              <a:t>(B). </a:t>
            </a:r>
            <a:r>
              <a:rPr lang="en-US" sz="2400" dirty="0" smtClean="0">
                <a:latin typeface="Garamond" pitchFamily="18" charset="0"/>
              </a:rPr>
              <a:t>First determine the location of the load resultant distance (X). This point coincides with the midpoint of </a:t>
            </a:r>
            <a:r>
              <a:rPr lang="en-US" sz="2400" i="1" dirty="0" smtClean="0">
                <a:latin typeface="Garamond" pitchFamily="18" charset="0"/>
              </a:rPr>
              <a:t>L</a:t>
            </a:r>
            <a:r>
              <a:rPr lang="en-US" sz="2400" dirty="0" smtClean="0">
                <a:latin typeface="Garamond" pitchFamily="18" charset="0"/>
              </a:rPr>
              <a:t>,</a:t>
            </a:r>
            <a:r>
              <a:rPr lang="en-US" sz="2400" i="1" dirty="0" smtClean="0">
                <a:latin typeface="Garamond" pitchFamily="18" charset="0"/>
              </a:rPr>
              <a:t> </a:t>
            </a:r>
            <a:r>
              <a:rPr lang="en-US" sz="2400" dirty="0" smtClean="0">
                <a:latin typeface="Garamond" pitchFamily="18" charset="0"/>
              </a:rPr>
              <a:t>thus yielding the value for </a:t>
            </a:r>
            <a:r>
              <a:rPr lang="en-US" sz="2400" i="1" dirty="0" smtClean="0">
                <a:latin typeface="Garamond" pitchFamily="18" charset="0"/>
              </a:rPr>
              <a:t>L</a:t>
            </a:r>
            <a:r>
              <a:rPr lang="en-US" sz="2400" dirty="0" smtClean="0">
                <a:latin typeface="Garamond" pitchFamily="18" charset="0"/>
              </a:rPr>
              <a:t>.</a:t>
            </a:r>
            <a:r>
              <a:rPr lang="en-US" sz="2400" i="1" dirty="0" smtClean="0">
                <a:latin typeface="Garamond" pitchFamily="18" charset="0"/>
              </a:rPr>
              <a:t> B </a:t>
            </a:r>
            <a:r>
              <a:rPr lang="en-US" sz="2400" dirty="0" smtClean="0">
                <a:latin typeface="Garamond" pitchFamily="18" charset="0"/>
              </a:rPr>
              <a:t>is then determined from:</a:t>
            </a:r>
            <a:r>
              <a:rPr lang="en-US" sz="2400" i="1" dirty="0" smtClean="0">
                <a:latin typeface="Garamond" pitchFamily="18" charset="0"/>
              </a:rPr>
              <a:t>  </a:t>
            </a:r>
            <a:endParaRPr lang="en-US" sz="2400" dirty="0" smtClean="0">
              <a:latin typeface="Garamond" pitchFamily="18" charset="0"/>
            </a:endParaRPr>
          </a:p>
          <a:p>
            <a:pPr marL="609600" indent="-609600" algn="just">
              <a:lnSpc>
                <a:spcPct val="90000"/>
              </a:lnSpc>
              <a:defRPr/>
            </a:pPr>
            <a:endParaRPr lang="en-US" sz="2400" dirty="0" smtClean="0">
              <a:solidFill>
                <a:srgbClr val="000000"/>
              </a:solidFill>
            </a:endParaRPr>
          </a:p>
        </p:txBody>
      </p:sp>
      <p:sp>
        <p:nvSpPr>
          <p:cNvPr id="440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112ED8-6A82-4CFD-9AF4-88B5DCF07378}" type="slidenum">
              <a:rPr lang="en-US" b="1" smtClean="0"/>
              <a:pPr eaLnBrk="1" hangingPunct="1"/>
              <a:t>69</a:t>
            </a:fld>
            <a:endParaRPr lang="en-US" b="1" smtClean="0"/>
          </a:p>
        </p:txBody>
      </p:sp>
      <p:graphicFrame>
        <p:nvGraphicFramePr>
          <p:cNvPr id="44037" name="Object 5"/>
          <p:cNvGraphicFramePr>
            <a:graphicFrameLocks noChangeAspect="1"/>
          </p:cNvGraphicFramePr>
          <p:nvPr>
            <p:extLst>
              <p:ext uri="{D42A27DB-BD31-4B8C-83A1-F6EECF244321}">
                <p14:modId xmlns:p14="http://schemas.microsoft.com/office/powerpoint/2010/main" val="3027896472"/>
              </p:ext>
            </p:extLst>
          </p:nvPr>
        </p:nvGraphicFramePr>
        <p:xfrm>
          <a:off x="4013200" y="5450113"/>
          <a:ext cx="2313994" cy="674915"/>
        </p:xfrm>
        <a:graphic>
          <a:graphicData uri="http://schemas.openxmlformats.org/presentationml/2006/ole">
            <mc:AlternateContent xmlns:mc="http://schemas.openxmlformats.org/markup-compatibility/2006">
              <mc:Choice xmlns:v="urn:schemas-microsoft-com:vml" Requires="v">
                <p:oleObj spid="_x0000_s4266" name="Equation" r:id="rId4" imgW="977476" imgH="253890" progId="Equation.3">
                  <p:embed/>
                </p:oleObj>
              </mc:Choice>
              <mc:Fallback>
                <p:oleObj name="Equation" r:id="rId4" imgW="977476" imgH="25389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3200" y="5450113"/>
                        <a:ext cx="2313994" cy="67491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18331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99803"/>
            <a:ext cx="8458200" cy="809469"/>
          </a:xfrm>
          <a:ln>
            <a:solidFill>
              <a:schemeClr val="accent1"/>
            </a:solidFill>
          </a:ln>
        </p:spPr>
        <p:txBody>
          <a:bodyPr/>
          <a:lstStyle/>
          <a:p>
            <a:r>
              <a:rPr lang="en-US" sz="3200" b="1" dirty="0" smtClean="0">
                <a:solidFill>
                  <a:schemeClr val="tx1"/>
                </a:solidFill>
                <a:latin typeface="Tempus Sans ITC" panose="04020404030D07020202" pitchFamily="82" charset="0"/>
              </a:rPr>
              <a:t>Foundations Near Existing Structures…</a:t>
            </a:r>
            <a:endParaRPr lang="en-US" sz="3200" dirty="0" smtClean="0">
              <a:solidFill>
                <a:srgbClr val="000000"/>
              </a:solidFill>
              <a:latin typeface="Tempus Sans ITC" panose="04020404030D07020202" pitchFamily="82" charset="0"/>
            </a:endParaRPr>
          </a:p>
        </p:txBody>
      </p:sp>
      <p:sp>
        <p:nvSpPr>
          <p:cNvPr id="6147" name="Rectangle 3"/>
          <p:cNvSpPr>
            <a:spLocks noGrp="1" noChangeArrowheads="1"/>
          </p:cNvSpPr>
          <p:nvPr>
            <p:ph type="body" idx="1"/>
          </p:nvPr>
        </p:nvSpPr>
        <p:spPr>
          <a:xfrm>
            <a:off x="457200" y="1244184"/>
            <a:ext cx="8458200" cy="5613816"/>
          </a:xfrm>
          <a:ln>
            <a:solidFill>
              <a:schemeClr val="accent1"/>
            </a:solidFill>
          </a:ln>
        </p:spPr>
        <p:txBody>
          <a:bodyPr/>
          <a:lstStyle/>
          <a:p>
            <a:pPr algn="just">
              <a:buFont typeface="Wingdings" panose="05000000000000000000" pitchFamily="2" charset="2"/>
              <a:buChar char="Ø"/>
              <a:defRPr/>
            </a:pPr>
            <a:r>
              <a:rPr lang="en-US" sz="2800" dirty="0" smtClean="0">
                <a:latin typeface="Garamond" pitchFamily="18" charset="0"/>
              </a:rPr>
              <a:t>In the figure below illustrate how a problem can develop if the excavation for the foundation of the new structure is too close to the existing building. In this case the qN</a:t>
            </a:r>
            <a:r>
              <a:rPr lang="en-US" sz="2800" baseline="-25000" dirty="0" smtClean="0">
                <a:latin typeface="Garamond" pitchFamily="18" charset="0"/>
              </a:rPr>
              <a:t>q</a:t>
            </a:r>
            <a:r>
              <a:rPr lang="en-US" sz="2800" dirty="0" smtClean="0">
                <a:latin typeface="Garamond" pitchFamily="18" charset="0"/>
              </a:rPr>
              <a:t> term of the bearing capacity equation is lost, for most foundations below the ground surface this is a major component of the bearing capacity.</a:t>
            </a:r>
            <a:endParaRPr lang="en-US" sz="2800" dirty="0" smtClean="0"/>
          </a:p>
          <a:p>
            <a:pPr marL="609600" indent="-609600">
              <a:lnSpc>
                <a:spcPct val="90000"/>
              </a:lnSpc>
              <a:buFont typeface="Wingdings" pitchFamily="2" charset="2"/>
              <a:buNone/>
              <a:defRPr/>
            </a:pPr>
            <a:endParaRPr lang="en-US" sz="2400" dirty="0" smtClean="0">
              <a:solidFill>
                <a:srgbClr val="000000"/>
              </a:solidFill>
            </a:endParaRPr>
          </a:p>
        </p:txBody>
      </p:sp>
      <p:sp>
        <p:nvSpPr>
          <p:cNvPr id="92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05EDC5-E6F7-4A36-9B07-63E5F8850932}" type="slidenum">
              <a:rPr lang="en-US" b="1" smtClean="0"/>
              <a:pPr eaLnBrk="1" hangingPunct="1"/>
              <a:t>7</a:t>
            </a:fld>
            <a:endParaRPr lang="en-US" b="1" smtClean="0"/>
          </a:p>
        </p:txBody>
      </p:sp>
      <p:pic>
        <p:nvPicPr>
          <p:cNvPr id="922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150" y="4051092"/>
            <a:ext cx="52006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8064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6FFDA4-18F3-4E69-96BF-FB23A4924F12}" type="slidenum">
              <a:rPr lang="en-US" smtClean="0">
                <a:solidFill>
                  <a:srgbClr val="000000"/>
                </a:solidFill>
              </a:rPr>
              <a:pPr>
                <a:defRPr/>
              </a:pPr>
              <a:t>70</a:t>
            </a:fld>
            <a:endParaRPr lang="en-US">
              <a:solidFill>
                <a:srgbClr val="000000"/>
              </a:solidFill>
            </a:endParaRPr>
          </a:p>
        </p:txBody>
      </p:sp>
      <p:pic>
        <p:nvPicPr>
          <p:cNvPr id="5" name="Picture 4"/>
          <p:cNvPicPr>
            <a:picLocks noChangeAspect="1"/>
          </p:cNvPicPr>
          <p:nvPr/>
        </p:nvPicPr>
        <p:blipFill>
          <a:blip r:embed="rId2"/>
          <a:stretch>
            <a:fillRect/>
          </a:stretch>
        </p:blipFill>
        <p:spPr>
          <a:xfrm>
            <a:off x="250635" y="0"/>
            <a:ext cx="4655231" cy="6858000"/>
          </a:xfrm>
          <a:prstGeom prst="rect">
            <a:avLst/>
          </a:prstGeom>
        </p:spPr>
      </p:pic>
      <p:pic>
        <p:nvPicPr>
          <p:cNvPr id="6" name="Picture 5"/>
          <p:cNvPicPr>
            <a:picLocks noChangeAspect="1"/>
          </p:cNvPicPr>
          <p:nvPr/>
        </p:nvPicPr>
        <p:blipFill>
          <a:blip r:embed="rId3"/>
          <a:stretch>
            <a:fillRect/>
          </a:stretch>
        </p:blipFill>
        <p:spPr>
          <a:xfrm>
            <a:off x="4905866" y="257831"/>
            <a:ext cx="4078477" cy="6342337"/>
          </a:xfrm>
          <a:prstGeom prst="rect">
            <a:avLst/>
          </a:prstGeom>
        </p:spPr>
      </p:pic>
    </p:spTree>
    <p:extLst>
      <p:ext uri="{BB962C8B-B14F-4D97-AF65-F5344CB8AC3E}">
        <p14:creationId xmlns:p14="http://schemas.microsoft.com/office/powerpoint/2010/main" val="927822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6FFDA4-18F3-4E69-96BF-FB23A4924F12}" type="slidenum">
              <a:rPr lang="en-US" smtClean="0">
                <a:solidFill>
                  <a:srgbClr val="000000"/>
                </a:solidFill>
              </a:rPr>
              <a:pPr>
                <a:defRPr/>
              </a:pPr>
              <a:t>71</a:t>
            </a:fld>
            <a:endParaRPr lang="en-US">
              <a:solidFill>
                <a:srgbClr val="000000"/>
              </a:solidFill>
            </a:endParaRPr>
          </a:p>
        </p:txBody>
      </p:sp>
      <p:pic>
        <p:nvPicPr>
          <p:cNvPr id="5" name="Picture 4"/>
          <p:cNvPicPr>
            <a:picLocks noChangeAspect="1"/>
          </p:cNvPicPr>
          <p:nvPr/>
        </p:nvPicPr>
        <p:blipFill>
          <a:blip r:embed="rId2"/>
          <a:stretch>
            <a:fillRect/>
          </a:stretch>
        </p:blipFill>
        <p:spPr>
          <a:xfrm>
            <a:off x="2356834" y="62610"/>
            <a:ext cx="4507605" cy="6812932"/>
          </a:xfrm>
          <a:prstGeom prst="rect">
            <a:avLst/>
          </a:prstGeom>
        </p:spPr>
      </p:pic>
    </p:spTree>
    <p:extLst>
      <p:ext uri="{BB962C8B-B14F-4D97-AF65-F5344CB8AC3E}">
        <p14:creationId xmlns:p14="http://schemas.microsoft.com/office/powerpoint/2010/main" val="118999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70543"/>
            <a:ext cx="8458200" cy="627743"/>
          </a:xfrm>
          <a:ln>
            <a:solidFill>
              <a:srgbClr val="EB701D"/>
            </a:solidFill>
          </a:ln>
        </p:spPr>
        <p:txBody>
          <a:bodyPr/>
          <a:lstStyle/>
          <a:p>
            <a:r>
              <a:rPr lang="en-US" sz="3600" dirty="0" smtClean="0">
                <a:solidFill>
                  <a:srgbClr val="000000"/>
                </a:solidFill>
              </a:rPr>
              <a:t>Cont’d…</a:t>
            </a:r>
          </a:p>
        </p:txBody>
      </p:sp>
      <p:sp>
        <p:nvSpPr>
          <p:cNvPr id="39939" name="Rectangle 3"/>
          <p:cNvSpPr>
            <a:spLocks noGrp="1" noChangeArrowheads="1"/>
          </p:cNvSpPr>
          <p:nvPr>
            <p:ph idx="1"/>
          </p:nvPr>
        </p:nvSpPr>
        <p:spPr>
          <a:xfrm>
            <a:off x="457200" y="899886"/>
            <a:ext cx="8458200" cy="5958113"/>
          </a:xfrm>
          <a:ln>
            <a:solidFill>
              <a:srgbClr val="EB701D"/>
            </a:solidFill>
          </a:ln>
        </p:spPr>
        <p:txBody>
          <a:bodyPr/>
          <a:lstStyle/>
          <a:p>
            <a:pPr marL="0" indent="0" algn="just">
              <a:buNone/>
              <a:defRPr/>
            </a:pPr>
            <a:r>
              <a:rPr lang="en-US" sz="3200" b="1" i="1" dirty="0" smtClean="0">
                <a:latin typeface="Garamond" pitchFamily="18" charset="0"/>
              </a:rPr>
              <a:t>Step </a:t>
            </a:r>
            <a:r>
              <a:rPr lang="en-US" sz="3200" b="1" dirty="0" smtClean="0">
                <a:latin typeface="Garamond" pitchFamily="18" charset="0"/>
              </a:rPr>
              <a:t>3:</a:t>
            </a:r>
            <a:r>
              <a:rPr lang="en-US" sz="3200" dirty="0" smtClean="0">
                <a:latin typeface="Garamond" pitchFamily="18" charset="0"/>
              </a:rPr>
              <a:t> Draw shear and moment diagrams. The footing is treated as a beam, loaded with a uniform soil pressure (upward) and column loads (downward), which are treated as concentrated loads. </a:t>
            </a:r>
          </a:p>
          <a:p>
            <a:pPr marL="609600" indent="-609600">
              <a:lnSpc>
                <a:spcPct val="90000"/>
              </a:lnSpc>
              <a:buFont typeface="Wingdings" pitchFamily="2" charset="2"/>
              <a:buNone/>
              <a:defRPr/>
            </a:pPr>
            <a:endParaRPr lang="en-US" sz="2400" dirty="0" smtClean="0">
              <a:solidFill>
                <a:srgbClr val="000000"/>
              </a:solidFill>
            </a:endParaRPr>
          </a:p>
        </p:txBody>
      </p:sp>
      <p:sp>
        <p:nvSpPr>
          <p:cNvPr id="450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3A749D-41F1-4301-9D13-5F869EF07B06}" type="slidenum">
              <a:rPr lang="en-US" b="1" smtClean="0"/>
              <a:pPr eaLnBrk="1" hangingPunct="1"/>
              <a:t>72</a:t>
            </a:fld>
            <a:endParaRPr lang="en-US" b="1" smtClean="0"/>
          </a:p>
        </p:txBody>
      </p:sp>
      <p:pic>
        <p:nvPicPr>
          <p:cNvPr id="2" name="Picture 1"/>
          <p:cNvPicPr>
            <a:picLocks noChangeAspect="1"/>
          </p:cNvPicPr>
          <p:nvPr/>
        </p:nvPicPr>
        <p:blipFill>
          <a:blip r:embed="rId3"/>
          <a:stretch>
            <a:fillRect/>
          </a:stretch>
        </p:blipFill>
        <p:spPr>
          <a:xfrm>
            <a:off x="2452914" y="2966994"/>
            <a:ext cx="6386419" cy="3738606"/>
          </a:xfrm>
          <a:prstGeom prst="rect">
            <a:avLst/>
          </a:prstGeom>
        </p:spPr>
      </p:pic>
    </p:spTree>
    <p:extLst>
      <p:ext uri="{BB962C8B-B14F-4D97-AF65-F5344CB8AC3E}">
        <p14:creationId xmlns:p14="http://schemas.microsoft.com/office/powerpoint/2010/main" val="37292937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38200" y="533400"/>
            <a:ext cx="7772400" cy="990600"/>
          </a:xfrm>
        </p:spPr>
        <p:txBody>
          <a:bodyPr/>
          <a:lstStyle/>
          <a:p>
            <a:pPr algn="ctr"/>
            <a:r>
              <a:rPr lang="en-US" sz="4400" smtClean="0">
                <a:solidFill>
                  <a:srgbClr val="000000"/>
                </a:solidFill>
              </a:rPr>
              <a:t>Design…</a:t>
            </a:r>
          </a:p>
        </p:txBody>
      </p:sp>
      <p:sp>
        <p:nvSpPr>
          <p:cNvPr id="460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F5927B-40B9-4EDE-A73A-D0A8D6A0D0B7}" type="slidenum">
              <a:rPr lang="en-US" b="1" smtClean="0"/>
              <a:pPr eaLnBrk="1" hangingPunct="1"/>
              <a:t>73</a:t>
            </a:fld>
            <a:endParaRPr lang="en-US" b="1" smtClean="0"/>
          </a:p>
        </p:txBody>
      </p:sp>
      <p:pic>
        <p:nvPicPr>
          <p:cNvPr id="4608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30144"/>
            <a:ext cx="7460344" cy="672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3254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533400"/>
            <a:ext cx="8458200" cy="700314"/>
          </a:xfrm>
          <a:ln>
            <a:solidFill>
              <a:srgbClr val="EB701D"/>
            </a:solidFill>
          </a:ln>
        </p:spPr>
        <p:txBody>
          <a:bodyPr/>
          <a:lstStyle/>
          <a:p>
            <a:r>
              <a:rPr lang="en-US" dirty="0" smtClean="0">
                <a:solidFill>
                  <a:srgbClr val="000000"/>
                </a:solidFill>
              </a:rPr>
              <a:t>Cont’d…</a:t>
            </a:r>
            <a:endParaRPr lang="en-US" sz="4400" dirty="0" smtClean="0">
              <a:solidFill>
                <a:srgbClr val="000000"/>
              </a:solidFill>
            </a:endParaRPr>
          </a:p>
        </p:txBody>
      </p:sp>
      <p:sp>
        <p:nvSpPr>
          <p:cNvPr id="47107" name="Rectangle 3"/>
          <p:cNvSpPr>
            <a:spLocks noGrp="1" noChangeArrowheads="1"/>
          </p:cNvSpPr>
          <p:nvPr>
            <p:ph idx="1"/>
          </p:nvPr>
        </p:nvSpPr>
        <p:spPr>
          <a:xfrm>
            <a:off x="457200" y="1335314"/>
            <a:ext cx="8458200" cy="5254172"/>
          </a:xfrm>
          <a:ln>
            <a:solidFill>
              <a:srgbClr val="EB701D"/>
            </a:solidFill>
          </a:ln>
        </p:spPr>
        <p:txBody>
          <a:bodyPr/>
          <a:lstStyle/>
          <a:p>
            <a:pPr marL="0" indent="0" algn="just">
              <a:lnSpc>
                <a:spcPct val="90000"/>
              </a:lnSpc>
              <a:buNone/>
            </a:pPr>
            <a:r>
              <a:rPr lang="en-US" sz="2800" b="1" i="1" dirty="0" smtClean="0">
                <a:latin typeface="Garamond" pitchFamily="18" charset="0"/>
              </a:rPr>
              <a:t>Step </a:t>
            </a:r>
            <a:r>
              <a:rPr lang="en-US" sz="2800" b="1" dirty="0" smtClean="0">
                <a:latin typeface="Garamond" pitchFamily="18" charset="0"/>
              </a:rPr>
              <a:t>4: </a:t>
            </a:r>
            <a:r>
              <a:rPr lang="en-US" sz="2800" dirty="0" smtClean="0">
                <a:latin typeface="Garamond" pitchFamily="18" charset="0"/>
              </a:rPr>
              <a:t>Determine the flexural reinforcing steel based on reasonable assumption of footing depth. The longitudinal (flexural) steel is designed using the critical moments (negative and positive) from the moment diagram. Thus, typically, combined footings will have longitudinal steel at both top and bottom of the footing.</a:t>
            </a:r>
            <a:endParaRPr lang="en-US" sz="2800" b="1" i="1" dirty="0" smtClean="0">
              <a:latin typeface="Garamond" pitchFamily="18" charset="0"/>
            </a:endParaRPr>
          </a:p>
          <a:p>
            <a:pPr marL="0" indent="0" algn="just">
              <a:lnSpc>
                <a:spcPct val="90000"/>
              </a:lnSpc>
              <a:buNone/>
            </a:pPr>
            <a:r>
              <a:rPr lang="en-US" sz="2800" b="1" i="1" dirty="0" smtClean="0">
                <a:latin typeface="Garamond" pitchFamily="18" charset="0"/>
              </a:rPr>
              <a:t>Step </a:t>
            </a:r>
            <a:r>
              <a:rPr lang="en-US" sz="2800" b="1" dirty="0" smtClean="0">
                <a:latin typeface="Garamond" pitchFamily="18" charset="0"/>
              </a:rPr>
              <a:t>5:</a:t>
            </a:r>
            <a:r>
              <a:rPr lang="en-US" sz="2800" dirty="0" smtClean="0">
                <a:latin typeface="Garamond" pitchFamily="18" charset="0"/>
              </a:rPr>
              <a:t> Check footing depth based on shear. Critical sections are at </a:t>
            </a:r>
            <a:r>
              <a:rPr lang="en-US" sz="2800" i="1" dirty="0" smtClean="0">
                <a:latin typeface="Garamond" pitchFamily="18" charset="0"/>
              </a:rPr>
              <a:t>1.5d </a:t>
            </a:r>
            <a:r>
              <a:rPr lang="en-US" sz="2800" dirty="0" smtClean="0">
                <a:latin typeface="Garamond" pitchFamily="18" charset="0"/>
              </a:rPr>
              <a:t>for diagonal tension (or punching shear) and at the </a:t>
            </a:r>
            <a:r>
              <a:rPr lang="en-US" sz="2800" i="1" dirty="0" smtClean="0">
                <a:latin typeface="Garamond" pitchFamily="18" charset="0"/>
              </a:rPr>
              <a:t>d </a:t>
            </a:r>
            <a:r>
              <a:rPr lang="en-US" sz="2800" dirty="0" smtClean="0">
                <a:latin typeface="Garamond" pitchFamily="18" charset="0"/>
              </a:rPr>
              <a:t>for a wide beam, the same as for spread footings. The critical section for wide-beam shear is investigated only at one point (max. shear). For punching shear, however, an investigation of a three- or four-sided zone for each column may have to be done. </a:t>
            </a:r>
          </a:p>
          <a:p>
            <a:pPr marL="609600" indent="-609600">
              <a:lnSpc>
                <a:spcPct val="90000"/>
              </a:lnSpc>
            </a:pPr>
            <a:endParaRPr lang="en-US" sz="2400" dirty="0" smtClean="0">
              <a:solidFill>
                <a:srgbClr val="000000"/>
              </a:solidFill>
            </a:endParaRPr>
          </a:p>
        </p:txBody>
      </p:sp>
      <p:sp>
        <p:nvSpPr>
          <p:cNvPr id="4710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77A607-90A8-4A2A-B5EF-E6F13ABDFBAC}" type="slidenum">
              <a:rPr lang="en-US" b="1" smtClean="0"/>
              <a:pPr eaLnBrk="1" hangingPunct="1"/>
              <a:t>74</a:t>
            </a:fld>
            <a:endParaRPr lang="en-US" b="1" smtClean="0"/>
          </a:p>
        </p:txBody>
      </p:sp>
    </p:spTree>
    <p:extLst>
      <p:ext uri="{BB962C8B-B14F-4D97-AF65-F5344CB8AC3E}">
        <p14:creationId xmlns:p14="http://schemas.microsoft.com/office/powerpoint/2010/main" val="29244441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75772" y="246743"/>
            <a:ext cx="8679542" cy="867228"/>
          </a:xfrm>
          <a:ln>
            <a:solidFill>
              <a:srgbClr val="FF9999"/>
            </a:solidFill>
          </a:ln>
        </p:spPr>
        <p:txBody>
          <a:bodyPr/>
          <a:lstStyle/>
          <a:p>
            <a:r>
              <a:rPr lang="en-US" dirty="0">
                <a:solidFill>
                  <a:srgbClr val="000000"/>
                </a:solidFill>
              </a:rPr>
              <a:t>Cont’d……</a:t>
            </a:r>
            <a:endParaRPr lang="en-US" sz="4400" dirty="0" smtClean="0">
              <a:solidFill>
                <a:srgbClr val="000000"/>
              </a:solidFill>
            </a:endParaRPr>
          </a:p>
        </p:txBody>
      </p:sp>
      <p:sp>
        <p:nvSpPr>
          <p:cNvPr id="48131" name="Rectangle 3"/>
          <p:cNvSpPr>
            <a:spLocks noGrp="1" noChangeArrowheads="1"/>
          </p:cNvSpPr>
          <p:nvPr>
            <p:ph idx="1"/>
          </p:nvPr>
        </p:nvSpPr>
        <p:spPr>
          <a:xfrm>
            <a:off x="275771" y="1219200"/>
            <a:ext cx="8679543" cy="5486400"/>
          </a:xfrm>
          <a:ln>
            <a:solidFill>
              <a:srgbClr val="FF9999"/>
            </a:solidFill>
          </a:ln>
        </p:spPr>
        <p:txBody>
          <a:bodyPr/>
          <a:lstStyle/>
          <a:p>
            <a:pPr marL="0" indent="0" algn="just">
              <a:buNone/>
            </a:pPr>
            <a:r>
              <a:rPr lang="en-US" sz="2400" b="1" i="1" dirty="0" smtClean="0">
                <a:latin typeface="Garamond" pitchFamily="18" charset="0"/>
              </a:rPr>
              <a:t>Step </a:t>
            </a:r>
            <a:r>
              <a:rPr lang="en-US" sz="2400" b="1" dirty="0" smtClean="0">
                <a:latin typeface="Garamond" pitchFamily="18" charset="0"/>
              </a:rPr>
              <a:t>6:</a:t>
            </a:r>
            <a:r>
              <a:rPr lang="en-US" sz="2400" dirty="0" smtClean="0">
                <a:latin typeface="Garamond" pitchFamily="18" charset="0"/>
              </a:rPr>
              <a:t> Determine the steel in the short direction. The steel in the transverse direction is-determined based on an equivalent soil pressure </a:t>
            </a:r>
            <a:r>
              <a:rPr lang="en-US" sz="2400" i="1" dirty="0" smtClean="0">
                <a:latin typeface="Garamond" pitchFamily="18" charset="0"/>
              </a:rPr>
              <a:t>q' </a:t>
            </a:r>
            <a:r>
              <a:rPr lang="en-US" sz="2400" dirty="0" smtClean="0">
                <a:latin typeface="Garamond" pitchFamily="18" charset="0"/>
              </a:rPr>
              <a:t>and subsequent moment, for each column. Even for stiff footings, it is widely accepted that the soil pressure in the proximity of the columns is larger than that in the zone between columns. Thus, for design, we account for this phenomenon by assuming an empirical effective column zone width of s. The soil pressure in this zone, </a:t>
            </a:r>
            <a:r>
              <a:rPr lang="en-US" sz="2400" i="1" dirty="0" smtClean="0">
                <a:latin typeface="Garamond" pitchFamily="18" charset="0"/>
              </a:rPr>
              <a:t>q', </a:t>
            </a:r>
            <a:r>
              <a:rPr lang="en-US" sz="2400" dirty="0" smtClean="0">
                <a:latin typeface="Garamond" pitchFamily="18" charset="0"/>
              </a:rPr>
              <a:t>is calculated as </a:t>
            </a:r>
            <a:r>
              <a:rPr lang="en-US" sz="2400" i="1" dirty="0" smtClean="0">
                <a:latin typeface="Garamond" pitchFamily="18" charset="0"/>
              </a:rPr>
              <a:t>q' </a:t>
            </a:r>
            <a:r>
              <a:rPr lang="en-US" sz="2400" dirty="0" smtClean="0">
                <a:latin typeface="Garamond" pitchFamily="18" charset="0"/>
              </a:rPr>
              <a:t>= </a:t>
            </a:r>
            <a:r>
              <a:rPr lang="en-US" sz="2400" i="1" dirty="0" smtClean="0">
                <a:latin typeface="Garamond" pitchFamily="18" charset="0"/>
              </a:rPr>
              <a:t>P</a:t>
            </a:r>
            <a:r>
              <a:rPr lang="en-US" sz="2400" i="1" baseline="-25000" dirty="0" smtClean="0">
                <a:latin typeface="Garamond" pitchFamily="18" charset="0"/>
              </a:rPr>
              <a:t>u</a:t>
            </a:r>
            <a:r>
              <a:rPr lang="en-US" sz="2400" i="1" dirty="0" smtClean="0">
                <a:latin typeface="Garamond" pitchFamily="18" charset="0"/>
              </a:rPr>
              <a:t>/ </a:t>
            </a:r>
            <a:r>
              <a:rPr lang="en-US" sz="2400" i="1" dirty="0" err="1" smtClean="0">
                <a:latin typeface="Garamond" pitchFamily="18" charset="0"/>
              </a:rPr>
              <a:t>B</a:t>
            </a:r>
            <a:r>
              <a:rPr lang="en-US" sz="2400" i="1" baseline="-25000" dirty="0" err="1" smtClean="0">
                <a:latin typeface="Garamond" pitchFamily="18" charset="0"/>
              </a:rPr>
              <a:t>s</a:t>
            </a:r>
            <a:r>
              <a:rPr lang="en-US" sz="2400" i="1" dirty="0" smtClean="0">
                <a:latin typeface="Garamond" pitchFamily="18" charset="0"/>
              </a:rPr>
              <a:t>, </a:t>
            </a:r>
            <a:r>
              <a:rPr lang="en-US" sz="2400" dirty="0" smtClean="0">
                <a:latin typeface="Garamond" pitchFamily="18" charset="0"/>
              </a:rPr>
              <a:t>where </a:t>
            </a:r>
            <a:r>
              <a:rPr lang="en-US" sz="2400" i="1" dirty="0" smtClean="0">
                <a:latin typeface="Garamond" pitchFamily="18" charset="0"/>
              </a:rPr>
              <a:t>P</a:t>
            </a:r>
            <a:r>
              <a:rPr lang="en-US" sz="2400" i="1" baseline="-25000" dirty="0" smtClean="0">
                <a:latin typeface="Garamond" pitchFamily="18" charset="0"/>
              </a:rPr>
              <a:t>u</a:t>
            </a:r>
            <a:r>
              <a:rPr lang="en-US" sz="2400" i="1" dirty="0" smtClean="0">
                <a:latin typeface="Garamond" pitchFamily="18" charset="0"/>
              </a:rPr>
              <a:t> </a:t>
            </a:r>
            <a:r>
              <a:rPr lang="en-US" sz="2400" dirty="0" smtClean="0">
                <a:latin typeface="Garamond" pitchFamily="18" charset="0"/>
              </a:rPr>
              <a:t>is the ULS column load, </a:t>
            </a:r>
            <a:r>
              <a:rPr lang="en-US" sz="2400" i="1" dirty="0" smtClean="0">
                <a:latin typeface="Garamond" pitchFamily="18" charset="0"/>
              </a:rPr>
              <a:t>B </a:t>
            </a:r>
            <a:r>
              <a:rPr lang="en-US" sz="2400" dirty="0" smtClean="0">
                <a:latin typeface="Garamond" pitchFamily="18" charset="0"/>
              </a:rPr>
              <a:t>the footing width and s an equivalent width of footer strip for the column in question. Commonly, the value of s is taken as the width of the column (in the longitudinal direction) plus about </a:t>
            </a:r>
            <a:r>
              <a:rPr lang="en-US" sz="2400" i="1" dirty="0" smtClean="0">
                <a:latin typeface="Garamond" pitchFamily="18" charset="0"/>
              </a:rPr>
              <a:t>0.75d </a:t>
            </a:r>
            <a:r>
              <a:rPr lang="en-US" sz="2400" dirty="0" smtClean="0">
                <a:latin typeface="Garamond" pitchFamily="18" charset="0"/>
              </a:rPr>
              <a:t>on each side of that column. </a:t>
            </a:r>
          </a:p>
          <a:p>
            <a:pPr>
              <a:buFont typeface="Wingdings" pitchFamily="2" charset="2"/>
              <a:buNone/>
            </a:pPr>
            <a:endParaRPr lang="en-US" sz="2400" dirty="0" smtClean="0"/>
          </a:p>
        </p:txBody>
      </p:sp>
      <p:sp>
        <p:nvSpPr>
          <p:cNvPr id="4813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6BDD35-DE74-4C68-ADFB-183991DE8DD2}" type="slidenum">
              <a:rPr lang="en-US" b="1" smtClean="0"/>
              <a:pPr eaLnBrk="1" hangingPunct="1"/>
              <a:t>75</a:t>
            </a:fld>
            <a:endParaRPr lang="en-US" b="1" smtClean="0"/>
          </a:p>
        </p:txBody>
      </p:sp>
    </p:spTree>
    <p:extLst>
      <p:ext uri="{BB962C8B-B14F-4D97-AF65-F5344CB8AC3E}">
        <p14:creationId xmlns:p14="http://schemas.microsoft.com/office/powerpoint/2010/main" val="13152339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1" y="170543"/>
            <a:ext cx="8425542" cy="656771"/>
          </a:xfrm>
          <a:ln>
            <a:solidFill>
              <a:srgbClr val="FF9999"/>
            </a:solidFill>
          </a:ln>
        </p:spPr>
        <p:txBody>
          <a:bodyPr/>
          <a:lstStyle/>
          <a:p>
            <a:r>
              <a:rPr lang="en-US" dirty="0">
                <a:solidFill>
                  <a:srgbClr val="000000"/>
                </a:solidFill>
              </a:rPr>
              <a:t>Cont’d…</a:t>
            </a:r>
            <a:endParaRPr lang="en-US" sz="4400" dirty="0" smtClean="0">
              <a:solidFill>
                <a:srgbClr val="000000"/>
              </a:solidFill>
            </a:endParaRPr>
          </a:p>
        </p:txBody>
      </p:sp>
      <p:sp>
        <p:nvSpPr>
          <p:cNvPr id="43011" name="Rectangle 3"/>
          <p:cNvSpPr>
            <a:spLocks noGrp="1" noChangeArrowheads="1"/>
          </p:cNvSpPr>
          <p:nvPr>
            <p:ph idx="1"/>
          </p:nvPr>
        </p:nvSpPr>
        <p:spPr>
          <a:xfrm>
            <a:off x="457200" y="1045029"/>
            <a:ext cx="8425543" cy="5812971"/>
          </a:xfrm>
          <a:ln>
            <a:solidFill>
              <a:srgbClr val="FF9999"/>
            </a:solidFill>
          </a:ln>
        </p:spPr>
        <p:txBody>
          <a:bodyPr/>
          <a:lstStyle/>
          <a:p>
            <a:pPr marL="0" indent="0" algn="just">
              <a:buNone/>
              <a:defRPr/>
            </a:pPr>
            <a:r>
              <a:rPr lang="en-US" sz="2400" b="1" i="1" dirty="0" smtClean="0">
                <a:latin typeface="Garamond" pitchFamily="18" charset="0"/>
              </a:rPr>
              <a:t>Step </a:t>
            </a:r>
            <a:r>
              <a:rPr lang="en-US" sz="2400" b="1" dirty="0" smtClean="0">
                <a:latin typeface="Garamond" pitchFamily="18" charset="0"/>
              </a:rPr>
              <a:t>7:</a:t>
            </a:r>
            <a:r>
              <a:rPr lang="en-US" sz="2400" dirty="0" smtClean="0">
                <a:latin typeface="Garamond" pitchFamily="18" charset="0"/>
              </a:rPr>
              <a:t>  Evaluate dowel steel. The requirements are the same as for spread footings.</a:t>
            </a:r>
          </a:p>
          <a:p>
            <a:pPr marL="0" indent="0" algn="just">
              <a:buNone/>
              <a:defRPr/>
            </a:pPr>
            <a:r>
              <a:rPr lang="en-US" sz="2400" b="1" i="1" dirty="0" smtClean="0">
                <a:latin typeface="Garamond" pitchFamily="18" charset="0"/>
              </a:rPr>
              <a:t>Step </a:t>
            </a:r>
            <a:r>
              <a:rPr lang="en-US" sz="2400" b="1" dirty="0" smtClean="0">
                <a:latin typeface="Garamond" pitchFamily="18" charset="0"/>
              </a:rPr>
              <a:t>8:</a:t>
            </a:r>
            <a:r>
              <a:rPr lang="en-US" sz="2400" dirty="0" smtClean="0">
                <a:latin typeface="Garamond" pitchFamily="18" charset="0"/>
              </a:rPr>
              <a:t>  Provide a drawing showing final design. This drawing is to show sufficient detail from which one may construct. </a:t>
            </a:r>
          </a:p>
          <a:p>
            <a:pPr marL="609600" indent="-609600">
              <a:lnSpc>
                <a:spcPct val="90000"/>
              </a:lnSpc>
              <a:buFont typeface="Wingdings" pitchFamily="2" charset="2"/>
              <a:buNone/>
              <a:defRPr/>
            </a:pPr>
            <a:endParaRPr lang="en-US" sz="2400" dirty="0" smtClean="0">
              <a:solidFill>
                <a:srgbClr val="000000"/>
              </a:solidFill>
            </a:endParaRPr>
          </a:p>
        </p:txBody>
      </p:sp>
      <p:sp>
        <p:nvSpPr>
          <p:cNvPr id="4915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A78484-9ADD-4284-8369-331BD51331FE}" type="slidenum">
              <a:rPr lang="en-US" b="1" smtClean="0"/>
              <a:pPr eaLnBrk="1" hangingPunct="1"/>
              <a:t>76</a:t>
            </a:fld>
            <a:endParaRPr lang="en-US" b="1" smtClean="0"/>
          </a:p>
        </p:txBody>
      </p:sp>
      <p:pic>
        <p:nvPicPr>
          <p:cNvPr id="49157"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39" y="2757714"/>
            <a:ext cx="8359408" cy="394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1553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33829" y="264479"/>
            <a:ext cx="8592457" cy="990600"/>
          </a:xfrm>
        </p:spPr>
        <p:txBody>
          <a:bodyPr/>
          <a:lstStyle/>
          <a:p>
            <a:pPr algn="ctr"/>
            <a:r>
              <a:rPr lang="en-US" sz="3200" b="1" dirty="0" smtClean="0"/>
              <a:t>Example on Trapezoid-shaped Footings</a:t>
            </a:r>
            <a:endParaRPr lang="en-US" sz="3200" dirty="0" smtClean="0">
              <a:solidFill>
                <a:srgbClr val="000000"/>
              </a:solidFill>
            </a:endParaRPr>
          </a:p>
        </p:txBody>
      </p:sp>
      <p:sp>
        <p:nvSpPr>
          <p:cNvPr id="5120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7DA9E4-04BF-4B94-9A54-41646C6E718A}" type="slidenum">
              <a:rPr lang="en-US" b="1" smtClean="0"/>
              <a:pPr eaLnBrk="1" hangingPunct="1"/>
              <a:t>77</a:t>
            </a:fld>
            <a:endParaRPr lang="en-US" b="1" smtClean="0"/>
          </a:p>
        </p:txBody>
      </p:sp>
      <p:grpSp>
        <p:nvGrpSpPr>
          <p:cNvPr id="51204" name="Group 10"/>
          <p:cNvGrpSpPr>
            <a:grpSpLocks noGrp="1"/>
          </p:cNvGrpSpPr>
          <p:nvPr/>
        </p:nvGrpSpPr>
        <p:grpSpPr bwMode="auto">
          <a:xfrm>
            <a:off x="400957" y="1723572"/>
            <a:ext cx="8458200" cy="4419600"/>
            <a:chOff x="2924" y="6270"/>
            <a:chExt cx="5215" cy="3388"/>
          </a:xfrm>
        </p:grpSpPr>
        <p:pic>
          <p:nvPicPr>
            <p:cNvPr id="51205" name="Picture 11" descr="cf2"/>
            <p:cNvPicPr>
              <a:picLocks noChangeAspect="1" noChangeArrowheads="1"/>
            </p:cNvPicPr>
            <p:nvPr/>
          </p:nvPicPr>
          <p:blipFill>
            <a:blip r:embed="rId3">
              <a:lum bright="-42000" contrast="66000"/>
              <a:extLst>
                <a:ext uri="{28A0092B-C50C-407E-A947-70E740481C1C}">
                  <a14:useLocalDpi xmlns:a14="http://schemas.microsoft.com/office/drawing/2010/main" val="0"/>
                </a:ext>
              </a:extLst>
            </a:blip>
            <a:srcRect l="1517" r="37726" b="17604"/>
            <a:stretch>
              <a:fillRect/>
            </a:stretch>
          </p:blipFill>
          <p:spPr bwMode="auto">
            <a:xfrm rot="-60000">
              <a:off x="2924" y="6270"/>
              <a:ext cx="5215" cy="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12"/>
            <p:cNvSpPr txBox="1">
              <a:spLocks noChangeArrowheads="1"/>
            </p:cNvSpPr>
            <p:nvPr/>
          </p:nvSpPr>
          <p:spPr bwMode="auto">
            <a:xfrm>
              <a:off x="3890" y="9335"/>
              <a:ext cx="3465" cy="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1000"/>
                </a:spcAft>
              </a:pPr>
              <a:r>
                <a:rPr lang="en-US" sz="2400" b="1">
                  <a:latin typeface="Calibri" pitchFamily="34" charset="0"/>
                </a:rPr>
                <a:t>Figure </a:t>
              </a:r>
              <a:r>
                <a:rPr lang="en-US" sz="2400">
                  <a:latin typeface="Calibri" pitchFamily="34" charset="0"/>
                </a:rPr>
                <a:t>Trapezoid-shaped footing</a:t>
              </a:r>
              <a:endParaRPr lang="en-US" sz="2400"/>
            </a:p>
          </p:txBody>
        </p:sp>
      </p:grpSp>
    </p:spTree>
    <p:extLst>
      <p:ext uri="{BB962C8B-B14F-4D97-AF65-F5344CB8AC3E}">
        <p14:creationId xmlns:p14="http://schemas.microsoft.com/office/powerpoint/2010/main" val="40650026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381000"/>
            <a:ext cx="7772400" cy="990600"/>
          </a:xfrm>
        </p:spPr>
        <p:txBody>
          <a:bodyPr/>
          <a:lstStyle/>
          <a:p>
            <a:r>
              <a:rPr lang="en-US" sz="4000" b="1" smtClean="0"/>
              <a:t>Trapezoidal…</a:t>
            </a:r>
            <a:endParaRPr lang="en-US" sz="4000" smtClean="0">
              <a:solidFill>
                <a:srgbClr val="000000"/>
              </a:solidFill>
            </a:endParaRPr>
          </a:p>
        </p:txBody>
      </p:sp>
      <p:sp>
        <p:nvSpPr>
          <p:cNvPr id="52227" name="Rectangle 3"/>
          <p:cNvSpPr>
            <a:spLocks noGrp="1" noChangeArrowheads="1"/>
          </p:cNvSpPr>
          <p:nvPr>
            <p:ph idx="1"/>
          </p:nvPr>
        </p:nvSpPr>
        <p:spPr>
          <a:xfrm>
            <a:off x="457200" y="1600200"/>
            <a:ext cx="8458200" cy="4419600"/>
          </a:xfrm>
        </p:spPr>
        <p:txBody>
          <a:bodyPr/>
          <a:lstStyle/>
          <a:p>
            <a:pPr marL="609600" indent="-609600">
              <a:lnSpc>
                <a:spcPct val="90000"/>
              </a:lnSpc>
              <a:buFont typeface="Wingdings" pitchFamily="2" charset="2"/>
              <a:buNone/>
            </a:pPr>
            <a:r>
              <a:rPr lang="en-US" sz="2400" smtClean="0"/>
              <a:t>   The area, A, is:</a:t>
            </a:r>
          </a:p>
          <a:p>
            <a:pPr marL="609600" indent="-609600">
              <a:lnSpc>
                <a:spcPct val="90000"/>
              </a:lnSpc>
              <a:buFont typeface="Wingdings" pitchFamily="2" charset="2"/>
              <a:buNone/>
            </a:pPr>
            <a:r>
              <a:rPr lang="en-US" sz="2400" smtClean="0"/>
              <a:t>            </a:t>
            </a:r>
          </a:p>
          <a:p>
            <a:pPr marL="609600" indent="-609600">
              <a:lnSpc>
                <a:spcPct val="90000"/>
              </a:lnSpc>
            </a:pPr>
            <a:endParaRPr lang="en-US" sz="2400" smtClean="0">
              <a:solidFill>
                <a:srgbClr val="000000"/>
              </a:solidFill>
            </a:endParaRPr>
          </a:p>
        </p:txBody>
      </p:sp>
      <p:sp>
        <p:nvSpPr>
          <p:cNvPr id="5222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B017EE-4C8C-4F9F-94EE-B8B235216163}" type="slidenum">
              <a:rPr lang="en-US" b="1" smtClean="0"/>
              <a:pPr eaLnBrk="1" hangingPunct="1"/>
              <a:t>78</a:t>
            </a:fld>
            <a:endParaRPr lang="en-US" b="1" smtClean="0"/>
          </a:p>
        </p:txBody>
      </p:sp>
      <p:graphicFrame>
        <p:nvGraphicFramePr>
          <p:cNvPr id="52229" name="Object 5"/>
          <p:cNvGraphicFramePr>
            <a:graphicFrameLocks noChangeAspect="1"/>
          </p:cNvGraphicFramePr>
          <p:nvPr>
            <p:extLst>
              <p:ext uri="{D42A27DB-BD31-4B8C-83A1-F6EECF244321}">
                <p14:modId xmlns:p14="http://schemas.microsoft.com/office/powerpoint/2010/main" val="2474536523"/>
              </p:ext>
            </p:extLst>
          </p:nvPr>
        </p:nvGraphicFramePr>
        <p:xfrm>
          <a:off x="2590800" y="2042886"/>
          <a:ext cx="2133600" cy="600075"/>
        </p:xfrm>
        <a:graphic>
          <a:graphicData uri="http://schemas.openxmlformats.org/presentationml/2006/ole">
            <mc:AlternateContent xmlns:mc="http://schemas.openxmlformats.org/markup-compatibility/2006">
              <mc:Choice xmlns:v="urn:schemas-microsoft-com:vml" Requires="v">
                <p:oleObj spid="_x0000_s5626" name="Equation" r:id="rId4" imgW="939392" imgH="215806" progId="Equation.3">
                  <p:embed/>
                </p:oleObj>
              </mc:Choice>
              <mc:Fallback>
                <p:oleObj name="Equation" r:id="rId4" imgW="939392" imgH="21580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042886"/>
                        <a:ext cx="2133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230" name="Object 6"/>
          <p:cNvGraphicFramePr>
            <a:graphicFrameLocks noChangeAspect="1"/>
          </p:cNvGraphicFramePr>
          <p:nvPr/>
        </p:nvGraphicFramePr>
        <p:xfrm>
          <a:off x="1143000" y="2819400"/>
          <a:ext cx="3200400" cy="609600"/>
        </p:xfrm>
        <a:graphic>
          <a:graphicData uri="http://schemas.openxmlformats.org/presentationml/2006/ole">
            <mc:AlternateContent xmlns:mc="http://schemas.openxmlformats.org/markup-compatibility/2006">
              <mc:Choice xmlns:v="urn:schemas-microsoft-com:vml" Requires="v">
                <p:oleObj spid="_x0000_s5627" name="Equation" r:id="rId6" imgW="1536033" imgH="253890" progId="Equation.3">
                  <p:embed/>
                </p:oleObj>
              </mc:Choice>
              <mc:Fallback>
                <p:oleObj name="Equation" r:id="rId6" imgW="1536033" imgH="25389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819400"/>
                        <a:ext cx="320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231" name="Object 7"/>
          <p:cNvGraphicFramePr>
            <a:graphicFrameLocks noChangeAspect="1"/>
          </p:cNvGraphicFramePr>
          <p:nvPr/>
        </p:nvGraphicFramePr>
        <p:xfrm>
          <a:off x="1143000" y="3657600"/>
          <a:ext cx="7010400" cy="2057400"/>
        </p:xfrm>
        <a:graphic>
          <a:graphicData uri="http://schemas.openxmlformats.org/presentationml/2006/ole">
            <mc:AlternateContent xmlns:mc="http://schemas.openxmlformats.org/markup-compatibility/2006">
              <mc:Choice xmlns:v="urn:schemas-microsoft-com:vml" Requires="v">
                <p:oleObj spid="_x0000_s5628" name="Equation" r:id="rId8" imgW="2159000" imgH="660400" progId="Equation.3">
                  <p:embed/>
                </p:oleObj>
              </mc:Choice>
              <mc:Fallback>
                <p:oleObj name="Equation" r:id="rId8" imgW="2159000" imgH="660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3657600"/>
                        <a:ext cx="7010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928236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03200" y="0"/>
            <a:ext cx="8839199" cy="682171"/>
          </a:xfrm>
          <a:ln>
            <a:solidFill>
              <a:srgbClr val="EB701D"/>
            </a:solidFill>
          </a:ln>
        </p:spPr>
        <p:txBody>
          <a:bodyPr/>
          <a:lstStyle/>
          <a:p>
            <a:r>
              <a:rPr lang="en-US" sz="4000" b="1" dirty="0" smtClean="0"/>
              <a:t>Trapezoidal…</a:t>
            </a:r>
            <a:endParaRPr lang="en-US" sz="4000" dirty="0" smtClean="0">
              <a:solidFill>
                <a:srgbClr val="000000"/>
              </a:solidFill>
            </a:endParaRPr>
          </a:p>
        </p:txBody>
      </p:sp>
      <p:sp>
        <p:nvSpPr>
          <p:cNvPr id="46083" name="Rectangle 3"/>
          <p:cNvSpPr>
            <a:spLocks noGrp="1" noChangeArrowheads="1"/>
          </p:cNvSpPr>
          <p:nvPr>
            <p:ph idx="1"/>
          </p:nvPr>
        </p:nvSpPr>
        <p:spPr>
          <a:xfrm>
            <a:off x="203200" y="787400"/>
            <a:ext cx="8839199" cy="5918200"/>
          </a:xfrm>
          <a:ln>
            <a:solidFill>
              <a:srgbClr val="EB701D"/>
            </a:solidFill>
          </a:ln>
        </p:spPr>
        <p:txBody>
          <a:bodyPr/>
          <a:lstStyle/>
          <a:p>
            <a:pPr algn="just">
              <a:defRPr/>
            </a:pPr>
            <a:r>
              <a:rPr lang="en-US" sz="2900" b="1" i="1" dirty="0" smtClean="0">
                <a:latin typeface="Garamond" pitchFamily="18" charset="0"/>
              </a:rPr>
              <a:t>Given</a:t>
            </a:r>
            <a:r>
              <a:rPr lang="en-US" sz="2900" i="1" dirty="0" smtClean="0">
                <a:latin typeface="Garamond" pitchFamily="18" charset="0"/>
              </a:rPr>
              <a:t>:  </a:t>
            </a:r>
            <a:r>
              <a:rPr lang="en-US" sz="2900" dirty="0" smtClean="0">
                <a:latin typeface="Garamond" pitchFamily="18" charset="0"/>
              </a:rPr>
              <a:t>Included in the given data are column information (loads, sizes, location, and spacing), length of footing </a:t>
            </a:r>
            <a:r>
              <a:rPr lang="en-US" sz="2900" i="1" dirty="0" smtClean="0">
                <a:latin typeface="Garamond" pitchFamily="18" charset="0"/>
              </a:rPr>
              <a:t>(L), </a:t>
            </a:r>
            <a:r>
              <a:rPr lang="en-US" sz="2900" dirty="0" smtClean="0">
                <a:latin typeface="Garamond" pitchFamily="18" charset="0"/>
              </a:rPr>
              <a:t>soil bearing values </a:t>
            </a:r>
            <a:r>
              <a:rPr lang="en-US" sz="2900" i="1" dirty="0" smtClean="0">
                <a:latin typeface="Garamond" pitchFamily="18" charset="0"/>
              </a:rPr>
              <a:t>(</a:t>
            </a:r>
            <a:r>
              <a:rPr lang="en-US" sz="2900" i="1" dirty="0" err="1" smtClean="0">
                <a:latin typeface="Garamond" pitchFamily="18" charset="0"/>
              </a:rPr>
              <a:t>q</a:t>
            </a:r>
            <a:r>
              <a:rPr lang="en-US" sz="2900" i="1" baseline="-25000" dirty="0" err="1" smtClean="0">
                <a:latin typeface="Garamond" pitchFamily="18" charset="0"/>
              </a:rPr>
              <a:t>a</a:t>
            </a:r>
            <a:r>
              <a:rPr lang="en-US" sz="2900" i="1" dirty="0" smtClean="0">
                <a:latin typeface="Garamond" pitchFamily="18" charset="0"/>
              </a:rPr>
              <a:t>), </a:t>
            </a:r>
            <a:r>
              <a:rPr lang="en-US" sz="2900" dirty="0" smtClean="0">
                <a:latin typeface="Garamond" pitchFamily="18" charset="0"/>
              </a:rPr>
              <a:t>concrete strength </a:t>
            </a:r>
            <a:r>
              <a:rPr lang="en-US" sz="2900" i="1" dirty="0" smtClean="0">
                <a:latin typeface="Garamond" pitchFamily="18" charset="0"/>
              </a:rPr>
              <a:t>(</a:t>
            </a:r>
            <a:r>
              <a:rPr lang="en-US" sz="2900" i="1" dirty="0" err="1" smtClean="0">
                <a:latin typeface="Garamond" pitchFamily="18" charset="0"/>
              </a:rPr>
              <a:t>f</a:t>
            </a:r>
            <a:r>
              <a:rPr lang="en-US" sz="2900" i="1" baseline="-25000" dirty="0" err="1" smtClean="0">
                <a:latin typeface="Garamond" pitchFamily="18" charset="0"/>
              </a:rPr>
              <a:t>ck</a:t>
            </a:r>
            <a:r>
              <a:rPr lang="en-US" sz="2900" i="1" dirty="0" smtClean="0">
                <a:latin typeface="Garamond" pitchFamily="18" charset="0"/>
              </a:rPr>
              <a:t>), </a:t>
            </a:r>
            <a:r>
              <a:rPr lang="en-US" sz="2900" dirty="0" smtClean="0">
                <a:latin typeface="Garamond" pitchFamily="18" charset="0"/>
              </a:rPr>
              <a:t>and grade of reinforcement </a:t>
            </a:r>
            <a:r>
              <a:rPr lang="en-US" sz="2900" i="1" dirty="0" smtClean="0">
                <a:latin typeface="Garamond" pitchFamily="18" charset="0"/>
              </a:rPr>
              <a:t>(</a:t>
            </a:r>
            <a:r>
              <a:rPr lang="en-US" sz="2900" i="1" dirty="0" err="1" smtClean="0">
                <a:latin typeface="Garamond" pitchFamily="18" charset="0"/>
              </a:rPr>
              <a:t>f</a:t>
            </a:r>
            <a:r>
              <a:rPr lang="en-US" sz="2900" i="1" baseline="-25000" dirty="0" err="1" smtClean="0">
                <a:latin typeface="Garamond" pitchFamily="18" charset="0"/>
              </a:rPr>
              <a:t>yk</a:t>
            </a:r>
            <a:r>
              <a:rPr lang="en-US" sz="2900" i="1" dirty="0" smtClean="0">
                <a:latin typeface="Garamond" pitchFamily="18" charset="0"/>
              </a:rPr>
              <a:t>) </a:t>
            </a:r>
            <a:endParaRPr lang="en-US" sz="2900" dirty="0" smtClean="0">
              <a:latin typeface="Garamond" pitchFamily="18" charset="0"/>
            </a:endParaRPr>
          </a:p>
          <a:p>
            <a:pPr algn="just">
              <a:defRPr/>
            </a:pPr>
            <a:r>
              <a:rPr lang="en-US" sz="2900" b="1" i="1" dirty="0" smtClean="0">
                <a:latin typeface="Garamond" pitchFamily="18" charset="0"/>
              </a:rPr>
              <a:t>Objective</a:t>
            </a:r>
            <a:r>
              <a:rPr lang="en-US" sz="2900" i="1" dirty="0" smtClean="0">
                <a:latin typeface="Garamond" pitchFamily="18" charset="0"/>
              </a:rPr>
              <a:t>: </a:t>
            </a:r>
            <a:r>
              <a:rPr lang="en-US" sz="2900" dirty="0" smtClean="0">
                <a:latin typeface="Garamond" pitchFamily="18" charset="0"/>
              </a:rPr>
              <a:t>The goal is to determine footing dimensions (width, thickness), steel reinforcement (bar sizes, spacing, placement, details, dowels), and relevant details for construction. </a:t>
            </a:r>
          </a:p>
          <a:p>
            <a:pPr algn="just">
              <a:defRPr/>
            </a:pPr>
            <a:r>
              <a:rPr lang="en-US" sz="2900" b="1" i="1" dirty="0" smtClean="0">
                <a:latin typeface="Garamond" pitchFamily="18" charset="0"/>
              </a:rPr>
              <a:t>Procedure</a:t>
            </a:r>
            <a:r>
              <a:rPr lang="en-US" sz="2900" i="1" dirty="0" smtClean="0">
                <a:latin typeface="Garamond" pitchFamily="18" charset="0"/>
              </a:rPr>
              <a:t>: </a:t>
            </a:r>
            <a:r>
              <a:rPr lang="en-US" sz="2900" dirty="0" smtClean="0">
                <a:latin typeface="Garamond" pitchFamily="18" charset="0"/>
              </a:rPr>
              <a:t>The design is predicated on the assumption that the footing is rigid and that the soil pressure is uniform. The basic steps are:  </a:t>
            </a:r>
          </a:p>
          <a:p>
            <a:pPr marL="609600" indent="-609600" algn="just">
              <a:lnSpc>
                <a:spcPct val="90000"/>
              </a:lnSpc>
              <a:defRPr/>
            </a:pPr>
            <a:endParaRPr lang="en-US" sz="2400" dirty="0" smtClean="0">
              <a:solidFill>
                <a:srgbClr val="000000"/>
              </a:solidFill>
            </a:endParaRPr>
          </a:p>
        </p:txBody>
      </p:sp>
      <p:sp>
        <p:nvSpPr>
          <p:cNvPr id="5325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1F6999-F1F1-4C5E-963C-965D1BA108F4}" type="slidenum">
              <a:rPr lang="en-US" b="1" smtClean="0"/>
              <a:pPr eaLnBrk="1" hangingPunct="1"/>
              <a:t>79</a:t>
            </a:fld>
            <a:endParaRPr lang="en-US" b="1" smtClean="0"/>
          </a:p>
        </p:txBody>
      </p:sp>
    </p:spTree>
    <p:extLst>
      <p:ext uri="{BB962C8B-B14F-4D97-AF65-F5344CB8AC3E}">
        <p14:creationId xmlns:p14="http://schemas.microsoft.com/office/powerpoint/2010/main" val="2576811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57200"/>
            <a:ext cx="8458200" cy="806450"/>
          </a:xfrm>
          <a:ln>
            <a:solidFill>
              <a:schemeClr val="accent1"/>
            </a:solidFill>
          </a:ln>
        </p:spPr>
        <p:txBody>
          <a:bodyPr/>
          <a:lstStyle/>
          <a:p>
            <a:pPr algn="ctr"/>
            <a:r>
              <a:rPr lang="en-US" sz="3600" dirty="0" smtClean="0">
                <a:solidFill>
                  <a:srgbClr val="000000"/>
                </a:solidFill>
                <a:latin typeface="Tempus Sans ITC" panose="04020404030D07020202" pitchFamily="82" charset="0"/>
              </a:rPr>
              <a:t>Factors affect  selecting of foundation type</a:t>
            </a:r>
          </a:p>
        </p:txBody>
      </p:sp>
      <p:sp>
        <p:nvSpPr>
          <p:cNvPr id="6147" name="Rectangle 3"/>
          <p:cNvSpPr>
            <a:spLocks noGrp="1" noChangeArrowheads="1"/>
          </p:cNvSpPr>
          <p:nvPr>
            <p:ph type="body" idx="1"/>
          </p:nvPr>
        </p:nvSpPr>
        <p:spPr>
          <a:xfrm>
            <a:off x="457200" y="1378038"/>
            <a:ext cx="8458200" cy="5228824"/>
          </a:xfrm>
          <a:ln>
            <a:solidFill>
              <a:schemeClr val="accent1"/>
            </a:solidFill>
          </a:ln>
        </p:spPr>
        <p:txBody>
          <a:bodyPr>
            <a:normAutofit lnSpcReduction="10000"/>
          </a:bodyPr>
          <a:lstStyle/>
          <a:p>
            <a:pPr algn="just">
              <a:buFont typeface="Wingdings" panose="05000000000000000000" pitchFamily="2" charset="2"/>
              <a:buChar char="Ø"/>
              <a:defRPr/>
            </a:pPr>
            <a:r>
              <a:rPr lang="en-US" sz="2800" dirty="0" smtClean="0">
                <a:latin typeface="Garamond" pitchFamily="18" charset="0"/>
              </a:rPr>
              <a:t> The choice of the appropriate type of foundation is affected by:</a:t>
            </a:r>
          </a:p>
          <a:p>
            <a:pPr marL="857250" lvl="1" indent="-457200" algn="just">
              <a:buFont typeface="Wingdings" panose="05000000000000000000" pitchFamily="2" charset="2"/>
              <a:buChar char="§"/>
              <a:defRPr/>
            </a:pPr>
            <a:r>
              <a:rPr lang="en-US" dirty="0" smtClean="0">
                <a:latin typeface="Garamond" pitchFamily="18" charset="0"/>
              </a:rPr>
              <a:t>Type of superstructure to be supported: function and load that it transfers to the foundation.</a:t>
            </a:r>
          </a:p>
          <a:p>
            <a:pPr marL="857250" lvl="1" indent="-457200" algn="just">
              <a:buFont typeface="Wingdings" panose="05000000000000000000" pitchFamily="2" charset="2"/>
              <a:buChar char="§"/>
              <a:defRPr/>
            </a:pPr>
            <a:r>
              <a:rPr lang="en-US" dirty="0" smtClean="0">
                <a:latin typeface="Garamond" pitchFamily="18" charset="0"/>
              </a:rPr>
              <a:t>Subsurface condition and/or type of soil.</a:t>
            </a:r>
          </a:p>
          <a:p>
            <a:pPr marL="857250" lvl="1" indent="-457200" algn="just">
              <a:buFont typeface="Wingdings" panose="05000000000000000000" pitchFamily="2" charset="2"/>
              <a:buChar char="§"/>
              <a:defRPr/>
            </a:pPr>
            <a:r>
              <a:rPr lang="en-US" dirty="0" smtClean="0">
                <a:latin typeface="Garamond" pitchFamily="18" charset="0"/>
              </a:rPr>
              <a:t>Cost of foundation.</a:t>
            </a:r>
          </a:p>
          <a:p>
            <a:pPr algn="just">
              <a:buFont typeface="Wingdings" panose="05000000000000000000" pitchFamily="2" charset="2"/>
              <a:buChar char="Ø"/>
              <a:defRPr/>
            </a:pPr>
            <a:r>
              <a:rPr lang="en-US" sz="2800" dirty="0" smtClean="0">
                <a:latin typeface="Garamond" pitchFamily="18" charset="0"/>
              </a:rPr>
              <a:t>A safe foundation design provides for a suitable factor against,</a:t>
            </a:r>
          </a:p>
          <a:p>
            <a:pPr marL="1257300" lvl="2" indent="-457200" algn="just">
              <a:buFont typeface="Wingdings" panose="05000000000000000000" pitchFamily="2" charset="2"/>
              <a:buChar char="§"/>
              <a:defRPr/>
            </a:pPr>
            <a:r>
              <a:rPr lang="en-US" sz="2800" dirty="0" smtClean="0">
                <a:latin typeface="Garamond" pitchFamily="18" charset="0"/>
              </a:rPr>
              <a:t>Shear failure of the soil: Which is not exceeding the bearing capacity of the soil.</a:t>
            </a:r>
          </a:p>
          <a:p>
            <a:pPr marL="1257300" lvl="2" indent="-457200" algn="just">
              <a:buFont typeface="Wingdings" panose="05000000000000000000" pitchFamily="2" charset="2"/>
              <a:buChar char="§"/>
              <a:defRPr/>
            </a:pPr>
            <a:r>
              <a:rPr lang="en-US" sz="2800" dirty="0" smtClean="0">
                <a:latin typeface="Garamond" pitchFamily="18" charset="0"/>
              </a:rPr>
              <a:t>Excessive settlement (both uniform and differential settlement)</a:t>
            </a:r>
          </a:p>
          <a:p>
            <a:pPr algn="just">
              <a:buFont typeface="Wingdings" pitchFamily="2" charset="2"/>
              <a:buNone/>
              <a:defRPr/>
            </a:pPr>
            <a:endParaRPr lang="en-US" sz="2400" dirty="0" smtClean="0">
              <a:latin typeface="Garamond" pitchFamily="18" charset="0"/>
            </a:endParaRPr>
          </a:p>
          <a:p>
            <a:pPr marL="609600" indent="-609600">
              <a:lnSpc>
                <a:spcPct val="90000"/>
              </a:lnSpc>
              <a:buFont typeface="Wingdings" pitchFamily="2" charset="2"/>
              <a:buNone/>
              <a:defRPr/>
            </a:pPr>
            <a:endParaRPr lang="en-US" sz="2400" dirty="0" smtClean="0">
              <a:solidFill>
                <a:srgbClr val="000000"/>
              </a:solidFill>
            </a:endParaRPr>
          </a:p>
        </p:txBody>
      </p:sp>
      <p:sp>
        <p:nvSpPr>
          <p:cNvPr id="112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BD9D26-534E-47D9-BE88-AB0E80760735}" type="slidenum">
              <a:rPr lang="en-US" b="1" smtClean="0"/>
              <a:pPr eaLnBrk="1" hangingPunct="1"/>
              <a:t>8</a:t>
            </a:fld>
            <a:endParaRPr lang="en-US" b="1" smtClean="0"/>
          </a:p>
        </p:txBody>
      </p:sp>
    </p:spTree>
    <p:extLst>
      <p:ext uri="{BB962C8B-B14F-4D97-AF65-F5344CB8AC3E}">
        <p14:creationId xmlns:p14="http://schemas.microsoft.com/office/powerpoint/2010/main" val="16758291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66914"/>
            <a:ext cx="8534400" cy="914400"/>
          </a:xfrm>
          <a:ln>
            <a:solidFill>
              <a:srgbClr val="EB701D"/>
            </a:solidFill>
          </a:ln>
        </p:spPr>
        <p:txBody>
          <a:bodyPr/>
          <a:lstStyle/>
          <a:p>
            <a:r>
              <a:rPr lang="en-US" sz="4000" b="1" dirty="0" smtClean="0"/>
              <a:t>Trapezoidal…</a:t>
            </a:r>
            <a:endParaRPr lang="en-US" sz="4000" dirty="0" smtClean="0">
              <a:solidFill>
                <a:srgbClr val="000000"/>
              </a:solidFill>
            </a:endParaRPr>
          </a:p>
        </p:txBody>
      </p:sp>
      <p:sp>
        <p:nvSpPr>
          <p:cNvPr id="47107" name="Rectangle 3"/>
          <p:cNvSpPr>
            <a:spLocks noGrp="1" noChangeArrowheads="1"/>
          </p:cNvSpPr>
          <p:nvPr>
            <p:ph idx="1"/>
          </p:nvPr>
        </p:nvSpPr>
        <p:spPr>
          <a:xfrm>
            <a:off x="457200" y="1233714"/>
            <a:ext cx="8534400" cy="5471886"/>
          </a:xfrm>
          <a:ln>
            <a:solidFill>
              <a:srgbClr val="EB701D"/>
            </a:solidFill>
          </a:ln>
        </p:spPr>
        <p:txBody>
          <a:bodyPr/>
          <a:lstStyle/>
          <a:p>
            <a:pPr marL="0" indent="0" algn="just">
              <a:buNone/>
              <a:defRPr/>
            </a:pPr>
            <a:r>
              <a:rPr lang="en-US" b="1" i="1" dirty="0" smtClean="0">
                <a:latin typeface="Garamond" pitchFamily="18" charset="0"/>
              </a:rPr>
              <a:t>Step </a:t>
            </a:r>
            <a:r>
              <a:rPr lang="en-US" b="1" dirty="0" smtClean="0">
                <a:latin typeface="Garamond" pitchFamily="18" charset="0"/>
              </a:rPr>
              <a:t>1</a:t>
            </a:r>
            <a:r>
              <a:rPr lang="en-US" dirty="0" smtClean="0">
                <a:latin typeface="Garamond" pitchFamily="18" charset="0"/>
              </a:rPr>
              <a:t>:  Convert the column loads to ultimate loads via </a:t>
            </a:r>
          </a:p>
          <a:p>
            <a:pPr algn="just">
              <a:buFont typeface="Wingdings" pitchFamily="2" charset="2"/>
              <a:buNone/>
              <a:defRPr/>
            </a:pPr>
            <a:r>
              <a:rPr lang="en-US" i="1" dirty="0" smtClean="0">
                <a:latin typeface="Garamond" pitchFamily="18" charset="0"/>
              </a:rPr>
              <a:t>    P</a:t>
            </a:r>
            <a:r>
              <a:rPr lang="en-US" i="1" baseline="-25000" dirty="0" smtClean="0">
                <a:latin typeface="Garamond" pitchFamily="18" charset="0"/>
              </a:rPr>
              <a:t>u</a:t>
            </a:r>
            <a:r>
              <a:rPr lang="en-US" i="1" dirty="0" smtClean="0">
                <a:latin typeface="Garamond" pitchFamily="18" charset="0"/>
              </a:rPr>
              <a:t> </a:t>
            </a:r>
            <a:r>
              <a:rPr lang="en-US" dirty="0" smtClean="0">
                <a:latin typeface="Garamond" pitchFamily="18" charset="0"/>
              </a:rPr>
              <a:t>= 1.3(DL) + 1.6(LL); then convert the allowable soil pressure to ultimate; that is, </a:t>
            </a:r>
            <a:r>
              <a:rPr lang="en-US" i="1" dirty="0" smtClean="0">
                <a:latin typeface="Garamond" pitchFamily="18" charset="0"/>
              </a:rPr>
              <a:t>q</a:t>
            </a:r>
            <a:r>
              <a:rPr lang="en-US" i="1" baseline="-25000" dirty="0" smtClean="0">
                <a:latin typeface="Garamond" pitchFamily="18" charset="0"/>
              </a:rPr>
              <a:t>u</a:t>
            </a:r>
            <a:r>
              <a:rPr lang="en-US" i="1" dirty="0" smtClean="0">
                <a:latin typeface="Garamond" pitchFamily="18" charset="0"/>
              </a:rPr>
              <a:t> </a:t>
            </a:r>
            <a:r>
              <a:rPr lang="en-US" dirty="0" smtClean="0">
                <a:latin typeface="Garamond" pitchFamily="18" charset="0"/>
              </a:rPr>
              <a:t>= </a:t>
            </a:r>
            <a:r>
              <a:rPr lang="en-US" i="1" dirty="0" smtClean="0">
                <a:latin typeface="Garamond" pitchFamily="18" charset="0"/>
              </a:rPr>
              <a:t>(</a:t>
            </a:r>
            <a:r>
              <a:rPr lang="en-US" i="1" dirty="0" err="1" smtClean="0">
                <a:latin typeface="Garamond" pitchFamily="18" charset="0"/>
              </a:rPr>
              <a:t>P</a:t>
            </a:r>
            <a:r>
              <a:rPr lang="en-US" i="1" baseline="-25000" dirty="0" err="1" smtClean="0">
                <a:latin typeface="Garamond" pitchFamily="18" charset="0"/>
              </a:rPr>
              <a:t>ul</a:t>
            </a:r>
            <a:r>
              <a:rPr lang="en-US" i="1" dirty="0" smtClean="0">
                <a:latin typeface="Garamond" pitchFamily="18" charset="0"/>
              </a:rPr>
              <a:t> </a:t>
            </a:r>
            <a:r>
              <a:rPr lang="en-US" dirty="0" smtClean="0">
                <a:latin typeface="Garamond" pitchFamily="18" charset="0"/>
              </a:rPr>
              <a:t>+ </a:t>
            </a:r>
            <a:r>
              <a:rPr lang="en-US" i="1" dirty="0" smtClean="0">
                <a:latin typeface="Garamond" pitchFamily="18" charset="0"/>
              </a:rPr>
              <a:t>P</a:t>
            </a:r>
            <a:r>
              <a:rPr lang="en-US" i="1" baseline="-25000" dirty="0" smtClean="0">
                <a:latin typeface="Garamond" pitchFamily="18" charset="0"/>
              </a:rPr>
              <a:t>u2</a:t>
            </a:r>
            <a:r>
              <a:rPr lang="en-US" dirty="0" smtClean="0">
                <a:latin typeface="Garamond" pitchFamily="18" charset="0"/>
              </a:rPr>
              <a:t>) </a:t>
            </a:r>
            <a:r>
              <a:rPr lang="en-US" i="1" dirty="0" smtClean="0">
                <a:latin typeface="Garamond" pitchFamily="18" charset="0"/>
              </a:rPr>
              <a:t>q</a:t>
            </a:r>
            <a:r>
              <a:rPr lang="en-US" i="1" baseline="-25000" dirty="0" smtClean="0">
                <a:latin typeface="Garamond" pitchFamily="18" charset="0"/>
              </a:rPr>
              <a:t>a</a:t>
            </a:r>
            <a:r>
              <a:rPr lang="en-US" i="1" dirty="0" smtClean="0">
                <a:latin typeface="Garamond" pitchFamily="18" charset="0"/>
              </a:rPr>
              <a:t>/(P</a:t>
            </a:r>
            <a:r>
              <a:rPr lang="en-US" i="1" baseline="-25000" dirty="0" smtClean="0">
                <a:latin typeface="Garamond" pitchFamily="18" charset="0"/>
              </a:rPr>
              <a:t>I</a:t>
            </a:r>
            <a:r>
              <a:rPr lang="en-US" i="1" dirty="0" smtClean="0">
                <a:latin typeface="Garamond" pitchFamily="18" charset="0"/>
              </a:rPr>
              <a:t> </a:t>
            </a:r>
            <a:r>
              <a:rPr lang="en-US" dirty="0" smtClean="0">
                <a:latin typeface="Garamond" pitchFamily="18" charset="0"/>
              </a:rPr>
              <a:t>+ </a:t>
            </a:r>
            <a:r>
              <a:rPr lang="en-US" i="1" dirty="0" smtClean="0">
                <a:latin typeface="Garamond" pitchFamily="18" charset="0"/>
              </a:rPr>
              <a:t>P</a:t>
            </a:r>
            <a:r>
              <a:rPr lang="en-US" i="1" baseline="-25000" dirty="0" smtClean="0">
                <a:latin typeface="Garamond" pitchFamily="18" charset="0"/>
              </a:rPr>
              <a:t>2</a:t>
            </a:r>
            <a:r>
              <a:rPr lang="en-US" i="1" dirty="0" smtClean="0">
                <a:latin typeface="Garamond" pitchFamily="18" charset="0"/>
              </a:rPr>
              <a:t>). </a:t>
            </a:r>
            <a:endParaRPr lang="en-US" dirty="0" smtClean="0">
              <a:latin typeface="Garamond" pitchFamily="18" charset="0"/>
            </a:endParaRPr>
          </a:p>
          <a:p>
            <a:pPr marL="0" indent="0" algn="just">
              <a:buNone/>
              <a:defRPr/>
            </a:pPr>
            <a:r>
              <a:rPr lang="en-US" b="1" i="1" dirty="0" smtClean="0">
                <a:latin typeface="Garamond" pitchFamily="18" charset="0"/>
              </a:rPr>
              <a:t>Step </a:t>
            </a:r>
            <a:r>
              <a:rPr lang="en-US" b="1" dirty="0" smtClean="0">
                <a:latin typeface="Garamond" pitchFamily="18" charset="0"/>
              </a:rPr>
              <a:t>2</a:t>
            </a:r>
            <a:r>
              <a:rPr lang="en-US" dirty="0" smtClean="0">
                <a:latin typeface="Garamond" pitchFamily="18" charset="0"/>
              </a:rPr>
              <a:t>: Determine dimensions </a:t>
            </a:r>
            <a:r>
              <a:rPr lang="en-US" i="1" dirty="0" smtClean="0">
                <a:latin typeface="Garamond" pitchFamily="18" charset="0"/>
              </a:rPr>
              <a:t>a </a:t>
            </a:r>
            <a:r>
              <a:rPr lang="en-US" dirty="0" smtClean="0">
                <a:latin typeface="Garamond" pitchFamily="18" charset="0"/>
              </a:rPr>
              <a:t>and </a:t>
            </a:r>
            <a:r>
              <a:rPr lang="en-US" i="1" dirty="0" smtClean="0">
                <a:latin typeface="Garamond" pitchFamily="18" charset="0"/>
              </a:rPr>
              <a:t>b </a:t>
            </a:r>
            <a:r>
              <a:rPr lang="en-US" dirty="0" smtClean="0">
                <a:latin typeface="Garamond" pitchFamily="18" charset="0"/>
              </a:rPr>
              <a:t>via simultaneous solutions of two independent equations. </a:t>
            </a:r>
          </a:p>
          <a:p>
            <a:pPr algn="just">
              <a:buFont typeface="Wingdings" pitchFamily="2" charset="2"/>
              <a:buNone/>
              <a:defRPr/>
            </a:pPr>
            <a:r>
              <a:rPr lang="en-US" dirty="0" smtClean="0">
                <a:latin typeface="Garamond" pitchFamily="18" charset="0"/>
              </a:rPr>
              <a:t>				 </a:t>
            </a:r>
          </a:p>
          <a:p>
            <a:pPr marL="0" indent="0" algn="just">
              <a:buNone/>
              <a:defRPr/>
            </a:pPr>
            <a:r>
              <a:rPr lang="en-US" dirty="0">
                <a:latin typeface="Garamond" pitchFamily="18" charset="0"/>
              </a:rPr>
              <a:t>    Thus, we solve for </a:t>
            </a:r>
            <a:r>
              <a:rPr lang="en-US" i="1" dirty="0">
                <a:latin typeface="Garamond" pitchFamily="18" charset="0"/>
              </a:rPr>
              <a:t>a </a:t>
            </a:r>
            <a:r>
              <a:rPr lang="en-US" dirty="0">
                <a:latin typeface="Garamond" pitchFamily="18" charset="0"/>
              </a:rPr>
              <a:t>and </a:t>
            </a:r>
            <a:r>
              <a:rPr lang="en-US" i="1" dirty="0">
                <a:latin typeface="Garamond" pitchFamily="18" charset="0"/>
              </a:rPr>
              <a:t>b.</a:t>
            </a:r>
            <a:endParaRPr lang="en-US" dirty="0">
              <a:latin typeface="Garamond" pitchFamily="18" charset="0"/>
            </a:endParaRPr>
          </a:p>
          <a:p>
            <a:pPr marL="0" indent="0" algn="just">
              <a:buNone/>
              <a:defRPr/>
            </a:pPr>
            <a:endParaRPr lang="en-US" dirty="0" smtClean="0">
              <a:latin typeface="Garamond" pitchFamily="18" charset="0"/>
            </a:endParaRPr>
          </a:p>
          <a:p>
            <a:pPr algn="just">
              <a:defRPr/>
            </a:pPr>
            <a:endParaRPr lang="en-US" dirty="0" smtClean="0">
              <a:latin typeface="Garamond" pitchFamily="18" charset="0"/>
            </a:endParaRPr>
          </a:p>
          <a:p>
            <a:pPr algn="just">
              <a:buFont typeface="Wingdings" pitchFamily="2" charset="2"/>
              <a:buNone/>
              <a:defRPr/>
            </a:pPr>
            <a:r>
              <a:rPr lang="en-US" dirty="0" smtClean="0">
                <a:latin typeface="Garamond" pitchFamily="18" charset="0"/>
              </a:rPr>
              <a:t>                  </a:t>
            </a:r>
            <a:endParaRPr lang="en-US" sz="2400" dirty="0" smtClean="0">
              <a:solidFill>
                <a:srgbClr val="000000"/>
              </a:solidFill>
            </a:endParaRPr>
          </a:p>
        </p:txBody>
      </p:sp>
      <p:sp>
        <p:nvSpPr>
          <p:cNvPr id="542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41A2C7-4EF8-47D6-B491-7BF26DD92610}" type="slidenum">
              <a:rPr lang="en-US" b="1" smtClean="0"/>
              <a:pPr eaLnBrk="1" hangingPunct="1"/>
              <a:t>80</a:t>
            </a:fld>
            <a:endParaRPr lang="en-US" b="1" smtClean="0"/>
          </a:p>
        </p:txBody>
      </p:sp>
      <p:graphicFrame>
        <p:nvGraphicFramePr>
          <p:cNvPr id="54277" name="Object 5"/>
          <p:cNvGraphicFramePr>
            <a:graphicFrameLocks noChangeAspect="1"/>
          </p:cNvGraphicFramePr>
          <p:nvPr>
            <p:extLst>
              <p:ext uri="{D42A27DB-BD31-4B8C-83A1-F6EECF244321}">
                <p14:modId xmlns:p14="http://schemas.microsoft.com/office/powerpoint/2010/main" val="1215828190"/>
              </p:ext>
            </p:extLst>
          </p:nvPr>
        </p:nvGraphicFramePr>
        <p:xfrm>
          <a:off x="2681514" y="5025571"/>
          <a:ext cx="3505200" cy="914400"/>
        </p:xfrm>
        <a:graphic>
          <a:graphicData uri="http://schemas.openxmlformats.org/presentationml/2006/ole">
            <mc:AlternateContent xmlns:mc="http://schemas.openxmlformats.org/markup-compatibility/2006">
              <mc:Choice xmlns:v="urn:schemas-microsoft-com:vml" Requires="v">
                <p:oleObj spid="_x0000_s6314" name="Equation" r:id="rId4" imgW="1511300" imgH="431800" progId="Equation.3">
                  <p:embed/>
                </p:oleObj>
              </mc:Choice>
              <mc:Fallback>
                <p:oleObj name="Equation" r:id="rId4" imgW="15113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1514" y="5025571"/>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797408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17715"/>
            <a:ext cx="8458200" cy="696686"/>
          </a:xfrm>
          <a:ln>
            <a:solidFill>
              <a:srgbClr val="EB701D"/>
            </a:solidFill>
          </a:ln>
        </p:spPr>
        <p:txBody>
          <a:bodyPr/>
          <a:lstStyle/>
          <a:p>
            <a:r>
              <a:rPr lang="en-US" sz="4000" b="1" dirty="0" smtClean="0"/>
              <a:t>Trapezoidal…</a:t>
            </a:r>
            <a:endParaRPr lang="en-US" sz="4000" dirty="0" smtClean="0">
              <a:solidFill>
                <a:srgbClr val="000000"/>
              </a:solidFill>
            </a:endParaRPr>
          </a:p>
        </p:txBody>
      </p:sp>
      <p:sp>
        <p:nvSpPr>
          <p:cNvPr id="48131" name="Rectangle 3"/>
          <p:cNvSpPr>
            <a:spLocks noGrp="1" noChangeArrowheads="1"/>
          </p:cNvSpPr>
          <p:nvPr>
            <p:ph idx="1"/>
          </p:nvPr>
        </p:nvSpPr>
        <p:spPr>
          <a:xfrm>
            <a:off x="457200" y="914401"/>
            <a:ext cx="8458200" cy="5689599"/>
          </a:xfrm>
          <a:ln>
            <a:solidFill>
              <a:srgbClr val="EB701D"/>
            </a:solidFill>
          </a:ln>
        </p:spPr>
        <p:txBody>
          <a:bodyPr/>
          <a:lstStyle/>
          <a:p>
            <a:pPr marL="0" indent="0" algn="just">
              <a:buNone/>
              <a:defRPr/>
            </a:pPr>
            <a:r>
              <a:rPr lang="en-US" sz="2900" b="1" i="1" dirty="0" smtClean="0">
                <a:latin typeface="Garamond" pitchFamily="18" charset="0"/>
              </a:rPr>
              <a:t>Step </a:t>
            </a:r>
            <a:r>
              <a:rPr lang="en-US" sz="2900" b="1" dirty="0" smtClean="0">
                <a:latin typeface="Garamond" pitchFamily="18" charset="0"/>
              </a:rPr>
              <a:t>3</a:t>
            </a:r>
            <a:r>
              <a:rPr lang="en-US" sz="2900" dirty="0" smtClean="0">
                <a:latin typeface="Garamond" pitchFamily="18" charset="0"/>
              </a:rPr>
              <a:t>:  Draw the shear and moment diagrams. The footing is treated as a beam, loaded with a uniform soil pressure (upward) and column loads (downward), which are treated as concentrated loads. Note that while the pressure is uniform, the pressure force for-unit length varies with the width [e.g., at the narrow end, the load is </a:t>
            </a:r>
            <a:r>
              <a:rPr lang="en-US" sz="2900" i="1" dirty="0" smtClean="0">
                <a:latin typeface="Garamond" pitchFamily="18" charset="0"/>
              </a:rPr>
              <a:t>a(</a:t>
            </a:r>
            <a:r>
              <a:rPr lang="en-US" sz="2900" i="1" dirty="0" err="1" smtClean="0">
                <a:latin typeface="Garamond" pitchFamily="18" charset="0"/>
              </a:rPr>
              <a:t>q</a:t>
            </a:r>
            <a:r>
              <a:rPr lang="en-US" sz="2900" i="1" baseline="-25000" dirty="0" err="1" smtClean="0">
                <a:latin typeface="Garamond" pitchFamily="18" charset="0"/>
              </a:rPr>
              <a:t>u</a:t>
            </a:r>
            <a:r>
              <a:rPr lang="en-US" sz="2900" i="1" dirty="0" smtClean="0">
                <a:latin typeface="Garamond" pitchFamily="18" charset="0"/>
              </a:rPr>
              <a:t>); </a:t>
            </a:r>
            <a:r>
              <a:rPr lang="en-US" sz="2900" dirty="0" smtClean="0">
                <a:latin typeface="Garamond" pitchFamily="18" charset="0"/>
              </a:rPr>
              <a:t>and </a:t>
            </a:r>
            <a:r>
              <a:rPr lang="en-US" sz="2900" i="1" dirty="0" smtClean="0">
                <a:latin typeface="Garamond" pitchFamily="18" charset="0"/>
              </a:rPr>
              <a:t>b(</a:t>
            </a:r>
            <a:r>
              <a:rPr lang="en-US" sz="2900" i="1" dirty="0" err="1" smtClean="0">
                <a:latin typeface="Garamond" pitchFamily="18" charset="0"/>
              </a:rPr>
              <a:t>q</a:t>
            </a:r>
            <a:r>
              <a:rPr lang="en-US" sz="2900" i="1" baseline="-25000" dirty="0" err="1" smtClean="0">
                <a:latin typeface="Garamond" pitchFamily="18" charset="0"/>
              </a:rPr>
              <a:t>u</a:t>
            </a:r>
            <a:r>
              <a:rPr lang="en-US" sz="2900" i="1" dirty="0" smtClean="0">
                <a:latin typeface="Garamond" pitchFamily="18" charset="0"/>
              </a:rPr>
              <a:t>) </a:t>
            </a:r>
            <a:r>
              <a:rPr lang="en-US" sz="2900" dirty="0" smtClean="0">
                <a:latin typeface="Garamond" pitchFamily="18" charset="0"/>
              </a:rPr>
              <a:t>at the wide end, etc.]. </a:t>
            </a:r>
          </a:p>
          <a:p>
            <a:pPr marL="0" indent="0" algn="just">
              <a:buNone/>
              <a:defRPr/>
            </a:pPr>
            <a:r>
              <a:rPr lang="en-US" sz="2900" b="1" i="1" dirty="0" smtClean="0">
                <a:latin typeface="Garamond" pitchFamily="18" charset="0"/>
              </a:rPr>
              <a:t>Step </a:t>
            </a:r>
            <a:r>
              <a:rPr lang="en-US" sz="2900" b="1" dirty="0" smtClean="0">
                <a:latin typeface="Garamond" pitchFamily="18" charset="0"/>
              </a:rPr>
              <a:t>4</a:t>
            </a:r>
            <a:r>
              <a:rPr lang="en-US" sz="2900" dirty="0" smtClean="0">
                <a:latin typeface="Garamond" pitchFamily="18" charset="0"/>
              </a:rPr>
              <a:t>: Determine footing depth based on shear (Use </a:t>
            </a:r>
            <a:r>
              <a:rPr lang="en-US" sz="2900" i="1" dirty="0" smtClean="0">
                <a:latin typeface="Garamond" pitchFamily="18" charset="0"/>
                <a:sym typeface="Symbol"/>
              </a:rPr>
              <a:t></a:t>
            </a:r>
            <a:r>
              <a:rPr lang="en-US" sz="2900" i="1" baseline="-25000" dirty="0" smtClean="0">
                <a:latin typeface="Garamond" pitchFamily="18" charset="0"/>
              </a:rPr>
              <a:t>min</a:t>
            </a:r>
            <a:r>
              <a:rPr lang="en-US" sz="2900" dirty="0" smtClean="0">
                <a:latin typeface="Garamond" pitchFamily="18" charset="0"/>
              </a:rPr>
              <a:t> and </a:t>
            </a:r>
            <a:r>
              <a:rPr lang="en-US" sz="2900" i="1" dirty="0" smtClean="0">
                <a:latin typeface="Garamond" pitchFamily="18" charset="0"/>
                <a:sym typeface="Symbol"/>
              </a:rPr>
              <a:t></a:t>
            </a:r>
            <a:r>
              <a:rPr lang="en-US" sz="2900" i="1" baseline="-25000" dirty="0" smtClean="0">
                <a:latin typeface="Garamond" pitchFamily="18" charset="0"/>
              </a:rPr>
              <a:t>e</a:t>
            </a:r>
            <a:r>
              <a:rPr lang="en-US" sz="2900" dirty="0" smtClean="0">
                <a:latin typeface="Garamond" pitchFamily="18" charset="0"/>
              </a:rPr>
              <a:t> = 0.015 for </a:t>
            </a:r>
            <a:r>
              <a:rPr lang="en-US" sz="2900" i="1" dirty="0" smtClean="0">
                <a:latin typeface="Garamond" pitchFamily="18" charset="0"/>
              </a:rPr>
              <a:t>k</a:t>
            </a:r>
            <a:r>
              <a:rPr lang="en-US" sz="2900" i="1" baseline="-25000" dirty="0" smtClean="0">
                <a:latin typeface="Garamond" pitchFamily="18" charset="0"/>
              </a:rPr>
              <a:t>1</a:t>
            </a:r>
            <a:r>
              <a:rPr lang="en-US" sz="2900" dirty="0" smtClean="0">
                <a:latin typeface="Garamond" pitchFamily="18" charset="0"/>
              </a:rPr>
              <a:t> in wide beam shear and punching shear respectively). Critical sections are usually checked for wide-beam shear at the narrow end and punching shear at the wide end. </a:t>
            </a:r>
          </a:p>
          <a:p>
            <a:pPr marL="609600" indent="-609600">
              <a:lnSpc>
                <a:spcPct val="90000"/>
              </a:lnSpc>
              <a:defRPr/>
            </a:pPr>
            <a:endParaRPr lang="en-US" sz="2400" dirty="0" smtClean="0">
              <a:solidFill>
                <a:srgbClr val="000000"/>
              </a:solidFill>
            </a:endParaRPr>
          </a:p>
        </p:txBody>
      </p:sp>
      <p:sp>
        <p:nvSpPr>
          <p:cNvPr id="553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B099A1-08A5-4497-B4DD-D489C1580348}" type="slidenum">
              <a:rPr lang="en-US" b="1" smtClean="0"/>
              <a:pPr eaLnBrk="1" hangingPunct="1"/>
              <a:t>81</a:t>
            </a:fld>
            <a:endParaRPr lang="en-US" b="1" smtClean="0"/>
          </a:p>
        </p:txBody>
      </p:sp>
    </p:spTree>
    <p:extLst>
      <p:ext uri="{BB962C8B-B14F-4D97-AF65-F5344CB8AC3E}">
        <p14:creationId xmlns:p14="http://schemas.microsoft.com/office/powerpoint/2010/main" val="9683499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14400" y="228600"/>
            <a:ext cx="7772400" cy="990600"/>
          </a:xfrm>
        </p:spPr>
        <p:txBody>
          <a:bodyPr/>
          <a:lstStyle/>
          <a:p>
            <a:pPr algn="ctr"/>
            <a:endParaRPr lang="en-US" sz="3200" smtClean="0">
              <a:solidFill>
                <a:srgbClr val="000000"/>
              </a:solidFill>
            </a:endParaRPr>
          </a:p>
        </p:txBody>
      </p:sp>
      <p:sp>
        <p:nvSpPr>
          <p:cNvPr id="563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E2B258-4EE2-4BD7-9913-5F0154408E64}" type="slidenum">
              <a:rPr lang="en-US" b="1" smtClean="0"/>
              <a:pPr eaLnBrk="1" hangingPunct="1"/>
              <a:t>82</a:t>
            </a:fld>
            <a:endParaRPr lang="en-US" b="1" smtClean="0"/>
          </a:p>
        </p:txBody>
      </p:sp>
      <p:pic>
        <p:nvPicPr>
          <p:cNvPr id="563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7467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9612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95943"/>
            <a:ext cx="8458199" cy="718457"/>
          </a:xfrm>
          <a:ln>
            <a:solidFill>
              <a:srgbClr val="EB701D"/>
            </a:solidFill>
          </a:ln>
        </p:spPr>
        <p:txBody>
          <a:bodyPr/>
          <a:lstStyle/>
          <a:p>
            <a:r>
              <a:rPr lang="en-US" sz="4000" b="1" dirty="0" smtClean="0"/>
              <a:t>Trapezoidal…</a:t>
            </a:r>
            <a:endParaRPr lang="en-US" sz="4000" dirty="0" smtClean="0">
              <a:solidFill>
                <a:srgbClr val="000000"/>
              </a:solidFill>
            </a:endParaRPr>
          </a:p>
        </p:txBody>
      </p:sp>
      <p:sp>
        <p:nvSpPr>
          <p:cNvPr id="49155" name="Rectangle 3"/>
          <p:cNvSpPr>
            <a:spLocks noGrp="1" noChangeArrowheads="1"/>
          </p:cNvSpPr>
          <p:nvPr>
            <p:ph idx="1"/>
          </p:nvPr>
        </p:nvSpPr>
        <p:spPr>
          <a:xfrm>
            <a:off x="457200" y="1074057"/>
            <a:ext cx="8458200" cy="5515429"/>
          </a:xfrm>
          <a:ln>
            <a:solidFill>
              <a:srgbClr val="EB701D"/>
            </a:solidFill>
          </a:ln>
        </p:spPr>
        <p:txBody>
          <a:bodyPr/>
          <a:lstStyle/>
          <a:p>
            <a:pPr marL="0" indent="0" algn="just">
              <a:buNone/>
              <a:defRPr/>
            </a:pPr>
            <a:r>
              <a:rPr lang="en-US" sz="2400" b="1" i="1" dirty="0" smtClean="0">
                <a:latin typeface="Garamond" pitchFamily="18" charset="0"/>
              </a:rPr>
              <a:t>Step </a:t>
            </a:r>
            <a:r>
              <a:rPr lang="en-US" sz="2400" b="1" dirty="0" smtClean="0">
                <a:latin typeface="Garamond" pitchFamily="18" charset="0"/>
              </a:rPr>
              <a:t>5</a:t>
            </a:r>
            <a:r>
              <a:rPr lang="en-US" sz="2400" dirty="0" smtClean="0">
                <a:latin typeface="Garamond" pitchFamily="18" charset="0"/>
              </a:rPr>
              <a:t>: Determine the flexural reinforcing steel. Because the width varies, it is advisable to determine </a:t>
            </a:r>
            <a:r>
              <a:rPr lang="en-US" sz="2400" i="1" dirty="0" smtClean="0">
                <a:latin typeface="Garamond" pitchFamily="18" charset="0"/>
              </a:rPr>
              <a:t>-A</a:t>
            </a:r>
            <a:r>
              <a:rPr lang="en-US" sz="2400" i="1" baseline="-25000" dirty="0" smtClean="0">
                <a:latin typeface="Garamond" pitchFamily="18" charset="0"/>
              </a:rPr>
              <a:t>s</a:t>
            </a:r>
            <a:r>
              <a:rPr lang="en-US" sz="2400" i="1" dirty="0" smtClean="0">
                <a:latin typeface="Garamond" pitchFamily="18" charset="0"/>
              </a:rPr>
              <a:t> </a:t>
            </a:r>
            <a:r>
              <a:rPr lang="en-US" sz="2400" dirty="0" smtClean="0">
                <a:latin typeface="Garamond" pitchFamily="18" charset="0"/>
              </a:rPr>
              <a:t>at several points; the same is now required for + </a:t>
            </a:r>
            <a:r>
              <a:rPr lang="en-US" sz="2400" i="1" dirty="0" smtClean="0">
                <a:latin typeface="Garamond" pitchFamily="18" charset="0"/>
              </a:rPr>
              <a:t>A</a:t>
            </a:r>
            <a:r>
              <a:rPr lang="en-US" sz="2400" i="1" baseline="-25000" dirty="0" smtClean="0">
                <a:latin typeface="Garamond" pitchFamily="18" charset="0"/>
              </a:rPr>
              <a:t>s</a:t>
            </a:r>
            <a:r>
              <a:rPr lang="en-US" sz="2400" i="1" dirty="0" smtClean="0">
                <a:latin typeface="Garamond" pitchFamily="18" charset="0"/>
              </a:rPr>
              <a:t> </a:t>
            </a:r>
            <a:r>
              <a:rPr lang="en-US" sz="2400" dirty="0" smtClean="0">
                <a:latin typeface="Garamond" pitchFamily="18" charset="0"/>
              </a:rPr>
              <a:t>since it is typically governed by </a:t>
            </a:r>
            <a:r>
              <a:rPr lang="en-US" sz="2400" i="1" dirty="0" smtClean="0">
                <a:latin typeface="Garamond" pitchFamily="18" charset="0"/>
                <a:sym typeface="Symbol"/>
              </a:rPr>
              <a:t></a:t>
            </a:r>
            <a:r>
              <a:rPr lang="en-US" sz="2400" i="1" baseline="-25000" dirty="0" smtClean="0">
                <a:latin typeface="Garamond" pitchFamily="18" charset="0"/>
              </a:rPr>
              <a:t>min</a:t>
            </a:r>
            <a:r>
              <a:rPr lang="en-US" sz="2400" dirty="0" smtClean="0">
                <a:latin typeface="Garamond" pitchFamily="18" charset="0"/>
              </a:rPr>
              <a:t>. </a:t>
            </a:r>
          </a:p>
          <a:p>
            <a:pPr marL="0" indent="0" algn="just">
              <a:buNone/>
              <a:defRPr/>
            </a:pPr>
            <a:r>
              <a:rPr lang="en-US" sz="2400" b="1" i="1" dirty="0" smtClean="0">
                <a:latin typeface="Garamond" pitchFamily="18" charset="0"/>
              </a:rPr>
              <a:t>Step </a:t>
            </a:r>
            <a:r>
              <a:rPr lang="en-US" sz="2400" b="1" dirty="0" smtClean="0">
                <a:latin typeface="Garamond" pitchFamily="18" charset="0"/>
              </a:rPr>
              <a:t>6</a:t>
            </a:r>
            <a:r>
              <a:rPr lang="en-US" sz="2400" dirty="0" smtClean="0">
                <a:latin typeface="Garamond" pitchFamily="18" charset="0"/>
              </a:rPr>
              <a:t>: Determine the steel in the short direction. Assume an average length for the cantilever length; determine the equivalent lengths as for rectangular footings. </a:t>
            </a:r>
          </a:p>
          <a:p>
            <a:pPr marL="0" indent="0" algn="just">
              <a:buNone/>
              <a:defRPr/>
            </a:pPr>
            <a:r>
              <a:rPr lang="en-US" sz="2400" b="1" i="1" dirty="0" smtClean="0">
                <a:latin typeface="Garamond" pitchFamily="18" charset="0"/>
              </a:rPr>
              <a:t>Step </a:t>
            </a:r>
            <a:r>
              <a:rPr lang="en-US" sz="2400" b="1" dirty="0" smtClean="0">
                <a:latin typeface="Garamond" pitchFamily="18" charset="0"/>
              </a:rPr>
              <a:t>7</a:t>
            </a:r>
            <a:r>
              <a:rPr lang="en-US" sz="2400" dirty="0" smtClean="0">
                <a:latin typeface="Garamond" pitchFamily="18" charset="0"/>
              </a:rPr>
              <a:t>: Determine dowel steel, as for rectangular combined or spread footings. </a:t>
            </a:r>
          </a:p>
          <a:p>
            <a:pPr marL="0" indent="0" algn="just">
              <a:buNone/>
              <a:defRPr/>
            </a:pPr>
            <a:r>
              <a:rPr lang="en-US" sz="2400" b="1" i="1" dirty="0" smtClean="0">
                <a:latin typeface="Garamond" pitchFamily="18" charset="0"/>
              </a:rPr>
              <a:t>Step </a:t>
            </a:r>
            <a:r>
              <a:rPr lang="en-US" sz="2400" b="1" dirty="0" smtClean="0">
                <a:latin typeface="Garamond" pitchFamily="18" charset="0"/>
              </a:rPr>
              <a:t>8</a:t>
            </a:r>
            <a:r>
              <a:rPr lang="en-US" sz="2400" dirty="0" smtClean="0">
                <a:latin typeface="Garamond" pitchFamily="18" charset="0"/>
              </a:rPr>
              <a:t>: Provide a drawing with details for construction. Here some judgment is necessary to accommodate the steel arrangement in view of the variable width along the footing.</a:t>
            </a:r>
          </a:p>
          <a:p>
            <a:pPr marL="609600" indent="-609600">
              <a:lnSpc>
                <a:spcPct val="90000"/>
              </a:lnSpc>
              <a:defRPr/>
            </a:pPr>
            <a:endParaRPr lang="en-US" sz="2400" dirty="0" smtClean="0">
              <a:solidFill>
                <a:srgbClr val="000000"/>
              </a:solidFill>
            </a:endParaRPr>
          </a:p>
        </p:txBody>
      </p:sp>
      <p:sp>
        <p:nvSpPr>
          <p:cNvPr id="573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6A8956-4683-4E75-BB50-8C394F8CA04C}" type="slidenum">
              <a:rPr lang="en-US" b="1" smtClean="0"/>
              <a:pPr eaLnBrk="1" hangingPunct="1"/>
              <a:t>83</a:t>
            </a:fld>
            <a:endParaRPr lang="en-US" b="1" smtClean="0"/>
          </a:p>
        </p:txBody>
      </p:sp>
    </p:spTree>
    <p:extLst>
      <p:ext uri="{BB962C8B-B14F-4D97-AF65-F5344CB8AC3E}">
        <p14:creationId xmlns:p14="http://schemas.microsoft.com/office/powerpoint/2010/main" val="41153551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838200" y="533400"/>
            <a:ext cx="7772400" cy="990600"/>
          </a:xfrm>
        </p:spPr>
        <p:txBody>
          <a:bodyPr/>
          <a:lstStyle/>
          <a:p>
            <a:pPr algn="ctr"/>
            <a:r>
              <a:rPr lang="en-US" sz="4400" b="1" dirty="0" smtClean="0"/>
              <a:t>Strap Footings Design</a:t>
            </a:r>
            <a:endParaRPr lang="en-US" sz="4400" dirty="0" smtClean="0">
              <a:solidFill>
                <a:srgbClr val="000000"/>
              </a:solidFill>
            </a:endParaRPr>
          </a:p>
        </p:txBody>
      </p:sp>
      <p:sp>
        <p:nvSpPr>
          <p:cNvPr id="5837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431E19-3E64-4E8D-87CF-F6D025DE5EDE}" type="slidenum">
              <a:rPr lang="en-US" b="1" smtClean="0"/>
              <a:pPr eaLnBrk="1" hangingPunct="1"/>
              <a:t>84</a:t>
            </a:fld>
            <a:endParaRPr lang="en-US" b="1" smtClean="0"/>
          </a:p>
        </p:txBody>
      </p:sp>
      <p:grpSp>
        <p:nvGrpSpPr>
          <p:cNvPr id="58372" name="Group 10"/>
          <p:cNvGrpSpPr>
            <a:grpSpLocks noGrp="1"/>
          </p:cNvGrpSpPr>
          <p:nvPr/>
        </p:nvGrpSpPr>
        <p:grpSpPr bwMode="auto">
          <a:xfrm>
            <a:off x="478971" y="1600199"/>
            <a:ext cx="8055429" cy="4829629"/>
            <a:chOff x="3106" y="4016"/>
            <a:chExt cx="5376" cy="4959"/>
          </a:xfrm>
        </p:grpSpPr>
        <p:pic>
          <p:nvPicPr>
            <p:cNvPr id="58373" name="Picture 11" descr="cf4"/>
            <p:cNvPicPr>
              <a:picLocks noChangeAspect="1" noChangeArrowheads="1"/>
            </p:cNvPicPr>
            <p:nvPr/>
          </p:nvPicPr>
          <p:blipFill>
            <a:blip r:embed="rId3">
              <a:lum bright="-48000" contrast="72000"/>
              <a:extLst>
                <a:ext uri="{28A0092B-C50C-407E-A947-70E740481C1C}">
                  <a14:useLocalDpi xmlns:a14="http://schemas.microsoft.com/office/drawing/2010/main" val="0"/>
                </a:ext>
              </a:extLst>
            </a:blip>
            <a:srcRect l="12718" t="2960" r="12146" b="11729"/>
            <a:stretch>
              <a:fillRect/>
            </a:stretch>
          </p:blipFill>
          <p:spPr bwMode="auto">
            <a:xfrm>
              <a:off x="3106" y="4016"/>
              <a:ext cx="5376" cy="4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 Box 12"/>
            <p:cNvSpPr txBox="1">
              <a:spLocks noChangeArrowheads="1"/>
            </p:cNvSpPr>
            <p:nvPr/>
          </p:nvSpPr>
          <p:spPr bwMode="auto">
            <a:xfrm>
              <a:off x="3330" y="8650"/>
              <a:ext cx="4650" cy="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1000"/>
                </a:spcAft>
              </a:pPr>
              <a:r>
                <a:rPr lang="en-US" sz="2800" b="1" dirty="0">
                  <a:latin typeface="Calibri" pitchFamily="34" charset="0"/>
                </a:rPr>
                <a:t>Figure </a:t>
              </a:r>
              <a:r>
                <a:rPr lang="en-US" sz="2800" dirty="0">
                  <a:latin typeface="Calibri" pitchFamily="34" charset="0"/>
                </a:rPr>
                <a:t> Typical configuration of a strap footing</a:t>
              </a:r>
              <a:endParaRPr lang="en-US" sz="2800" dirty="0"/>
            </a:p>
          </p:txBody>
        </p:sp>
      </p:grpSp>
    </p:spTree>
    <p:extLst>
      <p:ext uri="{BB962C8B-B14F-4D97-AF65-F5344CB8AC3E}">
        <p14:creationId xmlns:p14="http://schemas.microsoft.com/office/powerpoint/2010/main" val="37867531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32229" y="108857"/>
            <a:ext cx="8683171" cy="718457"/>
          </a:xfrm>
          <a:ln>
            <a:solidFill>
              <a:srgbClr val="EB701D"/>
            </a:solidFill>
          </a:ln>
        </p:spPr>
        <p:txBody>
          <a:bodyPr/>
          <a:lstStyle/>
          <a:p>
            <a:r>
              <a:rPr lang="en-US" sz="4000" b="1" dirty="0" smtClean="0"/>
              <a:t>Strap Footings… </a:t>
            </a:r>
            <a:endParaRPr lang="en-US" sz="4000" dirty="0" smtClean="0">
              <a:solidFill>
                <a:srgbClr val="000000"/>
              </a:solidFill>
            </a:endParaRPr>
          </a:p>
        </p:txBody>
      </p:sp>
      <p:sp>
        <p:nvSpPr>
          <p:cNvPr id="51203" name="Rectangle 3"/>
          <p:cNvSpPr>
            <a:spLocks noGrp="1" noChangeArrowheads="1"/>
          </p:cNvSpPr>
          <p:nvPr>
            <p:ph idx="1"/>
          </p:nvPr>
        </p:nvSpPr>
        <p:spPr>
          <a:xfrm>
            <a:off x="232229" y="928914"/>
            <a:ext cx="8683171" cy="5929086"/>
          </a:xfrm>
          <a:ln>
            <a:solidFill>
              <a:srgbClr val="EB701D"/>
            </a:solidFill>
          </a:ln>
        </p:spPr>
        <p:txBody>
          <a:bodyPr/>
          <a:lstStyle/>
          <a:p>
            <a:pPr algn="just">
              <a:defRPr/>
            </a:pPr>
            <a:r>
              <a:rPr lang="en-US" sz="3000" b="1" i="1" dirty="0" smtClean="0">
                <a:latin typeface="Garamond" pitchFamily="18" charset="0"/>
              </a:rPr>
              <a:t>Given </a:t>
            </a:r>
            <a:r>
              <a:rPr lang="en-US" sz="3000" dirty="0" smtClean="0">
                <a:latin typeface="Garamond" pitchFamily="18" charset="0"/>
              </a:rPr>
              <a:t>Typically, included in the given part of the problem are column data (loads, sizes, reinforcement, location, and spacing), allowable soil bearing, </a:t>
            </a:r>
            <a:r>
              <a:rPr lang="en-US" sz="3000" i="1" dirty="0" smtClean="0">
                <a:latin typeface="Garamond" pitchFamily="18" charset="0"/>
              </a:rPr>
              <a:t>q., </a:t>
            </a:r>
            <a:r>
              <a:rPr lang="en-US" sz="3000" dirty="0" smtClean="0">
                <a:latin typeface="Garamond" pitchFamily="18" charset="0"/>
              </a:rPr>
              <a:t>concrete strength </a:t>
            </a:r>
            <a:r>
              <a:rPr lang="en-US" sz="3000" i="1" dirty="0" smtClean="0">
                <a:latin typeface="Garamond" pitchFamily="18" charset="0"/>
              </a:rPr>
              <a:t>(</a:t>
            </a:r>
            <a:r>
              <a:rPr lang="en-US" sz="3000" i="1" dirty="0" err="1" smtClean="0">
                <a:latin typeface="Garamond" pitchFamily="18" charset="0"/>
              </a:rPr>
              <a:t>f</a:t>
            </a:r>
            <a:r>
              <a:rPr lang="en-US" sz="3000" i="1" baseline="-25000" dirty="0" err="1" smtClean="0">
                <a:latin typeface="Garamond" pitchFamily="18" charset="0"/>
              </a:rPr>
              <a:t>c</a:t>
            </a:r>
            <a:r>
              <a:rPr lang="en-US" sz="3000" i="1" dirty="0" smtClean="0">
                <a:latin typeface="Garamond" pitchFamily="18" charset="0"/>
              </a:rPr>
              <a:t>), </a:t>
            </a:r>
            <a:r>
              <a:rPr lang="en-US" sz="3000" dirty="0" smtClean="0">
                <a:latin typeface="Garamond" pitchFamily="18" charset="0"/>
              </a:rPr>
              <a:t>and grade of reinforcement </a:t>
            </a:r>
            <a:r>
              <a:rPr lang="en-US" sz="3000" i="1" dirty="0" smtClean="0">
                <a:latin typeface="Garamond" pitchFamily="18" charset="0"/>
              </a:rPr>
              <a:t>(</a:t>
            </a:r>
            <a:r>
              <a:rPr lang="en-US" sz="3000" i="1" dirty="0" err="1" smtClean="0">
                <a:latin typeface="Garamond" pitchFamily="18" charset="0"/>
              </a:rPr>
              <a:t>f</a:t>
            </a:r>
            <a:r>
              <a:rPr lang="en-US" sz="3000" i="1" baseline="-25000" dirty="0" err="1" smtClean="0">
                <a:latin typeface="Garamond" pitchFamily="18" charset="0"/>
              </a:rPr>
              <a:t>y</a:t>
            </a:r>
            <a:r>
              <a:rPr lang="en-US" sz="3000" i="1" dirty="0" smtClean="0">
                <a:latin typeface="Garamond" pitchFamily="18" charset="0"/>
              </a:rPr>
              <a:t>). </a:t>
            </a:r>
            <a:endParaRPr lang="en-US" sz="3000" dirty="0" smtClean="0">
              <a:latin typeface="Garamond" pitchFamily="18" charset="0"/>
            </a:endParaRPr>
          </a:p>
          <a:p>
            <a:pPr algn="just">
              <a:defRPr/>
            </a:pPr>
            <a:r>
              <a:rPr lang="en-US" sz="3000" b="1" i="1" dirty="0" smtClean="0">
                <a:latin typeface="Garamond" pitchFamily="18" charset="0"/>
              </a:rPr>
              <a:t>Objective</a:t>
            </a:r>
            <a:r>
              <a:rPr lang="en-US" sz="3000" i="1" dirty="0" smtClean="0">
                <a:latin typeface="Garamond" pitchFamily="18" charset="0"/>
              </a:rPr>
              <a:t> </a:t>
            </a:r>
            <a:r>
              <a:rPr lang="en-US" sz="3000" dirty="0" smtClean="0">
                <a:latin typeface="Garamond" pitchFamily="18" charset="0"/>
              </a:rPr>
              <a:t>The goal is to (a) determine the footing dimensions (length, width, and thickness) proportioned such that the soil pressure is reasonably uniform and differential settlement is minimal, (b) design the strap, (c) design the footings, and (d) show a drawing with pertinent details for construction purposes. </a:t>
            </a:r>
          </a:p>
          <a:p>
            <a:pPr marL="609600" indent="-609600">
              <a:lnSpc>
                <a:spcPct val="90000"/>
              </a:lnSpc>
              <a:buFont typeface="Wingdings" pitchFamily="2" charset="2"/>
              <a:buNone/>
              <a:defRPr/>
            </a:pPr>
            <a:endParaRPr lang="en-US" sz="2400" dirty="0" smtClean="0">
              <a:solidFill>
                <a:srgbClr val="000000"/>
              </a:solidFill>
            </a:endParaRPr>
          </a:p>
        </p:txBody>
      </p:sp>
      <p:sp>
        <p:nvSpPr>
          <p:cNvPr id="593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9A9D6F-4BAD-4C10-A36C-2E2E08EB5B47}" type="slidenum">
              <a:rPr lang="en-US" b="1" smtClean="0"/>
              <a:pPr eaLnBrk="1" hangingPunct="1"/>
              <a:t>85</a:t>
            </a:fld>
            <a:endParaRPr lang="en-US" b="1" smtClean="0"/>
          </a:p>
        </p:txBody>
      </p:sp>
    </p:spTree>
    <p:extLst>
      <p:ext uri="{BB962C8B-B14F-4D97-AF65-F5344CB8AC3E}">
        <p14:creationId xmlns:p14="http://schemas.microsoft.com/office/powerpoint/2010/main" val="41137528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90286" y="174171"/>
            <a:ext cx="8625114" cy="722086"/>
          </a:xfrm>
          <a:ln>
            <a:solidFill>
              <a:srgbClr val="EB701D"/>
            </a:solidFill>
          </a:ln>
        </p:spPr>
        <p:txBody>
          <a:bodyPr/>
          <a:lstStyle/>
          <a:p>
            <a:r>
              <a:rPr lang="en-US" sz="4000" b="1" dirty="0" smtClean="0"/>
              <a:t>Strap Footings… </a:t>
            </a:r>
            <a:endParaRPr lang="en-US" sz="4000" dirty="0" smtClean="0">
              <a:solidFill>
                <a:srgbClr val="000000"/>
              </a:solidFill>
            </a:endParaRPr>
          </a:p>
        </p:txBody>
      </p:sp>
      <p:sp>
        <p:nvSpPr>
          <p:cNvPr id="52227" name="Rectangle 3"/>
          <p:cNvSpPr>
            <a:spLocks noGrp="1" noChangeArrowheads="1"/>
          </p:cNvSpPr>
          <p:nvPr>
            <p:ph idx="1"/>
          </p:nvPr>
        </p:nvSpPr>
        <p:spPr>
          <a:xfrm>
            <a:off x="290286" y="1030514"/>
            <a:ext cx="8625114" cy="5675086"/>
          </a:xfrm>
          <a:ln>
            <a:solidFill>
              <a:srgbClr val="EB701D"/>
            </a:solidFill>
          </a:ln>
        </p:spPr>
        <p:txBody>
          <a:bodyPr/>
          <a:lstStyle/>
          <a:p>
            <a:pPr marL="0" indent="0" algn="just">
              <a:lnSpc>
                <a:spcPct val="90000"/>
              </a:lnSpc>
              <a:buNone/>
              <a:defRPr/>
            </a:pPr>
            <a:r>
              <a:rPr lang="en-US" sz="2900" b="1" i="1" dirty="0" smtClean="0">
                <a:latin typeface="Garamond" pitchFamily="18" charset="0"/>
              </a:rPr>
              <a:t>Procedure</a:t>
            </a:r>
            <a:r>
              <a:rPr lang="en-US" sz="2900" i="1" dirty="0" smtClean="0">
                <a:latin typeface="Garamond" pitchFamily="18" charset="0"/>
              </a:rPr>
              <a:t>: </a:t>
            </a:r>
            <a:r>
              <a:rPr lang="en-US" sz="2900" dirty="0" smtClean="0">
                <a:latin typeface="Garamond" pitchFamily="18" charset="0"/>
              </a:rPr>
              <a:t>The design assumes no soil pressure under the strap (other than that necessary to support the weight of the strap; hence, the weight of the strap is negated). The footings are designed as isolated footings subjected to column loads and strap reactions. </a:t>
            </a:r>
          </a:p>
          <a:p>
            <a:pPr marL="0" indent="0" algn="just">
              <a:buNone/>
              <a:defRPr/>
            </a:pPr>
            <a:r>
              <a:rPr lang="en-US" sz="2900" b="1" i="1" dirty="0" smtClean="0">
                <a:latin typeface="Garamond" pitchFamily="18" charset="0"/>
              </a:rPr>
              <a:t>Step </a:t>
            </a:r>
            <a:r>
              <a:rPr lang="en-US" sz="2900" b="1" dirty="0" smtClean="0">
                <a:latin typeface="Garamond" pitchFamily="18" charset="0"/>
              </a:rPr>
              <a:t>1</a:t>
            </a:r>
            <a:r>
              <a:rPr lang="en-US" sz="2900" dirty="0" smtClean="0">
                <a:latin typeface="Garamond" pitchFamily="18" charset="0"/>
              </a:rPr>
              <a:t> (a) Convert to </a:t>
            </a:r>
            <a:r>
              <a:rPr lang="en-US" sz="2900" i="1" dirty="0" smtClean="0">
                <a:latin typeface="Garamond" pitchFamily="18" charset="0"/>
              </a:rPr>
              <a:t>P</a:t>
            </a:r>
            <a:r>
              <a:rPr lang="en-US" sz="2900" i="1" baseline="-25000" dirty="0" smtClean="0">
                <a:latin typeface="Garamond" pitchFamily="18" charset="0"/>
              </a:rPr>
              <a:t>u</a:t>
            </a:r>
            <a:r>
              <a:rPr lang="en-US" sz="2900" i="1" dirty="0" smtClean="0">
                <a:latin typeface="Garamond" pitchFamily="18" charset="0"/>
              </a:rPr>
              <a:t> </a:t>
            </a:r>
            <a:r>
              <a:rPr lang="en-US" sz="2900" dirty="0" smtClean="0">
                <a:latin typeface="Garamond" pitchFamily="18" charset="0"/>
              </a:rPr>
              <a:t>and </a:t>
            </a:r>
            <a:r>
              <a:rPr lang="en-US" sz="2900" i="1" dirty="0" smtClean="0">
                <a:latin typeface="Garamond" pitchFamily="18" charset="0"/>
              </a:rPr>
              <a:t>q</a:t>
            </a:r>
            <a:r>
              <a:rPr lang="en-US" sz="2900" i="1" baseline="-25000" dirty="0" smtClean="0">
                <a:latin typeface="Garamond" pitchFamily="18" charset="0"/>
              </a:rPr>
              <a:t>u</a:t>
            </a:r>
            <a:r>
              <a:rPr lang="en-US" sz="2900" i="1" dirty="0" smtClean="0">
                <a:latin typeface="Garamond" pitchFamily="18" charset="0"/>
              </a:rPr>
              <a:t>, </a:t>
            </a:r>
            <a:r>
              <a:rPr lang="en-US" sz="2900" dirty="0" smtClean="0">
                <a:latin typeface="Garamond" pitchFamily="18" charset="0"/>
              </a:rPr>
              <a:t>as previously described. (b) Try a value for </a:t>
            </a:r>
            <a:r>
              <a:rPr lang="en-US" sz="2900" i="1" dirty="0" smtClean="0">
                <a:latin typeface="Garamond" pitchFamily="18" charset="0"/>
              </a:rPr>
              <a:t>e. </a:t>
            </a:r>
            <a:r>
              <a:rPr lang="en-US" sz="2900" dirty="0" smtClean="0">
                <a:latin typeface="Garamond" pitchFamily="18" charset="0"/>
              </a:rPr>
              <a:t>This establishes the position of </a:t>
            </a:r>
            <a:r>
              <a:rPr lang="en-US" sz="2900" i="1" dirty="0" smtClean="0">
                <a:latin typeface="Garamond" pitchFamily="18" charset="0"/>
              </a:rPr>
              <a:t>R</a:t>
            </a:r>
            <a:r>
              <a:rPr lang="en-US" sz="2900" i="1" baseline="-25000" dirty="0" smtClean="0">
                <a:latin typeface="Garamond" pitchFamily="18" charset="0"/>
              </a:rPr>
              <a:t>1</a:t>
            </a:r>
            <a:r>
              <a:rPr lang="en-US" sz="2900" i="1" dirty="0" smtClean="0">
                <a:latin typeface="Garamond" pitchFamily="18" charset="0"/>
              </a:rPr>
              <a:t>; </a:t>
            </a:r>
            <a:r>
              <a:rPr lang="en-US" sz="2900" dirty="0" smtClean="0">
                <a:latin typeface="Garamond" pitchFamily="18" charset="0"/>
              </a:rPr>
              <a:t>subsequently, this influences the ratio of </a:t>
            </a:r>
            <a:r>
              <a:rPr lang="en-US" sz="2900" i="1" dirty="0" err="1" smtClean="0">
                <a:latin typeface="Garamond" pitchFamily="18" charset="0"/>
              </a:rPr>
              <a:t>Ll</a:t>
            </a:r>
            <a:r>
              <a:rPr lang="en-US" sz="2900" i="1" dirty="0" smtClean="0">
                <a:latin typeface="Garamond" pitchFamily="18" charset="0"/>
              </a:rPr>
              <a:t> </a:t>
            </a:r>
            <a:r>
              <a:rPr lang="en-US" sz="2900" dirty="0" smtClean="0">
                <a:latin typeface="Garamond" pitchFamily="18" charset="0"/>
              </a:rPr>
              <a:t>and </a:t>
            </a:r>
            <a:r>
              <a:rPr lang="en-US" sz="2900" i="1" dirty="0" err="1" smtClean="0">
                <a:latin typeface="Garamond" pitchFamily="18" charset="0"/>
              </a:rPr>
              <a:t>B</a:t>
            </a:r>
            <a:r>
              <a:rPr lang="en-US" sz="2900" i="1" baseline="-25000" dirty="0" err="1" smtClean="0">
                <a:latin typeface="Garamond" pitchFamily="18" charset="0"/>
              </a:rPr>
              <a:t>l</a:t>
            </a:r>
            <a:r>
              <a:rPr lang="en-US" sz="2900" i="1" dirty="0" smtClean="0">
                <a:latin typeface="Garamond" pitchFamily="18" charset="0"/>
              </a:rPr>
              <a:t> </a:t>
            </a:r>
            <a:r>
              <a:rPr lang="en-US" sz="2900" dirty="0" smtClean="0">
                <a:latin typeface="Garamond" pitchFamily="18" charset="0"/>
              </a:rPr>
              <a:t>. An adjustment in </a:t>
            </a:r>
            <a:r>
              <a:rPr lang="en-US" sz="2900" i="1" dirty="0" smtClean="0">
                <a:latin typeface="Garamond" pitchFamily="18" charset="0"/>
              </a:rPr>
              <a:t>e </a:t>
            </a:r>
            <a:r>
              <a:rPr lang="en-US" sz="2900" dirty="0" smtClean="0">
                <a:latin typeface="Garamond" pitchFamily="18" charset="0"/>
              </a:rPr>
              <a:t>may be warranted if </a:t>
            </a:r>
            <a:r>
              <a:rPr lang="en-US" sz="2900" i="1" dirty="0" err="1" smtClean="0">
                <a:latin typeface="Garamond" pitchFamily="18" charset="0"/>
              </a:rPr>
              <a:t>L</a:t>
            </a:r>
            <a:r>
              <a:rPr lang="en-US" sz="2900" i="1" baseline="-25000" dirty="0" err="1" smtClean="0">
                <a:latin typeface="Garamond" pitchFamily="18" charset="0"/>
              </a:rPr>
              <a:t>l</a:t>
            </a:r>
            <a:r>
              <a:rPr lang="en-US" sz="2900" i="1" dirty="0" smtClean="0">
                <a:latin typeface="Garamond" pitchFamily="18" charset="0"/>
              </a:rPr>
              <a:t>/</a:t>
            </a:r>
            <a:r>
              <a:rPr lang="en-US" sz="2900" i="1" dirty="0" err="1" smtClean="0">
                <a:latin typeface="Garamond" pitchFamily="18" charset="0"/>
              </a:rPr>
              <a:t>B</a:t>
            </a:r>
            <a:r>
              <a:rPr lang="en-US" sz="2900" i="1" baseline="-25000" dirty="0" err="1" smtClean="0">
                <a:latin typeface="Garamond" pitchFamily="18" charset="0"/>
              </a:rPr>
              <a:t>l</a:t>
            </a:r>
            <a:r>
              <a:rPr lang="en-US" sz="2900" i="1" dirty="0" smtClean="0">
                <a:latin typeface="Garamond" pitchFamily="18" charset="0"/>
              </a:rPr>
              <a:t> </a:t>
            </a:r>
            <a:r>
              <a:rPr lang="en-US" sz="2900" dirty="0" smtClean="0">
                <a:latin typeface="Garamond" pitchFamily="18" charset="0"/>
              </a:rPr>
              <a:t>appear unreasonable. (c) From equilibrium (i.e., ∑M = 0 and </a:t>
            </a:r>
            <a:r>
              <a:rPr lang="en-US" sz="2900" i="1" dirty="0" smtClean="0">
                <a:latin typeface="Garamond" pitchFamily="18" charset="0"/>
              </a:rPr>
              <a:t>∑</a:t>
            </a:r>
            <a:r>
              <a:rPr lang="en-US" sz="2900" i="1" dirty="0" err="1" smtClean="0">
                <a:latin typeface="Garamond" pitchFamily="18" charset="0"/>
              </a:rPr>
              <a:t>F</a:t>
            </a:r>
            <a:r>
              <a:rPr lang="en-US" sz="2900" i="1" baseline="-25000" dirty="0" err="1" smtClean="0">
                <a:latin typeface="Garamond" pitchFamily="18" charset="0"/>
              </a:rPr>
              <a:t>y</a:t>
            </a:r>
            <a:r>
              <a:rPr lang="en-US" sz="2900" i="1" dirty="0" smtClean="0">
                <a:latin typeface="Garamond" pitchFamily="18" charset="0"/>
              </a:rPr>
              <a:t> </a:t>
            </a:r>
            <a:r>
              <a:rPr lang="en-US" sz="2900" dirty="0" smtClean="0">
                <a:latin typeface="Garamond" pitchFamily="18" charset="0"/>
              </a:rPr>
              <a:t>= 0), determine the values for </a:t>
            </a:r>
            <a:r>
              <a:rPr lang="en-US" sz="2900" i="1" dirty="0" err="1" smtClean="0">
                <a:latin typeface="Garamond" pitchFamily="18" charset="0"/>
              </a:rPr>
              <a:t>R</a:t>
            </a:r>
            <a:r>
              <a:rPr lang="en-US" sz="2900" i="1" baseline="-25000" dirty="0" err="1" smtClean="0">
                <a:latin typeface="Garamond" pitchFamily="18" charset="0"/>
              </a:rPr>
              <a:t>l</a:t>
            </a:r>
            <a:r>
              <a:rPr lang="en-US" sz="2900" i="1" dirty="0" smtClean="0">
                <a:latin typeface="Garamond" pitchFamily="18" charset="0"/>
              </a:rPr>
              <a:t> </a:t>
            </a:r>
            <a:r>
              <a:rPr lang="en-US" sz="2900" dirty="0" smtClean="0">
                <a:latin typeface="Garamond" pitchFamily="18" charset="0"/>
              </a:rPr>
              <a:t>and </a:t>
            </a:r>
            <a:r>
              <a:rPr lang="en-US" sz="2900" i="1" dirty="0" smtClean="0">
                <a:latin typeface="Garamond" pitchFamily="18" charset="0"/>
              </a:rPr>
              <a:t>R</a:t>
            </a:r>
            <a:r>
              <a:rPr lang="en-US" sz="2900" i="1" baseline="-25000" dirty="0" smtClean="0">
                <a:latin typeface="Garamond" pitchFamily="18" charset="0"/>
              </a:rPr>
              <a:t>2</a:t>
            </a:r>
            <a:r>
              <a:rPr lang="en-US" sz="2900" i="1" dirty="0" smtClean="0">
                <a:latin typeface="Garamond" pitchFamily="18" charset="0"/>
              </a:rPr>
              <a:t>. </a:t>
            </a:r>
            <a:endParaRPr lang="en-US" sz="2900" dirty="0" smtClean="0">
              <a:latin typeface="Garamond" pitchFamily="18" charset="0"/>
            </a:endParaRPr>
          </a:p>
          <a:p>
            <a:pPr>
              <a:defRPr/>
            </a:pPr>
            <a:endParaRPr lang="en-US" sz="2400" dirty="0" smtClean="0"/>
          </a:p>
          <a:p>
            <a:pPr marL="609600" indent="-609600">
              <a:lnSpc>
                <a:spcPct val="90000"/>
              </a:lnSpc>
              <a:buFont typeface="Wingdings" pitchFamily="2" charset="2"/>
              <a:buNone/>
              <a:defRPr/>
            </a:pPr>
            <a:endParaRPr lang="en-US" sz="2400" dirty="0" smtClean="0">
              <a:solidFill>
                <a:srgbClr val="000000"/>
              </a:solidFill>
            </a:endParaRPr>
          </a:p>
        </p:txBody>
      </p:sp>
      <p:sp>
        <p:nvSpPr>
          <p:cNvPr id="604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D4E7AB-B417-469C-B04B-9D89B8EA692A}" type="slidenum">
              <a:rPr lang="en-US" b="1" smtClean="0"/>
              <a:pPr eaLnBrk="1" hangingPunct="1"/>
              <a:t>86</a:t>
            </a:fld>
            <a:endParaRPr lang="en-US" b="1" smtClean="0"/>
          </a:p>
        </p:txBody>
      </p:sp>
    </p:spTree>
    <p:extLst>
      <p:ext uri="{BB962C8B-B14F-4D97-AF65-F5344CB8AC3E}">
        <p14:creationId xmlns:p14="http://schemas.microsoft.com/office/powerpoint/2010/main" val="33228778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48343" y="457200"/>
            <a:ext cx="8567057" cy="990600"/>
          </a:xfrm>
          <a:ln>
            <a:solidFill>
              <a:srgbClr val="EB701D"/>
            </a:solidFill>
          </a:ln>
        </p:spPr>
        <p:txBody>
          <a:bodyPr/>
          <a:lstStyle/>
          <a:p>
            <a:r>
              <a:rPr lang="en-US" sz="4000" b="1" dirty="0" smtClean="0"/>
              <a:t>Cont’d… </a:t>
            </a:r>
            <a:endParaRPr lang="en-US" sz="4000" dirty="0" smtClean="0">
              <a:solidFill>
                <a:srgbClr val="000000"/>
              </a:solidFill>
            </a:endParaRPr>
          </a:p>
        </p:txBody>
      </p:sp>
      <p:sp>
        <p:nvSpPr>
          <p:cNvPr id="61443" name="Rectangle 3"/>
          <p:cNvSpPr>
            <a:spLocks noGrp="1" noChangeArrowheads="1"/>
          </p:cNvSpPr>
          <p:nvPr>
            <p:ph idx="1"/>
          </p:nvPr>
        </p:nvSpPr>
        <p:spPr>
          <a:xfrm>
            <a:off x="348343" y="1600200"/>
            <a:ext cx="8567057" cy="5105400"/>
          </a:xfrm>
          <a:ln>
            <a:solidFill>
              <a:srgbClr val="EB701D"/>
            </a:solidFill>
          </a:ln>
        </p:spPr>
        <p:txBody>
          <a:bodyPr/>
          <a:lstStyle/>
          <a:p>
            <a:pPr marL="0" indent="0">
              <a:lnSpc>
                <a:spcPct val="90000"/>
              </a:lnSpc>
              <a:buNone/>
            </a:pPr>
            <a:r>
              <a:rPr lang="en-US" sz="3200" b="1" i="1" dirty="0" smtClean="0">
                <a:latin typeface="Garamond" pitchFamily="18" charset="0"/>
              </a:rPr>
              <a:t>Step </a:t>
            </a:r>
            <a:r>
              <a:rPr lang="en-US" sz="3200" b="1" dirty="0" smtClean="0">
                <a:latin typeface="Garamond" pitchFamily="18" charset="0"/>
              </a:rPr>
              <a:t>2</a:t>
            </a:r>
            <a:r>
              <a:rPr lang="en-US" sz="3200" dirty="0" smtClean="0">
                <a:latin typeface="Garamond" pitchFamily="18" charset="0"/>
              </a:rPr>
              <a:t> Determine footing dimensions, L and </a:t>
            </a:r>
            <a:r>
              <a:rPr lang="en-US" sz="3200" i="1" dirty="0" smtClean="0">
                <a:latin typeface="Garamond" pitchFamily="18" charset="0"/>
              </a:rPr>
              <a:t>B. </a:t>
            </a:r>
            <a:r>
              <a:rPr lang="en-US" sz="3200" dirty="0" smtClean="0">
                <a:latin typeface="Garamond" pitchFamily="18" charset="0"/>
              </a:rPr>
              <a:t>Note that </a:t>
            </a:r>
            <a:r>
              <a:rPr lang="en-US" sz="3200" i="1" dirty="0" smtClean="0">
                <a:latin typeface="Garamond" pitchFamily="18" charset="0"/>
              </a:rPr>
              <a:t>q </a:t>
            </a:r>
            <a:r>
              <a:rPr lang="en-US" sz="3200" dirty="0" smtClean="0">
                <a:latin typeface="Garamond" pitchFamily="18" charset="0"/>
              </a:rPr>
              <a:t>will be uniform when </a:t>
            </a:r>
            <a:r>
              <a:rPr lang="en-US" sz="3200" i="1" dirty="0" smtClean="0">
                <a:latin typeface="Garamond" pitchFamily="18" charset="0"/>
              </a:rPr>
              <a:t>R </a:t>
            </a:r>
            <a:r>
              <a:rPr lang="en-US" sz="3200" dirty="0" smtClean="0">
                <a:latin typeface="Garamond" pitchFamily="18" charset="0"/>
              </a:rPr>
              <a:t>coincides with the centroid of that footing. Also, for minimum differential settlement, </a:t>
            </a:r>
            <a:r>
              <a:rPr lang="en-US" sz="3200" i="1" dirty="0" smtClean="0">
                <a:latin typeface="Garamond" pitchFamily="18" charset="0"/>
              </a:rPr>
              <a:t>q </a:t>
            </a:r>
            <a:r>
              <a:rPr lang="en-US" sz="3200" dirty="0" smtClean="0">
                <a:latin typeface="Garamond" pitchFamily="18" charset="0"/>
              </a:rPr>
              <a:t>should be the same for both footings. </a:t>
            </a:r>
          </a:p>
          <a:p>
            <a:pPr marL="0" indent="0">
              <a:lnSpc>
                <a:spcPct val="90000"/>
              </a:lnSpc>
              <a:buNone/>
            </a:pPr>
            <a:r>
              <a:rPr lang="en-US" sz="3200" b="1" i="1" dirty="0" smtClean="0">
                <a:latin typeface="Garamond" pitchFamily="18" charset="0"/>
              </a:rPr>
              <a:t>Step </a:t>
            </a:r>
            <a:r>
              <a:rPr lang="en-US" sz="3200" b="1" dirty="0" smtClean="0">
                <a:latin typeface="Garamond" pitchFamily="18" charset="0"/>
              </a:rPr>
              <a:t>3</a:t>
            </a:r>
            <a:r>
              <a:rPr lang="en-US" sz="3200" dirty="0" smtClean="0">
                <a:latin typeface="Garamond" pitchFamily="18" charset="0"/>
              </a:rPr>
              <a:t> Draw the shear </a:t>
            </a:r>
            <a:r>
              <a:rPr lang="en-US" sz="3200" i="1" dirty="0" smtClean="0">
                <a:latin typeface="Garamond" pitchFamily="18" charset="0"/>
              </a:rPr>
              <a:t>(V) </a:t>
            </a:r>
            <a:r>
              <a:rPr lang="en-US" sz="3200" dirty="0" smtClean="0">
                <a:latin typeface="Garamond" pitchFamily="18" charset="0"/>
              </a:rPr>
              <a:t>and moment </a:t>
            </a:r>
            <a:r>
              <a:rPr lang="en-US" sz="3200" i="1" dirty="0" smtClean="0">
                <a:latin typeface="Garamond" pitchFamily="18" charset="0"/>
              </a:rPr>
              <a:t>(M) </a:t>
            </a:r>
            <a:r>
              <a:rPr lang="en-US" sz="3200" dirty="0" smtClean="0">
                <a:latin typeface="Garamond" pitchFamily="18" charset="0"/>
              </a:rPr>
              <a:t>diagrams. </a:t>
            </a:r>
          </a:p>
          <a:p>
            <a:pPr marL="609600" indent="-609600">
              <a:lnSpc>
                <a:spcPct val="90000"/>
              </a:lnSpc>
            </a:pPr>
            <a:endParaRPr lang="en-US" sz="3200" dirty="0" smtClean="0">
              <a:solidFill>
                <a:srgbClr val="000000"/>
              </a:solidFill>
              <a:latin typeface="Garamond" pitchFamily="18" charset="0"/>
            </a:endParaRPr>
          </a:p>
        </p:txBody>
      </p:sp>
      <p:sp>
        <p:nvSpPr>
          <p:cNvPr id="6144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2EC696-A16D-4FCB-8AEE-98674D48E4B7}" type="slidenum">
              <a:rPr lang="en-US" b="1" smtClean="0"/>
              <a:pPr eaLnBrk="1" hangingPunct="1"/>
              <a:t>87</a:t>
            </a:fld>
            <a:endParaRPr lang="en-US" b="1" smtClean="0"/>
          </a:p>
        </p:txBody>
      </p:sp>
    </p:spTree>
    <p:extLst>
      <p:ext uri="{BB962C8B-B14F-4D97-AF65-F5344CB8AC3E}">
        <p14:creationId xmlns:p14="http://schemas.microsoft.com/office/powerpoint/2010/main" val="19136519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183573"/>
            <a:ext cx="8276366" cy="600198"/>
          </a:xfrm>
          <a:ln>
            <a:solidFill>
              <a:schemeClr val="accent1"/>
            </a:solidFill>
          </a:ln>
        </p:spPr>
        <p:txBody>
          <a:bodyPr/>
          <a:lstStyle/>
          <a:p>
            <a:r>
              <a:rPr lang="en-US" sz="4000" b="1" dirty="0" smtClean="0"/>
              <a:t>Strap Footings… </a:t>
            </a:r>
            <a:endParaRPr lang="en-US" sz="4000" dirty="0" smtClean="0">
              <a:solidFill>
                <a:srgbClr val="000000"/>
              </a:solidFill>
            </a:endParaRPr>
          </a:p>
        </p:txBody>
      </p:sp>
      <p:sp>
        <p:nvSpPr>
          <p:cNvPr id="52227" name="Rectangle 3"/>
          <p:cNvSpPr>
            <a:spLocks noGrp="1" noChangeArrowheads="1"/>
          </p:cNvSpPr>
          <p:nvPr>
            <p:ph idx="1"/>
          </p:nvPr>
        </p:nvSpPr>
        <p:spPr>
          <a:xfrm>
            <a:off x="457200" y="1600200"/>
            <a:ext cx="8458200" cy="4419600"/>
          </a:xfrm>
        </p:spPr>
        <p:txBody>
          <a:bodyPr/>
          <a:lstStyle/>
          <a:p>
            <a:pPr>
              <a:buFont typeface="Wingdings" pitchFamily="2" charset="2"/>
              <a:buNone/>
              <a:defRPr/>
            </a:pPr>
            <a:endParaRPr lang="en-US" sz="2400" dirty="0" smtClean="0"/>
          </a:p>
          <a:p>
            <a:pPr marL="609600" indent="-609600">
              <a:lnSpc>
                <a:spcPct val="90000"/>
              </a:lnSpc>
              <a:defRPr/>
            </a:pPr>
            <a:endParaRPr lang="en-US" sz="2400" dirty="0" smtClean="0">
              <a:solidFill>
                <a:srgbClr val="000000"/>
              </a:solidFill>
            </a:endParaRPr>
          </a:p>
        </p:txBody>
      </p:sp>
      <p:sp>
        <p:nvSpPr>
          <p:cNvPr id="624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B20A88-E8A0-4A44-B13A-8348E0185656}" type="slidenum">
              <a:rPr lang="en-US" b="1" smtClean="0"/>
              <a:pPr eaLnBrk="1" hangingPunct="1"/>
              <a:t>88</a:t>
            </a:fld>
            <a:endParaRPr lang="en-US" b="1" smtClean="0"/>
          </a:p>
        </p:txBody>
      </p:sp>
      <p:pic>
        <p:nvPicPr>
          <p:cNvPr id="624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47437"/>
            <a:ext cx="8276367" cy="59251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343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10242" y="152400"/>
            <a:ext cx="8752115" cy="689429"/>
          </a:xfrm>
          <a:ln>
            <a:solidFill>
              <a:srgbClr val="EB701D"/>
            </a:solidFill>
          </a:ln>
        </p:spPr>
        <p:txBody>
          <a:bodyPr/>
          <a:lstStyle/>
          <a:p>
            <a:r>
              <a:rPr lang="en-US" sz="4000" b="1" dirty="0" smtClean="0"/>
              <a:t>Cont’d… </a:t>
            </a:r>
            <a:endParaRPr lang="en-US" sz="4000" dirty="0" smtClean="0">
              <a:solidFill>
                <a:srgbClr val="000000"/>
              </a:solidFill>
            </a:endParaRPr>
          </a:p>
        </p:txBody>
      </p:sp>
      <p:sp>
        <p:nvSpPr>
          <p:cNvPr id="52227" name="Rectangle 3"/>
          <p:cNvSpPr>
            <a:spLocks noGrp="1" noChangeArrowheads="1"/>
          </p:cNvSpPr>
          <p:nvPr>
            <p:ph idx="1"/>
          </p:nvPr>
        </p:nvSpPr>
        <p:spPr>
          <a:xfrm>
            <a:off x="310243" y="943429"/>
            <a:ext cx="8752114" cy="5646057"/>
          </a:xfrm>
          <a:ln>
            <a:solidFill>
              <a:srgbClr val="FF9999"/>
            </a:solidFill>
          </a:ln>
        </p:spPr>
        <p:txBody>
          <a:bodyPr/>
          <a:lstStyle/>
          <a:p>
            <a:pPr marL="0" indent="0" algn="just">
              <a:buNone/>
              <a:defRPr/>
            </a:pPr>
            <a:r>
              <a:rPr lang="en-US" b="1" i="1" dirty="0" smtClean="0">
                <a:latin typeface="Garamond" pitchFamily="18" charset="0"/>
              </a:rPr>
              <a:t>Step </a:t>
            </a:r>
            <a:r>
              <a:rPr lang="en-US" b="1" dirty="0" smtClean="0">
                <a:latin typeface="Garamond" pitchFamily="18" charset="0"/>
              </a:rPr>
              <a:t>4</a:t>
            </a:r>
            <a:r>
              <a:rPr lang="en-US" dirty="0" smtClean="0">
                <a:latin typeface="Garamond" pitchFamily="18" charset="0"/>
              </a:rPr>
              <a:t> Design the strap as a beam. Use maximum, M in the section between footings. Affix the strap to the footings to effectively prevent footing rotation. </a:t>
            </a:r>
            <a:endParaRPr lang="en-US" b="1" i="1" dirty="0" smtClean="0">
              <a:latin typeface="Garamond" pitchFamily="18" charset="0"/>
            </a:endParaRPr>
          </a:p>
          <a:p>
            <a:pPr marL="0" indent="0" algn="just">
              <a:buNone/>
              <a:defRPr/>
            </a:pPr>
            <a:r>
              <a:rPr lang="en-US" b="1" i="1" dirty="0" smtClean="0">
                <a:latin typeface="Garamond" pitchFamily="18" charset="0"/>
              </a:rPr>
              <a:t>Step </a:t>
            </a:r>
            <a:r>
              <a:rPr lang="en-US" b="1" dirty="0" smtClean="0">
                <a:latin typeface="Garamond" pitchFamily="18" charset="0"/>
              </a:rPr>
              <a:t>5</a:t>
            </a:r>
            <a:r>
              <a:rPr lang="en-US" dirty="0" smtClean="0">
                <a:latin typeface="Garamond" pitchFamily="18" charset="0"/>
              </a:rPr>
              <a:t> Design the footings as spread (isolated) footings with reinforcement in both directions including </a:t>
            </a:r>
            <a:r>
              <a:rPr lang="en-US" i="1" dirty="0" smtClean="0">
                <a:latin typeface="Garamond" pitchFamily="18" charset="0"/>
              </a:rPr>
              <a:t>-A</a:t>
            </a:r>
            <a:r>
              <a:rPr lang="en-US" i="1" u="sng" baseline="-25000" dirty="0" smtClean="0">
                <a:latin typeface="Garamond" pitchFamily="18" charset="0"/>
              </a:rPr>
              <a:t>s</a:t>
            </a:r>
            <a:r>
              <a:rPr lang="en-US" i="1" dirty="0" smtClean="0">
                <a:latin typeface="Garamond" pitchFamily="18" charset="0"/>
              </a:rPr>
              <a:t> </a:t>
            </a:r>
            <a:r>
              <a:rPr lang="en-US" dirty="0" smtClean="0">
                <a:latin typeface="Garamond" pitchFamily="18" charset="0"/>
              </a:rPr>
              <a:t>steel to accommodate the negative moment. Some special assessment for the transverse steel near column 1 is recommended. </a:t>
            </a:r>
          </a:p>
          <a:p>
            <a:pPr marL="0" indent="0" algn="just">
              <a:buNone/>
              <a:defRPr/>
            </a:pPr>
            <a:r>
              <a:rPr lang="en-US" b="1" i="1" dirty="0" smtClean="0">
                <a:latin typeface="Garamond" pitchFamily="18" charset="0"/>
              </a:rPr>
              <a:t>Step </a:t>
            </a:r>
            <a:r>
              <a:rPr lang="en-US" b="1" dirty="0" smtClean="0">
                <a:latin typeface="Garamond" pitchFamily="18" charset="0"/>
              </a:rPr>
              <a:t>6</a:t>
            </a:r>
            <a:r>
              <a:rPr lang="en-US" dirty="0" smtClean="0">
                <a:latin typeface="Garamond" pitchFamily="18" charset="0"/>
              </a:rPr>
              <a:t> Provide the final drawing showing details for construction. </a:t>
            </a:r>
          </a:p>
          <a:p>
            <a:pPr>
              <a:buFont typeface="Wingdings" pitchFamily="2" charset="2"/>
              <a:buNone/>
              <a:defRPr/>
            </a:pPr>
            <a:endParaRPr lang="en-US" sz="2400" dirty="0" smtClean="0"/>
          </a:p>
          <a:p>
            <a:pPr marL="609600" indent="-609600">
              <a:lnSpc>
                <a:spcPct val="90000"/>
              </a:lnSpc>
              <a:defRPr/>
            </a:pPr>
            <a:endParaRPr lang="en-US" sz="2400" dirty="0" smtClean="0">
              <a:solidFill>
                <a:srgbClr val="000000"/>
              </a:solidFill>
            </a:endParaRPr>
          </a:p>
        </p:txBody>
      </p:sp>
      <p:sp>
        <p:nvSpPr>
          <p:cNvPr id="634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AB30CD-A640-49C3-9197-E21B21AF38B2}" type="slidenum">
              <a:rPr lang="en-US" b="1" smtClean="0"/>
              <a:pPr eaLnBrk="1" hangingPunct="1"/>
              <a:t>89</a:t>
            </a:fld>
            <a:endParaRPr lang="en-US" b="1" smtClean="0"/>
          </a:p>
        </p:txBody>
      </p:sp>
    </p:spTree>
    <p:extLst>
      <p:ext uri="{BB962C8B-B14F-4D97-AF65-F5344CB8AC3E}">
        <p14:creationId xmlns:p14="http://schemas.microsoft.com/office/powerpoint/2010/main" val="651975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83335" y="533400"/>
            <a:ext cx="8632065" cy="767366"/>
          </a:xfrm>
          <a:ln>
            <a:solidFill>
              <a:schemeClr val="accent1"/>
            </a:solidFill>
          </a:ln>
        </p:spPr>
        <p:txBody>
          <a:bodyPr/>
          <a:lstStyle/>
          <a:p>
            <a:r>
              <a:rPr lang="en-US" sz="3600" dirty="0" smtClean="0">
                <a:solidFill>
                  <a:schemeClr val="tx1"/>
                </a:solidFill>
                <a:latin typeface="Tempus Sans ITC" panose="04020404030D07020202" pitchFamily="82" charset="0"/>
              </a:rPr>
              <a:t>Shallow Foundations:</a:t>
            </a:r>
            <a:endParaRPr lang="en-US" sz="3600" dirty="0" smtClean="0">
              <a:solidFill>
                <a:srgbClr val="000000"/>
              </a:solidFill>
              <a:latin typeface="Tempus Sans ITC" panose="04020404030D07020202" pitchFamily="82" charset="0"/>
            </a:endParaRPr>
          </a:p>
        </p:txBody>
      </p:sp>
      <p:sp>
        <p:nvSpPr>
          <p:cNvPr id="6147" name="Rectangle 3"/>
          <p:cNvSpPr>
            <a:spLocks noGrp="1" noChangeArrowheads="1"/>
          </p:cNvSpPr>
          <p:nvPr>
            <p:ph type="body" idx="1"/>
          </p:nvPr>
        </p:nvSpPr>
        <p:spPr>
          <a:xfrm>
            <a:off x="283335" y="1442435"/>
            <a:ext cx="8632065" cy="5279040"/>
          </a:xfrm>
          <a:ln>
            <a:solidFill>
              <a:schemeClr val="accent1"/>
            </a:solidFill>
          </a:ln>
        </p:spPr>
        <p:txBody>
          <a:bodyPr>
            <a:normAutofit fontScale="85000" lnSpcReduction="10000"/>
          </a:bodyPr>
          <a:lstStyle/>
          <a:p>
            <a:pPr algn="just">
              <a:buFont typeface="Wingdings" panose="05000000000000000000" pitchFamily="2" charset="2"/>
              <a:buChar char="Ø"/>
              <a:defRPr/>
            </a:pPr>
            <a:r>
              <a:rPr lang="en-US" dirty="0" smtClean="0">
                <a:latin typeface="Garamond" pitchFamily="18" charset="0"/>
              </a:rPr>
              <a:t>Shallow/spread footings are the most widely used type among all foundations because they are usually more economical. </a:t>
            </a:r>
          </a:p>
          <a:p>
            <a:pPr algn="just">
              <a:buFont typeface="Wingdings" panose="05000000000000000000" pitchFamily="2" charset="2"/>
              <a:buChar char="Ø"/>
              <a:defRPr/>
            </a:pPr>
            <a:r>
              <a:rPr lang="en-US" dirty="0" smtClean="0">
                <a:latin typeface="Garamond" pitchFamily="18" charset="0"/>
              </a:rPr>
              <a:t>Construction of footings requires a least amount of equipment, skill and no heavy or special equipment is necessary.</a:t>
            </a:r>
          </a:p>
          <a:p>
            <a:pPr algn="just">
              <a:buFont typeface="Wingdings" panose="05000000000000000000" pitchFamily="2" charset="2"/>
              <a:buChar char="Ø"/>
              <a:defRPr/>
            </a:pPr>
            <a:r>
              <a:rPr lang="en-US" dirty="0" smtClean="0">
                <a:latin typeface="Garamond" pitchFamily="18" charset="0"/>
              </a:rPr>
              <a:t>Shallow foundations are usually used when the soil at a shallow depth has </a:t>
            </a:r>
            <a:r>
              <a:rPr lang="en-US" dirty="0" smtClean="0">
                <a:solidFill>
                  <a:srgbClr val="002060"/>
                </a:solidFill>
                <a:latin typeface="Garamond" pitchFamily="18" charset="0"/>
              </a:rPr>
              <a:t>adequate capacity to support the load of the superstructure.</a:t>
            </a:r>
            <a:r>
              <a:rPr lang="en-US" dirty="0" smtClean="0">
                <a:latin typeface="Garamond" pitchFamily="18" charset="0"/>
              </a:rPr>
              <a:t> For reasons of economy, shallow foundations are the first choice unless they are considered inadequate.</a:t>
            </a:r>
          </a:p>
          <a:p>
            <a:pPr algn="just">
              <a:buFont typeface="Wingdings" panose="05000000000000000000" pitchFamily="2" charset="2"/>
              <a:buChar char="Ø"/>
              <a:defRPr/>
            </a:pPr>
            <a:r>
              <a:rPr lang="en-US" dirty="0">
                <a:effectLst>
                  <a:outerShdw blurRad="38100" dist="38100" dir="2700000" algn="tl">
                    <a:srgbClr val="000000">
                      <a:alpha val="43137"/>
                    </a:srgbClr>
                  </a:outerShdw>
                </a:effectLst>
                <a:latin typeface="Garamond" pitchFamily="18" charset="0"/>
              </a:rPr>
              <a:t>The design of </a:t>
            </a:r>
            <a:r>
              <a:rPr lang="en-US" dirty="0" smtClean="0">
                <a:effectLst>
                  <a:outerShdw blurRad="38100" dist="38100" dir="2700000" algn="tl">
                    <a:srgbClr val="000000">
                      <a:alpha val="43137"/>
                    </a:srgbClr>
                  </a:outerShdw>
                </a:effectLst>
                <a:latin typeface="Garamond" pitchFamily="18" charset="0"/>
              </a:rPr>
              <a:t>Foundation footings </a:t>
            </a:r>
            <a:r>
              <a:rPr lang="en-US" dirty="0">
                <a:effectLst>
                  <a:outerShdw blurRad="38100" dist="38100" dir="2700000" algn="tl">
                    <a:srgbClr val="000000">
                      <a:alpha val="43137"/>
                    </a:srgbClr>
                  </a:outerShdw>
                </a:effectLst>
                <a:latin typeface="Garamond" pitchFamily="18" charset="0"/>
              </a:rPr>
              <a:t>calls for the combined efforts of </a:t>
            </a:r>
            <a:r>
              <a:rPr lang="en-US" b="1" dirty="0">
                <a:solidFill>
                  <a:srgbClr val="FF0000"/>
                </a:solidFill>
                <a:effectLst>
                  <a:outerShdw blurRad="38100" dist="38100" dir="2700000" algn="tl">
                    <a:srgbClr val="000000">
                      <a:alpha val="43137"/>
                    </a:srgbClr>
                  </a:outerShdw>
                </a:effectLst>
                <a:latin typeface="Garamond" pitchFamily="18" charset="0"/>
              </a:rPr>
              <a:t>geotechnical and structural </a:t>
            </a:r>
            <a:r>
              <a:rPr lang="en-US" dirty="0" smtClean="0">
                <a:effectLst>
                  <a:outerShdw blurRad="38100" dist="38100" dir="2700000" algn="tl">
                    <a:srgbClr val="000000">
                      <a:alpha val="43137"/>
                    </a:srgbClr>
                  </a:outerShdw>
                </a:effectLst>
                <a:latin typeface="Garamond" pitchFamily="18" charset="0"/>
              </a:rPr>
              <a:t>Design.</a:t>
            </a:r>
          </a:p>
          <a:p>
            <a:pPr marL="609600" indent="-609600" algn="just">
              <a:lnSpc>
                <a:spcPct val="90000"/>
              </a:lnSpc>
              <a:defRPr/>
            </a:pPr>
            <a:endParaRPr lang="en-US" sz="2400" dirty="0" smtClean="0">
              <a:solidFill>
                <a:srgbClr val="000000"/>
              </a:solidFill>
            </a:endParaRPr>
          </a:p>
        </p:txBody>
      </p:sp>
      <p:sp>
        <p:nvSpPr>
          <p:cNvPr id="122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C8FA2C-9250-43D2-943B-412D689AFFF6}" type="slidenum">
              <a:rPr lang="en-US" b="1" smtClean="0"/>
              <a:pPr eaLnBrk="1" hangingPunct="1"/>
              <a:t>9</a:t>
            </a:fld>
            <a:endParaRPr lang="en-US" b="1" dirty="0" smtClean="0"/>
          </a:p>
        </p:txBody>
      </p:sp>
    </p:spTree>
    <p:extLst>
      <p:ext uri="{BB962C8B-B14F-4D97-AF65-F5344CB8AC3E}">
        <p14:creationId xmlns:p14="http://schemas.microsoft.com/office/powerpoint/2010/main" val="217605825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200" dirty="0" smtClean="0">
                <a:latin typeface="Nyala" panose="02000504070300020003" pitchFamily="2" charset="0"/>
              </a:rPr>
              <a:t>Quiz (5%)</a:t>
            </a:r>
            <a:endParaRPr lang="en-US" sz="3200" dirty="0">
              <a:latin typeface="Nyala" panose="02000504070300020003" pitchFamily="2" charset="0"/>
            </a:endParaRPr>
          </a:p>
        </p:txBody>
      </p:sp>
      <p:sp>
        <p:nvSpPr>
          <p:cNvPr id="3" name="Content Placeholder 2"/>
          <p:cNvSpPr>
            <a:spLocks noGrp="1"/>
          </p:cNvSpPr>
          <p:nvPr>
            <p:ph idx="1"/>
          </p:nvPr>
        </p:nvSpPr>
        <p:spPr>
          <a:xfrm>
            <a:off x="457200" y="1322388"/>
            <a:ext cx="8229600" cy="4724400"/>
          </a:xfrm>
          <a:ln>
            <a:solidFill>
              <a:schemeClr val="accent1"/>
            </a:solidFill>
          </a:ln>
        </p:spPr>
        <p:txBody>
          <a:bodyPr/>
          <a:lstStyle/>
          <a:p>
            <a:pPr marL="514350" indent="-514350">
              <a:buAutoNum type="arabicPeriod"/>
            </a:pPr>
            <a:r>
              <a:rPr lang="en-US" dirty="0" smtClean="0">
                <a:latin typeface="Nyala" panose="02000504070300020003" pitchFamily="2" charset="0"/>
              </a:rPr>
              <a:t>At what condition we use combined and strap footing when you compare with others shallow foundation footings</a:t>
            </a:r>
            <a:r>
              <a:rPr lang="en-US" dirty="0">
                <a:latin typeface="Nyala" panose="02000504070300020003" pitchFamily="2" charset="0"/>
              </a:rPr>
              <a:t>.. </a:t>
            </a:r>
            <a:r>
              <a:rPr lang="en-US" dirty="0" smtClean="0">
                <a:latin typeface="Nyala" panose="02000504070300020003" pitchFamily="2" charset="0"/>
              </a:rPr>
              <a:t>(</a:t>
            </a:r>
            <a:r>
              <a:rPr lang="en-US" sz="2800" dirty="0" smtClean="0">
                <a:latin typeface="Nyala" panose="02000504070300020003" pitchFamily="2" charset="0"/>
              </a:rPr>
              <a:t>Delineate….</a:t>
            </a:r>
          </a:p>
          <a:p>
            <a:pPr marL="0" indent="0">
              <a:buNone/>
            </a:pPr>
            <a:r>
              <a:rPr lang="en-US" dirty="0">
                <a:latin typeface="Nyala" panose="02000504070300020003" pitchFamily="2" charset="0"/>
              </a:rPr>
              <a:t> </a:t>
            </a:r>
            <a:r>
              <a:rPr lang="en-US" dirty="0" smtClean="0">
                <a:latin typeface="Nyala" panose="02000504070300020003" pitchFamily="2" charset="0"/>
              </a:rPr>
              <a:t>          (</a:t>
            </a:r>
            <a:r>
              <a:rPr lang="en-US" sz="2800" dirty="0" smtClean="0">
                <a:latin typeface="Nyala" panose="02000504070300020003" pitchFamily="2" charset="0"/>
              </a:rPr>
              <a:t> </a:t>
            </a:r>
            <a:r>
              <a:rPr lang="en-US" dirty="0">
                <a:latin typeface="Nyala" panose="02000504070300020003" pitchFamily="2" charset="0"/>
              </a:rPr>
              <a:t>M</a:t>
            </a:r>
            <a:r>
              <a:rPr lang="en-US" sz="2800" dirty="0" smtClean="0">
                <a:latin typeface="Nyala" panose="02000504070300020003" pitchFamily="2" charset="0"/>
              </a:rPr>
              <a:t>in. 3 point)</a:t>
            </a:r>
            <a:endParaRPr lang="en-US" sz="2800" dirty="0">
              <a:latin typeface="Nyala" panose="02000504070300020003" pitchFamily="2" charset="0"/>
            </a:endParaRPr>
          </a:p>
        </p:txBody>
      </p:sp>
      <p:sp>
        <p:nvSpPr>
          <p:cNvPr id="4" name="Slide Number Placeholder 3"/>
          <p:cNvSpPr>
            <a:spLocks noGrp="1"/>
          </p:cNvSpPr>
          <p:nvPr>
            <p:ph type="sldNum" sz="quarter" idx="12"/>
          </p:nvPr>
        </p:nvSpPr>
        <p:spPr/>
        <p:txBody>
          <a:bodyPr/>
          <a:lstStyle/>
          <a:p>
            <a:pPr>
              <a:defRPr/>
            </a:pPr>
            <a:fld id="{606FFDA4-18F3-4E69-96BF-FB23A4924F12}" type="slidenum">
              <a:rPr lang="en-US" smtClean="0">
                <a:solidFill>
                  <a:srgbClr val="000000"/>
                </a:solidFill>
              </a:rPr>
              <a:pPr>
                <a:defRPr/>
              </a:pPr>
              <a:t>90</a:t>
            </a:fld>
            <a:endParaRPr lang="en-US">
              <a:solidFill>
                <a:srgbClr val="000000"/>
              </a:solidFill>
            </a:endParaRPr>
          </a:p>
        </p:txBody>
      </p:sp>
    </p:spTree>
    <p:extLst>
      <p:ext uri="{BB962C8B-B14F-4D97-AF65-F5344CB8AC3E}">
        <p14:creationId xmlns:p14="http://schemas.microsoft.com/office/powerpoint/2010/main" val="26481479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500" i="1" dirty="0" smtClean="0"/>
              <a:t>Structural Design of Mat Foundation </a:t>
            </a:r>
            <a:endParaRPr lang="en-US" sz="3500" i="1" dirty="0"/>
          </a:p>
        </p:txBody>
      </p:sp>
      <p:pic>
        <p:nvPicPr>
          <p:cNvPr id="5" name="Content Placeholder 4"/>
          <p:cNvPicPr>
            <a:picLocks noGrp="1" noChangeAspect="1"/>
          </p:cNvPicPr>
          <p:nvPr>
            <p:ph idx="1"/>
          </p:nvPr>
        </p:nvPicPr>
        <p:blipFill>
          <a:blip r:embed="rId2"/>
          <a:stretch>
            <a:fillRect/>
          </a:stretch>
        </p:blipFill>
        <p:spPr>
          <a:xfrm>
            <a:off x="697876" y="1326524"/>
            <a:ext cx="8218633" cy="1996226"/>
          </a:xfrm>
          <a:prstGeom prst="rect">
            <a:avLst/>
          </a:prstGeom>
        </p:spPr>
      </p:pic>
      <p:sp>
        <p:nvSpPr>
          <p:cNvPr id="4" name="Slide Number Placeholder 3"/>
          <p:cNvSpPr>
            <a:spLocks noGrp="1"/>
          </p:cNvSpPr>
          <p:nvPr>
            <p:ph type="sldNum" sz="quarter" idx="12"/>
          </p:nvPr>
        </p:nvSpPr>
        <p:spPr/>
        <p:txBody>
          <a:bodyPr/>
          <a:lstStyle/>
          <a:p>
            <a:pPr>
              <a:defRPr/>
            </a:pPr>
            <a:fld id="{606FFDA4-18F3-4E69-96BF-FB23A4924F12}" type="slidenum">
              <a:rPr lang="en-US" smtClean="0">
                <a:solidFill>
                  <a:srgbClr val="000000"/>
                </a:solidFill>
              </a:rPr>
              <a:pPr>
                <a:defRPr/>
              </a:pPr>
              <a:t>91</a:t>
            </a:fld>
            <a:endParaRPr lang="en-US">
              <a:solidFill>
                <a:srgbClr val="000000"/>
              </a:solidFill>
            </a:endParaRPr>
          </a:p>
        </p:txBody>
      </p:sp>
    </p:spTree>
    <p:extLst>
      <p:ext uri="{BB962C8B-B14F-4D97-AF65-F5344CB8AC3E}">
        <p14:creationId xmlns:p14="http://schemas.microsoft.com/office/powerpoint/2010/main" val="21327827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223493" y="277812"/>
            <a:ext cx="6536897" cy="6580188"/>
          </a:xfrm>
          <a:prstGeom prst="rect">
            <a:avLst/>
          </a:prstGeom>
        </p:spPr>
      </p:pic>
      <p:sp>
        <p:nvSpPr>
          <p:cNvPr id="4" name="Slide Number Placeholder 3"/>
          <p:cNvSpPr>
            <a:spLocks noGrp="1"/>
          </p:cNvSpPr>
          <p:nvPr>
            <p:ph type="sldNum" sz="quarter" idx="12"/>
          </p:nvPr>
        </p:nvSpPr>
        <p:spPr/>
        <p:txBody>
          <a:bodyPr/>
          <a:lstStyle/>
          <a:p>
            <a:pPr>
              <a:defRPr/>
            </a:pPr>
            <a:fld id="{606FFDA4-18F3-4E69-96BF-FB23A4924F12}" type="slidenum">
              <a:rPr lang="en-US" smtClean="0">
                <a:solidFill>
                  <a:srgbClr val="000000"/>
                </a:solidFill>
              </a:rPr>
              <a:pPr>
                <a:defRPr/>
              </a:pPr>
              <a:t>92</a:t>
            </a:fld>
            <a:endParaRPr lang="en-US">
              <a:solidFill>
                <a:srgbClr val="000000"/>
              </a:solidFill>
            </a:endParaRPr>
          </a:p>
        </p:txBody>
      </p:sp>
    </p:spTree>
    <p:extLst>
      <p:ext uri="{BB962C8B-B14F-4D97-AF65-F5344CB8AC3E}">
        <p14:creationId xmlns:p14="http://schemas.microsoft.com/office/powerpoint/2010/main" val="34442515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Cont’d…</a:t>
            </a:r>
          </a:p>
        </p:txBody>
      </p:sp>
      <p:pic>
        <p:nvPicPr>
          <p:cNvPr id="5" name="Content Placeholder 4"/>
          <p:cNvPicPr>
            <a:picLocks noGrp="1" noChangeAspect="1"/>
          </p:cNvPicPr>
          <p:nvPr>
            <p:ph idx="1"/>
          </p:nvPr>
        </p:nvPicPr>
        <p:blipFill>
          <a:blip r:embed="rId2"/>
          <a:stretch>
            <a:fillRect/>
          </a:stretch>
        </p:blipFill>
        <p:spPr>
          <a:xfrm>
            <a:off x="457200" y="1175745"/>
            <a:ext cx="8133008" cy="5151457"/>
          </a:xfrm>
          <a:prstGeom prst="rect">
            <a:avLst/>
          </a:prstGeom>
        </p:spPr>
      </p:pic>
      <p:sp>
        <p:nvSpPr>
          <p:cNvPr id="4" name="Slide Number Placeholder 3"/>
          <p:cNvSpPr>
            <a:spLocks noGrp="1"/>
          </p:cNvSpPr>
          <p:nvPr>
            <p:ph type="sldNum" sz="quarter" idx="12"/>
          </p:nvPr>
        </p:nvSpPr>
        <p:spPr/>
        <p:txBody>
          <a:bodyPr/>
          <a:lstStyle/>
          <a:p>
            <a:pPr>
              <a:defRPr/>
            </a:pPr>
            <a:fld id="{606FFDA4-18F3-4E69-96BF-FB23A4924F12}" type="slidenum">
              <a:rPr lang="en-US" smtClean="0">
                <a:solidFill>
                  <a:srgbClr val="000000"/>
                </a:solidFill>
              </a:rPr>
              <a:pPr>
                <a:defRPr/>
              </a:pPr>
              <a:t>93</a:t>
            </a:fld>
            <a:endParaRPr lang="en-US">
              <a:solidFill>
                <a:srgbClr val="000000"/>
              </a:solidFill>
            </a:endParaRPr>
          </a:p>
        </p:txBody>
      </p:sp>
    </p:spTree>
    <p:extLst>
      <p:ext uri="{BB962C8B-B14F-4D97-AF65-F5344CB8AC3E}">
        <p14:creationId xmlns:p14="http://schemas.microsoft.com/office/powerpoint/2010/main" val="38871742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Cont’d…</a:t>
            </a:r>
          </a:p>
        </p:txBody>
      </p:sp>
      <p:pic>
        <p:nvPicPr>
          <p:cNvPr id="5" name="Content Placeholder 4"/>
          <p:cNvPicPr>
            <a:picLocks noGrp="1" noChangeAspect="1"/>
          </p:cNvPicPr>
          <p:nvPr>
            <p:ph idx="1"/>
          </p:nvPr>
        </p:nvPicPr>
        <p:blipFill>
          <a:blip r:embed="rId2"/>
          <a:stretch>
            <a:fillRect/>
          </a:stretch>
        </p:blipFill>
        <p:spPr>
          <a:xfrm>
            <a:off x="457200" y="1159447"/>
            <a:ext cx="8229600" cy="5541391"/>
          </a:xfrm>
          <a:prstGeom prst="rect">
            <a:avLst/>
          </a:prstGeom>
        </p:spPr>
      </p:pic>
      <p:sp>
        <p:nvSpPr>
          <p:cNvPr id="4" name="Slide Number Placeholder 3"/>
          <p:cNvSpPr>
            <a:spLocks noGrp="1"/>
          </p:cNvSpPr>
          <p:nvPr>
            <p:ph type="sldNum" sz="quarter" idx="12"/>
          </p:nvPr>
        </p:nvSpPr>
        <p:spPr/>
        <p:txBody>
          <a:bodyPr/>
          <a:lstStyle/>
          <a:p>
            <a:pPr>
              <a:defRPr/>
            </a:pPr>
            <a:fld id="{606FFDA4-18F3-4E69-96BF-FB23A4924F12}" type="slidenum">
              <a:rPr lang="en-US" smtClean="0">
                <a:solidFill>
                  <a:srgbClr val="000000"/>
                </a:solidFill>
              </a:rPr>
              <a:pPr>
                <a:defRPr/>
              </a:pPr>
              <a:t>94</a:t>
            </a:fld>
            <a:endParaRPr lang="en-US">
              <a:solidFill>
                <a:srgbClr val="000000"/>
              </a:solidFill>
            </a:endParaRPr>
          </a:p>
        </p:txBody>
      </p:sp>
    </p:spTree>
    <p:extLst>
      <p:ext uri="{BB962C8B-B14F-4D97-AF65-F5344CB8AC3E}">
        <p14:creationId xmlns:p14="http://schemas.microsoft.com/office/powerpoint/2010/main" val="18359557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01397"/>
          </a:xfrm>
        </p:spPr>
        <p:txBody>
          <a:bodyPr/>
          <a:lstStyle/>
          <a:p>
            <a:pPr algn="ctr"/>
            <a:r>
              <a:rPr lang="en-US" i="1" dirty="0"/>
              <a:t>Cont’d…</a:t>
            </a:r>
          </a:p>
        </p:txBody>
      </p:sp>
      <p:pic>
        <p:nvPicPr>
          <p:cNvPr id="5" name="Content Placeholder 4"/>
          <p:cNvPicPr>
            <a:picLocks noGrp="1" noChangeAspect="1"/>
          </p:cNvPicPr>
          <p:nvPr>
            <p:ph idx="1"/>
          </p:nvPr>
        </p:nvPicPr>
        <p:blipFill>
          <a:blip r:embed="rId2"/>
          <a:stretch>
            <a:fillRect/>
          </a:stretch>
        </p:blipFill>
        <p:spPr>
          <a:xfrm>
            <a:off x="457200" y="1125538"/>
            <a:ext cx="8229599" cy="5621628"/>
          </a:xfrm>
          <a:prstGeom prst="rect">
            <a:avLst/>
          </a:prstGeom>
        </p:spPr>
      </p:pic>
      <p:sp>
        <p:nvSpPr>
          <p:cNvPr id="4" name="Slide Number Placeholder 3"/>
          <p:cNvSpPr>
            <a:spLocks noGrp="1"/>
          </p:cNvSpPr>
          <p:nvPr>
            <p:ph type="sldNum" sz="quarter" idx="12"/>
          </p:nvPr>
        </p:nvSpPr>
        <p:spPr/>
        <p:txBody>
          <a:bodyPr/>
          <a:lstStyle/>
          <a:p>
            <a:pPr>
              <a:defRPr/>
            </a:pPr>
            <a:fld id="{606FFDA4-18F3-4E69-96BF-FB23A4924F12}" type="slidenum">
              <a:rPr lang="en-US" smtClean="0">
                <a:solidFill>
                  <a:srgbClr val="000000"/>
                </a:solidFill>
              </a:rPr>
              <a:pPr>
                <a:defRPr/>
              </a:pPr>
              <a:t>95</a:t>
            </a:fld>
            <a:endParaRPr lang="en-US">
              <a:solidFill>
                <a:srgbClr val="000000"/>
              </a:solidFill>
            </a:endParaRPr>
          </a:p>
        </p:txBody>
      </p:sp>
    </p:spTree>
    <p:extLst>
      <p:ext uri="{BB962C8B-B14F-4D97-AF65-F5344CB8AC3E}">
        <p14:creationId xmlns:p14="http://schemas.microsoft.com/office/powerpoint/2010/main" val="33849404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1972" y="283334"/>
            <a:ext cx="8822028" cy="6316853"/>
          </a:xfrm>
          <a:prstGeom prst="rect">
            <a:avLst/>
          </a:prstGeom>
        </p:spPr>
      </p:pic>
      <p:sp>
        <p:nvSpPr>
          <p:cNvPr id="4" name="Slide Number Placeholder 3"/>
          <p:cNvSpPr>
            <a:spLocks noGrp="1"/>
          </p:cNvSpPr>
          <p:nvPr>
            <p:ph type="sldNum" sz="quarter" idx="12"/>
          </p:nvPr>
        </p:nvSpPr>
        <p:spPr/>
        <p:txBody>
          <a:bodyPr/>
          <a:lstStyle/>
          <a:p>
            <a:pPr>
              <a:defRPr/>
            </a:pPr>
            <a:fld id="{606FFDA4-18F3-4E69-96BF-FB23A4924F12}" type="slidenum">
              <a:rPr lang="en-US" smtClean="0">
                <a:solidFill>
                  <a:srgbClr val="000000"/>
                </a:solidFill>
              </a:rPr>
              <a:pPr>
                <a:defRPr/>
              </a:pPr>
              <a:t>96</a:t>
            </a:fld>
            <a:endParaRPr lang="en-US">
              <a:solidFill>
                <a:srgbClr val="000000"/>
              </a:solidFill>
            </a:endParaRPr>
          </a:p>
        </p:txBody>
      </p:sp>
    </p:spTree>
    <p:extLst>
      <p:ext uri="{BB962C8B-B14F-4D97-AF65-F5344CB8AC3E}">
        <p14:creationId xmlns:p14="http://schemas.microsoft.com/office/powerpoint/2010/main" val="39874915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Cont’d…</a:t>
            </a:r>
            <a:endParaRPr lang="en-US" i="1" dirty="0"/>
          </a:p>
        </p:txBody>
      </p:sp>
      <p:pic>
        <p:nvPicPr>
          <p:cNvPr id="5" name="Content Placeholder 4"/>
          <p:cNvPicPr>
            <a:picLocks noGrp="1" noChangeAspect="1"/>
          </p:cNvPicPr>
          <p:nvPr>
            <p:ph idx="1"/>
          </p:nvPr>
        </p:nvPicPr>
        <p:blipFill>
          <a:blip r:embed="rId2"/>
          <a:stretch>
            <a:fillRect/>
          </a:stretch>
        </p:blipFill>
        <p:spPr>
          <a:xfrm>
            <a:off x="457200" y="1125538"/>
            <a:ext cx="8334251" cy="5084417"/>
          </a:xfrm>
          <a:prstGeom prst="rect">
            <a:avLst/>
          </a:prstGeom>
        </p:spPr>
      </p:pic>
      <p:sp>
        <p:nvSpPr>
          <p:cNvPr id="4" name="Slide Number Placeholder 3"/>
          <p:cNvSpPr>
            <a:spLocks noGrp="1"/>
          </p:cNvSpPr>
          <p:nvPr>
            <p:ph type="sldNum" sz="quarter" idx="12"/>
          </p:nvPr>
        </p:nvSpPr>
        <p:spPr/>
        <p:txBody>
          <a:bodyPr/>
          <a:lstStyle/>
          <a:p>
            <a:pPr>
              <a:defRPr/>
            </a:pPr>
            <a:fld id="{606FFDA4-18F3-4E69-96BF-FB23A4924F12}" type="slidenum">
              <a:rPr lang="en-US" smtClean="0">
                <a:solidFill>
                  <a:srgbClr val="000000"/>
                </a:solidFill>
              </a:rPr>
              <a:pPr>
                <a:defRPr/>
              </a:pPr>
              <a:t>97</a:t>
            </a:fld>
            <a:endParaRPr lang="en-US">
              <a:solidFill>
                <a:srgbClr val="000000"/>
              </a:solidFill>
            </a:endParaRPr>
          </a:p>
        </p:txBody>
      </p:sp>
    </p:spTree>
    <p:extLst>
      <p:ext uri="{BB962C8B-B14F-4D97-AF65-F5344CB8AC3E}">
        <p14:creationId xmlns:p14="http://schemas.microsoft.com/office/powerpoint/2010/main" val="2574837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Cont’d…</a:t>
            </a:r>
            <a:endParaRPr lang="en-US" i="1" dirty="0"/>
          </a:p>
        </p:txBody>
      </p:sp>
      <p:pic>
        <p:nvPicPr>
          <p:cNvPr id="5" name="Content Placeholder 4"/>
          <p:cNvPicPr>
            <a:picLocks noGrp="1" noChangeAspect="1"/>
          </p:cNvPicPr>
          <p:nvPr>
            <p:ph idx="1"/>
          </p:nvPr>
        </p:nvPicPr>
        <p:blipFill>
          <a:blip r:embed="rId2"/>
          <a:stretch>
            <a:fillRect/>
          </a:stretch>
        </p:blipFill>
        <p:spPr>
          <a:xfrm>
            <a:off x="457200" y="1125539"/>
            <a:ext cx="8229600" cy="5024628"/>
          </a:xfrm>
          <a:prstGeom prst="rect">
            <a:avLst/>
          </a:prstGeom>
        </p:spPr>
      </p:pic>
      <p:sp>
        <p:nvSpPr>
          <p:cNvPr id="4" name="Slide Number Placeholder 3"/>
          <p:cNvSpPr>
            <a:spLocks noGrp="1"/>
          </p:cNvSpPr>
          <p:nvPr>
            <p:ph type="sldNum" sz="quarter" idx="12"/>
          </p:nvPr>
        </p:nvSpPr>
        <p:spPr/>
        <p:txBody>
          <a:bodyPr/>
          <a:lstStyle/>
          <a:p>
            <a:pPr>
              <a:defRPr/>
            </a:pPr>
            <a:fld id="{606FFDA4-18F3-4E69-96BF-FB23A4924F12}" type="slidenum">
              <a:rPr lang="en-US" smtClean="0">
                <a:solidFill>
                  <a:srgbClr val="000000"/>
                </a:solidFill>
              </a:rPr>
              <a:pPr>
                <a:defRPr/>
              </a:pPr>
              <a:t>98</a:t>
            </a:fld>
            <a:endParaRPr lang="en-US">
              <a:solidFill>
                <a:srgbClr val="000000"/>
              </a:solidFill>
            </a:endParaRPr>
          </a:p>
        </p:txBody>
      </p:sp>
    </p:spTree>
    <p:extLst>
      <p:ext uri="{BB962C8B-B14F-4D97-AF65-F5344CB8AC3E}">
        <p14:creationId xmlns:p14="http://schemas.microsoft.com/office/powerpoint/2010/main" val="39574553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endParaRPr lang="en-US" sz="3200" dirty="0">
              <a:latin typeface="Nyala" panose="02000504070300020003" pitchFamily="2" charset="0"/>
            </a:endParaRPr>
          </a:p>
        </p:txBody>
      </p:sp>
      <p:sp>
        <p:nvSpPr>
          <p:cNvPr id="3" name="Content Placeholder 2"/>
          <p:cNvSpPr>
            <a:spLocks noGrp="1"/>
          </p:cNvSpPr>
          <p:nvPr>
            <p:ph idx="1"/>
          </p:nvPr>
        </p:nvSpPr>
        <p:spPr>
          <a:xfrm>
            <a:off x="685800" y="1981200"/>
            <a:ext cx="7772400" cy="4724400"/>
          </a:xfrm>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pPr>
              <a:defRPr/>
            </a:pPr>
            <a:fld id="{606FFDA4-18F3-4E69-96BF-FB23A4924F12}" type="slidenum">
              <a:rPr lang="en-US" smtClean="0">
                <a:solidFill>
                  <a:srgbClr val="000000"/>
                </a:solidFill>
              </a:rPr>
              <a:pPr>
                <a:defRPr/>
              </a:pPr>
              <a:t>99</a:t>
            </a:fld>
            <a:endParaRPr lang="en-US">
              <a:solidFill>
                <a:srgbClr val="000000"/>
              </a:solidFill>
            </a:endParaRPr>
          </a:p>
        </p:txBody>
      </p:sp>
      <p:sp>
        <p:nvSpPr>
          <p:cNvPr id="5" name="Rectangle 4"/>
          <p:cNvSpPr/>
          <p:nvPr/>
        </p:nvSpPr>
        <p:spPr>
          <a:xfrm rot="20332998">
            <a:off x="2381338" y="2967335"/>
            <a:ext cx="4381328" cy="923330"/>
          </a:xfrm>
          <a:prstGeom prst="rect">
            <a:avLst/>
          </a:prstGeom>
          <a:noFill/>
        </p:spPr>
        <p:txBody>
          <a:bodyPr wrap="none" lIns="91440" tIns="45720" rIns="91440" bIns="45720">
            <a:spAutoFit/>
          </a:bodyPr>
          <a:lstStyle/>
          <a:p>
            <a:pPr algn="ctr"/>
            <a:r>
              <a:rPr lang="en-US" sz="5400" b="1" i="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Tempus Sans ITC" panose="04020404030D07020202" pitchFamily="82" charset="0"/>
              </a:rPr>
              <a:t>Thank you…,!</a:t>
            </a:r>
            <a:endParaRPr lang="en-US" sz="54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empus Sans ITC" panose="04020404030D07020202" pitchFamily="82" charset="0"/>
            </a:endParaRPr>
          </a:p>
        </p:txBody>
      </p:sp>
    </p:spTree>
    <p:extLst>
      <p:ext uri="{BB962C8B-B14F-4D97-AF65-F5344CB8AC3E}">
        <p14:creationId xmlns:p14="http://schemas.microsoft.com/office/powerpoint/2010/main" val="309867470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2">
  <a:themeElements>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2" id="{25458D19-79AC-41DB-9597-ECC6D326EE0B}" vid="{E674CB55-50AF-46A9-9777-5E9ADA8325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756B012817234CA1969C4DCAF9D709" ma:contentTypeVersion="0" ma:contentTypeDescription="Create a new document." ma:contentTypeScope="" ma:versionID="398520eb6a28b2ddc2b25e61b17132c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A272A2-D97D-40D8-85BC-DEB23B7E668F}">
  <ds:schemaRefs>
    <ds:schemaRef ds:uri="http://schemas.microsoft.com/sharepoint/v3/contenttype/forms"/>
  </ds:schemaRefs>
</ds:datastoreItem>
</file>

<file path=customXml/itemProps2.xml><?xml version="1.0" encoding="utf-8"?>
<ds:datastoreItem xmlns:ds="http://schemas.openxmlformats.org/officeDocument/2006/customXml" ds:itemID="{C41C5F04-6D77-4F4A-A189-B97C867B48B1}">
  <ds:schemaRefs>
    <ds:schemaRef ds:uri="http://schemas.openxmlformats.org/package/2006/metadata/core-properties"/>
    <ds:schemaRef ds:uri="http://www.w3.org/XML/1998/namespace"/>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4673076-5E62-4798-98D7-2FEC7B79AC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34354</TotalTime>
  <Words>4631</Words>
  <Application>Microsoft Office PowerPoint</Application>
  <PresentationFormat>On-screen Show (4:3)</PresentationFormat>
  <Paragraphs>491</Paragraphs>
  <Slides>99</Slides>
  <Notes>41</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99</vt:i4>
      </vt:variant>
    </vt:vector>
  </HeadingPairs>
  <TitlesOfParts>
    <vt:vector size="113" baseType="lpstr">
      <vt:lpstr>Arial</vt:lpstr>
      <vt:lpstr>Calibri</vt:lpstr>
      <vt:lpstr>Garamond</vt:lpstr>
      <vt:lpstr>GreekC</vt:lpstr>
      <vt:lpstr>Nyala</vt:lpstr>
      <vt:lpstr>Symbol</vt:lpstr>
      <vt:lpstr>Tempus Sans ITC</vt:lpstr>
      <vt:lpstr>Times New Roman</vt:lpstr>
      <vt:lpstr>TimesNewRomanPSMT</vt:lpstr>
      <vt:lpstr>Verdana</vt:lpstr>
      <vt:lpstr>Wingdings</vt:lpstr>
      <vt:lpstr>1_Office Theme</vt:lpstr>
      <vt:lpstr>Theme2</vt:lpstr>
      <vt:lpstr>Equation</vt:lpstr>
      <vt:lpstr>Design of Shallow Foundation</vt:lpstr>
      <vt:lpstr>Introduction to Shallow Foundation Design</vt:lpstr>
      <vt:lpstr>Cont’d…</vt:lpstr>
      <vt:lpstr>Foundations Near Existing Structures:</vt:lpstr>
      <vt:lpstr>PowerPoint Presentation</vt:lpstr>
      <vt:lpstr>Foundations Near Existing Structures…</vt:lpstr>
      <vt:lpstr>Foundations Near Existing Structures…</vt:lpstr>
      <vt:lpstr>Factors affect  selecting of foundation type</vt:lpstr>
      <vt:lpstr>Shallow Foundations:</vt:lpstr>
      <vt:lpstr>1. Geotechnical Design</vt:lpstr>
      <vt:lpstr>Geotechnical Design </vt:lpstr>
      <vt:lpstr>Footings:</vt:lpstr>
      <vt:lpstr>PowerPoint Presentation</vt:lpstr>
      <vt:lpstr>Footings…</vt:lpstr>
      <vt:lpstr>Footings…</vt:lpstr>
      <vt:lpstr>PowerPoint Presentation</vt:lpstr>
      <vt:lpstr>PowerPoint Presentation</vt:lpstr>
      <vt:lpstr>Assumptions used in Footing Design</vt:lpstr>
      <vt:lpstr>Assumptions…</vt:lpstr>
      <vt:lpstr>Distribution of Soil Pressure</vt:lpstr>
      <vt:lpstr>Distribution of Soil Pressure</vt:lpstr>
      <vt:lpstr>Ultimate Bearing Capacity of Soil</vt:lpstr>
      <vt:lpstr>Allowable Bearing capacity of Soil</vt:lpstr>
      <vt:lpstr>PowerPoint Presentation</vt:lpstr>
      <vt:lpstr>Concentrically loaded Footings</vt:lpstr>
      <vt:lpstr>Design Considerations</vt:lpstr>
      <vt:lpstr>2. Structural Design</vt:lpstr>
      <vt:lpstr>Cont’d….</vt:lpstr>
      <vt:lpstr>Cont’d….</vt:lpstr>
      <vt:lpstr>Design of Isolated Footings</vt:lpstr>
      <vt:lpstr>PowerPoint Presentation</vt:lpstr>
      <vt:lpstr>PowerPoint Presentation</vt:lpstr>
      <vt:lpstr>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Compute the area of flexural reinforcement in each direction.</vt:lpstr>
      <vt:lpstr>PowerPoint Presentation</vt:lpstr>
      <vt:lpstr>6- Compute the area of flexural reinforcement in each direction.</vt:lpstr>
      <vt:lpstr>6- Compute the area of flexural reinforcement in each direction.</vt:lpstr>
      <vt:lpstr>6- Compute the area of flexural reinforcement in each direction</vt:lpstr>
      <vt:lpstr>PowerPoint Presentation</vt:lpstr>
      <vt:lpstr>PowerPoint Presentation</vt:lpstr>
      <vt:lpstr>7- Check for bearing strength of column and footing concrete</vt:lpstr>
      <vt:lpstr>PowerPoint Presentation</vt:lpstr>
      <vt:lpstr>PowerPoint Presentation</vt:lpstr>
      <vt:lpstr>PowerPoint Presentation</vt:lpstr>
      <vt:lpstr>PowerPoint Presentation</vt:lpstr>
      <vt:lpstr>Development length of the Reinforcing Bars</vt:lpstr>
      <vt:lpstr>Cont’d…</vt:lpstr>
      <vt:lpstr>9- Prepare neat design drawings showing footing dimensions and provided reinforcement.</vt:lpstr>
      <vt:lpstr>Combined Footings Design</vt:lpstr>
      <vt:lpstr>Combined Footings…</vt:lpstr>
      <vt:lpstr>Combined Footings…</vt:lpstr>
      <vt:lpstr>Combined Footings…</vt:lpstr>
      <vt:lpstr>Design Procedure for Rectangular Combined Footing</vt:lpstr>
      <vt:lpstr>The Problem:</vt:lpstr>
      <vt:lpstr>Design Procedure…</vt:lpstr>
      <vt:lpstr>PowerPoint Presentation</vt:lpstr>
      <vt:lpstr>PowerPoint Presentation</vt:lpstr>
      <vt:lpstr>Cont’d…</vt:lpstr>
      <vt:lpstr>Design…</vt:lpstr>
      <vt:lpstr>Cont’d…</vt:lpstr>
      <vt:lpstr>Cont’d……</vt:lpstr>
      <vt:lpstr>Cont’d…</vt:lpstr>
      <vt:lpstr>Example on Trapezoid-shaped Footings</vt:lpstr>
      <vt:lpstr>Trapezoidal…</vt:lpstr>
      <vt:lpstr>Trapezoidal…</vt:lpstr>
      <vt:lpstr>Trapezoidal…</vt:lpstr>
      <vt:lpstr>Trapezoidal…</vt:lpstr>
      <vt:lpstr>PowerPoint Presentation</vt:lpstr>
      <vt:lpstr>Trapezoidal…</vt:lpstr>
      <vt:lpstr>Strap Footings Design</vt:lpstr>
      <vt:lpstr>Strap Footings… </vt:lpstr>
      <vt:lpstr>Strap Footings… </vt:lpstr>
      <vt:lpstr>Cont’d… </vt:lpstr>
      <vt:lpstr>Strap Footings… </vt:lpstr>
      <vt:lpstr>Cont’d… </vt:lpstr>
      <vt:lpstr>Quiz (5%)</vt:lpstr>
      <vt:lpstr>Structural Design of Mat Foundation </vt:lpstr>
      <vt:lpstr>PowerPoint Presentation</vt:lpstr>
      <vt:lpstr>Cont’d…</vt:lpstr>
      <vt:lpstr>Cont’d…</vt:lpstr>
      <vt:lpstr>Cont’d…</vt:lpstr>
      <vt:lpstr>PowerPoint Presentation</vt:lpstr>
      <vt:lpstr>Cont’d…</vt:lpstr>
      <vt:lpstr>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Geotechnical Engineering II</dc:title>
  <dc:creator>userh</dc:creator>
  <cp:lastModifiedBy>Windows User</cp:lastModifiedBy>
  <cp:revision>1084</cp:revision>
  <cp:lastPrinted>2013-02-28T20:07:12Z</cp:lastPrinted>
  <dcterms:created xsi:type="dcterms:W3CDTF">2013-01-01T10:48:04Z</dcterms:created>
  <dcterms:modified xsi:type="dcterms:W3CDTF">2020-05-06T08:54:29Z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0x010100AC756B012817234CA1969C4DCAF9D709</vt:lpwstr>
  </property>
</Properties>
</file>