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256" r:id="rId3"/>
    <p:sldId id="267" r:id="rId4"/>
    <p:sldId id="268" r:id="rId5"/>
    <p:sldId id="266" r:id="rId6"/>
    <p:sldId id="265" r:id="rId7"/>
    <p:sldId id="270" r:id="rId8"/>
    <p:sldId id="275" r:id="rId9"/>
    <p:sldId id="276" r:id="rId10"/>
    <p:sldId id="271" r:id="rId11"/>
    <p:sldId id="277" r:id="rId12"/>
    <p:sldId id="278" r:id="rId13"/>
    <p:sldId id="279" r:id="rId14"/>
    <p:sldId id="280" r:id="rId15"/>
    <p:sldId id="281" r:id="rId16"/>
    <p:sldId id="282" r:id="rId17"/>
    <p:sldId id="283" r:id="rId18"/>
    <p:sldId id="284" r:id="rId19"/>
    <p:sldId id="285" r:id="rId20"/>
    <p:sldId id="272" r:id="rId21"/>
    <p:sldId id="269" r:id="rId22"/>
    <p:sldId id="257" r:id="rId23"/>
    <p:sldId id="258" r:id="rId24"/>
    <p:sldId id="259" r:id="rId25"/>
    <p:sldId id="261" r:id="rId26"/>
    <p:sldId id="262" r:id="rId27"/>
    <p:sldId id="263" r:id="rId28"/>
    <p:sldId id="264" r:id="rId29"/>
    <p:sldId id="287" r:id="rId30"/>
    <p:sldId id="288" r:id="rId31"/>
    <p:sldId id="289" r:id="rId32"/>
    <p:sldId id="290" r:id="rId33"/>
    <p:sldId id="291" r:id="rId34"/>
    <p:sldId id="292" r:id="rId35"/>
    <p:sldId id="293" r:id="rId36"/>
    <p:sldId id="294" r:id="rId37"/>
    <p:sldId id="295" r:id="rId38"/>
    <p:sldId id="273" r:id="rId39"/>
    <p:sldId id="274" r:id="rId40"/>
    <p:sldId id="298" r:id="rId41"/>
    <p:sldId id="299" r:id="rId42"/>
    <p:sldId id="300" r:id="rId43"/>
    <p:sldId id="30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6AC1-5B54-4B73-A08D-9E986479F8CE}"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B7D5F-907A-4418-9CCB-496FE48867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6AC1-5B54-4B73-A08D-9E986479F8CE}"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B7D5F-907A-4418-9CCB-496FE48867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6AC1-5B54-4B73-A08D-9E986479F8CE}"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B7D5F-907A-4418-9CCB-496FE48867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6AC1-5B54-4B73-A08D-9E986479F8CE}"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B7D5F-907A-4418-9CCB-496FE48867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6AC1-5B54-4B73-A08D-9E986479F8CE}" type="datetimeFigureOut">
              <a:rPr lang="en-US" smtClean="0"/>
              <a:pPr/>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B7D5F-907A-4418-9CCB-496FE48867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6AC1-5B54-4B73-A08D-9E986479F8CE}" type="datetimeFigureOut">
              <a:rPr lang="en-US" smtClean="0"/>
              <a:pPr/>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B7D5F-907A-4418-9CCB-496FE48867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6AC1-5B54-4B73-A08D-9E986479F8CE}" type="datetimeFigureOut">
              <a:rPr lang="en-US" smtClean="0"/>
              <a:pPr/>
              <a:t>5/25/2020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B7D5F-907A-4418-9CCB-496FE48867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6AC1-5B54-4B73-A08D-9E986479F8CE}" type="datetimeFigureOut">
              <a:rPr lang="en-US" smtClean="0"/>
              <a:pPr/>
              <a:t>5/25/2020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B7D5F-907A-4418-9CCB-496FE48867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6AC1-5B54-4B73-A08D-9E986479F8CE}" type="datetimeFigureOut">
              <a:rPr lang="en-US" smtClean="0"/>
              <a:pPr/>
              <a:t>5/25/2020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B7D5F-907A-4418-9CCB-496FE48867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6AC1-5B54-4B73-A08D-9E986479F8CE}" type="datetimeFigureOut">
              <a:rPr lang="en-US" smtClean="0"/>
              <a:pPr/>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B7D5F-907A-4418-9CCB-496FE48867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6AC1-5B54-4B73-A08D-9E986479F8CE}" type="datetimeFigureOut">
              <a:rPr lang="en-US" smtClean="0"/>
              <a:pPr/>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B7D5F-907A-4418-9CCB-496FE48867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E6AC1-5B54-4B73-A08D-9E986479F8CE}" type="datetimeFigureOut">
              <a:rPr lang="en-US" smtClean="0"/>
              <a:pPr/>
              <a:t>5/25/2020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B7D5F-907A-4418-9CCB-496FE48867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archcio-midmarket.techtarget.com/definition/character"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9700" y="2895600"/>
            <a:ext cx="6858000" cy="1995486"/>
          </a:xfrm>
        </p:spPr>
        <p:txBody>
          <a:bodyPr>
            <a:noAutofit/>
          </a:bodyPr>
          <a:lstStyle/>
          <a:p>
            <a:pPr algn="ctr"/>
            <a:r>
              <a:rPr lang="en-GB" sz="2800" b="1" dirty="0" smtClean="0">
                <a:solidFill>
                  <a:srgbClr val="C00000"/>
                </a:solidFill>
              </a:rPr>
              <a:t>Ambo </a:t>
            </a:r>
            <a:r>
              <a:rPr lang="en-GB" sz="2800" b="1" dirty="0" smtClean="0">
                <a:solidFill>
                  <a:srgbClr val="C00000"/>
                </a:solidFill>
              </a:rPr>
              <a:t>University</a:t>
            </a:r>
            <a:r>
              <a:rPr lang="am-ET" sz="2800" b="1" dirty="0" smtClean="0">
                <a:solidFill>
                  <a:srgbClr val="C00000"/>
                </a:solidFill>
              </a:rPr>
              <a:t/>
            </a:r>
            <a:br>
              <a:rPr lang="am-ET" sz="2800" b="1" dirty="0" smtClean="0">
                <a:solidFill>
                  <a:srgbClr val="C00000"/>
                </a:solidFill>
              </a:rPr>
            </a:br>
            <a:r>
              <a:rPr lang="en-US" sz="2800" b="1" dirty="0" err="1" smtClean="0">
                <a:solidFill>
                  <a:srgbClr val="C00000"/>
                </a:solidFill>
              </a:rPr>
              <a:t>Woliso</a:t>
            </a:r>
            <a:r>
              <a:rPr lang="en-US" sz="2800" b="1" dirty="0" smtClean="0">
                <a:solidFill>
                  <a:srgbClr val="C00000"/>
                </a:solidFill>
              </a:rPr>
              <a:t> Campus </a:t>
            </a:r>
            <a:r>
              <a:rPr lang="en-GB" sz="2800" b="1" dirty="0">
                <a:solidFill>
                  <a:srgbClr val="C00000"/>
                </a:solidFill>
              </a:rPr>
              <a:t>,</a:t>
            </a:r>
            <a:r>
              <a:rPr lang="en-GB" sz="2800" b="1" dirty="0" smtClean="0">
                <a:solidFill>
                  <a:srgbClr val="C00000"/>
                </a:solidFill>
              </a:rPr>
              <a:t>Technology and Informatics School</a:t>
            </a:r>
            <a:r>
              <a:rPr lang="en-GB" sz="2800" b="1" dirty="0" smtClean="0">
                <a:solidFill>
                  <a:srgbClr val="C00000"/>
                </a:solidFill>
              </a:rPr>
              <a:t/>
            </a:r>
            <a:br>
              <a:rPr lang="en-GB" sz="2800" b="1" dirty="0" smtClean="0">
                <a:solidFill>
                  <a:srgbClr val="C00000"/>
                </a:solidFill>
              </a:rPr>
            </a:br>
            <a:r>
              <a:rPr lang="en-GB" sz="2800" b="1" dirty="0" smtClean="0">
                <a:solidFill>
                  <a:srgbClr val="C00000"/>
                </a:solidFill>
              </a:rPr>
              <a:t>Department of Computer Science</a:t>
            </a:r>
            <a:r>
              <a:rPr lang="en-GB" sz="3200" b="1" dirty="0" smtClean="0"/>
              <a:t/>
            </a:r>
            <a:br>
              <a:rPr lang="en-GB" sz="3200" b="1" dirty="0" smtClean="0"/>
            </a:br>
            <a:endParaRPr lang="en-ZA" sz="3200" dirty="0"/>
          </a:p>
        </p:txBody>
      </p:sp>
      <p:sp>
        <p:nvSpPr>
          <p:cNvPr id="3" name="Subtitle 2"/>
          <p:cNvSpPr>
            <a:spLocks noGrp="1"/>
          </p:cNvSpPr>
          <p:nvPr>
            <p:ph type="subTitle" idx="1"/>
          </p:nvPr>
        </p:nvSpPr>
        <p:spPr>
          <a:xfrm>
            <a:off x="1066800" y="4891086"/>
            <a:ext cx="7143800" cy="1307010"/>
          </a:xfrm>
        </p:spPr>
        <p:txBody>
          <a:bodyPr>
            <a:noAutofit/>
          </a:bodyPr>
          <a:lstStyle/>
          <a:p>
            <a:pPr algn="ctr"/>
            <a:r>
              <a:rPr lang="en-ZA" b="1" dirty="0" smtClean="0">
                <a:solidFill>
                  <a:srgbClr val="0070C0"/>
                </a:solidFill>
              </a:rPr>
              <a:t>Data Communication and Computer Networks </a:t>
            </a:r>
            <a:endParaRPr lang="en-ZA" b="1" dirty="0">
              <a:solidFill>
                <a:srgbClr val="0070C0"/>
              </a:solidFill>
            </a:endParaRPr>
          </a:p>
        </p:txBody>
      </p:sp>
      <p:sp>
        <p:nvSpPr>
          <p:cNvPr id="4" name="Slide Number Placeholder 3"/>
          <p:cNvSpPr>
            <a:spLocks noGrp="1"/>
          </p:cNvSpPr>
          <p:nvPr>
            <p:ph type="sldNum" sz="quarter" idx="12"/>
          </p:nvPr>
        </p:nvSpPr>
        <p:spPr/>
        <p:txBody>
          <a:bodyPr/>
          <a:lstStyle/>
          <a:p>
            <a:fld id="{522E0B57-62C1-429C-BF1E-F8C5E245AE4F}" type="slidenum">
              <a:rPr lang="en-ZA" smtClean="0"/>
              <a:pPr/>
              <a:t>1</a:t>
            </a:fld>
            <a:endParaRPr lang="en-ZA"/>
          </a:p>
        </p:txBody>
      </p:sp>
    </p:spTree>
    <p:extLst>
      <p:ext uri="{BB962C8B-B14F-4D97-AF65-F5344CB8AC3E}">
        <p14:creationId xmlns:p14="http://schemas.microsoft.com/office/powerpoint/2010/main" val="1054324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Data Transmission Format</a:t>
            </a:r>
            <a:endParaRPr lang="en-US" dirty="0"/>
          </a:p>
        </p:txBody>
      </p:sp>
      <p:sp>
        <p:nvSpPr>
          <p:cNvPr id="3" name="Content Placeholder 2"/>
          <p:cNvSpPr>
            <a:spLocks noGrp="1"/>
          </p:cNvSpPr>
          <p:nvPr>
            <p:ph idx="1"/>
          </p:nvPr>
        </p:nvSpPr>
        <p:spPr>
          <a:xfrm>
            <a:off x="457200" y="1295400"/>
            <a:ext cx="8229600" cy="4525963"/>
          </a:xfrm>
        </p:spPr>
        <p:txBody>
          <a:bodyPr>
            <a:normAutofit fontScale="70000" lnSpcReduction="20000"/>
          </a:bodyPr>
          <a:lstStyle/>
          <a:p>
            <a:r>
              <a:rPr lang="en-US" sz="3400" b="1" dirty="0" smtClean="0"/>
              <a:t>Data : </a:t>
            </a:r>
            <a:r>
              <a:rPr lang="en-US" sz="3400" dirty="0" smtClean="0"/>
              <a:t>are entities that convey meaning, or information.</a:t>
            </a:r>
          </a:p>
          <a:p>
            <a:pPr>
              <a:buNone/>
            </a:pPr>
            <a:r>
              <a:rPr lang="en-US" sz="3400" dirty="0" smtClean="0"/>
              <a:t>               : raw facts.</a:t>
            </a:r>
          </a:p>
          <a:p>
            <a:r>
              <a:rPr lang="en-US" sz="3400" b="1" dirty="0" smtClean="0"/>
              <a:t> Signals : </a:t>
            </a:r>
            <a:r>
              <a:rPr lang="en-US" sz="3400" dirty="0" smtClean="0"/>
              <a:t>a detectable transmitted energy that carries  information.</a:t>
            </a:r>
          </a:p>
          <a:p>
            <a:pPr>
              <a:buNone/>
            </a:pPr>
            <a:r>
              <a:rPr lang="en-US" sz="3400" b="1" dirty="0" smtClean="0"/>
              <a:t>                     : </a:t>
            </a:r>
            <a:r>
              <a:rPr lang="en-US" sz="3400" dirty="0" smtClean="0"/>
              <a:t>are electric or electromagnetic representations of            data. </a:t>
            </a:r>
          </a:p>
          <a:p>
            <a:r>
              <a:rPr lang="en-US" sz="3400" b="1" dirty="0" smtClean="0"/>
              <a:t>Signaling : </a:t>
            </a:r>
            <a:r>
              <a:rPr lang="en-US" sz="3400" dirty="0" smtClean="0"/>
              <a:t>is the physical propagation of the signal along a suitable medium.</a:t>
            </a:r>
          </a:p>
          <a:p>
            <a:r>
              <a:rPr lang="en-US" sz="3400" dirty="0" smtClean="0"/>
              <a:t> </a:t>
            </a:r>
            <a:r>
              <a:rPr lang="en-US" sz="3400" b="1" dirty="0" smtClean="0"/>
              <a:t>Transmission : </a:t>
            </a:r>
            <a:r>
              <a:rPr lang="en-US" sz="3400" dirty="0" smtClean="0"/>
              <a:t>is the communication</a:t>
            </a:r>
            <a:r>
              <a:rPr lang="en-US" sz="3400" b="1" dirty="0" smtClean="0"/>
              <a:t> </a:t>
            </a:r>
            <a:r>
              <a:rPr lang="en-US" sz="3400" dirty="0" smtClean="0"/>
              <a:t>of data by the propagation and processing of signals.</a:t>
            </a:r>
          </a:p>
          <a:p>
            <a:r>
              <a:rPr lang="en-US" sz="3400" dirty="0" smtClean="0"/>
              <a:t>Data must be transformed to electromagnetic signals to be transmitted.</a:t>
            </a:r>
          </a:p>
          <a:p>
            <a:r>
              <a:rPr lang="en-US" sz="3400" dirty="0" smtClean="0"/>
              <a:t>Data can be analog or digital</a:t>
            </a:r>
            <a:r>
              <a:rPr lang="en-US" dirty="0" smtClean="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Versus Analog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Analog data : refers to information that is   continuous.</a:t>
            </a:r>
          </a:p>
          <a:p>
            <a:r>
              <a:rPr lang="en-US" dirty="0" smtClean="0"/>
              <a:t>Digital data : refers to information that has discrete states. </a:t>
            </a:r>
          </a:p>
          <a:p>
            <a:pPr>
              <a:buNone/>
            </a:pPr>
            <a:r>
              <a:rPr lang="en-US" dirty="0" smtClean="0"/>
              <a:t>For example, an analog clock that has hour, minute, and second hands gives information in a continuous form;</a:t>
            </a:r>
          </a:p>
          <a:p>
            <a:pPr>
              <a:buFont typeface="Wingdings" pitchFamily="2" charset="2"/>
              <a:buChar char="Ø"/>
            </a:pPr>
            <a:r>
              <a:rPr lang="en-US" dirty="0" smtClean="0"/>
              <a:t>the movements of the hands are continuous.</a:t>
            </a:r>
          </a:p>
          <a:p>
            <a:pPr>
              <a:buFont typeface="Wingdings" pitchFamily="2" charset="2"/>
              <a:buChar char="Ø"/>
            </a:pPr>
            <a:r>
              <a:rPr lang="en-US" dirty="0" smtClean="0"/>
              <a:t> On the other hand, a digital clock that reports the hours and the minutes will change suddenly from 8:05 to 8:06.</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fontScale="92500" lnSpcReduction="20000"/>
          </a:bodyPr>
          <a:lstStyle/>
          <a:p>
            <a:r>
              <a:rPr lang="en-US" dirty="0" smtClean="0"/>
              <a:t>For a computer to use data it must be in discrete digital form.</a:t>
            </a:r>
          </a:p>
          <a:p>
            <a:pPr>
              <a:buFont typeface="Wingdings" pitchFamily="2" charset="2"/>
              <a:buChar char="Ø"/>
            </a:pPr>
            <a:r>
              <a:rPr lang="en-US" b="1" dirty="0" smtClean="0"/>
              <a:t>Digital-to-digital conversion </a:t>
            </a:r>
          </a:p>
          <a:p>
            <a:pPr>
              <a:buNone/>
            </a:pPr>
            <a:r>
              <a:rPr lang="nn-NO" dirty="0" smtClean="0"/>
              <a:t>         : . convert digital data into digital signals </a:t>
            </a:r>
            <a:endParaRPr lang="en-US" b="1" dirty="0" smtClean="0"/>
          </a:p>
          <a:p>
            <a:pPr>
              <a:buNone/>
            </a:pPr>
            <a:r>
              <a:rPr lang="en-US" b="1" dirty="0" smtClean="0"/>
              <a:t>     : . i</a:t>
            </a:r>
            <a:r>
              <a:rPr lang="en-US" dirty="0" smtClean="0"/>
              <a:t>t can be done in two ways, line coding and block coding. For all communications, line coding is necessary whereas block coding is optional. </a:t>
            </a:r>
          </a:p>
          <a:p>
            <a:pPr marL="571500" indent="-571500">
              <a:buNone/>
            </a:pPr>
            <a:r>
              <a:rPr lang="en-US" b="1" dirty="0" smtClean="0"/>
              <a:t>         Line Coding </a:t>
            </a:r>
          </a:p>
          <a:p>
            <a:r>
              <a:rPr lang="en-US" dirty="0" smtClean="0"/>
              <a:t>The process for converting digital data into digital signal is said to be Line Coding. </a:t>
            </a:r>
          </a:p>
          <a:p>
            <a:r>
              <a:rPr lang="en-US" dirty="0" smtClean="0"/>
              <a:t>Digital data is found in digital format, which is binary bits. It is represented (stored) internally as series of 1s and 0s.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838200" y="1752600"/>
            <a:ext cx="7474536" cy="2495550"/>
          </a:xfrm>
          <a:prstGeom prst="rect">
            <a:avLst/>
          </a:prstGeom>
          <a:noFill/>
          <a:ln w="9525">
            <a:noFill/>
            <a:miter lim="800000"/>
            <a:headEnd/>
            <a:tailEnd/>
          </a:ln>
          <a:effectLst/>
        </p:spPr>
      </p:pic>
      <p:sp>
        <p:nvSpPr>
          <p:cNvPr id="6" name="Content Placeholder 5"/>
          <p:cNvSpPr>
            <a:spLocks noGrp="1"/>
          </p:cNvSpPr>
          <p:nvPr>
            <p:ph idx="1"/>
          </p:nvPr>
        </p:nvSpPr>
        <p:spPr>
          <a:xfrm>
            <a:off x="457200" y="838200"/>
            <a:ext cx="8229600" cy="4525963"/>
          </a:xfrm>
        </p:spPr>
        <p:txBody>
          <a:bodyPr/>
          <a:lstStyle/>
          <a:p>
            <a:pPr algn="ctr">
              <a:buNone/>
            </a:pPr>
            <a:r>
              <a:rPr lang="en-US" dirty="0" smtClean="0"/>
              <a:t>Line coding image</a:t>
            </a:r>
            <a:endParaRPr lang="en-US" dirty="0"/>
          </a:p>
        </p:txBody>
      </p:sp>
      <p:sp>
        <p:nvSpPr>
          <p:cNvPr id="7" name="Rectangle 6"/>
          <p:cNvSpPr/>
          <p:nvPr/>
        </p:nvSpPr>
        <p:spPr>
          <a:xfrm>
            <a:off x="914400" y="4572000"/>
            <a:ext cx="7467600" cy="1938992"/>
          </a:xfrm>
          <a:prstGeom prst="rect">
            <a:avLst/>
          </a:prstGeom>
        </p:spPr>
        <p:txBody>
          <a:bodyPr wrap="square">
            <a:spAutoFit/>
          </a:bodyPr>
          <a:lstStyle/>
          <a:p>
            <a:pPr>
              <a:buFont typeface="Arial" pitchFamily="34" charset="0"/>
              <a:buChar char="•"/>
            </a:pPr>
            <a:r>
              <a:rPr lang="en-US" sz="2000" dirty="0" smtClean="0"/>
              <a:t>Digital signals which represents digital data, represented as discrete</a:t>
            </a:r>
            <a:r>
              <a:rPr lang="en-US" dirty="0" smtClean="0"/>
              <a:t> </a:t>
            </a:r>
            <a:r>
              <a:rPr lang="en-US" sz="2000" dirty="0" smtClean="0"/>
              <a:t>signals </a:t>
            </a:r>
            <a:r>
              <a:rPr lang="en-US" dirty="0" smtClean="0"/>
              <a:t>.</a:t>
            </a:r>
          </a:p>
          <a:p>
            <a:pPr>
              <a:buFont typeface="Arial" pitchFamily="34" charset="0"/>
              <a:buChar char="•"/>
            </a:pPr>
            <a:r>
              <a:rPr lang="en-US" sz="2000" b="1" dirty="0" smtClean="0"/>
              <a:t>Encoding</a:t>
            </a:r>
            <a:r>
              <a:rPr lang="en-US" sz="2000" dirty="0" smtClean="0"/>
              <a:t> is the process of putting a sequence of </a:t>
            </a:r>
            <a:r>
              <a:rPr lang="en-US" sz="2000" u="sng" dirty="0" smtClean="0">
                <a:hlinkClick r:id="rId3"/>
              </a:rPr>
              <a:t>character</a:t>
            </a:r>
            <a:r>
              <a:rPr lang="en-US" sz="2000" dirty="0" smtClean="0"/>
              <a:t>s  into a specialized format for efficient transmission or storage. </a:t>
            </a:r>
          </a:p>
          <a:p>
            <a:pPr>
              <a:buFont typeface="Arial" pitchFamily="34" charset="0"/>
              <a:buChar char="•"/>
            </a:pPr>
            <a:r>
              <a:rPr lang="en-US" sz="2000" b="1" dirty="0" smtClean="0"/>
              <a:t>Decoding  </a:t>
            </a:r>
            <a:r>
              <a:rPr lang="en-US" sz="2000" dirty="0" smtClean="0"/>
              <a:t>the conversion of an encoded format back into the original sequence of characters.</a:t>
            </a:r>
            <a:endParaRPr lang="en-US"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pPr>
              <a:buNone/>
            </a:pPr>
            <a:r>
              <a:rPr lang="en-US" dirty="0" smtClean="0"/>
              <a:t>There are three types of line coding schemes available: </a:t>
            </a:r>
          </a:p>
          <a:p>
            <a:pPr marL="571500" indent="-571500">
              <a:buFont typeface="+mj-lt"/>
              <a:buAutoNum type="romanLcPeriod"/>
            </a:pPr>
            <a:r>
              <a:rPr lang="en-US" dirty="0" smtClean="0"/>
              <a:t>Unipolar encoding schemes :. uses single voltage level to represent data. </a:t>
            </a:r>
          </a:p>
          <a:p>
            <a:pPr marL="571500" indent="-571500">
              <a:buFont typeface="+mj-lt"/>
              <a:buAutoNum type="romanLcPeriod"/>
            </a:pPr>
            <a:r>
              <a:rPr lang="en-US" dirty="0" smtClean="0"/>
              <a:t>Polar encoding schemes :. multiple voltage levels are used to represent binary values. </a:t>
            </a:r>
          </a:p>
          <a:p>
            <a:pPr marL="571500" indent="-571500">
              <a:buFont typeface="+mj-lt"/>
              <a:buAutoNum type="romanLcPeriod"/>
            </a:pPr>
            <a:r>
              <a:rPr lang="en-US" dirty="0" smtClean="0"/>
              <a:t>Bipolar encoding :. uses three voltage levels, positive, negative and zero. </a:t>
            </a:r>
          </a:p>
          <a:p>
            <a:pPr marL="571500" indent="-571500">
              <a:buNone/>
            </a:pPr>
            <a:r>
              <a:rPr lang="en-US" b="1" dirty="0" smtClean="0"/>
              <a:t>G-Assignment1– is digital or analog signal is preferable (list reason)?</a:t>
            </a:r>
          </a:p>
          <a:p>
            <a:pPr marL="571500" indent="-571500">
              <a:buNone/>
            </a:pPr>
            <a:r>
              <a:rPr lang="en-US" b="1" dirty="0" smtClean="0"/>
              <a:t>            - Explain line coding schemes with graphical  representation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normAutofit fontScale="92500"/>
          </a:bodyPr>
          <a:lstStyle/>
          <a:p>
            <a:pPr>
              <a:buNone/>
            </a:pPr>
            <a:r>
              <a:rPr lang="en-US" b="1" dirty="0" smtClean="0"/>
              <a:t>                    Block </a:t>
            </a:r>
            <a:r>
              <a:rPr lang="en-US" sz="3000" b="1" dirty="0" smtClean="0"/>
              <a:t>Coding  </a:t>
            </a:r>
          </a:p>
          <a:p>
            <a:r>
              <a:rPr lang="en-US" sz="2800" dirty="0" smtClean="0"/>
              <a:t>To ensure accuracy of data frame received, redundant bits are used.</a:t>
            </a:r>
          </a:p>
          <a:p>
            <a:r>
              <a:rPr lang="en-US" sz="2800" dirty="0" smtClean="0"/>
              <a:t> redundant bit(s) are added to each block of information bits to ensure synchronization and error detection</a:t>
            </a:r>
          </a:p>
          <a:p>
            <a:pPr>
              <a:buNone/>
            </a:pPr>
            <a:r>
              <a:rPr lang="en-US" sz="2800" dirty="0" smtClean="0"/>
              <a:t>For example, in even parity one parity bit is added to make the count of 1s in the frame even. This way the original number of bits are increased. It is called </a:t>
            </a:r>
            <a:r>
              <a:rPr lang="en-US" sz="2800" b="1" dirty="0" smtClean="0"/>
              <a:t>Block Coding.</a:t>
            </a:r>
          </a:p>
          <a:p>
            <a:pPr>
              <a:buNone/>
            </a:pPr>
            <a:r>
              <a:rPr lang="en-US" sz="2800" dirty="0" smtClean="0"/>
              <a:t>After block coding is done it is line coded for transmission.</a:t>
            </a:r>
            <a:endParaRPr lang="en-US" sz="3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b="1" dirty="0" smtClean="0"/>
              <a:t>Analog-to-Digital Conversion</a:t>
            </a:r>
            <a:endParaRPr lang="en-US" sz="3200" dirty="0"/>
          </a:p>
        </p:txBody>
      </p:sp>
      <p:sp>
        <p:nvSpPr>
          <p:cNvPr id="3" name="Content Placeholder 2"/>
          <p:cNvSpPr>
            <a:spLocks noGrp="1"/>
          </p:cNvSpPr>
          <p:nvPr>
            <p:ph idx="1"/>
          </p:nvPr>
        </p:nvSpPr>
        <p:spPr>
          <a:xfrm>
            <a:off x="457200" y="1295400"/>
            <a:ext cx="8229600" cy="4525963"/>
          </a:xfrm>
        </p:spPr>
        <p:txBody>
          <a:bodyPr>
            <a:normAutofit fontScale="77500" lnSpcReduction="20000"/>
          </a:bodyPr>
          <a:lstStyle/>
          <a:p>
            <a:r>
              <a:rPr lang="en-US" dirty="0" smtClean="0"/>
              <a:t>Microphones create analog voice and camera creates analog videos, which are treated us analog data. To transmit this analog data over digital signals, we need analog to digital conversion.</a:t>
            </a:r>
          </a:p>
          <a:p>
            <a:r>
              <a:rPr lang="en-US" dirty="0" smtClean="0"/>
              <a:t>Analog data is a continuous stream of data in the wave form whereas digital data is discrete. To convert analog wave into digital data, we use Pulse Code Modulation (PCM).</a:t>
            </a:r>
          </a:p>
          <a:p>
            <a:r>
              <a:rPr lang="en-US" dirty="0" smtClean="0"/>
              <a:t>PCM is one of the most commonly used method to convert analog data into digital form. It involves three steps: </a:t>
            </a:r>
          </a:p>
          <a:p>
            <a:pPr marL="571500" indent="-571500">
              <a:buFont typeface="+mj-lt"/>
              <a:buAutoNum type="romanLcPeriod"/>
            </a:pPr>
            <a:r>
              <a:rPr lang="en-US" dirty="0" smtClean="0"/>
              <a:t>Sampling </a:t>
            </a:r>
          </a:p>
          <a:p>
            <a:pPr marL="571500" indent="-571500">
              <a:buFont typeface="+mj-lt"/>
              <a:buAutoNum type="romanLcPeriod"/>
            </a:pPr>
            <a:r>
              <a:rPr lang="en-US" dirty="0" smtClean="0"/>
              <a:t> Quantization </a:t>
            </a:r>
          </a:p>
          <a:p>
            <a:pPr marL="571500" indent="-571500">
              <a:buFont typeface="+mj-lt"/>
              <a:buAutoNum type="romanLcPeriod"/>
            </a:pPr>
            <a:r>
              <a:rPr lang="en-US" dirty="0" smtClean="0"/>
              <a:t>Encoding.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762000" y="3505200"/>
            <a:ext cx="7391400" cy="2143071"/>
          </a:xfrm>
          <a:prstGeom prst="rect">
            <a:avLst/>
          </a:prstGeom>
          <a:noFill/>
          <a:ln w="9525">
            <a:noFill/>
            <a:miter lim="800000"/>
            <a:headEnd/>
            <a:tailEnd/>
          </a:ln>
          <a:effectLst/>
        </p:spPr>
      </p:pic>
      <p:sp>
        <p:nvSpPr>
          <p:cNvPr id="6" name="Content Placeholder 5"/>
          <p:cNvSpPr>
            <a:spLocks noGrp="1"/>
          </p:cNvSpPr>
          <p:nvPr>
            <p:ph idx="1"/>
          </p:nvPr>
        </p:nvSpPr>
        <p:spPr>
          <a:xfrm>
            <a:off x="457200" y="533400"/>
            <a:ext cx="8229600" cy="5410200"/>
          </a:xfrm>
        </p:spPr>
        <p:txBody>
          <a:bodyPr/>
          <a:lstStyle/>
          <a:p>
            <a:pPr>
              <a:buNone/>
            </a:pPr>
            <a:r>
              <a:rPr lang="en-US" dirty="0" smtClean="0"/>
              <a:t>                             Sampling</a:t>
            </a:r>
          </a:p>
          <a:p>
            <a:r>
              <a:rPr lang="en-US" sz="2400" dirty="0" smtClean="0"/>
              <a:t>The analog signal is sampled every T interval. Most important factor in sampling is the rate at which analog signal is sampled. </a:t>
            </a:r>
          </a:p>
          <a:p>
            <a:r>
              <a:rPr lang="en-US" sz="2400" dirty="0" smtClean="0"/>
              <a:t>According to Nyquist Theorem, the sampling rate must be at least two times of the highest frequency of the signal. </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Quantization</a:t>
            </a:r>
            <a:endParaRPr lang="en-US" sz="3200" dirty="0"/>
          </a:p>
        </p:txBody>
      </p:sp>
      <p:pic>
        <p:nvPicPr>
          <p:cNvPr id="5" name="Picture 2"/>
          <p:cNvPicPr>
            <a:picLocks noChangeAspect="1" noChangeArrowheads="1"/>
          </p:cNvPicPr>
          <p:nvPr/>
        </p:nvPicPr>
        <p:blipFill>
          <a:blip r:embed="rId2"/>
          <a:srcRect/>
          <a:stretch>
            <a:fillRect/>
          </a:stretch>
        </p:blipFill>
        <p:spPr bwMode="auto">
          <a:xfrm>
            <a:off x="838200" y="3810000"/>
            <a:ext cx="7656094" cy="2277269"/>
          </a:xfrm>
          <a:prstGeom prst="rect">
            <a:avLst/>
          </a:prstGeom>
          <a:noFill/>
          <a:ln w="9525">
            <a:noFill/>
            <a:miter lim="800000"/>
            <a:headEnd/>
            <a:tailEnd/>
          </a:ln>
          <a:effectLst/>
        </p:spPr>
      </p:pic>
      <p:sp>
        <p:nvSpPr>
          <p:cNvPr id="6" name="Content Placeholder 5"/>
          <p:cNvSpPr>
            <a:spLocks noGrp="1"/>
          </p:cNvSpPr>
          <p:nvPr>
            <p:ph idx="1"/>
          </p:nvPr>
        </p:nvSpPr>
        <p:spPr>
          <a:xfrm>
            <a:off x="457200" y="1295400"/>
            <a:ext cx="8229600" cy="4525963"/>
          </a:xfrm>
        </p:spPr>
        <p:txBody>
          <a:bodyPr>
            <a:normAutofit/>
          </a:bodyPr>
          <a:lstStyle/>
          <a:p>
            <a:r>
              <a:rPr lang="en-US" sz="2400" dirty="0" smtClean="0"/>
              <a:t>Sampling yields discrete form of continuous analog signal. Every discrete pattern shows the amplitude of the analog signal at that instance.</a:t>
            </a:r>
          </a:p>
          <a:p>
            <a:r>
              <a:rPr lang="en-US" sz="2400" dirty="0" smtClean="0"/>
              <a:t>Quantization is approximation of the instantaneous analog value.</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Encoding</a:t>
            </a:r>
            <a:endParaRPr lang="en-US" sz="3200" dirty="0"/>
          </a:p>
        </p:txBody>
      </p:sp>
      <p:pic>
        <p:nvPicPr>
          <p:cNvPr id="5" name="Picture 2"/>
          <p:cNvPicPr>
            <a:picLocks noChangeAspect="1" noChangeArrowheads="1"/>
          </p:cNvPicPr>
          <p:nvPr/>
        </p:nvPicPr>
        <p:blipFill>
          <a:blip r:embed="rId2"/>
          <a:srcRect/>
          <a:stretch>
            <a:fillRect/>
          </a:stretch>
        </p:blipFill>
        <p:spPr bwMode="auto">
          <a:xfrm>
            <a:off x="762000" y="2514600"/>
            <a:ext cx="7696200" cy="2189031"/>
          </a:xfrm>
          <a:prstGeom prst="rect">
            <a:avLst/>
          </a:prstGeom>
          <a:noFill/>
          <a:ln w="9525">
            <a:noFill/>
            <a:miter lim="800000"/>
            <a:headEnd/>
            <a:tailEnd/>
          </a:ln>
          <a:effectLst/>
        </p:spPr>
      </p:pic>
      <p:sp>
        <p:nvSpPr>
          <p:cNvPr id="6" name="Content Placeholder 5"/>
          <p:cNvSpPr>
            <a:spLocks noGrp="1"/>
          </p:cNvSpPr>
          <p:nvPr>
            <p:ph idx="1"/>
          </p:nvPr>
        </p:nvSpPr>
        <p:spPr>
          <a:xfrm>
            <a:off x="457200" y="1295400"/>
            <a:ext cx="8229600" cy="4830763"/>
          </a:xfrm>
        </p:spPr>
        <p:txBody>
          <a:bodyPr>
            <a:normAutofit/>
          </a:bodyPr>
          <a:lstStyle/>
          <a:p>
            <a:r>
              <a:rPr lang="en-US" sz="2800" dirty="0" smtClean="0"/>
              <a:t>In encoding, each approximated value is then converted into binary format</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r>
              <a:rPr lang="en-US" dirty="0" smtClean="0"/>
              <a:t>CHAPTER- ONE</a:t>
            </a:r>
            <a:br>
              <a:rPr lang="en-US" dirty="0" smtClean="0"/>
            </a:br>
            <a:r>
              <a:rPr lang="en-US" dirty="0" smtClean="0"/>
              <a:t>DATA COMMUNICATION BASICS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Impairments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Signals travel through transmission media, which are not perfect. The imperfection causes signal impairment. This means that the signal at the beginning of the medium is not the same as the signal at the end of the medium.</a:t>
            </a:r>
          </a:p>
          <a:p>
            <a:r>
              <a:rPr lang="en-US" dirty="0" smtClean="0"/>
              <a:t> When signals travel through the medium they tend to deteriorate. This may have many reasons:</a:t>
            </a:r>
          </a:p>
          <a:p>
            <a:pPr>
              <a:buFont typeface="Wingdings" pitchFamily="2" charset="2"/>
              <a:buChar char="Ø"/>
            </a:pPr>
            <a:r>
              <a:rPr lang="en-US" dirty="0" smtClean="0"/>
              <a:t>Attenuation: a loss of energy</a:t>
            </a:r>
          </a:p>
          <a:p>
            <a:pPr>
              <a:buFont typeface="Wingdings" pitchFamily="2" charset="2"/>
              <a:buChar char="Ø"/>
            </a:pPr>
            <a:r>
              <a:rPr lang="en-US" dirty="0" smtClean="0"/>
              <a:t>Distortion: the signal changes its form or shape</a:t>
            </a:r>
          </a:p>
          <a:p>
            <a:pPr marL="347472" indent="-347472">
              <a:spcBef>
                <a:spcPts val="672"/>
              </a:spcBef>
              <a:buSzPts val="2800"/>
              <a:buFont typeface="Wingdings" pitchFamily="2" charset="2"/>
              <a:buChar char="Ø"/>
            </a:pPr>
            <a:r>
              <a:rPr lang="en-US" dirty="0" smtClean="0"/>
              <a:t>Noise: Random disturbance or fluctuation in analog or digital signals is said to be Noise in signal, which may distort the actual information being carried.</a:t>
            </a:r>
          </a:p>
          <a:p>
            <a:pPr marL="347472" indent="-347472">
              <a:spcBef>
                <a:spcPts val="672"/>
              </a:spcBef>
              <a:buSzPts val="2800"/>
              <a:buNone/>
            </a:pPr>
            <a:r>
              <a:rPr lang="en-US" b="1" dirty="0" smtClean="0"/>
              <a:t>G-Assignment-2 Explain the reasons behind transmission impairments</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237"/>
            <a:ext cx="8229600" cy="4525963"/>
          </a:xfrm>
        </p:spPr>
        <p:txBody>
          <a:bodyPr/>
          <a:lstStyle/>
          <a:p>
            <a:pPr algn="ctr">
              <a:buNone/>
            </a:pPr>
            <a:r>
              <a:rPr lang="en-US" b="1" dirty="0" smtClean="0"/>
              <a:t>MODES OF DATA TRANSMISSION</a:t>
            </a:r>
          </a:p>
          <a:p>
            <a:pPr algn="ctr">
              <a:buNone/>
            </a:pPr>
            <a:endParaRPr lang="en-US" b="1" dirty="0" smtClean="0"/>
          </a:p>
          <a:p>
            <a:r>
              <a:rPr lang="en-US" dirty="0" smtClean="0"/>
              <a:t>The transmission mode decides how data is transmitted between two computers.</a:t>
            </a:r>
          </a:p>
          <a:p>
            <a:r>
              <a:rPr lang="en-US" dirty="0" smtClean="0"/>
              <a:t>The binary data in the form of 1s and 0s can be sent in two different modes: </a:t>
            </a:r>
          </a:p>
          <a:p>
            <a:pPr>
              <a:buFont typeface="Wingdings" pitchFamily="2" charset="2"/>
              <a:buChar char="Ø"/>
            </a:pPr>
            <a:r>
              <a:rPr lang="en-US" dirty="0" smtClean="0"/>
              <a:t> Parallel and</a:t>
            </a:r>
          </a:p>
          <a:p>
            <a:pPr>
              <a:buFont typeface="Wingdings" pitchFamily="2" charset="2"/>
              <a:buChar char="Ø"/>
            </a:pPr>
            <a:r>
              <a:rPr lang="en-US" dirty="0" smtClean="0"/>
              <a:t> Serial </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PARALLEL TRANSMISSION</a:t>
            </a:r>
            <a:endParaRPr lang="en-US" sz="2800"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838200" y="1428361"/>
            <a:ext cx="7370913" cy="413423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14400"/>
            <a:ext cx="8001000" cy="4832092"/>
          </a:xfrm>
          <a:prstGeom prst="rect">
            <a:avLst/>
          </a:prstGeom>
        </p:spPr>
        <p:txBody>
          <a:bodyPr wrap="square">
            <a:spAutoFit/>
          </a:bodyPr>
          <a:lstStyle/>
          <a:p>
            <a:pPr>
              <a:buFont typeface="Arial" pitchFamily="34" charset="0"/>
              <a:buChar char="•"/>
            </a:pPr>
            <a:r>
              <a:rPr lang="en-US" sz="2800" dirty="0" smtClean="0">
                <a:cs typeface="Times New Roman" pitchFamily="18" charset="0"/>
              </a:rPr>
              <a:t>In parallel transmission, the binary bits are organized into groups of fixed length. Both sender and receiver are connected in parallel with the equal number of data lines.  </a:t>
            </a:r>
          </a:p>
          <a:p>
            <a:pPr>
              <a:buFont typeface="Arial" pitchFamily="34" charset="0"/>
              <a:buChar char="•"/>
            </a:pPr>
            <a:r>
              <a:rPr lang="en-US" sz="2800" dirty="0" smtClean="0">
                <a:cs typeface="Times New Roman" pitchFamily="18" charset="0"/>
              </a:rPr>
              <a:t>The </a:t>
            </a:r>
            <a:r>
              <a:rPr lang="en-US" sz="2800" dirty="0">
                <a:cs typeface="Times New Roman" pitchFamily="18" charset="0"/>
              </a:rPr>
              <a:t>sender sends all the bits at once on all lines. Because data lines are equal to the number of bits in a group or data frame, a complete group of bits (data frame) is </a:t>
            </a:r>
            <a:r>
              <a:rPr lang="en-US" sz="2800" dirty="0" smtClean="0">
                <a:cs typeface="Times New Roman" pitchFamily="18" charset="0"/>
              </a:rPr>
              <a:t>sent once. </a:t>
            </a:r>
          </a:p>
          <a:p>
            <a:r>
              <a:rPr lang="en-US" sz="2800" dirty="0" smtClean="0">
                <a:cs typeface="Times New Roman" pitchFamily="18" charset="0"/>
              </a:rPr>
              <a:t>Advantage :- speed </a:t>
            </a:r>
          </a:p>
          <a:p>
            <a:r>
              <a:rPr lang="en-US" sz="2800" dirty="0" smtClean="0">
                <a:cs typeface="Times New Roman" pitchFamily="18" charset="0"/>
              </a:rPr>
              <a:t>Disadvantage :-  </a:t>
            </a:r>
            <a:r>
              <a:rPr lang="en-US" sz="2800" dirty="0">
                <a:cs typeface="Times New Roman" pitchFamily="18" charset="0"/>
              </a:rPr>
              <a:t>is the cost of wires, as it is equal to the number of bits needs to send </a:t>
            </a:r>
            <a:r>
              <a:rPr lang="en-US" sz="2800" dirty="0" smtClean="0">
                <a:cs typeface="Times New Roman" pitchFamily="18" charset="0"/>
              </a:rPr>
              <a:t>parallelly.</a:t>
            </a:r>
            <a:endParaRPr lang="en-US" sz="2800" dirty="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cs typeface="Times New Roman" pitchFamily="18" charset="0"/>
              </a:rPr>
              <a:t>SERIAL TRANSMISSION</a:t>
            </a:r>
            <a:endParaRPr lang="en-US" sz="2800" dirty="0">
              <a:cs typeface="Times New Roman" pitchFamily="18" charset="0"/>
            </a:endParaRPr>
          </a:p>
        </p:txBody>
      </p:sp>
      <p:sp>
        <p:nvSpPr>
          <p:cNvPr id="3" name="Content Placeholder 2"/>
          <p:cNvSpPr>
            <a:spLocks noGrp="1"/>
          </p:cNvSpPr>
          <p:nvPr>
            <p:ph idx="1"/>
          </p:nvPr>
        </p:nvSpPr>
        <p:spPr/>
        <p:txBody>
          <a:bodyPr/>
          <a:lstStyle/>
          <a:p>
            <a:r>
              <a:rPr lang="en-US" dirty="0" smtClean="0"/>
              <a:t>In </a:t>
            </a:r>
            <a:r>
              <a:rPr lang="en-US" dirty="0"/>
              <a:t>serial transmission, bits are sent one after another in a queue manner. </a:t>
            </a:r>
            <a:endParaRPr lang="en-US" dirty="0" smtClean="0"/>
          </a:p>
          <a:p>
            <a:r>
              <a:rPr lang="en-US" dirty="0" smtClean="0"/>
              <a:t>Serial </a:t>
            </a:r>
            <a:r>
              <a:rPr lang="en-US" dirty="0"/>
              <a:t>transmission requires only one communication channel as oppose parallel transmission where communication lines depends upon bit word length.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SERIAL TRANSMISSION</a:t>
            </a:r>
            <a:endParaRPr lang="en-US" sz="2800" dirty="0"/>
          </a:p>
        </p:txBody>
      </p:sp>
      <p:pic>
        <p:nvPicPr>
          <p:cNvPr id="4" name="Picture 2"/>
          <p:cNvPicPr>
            <a:picLocks noChangeAspect="1" noChangeArrowheads="1"/>
          </p:cNvPicPr>
          <p:nvPr/>
        </p:nvPicPr>
        <p:blipFill>
          <a:blip r:embed="rId2"/>
          <a:srcRect/>
          <a:stretch>
            <a:fillRect/>
          </a:stretch>
        </p:blipFill>
        <p:spPr bwMode="auto">
          <a:xfrm>
            <a:off x="517971" y="2057401"/>
            <a:ext cx="8361428" cy="2514599"/>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62000"/>
            <a:ext cx="7696200" cy="5109091"/>
          </a:xfrm>
          <a:prstGeom prst="rect">
            <a:avLst/>
          </a:prstGeom>
        </p:spPr>
        <p:txBody>
          <a:bodyPr wrap="square">
            <a:spAutoFit/>
          </a:bodyPr>
          <a:lstStyle/>
          <a:p>
            <a:pPr>
              <a:buFont typeface="Arial" pitchFamily="34" charset="0"/>
              <a:buChar char="•"/>
            </a:pPr>
            <a:r>
              <a:rPr lang="en-US" sz="2800" dirty="0"/>
              <a:t>Serial transmission can be either </a:t>
            </a:r>
            <a:r>
              <a:rPr lang="en-US" sz="2800" b="1" dirty="0" smtClean="0"/>
              <a:t>asynchronous</a:t>
            </a:r>
            <a:r>
              <a:rPr lang="en-US" sz="2800" dirty="0" smtClean="0"/>
              <a:t> </a:t>
            </a:r>
            <a:r>
              <a:rPr lang="en-US" sz="2800" dirty="0"/>
              <a:t>or </a:t>
            </a:r>
            <a:r>
              <a:rPr lang="en-US" sz="2800" dirty="0" smtClean="0"/>
              <a:t>      </a:t>
            </a:r>
            <a:r>
              <a:rPr lang="en-US" sz="2800" b="1" dirty="0" smtClean="0"/>
              <a:t>synchronous</a:t>
            </a:r>
            <a:r>
              <a:rPr lang="en-US" dirty="0" smtClean="0"/>
              <a:t>.</a:t>
            </a:r>
          </a:p>
          <a:p>
            <a:endParaRPr lang="en-US" dirty="0" smtClean="0"/>
          </a:p>
          <a:p>
            <a:pPr>
              <a:buFont typeface="Wingdings" pitchFamily="2" charset="2"/>
              <a:buChar char="ü"/>
            </a:pPr>
            <a:r>
              <a:rPr lang="en-US" sz="2800" dirty="0"/>
              <a:t>ASYNCHRONOUS SERIAL TRANSMISSION </a:t>
            </a:r>
            <a:endParaRPr lang="en-US" sz="2800" dirty="0" smtClean="0"/>
          </a:p>
          <a:p>
            <a:r>
              <a:rPr lang="en-US" sz="2800" dirty="0"/>
              <a:t> </a:t>
            </a:r>
            <a:r>
              <a:rPr lang="en-US" sz="2800" dirty="0" smtClean="0"/>
              <a:t>  - It </a:t>
            </a:r>
            <a:r>
              <a:rPr lang="en-US" sz="2800" dirty="0"/>
              <a:t>is named so because </a:t>
            </a:r>
            <a:r>
              <a:rPr lang="en-US" sz="2800" dirty="0" smtClean="0"/>
              <a:t>there's </a:t>
            </a:r>
            <a:r>
              <a:rPr lang="en-US" sz="2800" dirty="0"/>
              <a:t>no importance of timing. Data-bits have specific pattern and helps receiver recognize when the actual data bits start and where it ends. For example, a 0 is prefixed on every data byte and one or more 1s added at the </a:t>
            </a:r>
            <a:r>
              <a:rPr lang="en-US" sz="2800" dirty="0" smtClean="0"/>
              <a:t>end.</a:t>
            </a:r>
          </a:p>
          <a:p>
            <a:r>
              <a:rPr lang="en-US" sz="2800" dirty="0"/>
              <a:t>Two continuous data-frames (bytes) may have gap between </a:t>
            </a:r>
            <a:r>
              <a:rPr lang="en-US" sz="2800" dirty="0" smtClean="0"/>
              <a:t>them.</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208544"/>
            <a:ext cx="8153400" cy="2677656"/>
          </a:xfrm>
          <a:prstGeom prst="rect">
            <a:avLst/>
          </a:prstGeom>
        </p:spPr>
        <p:txBody>
          <a:bodyPr wrap="square">
            <a:spAutoFit/>
          </a:bodyPr>
          <a:lstStyle/>
          <a:p>
            <a:pPr>
              <a:buFont typeface="Wingdings" pitchFamily="2" charset="2"/>
              <a:buChar char="ü"/>
            </a:pPr>
            <a:r>
              <a:rPr lang="en-US" sz="2800" dirty="0"/>
              <a:t>SYNCHRONOUS SERIAL TRANSMISSION </a:t>
            </a:r>
            <a:endParaRPr lang="en-US" sz="2800" dirty="0" smtClean="0"/>
          </a:p>
          <a:p>
            <a:r>
              <a:rPr lang="en-US" sz="2800" dirty="0"/>
              <a:t> </a:t>
            </a:r>
            <a:r>
              <a:rPr lang="en-US" sz="2800" dirty="0" smtClean="0"/>
              <a:t>    - It </a:t>
            </a:r>
            <a:r>
              <a:rPr lang="en-US" sz="2800" dirty="0"/>
              <a:t>is up to the receiver to recognize and separate bits into bytes. </a:t>
            </a:r>
            <a:endParaRPr lang="en-US" sz="2800" dirty="0" smtClean="0"/>
          </a:p>
          <a:p>
            <a:r>
              <a:rPr lang="en-US" sz="2800" dirty="0" smtClean="0"/>
              <a:t>    -  Advantage </a:t>
            </a:r>
            <a:r>
              <a:rPr lang="en-US" sz="2800" dirty="0"/>
              <a:t>of synchronous transmission </a:t>
            </a:r>
            <a:r>
              <a:rPr lang="en-US" sz="2800" dirty="0" smtClean="0"/>
              <a:t>is speed </a:t>
            </a:r>
            <a:r>
              <a:rPr lang="en-US" sz="2800" dirty="0"/>
              <a:t>and it has no overhead of extra header and footer bits as in asynchronous transmission.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Multiplexing</a:t>
            </a:r>
            <a:endParaRPr lang="en-US" dirty="0"/>
          </a:p>
        </p:txBody>
      </p:sp>
      <p:sp>
        <p:nvSpPr>
          <p:cNvPr id="3" name="Content Placeholder 2"/>
          <p:cNvSpPr>
            <a:spLocks noGrp="1"/>
          </p:cNvSpPr>
          <p:nvPr>
            <p:ph idx="1"/>
          </p:nvPr>
        </p:nvSpPr>
        <p:spPr>
          <a:xfrm>
            <a:off x="533400" y="1524000"/>
            <a:ext cx="8229600" cy="4525963"/>
          </a:xfrm>
        </p:spPr>
        <p:txBody>
          <a:bodyPr>
            <a:normAutofit fontScale="92500" lnSpcReduction="10000"/>
          </a:bodyPr>
          <a:lstStyle/>
          <a:p>
            <a:r>
              <a:rPr lang="en-US" dirty="0" smtClean="0"/>
              <a:t>It is the set of techniques that allows the simultaneous transmission of multiple signals across a single data link. </a:t>
            </a:r>
          </a:p>
          <a:p>
            <a:r>
              <a:rPr lang="en-US" dirty="0" smtClean="0"/>
              <a:t>Multiplexing is done using a device called Multiplexer (MUX) that combine n input lines to generate one output line i.e. (many to one). </a:t>
            </a:r>
          </a:p>
          <a:p>
            <a:r>
              <a:rPr lang="en-US" dirty="0" smtClean="0"/>
              <a:t>At the receiving end a device called Demultiplexer (DEMUX) is used that separate signal into its component signals i.e. one input and several outputs </a:t>
            </a:r>
            <a:r>
              <a:rPr lang="en-US" i="1" dirty="0" smtClean="0"/>
              <a:t>(</a:t>
            </a:r>
            <a:r>
              <a:rPr lang="en-US" dirty="0" smtClean="0"/>
              <a:t>one to many).</a:t>
            </a:r>
            <a:r>
              <a:rPr lang="en-US" i="1" dirty="0" smtClean="0"/>
              <a:t>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smtClean="0"/>
              <a:t>Advantages of Multiplexing </a:t>
            </a:r>
          </a:p>
          <a:p>
            <a:pPr>
              <a:buFont typeface="Wingdings" pitchFamily="2" charset="2"/>
              <a:buChar char="Ø"/>
            </a:pPr>
            <a:r>
              <a:rPr lang="en-US" dirty="0" smtClean="0"/>
              <a:t>More than one signals can be sent over single medium or </a:t>
            </a:r>
            <a:r>
              <a:rPr lang="en-US" smtClean="0"/>
              <a:t>link </a:t>
            </a:r>
          </a:p>
          <a:p>
            <a:pPr>
              <a:buFont typeface="Wingdings" pitchFamily="2" charset="2"/>
              <a:buChar char="Ø"/>
            </a:pPr>
            <a:r>
              <a:rPr lang="en-US" smtClean="0"/>
              <a:t>Effective </a:t>
            </a:r>
            <a:r>
              <a:rPr lang="en-US" dirty="0" smtClean="0"/>
              <a:t>use of the bandwidth of medium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Autofit/>
          </a:bodyPr>
          <a:lstStyle/>
          <a:p>
            <a:pPr algn="ctr">
              <a:buNone/>
            </a:pPr>
            <a:r>
              <a:rPr lang="en-US" sz="2700" b="1" dirty="0" smtClean="0"/>
              <a:t>Data Communication</a:t>
            </a:r>
          </a:p>
          <a:p>
            <a:pPr>
              <a:buFont typeface="Wingdings" pitchFamily="2" charset="2"/>
              <a:buChar char="ü"/>
            </a:pPr>
            <a:r>
              <a:rPr lang="en-US" sz="2700" dirty="0" smtClean="0"/>
              <a:t>deals with the transmission of signals in a reliable and efficient manner.</a:t>
            </a:r>
          </a:p>
          <a:p>
            <a:pPr>
              <a:buFont typeface="Wingdings" pitchFamily="2" charset="2"/>
              <a:buChar char="ü"/>
            </a:pPr>
            <a:r>
              <a:rPr lang="en-US" sz="2700" dirty="0" smtClean="0"/>
              <a:t> are the exchange of data between two devices via some form of transmission medium such as a wire cable. </a:t>
            </a:r>
          </a:p>
          <a:p>
            <a:r>
              <a:rPr lang="en-US" sz="2700" dirty="0" smtClean="0"/>
              <a:t>When we communicate, we are sharing information. This sharing can be local or remote. Between individuals, local communication usually occurs face to face, while remote communication takes place over distance.</a:t>
            </a:r>
          </a:p>
          <a:p>
            <a:pPr>
              <a:buNone/>
            </a:pPr>
            <a:r>
              <a:rPr lang="en-US" sz="2700" b="1" dirty="0" smtClean="0"/>
              <a:t>NB: </a:t>
            </a:r>
            <a:r>
              <a:rPr lang="en-US" sz="2700" dirty="0" smtClean="0"/>
              <a:t>The word </a:t>
            </a:r>
            <a:r>
              <a:rPr lang="en-US" sz="2700" i="1" dirty="0" smtClean="0"/>
              <a:t>data refers to information presented in whatever form is agreed upon by </a:t>
            </a:r>
            <a:r>
              <a:rPr lang="en-US" sz="2700" dirty="0" smtClean="0"/>
              <a:t>the parties creating and using the data.</a:t>
            </a:r>
            <a:endParaRPr lang="en-US" sz="27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Multiplexing vs. No Multiplexing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651115"/>
            <a:ext cx="8229600" cy="442413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Types of Multiplexing </a:t>
            </a:r>
            <a:endParaRPr lang="en-US" sz="3600" dirty="0"/>
          </a:p>
        </p:txBody>
      </p:sp>
      <p:sp>
        <p:nvSpPr>
          <p:cNvPr id="3" name="Content Placeholder 2"/>
          <p:cNvSpPr>
            <a:spLocks noGrp="1"/>
          </p:cNvSpPr>
          <p:nvPr>
            <p:ph idx="1"/>
          </p:nvPr>
        </p:nvSpPr>
        <p:spPr>
          <a:xfrm>
            <a:off x="457200" y="1371600"/>
            <a:ext cx="8229600" cy="4525963"/>
          </a:xfrm>
        </p:spPr>
        <p:txBody>
          <a:bodyPr>
            <a:normAutofit fontScale="85000" lnSpcReduction="10000"/>
          </a:bodyPr>
          <a:lstStyle/>
          <a:p>
            <a:pPr>
              <a:buFont typeface="Wingdings" pitchFamily="2" charset="2"/>
              <a:buChar char="Ø"/>
            </a:pPr>
            <a:r>
              <a:rPr lang="en-US" dirty="0" smtClean="0"/>
              <a:t>Frequency Division Multiplexing </a:t>
            </a:r>
          </a:p>
          <a:p>
            <a:r>
              <a:rPr lang="en-US" dirty="0" smtClean="0"/>
              <a:t>It is an analog technique. </a:t>
            </a:r>
          </a:p>
          <a:p>
            <a:r>
              <a:rPr lang="en-US" dirty="0" smtClean="0"/>
              <a:t>Signals of different frequencies are combined into a composite signal and is transmitted on the single link. </a:t>
            </a:r>
          </a:p>
          <a:p>
            <a:r>
              <a:rPr lang="en-US" dirty="0" smtClean="0"/>
              <a:t>Bandwidth of a link should be greater than the combined bandwidths of the various channels. </a:t>
            </a:r>
          </a:p>
          <a:p>
            <a:r>
              <a:rPr lang="en-US" dirty="0" smtClean="0"/>
              <a:t>Each signal is having different frequency. </a:t>
            </a:r>
          </a:p>
          <a:p>
            <a:r>
              <a:rPr lang="en-US" dirty="0" smtClean="0"/>
              <a:t>Channels are separated by the strips of unused bandwidth called </a:t>
            </a:r>
            <a:r>
              <a:rPr lang="en-US" i="1" dirty="0" smtClean="0"/>
              <a:t>Guard Bands (to prevent overlapping).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381000" y="2057400"/>
            <a:ext cx="8229600" cy="2824526"/>
          </a:xfrm>
          <a:prstGeom prst="rect">
            <a:avLst/>
          </a:prstGeom>
          <a:noFill/>
          <a:ln w="9525">
            <a:noFill/>
            <a:miter lim="800000"/>
            <a:headEnd/>
            <a:tailEnd/>
          </a:ln>
          <a:effectLst/>
        </p:spPr>
      </p:pic>
      <p:sp>
        <p:nvSpPr>
          <p:cNvPr id="4" name="Content Placeholder 3"/>
          <p:cNvSpPr>
            <a:spLocks noGrp="1"/>
          </p:cNvSpPr>
          <p:nvPr>
            <p:ph idx="1"/>
          </p:nvPr>
        </p:nvSpPr>
        <p:spPr/>
        <p:txBody>
          <a:bodyPr/>
          <a:lstStyle/>
          <a:p>
            <a:pPr algn="ctr">
              <a:buNone/>
            </a:pPr>
            <a:r>
              <a:rPr lang="en-US" dirty="0" smtClean="0"/>
              <a:t>FDM</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a:buFont typeface="Wingdings" pitchFamily="2" charset="2"/>
              <a:buChar char="Ø"/>
            </a:pPr>
            <a:r>
              <a:rPr lang="en-US" dirty="0" smtClean="0"/>
              <a:t>Wave Division Multiplexing</a:t>
            </a:r>
          </a:p>
          <a:p>
            <a:r>
              <a:rPr lang="en-US" dirty="0" smtClean="0"/>
              <a:t>WDM is an analog multiplexing technique.</a:t>
            </a:r>
          </a:p>
          <a:p>
            <a:r>
              <a:rPr lang="en-US" dirty="0" smtClean="0"/>
              <a:t>Working is same as FDM.</a:t>
            </a:r>
          </a:p>
          <a:p>
            <a:r>
              <a:rPr lang="en-US" dirty="0" smtClean="0"/>
              <a:t>In WDM different signals are optical or light signals that are transmitted through optical fiber.</a:t>
            </a:r>
          </a:p>
          <a:p>
            <a:r>
              <a:rPr lang="en-US" dirty="0" smtClean="0"/>
              <a:t>Various light waves from different sources are combined to form a composite light signal that is transmitted across the channel to the receiver.</a:t>
            </a:r>
          </a:p>
          <a:p>
            <a:r>
              <a:rPr lang="en-US" dirty="0" smtClean="0"/>
              <a:t>At the receiver side, this composite light signal is broken into different light waves by Demultiplexer.</a:t>
            </a:r>
          </a:p>
          <a:p>
            <a:r>
              <a:rPr lang="en-US" dirty="0" smtClean="0"/>
              <a:t>This Combining and the Splitting of light waves is done by using a PRISM. Prism bends beam of light based on the angle of incidence and the frequency of light wave.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92500" lnSpcReduction="10000"/>
          </a:bodyPr>
          <a:lstStyle/>
          <a:p>
            <a:pPr>
              <a:buFont typeface="Wingdings" pitchFamily="2" charset="2"/>
              <a:buChar char="Ø"/>
            </a:pPr>
            <a:r>
              <a:rPr lang="en-US" sz="3000" dirty="0" smtClean="0"/>
              <a:t>Time Division Multiplexing</a:t>
            </a:r>
          </a:p>
          <a:p>
            <a:r>
              <a:rPr lang="en-US" dirty="0" smtClean="0"/>
              <a:t>It is the digital multiplexing technique.</a:t>
            </a:r>
          </a:p>
          <a:p>
            <a:r>
              <a:rPr lang="en-US" dirty="0" smtClean="0"/>
              <a:t>Channel/Link is not divided on the basis of frequency but on the basis of time</a:t>
            </a:r>
            <a:r>
              <a:rPr lang="en-US" i="1" dirty="0" smtClean="0"/>
              <a:t>.</a:t>
            </a:r>
          </a:p>
          <a:p>
            <a:r>
              <a:rPr lang="en-US" dirty="0" smtClean="0"/>
              <a:t>Total time available in the channel is divided between several users.</a:t>
            </a:r>
          </a:p>
          <a:p>
            <a:r>
              <a:rPr lang="en-US" dirty="0" smtClean="0"/>
              <a:t>Each user is allotted a particular time interval called </a:t>
            </a:r>
            <a:r>
              <a:rPr lang="en-US" i="1" dirty="0" smtClean="0"/>
              <a:t>time slot or slice.</a:t>
            </a:r>
          </a:p>
          <a:p>
            <a:r>
              <a:rPr lang="en-US" dirty="0" smtClean="0"/>
              <a:t>In TDM the data rate capacity of the transmission medium should be greater than the data rate required by sending of receiving devices.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TDM</a:t>
            </a:r>
            <a:endParaRPr lang="en-US" dirty="0"/>
          </a:p>
        </p:txBody>
      </p:sp>
      <p:pic>
        <p:nvPicPr>
          <p:cNvPr id="4" name="Picture 2"/>
          <p:cNvPicPr>
            <a:picLocks noChangeAspect="1" noChangeArrowheads="1"/>
          </p:cNvPicPr>
          <p:nvPr/>
        </p:nvPicPr>
        <p:blipFill>
          <a:blip r:embed="rId2"/>
          <a:srcRect/>
          <a:stretch>
            <a:fillRect/>
          </a:stretch>
        </p:blipFill>
        <p:spPr bwMode="auto">
          <a:xfrm>
            <a:off x="381000" y="1447800"/>
            <a:ext cx="8229600" cy="3394007"/>
          </a:xfrm>
          <a:prstGeom prst="rect">
            <a:avLst/>
          </a:prstGeom>
          <a:noFill/>
          <a:ln w="9525">
            <a:noFill/>
            <a:miter lim="800000"/>
            <a:headEnd/>
            <a:tailEnd/>
          </a:ln>
          <a:effectLst/>
        </p:spPr>
      </p:pic>
      <p:sp>
        <p:nvSpPr>
          <p:cNvPr id="6" name="Content Placeholder 5"/>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Group discussion </a:t>
            </a:r>
            <a:r>
              <a:rPr lang="en-US" smtClean="0"/>
              <a:t>on diagram</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TDM</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Ø"/>
            </a:pPr>
            <a:r>
              <a:rPr lang="en-US" sz="2800" dirty="0" smtClean="0"/>
              <a:t>Synchronous TDM</a:t>
            </a:r>
          </a:p>
          <a:p>
            <a:r>
              <a:rPr lang="en-US" sz="2800" dirty="0" smtClean="0"/>
              <a:t>Each device is given same Time Slot to transmit the data over the link, whether the device has any data to transmit or not.</a:t>
            </a:r>
          </a:p>
          <a:p>
            <a:r>
              <a:rPr lang="en-US" sz="2800" dirty="0" smtClean="0"/>
              <a:t>Each device places its data onto the link when its Time Slot arrives, each device is given the possession of line turn by turn.</a:t>
            </a:r>
          </a:p>
          <a:p>
            <a:r>
              <a:rPr lang="en-US" sz="2800" dirty="0" smtClean="0"/>
              <a:t>If any device does not have data to send then its time slot remains empty.</a:t>
            </a:r>
          </a:p>
          <a:p>
            <a:r>
              <a:rPr lang="en-US" sz="2800" dirty="0" smtClean="0"/>
              <a:t>Time slots are organized into Frames and each frame consists of one or more time slots.</a:t>
            </a:r>
          </a:p>
          <a:p>
            <a:r>
              <a:rPr lang="en-US" sz="2800" dirty="0" smtClean="0"/>
              <a:t>If there are n sending devices there will be n slots in frame.</a:t>
            </a:r>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a:buNone/>
            </a:pPr>
            <a:r>
              <a:rPr lang="en-US" dirty="0" smtClean="0"/>
              <a:t>Disadvantages of STDM</a:t>
            </a:r>
          </a:p>
          <a:p>
            <a:r>
              <a:rPr lang="en-US" dirty="0" smtClean="0"/>
              <a:t>The channel capacity cannot be fully utilized. Some of the slots go empty in certain frames.</a:t>
            </a:r>
          </a:p>
          <a:p>
            <a:pPr>
              <a:buNone/>
            </a:pPr>
            <a:endParaRPr lang="en-US" dirty="0" smtClean="0"/>
          </a:p>
          <a:p>
            <a:pPr>
              <a:buFont typeface="Wingdings" pitchFamily="2" charset="2"/>
              <a:buChar char="Ø"/>
            </a:pPr>
            <a:r>
              <a:rPr lang="en-US" dirty="0" smtClean="0"/>
              <a:t>Asynchronous TDM</a:t>
            </a:r>
          </a:p>
          <a:p>
            <a:r>
              <a:rPr lang="en-US" dirty="0" smtClean="0"/>
              <a:t>Also known as Statistical Time Division </a:t>
            </a:r>
            <a:r>
              <a:rPr lang="en-US" i="1" dirty="0" smtClean="0"/>
              <a:t>multiplexing.</a:t>
            </a:r>
          </a:p>
          <a:p>
            <a:r>
              <a:rPr lang="en-US" dirty="0" smtClean="0"/>
              <a:t>In this time slots are not </a:t>
            </a:r>
            <a:r>
              <a:rPr lang="en-US" i="1" dirty="0" smtClean="0"/>
              <a:t>Fixed i.e. slots are Flexible.</a:t>
            </a:r>
          </a:p>
          <a:p>
            <a:r>
              <a:rPr lang="en-US" dirty="0" smtClean="0"/>
              <a:t>Total speed of the input lines can be greater than the capacity of the path.</a:t>
            </a:r>
          </a:p>
          <a:p>
            <a:r>
              <a:rPr lang="en-US" dirty="0" smtClean="0"/>
              <a:t>In ASTDM we have n input lines and m slots i.e. m less than n (m&lt;n).</a:t>
            </a:r>
          </a:p>
          <a:p>
            <a:r>
              <a:rPr lang="en-US" dirty="0" smtClean="0"/>
              <a:t>Slots are not predefined rather slots are allocated to any of the device that has data to send.</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Signal Encoding Techniques</a:t>
            </a:r>
            <a:r>
              <a:rPr lang="am-ET" dirty="0" smtClean="0"/>
              <a:t> </a:t>
            </a:r>
            <a:endParaRPr lang="en-US" dirty="0"/>
          </a:p>
        </p:txBody>
      </p:sp>
      <p:sp>
        <p:nvSpPr>
          <p:cNvPr id="3" name="Content Placeholder 2"/>
          <p:cNvSpPr>
            <a:spLocks noGrp="1"/>
          </p:cNvSpPr>
          <p:nvPr>
            <p:ph idx="1"/>
          </p:nvPr>
        </p:nvSpPr>
        <p:spPr/>
        <p:txBody>
          <a:bodyPr/>
          <a:lstStyle/>
          <a:p>
            <a:r>
              <a:rPr lang="en-US" b="1" dirty="0" smtClean="0"/>
              <a:t>G-Assignment 3</a:t>
            </a:r>
            <a:endParaRPr lang="en-US" b="1" dirty="0"/>
          </a:p>
          <a:p>
            <a:pPr>
              <a:buNone/>
            </a:pPr>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Transmission Error Detection </a:t>
            </a:r>
            <a:r>
              <a:rPr lang="en-US" smtClean="0"/>
              <a:t>and Correction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Data-link layer uses some error control mechanism to ensure data bit streams are transmitted with certain level of accuracy. But to understand how errors is controlled, it is essential to know what types of errors may occur.</a:t>
            </a:r>
          </a:p>
          <a:p>
            <a:r>
              <a:rPr lang="en-US" dirty="0" smtClean="0"/>
              <a:t>There may be three types of errors: </a:t>
            </a:r>
          </a:p>
          <a:p>
            <a:pPr>
              <a:buNone/>
            </a:pPr>
            <a:r>
              <a:rPr lang="en-US" b="1" dirty="0" smtClean="0"/>
              <a:t>Single bit error: </a:t>
            </a:r>
            <a:r>
              <a:rPr lang="en-US" dirty="0" smtClean="0"/>
              <a:t>In a frame, there is only one bit, anywhere though, which is corrupt.</a:t>
            </a:r>
          </a:p>
          <a:p>
            <a:pPr>
              <a:buNone/>
            </a:pPr>
            <a:r>
              <a:rPr lang="en-US" b="1" dirty="0" smtClean="0"/>
              <a:t>Multiple bits error: </a:t>
            </a:r>
            <a:r>
              <a:rPr lang="en-US" dirty="0" smtClean="0"/>
              <a:t>Frame is received with more than one bits in corrupted state.</a:t>
            </a:r>
          </a:p>
          <a:p>
            <a:pPr>
              <a:buNone/>
            </a:pPr>
            <a:r>
              <a:rPr lang="en-US" b="1" dirty="0" smtClean="0"/>
              <a:t>Burst error: </a:t>
            </a:r>
            <a:r>
              <a:rPr lang="en-US" dirty="0" smtClean="0"/>
              <a:t>Frame contains more than1 consecutive bits corrupted.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229600" cy="5440363"/>
          </a:xfrm>
        </p:spPr>
        <p:txBody>
          <a:bodyPr>
            <a:normAutofit fontScale="85000" lnSpcReduction="20000"/>
          </a:bodyPr>
          <a:lstStyle/>
          <a:p>
            <a:pPr>
              <a:buNone/>
            </a:pPr>
            <a:r>
              <a:rPr lang="en-US" dirty="0" smtClean="0"/>
              <a:t>The effectiveness of a data communications system depends on the following  fundamental characteristics</a:t>
            </a:r>
          </a:p>
          <a:p>
            <a:pPr>
              <a:buNone/>
            </a:pPr>
            <a:endParaRPr lang="en-US" dirty="0" smtClean="0"/>
          </a:p>
          <a:p>
            <a:pPr>
              <a:buFont typeface="Wingdings" pitchFamily="2" charset="2"/>
              <a:buChar char="ü"/>
            </a:pPr>
            <a:r>
              <a:rPr lang="en-US" b="1" dirty="0" smtClean="0"/>
              <a:t> Delivery: </a:t>
            </a:r>
            <a:r>
              <a:rPr lang="en-US" dirty="0" smtClean="0"/>
              <a:t>The system must deliver data to the correct destination. Data must be received by the intended device or user and only by that device or user.</a:t>
            </a:r>
          </a:p>
          <a:p>
            <a:pPr>
              <a:buFont typeface="Wingdings" pitchFamily="2" charset="2"/>
              <a:buChar char="ü"/>
            </a:pPr>
            <a:r>
              <a:rPr lang="en-US" dirty="0" smtClean="0"/>
              <a:t> </a:t>
            </a:r>
            <a:r>
              <a:rPr lang="en-US" b="1" dirty="0" smtClean="0"/>
              <a:t>Accuracy : </a:t>
            </a:r>
            <a:r>
              <a:rPr lang="en-US" dirty="0" smtClean="0"/>
              <a:t>The system must deliver the data accurately. Data that have been altered in transmission and left uncorrected are unusable.</a:t>
            </a:r>
          </a:p>
          <a:p>
            <a:pPr>
              <a:buFont typeface="Wingdings" pitchFamily="2" charset="2"/>
              <a:buChar char="ü"/>
            </a:pPr>
            <a:r>
              <a:rPr lang="en-US" dirty="0" smtClean="0"/>
              <a:t> </a:t>
            </a:r>
            <a:r>
              <a:rPr lang="en-US" b="1" dirty="0" smtClean="0"/>
              <a:t>Timeliness : </a:t>
            </a:r>
            <a:r>
              <a:rPr lang="en-US" dirty="0" smtClean="0"/>
              <a:t>The system must deliver data in a timely manner. Data delivered late are useless. In the case of video and audio, timely delivery means delivering data as they are produced, in the same order that they are produced, and without significant delay. This kind of delivery is called </a:t>
            </a:r>
            <a:r>
              <a:rPr lang="en-US" i="1" dirty="0" smtClean="0"/>
              <a:t>real-time transmission.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r>
              <a:rPr lang="en-US" dirty="0" smtClean="0"/>
              <a:t>Error control mechanism may involve two possible ways: </a:t>
            </a:r>
          </a:p>
          <a:p>
            <a:pPr>
              <a:buFont typeface="Wingdings" pitchFamily="2" charset="2"/>
              <a:buChar char="ü"/>
            </a:pPr>
            <a:r>
              <a:rPr lang="en-US" dirty="0" smtClean="0"/>
              <a:t> Error detection</a:t>
            </a:r>
          </a:p>
          <a:p>
            <a:pPr>
              <a:buFont typeface="Wingdings" pitchFamily="2" charset="2"/>
              <a:buChar char="ü"/>
            </a:pPr>
            <a:r>
              <a:rPr lang="en-US" dirty="0" smtClean="0"/>
              <a:t> Error correction</a:t>
            </a:r>
          </a:p>
          <a:p>
            <a:pPr>
              <a:buNone/>
            </a:pPr>
            <a:r>
              <a:rPr lang="en-US" u="sng" dirty="0" smtClean="0"/>
              <a:t>Error Detection : </a:t>
            </a:r>
          </a:p>
          <a:p>
            <a:r>
              <a:rPr lang="en-US" dirty="0" smtClean="0"/>
              <a:t>Errors in the received frames are detected by means of Parity Check and CRC (Cyclic Redundancy Check). </a:t>
            </a:r>
          </a:p>
          <a:p>
            <a:pPr>
              <a:buNone/>
            </a:pPr>
            <a:r>
              <a:rPr lang="en-US" dirty="0" smtClean="0"/>
              <a:t>    -In both scenario, few extra bits are sent along with actual data to confirm that bits received at other end are same as they were sent. </a:t>
            </a:r>
          </a:p>
          <a:p>
            <a:pPr>
              <a:buNone/>
            </a:pPr>
            <a:r>
              <a:rPr lang="en-US" dirty="0" smtClean="0"/>
              <a:t>    -If the checks at receiver's end fails, the bits are corrupted.</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algn="ctr">
              <a:buNone/>
            </a:pPr>
            <a:r>
              <a:rPr lang="en-US" dirty="0" smtClean="0"/>
              <a:t>PARITY CHECK</a:t>
            </a:r>
          </a:p>
          <a:p>
            <a:pPr>
              <a:buNone/>
            </a:pPr>
            <a:endParaRPr lang="en-US" dirty="0" smtClean="0"/>
          </a:p>
          <a:p>
            <a:pPr>
              <a:buNone/>
            </a:pPr>
            <a:r>
              <a:rPr lang="en-US" dirty="0" smtClean="0"/>
              <a:t>   - One extra bit is sent along with the original bits to make number of 1s either even.</a:t>
            </a:r>
          </a:p>
          <a:p>
            <a:pPr>
              <a:buNone/>
            </a:pPr>
            <a:r>
              <a:rPr lang="en-US" dirty="0" smtClean="0"/>
              <a:t>    - The sender while creating a frame counts the number of 1s in it. </a:t>
            </a:r>
            <a:r>
              <a:rPr lang="en-US" b="1" dirty="0" smtClean="0"/>
              <a:t>for example, </a:t>
            </a:r>
            <a:r>
              <a:rPr lang="en-US" dirty="0" smtClean="0"/>
              <a:t>if even parity is used and number of 1s is even then one bit with value 0 is added. This way number of 1s remain even. Or if the number of 1s is odd, to make it even a bit with value 1 is added.</a:t>
            </a:r>
          </a:p>
          <a:p>
            <a:pPr>
              <a:buNone/>
            </a:pPr>
            <a:r>
              <a:rPr lang="en-US" i="1" dirty="0" smtClean="0"/>
              <a:t>   -</a:t>
            </a:r>
            <a:r>
              <a:rPr lang="en-US" dirty="0" smtClean="0"/>
              <a:t>The receiver simply counts the number of 1s in a frame. If the count of 1s is even and even parity is used, the frame is considered to be not-corrupted and is accepted.</a:t>
            </a:r>
          </a:p>
          <a:p>
            <a:pPr>
              <a:buNone/>
            </a:pPr>
            <a:r>
              <a:rPr lang="en-US" dirty="0" smtClean="0"/>
              <a:t>   - If the count of 1s is odd and odd parity is used, the frame is still not corrupted. If a single bit flips in transit, the receiver can detect it by counting the number of 1s. But when more than one bits are in error it is very hard for the receiver to detect the error</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pPr algn="ctr">
              <a:buNone/>
            </a:pPr>
            <a:r>
              <a:rPr lang="en-US" dirty="0" smtClean="0"/>
              <a:t>CYCLIC REDUNDANCY CHECK(CRC)</a:t>
            </a:r>
          </a:p>
          <a:p>
            <a:pPr>
              <a:buNone/>
            </a:pPr>
            <a:endParaRPr lang="en-US" dirty="0" smtClean="0"/>
          </a:p>
          <a:p>
            <a:pPr>
              <a:buNone/>
            </a:pPr>
            <a:r>
              <a:rPr lang="en-US" dirty="0" smtClean="0"/>
              <a:t>  -is a different approach to detect if the frame received contains valid data. This technique involves binary division of the data bits being sent.</a:t>
            </a:r>
          </a:p>
          <a:p>
            <a:pPr>
              <a:buNone/>
            </a:pPr>
            <a:r>
              <a:rPr lang="en-US" dirty="0" smtClean="0"/>
              <a:t>  -The sender performs a division operation on the bits being sent and calculates the remainder. Before sending the actual bits, the sender adds the remainder at the end of the actual bits. Actual data bits plus the remainder is called a codeword. The sender transmits data bits as codewords. </a:t>
            </a:r>
          </a:p>
          <a:p>
            <a:pPr>
              <a:buNone/>
            </a:pPr>
            <a:r>
              <a:rPr lang="en-US" dirty="0" smtClean="0"/>
              <a:t> -At the other end, the receiver performs division operation on codewords using the same CRC divisor. If the remainder contains all zeros the data bits are accepted, otherwise there has been some data corruption occurred in transit.</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20000"/>
          </a:bodyPr>
          <a:lstStyle/>
          <a:p>
            <a:pPr>
              <a:buNone/>
            </a:pPr>
            <a:r>
              <a:rPr lang="en-US" u="sng" dirty="0" smtClean="0"/>
              <a:t>Error Correction</a:t>
            </a:r>
          </a:p>
          <a:p>
            <a:r>
              <a:rPr lang="en-US" dirty="0" smtClean="0"/>
              <a:t> In digital world, error correction can be done in two ways: </a:t>
            </a:r>
          </a:p>
          <a:p>
            <a:pPr>
              <a:buFont typeface="Wingdings" pitchFamily="2" charset="2"/>
              <a:buChar char="ü"/>
            </a:pPr>
            <a:r>
              <a:rPr lang="en-US" b="1" dirty="0" smtClean="0"/>
              <a:t>Backward Error Correction: </a:t>
            </a:r>
            <a:r>
              <a:rPr lang="en-US" dirty="0" smtClean="0"/>
              <a:t>When the receiver detects an error in the data received, it requests back the sender to retransmit the data unit. </a:t>
            </a:r>
            <a:endParaRPr lang="en-US" b="1" dirty="0" smtClean="0"/>
          </a:p>
          <a:p>
            <a:pPr>
              <a:buFont typeface="Wingdings" pitchFamily="2" charset="2"/>
              <a:buChar char="ü"/>
            </a:pPr>
            <a:r>
              <a:rPr lang="en-US" b="1" dirty="0" smtClean="0"/>
              <a:t>Forward Error Correction</a:t>
            </a:r>
            <a:r>
              <a:rPr lang="en-US" dirty="0" smtClean="0"/>
              <a:t>: When the receiver detects some error in the data received, it uses an error-correcting code, which helps it to auto-recover and correct some kinds of errors.</a:t>
            </a:r>
          </a:p>
          <a:p>
            <a:pPr>
              <a:buNone/>
            </a:pPr>
            <a:r>
              <a:rPr lang="en-US" dirty="0" smtClean="0"/>
              <a:t>NB: Backward Error Correction, is simple and can only be efficiently used where retransmitting is not expensive, for example fiber optics. But in case of wireless transmission retransmitting may cost too much, in such case Forward Error Correction is used.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1"/>
            <a:ext cx="7467600" cy="11429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mj-lt"/>
                <a:ea typeface="+mj-ea"/>
                <a:cs typeface="+mj-cs"/>
              </a:rPr>
              <a:t>SIMPLE DATA COMMUNICATION MODEL</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4"/>
          <p:cNvSpPr/>
          <p:nvPr/>
        </p:nvSpPr>
        <p:spPr>
          <a:xfrm>
            <a:off x="1066800" y="4191000"/>
            <a:ext cx="16002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DESTINATION</a:t>
            </a:r>
            <a:endParaRPr lang="en-US" dirty="0"/>
          </a:p>
        </p:txBody>
      </p:sp>
      <p:sp>
        <p:nvSpPr>
          <p:cNvPr id="6" name="Rectangle 5"/>
          <p:cNvSpPr/>
          <p:nvPr/>
        </p:nvSpPr>
        <p:spPr>
          <a:xfrm>
            <a:off x="1066800" y="2438400"/>
            <a:ext cx="16002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SOURCE</a:t>
            </a:r>
            <a:endParaRPr lang="en-US" dirty="0"/>
          </a:p>
        </p:txBody>
      </p:sp>
      <p:sp>
        <p:nvSpPr>
          <p:cNvPr id="7" name="Rectangle 6"/>
          <p:cNvSpPr/>
          <p:nvPr/>
        </p:nvSpPr>
        <p:spPr>
          <a:xfrm>
            <a:off x="3581400" y="2438400"/>
            <a:ext cx="16002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TRANSMITTER</a:t>
            </a:r>
            <a:endParaRPr lang="en-US" dirty="0"/>
          </a:p>
        </p:txBody>
      </p:sp>
      <p:sp>
        <p:nvSpPr>
          <p:cNvPr id="8" name="Rectangle 7"/>
          <p:cNvSpPr/>
          <p:nvPr/>
        </p:nvSpPr>
        <p:spPr>
          <a:xfrm>
            <a:off x="3581400" y="4191000"/>
            <a:ext cx="16002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RECIEVER</a:t>
            </a:r>
            <a:endParaRPr lang="en-US" dirty="0"/>
          </a:p>
        </p:txBody>
      </p:sp>
      <p:sp>
        <p:nvSpPr>
          <p:cNvPr id="9" name="Flowchart: Display 8"/>
          <p:cNvSpPr/>
          <p:nvPr/>
        </p:nvSpPr>
        <p:spPr>
          <a:xfrm>
            <a:off x="5867400" y="2362200"/>
            <a:ext cx="3048000" cy="2286000"/>
          </a:xfrm>
          <a:prstGeom prst="flowChartDisp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COMMUNICATION SYSTEM</a:t>
            </a:r>
            <a:endParaRPr lang="en-US" dirty="0"/>
          </a:p>
        </p:txBody>
      </p:sp>
      <p:cxnSp>
        <p:nvCxnSpPr>
          <p:cNvPr id="10" name="Straight Arrow Connector 9"/>
          <p:cNvCxnSpPr>
            <a:stCxn id="8" idx="1"/>
          </p:cNvCxnSpPr>
          <p:nvPr/>
        </p:nvCxnSpPr>
        <p:spPr>
          <a:xfrm rot="10800000" flipV="1">
            <a:off x="2667000" y="4533900"/>
            <a:ext cx="914400"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667000" y="27813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181600" y="27432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5181600" y="4495800"/>
            <a:ext cx="1143000"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85000" lnSpcReduction="20000"/>
          </a:bodyPr>
          <a:lstStyle/>
          <a:p>
            <a:r>
              <a:rPr lang="en-US" dirty="0" smtClean="0"/>
              <a:t>Source :- is where data is originated</a:t>
            </a:r>
          </a:p>
          <a:p>
            <a:pPr>
              <a:buNone/>
            </a:pPr>
            <a:r>
              <a:rPr lang="en-US" dirty="0"/>
              <a:t> </a:t>
            </a:r>
            <a:r>
              <a:rPr lang="en-US" dirty="0" smtClean="0"/>
              <a:t>             it can be computer,pheripheral or communication equipment like cell phone</a:t>
            </a:r>
          </a:p>
          <a:p>
            <a:r>
              <a:rPr lang="en-US" dirty="0" smtClean="0"/>
              <a:t>Transmitter :- converts data into a suitable form for transmission through the medium.</a:t>
            </a:r>
          </a:p>
          <a:p>
            <a:r>
              <a:rPr lang="en-US" dirty="0" smtClean="0"/>
              <a:t>Communication system :- medium through which signal is sent.</a:t>
            </a:r>
          </a:p>
          <a:p>
            <a:r>
              <a:rPr lang="en-US" dirty="0" smtClean="0"/>
              <a:t>Receiver :- which receives the signal and converts it into data or message.</a:t>
            </a:r>
          </a:p>
          <a:p>
            <a:r>
              <a:rPr lang="en-US" dirty="0" smtClean="0"/>
              <a:t>Destination :- where the data is sent.</a:t>
            </a:r>
          </a:p>
          <a:p>
            <a:pPr>
              <a:buNone/>
            </a:pPr>
            <a:r>
              <a:rPr lang="en-US" dirty="0" smtClean="0"/>
              <a:t>NB: One goal of data communications is to increase data rate (speed of transmission) while decreasing signal rate (bandwidth requirements</a:t>
            </a:r>
            <a:r>
              <a:rPr lang="en-US" b="1"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Representation Technique</a:t>
            </a:r>
            <a:endParaRPr lang="en-US" dirty="0"/>
          </a:p>
        </p:txBody>
      </p:sp>
      <p:sp>
        <p:nvSpPr>
          <p:cNvPr id="3" name="Content Placeholder 2"/>
          <p:cNvSpPr>
            <a:spLocks noGrp="1"/>
          </p:cNvSpPr>
          <p:nvPr>
            <p:ph idx="1"/>
          </p:nvPr>
        </p:nvSpPr>
        <p:spPr>
          <a:xfrm>
            <a:off x="457200" y="1143000"/>
            <a:ext cx="8229600" cy="4953000"/>
          </a:xfrm>
        </p:spPr>
        <p:txBody>
          <a:bodyPr>
            <a:normAutofit fontScale="85000" lnSpcReduction="10000"/>
          </a:bodyPr>
          <a:lstStyle/>
          <a:p>
            <a:pPr>
              <a:buNone/>
            </a:pPr>
            <a:endParaRPr lang="en-US" dirty="0" smtClean="0"/>
          </a:p>
          <a:p>
            <a:pPr>
              <a:buFont typeface="Wingdings" pitchFamily="2" charset="2"/>
              <a:buChar char="Ø"/>
            </a:pPr>
            <a:r>
              <a:rPr lang="en-US" dirty="0" smtClean="0"/>
              <a:t>Information today comes in different forms such as text, numbers, images, audio, and video.</a:t>
            </a:r>
          </a:p>
          <a:p>
            <a:pPr>
              <a:buNone/>
            </a:pPr>
            <a:r>
              <a:rPr lang="en-US" b="1" dirty="0" smtClean="0"/>
              <a:t>Text</a:t>
            </a:r>
          </a:p>
          <a:p>
            <a:r>
              <a:rPr lang="en-US" dirty="0" smtClean="0"/>
              <a:t>In data communications, text is represented as a bit pattern, a sequence of bits (Os or Is). Different sets of bit patterns have been designed to represent text symbols. Each set is called a code, and the process of representing symbols is called coding.</a:t>
            </a:r>
          </a:p>
          <a:p>
            <a:r>
              <a:rPr lang="en-US" dirty="0" smtClean="0"/>
              <a:t>Today, the prevalent coding system is called Unicode, which uses 32 bits to represent a symbol or character used in any language in the world.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62600"/>
          </a:xfrm>
        </p:spPr>
        <p:txBody>
          <a:bodyPr>
            <a:normAutofit fontScale="77500" lnSpcReduction="20000"/>
          </a:bodyPr>
          <a:lstStyle/>
          <a:p>
            <a:pPr>
              <a:buNone/>
            </a:pPr>
            <a:r>
              <a:rPr lang="en-US" b="1" dirty="0" smtClean="0"/>
              <a:t>Numbers</a:t>
            </a:r>
          </a:p>
          <a:p>
            <a:r>
              <a:rPr lang="en-US" dirty="0" smtClean="0"/>
              <a:t>Numbers are also represented by bit patterns. However, a code such as ASCII is not used to represent numbers; the number is directly converted to a binary number to simplify mathematical operations</a:t>
            </a:r>
          </a:p>
          <a:p>
            <a:pPr>
              <a:buNone/>
            </a:pPr>
            <a:r>
              <a:rPr lang="en-US" b="1" dirty="0" smtClean="0"/>
              <a:t>Images</a:t>
            </a:r>
          </a:p>
          <a:p>
            <a:r>
              <a:rPr lang="en-US" dirty="0" smtClean="0"/>
              <a:t>Images are also represented by bit patterns. In its simplest form, an image is composed of a matrix of pixels (picture elements), where each pixel is a small dot.</a:t>
            </a:r>
          </a:p>
          <a:p>
            <a:r>
              <a:rPr lang="en-US" dirty="0" smtClean="0"/>
              <a:t> The size of the pixel depends on the </a:t>
            </a:r>
            <a:r>
              <a:rPr lang="en-US" i="1" dirty="0" smtClean="0"/>
              <a:t>resolution. For example, an image can be divided into 1000 pixels </a:t>
            </a:r>
            <a:r>
              <a:rPr lang="en-US" dirty="0" smtClean="0"/>
              <a:t>or 10,000 pixels. In the second case, there is a better representation of the image (better resolution), but more memory is needed to store the image.</a:t>
            </a:r>
          </a:p>
          <a:p>
            <a:r>
              <a:rPr lang="en-US" dirty="0" smtClean="0"/>
              <a:t>After an image is divided into pixels, each pixel is assigned a bit pattern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08037"/>
            <a:ext cx="8229600" cy="5287963"/>
          </a:xfrm>
        </p:spPr>
        <p:txBody>
          <a:bodyPr>
            <a:normAutofit fontScale="85000" lnSpcReduction="10000"/>
          </a:bodyPr>
          <a:lstStyle/>
          <a:p>
            <a:pPr>
              <a:buNone/>
            </a:pPr>
            <a:r>
              <a:rPr lang="en-US" b="1" dirty="0" smtClean="0"/>
              <a:t>Audio</a:t>
            </a:r>
          </a:p>
          <a:p>
            <a:r>
              <a:rPr lang="en-US" dirty="0" smtClean="0"/>
              <a:t>Audio refers to the recording or broadcasting of sound or music. Audio is by nature different from text, numbers, or images. It is continuous, not discrete. Even when we use a microphone to change voice or music to an electric signal, we create a continuous signal.</a:t>
            </a:r>
          </a:p>
          <a:p>
            <a:pPr>
              <a:buNone/>
            </a:pPr>
            <a:r>
              <a:rPr lang="en-US" b="1" dirty="0" smtClean="0"/>
              <a:t>Video</a:t>
            </a:r>
          </a:p>
          <a:p>
            <a:r>
              <a:rPr lang="en-US" dirty="0" smtClean="0"/>
              <a:t>Video refers to the recording or broadcasting of a picture or movie. Video can either be produced as a continuous entity or it can be a combination of images, each a discrete entity, arranged to convey the idea of motion. Again we can change video to a digital or an analog signal</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TotalTime>
  <Words>2981</Words>
  <Application>Microsoft Office PowerPoint</Application>
  <PresentationFormat>On-screen Show (4:3)</PresentationFormat>
  <Paragraphs>209</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Nyala</vt:lpstr>
      <vt:lpstr>Times New Roman</vt:lpstr>
      <vt:lpstr>Wingdings</vt:lpstr>
      <vt:lpstr>Office Theme</vt:lpstr>
      <vt:lpstr>Ambo University Woliso Campus ,Technology and Informatics School Department of Computer Science </vt:lpstr>
      <vt:lpstr>CHAPTER- ONE DATA COMMUNICATION BASICS</vt:lpstr>
      <vt:lpstr>PowerPoint Presentation</vt:lpstr>
      <vt:lpstr>PowerPoint Presentation</vt:lpstr>
      <vt:lpstr>PowerPoint Presentation</vt:lpstr>
      <vt:lpstr>PowerPoint Presentation</vt:lpstr>
      <vt:lpstr>Data Representation Technique</vt:lpstr>
      <vt:lpstr>PowerPoint Presentation</vt:lpstr>
      <vt:lpstr>PowerPoint Presentation</vt:lpstr>
      <vt:lpstr>Digital Data Transmission Format</vt:lpstr>
      <vt:lpstr>Digital Versus Analog Data</vt:lpstr>
      <vt:lpstr>PowerPoint Presentation</vt:lpstr>
      <vt:lpstr>PowerPoint Presentation</vt:lpstr>
      <vt:lpstr>PowerPoint Presentation</vt:lpstr>
      <vt:lpstr>PowerPoint Presentation</vt:lpstr>
      <vt:lpstr>Analog-to-Digital Conversion</vt:lpstr>
      <vt:lpstr>PowerPoint Presentation</vt:lpstr>
      <vt:lpstr>Quantization</vt:lpstr>
      <vt:lpstr>Encoding</vt:lpstr>
      <vt:lpstr>Transmission Impairments</vt:lpstr>
      <vt:lpstr>PowerPoint Presentation</vt:lpstr>
      <vt:lpstr>PARALLEL TRANSMISSION</vt:lpstr>
      <vt:lpstr>PowerPoint Presentation</vt:lpstr>
      <vt:lpstr>SERIAL TRANSMISSION</vt:lpstr>
      <vt:lpstr>SERIAL TRANSMISSION</vt:lpstr>
      <vt:lpstr>PowerPoint Presentation</vt:lpstr>
      <vt:lpstr>PowerPoint Presentation</vt:lpstr>
      <vt:lpstr>Multiplexing</vt:lpstr>
      <vt:lpstr>PowerPoint Presentation</vt:lpstr>
      <vt:lpstr>Multiplexing vs. No Multiplexing </vt:lpstr>
      <vt:lpstr>Types of Multiplexing </vt:lpstr>
      <vt:lpstr>PowerPoint Presentation</vt:lpstr>
      <vt:lpstr>PowerPoint Presentation</vt:lpstr>
      <vt:lpstr>PowerPoint Presentation</vt:lpstr>
      <vt:lpstr>TDM</vt:lpstr>
      <vt:lpstr>Types of TDM</vt:lpstr>
      <vt:lpstr>PowerPoint Presentation</vt:lpstr>
      <vt:lpstr>Signal Encoding Techniques </vt:lpstr>
      <vt:lpstr>Data Transmission Error Detection and Correction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dc:creator>
  <cp:lastModifiedBy>Microsoft</cp:lastModifiedBy>
  <cp:revision>150</cp:revision>
  <dcterms:created xsi:type="dcterms:W3CDTF">2015-03-13T07:43:41Z</dcterms:created>
  <dcterms:modified xsi:type="dcterms:W3CDTF">2020-05-25T18:31:43Z</dcterms:modified>
</cp:coreProperties>
</file>