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2"/>
  </p:notesMasterIdLst>
  <p:sldIdLst>
    <p:sldId id="257" r:id="rId2"/>
    <p:sldId id="299" r:id="rId3"/>
    <p:sldId id="260" r:id="rId4"/>
    <p:sldId id="280" r:id="rId5"/>
    <p:sldId id="259" r:id="rId6"/>
    <p:sldId id="292" r:id="rId7"/>
    <p:sldId id="293" r:id="rId8"/>
    <p:sldId id="294" r:id="rId9"/>
    <p:sldId id="281" r:id="rId10"/>
    <p:sldId id="261" r:id="rId11"/>
    <p:sldId id="282" r:id="rId12"/>
    <p:sldId id="283" r:id="rId13"/>
    <p:sldId id="284" r:id="rId14"/>
    <p:sldId id="286" r:id="rId15"/>
    <p:sldId id="285" r:id="rId16"/>
    <p:sldId id="288" r:id="rId17"/>
    <p:sldId id="289" r:id="rId18"/>
    <p:sldId id="290" r:id="rId19"/>
    <p:sldId id="291" r:id="rId20"/>
    <p:sldId id="266" r:id="rId21"/>
    <p:sldId id="265" r:id="rId22"/>
    <p:sldId id="268" r:id="rId23"/>
    <p:sldId id="274" r:id="rId24"/>
    <p:sldId id="275" r:id="rId25"/>
    <p:sldId id="276" r:id="rId26"/>
    <p:sldId id="297" r:id="rId27"/>
    <p:sldId id="298" r:id="rId28"/>
    <p:sldId id="295" r:id="rId29"/>
    <p:sldId id="296" r:id="rId30"/>
    <p:sldId id="273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C9398-9EFC-4973-8F9E-F15A2860D382}" type="datetimeFigureOut">
              <a:rPr lang="en-US" smtClean="0"/>
              <a:pPr/>
              <a:t>5/25/2020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844E9-1C56-41F6-81C3-6064E9289DD5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3475A93-90A7-4B78-9238-F9DC77BFDDB6}" type="datetime1">
              <a:rPr lang="en-US" smtClean="0"/>
              <a:pPr/>
              <a:t>5/25/2020</a:t>
            </a:fld>
            <a:endParaRPr lang="en-Z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Z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22E0B57-62C1-429C-BF1E-F8C5E245AE4F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BB52-CCE4-437D-A950-F58143EF4085}" type="datetime1">
              <a:rPr lang="en-US" smtClean="0"/>
              <a:pPr/>
              <a:t>5/25/2020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3DC2-4D8A-49E6-8111-B094D6BF1F5F}" type="datetime1">
              <a:rPr lang="en-US" smtClean="0"/>
              <a:pPr/>
              <a:t>5/25/2020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539BF-739B-45DB-BD2F-7D4E633BDA8C}" type="datetime1">
              <a:rPr lang="en-US" smtClean="0"/>
              <a:pPr/>
              <a:t>5/25/2020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DFA9333-1FE4-46E7-88D7-6013F6D31D73}" type="datetime1">
              <a:rPr lang="en-US" smtClean="0"/>
              <a:pPr/>
              <a:t>5/25/2020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22E0B57-62C1-429C-BF1E-F8C5E245AE4F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90730-3788-4459-960A-E6B7A40C84F7}" type="datetime1">
              <a:rPr lang="en-US" smtClean="0"/>
              <a:pPr/>
              <a:t>5/25/2020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849D6-5576-4514-83DD-F4D7D94A15D4}" type="datetime1">
              <a:rPr lang="en-US" smtClean="0"/>
              <a:pPr/>
              <a:t>5/25/2020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09B87-B13C-49A9-A494-B5B02B7A1CC9}" type="datetime1">
              <a:rPr lang="en-US" smtClean="0"/>
              <a:pPr/>
              <a:t>5/25/2020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DC81-F9F8-4D4B-9C22-8CB7655168B6}" type="datetime1">
              <a:rPr lang="en-US" smtClean="0"/>
              <a:pPr/>
              <a:t>5/25/2020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63C2-1E35-4243-8CC6-3AEC10223F8B}" type="datetime1">
              <a:rPr lang="en-US" smtClean="0"/>
              <a:pPr/>
              <a:t>5/25/2020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1F2FD-B1A0-499E-8313-42C24C131575}" type="datetime1">
              <a:rPr lang="en-US" smtClean="0"/>
              <a:pPr/>
              <a:t>5/25/2020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B3B0E9D-3114-496B-A961-ACB9448C3E72}" type="datetime1">
              <a:rPr lang="en-US" smtClean="0"/>
              <a:pPr/>
              <a:t>5/25/2020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Z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22E0B57-62C1-429C-BF1E-F8C5E245AE4F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3645024"/>
            <a:ext cx="6858000" cy="1233486"/>
          </a:xfrm>
        </p:spPr>
        <p:txBody>
          <a:bodyPr>
            <a:noAutofit/>
          </a:bodyPr>
          <a:lstStyle/>
          <a:p>
            <a:pPr algn="ctr"/>
            <a:r>
              <a:rPr lang="en-GB" sz="2000" b="1" dirty="0" smtClean="0">
                <a:solidFill>
                  <a:srgbClr val="C00000"/>
                </a:solidFill>
              </a:rPr>
              <a:t>Ambo University</a:t>
            </a:r>
            <a:r>
              <a:rPr lang="am-ET" sz="2000" b="1" dirty="0" smtClean="0">
                <a:solidFill>
                  <a:srgbClr val="C00000"/>
                </a:solidFill>
              </a:rPr>
              <a:t/>
            </a:r>
            <a:br>
              <a:rPr lang="am-ET" sz="2000" b="1" dirty="0" smtClean="0">
                <a:solidFill>
                  <a:srgbClr val="C00000"/>
                </a:solidFill>
              </a:rPr>
            </a:br>
            <a:r>
              <a:rPr lang="en-US" sz="2000" b="1" dirty="0" err="1" smtClean="0">
                <a:solidFill>
                  <a:srgbClr val="C00000"/>
                </a:solidFill>
              </a:rPr>
              <a:t>Woliso</a:t>
            </a:r>
            <a:r>
              <a:rPr lang="en-US" sz="2000" b="1" dirty="0" smtClean="0">
                <a:solidFill>
                  <a:srgbClr val="C00000"/>
                </a:solidFill>
              </a:rPr>
              <a:t> Campus </a:t>
            </a:r>
            <a:r>
              <a:rPr lang="en-GB" sz="2000" b="1" dirty="0">
                <a:solidFill>
                  <a:srgbClr val="C00000"/>
                </a:solidFill>
              </a:rPr>
              <a:t>,</a:t>
            </a:r>
            <a:r>
              <a:rPr lang="en-GB" sz="2000" b="1" dirty="0" smtClean="0">
                <a:solidFill>
                  <a:srgbClr val="C00000"/>
                </a:solidFill>
              </a:rPr>
              <a:t>Technology and Informatics School</a:t>
            </a:r>
            <a:br>
              <a:rPr lang="en-GB" sz="2000" b="1" dirty="0" smtClean="0">
                <a:solidFill>
                  <a:srgbClr val="C00000"/>
                </a:solidFill>
              </a:rPr>
            </a:br>
            <a:r>
              <a:rPr lang="en-GB" sz="2000" b="1" dirty="0" smtClean="0">
                <a:solidFill>
                  <a:srgbClr val="C00000"/>
                </a:solidFill>
              </a:rPr>
              <a:t>Department of Computer Science</a:t>
            </a:r>
            <a:r>
              <a:rPr lang="en-GB" sz="2400" b="1" dirty="0" smtClean="0"/>
              <a:t/>
            </a:r>
            <a:br>
              <a:rPr lang="en-GB" sz="2400" b="1" dirty="0" smtClean="0"/>
            </a:br>
            <a:endParaRPr lang="en-ZA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538" y="5301208"/>
            <a:ext cx="7143800" cy="864096"/>
          </a:xfrm>
        </p:spPr>
        <p:txBody>
          <a:bodyPr>
            <a:noAutofit/>
          </a:bodyPr>
          <a:lstStyle/>
          <a:p>
            <a:pPr algn="ctr"/>
            <a:r>
              <a:rPr lang="en-ZA" b="1" dirty="0" smtClean="0">
                <a:solidFill>
                  <a:srgbClr val="0070C0"/>
                </a:solidFill>
              </a:rPr>
              <a:t>Data Communication and Computer Networks </a:t>
            </a:r>
            <a:endParaRPr lang="en-ZA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1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Peer-to-Peer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a </a:t>
            </a:r>
            <a:r>
              <a:rPr lang="en-US" b="1" i="1" dirty="0" smtClean="0"/>
              <a:t>peer-to-peer </a:t>
            </a:r>
            <a:r>
              <a:rPr lang="en-US" dirty="0" smtClean="0"/>
              <a:t>network:-</a:t>
            </a:r>
            <a:endParaRPr lang="en-ZA" dirty="0" smtClean="0"/>
          </a:p>
          <a:p>
            <a:pPr lvl="0"/>
            <a:r>
              <a:rPr lang="en-US" dirty="0" smtClean="0"/>
              <a:t>There are no dedicated servers. </a:t>
            </a:r>
            <a:endParaRPr lang="en-ZA" dirty="0" smtClean="0"/>
          </a:p>
          <a:p>
            <a:pPr lvl="0"/>
            <a:r>
              <a:rPr lang="en-US" dirty="0" smtClean="0"/>
              <a:t>There is no hierarchy among the computers. </a:t>
            </a:r>
            <a:endParaRPr lang="en-ZA" dirty="0" smtClean="0"/>
          </a:p>
          <a:p>
            <a:pPr lvl="0"/>
            <a:r>
              <a:rPr lang="en-US" dirty="0" smtClean="0"/>
              <a:t>All the computers are equal and therefore are known as </a:t>
            </a:r>
            <a:r>
              <a:rPr lang="en-US" b="1" i="1" dirty="0" smtClean="0"/>
              <a:t>peers</a:t>
            </a:r>
            <a:r>
              <a:rPr lang="en-US" dirty="0" smtClean="0"/>
              <a:t>.</a:t>
            </a:r>
            <a:endParaRPr lang="en-ZA" dirty="0" smtClean="0"/>
          </a:p>
          <a:p>
            <a:pPr lvl="0"/>
            <a:r>
              <a:rPr lang="en-US" dirty="0" smtClean="0"/>
              <a:t>Each computer functions as both a </a:t>
            </a:r>
            <a:r>
              <a:rPr lang="en-US" b="1" i="1" dirty="0" smtClean="0"/>
              <a:t>client</a:t>
            </a:r>
            <a:r>
              <a:rPr lang="en-US" dirty="0" smtClean="0"/>
              <a:t> and a </a:t>
            </a:r>
            <a:r>
              <a:rPr lang="en-US" b="1" i="1" dirty="0" smtClean="0"/>
              <a:t>server</a:t>
            </a:r>
            <a:r>
              <a:rPr lang="en-US" dirty="0" smtClean="0"/>
              <a:t>.</a:t>
            </a:r>
            <a:endParaRPr lang="en-ZA" dirty="0" smtClean="0"/>
          </a:p>
          <a:p>
            <a:pPr lvl="0"/>
            <a:r>
              <a:rPr lang="en-US" dirty="0" smtClean="0"/>
              <a:t>There is no administrator responsible for the entire network.</a:t>
            </a:r>
            <a:endParaRPr lang="en-ZA" dirty="0" smtClean="0"/>
          </a:p>
          <a:p>
            <a:pPr lvl="0"/>
            <a:r>
              <a:rPr lang="en-US" dirty="0" smtClean="0"/>
              <a:t>The user at each computer determines what data on that computer is shared on the network.</a:t>
            </a:r>
            <a:endParaRPr lang="en-ZA" dirty="0" smtClean="0"/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10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 smtClean="0"/>
              <a:t>Peer-to-Peer Networks</a:t>
            </a:r>
            <a:endParaRPr lang="en-ZA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11</a:t>
            </a:fld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The simplest form of a network is a peer-to-peer network. </a:t>
            </a:r>
          </a:p>
          <a:p>
            <a:r>
              <a:rPr lang="en-ZA" dirty="0" smtClean="0"/>
              <a:t>In a peer-to-peer network, every computer can communicate directly with every other computer. </a:t>
            </a:r>
          </a:p>
          <a:p>
            <a:r>
              <a:rPr lang="en-ZA" dirty="0" smtClean="0"/>
              <a:t>By default, no computer on a peer-to-peer network has more authority than another. </a:t>
            </a:r>
          </a:p>
          <a:p>
            <a:r>
              <a:rPr lang="en-ZA" dirty="0" smtClean="0"/>
              <a:t>However, each computer can be configured to share only some of its resources and prevent access to other resources. </a:t>
            </a:r>
          </a:p>
          <a:p>
            <a:r>
              <a:rPr lang="en-ZA" dirty="0" smtClean="0"/>
              <a:t>Every computer is capable of sending and receiving information to and from every other computer.</a:t>
            </a:r>
          </a:p>
          <a:p>
            <a:pPr>
              <a:buNone/>
            </a:pPr>
            <a:endParaRPr lang="en-ZA" dirty="0" smtClean="0"/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Peer-to-Peer Networks</a:t>
            </a:r>
            <a:endParaRPr lang="en-ZA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12</a:t>
            </a:fld>
            <a:endParaRPr lang="en-ZA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501775"/>
            <a:ext cx="5943600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Client/Server Networks</a:t>
            </a:r>
            <a:endParaRPr lang="en-ZA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13</a:t>
            </a:fld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ZA" dirty="0" smtClean="0"/>
              <a:t>A network that uses a server to enable clients to share data, data storage space, and devices is known as a </a:t>
            </a:r>
            <a:r>
              <a:rPr lang="en-ZA" b="1" i="1" dirty="0" smtClean="0">
                <a:solidFill>
                  <a:srgbClr val="FF0000"/>
                </a:solidFill>
              </a:rPr>
              <a:t>client/server</a:t>
            </a:r>
            <a:r>
              <a:rPr lang="en-ZA" b="1" dirty="0" smtClean="0"/>
              <a:t> </a:t>
            </a:r>
            <a:r>
              <a:rPr lang="en-ZA" dirty="0" smtClean="0"/>
              <a:t>network.</a:t>
            </a:r>
          </a:p>
          <a:p>
            <a:r>
              <a:rPr lang="en-ZA" b="1" dirty="0" smtClean="0">
                <a:solidFill>
                  <a:srgbClr val="FF0000"/>
                </a:solidFill>
              </a:rPr>
              <a:t>Client</a:t>
            </a:r>
            <a:r>
              <a:rPr lang="en-ZA" dirty="0" smtClean="0"/>
              <a:t>—A computer on the network that requests resources or services from another computer on a network.</a:t>
            </a:r>
          </a:p>
          <a:p>
            <a:r>
              <a:rPr lang="en-ZA" dirty="0" smtClean="0"/>
              <a:t>Clients usually take the form of personal computers, also known as </a:t>
            </a:r>
            <a:r>
              <a:rPr lang="en-ZA" dirty="0" smtClean="0">
                <a:solidFill>
                  <a:srgbClr val="FF0000"/>
                </a:solidFill>
              </a:rPr>
              <a:t>workstations.</a:t>
            </a:r>
            <a:r>
              <a:rPr lang="en-ZA" dirty="0" smtClean="0"/>
              <a:t> </a:t>
            </a:r>
          </a:p>
          <a:p>
            <a:r>
              <a:rPr lang="en-ZA" dirty="0" smtClean="0"/>
              <a:t>Every computer on a client/server network acts as a client or a server.</a:t>
            </a:r>
          </a:p>
          <a:p>
            <a:r>
              <a:rPr lang="en-ZA" dirty="0" smtClean="0"/>
              <a:t>Clients on a client/server network do not share their resources directly with each other, but rather use the server as an intermediary. 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Client/Server Networks</a:t>
            </a:r>
            <a:endParaRPr lang="en-ZA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14</a:t>
            </a:fld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Clients and servers communicate through connectivity devices such as </a:t>
            </a:r>
            <a:r>
              <a:rPr lang="en-ZA" b="1" dirty="0" smtClean="0"/>
              <a:t>switches</a:t>
            </a:r>
            <a:r>
              <a:rPr lang="en-ZA" dirty="0" smtClean="0"/>
              <a:t> or </a:t>
            </a:r>
            <a:r>
              <a:rPr lang="en-ZA" b="1" dirty="0" smtClean="0"/>
              <a:t>routers</a:t>
            </a:r>
            <a:r>
              <a:rPr lang="en-ZA" dirty="0" smtClean="0"/>
              <a:t>.</a:t>
            </a:r>
          </a:p>
          <a:p>
            <a:r>
              <a:rPr lang="en-ZA" b="1" dirty="0" smtClean="0">
                <a:solidFill>
                  <a:srgbClr val="FF0000"/>
                </a:solidFill>
              </a:rPr>
              <a:t>Server</a:t>
            </a:r>
            <a:r>
              <a:rPr lang="en-ZA" dirty="0" smtClean="0"/>
              <a:t>—A computer on the network that manages shared resources; servers usually have more processing power, memory, and hard disk space than clients.</a:t>
            </a:r>
          </a:p>
          <a:p>
            <a:r>
              <a:rPr lang="en-ZA" dirty="0" smtClean="0"/>
              <a:t>To function as a server, a computer must be running an </a:t>
            </a:r>
            <a:r>
              <a:rPr lang="en-ZA" dirty="0" smtClean="0">
                <a:solidFill>
                  <a:srgbClr val="FF0000"/>
                </a:solidFill>
              </a:rPr>
              <a:t>NOS</a:t>
            </a:r>
            <a:r>
              <a:rPr lang="en-ZA" dirty="0" smtClean="0"/>
              <a:t> (network operating system).</a:t>
            </a:r>
          </a:p>
          <a:p>
            <a:r>
              <a:rPr lang="en-ZA" dirty="0" smtClean="0"/>
              <a:t>An NOS is a special type of software designed to do the following:</a:t>
            </a:r>
          </a:p>
          <a:p>
            <a:pPr lvl="1"/>
            <a:r>
              <a:rPr lang="en-ZA" dirty="0" smtClean="0"/>
              <a:t>Manage data and other resources for a number of clients.</a:t>
            </a:r>
          </a:p>
          <a:p>
            <a:pPr lvl="1"/>
            <a:r>
              <a:rPr lang="en-ZA" dirty="0" smtClean="0"/>
              <a:t>Ensure that only authorized users access the network.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Client/Server Networks</a:t>
            </a:r>
            <a:endParaRPr lang="en-ZA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15</a:t>
            </a:fld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en-ZA" dirty="0" smtClean="0"/>
              <a:t> </a:t>
            </a:r>
            <a:r>
              <a:rPr lang="en-ZA" sz="2400" dirty="0" smtClean="0"/>
              <a:t>Restrict when and from where users can access the network.</a:t>
            </a:r>
          </a:p>
          <a:p>
            <a:pPr lvl="1"/>
            <a:r>
              <a:rPr lang="en-ZA" sz="2400" dirty="0" smtClean="0"/>
              <a:t>Dictate which rules computers will use to communicate.</a:t>
            </a:r>
          </a:p>
          <a:p>
            <a:pPr lvl="1"/>
            <a:r>
              <a:rPr lang="en-ZA" sz="2400" dirty="0" smtClean="0"/>
              <a:t>Supply applications to clients.</a:t>
            </a:r>
          </a:p>
          <a:p>
            <a:r>
              <a:rPr lang="en-ZA" sz="2800" dirty="0" smtClean="0"/>
              <a:t>Examples of NOS: </a:t>
            </a:r>
            <a:r>
              <a:rPr lang="en-ZA" sz="2800" dirty="0" smtClean="0">
                <a:solidFill>
                  <a:srgbClr val="FF0000"/>
                </a:solidFill>
              </a:rPr>
              <a:t>UNIX</a:t>
            </a:r>
            <a:r>
              <a:rPr lang="en-ZA" sz="2800" dirty="0" smtClean="0"/>
              <a:t> and </a:t>
            </a:r>
            <a:r>
              <a:rPr lang="en-ZA" sz="2800" dirty="0" smtClean="0">
                <a:solidFill>
                  <a:srgbClr val="FF0000"/>
                </a:solidFill>
              </a:rPr>
              <a:t>Linux</a:t>
            </a:r>
            <a:r>
              <a:rPr lang="en-ZA" sz="2800" dirty="0" smtClean="0"/>
              <a:t>, </a:t>
            </a:r>
            <a:r>
              <a:rPr lang="en-ZA" sz="2800" dirty="0" smtClean="0">
                <a:solidFill>
                  <a:srgbClr val="FF0000"/>
                </a:solidFill>
              </a:rPr>
              <a:t>Microsoft Windows Server 2003 or Server 2008</a:t>
            </a:r>
            <a:r>
              <a:rPr lang="en-ZA" sz="2800" dirty="0" smtClean="0"/>
              <a:t>, and </a:t>
            </a:r>
            <a:r>
              <a:rPr lang="en-ZA" sz="2800" dirty="0" smtClean="0">
                <a:solidFill>
                  <a:srgbClr val="FF0000"/>
                </a:solidFill>
              </a:rPr>
              <a:t>Mac OS X Server</a:t>
            </a:r>
            <a:r>
              <a:rPr lang="en-ZA" sz="2800" dirty="0" smtClean="0"/>
              <a:t>. </a:t>
            </a:r>
          </a:p>
          <a:p>
            <a:r>
              <a:rPr lang="en-ZA" sz="2800" dirty="0" smtClean="0"/>
              <a:t>(But, stand-alone computer, or a client computer, uses an operating system, such as </a:t>
            </a:r>
            <a:r>
              <a:rPr lang="en-ZA" sz="2800" dirty="0" smtClean="0">
                <a:solidFill>
                  <a:srgbClr val="FF0000"/>
                </a:solidFill>
              </a:rPr>
              <a:t>Windows XP/7 </a:t>
            </a:r>
            <a:r>
              <a:rPr lang="en-ZA" sz="2800" dirty="0" smtClean="0"/>
              <a:t>or </a:t>
            </a:r>
            <a:r>
              <a:rPr lang="en-ZA" sz="2800" dirty="0" smtClean="0">
                <a:solidFill>
                  <a:srgbClr val="FF0000"/>
                </a:solidFill>
              </a:rPr>
              <a:t>Windows Vista</a:t>
            </a:r>
            <a:r>
              <a:rPr lang="en-ZA" sz="2800" dirty="0" smtClean="0"/>
              <a:t>, which has more limited resource management capabilities.)</a:t>
            </a:r>
            <a:endParaRPr lang="en-Z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Client/Server Networks</a:t>
            </a:r>
            <a:endParaRPr lang="en-ZA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16</a:t>
            </a:fld>
            <a:endParaRPr lang="en-ZA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285860"/>
            <a:ext cx="7572428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 smtClean="0"/>
              <a:t>Client/Server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In an environment with more than 10 users, a peer-to-peer will probably not be adequate.</a:t>
            </a:r>
            <a:endParaRPr lang="en-ZA" dirty="0" smtClean="0"/>
          </a:p>
          <a:p>
            <a:pPr lvl="0"/>
            <a:r>
              <a:rPr lang="en-US" dirty="0" smtClean="0"/>
              <a:t>Therefore, most networks have/required dedicated </a:t>
            </a:r>
            <a:r>
              <a:rPr lang="en-US" b="1" dirty="0" smtClean="0"/>
              <a:t>servers.</a:t>
            </a:r>
            <a:r>
              <a:rPr lang="en-US" dirty="0" smtClean="0"/>
              <a:t> </a:t>
            </a:r>
            <a:endParaRPr lang="en-ZA" dirty="0" smtClean="0"/>
          </a:p>
          <a:p>
            <a:pPr lvl="0"/>
            <a:r>
              <a:rPr lang="en-US" dirty="0" smtClean="0"/>
              <a:t>A </a:t>
            </a:r>
            <a:r>
              <a:rPr lang="en-US" b="1" i="1" dirty="0" smtClean="0"/>
              <a:t>dedicated server </a:t>
            </a:r>
            <a:r>
              <a:rPr lang="en-US" dirty="0" smtClean="0"/>
              <a:t>is one that functions only as a server and is not used as a client or workstation.  </a:t>
            </a:r>
            <a:endParaRPr lang="en-ZA" dirty="0" smtClean="0"/>
          </a:p>
          <a:p>
            <a:pPr lvl="0"/>
            <a:r>
              <a:rPr lang="en-US" b="1" dirty="0" smtClean="0"/>
              <a:t>Client</a:t>
            </a:r>
            <a:r>
              <a:rPr lang="en-US" dirty="0" smtClean="0"/>
              <a:t> requests the server to serve the requests. </a:t>
            </a:r>
            <a:endParaRPr lang="en-ZA" dirty="0" smtClean="0"/>
          </a:p>
          <a:p>
            <a:r>
              <a:rPr lang="en-US" b="1" dirty="0" smtClean="0"/>
              <a:t>Specialized Servers</a:t>
            </a:r>
            <a:endParaRPr lang="en-ZA" dirty="0" smtClean="0"/>
          </a:p>
          <a:p>
            <a:pPr lvl="0"/>
            <a:r>
              <a:rPr lang="en-US" dirty="0" smtClean="0"/>
              <a:t>Some of the examples of different types of servers included on many large networks. </a:t>
            </a:r>
            <a:endParaRPr lang="en-ZA" dirty="0" smtClean="0"/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17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Specialized Servers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i="1" dirty="0" smtClean="0"/>
              <a:t>1-File Servers </a:t>
            </a:r>
            <a:endParaRPr lang="en-ZA" dirty="0" smtClean="0"/>
          </a:p>
          <a:p>
            <a:pPr lvl="0"/>
            <a:r>
              <a:rPr lang="en-US" dirty="0" smtClean="0"/>
              <a:t>File servers offer services that allow network users to share files. </a:t>
            </a:r>
            <a:endParaRPr lang="en-ZA" dirty="0" smtClean="0"/>
          </a:p>
          <a:p>
            <a:r>
              <a:rPr lang="en-US" b="1" i="1" dirty="0" smtClean="0"/>
              <a:t>2- Print Servers </a:t>
            </a:r>
            <a:endParaRPr lang="en-ZA" dirty="0" smtClean="0"/>
          </a:p>
          <a:p>
            <a:pPr lvl="0"/>
            <a:r>
              <a:rPr lang="en-US" dirty="0" smtClean="0"/>
              <a:t>Allow users to share printers </a:t>
            </a:r>
            <a:endParaRPr lang="en-ZA" dirty="0" smtClean="0"/>
          </a:p>
          <a:p>
            <a:pPr lvl="0"/>
            <a:r>
              <a:rPr lang="en-US" dirty="0" smtClean="0"/>
              <a:t>Allow multiple and simultaneous access to printing facilities. </a:t>
            </a:r>
            <a:endParaRPr lang="en-ZA" dirty="0" smtClean="0"/>
          </a:p>
          <a:p>
            <a:r>
              <a:rPr lang="en-US" b="1" i="1" dirty="0" smtClean="0"/>
              <a:t>3- Database Servers </a:t>
            </a:r>
            <a:endParaRPr lang="en-ZA" dirty="0" smtClean="0"/>
          </a:p>
          <a:p>
            <a:pPr lvl="0"/>
            <a:r>
              <a:rPr lang="en-US" dirty="0" smtClean="0"/>
              <a:t>Database server can provide a network with powerful database services.</a:t>
            </a:r>
            <a:endParaRPr lang="en-ZA" dirty="0" smtClean="0"/>
          </a:p>
          <a:p>
            <a:r>
              <a:rPr lang="en-US" b="1" i="1" dirty="0" smtClean="0"/>
              <a:t>4 -Application Servers </a:t>
            </a:r>
            <a:endParaRPr lang="en-ZA" dirty="0" smtClean="0"/>
          </a:p>
          <a:p>
            <a:pPr lvl="0"/>
            <a:r>
              <a:rPr lang="en-US" dirty="0" smtClean="0"/>
              <a:t>Servers store vast amounts of data that is organized to make it easy to retrieve.</a:t>
            </a:r>
            <a:endParaRPr lang="en-ZA" dirty="0" smtClean="0"/>
          </a:p>
          <a:p>
            <a:pPr lvl="0"/>
            <a:r>
              <a:rPr lang="en-US" dirty="0" smtClean="0"/>
              <a:t>An </a:t>
            </a:r>
            <a:r>
              <a:rPr lang="en-US" b="1" dirty="0" smtClean="0"/>
              <a:t>application server </a:t>
            </a:r>
            <a:r>
              <a:rPr lang="en-US" dirty="0" smtClean="0"/>
              <a:t>differs from a </a:t>
            </a:r>
            <a:r>
              <a:rPr lang="en-US" b="1" dirty="0" smtClean="0"/>
              <a:t>file</a:t>
            </a:r>
            <a:r>
              <a:rPr lang="en-US" dirty="0" smtClean="0"/>
              <a:t> </a:t>
            </a:r>
            <a:r>
              <a:rPr lang="en-US" b="1" dirty="0" smtClean="0"/>
              <a:t>server</a:t>
            </a:r>
            <a:r>
              <a:rPr lang="en-US" dirty="0" smtClean="0"/>
              <a:t> in that with file server the data or file is downloaded to the computer which making the request. </a:t>
            </a:r>
            <a:endParaRPr lang="en-ZA" dirty="0" smtClean="0"/>
          </a:p>
          <a:p>
            <a:pPr lvl="0"/>
            <a:r>
              <a:rPr lang="en-US" dirty="0" smtClean="0"/>
              <a:t>With an </a:t>
            </a:r>
            <a:r>
              <a:rPr lang="en-US" b="1" dirty="0" smtClean="0"/>
              <a:t>application server</a:t>
            </a:r>
            <a:r>
              <a:rPr lang="en-US" dirty="0" smtClean="0"/>
              <a:t>, the database /file stays on the server and only the results of a request are downloaded to the computer which making the request.</a:t>
            </a:r>
            <a:endParaRPr lang="en-ZA" dirty="0" smtClean="0"/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18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Specialized Servers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5-Mail Servers </a:t>
            </a:r>
            <a:endParaRPr lang="en-ZA" dirty="0" smtClean="0"/>
          </a:p>
          <a:p>
            <a:pPr lvl="0"/>
            <a:r>
              <a:rPr lang="en-US" dirty="0" smtClean="0"/>
              <a:t>Mail servers - separate server and client applications.</a:t>
            </a:r>
            <a:endParaRPr lang="en-ZA" dirty="0" smtClean="0"/>
          </a:p>
          <a:p>
            <a:pPr lvl="0"/>
            <a:r>
              <a:rPr lang="en-US" dirty="0" smtClean="0"/>
              <a:t>Data selectively downloaded from the server to the client. </a:t>
            </a:r>
            <a:endParaRPr lang="en-ZA" dirty="0" smtClean="0"/>
          </a:p>
          <a:p>
            <a:r>
              <a:rPr lang="en-US" b="1" i="1" dirty="0" smtClean="0"/>
              <a:t>6-Web Servers </a:t>
            </a:r>
            <a:endParaRPr lang="en-ZA" dirty="0" smtClean="0"/>
          </a:p>
          <a:p>
            <a:pPr lvl="0"/>
            <a:r>
              <a:rPr lang="en-GB" dirty="0" smtClean="0"/>
              <a:t>Stores different web pages.</a:t>
            </a:r>
            <a:endParaRPr lang="en-ZA" dirty="0" smtClean="0"/>
          </a:p>
          <a:p>
            <a:r>
              <a:rPr lang="en-US" b="1" i="1" dirty="0" smtClean="0"/>
              <a:t>7- Proxy Server </a:t>
            </a:r>
            <a:endParaRPr lang="en-ZA" dirty="0" smtClean="0"/>
          </a:p>
          <a:p>
            <a:pPr lvl="0"/>
            <a:r>
              <a:rPr lang="en-US" dirty="0" smtClean="0"/>
              <a:t>A </a:t>
            </a:r>
            <a:r>
              <a:rPr lang="en-US" b="1" dirty="0" smtClean="0"/>
              <a:t>Proxy Server </a:t>
            </a:r>
            <a:r>
              <a:rPr lang="en-US" dirty="0" smtClean="0"/>
              <a:t>implements Internet connectivity and network security for an entire organization. </a:t>
            </a:r>
            <a:endParaRPr lang="en-ZA" dirty="0" smtClean="0"/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19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2</a:t>
            </a:fld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CHAPTER TWO</a:t>
            </a:r>
            <a:endParaRPr lang="en-US" b="1" dirty="0"/>
          </a:p>
          <a:p>
            <a:pPr marL="0" indent="0" algn="ctr">
              <a:buNone/>
            </a:pPr>
            <a:r>
              <a:rPr lang="en-US" b="1" dirty="0"/>
              <a:t>INTRODUCTION TO COMPUTER NETWORKS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2429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 smtClean="0"/>
              <a:t>Network Topologies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ZA" b="1" i="1" dirty="0" smtClean="0"/>
              <a:t>Types of Connection</a:t>
            </a:r>
            <a:endParaRPr lang="en-ZA" dirty="0" smtClean="0"/>
          </a:p>
          <a:p>
            <a:r>
              <a:rPr lang="en-ZA" dirty="0" smtClean="0"/>
              <a:t>There are two possible types of connections: point-to-point and multipoint.</a:t>
            </a:r>
          </a:p>
          <a:p>
            <a:r>
              <a:rPr lang="en-ZA" b="1" dirty="0" smtClean="0"/>
              <a:t>Point-to-Point </a:t>
            </a:r>
            <a:endParaRPr lang="en-ZA" dirty="0" smtClean="0"/>
          </a:p>
          <a:p>
            <a:r>
              <a:rPr lang="en-ZA" dirty="0" smtClean="0"/>
              <a:t>A point-to-point connection provides a dedicated link between two devices. </a:t>
            </a:r>
          </a:p>
          <a:p>
            <a:r>
              <a:rPr lang="en-ZA" dirty="0" smtClean="0"/>
              <a:t>The entire capacity of the link is reserved for transmission between those two devices.</a:t>
            </a:r>
          </a:p>
          <a:p>
            <a:pPr>
              <a:buNone/>
            </a:pPr>
            <a:r>
              <a:rPr lang="en-ZA" dirty="0" smtClean="0"/>
              <a:t> </a:t>
            </a:r>
            <a:r>
              <a:rPr lang="en-ZA" dirty="0" err="1" smtClean="0"/>
              <a:t>e.g</a:t>
            </a:r>
            <a:r>
              <a:rPr lang="en-ZA" dirty="0" smtClean="0"/>
              <a:t> connection b/n television and its remote control</a:t>
            </a:r>
          </a:p>
          <a:p>
            <a:r>
              <a:rPr lang="en-ZA" b="1" dirty="0" smtClean="0"/>
              <a:t>Multipoint </a:t>
            </a:r>
            <a:endParaRPr lang="en-ZA" dirty="0" smtClean="0"/>
          </a:p>
          <a:p>
            <a:r>
              <a:rPr lang="en-ZA" dirty="0" smtClean="0"/>
              <a:t>A multipoint connection is one in which more than two specific devices share a single link.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20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 smtClean="0"/>
              <a:t>Physical Topology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 smtClean="0"/>
              <a:t>The topology of a network is the geometric representation of the relationship of all the links and linking devices (usually called nodes) to one another.</a:t>
            </a:r>
          </a:p>
          <a:p>
            <a:r>
              <a:rPr lang="en-ZA" b="1" dirty="0" smtClean="0"/>
              <a:t>The  topology</a:t>
            </a:r>
            <a:r>
              <a:rPr lang="en-ZA" dirty="0" smtClean="0"/>
              <a:t>- is physical layout of a computer network. </a:t>
            </a:r>
          </a:p>
          <a:p>
            <a:r>
              <a:rPr lang="en-ZA" dirty="0" smtClean="0"/>
              <a:t>Topologies vary according to the needs of the organization, available hardware and expertise.</a:t>
            </a:r>
          </a:p>
          <a:p>
            <a:r>
              <a:rPr lang="en-ZA" dirty="0" smtClean="0"/>
              <a:t>There are five basic topologies possible: </a:t>
            </a:r>
          </a:p>
          <a:p>
            <a:pPr lvl="2"/>
            <a:r>
              <a:rPr lang="en-ZA" b="1" dirty="0" smtClean="0"/>
              <a:t>Bus</a:t>
            </a:r>
          </a:p>
          <a:p>
            <a:pPr lvl="2"/>
            <a:r>
              <a:rPr lang="en-ZA" b="1" dirty="0" smtClean="0"/>
              <a:t>Ring </a:t>
            </a:r>
          </a:p>
          <a:p>
            <a:pPr lvl="2"/>
            <a:r>
              <a:rPr lang="en-ZA" b="1" dirty="0" smtClean="0"/>
              <a:t>Star</a:t>
            </a:r>
          </a:p>
          <a:p>
            <a:pPr lvl="2"/>
            <a:r>
              <a:rPr lang="en-ZA" b="1" dirty="0" smtClean="0"/>
              <a:t>Mesh</a:t>
            </a:r>
          </a:p>
          <a:p>
            <a:pPr lvl="2"/>
            <a:r>
              <a:rPr lang="en-ZA" b="1" dirty="0" smtClean="0"/>
              <a:t>Hybrid</a:t>
            </a:r>
            <a:endParaRPr lang="en-Z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21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 smtClean="0"/>
              <a:t>Bus</a:t>
            </a:r>
            <a:r>
              <a:rPr lang="en-ZA" dirty="0" smtClean="0"/>
              <a:t>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 smtClean="0"/>
              <a:t>A </a:t>
            </a:r>
            <a:r>
              <a:rPr lang="en-ZA" b="1" dirty="0" smtClean="0"/>
              <a:t>bus topology</a:t>
            </a:r>
            <a:r>
              <a:rPr lang="en-ZA" dirty="0" smtClean="0"/>
              <a:t> is multipoint connection. </a:t>
            </a:r>
          </a:p>
          <a:p>
            <a:r>
              <a:rPr lang="en-ZA" dirty="0" smtClean="0"/>
              <a:t>One long cable acts as a </a:t>
            </a:r>
            <a:r>
              <a:rPr lang="en-ZA" b="1" dirty="0" smtClean="0"/>
              <a:t>backbone </a:t>
            </a:r>
            <a:r>
              <a:rPr lang="en-ZA" dirty="0" smtClean="0"/>
              <a:t>to link all</a:t>
            </a:r>
            <a:r>
              <a:rPr lang="en-ZA" b="1" dirty="0" smtClean="0"/>
              <a:t> </a:t>
            </a:r>
            <a:r>
              <a:rPr lang="en-ZA" dirty="0" smtClean="0"/>
              <a:t>the devices in a network.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22</a:t>
            </a:fld>
            <a:endParaRPr lang="en-ZA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3071810"/>
            <a:ext cx="6572295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Bus</a:t>
            </a:r>
            <a:endParaRPr lang="en-ZA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23</a:t>
            </a:fld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Advantages </a:t>
            </a:r>
            <a:endParaRPr lang="en-ZA" b="1" dirty="0" smtClean="0"/>
          </a:p>
          <a:p>
            <a:pPr lvl="0"/>
            <a:r>
              <a:rPr lang="en-US" dirty="0" smtClean="0"/>
              <a:t>Connecting a computer or peripheral to a linear bus is easy. </a:t>
            </a:r>
            <a:endParaRPr lang="en-ZA" dirty="0" smtClean="0"/>
          </a:p>
          <a:p>
            <a:pPr lvl="0"/>
            <a:r>
              <a:rPr lang="en-US" dirty="0" smtClean="0"/>
              <a:t>This topology requires least amount of cabling to connect the computers and therefore, less expensive. </a:t>
            </a:r>
            <a:endParaRPr lang="en-ZA" dirty="0" smtClean="0"/>
          </a:p>
          <a:p>
            <a:pPr lvl="0"/>
            <a:r>
              <a:rPr lang="en-US" dirty="0" smtClean="0"/>
              <a:t>It is easy to extend a bus since two cables can be joined into longer cable with a connector.</a:t>
            </a:r>
            <a:endParaRPr lang="en-ZA" dirty="0" smtClean="0"/>
          </a:p>
          <a:p>
            <a:pPr>
              <a:buNone/>
            </a:pPr>
            <a:r>
              <a:rPr lang="en-US" b="1" dirty="0" smtClean="0"/>
              <a:t>Disadvantages </a:t>
            </a:r>
            <a:endParaRPr lang="en-ZA" b="1" dirty="0" smtClean="0"/>
          </a:p>
          <a:p>
            <a:pPr lvl="0"/>
            <a:r>
              <a:rPr lang="en-US" dirty="0" smtClean="0"/>
              <a:t>Entire network shuts down if there is a failure on the backbone.</a:t>
            </a:r>
          </a:p>
          <a:p>
            <a:pPr lvl="0"/>
            <a:r>
              <a:rPr lang="en-US" dirty="0" smtClean="0"/>
              <a:t>Heavy traffic can slow down a bus because computers on such networks do not coordinate. </a:t>
            </a:r>
            <a:endParaRPr lang="en-ZA" dirty="0" smtClean="0"/>
          </a:p>
          <a:p>
            <a:pPr lvl="0"/>
            <a:endParaRPr lang="en-ZA" dirty="0" smtClean="0"/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Ring</a:t>
            </a:r>
            <a:endParaRPr lang="en-Z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24</a:t>
            </a:fld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b="1" dirty="0" smtClean="0"/>
              <a:t> </a:t>
            </a:r>
            <a:r>
              <a:rPr lang="en-ZA" dirty="0" smtClean="0"/>
              <a:t>In a ring topology, each device has a dedicated point-to-point connection with only the two devices on either side of it. </a:t>
            </a:r>
          </a:p>
          <a:p>
            <a:endParaRPr lang="en-ZA" dirty="0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786058"/>
            <a:ext cx="4572032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Ring</a:t>
            </a:r>
            <a:endParaRPr lang="en-ZA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25</a:t>
            </a:fld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 smtClean="0"/>
              <a:t>Advantage </a:t>
            </a:r>
            <a:endParaRPr lang="en-ZA" b="1" i="1" dirty="0" smtClean="0"/>
          </a:p>
          <a:p>
            <a:pPr lvl="0"/>
            <a:r>
              <a:rPr lang="en-US" dirty="0" smtClean="0"/>
              <a:t>Ring topology is easy to install and reconfigure.</a:t>
            </a:r>
            <a:endParaRPr lang="en-ZA" dirty="0" smtClean="0"/>
          </a:p>
          <a:p>
            <a:pPr lvl="0"/>
            <a:r>
              <a:rPr lang="en-US" dirty="0" smtClean="0"/>
              <a:t>Every computer is given equal access to the ring. </a:t>
            </a:r>
          </a:p>
          <a:p>
            <a:pPr lvl="0"/>
            <a:r>
              <a:rPr lang="en-US" dirty="0" smtClean="0"/>
              <a:t>Hence, no single computer can monopolize the network.</a:t>
            </a:r>
            <a:endParaRPr lang="en-ZA" dirty="0" smtClean="0"/>
          </a:p>
          <a:p>
            <a:pPr>
              <a:buNone/>
            </a:pPr>
            <a:r>
              <a:rPr lang="en-US" b="1" i="1" dirty="0" smtClean="0"/>
              <a:t>Disadvantages </a:t>
            </a:r>
            <a:endParaRPr lang="en-ZA" b="1" i="1" dirty="0" smtClean="0"/>
          </a:p>
          <a:p>
            <a:pPr lvl="0"/>
            <a:r>
              <a:rPr lang="en-US" dirty="0" smtClean="0"/>
              <a:t>Failure in any cable or node breaks the loop and can take down the entire network.</a:t>
            </a:r>
            <a:endParaRPr lang="en-ZA" dirty="0" smtClean="0"/>
          </a:p>
          <a:p>
            <a:pPr lvl="0"/>
            <a:r>
              <a:rPr lang="en-US" dirty="0" smtClean="0"/>
              <a:t>Maximum ring length and number of nodes are limited.</a:t>
            </a:r>
            <a:endParaRPr lang="en-Z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Star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ZA" sz="2800" dirty="0" smtClean="0"/>
              <a:t>In a star topology, each device has a dedicated point-to-point link only to a central controller, usually called a hub.</a:t>
            </a:r>
          </a:p>
          <a:p>
            <a:r>
              <a:rPr lang="en-ZA" sz="2800" dirty="0" smtClean="0"/>
              <a:t>The devices are not directly linked to one another. </a:t>
            </a:r>
            <a:endParaRPr lang="en-ZA" sz="28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3429000"/>
            <a:ext cx="392909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26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Star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Advantages of Star</a:t>
            </a:r>
            <a:endParaRPr lang="en-ZA" b="1" dirty="0" smtClean="0"/>
          </a:p>
          <a:p>
            <a:pPr lvl="0"/>
            <a:r>
              <a:rPr lang="en-US" dirty="0" smtClean="0"/>
              <a:t>Star topology is easy to install and wire.</a:t>
            </a:r>
            <a:endParaRPr lang="en-ZA" dirty="0" smtClean="0"/>
          </a:p>
          <a:p>
            <a:pPr lvl="0"/>
            <a:r>
              <a:rPr lang="en-US" dirty="0" smtClean="0"/>
              <a:t>The network is not disrupted even if a node fails or is removed from the network.</a:t>
            </a:r>
            <a:endParaRPr lang="en-ZA" dirty="0" smtClean="0"/>
          </a:p>
          <a:p>
            <a:pPr lvl="0"/>
            <a:r>
              <a:rPr lang="en-US" dirty="0" smtClean="0"/>
              <a:t>Fault detection and removal of faulty parts is easier in star topology.</a:t>
            </a:r>
            <a:endParaRPr lang="en-ZA" dirty="0" smtClean="0"/>
          </a:p>
          <a:p>
            <a:r>
              <a:rPr lang="en-US" b="1" dirty="0" smtClean="0"/>
              <a:t>Disadvantages of Star  </a:t>
            </a:r>
            <a:endParaRPr lang="en-ZA" b="1" dirty="0" smtClean="0"/>
          </a:p>
          <a:p>
            <a:pPr lvl="0"/>
            <a:r>
              <a:rPr lang="en-US" dirty="0" smtClean="0"/>
              <a:t>It requires a longer length of cable.</a:t>
            </a:r>
            <a:endParaRPr lang="en-ZA" dirty="0" smtClean="0"/>
          </a:p>
          <a:p>
            <a:pPr lvl="0"/>
            <a:r>
              <a:rPr lang="en-US" dirty="0" smtClean="0"/>
              <a:t>If the hub fails, nodes attached to it are disabled.</a:t>
            </a:r>
            <a:endParaRPr lang="en-ZA" dirty="0" smtClean="0"/>
          </a:p>
          <a:p>
            <a:pPr lvl="0"/>
            <a:r>
              <a:rPr lang="en-US" dirty="0" smtClean="0"/>
              <a:t>The cost of the hub makes the network expensive as compared to bus and ring topology.</a:t>
            </a:r>
            <a:endParaRPr lang="en-Z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27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 smtClean="0"/>
              <a:t>Mesh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ZA" sz="2800" dirty="0" smtClean="0"/>
              <a:t>In a mesh topology, every device has a dedicated point-to-point link to every other device. </a:t>
            </a:r>
          </a:p>
          <a:p>
            <a:endParaRPr lang="en-ZA" sz="2800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89" y="2643182"/>
            <a:ext cx="4500595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28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Mesh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Advantages of Mesh Topology </a:t>
            </a:r>
            <a:endParaRPr lang="en-ZA" b="1" dirty="0" smtClean="0"/>
          </a:p>
          <a:p>
            <a:pPr lvl="0"/>
            <a:r>
              <a:rPr lang="en-US" dirty="0" smtClean="0"/>
              <a:t>The use of large number of links eliminates network congestion.</a:t>
            </a:r>
            <a:endParaRPr lang="en-ZA" dirty="0" smtClean="0"/>
          </a:p>
          <a:p>
            <a:pPr lvl="0"/>
            <a:r>
              <a:rPr lang="en-US" dirty="0" smtClean="0"/>
              <a:t>If one link becomes unusable, it does not disable the entire system.</a:t>
            </a:r>
            <a:endParaRPr lang="en-ZA" dirty="0" smtClean="0"/>
          </a:p>
          <a:p>
            <a:r>
              <a:rPr lang="en-US" b="1" dirty="0" smtClean="0"/>
              <a:t>Disadvantages of Mesh Topology </a:t>
            </a:r>
            <a:endParaRPr lang="en-ZA" b="1" dirty="0" smtClean="0"/>
          </a:p>
          <a:p>
            <a:pPr lvl="0"/>
            <a:r>
              <a:rPr lang="en-US" dirty="0" smtClean="0"/>
              <a:t>The amount of required cabling is very large.</a:t>
            </a:r>
            <a:endParaRPr lang="en-ZA" dirty="0" smtClean="0"/>
          </a:p>
          <a:p>
            <a:pPr lvl="0"/>
            <a:r>
              <a:rPr lang="en-US" dirty="0" smtClean="0"/>
              <a:t>As every node is connected to the other, installation and reconfiguration is very difficult.</a:t>
            </a:r>
            <a:endParaRPr lang="en-ZA" dirty="0" smtClean="0"/>
          </a:p>
          <a:p>
            <a:pPr lvl="0"/>
            <a:r>
              <a:rPr lang="en-US" dirty="0" smtClean="0"/>
              <a:t>The amount of hardware required in this type of topology can make it expensive to implement.</a:t>
            </a:r>
            <a:endParaRPr lang="en-ZA" dirty="0" smtClean="0"/>
          </a:p>
          <a:p>
            <a:pPr>
              <a:buNone/>
            </a:pPr>
            <a:endParaRPr lang="en-ZA" dirty="0" smtClean="0"/>
          </a:p>
          <a:p>
            <a:pPr>
              <a:buNone/>
            </a:pPr>
            <a:endParaRPr lang="en-ZA" dirty="0" smtClean="0"/>
          </a:p>
          <a:p>
            <a:pPr>
              <a:buNone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29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 smtClean="0"/>
              <a:t>Computer Networks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ZA" sz="2400" dirty="0" smtClean="0"/>
              <a:t>A network is a set of devices (often referred to as </a:t>
            </a:r>
            <a:r>
              <a:rPr lang="en-ZA" sz="2400" i="1" dirty="0" smtClean="0"/>
              <a:t>nodes) </a:t>
            </a:r>
            <a:r>
              <a:rPr lang="en-ZA" sz="2400" dirty="0" smtClean="0"/>
              <a:t>connected by communication links to communicate data.	</a:t>
            </a:r>
          </a:p>
          <a:p>
            <a:r>
              <a:rPr lang="en-ZA" sz="2400" dirty="0" smtClean="0"/>
              <a:t>A node can be a computer, printer, or any other device capable of sending and/or receiving data generated by other nodes on the network.</a:t>
            </a:r>
          </a:p>
          <a:p>
            <a:endParaRPr lang="en-ZA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3</a:t>
            </a:fld>
            <a:endParaRPr lang="en-ZA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143248"/>
            <a:ext cx="7643866" cy="368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 smtClean="0"/>
              <a:t>Hybrid</a:t>
            </a:r>
            <a:endParaRPr lang="en-Z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30</a:t>
            </a:fld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 smtClean="0"/>
              <a:t>A network structure whose design contains more than one topology is said to be hybrid topology. </a:t>
            </a:r>
          </a:p>
          <a:p>
            <a:r>
              <a:rPr lang="en-ZA" dirty="0" smtClean="0"/>
              <a:t>Hybrid topology inherits merits and demerits of all the incorporating topologies.</a:t>
            </a:r>
          </a:p>
          <a:p>
            <a:pPr>
              <a:buNone/>
            </a:pPr>
            <a:r>
              <a:rPr lang="en-ZA" dirty="0" smtClean="0"/>
              <a:t> </a:t>
            </a:r>
          </a:p>
          <a:p>
            <a:endParaRPr lang="en-ZA" dirty="0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3286124"/>
            <a:ext cx="5214974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 smtClean="0"/>
              <a:t>Network Applications </a:t>
            </a:r>
            <a:endParaRPr lang="en-Z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4</a:t>
            </a:fld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ZA" sz="2800" dirty="0" smtClean="0"/>
              <a:t>Computer systems and peripherals are connected to form a network. </a:t>
            </a:r>
          </a:p>
          <a:p>
            <a:r>
              <a:rPr lang="en-ZA" sz="2800" dirty="0" smtClean="0"/>
              <a:t>They provide numerous advantages: </a:t>
            </a:r>
          </a:p>
          <a:p>
            <a:pPr lvl="1"/>
            <a:r>
              <a:rPr lang="en-ZA" sz="2800" dirty="0" smtClean="0">
                <a:solidFill>
                  <a:schemeClr val="tx1"/>
                </a:solidFill>
              </a:rPr>
              <a:t>Resource sharing such as printers and storage devices</a:t>
            </a:r>
          </a:p>
          <a:p>
            <a:pPr lvl="1"/>
            <a:r>
              <a:rPr lang="en-ZA" sz="2800" dirty="0" smtClean="0">
                <a:solidFill>
                  <a:schemeClr val="tx1"/>
                </a:solidFill>
              </a:rPr>
              <a:t>Exchange of information by means of e-mails and FTP</a:t>
            </a:r>
          </a:p>
          <a:p>
            <a:pPr lvl="1"/>
            <a:r>
              <a:rPr lang="en-ZA" sz="2800" dirty="0" smtClean="0">
                <a:solidFill>
                  <a:schemeClr val="tx1"/>
                </a:solidFill>
              </a:rPr>
              <a:t>Information sharing by using Web or Internet </a:t>
            </a:r>
          </a:p>
          <a:p>
            <a:pPr lvl="1"/>
            <a:r>
              <a:rPr lang="en-ZA" sz="2800" dirty="0" smtClean="0">
                <a:solidFill>
                  <a:schemeClr val="tx1"/>
                </a:solidFill>
              </a:rPr>
              <a:t>Interaction with other users using dynamic web pages </a:t>
            </a:r>
          </a:p>
          <a:p>
            <a:pPr lvl="1"/>
            <a:r>
              <a:rPr lang="en-ZA" sz="2800" dirty="0" smtClean="0">
                <a:solidFill>
                  <a:schemeClr val="tx1"/>
                </a:solidFill>
              </a:rPr>
              <a:t>Video conferences </a:t>
            </a:r>
          </a:p>
          <a:p>
            <a:pPr lvl="1"/>
            <a:r>
              <a:rPr lang="en-ZA" sz="2800" dirty="0" smtClean="0">
                <a:solidFill>
                  <a:schemeClr val="tx1"/>
                </a:solidFill>
              </a:rPr>
              <a:t>Parallel computing </a:t>
            </a:r>
          </a:p>
          <a:p>
            <a:pPr lvl="1"/>
            <a:r>
              <a:rPr lang="en-ZA" sz="2800" dirty="0" smtClean="0">
                <a:solidFill>
                  <a:schemeClr val="tx1"/>
                </a:solidFill>
              </a:rPr>
              <a:t>Instant messaging </a:t>
            </a:r>
          </a:p>
          <a:p>
            <a:endParaRPr lang="en-ZA" sz="2800" dirty="0" smtClean="0"/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 smtClean="0"/>
              <a:t>Types of Computer networks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 smtClean="0"/>
              <a:t>Computer networks are classified based on various factors. </a:t>
            </a:r>
          </a:p>
          <a:p>
            <a:r>
              <a:rPr lang="en-ZA" dirty="0" smtClean="0"/>
              <a:t>They include: </a:t>
            </a:r>
          </a:p>
          <a:p>
            <a:pPr lvl="0"/>
            <a:r>
              <a:rPr lang="en-ZA" b="1" dirty="0" smtClean="0"/>
              <a:t>Geographical span -</a:t>
            </a:r>
            <a:r>
              <a:rPr lang="en-ZA" dirty="0" smtClean="0"/>
              <a:t>LAN, MAN and WAN</a:t>
            </a:r>
            <a:endParaRPr lang="en-ZA" b="1" dirty="0" smtClean="0"/>
          </a:p>
          <a:p>
            <a:pPr lvl="0"/>
            <a:r>
              <a:rPr lang="en-ZA" b="1" dirty="0" smtClean="0"/>
              <a:t>Administration -Private network &amp; public network</a:t>
            </a:r>
          </a:p>
          <a:p>
            <a:pPr lvl="0"/>
            <a:r>
              <a:rPr lang="en-ZA" b="1" dirty="0" smtClean="0"/>
              <a:t>Architecture-Client/Server &amp; peer-to-peer</a:t>
            </a:r>
            <a:r>
              <a:rPr lang="en-ZA" dirty="0" smtClean="0"/>
              <a:t> </a:t>
            </a:r>
            <a:endParaRPr lang="en-ZA" b="1" dirty="0" smtClean="0"/>
          </a:p>
          <a:p>
            <a:r>
              <a:rPr lang="en-ZA" dirty="0" smtClean="0"/>
              <a:t>A </a:t>
            </a:r>
            <a:r>
              <a:rPr lang="en-ZA" b="1" dirty="0" smtClean="0"/>
              <a:t>private network </a:t>
            </a:r>
            <a:r>
              <a:rPr lang="en-ZA" dirty="0" smtClean="0"/>
              <a:t>is used inside an organization.</a:t>
            </a:r>
            <a:endParaRPr lang="en-Z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5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Types of Network- Geographical Span </a:t>
            </a:r>
            <a:endParaRPr lang="en-Z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6</a:t>
            </a:fld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ZA" sz="2800" b="1" dirty="0" smtClean="0"/>
              <a:t>LAN</a:t>
            </a:r>
          </a:p>
          <a:p>
            <a:r>
              <a:rPr lang="en-ZA" sz="2800" dirty="0" smtClean="0"/>
              <a:t>A local area network (LAN) is usually privately owned and links the devices in a single office, building, or campus.</a:t>
            </a:r>
          </a:p>
          <a:p>
            <a:r>
              <a:rPr lang="en-ZA" sz="2800" dirty="0" smtClean="0"/>
              <a:t>LAN size is limited to a few kilometres.</a:t>
            </a:r>
          </a:p>
          <a:p>
            <a:r>
              <a:rPr lang="en-ZA" sz="2800" dirty="0" smtClean="0"/>
              <a:t>In the early 1980s, LANs might have consisted of a handful of computers connected in a peer-to-peer fashion. </a:t>
            </a:r>
          </a:p>
          <a:p>
            <a:r>
              <a:rPr lang="en-ZA" sz="2800" dirty="0" smtClean="0"/>
              <a:t>Today’s LANs are typically much larger and more complex client/server networks.</a:t>
            </a:r>
          </a:p>
          <a:p>
            <a:pPr>
              <a:buNone/>
            </a:pPr>
            <a:r>
              <a:rPr lang="en-ZA" sz="2800" dirty="0" smtClean="0"/>
              <a:t> </a:t>
            </a:r>
            <a:endParaRPr lang="en-Z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MAN</a:t>
            </a:r>
            <a:endParaRPr lang="en-Z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7</a:t>
            </a:fld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ZA" sz="2800" dirty="0" smtClean="0"/>
              <a:t>A metropolitan area network (MAN) is a network with a size between a LAN and a WAN. </a:t>
            </a:r>
          </a:p>
          <a:p>
            <a:r>
              <a:rPr lang="en-ZA" sz="2800" dirty="0" smtClean="0"/>
              <a:t>It normally covers the area inside a town or a city. </a:t>
            </a:r>
          </a:p>
          <a:p>
            <a:r>
              <a:rPr lang="en-ZA" sz="2800" dirty="0" smtClean="0"/>
              <a:t>MAN-is A network that is larger than a LAN and connects clients and servers from multiple buildings.</a:t>
            </a:r>
          </a:p>
          <a:p>
            <a:r>
              <a:rPr lang="en-ZA" sz="2800" dirty="0" smtClean="0"/>
              <a:t>Because of the distance it covers, a MAN may use different transmission technology and media than a LAN.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WAN</a:t>
            </a:r>
            <a:endParaRPr lang="en-Z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8</a:t>
            </a:fld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sz="2800" dirty="0" smtClean="0"/>
              <a:t>A wide area network (WAN) provides long-distance transmission of data, image, audio, and video information over large geographic areas that may comprise a country, a continent, or even the whole world.</a:t>
            </a:r>
          </a:p>
          <a:p>
            <a:r>
              <a:rPr lang="en-ZA" sz="2800" dirty="0" smtClean="0"/>
              <a:t>The largest and most varied WAN in the world is the </a:t>
            </a:r>
            <a:r>
              <a:rPr lang="en-ZA" sz="2800" b="1" dirty="0" smtClean="0"/>
              <a:t>Internet</a:t>
            </a:r>
            <a:r>
              <a:rPr lang="en-ZA" sz="2800" dirty="0" smtClean="0"/>
              <a:t>.</a:t>
            </a:r>
          </a:p>
          <a:p>
            <a:pPr>
              <a:buNone/>
            </a:pPr>
            <a:endParaRPr lang="en-Z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 smtClean="0"/>
              <a:t>Types of Network-Architecture</a:t>
            </a:r>
            <a:endParaRPr lang="en-ZA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0B57-62C1-429C-BF1E-F8C5E245AE4F}" type="slidenum">
              <a:rPr lang="en-ZA" smtClean="0"/>
              <a:pPr/>
              <a:t>9</a:t>
            </a:fld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Computers can be positioned on a network in different ways relative to each other. </a:t>
            </a:r>
          </a:p>
          <a:p>
            <a:r>
              <a:rPr lang="en-ZA" dirty="0" smtClean="0"/>
              <a:t>They can have different levels of control over shared resources. </a:t>
            </a:r>
          </a:p>
          <a:p>
            <a:r>
              <a:rPr lang="en-ZA" dirty="0" smtClean="0"/>
              <a:t>They can also be made to communicate and share resources according to different schemes. </a:t>
            </a:r>
          </a:p>
          <a:p>
            <a:r>
              <a:rPr lang="en-ZA" dirty="0" smtClean="0"/>
              <a:t>The following sections describe two fundamental network models: </a:t>
            </a:r>
          </a:p>
          <a:p>
            <a:r>
              <a:rPr lang="en-ZA" b="1" dirty="0" smtClean="0"/>
              <a:t>peer-to-peer</a:t>
            </a:r>
            <a:r>
              <a:rPr lang="en-ZA" dirty="0" smtClean="0"/>
              <a:t> and </a:t>
            </a:r>
            <a:r>
              <a:rPr lang="en-ZA" b="1" dirty="0" smtClean="0"/>
              <a:t>client/server</a:t>
            </a:r>
            <a:r>
              <a:rPr lang="en-ZA" dirty="0" smtClean="0"/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659</TotalTime>
  <Words>1702</Words>
  <Application>Microsoft Office PowerPoint</Application>
  <PresentationFormat>On-screen Show (4:3)</PresentationFormat>
  <Paragraphs>208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Bookman Old Style</vt:lpstr>
      <vt:lpstr>Calibri</vt:lpstr>
      <vt:lpstr>Gill Sans MT</vt:lpstr>
      <vt:lpstr>Nyala</vt:lpstr>
      <vt:lpstr>Wingdings</vt:lpstr>
      <vt:lpstr>Wingdings 3</vt:lpstr>
      <vt:lpstr>Origin</vt:lpstr>
      <vt:lpstr>Ambo University Woliso Campus ,Technology and Informatics School Department of Computer Science </vt:lpstr>
      <vt:lpstr> </vt:lpstr>
      <vt:lpstr>Computer Networks </vt:lpstr>
      <vt:lpstr>Network Applications </vt:lpstr>
      <vt:lpstr>Types of Computer networks</vt:lpstr>
      <vt:lpstr>Types of Network- Geographical Span </vt:lpstr>
      <vt:lpstr>MAN</vt:lpstr>
      <vt:lpstr>WAN</vt:lpstr>
      <vt:lpstr>Types of Network-Architecture</vt:lpstr>
      <vt:lpstr>Peer-to-Peer</vt:lpstr>
      <vt:lpstr>Peer-to-Peer Networks</vt:lpstr>
      <vt:lpstr>Peer-to-Peer Networks</vt:lpstr>
      <vt:lpstr>Client/Server Networks</vt:lpstr>
      <vt:lpstr>Client/Server Networks</vt:lpstr>
      <vt:lpstr>Client/Server Networks</vt:lpstr>
      <vt:lpstr>Client/Server Networks</vt:lpstr>
      <vt:lpstr>Client/Server</vt:lpstr>
      <vt:lpstr>Specialized Servers</vt:lpstr>
      <vt:lpstr>Specialized Servers</vt:lpstr>
      <vt:lpstr>Network Topologies</vt:lpstr>
      <vt:lpstr>Physical Topology</vt:lpstr>
      <vt:lpstr>Bus </vt:lpstr>
      <vt:lpstr>Bus</vt:lpstr>
      <vt:lpstr>Ring</vt:lpstr>
      <vt:lpstr>Ring</vt:lpstr>
      <vt:lpstr>Star</vt:lpstr>
      <vt:lpstr>Star</vt:lpstr>
      <vt:lpstr>Mesh</vt:lpstr>
      <vt:lpstr>Mesh</vt:lpstr>
      <vt:lpstr>Hybrid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Ambo University Institution of Technology Department of Computer Science </dc:title>
  <dc:creator>korma</dc:creator>
  <cp:lastModifiedBy>Microsoft</cp:lastModifiedBy>
  <cp:revision>47</cp:revision>
  <dcterms:created xsi:type="dcterms:W3CDTF">2015-03-18T09:49:56Z</dcterms:created>
  <dcterms:modified xsi:type="dcterms:W3CDTF">2020-05-25T18:48:17Z</dcterms:modified>
</cp:coreProperties>
</file>