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75"/>
  </p:notesMasterIdLst>
  <p:handoutMasterIdLst>
    <p:handoutMasterId r:id="rId76"/>
  </p:handoutMasterIdLst>
  <p:sldIdLst>
    <p:sldId id="444" r:id="rId2"/>
    <p:sldId id="438" r:id="rId3"/>
    <p:sldId id="443" r:id="rId4"/>
    <p:sldId id="384" r:id="rId5"/>
    <p:sldId id="424" r:id="rId6"/>
    <p:sldId id="264" r:id="rId7"/>
    <p:sldId id="319" r:id="rId8"/>
    <p:sldId id="321" r:id="rId9"/>
    <p:sldId id="323" r:id="rId10"/>
    <p:sldId id="325" r:id="rId11"/>
    <p:sldId id="327" r:id="rId12"/>
    <p:sldId id="329" r:id="rId13"/>
    <p:sldId id="339" r:id="rId14"/>
    <p:sldId id="445" r:id="rId15"/>
    <p:sldId id="306" r:id="rId16"/>
    <p:sldId id="308" r:id="rId17"/>
    <p:sldId id="426" r:id="rId18"/>
    <p:sldId id="452" r:id="rId19"/>
    <p:sldId id="331" r:id="rId20"/>
    <p:sldId id="449" r:id="rId21"/>
    <p:sldId id="266" r:id="rId22"/>
    <p:sldId id="268" r:id="rId23"/>
    <p:sldId id="350" r:id="rId24"/>
    <p:sldId id="385" r:id="rId25"/>
    <p:sldId id="386" r:id="rId26"/>
    <p:sldId id="343" r:id="rId27"/>
    <p:sldId id="344" r:id="rId28"/>
    <p:sldId id="345" r:id="rId29"/>
    <p:sldId id="346" r:id="rId30"/>
    <p:sldId id="347" r:id="rId31"/>
    <p:sldId id="299" r:id="rId32"/>
    <p:sldId id="381" r:id="rId33"/>
    <p:sldId id="435" r:id="rId34"/>
    <p:sldId id="439" r:id="rId35"/>
    <p:sldId id="352" r:id="rId36"/>
    <p:sldId id="353" r:id="rId37"/>
    <p:sldId id="356" r:id="rId38"/>
    <p:sldId id="354" r:id="rId39"/>
    <p:sldId id="357" r:id="rId40"/>
    <p:sldId id="358" r:id="rId41"/>
    <p:sldId id="359" r:id="rId42"/>
    <p:sldId id="360" r:id="rId43"/>
    <p:sldId id="361" r:id="rId44"/>
    <p:sldId id="362" r:id="rId45"/>
    <p:sldId id="437" r:id="rId46"/>
    <p:sldId id="451" r:id="rId47"/>
    <p:sldId id="372" r:id="rId48"/>
    <p:sldId id="366" r:id="rId49"/>
    <p:sldId id="367" r:id="rId50"/>
    <p:sldId id="368" r:id="rId51"/>
    <p:sldId id="370" r:id="rId52"/>
    <p:sldId id="380" r:id="rId53"/>
    <p:sldId id="375" r:id="rId54"/>
    <p:sldId id="291" r:id="rId55"/>
    <p:sldId id="364" r:id="rId56"/>
    <p:sldId id="376" r:id="rId57"/>
    <p:sldId id="377" r:id="rId58"/>
    <p:sldId id="379" r:id="rId59"/>
    <p:sldId id="382" r:id="rId60"/>
    <p:sldId id="383" r:id="rId61"/>
    <p:sldId id="388" r:id="rId62"/>
    <p:sldId id="389" r:id="rId63"/>
    <p:sldId id="417" r:id="rId64"/>
    <p:sldId id="390" r:id="rId65"/>
    <p:sldId id="392" r:id="rId66"/>
    <p:sldId id="397" r:id="rId67"/>
    <p:sldId id="398" r:id="rId68"/>
    <p:sldId id="404" r:id="rId69"/>
    <p:sldId id="406" r:id="rId70"/>
    <p:sldId id="429" r:id="rId71"/>
    <p:sldId id="408" r:id="rId72"/>
    <p:sldId id="410" r:id="rId73"/>
    <p:sldId id="412" r:id="rId74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79570" autoAdjust="0"/>
  </p:normalViewPr>
  <p:slideViewPr>
    <p:cSldViewPr>
      <p:cViewPr varScale="1">
        <p:scale>
          <a:sx n="58" d="100"/>
          <a:sy n="58" d="100"/>
        </p:scale>
        <p:origin x="16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2081"/>
          </a:xfrm>
          <a:prstGeom prst="rect">
            <a:avLst/>
          </a:prstGeom>
        </p:spPr>
        <p:txBody>
          <a:bodyPr vert="horz" lIns="98133" tIns="49067" rIns="98133" bIns="49067" rtlCol="0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2081"/>
          </a:xfrm>
          <a:prstGeom prst="rect">
            <a:avLst/>
          </a:prstGeom>
        </p:spPr>
        <p:txBody>
          <a:bodyPr vert="horz" lIns="98133" tIns="49067" rIns="98133" bIns="49067" rtlCol="0"/>
          <a:lstStyle>
            <a:lvl1pPr algn="r">
              <a:defRPr sz="1300"/>
            </a:lvl1pPr>
          </a:lstStyle>
          <a:p>
            <a:fld id="{F4933B40-5F96-42DC-BEAB-B0FBCEFE7368}" type="datetimeFigureOut">
              <a:rPr lang="en-US" smtClean="0"/>
              <a:pPr/>
              <a:t>5/25/2020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785"/>
            <a:ext cx="3077739" cy="512081"/>
          </a:xfrm>
          <a:prstGeom prst="rect">
            <a:avLst/>
          </a:prstGeom>
        </p:spPr>
        <p:txBody>
          <a:bodyPr vert="horz" lIns="98133" tIns="49067" rIns="98133" bIns="49067" rtlCol="0" anchor="b"/>
          <a:lstStyle>
            <a:lvl1pPr algn="l">
              <a:defRPr sz="13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0785"/>
            <a:ext cx="3077739" cy="512081"/>
          </a:xfrm>
          <a:prstGeom prst="rect">
            <a:avLst/>
          </a:prstGeom>
        </p:spPr>
        <p:txBody>
          <a:bodyPr vert="horz" lIns="98133" tIns="49067" rIns="98133" bIns="49067" rtlCol="0" anchor="b"/>
          <a:lstStyle>
            <a:lvl1pPr algn="r">
              <a:defRPr sz="1300"/>
            </a:lvl1pPr>
          </a:lstStyle>
          <a:p>
            <a:fld id="{3B82A411-C738-4749-8F83-8F0226DA9BC4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8133" tIns="49067" rIns="98133" bIns="4906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8133" tIns="49067" rIns="98133" bIns="49067" rtlCol="0"/>
          <a:lstStyle>
            <a:lvl1pPr algn="r">
              <a:defRPr sz="1300"/>
            </a:lvl1pPr>
          </a:lstStyle>
          <a:p>
            <a:fld id="{8CA7D77C-0082-4332-A155-35BAB8D21035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33" tIns="49067" rIns="98133" bIns="490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8133" tIns="49067" rIns="98133" bIns="490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8133" tIns="49067" rIns="98133" bIns="4906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8133" tIns="49067" rIns="98133" bIns="49067" rtlCol="0" anchor="b"/>
          <a:lstStyle>
            <a:lvl1pPr algn="r">
              <a:defRPr sz="1300"/>
            </a:lvl1pPr>
          </a:lstStyle>
          <a:p>
            <a:fld id="{2B716ECF-56D9-43E7-AE13-80F3C30AA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70210-939D-4CE4-8CBD-CE0F0E0941C5}" type="slidenum">
              <a:rPr lang="en-US"/>
              <a:pPr/>
              <a:t>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5A465-CEF4-4043-B868-E7ADD26D45CF}" type="slidenum">
              <a:rPr lang="en-US"/>
              <a:pPr/>
              <a:t>22</a:t>
            </a:fld>
            <a:endParaRPr lang="en-US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Five</a:t>
            </a:r>
            <a:r>
              <a:rPr lang="en-US" baseline="0" dirty="0" smtClean="0"/>
              <a:t> layers system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1300" dirty="0" smtClean="0"/>
              <a:t>Syntax. The term </a:t>
            </a:r>
            <a:r>
              <a:rPr lang="en-ZA" sz="1300" i="1" dirty="0" smtClean="0"/>
              <a:t>syntax refers to the structure or format of the data, meaning the</a:t>
            </a:r>
          </a:p>
          <a:p>
            <a:r>
              <a:rPr lang="en-ZA" sz="1300" dirty="0" smtClean="0"/>
              <a:t>order in which they are presented. For example, a simple protocol might expect the</a:t>
            </a:r>
          </a:p>
          <a:p>
            <a:r>
              <a:rPr lang="en-ZA" sz="1300" dirty="0" smtClean="0"/>
              <a:t>first 8 bits of data to be the address of the sender, the second 8 bits to be the address</a:t>
            </a:r>
          </a:p>
          <a:p>
            <a:r>
              <a:rPr lang="en-ZA" sz="1300" dirty="0" smtClean="0"/>
              <a:t>of the receiver, and the rest of the stream to be the message itself.</a:t>
            </a:r>
          </a:p>
          <a:p>
            <a:r>
              <a:rPr lang="en-ZA" sz="1300" dirty="0" smtClean="0"/>
              <a:t> Semantics. The word </a:t>
            </a:r>
            <a:r>
              <a:rPr lang="en-ZA" sz="1300" i="1" dirty="0" smtClean="0"/>
              <a:t>semantics refers to the meaning of each section of bits.</a:t>
            </a:r>
          </a:p>
          <a:p>
            <a:r>
              <a:rPr lang="en-ZA" sz="1300" dirty="0" smtClean="0"/>
              <a:t>How is a particular pattern to be interpreted, and what action is to be taken based</a:t>
            </a:r>
          </a:p>
          <a:p>
            <a:r>
              <a:rPr lang="en-ZA" sz="1300" dirty="0" smtClean="0"/>
              <a:t>on that interpretation? For example, does an address identify the route to be taken</a:t>
            </a:r>
          </a:p>
          <a:p>
            <a:r>
              <a:rPr lang="en-ZA" sz="1300" dirty="0" smtClean="0"/>
              <a:t>or the final destination of the message?</a:t>
            </a:r>
          </a:p>
          <a:p>
            <a:r>
              <a:rPr lang="en-ZA" sz="1300" dirty="0" smtClean="0"/>
              <a:t> Timing. The term </a:t>
            </a:r>
            <a:r>
              <a:rPr lang="en-ZA" sz="1300" i="1" dirty="0" smtClean="0"/>
              <a:t>timing refers to two characteristics: when data should be sent</a:t>
            </a:r>
          </a:p>
          <a:p>
            <a:r>
              <a:rPr lang="en-ZA" sz="1300" dirty="0" smtClean="0"/>
              <a:t>and how fast they can be sent. For example, if a sender produces data at 100 Mbps</a:t>
            </a:r>
          </a:p>
          <a:p>
            <a:r>
              <a:rPr lang="en-ZA" sz="1300" dirty="0" smtClean="0"/>
              <a:t>but the receiver can process data at only 1 Mbps, the transmission will overload the</a:t>
            </a:r>
          </a:p>
          <a:p>
            <a:r>
              <a:rPr lang="en-ZA" sz="1300" dirty="0" smtClean="0"/>
              <a:t>receiver and some data will be lost.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5EC5A6-4168-495E-BB1F-3E1DDD041D8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" charset="0"/>
              </a:rPr>
              <a:t>Each layer in the TCP/IP </a:t>
            </a:r>
            <a:r>
              <a:rPr lang="en-US" b="1" dirty="0" smtClean="0">
                <a:latin typeface="Times" charset="0"/>
              </a:rPr>
              <a:t>protocol suite interacts with its immediate adjacent layers</a:t>
            </a:r>
            <a:r>
              <a:rPr lang="en-US" dirty="0" smtClean="0">
                <a:latin typeface="Times" charset="0"/>
              </a:rPr>
              <a:t>. This use of each individual layer </a:t>
            </a:r>
            <a:r>
              <a:rPr lang="en-US" b="1" dirty="0" smtClean="0">
                <a:latin typeface="Times" charset="0"/>
              </a:rPr>
              <a:t>is not required</a:t>
            </a:r>
            <a:r>
              <a:rPr lang="en-US" dirty="0" smtClean="0">
                <a:latin typeface="Times" charset="0"/>
              </a:rPr>
              <a:t> by the architecture. As Stallings DCC8e Figure 2.5 suggests, it is possible to develop applications that </a:t>
            </a:r>
            <a:r>
              <a:rPr lang="en-US" b="1" dirty="0" smtClean="0">
                <a:latin typeface="Times" charset="0"/>
              </a:rPr>
              <a:t>directly invoke the services of any one</a:t>
            </a:r>
            <a:r>
              <a:rPr lang="en-US" dirty="0" smtClean="0">
                <a:latin typeface="Times" charset="0"/>
              </a:rPr>
              <a:t> of the layers. Most applications require a reliable end-to-end protocol and thus make use of TCP. Some special-purpose applications do not need the services of TCP. Some of these applications, such as the Simple Network Management Protocol (SNMP), use an alternative end-to-end protocol known as the User Datagram Protocol (UDP); others may make </a:t>
            </a:r>
            <a:r>
              <a:rPr lang="en-US" b="1" dirty="0" smtClean="0">
                <a:latin typeface="Times" charset="0"/>
              </a:rPr>
              <a:t>use of IP directly</a:t>
            </a:r>
            <a:r>
              <a:rPr lang="en-US" dirty="0" smtClean="0">
                <a:latin typeface="Times" charset="0"/>
              </a:rPr>
              <a:t>. Applications that do not involve internetworking and that do not need TCP have been developed to invoke the network access layer directly.</a:t>
            </a:r>
          </a:p>
          <a:p>
            <a:endParaRPr 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1300" dirty="0" smtClean="0"/>
              <a:t>Process-to-process delivery needs two identifiers, IP address and the port number, at each end to make a connection.</a:t>
            </a:r>
          </a:p>
          <a:p>
            <a:r>
              <a:rPr lang="en-ZA" sz="1300" dirty="0" smtClean="0"/>
              <a:t>The combination of an IP address and a port number is called a socket address.</a:t>
            </a:r>
          </a:p>
          <a:p>
            <a:r>
              <a:rPr lang="en-ZA" sz="1300" dirty="0" smtClean="0"/>
              <a:t>In addition to an IP address, every device on a TCP/IP-based network is identified by a subnet</a:t>
            </a:r>
          </a:p>
          <a:p>
            <a:r>
              <a:rPr lang="en-ZA" sz="1300" dirty="0" smtClean="0"/>
              <a:t>mask. A subnet mask is a special 32-bit number that, when combined with a device’s IP</a:t>
            </a:r>
          </a:p>
          <a:p>
            <a:r>
              <a:rPr lang="en-ZA" sz="1300" dirty="0" smtClean="0"/>
              <a:t>address, informs the rest of the network about the segment or network to which the device</a:t>
            </a:r>
          </a:p>
          <a:p>
            <a:r>
              <a:rPr lang="en-ZA" sz="1300" dirty="0" smtClean="0"/>
              <a:t>is attached.</a:t>
            </a:r>
          </a:p>
          <a:p>
            <a:r>
              <a:rPr lang="en-ZA" sz="1300" dirty="0" smtClean="0"/>
              <a:t>A </a:t>
            </a:r>
            <a:r>
              <a:rPr lang="en-ZA" sz="1300" b="1" dirty="0" smtClean="0"/>
              <a:t>gateway </a:t>
            </a:r>
            <a:r>
              <a:rPr lang="en-ZA" sz="1300" dirty="0" smtClean="0"/>
              <a:t>is analogous to your local post office, which gathers your outbound mail and</a:t>
            </a:r>
          </a:p>
          <a:p>
            <a:r>
              <a:rPr lang="en-ZA" sz="1300" dirty="0" smtClean="0"/>
              <a:t>decides where to forward it. </a:t>
            </a:r>
          </a:p>
          <a:p>
            <a:r>
              <a:rPr lang="en-ZA" sz="1300" dirty="0" smtClean="0"/>
              <a:t>It also handles your inbound mail on its way to your mailbox.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50CD8-848C-48C1-A19C-EF3E6180F605}" type="slidenum">
              <a:rPr lang="en-US"/>
              <a:pPr/>
              <a:t>6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ZA" sz="1300" dirty="0" smtClean="0"/>
              <a:t> encryption is used to keep secret all data transmitted. It uses secret key</a:t>
            </a:r>
          </a:p>
          <a:p>
            <a:r>
              <a:rPr lang="en-ZA" sz="1300" dirty="0" smtClean="0"/>
              <a:t>Encryption key — a short bit string used to encrypt a message</a:t>
            </a:r>
          </a:p>
          <a:p>
            <a:r>
              <a:rPr lang="en-ZA" sz="1300" dirty="0" smtClean="0"/>
              <a:t>Decryption key — a short bit string used to decrypt a message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sz="1300" dirty="0" smtClean="0"/>
              <a:t>The process of encoding information in an attempt to make it secure from unauthorized access, particularly during</a:t>
            </a:r>
          </a:p>
          <a:p>
            <a:r>
              <a:rPr lang="en-ZA" sz="1300" dirty="0" smtClean="0"/>
              <a:t>transmission.</a:t>
            </a:r>
          </a:p>
          <a:p>
            <a:r>
              <a:rPr lang="en-ZA" sz="1300" dirty="0" smtClean="0"/>
              <a:t>The reverse of this process is known as decryption. we need a method to label the different processes.</a:t>
            </a:r>
          </a:p>
          <a:p>
            <a:r>
              <a:rPr lang="en-ZA" sz="1300" dirty="0" smtClean="0"/>
              <a:t>In other words, they need addresses. In the TCPIIP architecture, the label assigned to a process is called a port address.</a:t>
            </a:r>
            <a:endParaRPr lang="en-US" sz="2400" b="1" dirty="0" smtClean="0">
              <a:solidFill>
                <a:schemeClr val="folHlink"/>
              </a:solidFill>
            </a:endParaRPr>
          </a:p>
          <a:p>
            <a:pPr marL="504297" indent="-504297" eaLnBrk="0" hangingPunct="0">
              <a:lnSpc>
                <a:spcPct val="110000"/>
              </a:lnSpc>
              <a:spcBef>
                <a:spcPct val="30000"/>
              </a:spcBef>
              <a:buClr>
                <a:schemeClr val="tx2"/>
              </a:buClr>
              <a:buSzPct val="120000"/>
              <a:tabLst>
                <a:tab pos="1199408" algn="l"/>
                <a:tab pos="2576002" algn="l"/>
              </a:tabLst>
            </a:pPr>
            <a:r>
              <a:rPr lang="en-US" sz="2400" b="1" dirty="0" smtClean="0">
                <a:solidFill>
                  <a:schemeClr val="folHlink"/>
                </a:solidFill>
              </a:rPr>
              <a:t>7.3 Addressing</a:t>
            </a:r>
          </a:p>
          <a:p>
            <a:pPr marL="817778" lvl="1" indent="-311779" eaLnBrk="0" hangingPunct="0">
              <a:lnSpc>
                <a:spcPct val="110000"/>
              </a:lnSpc>
              <a:spcBef>
                <a:spcPct val="3000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  <a:tabLst>
                <a:tab pos="1199408" algn="l"/>
                <a:tab pos="2576002" algn="l"/>
              </a:tabLst>
            </a:pPr>
            <a:r>
              <a:rPr lang="en-US" sz="2400" b="1" dirty="0" smtClean="0"/>
              <a:t>at the </a:t>
            </a:r>
            <a:r>
              <a:rPr lang="en-US" sz="2400" b="1" dirty="0" smtClean="0">
                <a:solidFill>
                  <a:schemeClr val="folHlink"/>
                </a:solidFill>
              </a:rPr>
              <a:t>data link</a:t>
            </a:r>
            <a:r>
              <a:rPr lang="en-US" sz="2400" b="1" dirty="0" smtClean="0"/>
              <a:t> layer, we need a </a:t>
            </a:r>
            <a:r>
              <a:rPr lang="en-US" sz="2400" b="1" dirty="0" smtClean="0">
                <a:solidFill>
                  <a:schemeClr val="folHlink"/>
                </a:solidFill>
              </a:rPr>
              <a:t>MAC</a:t>
            </a:r>
            <a:r>
              <a:rPr lang="en-US" sz="2400" b="1" dirty="0" smtClean="0"/>
              <a:t> address</a:t>
            </a:r>
          </a:p>
          <a:p>
            <a:pPr marL="817778" lvl="1" indent="-311779" eaLnBrk="0" hangingPunct="0">
              <a:lnSpc>
                <a:spcPct val="110000"/>
              </a:lnSpc>
              <a:spcBef>
                <a:spcPct val="3000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  <a:tabLst>
                <a:tab pos="1199408" algn="l"/>
                <a:tab pos="2576002" algn="l"/>
              </a:tabLst>
            </a:pPr>
            <a:r>
              <a:rPr lang="en-US" sz="2400" b="1" dirty="0" smtClean="0"/>
              <a:t>at the </a:t>
            </a:r>
            <a:r>
              <a:rPr lang="en-US" sz="2400" b="1" dirty="0" smtClean="0">
                <a:solidFill>
                  <a:schemeClr val="folHlink"/>
                </a:solidFill>
              </a:rPr>
              <a:t>network</a:t>
            </a:r>
            <a:r>
              <a:rPr lang="en-US" sz="2400" b="1" dirty="0" smtClean="0"/>
              <a:t> layer, we need an </a:t>
            </a:r>
            <a:r>
              <a:rPr lang="en-US" sz="2400" b="1" dirty="0" smtClean="0">
                <a:solidFill>
                  <a:schemeClr val="folHlink"/>
                </a:solidFill>
              </a:rPr>
              <a:t>IP</a:t>
            </a:r>
            <a:r>
              <a:rPr lang="en-US" sz="2400" b="1" dirty="0" smtClean="0"/>
              <a:t> address</a:t>
            </a:r>
          </a:p>
          <a:p>
            <a:pPr marL="817778" lvl="1" indent="-311779" eaLnBrk="0" hangingPunct="0">
              <a:lnSpc>
                <a:spcPct val="110000"/>
              </a:lnSpc>
              <a:spcBef>
                <a:spcPct val="3000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  <a:tabLst>
                <a:tab pos="1199408" algn="l"/>
                <a:tab pos="2576002" algn="l"/>
              </a:tabLst>
            </a:pPr>
            <a:r>
              <a:rPr lang="en-US" sz="2400" b="1" dirty="0" smtClean="0"/>
              <a:t>at the </a:t>
            </a:r>
            <a:r>
              <a:rPr lang="en-US" sz="2400" b="1" dirty="0" smtClean="0">
                <a:solidFill>
                  <a:schemeClr val="folHlink"/>
                </a:solidFill>
              </a:rPr>
              <a:t>transport</a:t>
            </a:r>
            <a:r>
              <a:rPr lang="en-US" sz="2400" b="1" dirty="0" smtClean="0"/>
              <a:t> layer, we need a transport-layer address, called a </a:t>
            </a:r>
            <a:r>
              <a:rPr lang="en-US" sz="2400" b="1" dirty="0" smtClean="0">
                <a:solidFill>
                  <a:schemeClr val="folHlink"/>
                </a:solidFill>
              </a:rPr>
              <a:t>port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folHlink"/>
                </a:solidFill>
              </a:rPr>
              <a:t>number</a:t>
            </a:r>
            <a:r>
              <a:rPr lang="en-US" sz="2400" b="1" dirty="0" smtClean="0"/>
              <a:t>, to choose among several processes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sz="1300" b="1" dirty="0" smtClean="0"/>
              <a:t>hardware address The address assigned</a:t>
            </a:r>
          </a:p>
          <a:p>
            <a:r>
              <a:rPr lang="en-ZA" sz="1300" dirty="0" smtClean="0"/>
              <a:t>to a network interface card (NIC) by the original manufacturer or by the network</a:t>
            </a:r>
          </a:p>
          <a:p>
            <a:r>
              <a:rPr lang="en-ZA" sz="1300" dirty="0" smtClean="0"/>
              <a:t>administrator if the interface card is configurable.</a:t>
            </a:r>
          </a:p>
          <a:p>
            <a:r>
              <a:rPr lang="en-ZA" sz="1300" dirty="0" smtClean="0"/>
              <a:t>This address identifies the local device address to the rest of the network and allows messages to find the correct destination.</a:t>
            </a:r>
          </a:p>
          <a:p>
            <a:r>
              <a:rPr lang="en-ZA" sz="1300" dirty="0" smtClean="0"/>
              <a:t>Also known as the physical address, media access control (MAC) address, or Ethernet address.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DCBA5-D614-4B45-97C6-D2C89A60CB9D}" type="slidenum">
              <a:rPr lang="en-US"/>
              <a:pPr/>
              <a:t>17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Node-to-node-data</a:t>
            </a:r>
            <a:r>
              <a:rPr lang="en-ZA" baseline="0" dirty="0" smtClean="0"/>
              <a:t> link layer-Mac Address to deliver data to the next node</a:t>
            </a:r>
          </a:p>
          <a:p>
            <a:r>
              <a:rPr lang="en-ZA" baseline="0" dirty="0" smtClean="0"/>
              <a:t>Host-to-host-network layer-IP address needed to deliver to the host</a:t>
            </a:r>
          </a:p>
          <a:p>
            <a:r>
              <a:rPr lang="en-ZA" baseline="0" dirty="0" smtClean="0"/>
              <a:t>Process-to-process-transport layer –real </a:t>
            </a:r>
            <a:r>
              <a:rPr lang="en-ZA" baseline="0" smtClean="0"/>
              <a:t>communication-port number/address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16ECF-56D9-43E7-AE13-80F3C30AA64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7878C-E7F4-42E7-88ED-253093AD5634}" type="slidenum">
              <a:rPr lang="en-US"/>
              <a:pPr/>
              <a:t>21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sz="1300" dirty="0" smtClean="0"/>
              <a:t>ANSI (American National Standards Institute)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18FD-AF84-47D9-B0D2-389A12A9871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B91D-53E2-4162-A411-3E623F33AF9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4FBA-8FF0-4D17-81BB-9D7EEF3C5207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950E8-2386-4337-BC5C-48A60676F2A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0845-29CE-4CAA-B3A4-FAECD20AF489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973E-88AB-4722-9181-F98C0A72ADB2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DF85-04A2-4668-A0DF-D9DDAC37BFF4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E134-5732-4FE5-8F4D-C3F38F1B5E6C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9493-D927-4ABE-9B3C-DF92015AABE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BD70E-4C5B-4F8D-BB55-06BA7C4BFB6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D1994-9CCD-4A53-B416-C7D5E371052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168420-BEDB-49B3-90E6-3B04269543F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A72585-D8B0-4B88-A033-76E957E332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mmle.com/foru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352800"/>
            <a:ext cx="7539062" cy="1676400"/>
          </a:xfrm>
        </p:spPr>
        <p:txBody>
          <a:bodyPr>
            <a:noAutofit/>
          </a:bodyPr>
          <a:lstStyle/>
          <a:p>
            <a:pPr algn="ctr"/>
            <a:r>
              <a:rPr lang="en-ZA" sz="2800" b="1" dirty="0" smtClean="0">
                <a:solidFill>
                  <a:srgbClr val="0070C0"/>
                </a:solidFill>
              </a:rPr>
              <a:t>Data Communication and Computer Networks </a:t>
            </a:r>
            <a:endParaRPr lang="en-ZA" sz="2400" b="1" dirty="0" smtClean="0">
              <a:solidFill>
                <a:srgbClr val="0070C0"/>
              </a:solidFill>
            </a:endParaRPr>
          </a:p>
          <a:p>
            <a:pPr algn="ctr"/>
            <a:endParaRPr lang="en-ZA" sz="2400" b="1" dirty="0" smtClean="0"/>
          </a:p>
          <a:p>
            <a:pPr algn="ctr"/>
            <a:r>
              <a:rPr lang="en-ZA" sz="3600" b="1" dirty="0" smtClean="0">
                <a:solidFill>
                  <a:schemeClr val="tx1"/>
                </a:solidFill>
              </a:rPr>
              <a:t>Network Models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648D2-A22C-4B82-9597-E561017F5198}" type="slidenum">
              <a:rPr lang="en-ZA" smtClean="0"/>
              <a:pPr/>
              <a:t>1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610600" cy="1752600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Ambo University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err="1" smtClean="0">
                <a:solidFill>
                  <a:schemeClr val="bg1"/>
                </a:solidFill>
              </a:rPr>
              <a:t>Woliso</a:t>
            </a:r>
            <a:r>
              <a:rPr lang="en-GB" sz="2800" b="1" dirty="0" smtClean="0">
                <a:solidFill>
                  <a:schemeClr val="bg1"/>
                </a:solidFill>
              </a:rPr>
              <a:t> Campus Technology and Informatics School</a:t>
            </a:r>
            <a:r>
              <a:rPr lang="en-GB" sz="2800" b="1" dirty="0" smtClean="0">
                <a:solidFill>
                  <a:schemeClr val="bg1"/>
                </a:solidFill>
              </a:rPr>
              <a:t/>
            </a:r>
            <a:br>
              <a:rPr lang="en-GB" sz="2800" b="1" dirty="0" smtClean="0">
                <a:solidFill>
                  <a:schemeClr val="bg1"/>
                </a:solidFill>
              </a:rPr>
            </a:br>
            <a:r>
              <a:rPr lang="en-GB" sz="2800" b="1" dirty="0" smtClean="0">
                <a:solidFill>
                  <a:schemeClr val="bg1"/>
                </a:solidFill>
              </a:rPr>
              <a:t>Department of Computer Science</a:t>
            </a:r>
            <a:br>
              <a:rPr lang="en-GB" sz="2800" b="1" dirty="0" smtClean="0">
                <a:solidFill>
                  <a:schemeClr val="bg1"/>
                </a:solidFill>
              </a:rPr>
            </a:br>
            <a:endParaRPr lang="en-Z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LAYER 4: TRANSPORT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685800"/>
            <a:ext cx="9144000" cy="6172200"/>
          </a:xfrm>
          <a:noFill/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dirty="0" smtClean="0"/>
              <a:t>It regulates information flow to ensure process-to- process connectivity between </a:t>
            </a:r>
            <a:r>
              <a:rPr lang="en-US" b="1" dirty="0" smtClean="0"/>
              <a:t>host applications</a:t>
            </a:r>
            <a:r>
              <a:rPr lang="en-US" dirty="0" smtClean="0"/>
              <a:t> reliably and accurately</a:t>
            </a:r>
          </a:p>
          <a:p>
            <a:pPr algn="just" eaLnBrk="1" hangingPunct="1"/>
            <a:r>
              <a:rPr lang="en-US" dirty="0" smtClean="0"/>
              <a:t>Adds service point address or Port address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/>
              <a:t>Segmentation &amp; Re-assembly</a:t>
            </a:r>
            <a:r>
              <a:rPr lang="en-US" dirty="0" smtClean="0"/>
              <a:t>: SEGMENTS data from sending node and reassembles data on receiving node</a:t>
            </a:r>
          </a:p>
          <a:p>
            <a:pPr algn="just" eaLnBrk="1" hangingPunct="1"/>
            <a:r>
              <a:rPr lang="en-GB" b="1" dirty="0" smtClean="0">
                <a:cs typeface="Times New Roman" charset="0"/>
              </a:rPr>
              <a:t>Flow control / Error control </a:t>
            </a:r>
            <a:r>
              <a:rPr lang="en-GB" dirty="0" smtClean="0">
                <a:cs typeface="Times New Roman" charset="0"/>
              </a:rPr>
              <a:t>at Source to destination level</a:t>
            </a:r>
          </a:p>
          <a:p>
            <a:pPr algn="just" eaLnBrk="1" hangingPunct="1"/>
            <a:r>
              <a:rPr lang="en-GB" dirty="0" smtClean="0">
                <a:cs typeface="Times New Roman" charset="0"/>
              </a:rPr>
              <a:t>Connection oriented transport service ensures that data is </a:t>
            </a:r>
            <a:r>
              <a:rPr lang="en-GB" b="1" dirty="0" smtClean="0">
                <a:cs typeface="Times New Roman" charset="0"/>
              </a:rPr>
              <a:t>delivered error free, in sequence with no losses or duplications </a:t>
            </a:r>
          </a:p>
          <a:p>
            <a:pPr algn="just" eaLnBrk="1" hangingPunct="1"/>
            <a:r>
              <a:rPr lang="en-US" dirty="0" smtClean="0">
                <a:cs typeface="Arial" charset="0"/>
              </a:rPr>
              <a:t>Establishes, maintains and terminates virtual circuits</a:t>
            </a:r>
          </a:p>
          <a:p>
            <a:pPr algn="just" eaLnBrk="1" hangingPunct="1"/>
            <a:r>
              <a:rPr lang="en-US" dirty="0" smtClean="0">
                <a:cs typeface="Arial" charset="0"/>
              </a:rPr>
              <a:t>Connection oriented / Connectionless: </a:t>
            </a:r>
          </a:p>
          <a:p>
            <a:pPr algn="just" eaLnBrk="1" hangingPunct="1">
              <a:buNone/>
            </a:pPr>
            <a:r>
              <a:rPr lang="en-US" b="1" dirty="0" smtClean="0">
                <a:cs typeface="Arial" charset="0"/>
              </a:rPr>
              <a:t>       -TCP (Reliable, provides guaranteed delivery), </a:t>
            </a:r>
          </a:p>
          <a:p>
            <a:pPr algn="just" eaLnBrk="1" hangingPunct="1">
              <a:buNone/>
            </a:pPr>
            <a:r>
              <a:rPr lang="en-US" b="1" dirty="0" smtClean="0">
                <a:cs typeface="Arial" charset="0"/>
              </a:rPr>
              <a:t>       -UDP (Unreliable, less overhead, reliability can be provided by   </a:t>
            </a:r>
            <a:br>
              <a:rPr lang="en-US" b="1" dirty="0" smtClean="0">
                <a:cs typeface="Arial" charset="0"/>
              </a:rPr>
            </a:br>
            <a:r>
              <a:rPr lang="en-US" b="1" dirty="0" smtClean="0">
                <a:cs typeface="Arial" charset="0"/>
              </a:rPr>
              <a:t>   the Application layer)</a:t>
            </a:r>
            <a:r>
              <a:rPr lang="en-US" b="1" dirty="0" smtClean="0"/>
              <a:t> </a:t>
            </a:r>
          </a:p>
          <a:p>
            <a:pPr algn="just" eaLnBrk="1" hangingPunct="1"/>
            <a:r>
              <a:rPr lang="en-US" b="1" dirty="0" smtClean="0">
                <a:cs typeface="Arial" charset="0"/>
              </a:rPr>
              <a:t>Provides multiplexing: </a:t>
            </a:r>
            <a:r>
              <a:rPr lang="en-US" dirty="0" smtClean="0">
                <a:cs typeface="Arial" charset="0"/>
              </a:rPr>
              <a:t>the support of different flows of data to different applications on the same host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/>
              <a:t>LAYER 3: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66800"/>
            <a:ext cx="9144000" cy="56388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Defines source to destination delivery of packets across NWs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Defines </a:t>
            </a:r>
            <a:r>
              <a:rPr lang="en-GB" b="1" dirty="0" smtClean="0"/>
              <a:t>logical addressing and best path determination.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Treat each packet independently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Defines how routing works and how routes are learned 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Converts frames to packets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Arial" charset="0"/>
              </a:rPr>
              <a:t>Routed protocols ( encapsulate data into packets) and Routing protocols (create routing tables) work on this layer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Arial" charset="0"/>
              </a:rPr>
              <a:t>Examples of Routed protocols are</a:t>
            </a:r>
            <a:r>
              <a:rPr lang="en-US" b="1" dirty="0" smtClean="0">
                <a:cs typeface="Arial" charset="0"/>
              </a:rPr>
              <a:t>:</a:t>
            </a:r>
            <a:r>
              <a:rPr lang="en-US" b="1" dirty="0" smtClean="0"/>
              <a:t> </a:t>
            </a:r>
            <a:r>
              <a:rPr lang="en-US" b="1" dirty="0" smtClean="0">
                <a:cs typeface="Arial" charset="0"/>
              </a:rPr>
              <a:t>IP, IPX, AppleTalk</a:t>
            </a:r>
            <a:r>
              <a:rPr lang="en-US" b="1" dirty="0" smtClean="0"/>
              <a:t> and </a:t>
            </a:r>
            <a:r>
              <a:rPr lang="en-US" b="1" dirty="0" smtClean="0">
                <a:cs typeface="Arial" charset="0"/>
              </a:rPr>
              <a:t> Routing protocols are OSPF, IGRP/EIGRP, RIP, BGP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 smtClean="0"/>
              <a:t>Routers</a:t>
            </a:r>
            <a:r>
              <a:rPr lang="en-GB" dirty="0" smtClean="0"/>
              <a:t> operate at Layer 3.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/>
              <a:t>LAYER 2: DATA LINK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685800"/>
            <a:ext cx="9144000" cy="6172200"/>
          </a:xfrm>
          <a:noFill/>
        </p:spPr>
        <p:txBody>
          <a:bodyPr>
            <a:normAutofit/>
          </a:bodyPr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dirty="0" smtClean="0">
                <a:cs typeface="Times New Roman" charset="0"/>
              </a:rPr>
              <a:t>Packages raw bits from the physical layer into </a:t>
            </a:r>
            <a:r>
              <a:rPr lang="en-GB" b="1" dirty="0" smtClean="0">
                <a:cs typeface="Times New Roman" charset="0"/>
              </a:rPr>
              <a:t>FRAMES 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The data link layer provides reliable transit of data across a physical link by using the Media Access Control (MAC) addresses</a:t>
            </a: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Source &amp; Destination ( address of device that connects one Network to next)  address</a:t>
            </a:r>
          </a:p>
          <a:p>
            <a:pPr marL="274320" lvl="2" indent="-274320" algn="just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</a:pPr>
            <a:r>
              <a:rPr lang="en-US" b="1" dirty="0" smtClean="0"/>
              <a:t>Flow Control</a:t>
            </a:r>
            <a:r>
              <a:rPr lang="en-US" dirty="0" smtClean="0"/>
              <a:t>: </a:t>
            </a:r>
            <a:r>
              <a:rPr lang="en-US" sz="2400" dirty="0" smtClean="0"/>
              <a:t>refers to a set of procedures used to restrict the amount of data that the sender can send before receiving an acknowledgement</a:t>
            </a:r>
            <a:endParaRPr lang="en-US" dirty="0" smtClean="0"/>
          </a:p>
          <a:p>
            <a:pPr marL="274320" lvl="1" indent="-274320" algn="just"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</a:pPr>
            <a:r>
              <a:rPr lang="en-US" b="1" dirty="0" smtClean="0"/>
              <a:t>Error Control</a:t>
            </a:r>
            <a:r>
              <a:rPr lang="en-US" dirty="0" smtClean="0"/>
              <a:t>: </a:t>
            </a:r>
            <a:r>
              <a:rPr lang="en-US" sz="2200" b="1" dirty="0" smtClean="0"/>
              <a:t>refers to both error detection and error correction</a:t>
            </a:r>
            <a:endParaRPr lang="en-US" dirty="0" smtClean="0"/>
          </a:p>
          <a:p>
            <a:pPr algn="just" eaLnBrk="1" hangingPunct="1"/>
            <a:r>
              <a:rPr lang="en-US" dirty="0" smtClean="0">
                <a:cs typeface="Arial" charset="0"/>
              </a:rPr>
              <a:t>Data Link LAN specifications:</a:t>
            </a:r>
            <a:r>
              <a:rPr lang="en-US" dirty="0" smtClean="0"/>
              <a:t> </a:t>
            </a:r>
            <a:r>
              <a:rPr lang="en-US" b="1" dirty="0" smtClean="0"/>
              <a:t>F</a:t>
            </a:r>
            <a:r>
              <a:rPr lang="en-US" b="1" dirty="0" smtClean="0">
                <a:cs typeface="Arial" charset="0"/>
              </a:rPr>
              <a:t>ast Ethernet, Token Ring, FDDI</a:t>
            </a:r>
            <a:r>
              <a:rPr lang="en-US" b="1" dirty="0" smtClean="0"/>
              <a:t> .</a:t>
            </a:r>
          </a:p>
          <a:p>
            <a:pPr algn="just" eaLnBrk="1" hangingPunct="1"/>
            <a:r>
              <a:rPr lang="en-US" dirty="0" smtClean="0">
                <a:cs typeface="Arial" charset="0"/>
              </a:rPr>
              <a:t>Data Link WAN specifications are:</a:t>
            </a:r>
            <a:r>
              <a:rPr lang="en-US" dirty="0" smtClean="0"/>
              <a:t> </a:t>
            </a:r>
            <a:r>
              <a:rPr lang="en-US" b="1" dirty="0" smtClean="0">
                <a:cs typeface="Arial" charset="0"/>
              </a:rPr>
              <a:t>Frame Relay, PPP, X.25.</a:t>
            </a:r>
            <a:endParaRPr lang="en-US" b="1" dirty="0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b="1" dirty="0" smtClean="0">
                <a:cs typeface="Arial" charset="0"/>
              </a:rPr>
              <a:t>Bridges and Switches </a:t>
            </a:r>
            <a:r>
              <a:rPr lang="en-US" dirty="0" smtClean="0">
                <a:cs typeface="Arial" charset="0"/>
              </a:rPr>
              <a:t>operate at this layer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924800" cy="1020762"/>
          </a:xfrm>
        </p:spPr>
        <p:txBody>
          <a:bodyPr/>
          <a:lstStyle/>
          <a:p>
            <a:r>
              <a:rPr lang="en-US" b="1" dirty="0"/>
              <a:t>Sub layers of Layer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4582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Logical link layer (LLC)</a:t>
            </a:r>
          </a:p>
          <a:p>
            <a:pPr lvl="1" algn="just"/>
            <a:r>
              <a:rPr lang="en-US" dirty="0"/>
              <a:t>Used for communication with upper layers</a:t>
            </a:r>
          </a:p>
          <a:p>
            <a:pPr lvl="1" algn="just"/>
            <a:r>
              <a:rPr lang="en-US" dirty="0"/>
              <a:t>Error correction</a:t>
            </a:r>
          </a:p>
          <a:p>
            <a:pPr lvl="1" algn="just"/>
            <a:r>
              <a:rPr lang="en-US" dirty="0"/>
              <a:t>Flow control</a:t>
            </a:r>
          </a:p>
          <a:p>
            <a:pPr algn="just"/>
            <a:r>
              <a:rPr lang="en-US" b="1" dirty="0"/>
              <a:t>Media Access Control (MAC)</a:t>
            </a:r>
          </a:p>
          <a:p>
            <a:pPr lvl="1" algn="just"/>
            <a:r>
              <a:rPr lang="en-US" dirty="0"/>
              <a:t>Access to physical </a:t>
            </a:r>
            <a:r>
              <a:rPr lang="en-US" dirty="0" smtClean="0"/>
              <a:t>medium</a:t>
            </a:r>
          </a:p>
          <a:p>
            <a:pPr algn="just">
              <a:buFontTx/>
              <a:buNone/>
            </a:pPr>
            <a:r>
              <a:rPr lang="en-US" b="1" dirty="0" smtClean="0"/>
              <a:t>Frames include information about:</a:t>
            </a:r>
          </a:p>
          <a:p>
            <a:pPr algn="just"/>
            <a:r>
              <a:rPr lang="en-US" dirty="0" smtClean="0"/>
              <a:t>Which computers are in communication with each other </a:t>
            </a:r>
          </a:p>
          <a:p>
            <a:pPr algn="just"/>
            <a:r>
              <a:rPr lang="en-US" dirty="0" smtClean="0"/>
              <a:t>When communication between individual computers begins and when it ends </a:t>
            </a:r>
          </a:p>
          <a:p>
            <a:pPr algn="just"/>
            <a:r>
              <a:rPr lang="en-US" dirty="0" smtClean="0"/>
              <a:t>Which errors occurred while the computers communicated (LLC)</a:t>
            </a:r>
          </a:p>
          <a:p>
            <a:pPr lvl="1" algn="just">
              <a:buNone/>
            </a:pPr>
            <a:endParaRPr lang="en-US" dirty="0"/>
          </a:p>
          <a:p>
            <a:pPr lvl="1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Data Link- Layer 2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e.g. of a simple data frame. </a:t>
            </a:r>
          </a:p>
          <a:p>
            <a:pPr algn="just"/>
            <a:r>
              <a:rPr lang="en-US" sz="2000" b="1" dirty="0" smtClean="0">
                <a:cs typeface="Times New Roman" pitchFamily="18" charset="0"/>
              </a:rPr>
              <a:t>The sender ID </a:t>
            </a:r>
            <a:r>
              <a:rPr lang="en-US" sz="2000" dirty="0" smtClean="0">
                <a:cs typeface="Times New Roman" pitchFamily="18" charset="0"/>
              </a:rPr>
              <a:t>represents the address of the computer that is sending the information.</a:t>
            </a:r>
          </a:p>
          <a:p>
            <a:r>
              <a:rPr lang="en-US" sz="2000" b="1" dirty="0" smtClean="0">
                <a:cs typeface="Times New Roman" pitchFamily="18" charset="0"/>
              </a:rPr>
              <a:t>The destination ID </a:t>
            </a:r>
            <a:r>
              <a:rPr lang="en-US" sz="2000" dirty="0" smtClean="0">
                <a:cs typeface="Times New Roman" pitchFamily="18" charset="0"/>
              </a:rPr>
              <a:t>represents the address of the computer to which the information is being sent.</a:t>
            </a:r>
          </a:p>
          <a:p>
            <a:r>
              <a:rPr lang="en-US" sz="2000" b="1" dirty="0" smtClean="0">
                <a:cs typeface="Times New Roman" pitchFamily="18" charset="0"/>
              </a:rPr>
              <a:t>The control information </a:t>
            </a:r>
            <a:r>
              <a:rPr lang="en-US" sz="2000" dirty="0" smtClean="0">
                <a:cs typeface="Times New Roman" pitchFamily="18" charset="0"/>
              </a:rPr>
              <a:t>is used for frame type, and routing information. </a:t>
            </a:r>
          </a:p>
          <a:p>
            <a:r>
              <a:rPr lang="en-US" sz="2000" b="1" dirty="0" smtClean="0">
                <a:cs typeface="Times New Roman" pitchFamily="18" charset="0"/>
              </a:rPr>
              <a:t>The cyclical redundancy check (CRC) </a:t>
            </a:r>
            <a:r>
              <a:rPr lang="en-US" sz="2000" dirty="0" smtClean="0">
                <a:cs typeface="Times New Roman" pitchFamily="18" charset="0"/>
              </a:rPr>
              <a:t>provides error correction and verification.</a:t>
            </a:r>
          </a:p>
          <a:p>
            <a:pPr algn="just">
              <a:lnSpc>
                <a:spcPct val="17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/>
          </a:p>
          <a:p>
            <a:endParaRPr lang="en-ZA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648200"/>
            <a:ext cx="556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Layer 1: Physical Layer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Physical Layer</a:t>
            </a:r>
          </a:p>
          <a:p>
            <a:pPr lvl="1" algn="just"/>
            <a:r>
              <a:rPr lang="en-US" dirty="0"/>
              <a:t>Define physical characteristics of network. E.g. wires, connector, voltages, data rates, Asynchronous, Synchronous Transmission</a:t>
            </a:r>
          </a:p>
          <a:p>
            <a:pPr lvl="1" algn="just"/>
            <a:r>
              <a:rPr lang="en-US" dirty="0"/>
              <a:t>Handles </a:t>
            </a:r>
            <a:r>
              <a:rPr lang="en-US" b="1" dirty="0"/>
              <a:t>bit stream or binary transmission</a:t>
            </a:r>
          </a:p>
          <a:p>
            <a:pPr lvl="1" algn="just"/>
            <a:r>
              <a:rPr lang="en-US" dirty="0"/>
              <a:t>Used to maintain, activate and deactivate physical link.</a:t>
            </a:r>
          </a:p>
          <a:p>
            <a:pPr lvl="1" algn="just"/>
            <a:r>
              <a:rPr lang="en-US" dirty="0"/>
              <a:t>For receiver it reassembles bits and send to upper layer for frames.</a:t>
            </a:r>
          </a:p>
          <a:p>
            <a:pPr lvl="1" algn="just"/>
            <a:r>
              <a:rPr lang="en-US" dirty="0"/>
              <a:t>For Sender it convert frames </a:t>
            </a:r>
          </a:p>
          <a:p>
            <a:pPr lvl="1" algn="just">
              <a:buFontTx/>
              <a:buNone/>
            </a:pPr>
            <a:r>
              <a:rPr lang="en-US" dirty="0"/>
              <a:t>    into bit stream and send on </a:t>
            </a:r>
          </a:p>
          <a:p>
            <a:pPr lvl="1" algn="just">
              <a:buFontTx/>
              <a:buNone/>
            </a:pPr>
            <a:r>
              <a:rPr lang="en-US" dirty="0"/>
              <a:t>    transmission medium.</a:t>
            </a:r>
          </a:p>
          <a:p>
            <a:pPr lvl="1" algn="just">
              <a:buFontTx/>
              <a:buNone/>
            </a:pPr>
            <a:endParaRPr lang="en-US" dirty="0"/>
          </a:p>
          <a:p>
            <a:pPr lvl="1"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05400" y="3886200"/>
            <a:ext cx="3786187" cy="2743200"/>
            <a:chOff x="3312" y="2838"/>
            <a:chExt cx="2448" cy="1482"/>
          </a:xfrm>
        </p:grpSpPr>
        <p:pic>
          <p:nvPicPr>
            <p:cNvPr id="3994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12" y="2838"/>
              <a:ext cx="901" cy="1482"/>
            </a:xfrm>
            <a:prstGeom prst="rect">
              <a:avLst/>
            </a:prstGeom>
            <a:noFill/>
          </p:spPr>
        </p:pic>
        <p:pic>
          <p:nvPicPr>
            <p:cNvPr id="3994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4056"/>
              <a:ext cx="1536" cy="2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Properties </a:t>
            </a:r>
            <a:r>
              <a:rPr lang="en-US" b="1" dirty="0" smtClean="0"/>
              <a:t>of Physical </a:t>
            </a:r>
            <a:r>
              <a:rPr lang="en-US" b="1" dirty="0"/>
              <a:t>Layers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Deals with </a:t>
            </a:r>
            <a:r>
              <a:rPr lang="en-US" i="1" dirty="0"/>
              <a:t>bit stream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Transmits raw bit stream over physical cable </a:t>
            </a:r>
          </a:p>
          <a:p>
            <a:pPr algn="just"/>
            <a:r>
              <a:rPr lang="en-US" dirty="0"/>
              <a:t>defines cables, cards, and physical aspects </a:t>
            </a:r>
          </a:p>
          <a:p>
            <a:pPr algn="just"/>
            <a:r>
              <a:rPr lang="en-US" dirty="0"/>
              <a:t>defines NIC attachments to hardware, how cable is attached to NIC </a:t>
            </a:r>
          </a:p>
          <a:p>
            <a:pPr algn="just"/>
            <a:r>
              <a:rPr lang="en-US" dirty="0"/>
              <a:t>defines techniques to transfer bit stream to cable </a:t>
            </a:r>
          </a:p>
          <a:p>
            <a:pPr algn="just"/>
            <a:r>
              <a:rPr lang="en-US" b="1" dirty="0"/>
              <a:t>Layer 1 Device: Repeater, Hub, Multiplexer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Physical layer</a:t>
            </a:r>
            <a:endParaRPr lang="en-US" b="1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6C34E-4DA6-4B71-A5F6-0FD94F031122}" type="slidenum">
              <a:rPr lang="en-US" altLang="en-US"/>
              <a:pPr/>
              <a:t>17</a:t>
            </a:fld>
            <a:endParaRPr lang="en-US" altLang="en-US"/>
          </a:p>
        </p:txBody>
      </p:sp>
      <p:pic>
        <p:nvPicPr>
          <p:cNvPr id="327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495425"/>
            <a:ext cx="6450013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762000" y="3933825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Transporting bits from one end node to the next</a:t>
            </a:r>
            <a:endParaRPr lang="en-GB" sz="2400" b="1" dirty="0"/>
          </a:p>
        </p:txBody>
      </p:sp>
      <p:sp>
        <p:nvSpPr>
          <p:cNvPr id="327685" name="Text Box 5"/>
          <p:cNvSpPr txBox="1">
            <a:spLocks noChangeArrowheads="1"/>
          </p:cNvSpPr>
          <p:nvPr/>
        </p:nvSpPr>
        <p:spPr bwMode="auto">
          <a:xfrm>
            <a:off x="533400" y="4543425"/>
            <a:ext cx="8153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US" sz="2000" dirty="0"/>
              <a:t> </a:t>
            </a:r>
            <a:r>
              <a:rPr lang="en-US" sz="2400" dirty="0"/>
              <a:t>type of the transmission media (twisted-pair, coax, optical fiber, air)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GB" sz="2400" dirty="0"/>
              <a:t> bit representation (voltage levels of logical values)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GB" sz="2400" dirty="0"/>
              <a:t> data rate (</a:t>
            </a:r>
            <a:r>
              <a:rPr lang="en-GB" sz="2400" dirty="0" smtClean="0"/>
              <a:t>speed-</a:t>
            </a:r>
            <a:r>
              <a:rPr lang="en-ZA" sz="2400" dirty="0" smtClean="0"/>
              <a:t>the number of bits sent each second</a:t>
            </a:r>
            <a:r>
              <a:rPr lang="en-GB" sz="2400" dirty="0" smtClean="0"/>
              <a:t>)</a:t>
            </a:r>
            <a:endParaRPr lang="en-GB" sz="2400" dirty="0"/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Char char="-"/>
            </a:pPr>
            <a:r>
              <a:rPr lang="en-GB" sz="2400" dirty="0"/>
              <a:t> synchronization of bits (time synchronization)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3733800" y="1266825"/>
            <a:ext cx="14478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physical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connection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4343400" y="1876425"/>
            <a:ext cx="0" cy="1143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Difference between Layer 1 and Layer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Layer 1 cannot communicate with upper layers</a:t>
            </a:r>
          </a:p>
          <a:p>
            <a:r>
              <a:rPr lang="en-US" dirty="0"/>
              <a:t>Layer 2 does this using LLC</a:t>
            </a:r>
          </a:p>
          <a:p>
            <a:endParaRPr lang="en-US" dirty="0"/>
          </a:p>
          <a:p>
            <a:r>
              <a:rPr lang="en-US" dirty="0"/>
              <a:t>Layer 1 cannot identify computer</a:t>
            </a:r>
          </a:p>
          <a:p>
            <a:r>
              <a:rPr lang="en-US" dirty="0"/>
              <a:t>Layer 2 uses addressing process</a:t>
            </a:r>
          </a:p>
          <a:p>
            <a:endParaRPr lang="en-US" dirty="0"/>
          </a:p>
          <a:p>
            <a:r>
              <a:rPr lang="en-US" dirty="0"/>
              <a:t>Layer 1 can only describe stream of bits</a:t>
            </a:r>
          </a:p>
          <a:p>
            <a:r>
              <a:rPr lang="en-US" dirty="0"/>
              <a:t>Layer 2 uses framing to organize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>
                <a:cs typeface="Arial" charset="0"/>
              </a:rPr>
              <a:t>Data Encapsulation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990600"/>
            <a:ext cx="9144000" cy="5562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dirty="0" smtClean="0">
                <a:cs typeface="Arial" charset="0"/>
              </a:rPr>
              <a:t>Data Encapsulation is the process of adding a header to </a:t>
            </a:r>
            <a:r>
              <a:rPr lang="en-US" i="1" dirty="0" smtClean="0">
                <a:cs typeface="Arial" charset="0"/>
              </a:rPr>
              <a:t>wrap/envelop</a:t>
            </a:r>
            <a:r>
              <a:rPr lang="en-US" dirty="0" smtClean="0">
                <a:cs typeface="Arial" charset="0"/>
              </a:rPr>
              <a:t> the data that flows down the OSI model.</a:t>
            </a:r>
            <a:r>
              <a:rPr lang="en-US" dirty="0" smtClean="0"/>
              <a:t> </a:t>
            </a:r>
          </a:p>
          <a:p>
            <a:pPr algn="just" eaLnBrk="1" hangingPunct="1"/>
            <a:r>
              <a:rPr lang="en-US" dirty="0" smtClean="0">
                <a:cs typeface="Arial" charset="0"/>
              </a:rPr>
              <a:t>The 5 Steps of Data Encapsulation are:</a:t>
            </a:r>
            <a:r>
              <a:rPr lang="en-US" dirty="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en-US" dirty="0" smtClean="0">
                <a:cs typeface="Arial" charset="0"/>
              </a:rPr>
              <a:t>1. The </a:t>
            </a:r>
            <a:r>
              <a:rPr lang="en-US" b="1" dirty="0" smtClean="0">
                <a:cs typeface="Arial" charset="0"/>
              </a:rPr>
              <a:t>Application</a:t>
            </a:r>
            <a:r>
              <a:rPr lang="en-US" dirty="0" smtClean="0">
                <a:cs typeface="Arial" charset="0"/>
              </a:rPr>
              <a:t>, </a:t>
            </a:r>
            <a:r>
              <a:rPr lang="en-US" b="1" dirty="0" smtClean="0">
                <a:cs typeface="Arial" charset="0"/>
              </a:rPr>
              <a:t>Presentation</a:t>
            </a:r>
            <a:r>
              <a:rPr lang="en-US" dirty="0" smtClean="0">
                <a:cs typeface="Arial" charset="0"/>
              </a:rPr>
              <a:t> and </a:t>
            </a:r>
            <a:r>
              <a:rPr lang="en-US" b="1" dirty="0" smtClean="0">
                <a:cs typeface="Arial" charset="0"/>
              </a:rPr>
              <a:t>Session</a:t>
            </a:r>
            <a:r>
              <a:rPr lang="en-US" dirty="0" smtClean="0">
                <a:cs typeface="Arial" charset="0"/>
              </a:rPr>
              <a:t> layers create </a:t>
            </a:r>
            <a:r>
              <a:rPr lang="en-US" b="1" dirty="0" smtClean="0">
                <a:cs typeface="Arial" charset="0"/>
              </a:rPr>
              <a:t>DATA</a:t>
            </a:r>
            <a:r>
              <a:rPr lang="en-US" dirty="0" smtClean="0">
                <a:cs typeface="Arial" charset="0"/>
              </a:rPr>
              <a:t> from users' input.</a:t>
            </a:r>
            <a:r>
              <a:rPr lang="en-US" dirty="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en-US" dirty="0" smtClean="0">
                <a:cs typeface="Arial" charset="0"/>
              </a:rPr>
              <a:t>2. The </a:t>
            </a:r>
            <a:r>
              <a:rPr lang="en-US" b="1" dirty="0" smtClean="0">
                <a:cs typeface="Arial" charset="0"/>
              </a:rPr>
              <a:t>Transport</a:t>
            </a:r>
            <a:r>
              <a:rPr lang="en-US" dirty="0" smtClean="0">
                <a:cs typeface="Arial" charset="0"/>
              </a:rPr>
              <a:t> layer converts the </a:t>
            </a:r>
            <a:r>
              <a:rPr lang="en-US" b="1" dirty="0" smtClean="0">
                <a:cs typeface="Arial" charset="0"/>
              </a:rPr>
              <a:t>DATA to SEGMENTS</a:t>
            </a:r>
            <a:r>
              <a:rPr lang="en-US" b="1" dirty="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en-US" dirty="0" smtClean="0">
                <a:cs typeface="Arial" charset="0"/>
              </a:rPr>
              <a:t>3. The </a:t>
            </a:r>
            <a:r>
              <a:rPr lang="en-US" b="1" dirty="0" smtClean="0">
                <a:cs typeface="Arial" charset="0"/>
              </a:rPr>
              <a:t>Network layer </a:t>
            </a:r>
            <a:r>
              <a:rPr lang="en-US" dirty="0" smtClean="0">
                <a:cs typeface="Arial" charset="0"/>
              </a:rPr>
              <a:t>converts the </a:t>
            </a:r>
            <a:r>
              <a:rPr lang="en-US" b="1" dirty="0" smtClean="0">
                <a:cs typeface="Arial" charset="0"/>
              </a:rPr>
              <a:t>Segments to Packets (datagram)</a:t>
            </a:r>
            <a:r>
              <a:rPr lang="en-US" b="1" dirty="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en-US" dirty="0" smtClean="0">
                <a:cs typeface="Arial" charset="0"/>
              </a:rPr>
              <a:t>4. The </a:t>
            </a:r>
            <a:r>
              <a:rPr lang="en-US" b="1" dirty="0" smtClean="0">
                <a:cs typeface="Arial" charset="0"/>
              </a:rPr>
              <a:t>Data Link layer </a:t>
            </a:r>
            <a:r>
              <a:rPr lang="en-US" dirty="0" smtClean="0">
                <a:cs typeface="Arial" charset="0"/>
              </a:rPr>
              <a:t>converts the </a:t>
            </a:r>
            <a:r>
              <a:rPr lang="en-US" b="1" dirty="0" smtClean="0">
                <a:cs typeface="Arial" charset="0"/>
              </a:rPr>
              <a:t>PACKETS to FRAMES</a:t>
            </a:r>
            <a:r>
              <a:rPr lang="en-US" b="1" dirty="0" smtClean="0"/>
              <a:t> </a:t>
            </a:r>
          </a:p>
          <a:p>
            <a:pPr lvl="1" algn="just" eaLnBrk="1" hangingPunct="1">
              <a:buFontTx/>
              <a:buNone/>
            </a:pPr>
            <a:r>
              <a:rPr lang="en-US" dirty="0" smtClean="0">
                <a:cs typeface="Arial" charset="0"/>
              </a:rPr>
              <a:t>5. The </a:t>
            </a:r>
            <a:r>
              <a:rPr lang="en-US" b="1" dirty="0" smtClean="0">
                <a:cs typeface="Arial" charset="0"/>
              </a:rPr>
              <a:t>Physical layer </a:t>
            </a:r>
            <a:r>
              <a:rPr lang="en-US" dirty="0" smtClean="0">
                <a:cs typeface="Arial" charset="0"/>
              </a:rPr>
              <a:t>converts the </a:t>
            </a:r>
            <a:r>
              <a:rPr lang="en-US" b="1" dirty="0" smtClean="0">
                <a:cs typeface="Arial" charset="0"/>
              </a:rPr>
              <a:t>FRAMES to BITS.</a:t>
            </a:r>
            <a:r>
              <a:rPr lang="en-US" b="1" dirty="0" smtClean="0"/>
              <a:t> </a:t>
            </a:r>
          </a:p>
          <a:p>
            <a:pPr algn="just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Network Models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572000"/>
          </a:xfrm>
        </p:spPr>
        <p:txBody>
          <a:bodyPr>
            <a:normAutofit/>
          </a:bodyPr>
          <a:lstStyle/>
          <a:p>
            <a:r>
              <a:rPr lang="en-ZA" sz="3200" dirty="0" smtClean="0"/>
              <a:t>Computer networks are created by different entities.</a:t>
            </a:r>
          </a:p>
          <a:p>
            <a:r>
              <a:rPr lang="en-ZA" sz="3200" dirty="0" smtClean="0"/>
              <a:t>Standards are needed so that these heterogeneous networks can communicate with one another. </a:t>
            </a:r>
          </a:p>
          <a:p>
            <a:r>
              <a:rPr lang="en-ZA" sz="3200" dirty="0" smtClean="0"/>
              <a:t>The two best-known standards are the OSI model and the TCP/IP model.</a:t>
            </a:r>
          </a:p>
          <a:p>
            <a:r>
              <a:rPr lang="en-ZA" sz="3200" dirty="0" smtClean="0"/>
              <a:t>Protocols  are sets of instructions designed and coded by programmers.</a:t>
            </a:r>
            <a:endParaRPr lang="en-Z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89637"/>
            <a:ext cx="8229600" cy="639763"/>
          </a:xfrm>
        </p:spPr>
        <p:txBody>
          <a:bodyPr/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Packet assembly and disassembly process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14400"/>
            <a:ext cx="754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Georgia" pitchFamily="18" charset="0"/>
              </a:rPr>
              <a:t>OSI Reference Model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2E24-C088-4D56-86C8-E10E42DED46C}" type="slidenum">
              <a:rPr lang="en-US"/>
              <a:pPr/>
              <a:t>21</a:t>
            </a:fld>
            <a:endParaRPr lang="en-US"/>
          </a:p>
        </p:txBody>
      </p:sp>
      <p:sp>
        <p:nvSpPr>
          <p:cNvPr id="618499" name="Text Box 3"/>
          <p:cNvSpPr txBox="1">
            <a:spLocks noChangeArrowheads="1"/>
          </p:cNvSpPr>
          <p:nvPr/>
        </p:nvSpPr>
        <p:spPr bwMode="auto">
          <a:xfrm>
            <a:off x="228600" y="355601"/>
            <a:ext cx="8382000" cy="5847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" pitchFamily="18" charset="0"/>
              </a:rPr>
              <a:t>TCP/IP </a:t>
            </a:r>
            <a:r>
              <a:rPr lang="en-US" sz="3200" b="1" dirty="0">
                <a:latin typeface="Times" pitchFamily="18" charset="0"/>
              </a:rPr>
              <a:t>PROTOCOL SUITE</a:t>
            </a:r>
          </a:p>
        </p:txBody>
      </p:sp>
      <p:sp>
        <p:nvSpPr>
          <p:cNvPr id="618500" name="Text Box 4"/>
          <p:cNvSpPr txBox="1">
            <a:spLocks noChangeArrowheads="1"/>
          </p:cNvSpPr>
          <p:nvPr/>
        </p:nvSpPr>
        <p:spPr bwMode="auto">
          <a:xfrm>
            <a:off x="8229600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618501" name="Rectangle 5"/>
          <p:cNvSpPr>
            <a:spLocks noChangeArrowheads="1"/>
          </p:cNvSpPr>
          <p:nvPr/>
        </p:nvSpPr>
        <p:spPr bwMode="auto">
          <a:xfrm>
            <a:off x="381000" y="11430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</a:rPr>
              <a:t>By </a:t>
            </a:r>
            <a:r>
              <a:rPr lang="en-US" sz="2400" b="1" dirty="0" smtClean="0">
                <a:solidFill>
                  <a:schemeClr val="folHlink"/>
                </a:solidFill>
              </a:rPr>
              <a:t>IETF: The Internet Engineering Task Force/</a:t>
            </a:r>
            <a:r>
              <a:rPr lang="en-US" sz="2400" b="1" dirty="0" err="1" smtClean="0">
                <a:solidFill>
                  <a:schemeClr val="folHlink"/>
                </a:solidFill>
              </a:rPr>
              <a:t>DoD</a:t>
            </a:r>
            <a:r>
              <a:rPr lang="en-US" sz="2400" b="1" dirty="0" smtClean="0">
                <a:solidFill>
                  <a:schemeClr val="folHlink"/>
                </a:solidFill>
              </a:rPr>
              <a:t> (Department of Defense)</a:t>
            </a: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</a:rPr>
              <a:t>The </a:t>
            </a:r>
            <a:r>
              <a:rPr lang="en-US" sz="2400" dirty="0">
                <a:latin typeface="Arial Unicode MS" pitchFamily="34" charset="-128"/>
              </a:rPr>
              <a:t>TCP/IP protocol suite was developed prior to the OSI model. </a:t>
            </a: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</a:rPr>
              <a:t>Therefore</a:t>
            </a:r>
            <a:r>
              <a:rPr lang="en-US" sz="2400" dirty="0">
                <a:latin typeface="Arial Unicode MS" pitchFamily="34" charset="-128"/>
              </a:rPr>
              <a:t>, the layers in the TCP/IP protocol suite do not match exactly with those in the OSI model. </a:t>
            </a: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</a:rPr>
              <a:t>The </a:t>
            </a:r>
            <a:r>
              <a:rPr lang="en-US" sz="2400" dirty="0">
                <a:latin typeface="Arial Unicode MS" pitchFamily="34" charset="-128"/>
              </a:rPr>
              <a:t>original TCP/IP protocol suite was defined as </a:t>
            </a:r>
            <a:r>
              <a:rPr lang="en-US" sz="2400" b="1" dirty="0">
                <a:latin typeface="Arial Unicode MS" pitchFamily="34" charset="-128"/>
              </a:rPr>
              <a:t>four software layers </a:t>
            </a:r>
            <a:r>
              <a:rPr lang="en-US" sz="2400" dirty="0">
                <a:latin typeface="Arial Unicode MS" pitchFamily="34" charset="-128"/>
              </a:rPr>
              <a:t>built upon the hardware. </a:t>
            </a: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</a:endParaRP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</a:rPr>
              <a:t>Today</a:t>
            </a:r>
            <a:r>
              <a:rPr lang="en-US" sz="2400" dirty="0">
                <a:latin typeface="Arial Unicode MS" pitchFamily="34" charset="-128"/>
              </a:rPr>
              <a:t>, however, TCP/IP is thought of as </a:t>
            </a:r>
            <a:r>
              <a:rPr lang="en-US" sz="2400" b="1" dirty="0">
                <a:latin typeface="Arial Unicode MS" pitchFamily="34" charset="-128"/>
              </a:rPr>
              <a:t>a five-layer model with the layers </a:t>
            </a:r>
            <a:r>
              <a:rPr lang="en-US" sz="2400" dirty="0">
                <a:latin typeface="Arial Unicode MS" pitchFamily="34" charset="-128"/>
              </a:rPr>
              <a:t>named similarly to the ones in the OSI model.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D9C3F-7D13-4BF0-8BF1-C4C2424623BD}" type="slidenum">
              <a:rPr lang="en-US"/>
              <a:pPr/>
              <a:t>22</a:t>
            </a:fld>
            <a:endParaRPr lang="en-US"/>
          </a:p>
        </p:txBody>
      </p:sp>
      <p:sp>
        <p:nvSpPr>
          <p:cNvPr id="49049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en-US" sz="2800" b="1" i="1" dirty="0">
                <a:latin typeface="Times New Roman" pitchFamily="18" charset="0"/>
              </a:rPr>
              <a:t>Layers in the TCP/IP Protocol Suite</a:t>
            </a:r>
          </a:p>
        </p:txBody>
      </p:sp>
      <p:sp>
        <p:nvSpPr>
          <p:cNvPr id="49049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49050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49051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09750"/>
            <a:ext cx="2897188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051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1981200"/>
            <a:ext cx="1425575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81600" y="1828800"/>
            <a:ext cx="36195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5029200" y="5410200"/>
            <a:ext cx="3581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b. Categorization into    Five layers 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9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" charset="0"/>
              </a:rPr>
              <a:t>The key features of a protocol </a:t>
            </a:r>
            <a:r>
              <a:rPr lang="en-US" dirty="0" smtClean="0">
                <a:latin typeface="Times" charset="0"/>
              </a:rPr>
              <a:t/>
            </a:r>
            <a:br>
              <a:rPr lang="en-US" dirty="0" smtClean="0">
                <a:latin typeface="Times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991600" cy="5867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en-US" dirty="0" smtClean="0"/>
              <a:t>In the context of data networking, </a:t>
            </a:r>
            <a:r>
              <a:rPr lang="en-US" b="1" dirty="0" smtClean="0"/>
              <a:t>a </a:t>
            </a:r>
            <a:r>
              <a:rPr lang="en-US" b="1" i="1" dirty="0" smtClean="0"/>
              <a:t>protocol</a:t>
            </a:r>
            <a:r>
              <a:rPr lang="en-US" dirty="0" smtClean="0"/>
              <a:t> is a </a:t>
            </a:r>
            <a:r>
              <a:rPr lang="en-US" b="1" dirty="0" smtClean="0"/>
              <a:t>formal set of rules and conventions </a:t>
            </a:r>
            <a:r>
              <a:rPr lang="en-US" dirty="0" smtClean="0"/>
              <a:t>that governs how computers exchange information over a network medium.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US" dirty="0" smtClean="0">
                <a:latin typeface="Times" charset="0"/>
              </a:rPr>
              <a:t>The peer layers communicate by means of formatted blocks of data that obey a set of rules or conventions known as a </a:t>
            </a:r>
            <a:r>
              <a:rPr lang="en-US" b="1" dirty="0" smtClean="0">
                <a:latin typeface="Times" charset="0"/>
              </a:rPr>
              <a:t>protocol</a:t>
            </a:r>
            <a:r>
              <a:rPr lang="en-US" dirty="0" smtClean="0">
                <a:latin typeface="Times" charset="0"/>
              </a:rPr>
              <a:t>. The key features of protocol are:</a:t>
            </a:r>
            <a:endParaRPr kumimoji="1" lang="en-US" dirty="0"/>
          </a:p>
          <a:p>
            <a:r>
              <a:rPr kumimoji="1" lang="en-US" b="1" dirty="0"/>
              <a:t>Syntax </a:t>
            </a:r>
            <a:r>
              <a:rPr kumimoji="1" lang="en-US" dirty="0"/>
              <a:t>– </a:t>
            </a:r>
            <a:r>
              <a:rPr lang="en-ZA" dirty="0" smtClean="0"/>
              <a:t>Syntax.-</a:t>
            </a:r>
            <a:r>
              <a:rPr lang="en-ZA" i="1" dirty="0" smtClean="0"/>
              <a:t>refers to the structure or format of the data, meaning the </a:t>
            </a:r>
            <a:r>
              <a:rPr lang="en-ZA" dirty="0" smtClean="0"/>
              <a:t>order in which they are presented.</a:t>
            </a:r>
            <a:endParaRPr kumimoji="1" lang="en-US" dirty="0"/>
          </a:p>
          <a:p>
            <a:pPr>
              <a:defRPr/>
            </a:pPr>
            <a:r>
              <a:rPr kumimoji="1" lang="en-US" b="1" dirty="0"/>
              <a:t>Semantics</a:t>
            </a:r>
            <a:r>
              <a:rPr kumimoji="1" lang="en-US" dirty="0"/>
              <a:t> - control info. &amp; error handling</a:t>
            </a:r>
          </a:p>
          <a:p>
            <a:r>
              <a:rPr kumimoji="1" lang="en-US" b="1" dirty="0"/>
              <a:t>Timing</a:t>
            </a:r>
            <a:r>
              <a:rPr kumimoji="1" lang="en-US" dirty="0"/>
              <a:t> - speed matching &amp; </a:t>
            </a:r>
            <a:r>
              <a:rPr kumimoji="1" lang="en-US" dirty="0" smtClean="0"/>
              <a:t>sequencing-decides </a:t>
            </a:r>
            <a:r>
              <a:rPr lang="en-ZA" dirty="0" smtClean="0"/>
              <a:t>when data should be sent and how fast they can be sent.</a:t>
            </a:r>
            <a:endParaRPr kumimoji="1"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OSI </a:t>
            </a:r>
            <a:r>
              <a:rPr lang="en-US" b="1" dirty="0" smtClean="0"/>
              <a:t>and TCP/IP similarities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Similarities include: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have layers.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have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application layers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though they include very different services.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have comparable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transport and network layers.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assume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packets are switched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means that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individual packets may take different paths to reach the same destination.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is contrasted with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circuit-switched networks where all the packets take the same path. </a:t>
            </a:r>
          </a:p>
          <a:p>
            <a:pPr algn="just">
              <a:lnSpc>
                <a:spcPct val="150000"/>
              </a:lnSpc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OSI and TCP/IP Differences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86800" cy="57150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Differences include: </a:t>
            </a:r>
          </a:p>
          <a:p>
            <a:pPr algn="just">
              <a:lnSpc>
                <a:spcPct val="15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combines the presentation and session layer issues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into its application layer. </a:t>
            </a:r>
          </a:p>
          <a:p>
            <a:pPr algn="just">
              <a:lnSpc>
                <a:spcPct val="15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TCP/IP combines the OSI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data link and physical layers into the network access layer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TCP/IP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appears simpler because it has fewer layers. </a:t>
            </a:r>
          </a:p>
          <a:p>
            <a:pPr algn="just">
              <a:lnSpc>
                <a:spcPct val="15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TCP/IP protocols are the standards around which the Internet developed, so the TCP/IP model gains credibility just because of its protocols. </a:t>
            </a:r>
          </a:p>
          <a:p>
            <a:pPr algn="just">
              <a:lnSpc>
                <a:spcPct val="150000"/>
              </a:lnSpc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In contrast, networks are not usually built on the OSI protocol, even though the OSI model is used as a guide.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Models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600200"/>
            <a:ext cx="678180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TCP/IP Process/Application layer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algn="just"/>
            <a:r>
              <a:rPr lang="en-US" dirty="0" smtClean="0"/>
              <a:t>These process integrate the various activities and duties spanning the focus of the OSI’s corresponding top three layers (</a:t>
            </a:r>
            <a:r>
              <a:rPr lang="en-US" b="1" dirty="0" smtClean="0"/>
              <a:t>Application, Presentation, and Session).</a:t>
            </a:r>
          </a:p>
          <a:p>
            <a:pPr algn="just"/>
            <a:r>
              <a:rPr lang="en-US" b="1" dirty="0" smtClean="0"/>
              <a:t> </a:t>
            </a:r>
            <a:r>
              <a:rPr lang="en-US" dirty="0" smtClean="0"/>
              <a:t>Controls user-interface specifications.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smtClean="0"/>
              <a:t>TCP/IP Host-to-Host/Transport layer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Host-to-Host layer parallels the functions of the OSI’s Transport layer, defining protocols for setting up the level of transmission service for applications. </a:t>
            </a:r>
          </a:p>
          <a:p>
            <a:pPr algn="just"/>
            <a:r>
              <a:rPr lang="en-US" dirty="0" smtClean="0"/>
              <a:t>It tackles issues like creating reliable end-to-end communication and ensuring the error-free delivery of data. </a:t>
            </a:r>
          </a:p>
          <a:p>
            <a:pPr algn="just"/>
            <a:r>
              <a:rPr lang="en-US" dirty="0" smtClean="0"/>
              <a:t>It handles packet sequencing and maintains data integrity.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TCP/IP INTERNET LAYER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The Internet layer corresponds to the OSI’s Network layer, designating the protocols relating to the logical transmission of packets over the entire network. </a:t>
            </a:r>
          </a:p>
          <a:p>
            <a:pPr algn="just"/>
            <a:r>
              <a:rPr lang="en-US" sz="2800" dirty="0" smtClean="0"/>
              <a:t>It takes care of the addressing of hosts by giving them an IP (Internet Protocol) address and handles the routing of packets among multiple networks.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r>
              <a:rPr lang="en-ZA" sz="3600" b="1" dirty="0" smtClean="0"/>
              <a:t>The OSI Model</a:t>
            </a:r>
            <a:endParaRPr lang="en-ZA" sz="3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05800" cy="4724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dirty="0" smtClean="0"/>
              <a:t>It was developed by the International Organization for Standardization (ISO).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/>
              <a:t>It is a model for </a:t>
            </a:r>
            <a:r>
              <a:rPr lang="en-US" sz="2800" b="1" dirty="0" smtClean="0"/>
              <a:t>a computer protocol architecture and as a framework for developing protocol standards. </a:t>
            </a:r>
            <a:endParaRPr lang="en-US" sz="2800" dirty="0" smtClean="0"/>
          </a:p>
          <a:p>
            <a:pPr algn="just">
              <a:buFont typeface="Wingdings" pitchFamily="2" charset="2"/>
              <a:buChar char="v"/>
            </a:pPr>
            <a:r>
              <a:rPr lang="en-US" sz="2800" dirty="0" smtClean="0"/>
              <a:t>An ISO standard that covers all aspects of network communications is the </a:t>
            </a:r>
            <a:r>
              <a:rPr lang="en-US" sz="2800" i="1" dirty="0" smtClean="0">
                <a:solidFill>
                  <a:schemeClr val="hlink"/>
                </a:solidFill>
              </a:rPr>
              <a:t>Open Systems Interconnection (OSI)</a:t>
            </a:r>
            <a:r>
              <a:rPr lang="en-US" sz="2800" dirty="0" smtClean="0"/>
              <a:t> model.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3000" dirty="0" smtClean="0"/>
              <a:t>Comprises of seven layers</a:t>
            </a:r>
          </a:p>
          <a:p>
            <a:pPr algn="just">
              <a:buFont typeface="Wingdings" pitchFamily="2" charset="2"/>
              <a:buChar char="v"/>
            </a:pPr>
            <a:endParaRPr lang="en-US" sz="3200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TCP/IP NETWORK ACCESS LAYER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4582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At the bottom of the </a:t>
            </a:r>
            <a:r>
              <a:rPr lang="en-US" dirty="0" err="1" smtClean="0"/>
              <a:t>DoD</a:t>
            </a:r>
            <a:r>
              <a:rPr lang="en-US" dirty="0" smtClean="0"/>
              <a:t> model, </a:t>
            </a:r>
            <a:r>
              <a:rPr lang="en-US" b="1" dirty="0" smtClean="0"/>
              <a:t>the Network Access layer</a:t>
            </a:r>
            <a:r>
              <a:rPr lang="en-US" dirty="0" smtClean="0"/>
              <a:t> implements the data exchange between the host and the network. </a:t>
            </a:r>
          </a:p>
          <a:p>
            <a:pPr algn="just"/>
            <a:r>
              <a:rPr lang="en-US" dirty="0" smtClean="0"/>
              <a:t>The equivalent of </a:t>
            </a:r>
            <a:r>
              <a:rPr lang="en-US" b="1" dirty="0" smtClean="0"/>
              <a:t>the Data Link and Physical layers of the OSI model</a:t>
            </a:r>
            <a:r>
              <a:rPr lang="en-US" dirty="0" smtClean="0"/>
              <a:t>, the Network Access layer oversees </a:t>
            </a:r>
            <a:r>
              <a:rPr lang="en-US" b="1" dirty="0" smtClean="0"/>
              <a:t>hardware addressing and defines protocols for the physical transmission of data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reason TCP/IP became so popular is because there were </a:t>
            </a:r>
            <a:r>
              <a:rPr lang="en-US" b="1" dirty="0" smtClean="0"/>
              <a:t>no set physical layer specifications</a:t>
            </a:r>
            <a:r>
              <a:rPr lang="en-US" dirty="0" smtClean="0"/>
              <a:t>, so it could run on any existing or future physical network!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kumimoji="1" lang="en-US" smtClean="0"/>
              <a:t>Some TCP/IP Protocols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 b="9268"/>
          <a:stretch>
            <a:fillRect/>
          </a:stretch>
        </p:blipFill>
        <p:spPr bwMode="auto">
          <a:xfrm>
            <a:off x="533400" y="1328738"/>
            <a:ext cx="8305800" cy="552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400" b="1" dirty="0" smtClean="0"/>
              <a:t>  Some of application layer protocols and their functions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153400" cy="9445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Application layer protocol- Simple </a:t>
            </a:r>
            <a:r>
              <a:rPr lang="en-US" sz="3200" b="1" dirty="0"/>
              <a:t>Mail Transfer Protocol (SMTP)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19200"/>
            <a:ext cx="8686800" cy="5486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Governs the transmission of </a:t>
            </a:r>
            <a:r>
              <a:rPr lang="en-US" b="1" dirty="0"/>
              <a:t>mail messages and attachments</a:t>
            </a:r>
          </a:p>
          <a:p>
            <a:pPr algn="just"/>
            <a:r>
              <a:rPr lang="en-US" b="1" dirty="0"/>
              <a:t>SMTP</a:t>
            </a:r>
            <a:r>
              <a:rPr lang="en-US" dirty="0"/>
              <a:t> is used in the case of </a:t>
            </a:r>
            <a:r>
              <a:rPr lang="en-US" b="1" dirty="0"/>
              <a:t>outgoing messages </a:t>
            </a:r>
          </a:p>
          <a:p>
            <a:pPr algn="just"/>
            <a:r>
              <a:rPr lang="en-US" dirty="0"/>
              <a:t>More powerful protocols such as </a:t>
            </a:r>
            <a:r>
              <a:rPr lang="en-US" b="1" dirty="0"/>
              <a:t>POP3 and </a:t>
            </a:r>
            <a:r>
              <a:rPr lang="en-US" b="1" dirty="0" smtClean="0"/>
              <a:t>IMAP4 </a:t>
            </a:r>
            <a:r>
              <a:rPr lang="en-US" dirty="0"/>
              <a:t>are needed and available to manage </a:t>
            </a:r>
            <a:r>
              <a:rPr lang="en-US" b="1" dirty="0"/>
              <a:t>incoming </a:t>
            </a:r>
            <a:r>
              <a:rPr lang="en-US" b="1" dirty="0" smtClean="0"/>
              <a:t>messages</a:t>
            </a:r>
          </a:p>
          <a:p>
            <a:r>
              <a:rPr lang="en-US" b="1" dirty="0" smtClean="0"/>
              <a:t>POP3(Post Office Protocol version 3)</a:t>
            </a:r>
            <a:r>
              <a:rPr lang="en-US" dirty="0" smtClean="0"/>
              <a:t> is the older protocol</a:t>
            </a:r>
          </a:p>
          <a:p>
            <a:r>
              <a:rPr lang="en-US" b="1" dirty="0" smtClean="0"/>
              <a:t>IMAP4(Internet Mail Access Protocol version 4)</a:t>
            </a:r>
            <a:r>
              <a:rPr lang="en-US" dirty="0" smtClean="0"/>
              <a:t> is the more advanced protocol</a:t>
            </a:r>
          </a:p>
          <a:p>
            <a:pPr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layer protocol- </a:t>
            </a:r>
            <a:r>
              <a:rPr lang="en-ZA" b="1" dirty="0" smtClean="0"/>
              <a:t>Telnet</a:t>
            </a:r>
            <a:endParaRPr lang="en-ZA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800600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Telnet is a protocol used to </a:t>
            </a:r>
            <a:r>
              <a:rPr lang="en-ZA" b="1" dirty="0" smtClean="0"/>
              <a:t>log on t</a:t>
            </a:r>
            <a:r>
              <a:rPr lang="en-ZA" dirty="0" smtClean="0"/>
              <a:t>o </a:t>
            </a:r>
            <a:r>
              <a:rPr lang="en-ZA" b="1" dirty="0" smtClean="0"/>
              <a:t>remote</a:t>
            </a:r>
            <a:r>
              <a:rPr lang="en-ZA" dirty="0" smtClean="0"/>
              <a:t> </a:t>
            </a:r>
            <a:r>
              <a:rPr lang="en-ZA" b="1" dirty="0" smtClean="0"/>
              <a:t>hosts</a:t>
            </a:r>
            <a:r>
              <a:rPr lang="en-ZA" dirty="0" smtClean="0"/>
              <a:t> using the TCP/IP protocol suite. </a:t>
            </a:r>
          </a:p>
          <a:p>
            <a:r>
              <a:rPr lang="en-ZA" dirty="0" smtClean="0"/>
              <a:t>Using Telnet, a TCP connection is established and keystrokes on the user’s machine act like keystrokes on the remotely connected machine. </a:t>
            </a:r>
          </a:p>
          <a:p>
            <a:r>
              <a:rPr lang="en-ZA" dirty="0" smtClean="0"/>
              <a:t>Often, Telnet is used to connect two dissimilar systems (such as PCs and UNIX machines). </a:t>
            </a:r>
          </a:p>
          <a:p>
            <a:r>
              <a:rPr lang="en-ZA" dirty="0" smtClean="0"/>
              <a:t>Through Telnet, you can control a remote host over LANs and WANs such as the Internet.</a:t>
            </a:r>
          </a:p>
          <a:p>
            <a:r>
              <a:rPr lang="en-ZA" dirty="0" smtClean="0"/>
              <a:t>For example, network managers can use Telnet to log on to a router from a computer elsewhere on their LAN and modify the router’s configuration.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Application layer protocol- File Transfer Protocol (FTP)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534400" cy="4572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File Transfer Protocol (FTP) lets us transfer files, and it can accomplish this between any two machines using it.</a:t>
            </a:r>
          </a:p>
          <a:p>
            <a:pPr algn="just"/>
            <a:r>
              <a:rPr lang="en-US" dirty="0" smtClean="0"/>
              <a:t>But accessing a host through FTP is only the first step. </a:t>
            </a:r>
          </a:p>
          <a:p>
            <a:pPr algn="just"/>
            <a:r>
              <a:rPr lang="en-US" dirty="0" smtClean="0"/>
              <a:t>Users must then be subjected to </a:t>
            </a:r>
            <a:r>
              <a:rPr lang="en-US" b="1" dirty="0" smtClean="0"/>
              <a:t>an authentication login that’s usually secured with passwords and usernames </a:t>
            </a:r>
            <a:r>
              <a:rPr lang="en-US" dirty="0" smtClean="0"/>
              <a:t>implemented by system administrators to restrict access. </a:t>
            </a:r>
          </a:p>
          <a:p>
            <a:pPr algn="just"/>
            <a:r>
              <a:rPr lang="en-US" dirty="0" smtClean="0"/>
              <a:t>FTP’s functions are limited to listing and manipulating </a:t>
            </a:r>
            <a:r>
              <a:rPr lang="en-US" b="1" dirty="0" smtClean="0"/>
              <a:t>directories, typing file contents, and copying files between hosts. 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04800" y="228600"/>
            <a:ext cx="8534400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381000"/>
            <a:ext cx="8839200" cy="6248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Trivial File Transfer Protocol (TFTP)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458200" cy="5791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Trivial File Transfer Protocol (TFTP) is stock version of FTP, but it’s the protocol of choice if you know exactly what you want and where to find it because </a:t>
            </a:r>
            <a:r>
              <a:rPr lang="en-US" b="1" dirty="0" smtClean="0"/>
              <a:t>it’s fast and so easy to use!</a:t>
            </a:r>
          </a:p>
          <a:p>
            <a:pPr algn="just"/>
            <a:r>
              <a:rPr lang="en-US" dirty="0" smtClean="0"/>
              <a:t>But TFTP </a:t>
            </a:r>
            <a:r>
              <a:rPr lang="en-US" b="1" dirty="0" smtClean="0"/>
              <a:t>doesn’t </a:t>
            </a:r>
            <a:r>
              <a:rPr lang="en-US" dirty="0" smtClean="0"/>
              <a:t>offer the abundance of functions that FTP does because </a:t>
            </a:r>
            <a:r>
              <a:rPr lang="en-US" b="1" dirty="0" smtClean="0"/>
              <a:t>it has no directory-browsing abilities,</a:t>
            </a:r>
            <a:r>
              <a:rPr lang="en-US" dirty="0" smtClean="0"/>
              <a:t> meaning that it can only send and receive files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There’s </a:t>
            </a:r>
            <a:r>
              <a:rPr lang="en-US" b="1" dirty="0" smtClean="0"/>
              <a:t>no authentication </a:t>
            </a:r>
            <a:r>
              <a:rPr lang="en-US" dirty="0" smtClean="0"/>
              <a:t>as with FTP, so it’s even more </a:t>
            </a:r>
            <a:r>
              <a:rPr lang="en-US" b="1" dirty="0" smtClean="0"/>
              <a:t>insecure,</a:t>
            </a:r>
            <a:r>
              <a:rPr lang="en-US" dirty="0" smtClean="0"/>
              <a:t> and few sites support it because of the inherent security risks.</a:t>
            </a:r>
          </a:p>
          <a:p>
            <a:pPr algn="just"/>
            <a:r>
              <a:rPr lang="en-ZA" dirty="0" smtClean="0"/>
              <a:t> A significant difference between FTP and TFTP is that TFTP relies on UDP at the Transport layer, but FTP uses TCP protocol.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Simple Network Management Protocol (SNMP)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905000"/>
            <a:ext cx="8763000" cy="4648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Simple Network Management Protocol (SNMP) </a:t>
            </a:r>
            <a:r>
              <a:rPr lang="en-US" b="1" dirty="0" smtClean="0"/>
              <a:t>collects and manipulates</a:t>
            </a:r>
            <a:r>
              <a:rPr lang="en-US" dirty="0" smtClean="0"/>
              <a:t> valuable network information.</a:t>
            </a:r>
          </a:p>
          <a:p>
            <a:pPr algn="just"/>
            <a:r>
              <a:rPr lang="en-US" dirty="0" smtClean="0"/>
              <a:t> It gathers data from a network management station (NMS) at fixed or random intervals, </a:t>
            </a:r>
            <a:r>
              <a:rPr lang="en-US" b="1" dirty="0" smtClean="0"/>
              <a:t>requiring them to disclose certain information</a:t>
            </a:r>
            <a:r>
              <a:rPr lang="en-US" dirty="0" smtClean="0"/>
              <a:t>, or even asking for certain information from the device. </a:t>
            </a:r>
          </a:p>
          <a:p>
            <a:pPr algn="just"/>
            <a:r>
              <a:rPr lang="en-US" dirty="0" smtClean="0"/>
              <a:t>In addition, </a:t>
            </a:r>
            <a:r>
              <a:rPr lang="en-US" b="1" dirty="0" smtClean="0"/>
              <a:t>network devices can inform the NMS about problems as they occur so the network administrator is alerted.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/>
              <a:t>Advantages of OSI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8686800" cy="5410200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sz="3200" dirty="0" smtClean="0"/>
              <a:t>Network </a:t>
            </a:r>
            <a:r>
              <a:rPr lang="en-US" sz="3200" dirty="0"/>
              <a:t>communication is broken into smaller, more manageable parts. </a:t>
            </a:r>
          </a:p>
          <a:p>
            <a:pPr algn="just"/>
            <a:r>
              <a:rPr lang="en-US" sz="3200" dirty="0"/>
              <a:t>Allows different types of network hardware and software to communicate with each other. </a:t>
            </a:r>
          </a:p>
          <a:p>
            <a:pPr algn="just"/>
            <a:r>
              <a:rPr lang="en-US" sz="3200" dirty="0"/>
              <a:t>All layers are independent and changes does not affect other layers.</a:t>
            </a:r>
          </a:p>
          <a:p>
            <a:pPr algn="just"/>
            <a:r>
              <a:rPr lang="en-US" sz="3200" dirty="0"/>
              <a:t>Easier to understand network communication.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752600"/>
            <a:ext cx="8153400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Hypertext Transfer Protocol (HTTP)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458200" cy="5943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It’s used to manage communications between </a:t>
            </a:r>
            <a:r>
              <a:rPr lang="en-US" b="1" dirty="0" smtClean="0"/>
              <a:t>web browsers and web servers </a:t>
            </a:r>
            <a:r>
              <a:rPr lang="en-US" dirty="0" smtClean="0"/>
              <a:t>and </a:t>
            </a:r>
            <a:r>
              <a:rPr lang="en-US" b="1" dirty="0" smtClean="0"/>
              <a:t>opens the right resource </a:t>
            </a:r>
            <a:r>
              <a:rPr lang="en-US" dirty="0" smtClean="0"/>
              <a:t>when you click a link, wherever that resource may actually reside.</a:t>
            </a:r>
          </a:p>
          <a:p>
            <a:pPr algn="just"/>
            <a:r>
              <a:rPr lang="en-US" dirty="0" smtClean="0"/>
              <a:t>In order for a browser to display a web page, it must find the </a:t>
            </a:r>
            <a:r>
              <a:rPr lang="en-US" b="1" dirty="0" smtClean="0"/>
              <a:t>exact server </a:t>
            </a:r>
            <a:r>
              <a:rPr lang="en-US" dirty="0" smtClean="0"/>
              <a:t>that has the right web page, plus the exact details that identify the information requested. </a:t>
            </a:r>
          </a:p>
          <a:p>
            <a:pPr algn="just"/>
            <a:r>
              <a:rPr lang="en-US" dirty="0" smtClean="0"/>
              <a:t>The browser can understand what you need when you enter a Uniform Resource Locator (URL), which we usually refer to as a web address, e.g. </a:t>
            </a:r>
            <a:r>
              <a:rPr lang="en-US" dirty="0" smtClean="0">
                <a:hlinkClick r:id="rId2"/>
              </a:rPr>
              <a:t>http://www.lammle.com/forum</a:t>
            </a:r>
            <a:r>
              <a:rPr lang="en-US" dirty="0" smtClean="0"/>
              <a:t> and http://www.lammle.com/blog. </a:t>
            </a:r>
          </a:p>
          <a:p>
            <a:pPr algn="just"/>
            <a:r>
              <a:rPr lang="en-US" dirty="0" smtClean="0"/>
              <a:t>Each URL defines the protocol used to transfer data, the name of the server, and the particular web page on that server.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79248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Hypertext Transfer Protocol Secure (HTTPS)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4582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Hypertext Transfer Protocol Secure (HTTPS) is also known as </a:t>
            </a:r>
            <a:r>
              <a:rPr lang="en-US" b="1" dirty="0" smtClean="0"/>
              <a:t>Secure Hypertext Transfer Protocol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It uses Secure Sockets Layer (SSL). </a:t>
            </a:r>
          </a:p>
          <a:p>
            <a:pPr algn="just"/>
            <a:r>
              <a:rPr lang="en-US" dirty="0" smtClean="0"/>
              <a:t>Sometimes you’ll see it referred to as SHTTP or S-HTTP, which were slightly different protocols, but since Microsoft supported HTTPS, </a:t>
            </a:r>
            <a:r>
              <a:rPr lang="en-US" b="1" dirty="0" smtClean="0"/>
              <a:t>it became the de facto standard for securing web communication. </a:t>
            </a:r>
          </a:p>
          <a:p>
            <a:pPr algn="just"/>
            <a:r>
              <a:rPr lang="en-US" dirty="0" smtClean="0"/>
              <a:t>But no matter-as indicated, it’s a secure version of HTTP that arms you with a whole bunch of security tools for </a:t>
            </a:r>
            <a:r>
              <a:rPr lang="en-US" b="1" dirty="0" smtClean="0"/>
              <a:t>keeping transactions between a web browser and a server secure.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Name Service (DNS)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ZA" dirty="0" smtClean="0"/>
              <a:t>The Domain Name System (DNS) is a directory lookup service that provides a mapping between the name of a host on the Internet and its numerical address.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Domain Name Service (DNS)-resolves hostnames- to IP addresses specifically, Internet names, such as www.au.edu.et</a:t>
            </a:r>
          </a:p>
          <a:p>
            <a:pPr algn="just"/>
            <a:r>
              <a:rPr lang="en-US" dirty="0" smtClean="0"/>
              <a:t>But you don’t have to actually use DNS. You just type in the IP address of any device you want to communicate with and find the IP address of a URL by using the </a:t>
            </a:r>
            <a:r>
              <a:rPr lang="en-US" b="1" dirty="0" smtClean="0"/>
              <a:t>Ping</a:t>
            </a:r>
            <a:r>
              <a:rPr lang="en-US" dirty="0" smtClean="0"/>
              <a:t> program.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For example, &gt;ping </a:t>
            </a:r>
            <a:r>
              <a:rPr lang="en-US" dirty="0" smtClean="0">
                <a:hlinkClick r:id="rId2"/>
              </a:rPr>
              <a:t>www.cisco.com</a:t>
            </a:r>
            <a:r>
              <a:rPr lang="en-US" dirty="0" smtClean="0"/>
              <a:t> will return the IP address resolved by DNS.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 Name System (DNS)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305800" cy="353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just"/>
            <a:r>
              <a:rPr lang="en-US" sz="2800" b="1" dirty="0"/>
              <a:t>Resolves domain names to IP </a:t>
            </a:r>
            <a:r>
              <a:rPr lang="en-US" sz="2800" b="1" dirty="0" smtClean="0"/>
              <a:t>addresses and </a:t>
            </a:r>
            <a:r>
              <a:rPr lang="en-US" sz="2800" b="1" dirty="0"/>
              <a:t>vice </a:t>
            </a:r>
            <a:r>
              <a:rPr lang="en-US" sz="2800" b="1" dirty="0" smtClean="0"/>
              <a:t>versa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An IP address identifies hosts on a network and the Internet as well, but DNS was designed to make our lives easier.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The IP address </a:t>
            </a:r>
            <a:r>
              <a:rPr lang="en-US" sz="2800" b="1" dirty="0" smtClean="0"/>
              <a:t>would change and no one would know what the new one was</a:t>
            </a:r>
            <a:r>
              <a:rPr lang="en-US" sz="2800" dirty="0" smtClean="0"/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DNS allows you to use a domain name to specify an IP address.</a:t>
            </a:r>
          </a:p>
          <a:p>
            <a:pPr algn="just">
              <a:buFont typeface="Arial" pitchFamily="34" charset="0"/>
              <a:buChar char="•"/>
            </a:pPr>
            <a:endParaRPr lang="en-US" sz="28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09600" y="4495800"/>
            <a:ext cx="7543800" cy="1295400"/>
            <a:chOff x="381000" y="3657600"/>
            <a:chExt cx="7924800" cy="1524000"/>
          </a:xfrm>
        </p:grpSpPr>
        <p:sp>
          <p:nvSpPr>
            <p:cNvPr id="323589" name="AutoShape 5"/>
            <p:cNvSpPr>
              <a:spLocks noChangeArrowheads="1"/>
            </p:cNvSpPr>
            <p:nvPr/>
          </p:nvSpPr>
          <p:spPr bwMode="auto">
            <a:xfrm>
              <a:off x="3124200" y="3657600"/>
              <a:ext cx="2743200" cy="1524000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ECFF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r>
                <a:rPr lang="en-US" b="1" dirty="0" smtClean="0">
                  <a:solidFill>
                    <a:srgbClr val="800000"/>
                  </a:solidFill>
                </a:rPr>
                <a:t>           DNS </a:t>
              </a:r>
              <a:r>
                <a:rPr lang="en-US" b="1" dirty="0">
                  <a:solidFill>
                    <a:srgbClr val="800000"/>
                  </a:solidFill>
                </a:rPr>
                <a:t>Server</a:t>
              </a:r>
            </a:p>
          </p:txBody>
        </p:sp>
        <p:sp>
          <p:nvSpPr>
            <p:cNvPr id="323590" name="AutoShape 6"/>
            <p:cNvSpPr>
              <a:spLocks noChangeArrowheads="1"/>
            </p:cNvSpPr>
            <p:nvPr/>
          </p:nvSpPr>
          <p:spPr bwMode="auto">
            <a:xfrm>
              <a:off x="6019800" y="4038600"/>
              <a:ext cx="2286000" cy="533400"/>
            </a:xfrm>
            <a:prstGeom prst="rightArrow">
              <a:avLst>
                <a:gd name="adj1" fmla="val 50000"/>
                <a:gd name="adj2" fmla="val 107143"/>
              </a:avLst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ECFF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r>
                <a:rPr lang="en-US" b="1" dirty="0" smtClean="0">
                  <a:solidFill>
                    <a:srgbClr val="800000"/>
                  </a:solidFill>
                </a:rPr>
                <a:t>        10.1.0.15</a:t>
              </a:r>
              <a:endParaRPr lang="en-US" b="1" dirty="0">
                <a:solidFill>
                  <a:srgbClr val="800000"/>
                </a:solidFill>
              </a:endParaRPr>
            </a:p>
          </p:txBody>
        </p:sp>
        <p:sp>
          <p:nvSpPr>
            <p:cNvPr id="323591" name="AutoShape 7"/>
            <p:cNvSpPr>
              <a:spLocks noChangeArrowheads="1"/>
            </p:cNvSpPr>
            <p:nvPr/>
          </p:nvSpPr>
          <p:spPr bwMode="auto">
            <a:xfrm>
              <a:off x="381000" y="4114800"/>
              <a:ext cx="2667000" cy="533400"/>
            </a:xfrm>
            <a:prstGeom prst="rightArrow">
              <a:avLst>
                <a:gd name="adj1" fmla="val 50000"/>
                <a:gd name="adj2" fmla="val 125000"/>
              </a:avLst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ECFF"/>
              </a:extrusionClr>
            </a:sp3d>
          </p:spPr>
          <p:txBody>
            <a:bodyPr wrap="none" lIns="90488" tIns="44450" rIns="90488" bIns="44450" anchor="ctr">
              <a:flatTx/>
            </a:bodyPr>
            <a:lstStyle/>
            <a:p>
              <a:r>
                <a:rPr lang="en-US" b="1" dirty="0" smtClean="0">
                  <a:solidFill>
                    <a:srgbClr val="800000"/>
                  </a:solidFill>
                </a:rPr>
                <a:t>www.amu.edu.et</a:t>
              </a:r>
              <a:endParaRPr lang="en-US" b="1" dirty="0">
                <a:solidFill>
                  <a:srgbClr val="8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Domain Name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066800"/>
            <a:ext cx="7924800" cy="5562600"/>
          </a:xfrm>
        </p:spPr>
        <p:txBody>
          <a:bodyPr>
            <a:normAutofit/>
          </a:bodyPr>
          <a:lstStyle/>
          <a:p>
            <a:pPr algn="just"/>
            <a:r>
              <a:rPr lang="en-ZA" sz="2800" dirty="0" smtClean="0"/>
              <a:t>A </a:t>
            </a:r>
            <a:r>
              <a:rPr lang="en-ZA" sz="2800" b="1" dirty="0" smtClean="0"/>
              <a:t>domain name </a:t>
            </a:r>
            <a:r>
              <a:rPr lang="en-ZA" sz="2800" dirty="0" smtClean="0"/>
              <a:t>is represented by a series of character strings, called labels, separated by dots.</a:t>
            </a:r>
          </a:p>
          <a:p>
            <a:pPr algn="just"/>
            <a:r>
              <a:rPr lang="en-ZA" sz="2800" dirty="0" smtClean="0"/>
              <a:t> Each label represents a level in the domain naming hierarchy.</a:t>
            </a:r>
          </a:p>
          <a:p>
            <a:pPr algn="just"/>
            <a:r>
              <a:rPr lang="en-ZA" sz="2800" dirty="0" smtClean="0"/>
              <a:t> </a:t>
            </a:r>
            <a:r>
              <a:rPr lang="en-ZA" sz="2800" dirty="0" err="1" smtClean="0"/>
              <a:t>E.g</a:t>
            </a:r>
            <a:r>
              <a:rPr lang="en-ZA" sz="2800" dirty="0" smtClean="0"/>
              <a:t> In the domain name </a:t>
            </a:r>
            <a:r>
              <a:rPr lang="en-ZA" sz="2800" dirty="0" err="1" smtClean="0"/>
              <a:t>www.google.com</a:t>
            </a:r>
            <a:r>
              <a:rPr lang="en-ZA" sz="2800" dirty="0" smtClean="0"/>
              <a:t>, com is the top-level domain (TLD), </a:t>
            </a:r>
            <a:r>
              <a:rPr lang="en-ZA" sz="2800" dirty="0" err="1" smtClean="0"/>
              <a:t>google</a:t>
            </a:r>
            <a:r>
              <a:rPr lang="en-ZA" sz="2800" dirty="0" smtClean="0"/>
              <a:t> is the second-level domain, and www is the third-level domain. </a:t>
            </a:r>
          </a:p>
          <a:p>
            <a:pPr algn="just"/>
            <a:r>
              <a:rPr lang="en-ZA" sz="2800" dirty="0" smtClean="0"/>
              <a:t>Each second-level domain can contain multiple third level domains. </a:t>
            </a:r>
          </a:p>
          <a:p>
            <a:pPr algn="just"/>
            <a:r>
              <a:rPr lang="en-ZA" sz="2800" dirty="0" err="1" smtClean="0"/>
              <a:t>E.g</a:t>
            </a:r>
            <a:r>
              <a:rPr lang="en-ZA" sz="2800" dirty="0" smtClean="0"/>
              <a:t> In addition to </a:t>
            </a:r>
            <a:r>
              <a:rPr lang="en-ZA" sz="2800" dirty="0" err="1" smtClean="0"/>
              <a:t>www.google.com</a:t>
            </a:r>
            <a:r>
              <a:rPr lang="en-ZA" sz="2800" dirty="0" smtClean="0"/>
              <a:t>, Google also owns the following domains: </a:t>
            </a:r>
            <a:r>
              <a:rPr lang="en-ZA" sz="2800" dirty="0" err="1" smtClean="0"/>
              <a:t>news.google.com</a:t>
            </a:r>
            <a:r>
              <a:rPr lang="en-ZA" sz="2800" dirty="0" smtClean="0"/>
              <a:t>, </a:t>
            </a:r>
            <a:r>
              <a:rPr lang="en-ZA" sz="2800" dirty="0" err="1" smtClean="0"/>
              <a:t>maps.google.com</a:t>
            </a:r>
            <a:r>
              <a:rPr lang="en-ZA" sz="2800" dirty="0" smtClean="0"/>
              <a:t>, and </a:t>
            </a:r>
            <a:r>
              <a:rPr lang="en-ZA" sz="2800" dirty="0" err="1" smtClean="0"/>
              <a:t>mail.google.com</a:t>
            </a:r>
            <a:r>
              <a:rPr lang="en-ZA" sz="2800" dirty="0" smtClean="0"/>
              <a:t>.</a:t>
            </a:r>
            <a:endParaRPr lang="en-Z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DNS cont’d…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15-</a:t>
            </a:r>
            <a:fld id="{32F435F4-F774-4542-9FA3-B2160D8485B2}" type="slidenum">
              <a:rPr lang="en-US" altLang="en-US"/>
              <a:pPr>
                <a:defRPr/>
              </a:pPr>
              <a:t>47</a:t>
            </a:fld>
            <a:endParaRPr lang="en-US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The very last section of the domain is called its </a:t>
            </a:r>
            <a:r>
              <a:rPr lang="en-US" sz="2800" b="1" dirty="0" smtClean="0"/>
              <a:t>top-level domain (TLD)</a:t>
            </a:r>
            <a:r>
              <a:rPr lang="en-US" sz="2800" dirty="0" smtClean="0"/>
              <a:t> name</a:t>
            </a:r>
            <a:endParaRPr lang="en-US" dirty="0" smtClean="0"/>
          </a:p>
        </p:txBody>
      </p:sp>
      <p:pic>
        <p:nvPicPr>
          <p:cNvPr id="46084" name="Picture 4" descr="c15f10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2819400"/>
            <a:ext cx="81534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84175" y="6400800"/>
            <a:ext cx="4999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 b="1" dirty="0" smtClean="0">
                <a:latin typeface="Arial" charset="0"/>
              </a:rPr>
              <a:t>Top-level </a:t>
            </a:r>
            <a:r>
              <a:rPr lang="en-US" altLang="en-US" sz="1400" b="1" dirty="0">
                <a:latin typeface="Arial" charset="0"/>
              </a:rPr>
              <a:t>domains, including some relatively new 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457200"/>
            <a:ext cx="8534399" cy="6172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b="1" dirty="0" smtClean="0"/>
              <a:t>Dynamic Host Configuration Protocol (DHCP)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Dynamic Host Configuration Protocol (</a:t>
            </a:r>
            <a:r>
              <a:rPr lang="en-US" b="1" dirty="0" smtClean="0"/>
              <a:t>DHCP) assigns IP addresses to hosts dynamically. </a:t>
            </a:r>
          </a:p>
          <a:p>
            <a:pPr algn="just"/>
            <a:r>
              <a:rPr lang="en-US" dirty="0" smtClean="0"/>
              <a:t>It allows for easier administration and works well in small to very large network environments. </a:t>
            </a:r>
          </a:p>
          <a:p>
            <a:pPr algn="just"/>
            <a:r>
              <a:rPr lang="en-US" dirty="0" smtClean="0"/>
              <a:t>Many types of hardware can be used as a DHCP server, including a Cisco router.</a:t>
            </a:r>
          </a:p>
          <a:p>
            <a:pPr algn="just"/>
            <a:r>
              <a:rPr lang="en-US" dirty="0" smtClean="0"/>
              <a:t>A DHCP address </a:t>
            </a:r>
            <a:r>
              <a:rPr lang="en-US" b="1" dirty="0" smtClean="0"/>
              <a:t>conflict occurs when two hosts use the same IP address. This sounds bad, and it is!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layered communication?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3D1F-83D0-46EA-BD0A-835279B24DE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11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534400" cy="4953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To reduce complexity of communication task by splitting it into several layered small </a:t>
            </a:r>
            <a:r>
              <a:rPr lang="en-US" sz="2800" dirty="0" smtClean="0"/>
              <a:t>tasks</a:t>
            </a:r>
          </a:p>
          <a:p>
            <a:pPr algn="just">
              <a:buNone/>
            </a:pPr>
            <a:r>
              <a:rPr lang="en-US" sz="2800" dirty="0" smtClean="0"/>
              <a:t>• assists in protocol design</a:t>
            </a:r>
          </a:p>
          <a:p>
            <a:pPr algn="just">
              <a:buNone/>
            </a:pPr>
            <a:r>
              <a:rPr lang="en-US" sz="2800" dirty="0" smtClean="0"/>
              <a:t>• foster competition</a:t>
            </a:r>
          </a:p>
          <a:p>
            <a:pPr algn="just">
              <a:buNone/>
            </a:pPr>
            <a:r>
              <a:rPr lang="en-US" sz="2800" dirty="0" smtClean="0"/>
              <a:t>• changes in one layer do not affect other layers</a:t>
            </a:r>
          </a:p>
          <a:p>
            <a:pPr algn="just">
              <a:buNone/>
            </a:pPr>
            <a:r>
              <a:rPr lang="en-US" sz="2800" dirty="0" smtClean="0"/>
              <a:t>• provides a common language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A lot of information a DHCP server can provide to a host when the host is requesting an IP address from the DHCP server. </a:t>
            </a:r>
          </a:p>
          <a:p>
            <a:pPr algn="just"/>
            <a:r>
              <a:rPr lang="en-US" dirty="0" smtClean="0"/>
              <a:t>Here’s a list of the most common types of information a DHCP server can provide: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IP address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Subnet mask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Domain name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Default gateway (routers)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DNS server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This is the four-step process a client takes to receive an IP address from a DHCP server:</a:t>
            </a:r>
          </a:p>
          <a:p>
            <a:pPr algn="just">
              <a:buNone/>
            </a:pPr>
            <a:r>
              <a:rPr lang="en-US" dirty="0" smtClean="0"/>
              <a:t>1. The DHCP client broadcasts a DHCP Discover   </a:t>
            </a:r>
            <a:br>
              <a:rPr lang="en-US" dirty="0" smtClean="0"/>
            </a:br>
            <a:r>
              <a:rPr lang="en-US" dirty="0" smtClean="0"/>
              <a:t>   message looking for a DHCP server </a:t>
            </a:r>
            <a:r>
              <a:rPr lang="en-US" b="1" dirty="0" smtClean="0"/>
              <a:t>(Port 67).</a:t>
            </a:r>
          </a:p>
          <a:p>
            <a:pPr algn="just">
              <a:buNone/>
            </a:pPr>
            <a:r>
              <a:rPr lang="en-US" dirty="0" smtClean="0"/>
              <a:t>2. The DHCP server that received the DHCP Discover message sends a layer 2 </a:t>
            </a:r>
            <a:r>
              <a:rPr lang="en-US" dirty="0" err="1" smtClean="0"/>
              <a:t>unicast</a:t>
            </a:r>
            <a:r>
              <a:rPr lang="en-US" dirty="0" smtClean="0"/>
              <a:t> DHCP Offer message back to the host.</a:t>
            </a:r>
          </a:p>
          <a:p>
            <a:pPr marL="514350" indent="-514350" algn="just">
              <a:buAutoNum type="arabicPeriod" startAt="3"/>
            </a:pPr>
            <a:r>
              <a:rPr lang="en-US" dirty="0" smtClean="0"/>
              <a:t>The client then broadcasts to the server a DHCP Request message asking for the offered IP address and possibly other information.</a:t>
            </a:r>
          </a:p>
          <a:p>
            <a:pPr marL="514350" indent="-514350" algn="just">
              <a:buAutoNum type="arabicPeriod" startAt="3"/>
            </a:pPr>
            <a:r>
              <a:rPr lang="en-US" dirty="0" smtClean="0"/>
              <a:t>The server finalizes the exchange with a </a:t>
            </a:r>
            <a:r>
              <a:rPr lang="en-US" dirty="0" err="1" smtClean="0"/>
              <a:t>unicast</a:t>
            </a:r>
            <a:r>
              <a:rPr lang="en-US" dirty="0" smtClean="0"/>
              <a:t> DHCP Acknowledgment message.</a:t>
            </a:r>
          </a:p>
          <a:p>
            <a:pPr marL="514350" indent="-514350" algn="just">
              <a:buNone/>
            </a:pPr>
            <a:r>
              <a:rPr lang="en-US" dirty="0" smtClean="0"/>
              <a:t>Etc….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400" b="1" dirty="0" smtClean="0"/>
              <a:t>Some of Transport layer protocols and their functions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TCP(Transmission Control Protocol)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/>
              <a:t>TCP:</a:t>
            </a:r>
            <a:r>
              <a:rPr lang="en-US" sz="2800" dirty="0" smtClean="0"/>
              <a:t> takes large blocks of information from an application and breaks them into </a:t>
            </a:r>
            <a:r>
              <a:rPr lang="en-US" sz="2800" b="1" dirty="0" smtClean="0"/>
              <a:t>segments.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It </a:t>
            </a:r>
            <a:r>
              <a:rPr lang="en-US" sz="2800" b="1" dirty="0" smtClean="0"/>
              <a:t>numbers and sequences each segment </a:t>
            </a:r>
            <a:r>
              <a:rPr lang="en-US" sz="2800" dirty="0" smtClean="0"/>
              <a:t>to keep the order the application intended.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After these segments are sent on the transmitting host, TCP </a:t>
            </a:r>
            <a:r>
              <a:rPr lang="en-US" sz="2800" b="1" dirty="0" smtClean="0"/>
              <a:t>waits for an acknowledgment </a:t>
            </a:r>
            <a:r>
              <a:rPr lang="en-US" sz="2800" dirty="0" smtClean="0"/>
              <a:t>of the receiving end’s.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Retransmitting any segments that aren’t  acknowledged.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It is </a:t>
            </a:r>
            <a:r>
              <a:rPr lang="en-US" sz="2800" b="1" dirty="0" smtClean="0"/>
              <a:t>Connection oriented </a:t>
            </a:r>
            <a:r>
              <a:rPr lang="en-US" sz="2800" dirty="0" smtClean="0"/>
              <a:t>means that a virtual connection is established before any user data is transferred.</a:t>
            </a:r>
          </a:p>
          <a:p>
            <a:pPr algn="just">
              <a:buBlip>
                <a:blip r:embed="rId2"/>
              </a:buBlip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cont’d..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smtClean="0"/>
              <a:t> TCP can also </a:t>
            </a:r>
            <a:r>
              <a:rPr lang="en-US" b="1" dirty="0" smtClean="0"/>
              <a:t>recognize duplicate messages </a:t>
            </a:r>
            <a:r>
              <a:rPr lang="en-US" dirty="0" smtClean="0"/>
              <a:t>and will </a:t>
            </a:r>
            <a:r>
              <a:rPr lang="en-US" b="1" dirty="0" smtClean="0"/>
              <a:t>discard</a:t>
            </a:r>
            <a:r>
              <a:rPr lang="en-US" dirty="0" smtClean="0"/>
              <a:t> them appropriately.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 If the sending computer is </a:t>
            </a:r>
            <a:r>
              <a:rPr lang="en-US" b="1" dirty="0" smtClean="0"/>
              <a:t>transmitting too fast for the receiving computer</a:t>
            </a:r>
            <a:r>
              <a:rPr lang="en-US" dirty="0" smtClean="0"/>
              <a:t>, TCP can </a:t>
            </a:r>
            <a:r>
              <a:rPr lang="en-US" b="1" dirty="0" smtClean="0"/>
              <a:t>employ flow control mechanisms</a:t>
            </a:r>
            <a:r>
              <a:rPr lang="en-US" dirty="0" smtClean="0"/>
              <a:t> to slow data transfer.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TCP can also communicates delivery information to the upper-layer protocols and applications it supports. 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All these characteristics makes TCP an end-to-end </a:t>
            </a:r>
            <a:r>
              <a:rPr lang="en-US" b="1" dirty="0" smtClean="0"/>
              <a:t>reliable</a:t>
            </a:r>
            <a:r>
              <a:rPr lang="en-US" dirty="0" smtClean="0"/>
              <a:t> transport protocol.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TCP SEGMENT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15-</a:t>
            </a:r>
            <a:fld id="{61B71854-7442-436B-9F84-E5E9442521F3}" type="slidenum">
              <a:rPr lang="en-US" altLang="en-US"/>
              <a:pPr>
                <a:defRPr/>
              </a:pPr>
              <a:t>55</a:t>
            </a:fld>
            <a:endParaRPr lang="en-US" altLang="en-US"/>
          </a:p>
        </p:txBody>
      </p:sp>
      <p:sp>
        <p:nvSpPr>
          <p:cNvPr id="327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838200"/>
            <a:ext cx="8686800" cy="5638800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en-US" dirty="0" smtClean="0"/>
          </a:p>
        </p:txBody>
      </p:sp>
      <p:pic>
        <p:nvPicPr>
          <p:cNvPr id="5" name="Picture 4" descr="t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143000"/>
            <a:ext cx="8534400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Some of  fields in TCP segment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610600" cy="57912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Source port : </a:t>
            </a:r>
            <a:r>
              <a:rPr lang="en-US" dirty="0" smtClean="0"/>
              <a:t>This is the port number of the application on the host sending the data.</a:t>
            </a:r>
          </a:p>
          <a:p>
            <a:pPr algn="just"/>
            <a:r>
              <a:rPr lang="en-US" b="1" dirty="0" smtClean="0"/>
              <a:t>Destination port:  </a:t>
            </a:r>
            <a:r>
              <a:rPr lang="en-US" dirty="0" smtClean="0"/>
              <a:t>This is the port number of the application requested on the destination host.</a:t>
            </a:r>
          </a:p>
          <a:p>
            <a:pPr algn="just"/>
            <a:r>
              <a:rPr lang="en-US" b="1" dirty="0" smtClean="0"/>
              <a:t>Sequence number:  </a:t>
            </a:r>
            <a:r>
              <a:rPr lang="en-US" dirty="0" smtClean="0"/>
              <a:t>A number used by TCP that puts the data back in </a:t>
            </a:r>
            <a:r>
              <a:rPr lang="en-US" b="1" dirty="0" smtClean="0"/>
              <a:t>the correct order </a:t>
            </a:r>
            <a:r>
              <a:rPr lang="en-US" dirty="0" smtClean="0"/>
              <a:t>or </a:t>
            </a:r>
            <a:r>
              <a:rPr lang="en-US" b="1" dirty="0" smtClean="0"/>
              <a:t>retransmits missing or damaged data </a:t>
            </a:r>
            <a:r>
              <a:rPr lang="en-US" dirty="0" smtClean="0"/>
              <a:t>during a process called sequencing.</a:t>
            </a:r>
          </a:p>
          <a:p>
            <a:pPr algn="just"/>
            <a:r>
              <a:rPr lang="en-US" b="1" dirty="0" smtClean="0"/>
              <a:t>Acknowledgment number:  </a:t>
            </a:r>
            <a:r>
              <a:rPr lang="en-US" dirty="0" smtClean="0"/>
              <a:t>The value is the TCP octet that is expected next.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534400" cy="5638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4000" b="1" dirty="0" smtClean="0"/>
              <a:t>Header length:</a:t>
            </a:r>
            <a:r>
              <a:rPr lang="en-US" sz="4000" dirty="0" smtClean="0"/>
              <a:t>  The number of 32-bit words in the TCP header, which indicates where the data begins. </a:t>
            </a:r>
          </a:p>
          <a:p>
            <a:pPr algn="just"/>
            <a:r>
              <a:rPr lang="en-US" sz="4000" b="1" dirty="0" smtClean="0"/>
              <a:t>Reserved:</a:t>
            </a:r>
            <a:r>
              <a:rPr lang="en-US" sz="4000" dirty="0" smtClean="0"/>
              <a:t> for future use, Always set to zero.</a:t>
            </a:r>
          </a:p>
          <a:p>
            <a:pPr algn="just"/>
            <a:r>
              <a:rPr lang="en-US" sz="4000" b="1" dirty="0" smtClean="0"/>
              <a:t>Code bits/flags:  </a:t>
            </a:r>
            <a:r>
              <a:rPr lang="en-US" sz="4000" dirty="0" smtClean="0"/>
              <a:t>Controls functions used to set up and terminate a session. </a:t>
            </a:r>
          </a:p>
          <a:p>
            <a:pPr algn="just">
              <a:buNone/>
            </a:pPr>
            <a:r>
              <a:rPr lang="en-US" sz="4000" dirty="0" smtClean="0"/>
              <a:t>     -it used to determine segment purpose, e.g. SYN, ACK</a:t>
            </a:r>
          </a:p>
          <a:p>
            <a:pPr algn="just"/>
            <a:r>
              <a:rPr lang="en-US" sz="4000" b="1" dirty="0" smtClean="0"/>
              <a:t>Window:</a:t>
            </a:r>
            <a:r>
              <a:rPr lang="en-US" sz="4000" dirty="0" smtClean="0"/>
              <a:t>  is window size the sender  willing to accept, in octets.</a:t>
            </a:r>
          </a:p>
          <a:p>
            <a:pPr algn="just"/>
            <a:r>
              <a:rPr lang="en-US" sz="4000" b="1" dirty="0" smtClean="0"/>
              <a:t>Checksum:</a:t>
            </a:r>
            <a:r>
              <a:rPr lang="en-US" sz="4000" dirty="0" smtClean="0"/>
              <a:t>  The cyclic redundancy check (CRC), used because TCP doesn’t trust the lower layers and checks everything. </a:t>
            </a:r>
          </a:p>
          <a:p>
            <a:pPr algn="just">
              <a:buNone/>
            </a:pPr>
            <a:r>
              <a:rPr lang="en-US" sz="4000" dirty="0" smtClean="0"/>
              <a:t>    The CRC checks the header and data fields</a:t>
            </a:r>
          </a:p>
          <a:p>
            <a:pPr algn="just">
              <a:buNone/>
            </a:pPr>
            <a:endParaRPr lang="en-US" sz="4000" dirty="0" smtClean="0"/>
          </a:p>
          <a:p>
            <a:pPr algn="just">
              <a:buNone/>
            </a:pPr>
            <a:r>
              <a:rPr lang="en-US" sz="4000" dirty="0" smtClean="0"/>
              <a:t>    -TCP keeps check that if bytes are damaged, through checksum.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Etc….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Datagram Protocol (UDP)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User Datagram Protocol (UDP) is basically the scaled-down economy model of TCP, which is why UDP is sometimes referred to as a thin protocol.</a:t>
            </a:r>
          </a:p>
          <a:p>
            <a:pPr algn="just"/>
            <a:r>
              <a:rPr lang="en-US" dirty="0" smtClean="0"/>
              <a:t> Like a thin person , a thin protocol </a:t>
            </a:r>
            <a:r>
              <a:rPr lang="en-US" b="1" dirty="0" smtClean="0"/>
              <a:t>doesn’t</a:t>
            </a:r>
            <a:r>
              <a:rPr lang="en-US" dirty="0" smtClean="0"/>
              <a:t> take up a lot of room—or in this case, </a:t>
            </a:r>
            <a:r>
              <a:rPr lang="en-US" b="1" dirty="0" smtClean="0"/>
              <a:t>require much bandwidth on a network.</a:t>
            </a:r>
          </a:p>
          <a:p>
            <a:pPr algn="just"/>
            <a:r>
              <a:rPr lang="en-US" dirty="0" smtClean="0"/>
              <a:t>UDP </a:t>
            </a:r>
            <a:r>
              <a:rPr lang="en-US" b="1" dirty="0" smtClean="0"/>
              <a:t>does not sequence the segments </a:t>
            </a:r>
            <a:r>
              <a:rPr lang="en-US" dirty="0" smtClean="0"/>
              <a:t>and </a:t>
            </a:r>
            <a:r>
              <a:rPr lang="en-US" b="1" dirty="0" smtClean="0"/>
              <a:t>does not care about the order </a:t>
            </a:r>
            <a:r>
              <a:rPr lang="en-US" dirty="0" smtClean="0"/>
              <a:t>in which the segments arrive at the destination. </a:t>
            </a:r>
          </a:p>
          <a:p>
            <a:pPr algn="just"/>
            <a:r>
              <a:rPr lang="en-US" dirty="0" smtClean="0"/>
              <a:t>UDP just sends the segments off and forgets about them.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UDP cont’d…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458200" cy="52117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It </a:t>
            </a:r>
            <a:r>
              <a:rPr lang="en-US" b="1" dirty="0" smtClean="0"/>
              <a:t>doesn’t follow segments</a:t>
            </a:r>
            <a:r>
              <a:rPr lang="en-US" dirty="0" smtClean="0"/>
              <a:t>, check up on them, or even allow for an acknowledgment of safe arrival. Because of this, it’s referred to as an </a:t>
            </a:r>
            <a:r>
              <a:rPr lang="en-US" b="1" dirty="0" smtClean="0"/>
              <a:t>unreliable protocol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</a:t>
            </a:r>
            <a:r>
              <a:rPr lang="en-US" b="1" dirty="0" smtClean="0"/>
              <a:t>does not mean that UDP is ineffective</a:t>
            </a:r>
            <a:r>
              <a:rPr lang="en-US" dirty="0" smtClean="0"/>
              <a:t>, only that </a:t>
            </a:r>
            <a:r>
              <a:rPr lang="en-US" b="1" dirty="0" smtClean="0"/>
              <a:t>it doesn’t deal with reliability issues at all.</a:t>
            </a:r>
          </a:p>
          <a:p>
            <a:pPr algn="just"/>
            <a:r>
              <a:rPr lang="en-US" dirty="0" smtClean="0"/>
              <a:t>Furthermore, </a:t>
            </a:r>
            <a:r>
              <a:rPr lang="en-US" b="1" dirty="0" smtClean="0"/>
              <a:t>UDP doesn’t create a virtual circuit</a:t>
            </a:r>
            <a:r>
              <a:rPr lang="en-US" dirty="0" smtClean="0"/>
              <a:t> or </a:t>
            </a:r>
            <a:r>
              <a:rPr lang="en-US" b="1" dirty="0" smtClean="0"/>
              <a:t>doesn’t</a:t>
            </a:r>
            <a:r>
              <a:rPr lang="en-US" dirty="0" smtClean="0"/>
              <a:t> contact the destination before delivering information to it. </a:t>
            </a:r>
          </a:p>
          <a:p>
            <a:pPr algn="just">
              <a:buNone/>
            </a:pPr>
            <a:r>
              <a:rPr lang="en-US" dirty="0" smtClean="0"/>
              <a:t>- Because of this, it’s also considered a </a:t>
            </a:r>
            <a:r>
              <a:rPr lang="en-US" b="1" dirty="0" smtClean="0"/>
              <a:t>connectionless protocol.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E577F-5017-4469-8585-ACBB7133569B}" type="slidenum">
              <a:rPr lang="en-US"/>
              <a:pPr/>
              <a:t>6</a:t>
            </a:fld>
            <a:endParaRPr lang="en-US"/>
          </a:p>
        </p:txBody>
      </p:sp>
      <p:sp>
        <p:nvSpPr>
          <p:cNvPr id="579586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   </a:t>
            </a:r>
            <a:r>
              <a:rPr lang="en-US" altLang="en-US" sz="2400" b="1" i="1" dirty="0">
                <a:solidFill>
                  <a:srgbClr val="0070C0"/>
                </a:solidFill>
                <a:latin typeface="Times New Roman" pitchFamily="18" charset="0"/>
              </a:rPr>
              <a:t>Summary of OSI Layers</a:t>
            </a:r>
          </a:p>
        </p:txBody>
      </p:sp>
      <p:sp>
        <p:nvSpPr>
          <p:cNvPr id="579587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91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92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579593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57959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463" y="879475"/>
            <a:ext cx="653573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7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cont’d…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80010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NOTE: </a:t>
            </a:r>
          </a:p>
          <a:p>
            <a:pPr algn="just"/>
            <a:r>
              <a:rPr lang="en-US" dirty="0" smtClean="0"/>
              <a:t>Since </a:t>
            </a:r>
            <a:r>
              <a:rPr lang="en-US" b="1" dirty="0" smtClean="0"/>
              <a:t>UDP</a:t>
            </a:r>
            <a:r>
              <a:rPr lang="en-US" dirty="0" smtClean="0"/>
              <a:t> assumes that the application will use </a:t>
            </a:r>
            <a:r>
              <a:rPr lang="en-US" b="1" dirty="0" smtClean="0"/>
              <a:t>its own reliability method</a:t>
            </a:r>
            <a:r>
              <a:rPr lang="en-US" dirty="0" smtClean="0"/>
              <a:t>, it doesn’t use any itself. </a:t>
            </a:r>
          </a:p>
          <a:p>
            <a:pPr algn="just"/>
            <a:r>
              <a:rPr lang="en-US" dirty="0" smtClean="0"/>
              <a:t>This presents an application developer with a choice when running the Internet Protocol stack: </a:t>
            </a:r>
            <a:r>
              <a:rPr lang="en-US" b="1" dirty="0" smtClean="0"/>
              <a:t>TCP for reliability or UDP for faster transfers.</a:t>
            </a:r>
          </a:p>
          <a:p>
            <a:pPr algn="just"/>
            <a:r>
              <a:rPr lang="en-US" b="1" dirty="0" smtClean="0"/>
              <a:t>TCP sequences </a:t>
            </a:r>
            <a:r>
              <a:rPr lang="en-US" dirty="0" smtClean="0"/>
              <a:t>the segments so they get put back together in exactly the right order, which is something </a:t>
            </a:r>
            <a:r>
              <a:rPr lang="en-US" b="1" dirty="0" smtClean="0"/>
              <a:t>UDP just can’t do.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in short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Minimum overhead.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Used to send short messages.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Not reliable as TCP (out of order, missing datagram, </a:t>
            </a:r>
            <a:r>
              <a:rPr lang="en-US" sz="2400" b="1" dirty="0" smtClean="0"/>
              <a:t> </a:t>
            </a:r>
            <a:r>
              <a:rPr lang="en-US" sz="2400" b="1" dirty="0"/>
              <a:t>duplicate datagram).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Lack of flow control and error control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Faster and efficient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Communication takes place using ports.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Header contains following information: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Source port number (16 bits)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Destination port number (16 bits)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Total length(16 bits)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checksum(16 bits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4" name="Picture 3" descr="t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886200"/>
            <a:ext cx="3915311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457200"/>
            <a:ext cx="81534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63</a:t>
            </a:fld>
            <a:endParaRPr lang="en-US"/>
          </a:p>
        </p:txBody>
      </p:sp>
      <p:pic>
        <p:nvPicPr>
          <p:cNvPr id="5" name="Content Placeholder 4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457200"/>
            <a:ext cx="7924800" cy="5410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Some  of Internet or Network layer protocols  and their functions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Internet Protocol (IP) (Layer 3 protocol)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686800" cy="5257800"/>
          </a:xfrm>
        </p:spPr>
        <p:txBody>
          <a:bodyPr>
            <a:normAutofit/>
          </a:bodyPr>
          <a:lstStyle/>
          <a:p>
            <a:pPr lvl="1" algn="just"/>
            <a:r>
              <a:rPr lang="en-US" dirty="0" smtClean="0"/>
              <a:t>Used </a:t>
            </a:r>
            <a:r>
              <a:rPr lang="en-US" dirty="0"/>
              <a:t>for data communication in </a:t>
            </a:r>
            <a:r>
              <a:rPr lang="en-US" b="1" dirty="0"/>
              <a:t>packet switched network</a:t>
            </a:r>
          </a:p>
          <a:p>
            <a:pPr lvl="1" algn="just"/>
            <a:r>
              <a:rPr lang="en-US" b="1" dirty="0"/>
              <a:t>Unreliable and connectionless (no specific path)</a:t>
            </a:r>
          </a:p>
          <a:p>
            <a:pPr lvl="1" algn="just"/>
            <a:r>
              <a:rPr lang="en-US" dirty="0"/>
              <a:t>Unreliable </a:t>
            </a:r>
          </a:p>
          <a:p>
            <a:pPr lvl="2" algn="just"/>
            <a:r>
              <a:rPr lang="en-US" dirty="0"/>
              <a:t>Data corruption</a:t>
            </a:r>
          </a:p>
          <a:p>
            <a:pPr lvl="2" algn="just"/>
            <a:r>
              <a:rPr lang="en-US" dirty="0"/>
              <a:t>Packet lost</a:t>
            </a:r>
          </a:p>
          <a:p>
            <a:pPr lvl="2" algn="just"/>
            <a:r>
              <a:rPr lang="en-US" dirty="0"/>
              <a:t>Out of order</a:t>
            </a:r>
          </a:p>
          <a:p>
            <a:pPr lvl="1" algn="just"/>
            <a:r>
              <a:rPr lang="en-US" dirty="0"/>
              <a:t>Packet called Datagram</a:t>
            </a:r>
          </a:p>
          <a:p>
            <a:pPr lvl="1" algn="just"/>
            <a:r>
              <a:rPr lang="en-US" dirty="0"/>
              <a:t> </a:t>
            </a:r>
            <a:r>
              <a:rPr lang="en-US" dirty="0" smtClean="0"/>
              <a:t>Internetworking </a:t>
            </a:r>
            <a:r>
              <a:rPr lang="en-US" dirty="0"/>
              <a:t>computers</a:t>
            </a:r>
          </a:p>
          <a:p>
            <a:pPr lvl="1" algn="just"/>
            <a:r>
              <a:rPr lang="en-US" dirty="0" smtClean="0"/>
              <a:t> Internet Protocol versions: </a:t>
            </a:r>
            <a:r>
              <a:rPr lang="en-US" b="1" dirty="0" smtClean="0"/>
              <a:t>IPv4</a:t>
            </a:r>
            <a:r>
              <a:rPr lang="en-US" b="1" dirty="0"/>
              <a:t>, IPv6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66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7620000" cy="43340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Source &amp; destination IP address</a:t>
            </a:r>
            <a:r>
              <a:rPr lang="en-US" dirty="0" smtClean="0"/>
              <a:t> (32 bits each): contain IP address of sender and intended recipient.</a:t>
            </a:r>
          </a:p>
          <a:p>
            <a:pPr algn="just"/>
            <a:r>
              <a:rPr lang="en-US" b="1" dirty="0" smtClean="0"/>
              <a:t>Options</a:t>
            </a:r>
            <a:r>
              <a:rPr lang="en-US" dirty="0" smtClean="0"/>
              <a:t> (variable length): Mainly used to record a route, or timestamps, or specify routing.</a:t>
            </a:r>
          </a:p>
          <a:p>
            <a:pPr algn="just">
              <a:lnSpc>
                <a:spcPct val="90000"/>
              </a:lnSpc>
              <a:spcBef>
                <a:spcPct val="15000"/>
              </a:spcBef>
            </a:pPr>
            <a:r>
              <a:rPr lang="en-US" sz="2800" b="1" dirty="0" smtClean="0"/>
              <a:t>Identification</a:t>
            </a:r>
            <a:r>
              <a:rPr lang="en-US" sz="2800" dirty="0" smtClean="0"/>
              <a:t>: copied into fragment, allows destination to know which fragments belong to which datagram</a:t>
            </a:r>
          </a:p>
          <a:p>
            <a:pPr algn="just">
              <a:lnSpc>
                <a:spcPct val="90000"/>
              </a:lnSpc>
              <a:spcBef>
                <a:spcPct val="15000"/>
              </a:spcBef>
            </a:pPr>
            <a:r>
              <a:rPr lang="en-US" sz="2800" b="1" dirty="0" smtClean="0"/>
              <a:t>Fragment Offset </a:t>
            </a:r>
            <a:r>
              <a:rPr lang="en-US" sz="2800" dirty="0" smtClean="0"/>
              <a:t>(12 bits): specifies the offset in the original datagram of the data being carried in the fragment</a:t>
            </a:r>
          </a:p>
          <a:p>
            <a:pPr lvl="1" algn="just">
              <a:lnSpc>
                <a:spcPct val="90000"/>
              </a:lnSpc>
              <a:spcBef>
                <a:spcPct val="15000"/>
              </a:spcBef>
            </a:pPr>
            <a:r>
              <a:rPr lang="en-US" sz="2400" dirty="0" smtClean="0"/>
              <a:t>Measured in units of 8 bytes starting at 0</a:t>
            </a:r>
          </a:p>
          <a:p>
            <a:pPr algn="just">
              <a:lnSpc>
                <a:spcPct val="90000"/>
              </a:lnSpc>
              <a:spcBef>
                <a:spcPct val="15000"/>
              </a:spcBef>
            </a:pPr>
            <a:r>
              <a:rPr lang="en-US" sz="2800" b="1" dirty="0" smtClean="0"/>
              <a:t>Flags </a:t>
            </a:r>
            <a:r>
              <a:rPr lang="en-US" sz="2800" dirty="0" smtClean="0"/>
              <a:t>(3 bits): control fragmentation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ARP Protocol (layer 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68</a:t>
            </a:fld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838200"/>
            <a:ext cx="8763000" cy="6019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Stands for </a:t>
            </a:r>
            <a:r>
              <a:rPr lang="en-US" sz="2800" b="1" dirty="0"/>
              <a:t>address resolution protocol</a:t>
            </a:r>
          </a:p>
          <a:p>
            <a:pPr algn="just"/>
            <a:r>
              <a:rPr lang="en-US" sz="2800" dirty="0"/>
              <a:t>Finding </a:t>
            </a:r>
            <a:r>
              <a:rPr lang="en-US" sz="2800" b="1" dirty="0"/>
              <a:t>physical address </a:t>
            </a:r>
            <a:r>
              <a:rPr lang="en-US" sz="2800" dirty="0"/>
              <a:t>from </a:t>
            </a:r>
            <a:r>
              <a:rPr lang="en-US" sz="2800" b="1" dirty="0"/>
              <a:t>logical address</a:t>
            </a:r>
          </a:p>
          <a:p>
            <a:pPr algn="just"/>
            <a:r>
              <a:rPr lang="en-US" sz="2800" dirty="0"/>
              <a:t>Host or router transmit IP datagram packet containing logical address obtained from DNS.</a:t>
            </a:r>
          </a:p>
          <a:p>
            <a:pPr algn="just"/>
            <a:r>
              <a:rPr lang="en-US" sz="2800" dirty="0"/>
              <a:t>Query is broadcast but reply is </a:t>
            </a:r>
            <a:r>
              <a:rPr lang="en-US" sz="2800" dirty="0" smtClean="0"/>
              <a:t>uncast.</a:t>
            </a:r>
            <a:endParaRPr lang="en-US" sz="2800" dirty="0"/>
          </a:p>
          <a:p>
            <a:pPr algn="just"/>
            <a:r>
              <a:rPr lang="en-US" sz="2800" dirty="0"/>
              <a:t>Request contains sender and receiver IP plus sender physical address.</a:t>
            </a:r>
          </a:p>
          <a:p>
            <a:pPr algn="just"/>
            <a:r>
              <a:rPr lang="en-US" sz="2800" dirty="0"/>
              <a:t>Reply contains physical </a:t>
            </a:r>
            <a:r>
              <a:rPr lang="en-US" sz="2800" dirty="0" smtClean="0"/>
              <a:t>address of the receiver.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Cont’d…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914400"/>
            <a:ext cx="8763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Reverse </a:t>
            </a:r>
            <a:r>
              <a:rPr lang="en-US" sz="2800" b="1" dirty="0"/>
              <a:t>of </a:t>
            </a:r>
            <a:r>
              <a:rPr lang="en-US" sz="2800" b="1" dirty="0" smtClean="0"/>
              <a:t>ARP=RARP</a:t>
            </a:r>
            <a:endParaRPr lang="en-US" sz="2800" b="1" dirty="0"/>
          </a:p>
          <a:p>
            <a:r>
              <a:rPr lang="en-US" sz="2800" dirty="0"/>
              <a:t>Finding logical address from physical address</a:t>
            </a:r>
          </a:p>
          <a:p>
            <a:r>
              <a:rPr lang="en-US" sz="2800" dirty="0"/>
              <a:t>Request broadcast to </a:t>
            </a:r>
            <a:r>
              <a:rPr lang="en-US" sz="2800" dirty="0" smtClean="0"/>
              <a:t>network reply is uncast.</a:t>
            </a:r>
            <a:endParaRPr lang="en-US" sz="2800" dirty="0"/>
          </a:p>
          <a:p>
            <a:r>
              <a:rPr lang="en-US" sz="2800" dirty="0"/>
              <a:t>Based on </a:t>
            </a:r>
            <a:r>
              <a:rPr lang="en-US" sz="2800" dirty="0" smtClean="0"/>
              <a:t>client/server </a:t>
            </a:r>
            <a:r>
              <a:rPr lang="en-US" sz="2800" dirty="0"/>
              <a:t>protocol.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LAYER 7: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762000"/>
            <a:ext cx="9144000" cy="6096000"/>
          </a:xfrm>
          <a:noFill/>
        </p:spPr>
        <p:txBody>
          <a:bodyPr>
            <a:normAutofit/>
          </a:bodyPr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endParaRPr lang="en-US" dirty="0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/>
              <a:t>The application layer is responsible for providing services to the user.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/>
              <a:t>Closest to the user and provides user interfaces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/>
              <a:t>Establishes the availability of intended communication partners.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>
                <a:cs typeface="Arial" charset="0"/>
              </a:rPr>
              <a:t>Examples of Application layer protocols are: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smtClean="0">
                <a:cs typeface="Arial" charset="0"/>
              </a:rPr>
              <a:t>Telnet, SMTP, FTP, SNMP, HTTP, DNS, DHCP</a:t>
            </a:r>
            <a:r>
              <a:rPr lang="en-US" sz="2800" dirty="0" smtClean="0">
                <a:cs typeface="Times New Roman" charset="0"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Tx/>
              <a:buNone/>
            </a:pPr>
            <a:endParaRPr lang="en-US" i="1" dirty="0" smtClean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70</a:t>
            </a:fld>
            <a:endParaRPr lang="en-US"/>
          </a:p>
        </p:txBody>
      </p:sp>
      <p:pic>
        <p:nvPicPr>
          <p:cNvPr id="4" name="Content Placeholder 3" descr="tt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8534400" cy="632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2800" dirty="0"/>
              <a:t>ICMP </a:t>
            </a:r>
            <a:r>
              <a:rPr lang="en-US" sz="2800" dirty="0" smtClean="0"/>
              <a:t>(Internet Control Message Protocol)(Layer </a:t>
            </a:r>
            <a:r>
              <a:rPr lang="en-US" sz="2800" dirty="0"/>
              <a:t>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90600"/>
            <a:ext cx="8686800" cy="5638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Used to report errors with delivery of IP data.</a:t>
            </a:r>
          </a:p>
          <a:p>
            <a:pPr algn="just"/>
            <a:r>
              <a:rPr lang="en-US" sz="2800" dirty="0"/>
              <a:t>E.g. if particular service or host not reachable or to check routers are correctly routing .</a:t>
            </a:r>
          </a:p>
          <a:p>
            <a:pPr algn="just"/>
            <a:r>
              <a:rPr lang="en-US" sz="2800" dirty="0"/>
              <a:t>Ping tool uses ICMP to check host is reachable and how long it takes to reach.</a:t>
            </a:r>
          </a:p>
          <a:p>
            <a:pPr algn="just"/>
            <a:r>
              <a:rPr lang="en-US" sz="2800" dirty="0"/>
              <a:t>ICMP message is delivered in IP packet.</a:t>
            </a:r>
          </a:p>
          <a:p>
            <a:pPr algn="just"/>
            <a:r>
              <a:rPr lang="en-US" sz="2800" dirty="0"/>
              <a:t>Error reporting not error correction.</a:t>
            </a:r>
          </a:p>
          <a:p>
            <a:pPr algn="just"/>
            <a:r>
              <a:rPr lang="en-US" sz="2800" dirty="0"/>
              <a:t>Two types of messages</a:t>
            </a:r>
          </a:p>
          <a:p>
            <a:pPr lvl="1" algn="just"/>
            <a:r>
              <a:rPr lang="en-US" sz="2400" b="1" dirty="0"/>
              <a:t>Error reporting message</a:t>
            </a:r>
          </a:p>
          <a:p>
            <a:pPr lvl="2" algn="just"/>
            <a:r>
              <a:rPr lang="en-US" sz="2000" dirty="0"/>
              <a:t>Problems with router or host e.g. destination unreachable, time exceeded, parameters problem</a:t>
            </a:r>
          </a:p>
          <a:p>
            <a:pPr lvl="1" algn="just"/>
            <a:r>
              <a:rPr lang="en-US" sz="2400" b="1" dirty="0"/>
              <a:t>Query message</a:t>
            </a:r>
          </a:p>
          <a:p>
            <a:pPr lvl="2" algn="just"/>
            <a:r>
              <a:rPr lang="en-US" sz="2000" dirty="0"/>
              <a:t>Help in getting specific information. e.g. neighbors</a:t>
            </a: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ICMP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800" dirty="0"/>
              <a:t>Network Errors:</a:t>
            </a:r>
          </a:p>
          <a:p>
            <a:pPr lvl="1" algn="just">
              <a:lnSpc>
                <a:spcPct val="90000"/>
              </a:lnSpc>
            </a:pPr>
            <a:r>
              <a:rPr lang="en-US" sz="3300" dirty="0"/>
              <a:t>Host or network unreachable</a:t>
            </a:r>
          </a:p>
          <a:p>
            <a:pPr lvl="1" algn="just">
              <a:lnSpc>
                <a:spcPct val="90000"/>
              </a:lnSpc>
            </a:pPr>
            <a:r>
              <a:rPr lang="en-US" sz="3300" dirty="0"/>
              <a:t>Network congestion message:</a:t>
            </a:r>
          </a:p>
          <a:p>
            <a:pPr lvl="2" algn="just">
              <a:lnSpc>
                <a:spcPct val="90000"/>
              </a:lnSpc>
            </a:pPr>
            <a:r>
              <a:rPr lang="en-US" sz="2800" dirty="0"/>
              <a:t>When router buffers too many packets, and don’t process with same speed as received, generates source quench message. Too many messages results congestion.</a:t>
            </a:r>
          </a:p>
          <a:p>
            <a:pPr lvl="1" algn="just">
              <a:lnSpc>
                <a:spcPct val="90000"/>
              </a:lnSpc>
            </a:pPr>
            <a:r>
              <a:rPr lang="en-US" sz="3300" dirty="0"/>
              <a:t>Time exceed </a:t>
            </a:r>
          </a:p>
          <a:p>
            <a:pPr lvl="2" algn="just">
              <a:lnSpc>
                <a:spcPct val="90000"/>
              </a:lnSpc>
            </a:pPr>
            <a:r>
              <a:rPr lang="en-US" sz="2800" dirty="0"/>
              <a:t>ICMP timeout message is generated when host is unreachable.</a:t>
            </a:r>
          </a:p>
          <a:p>
            <a:pPr lvl="1" algn="just">
              <a:lnSpc>
                <a:spcPct val="90000"/>
              </a:lnSpc>
              <a:buNone/>
            </a:pPr>
            <a:endParaRPr lang="en-US" dirty="0"/>
          </a:p>
          <a:p>
            <a:pPr algn="just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IGMP Layer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sz="3200" dirty="0"/>
              <a:t>Internet </a:t>
            </a:r>
            <a:r>
              <a:rPr lang="en-US" sz="3200" dirty="0" smtClean="0"/>
              <a:t>Group Management Protocol</a:t>
            </a:r>
          </a:p>
          <a:p>
            <a:pPr algn="just">
              <a:lnSpc>
                <a:spcPct val="90000"/>
              </a:lnSpc>
            </a:pPr>
            <a:r>
              <a:rPr lang="en-ZA" sz="3200" b="1" dirty="0" smtClean="0"/>
              <a:t>IGMP</a:t>
            </a:r>
            <a:r>
              <a:rPr lang="en-ZA" sz="3200" dirty="0" smtClean="0"/>
              <a:t>-is used to facilitate the simultaneous transmission of a message to a group of recipients.</a:t>
            </a:r>
            <a:endParaRPr lang="en-US" sz="3200" dirty="0"/>
          </a:p>
          <a:p>
            <a:pPr algn="just">
              <a:lnSpc>
                <a:spcPct val="90000"/>
              </a:lnSpc>
            </a:pPr>
            <a:r>
              <a:rPr lang="en-US" sz="3200" dirty="0" smtClean="0"/>
              <a:t>Protocol </a:t>
            </a:r>
            <a:r>
              <a:rPr lang="en-US" sz="3200" dirty="0"/>
              <a:t>that manages group membership.</a:t>
            </a:r>
          </a:p>
          <a:p>
            <a:pPr algn="just">
              <a:lnSpc>
                <a:spcPct val="90000"/>
              </a:lnSpc>
            </a:pPr>
            <a:r>
              <a:rPr lang="en-US" sz="3200" dirty="0"/>
              <a:t>Provides information to multicast routers about the membership status of hosts.</a:t>
            </a:r>
          </a:p>
          <a:p>
            <a:r>
              <a:rPr lang="en-ZA" sz="3200" dirty="0" smtClean="0"/>
              <a:t>Routers use IGMP to determine which </a:t>
            </a:r>
            <a:r>
              <a:rPr lang="en-US" sz="3200" dirty="0" smtClean="0"/>
              <a:t>hosts</a:t>
            </a:r>
            <a:r>
              <a:rPr lang="en-ZA" sz="3200" dirty="0" smtClean="0"/>
              <a:t> belong to a multicast group</a:t>
            </a:r>
          </a:p>
          <a:p>
            <a:r>
              <a:rPr lang="en-US" sz="3200" dirty="0" smtClean="0"/>
              <a:t>Hosts</a:t>
            </a:r>
            <a:r>
              <a:rPr lang="en-ZA" sz="3200" dirty="0" smtClean="0"/>
              <a:t> use IGMP to </a:t>
            </a:r>
            <a:r>
              <a:rPr lang="en-ZA" sz="3200" b="1" dirty="0" smtClean="0"/>
              <a:t>join</a:t>
            </a:r>
            <a:r>
              <a:rPr lang="en-ZA" sz="3200" dirty="0" smtClean="0"/>
              <a:t> or </a:t>
            </a:r>
            <a:r>
              <a:rPr lang="en-ZA" sz="3200" b="1" dirty="0" smtClean="0"/>
              <a:t>leave</a:t>
            </a:r>
            <a:r>
              <a:rPr lang="en-ZA" sz="3200" dirty="0" smtClean="0"/>
              <a:t> a multicast group.</a:t>
            </a:r>
          </a:p>
          <a:p>
            <a:pPr algn="just"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533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LAYER 6: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685800"/>
            <a:ext cx="8763000" cy="5791200"/>
          </a:xfrm>
          <a:noFill/>
        </p:spPr>
        <p:txBody>
          <a:bodyPr>
            <a:normAutofit fontScale="92500" lnSpcReduction="10000"/>
          </a:bodyPr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buNone/>
            </a:pPr>
            <a:endParaRPr lang="en-US" dirty="0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/>
              <a:t>Presentation layer is concerned with the </a:t>
            </a:r>
            <a:r>
              <a:rPr lang="en-US" sz="2800" b="1" dirty="0" smtClean="0"/>
              <a:t>syntax and semantics </a:t>
            </a:r>
            <a:r>
              <a:rPr lang="en-US" sz="2800" dirty="0" smtClean="0"/>
              <a:t>of the information exchanged between two systems 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ZA" sz="2800" dirty="0" smtClean="0"/>
              <a:t>Presentation layer serves as a translator.</a:t>
            </a:r>
            <a:endParaRPr lang="en-US" sz="2800" dirty="0" smtClean="0"/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/>
              <a:t>This layer is primarily responsible for the </a:t>
            </a:r>
            <a:r>
              <a:rPr lang="en-US" sz="2800" b="1" dirty="0" smtClean="0"/>
              <a:t>translation, encryption and compression of data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800" dirty="0" smtClean="0">
                <a:cs typeface="Arial" charset="0"/>
              </a:rPr>
              <a:t>Defines </a:t>
            </a:r>
            <a:r>
              <a:rPr lang="en-US" sz="2800" b="1" dirty="0" smtClean="0">
                <a:cs typeface="Arial" charset="0"/>
              </a:rPr>
              <a:t>coding and conversion </a:t>
            </a:r>
            <a:r>
              <a:rPr lang="en-US" sz="2800" dirty="0" smtClean="0">
                <a:cs typeface="Arial" charset="0"/>
              </a:rPr>
              <a:t>functions</a:t>
            </a:r>
            <a:endParaRPr lang="en-US" sz="2800" dirty="0" smtClean="0"/>
          </a:p>
          <a:p>
            <a:pPr algn="just" eaLnBrk="1" hangingPunct="1"/>
            <a:r>
              <a:rPr lang="en-GB" sz="2800" dirty="0" smtClean="0">
                <a:cs typeface="Times New Roman" charset="0"/>
              </a:rPr>
              <a:t>This layer also </a:t>
            </a:r>
            <a:r>
              <a:rPr lang="en-GB" sz="2800" b="1" dirty="0" smtClean="0">
                <a:cs typeface="Times New Roman" charset="0"/>
              </a:rPr>
              <a:t>manages security issues </a:t>
            </a:r>
            <a:r>
              <a:rPr lang="en-GB" sz="2800" dirty="0" smtClean="0">
                <a:cs typeface="Times New Roman" charset="0"/>
              </a:rPr>
              <a:t>by providing services such as </a:t>
            </a:r>
            <a:r>
              <a:rPr lang="en-GB" sz="2800" b="1" dirty="0" smtClean="0">
                <a:cs typeface="Times New Roman" charset="0"/>
              </a:rPr>
              <a:t>data encryption and data compression</a:t>
            </a:r>
          </a:p>
          <a:p>
            <a:pPr algn="just" eaLnBrk="1" hangingPunct="1"/>
            <a:r>
              <a:rPr lang="en-US" sz="2800" dirty="0" smtClean="0">
                <a:cs typeface="Arial" charset="0"/>
              </a:rPr>
              <a:t>Examples of these formats and schemes are: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b="1" dirty="0" smtClean="0">
                <a:cs typeface="Arial" charset="0"/>
              </a:rPr>
              <a:t>MPEG, QuickTime, ASCII, EBCDIC, GIF, TIFF, JPEG</a:t>
            </a:r>
            <a:r>
              <a:rPr lang="en-US" sz="2800" b="1" dirty="0" smtClean="0">
                <a:cs typeface="Times New Roman" charset="0"/>
              </a:rPr>
              <a:t> </a:t>
            </a:r>
          </a:p>
          <a:p>
            <a:r>
              <a:rPr lang="en-ZA" sz="2800" dirty="0" smtClean="0"/>
              <a:t>For example, the popular audio format </a:t>
            </a:r>
            <a:r>
              <a:rPr lang="en-ZA" sz="2800" b="1" dirty="0" smtClean="0"/>
              <a:t>MP3</a:t>
            </a:r>
            <a:r>
              <a:rPr lang="en-ZA" sz="2800" dirty="0" smtClean="0"/>
              <a:t>uses </a:t>
            </a:r>
            <a:r>
              <a:rPr lang="en-ZA" sz="2800" b="1" dirty="0" smtClean="0"/>
              <a:t>MPEG </a:t>
            </a:r>
            <a:r>
              <a:rPr lang="en-ZA" sz="2800" dirty="0" smtClean="0"/>
              <a:t>compression.</a:t>
            </a:r>
            <a:endParaRPr lang="en-US" sz="2800" dirty="0" smtClean="0"/>
          </a:p>
          <a:p>
            <a:pPr algn="just" eaLnBrk="1" hangingPunct="1"/>
            <a:endParaRPr lang="en-US" dirty="0" smtClean="0"/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334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LAYER 5: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72585-D8B0-4B88-A033-76E957E3321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838200"/>
            <a:ext cx="9144000" cy="5791200"/>
          </a:xfrm>
          <a:noFill/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dirty="0" smtClean="0"/>
              <a:t>The session layer defines how to </a:t>
            </a:r>
            <a:r>
              <a:rPr lang="en-US" b="1" dirty="0" smtClean="0"/>
              <a:t>start, control and end conversations </a:t>
            </a:r>
            <a:r>
              <a:rPr lang="en-US" dirty="0" smtClean="0"/>
              <a:t>(called sessions) between applications</a:t>
            </a:r>
          </a:p>
          <a:p>
            <a:pPr algn="just" eaLnBrk="1" hangingPunct="1">
              <a:lnSpc>
                <a:spcPct val="150000"/>
              </a:lnSpc>
            </a:pPr>
            <a:r>
              <a:rPr lang="en-GB" dirty="0" smtClean="0">
                <a:cs typeface="Times New Roman" charset="0"/>
              </a:rPr>
              <a:t>Establishes </a:t>
            </a:r>
            <a:r>
              <a:rPr lang="en-GB" b="1" dirty="0" smtClean="0">
                <a:cs typeface="Times New Roman" charset="0"/>
              </a:rPr>
              <a:t>dialog control between the two computers</a:t>
            </a:r>
            <a:r>
              <a:rPr lang="en-GB" dirty="0" smtClean="0">
                <a:cs typeface="Times New Roman" charset="0"/>
              </a:rPr>
              <a:t> in a session, regulating which side transmits, plus when and how long it transmits (Full duplex) 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b="1" dirty="0" smtClean="0">
                <a:cs typeface="Arial" charset="0"/>
              </a:rPr>
              <a:t>Synchronization:</a:t>
            </a:r>
            <a:r>
              <a:rPr lang="en-US" dirty="0" smtClean="0">
                <a:cs typeface="Arial" charset="0"/>
              </a:rPr>
              <a:t> Allows processes to add check points. E.g. Insert check point at every 100 pages of 2000 pages file to ensure that each 100-page unit is received &amp; acknowledged.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en-US" dirty="0" smtClean="0"/>
          </a:p>
          <a:p>
            <a:pPr algn="just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5570</TotalTime>
  <Words>5026</Words>
  <Application>Microsoft Office PowerPoint</Application>
  <PresentationFormat>On-screen Show (4:3)</PresentationFormat>
  <Paragraphs>517</Paragraphs>
  <Slides>73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4" baseType="lpstr">
      <vt:lpstr>Arial Unicode MS</vt:lpstr>
      <vt:lpstr>Arial</vt:lpstr>
      <vt:lpstr>Calibri</vt:lpstr>
      <vt:lpstr>Franklin Gothic Book</vt:lpstr>
      <vt:lpstr>Georgia</vt:lpstr>
      <vt:lpstr>Perpetua</vt:lpstr>
      <vt:lpstr>Times</vt:lpstr>
      <vt:lpstr>Times New Roman</vt:lpstr>
      <vt:lpstr>Wingdings</vt:lpstr>
      <vt:lpstr>Wingdings 2</vt:lpstr>
      <vt:lpstr>Equity</vt:lpstr>
      <vt:lpstr>Ambo University Woliso Campus Technology and Informatics School Department of Computer Science </vt:lpstr>
      <vt:lpstr>Network Models</vt:lpstr>
      <vt:lpstr>The OSI Model</vt:lpstr>
      <vt:lpstr>Advantages of OSI</vt:lpstr>
      <vt:lpstr>Why layered communication?</vt:lpstr>
      <vt:lpstr>PowerPoint Presentation</vt:lpstr>
      <vt:lpstr>LAYER 7: APPLICATION</vt:lpstr>
      <vt:lpstr>LAYER 6: PRESENTATION</vt:lpstr>
      <vt:lpstr>LAYER 5: SESSION</vt:lpstr>
      <vt:lpstr>LAYER 4: TRANSPORT</vt:lpstr>
      <vt:lpstr>LAYER 3: NETWORK</vt:lpstr>
      <vt:lpstr>LAYER 2: DATA LINK</vt:lpstr>
      <vt:lpstr>Sub layers of Layer 2</vt:lpstr>
      <vt:lpstr>Data Link- Layer 2</vt:lpstr>
      <vt:lpstr>Layer 1: Physical Layer </vt:lpstr>
      <vt:lpstr>Properties of Physical Layers</vt:lpstr>
      <vt:lpstr>Physical layer</vt:lpstr>
      <vt:lpstr>Difference between Layer 1 and Layer 2</vt:lpstr>
      <vt:lpstr>Data Encapsulation</vt:lpstr>
      <vt:lpstr>OSI Reference Model</vt:lpstr>
      <vt:lpstr>PowerPoint Presentation</vt:lpstr>
      <vt:lpstr>PowerPoint Presentation</vt:lpstr>
      <vt:lpstr>The key features of a protocol  </vt:lpstr>
      <vt:lpstr>OSI and TCP/IP similarities</vt:lpstr>
      <vt:lpstr>OSI and TCP/IP Differences</vt:lpstr>
      <vt:lpstr>Network Models </vt:lpstr>
      <vt:lpstr>TCP/IP Process/Application layer</vt:lpstr>
      <vt:lpstr>TCP/IP Host-to-Host/Transport layer</vt:lpstr>
      <vt:lpstr>TCP/IP INTERNET LAYER</vt:lpstr>
      <vt:lpstr>TCP/IP NETWORK ACCESS LAYER</vt:lpstr>
      <vt:lpstr>Some TCP/IP Protocols</vt:lpstr>
      <vt:lpstr>PowerPoint Presentation</vt:lpstr>
      <vt:lpstr>Application layer protocol- Simple Mail Transfer Protocol (SMTP)</vt:lpstr>
      <vt:lpstr>Application layer protocol- Telnet</vt:lpstr>
      <vt:lpstr>    Application layer protocol- File Transfer Protocol (FTP)</vt:lpstr>
      <vt:lpstr>PowerPoint Presentation</vt:lpstr>
      <vt:lpstr>PowerPoint Presentation</vt:lpstr>
      <vt:lpstr>Trivial File Transfer Protocol (TFTP)</vt:lpstr>
      <vt:lpstr>Simple Network Management Protocol (SNMP)</vt:lpstr>
      <vt:lpstr>SNMP</vt:lpstr>
      <vt:lpstr>Hypertext Transfer Protocol (HTTP)</vt:lpstr>
      <vt:lpstr>PowerPoint Presentation</vt:lpstr>
      <vt:lpstr>Hypertext Transfer Protocol Secure (HTTPS)</vt:lpstr>
      <vt:lpstr>Domain Name Service (DNS)</vt:lpstr>
      <vt:lpstr>Domain Name System (DNS)</vt:lpstr>
      <vt:lpstr>Domain Name</vt:lpstr>
      <vt:lpstr>DNS cont’d…</vt:lpstr>
      <vt:lpstr>PowerPoint Presentation</vt:lpstr>
      <vt:lpstr>Dynamic Host Configuration Protocol (DHCP)</vt:lpstr>
      <vt:lpstr>PowerPoint Presentation</vt:lpstr>
      <vt:lpstr>PowerPoint Presentation</vt:lpstr>
      <vt:lpstr>PowerPoint Presentation</vt:lpstr>
      <vt:lpstr>TCP(Transmission Control Protocol) </vt:lpstr>
      <vt:lpstr>TCP cont’d..</vt:lpstr>
      <vt:lpstr>TCP SEGMENT FORMAT</vt:lpstr>
      <vt:lpstr>Some of  fields in TCP segment</vt:lpstr>
      <vt:lpstr>Cont’d…</vt:lpstr>
      <vt:lpstr>User Datagram Protocol (UDP)</vt:lpstr>
      <vt:lpstr>UDP cont’d…</vt:lpstr>
      <vt:lpstr>UDP cont’d…</vt:lpstr>
      <vt:lpstr>UDP in short</vt:lpstr>
      <vt:lpstr>PowerPoint Presentation</vt:lpstr>
      <vt:lpstr>PowerPoint Presentation</vt:lpstr>
      <vt:lpstr>PowerPoint Presentation</vt:lpstr>
      <vt:lpstr>Internet Protocol (IP) (Layer 3 protocol)</vt:lpstr>
      <vt:lpstr>IP</vt:lpstr>
      <vt:lpstr>Cont’d…</vt:lpstr>
      <vt:lpstr>ARP Protocol (layer 3)</vt:lpstr>
      <vt:lpstr>Cont’d…</vt:lpstr>
      <vt:lpstr>PowerPoint Presentation</vt:lpstr>
      <vt:lpstr>ICMP (Internet Control Message Protocol)(Layer 3)</vt:lpstr>
      <vt:lpstr>ICMP Errors</vt:lpstr>
      <vt:lpstr>IGMP Layer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Models</dc:title>
  <dc:creator>Administrator</dc:creator>
  <cp:lastModifiedBy>Microsoft</cp:lastModifiedBy>
  <cp:revision>252</cp:revision>
  <dcterms:created xsi:type="dcterms:W3CDTF">2014-04-25T18:35:24Z</dcterms:created>
  <dcterms:modified xsi:type="dcterms:W3CDTF">2020-05-25T18:50:27Z</dcterms:modified>
</cp:coreProperties>
</file>