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diagrams/layout13.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ppt/diagrams/quickStyle16.xml" ContentType="application/vnd.openxmlformats-officedocument.drawingml.diagramStyle+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layout18.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layout16.xml" ContentType="application/vnd.openxmlformats-officedocument.drawingml.diagramLayout+xml"/>
  <Override PartName="/ppt/diagrams/colors19.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colors17.xml" ContentType="application/vnd.openxmlformats-officedocument.drawingml.diagramColors+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19.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diagrams/data11.xml" ContentType="application/vnd.openxmlformats-officedocument.drawingml.diagramData+xml"/>
  <Override PartName="/ppt/diagrams/quickStyle19.xml" ContentType="application/vnd.openxmlformats-officedocument.drawingml.diagramStyl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layout19.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5.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diagrams/colors14.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54"/>
  </p:notesMasterIdLst>
  <p:sldIdLst>
    <p:sldId id="256" r:id="rId2"/>
    <p:sldId id="307" r:id="rId3"/>
    <p:sldId id="308" r:id="rId4"/>
    <p:sldId id="309" r:id="rId5"/>
    <p:sldId id="310" r:id="rId6"/>
    <p:sldId id="311" r:id="rId7"/>
    <p:sldId id="312" r:id="rId8"/>
    <p:sldId id="313" r:id="rId9"/>
    <p:sldId id="314" r:id="rId10"/>
    <p:sldId id="315" r:id="rId11"/>
    <p:sldId id="292" r:id="rId12"/>
    <p:sldId id="305" r:id="rId13"/>
    <p:sldId id="294" r:id="rId14"/>
    <p:sldId id="295" r:id="rId15"/>
    <p:sldId id="296" r:id="rId16"/>
    <p:sldId id="297" r:id="rId17"/>
    <p:sldId id="306" r:id="rId18"/>
    <p:sldId id="299" r:id="rId19"/>
    <p:sldId id="300" r:id="rId20"/>
    <p:sldId id="301" r:id="rId21"/>
    <p:sldId id="302" r:id="rId22"/>
    <p:sldId id="316" r:id="rId23"/>
    <p:sldId id="317" r:id="rId24"/>
    <p:sldId id="318" r:id="rId25"/>
    <p:sldId id="319" r:id="rId26"/>
    <p:sldId id="320" r:id="rId27"/>
    <p:sldId id="321" r:id="rId28"/>
    <p:sldId id="322" r:id="rId29"/>
    <p:sldId id="323" r:id="rId30"/>
    <p:sldId id="324" r:id="rId31"/>
    <p:sldId id="352" r:id="rId32"/>
    <p:sldId id="353" r:id="rId33"/>
    <p:sldId id="354" r:id="rId34"/>
    <p:sldId id="355" r:id="rId35"/>
    <p:sldId id="356" r:id="rId36"/>
    <p:sldId id="357" r:id="rId37"/>
    <p:sldId id="358" r:id="rId38"/>
    <p:sldId id="359" r:id="rId39"/>
    <p:sldId id="360" r:id="rId40"/>
    <p:sldId id="361" r:id="rId41"/>
    <p:sldId id="362" r:id="rId42"/>
    <p:sldId id="363" r:id="rId43"/>
    <p:sldId id="364" r:id="rId44"/>
    <p:sldId id="365" r:id="rId45"/>
    <p:sldId id="366" r:id="rId46"/>
    <p:sldId id="367" r:id="rId47"/>
    <p:sldId id="368" r:id="rId48"/>
    <p:sldId id="369" r:id="rId49"/>
    <p:sldId id="370" r:id="rId50"/>
    <p:sldId id="371" r:id="rId51"/>
    <p:sldId id="372" r:id="rId52"/>
    <p:sldId id="373" r:id="rId5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053" autoAdjust="0"/>
    <p:restoredTop sz="94103" autoAdjust="0"/>
  </p:normalViewPr>
  <p:slideViewPr>
    <p:cSldViewPr snapToGrid="0">
      <p:cViewPr varScale="1">
        <p:scale>
          <a:sx n="74" d="100"/>
          <a:sy n="74" d="100"/>
        </p:scale>
        <p:origin x="-120" y="-9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A6F73A-9770-4D6D-A44A-54D48F28081F}" type="doc">
      <dgm:prSet loTypeId="urn:microsoft.com/office/officeart/2005/8/layout/process4" loCatId="list" qsTypeId="urn:microsoft.com/office/officeart/2005/8/quickstyle/simple1" qsCatId="simple" csTypeId="urn:microsoft.com/office/officeart/2005/8/colors/accent1_2" csCatId="accent1"/>
      <dgm:spPr/>
      <dgm:t>
        <a:bodyPr/>
        <a:lstStyle/>
        <a:p>
          <a:endParaRPr lang="en-US"/>
        </a:p>
      </dgm:t>
    </dgm:pt>
    <dgm:pt modelId="{4E560FBD-530B-44E2-9A22-2A2A08A39292}">
      <dgm:prSet custT="1"/>
      <dgm:spPr/>
      <dgm:t>
        <a:bodyPr/>
        <a:lstStyle/>
        <a:p>
          <a:pPr rtl="0"/>
          <a:r>
            <a:rPr lang="en-US" sz="1800" dirty="0" smtClean="0"/>
            <a:t>System security begins with the installation of the operating  System </a:t>
          </a:r>
          <a:endParaRPr lang="en-US" sz="1800" dirty="0"/>
        </a:p>
      </dgm:t>
    </dgm:pt>
    <dgm:pt modelId="{171B29E5-72E1-4490-8C95-901615A6EE06}" type="parTrans" cxnId="{2A1D7161-76D4-43C3-9689-8F26F59D14E7}">
      <dgm:prSet/>
      <dgm:spPr/>
      <dgm:t>
        <a:bodyPr/>
        <a:lstStyle/>
        <a:p>
          <a:endParaRPr lang="en-US"/>
        </a:p>
      </dgm:t>
    </dgm:pt>
    <dgm:pt modelId="{C0A06894-798E-4D6B-A05D-392D98A8FB3E}" type="sibTrans" cxnId="{2A1D7161-76D4-43C3-9689-8F26F59D14E7}">
      <dgm:prSet/>
      <dgm:spPr/>
      <dgm:t>
        <a:bodyPr/>
        <a:lstStyle/>
        <a:p>
          <a:endParaRPr lang="en-US"/>
        </a:p>
      </dgm:t>
    </dgm:pt>
    <dgm:pt modelId="{94B3FBA5-AEDD-45C2-AD9D-6D01EDE118A0}">
      <dgm:prSet custT="1"/>
      <dgm:spPr/>
      <dgm:t>
        <a:bodyPr/>
        <a:lstStyle/>
        <a:p>
          <a:pPr rtl="0"/>
          <a:r>
            <a:rPr lang="en-US" sz="1800" dirty="0" smtClean="0"/>
            <a:t>Ideally new systems should be constructed on a protected network</a:t>
          </a:r>
          <a:endParaRPr lang="en-US" sz="1800" dirty="0"/>
        </a:p>
      </dgm:t>
    </dgm:pt>
    <dgm:pt modelId="{C60FB3B1-9F55-46E0-8D57-3BEEA72DC9B5}" type="parTrans" cxnId="{06616B07-1A4D-42E3-8EC7-DE535C945854}">
      <dgm:prSet/>
      <dgm:spPr/>
      <dgm:t>
        <a:bodyPr/>
        <a:lstStyle/>
        <a:p>
          <a:endParaRPr lang="en-US"/>
        </a:p>
      </dgm:t>
    </dgm:pt>
    <dgm:pt modelId="{51639E03-0A2F-4074-B13D-4752E16F72F8}" type="sibTrans" cxnId="{06616B07-1A4D-42E3-8EC7-DE535C945854}">
      <dgm:prSet/>
      <dgm:spPr/>
      <dgm:t>
        <a:bodyPr/>
        <a:lstStyle/>
        <a:p>
          <a:endParaRPr lang="en-US"/>
        </a:p>
      </dgm:t>
    </dgm:pt>
    <dgm:pt modelId="{0A33EAA6-0BA1-4862-BF59-D56018E5EE5D}">
      <dgm:prSet custT="1"/>
      <dgm:spPr/>
      <dgm:t>
        <a:bodyPr/>
        <a:lstStyle/>
        <a:p>
          <a:pPr rtl="0"/>
          <a:r>
            <a:rPr lang="en-US" sz="1800" dirty="0" smtClean="0"/>
            <a:t>The initial installation should comprise the minimum necessary for the desired system, with additional software packages included only if they are required for the function of the system</a:t>
          </a:r>
          <a:endParaRPr lang="en-US" sz="1800" dirty="0"/>
        </a:p>
      </dgm:t>
    </dgm:pt>
    <dgm:pt modelId="{425673E3-9BF2-4791-81A2-7FCF10475E2C}" type="parTrans" cxnId="{E333C524-C5EF-4B01-89A1-BF216E6581DD}">
      <dgm:prSet/>
      <dgm:spPr/>
      <dgm:t>
        <a:bodyPr/>
        <a:lstStyle/>
        <a:p>
          <a:endParaRPr lang="en-US"/>
        </a:p>
      </dgm:t>
    </dgm:pt>
    <dgm:pt modelId="{8F3323D6-CE7B-4C71-BB19-CA01198C4F46}" type="sibTrans" cxnId="{E333C524-C5EF-4B01-89A1-BF216E6581DD}">
      <dgm:prSet/>
      <dgm:spPr/>
      <dgm:t>
        <a:bodyPr/>
        <a:lstStyle/>
        <a:p>
          <a:endParaRPr lang="en-US"/>
        </a:p>
      </dgm:t>
    </dgm:pt>
    <dgm:pt modelId="{CF02A9AC-B54F-404A-B878-FBF2FF0F63E2}">
      <dgm:prSet custT="1"/>
      <dgm:spPr/>
      <dgm:t>
        <a:bodyPr/>
        <a:lstStyle/>
        <a:p>
          <a:pPr rtl="0"/>
          <a:r>
            <a:rPr lang="en-US" sz="1800" dirty="0" smtClean="0"/>
            <a:t>The overall boot process must also be secured</a:t>
          </a:r>
          <a:endParaRPr lang="en-US" sz="1800" dirty="0"/>
        </a:p>
      </dgm:t>
    </dgm:pt>
    <dgm:pt modelId="{06C61405-8C44-47D6-B936-2B17F54D2C1E}" type="parTrans" cxnId="{B2505447-D42E-4C24-958E-69CFA3B6411E}">
      <dgm:prSet/>
      <dgm:spPr/>
      <dgm:t>
        <a:bodyPr/>
        <a:lstStyle/>
        <a:p>
          <a:endParaRPr lang="en-US"/>
        </a:p>
      </dgm:t>
    </dgm:pt>
    <dgm:pt modelId="{21A3B3DB-D804-4733-BC4F-1087487704D9}" type="sibTrans" cxnId="{B2505447-D42E-4C24-958E-69CFA3B6411E}">
      <dgm:prSet/>
      <dgm:spPr/>
      <dgm:t>
        <a:bodyPr/>
        <a:lstStyle/>
        <a:p>
          <a:endParaRPr lang="en-US"/>
        </a:p>
      </dgm:t>
    </dgm:pt>
    <dgm:pt modelId="{CCC8112C-40C0-48CF-84FA-3216D8F6F21D}">
      <dgm:prSet custT="1"/>
      <dgm:spPr/>
      <dgm:t>
        <a:bodyPr/>
        <a:lstStyle/>
        <a:p>
          <a:pPr rtl="0"/>
          <a:r>
            <a:rPr lang="en-US" sz="1800" dirty="0" smtClean="0"/>
            <a:t>Care is also required with the selection and installation of any additional device driver code, since this executes with full kernel level privileges, but is often supplied by a third party</a:t>
          </a:r>
          <a:endParaRPr lang="en-US" sz="1800" dirty="0"/>
        </a:p>
      </dgm:t>
    </dgm:pt>
    <dgm:pt modelId="{2FCD9005-D677-4C37-A3C2-53075CDE6B95}" type="parTrans" cxnId="{15358EA0-A36D-424F-AB54-6C51EF551747}">
      <dgm:prSet/>
      <dgm:spPr/>
      <dgm:t>
        <a:bodyPr/>
        <a:lstStyle/>
        <a:p>
          <a:endParaRPr lang="en-US"/>
        </a:p>
      </dgm:t>
    </dgm:pt>
    <dgm:pt modelId="{E0C87779-271D-43FD-B8F5-CAC2E327584F}" type="sibTrans" cxnId="{15358EA0-A36D-424F-AB54-6C51EF551747}">
      <dgm:prSet/>
      <dgm:spPr/>
      <dgm:t>
        <a:bodyPr/>
        <a:lstStyle/>
        <a:p>
          <a:endParaRPr lang="en-US"/>
        </a:p>
      </dgm:t>
    </dgm:pt>
    <dgm:pt modelId="{139A5B80-9537-4BDB-AAD8-EEE30721DAE7}" type="pres">
      <dgm:prSet presAssocID="{C2A6F73A-9770-4D6D-A44A-54D48F28081F}" presName="Name0" presStyleCnt="0">
        <dgm:presLayoutVars>
          <dgm:dir/>
          <dgm:animLvl val="lvl"/>
          <dgm:resizeHandles val="exact"/>
        </dgm:presLayoutVars>
      </dgm:prSet>
      <dgm:spPr/>
      <dgm:t>
        <a:bodyPr/>
        <a:lstStyle/>
        <a:p>
          <a:endParaRPr lang="en-US"/>
        </a:p>
      </dgm:t>
    </dgm:pt>
    <dgm:pt modelId="{A613C78D-D6B2-4053-BAE0-E4E46D76C852}" type="pres">
      <dgm:prSet presAssocID="{CCC8112C-40C0-48CF-84FA-3216D8F6F21D}" presName="boxAndChildren" presStyleCnt="0"/>
      <dgm:spPr/>
    </dgm:pt>
    <dgm:pt modelId="{932B4AED-38BA-4533-BBEE-42EDC31594E5}" type="pres">
      <dgm:prSet presAssocID="{CCC8112C-40C0-48CF-84FA-3216D8F6F21D}" presName="parentTextBox" presStyleLbl="node1" presStyleIdx="0" presStyleCnt="5"/>
      <dgm:spPr/>
      <dgm:t>
        <a:bodyPr/>
        <a:lstStyle/>
        <a:p>
          <a:endParaRPr lang="en-US"/>
        </a:p>
      </dgm:t>
    </dgm:pt>
    <dgm:pt modelId="{F70AA469-C75A-4BCE-B9C5-BE75C7266DB4}" type="pres">
      <dgm:prSet presAssocID="{21A3B3DB-D804-4733-BC4F-1087487704D9}" presName="sp" presStyleCnt="0"/>
      <dgm:spPr/>
    </dgm:pt>
    <dgm:pt modelId="{5291E27E-7783-4464-BF69-DDC02F31798B}" type="pres">
      <dgm:prSet presAssocID="{CF02A9AC-B54F-404A-B878-FBF2FF0F63E2}" presName="arrowAndChildren" presStyleCnt="0"/>
      <dgm:spPr/>
    </dgm:pt>
    <dgm:pt modelId="{3C07BD9D-07E2-4B0F-BA2B-E2D65A74005B}" type="pres">
      <dgm:prSet presAssocID="{CF02A9AC-B54F-404A-B878-FBF2FF0F63E2}" presName="parentTextArrow" presStyleLbl="node1" presStyleIdx="1" presStyleCnt="5"/>
      <dgm:spPr/>
      <dgm:t>
        <a:bodyPr/>
        <a:lstStyle/>
        <a:p>
          <a:endParaRPr lang="en-US"/>
        </a:p>
      </dgm:t>
    </dgm:pt>
    <dgm:pt modelId="{CAEF22E9-B3D1-4490-9F39-4C71438AF0FB}" type="pres">
      <dgm:prSet presAssocID="{8F3323D6-CE7B-4C71-BB19-CA01198C4F46}" presName="sp" presStyleCnt="0"/>
      <dgm:spPr/>
    </dgm:pt>
    <dgm:pt modelId="{E6D71349-F23A-4B2C-A52B-EF554371E720}" type="pres">
      <dgm:prSet presAssocID="{0A33EAA6-0BA1-4862-BF59-D56018E5EE5D}" presName="arrowAndChildren" presStyleCnt="0"/>
      <dgm:spPr/>
    </dgm:pt>
    <dgm:pt modelId="{3D7CE86E-77AB-4788-BAB2-51976B1135E8}" type="pres">
      <dgm:prSet presAssocID="{0A33EAA6-0BA1-4862-BF59-D56018E5EE5D}" presName="parentTextArrow" presStyleLbl="node1" presStyleIdx="2" presStyleCnt="5"/>
      <dgm:spPr/>
      <dgm:t>
        <a:bodyPr/>
        <a:lstStyle/>
        <a:p>
          <a:endParaRPr lang="en-US"/>
        </a:p>
      </dgm:t>
    </dgm:pt>
    <dgm:pt modelId="{53CA8B82-852B-4DD4-8306-982B5197C0C0}" type="pres">
      <dgm:prSet presAssocID="{51639E03-0A2F-4074-B13D-4752E16F72F8}" presName="sp" presStyleCnt="0"/>
      <dgm:spPr/>
    </dgm:pt>
    <dgm:pt modelId="{4D2C6499-3E9E-4E3F-8724-4D67AE1508A3}" type="pres">
      <dgm:prSet presAssocID="{94B3FBA5-AEDD-45C2-AD9D-6D01EDE118A0}" presName="arrowAndChildren" presStyleCnt="0"/>
      <dgm:spPr/>
    </dgm:pt>
    <dgm:pt modelId="{69718C03-363C-4119-9CF5-9EE67E1B1B15}" type="pres">
      <dgm:prSet presAssocID="{94B3FBA5-AEDD-45C2-AD9D-6D01EDE118A0}" presName="parentTextArrow" presStyleLbl="node1" presStyleIdx="3" presStyleCnt="5"/>
      <dgm:spPr/>
      <dgm:t>
        <a:bodyPr/>
        <a:lstStyle/>
        <a:p>
          <a:endParaRPr lang="en-US"/>
        </a:p>
      </dgm:t>
    </dgm:pt>
    <dgm:pt modelId="{35322D7C-F354-4FB7-9517-48A7B38DD467}" type="pres">
      <dgm:prSet presAssocID="{C0A06894-798E-4D6B-A05D-392D98A8FB3E}" presName="sp" presStyleCnt="0"/>
      <dgm:spPr/>
    </dgm:pt>
    <dgm:pt modelId="{A3C99419-D868-4336-A562-7CBCCBEC1B21}" type="pres">
      <dgm:prSet presAssocID="{4E560FBD-530B-44E2-9A22-2A2A08A39292}" presName="arrowAndChildren" presStyleCnt="0"/>
      <dgm:spPr/>
    </dgm:pt>
    <dgm:pt modelId="{E25C0E34-A1FD-4E0A-8A73-93DEF5A33D49}" type="pres">
      <dgm:prSet presAssocID="{4E560FBD-530B-44E2-9A22-2A2A08A39292}" presName="parentTextArrow" presStyleLbl="node1" presStyleIdx="4" presStyleCnt="5"/>
      <dgm:spPr/>
      <dgm:t>
        <a:bodyPr/>
        <a:lstStyle/>
        <a:p>
          <a:endParaRPr lang="en-US"/>
        </a:p>
      </dgm:t>
    </dgm:pt>
  </dgm:ptLst>
  <dgm:cxnLst>
    <dgm:cxn modelId="{406166C8-8D23-4F46-ACE0-40E3F8E626F6}" type="presOf" srcId="{CF02A9AC-B54F-404A-B878-FBF2FF0F63E2}" destId="{3C07BD9D-07E2-4B0F-BA2B-E2D65A74005B}" srcOrd="0" destOrd="0" presId="urn:microsoft.com/office/officeart/2005/8/layout/process4"/>
    <dgm:cxn modelId="{92754A7A-C3E2-4DC0-BEA1-0DAF25BCB82D}" type="presOf" srcId="{0A33EAA6-0BA1-4862-BF59-D56018E5EE5D}" destId="{3D7CE86E-77AB-4788-BAB2-51976B1135E8}" srcOrd="0" destOrd="0" presId="urn:microsoft.com/office/officeart/2005/8/layout/process4"/>
    <dgm:cxn modelId="{003565D4-9BC9-4757-9692-BF0B55389B46}" type="presOf" srcId="{CCC8112C-40C0-48CF-84FA-3216D8F6F21D}" destId="{932B4AED-38BA-4533-BBEE-42EDC31594E5}" srcOrd="0" destOrd="0" presId="urn:microsoft.com/office/officeart/2005/8/layout/process4"/>
    <dgm:cxn modelId="{06616B07-1A4D-42E3-8EC7-DE535C945854}" srcId="{C2A6F73A-9770-4D6D-A44A-54D48F28081F}" destId="{94B3FBA5-AEDD-45C2-AD9D-6D01EDE118A0}" srcOrd="1" destOrd="0" parTransId="{C60FB3B1-9F55-46E0-8D57-3BEEA72DC9B5}" sibTransId="{51639E03-0A2F-4074-B13D-4752E16F72F8}"/>
    <dgm:cxn modelId="{B2505447-D42E-4C24-958E-69CFA3B6411E}" srcId="{C2A6F73A-9770-4D6D-A44A-54D48F28081F}" destId="{CF02A9AC-B54F-404A-B878-FBF2FF0F63E2}" srcOrd="3" destOrd="0" parTransId="{06C61405-8C44-47D6-B936-2B17F54D2C1E}" sibTransId="{21A3B3DB-D804-4733-BC4F-1087487704D9}"/>
    <dgm:cxn modelId="{3BD35076-35B3-4DD1-AAA0-A9D81DBE67DD}" type="presOf" srcId="{C2A6F73A-9770-4D6D-A44A-54D48F28081F}" destId="{139A5B80-9537-4BDB-AAD8-EEE30721DAE7}" srcOrd="0" destOrd="0" presId="urn:microsoft.com/office/officeart/2005/8/layout/process4"/>
    <dgm:cxn modelId="{2A1D7161-76D4-43C3-9689-8F26F59D14E7}" srcId="{C2A6F73A-9770-4D6D-A44A-54D48F28081F}" destId="{4E560FBD-530B-44E2-9A22-2A2A08A39292}" srcOrd="0" destOrd="0" parTransId="{171B29E5-72E1-4490-8C95-901615A6EE06}" sibTransId="{C0A06894-798E-4D6B-A05D-392D98A8FB3E}"/>
    <dgm:cxn modelId="{E333C524-C5EF-4B01-89A1-BF216E6581DD}" srcId="{C2A6F73A-9770-4D6D-A44A-54D48F28081F}" destId="{0A33EAA6-0BA1-4862-BF59-D56018E5EE5D}" srcOrd="2" destOrd="0" parTransId="{425673E3-9BF2-4791-81A2-7FCF10475E2C}" sibTransId="{8F3323D6-CE7B-4C71-BB19-CA01198C4F46}"/>
    <dgm:cxn modelId="{D43435B0-E196-4C19-AFDD-3FDC2F8169A9}" type="presOf" srcId="{94B3FBA5-AEDD-45C2-AD9D-6D01EDE118A0}" destId="{69718C03-363C-4119-9CF5-9EE67E1B1B15}" srcOrd="0" destOrd="0" presId="urn:microsoft.com/office/officeart/2005/8/layout/process4"/>
    <dgm:cxn modelId="{15358EA0-A36D-424F-AB54-6C51EF551747}" srcId="{C2A6F73A-9770-4D6D-A44A-54D48F28081F}" destId="{CCC8112C-40C0-48CF-84FA-3216D8F6F21D}" srcOrd="4" destOrd="0" parTransId="{2FCD9005-D677-4C37-A3C2-53075CDE6B95}" sibTransId="{E0C87779-271D-43FD-B8F5-CAC2E327584F}"/>
    <dgm:cxn modelId="{9D931DD7-A0C9-435F-A00B-0A084BBE5FFA}" type="presOf" srcId="{4E560FBD-530B-44E2-9A22-2A2A08A39292}" destId="{E25C0E34-A1FD-4E0A-8A73-93DEF5A33D49}" srcOrd="0" destOrd="0" presId="urn:microsoft.com/office/officeart/2005/8/layout/process4"/>
    <dgm:cxn modelId="{33856FF9-7B02-45E5-B3F6-10CE3B00CC1D}" type="presParOf" srcId="{139A5B80-9537-4BDB-AAD8-EEE30721DAE7}" destId="{A613C78D-D6B2-4053-BAE0-E4E46D76C852}" srcOrd="0" destOrd="0" presId="urn:microsoft.com/office/officeart/2005/8/layout/process4"/>
    <dgm:cxn modelId="{FC184BB3-1C41-44EC-AB43-9464C5735B86}" type="presParOf" srcId="{A613C78D-D6B2-4053-BAE0-E4E46D76C852}" destId="{932B4AED-38BA-4533-BBEE-42EDC31594E5}" srcOrd="0" destOrd="0" presId="urn:microsoft.com/office/officeart/2005/8/layout/process4"/>
    <dgm:cxn modelId="{B0CCCB84-AE89-48B5-B7AB-7F1EC202A416}" type="presParOf" srcId="{139A5B80-9537-4BDB-AAD8-EEE30721DAE7}" destId="{F70AA469-C75A-4BCE-B9C5-BE75C7266DB4}" srcOrd="1" destOrd="0" presId="urn:microsoft.com/office/officeart/2005/8/layout/process4"/>
    <dgm:cxn modelId="{25DD430B-CD11-456C-8524-9CE61E0879F4}" type="presParOf" srcId="{139A5B80-9537-4BDB-AAD8-EEE30721DAE7}" destId="{5291E27E-7783-4464-BF69-DDC02F31798B}" srcOrd="2" destOrd="0" presId="urn:microsoft.com/office/officeart/2005/8/layout/process4"/>
    <dgm:cxn modelId="{AE459D05-3B2A-423C-B938-BB56FFE39FF5}" type="presParOf" srcId="{5291E27E-7783-4464-BF69-DDC02F31798B}" destId="{3C07BD9D-07E2-4B0F-BA2B-E2D65A74005B}" srcOrd="0" destOrd="0" presId="urn:microsoft.com/office/officeart/2005/8/layout/process4"/>
    <dgm:cxn modelId="{28A62422-90E4-4EB9-B6C6-B4286BD73937}" type="presParOf" srcId="{139A5B80-9537-4BDB-AAD8-EEE30721DAE7}" destId="{CAEF22E9-B3D1-4490-9F39-4C71438AF0FB}" srcOrd="3" destOrd="0" presId="urn:microsoft.com/office/officeart/2005/8/layout/process4"/>
    <dgm:cxn modelId="{254E6F73-A20E-43A5-8F18-58E8BB2A68C7}" type="presParOf" srcId="{139A5B80-9537-4BDB-AAD8-EEE30721DAE7}" destId="{E6D71349-F23A-4B2C-A52B-EF554371E720}" srcOrd="4" destOrd="0" presId="urn:microsoft.com/office/officeart/2005/8/layout/process4"/>
    <dgm:cxn modelId="{6D6A6C66-F203-4B1D-9616-2DBF5A313E75}" type="presParOf" srcId="{E6D71349-F23A-4B2C-A52B-EF554371E720}" destId="{3D7CE86E-77AB-4788-BAB2-51976B1135E8}" srcOrd="0" destOrd="0" presId="urn:microsoft.com/office/officeart/2005/8/layout/process4"/>
    <dgm:cxn modelId="{340D2A48-B7A1-43BF-B609-7A4349E86284}" type="presParOf" srcId="{139A5B80-9537-4BDB-AAD8-EEE30721DAE7}" destId="{53CA8B82-852B-4DD4-8306-982B5197C0C0}" srcOrd="5" destOrd="0" presId="urn:microsoft.com/office/officeart/2005/8/layout/process4"/>
    <dgm:cxn modelId="{FBBE6395-32DF-468C-B8C8-DE4FE33A8398}" type="presParOf" srcId="{139A5B80-9537-4BDB-AAD8-EEE30721DAE7}" destId="{4D2C6499-3E9E-4E3F-8724-4D67AE1508A3}" srcOrd="6" destOrd="0" presId="urn:microsoft.com/office/officeart/2005/8/layout/process4"/>
    <dgm:cxn modelId="{2FE4624E-8E73-4BC6-BF30-8D5242D1318E}" type="presParOf" srcId="{4D2C6499-3E9E-4E3F-8724-4D67AE1508A3}" destId="{69718C03-363C-4119-9CF5-9EE67E1B1B15}" srcOrd="0" destOrd="0" presId="urn:microsoft.com/office/officeart/2005/8/layout/process4"/>
    <dgm:cxn modelId="{27B5BB4E-481C-4DD5-A7C3-C4DC734E1AA4}" type="presParOf" srcId="{139A5B80-9537-4BDB-AAD8-EEE30721DAE7}" destId="{35322D7C-F354-4FB7-9517-48A7B38DD467}" srcOrd="7" destOrd="0" presId="urn:microsoft.com/office/officeart/2005/8/layout/process4"/>
    <dgm:cxn modelId="{29DFF2CC-F35D-41E4-93A4-129F7FE83826}" type="presParOf" srcId="{139A5B80-9537-4BDB-AAD8-EEE30721DAE7}" destId="{A3C99419-D868-4336-A562-7CBCCBEC1B21}" srcOrd="8" destOrd="0" presId="urn:microsoft.com/office/officeart/2005/8/layout/process4"/>
    <dgm:cxn modelId="{6F3B6109-EF11-48D4-B27C-B99F1173C804}" type="presParOf" srcId="{A3C99419-D868-4336-A562-7CBCCBEC1B21}" destId="{E25C0E34-A1FD-4E0A-8A73-93DEF5A33D49}" srcOrd="0" destOrd="0" presId="urn:microsoft.com/office/officeart/2005/8/layout/process4"/>
  </dgm:cxnLst>
  <dgm:bg/>
  <dgm:whole/>
</dgm:dataModel>
</file>

<file path=ppt/diagrams/data10.xml><?xml version="1.0" encoding="utf-8"?>
<dgm:dataModel xmlns:dgm="http://schemas.openxmlformats.org/drawingml/2006/diagram" xmlns:a="http://schemas.openxmlformats.org/drawingml/2006/main">
  <dgm:ptLst>
    <dgm:pt modelId="{7804BA20-7783-4A7F-B1AB-B94FDFF6157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BE179C0-9BBB-4B2D-983B-670D35771C0C}">
      <dgm:prSet custT="1"/>
      <dgm:spPr>
        <a:solidFill>
          <a:srgbClr val="C00000"/>
        </a:solidFill>
      </dgm:spPr>
      <dgm:t>
        <a:bodyPr/>
        <a:lstStyle/>
        <a:p>
          <a:pPr rtl="0"/>
          <a:r>
            <a:rPr lang="en-US" sz="2800" b="1" dirty="0" smtClean="0"/>
            <a:t>Countermeasures</a:t>
          </a:r>
          <a:endParaRPr lang="en-US" sz="2800" dirty="0"/>
        </a:p>
      </dgm:t>
    </dgm:pt>
    <dgm:pt modelId="{85BB56E4-9B71-4F63-8925-541622AB909C}" type="parTrans" cxnId="{8BF2623A-F720-4BBC-87AB-D498760159F6}">
      <dgm:prSet/>
      <dgm:spPr/>
      <dgm:t>
        <a:bodyPr/>
        <a:lstStyle/>
        <a:p>
          <a:endParaRPr lang="en-US"/>
        </a:p>
      </dgm:t>
    </dgm:pt>
    <dgm:pt modelId="{176D99B1-A832-4D80-AD72-BADCBF32F394}" type="sibTrans" cxnId="{8BF2623A-F720-4BBC-87AB-D498760159F6}">
      <dgm:prSet/>
      <dgm:spPr/>
      <dgm:t>
        <a:bodyPr/>
        <a:lstStyle/>
        <a:p>
          <a:endParaRPr lang="en-US"/>
        </a:p>
      </dgm:t>
    </dgm:pt>
    <dgm:pt modelId="{293B54FC-F133-4A83-954B-588462F0CCAE}">
      <dgm:prSet/>
      <dgm:spPr/>
      <dgm:t>
        <a:bodyPr/>
        <a:lstStyle/>
        <a:p>
          <a:pPr rtl="0"/>
          <a:r>
            <a:rPr lang="en-US" dirty="0" smtClean="0"/>
            <a:t>Make sure that SQL Server ports are not visible from outside of the perimeter network.</a:t>
          </a:r>
          <a:endParaRPr lang="en-US" dirty="0"/>
        </a:p>
      </dgm:t>
    </dgm:pt>
    <dgm:pt modelId="{0DEA5153-F14C-4B21-B5A1-21F4629633A2}" type="parTrans" cxnId="{707E4EAB-6C2C-41CE-ACAF-7D8CA980ADC7}">
      <dgm:prSet/>
      <dgm:spPr/>
      <dgm:t>
        <a:bodyPr/>
        <a:lstStyle/>
        <a:p>
          <a:endParaRPr lang="en-US"/>
        </a:p>
      </dgm:t>
    </dgm:pt>
    <dgm:pt modelId="{B7D0B024-ACD2-4EAB-B3D4-7D304DE82499}" type="sibTrans" cxnId="{707E4EAB-6C2C-41CE-ACAF-7D8CA980ADC7}">
      <dgm:prSet/>
      <dgm:spPr/>
      <dgm:t>
        <a:bodyPr/>
        <a:lstStyle/>
        <a:p>
          <a:endParaRPr lang="en-US"/>
        </a:p>
      </dgm:t>
    </dgm:pt>
    <dgm:pt modelId="{6A705AD9-E4B7-4A2B-99AB-AB9C1514C06F}">
      <dgm:prSet/>
      <dgm:spPr/>
      <dgm:t>
        <a:bodyPr/>
        <a:lstStyle/>
        <a:p>
          <a:pPr rtl="0"/>
          <a:r>
            <a:rPr lang="en-US" dirty="0" smtClean="0"/>
            <a:t>Within the perimeter, restrict direct access by unauthorized hosts, for example, by using IPSec or TCP/IP filters</a:t>
          </a:r>
          <a:endParaRPr lang="en-US" dirty="0"/>
        </a:p>
      </dgm:t>
    </dgm:pt>
    <dgm:pt modelId="{508F4497-9677-40C5-BE38-B6332C9EF38C}" type="parTrans" cxnId="{E9B81622-6CA9-46E7-9F55-25F87F350B23}">
      <dgm:prSet/>
      <dgm:spPr/>
      <dgm:t>
        <a:bodyPr/>
        <a:lstStyle/>
        <a:p>
          <a:endParaRPr lang="en-US"/>
        </a:p>
      </dgm:t>
    </dgm:pt>
    <dgm:pt modelId="{FDCD8D35-4ED4-4288-9C62-C558119A6362}" type="sibTrans" cxnId="{E9B81622-6CA9-46E7-9F55-25F87F350B23}">
      <dgm:prSet/>
      <dgm:spPr/>
      <dgm:t>
        <a:bodyPr/>
        <a:lstStyle/>
        <a:p>
          <a:endParaRPr lang="en-US"/>
        </a:p>
      </dgm:t>
    </dgm:pt>
    <dgm:pt modelId="{FBD637F9-8749-44FE-822F-19ABD82CE7C6}" type="pres">
      <dgm:prSet presAssocID="{7804BA20-7783-4A7F-B1AB-B94FDFF61574}" presName="linear" presStyleCnt="0">
        <dgm:presLayoutVars>
          <dgm:animLvl val="lvl"/>
          <dgm:resizeHandles val="exact"/>
        </dgm:presLayoutVars>
      </dgm:prSet>
      <dgm:spPr/>
      <dgm:t>
        <a:bodyPr/>
        <a:lstStyle/>
        <a:p>
          <a:endParaRPr lang="en-US"/>
        </a:p>
      </dgm:t>
    </dgm:pt>
    <dgm:pt modelId="{D35E6980-7A39-4A7D-8AA8-3867497B1837}" type="pres">
      <dgm:prSet presAssocID="{0BE179C0-9BBB-4B2D-983B-670D35771C0C}" presName="parentText" presStyleLbl="node1" presStyleIdx="0" presStyleCnt="3">
        <dgm:presLayoutVars>
          <dgm:chMax val="0"/>
          <dgm:bulletEnabled val="1"/>
        </dgm:presLayoutVars>
      </dgm:prSet>
      <dgm:spPr/>
      <dgm:t>
        <a:bodyPr/>
        <a:lstStyle/>
        <a:p>
          <a:endParaRPr lang="en-US"/>
        </a:p>
      </dgm:t>
    </dgm:pt>
    <dgm:pt modelId="{F4CF82A8-3A85-427A-AB8D-ADD854EA7B0A}" type="pres">
      <dgm:prSet presAssocID="{176D99B1-A832-4D80-AD72-BADCBF32F394}" presName="spacer" presStyleCnt="0"/>
      <dgm:spPr/>
    </dgm:pt>
    <dgm:pt modelId="{F7A78F46-B305-4D14-B2BC-0916CC219F64}" type="pres">
      <dgm:prSet presAssocID="{293B54FC-F133-4A83-954B-588462F0CCAE}" presName="parentText" presStyleLbl="node1" presStyleIdx="1" presStyleCnt="3">
        <dgm:presLayoutVars>
          <dgm:chMax val="0"/>
          <dgm:bulletEnabled val="1"/>
        </dgm:presLayoutVars>
      </dgm:prSet>
      <dgm:spPr/>
      <dgm:t>
        <a:bodyPr/>
        <a:lstStyle/>
        <a:p>
          <a:endParaRPr lang="en-US"/>
        </a:p>
      </dgm:t>
    </dgm:pt>
    <dgm:pt modelId="{BDDB545D-65AD-4315-8034-1A790628B2B1}" type="pres">
      <dgm:prSet presAssocID="{B7D0B024-ACD2-4EAB-B3D4-7D304DE82499}" presName="spacer" presStyleCnt="0"/>
      <dgm:spPr/>
    </dgm:pt>
    <dgm:pt modelId="{2C42EB43-ADB7-473B-8672-7F565CF1EAF4}" type="pres">
      <dgm:prSet presAssocID="{6A705AD9-E4B7-4A2B-99AB-AB9C1514C06F}" presName="parentText" presStyleLbl="node1" presStyleIdx="2" presStyleCnt="3">
        <dgm:presLayoutVars>
          <dgm:chMax val="0"/>
          <dgm:bulletEnabled val="1"/>
        </dgm:presLayoutVars>
      </dgm:prSet>
      <dgm:spPr/>
      <dgm:t>
        <a:bodyPr/>
        <a:lstStyle/>
        <a:p>
          <a:endParaRPr lang="en-US"/>
        </a:p>
      </dgm:t>
    </dgm:pt>
  </dgm:ptLst>
  <dgm:cxnLst>
    <dgm:cxn modelId="{8BF2623A-F720-4BBC-87AB-D498760159F6}" srcId="{7804BA20-7783-4A7F-B1AB-B94FDFF61574}" destId="{0BE179C0-9BBB-4B2D-983B-670D35771C0C}" srcOrd="0" destOrd="0" parTransId="{85BB56E4-9B71-4F63-8925-541622AB909C}" sibTransId="{176D99B1-A832-4D80-AD72-BADCBF32F394}"/>
    <dgm:cxn modelId="{C3A33B5A-F188-4ACD-A8B5-DC2FB46A7E7C}" type="presOf" srcId="{0BE179C0-9BBB-4B2D-983B-670D35771C0C}" destId="{D35E6980-7A39-4A7D-8AA8-3867497B1837}" srcOrd="0" destOrd="0" presId="urn:microsoft.com/office/officeart/2005/8/layout/vList2"/>
    <dgm:cxn modelId="{707E4EAB-6C2C-41CE-ACAF-7D8CA980ADC7}" srcId="{7804BA20-7783-4A7F-B1AB-B94FDFF61574}" destId="{293B54FC-F133-4A83-954B-588462F0CCAE}" srcOrd="1" destOrd="0" parTransId="{0DEA5153-F14C-4B21-B5A1-21F4629633A2}" sibTransId="{B7D0B024-ACD2-4EAB-B3D4-7D304DE82499}"/>
    <dgm:cxn modelId="{A2F8BFD8-8851-4329-9D5B-80CACC186492}" type="presOf" srcId="{6A705AD9-E4B7-4A2B-99AB-AB9C1514C06F}" destId="{2C42EB43-ADB7-473B-8672-7F565CF1EAF4}" srcOrd="0" destOrd="0" presId="urn:microsoft.com/office/officeart/2005/8/layout/vList2"/>
    <dgm:cxn modelId="{8618348C-6024-4274-9C50-900D7D132F81}" type="presOf" srcId="{7804BA20-7783-4A7F-B1AB-B94FDFF61574}" destId="{FBD637F9-8749-44FE-822F-19ABD82CE7C6}" srcOrd="0" destOrd="0" presId="urn:microsoft.com/office/officeart/2005/8/layout/vList2"/>
    <dgm:cxn modelId="{E39B75F0-F8DC-4B15-A1FE-F634F70CFFAF}" type="presOf" srcId="{293B54FC-F133-4A83-954B-588462F0CCAE}" destId="{F7A78F46-B305-4D14-B2BC-0916CC219F64}" srcOrd="0" destOrd="0" presId="urn:microsoft.com/office/officeart/2005/8/layout/vList2"/>
    <dgm:cxn modelId="{E9B81622-6CA9-46E7-9F55-25F87F350B23}" srcId="{7804BA20-7783-4A7F-B1AB-B94FDFF61574}" destId="{6A705AD9-E4B7-4A2B-99AB-AB9C1514C06F}" srcOrd="2" destOrd="0" parTransId="{508F4497-9677-40C5-BE38-B6332C9EF38C}" sibTransId="{FDCD8D35-4ED4-4288-9C62-C558119A6362}"/>
    <dgm:cxn modelId="{F268CE8E-8FCC-45FB-82EC-71D0B3718F6D}" type="presParOf" srcId="{FBD637F9-8749-44FE-822F-19ABD82CE7C6}" destId="{D35E6980-7A39-4A7D-8AA8-3867497B1837}" srcOrd="0" destOrd="0" presId="urn:microsoft.com/office/officeart/2005/8/layout/vList2"/>
    <dgm:cxn modelId="{D4A6BC32-F139-4AEC-90C7-DEA7F46874E8}" type="presParOf" srcId="{FBD637F9-8749-44FE-822F-19ABD82CE7C6}" destId="{F4CF82A8-3A85-427A-AB8D-ADD854EA7B0A}" srcOrd="1" destOrd="0" presId="urn:microsoft.com/office/officeart/2005/8/layout/vList2"/>
    <dgm:cxn modelId="{66D620D4-C4E2-43ED-8695-4EC7B2FCCE79}" type="presParOf" srcId="{FBD637F9-8749-44FE-822F-19ABD82CE7C6}" destId="{F7A78F46-B305-4D14-B2BC-0916CC219F64}" srcOrd="2" destOrd="0" presId="urn:microsoft.com/office/officeart/2005/8/layout/vList2"/>
    <dgm:cxn modelId="{F54934C1-721D-4DF2-9CC5-0EF3AE30BDB2}" type="presParOf" srcId="{FBD637F9-8749-44FE-822F-19ABD82CE7C6}" destId="{BDDB545D-65AD-4315-8034-1A790628B2B1}" srcOrd="3" destOrd="0" presId="urn:microsoft.com/office/officeart/2005/8/layout/vList2"/>
    <dgm:cxn modelId="{0BAEC1C7-DC7E-41A8-A66B-145722489FCF}" type="presParOf" srcId="{FBD637F9-8749-44FE-822F-19ABD82CE7C6}" destId="{2C42EB43-ADB7-473B-8672-7F565CF1EAF4}" srcOrd="4" destOrd="0" presId="urn:microsoft.com/office/officeart/2005/8/layout/vList2"/>
  </dgm:cxnLst>
  <dgm:bg/>
  <dgm:whole/>
</dgm:dataModel>
</file>

<file path=ppt/diagrams/data11.xml><?xml version="1.0" encoding="utf-8"?>
<dgm:dataModel xmlns:dgm="http://schemas.openxmlformats.org/drawingml/2006/diagram" xmlns:a="http://schemas.openxmlformats.org/drawingml/2006/main">
  <dgm:ptLst>
    <dgm:pt modelId="{292D17B7-FE2D-4EA9-961A-14B87236194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1DCFDB1-6A5F-4CBC-BBD3-AF35E21BD496}">
      <dgm:prSet/>
      <dgm:spPr>
        <a:solidFill>
          <a:srgbClr val="C00000"/>
        </a:solidFill>
      </dgm:spPr>
      <dgm:t>
        <a:bodyPr/>
        <a:lstStyle/>
        <a:p>
          <a:pPr rtl="0"/>
          <a:r>
            <a:rPr lang="en-US" b="1" dirty="0" smtClean="0"/>
            <a:t>Vulnerabilities</a:t>
          </a:r>
          <a:endParaRPr lang="en-US" dirty="0"/>
        </a:p>
      </dgm:t>
    </dgm:pt>
    <dgm:pt modelId="{D811AE7A-3A79-4844-A241-86CBD93BF485}" type="parTrans" cxnId="{514B6AC4-9C09-4E41-A961-DEB53B21A46F}">
      <dgm:prSet/>
      <dgm:spPr/>
      <dgm:t>
        <a:bodyPr/>
        <a:lstStyle/>
        <a:p>
          <a:endParaRPr lang="en-US"/>
        </a:p>
      </dgm:t>
    </dgm:pt>
    <dgm:pt modelId="{6F840A64-2BF2-4461-A4A4-939908D88931}" type="sibTrans" cxnId="{514B6AC4-9C09-4E41-A961-DEB53B21A46F}">
      <dgm:prSet/>
      <dgm:spPr/>
      <dgm:t>
        <a:bodyPr/>
        <a:lstStyle/>
        <a:p>
          <a:endParaRPr lang="en-US"/>
        </a:p>
      </dgm:t>
    </dgm:pt>
    <dgm:pt modelId="{7FF03561-22C9-4596-8D60-84A0CDABAA01}">
      <dgm:prSet/>
      <dgm:spPr/>
      <dgm:t>
        <a:bodyPr/>
        <a:lstStyle/>
        <a:p>
          <a:pPr rtl="0"/>
          <a:r>
            <a:rPr lang="en-US" dirty="0" smtClean="0"/>
            <a:t>Weak or blank passwords</a:t>
          </a:r>
          <a:endParaRPr lang="en-US" dirty="0"/>
        </a:p>
      </dgm:t>
    </dgm:pt>
    <dgm:pt modelId="{AFC01460-E91A-42A7-8EAF-1F6B1AE6343F}" type="parTrans" cxnId="{BFA3D603-6112-40DA-9368-0D8C70F74A7C}">
      <dgm:prSet/>
      <dgm:spPr/>
      <dgm:t>
        <a:bodyPr/>
        <a:lstStyle/>
        <a:p>
          <a:endParaRPr lang="en-US"/>
        </a:p>
      </dgm:t>
    </dgm:pt>
    <dgm:pt modelId="{D913C136-C6E9-40A8-9319-26926F1AD267}" type="sibTrans" cxnId="{BFA3D603-6112-40DA-9368-0D8C70F74A7C}">
      <dgm:prSet/>
      <dgm:spPr/>
      <dgm:t>
        <a:bodyPr/>
        <a:lstStyle/>
        <a:p>
          <a:endParaRPr lang="en-US"/>
        </a:p>
      </dgm:t>
    </dgm:pt>
    <dgm:pt modelId="{F0868D16-D4D1-482C-AA44-F479441EACE6}">
      <dgm:prSet/>
      <dgm:spPr/>
      <dgm:t>
        <a:bodyPr/>
        <a:lstStyle/>
        <a:p>
          <a:pPr rtl="0"/>
          <a:r>
            <a:rPr lang="en-US" dirty="0" smtClean="0"/>
            <a:t>Passwords that contain everyday words</a:t>
          </a:r>
          <a:endParaRPr lang="en-US" dirty="0"/>
        </a:p>
      </dgm:t>
    </dgm:pt>
    <dgm:pt modelId="{A1C0C12E-CB39-4754-8135-EFCF0EAE5525}" type="parTrans" cxnId="{9B76FE3A-D369-405A-B85A-E3F114F67C54}">
      <dgm:prSet/>
      <dgm:spPr/>
      <dgm:t>
        <a:bodyPr/>
        <a:lstStyle/>
        <a:p>
          <a:endParaRPr lang="en-US"/>
        </a:p>
      </dgm:t>
    </dgm:pt>
    <dgm:pt modelId="{FD55254C-9414-4395-9023-0F0266C39ECD}" type="sibTrans" cxnId="{9B76FE3A-D369-405A-B85A-E3F114F67C54}">
      <dgm:prSet/>
      <dgm:spPr/>
      <dgm:t>
        <a:bodyPr/>
        <a:lstStyle/>
        <a:p>
          <a:endParaRPr lang="en-US"/>
        </a:p>
      </dgm:t>
    </dgm:pt>
    <dgm:pt modelId="{675C20BB-95F4-4244-BC56-3376E2EDC9EB}" type="pres">
      <dgm:prSet presAssocID="{292D17B7-FE2D-4EA9-961A-14B872361947}" presName="linear" presStyleCnt="0">
        <dgm:presLayoutVars>
          <dgm:animLvl val="lvl"/>
          <dgm:resizeHandles val="exact"/>
        </dgm:presLayoutVars>
      </dgm:prSet>
      <dgm:spPr/>
      <dgm:t>
        <a:bodyPr/>
        <a:lstStyle/>
        <a:p>
          <a:endParaRPr lang="en-US"/>
        </a:p>
      </dgm:t>
    </dgm:pt>
    <dgm:pt modelId="{153FDDBC-F5B2-4D19-BDA5-FB141F966C1D}" type="pres">
      <dgm:prSet presAssocID="{F1DCFDB1-6A5F-4CBC-BBD3-AF35E21BD496}" presName="parentText" presStyleLbl="node1" presStyleIdx="0" presStyleCnt="3">
        <dgm:presLayoutVars>
          <dgm:chMax val="0"/>
          <dgm:bulletEnabled val="1"/>
        </dgm:presLayoutVars>
      </dgm:prSet>
      <dgm:spPr/>
      <dgm:t>
        <a:bodyPr/>
        <a:lstStyle/>
        <a:p>
          <a:endParaRPr lang="en-US"/>
        </a:p>
      </dgm:t>
    </dgm:pt>
    <dgm:pt modelId="{B183A382-A2DC-487D-8765-5371D9492751}" type="pres">
      <dgm:prSet presAssocID="{6F840A64-2BF2-4461-A4A4-939908D88931}" presName="spacer" presStyleCnt="0"/>
      <dgm:spPr/>
    </dgm:pt>
    <dgm:pt modelId="{1250CF30-6D15-475C-8478-56DBD6D6B442}" type="pres">
      <dgm:prSet presAssocID="{7FF03561-22C9-4596-8D60-84A0CDABAA01}" presName="parentText" presStyleLbl="node1" presStyleIdx="1" presStyleCnt="3">
        <dgm:presLayoutVars>
          <dgm:chMax val="0"/>
          <dgm:bulletEnabled val="1"/>
        </dgm:presLayoutVars>
      </dgm:prSet>
      <dgm:spPr/>
      <dgm:t>
        <a:bodyPr/>
        <a:lstStyle/>
        <a:p>
          <a:endParaRPr lang="en-US"/>
        </a:p>
      </dgm:t>
    </dgm:pt>
    <dgm:pt modelId="{3DB8F63B-D91D-42DD-B13B-4C086922A066}" type="pres">
      <dgm:prSet presAssocID="{D913C136-C6E9-40A8-9319-26926F1AD267}" presName="spacer" presStyleCnt="0"/>
      <dgm:spPr/>
    </dgm:pt>
    <dgm:pt modelId="{6B09F4E5-F89A-4607-82C0-344CDE384CFD}" type="pres">
      <dgm:prSet presAssocID="{F0868D16-D4D1-482C-AA44-F479441EACE6}" presName="parentText" presStyleLbl="node1" presStyleIdx="2" presStyleCnt="3">
        <dgm:presLayoutVars>
          <dgm:chMax val="0"/>
          <dgm:bulletEnabled val="1"/>
        </dgm:presLayoutVars>
      </dgm:prSet>
      <dgm:spPr/>
      <dgm:t>
        <a:bodyPr/>
        <a:lstStyle/>
        <a:p>
          <a:endParaRPr lang="en-US"/>
        </a:p>
      </dgm:t>
    </dgm:pt>
  </dgm:ptLst>
  <dgm:cxnLst>
    <dgm:cxn modelId="{E3BE60DF-B02F-4188-ACC7-D120B2FE6870}" type="presOf" srcId="{F0868D16-D4D1-482C-AA44-F479441EACE6}" destId="{6B09F4E5-F89A-4607-82C0-344CDE384CFD}" srcOrd="0" destOrd="0" presId="urn:microsoft.com/office/officeart/2005/8/layout/vList2"/>
    <dgm:cxn modelId="{BFA3D603-6112-40DA-9368-0D8C70F74A7C}" srcId="{292D17B7-FE2D-4EA9-961A-14B872361947}" destId="{7FF03561-22C9-4596-8D60-84A0CDABAA01}" srcOrd="1" destOrd="0" parTransId="{AFC01460-E91A-42A7-8EAF-1F6B1AE6343F}" sibTransId="{D913C136-C6E9-40A8-9319-26926F1AD267}"/>
    <dgm:cxn modelId="{432E6C94-7872-4A31-AF25-9DCEACB6F702}" type="presOf" srcId="{7FF03561-22C9-4596-8D60-84A0CDABAA01}" destId="{1250CF30-6D15-475C-8478-56DBD6D6B442}" srcOrd="0" destOrd="0" presId="urn:microsoft.com/office/officeart/2005/8/layout/vList2"/>
    <dgm:cxn modelId="{3FEDD780-088B-434F-BB95-8EB45DFD47CF}" type="presOf" srcId="{292D17B7-FE2D-4EA9-961A-14B872361947}" destId="{675C20BB-95F4-4244-BC56-3376E2EDC9EB}" srcOrd="0" destOrd="0" presId="urn:microsoft.com/office/officeart/2005/8/layout/vList2"/>
    <dgm:cxn modelId="{06D14B5D-B39E-492E-BDFF-7828CF025E5B}" type="presOf" srcId="{F1DCFDB1-6A5F-4CBC-BBD3-AF35E21BD496}" destId="{153FDDBC-F5B2-4D19-BDA5-FB141F966C1D}" srcOrd="0" destOrd="0" presId="urn:microsoft.com/office/officeart/2005/8/layout/vList2"/>
    <dgm:cxn modelId="{9B76FE3A-D369-405A-B85A-E3F114F67C54}" srcId="{292D17B7-FE2D-4EA9-961A-14B872361947}" destId="{F0868D16-D4D1-482C-AA44-F479441EACE6}" srcOrd="2" destOrd="0" parTransId="{A1C0C12E-CB39-4754-8135-EFCF0EAE5525}" sibTransId="{FD55254C-9414-4395-9023-0F0266C39ECD}"/>
    <dgm:cxn modelId="{514B6AC4-9C09-4E41-A961-DEB53B21A46F}" srcId="{292D17B7-FE2D-4EA9-961A-14B872361947}" destId="{F1DCFDB1-6A5F-4CBC-BBD3-AF35E21BD496}" srcOrd="0" destOrd="0" parTransId="{D811AE7A-3A79-4844-A241-86CBD93BF485}" sibTransId="{6F840A64-2BF2-4461-A4A4-939908D88931}"/>
    <dgm:cxn modelId="{838599BF-E369-441F-A2C9-1EA797FD40D1}" type="presParOf" srcId="{675C20BB-95F4-4244-BC56-3376E2EDC9EB}" destId="{153FDDBC-F5B2-4D19-BDA5-FB141F966C1D}" srcOrd="0" destOrd="0" presId="urn:microsoft.com/office/officeart/2005/8/layout/vList2"/>
    <dgm:cxn modelId="{62288676-9CDC-4C5C-AEDB-C741A5A1ACA8}" type="presParOf" srcId="{675C20BB-95F4-4244-BC56-3376E2EDC9EB}" destId="{B183A382-A2DC-487D-8765-5371D9492751}" srcOrd="1" destOrd="0" presId="urn:microsoft.com/office/officeart/2005/8/layout/vList2"/>
    <dgm:cxn modelId="{A04AC7A1-B2D1-4429-9C12-A48F328A3148}" type="presParOf" srcId="{675C20BB-95F4-4244-BC56-3376E2EDC9EB}" destId="{1250CF30-6D15-475C-8478-56DBD6D6B442}" srcOrd="2" destOrd="0" presId="urn:microsoft.com/office/officeart/2005/8/layout/vList2"/>
    <dgm:cxn modelId="{6247DCE6-B7CE-422B-9587-B13DB6D15F1F}" type="presParOf" srcId="{675C20BB-95F4-4244-BC56-3376E2EDC9EB}" destId="{3DB8F63B-D91D-42DD-B13B-4C086922A066}" srcOrd="3" destOrd="0" presId="urn:microsoft.com/office/officeart/2005/8/layout/vList2"/>
    <dgm:cxn modelId="{67A9AE6C-0951-463F-BED2-3B7EF3F1AC24}" type="presParOf" srcId="{675C20BB-95F4-4244-BC56-3376E2EDC9EB}" destId="{6B09F4E5-F89A-4607-82C0-344CDE384CFD}" srcOrd="4" destOrd="0" presId="urn:microsoft.com/office/officeart/2005/8/layout/vList2"/>
  </dgm:cxnLst>
  <dgm:bg/>
  <dgm:whole/>
</dgm:dataModel>
</file>

<file path=ppt/diagrams/data12.xml><?xml version="1.0" encoding="utf-8"?>
<dgm:dataModel xmlns:dgm="http://schemas.openxmlformats.org/drawingml/2006/diagram" xmlns:a="http://schemas.openxmlformats.org/drawingml/2006/main">
  <dgm:ptLst>
    <dgm:pt modelId="{EA6D601E-996E-42A4-8CFC-22DFBE04BDC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2E54B14-4A2D-4101-AD6E-00286EE05FEB}">
      <dgm:prSet custT="1"/>
      <dgm:spPr>
        <a:solidFill>
          <a:srgbClr val="C00000"/>
        </a:solidFill>
      </dgm:spPr>
      <dgm:t>
        <a:bodyPr/>
        <a:lstStyle/>
        <a:p>
          <a:pPr rtl="0"/>
          <a:r>
            <a:rPr lang="en-US" sz="2800" b="1" dirty="0" smtClean="0"/>
            <a:t>Countermeasures</a:t>
          </a:r>
          <a:endParaRPr lang="en-US" sz="2000" dirty="0"/>
        </a:p>
      </dgm:t>
    </dgm:pt>
    <dgm:pt modelId="{4A244186-F416-4E6C-B517-E07540E13AA0}" type="parTrans" cxnId="{63D6E43A-9BA7-4E6F-BA7C-0829FED687D9}">
      <dgm:prSet/>
      <dgm:spPr/>
      <dgm:t>
        <a:bodyPr/>
        <a:lstStyle/>
        <a:p>
          <a:endParaRPr lang="en-US"/>
        </a:p>
      </dgm:t>
    </dgm:pt>
    <dgm:pt modelId="{4C72D8FD-71AD-4D6A-992F-3B116913FEAB}" type="sibTrans" cxnId="{63D6E43A-9BA7-4E6F-BA7C-0829FED687D9}">
      <dgm:prSet/>
      <dgm:spPr/>
      <dgm:t>
        <a:bodyPr/>
        <a:lstStyle/>
        <a:p>
          <a:endParaRPr lang="en-US"/>
        </a:p>
      </dgm:t>
    </dgm:pt>
    <dgm:pt modelId="{D2D48809-6E57-41E3-9A4D-BFA64DF01E67}">
      <dgm:prSet/>
      <dgm:spPr/>
      <dgm:t>
        <a:bodyPr/>
        <a:lstStyle/>
        <a:p>
          <a:pPr rtl="0"/>
          <a:r>
            <a:rPr lang="en-US" dirty="0" smtClean="0"/>
            <a:t>Create passwords for SQL Server login accounts that meet complexity requirements.</a:t>
          </a:r>
          <a:endParaRPr lang="en-US" dirty="0"/>
        </a:p>
      </dgm:t>
    </dgm:pt>
    <dgm:pt modelId="{9A2D5611-C371-4ABD-9685-22FA5D85F26F}" type="parTrans" cxnId="{B2124D24-A97D-4F04-8455-80AED4CAED07}">
      <dgm:prSet/>
      <dgm:spPr/>
      <dgm:t>
        <a:bodyPr/>
        <a:lstStyle/>
        <a:p>
          <a:endParaRPr lang="en-US"/>
        </a:p>
      </dgm:t>
    </dgm:pt>
    <dgm:pt modelId="{57F89B22-5FD5-47B1-A525-9DCD98C7A8DF}" type="sibTrans" cxnId="{B2124D24-A97D-4F04-8455-80AED4CAED07}">
      <dgm:prSet/>
      <dgm:spPr/>
      <dgm:t>
        <a:bodyPr/>
        <a:lstStyle/>
        <a:p>
          <a:endParaRPr lang="en-US"/>
        </a:p>
      </dgm:t>
    </dgm:pt>
    <dgm:pt modelId="{0885BA0B-1B0D-4E19-8450-F997863E94A4}">
      <dgm:prSet/>
      <dgm:spPr/>
      <dgm:t>
        <a:bodyPr/>
        <a:lstStyle/>
        <a:p>
          <a:pPr rtl="0"/>
          <a:r>
            <a:rPr lang="en-US" dirty="0" smtClean="0"/>
            <a:t>Avoid passwords that contain common words found in the dictionary.</a:t>
          </a:r>
          <a:endParaRPr lang="en-US" dirty="0"/>
        </a:p>
      </dgm:t>
    </dgm:pt>
    <dgm:pt modelId="{2DA4C15B-FE40-4F26-B950-7D16B18047B8}" type="parTrans" cxnId="{6AFCA258-32D4-471F-8275-0B9C6F75D80E}">
      <dgm:prSet/>
      <dgm:spPr/>
      <dgm:t>
        <a:bodyPr/>
        <a:lstStyle/>
        <a:p>
          <a:endParaRPr lang="en-US"/>
        </a:p>
      </dgm:t>
    </dgm:pt>
    <dgm:pt modelId="{CDA14B14-9761-4F48-9B63-596E2AFD893F}" type="sibTrans" cxnId="{6AFCA258-32D4-471F-8275-0B9C6F75D80E}">
      <dgm:prSet/>
      <dgm:spPr/>
      <dgm:t>
        <a:bodyPr/>
        <a:lstStyle/>
        <a:p>
          <a:endParaRPr lang="en-US"/>
        </a:p>
      </dgm:t>
    </dgm:pt>
    <dgm:pt modelId="{2DDC16A9-4643-4640-94CA-1DADDBB5DA88}" type="pres">
      <dgm:prSet presAssocID="{EA6D601E-996E-42A4-8CFC-22DFBE04BDC3}" presName="linear" presStyleCnt="0">
        <dgm:presLayoutVars>
          <dgm:animLvl val="lvl"/>
          <dgm:resizeHandles val="exact"/>
        </dgm:presLayoutVars>
      </dgm:prSet>
      <dgm:spPr/>
      <dgm:t>
        <a:bodyPr/>
        <a:lstStyle/>
        <a:p>
          <a:endParaRPr lang="en-US"/>
        </a:p>
      </dgm:t>
    </dgm:pt>
    <dgm:pt modelId="{E153FD60-56BC-4DBF-AD43-483F563B0F83}" type="pres">
      <dgm:prSet presAssocID="{D2E54B14-4A2D-4101-AD6E-00286EE05FEB}" presName="parentText" presStyleLbl="node1" presStyleIdx="0" presStyleCnt="3">
        <dgm:presLayoutVars>
          <dgm:chMax val="0"/>
          <dgm:bulletEnabled val="1"/>
        </dgm:presLayoutVars>
      </dgm:prSet>
      <dgm:spPr/>
      <dgm:t>
        <a:bodyPr/>
        <a:lstStyle/>
        <a:p>
          <a:endParaRPr lang="en-US"/>
        </a:p>
      </dgm:t>
    </dgm:pt>
    <dgm:pt modelId="{E072612E-15E7-45A4-8B02-491822EFE1DB}" type="pres">
      <dgm:prSet presAssocID="{4C72D8FD-71AD-4D6A-992F-3B116913FEAB}" presName="spacer" presStyleCnt="0"/>
      <dgm:spPr/>
    </dgm:pt>
    <dgm:pt modelId="{BD3FCE6F-1B13-4B67-8455-D15295C83081}" type="pres">
      <dgm:prSet presAssocID="{D2D48809-6E57-41E3-9A4D-BFA64DF01E67}" presName="parentText" presStyleLbl="node1" presStyleIdx="1" presStyleCnt="3">
        <dgm:presLayoutVars>
          <dgm:chMax val="0"/>
          <dgm:bulletEnabled val="1"/>
        </dgm:presLayoutVars>
      </dgm:prSet>
      <dgm:spPr/>
      <dgm:t>
        <a:bodyPr/>
        <a:lstStyle/>
        <a:p>
          <a:endParaRPr lang="en-US"/>
        </a:p>
      </dgm:t>
    </dgm:pt>
    <dgm:pt modelId="{FA31BCCC-BC18-4E8E-8B30-F42F0B9304D8}" type="pres">
      <dgm:prSet presAssocID="{57F89B22-5FD5-47B1-A525-9DCD98C7A8DF}" presName="spacer" presStyleCnt="0"/>
      <dgm:spPr/>
    </dgm:pt>
    <dgm:pt modelId="{F0CD4102-405C-407B-BEDB-FE8C37C55A39}" type="pres">
      <dgm:prSet presAssocID="{0885BA0B-1B0D-4E19-8450-F997863E94A4}" presName="parentText" presStyleLbl="node1" presStyleIdx="2" presStyleCnt="3">
        <dgm:presLayoutVars>
          <dgm:chMax val="0"/>
          <dgm:bulletEnabled val="1"/>
        </dgm:presLayoutVars>
      </dgm:prSet>
      <dgm:spPr/>
      <dgm:t>
        <a:bodyPr/>
        <a:lstStyle/>
        <a:p>
          <a:endParaRPr lang="en-US"/>
        </a:p>
      </dgm:t>
    </dgm:pt>
  </dgm:ptLst>
  <dgm:cxnLst>
    <dgm:cxn modelId="{6AFCA258-32D4-471F-8275-0B9C6F75D80E}" srcId="{EA6D601E-996E-42A4-8CFC-22DFBE04BDC3}" destId="{0885BA0B-1B0D-4E19-8450-F997863E94A4}" srcOrd="2" destOrd="0" parTransId="{2DA4C15B-FE40-4F26-B950-7D16B18047B8}" sibTransId="{CDA14B14-9761-4F48-9B63-596E2AFD893F}"/>
    <dgm:cxn modelId="{1D7B5CE4-7AEC-4E74-A533-699BAA6B305A}" type="presOf" srcId="{0885BA0B-1B0D-4E19-8450-F997863E94A4}" destId="{F0CD4102-405C-407B-BEDB-FE8C37C55A39}" srcOrd="0" destOrd="0" presId="urn:microsoft.com/office/officeart/2005/8/layout/vList2"/>
    <dgm:cxn modelId="{63D6E43A-9BA7-4E6F-BA7C-0829FED687D9}" srcId="{EA6D601E-996E-42A4-8CFC-22DFBE04BDC3}" destId="{D2E54B14-4A2D-4101-AD6E-00286EE05FEB}" srcOrd="0" destOrd="0" parTransId="{4A244186-F416-4E6C-B517-E07540E13AA0}" sibTransId="{4C72D8FD-71AD-4D6A-992F-3B116913FEAB}"/>
    <dgm:cxn modelId="{B2124D24-A97D-4F04-8455-80AED4CAED07}" srcId="{EA6D601E-996E-42A4-8CFC-22DFBE04BDC3}" destId="{D2D48809-6E57-41E3-9A4D-BFA64DF01E67}" srcOrd="1" destOrd="0" parTransId="{9A2D5611-C371-4ABD-9685-22FA5D85F26F}" sibTransId="{57F89B22-5FD5-47B1-A525-9DCD98C7A8DF}"/>
    <dgm:cxn modelId="{0B86BB89-91CF-489D-96EB-1BD6F8F492DD}" type="presOf" srcId="{D2E54B14-4A2D-4101-AD6E-00286EE05FEB}" destId="{E153FD60-56BC-4DBF-AD43-483F563B0F83}" srcOrd="0" destOrd="0" presId="urn:microsoft.com/office/officeart/2005/8/layout/vList2"/>
    <dgm:cxn modelId="{CDB84420-AD54-4DB0-BE34-88EC3A969B65}" type="presOf" srcId="{D2D48809-6E57-41E3-9A4D-BFA64DF01E67}" destId="{BD3FCE6F-1B13-4B67-8455-D15295C83081}" srcOrd="0" destOrd="0" presId="urn:microsoft.com/office/officeart/2005/8/layout/vList2"/>
    <dgm:cxn modelId="{864A7E1D-394D-4F55-BA87-BE7B83FF2B7D}" type="presOf" srcId="{EA6D601E-996E-42A4-8CFC-22DFBE04BDC3}" destId="{2DDC16A9-4643-4640-94CA-1DADDBB5DA88}" srcOrd="0" destOrd="0" presId="urn:microsoft.com/office/officeart/2005/8/layout/vList2"/>
    <dgm:cxn modelId="{41842EC0-A7E5-4359-B7DB-04D409D6055E}" type="presParOf" srcId="{2DDC16A9-4643-4640-94CA-1DADDBB5DA88}" destId="{E153FD60-56BC-4DBF-AD43-483F563B0F83}" srcOrd="0" destOrd="0" presId="urn:microsoft.com/office/officeart/2005/8/layout/vList2"/>
    <dgm:cxn modelId="{D4C6CA82-5FA8-4177-B774-183476BCC0CF}" type="presParOf" srcId="{2DDC16A9-4643-4640-94CA-1DADDBB5DA88}" destId="{E072612E-15E7-45A4-8B02-491822EFE1DB}" srcOrd="1" destOrd="0" presId="urn:microsoft.com/office/officeart/2005/8/layout/vList2"/>
    <dgm:cxn modelId="{099734CD-D0F0-4592-ABF1-6DC045C072BA}" type="presParOf" srcId="{2DDC16A9-4643-4640-94CA-1DADDBB5DA88}" destId="{BD3FCE6F-1B13-4B67-8455-D15295C83081}" srcOrd="2" destOrd="0" presId="urn:microsoft.com/office/officeart/2005/8/layout/vList2"/>
    <dgm:cxn modelId="{E8134DF4-ED6B-4CC8-A84C-0FD06E197BD3}" type="presParOf" srcId="{2DDC16A9-4643-4640-94CA-1DADDBB5DA88}" destId="{FA31BCCC-BC18-4E8E-8B30-F42F0B9304D8}" srcOrd="3" destOrd="0" presId="urn:microsoft.com/office/officeart/2005/8/layout/vList2"/>
    <dgm:cxn modelId="{38D4D127-06A3-4217-94B3-1BF242C8715F}" type="presParOf" srcId="{2DDC16A9-4643-4640-94CA-1DADDBB5DA88}" destId="{F0CD4102-405C-407B-BEDB-FE8C37C55A39}" srcOrd="4" destOrd="0" presId="urn:microsoft.com/office/officeart/2005/8/layout/vList2"/>
  </dgm:cxnLst>
  <dgm:bg/>
  <dgm:whole/>
</dgm:dataModel>
</file>

<file path=ppt/diagrams/data13.xml><?xml version="1.0" encoding="utf-8"?>
<dgm:dataModel xmlns:dgm="http://schemas.openxmlformats.org/drawingml/2006/diagram" xmlns:a="http://schemas.openxmlformats.org/drawingml/2006/main">
  <dgm:ptLst>
    <dgm:pt modelId="{217A31D4-A1DD-4E9E-BA14-7BBA71D865F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4CF64C1-8AB5-4EE7-A4D6-F67D57003B61}">
      <dgm:prSet/>
      <dgm:spPr>
        <a:solidFill>
          <a:srgbClr val="C00000"/>
        </a:solidFill>
      </dgm:spPr>
      <dgm:t>
        <a:bodyPr/>
        <a:lstStyle/>
        <a:p>
          <a:pPr rtl="0"/>
          <a:r>
            <a:rPr lang="en-US" b="1" dirty="0" smtClean="0"/>
            <a:t>Vulnerabilities</a:t>
          </a:r>
          <a:endParaRPr lang="en-US" dirty="0"/>
        </a:p>
      </dgm:t>
    </dgm:pt>
    <dgm:pt modelId="{5FCFAD44-910E-4E83-B374-E21EFC91A994}" type="parTrans" cxnId="{9FF9E6E6-EAA8-4560-8BC0-40B5375838CC}">
      <dgm:prSet/>
      <dgm:spPr/>
      <dgm:t>
        <a:bodyPr/>
        <a:lstStyle/>
        <a:p>
          <a:endParaRPr lang="en-US"/>
        </a:p>
      </dgm:t>
    </dgm:pt>
    <dgm:pt modelId="{9673A948-F448-4521-A454-B179DFBEC4F0}" type="sibTrans" cxnId="{9FF9E6E6-EAA8-4560-8BC0-40B5375838CC}">
      <dgm:prSet/>
      <dgm:spPr/>
      <dgm:t>
        <a:bodyPr/>
        <a:lstStyle/>
        <a:p>
          <a:endParaRPr lang="en-US"/>
        </a:p>
      </dgm:t>
    </dgm:pt>
    <dgm:pt modelId="{5572F409-CC36-4465-B969-337212D95214}">
      <dgm:prSet/>
      <dgm:spPr/>
      <dgm:t>
        <a:bodyPr/>
        <a:lstStyle/>
        <a:p>
          <a:pPr rtl="0"/>
          <a:r>
            <a:rPr lang="en-US" dirty="0" smtClean="0"/>
            <a:t>Insecure communication channels</a:t>
          </a:r>
          <a:endParaRPr lang="en-US" dirty="0"/>
        </a:p>
      </dgm:t>
    </dgm:pt>
    <dgm:pt modelId="{C059871C-1A4D-4358-AB85-275D03D10B79}" type="parTrans" cxnId="{F03A21E0-E57F-4E74-B571-E85B26037253}">
      <dgm:prSet/>
      <dgm:spPr/>
      <dgm:t>
        <a:bodyPr/>
        <a:lstStyle/>
        <a:p>
          <a:endParaRPr lang="en-US"/>
        </a:p>
      </dgm:t>
    </dgm:pt>
    <dgm:pt modelId="{4993254A-F54C-4ACF-903F-1A85ECB3A25B}" type="sibTrans" cxnId="{F03A21E0-E57F-4E74-B571-E85B26037253}">
      <dgm:prSet/>
      <dgm:spPr/>
      <dgm:t>
        <a:bodyPr/>
        <a:lstStyle/>
        <a:p>
          <a:endParaRPr lang="en-US"/>
        </a:p>
      </dgm:t>
    </dgm:pt>
    <dgm:pt modelId="{8FF2180A-6DFB-4747-B04C-8BCFC4616B7F}">
      <dgm:prSet/>
      <dgm:spPr/>
      <dgm:t>
        <a:bodyPr/>
        <a:lstStyle/>
        <a:p>
          <a:pPr rtl="0"/>
          <a:r>
            <a:rPr lang="en-US" dirty="0" smtClean="0"/>
            <a:t>Passing credentials in clear text to the  database; for example:</a:t>
          </a:r>
          <a:endParaRPr lang="en-US" dirty="0"/>
        </a:p>
      </dgm:t>
    </dgm:pt>
    <dgm:pt modelId="{602B66A9-5943-4B74-99B9-5A9E3C4F3BAD}" type="parTrans" cxnId="{BE05216C-67B1-4294-AF4F-2C10457C621A}">
      <dgm:prSet/>
      <dgm:spPr/>
      <dgm:t>
        <a:bodyPr/>
        <a:lstStyle/>
        <a:p>
          <a:endParaRPr lang="en-US"/>
        </a:p>
      </dgm:t>
    </dgm:pt>
    <dgm:pt modelId="{B04E927B-10C8-4284-B0E8-FC6899E3E89F}" type="sibTrans" cxnId="{BE05216C-67B1-4294-AF4F-2C10457C621A}">
      <dgm:prSet/>
      <dgm:spPr/>
      <dgm:t>
        <a:bodyPr/>
        <a:lstStyle/>
        <a:p>
          <a:endParaRPr lang="en-US"/>
        </a:p>
      </dgm:t>
    </dgm:pt>
    <dgm:pt modelId="{AFC94B04-A9AA-4F15-80C3-FA799ACB91F3}">
      <dgm:prSet/>
      <dgm:spPr/>
      <dgm:t>
        <a:bodyPr/>
        <a:lstStyle/>
        <a:p>
          <a:pPr rtl="0"/>
          <a:r>
            <a:rPr lang="en-US" dirty="0" smtClean="0"/>
            <a:t>Using SQL authentication instead of Windows authentication</a:t>
          </a:r>
          <a:endParaRPr lang="en-US" dirty="0"/>
        </a:p>
      </dgm:t>
    </dgm:pt>
    <dgm:pt modelId="{462EB462-634E-40E9-B8D3-61F4CAA34AD9}" type="parTrans" cxnId="{1DA9BFA0-CD0D-47E0-B6A4-D6FDFA6D2DBB}">
      <dgm:prSet/>
      <dgm:spPr/>
      <dgm:t>
        <a:bodyPr/>
        <a:lstStyle/>
        <a:p>
          <a:endParaRPr lang="en-US"/>
        </a:p>
      </dgm:t>
    </dgm:pt>
    <dgm:pt modelId="{6432E96E-A0E4-42FD-BDB0-E0F5D5176A83}" type="sibTrans" cxnId="{1DA9BFA0-CD0D-47E0-B6A4-D6FDFA6D2DBB}">
      <dgm:prSet/>
      <dgm:spPr/>
      <dgm:t>
        <a:bodyPr/>
        <a:lstStyle/>
        <a:p>
          <a:endParaRPr lang="en-US"/>
        </a:p>
      </dgm:t>
    </dgm:pt>
    <dgm:pt modelId="{5FA52F25-054C-47DB-8CF3-106B2D780DC3}">
      <dgm:prSet/>
      <dgm:spPr/>
      <dgm:t>
        <a:bodyPr/>
        <a:lstStyle/>
        <a:p>
          <a:pPr rtl="0"/>
          <a:r>
            <a:rPr lang="en-US" dirty="0" smtClean="0"/>
            <a:t>Using SQL authentication without a server certificate</a:t>
          </a:r>
          <a:endParaRPr lang="en-US" dirty="0"/>
        </a:p>
      </dgm:t>
    </dgm:pt>
    <dgm:pt modelId="{E6D80BAA-2621-419D-9235-9EA660EB2623}" type="parTrans" cxnId="{1953CCCA-A71A-49DD-8F45-65A332916BC2}">
      <dgm:prSet/>
      <dgm:spPr/>
      <dgm:t>
        <a:bodyPr/>
        <a:lstStyle/>
        <a:p>
          <a:endParaRPr lang="en-US"/>
        </a:p>
      </dgm:t>
    </dgm:pt>
    <dgm:pt modelId="{F43C10E2-5DC4-444D-BD47-022987378ECC}" type="sibTrans" cxnId="{1953CCCA-A71A-49DD-8F45-65A332916BC2}">
      <dgm:prSet/>
      <dgm:spPr/>
      <dgm:t>
        <a:bodyPr/>
        <a:lstStyle/>
        <a:p>
          <a:endParaRPr lang="en-US"/>
        </a:p>
      </dgm:t>
    </dgm:pt>
    <dgm:pt modelId="{684290FD-790A-4C88-952C-63C58CE89F08}" type="pres">
      <dgm:prSet presAssocID="{217A31D4-A1DD-4E9E-BA14-7BBA71D865F2}" presName="linear" presStyleCnt="0">
        <dgm:presLayoutVars>
          <dgm:animLvl val="lvl"/>
          <dgm:resizeHandles val="exact"/>
        </dgm:presLayoutVars>
      </dgm:prSet>
      <dgm:spPr/>
      <dgm:t>
        <a:bodyPr/>
        <a:lstStyle/>
        <a:p>
          <a:endParaRPr lang="en-US"/>
        </a:p>
      </dgm:t>
    </dgm:pt>
    <dgm:pt modelId="{200D8F61-D624-4AEB-8F89-74BEB19D4222}" type="pres">
      <dgm:prSet presAssocID="{D4CF64C1-8AB5-4EE7-A4D6-F67D57003B61}" presName="parentText" presStyleLbl="node1" presStyleIdx="0" presStyleCnt="5">
        <dgm:presLayoutVars>
          <dgm:chMax val="0"/>
          <dgm:bulletEnabled val="1"/>
        </dgm:presLayoutVars>
      </dgm:prSet>
      <dgm:spPr/>
      <dgm:t>
        <a:bodyPr/>
        <a:lstStyle/>
        <a:p>
          <a:endParaRPr lang="en-US"/>
        </a:p>
      </dgm:t>
    </dgm:pt>
    <dgm:pt modelId="{9F27FC36-432F-4AFF-B1E8-2E72ACA3A6F3}" type="pres">
      <dgm:prSet presAssocID="{9673A948-F448-4521-A454-B179DFBEC4F0}" presName="spacer" presStyleCnt="0"/>
      <dgm:spPr/>
    </dgm:pt>
    <dgm:pt modelId="{05CDA919-57C4-4356-9DCA-1F8B4504CCD4}" type="pres">
      <dgm:prSet presAssocID="{5572F409-CC36-4465-B969-337212D95214}" presName="parentText" presStyleLbl="node1" presStyleIdx="1" presStyleCnt="5">
        <dgm:presLayoutVars>
          <dgm:chMax val="0"/>
          <dgm:bulletEnabled val="1"/>
        </dgm:presLayoutVars>
      </dgm:prSet>
      <dgm:spPr/>
      <dgm:t>
        <a:bodyPr/>
        <a:lstStyle/>
        <a:p>
          <a:endParaRPr lang="en-US"/>
        </a:p>
      </dgm:t>
    </dgm:pt>
    <dgm:pt modelId="{AE11F258-DB37-4996-8E0B-E9A8E9560216}" type="pres">
      <dgm:prSet presAssocID="{4993254A-F54C-4ACF-903F-1A85ECB3A25B}" presName="spacer" presStyleCnt="0"/>
      <dgm:spPr/>
    </dgm:pt>
    <dgm:pt modelId="{53F48C25-2034-4C1F-8573-9A3169756242}" type="pres">
      <dgm:prSet presAssocID="{8FF2180A-6DFB-4747-B04C-8BCFC4616B7F}" presName="parentText" presStyleLbl="node1" presStyleIdx="2" presStyleCnt="5">
        <dgm:presLayoutVars>
          <dgm:chMax val="0"/>
          <dgm:bulletEnabled val="1"/>
        </dgm:presLayoutVars>
      </dgm:prSet>
      <dgm:spPr/>
      <dgm:t>
        <a:bodyPr/>
        <a:lstStyle/>
        <a:p>
          <a:endParaRPr lang="en-US"/>
        </a:p>
      </dgm:t>
    </dgm:pt>
    <dgm:pt modelId="{5088CFDB-C07A-47A9-B24A-B046EE6AF65F}" type="pres">
      <dgm:prSet presAssocID="{B04E927B-10C8-4284-B0E8-FC6899E3E89F}" presName="spacer" presStyleCnt="0"/>
      <dgm:spPr/>
    </dgm:pt>
    <dgm:pt modelId="{53F343A3-0806-4389-830B-DD5043ED7786}" type="pres">
      <dgm:prSet presAssocID="{AFC94B04-A9AA-4F15-80C3-FA799ACB91F3}" presName="parentText" presStyleLbl="node1" presStyleIdx="3" presStyleCnt="5">
        <dgm:presLayoutVars>
          <dgm:chMax val="0"/>
          <dgm:bulletEnabled val="1"/>
        </dgm:presLayoutVars>
      </dgm:prSet>
      <dgm:spPr/>
      <dgm:t>
        <a:bodyPr/>
        <a:lstStyle/>
        <a:p>
          <a:endParaRPr lang="en-US"/>
        </a:p>
      </dgm:t>
    </dgm:pt>
    <dgm:pt modelId="{2D2E9F1D-0705-4606-AC7B-CDE89E260FA4}" type="pres">
      <dgm:prSet presAssocID="{6432E96E-A0E4-42FD-BDB0-E0F5D5176A83}" presName="spacer" presStyleCnt="0"/>
      <dgm:spPr/>
    </dgm:pt>
    <dgm:pt modelId="{124F0EF7-4471-4EEF-A8D8-A54858E662E9}" type="pres">
      <dgm:prSet presAssocID="{5FA52F25-054C-47DB-8CF3-106B2D780DC3}" presName="parentText" presStyleLbl="node1" presStyleIdx="4" presStyleCnt="5">
        <dgm:presLayoutVars>
          <dgm:chMax val="0"/>
          <dgm:bulletEnabled val="1"/>
        </dgm:presLayoutVars>
      </dgm:prSet>
      <dgm:spPr/>
      <dgm:t>
        <a:bodyPr/>
        <a:lstStyle/>
        <a:p>
          <a:endParaRPr lang="en-US"/>
        </a:p>
      </dgm:t>
    </dgm:pt>
  </dgm:ptLst>
  <dgm:cxnLst>
    <dgm:cxn modelId="{9CEFE117-3F5F-4524-9612-A58006D1C11B}" type="presOf" srcId="{D4CF64C1-8AB5-4EE7-A4D6-F67D57003B61}" destId="{200D8F61-D624-4AEB-8F89-74BEB19D4222}" srcOrd="0" destOrd="0" presId="urn:microsoft.com/office/officeart/2005/8/layout/vList2"/>
    <dgm:cxn modelId="{BE05216C-67B1-4294-AF4F-2C10457C621A}" srcId="{217A31D4-A1DD-4E9E-BA14-7BBA71D865F2}" destId="{8FF2180A-6DFB-4747-B04C-8BCFC4616B7F}" srcOrd="2" destOrd="0" parTransId="{602B66A9-5943-4B74-99B9-5A9E3C4F3BAD}" sibTransId="{B04E927B-10C8-4284-B0E8-FC6899E3E89F}"/>
    <dgm:cxn modelId="{1DA9BFA0-CD0D-47E0-B6A4-D6FDFA6D2DBB}" srcId="{217A31D4-A1DD-4E9E-BA14-7BBA71D865F2}" destId="{AFC94B04-A9AA-4F15-80C3-FA799ACB91F3}" srcOrd="3" destOrd="0" parTransId="{462EB462-634E-40E9-B8D3-61F4CAA34AD9}" sibTransId="{6432E96E-A0E4-42FD-BDB0-E0F5D5176A83}"/>
    <dgm:cxn modelId="{9FF9E6E6-EAA8-4560-8BC0-40B5375838CC}" srcId="{217A31D4-A1DD-4E9E-BA14-7BBA71D865F2}" destId="{D4CF64C1-8AB5-4EE7-A4D6-F67D57003B61}" srcOrd="0" destOrd="0" parTransId="{5FCFAD44-910E-4E83-B374-E21EFC91A994}" sibTransId="{9673A948-F448-4521-A454-B179DFBEC4F0}"/>
    <dgm:cxn modelId="{90AC74F4-FD0F-43ED-BBB0-23D58125BE5E}" type="presOf" srcId="{8FF2180A-6DFB-4747-B04C-8BCFC4616B7F}" destId="{53F48C25-2034-4C1F-8573-9A3169756242}" srcOrd="0" destOrd="0" presId="urn:microsoft.com/office/officeart/2005/8/layout/vList2"/>
    <dgm:cxn modelId="{4D7F0A9B-D748-44D9-B049-ABBCBE952B63}" type="presOf" srcId="{5572F409-CC36-4465-B969-337212D95214}" destId="{05CDA919-57C4-4356-9DCA-1F8B4504CCD4}" srcOrd="0" destOrd="0" presId="urn:microsoft.com/office/officeart/2005/8/layout/vList2"/>
    <dgm:cxn modelId="{1953CCCA-A71A-49DD-8F45-65A332916BC2}" srcId="{217A31D4-A1DD-4E9E-BA14-7BBA71D865F2}" destId="{5FA52F25-054C-47DB-8CF3-106B2D780DC3}" srcOrd="4" destOrd="0" parTransId="{E6D80BAA-2621-419D-9235-9EA660EB2623}" sibTransId="{F43C10E2-5DC4-444D-BD47-022987378ECC}"/>
    <dgm:cxn modelId="{6FF27D30-487D-497A-A0DE-1C0037CDD474}" type="presOf" srcId="{5FA52F25-054C-47DB-8CF3-106B2D780DC3}" destId="{124F0EF7-4471-4EEF-A8D8-A54858E662E9}" srcOrd="0" destOrd="0" presId="urn:microsoft.com/office/officeart/2005/8/layout/vList2"/>
    <dgm:cxn modelId="{F03A21E0-E57F-4E74-B571-E85B26037253}" srcId="{217A31D4-A1DD-4E9E-BA14-7BBA71D865F2}" destId="{5572F409-CC36-4465-B969-337212D95214}" srcOrd="1" destOrd="0" parTransId="{C059871C-1A4D-4358-AB85-275D03D10B79}" sibTransId="{4993254A-F54C-4ACF-903F-1A85ECB3A25B}"/>
    <dgm:cxn modelId="{8228CEEE-B23C-48F3-9F95-5924CD2302D3}" type="presOf" srcId="{AFC94B04-A9AA-4F15-80C3-FA799ACB91F3}" destId="{53F343A3-0806-4389-830B-DD5043ED7786}" srcOrd="0" destOrd="0" presId="urn:microsoft.com/office/officeart/2005/8/layout/vList2"/>
    <dgm:cxn modelId="{DF749DD1-5E00-4148-AA90-34C56143FAD8}" type="presOf" srcId="{217A31D4-A1DD-4E9E-BA14-7BBA71D865F2}" destId="{684290FD-790A-4C88-952C-63C58CE89F08}" srcOrd="0" destOrd="0" presId="urn:microsoft.com/office/officeart/2005/8/layout/vList2"/>
    <dgm:cxn modelId="{4A50C92B-4BA3-4AFC-9233-02B2F77D4822}" type="presParOf" srcId="{684290FD-790A-4C88-952C-63C58CE89F08}" destId="{200D8F61-D624-4AEB-8F89-74BEB19D4222}" srcOrd="0" destOrd="0" presId="urn:microsoft.com/office/officeart/2005/8/layout/vList2"/>
    <dgm:cxn modelId="{CC1ABE82-9F3E-4027-9A0D-A6AB425ACAA3}" type="presParOf" srcId="{684290FD-790A-4C88-952C-63C58CE89F08}" destId="{9F27FC36-432F-4AFF-B1E8-2E72ACA3A6F3}" srcOrd="1" destOrd="0" presId="urn:microsoft.com/office/officeart/2005/8/layout/vList2"/>
    <dgm:cxn modelId="{17C6C873-1742-45B9-A753-C4C54802CB53}" type="presParOf" srcId="{684290FD-790A-4C88-952C-63C58CE89F08}" destId="{05CDA919-57C4-4356-9DCA-1F8B4504CCD4}" srcOrd="2" destOrd="0" presId="urn:microsoft.com/office/officeart/2005/8/layout/vList2"/>
    <dgm:cxn modelId="{FCEC9BF3-1EC1-4B56-B4DA-541B5F92C79A}" type="presParOf" srcId="{684290FD-790A-4C88-952C-63C58CE89F08}" destId="{AE11F258-DB37-4996-8E0B-E9A8E9560216}" srcOrd="3" destOrd="0" presId="urn:microsoft.com/office/officeart/2005/8/layout/vList2"/>
    <dgm:cxn modelId="{2F27DD40-2F9C-4007-A36E-117E7A926E81}" type="presParOf" srcId="{684290FD-790A-4C88-952C-63C58CE89F08}" destId="{53F48C25-2034-4C1F-8573-9A3169756242}" srcOrd="4" destOrd="0" presId="urn:microsoft.com/office/officeart/2005/8/layout/vList2"/>
    <dgm:cxn modelId="{0F7C118D-5A24-4096-9C00-5F46EB6452B3}" type="presParOf" srcId="{684290FD-790A-4C88-952C-63C58CE89F08}" destId="{5088CFDB-C07A-47A9-B24A-B046EE6AF65F}" srcOrd="5" destOrd="0" presId="urn:microsoft.com/office/officeart/2005/8/layout/vList2"/>
    <dgm:cxn modelId="{0CF9C5AF-A11B-4466-9720-9AB3ED23A178}" type="presParOf" srcId="{684290FD-790A-4C88-952C-63C58CE89F08}" destId="{53F343A3-0806-4389-830B-DD5043ED7786}" srcOrd="6" destOrd="0" presId="urn:microsoft.com/office/officeart/2005/8/layout/vList2"/>
    <dgm:cxn modelId="{E39FA210-85FF-4EBB-AA3F-4D28BB4FE1EA}" type="presParOf" srcId="{684290FD-790A-4C88-952C-63C58CE89F08}" destId="{2D2E9F1D-0705-4606-AC7B-CDE89E260FA4}" srcOrd="7" destOrd="0" presId="urn:microsoft.com/office/officeart/2005/8/layout/vList2"/>
    <dgm:cxn modelId="{575C6647-4076-4671-9A75-B3A2E711C577}" type="presParOf" srcId="{684290FD-790A-4C88-952C-63C58CE89F08}" destId="{124F0EF7-4471-4EEF-A8D8-A54858E662E9}" srcOrd="8" destOrd="0" presId="urn:microsoft.com/office/officeart/2005/8/layout/vList2"/>
  </dgm:cxnLst>
  <dgm:bg/>
  <dgm:whole/>
</dgm:dataModel>
</file>

<file path=ppt/diagrams/data14.xml><?xml version="1.0" encoding="utf-8"?>
<dgm:dataModel xmlns:dgm="http://schemas.openxmlformats.org/drawingml/2006/diagram" xmlns:a="http://schemas.openxmlformats.org/drawingml/2006/main">
  <dgm:ptLst>
    <dgm:pt modelId="{F10914E2-E67E-4345-8C86-7233B56747BA}"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US"/>
        </a:p>
      </dgm:t>
    </dgm:pt>
    <dgm:pt modelId="{19199AA7-3CE3-473D-8756-2FA1345BD2D1}">
      <dgm:prSet/>
      <dgm:spPr/>
      <dgm:t>
        <a:bodyPr/>
        <a:lstStyle/>
        <a:p>
          <a:pPr rtl="0"/>
          <a:r>
            <a:rPr lang="en-US" b="1" i="1" dirty="0" smtClean="0"/>
            <a:t>Authorization - privileges, views.</a:t>
          </a:r>
          <a:endParaRPr lang="en-US" dirty="0"/>
        </a:p>
      </dgm:t>
    </dgm:pt>
    <dgm:pt modelId="{AFBC1522-3CA5-45BF-BDAA-23278E79011C}" type="parTrans" cxnId="{4E9A58AB-4117-4125-A52C-73C5CAE0D158}">
      <dgm:prSet/>
      <dgm:spPr/>
      <dgm:t>
        <a:bodyPr/>
        <a:lstStyle/>
        <a:p>
          <a:endParaRPr lang="en-US"/>
        </a:p>
      </dgm:t>
    </dgm:pt>
    <dgm:pt modelId="{85DF69C2-BDFA-46E5-B8AA-AC1387577D7F}" type="sibTrans" cxnId="{4E9A58AB-4117-4125-A52C-73C5CAE0D158}">
      <dgm:prSet/>
      <dgm:spPr/>
      <dgm:t>
        <a:bodyPr/>
        <a:lstStyle/>
        <a:p>
          <a:endParaRPr lang="en-US"/>
        </a:p>
      </dgm:t>
    </dgm:pt>
    <dgm:pt modelId="{0C3E0556-27D4-4B97-9F34-7192BCD15016}">
      <dgm:prSet/>
      <dgm:spPr/>
      <dgm:t>
        <a:bodyPr/>
        <a:lstStyle/>
        <a:p>
          <a:pPr rtl="0"/>
          <a:r>
            <a:rPr lang="en-US" b="1" i="1" dirty="0" smtClean="0"/>
            <a:t>Authentication – passwords.</a:t>
          </a:r>
          <a:endParaRPr lang="en-US" dirty="0"/>
        </a:p>
      </dgm:t>
    </dgm:pt>
    <dgm:pt modelId="{CEC0680D-7392-43B4-8303-3BABD307F3BA}" type="parTrans" cxnId="{8EE4DF10-2231-417C-92B2-6A92126DF469}">
      <dgm:prSet/>
      <dgm:spPr/>
      <dgm:t>
        <a:bodyPr/>
        <a:lstStyle/>
        <a:p>
          <a:endParaRPr lang="en-US"/>
        </a:p>
      </dgm:t>
    </dgm:pt>
    <dgm:pt modelId="{8D493BC0-FE9A-40A8-AE85-115DD15DFF79}" type="sibTrans" cxnId="{8EE4DF10-2231-417C-92B2-6A92126DF469}">
      <dgm:prSet/>
      <dgm:spPr/>
      <dgm:t>
        <a:bodyPr/>
        <a:lstStyle/>
        <a:p>
          <a:endParaRPr lang="en-US"/>
        </a:p>
      </dgm:t>
    </dgm:pt>
    <dgm:pt modelId="{8580DD88-8D5E-42CA-8027-3D06AE733EFE}">
      <dgm:prSet/>
      <dgm:spPr/>
      <dgm:t>
        <a:bodyPr/>
        <a:lstStyle/>
        <a:p>
          <a:pPr rtl="0"/>
          <a:r>
            <a:rPr lang="en-US" b="1" i="1" dirty="0" smtClean="0"/>
            <a:t>Encryption - public key / private </a:t>
          </a:r>
          <a:r>
            <a:rPr lang="en-US" b="1" dirty="0" smtClean="0"/>
            <a:t>key, secure sockets.</a:t>
          </a:r>
          <a:endParaRPr lang="en-US" b="1" dirty="0"/>
        </a:p>
      </dgm:t>
    </dgm:pt>
    <dgm:pt modelId="{3A6862CC-267E-4F58-B9BC-7643021A4693}" type="parTrans" cxnId="{F27826F9-3AA3-44C2-8128-3051010AF8C3}">
      <dgm:prSet/>
      <dgm:spPr/>
      <dgm:t>
        <a:bodyPr/>
        <a:lstStyle/>
        <a:p>
          <a:endParaRPr lang="en-US"/>
        </a:p>
      </dgm:t>
    </dgm:pt>
    <dgm:pt modelId="{F71751F3-4C22-46FE-B6C4-133D3D755305}" type="sibTrans" cxnId="{F27826F9-3AA3-44C2-8128-3051010AF8C3}">
      <dgm:prSet/>
      <dgm:spPr/>
      <dgm:t>
        <a:bodyPr/>
        <a:lstStyle/>
        <a:p>
          <a:endParaRPr lang="en-US"/>
        </a:p>
      </dgm:t>
    </dgm:pt>
    <dgm:pt modelId="{554354A6-D160-4440-A9BC-A3A50B281B1F}">
      <dgm:prSet/>
      <dgm:spPr/>
      <dgm:t>
        <a:bodyPr/>
        <a:lstStyle/>
        <a:p>
          <a:pPr rtl="0"/>
          <a:r>
            <a:rPr lang="en-US" b="1" i="1" dirty="0" smtClean="0"/>
            <a:t>Logical - firewalls, net proxies.</a:t>
          </a:r>
          <a:endParaRPr lang="en-US" dirty="0"/>
        </a:p>
      </dgm:t>
    </dgm:pt>
    <dgm:pt modelId="{6030A088-C353-4C52-B0AD-8E18906792FA}" type="parTrans" cxnId="{E2302A19-2285-454C-8D45-7FB21929EC40}">
      <dgm:prSet/>
      <dgm:spPr/>
      <dgm:t>
        <a:bodyPr/>
        <a:lstStyle/>
        <a:p>
          <a:endParaRPr lang="en-US"/>
        </a:p>
      </dgm:t>
    </dgm:pt>
    <dgm:pt modelId="{AA01FCC7-1D0C-40D3-AF50-C3DA868D34C0}" type="sibTrans" cxnId="{E2302A19-2285-454C-8D45-7FB21929EC40}">
      <dgm:prSet/>
      <dgm:spPr/>
      <dgm:t>
        <a:bodyPr/>
        <a:lstStyle/>
        <a:p>
          <a:endParaRPr lang="en-US"/>
        </a:p>
      </dgm:t>
    </dgm:pt>
    <dgm:pt modelId="{43D91FEE-2E1F-494F-A5BD-4CD8D644191C}" type="pres">
      <dgm:prSet presAssocID="{F10914E2-E67E-4345-8C86-7233B56747BA}" presName="Name0" presStyleCnt="0">
        <dgm:presLayoutVars>
          <dgm:chMax val="7"/>
          <dgm:dir/>
          <dgm:animLvl val="lvl"/>
          <dgm:resizeHandles val="exact"/>
        </dgm:presLayoutVars>
      </dgm:prSet>
      <dgm:spPr/>
      <dgm:t>
        <a:bodyPr/>
        <a:lstStyle/>
        <a:p>
          <a:endParaRPr lang="en-US"/>
        </a:p>
      </dgm:t>
    </dgm:pt>
    <dgm:pt modelId="{A97B5754-D367-45F4-A365-04367B4F163B}" type="pres">
      <dgm:prSet presAssocID="{19199AA7-3CE3-473D-8756-2FA1345BD2D1}" presName="circle1" presStyleLbl="node1" presStyleIdx="0" presStyleCnt="4"/>
      <dgm:spPr/>
    </dgm:pt>
    <dgm:pt modelId="{5A3258FF-C7E1-4F2C-A55A-FC13876CE09B}" type="pres">
      <dgm:prSet presAssocID="{19199AA7-3CE3-473D-8756-2FA1345BD2D1}" presName="space" presStyleCnt="0"/>
      <dgm:spPr/>
    </dgm:pt>
    <dgm:pt modelId="{C800536C-D257-4E3E-B754-DA5BCF377FCD}" type="pres">
      <dgm:prSet presAssocID="{19199AA7-3CE3-473D-8756-2FA1345BD2D1}" presName="rect1" presStyleLbl="alignAcc1" presStyleIdx="0" presStyleCnt="4"/>
      <dgm:spPr/>
      <dgm:t>
        <a:bodyPr/>
        <a:lstStyle/>
        <a:p>
          <a:endParaRPr lang="en-US"/>
        </a:p>
      </dgm:t>
    </dgm:pt>
    <dgm:pt modelId="{BDBBF373-D1A1-4CA9-BFE2-D8AAB6720C3C}" type="pres">
      <dgm:prSet presAssocID="{0C3E0556-27D4-4B97-9F34-7192BCD15016}" presName="vertSpace2" presStyleLbl="node1" presStyleIdx="0" presStyleCnt="4"/>
      <dgm:spPr/>
    </dgm:pt>
    <dgm:pt modelId="{9017849C-BC9E-44C0-81C9-8A25CF241A5A}" type="pres">
      <dgm:prSet presAssocID="{0C3E0556-27D4-4B97-9F34-7192BCD15016}" presName="circle2" presStyleLbl="node1" presStyleIdx="1" presStyleCnt="4"/>
      <dgm:spPr/>
    </dgm:pt>
    <dgm:pt modelId="{F8C94F2A-663E-4DE5-937E-7982D5B2A030}" type="pres">
      <dgm:prSet presAssocID="{0C3E0556-27D4-4B97-9F34-7192BCD15016}" presName="rect2" presStyleLbl="alignAcc1" presStyleIdx="1" presStyleCnt="4"/>
      <dgm:spPr/>
      <dgm:t>
        <a:bodyPr/>
        <a:lstStyle/>
        <a:p>
          <a:endParaRPr lang="en-US"/>
        </a:p>
      </dgm:t>
    </dgm:pt>
    <dgm:pt modelId="{45329C16-5603-463E-8EC1-1042F6D3AE09}" type="pres">
      <dgm:prSet presAssocID="{8580DD88-8D5E-42CA-8027-3D06AE733EFE}" presName="vertSpace3" presStyleLbl="node1" presStyleIdx="1" presStyleCnt="4"/>
      <dgm:spPr/>
    </dgm:pt>
    <dgm:pt modelId="{A709B9E0-5C4B-4EDB-940F-1555D2E5FFD3}" type="pres">
      <dgm:prSet presAssocID="{8580DD88-8D5E-42CA-8027-3D06AE733EFE}" presName="circle3" presStyleLbl="node1" presStyleIdx="2" presStyleCnt="4"/>
      <dgm:spPr/>
    </dgm:pt>
    <dgm:pt modelId="{85034903-1A88-4E3A-BC0F-2875B916C7C3}" type="pres">
      <dgm:prSet presAssocID="{8580DD88-8D5E-42CA-8027-3D06AE733EFE}" presName="rect3" presStyleLbl="alignAcc1" presStyleIdx="2" presStyleCnt="4"/>
      <dgm:spPr/>
      <dgm:t>
        <a:bodyPr/>
        <a:lstStyle/>
        <a:p>
          <a:endParaRPr lang="en-US"/>
        </a:p>
      </dgm:t>
    </dgm:pt>
    <dgm:pt modelId="{0D021C20-AD14-4D4F-8565-2D51EC8DE45F}" type="pres">
      <dgm:prSet presAssocID="{554354A6-D160-4440-A9BC-A3A50B281B1F}" presName="vertSpace4" presStyleLbl="node1" presStyleIdx="2" presStyleCnt="4"/>
      <dgm:spPr/>
    </dgm:pt>
    <dgm:pt modelId="{C57E6603-6A83-4F63-9EE4-F1F17070A416}" type="pres">
      <dgm:prSet presAssocID="{554354A6-D160-4440-A9BC-A3A50B281B1F}" presName="circle4" presStyleLbl="node1" presStyleIdx="3" presStyleCnt="4"/>
      <dgm:spPr/>
    </dgm:pt>
    <dgm:pt modelId="{2130ADBF-DFD6-47C4-9A8C-8E04F3F1E74A}" type="pres">
      <dgm:prSet presAssocID="{554354A6-D160-4440-A9BC-A3A50B281B1F}" presName="rect4" presStyleLbl="alignAcc1" presStyleIdx="3" presStyleCnt="4"/>
      <dgm:spPr/>
      <dgm:t>
        <a:bodyPr/>
        <a:lstStyle/>
        <a:p>
          <a:endParaRPr lang="en-US"/>
        </a:p>
      </dgm:t>
    </dgm:pt>
    <dgm:pt modelId="{0BD80A5B-61BC-4AE6-8BFD-9BDF051CC961}" type="pres">
      <dgm:prSet presAssocID="{19199AA7-3CE3-473D-8756-2FA1345BD2D1}" presName="rect1ParTxNoCh" presStyleLbl="alignAcc1" presStyleIdx="3" presStyleCnt="4">
        <dgm:presLayoutVars>
          <dgm:chMax val="1"/>
          <dgm:bulletEnabled val="1"/>
        </dgm:presLayoutVars>
      </dgm:prSet>
      <dgm:spPr/>
      <dgm:t>
        <a:bodyPr/>
        <a:lstStyle/>
        <a:p>
          <a:endParaRPr lang="en-US"/>
        </a:p>
      </dgm:t>
    </dgm:pt>
    <dgm:pt modelId="{9615EF05-81A9-47D3-B870-A284938128F2}" type="pres">
      <dgm:prSet presAssocID="{0C3E0556-27D4-4B97-9F34-7192BCD15016}" presName="rect2ParTxNoCh" presStyleLbl="alignAcc1" presStyleIdx="3" presStyleCnt="4">
        <dgm:presLayoutVars>
          <dgm:chMax val="1"/>
          <dgm:bulletEnabled val="1"/>
        </dgm:presLayoutVars>
      </dgm:prSet>
      <dgm:spPr/>
      <dgm:t>
        <a:bodyPr/>
        <a:lstStyle/>
        <a:p>
          <a:endParaRPr lang="en-US"/>
        </a:p>
      </dgm:t>
    </dgm:pt>
    <dgm:pt modelId="{97D8FCE6-0AB7-4A37-ADD5-9581DC51E05A}" type="pres">
      <dgm:prSet presAssocID="{8580DD88-8D5E-42CA-8027-3D06AE733EFE}" presName="rect3ParTxNoCh" presStyleLbl="alignAcc1" presStyleIdx="3" presStyleCnt="4">
        <dgm:presLayoutVars>
          <dgm:chMax val="1"/>
          <dgm:bulletEnabled val="1"/>
        </dgm:presLayoutVars>
      </dgm:prSet>
      <dgm:spPr/>
      <dgm:t>
        <a:bodyPr/>
        <a:lstStyle/>
        <a:p>
          <a:endParaRPr lang="en-US"/>
        </a:p>
      </dgm:t>
    </dgm:pt>
    <dgm:pt modelId="{8F498B67-D9FE-4086-94A0-B74863C27CD4}" type="pres">
      <dgm:prSet presAssocID="{554354A6-D160-4440-A9BC-A3A50B281B1F}" presName="rect4ParTxNoCh" presStyleLbl="alignAcc1" presStyleIdx="3" presStyleCnt="4">
        <dgm:presLayoutVars>
          <dgm:chMax val="1"/>
          <dgm:bulletEnabled val="1"/>
        </dgm:presLayoutVars>
      </dgm:prSet>
      <dgm:spPr/>
      <dgm:t>
        <a:bodyPr/>
        <a:lstStyle/>
        <a:p>
          <a:endParaRPr lang="en-US"/>
        </a:p>
      </dgm:t>
    </dgm:pt>
  </dgm:ptLst>
  <dgm:cxnLst>
    <dgm:cxn modelId="{425CEBBD-14DD-48BF-9F24-5F15F5AFC1CA}" type="presOf" srcId="{8580DD88-8D5E-42CA-8027-3D06AE733EFE}" destId="{85034903-1A88-4E3A-BC0F-2875B916C7C3}" srcOrd="0" destOrd="0" presId="urn:microsoft.com/office/officeart/2005/8/layout/target3"/>
    <dgm:cxn modelId="{A6344B83-3867-43B1-B995-1E999B1EACBB}" type="presOf" srcId="{19199AA7-3CE3-473D-8756-2FA1345BD2D1}" destId="{0BD80A5B-61BC-4AE6-8BFD-9BDF051CC961}" srcOrd="1" destOrd="0" presId="urn:microsoft.com/office/officeart/2005/8/layout/target3"/>
    <dgm:cxn modelId="{E2302A19-2285-454C-8D45-7FB21929EC40}" srcId="{F10914E2-E67E-4345-8C86-7233B56747BA}" destId="{554354A6-D160-4440-A9BC-A3A50B281B1F}" srcOrd="3" destOrd="0" parTransId="{6030A088-C353-4C52-B0AD-8E18906792FA}" sibTransId="{AA01FCC7-1D0C-40D3-AF50-C3DA868D34C0}"/>
    <dgm:cxn modelId="{B64024D8-1D02-43A3-97F7-73F736368C58}" type="presOf" srcId="{554354A6-D160-4440-A9BC-A3A50B281B1F}" destId="{2130ADBF-DFD6-47C4-9A8C-8E04F3F1E74A}" srcOrd="0" destOrd="0" presId="urn:microsoft.com/office/officeart/2005/8/layout/target3"/>
    <dgm:cxn modelId="{8EE4DF10-2231-417C-92B2-6A92126DF469}" srcId="{F10914E2-E67E-4345-8C86-7233B56747BA}" destId="{0C3E0556-27D4-4B97-9F34-7192BCD15016}" srcOrd="1" destOrd="0" parTransId="{CEC0680D-7392-43B4-8303-3BABD307F3BA}" sibTransId="{8D493BC0-FE9A-40A8-AE85-115DD15DFF79}"/>
    <dgm:cxn modelId="{0ED417AA-42A4-42B0-810E-38436A30E55C}" type="presOf" srcId="{19199AA7-3CE3-473D-8756-2FA1345BD2D1}" destId="{C800536C-D257-4E3E-B754-DA5BCF377FCD}" srcOrd="0" destOrd="0" presId="urn:microsoft.com/office/officeart/2005/8/layout/target3"/>
    <dgm:cxn modelId="{58273101-2E03-4D76-B974-2B56BEF8721C}" type="presOf" srcId="{554354A6-D160-4440-A9BC-A3A50B281B1F}" destId="{8F498B67-D9FE-4086-94A0-B74863C27CD4}" srcOrd="1" destOrd="0" presId="urn:microsoft.com/office/officeart/2005/8/layout/target3"/>
    <dgm:cxn modelId="{F27826F9-3AA3-44C2-8128-3051010AF8C3}" srcId="{F10914E2-E67E-4345-8C86-7233B56747BA}" destId="{8580DD88-8D5E-42CA-8027-3D06AE733EFE}" srcOrd="2" destOrd="0" parTransId="{3A6862CC-267E-4F58-B9BC-7643021A4693}" sibTransId="{F71751F3-4C22-46FE-B6C4-133D3D755305}"/>
    <dgm:cxn modelId="{4E9A58AB-4117-4125-A52C-73C5CAE0D158}" srcId="{F10914E2-E67E-4345-8C86-7233B56747BA}" destId="{19199AA7-3CE3-473D-8756-2FA1345BD2D1}" srcOrd="0" destOrd="0" parTransId="{AFBC1522-3CA5-45BF-BDAA-23278E79011C}" sibTransId="{85DF69C2-BDFA-46E5-B8AA-AC1387577D7F}"/>
    <dgm:cxn modelId="{A30D1414-98F5-49C5-BE28-080024CD2BD1}" type="presOf" srcId="{0C3E0556-27D4-4B97-9F34-7192BCD15016}" destId="{9615EF05-81A9-47D3-B870-A284938128F2}" srcOrd="1" destOrd="0" presId="urn:microsoft.com/office/officeart/2005/8/layout/target3"/>
    <dgm:cxn modelId="{68E87B87-CAEA-4B68-B290-EBDBC2CD981B}" type="presOf" srcId="{F10914E2-E67E-4345-8C86-7233B56747BA}" destId="{43D91FEE-2E1F-494F-A5BD-4CD8D644191C}" srcOrd="0" destOrd="0" presId="urn:microsoft.com/office/officeart/2005/8/layout/target3"/>
    <dgm:cxn modelId="{CE157D6F-E159-455C-BBCD-F554C7BDEC08}" type="presOf" srcId="{0C3E0556-27D4-4B97-9F34-7192BCD15016}" destId="{F8C94F2A-663E-4DE5-937E-7982D5B2A030}" srcOrd="0" destOrd="0" presId="urn:microsoft.com/office/officeart/2005/8/layout/target3"/>
    <dgm:cxn modelId="{FCE22B4C-06B6-4816-8265-72DF8A12789E}" type="presOf" srcId="{8580DD88-8D5E-42CA-8027-3D06AE733EFE}" destId="{97D8FCE6-0AB7-4A37-ADD5-9581DC51E05A}" srcOrd="1" destOrd="0" presId="urn:microsoft.com/office/officeart/2005/8/layout/target3"/>
    <dgm:cxn modelId="{DD7ED21D-B588-47FB-A21F-BC635B006FA5}" type="presParOf" srcId="{43D91FEE-2E1F-494F-A5BD-4CD8D644191C}" destId="{A97B5754-D367-45F4-A365-04367B4F163B}" srcOrd="0" destOrd="0" presId="urn:microsoft.com/office/officeart/2005/8/layout/target3"/>
    <dgm:cxn modelId="{21A77C4D-9B85-48DB-AAA3-DF416B8D72C5}" type="presParOf" srcId="{43D91FEE-2E1F-494F-A5BD-4CD8D644191C}" destId="{5A3258FF-C7E1-4F2C-A55A-FC13876CE09B}" srcOrd="1" destOrd="0" presId="urn:microsoft.com/office/officeart/2005/8/layout/target3"/>
    <dgm:cxn modelId="{76988B55-7E2D-47C1-B4FC-09D67A6CDD07}" type="presParOf" srcId="{43D91FEE-2E1F-494F-A5BD-4CD8D644191C}" destId="{C800536C-D257-4E3E-B754-DA5BCF377FCD}" srcOrd="2" destOrd="0" presId="urn:microsoft.com/office/officeart/2005/8/layout/target3"/>
    <dgm:cxn modelId="{720DEA5B-F0F7-46D6-9C84-3B72FE5B4CA9}" type="presParOf" srcId="{43D91FEE-2E1F-494F-A5BD-4CD8D644191C}" destId="{BDBBF373-D1A1-4CA9-BFE2-D8AAB6720C3C}" srcOrd="3" destOrd="0" presId="urn:microsoft.com/office/officeart/2005/8/layout/target3"/>
    <dgm:cxn modelId="{A4EACBC7-829A-4EAC-ADB4-617789821AA1}" type="presParOf" srcId="{43D91FEE-2E1F-494F-A5BD-4CD8D644191C}" destId="{9017849C-BC9E-44C0-81C9-8A25CF241A5A}" srcOrd="4" destOrd="0" presId="urn:microsoft.com/office/officeart/2005/8/layout/target3"/>
    <dgm:cxn modelId="{CC514FAC-E48C-4982-9129-C2E57B191385}" type="presParOf" srcId="{43D91FEE-2E1F-494F-A5BD-4CD8D644191C}" destId="{F8C94F2A-663E-4DE5-937E-7982D5B2A030}" srcOrd="5" destOrd="0" presId="urn:microsoft.com/office/officeart/2005/8/layout/target3"/>
    <dgm:cxn modelId="{4D989D72-07DF-40DE-8E4C-4B78FEAAFAB2}" type="presParOf" srcId="{43D91FEE-2E1F-494F-A5BD-4CD8D644191C}" destId="{45329C16-5603-463E-8EC1-1042F6D3AE09}" srcOrd="6" destOrd="0" presId="urn:microsoft.com/office/officeart/2005/8/layout/target3"/>
    <dgm:cxn modelId="{B5233264-702A-4A43-9A8B-D807285F330C}" type="presParOf" srcId="{43D91FEE-2E1F-494F-A5BD-4CD8D644191C}" destId="{A709B9E0-5C4B-4EDB-940F-1555D2E5FFD3}" srcOrd="7" destOrd="0" presId="urn:microsoft.com/office/officeart/2005/8/layout/target3"/>
    <dgm:cxn modelId="{30CE2868-B583-44A0-A4F5-4FB3047CBF2C}" type="presParOf" srcId="{43D91FEE-2E1F-494F-A5BD-4CD8D644191C}" destId="{85034903-1A88-4E3A-BC0F-2875B916C7C3}" srcOrd="8" destOrd="0" presId="urn:microsoft.com/office/officeart/2005/8/layout/target3"/>
    <dgm:cxn modelId="{759A71CD-E3D2-408F-9B78-2DFE50EC88D4}" type="presParOf" srcId="{43D91FEE-2E1F-494F-A5BD-4CD8D644191C}" destId="{0D021C20-AD14-4D4F-8565-2D51EC8DE45F}" srcOrd="9" destOrd="0" presId="urn:microsoft.com/office/officeart/2005/8/layout/target3"/>
    <dgm:cxn modelId="{6A5DFECF-4B80-4912-9D48-7C848B238AF4}" type="presParOf" srcId="{43D91FEE-2E1F-494F-A5BD-4CD8D644191C}" destId="{C57E6603-6A83-4F63-9EE4-F1F17070A416}" srcOrd="10" destOrd="0" presId="urn:microsoft.com/office/officeart/2005/8/layout/target3"/>
    <dgm:cxn modelId="{097A6188-385A-40EA-9503-F69A1EF22A3F}" type="presParOf" srcId="{43D91FEE-2E1F-494F-A5BD-4CD8D644191C}" destId="{2130ADBF-DFD6-47C4-9A8C-8E04F3F1E74A}" srcOrd="11" destOrd="0" presId="urn:microsoft.com/office/officeart/2005/8/layout/target3"/>
    <dgm:cxn modelId="{50E3AD52-905C-49CD-8765-EAF972356B94}" type="presParOf" srcId="{43D91FEE-2E1F-494F-A5BD-4CD8D644191C}" destId="{0BD80A5B-61BC-4AE6-8BFD-9BDF051CC961}" srcOrd="12" destOrd="0" presId="urn:microsoft.com/office/officeart/2005/8/layout/target3"/>
    <dgm:cxn modelId="{B80013DC-CC75-4DCD-AB00-DAE570FAB726}" type="presParOf" srcId="{43D91FEE-2E1F-494F-A5BD-4CD8D644191C}" destId="{9615EF05-81A9-47D3-B870-A284938128F2}" srcOrd="13" destOrd="0" presId="urn:microsoft.com/office/officeart/2005/8/layout/target3"/>
    <dgm:cxn modelId="{CCD8D86B-2CC0-4547-ACA4-E0BF2F6AA50E}" type="presParOf" srcId="{43D91FEE-2E1F-494F-A5BD-4CD8D644191C}" destId="{97D8FCE6-0AB7-4A37-ADD5-9581DC51E05A}" srcOrd="14" destOrd="0" presId="urn:microsoft.com/office/officeart/2005/8/layout/target3"/>
    <dgm:cxn modelId="{67B656F2-3920-4B2E-8E3D-4BAF70447875}" type="presParOf" srcId="{43D91FEE-2E1F-494F-A5BD-4CD8D644191C}" destId="{8F498B67-D9FE-4086-94A0-B74863C27CD4}" srcOrd="15" destOrd="0" presId="urn:microsoft.com/office/officeart/2005/8/layout/target3"/>
  </dgm:cxnLst>
  <dgm:bg/>
  <dgm:whole/>
</dgm:dataModel>
</file>

<file path=ppt/diagrams/data15.xml><?xml version="1.0" encoding="utf-8"?>
<dgm:dataModel xmlns:dgm="http://schemas.openxmlformats.org/drawingml/2006/diagram" xmlns:a="http://schemas.openxmlformats.org/drawingml/2006/main">
  <dgm:ptLst>
    <dgm:pt modelId="{7B3F81DC-7EB4-4DF6-8460-F1B0728CBB9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B5939D8-7B30-4517-A036-BE5628300F81}">
      <dgm:prSet/>
      <dgm:spPr/>
      <dgm:t>
        <a:bodyPr/>
        <a:lstStyle/>
        <a:p>
          <a:pPr rtl="0"/>
          <a:r>
            <a:rPr lang="en-US" dirty="0" smtClean="0"/>
            <a:t>The Database Firewalls include a set of pre-defined, customizable security audit policies and they can identify database attacks based on threat patterns called </a:t>
          </a:r>
          <a:r>
            <a:rPr lang="en-US" b="1" i="1" dirty="0" smtClean="0"/>
            <a:t>signatures.</a:t>
          </a:r>
          <a:endParaRPr lang="en-US" dirty="0"/>
        </a:p>
      </dgm:t>
    </dgm:pt>
    <dgm:pt modelId="{0F8E6BA0-74EA-4884-AAA4-9A9FD3A56342}" type="parTrans" cxnId="{A472F435-9809-434C-BBB4-2AC7D3AC6C9D}">
      <dgm:prSet/>
      <dgm:spPr/>
      <dgm:t>
        <a:bodyPr/>
        <a:lstStyle/>
        <a:p>
          <a:endParaRPr lang="en-US"/>
        </a:p>
      </dgm:t>
    </dgm:pt>
    <dgm:pt modelId="{9DE5BADA-444E-4224-9733-B971353B31FF}" type="sibTrans" cxnId="{A472F435-9809-434C-BBB4-2AC7D3AC6C9D}">
      <dgm:prSet/>
      <dgm:spPr/>
      <dgm:t>
        <a:bodyPr/>
        <a:lstStyle/>
        <a:p>
          <a:endParaRPr lang="en-US"/>
        </a:p>
      </dgm:t>
    </dgm:pt>
    <dgm:pt modelId="{013868BA-029A-4934-AC7A-481E7CF212C5}">
      <dgm:prSet/>
      <dgm:spPr/>
      <dgm:t>
        <a:bodyPr/>
        <a:lstStyle/>
        <a:p>
          <a:pPr rtl="0"/>
          <a:r>
            <a:rPr lang="en-US" dirty="0" smtClean="0"/>
            <a:t>The SQL input </a:t>
          </a:r>
          <a:r>
            <a:rPr lang="en-US" b="1" i="1" dirty="0" smtClean="0"/>
            <a:t>statements (or) queries are compared to these signatures, which are updated </a:t>
          </a:r>
          <a:r>
            <a:rPr lang="en-US" dirty="0" smtClean="0"/>
            <a:t>frequently by the vendors to </a:t>
          </a:r>
          <a:r>
            <a:rPr lang="en-US" b="1" i="1" dirty="0" smtClean="0"/>
            <a:t>identify known attacks on the database.</a:t>
          </a:r>
          <a:endParaRPr lang="en-US" dirty="0"/>
        </a:p>
      </dgm:t>
    </dgm:pt>
    <dgm:pt modelId="{87D0D655-141D-4B79-ADAB-B2B30010A122}" type="parTrans" cxnId="{8FDA1EAD-FBB4-4D0E-A0E3-0AB6DCD258B3}">
      <dgm:prSet/>
      <dgm:spPr/>
      <dgm:t>
        <a:bodyPr/>
        <a:lstStyle/>
        <a:p>
          <a:endParaRPr lang="en-US"/>
        </a:p>
      </dgm:t>
    </dgm:pt>
    <dgm:pt modelId="{6C0C443D-2BAB-48AB-89A7-56DE5EEF0919}" type="sibTrans" cxnId="{8FDA1EAD-FBB4-4D0E-A0E3-0AB6DCD258B3}">
      <dgm:prSet/>
      <dgm:spPr/>
      <dgm:t>
        <a:bodyPr/>
        <a:lstStyle/>
        <a:p>
          <a:endParaRPr lang="en-US"/>
        </a:p>
      </dgm:t>
    </dgm:pt>
    <dgm:pt modelId="{28B697F6-C940-4F39-B1FE-FECABC087A9A}">
      <dgm:prSet/>
      <dgm:spPr/>
      <dgm:t>
        <a:bodyPr/>
        <a:lstStyle/>
        <a:p>
          <a:pPr rtl="0"/>
          <a:r>
            <a:rPr lang="en-US" dirty="0" smtClean="0"/>
            <a:t>But all the attacks on the databases may not be familiar. </a:t>
          </a:r>
          <a:endParaRPr lang="en-US" dirty="0"/>
        </a:p>
      </dgm:t>
    </dgm:pt>
    <dgm:pt modelId="{CAB3AC2E-6AF6-40FE-85DA-F3E3C94C8CA9}" type="parTrans" cxnId="{D3A5A525-61AA-4ACB-B1CC-32DD791A6478}">
      <dgm:prSet/>
      <dgm:spPr/>
      <dgm:t>
        <a:bodyPr/>
        <a:lstStyle/>
        <a:p>
          <a:endParaRPr lang="en-US"/>
        </a:p>
      </dgm:t>
    </dgm:pt>
    <dgm:pt modelId="{E82558CF-B385-4CBC-BBB2-50C3A5C7EC6F}" type="sibTrans" cxnId="{D3A5A525-61AA-4ACB-B1CC-32DD791A6478}">
      <dgm:prSet/>
      <dgm:spPr/>
      <dgm:t>
        <a:bodyPr/>
        <a:lstStyle/>
        <a:p>
          <a:endParaRPr lang="en-US"/>
        </a:p>
      </dgm:t>
    </dgm:pt>
    <dgm:pt modelId="{15A97500-260B-48E3-BA99-8597DE09A626}">
      <dgm:prSet/>
      <dgm:spPr/>
      <dgm:t>
        <a:bodyPr/>
        <a:lstStyle/>
        <a:p>
          <a:pPr rtl="0"/>
          <a:r>
            <a:rPr lang="en-US" dirty="0" smtClean="0"/>
            <a:t>Database Firewalls </a:t>
          </a:r>
          <a:r>
            <a:rPr lang="en-US" b="1" i="1" dirty="0" smtClean="0"/>
            <a:t>build (or come with) white list of approved SQL commands(or) statements that </a:t>
          </a:r>
          <a:r>
            <a:rPr lang="en-US" dirty="0" smtClean="0"/>
            <a:t>are safe.</a:t>
          </a:r>
          <a:endParaRPr lang="en-US" dirty="0"/>
        </a:p>
      </dgm:t>
    </dgm:pt>
    <dgm:pt modelId="{FF4A7956-CA1A-4BEE-B33C-E250974F5C94}" type="parTrans" cxnId="{D9F6A957-DB5A-4A24-9694-99593FE7E4DC}">
      <dgm:prSet/>
      <dgm:spPr/>
      <dgm:t>
        <a:bodyPr/>
        <a:lstStyle/>
        <a:p>
          <a:endParaRPr lang="en-US"/>
        </a:p>
      </dgm:t>
    </dgm:pt>
    <dgm:pt modelId="{BF7E9170-660D-42C4-8CAC-EA764FBCDD94}" type="sibTrans" cxnId="{D9F6A957-DB5A-4A24-9694-99593FE7E4DC}">
      <dgm:prSet/>
      <dgm:spPr/>
      <dgm:t>
        <a:bodyPr/>
        <a:lstStyle/>
        <a:p>
          <a:endParaRPr lang="en-US"/>
        </a:p>
      </dgm:t>
    </dgm:pt>
    <dgm:pt modelId="{FC1DBA54-4ACD-4563-9D2C-BBAAB2343807}">
      <dgm:prSet/>
      <dgm:spPr/>
      <dgm:t>
        <a:bodyPr/>
        <a:lstStyle/>
        <a:p>
          <a:pPr rtl="0"/>
          <a:r>
            <a:rPr lang="en-US" dirty="0" smtClean="0"/>
            <a:t>All the </a:t>
          </a:r>
          <a:r>
            <a:rPr lang="en-US" b="1" i="1" dirty="0" smtClean="0"/>
            <a:t>input commands are compared with this white list and only those that are already present </a:t>
          </a:r>
          <a:r>
            <a:rPr lang="en-US" dirty="0" smtClean="0"/>
            <a:t>in the white list are sent to the database.</a:t>
          </a:r>
          <a:endParaRPr lang="en-US" dirty="0"/>
        </a:p>
      </dgm:t>
    </dgm:pt>
    <dgm:pt modelId="{7F962092-5675-48CD-A2B8-CBD0A5857E5C}" type="parTrans" cxnId="{274CB673-7D22-4544-A9BF-CF8838821FB4}">
      <dgm:prSet/>
      <dgm:spPr/>
      <dgm:t>
        <a:bodyPr/>
        <a:lstStyle/>
        <a:p>
          <a:endParaRPr lang="en-US"/>
        </a:p>
      </dgm:t>
    </dgm:pt>
    <dgm:pt modelId="{65EFBC8D-D5EF-494F-9326-3621BF8DBD75}" type="sibTrans" cxnId="{274CB673-7D22-4544-A9BF-CF8838821FB4}">
      <dgm:prSet/>
      <dgm:spPr/>
      <dgm:t>
        <a:bodyPr/>
        <a:lstStyle/>
        <a:p>
          <a:endParaRPr lang="en-US"/>
        </a:p>
      </dgm:t>
    </dgm:pt>
    <dgm:pt modelId="{814F22BA-660F-483E-9685-C8997BFDAB81}" type="pres">
      <dgm:prSet presAssocID="{7B3F81DC-7EB4-4DF6-8460-F1B0728CBB92}" presName="linear" presStyleCnt="0">
        <dgm:presLayoutVars>
          <dgm:animLvl val="lvl"/>
          <dgm:resizeHandles val="exact"/>
        </dgm:presLayoutVars>
      </dgm:prSet>
      <dgm:spPr/>
      <dgm:t>
        <a:bodyPr/>
        <a:lstStyle/>
        <a:p>
          <a:endParaRPr lang="en-US"/>
        </a:p>
      </dgm:t>
    </dgm:pt>
    <dgm:pt modelId="{1B2CD29A-274D-471E-8527-A1C4E84169E5}" type="pres">
      <dgm:prSet presAssocID="{0B5939D8-7B30-4517-A036-BE5628300F81}" presName="parentText" presStyleLbl="node1" presStyleIdx="0" presStyleCnt="5">
        <dgm:presLayoutVars>
          <dgm:chMax val="0"/>
          <dgm:bulletEnabled val="1"/>
        </dgm:presLayoutVars>
      </dgm:prSet>
      <dgm:spPr/>
      <dgm:t>
        <a:bodyPr/>
        <a:lstStyle/>
        <a:p>
          <a:endParaRPr lang="en-US"/>
        </a:p>
      </dgm:t>
    </dgm:pt>
    <dgm:pt modelId="{A0A924C8-A3C4-4FBB-9B0D-7737C1D5CCB9}" type="pres">
      <dgm:prSet presAssocID="{9DE5BADA-444E-4224-9733-B971353B31FF}" presName="spacer" presStyleCnt="0"/>
      <dgm:spPr/>
    </dgm:pt>
    <dgm:pt modelId="{D3DE2575-7813-4E53-A4B9-425370C4824F}" type="pres">
      <dgm:prSet presAssocID="{013868BA-029A-4934-AC7A-481E7CF212C5}" presName="parentText" presStyleLbl="node1" presStyleIdx="1" presStyleCnt="5">
        <dgm:presLayoutVars>
          <dgm:chMax val="0"/>
          <dgm:bulletEnabled val="1"/>
        </dgm:presLayoutVars>
      </dgm:prSet>
      <dgm:spPr/>
      <dgm:t>
        <a:bodyPr/>
        <a:lstStyle/>
        <a:p>
          <a:endParaRPr lang="en-US"/>
        </a:p>
      </dgm:t>
    </dgm:pt>
    <dgm:pt modelId="{5E612899-8A2D-476B-9391-38DAD72B910F}" type="pres">
      <dgm:prSet presAssocID="{6C0C443D-2BAB-48AB-89A7-56DE5EEF0919}" presName="spacer" presStyleCnt="0"/>
      <dgm:spPr/>
    </dgm:pt>
    <dgm:pt modelId="{F823E403-0475-4F7A-872C-419EBDB4FDC6}" type="pres">
      <dgm:prSet presAssocID="{28B697F6-C940-4F39-B1FE-FECABC087A9A}" presName="parentText" presStyleLbl="node1" presStyleIdx="2" presStyleCnt="5">
        <dgm:presLayoutVars>
          <dgm:chMax val="0"/>
          <dgm:bulletEnabled val="1"/>
        </dgm:presLayoutVars>
      </dgm:prSet>
      <dgm:spPr/>
      <dgm:t>
        <a:bodyPr/>
        <a:lstStyle/>
        <a:p>
          <a:endParaRPr lang="en-US"/>
        </a:p>
      </dgm:t>
    </dgm:pt>
    <dgm:pt modelId="{EBD8636E-6F36-4708-8591-BDD52EB240AA}" type="pres">
      <dgm:prSet presAssocID="{E82558CF-B385-4CBC-BBB2-50C3A5C7EC6F}" presName="spacer" presStyleCnt="0"/>
      <dgm:spPr/>
    </dgm:pt>
    <dgm:pt modelId="{898D7C11-F946-4D67-8592-D11CDB743F31}" type="pres">
      <dgm:prSet presAssocID="{15A97500-260B-48E3-BA99-8597DE09A626}" presName="parentText" presStyleLbl="node1" presStyleIdx="3" presStyleCnt="5">
        <dgm:presLayoutVars>
          <dgm:chMax val="0"/>
          <dgm:bulletEnabled val="1"/>
        </dgm:presLayoutVars>
      </dgm:prSet>
      <dgm:spPr/>
      <dgm:t>
        <a:bodyPr/>
        <a:lstStyle/>
        <a:p>
          <a:endParaRPr lang="en-US"/>
        </a:p>
      </dgm:t>
    </dgm:pt>
    <dgm:pt modelId="{B46326C3-8CCD-4F6A-A765-F86297B6CDBE}" type="pres">
      <dgm:prSet presAssocID="{BF7E9170-660D-42C4-8CAC-EA764FBCDD94}" presName="spacer" presStyleCnt="0"/>
      <dgm:spPr/>
    </dgm:pt>
    <dgm:pt modelId="{85575A82-193C-44F0-8FCE-41AC5B5B832E}" type="pres">
      <dgm:prSet presAssocID="{FC1DBA54-4ACD-4563-9D2C-BBAAB2343807}" presName="parentText" presStyleLbl="node1" presStyleIdx="4" presStyleCnt="5">
        <dgm:presLayoutVars>
          <dgm:chMax val="0"/>
          <dgm:bulletEnabled val="1"/>
        </dgm:presLayoutVars>
      </dgm:prSet>
      <dgm:spPr/>
      <dgm:t>
        <a:bodyPr/>
        <a:lstStyle/>
        <a:p>
          <a:endParaRPr lang="en-US"/>
        </a:p>
      </dgm:t>
    </dgm:pt>
  </dgm:ptLst>
  <dgm:cxnLst>
    <dgm:cxn modelId="{72A7B05C-EE5D-46AA-A58F-52F3430AC33B}" type="presOf" srcId="{28B697F6-C940-4F39-B1FE-FECABC087A9A}" destId="{F823E403-0475-4F7A-872C-419EBDB4FDC6}" srcOrd="0" destOrd="0" presId="urn:microsoft.com/office/officeart/2005/8/layout/vList2"/>
    <dgm:cxn modelId="{A1430072-4E7E-435E-A889-0954AFA03652}" type="presOf" srcId="{013868BA-029A-4934-AC7A-481E7CF212C5}" destId="{D3DE2575-7813-4E53-A4B9-425370C4824F}" srcOrd="0" destOrd="0" presId="urn:microsoft.com/office/officeart/2005/8/layout/vList2"/>
    <dgm:cxn modelId="{90853983-3C79-4B07-8549-7305B8EC1519}" type="presOf" srcId="{15A97500-260B-48E3-BA99-8597DE09A626}" destId="{898D7C11-F946-4D67-8592-D11CDB743F31}" srcOrd="0" destOrd="0" presId="urn:microsoft.com/office/officeart/2005/8/layout/vList2"/>
    <dgm:cxn modelId="{A472F435-9809-434C-BBB4-2AC7D3AC6C9D}" srcId="{7B3F81DC-7EB4-4DF6-8460-F1B0728CBB92}" destId="{0B5939D8-7B30-4517-A036-BE5628300F81}" srcOrd="0" destOrd="0" parTransId="{0F8E6BA0-74EA-4884-AAA4-9A9FD3A56342}" sibTransId="{9DE5BADA-444E-4224-9733-B971353B31FF}"/>
    <dgm:cxn modelId="{274CB673-7D22-4544-A9BF-CF8838821FB4}" srcId="{7B3F81DC-7EB4-4DF6-8460-F1B0728CBB92}" destId="{FC1DBA54-4ACD-4563-9D2C-BBAAB2343807}" srcOrd="4" destOrd="0" parTransId="{7F962092-5675-48CD-A2B8-CBD0A5857E5C}" sibTransId="{65EFBC8D-D5EF-494F-9326-3621BF8DBD75}"/>
    <dgm:cxn modelId="{06739261-89D9-4C6A-B7C4-B720C87FFA32}" type="presOf" srcId="{FC1DBA54-4ACD-4563-9D2C-BBAAB2343807}" destId="{85575A82-193C-44F0-8FCE-41AC5B5B832E}" srcOrd="0" destOrd="0" presId="urn:microsoft.com/office/officeart/2005/8/layout/vList2"/>
    <dgm:cxn modelId="{D3A5A525-61AA-4ACB-B1CC-32DD791A6478}" srcId="{7B3F81DC-7EB4-4DF6-8460-F1B0728CBB92}" destId="{28B697F6-C940-4F39-B1FE-FECABC087A9A}" srcOrd="2" destOrd="0" parTransId="{CAB3AC2E-6AF6-40FE-85DA-F3E3C94C8CA9}" sibTransId="{E82558CF-B385-4CBC-BBB2-50C3A5C7EC6F}"/>
    <dgm:cxn modelId="{6D71F29C-1254-481D-869A-0679D5107312}" type="presOf" srcId="{0B5939D8-7B30-4517-A036-BE5628300F81}" destId="{1B2CD29A-274D-471E-8527-A1C4E84169E5}" srcOrd="0" destOrd="0" presId="urn:microsoft.com/office/officeart/2005/8/layout/vList2"/>
    <dgm:cxn modelId="{8FDA1EAD-FBB4-4D0E-A0E3-0AB6DCD258B3}" srcId="{7B3F81DC-7EB4-4DF6-8460-F1B0728CBB92}" destId="{013868BA-029A-4934-AC7A-481E7CF212C5}" srcOrd="1" destOrd="0" parTransId="{87D0D655-141D-4B79-ADAB-B2B30010A122}" sibTransId="{6C0C443D-2BAB-48AB-89A7-56DE5EEF0919}"/>
    <dgm:cxn modelId="{0650032C-413D-4A7E-B987-06E134379C44}" type="presOf" srcId="{7B3F81DC-7EB4-4DF6-8460-F1B0728CBB92}" destId="{814F22BA-660F-483E-9685-C8997BFDAB81}" srcOrd="0" destOrd="0" presId="urn:microsoft.com/office/officeart/2005/8/layout/vList2"/>
    <dgm:cxn modelId="{D9F6A957-DB5A-4A24-9694-99593FE7E4DC}" srcId="{7B3F81DC-7EB4-4DF6-8460-F1B0728CBB92}" destId="{15A97500-260B-48E3-BA99-8597DE09A626}" srcOrd="3" destOrd="0" parTransId="{FF4A7956-CA1A-4BEE-B33C-E250974F5C94}" sibTransId="{BF7E9170-660D-42C4-8CAC-EA764FBCDD94}"/>
    <dgm:cxn modelId="{465BFA14-91B5-4ABE-A648-EE4878EA001B}" type="presParOf" srcId="{814F22BA-660F-483E-9685-C8997BFDAB81}" destId="{1B2CD29A-274D-471E-8527-A1C4E84169E5}" srcOrd="0" destOrd="0" presId="urn:microsoft.com/office/officeart/2005/8/layout/vList2"/>
    <dgm:cxn modelId="{A1D20289-C9B0-4634-87FD-95FA06110B34}" type="presParOf" srcId="{814F22BA-660F-483E-9685-C8997BFDAB81}" destId="{A0A924C8-A3C4-4FBB-9B0D-7737C1D5CCB9}" srcOrd="1" destOrd="0" presId="urn:microsoft.com/office/officeart/2005/8/layout/vList2"/>
    <dgm:cxn modelId="{BA178349-ABF6-4824-B1C8-6E53278C0A78}" type="presParOf" srcId="{814F22BA-660F-483E-9685-C8997BFDAB81}" destId="{D3DE2575-7813-4E53-A4B9-425370C4824F}" srcOrd="2" destOrd="0" presId="urn:microsoft.com/office/officeart/2005/8/layout/vList2"/>
    <dgm:cxn modelId="{854726F9-6B48-442C-872B-99D559038103}" type="presParOf" srcId="{814F22BA-660F-483E-9685-C8997BFDAB81}" destId="{5E612899-8A2D-476B-9391-38DAD72B910F}" srcOrd="3" destOrd="0" presId="urn:microsoft.com/office/officeart/2005/8/layout/vList2"/>
    <dgm:cxn modelId="{C6AF97FB-D689-47A3-AB52-0F28D09A6041}" type="presParOf" srcId="{814F22BA-660F-483E-9685-C8997BFDAB81}" destId="{F823E403-0475-4F7A-872C-419EBDB4FDC6}" srcOrd="4" destOrd="0" presId="urn:microsoft.com/office/officeart/2005/8/layout/vList2"/>
    <dgm:cxn modelId="{77894774-F1F9-48E1-BD70-8D190411A2C1}" type="presParOf" srcId="{814F22BA-660F-483E-9685-C8997BFDAB81}" destId="{EBD8636E-6F36-4708-8591-BDD52EB240AA}" srcOrd="5" destOrd="0" presId="urn:microsoft.com/office/officeart/2005/8/layout/vList2"/>
    <dgm:cxn modelId="{88DC363B-76D9-4EB9-B6E4-E2753E83A566}" type="presParOf" srcId="{814F22BA-660F-483E-9685-C8997BFDAB81}" destId="{898D7C11-F946-4D67-8592-D11CDB743F31}" srcOrd="6" destOrd="0" presId="urn:microsoft.com/office/officeart/2005/8/layout/vList2"/>
    <dgm:cxn modelId="{E482A5D1-4C2C-4711-A72B-4D43C27CB160}" type="presParOf" srcId="{814F22BA-660F-483E-9685-C8997BFDAB81}" destId="{B46326C3-8CCD-4F6A-A765-F86297B6CDBE}" srcOrd="7" destOrd="0" presId="urn:microsoft.com/office/officeart/2005/8/layout/vList2"/>
    <dgm:cxn modelId="{498EBF75-4E41-41E6-8F7D-CFC5A65EE318}" type="presParOf" srcId="{814F22BA-660F-483E-9685-C8997BFDAB81}" destId="{85575A82-193C-44F0-8FCE-41AC5B5B832E}" srcOrd="8" destOrd="0" presId="urn:microsoft.com/office/officeart/2005/8/layout/vList2"/>
  </dgm:cxnLst>
  <dgm:bg/>
  <dgm:whole/>
</dgm:dataModel>
</file>

<file path=ppt/diagrams/data16.xml><?xml version="1.0" encoding="utf-8"?>
<dgm:dataModel xmlns:dgm="http://schemas.openxmlformats.org/drawingml/2006/diagram" xmlns:a="http://schemas.openxmlformats.org/drawingml/2006/main">
  <dgm:ptLst>
    <dgm:pt modelId="{70778639-D55E-46DA-892E-58AD8DB7937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BADB097C-C23D-4CEB-A108-905014A33D10}">
      <dgm:prSet/>
      <dgm:spPr/>
      <dgm:t>
        <a:bodyPr/>
        <a:lstStyle/>
        <a:p>
          <a:pPr rtl="0"/>
          <a:r>
            <a:rPr lang="en-US" dirty="0" smtClean="0"/>
            <a:t>Data encryption enables to </a:t>
          </a:r>
          <a:r>
            <a:rPr lang="en-US" b="1" i="1" dirty="0" smtClean="0"/>
            <a:t>encrypt sensitive data, such as credit card numbers, stored in table </a:t>
          </a:r>
          <a:r>
            <a:rPr lang="en-US" dirty="0" smtClean="0"/>
            <a:t>columns.</a:t>
          </a:r>
          <a:endParaRPr lang="en-US" dirty="0"/>
        </a:p>
      </dgm:t>
    </dgm:pt>
    <dgm:pt modelId="{627BB632-39AA-4AB6-8391-7FB13E08C538}" type="parTrans" cxnId="{2C96702B-9A07-45B1-B7C6-37D709088887}">
      <dgm:prSet/>
      <dgm:spPr/>
      <dgm:t>
        <a:bodyPr/>
        <a:lstStyle/>
        <a:p>
          <a:endParaRPr lang="en-US"/>
        </a:p>
      </dgm:t>
    </dgm:pt>
    <dgm:pt modelId="{B5B7E742-643A-4D3F-907F-6644C6340443}" type="sibTrans" cxnId="{2C96702B-9A07-45B1-B7C6-37D709088887}">
      <dgm:prSet/>
      <dgm:spPr/>
      <dgm:t>
        <a:bodyPr/>
        <a:lstStyle/>
        <a:p>
          <a:endParaRPr lang="en-US"/>
        </a:p>
      </dgm:t>
    </dgm:pt>
    <dgm:pt modelId="{29951BCC-84D0-4607-9000-A053B308AAA1}">
      <dgm:prSet/>
      <dgm:spPr/>
      <dgm:t>
        <a:bodyPr/>
        <a:lstStyle/>
        <a:p>
          <a:pPr rtl="0"/>
          <a:r>
            <a:rPr lang="en-US" dirty="0" smtClean="0"/>
            <a:t>Encrypted data is </a:t>
          </a:r>
          <a:r>
            <a:rPr lang="en-US" b="1" i="1" dirty="0" smtClean="0"/>
            <a:t>decrypted for a database user who has access to the data.</a:t>
          </a:r>
          <a:endParaRPr lang="en-US" dirty="0"/>
        </a:p>
      </dgm:t>
    </dgm:pt>
    <dgm:pt modelId="{CEB0CAE0-A406-42C7-AAB3-105028B79646}" type="parTrans" cxnId="{B4E17DD9-1DBE-489C-A2A3-9064BEB6C899}">
      <dgm:prSet/>
      <dgm:spPr/>
      <dgm:t>
        <a:bodyPr/>
        <a:lstStyle/>
        <a:p>
          <a:endParaRPr lang="en-US"/>
        </a:p>
      </dgm:t>
    </dgm:pt>
    <dgm:pt modelId="{FC5A3AE4-326A-4881-99EE-92A9A316B104}" type="sibTrans" cxnId="{B4E17DD9-1DBE-489C-A2A3-9064BEB6C899}">
      <dgm:prSet/>
      <dgm:spPr/>
      <dgm:t>
        <a:bodyPr/>
        <a:lstStyle/>
        <a:p>
          <a:endParaRPr lang="en-US"/>
        </a:p>
      </dgm:t>
    </dgm:pt>
    <dgm:pt modelId="{6F244D8F-3448-4C3A-8157-AFC006E49946}">
      <dgm:prSet/>
      <dgm:spPr/>
      <dgm:t>
        <a:bodyPr/>
        <a:lstStyle/>
        <a:p>
          <a:pPr rtl="0"/>
          <a:r>
            <a:rPr lang="en-US" dirty="0" smtClean="0"/>
            <a:t>Data encryption helps </a:t>
          </a:r>
          <a:r>
            <a:rPr lang="en-US" b="1" i="1" dirty="0" smtClean="0"/>
            <a:t>protect data stored on media in the event that the storage media or  data </a:t>
          </a:r>
          <a:r>
            <a:rPr lang="en-US" dirty="0" smtClean="0"/>
            <a:t>file gets stolen.</a:t>
          </a:r>
          <a:endParaRPr lang="en-US" dirty="0"/>
        </a:p>
      </dgm:t>
    </dgm:pt>
    <dgm:pt modelId="{679CD9AC-92C1-4BFA-A602-DF48C0A1C560}" type="parTrans" cxnId="{943E62FB-0CB5-4493-955F-91E0F5CF90E4}">
      <dgm:prSet/>
      <dgm:spPr/>
      <dgm:t>
        <a:bodyPr/>
        <a:lstStyle/>
        <a:p>
          <a:endParaRPr lang="en-US"/>
        </a:p>
      </dgm:t>
    </dgm:pt>
    <dgm:pt modelId="{44A75A7E-5C97-4D9C-A4C3-37BEDA1F5CAD}" type="sibTrans" cxnId="{943E62FB-0CB5-4493-955F-91E0F5CF90E4}">
      <dgm:prSet/>
      <dgm:spPr/>
      <dgm:t>
        <a:bodyPr/>
        <a:lstStyle/>
        <a:p>
          <a:endParaRPr lang="en-US"/>
        </a:p>
      </dgm:t>
    </dgm:pt>
    <dgm:pt modelId="{BBE9105D-2C09-49B5-A751-7939BEE55F0B}" type="pres">
      <dgm:prSet presAssocID="{70778639-D55E-46DA-892E-58AD8DB79377}" presName="linear" presStyleCnt="0">
        <dgm:presLayoutVars>
          <dgm:animLvl val="lvl"/>
          <dgm:resizeHandles val="exact"/>
        </dgm:presLayoutVars>
      </dgm:prSet>
      <dgm:spPr/>
      <dgm:t>
        <a:bodyPr/>
        <a:lstStyle/>
        <a:p>
          <a:endParaRPr lang="en-US"/>
        </a:p>
      </dgm:t>
    </dgm:pt>
    <dgm:pt modelId="{11061AB2-7994-4FBB-852C-B30663B11466}" type="pres">
      <dgm:prSet presAssocID="{BADB097C-C23D-4CEB-A108-905014A33D10}" presName="parentText" presStyleLbl="node1" presStyleIdx="0" presStyleCnt="3">
        <dgm:presLayoutVars>
          <dgm:chMax val="0"/>
          <dgm:bulletEnabled val="1"/>
        </dgm:presLayoutVars>
      </dgm:prSet>
      <dgm:spPr/>
      <dgm:t>
        <a:bodyPr/>
        <a:lstStyle/>
        <a:p>
          <a:endParaRPr lang="en-US"/>
        </a:p>
      </dgm:t>
    </dgm:pt>
    <dgm:pt modelId="{4DE02D6D-EF5C-4F00-BD7B-74CAE336140F}" type="pres">
      <dgm:prSet presAssocID="{B5B7E742-643A-4D3F-907F-6644C6340443}" presName="spacer" presStyleCnt="0"/>
      <dgm:spPr/>
    </dgm:pt>
    <dgm:pt modelId="{63F99E27-D3A7-4DCA-B314-B968C7AA55CB}" type="pres">
      <dgm:prSet presAssocID="{29951BCC-84D0-4607-9000-A053B308AAA1}" presName="parentText" presStyleLbl="node1" presStyleIdx="1" presStyleCnt="3">
        <dgm:presLayoutVars>
          <dgm:chMax val="0"/>
          <dgm:bulletEnabled val="1"/>
        </dgm:presLayoutVars>
      </dgm:prSet>
      <dgm:spPr/>
      <dgm:t>
        <a:bodyPr/>
        <a:lstStyle/>
        <a:p>
          <a:endParaRPr lang="en-US"/>
        </a:p>
      </dgm:t>
    </dgm:pt>
    <dgm:pt modelId="{9235A47B-7D2F-47D6-8F34-A647124E8385}" type="pres">
      <dgm:prSet presAssocID="{FC5A3AE4-326A-4881-99EE-92A9A316B104}" presName="spacer" presStyleCnt="0"/>
      <dgm:spPr/>
    </dgm:pt>
    <dgm:pt modelId="{8E7EB246-1768-4FB7-83CB-69579FC0FAF3}" type="pres">
      <dgm:prSet presAssocID="{6F244D8F-3448-4C3A-8157-AFC006E49946}" presName="parentText" presStyleLbl="node1" presStyleIdx="2" presStyleCnt="3">
        <dgm:presLayoutVars>
          <dgm:chMax val="0"/>
          <dgm:bulletEnabled val="1"/>
        </dgm:presLayoutVars>
      </dgm:prSet>
      <dgm:spPr/>
      <dgm:t>
        <a:bodyPr/>
        <a:lstStyle/>
        <a:p>
          <a:endParaRPr lang="en-US"/>
        </a:p>
      </dgm:t>
    </dgm:pt>
  </dgm:ptLst>
  <dgm:cxnLst>
    <dgm:cxn modelId="{B4E17DD9-1DBE-489C-A2A3-9064BEB6C899}" srcId="{70778639-D55E-46DA-892E-58AD8DB79377}" destId="{29951BCC-84D0-4607-9000-A053B308AAA1}" srcOrd="1" destOrd="0" parTransId="{CEB0CAE0-A406-42C7-AAB3-105028B79646}" sibTransId="{FC5A3AE4-326A-4881-99EE-92A9A316B104}"/>
    <dgm:cxn modelId="{096EB1F6-42B2-49BA-BC2C-EA8C1F24A24F}" type="presOf" srcId="{29951BCC-84D0-4607-9000-A053B308AAA1}" destId="{63F99E27-D3A7-4DCA-B314-B968C7AA55CB}" srcOrd="0" destOrd="0" presId="urn:microsoft.com/office/officeart/2005/8/layout/vList2"/>
    <dgm:cxn modelId="{DB142C9C-5727-4B57-A218-EF849305B799}" type="presOf" srcId="{6F244D8F-3448-4C3A-8157-AFC006E49946}" destId="{8E7EB246-1768-4FB7-83CB-69579FC0FAF3}" srcOrd="0" destOrd="0" presId="urn:microsoft.com/office/officeart/2005/8/layout/vList2"/>
    <dgm:cxn modelId="{A922262D-91A8-4750-A1C1-74C458DD58DB}" type="presOf" srcId="{70778639-D55E-46DA-892E-58AD8DB79377}" destId="{BBE9105D-2C09-49B5-A751-7939BEE55F0B}" srcOrd="0" destOrd="0" presId="urn:microsoft.com/office/officeart/2005/8/layout/vList2"/>
    <dgm:cxn modelId="{943E62FB-0CB5-4493-955F-91E0F5CF90E4}" srcId="{70778639-D55E-46DA-892E-58AD8DB79377}" destId="{6F244D8F-3448-4C3A-8157-AFC006E49946}" srcOrd="2" destOrd="0" parTransId="{679CD9AC-92C1-4BFA-A602-DF48C0A1C560}" sibTransId="{44A75A7E-5C97-4D9C-A4C3-37BEDA1F5CAD}"/>
    <dgm:cxn modelId="{2C96702B-9A07-45B1-B7C6-37D709088887}" srcId="{70778639-D55E-46DA-892E-58AD8DB79377}" destId="{BADB097C-C23D-4CEB-A108-905014A33D10}" srcOrd="0" destOrd="0" parTransId="{627BB632-39AA-4AB6-8391-7FB13E08C538}" sibTransId="{B5B7E742-643A-4D3F-907F-6644C6340443}"/>
    <dgm:cxn modelId="{B9850C8C-95F0-4638-AC8B-26140E392A99}" type="presOf" srcId="{BADB097C-C23D-4CEB-A108-905014A33D10}" destId="{11061AB2-7994-4FBB-852C-B30663B11466}" srcOrd="0" destOrd="0" presId="urn:microsoft.com/office/officeart/2005/8/layout/vList2"/>
    <dgm:cxn modelId="{94FE80B6-B896-4545-8A64-CE2780556D02}" type="presParOf" srcId="{BBE9105D-2C09-49B5-A751-7939BEE55F0B}" destId="{11061AB2-7994-4FBB-852C-B30663B11466}" srcOrd="0" destOrd="0" presId="urn:microsoft.com/office/officeart/2005/8/layout/vList2"/>
    <dgm:cxn modelId="{7997731D-9463-454F-BEA8-D61EDC8F379E}" type="presParOf" srcId="{BBE9105D-2C09-49B5-A751-7939BEE55F0B}" destId="{4DE02D6D-EF5C-4F00-BD7B-74CAE336140F}" srcOrd="1" destOrd="0" presId="urn:microsoft.com/office/officeart/2005/8/layout/vList2"/>
    <dgm:cxn modelId="{FFB5039B-1CF8-440D-B665-4A775954DD77}" type="presParOf" srcId="{BBE9105D-2C09-49B5-A751-7939BEE55F0B}" destId="{63F99E27-D3A7-4DCA-B314-B968C7AA55CB}" srcOrd="2" destOrd="0" presId="urn:microsoft.com/office/officeart/2005/8/layout/vList2"/>
    <dgm:cxn modelId="{F78DE0EF-F11E-456E-A507-DE5CC83D1166}" type="presParOf" srcId="{BBE9105D-2C09-49B5-A751-7939BEE55F0B}" destId="{9235A47B-7D2F-47D6-8F34-A647124E8385}" srcOrd="3" destOrd="0" presId="urn:microsoft.com/office/officeart/2005/8/layout/vList2"/>
    <dgm:cxn modelId="{605A5458-7EB3-4C1D-8FBA-EF7EB2B51874}" type="presParOf" srcId="{BBE9105D-2C09-49B5-A751-7939BEE55F0B}" destId="{8E7EB246-1768-4FB7-83CB-69579FC0FAF3}" srcOrd="4" destOrd="0" presId="urn:microsoft.com/office/officeart/2005/8/layout/vList2"/>
  </dgm:cxnLst>
  <dgm:bg/>
  <dgm:whole/>
</dgm:dataModel>
</file>

<file path=ppt/diagrams/data17.xml><?xml version="1.0" encoding="utf-8"?>
<dgm:dataModel xmlns:dgm="http://schemas.openxmlformats.org/drawingml/2006/diagram" xmlns:a="http://schemas.openxmlformats.org/drawingml/2006/main">
  <dgm:ptLst>
    <dgm:pt modelId="{8430CA22-BC01-4C69-957F-3B0BAD09C75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F7C1218-8D25-476F-ABC2-008EDE193FAC}">
      <dgm:prSet/>
      <dgm:spPr/>
      <dgm:t>
        <a:bodyPr/>
        <a:lstStyle/>
        <a:p>
          <a:pPr rtl="0"/>
          <a:r>
            <a:rPr lang="en-US" b="1" dirty="0" smtClean="0"/>
            <a:t>Read authorization - allows reading, </a:t>
          </a:r>
          <a:r>
            <a:rPr lang="en-US" b="1" dirty="0" err="1" smtClean="0"/>
            <a:t>butnot</a:t>
          </a:r>
          <a:r>
            <a:rPr lang="en-US" b="1" dirty="0" smtClean="0"/>
            <a:t> modification of data</a:t>
          </a:r>
          <a:endParaRPr lang="en-US" dirty="0"/>
        </a:p>
      </dgm:t>
    </dgm:pt>
    <dgm:pt modelId="{E0BC6C31-7C33-4778-869A-1EF52C7E0617}" type="parTrans" cxnId="{F20A6964-1E3B-4050-AA8D-E9C0EEED0DF3}">
      <dgm:prSet/>
      <dgm:spPr/>
      <dgm:t>
        <a:bodyPr/>
        <a:lstStyle/>
        <a:p>
          <a:endParaRPr lang="en-US"/>
        </a:p>
      </dgm:t>
    </dgm:pt>
    <dgm:pt modelId="{62EB9DDA-D460-489B-A298-FA06725525FF}" type="sibTrans" cxnId="{F20A6964-1E3B-4050-AA8D-E9C0EEED0DF3}">
      <dgm:prSet/>
      <dgm:spPr/>
      <dgm:t>
        <a:bodyPr/>
        <a:lstStyle/>
        <a:p>
          <a:endParaRPr lang="en-US"/>
        </a:p>
      </dgm:t>
    </dgm:pt>
    <dgm:pt modelId="{617920EE-B6E2-49AC-BA2C-904CA9B5A8F0}">
      <dgm:prSet/>
      <dgm:spPr/>
      <dgm:t>
        <a:bodyPr/>
        <a:lstStyle/>
        <a:p>
          <a:pPr rtl="0"/>
          <a:r>
            <a:rPr lang="en-US" b="1" dirty="0" smtClean="0"/>
            <a:t>Insert authorization - allows insertion of new data, but not modification of existing data.</a:t>
          </a:r>
          <a:endParaRPr lang="en-US" dirty="0"/>
        </a:p>
      </dgm:t>
    </dgm:pt>
    <dgm:pt modelId="{BCCBA29C-1EF8-4F10-AA9F-880AB2D1D15F}" type="parTrans" cxnId="{6DBE2044-5461-418B-8CB3-19971C3DA37F}">
      <dgm:prSet/>
      <dgm:spPr/>
      <dgm:t>
        <a:bodyPr/>
        <a:lstStyle/>
        <a:p>
          <a:endParaRPr lang="en-US"/>
        </a:p>
      </dgm:t>
    </dgm:pt>
    <dgm:pt modelId="{48A41003-3E6B-492A-8456-4BBCBD5B0ADF}" type="sibTrans" cxnId="{6DBE2044-5461-418B-8CB3-19971C3DA37F}">
      <dgm:prSet/>
      <dgm:spPr/>
      <dgm:t>
        <a:bodyPr/>
        <a:lstStyle/>
        <a:p>
          <a:endParaRPr lang="en-US"/>
        </a:p>
      </dgm:t>
    </dgm:pt>
    <dgm:pt modelId="{3744034B-9898-4613-AAC3-173800A009FB}">
      <dgm:prSet/>
      <dgm:spPr/>
      <dgm:t>
        <a:bodyPr/>
        <a:lstStyle/>
        <a:p>
          <a:pPr rtl="0"/>
          <a:r>
            <a:rPr lang="en-US" b="1" dirty="0" smtClean="0"/>
            <a:t>Update authorization - allows modification, but not deletion of data.</a:t>
          </a:r>
          <a:endParaRPr lang="en-US" dirty="0"/>
        </a:p>
      </dgm:t>
    </dgm:pt>
    <dgm:pt modelId="{75B8046E-1A14-45C7-ABD6-4820EF817B97}" type="parTrans" cxnId="{378B9DC3-C149-4D48-8E1C-A1A098AC1360}">
      <dgm:prSet/>
      <dgm:spPr/>
      <dgm:t>
        <a:bodyPr/>
        <a:lstStyle/>
        <a:p>
          <a:endParaRPr lang="en-US"/>
        </a:p>
      </dgm:t>
    </dgm:pt>
    <dgm:pt modelId="{EBCE4070-1459-4707-94DA-0798D9476564}" type="sibTrans" cxnId="{378B9DC3-C149-4D48-8E1C-A1A098AC1360}">
      <dgm:prSet/>
      <dgm:spPr/>
      <dgm:t>
        <a:bodyPr/>
        <a:lstStyle/>
        <a:p>
          <a:endParaRPr lang="en-US"/>
        </a:p>
      </dgm:t>
    </dgm:pt>
    <dgm:pt modelId="{91B5AADC-45B7-4D62-A295-1B4B6A2E3DCF}">
      <dgm:prSet/>
      <dgm:spPr/>
      <dgm:t>
        <a:bodyPr/>
        <a:lstStyle/>
        <a:p>
          <a:pPr rtl="0"/>
          <a:r>
            <a:rPr lang="en-US" b="1" dirty="0" smtClean="0"/>
            <a:t>Delete authorization - allows deletion of data</a:t>
          </a:r>
          <a:endParaRPr lang="en-US" dirty="0"/>
        </a:p>
      </dgm:t>
    </dgm:pt>
    <dgm:pt modelId="{53E80F4E-F0EA-4164-9C16-7E2DA6C61C26}" type="parTrans" cxnId="{986033E6-16EB-453E-A732-D704AFC57483}">
      <dgm:prSet/>
      <dgm:spPr/>
      <dgm:t>
        <a:bodyPr/>
        <a:lstStyle/>
        <a:p>
          <a:endParaRPr lang="en-US"/>
        </a:p>
      </dgm:t>
    </dgm:pt>
    <dgm:pt modelId="{7E0D7255-7BD8-4DA1-A2FC-021879E389A0}" type="sibTrans" cxnId="{986033E6-16EB-453E-A732-D704AFC57483}">
      <dgm:prSet/>
      <dgm:spPr/>
      <dgm:t>
        <a:bodyPr/>
        <a:lstStyle/>
        <a:p>
          <a:endParaRPr lang="en-US"/>
        </a:p>
      </dgm:t>
    </dgm:pt>
    <dgm:pt modelId="{0ABEBA93-E1E5-4BF7-AC7C-5C0907A755D0}" type="pres">
      <dgm:prSet presAssocID="{8430CA22-BC01-4C69-957F-3B0BAD09C75D}" presName="linear" presStyleCnt="0">
        <dgm:presLayoutVars>
          <dgm:animLvl val="lvl"/>
          <dgm:resizeHandles val="exact"/>
        </dgm:presLayoutVars>
      </dgm:prSet>
      <dgm:spPr/>
      <dgm:t>
        <a:bodyPr/>
        <a:lstStyle/>
        <a:p>
          <a:endParaRPr lang="en-US"/>
        </a:p>
      </dgm:t>
    </dgm:pt>
    <dgm:pt modelId="{0A8042A6-D81C-446F-A666-656C5D58DD1A}" type="pres">
      <dgm:prSet presAssocID="{2F7C1218-8D25-476F-ABC2-008EDE193FAC}" presName="parentText" presStyleLbl="node1" presStyleIdx="0" presStyleCnt="4">
        <dgm:presLayoutVars>
          <dgm:chMax val="0"/>
          <dgm:bulletEnabled val="1"/>
        </dgm:presLayoutVars>
      </dgm:prSet>
      <dgm:spPr/>
      <dgm:t>
        <a:bodyPr/>
        <a:lstStyle/>
        <a:p>
          <a:endParaRPr lang="en-US"/>
        </a:p>
      </dgm:t>
    </dgm:pt>
    <dgm:pt modelId="{4576A0ED-7622-4C04-9A9B-ACC349C6D761}" type="pres">
      <dgm:prSet presAssocID="{62EB9DDA-D460-489B-A298-FA06725525FF}" presName="spacer" presStyleCnt="0"/>
      <dgm:spPr/>
    </dgm:pt>
    <dgm:pt modelId="{F4F19A19-975E-4ADD-82C1-E8510086E245}" type="pres">
      <dgm:prSet presAssocID="{617920EE-B6E2-49AC-BA2C-904CA9B5A8F0}" presName="parentText" presStyleLbl="node1" presStyleIdx="1" presStyleCnt="4">
        <dgm:presLayoutVars>
          <dgm:chMax val="0"/>
          <dgm:bulletEnabled val="1"/>
        </dgm:presLayoutVars>
      </dgm:prSet>
      <dgm:spPr/>
      <dgm:t>
        <a:bodyPr/>
        <a:lstStyle/>
        <a:p>
          <a:endParaRPr lang="en-US"/>
        </a:p>
      </dgm:t>
    </dgm:pt>
    <dgm:pt modelId="{179A2B60-6BA9-4D2B-AD37-D7665BD98534}" type="pres">
      <dgm:prSet presAssocID="{48A41003-3E6B-492A-8456-4BBCBD5B0ADF}" presName="spacer" presStyleCnt="0"/>
      <dgm:spPr/>
    </dgm:pt>
    <dgm:pt modelId="{BF3C013C-F7DC-4D84-AA6A-E47EE04636AE}" type="pres">
      <dgm:prSet presAssocID="{3744034B-9898-4613-AAC3-173800A009FB}" presName="parentText" presStyleLbl="node1" presStyleIdx="2" presStyleCnt="4">
        <dgm:presLayoutVars>
          <dgm:chMax val="0"/>
          <dgm:bulletEnabled val="1"/>
        </dgm:presLayoutVars>
      </dgm:prSet>
      <dgm:spPr/>
      <dgm:t>
        <a:bodyPr/>
        <a:lstStyle/>
        <a:p>
          <a:endParaRPr lang="en-US"/>
        </a:p>
      </dgm:t>
    </dgm:pt>
    <dgm:pt modelId="{56EAE2CF-5B04-459B-8AB5-E3BF2BAB2590}" type="pres">
      <dgm:prSet presAssocID="{EBCE4070-1459-4707-94DA-0798D9476564}" presName="spacer" presStyleCnt="0"/>
      <dgm:spPr/>
    </dgm:pt>
    <dgm:pt modelId="{719BA5B9-7553-4A8E-B05E-041C8C435595}" type="pres">
      <dgm:prSet presAssocID="{91B5AADC-45B7-4D62-A295-1B4B6A2E3DCF}" presName="parentText" presStyleLbl="node1" presStyleIdx="3" presStyleCnt="4">
        <dgm:presLayoutVars>
          <dgm:chMax val="0"/>
          <dgm:bulletEnabled val="1"/>
        </dgm:presLayoutVars>
      </dgm:prSet>
      <dgm:spPr/>
      <dgm:t>
        <a:bodyPr/>
        <a:lstStyle/>
        <a:p>
          <a:endParaRPr lang="en-US"/>
        </a:p>
      </dgm:t>
    </dgm:pt>
  </dgm:ptLst>
  <dgm:cxnLst>
    <dgm:cxn modelId="{4CA12CB9-9181-48F9-9719-0766C697584B}" type="presOf" srcId="{3744034B-9898-4613-AAC3-173800A009FB}" destId="{BF3C013C-F7DC-4D84-AA6A-E47EE04636AE}" srcOrd="0" destOrd="0" presId="urn:microsoft.com/office/officeart/2005/8/layout/vList2"/>
    <dgm:cxn modelId="{F20A6964-1E3B-4050-AA8D-E9C0EEED0DF3}" srcId="{8430CA22-BC01-4C69-957F-3B0BAD09C75D}" destId="{2F7C1218-8D25-476F-ABC2-008EDE193FAC}" srcOrd="0" destOrd="0" parTransId="{E0BC6C31-7C33-4778-869A-1EF52C7E0617}" sibTransId="{62EB9DDA-D460-489B-A298-FA06725525FF}"/>
    <dgm:cxn modelId="{C51FFFF4-053E-41A5-A6CB-D9374C0F42F2}" type="presOf" srcId="{8430CA22-BC01-4C69-957F-3B0BAD09C75D}" destId="{0ABEBA93-E1E5-4BF7-AC7C-5C0907A755D0}" srcOrd="0" destOrd="0" presId="urn:microsoft.com/office/officeart/2005/8/layout/vList2"/>
    <dgm:cxn modelId="{F7BF3C9C-EFFB-4985-9A58-9C32EABD7ECB}" type="presOf" srcId="{91B5AADC-45B7-4D62-A295-1B4B6A2E3DCF}" destId="{719BA5B9-7553-4A8E-B05E-041C8C435595}" srcOrd="0" destOrd="0" presId="urn:microsoft.com/office/officeart/2005/8/layout/vList2"/>
    <dgm:cxn modelId="{6DBE2044-5461-418B-8CB3-19971C3DA37F}" srcId="{8430CA22-BC01-4C69-957F-3B0BAD09C75D}" destId="{617920EE-B6E2-49AC-BA2C-904CA9B5A8F0}" srcOrd="1" destOrd="0" parTransId="{BCCBA29C-1EF8-4F10-AA9F-880AB2D1D15F}" sibTransId="{48A41003-3E6B-492A-8456-4BBCBD5B0ADF}"/>
    <dgm:cxn modelId="{594B5CE2-16CD-4B13-8617-A2BCD68F95AE}" type="presOf" srcId="{2F7C1218-8D25-476F-ABC2-008EDE193FAC}" destId="{0A8042A6-D81C-446F-A666-656C5D58DD1A}" srcOrd="0" destOrd="0" presId="urn:microsoft.com/office/officeart/2005/8/layout/vList2"/>
    <dgm:cxn modelId="{986033E6-16EB-453E-A732-D704AFC57483}" srcId="{8430CA22-BC01-4C69-957F-3B0BAD09C75D}" destId="{91B5AADC-45B7-4D62-A295-1B4B6A2E3DCF}" srcOrd="3" destOrd="0" parTransId="{53E80F4E-F0EA-4164-9C16-7E2DA6C61C26}" sibTransId="{7E0D7255-7BD8-4DA1-A2FC-021879E389A0}"/>
    <dgm:cxn modelId="{E8F0B233-0DCC-4380-B028-A738272736A5}" type="presOf" srcId="{617920EE-B6E2-49AC-BA2C-904CA9B5A8F0}" destId="{F4F19A19-975E-4ADD-82C1-E8510086E245}" srcOrd="0" destOrd="0" presId="urn:microsoft.com/office/officeart/2005/8/layout/vList2"/>
    <dgm:cxn modelId="{378B9DC3-C149-4D48-8E1C-A1A098AC1360}" srcId="{8430CA22-BC01-4C69-957F-3B0BAD09C75D}" destId="{3744034B-9898-4613-AAC3-173800A009FB}" srcOrd="2" destOrd="0" parTransId="{75B8046E-1A14-45C7-ABD6-4820EF817B97}" sibTransId="{EBCE4070-1459-4707-94DA-0798D9476564}"/>
    <dgm:cxn modelId="{37E081EF-9607-4AA9-B4A0-B3D9DD6461B1}" type="presParOf" srcId="{0ABEBA93-E1E5-4BF7-AC7C-5C0907A755D0}" destId="{0A8042A6-D81C-446F-A666-656C5D58DD1A}" srcOrd="0" destOrd="0" presId="urn:microsoft.com/office/officeart/2005/8/layout/vList2"/>
    <dgm:cxn modelId="{A3E5F83D-FBAF-4C80-B7E3-CDA4C1D63443}" type="presParOf" srcId="{0ABEBA93-E1E5-4BF7-AC7C-5C0907A755D0}" destId="{4576A0ED-7622-4C04-9A9B-ACC349C6D761}" srcOrd="1" destOrd="0" presId="urn:microsoft.com/office/officeart/2005/8/layout/vList2"/>
    <dgm:cxn modelId="{5E8902E0-FE44-4213-8CCD-7AA80E67B29D}" type="presParOf" srcId="{0ABEBA93-E1E5-4BF7-AC7C-5C0907A755D0}" destId="{F4F19A19-975E-4ADD-82C1-E8510086E245}" srcOrd="2" destOrd="0" presId="urn:microsoft.com/office/officeart/2005/8/layout/vList2"/>
    <dgm:cxn modelId="{A384D11C-A3F4-4440-A6CE-7D9FAD9DA4A4}" type="presParOf" srcId="{0ABEBA93-E1E5-4BF7-AC7C-5C0907A755D0}" destId="{179A2B60-6BA9-4D2B-AD37-D7665BD98534}" srcOrd="3" destOrd="0" presId="urn:microsoft.com/office/officeart/2005/8/layout/vList2"/>
    <dgm:cxn modelId="{871944E9-228D-4092-B1AC-11C46B9E6CE6}" type="presParOf" srcId="{0ABEBA93-E1E5-4BF7-AC7C-5C0907A755D0}" destId="{BF3C013C-F7DC-4D84-AA6A-E47EE04636AE}" srcOrd="4" destOrd="0" presId="urn:microsoft.com/office/officeart/2005/8/layout/vList2"/>
    <dgm:cxn modelId="{A1E1C49F-4F78-47C5-AB66-C61199498237}" type="presParOf" srcId="{0ABEBA93-E1E5-4BF7-AC7C-5C0907A755D0}" destId="{56EAE2CF-5B04-459B-8AB5-E3BF2BAB2590}" srcOrd="5" destOrd="0" presId="urn:microsoft.com/office/officeart/2005/8/layout/vList2"/>
    <dgm:cxn modelId="{1D60BD9F-95A5-4D34-B72C-62F81678CC1E}" type="presParOf" srcId="{0ABEBA93-E1E5-4BF7-AC7C-5C0907A755D0}" destId="{719BA5B9-7553-4A8E-B05E-041C8C435595}" srcOrd="6" destOrd="0" presId="urn:microsoft.com/office/officeart/2005/8/layout/vList2"/>
  </dgm:cxnLst>
  <dgm:bg/>
  <dgm:whole/>
</dgm:dataModel>
</file>

<file path=ppt/diagrams/data18.xml><?xml version="1.0" encoding="utf-8"?>
<dgm:dataModel xmlns:dgm="http://schemas.openxmlformats.org/drawingml/2006/diagram" xmlns:a="http://schemas.openxmlformats.org/drawingml/2006/main">
  <dgm:ptLst>
    <dgm:pt modelId="{0DD873D0-8F98-422E-B57C-29BB340487CB}"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7B952728-FDAB-4D63-B12C-A803B3556656}">
      <dgm:prSet/>
      <dgm:spPr/>
      <dgm:t>
        <a:bodyPr/>
        <a:lstStyle/>
        <a:p>
          <a:pPr rtl="0"/>
          <a:r>
            <a:rPr lang="en-US" dirty="0" smtClean="0"/>
            <a:t>Select: allows read access to relation, or the ability to query using the view</a:t>
          </a:r>
          <a:endParaRPr lang="en-US" dirty="0"/>
        </a:p>
      </dgm:t>
    </dgm:pt>
    <dgm:pt modelId="{17B56B1B-F932-4FBA-8B24-BEDDD265AFC3}" type="parTrans" cxnId="{A8737943-B172-4BC2-861B-63605251B84E}">
      <dgm:prSet/>
      <dgm:spPr/>
      <dgm:t>
        <a:bodyPr/>
        <a:lstStyle/>
        <a:p>
          <a:endParaRPr lang="en-US"/>
        </a:p>
      </dgm:t>
    </dgm:pt>
    <dgm:pt modelId="{D7980AF9-6D67-4972-8288-18C351747F0F}" type="sibTrans" cxnId="{A8737943-B172-4BC2-861B-63605251B84E}">
      <dgm:prSet/>
      <dgm:spPr/>
      <dgm:t>
        <a:bodyPr/>
        <a:lstStyle/>
        <a:p>
          <a:endParaRPr lang="en-US"/>
        </a:p>
      </dgm:t>
    </dgm:pt>
    <dgm:pt modelId="{AAF53503-107E-4A0F-ABFD-03B668852FE6}">
      <dgm:prSet/>
      <dgm:spPr/>
      <dgm:t>
        <a:bodyPr/>
        <a:lstStyle/>
        <a:p>
          <a:pPr rtl="0"/>
          <a:r>
            <a:rPr lang="en-US" dirty="0" smtClean="0"/>
            <a:t>Insert: the ability to insert </a:t>
          </a:r>
          <a:r>
            <a:rPr lang="en-US" dirty="0" err="1" smtClean="0"/>
            <a:t>tuples</a:t>
          </a:r>
          <a:endParaRPr lang="en-US" dirty="0"/>
        </a:p>
      </dgm:t>
    </dgm:pt>
    <dgm:pt modelId="{B25050E0-CB4C-48D3-9FA0-7776A3EC939F}" type="parTrans" cxnId="{232B8415-7610-4CAF-A7AF-452430266B91}">
      <dgm:prSet/>
      <dgm:spPr/>
      <dgm:t>
        <a:bodyPr/>
        <a:lstStyle/>
        <a:p>
          <a:endParaRPr lang="en-US"/>
        </a:p>
      </dgm:t>
    </dgm:pt>
    <dgm:pt modelId="{636D95E4-1435-44FB-864D-D642EB59F75B}" type="sibTrans" cxnId="{232B8415-7610-4CAF-A7AF-452430266B91}">
      <dgm:prSet/>
      <dgm:spPr/>
      <dgm:t>
        <a:bodyPr/>
        <a:lstStyle/>
        <a:p>
          <a:endParaRPr lang="en-US"/>
        </a:p>
      </dgm:t>
    </dgm:pt>
    <dgm:pt modelId="{571A997D-7EFA-4A52-A9AE-0EDE8512DC07}">
      <dgm:prSet/>
      <dgm:spPr/>
      <dgm:t>
        <a:bodyPr/>
        <a:lstStyle/>
        <a:p>
          <a:pPr rtl="0"/>
          <a:r>
            <a:rPr lang="en-US" dirty="0" smtClean="0"/>
            <a:t>Update: the ability to update using the SQL update statement</a:t>
          </a:r>
          <a:endParaRPr lang="en-US" dirty="0"/>
        </a:p>
      </dgm:t>
    </dgm:pt>
    <dgm:pt modelId="{7553BC8E-AC42-4323-9723-9A6E978DF639}" type="parTrans" cxnId="{289987EE-839A-45B3-BC5F-90CA81C8429B}">
      <dgm:prSet/>
      <dgm:spPr/>
      <dgm:t>
        <a:bodyPr/>
        <a:lstStyle/>
        <a:p>
          <a:endParaRPr lang="en-US"/>
        </a:p>
      </dgm:t>
    </dgm:pt>
    <dgm:pt modelId="{F0DEA442-CFC4-4B78-B265-E4F2CB0D3D55}" type="sibTrans" cxnId="{289987EE-839A-45B3-BC5F-90CA81C8429B}">
      <dgm:prSet/>
      <dgm:spPr/>
      <dgm:t>
        <a:bodyPr/>
        <a:lstStyle/>
        <a:p>
          <a:endParaRPr lang="en-US"/>
        </a:p>
      </dgm:t>
    </dgm:pt>
    <dgm:pt modelId="{DCDEA072-988B-448A-8A3F-D9B0697FA322}">
      <dgm:prSet/>
      <dgm:spPr/>
      <dgm:t>
        <a:bodyPr/>
        <a:lstStyle/>
        <a:p>
          <a:pPr rtl="0"/>
          <a:r>
            <a:rPr lang="en-US" dirty="0" smtClean="0"/>
            <a:t>Delete: the ability to delete </a:t>
          </a:r>
          <a:r>
            <a:rPr lang="en-US" dirty="0" err="1" smtClean="0"/>
            <a:t>tuples</a:t>
          </a:r>
          <a:r>
            <a:rPr lang="en-US" dirty="0" smtClean="0"/>
            <a:t>.</a:t>
          </a:r>
          <a:endParaRPr lang="en-US" dirty="0"/>
        </a:p>
      </dgm:t>
    </dgm:pt>
    <dgm:pt modelId="{A69D7989-3FF7-462C-B255-C226025083C2}" type="parTrans" cxnId="{4A86F693-3C51-477B-896B-B61D280C1574}">
      <dgm:prSet/>
      <dgm:spPr/>
      <dgm:t>
        <a:bodyPr/>
        <a:lstStyle/>
        <a:p>
          <a:endParaRPr lang="en-US"/>
        </a:p>
      </dgm:t>
    </dgm:pt>
    <dgm:pt modelId="{DFBD4E9B-B7EA-49ED-B7C0-6E5EF107832B}" type="sibTrans" cxnId="{4A86F693-3C51-477B-896B-B61D280C1574}">
      <dgm:prSet/>
      <dgm:spPr/>
      <dgm:t>
        <a:bodyPr/>
        <a:lstStyle/>
        <a:p>
          <a:endParaRPr lang="en-US"/>
        </a:p>
      </dgm:t>
    </dgm:pt>
    <dgm:pt modelId="{5263B5F6-DD7C-49BE-8A05-3C2B2A4C45A5}" type="pres">
      <dgm:prSet presAssocID="{0DD873D0-8F98-422E-B57C-29BB340487CB}" presName="Name0" presStyleCnt="0">
        <dgm:presLayoutVars>
          <dgm:chMax val="7"/>
          <dgm:dir/>
          <dgm:animLvl val="lvl"/>
          <dgm:resizeHandles val="exact"/>
        </dgm:presLayoutVars>
      </dgm:prSet>
      <dgm:spPr/>
      <dgm:t>
        <a:bodyPr/>
        <a:lstStyle/>
        <a:p>
          <a:endParaRPr lang="en-US"/>
        </a:p>
      </dgm:t>
    </dgm:pt>
    <dgm:pt modelId="{D6BEBAA8-2631-4F32-A4C6-23927A94F2E1}" type="pres">
      <dgm:prSet presAssocID="{7B952728-FDAB-4D63-B12C-A803B3556656}" presName="circle1" presStyleLbl="node1" presStyleIdx="0" presStyleCnt="4"/>
      <dgm:spPr/>
    </dgm:pt>
    <dgm:pt modelId="{F23EAF0E-1D56-4A86-ACA0-BDF7958C6433}" type="pres">
      <dgm:prSet presAssocID="{7B952728-FDAB-4D63-B12C-A803B3556656}" presName="space" presStyleCnt="0"/>
      <dgm:spPr/>
    </dgm:pt>
    <dgm:pt modelId="{D2261557-D168-4C91-A800-273249A6F247}" type="pres">
      <dgm:prSet presAssocID="{7B952728-FDAB-4D63-B12C-A803B3556656}" presName="rect1" presStyleLbl="alignAcc1" presStyleIdx="0" presStyleCnt="4"/>
      <dgm:spPr/>
      <dgm:t>
        <a:bodyPr/>
        <a:lstStyle/>
        <a:p>
          <a:endParaRPr lang="en-US"/>
        </a:p>
      </dgm:t>
    </dgm:pt>
    <dgm:pt modelId="{00C405A0-6AC4-4B5D-89AD-7DBCFF7B10EB}" type="pres">
      <dgm:prSet presAssocID="{AAF53503-107E-4A0F-ABFD-03B668852FE6}" presName="vertSpace2" presStyleLbl="node1" presStyleIdx="0" presStyleCnt="4"/>
      <dgm:spPr/>
    </dgm:pt>
    <dgm:pt modelId="{531FC0DF-3950-4206-8AE4-78421789B1A5}" type="pres">
      <dgm:prSet presAssocID="{AAF53503-107E-4A0F-ABFD-03B668852FE6}" presName="circle2" presStyleLbl="node1" presStyleIdx="1" presStyleCnt="4"/>
      <dgm:spPr/>
    </dgm:pt>
    <dgm:pt modelId="{B373CC2D-F0F0-4EDC-AF64-F120D1D99D71}" type="pres">
      <dgm:prSet presAssocID="{AAF53503-107E-4A0F-ABFD-03B668852FE6}" presName="rect2" presStyleLbl="alignAcc1" presStyleIdx="1" presStyleCnt="4"/>
      <dgm:spPr/>
      <dgm:t>
        <a:bodyPr/>
        <a:lstStyle/>
        <a:p>
          <a:endParaRPr lang="en-US"/>
        </a:p>
      </dgm:t>
    </dgm:pt>
    <dgm:pt modelId="{DE43512C-3516-4475-AD71-735F475069B3}" type="pres">
      <dgm:prSet presAssocID="{571A997D-7EFA-4A52-A9AE-0EDE8512DC07}" presName="vertSpace3" presStyleLbl="node1" presStyleIdx="1" presStyleCnt="4"/>
      <dgm:spPr/>
    </dgm:pt>
    <dgm:pt modelId="{C11595AC-1C30-4998-B4F9-D5A641B8D786}" type="pres">
      <dgm:prSet presAssocID="{571A997D-7EFA-4A52-A9AE-0EDE8512DC07}" presName="circle3" presStyleLbl="node1" presStyleIdx="2" presStyleCnt="4"/>
      <dgm:spPr/>
    </dgm:pt>
    <dgm:pt modelId="{7D34D0FB-6DEF-4578-AABF-836B7793C40B}" type="pres">
      <dgm:prSet presAssocID="{571A997D-7EFA-4A52-A9AE-0EDE8512DC07}" presName="rect3" presStyleLbl="alignAcc1" presStyleIdx="2" presStyleCnt="4"/>
      <dgm:spPr/>
      <dgm:t>
        <a:bodyPr/>
        <a:lstStyle/>
        <a:p>
          <a:endParaRPr lang="en-US"/>
        </a:p>
      </dgm:t>
    </dgm:pt>
    <dgm:pt modelId="{6884FB31-DED5-4680-9CC0-1A824D2DF40E}" type="pres">
      <dgm:prSet presAssocID="{DCDEA072-988B-448A-8A3F-D9B0697FA322}" presName="vertSpace4" presStyleLbl="node1" presStyleIdx="2" presStyleCnt="4"/>
      <dgm:spPr/>
    </dgm:pt>
    <dgm:pt modelId="{F15D8161-7D4B-4D1A-83E0-76F347173EE2}" type="pres">
      <dgm:prSet presAssocID="{DCDEA072-988B-448A-8A3F-D9B0697FA322}" presName="circle4" presStyleLbl="node1" presStyleIdx="3" presStyleCnt="4"/>
      <dgm:spPr/>
    </dgm:pt>
    <dgm:pt modelId="{32BFFB54-B600-4159-B9FC-154639E52667}" type="pres">
      <dgm:prSet presAssocID="{DCDEA072-988B-448A-8A3F-D9B0697FA322}" presName="rect4" presStyleLbl="alignAcc1" presStyleIdx="3" presStyleCnt="4"/>
      <dgm:spPr/>
      <dgm:t>
        <a:bodyPr/>
        <a:lstStyle/>
        <a:p>
          <a:endParaRPr lang="en-US"/>
        </a:p>
      </dgm:t>
    </dgm:pt>
    <dgm:pt modelId="{8F61BB51-D588-4EAD-BE5B-FD92BC9C9359}" type="pres">
      <dgm:prSet presAssocID="{7B952728-FDAB-4D63-B12C-A803B3556656}" presName="rect1ParTxNoCh" presStyleLbl="alignAcc1" presStyleIdx="3" presStyleCnt="4">
        <dgm:presLayoutVars>
          <dgm:chMax val="1"/>
          <dgm:bulletEnabled val="1"/>
        </dgm:presLayoutVars>
      </dgm:prSet>
      <dgm:spPr/>
      <dgm:t>
        <a:bodyPr/>
        <a:lstStyle/>
        <a:p>
          <a:endParaRPr lang="en-US"/>
        </a:p>
      </dgm:t>
    </dgm:pt>
    <dgm:pt modelId="{F8C8372C-ED6B-4D4B-B610-4D0F3E6FCAFF}" type="pres">
      <dgm:prSet presAssocID="{AAF53503-107E-4A0F-ABFD-03B668852FE6}" presName="rect2ParTxNoCh" presStyleLbl="alignAcc1" presStyleIdx="3" presStyleCnt="4">
        <dgm:presLayoutVars>
          <dgm:chMax val="1"/>
          <dgm:bulletEnabled val="1"/>
        </dgm:presLayoutVars>
      </dgm:prSet>
      <dgm:spPr/>
      <dgm:t>
        <a:bodyPr/>
        <a:lstStyle/>
        <a:p>
          <a:endParaRPr lang="en-US"/>
        </a:p>
      </dgm:t>
    </dgm:pt>
    <dgm:pt modelId="{08D06CD8-6FA0-435F-B78A-3AF19F6C3518}" type="pres">
      <dgm:prSet presAssocID="{571A997D-7EFA-4A52-A9AE-0EDE8512DC07}" presName="rect3ParTxNoCh" presStyleLbl="alignAcc1" presStyleIdx="3" presStyleCnt="4">
        <dgm:presLayoutVars>
          <dgm:chMax val="1"/>
          <dgm:bulletEnabled val="1"/>
        </dgm:presLayoutVars>
      </dgm:prSet>
      <dgm:spPr/>
      <dgm:t>
        <a:bodyPr/>
        <a:lstStyle/>
        <a:p>
          <a:endParaRPr lang="en-US"/>
        </a:p>
      </dgm:t>
    </dgm:pt>
    <dgm:pt modelId="{662368D3-AA0E-4851-A3F5-D6409C22066A}" type="pres">
      <dgm:prSet presAssocID="{DCDEA072-988B-448A-8A3F-D9B0697FA322}" presName="rect4ParTxNoCh" presStyleLbl="alignAcc1" presStyleIdx="3" presStyleCnt="4">
        <dgm:presLayoutVars>
          <dgm:chMax val="1"/>
          <dgm:bulletEnabled val="1"/>
        </dgm:presLayoutVars>
      </dgm:prSet>
      <dgm:spPr/>
      <dgm:t>
        <a:bodyPr/>
        <a:lstStyle/>
        <a:p>
          <a:endParaRPr lang="en-US"/>
        </a:p>
      </dgm:t>
    </dgm:pt>
  </dgm:ptLst>
  <dgm:cxnLst>
    <dgm:cxn modelId="{232B8415-7610-4CAF-A7AF-452430266B91}" srcId="{0DD873D0-8F98-422E-B57C-29BB340487CB}" destId="{AAF53503-107E-4A0F-ABFD-03B668852FE6}" srcOrd="1" destOrd="0" parTransId="{B25050E0-CB4C-48D3-9FA0-7776A3EC939F}" sibTransId="{636D95E4-1435-44FB-864D-D642EB59F75B}"/>
    <dgm:cxn modelId="{C5ABF69C-E869-4C15-896B-21097F07F79E}" type="presOf" srcId="{DCDEA072-988B-448A-8A3F-D9B0697FA322}" destId="{32BFFB54-B600-4159-B9FC-154639E52667}" srcOrd="0" destOrd="0" presId="urn:microsoft.com/office/officeart/2005/8/layout/target3"/>
    <dgm:cxn modelId="{530DB0F5-CE26-4BC1-9D88-8C74E09C3328}" type="presOf" srcId="{AAF53503-107E-4A0F-ABFD-03B668852FE6}" destId="{B373CC2D-F0F0-4EDC-AF64-F120D1D99D71}" srcOrd="0" destOrd="0" presId="urn:microsoft.com/office/officeart/2005/8/layout/target3"/>
    <dgm:cxn modelId="{E8713389-4E88-464E-9AEB-0DD514863E94}" type="presOf" srcId="{AAF53503-107E-4A0F-ABFD-03B668852FE6}" destId="{F8C8372C-ED6B-4D4B-B610-4D0F3E6FCAFF}" srcOrd="1" destOrd="0" presId="urn:microsoft.com/office/officeart/2005/8/layout/target3"/>
    <dgm:cxn modelId="{41C50D91-6BE9-4149-8795-E1B15CC55339}" type="presOf" srcId="{DCDEA072-988B-448A-8A3F-D9B0697FA322}" destId="{662368D3-AA0E-4851-A3F5-D6409C22066A}" srcOrd="1" destOrd="0" presId="urn:microsoft.com/office/officeart/2005/8/layout/target3"/>
    <dgm:cxn modelId="{E6534125-663C-4A14-8231-09325366E72F}" type="presOf" srcId="{7B952728-FDAB-4D63-B12C-A803B3556656}" destId="{8F61BB51-D588-4EAD-BE5B-FD92BC9C9359}" srcOrd="1" destOrd="0" presId="urn:microsoft.com/office/officeart/2005/8/layout/target3"/>
    <dgm:cxn modelId="{5F80C506-92C5-41E2-A28A-BE43D6563F9C}" type="presOf" srcId="{571A997D-7EFA-4A52-A9AE-0EDE8512DC07}" destId="{08D06CD8-6FA0-435F-B78A-3AF19F6C3518}" srcOrd="1" destOrd="0" presId="urn:microsoft.com/office/officeart/2005/8/layout/target3"/>
    <dgm:cxn modelId="{05ED8F21-FCB5-411D-A2DB-BAF3404DE5CF}" type="presOf" srcId="{571A997D-7EFA-4A52-A9AE-0EDE8512DC07}" destId="{7D34D0FB-6DEF-4578-AABF-836B7793C40B}" srcOrd="0" destOrd="0" presId="urn:microsoft.com/office/officeart/2005/8/layout/target3"/>
    <dgm:cxn modelId="{4C0EFD5C-2835-4DC0-AB62-CBA043FF2054}" type="presOf" srcId="{7B952728-FDAB-4D63-B12C-A803B3556656}" destId="{D2261557-D168-4C91-A800-273249A6F247}" srcOrd="0" destOrd="0" presId="urn:microsoft.com/office/officeart/2005/8/layout/target3"/>
    <dgm:cxn modelId="{4A86F693-3C51-477B-896B-B61D280C1574}" srcId="{0DD873D0-8F98-422E-B57C-29BB340487CB}" destId="{DCDEA072-988B-448A-8A3F-D9B0697FA322}" srcOrd="3" destOrd="0" parTransId="{A69D7989-3FF7-462C-B255-C226025083C2}" sibTransId="{DFBD4E9B-B7EA-49ED-B7C0-6E5EF107832B}"/>
    <dgm:cxn modelId="{289987EE-839A-45B3-BC5F-90CA81C8429B}" srcId="{0DD873D0-8F98-422E-B57C-29BB340487CB}" destId="{571A997D-7EFA-4A52-A9AE-0EDE8512DC07}" srcOrd="2" destOrd="0" parTransId="{7553BC8E-AC42-4323-9723-9A6E978DF639}" sibTransId="{F0DEA442-CFC4-4B78-B265-E4F2CB0D3D55}"/>
    <dgm:cxn modelId="{F6184651-F9CD-4D86-ADE8-17E956329588}" type="presOf" srcId="{0DD873D0-8F98-422E-B57C-29BB340487CB}" destId="{5263B5F6-DD7C-49BE-8A05-3C2B2A4C45A5}" srcOrd="0" destOrd="0" presId="urn:microsoft.com/office/officeart/2005/8/layout/target3"/>
    <dgm:cxn modelId="{A8737943-B172-4BC2-861B-63605251B84E}" srcId="{0DD873D0-8F98-422E-B57C-29BB340487CB}" destId="{7B952728-FDAB-4D63-B12C-A803B3556656}" srcOrd="0" destOrd="0" parTransId="{17B56B1B-F932-4FBA-8B24-BEDDD265AFC3}" sibTransId="{D7980AF9-6D67-4972-8288-18C351747F0F}"/>
    <dgm:cxn modelId="{C7BC76E3-D70B-4ECC-88FB-B91A47C3CD72}" type="presParOf" srcId="{5263B5F6-DD7C-49BE-8A05-3C2B2A4C45A5}" destId="{D6BEBAA8-2631-4F32-A4C6-23927A94F2E1}" srcOrd="0" destOrd="0" presId="urn:microsoft.com/office/officeart/2005/8/layout/target3"/>
    <dgm:cxn modelId="{D2BCEFDF-D888-4427-B142-2B5661F0AC28}" type="presParOf" srcId="{5263B5F6-DD7C-49BE-8A05-3C2B2A4C45A5}" destId="{F23EAF0E-1D56-4A86-ACA0-BDF7958C6433}" srcOrd="1" destOrd="0" presId="urn:microsoft.com/office/officeart/2005/8/layout/target3"/>
    <dgm:cxn modelId="{DB44670D-E82D-41CD-9A13-CAE155ABE350}" type="presParOf" srcId="{5263B5F6-DD7C-49BE-8A05-3C2B2A4C45A5}" destId="{D2261557-D168-4C91-A800-273249A6F247}" srcOrd="2" destOrd="0" presId="urn:microsoft.com/office/officeart/2005/8/layout/target3"/>
    <dgm:cxn modelId="{E46DF79B-806F-4091-8F37-002F5A0EE9AE}" type="presParOf" srcId="{5263B5F6-DD7C-49BE-8A05-3C2B2A4C45A5}" destId="{00C405A0-6AC4-4B5D-89AD-7DBCFF7B10EB}" srcOrd="3" destOrd="0" presId="urn:microsoft.com/office/officeart/2005/8/layout/target3"/>
    <dgm:cxn modelId="{F6B7DDC4-7754-40CF-91E9-36FA8AD4E247}" type="presParOf" srcId="{5263B5F6-DD7C-49BE-8A05-3C2B2A4C45A5}" destId="{531FC0DF-3950-4206-8AE4-78421789B1A5}" srcOrd="4" destOrd="0" presId="urn:microsoft.com/office/officeart/2005/8/layout/target3"/>
    <dgm:cxn modelId="{2F899493-3713-48ED-9D30-6C6C2227ACC8}" type="presParOf" srcId="{5263B5F6-DD7C-49BE-8A05-3C2B2A4C45A5}" destId="{B373CC2D-F0F0-4EDC-AF64-F120D1D99D71}" srcOrd="5" destOrd="0" presId="urn:microsoft.com/office/officeart/2005/8/layout/target3"/>
    <dgm:cxn modelId="{7E4B8C62-9389-42CA-B9D5-A11037519E60}" type="presParOf" srcId="{5263B5F6-DD7C-49BE-8A05-3C2B2A4C45A5}" destId="{DE43512C-3516-4475-AD71-735F475069B3}" srcOrd="6" destOrd="0" presId="urn:microsoft.com/office/officeart/2005/8/layout/target3"/>
    <dgm:cxn modelId="{53A84835-A280-484F-AC88-6CF9122F0703}" type="presParOf" srcId="{5263B5F6-DD7C-49BE-8A05-3C2B2A4C45A5}" destId="{C11595AC-1C30-4998-B4F9-D5A641B8D786}" srcOrd="7" destOrd="0" presId="urn:microsoft.com/office/officeart/2005/8/layout/target3"/>
    <dgm:cxn modelId="{5DA7A707-00C4-408C-ACED-27D2358AAFDC}" type="presParOf" srcId="{5263B5F6-DD7C-49BE-8A05-3C2B2A4C45A5}" destId="{7D34D0FB-6DEF-4578-AABF-836B7793C40B}" srcOrd="8" destOrd="0" presId="urn:microsoft.com/office/officeart/2005/8/layout/target3"/>
    <dgm:cxn modelId="{83DED9A6-ECBB-4147-81D4-E593E85680D8}" type="presParOf" srcId="{5263B5F6-DD7C-49BE-8A05-3C2B2A4C45A5}" destId="{6884FB31-DED5-4680-9CC0-1A824D2DF40E}" srcOrd="9" destOrd="0" presId="urn:microsoft.com/office/officeart/2005/8/layout/target3"/>
    <dgm:cxn modelId="{816FC947-EDA8-4A47-BE30-060A48157E54}" type="presParOf" srcId="{5263B5F6-DD7C-49BE-8A05-3C2B2A4C45A5}" destId="{F15D8161-7D4B-4D1A-83E0-76F347173EE2}" srcOrd="10" destOrd="0" presId="urn:microsoft.com/office/officeart/2005/8/layout/target3"/>
    <dgm:cxn modelId="{49125CD9-35DF-489A-A225-6D8850E57CAC}" type="presParOf" srcId="{5263B5F6-DD7C-49BE-8A05-3C2B2A4C45A5}" destId="{32BFFB54-B600-4159-B9FC-154639E52667}" srcOrd="11" destOrd="0" presId="urn:microsoft.com/office/officeart/2005/8/layout/target3"/>
    <dgm:cxn modelId="{2FF1AC4C-3434-4BA4-A6EA-9D765AFC7F43}" type="presParOf" srcId="{5263B5F6-DD7C-49BE-8A05-3C2B2A4C45A5}" destId="{8F61BB51-D588-4EAD-BE5B-FD92BC9C9359}" srcOrd="12" destOrd="0" presId="urn:microsoft.com/office/officeart/2005/8/layout/target3"/>
    <dgm:cxn modelId="{D0E644A8-8CD2-4252-9D27-208875311C6F}" type="presParOf" srcId="{5263B5F6-DD7C-49BE-8A05-3C2B2A4C45A5}" destId="{F8C8372C-ED6B-4D4B-B610-4D0F3E6FCAFF}" srcOrd="13" destOrd="0" presId="urn:microsoft.com/office/officeart/2005/8/layout/target3"/>
    <dgm:cxn modelId="{72866C4C-5E97-4E59-9F26-B0F5F4D775B0}" type="presParOf" srcId="{5263B5F6-DD7C-49BE-8A05-3C2B2A4C45A5}" destId="{08D06CD8-6FA0-435F-B78A-3AF19F6C3518}" srcOrd="14" destOrd="0" presId="urn:microsoft.com/office/officeart/2005/8/layout/target3"/>
    <dgm:cxn modelId="{EDAE3111-F176-4DCB-9D55-826B2CD1E61F}" type="presParOf" srcId="{5263B5F6-DD7C-49BE-8A05-3C2B2A4C45A5}" destId="{662368D3-AA0E-4851-A3F5-D6409C22066A}" srcOrd="15" destOrd="0" presId="urn:microsoft.com/office/officeart/2005/8/layout/target3"/>
  </dgm:cxnLst>
  <dgm:bg/>
  <dgm:whole/>
</dgm:dataModel>
</file>

<file path=ppt/diagrams/data19.xml><?xml version="1.0" encoding="utf-8"?>
<dgm:dataModel xmlns:dgm="http://schemas.openxmlformats.org/drawingml/2006/diagram" xmlns:a="http://schemas.openxmlformats.org/drawingml/2006/main">
  <dgm:ptLst>
    <dgm:pt modelId="{77CF3C7E-DFEC-44A3-B0B8-F9C9E5F9B65F}"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6744F130-9DDE-4851-9872-BF7EBA660F75}">
      <dgm:prSet/>
      <dgm:spPr/>
      <dgm:t>
        <a:bodyPr/>
        <a:lstStyle/>
        <a:p>
          <a:pPr rtl="0"/>
          <a:r>
            <a:rPr lang="en-US" b="1" dirty="0" smtClean="0"/>
            <a:t>With grant option: </a:t>
          </a:r>
          <a:r>
            <a:rPr lang="en-US" dirty="0" smtClean="0"/>
            <a:t>allows a user who is granted a privilege to pass the privilege on to other users.</a:t>
          </a:r>
          <a:endParaRPr lang="en-US" dirty="0"/>
        </a:p>
      </dgm:t>
    </dgm:pt>
    <dgm:pt modelId="{76522F37-9431-4FF5-B17E-CD62C83D58C3}" type="parTrans" cxnId="{5FD0069B-1B9F-4685-9920-5FA8756B311F}">
      <dgm:prSet/>
      <dgm:spPr/>
      <dgm:t>
        <a:bodyPr/>
        <a:lstStyle/>
        <a:p>
          <a:endParaRPr lang="en-US"/>
        </a:p>
      </dgm:t>
    </dgm:pt>
    <dgm:pt modelId="{2F07EF5B-2EEF-4540-8E77-440191A27BE3}" type="sibTrans" cxnId="{5FD0069B-1B9F-4685-9920-5FA8756B311F}">
      <dgm:prSet/>
      <dgm:spPr/>
      <dgm:t>
        <a:bodyPr/>
        <a:lstStyle/>
        <a:p>
          <a:endParaRPr lang="en-US"/>
        </a:p>
      </dgm:t>
    </dgm:pt>
    <dgm:pt modelId="{D7C96B1E-3E80-402D-8530-840601C229B7}">
      <dgm:prSet/>
      <dgm:spPr/>
      <dgm:t>
        <a:bodyPr/>
        <a:lstStyle/>
        <a:p>
          <a:pPr rtl="0"/>
          <a:r>
            <a:rPr lang="en-US" b="1" dirty="0" smtClean="0"/>
            <a:t>Example:  grant select on </a:t>
          </a:r>
          <a:r>
            <a:rPr lang="en-US" b="1" i="1" dirty="0" smtClean="0"/>
            <a:t>branch </a:t>
          </a:r>
          <a:r>
            <a:rPr lang="en-US" b="1" dirty="0" smtClean="0"/>
            <a:t>to </a:t>
          </a:r>
          <a:r>
            <a:rPr lang="en-US" b="1" i="1" dirty="0" smtClean="0"/>
            <a:t>U1 with grant option </a:t>
          </a:r>
          <a:r>
            <a:rPr lang="en-US" dirty="0" smtClean="0"/>
            <a:t>gives U1 the </a:t>
          </a:r>
          <a:r>
            <a:rPr lang="en-US" b="1" dirty="0" smtClean="0"/>
            <a:t>select </a:t>
          </a:r>
          <a:r>
            <a:rPr lang="en-US" dirty="0" smtClean="0"/>
            <a:t>privileges on branch and allows U1 to grant this privilege to others.</a:t>
          </a:r>
          <a:endParaRPr lang="en-US" dirty="0"/>
        </a:p>
      </dgm:t>
    </dgm:pt>
    <dgm:pt modelId="{D96AD5B7-95E3-4CFA-B0A4-C50D6A635B09}" type="parTrans" cxnId="{F4FCF47F-C24C-4D85-8592-5B7B8A96C4C3}">
      <dgm:prSet/>
      <dgm:spPr/>
      <dgm:t>
        <a:bodyPr/>
        <a:lstStyle/>
        <a:p>
          <a:endParaRPr lang="en-US"/>
        </a:p>
      </dgm:t>
    </dgm:pt>
    <dgm:pt modelId="{F0E91BC6-0E02-4A4F-9C27-6F66FC6E53A3}" type="sibTrans" cxnId="{F4FCF47F-C24C-4D85-8592-5B7B8A96C4C3}">
      <dgm:prSet/>
      <dgm:spPr/>
      <dgm:t>
        <a:bodyPr/>
        <a:lstStyle/>
        <a:p>
          <a:endParaRPr lang="en-US"/>
        </a:p>
      </dgm:t>
    </dgm:pt>
    <dgm:pt modelId="{BED15BB2-3322-4C11-9DD3-CBDBAF0B6DB8}" type="pres">
      <dgm:prSet presAssocID="{77CF3C7E-DFEC-44A3-B0B8-F9C9E5F9B65F}" presName="compositeShape" presStyleCnt="0">
        <dgm:presLayoutVars>
          <dgm:chMax val="7"/>
          <dgm:dir/>
          <dgm:resizeHandles val="exact"/>
        </dgm:presLayoutVars>
      </dgm:prSet>
      <dgm:spPr/>
      <dgm:t>
        <a:bodyPr/>
        <a:lstStyle/>
        <a:p>
          <a:endParaRPr lang="en-US"/>
        </a:p>
      </dgm:t>
    </dgm:pt>
    <dgm:pt modelId="{3BA907D4-15BB-43AB-8476-6BFD7DDC7A31}" type="pres">
      <dgm:prSet presAssocID="{6744F130-9DDE-4851-9872-BF7EBA660F75}" presName="circ1" presStyleLbl="vennNode1" presStyleIdx="0" presStyleCnt="2" custScaleX="117976" custLinFactNeighborX="-20295"/>
      <dgm:spPr/>
      <dgm:t>
        <a:bodyPr/>
        <a:lstStyle/>
        <a:p>
          <a:endParaRPr lang="en-US"/>
        </a:p>
      </dgm:t>
    </dgm:pt>
    <dgm:pt modelId="{926A9290-5812-4CF4-B1FD-B9512A996C21}" type="pres">
      <dgm:prSet presAssocID="{6744F130-9DDE-4851-9872-BF7EBA660F75}" presName="circ1Tx" presStyleLbl="revTx" presStyleIdx="0" presStyleCnt="0">
        <dgm:presLayoutVars>
          <dgm:chMax val="0"/>
          <dgm:chPref val="0"/>
          <dgm:bulletEnabled val="1"/>
        </dgm:presLayoutVars>
      </dgm:prSet>
      <dgm:spPr/>
      <dgm:t>
        <a:bodyPr/>
        <a:lstStyle/>
        <a:p>
          <a:endParaRPr lang="en-US"/>
        </a:p>
      </dgm:t>
    </dgm:pt>
    <dgm:pt modelId="{34F78978-8FE8-4765-B8D5-9256494FFE88}" type="pres">
      <dgm:prSet presAssocID="{D7C96B1E-3E80-402D-8530-840601C229B7}" presName="circ2" presStyleLbl="vennNode1" presStyleIdx="1" presStyleCnt="2" custScaleX="121503" custLinFactNeighborX="7380"/>
      <dgm:spPr/>
      <dgm:t>
        <a:bodyPr/>
        <a:lstStyle/>
        <a:p>
          <a:endParaRPr lang="en-US"/>
        </a:p>
      </dgm:t>
    </dgm:pt>
    <dgm:pt modelId="{2D851E4E-FDEF-4F9D-881E-DD87F378DAE3}" type="pres">
      <dgm:prSet presAssocID="{D7C96B1E-3E80-402D-8530-840601C229B7}" presName="circ2Tx" presStyleLbl="revTx" presStyleIdx="0" presStyleCnt="0">
        <dgm:presLayoutVars>
          <dgm:chMax val="0"/>
          <dgm:chPref val="0"/>
          <dgm:bulletEnabled val="1"/>
        </dgm:presLayoutVars>
      </dgm:prSet>
      <dgm:spPr/>
      <dgm:t>
        <a:bodyPr/>
        <a:lstStyle/>
        <a:p>
          <a:endParaRPr lang="en-US"/>
        </a:p>
      </dgm:t>
    </dgm:pt>
  </dgm:ptLst>
  <dgm:cxnLst>
    <dgm:cxn modelId="{50E38937-A639-40A5-8E43-C1F72AFCAF2C}" type="presOf" srcId="{6744F130-9DDE-4851-9872-BF7EBA660F75}" destId="{3BA907D4-15BB-43AB-8476-6BFD7DDC7A31}" srcOrd="0" destOrd="0" presId="urn:microsoft.com/office/officeart/2005/8/layout/venn1"/>
    <dgm:cxn modelId="{A7A2A7E2-C1D2-4766-B903-787D14CA7253}" type="presOf" srcId="{6744F130-9DDE-4851-9872-BF7EBA660F75}" destId="{926A9290-5812-4CF4-B1FD-B9512A996C21}" srcOrd="1" destOrd="0" presId="urn:microsoft.com/office/officeart/2005/8/layout/venn1"/>
    <dgm:cxn modelId="{FC1657C4-C223-49E7-9715-019B163C8AE5}" type="presOf" srcId="{D7C96B1E-3E80-402D-8530-840601C229B7}" destId="{2D851E4E-FDEF-4F9D-881E-DD87F378DAE3}" srcOrd="1" destOrd="0" presId="urn:microsoft.com/office/officeart/2005/8/layout/venn1"/>
    <dgm:cxn modelId="{F4FCF47F-C24C-4D85-8592-5B7B8A96C4C3}" srcId="{77CF3C7E-DFEC-44A3-B0B8-F9C9E5F9B65F}" destId="{D7C96B1E-3E80-402D-8530-840601C229B7}" srcOrd="1" destOrd="0" parTransId="{D96AD5B7-95E3-4CFA-B0A4-C50D6A635B09}" sibTransId="{F0E91BC6-0E02-4A4F-9C27-6F66FC6E53A3}"/>
    <dgm:cxn modelId="{5FD0069B-1B9F-4685-9920-5FA8756B311F}" srcId="{77CF3C7E-DFEC-44A3-B0B8-F9C9E5F9B65F}" destId="{6744F130-9DDE-4851-9872-BF7EBA660F75}" srcOrd="0" destOrd="0" parTransId="{76522F37-9431-4FF5-B17E-CD62C83D58C3}" sibTransId="{2F07EF5B-2EEF-4540-8E77-440191A27BE3}"/>
    <dgm:cxn modelId="{B7CFAA3E-E710-40DE-9964-822FA70E52A6}" type="presOf" srcId="{77CF3C7E-DFEC-44A3-B0B8-F9C9E5F9B65F}" destId="{BED15BB2-3322-4C11-9DD3-CBDBAF0B6DB8}" srcOrd="0" destOrd="0" presId="urn:microsoft.com/office/officeart/2005/8/layout/venn1"/>
    <dgm:cxn modelId="{C6749AE7-6236-4A37-93D3-4BB1DC0E3D71}" type="presOf" srcId="{D7C96B1E-3E80-402D-8530-840601C229B7}" destId="{34F78978-8FE8-4765-B8D5-9256494FFE88}" srcOrd="0" destOrd="0" presId="urn:microsoft.com/office/officeart/2005/8/layout/venn1"/>
    <dgm:cxn modelId="{969D0EE9-211E-4D86-80DF-D07AFB89E597}" type="presParOf" srcId="{BED15BB2-3322-4C11-9DD3-CBDBAF0B6DB8}" destId="{3BA907D4-15BB-43AB-8476-6BFD7DDC7A31}" srcOrd="0" destOrd="0" presId="urn:microsoft.com/office/officeart/2005/8/layout/venn1"/>
    <dgm:cxn modelId="{511FBEC6-54D2-4C95-AF55-403883762FE9}" type="presParOf" srcId="{BED15BB2-3322-4C11-9DD3-CBDBAF0B6DB8}" destId="{926A9290-5812-4CF4-B1FD-B9512A996C21}" srcOrd="1" destOrd="0" presId="urn:microsoft.com/office/officeart/2005/8/layout/venn1"/>
    <dgm:cxn modelId="{F41C48DA-5381-4BC2-85FC-AD9A95C8973C}" type="presParOf" srcId="{BED15BB2-3322-4C11-9DD3-CBDBAF0B6DB8}" destId="{34F78978-8FE8-4765-B8D5-9256494FFE88}" srcOrd="2" destOrd="0" presId="urn:microsoft.com/office/officeart/2005/8/layout/venn1"/>
    <dgm:cxn modelId="{F9EFBF83-CF8B-4D60-807A-5B078B989926}" type="presParOf" srcId="{BED15BB2-3322-4C11-9DD3-CBDBAF0B6DB8}" destId="{2D851E4E-FDEF-4F9D-881E-DD87F378DAE3}" srcOrd="3" destOrd="0" presId="urn:microsoft.com/office/officeart/2005/8/layout/venn1"/>
  </dgm:cxnLst>
  <dgm:bg/>
  <dgm:whole/>
</dgm:dataModel>
</file>

<file path=ppt/diagrams/data2.xml><?xml version="1.0" encoding="utf-8"?>
<dgm:dataModel xmlns:dgm="http://schemas.openxmlformats.org/drawingml/2006/diagram" xmlns:a="http://schemas.openxmlformats.org/drawingml/2006/main">
  <dgm:ptLst>
    <dgm:pt modelId="{A09A872B-E039-42C8-94A5-C705041BF5D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3572E3B-BEBA-4A1E-A777-63740C292D1B}">
      <dgm:prSet/>
      <dgm:spPr/>
      <dgm:t>
        <a:bodyPr/>
        <a:lstStyle/>
        <a:p>
          <a:pPr rtl="0"/>
          <a:r>
            <a:rPr lang="en-US" dirty="0" smtClean="0"/>
            <a:t>Unauthorized database users</a:t>
          </a:r>
          <a:endParaRPr lang="en-US" dirty="0"/>
        </a:p>
      </dgm:t>
    </dgm:pt>
    <dgm:pt modelId="{3E43DA80-6736-40EB-A004-CF1101147C49}" type="parTrans" cxnId="{0A38656B-42D8-4985-959A-6C7D2814984C}">
      <dgm:prSet/>
      <dgm:spPr/>
      <dgm:t>
        <a:bodyPr/>
        <a:lstStyle/>
        <a:p>
          <a:endParaRPr lang="en-US"/>
        </a:p>
      </dgm:t>
    </dgm:pt>
    <dgm:pt modelId="{54E7F1C8-B164-4D5E-9F39-3517274ACC6E}" type="sibTrans" cxnId="{0A38656B-42D8-4985-959A-6C7D2814984C}">
      <dgm:prSet/>
      <dgm:spPr/>
      <dgm:t>
        <a:bodyPr/>
        <a:lstStyle/>
        <a:p>
          <a:endParaRPr lang="en-US"/>
        </a:p>
      </dgm:t>
    </dgm:pt>
    <dgm:pt modelId="{9029ACCF-E370-4649-A306-97F9BD02CD44}">
      <dgm:prSet/>
      <dgm:spPr/>
      <dgm:t>
        <a:bodyPr/>
        <a:lstStyle/>
        <a:p>
          <a:pPr rtl="0"/>
          <a:r>
            <a:rPr lang="en-US" dirty="0" smtClean="0"/>
            <a:t>Unauthorized Database Administrator</a:t>
          </a:r>
          <a:endParaRPr lang="en-US" dirty="0"/>
        </a:p>
      </dgm:t>
    </dgm:pt>
    <dgm:pt modelId="{03DDAB08-3439-4F8F-BDA3-432F7F7E37EE}" type="parTrans" cxnId="{DA7DDFDF-58C5-468E-9089-8E7C37ACFF41}">
      <dgm:prSet/>
      <dgm:spPr/>
      <dgm:t>
        <a:bodyPr/>
        <a:lstStyle/>
        <a:p>
          <a:endParaRPr lang="en-US"/>
        </a:p>
      </dgm:t>
    </dgm:pt>
    <dgm:pt modelId="{BC67B399-A225-4909-A34F-C78A19A5BBA9}" type="sibTrans" cxnId="{DA7DDFDF-58C5-468E-9089-8E7C37ACFF41}">
      <dgm:prSet/>
      <dgm:spPr/>
      <dgm:t>
        <a:bodyPr/>
        <a:lstStyle/>
        <a:p>
          <a:endParaRPr lang="en-US"/>
        </a:p>
      </dgm:t>
    </dgm:pt>
    <dgm:pt modelId="{52EBBD7D-095F-423A-96D1-4F632BF57732}">
      <dgm:prSet/>
      <dgm:spPr/>
      <dgm:t>
        <a:bodyPr/>
        <a:lstStyle/>
        <a:p>
          <a:pPr rtl="0"/>
          <a:r>
            <a:rPr lang="en-US" dirty="0" smtClean="0"/>
            <a:t>Unauthorized access to Database</a:t>
          </a:r>
          <a:endParaRPr lang="en-US" dirty="0"/>
        </a:p>
      </dgm:t>
    </dgm:pt>
    <dgm:pt modelId="{66B3A417-7EAB-4273-8BD9-2F783E6A71BA}" type="parTrans" cxnId="{0B125503-567C-4178-912C-E58E8F0A93A0}">
      <dgm:prSet/>
      <dgm:spPr/>
      <dgm:t>
        <a:bodyPr/>
        <a:lstStyle/>
        <a:p>
          <a:endParaRPr lang="en-US"/>
        </a:p>
      </dgm:t>
    </dgm:pt>
    <dgm:pt modelId="{18DD305F-1E8D-47F3-9980-ABA265A306C9}" type="sibTrans" cxnId="{0B125503-567C-4178-912C-E58E8F0A93A0}">
      <dgm:prSet/>
      <dgm:spPr/>
      <dgm:t>
        <a:bodyPr/>
        <a:lstStyle/>
        <a:p>
          <a:endParaRPr lang="en-US"/>
        </a:p>
      </dgm:t>
    </dgm:pt>
    <dgm:pt modelId="{9C0F1453-3B03-4B9B-9D4E-4EB3C34660F0}">
      <dgm:prSet/>
      <dgm:spPr/>
      <dgm:t>
        <a:bodyPr/>
        <a:lstStyle/>
        <a:p>
          <a:pPr rtl="0"/>
          <a:r>
            <a:rPr lang="en-US" dirty="0" smtClean="0"/>
            <a:t>Unauthorized alternation to available data</a:t>
          </a:r>
          <a:endParaRPr lang="en-US" dirty="0"/>
        </a:p>
      </dgm:t>
    </dgm:pt>
    <dgm:pt modelId="{E75438E3-33B2-45A6-97EE-DD31B1E9203D}" type="parTrans" cxnId="{99370EDF-428C-47E6-B741-8B6855F9CE4D}">
      <dgm:prSet/>
      <dgm:spPr/>
      <dgm:t>
        <a:bodyPr/>
        <a:lstStyle/>
        <a:p>
          <a:endParaRPr lang="en-US"/>
        </a:p>
      </dgm:t>
    </dgm:pt>
    <dgm:pt modelId="{FB448891-8C81-46D0-9676-FAC4F14382F0}" type="sibTrans" cxnId="{99370EDF-428C-47E6-B741-8B6855F9CE4D}">
      <dgm:prSet/>
      <dgm:spPr/>
      <dgm:t>
        <a:bodyPr/>
        <a:lstStyle/>
        <a:p>
          <a:endParaRPr lang="en-US"/>
        </a:p>
      </dgm:t>
    </dgm:pt>
    <dgm:pt modelId="{A4C4DA04-37F7-49B9-924D-B4261754773B}">
      <dgm:prSet/>
      <dgm:spPr/>
      <dgm:t>
        <a:bodyPr/>
        <a:lstStyle/>
        <a:p>
          <a:pPr rtl="0"/>
          <a:r>
            <a:rPr lang="en-US" dirty="0" smtClean="0"/>
            <a:t>Lack of access to Database services</a:t>
          </a:r>
          <a:endParaRPr lang="en-US" dirty="0"/>
        </a:p>
      </dgm:t>
    </dgm:pt>
    <dgm:pt modelId="{082DD07B-1E72-499C-B58F-B7DFED13982B}" type="parTrans" cxnId="{8192FAB1-2F20-458C-9E46-CD6C77C86A99}">
      <dgm:prSet/>
      <dgm:spPr/>
      <dgm:t>
        <a:bodyPr/>
        <a:lstStyle/>
        <a:p>
          <a:endParaRPr lang="en-US"/>
        </a:p>
      </dgm:t>
    </dgm:pt>
    <dgm:pt modelId="{5CB8A620-C4F3-4374-B9AE-B03D0B34961D}" type="sibTrans" cxnId="{8192FAB1-2F20-458C-9E46-CD6C77C86A99}">
      <dgm:prSet/>
      <dgm:spPr/>
      <dgm:t>
        <a:bodyPr/>
        <a:lstStyle/>
        <a:p>
          <a:endParaRPr lang="en-US"/>
        </a:p>
      </dgm:t>
    </dgm:pt>
    <dgm:pt modelId="{DCE212F9-8F33-485E-8B49-7CC6463FB61E}" type="pres">
      <dgm:prSet presAssocID="{A09A872B-E039-42C8-94A5-C705041BF5DD}" presName="linear" presStyleCnt="0">
        <dgm:presLayoutVars>
          <dgm:animLvl val="lvl"/>
          <dgm:resizeHandles val="exact"/>
        </dgm:presLayoutVars>
      </dgm:prSet>
      <dgm:spPr/>
      <dgm:t>
        <a:bodyPr/>
        <a:lstStyle/>
        <a:p>
          <a:endParaRPr lang="en-US"/>
        </a:p>
      </dgm:t>
    </dgm:pt>
    <dgm:pt modelId="{8A0DFB49-49B2-4FF1-8319-0688FC236431}" type="pres">
      <dgm:prSet presAssocID="{13572E3B-BEBA-4A1E-A777-63740C292D1B}" presName="parentText" presStyleLbl="node1" presStyleIdx="0" presStyleCnt="5">
        <dgm:presLayoutVars>
          <dgm:chMax val="0"/>
          <dgm:bulletEnabled val="1"/>
        </dgm:presLayoutVars>
      </dgm:prSet>
      <dgm:spPr/>
      <dgm:t>
        <a:bodyPr/>
        <a:lstStyle/>
        <a:p>
          <a:endParaRPr lang="en-US"/>
        </a:p>
      </dgm:t>
    </dgm:pt>
    <dgm:pt modelId="{5EBDAEDD-AA0F-42B6-8407-9FBDD0853D13}" type="pres">
      <dgm:prSet presAssocID="{54E7F1C8-B164-4D5E-9F39-3517274ACC6E}" presName="spacer" presStyleCnt="0"/>
      <dgm:spPr/>
    </dgm:pt>
    <dgm:pt modelId="{27227BEF-46AA-4721-AC03-594C4BFE49A8}" type="pres">
      <dgm:prSet presAssocID="{9029ACCF-E370-4649-A306-97F9BD02CD44}" presName="parentText" presStyleLbl="node1" presStyleIdx="1" presStyleCnt="5">
        <dgm:presLayoutVars>
          <dgm:chMax val="0"/>
          <dgm:bulletEnabled val="1"/>
        </dgm:presLayoutVars>
      </dgm:prSet>
      <dgm:spPr/>
      <dgm:t>
        <a:bodyPr/>
        <a:lstStyle/>
        <a:p>
          <a:endParaRPr lang="en-US"/>
        </a:p>
      </dgm:t>
    </dgm:pt>
    <dgm:pt modelId="{93614357-FDF0-426F-A29B-58D7CC32B2ED}" type="pres">
      <dgm:prSet presAssocID="{BC67B399-A225-4909-A34F-C78A19A5BBA9}" presName="spacer" presStyleCnt="0"/>
      <dgm:spPr/>
    </dgm:pt>
    <dgm:pt modelId="{E04AFAFE-4526-486C-A48D-649F10A96D30}" type="pres">
      <dgm:prSet presAssocID="{52EBBD7D-095F-423A-96D1-4F632BF57732}" presName="parentText" presStyleLbl="node1" presStyleIdx="2" presStyleCnt="5">
        <dgm:presLayoutVars>
          <dgm:chMax val="0"/>
          <dgm:bulletEnabled val="1"/>
        </dgm:presLayoutVars>
      </dgm:prSet>
      <dgm:spPr/>
      <dgm:t>
        <a:bodyPr/>
        <a:lstStyle/>
        <a:p>
          <a:endParaRPr lang="en-US"/>
        </a:p>
      </dgm:t>
    </dgm:pt>
    <dgm:pt modelId="{1FDADF96-790E-42EA-BC68-F9D15906A7E1}" type="pres">
      <dgm:prSet presAssocID="{18DD305F-1E8D-47F3-9980-ABA265A306C9}" presName="spacer" presStyleCnt="0"/>
      <dgm:spPr/>
    </dgm:pt>
    <dgm:pt modelId="{DAF9F5C6-6627-4E6B-A97D-0D7F683944F3}" type="pres">
      <dgm:prSet presAssocID="{9C0F1453-3B03-4B9B-9D4E-4EB3C34660F0}" presName="parentText" presStyleLbl="node1" presStyleIdx="3" presStyleCnt="5">
        <dgm:presLayoutVars>
          <dgm:chMax val="0"/>
          <dgm:bulletEnabled val="1"/>
        </dgm:presLayoutVars>
      </dgm:prSet>
      <dgm:spPr/>
      <dgm:t>
        <a:bodyPr/>
        <a:lstStyle/>
        <a:p>
          <a:endParaRPr lang="en-US"/>
        </a:p>
      </dgm:t>
    </dgm:pt>
    <dgm:pt modelId="{9B275F98-BA7F-4B6F-9A11-83C850719070}" type="pres">
      <dgm:prSet presAssocID="{FB448891-8C81-46D0-9676-FAC4F14382F0}" presName="spacer" presStyleCnt="0"/>
      <dgm:spPr/>
    </dgm:pt>
    <dgm:pt modelId="{F9E9EB85-64F2-4F3D-936A-D2D9BEB86FCC}" type="pres">
      <dgm:prSet presAssocID="{A4C4DA04-37F7-49B9-924D-B4261754773B}" presName="parentText" presStyleLbl="node1" presStyleIdx="4" presStyleCnt="5">
        <dgm:presLayoutVars>
          <dgm:chMax val="0"/>
          <dgm:bulletEnabled val="1"/>
        </dgm:presLayoutVars>
      </dgm:prSet>
      <dgm:spPr/>
      <dgm:t>
        <a:bodyPr/>
        <a:lstStyle/>
        <a:p>
          <a:endParaRPr lang="en-US"/>
        </a:p>
      </dgm:t>
    </dgm:pt>
  </dgm:ptLst>
  <dgm:cxnLst>
    <dgm:cxn modelId="{D0C15398-E0EB-47F7-8822-DECD969193C6}" type="presOf" srcId="{52EBBD7D-095F-423A-96D1-4F632BF57732}" destId="{E04AFAFE-4526-486C-A48D-649F10A96D30}" srcOrd="0" destOrd="0" presId="urn:microsoft.com/office/officeart/2005/8/layout/vList2"/>
    <dgm:cxn modelId="{74F3C44C-070C-42A6-AA3C-6177AADCA753}" type="presOf" srcId="{A4C4DA04-37F7-49B9-924D-B4261754773B}" destId="{F9E9EB85-64F2-4F3D-936A-D2D9BEB86FCC}" srcOrd="0" destOrd="0" presId="urn:microsoft.com/office/officeart/2005/8/layout/vList2"/>
    <dgm:cxn modelId="{0B125503-567C-4178-912C-E58E8F0A93A0}" srcId="{A09A872B-E039-42C8-94A5-C705041BF5DD}" destId="{52EBBD7D-095F-423A-96D1-4F632BF57732}" srcOrd="2" destOrd="0" parTransId="{66B3A417-7EAB-4273-8BD9-2F783E6A71BA}" sibTransId="{18DD305F-1E8D-47F3-9980-ABA265A306C9}"/>
    <dgm:cxn modelId="{D71FC998-D53C-4DDA-8328-4D96641A74C6}" type="presOf" srcId="{9C0F1453-3B03-4B9B-9D4E-4EB3C34660F0}" destId="{DAF9F5C6-6627-4E6B-A97D-0D7F683944F3}" srcOrd="0" destOrd="0" presId="urn:microsoft.com/office/officeart/2005/8/layout/vList2"/>
    <dgm:cxn modelId="{0A38656B-42D8-4985-959A-6C7D2814984C}" srcId="{A09A872B-E039-42C8-94A5-C705041BF5DD}" destId="{13572E3B-BEBA-4A1E-A777-63740C292D1B}" srcOrd="0" destOrd="0" parTransId="{3E43DA80-6736-40EB-A004-CF1101147C49}" sibTransId="{54E7F1C8-B164-4D5E-9F39-3517274ACC6E}"/>
    <dgm:cxn modelId="{492BB0A2-3357-4BAE-AA2D-EEE8FF5CFA41}" type="presOf" srcId="{9029ACCF-E370-4649-A306-97F9BD02CD44}" destId="{27227BEF-46AA-4721-AC03-594C4BFE49A8}" srcOrd="0" destOrd="0" presId="urn:microsoft.com/office/officeart/2005/8/layout/vList2"/>
    <dgm:cxn modelId="{EB6B03DA-E3CA-4277-B7CE-09F2B7E1F8FC}" type="presOf" srcId="{13572E3B-BEBA-4A1E-A777-63740C292D1B}" destId="{8A0DFB49-49B2-4FF1-8319-0688FC236431}" srcOrd="0" destOrd="0" presId="urn:microsoft.com/office/officeart/2005/8/layout/vList2"/>
    <dgm:cxn modelId="{6DD0E29C-8C76-4D53-A4BC-F020E477F9B4}" type="presOf" srcId="{A09A872B-E039-42C8-94A5-C705041BF5DD}" destId="{DCE212F9-8F33-485E-8B49-7CC6463FB61E}" srcOrd="0" destOrd="0" presId="urn:microsoft.com/office/officeart/2005/8/layout/vList2"/>
    <dgm:cxn modelId="{DA7DDFDF-58C5-468E-9089-8E7C37ACFF41}" srcId="{A09A872B-E039-42C8-94A5-C705041BF5DD}" destId="{9029ACCF-E370-4649-A306-97F9BD02CD44}" srcOrd="1" destOrd="0" parTransId="{03DDAB08-3439-4F8F-BDA3-432F7F7E37EE}" sibTransId="{BC67B399-A225-4909-A34F-C78A19A5BBA9}"/>
    <dgm:cxn modelId="{99370EDF-428C-47E6-B741-8B6855F9CE4D}" srcId="{A09A872B-E039-42C8-94A5-C705041BF5DD}" destId="{9C0F1453-3B03-4B9B-9D4E-4EB3C34660F0}" srcOrd="3" destOrd="0" parTransId="{E75438E3-33B2-45A6-97EE-DD31B1E9203D}" sibTransId="{FB448891-8C81-46D0-9676-FAC4F14382F0}"/>
    <dgm:cxn modelId="{8192FAB1-2F20-458C-9E46-CD6C77C86A99}" srcId="{A09A872B-E039-42C8-94A5-C705041BF5DD}" destId="{A4C4DA04-37F7-49B9-924D-B4261754773B}" srcOrd="4" destOrd="0" parTransId="{082DD07B-1E72-499C-B58F-B7DFED13982B}" sibTransId="{5CB8A620-C4F3-4374-B9AE-B03D0B34961D}"/>
    <dgm:cxn modelId="{8D0A521D-34E3-4C6B-8B74-EB7B37FAE76F}" type="presParOf" srcId="{DCE212F9-8F33-485E-8B49-7CC6463FB61E}" destId="{8A0DFB49-49B2-4FF1-8319-0688FC236431}" srcOrd="0" destOrd="0" presId="urn:microsoft.com/office/officeart/2005/8/layout/vList2"/>
    <dgm:cxn modelId="{20223B00-4FAB-478A-9446-0F3A5AF781E9}" type="presParOf" srcId="{DCE212F9-8F33-485E-8B49-7CC6463FB61E}" destId="{5EBDAEDD-AA0F-42B6-8407-9FBDD0853D13}" srcOrd="1" destOrd="0" presId="urn:microsoft.com/office/officeart/2005/8/layout/vList2"/>
    <dgm:cxn modelId="{0A44AA69-34B5-41D9-8F9D-4134C304B4F5}" type="presParOf" srcId="{DCE212F9-8F33-485E-8B49-7CC6463FB61E}" destId="{27227BEF-46AA-4721-AC03-594C4BFE49A8}" srcOrd="2" destOrd="0" presId="urn:microsoft.com/office/officeart/2005/8/layout/vList2"/>
    <dgm:cxn modelId="{D72D4FFE-DD3E-41CA-BD5C-A5652E0B67A1}" type="presParOf" srcId="{DCE212F9-8F33-485E-8B49-7CC6463FB61E}" destId="{93614357-FDF0-426F-A29B-58D7CC32B2ED}" srcOrd="3" destOrd="0" presId="urn:microsoft.com/office/officeart/2005/8/layout/vList2"/>
    <dgm:cxn modelId="{30C6C136-2BAB-4263-8256-0C787E5E2B7D}" type="presParOf" srcId="{DCE212F9-8F33-485E-8B49-7CC6463FB61E}" destId="{E04AFAFE-4526-486C-A48D-649F10A96D30}" srcOrd="4" destOrd="0" presId="urn:microsoft.com/office/officeart/2005/8/layout/vList2"/>
    <dgm:cxn modelId="{1A6CA708-AC16-4B17-B1BD-DB7DFD7ECBEC}" type="presParOf" srcId="{DCE212F9-8F33-485E-8B49-7CC6463FB61E}" destId="{1FDADF96-790E-42EA-BC68-F9D15906A7E1}" srcOrd="5" destOrd="0" presId="urn:microsoft.com/office/officeart/2005/8/layout/vList2"/>
    <dgm:cxn modelId="{F6078313-9837-4894-B1EA-C83960CCC6F7}" type="presParOf" srcId="{DCE212F9-8F33-485E-8B49-7CC6463FB61E}" destId="{DAF9F5C6-6627-4E6B-A97D-0D7F683944F3}" srcOrd="6" destOrd="0" presId="urn:microsoft.com/office/officeart/2005/8/layout/vList2"/>
    <dgm:cxn modelId="{B9DAE862-AED0-4DA2-9054-EF634BFA795B}" type="presParOf" srcId="{DCE212F9-8F33-485E-8B49-7CC6463FB61E}" destId="{9B275F98-BA7F-4B6F-9A11-83C850719070}" srcOrd="7" destOrd="0" presId="urn:microsoft.com/office/officeart/2005/8/layout/vList2"/>
    <dgm:cxn modelId="{38A168A7-CA28-4628-AF95-21A5FAD0CA29}" type="presParOf" srcId="{DCE212F9-8F33-485E-8B49-7CC6463FB61E}" destId="{F9E9EB85-64F2-4F3D-936A-D2D9BEB86FCC}" srcOrd="8" destOrd="0" presId="urn:microsoft.com/office/officeart/2005/8/layout/vList2"/>
  </dgm:cxnLst>
  <dgm:bg/>
  <dgm:whole/>
</dgm:dataModel>
</file>

<file path=ppt/diagrams/data3.xml><?xml version="1.0" encoding="utf-8"?>
<dgm:dataModel xmlns:dgm="http://schemas.openxmlformats.org/drawingml/2006/diagram" xmlns:a="http://schemas.openxmlformats.org/drawingml/2006/main">
  <dgm:ptLst>
    <dgm:pt modelId="{AA129B99-D611-498A-A89A-7F7D5C807B77}"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D03BCD74-A918-49D1-9CF9-6B7C766DACED}">
      <dgm:prSet custT="1"/>
      <dgm:spPr/>
      <dgm:t>
        <a:bodyPr/>
        <a:lstStyle/>
        <a:p>
          <a:pPr rtl="0"/>
          <a:r>
            <a:rPr lang="en-US" sz="2800" b="1" dirty="0" smtClean="0"/>
            <a:t>Sensitive data includes</a:t>
          </a:r>
          <a:endParaRPr lang="en-US" sz="2800" dirty="0"/>
        </a:p>
      </dgm:t>
    </dgm:pt>
    <dgm:pt modelId="{ED47280E-FE2B-4FB3-A224-6BFAD9561D1F}" type="parTrans" cxnId="{959EF277-23AB-42EA-B803-B4841DE35BAE}">
      <dgm:prSet/>
      <dgm:spPr/>
      <dgm:t>
        <a:bodyPr/>
        <a:lstStyle/>
        <a:p>
          <a:endParaRPr lang="en-US"/>
        </a:p>
      </dgm:t>
    </dgm:pt>
    <dgm:pt modelId="{FA2941D3-7499-4F23-8E55-E2382A25F5F6}" type="sibTrans" cxnId="{959EF277-23AB-42EA-B803-B4841DE35BAE}">
      <dgm:prSet/>
      <dgm:spPr/>
      <dgm:t>
        <a:bodyPr/>
        <a:lstStyle/>
        <a:p>
          <a:endParaRPr lang="en-US"/>
        </a:p>
      </dgm:t>
    </dgm:pt>
    <dgm:pt modelId="{18AB6F0C-6FD4-40E2-9848-C59AC2F49D54}">
      <dgm:prSet custT="1"/>
      <dgm:spPr/>
      <dgm:t>
        <a:bodyPr/>
        <a:lstStyle/>
        <a:p>
          <a:pPr rtl="0"/>
          <a:r>
            <a:rPr lang="en-US" sz="2000" dirty="0" smtClean="0"/>
            <a:t>Bank/</a:t>
          </a:r>
          <a:r>
            <a:rPr lang="en-US" sz="2000" dirty="0" err="1" smtClean="0"/>
            <a:t>Demat</a:t>
          </a:r>
          <a:r>
            <a:rPr lang="en-US" sz="2000" dirty="0" smtClean="0"/>
            <a:t> accounts</a:t>
          </a:r>
          <a:endParaRPr lang="en-US" sz="2000" dirty="0"/>
        </a:p>
      </dgm:t>
    </dgm:pt>
    <dgm:pt modelId="{5776A673-9CB8-40C5-A678-8F17E6190645}" type="parTrans" cxnId="{77D30D8F-0B2F-4396-AA50-59DC1A85AC7D}">
      <dgm:prSet/>
      <dgm:spPr/>
      <dgm:t>
        <a:bodyPr/>
        <a:lstStyle/>
        <a:p>
          <a:endParaRPr lang="en-US"/>
        </a:p>
      </dgm:t>
    </dgm:pt>
    <dgm:pt modelId="{80E97D6C-3068-40D9-8506-C24DEA982794}" type="sibTrans" cxnId="{77D30D8F-0B2F-4396-AA50-59DC1A85AC7D}">
      <dgm:prSet/>
      <dgm:spPr/>
      <dgm:t>
        <a:bodyPr/>
        <a:lstStyle/>
        <a:p>
          <a:endParaRPr lang="en-US"/>
        </a:p>
      </dgm:t>
    </dgm:pt>
    <dgm:pt modelId="{19784CD5-1143-42F4-ADD0-4AB1E6A7AB4D}">
      <dgm:prSet custT="1"/>
      <dgm:spPr/>
      <dgm:t>
        <a:bodyPr/>
        <a:lstStyle/>
        <a:p>
          <a:pPr rtl="0"/>
          <a:r>
            <a:rPr lang="en-US" sz="2000" dirty="0" smtClean="0"/>
            <a:t>Credit card, Salary, Income tax data\</a:t>
          </a:r>
          <a:endParaRPr lang="en-US" sz="2000" dirty="0"/>
        </a:p>
      </dgm:t>
    </dgm:pt>
    <dgm:pt modelId="{2D395AC1-4EF0-4929-8ACE-076FC1B93784}" type="parTrans" cxnId="{F777B6AC-9C67-4473-9B06-941912534254}">
      <dgm:prSet/>
      <dgm:spPr/>
      <dgm:t>
        <a:bodyPr/>
        <a:lstStyle/>
        <a:p>
          <a:endParaRPr lang="en-US"/>
        </a:p>
      </dgm:t>
    </dgm:pt>
    <dgm:pt modelId="{E988BE48-02BF-479D-8B56-B751B2C140A7}" type="sibTrans" cxnId="{F777B6AC-9C67-4473-9B06-941912534254}">
      <dgm:prSet/>
      <dgm:spPr/>
      <dgm:t>
        <a:bodyPr/>
        <a:lstStyle/>
        <a:p>
          <a:endParaRPr lang="en-US"/>
        </a:p>
      </dgm:t>
    </dgm:pt>
    <dgm:pt modelId="{D155D46D-6A94-4907-9B2E-41278A58CB20}">
      <dgm:prSet custT="1"/>
      <dgm:spPr/>
      <dgm:t>
        <a:bodyPr/>
        <a:lstStyle/>
        <a:p>
          <a:pPr rtl="0"/>
          <a:r>
            <a:rPr lang="en-US" sz="2000" dirty="0" smtClean="0"/>
            <a:t>University admissions, marks/grades</a:t>
          </a:r>
          <a:endParaRPr lang="en-US" sz="2000" dirty="0"/>
        </a:p>
      </dgm:t>
    </dgm:pt>
    <dgm:pt modelId="{1CC0F4B5-9A16-4496-9ABD-6E6E3F75B183}" type="parTrans" cxnId="{08E27743-8F11-45C8-97A6-C21300FD40C0}">
      <dgm:prSet/>
      <dgm:spPr/>
      <dgm:t>
        <a:bodyPr/>
        <a:lstStyle/>
        <a:p>
          <a:endParaRPr lang="en-US"/>
        </a:p>
      </dgm:t>
    </dgm:pt>
    <dgm:pt modelId="{68D1D4F2-BF41-4E37-AEC4-B09C254B8C2C}" type="sibTrans" cxnId="{08E27743-8F11-45C8-97A6-C21300FD40C0}">
      <dgm:prSet/>
      <dgm:spPr/>
      <dgm:t>
        <a:bodyPr/>
        <a:lstStyle/>
        <a:p>
          <a:endParaRPr lang="en-US"/>
        </a:p>
      </dgm:t>
    </dgm:pt>
    <dgm:pt modelId="{542107C3-C66F-44BA-A089-889B948DC1A2}">
      <dgm:prSet custT="1"/>
      <dgm:spPr/>
      <dgm:t>
        <a:bodyPr/>
        <a:lstStyle/>
        <a:p>
          <a:pPr rtl="0"/>
          <a:r>
            <a:rPr lang="en-US" sz="2000" dirty="0" smtClean="0"/>
            <a:t>Land records, licenses</a:t>
          </a:r>
          <a:endParaRPr lang="en-US" sz="2000" dirty="0"/>
        </a:p>
      </dgm:t>
    </dgm:pt>
    <dgm:pt modelId="{E5300C7C-A5CA-4F39-91F1-DEF721DC91A4}" type="parTrans" cxnId="{59033807-FEAE-4177-8301-876EB8F155EF}">
      <dgm:prSet/>
      <dgm:spPr/>
      <dgm:t>
        <a:bodyPr/>
        <a:lstStyle/>
        <a:p>
          <a:endParaRPr lang="en-US"/>
        </a:p>
      </dgm:t>
    </dgm:pt>
    <dgm:pt modelId="{A79CE204-8A7A-49DB-B283-2DA35444EFE3}" type="sibTrans" cxnId="{59033807-FEAE-4177-8301-876EB8F155EF}">
      <dgm:prSet/>
      <dgm:spPr/>
      <dgm:t>
        <a:bodyPr/>
        <a:lstStyle/>
        <a:p>
          <a:endParaRPr lang="en-US"/>
        </a:p>
      </dgm:t>
    </dgm:pt>
    <dgm:pt modelId="{B13E0EAB-569C-4F12-B3B4-6343D6BA6405}" type="pres">
      <dgm:prSet presAssocID="{AA129B99-D611-498A-A89A-7F7D5C807B77}" presName="Name0" presStyleCnt="0">
        <dgm:presLayoutVars>
          <dgm:dir/>
          <dgm:animLvl val="lvl"/>
          <dgm:resizeHandles val="exact"/>
        </dgm:presLayoutVars>
      </dgm:prSet>
      <dgm:spPr/>
      <dgm:t>
        <a:bodyPr/>
        <a:lstStyle/>
        <a:p>
          <a:endParaRPr lang="en-US"/>
        </a:p>
      </dgm:t>
    </dgm:pt>
    <dgm:pt modelId="{A1A8F196-1BB3-4828-A995-8B68925D1336}" type="pres">
      <dgm:prSet presAssocID="{D03BCD74-A918-49D1-9CF9-6B7C766DACED}" presName="linNode" presStyleCnt="0"/>
      <dgm:spPr/>
    </dgm:pt>
    <dgm:pt modelId="{35F470FA-C85D-44CB-B86D-32FDA17F90A2}" type="pres">
      <dgm:prSet presAssocID="{D03BCD74-A918-49D1-9CF9-6B7C766DACED}" presName="parentText" presStyleLbl="node1" presStyleIdx="0" presStyleCnt="1">
        <dgm:presLayoutVars>
          <dgm:chMax val="1"/>
          <dgm:bulletEnabled val="1"/>
        </dgm:presLayoutVars>
      </dgm:prSet>
      <dgm:spPr/>
      <dgm:t>
        <a:bodyPr/>
        <a:lstStyle/>
        <a:p>
          <a:endParaRPr lang="en-US"/>
        </a:p>
      </dgm:t>
    </dgm:pt>
    <dgm:pt modelId="{644B0DCB-1F98-447B-A0AD-099972F5230A}" type="pres">
      <dgm:prSet presAssocID="{D03BCD74-A918-49D1-9CF9-6B7C766DACED}" presName="descendantText" presStyleLbl="alignAccFollowNode1" presStyleIdx="0" presStyleCnt="1">
        <dgm:presLayoutVars>
          <dgm:bulletEnabled val="1"/>
        </dgm:presLayoutVars>
      </dgm:prSet>
      <dgm:spPr/>
      <dgm:t>
        <a:bodyPr/>
        <a:lstStyle/>
        <a:p>
          <a:endParaRPr lang="en-US"/>
        </a:p>
      </dgm:t>
    </dgm:pt>
  </dgm:ptLst>
  <dgm:cxnLst>
    <dgm:cxn modelId="{77D30D8F-0B2F-4396-AA50-59DC1A85AC7D}" srcId="{D03BCD74-A918-49D1-9CF9-6B7C766DACED}" destId="{18AB6F0C-6FD4-40E2-9848-C59AC2F49D54}" srcOrd="0" destOrd="0" parTransId="{5776A673-9CB8-40C5-A678-8F17E6190645}" sibTransId="{80E97D6C-3068-40D9-8506-C24DEA982794}"/>
    <dgm:cxn modelId="{377F0F00-0681-4F36-82C2-1E7DF9D40D20}" type="presOf" srcId="{D03BCD74-A918-49D1-9CF9-6B7C766DACED}" destId="{35F470FA-C85D-44CB-B86D-32FDA17F90A2}" srcOrd="0" destOrd="0" presId="urn:microsoft.com/office/officeart/2005/8/layout/vList5"/>
    <dgm:cxn modelId="{08E27743-8F11-45C8-97A6-C21300FD40C0}" srcId="{D03BCD74-A918-49D1-9CF9-6B7C766DACED}" destId="{D155D46D-6A94-4907-9B2E-41278A58CB20}" srcOrd="2" destOrd="0" parTransId="{1CC0F4B5-9A16-4496-9ABD-6E6E3F75B183}" sibTransId="{68D1D4F2-BF41-4E37-AEC4-B09C254B8C2C}"/>
    <dgm:cxn modelId="{59033807-FEAE-4177-8301-876EB8F155EF}" srcId="{D03BCD74-A918-49D1-9CF9-6B7C766DACED}" destId="{542107C3-C66F-44BA-A089-889B948DC1A2}" srcOrd="3" destOrd="0" parTransId="{E5300C7C-A5CA-4F39-91F1-DEF721DC91A4}" sibTransId="{A79CE204-8A7A-49DB-B283-2DA35444EFE3}"/>
    <dgm:cxn modelId="{263F261C-9E3C-4F5F-B381-D75B47C33141}" type="presOf" srcId="{18AB6F0C-6FD4-40E2-9848-C59AC2F49D54}" destId="{644B0DCB-1F98-447B-A0AD-099972F5230A}" srcOrd="0" destOrd="0" presId="urn:microsoft.com/office/officeart/2005/8/layout/vList5"/>
    <dgm:cxn modelId="{C2371A6F-9E3C-4949-8F94-BD6027D28EA8}" type="presOf" srcId="{AA129B99-D611-498A-A89A-7F7D5C807B77}" destId="{B13E0EAB-569C-4F12-B3B4-6343D6BA6405}" srcOrd="0" destOrd="0" presId="urn:microsoft.com/office/officeart/2005/8/layout/vList5"/>
    <dgm:cxn modelId="{959EF277-23AB-42EA-B803-B4841DE35BAE}" srcId="{AA129B99-D611-498A-A89A-7F7D5C807B77}" destId="{D03BCD74-A918-49D1-9CF9-6B7C766DACED}" srcOrd="0" destOrd="0" parTransId="{ED47280E-FE2B-4FB3-A224-6BFAD9561D1F}" sibTransId="{FA2941D3-7499-4F23-8E55-E2382A25F5F6}"/>
    <dgm:cxn modelId="{D62CD957-C7A8-4B27-B96C-8AC775DF59FB}" type="presOf" srcId="{D155D46D-6A94-4907-9B2E-41278A58CB20}" destId="{644B0DCB-1F98-447B-A0AD-099972F5230A}" srcOrd="0" destOrd="2" presId="urn:microsoft.com/office/officeart/2005/8/layout/vList5"/>
    <dgm:cxn modelId="{1D41807F-37DB-4938-B809-648AEDDA97BD}" type="presOf" srcId="{542107C3-C66F-44BA-A089-889B948DC1A2}" destId="{644B0DCB-1F98-447B-A0AD-099972F5230A}" srcOrd="0" destOrd="3" presId="urn:microsoft.com/office/officeart/2005/8/layout/vList5"/>
    <dgm:cxn modelId="{F777B6AC-9C67-4473-9B06-941912534254}" srcId="{D03BCD74-A918-49D1-9CF9-6B7C766DACED}" destId="{19784CD5-1143-42F4-ADD0-4AB1E6A7AB4D}" srcOrd="1" destOrd="0" parTransId="{2D395AC1-4EF0-4929-8ACE-076FC1B93784}" sibTransId="{E988BE48-02BF-479D-8B56-B751B2C140A7}"/>
    <dgm:cxn modelId="{BDCB2653-7B29-4FC3-B04E-EB73F0CDB0A8}" type="presOf" srcId="{19784CD5-1143-42F4-ADD0-4AB1E6A7AB4D}" destId="{644B0DCB-1F98-447B-A0AD-099972F5230A}" srcOrd="0" destOrd="1" presId="urn:microsoft.com/office/officeart/2005/8/layout/vList5"/>
    <dgm:cxn modelId="{1D002304-2A18-4FB3-B53A-0394BF59BC1A}" type="presParOf" srcId="{B13E0EAB-569C-4F12-B3B4-6343D6BA6405}" destId="{A1A8F196-1BB3-4828-A995-8B68925D1336}" srcOrd="0" destOrd="0" presId="urn:microsoft.com/office/officeart/2005/8/layout/vList5"/>
    <dgm:cxn modelId="{E00AE184-F9A2-4F19-A1DC-F26BE2B8709B}" type="presParOf" srcId="{A1A8F196-1BB3-4828-A995-8B68925D1336}" destId="{35F470FA-C85D-44CB-B86D-32FDA17F90A2}" srcOrd="0" destOrd="0" presId="urn:microsoft.com/office/officeart/2005/8/layout/vList5"/>
    <dgm:cxn modelId="{B77744F9-06DF-49E6-BCCB-03FFC1764FD7}" type="presParOf" srcId="{A1A8F196-1BB3-4828-A995-8B68925D1336}" destId="{644B0DCB-1F98-447B-A0AD-099972F5230A}" srcOrd="1" destOrd="0" presId="urn:microsoft.com/office/officeart/2005/8/layout/vList5"/>
  </dgm:cxnLst>
  <dgm:bg/>
  <dgm:whole/>
</dgm:dataModel>
</file>

<file path=ppt/diagrams/data4.xml><?xml version="1.0" encoding="utf-8"?>
<dgm:dataModel xmlns:dgm="http://schemas.openxmlformats.org/drawingml/2006/diagram" xmlns:a="http://schemas.openxmlformats.org/drawingml/2006/main">
  <dgm:ptLst>
    <dgm:pt modelId="{82B6D0EB-28CD-46BA-8BC8-203E73FB9703}"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E4B6F174-9BB7-4AC0-8C61-95CDE7F23E3F}">
      <dgm:prSet/>
      <dgm:spPr/>
      <dgm:t>
        <a:bodyPr/>
        <a:lstStyle/>
        <a:p>
          <a:pPr rtl="0"/>
          <a:r>
            <a:rPr lang="en-US" b="1" i="1" dirty="0" smtClean="0"/>
            <a:t>Database Security is defined as the process by which “Confidentiality, Integrity and Availability” of the database can be protected</a:t>
          </a:r>
          <a:endParaRPr lang="en-US" dirty="0"/>
        </a:p>
      </dgm:t>
    </dgm:pt>
    <dgm:pt modelId="{136663E5-39A8-43DF-9D9A-2E6B75B3934E}" type="parTrans" cxnId="{238B7DF1-3D8C-4D9E-A8FD-EB4B64F2AD6C}">
      <dgm:prSet/>
      <dgm:spPr/>
      <dgm:t>
        <a:bodyPr/>
        <a:lstStyle/>
        <a:p>
          <a:endParaRPr lang="en-US"/>
        </a:p>
      </dgm:t>
    </dgm:pt>
    <dgm:pt modelId="{C2047595-2EFF-4345-9D17-85A495F75A23}" type="sibTrans" cxnId="{238B7DF1-3D8C-4D9E-A8FD-EB4B64F2AD6C}">
      <dgm:prSet/>
      <dgm:spPr/>
      <dgm:t>
        <a:bodyPr/>
        <a:lstStyle/>
        <a:p>
          <a:endParaRPr lang="en-US"/>
        </a:p>
      </dgm:t>
    </dgm:pt>
    <dgm:pt modelId="{FFBDFC02-02BB-4C14-BFD2-5FC033D23259}" type="pres">
      <dgm:prSet presAssocID="{82B6D0EB-28CD-46BA-8BC8-203E73FB9703}" presName="compositeShape" presStyleCnt="0">
        <dgm:presLayoutVars>
          <dgm:chMax val="7"/>
          <dgm:dir/>
          <dgm:resizeHandles val="exact"/>
        </dgm:presLayoutVars>
      </dgm:prSet>
      <dgm:spPr/>
      <dgm:t>
        <a:bodyPr/>
        <a:lstStyle/>
        <a:p>
          <a:endParaRPr lang="en-US"/>
        </a:p>
      </dgm:t>
    </dgm:pt>
    <dgm:pt modelId="{04CF0EA7-DB23-4723-9384-A4107248378A}" type="pres">
      <dgm:prSet presAssocID="{E4B6F174-9BB7-4AC0-8C61-95CDE7F23E3F}" presName="circ1TxSh" presStyleLbl="vennNode1" presStyleIdx="0" presStyleCnt="1" custScaleX="111212"/>
      <dgm:spPr/>
      <dgm:t>
        <a:bodyPr/>
        <a:lstStyle/>
        <a:p>
          <a:endParaRPr lang="en-US"/>
        </a:p>
      </dgm:t>
    </dgm:pt>
  </dgm:ptLst>
  <dgm:cxnLst>
    <dgm:cxn modelId="{8E931555-5112-43DC-B074-E4908A612383}" type="presOf" srcId="{E4B6F174-9BB7-4AC0-8C61-95CDE7F23E3F}" destId="{04CF0EA7-DB23-4723-9384-A4107248378A}" srcOrd="0" destOrd="0" presId="urn:microsoft.com/office/officeart/2005/8/layout/venn1"/>
    <dgm:cxn modelId="{238B7DF1-3D8C-4D9E-A8FD-EB4B64F2AD6C}" srcId="{82B6D0EB-28CD-46BA-8BC8-203E73FB9703}" destId="{E4B6F174-9BB7-4AC0-8C61-95CDE7F23E3F}" srcOrd="0" destOrd="0" parTransId="{136663E5-39A8-43DF-9D9A-2E6B75B3934E}" sibTransId="{C2047595-2EFF-4345-9D17-85A495F75A23}"/>
    <dgm:cxn modelId="{DEA30616-0D56-4022-91FD-B66CF44C336D}" type="presOf" srcId="{82B6D0EB-28CD-46BA-8BC8-203E73FB9703}" destId="{FFBDFC02-02BB-4C14-BFD2-5FC033D23259}" srcOrd="0" destOrd="0" presId="urn:microsoft.com/office/officeart/2005/8/layout/venn1"/>
    <dgm:cxn modelId="{4D8E6F24-570C-4D87-A8A4-79AED18991E7}" type="presParOf" srcId="{FFBDFC02-02BB-4C14-BFD2-5FC033D23259}" destId="{04CF0EA7-DB23-4723-9384-A4107248378A}" srcOrd="0" destOrd="0" presId="urn:microsoft.com/office/officeart/2005/8/layout/venn1"/>
  </dgm:cxnLst>
  <dgm:bg/>
  <dgm:whole/>
</dgm:dataModel>
</file>

<file path=ppt/diagrams/data5.xml><?xml version="1.0" encoding="utf-8"?>
<dgm:dataModel xmlns:dgm="http://schemas.openxmlformats.org/drawingml/2006/diagram" xmlns:a="http://schemas.openxmlformats.org/drawingml/2006/main">
  <dgm:ptLst>
    <dgm:pt modelId="{46455075-36BB-41E4-A786-F4BF5B444B2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34CBE68-0066-47B5-A4EC-07AA56115513}">
      <dgm:prSet custT="1"/>
      <dgm:spPr/>
      <dgm:t>
        <a:bodyPr/>
        <a:lstStyle/>
        <a:p>
          <a:pPr rtl="0"/>
          <a:r>
            <a:rPr lang="en-US" sz="2800" b="1" dirty="0" smtClean="0"/>
            <a:t>Confidentiality</a:t>
          </a:r>
          <a:endParaRPr lang="en-US" sz="2800" dirty="0"/>
        </a:p>
      </dgm:t>
    </dgm:pt>
    <dgm:pt modelId="{C6E282E8-0D04-4712-AB0E-B2B325FE7830}" type="parTrans" cxnId="{AD15E4BB-B362-4361-9F67-C9A59A496B54}">
      <dgm:prSet/>
      <dgm:spPr/>
      <dgm:t>
        <a:bodyPr/>
        <a:lstStyle/>
        <a:p>
          <a:endParaRPr lang="en-US"/>
        </a:p>
      </dgm:t>
    </dgm:pt>
    <dgm:pt modelId="{E503AC99-E3ED-4A4F-A068-4A1D77E26D86}" type="sibTrans" cxnId="{AD15E4BB-B362-4361-9F67-C9A59A496B54}">
      <dgm:prSet/>
      <dgm:spPr/>
      <dgm:t>
        <a:bodyPr/>
        <a:lstStyle/>
        <a:p>
          <a:endParaRPr lang="en-US"/>
        </a:p>
      </dgm:t>
    </dgm:pt>
    <dgm:pt modelId="{DA040384-DA9A-4759-BCA1-DA4F60F1A4C7}">
      <dgm:prSet custT="1"/>
      <dgm:spPr/>
      <dgm:t>
        <a:bodyPr/>
        <a:lstStyle/>
        <a:p>
          <a:pPr rtl="0"/>
          <a:r>
            <a:rPr lang="en-US" sz="1400" dirty="0" smtClean="0"/>
            <a:t>Enforced by encrypting the data in the stored database</a:t>
          </a:r>
          <a:endParaRPr lang="en-US" sz="1400" dirty="0"/>
        </a:p>
      </dgm:t>
    </dgm:pt>
    <dgm:pt modelId="{75B47A61-BF23-4C4E-9BC0-FF205582BD14}" type="parTrans" cxnId="{41106F91-0AAC-45C3-9D40-08820F7DBB99}">
      <dgm:prSet/>
      <dgm:spPr/>
      <dgm:t>
        <a:bodyPr/>
        <a:lstStyle/>
        <a:p>
          <a:endParaRPr lang="en-US"/>
        </a:p>
      </dgm:t>
    </dgm:pt>
    <dgm:pt modelId="{E86282C7-F075-4E17-B783-BC6B38898AA5}" type="sibTrans" cxnId="{41106F91-0AAC-45C3-9D40-08820F7DBB99}">
      <dgm:prSet/>
      <dgm:spPr/>
      <dgm:t>
        <a:bodyPr/>
        <a:lstStyle/>
        <a:p>
          <a:endParaRPr lang="en-US"/>
        </a:p>
      </dgm:t>
    </dgm:pt>
    <dgm:pt modelId="{19E0BFBC-B27C-4111-912C-932B52F93451}">
      <dgm:prSet custT="1"/>
      <dgm:spPr/>
      <dgm:t>
        <a:bodyPr/>
        <a:lstStyle/>
        <a:p>
          <a:pPr rtl="0"/>
          <a:r>
            <a:rPr lang="en-US" sz="1400" dirty="0" smtClean="0"/>
            <a:t>Encryption is a technique or a process by which the data is encoded in such a way that only that authorized users are able to read the data.</a:t>
          </a:r>
          <a:endParaRPr lang="en-US" sz="1400" dirty="0"/>
        </a:p>
      </dgm:t>
    </dgm:pt>
    <dgm:pt modelId="{F1EB0B69-0842-46C2-A879-A2B3E95A22D0}" type="parTrans" cxnId="{316731E2-4F28-4513-845F-6562F575DA69}">
      <dgm:prSet/>
      <dgm:spPr/>
      <dgm:t>
        <a:bodyPr/>
        <a:lstStyle/>
        <a:p>
          <a:endParaRPr lang="en-US"/>
        </a:p>
      </dgm:t>
    </dgm:pt>
    <dgm:pt modelId="{34FEF33C-7C95-45C9-B345-59134D11D364}" type="sibTrans" cxnId="{316731E2-4F28-4513-845F-6562F575DA69}">
      <dgm:prSet/>
      <dgm:spPr/>
      <dgm:t>
        <a:bodyPr/>
        <a:lstStyle/>
        <a:p>
          <a:endParaRPr lang="en-US"/>
        </a:p>
      </dgm:t>
    </dgm:pt>
    <dgm:pt modelId="{E7DFA8F6-A340-4195-953C-C604DC69DA4E}">
      <dgm:prSet custT="1"/>
      <dgm:spPr/>
      <dgm:t>
        <a:bodyPr/>
        <a:lstStyle/>
        <a:p>
          <a:pPr rtl="0"/>
          <a:r>
            <a:rPr lang="en-US" sz="1400" dirty="0" smtClean="0"/>
            <a:t>Encryption is </a:t>
          </a:r>
          <a:r>
            <a:rPr lang="en-US" sz="1400" b="1" i="1" dirty="0" smtClean="0"/>
            <a:t>rendering sensitive data unreadable to unauthorized users.</a:t>
          </a:r>
          <a:endParaRPr lang="en-US" sz="1400" dirty="0"/>
        </a:p>
      </dgm:t>
    </dgm:pt>
    <dgm:pt modelId="{39E155B4-27BF-4B50-89CA-57B790407624}" type="parTrans" cxnId="{5392BCA2-0925-4D3D-A151-62D5743933C4}">
      <dgm:prSet/>
      <dgm:spPr/>
      <dgm:t>
        <a:bodyPr/>
        <a:lstStyle/>
        <a:p>
          <a:endParaRPr lang="en-US"/>
        </a:p>
      </dgm:t>
    </dgm:pt>
    <dgm:pt modelId="{B78485CB-FF12-4FAB-ADC1-BA4A4A396C9C}" type="sibTrans" cxnId="{5392BCA2-0925-4D3D-A151-62D5743933C4}">
      <dgm:prSet/>
      <dgm:spPr/>
      <dgm:t>
        <a:bodyPr/>
        <a:lstStyle/>
        <a:p>
          <a:endParaRPr lang="en-US"/>
        </a:p>
      </dgm:t>
    </dgm:pt>
    <dgm:pt modelId="{C5A143A3-D4B9-443A-89FD-02FFFD5EA4B6}">
      <dgm:prSet custT="1"/>
      <dgm:spPr/>
      <dgm:t>
        <a:bodyPr/>
        <a:lstStyle/>
        <a:p>
          <a:pPr rtl="0"/>
          <a:r>
            <a:rPr lang="en-US" sz="2800" b="1" dirty="0" smtClean="0"/>
            <a:t>Integrity</a:t>
          </a:r>
          <a:endParaRPr lang="en-US" sz="4000" dirty="0"/>
        </a:p>
      </dgm:t>
    </dgm:pt>
    <dgm:pt modelId="{A5070D60-AC28-4829-8DAC-8F9F92FC9BF4}" type="parTrans" cxnId="{75340115-DA1B-4042-8D00-5B8AD48F0ABC}">
      <dgm:prSet/>
      <dgm:spPr/>
      <dgm:t>
        <a:bodyPr/>
        <a:lstStyle/>
        <a:p>
          <a:endParaRPr lang="en-US"/>
        </a:p>
      </dgm:t>
    </dgm:pt>
    <dgm:pt modelId="{65FE84E8-2021-4466-9089-9FA9B75BE7E4}" type="sibTrans" cxnId="{75340115-DA1B-4042-8D00-5B8AD48F0ABC}">
      <dgm:prSet/>
      <dgm:spPr/>
      <dgm:t>
        <a:bodyPr/>
        <a:lstStyle/>
        <a:p>
          <a:endParaRPr lang="en-US"/>
        </a:p>
      </dgm:t>
    </dgm:pt>
    <dgm:pt modelId="{A5A12F10-2B06-49C7-8F28-8B6003378490}">
      <dgm:prSet custT="1"/>
      <dgm:spPr/>
      <dgm:t>
        <a:bodyPr/>
        <a:lstStyle/>
        <a:p>
          <a:pPr rtl="0"/>
          <a:r>
            <a:rPr lang="en-US" sz="1400" dirty="0" smtClean="0"/>
            <a:t>Enforced by defining which user has to be given permission to access the data in the database</a:t>
          </a:r>
          <a:endParaRPr lang="en-US" sz="1400" dirty="0"/>
        </a:p>
      </dgm:t>
    </dgm:pt>
    <dgm:pt modelId="{F7BEF859-0339-40D9-A7F3-87E21549D8EC}" type="parTrans" cxnId="{7F1A7C01-8791-4FE6-BF5B-1FE8103C3054}">
      <dgm:prSet/>
      <dgm:spPr/>
      <dgm:t>
        <a:bodyPr/>
        <a:lstStyle/>
        <a:p>
          <a:endParaRPr lang="en-US"/>
        </a:p>
      </dgm:t>
    </dgm:pt>
    <dgm:pt modelId="{C079EB24-DE81-499D-8262-7EBC6A1105D5}" type="sibTrans" cxnId="{7F1A7C01-8791-4FE6-BF5B-1FE8103C3054}">
      <dgm:prSet/>
      <dgm:spPr/>
      <dgm:t>
        <a:bodyPr/>
        <a:lstStyle/>
        <a:p>
          <a:endParaRPr lang="en-US"/>
        </a:p>
      </dgm:t>
    </dgm:pt>
    <dgm:pt modelId="{15603345-9D43-4A0F-BE19-9CBE17135281}">
      <dgm:prSet custT="1"/>
      <dgm:spPr/>
      <dgm:t>
        <a:bodyPr/>
        <a:lstStyle/>
        <a:p>
          <a:pPr rtl="0"/>
          <a:r>
            <a:rPr lang="en-US" sz="1400" dirty="0" smtClean="0"/>
            <a:t>Data related to employee may have permission for viewing records and altering only the part of information like his contact details, where as the person like Human resource manager will have more privileges. </a:t>
          </a:r>
          <a:endParaRPr lang="en-US" sz="1400" dirty="0"/>
        </a:p>
      </dgm:t>
    </dgm:pt>
    <dgm:pt modelId="{CE94F09D-14E1-46B2-8573-D35B7A785A90}" type="parTrans" cxnId="{D72D6554-D765-40BB-B16D-7CC7D7F9BBFB}">
      <dgm:prSet/>
      <dgm:spPr/>
      <dgm:t>
        <a:bodyPr/>
        <a:lstStyle/>
        <a:p>
          <a:endParaRPr lang="en-US"/>
        </a:p>
      </dgm:t>
    </dgm:pt>
    <dgm:pt modelId="{A325BEB6-2813-45BC-B787-F10CFFB5AA6C}" type="sibTrans" cxnId="{D72D6554-D765-40BB-B16D-7CC7D7F9BBFB}">
      <dgm:prSet/>
      <dgm:spPr/>
      <dgm:t>
        <a:bodyPr/>
        <a:lstStyle/>
        <a:p>
          <a:endParaRPr lang="en-US"/>
        </a:p>
      </dgm:t>
    </dgm:pt>
    <dgm:pt modelId="{343C712E-2979-4FE1-A4F9-3E9E572F2CAC}">
      <dgm:prSet custT="1"/>
      <dgm:spPr/>
      <dgm:t>
        <a:bodyPr/>
        <a:lstStyle/>
        <a:p>
          <a:pPr rtl="0"/>
          <a:r>
            <a:rPr lang="en-US" sz="2800" b="1" dirty="0" smtClean="0"/>
            <a:t>Availability </a:t>
          </a:r>
          <a:endParaRPr lang="en-US" sz="2800" b="1" dirty="0"/>
        </a:p>
      </dgm:t>
    </dgm:pt>
    <dgm:pt modelId="{7577A1B2-2C70-4FD7-907C-FFA0CC48A1C5}" type="parTrans" cxnId="{2B4F5493-92A5-4638-946E-986A1F8AF8C0}">
      <dgm:prSet/>
      <dgm:spPr/>
      <dgm:t>
        <a:bodyPr/>
        <a:lstStyle/>
        <a:p>
          <a:endParaRPr lang="en-US"/>
        </a:p>
      </dgm:t>
    </dgm:pt>
    <dgm:pt modelId="{F7A89C08-AFFB-43E5-B20F-2C1132A86DE2}" type="sibTrans" cxnId="{2B4F5493-92A5-4638-946E-986A1F8AF8C0}">
      <dgm:prSet/>
      <dgm:spPr/>
      <dgm:t>
        <a:bodyPr/>
        <a:lstStyle/>
        <a:p>
          <a:endParaRPr lang="en-US"/>
        </a:p>
      </dgm:t>
    </dgm:pt>
    <dgm:pt modelId="{FF0442F5-ED72-4CD5-AC00-62A8792CD693}">
      <dgm:prSet custT="1"/>
      <dgm:spPr/>
      <dgm:t>
        <a:bodyPr/>
        <a:lstStyle/>
        <a:p>
          <a:pPr rtl="0"/>
          <a:r>
            <a:rPr lang="en-US" sz="1400" b="1" dirty="0" smtClean="0"/>
            <a:t>Database must have not unplanned downtime. </a:t>
          </a:r>
          <a:endParaRPr lang="en-US" sz="1400" dirty="0"/>
        </a:p>
      </dgm:t>
    </dgm:pt>
    <dgm:pt modelId="{7FD70A88-CEE8-4E68-9436-BDC2BE82043F}" type="parTrans" cxnId="{5F921168-486D-47B6-9F94-EA561102DB1F}">
      <dgm:prSet/>
      <dgm:spPr/>
      <dgm:t>
        <a:bodyPr/>
        <a:lstStyle/>
        <a:p>
          <a:endParaRPr lang="en-US"/>
        </a:p>
      </dgm:t>
    </dgm:pt>
    <dgm:pt modelId="{A27B718E-42A4-4D5B-BA30-200B713AF76A}" type="sibTrans" cxnId="{5F921168-486D-47B6-9F94-EA561102DB1F}">
      <dgm:prSet/>
      <dgm:spPr/>
      <dgm:t>
        <a:bodyPr/>
        <a:lstStyle/>
        <a:p>
          <a:endParaRPr lang="en-US"/>
        </a:p>
      </dgm:t>
    </dgm:pt>
    <dgm:pt modelId="{1F5ED644-05DC-47FE-9C20-9D726F6EFF25}">
      <dgm:prSet custT="1"/>
      <dgm:spPr/>
      <dgm:t>
        <a:bodyPr/>
        <a:lstStyle/>
        <a:p>
          <a:pPr rtl="0"/>
          <a:r>
            <a:rPr lang="en-US" sz="1400" dirty="0" smtClean="0"/>
            <a:t>To ensure this ,following steps should be taken </a:t>
          </a:r>
          <a:endParaRPr lang="en-US" sz="1400" dirty="0"/>
        </a:p>
      </dgm:t>
    </dgm:pt>
    <dgm:pt modelId="{1A01D0BF-F2FA-4F38-83F1-5B3E29CFE268}" type="parTrans" cxnId="{96076E67-78A9-4C9B-A6CB-409152F3DCA7}">
      <dgm:prSet/>
      <dgm:spPr/>
      <dgm:t>
        <a:bodyPr/>
        <a:lstStyle/>
        <a:p>
          <a:endParaRPr lang="en-US"/>
        </a:p>
      </dgm:t>
    </dgm:pt>
    <dgm:pt modelId="{11689767-52CE-4576-80FE-8D18AE5C6FDB}" type="sibTrans" cxnId="{96076E67-78A9-4C9B-A6CB-409152F3DCA7}">
      <dgm:prSet/>
      <dgm:spPr/>
      <dgm:t>
        <a:bodyPr/>
        <a:lstStyle/>
        <a:p>
          <a:endParaRPr lang="en-US"/>
        </a:p>
      </dgm:t>
    </dgm:pt>
    <dgm:pt modelId="{5AA699F7-C842-4466-8150-E7604DD945CC}">
      <dgm:prSet custT="1"/>
      <dgm:spPr/>
      <dgm:t>
        <a:bodyPr/>
        <a:lstStyle/>
        <a:p>
          <a:pPr rtl="0"/>
          <a:r>
            <a:rPr lang="en-US" sz="1400" b="1" i="1" dirty="0" smtClean="0"/>
            <a:t>Restrict the amount of the storage space given to </a:t>
          </a:r>
          <a:r>
            <a:rPr lang="en-US" sz="1400" dirty="0" smtClean="0"/>
            <a:t>each user in the database.</a:t>
          </a:r>
          <a:endParaRPr lang="en-US" sz="1400" dirty="0"/>
        </a:p>
      </dgm:t>
    </dgm:pt>
    <dgm:pt modelId="{2F7BE549-2E8F-4738-9BCF-AC6EB138C03B}" type="parTrans" cxnId="{72403831-6A66-4D35-B461-1723447F6BE4}">
      <dgm:prSet/>
      <dgm:spPr/>
      <dgm:t>
        <a:bodyPr/>
        <a:lstStyle/>
        <a:p>
          <a:endParaRPr lang="en-US"/>
        </a:p>
      </dgm:t>
    </dgm:pt>
    <dgm:pt modelId="{1169F451-521B-41DE-B14F-442CFC2ACCD3}" type="sibTrans" cxnId="{72403831-6A66-4D35-B461-1723447F6BE4}">
      <dgm:prSet/>
      <dgm:spPr/>
      <dgm:t>
        <a:bodyPr/>
        <a:lstStyle/>
        <a:p>
          <a:endParaRPr lang="en-US"/>
        </a:p>
      </dgm:t>
    </dgm:pt>
    <dgm:pt modelId="{2EAD5F73-082A-446D-BC17-B0427D7A6AC2}">
      <dgm:prSet custT="1"/>
      <dgm:spPr/>
      <dgm:t>
        <a:bodyPr/>
        <a:lstStyle/>
        <a:p>
          <a:pPr rtl="0"/>
          <a:r>
            <a:rPr lang="en-US" sz="1400" b="1" i="1" dirty="0" smtClean="0"/>
            <a:t>Limit the number of concurrent sessions made </a:t>
          </a:r>
          <a:r>
            <a:rPr lang="en-US" sz="1400" dirty="0" smtClean="0"/>
            <a:t>available to each database user.</a:t>
          </a:r>
          <a:endParaRPr lang="en-US" sz="1400" dirty="0"/>
        </a:p>
      </dgm:t>
    </dgm:pt>
    <dgm:pt modelId="{139EEBFC-47B3-4B88-8259-59156705A6EF}" type="parTrans" cxnId="{E93960DC-4393-4977-87D6-B40AA2BB7D3C}">
      <dgm:prSet/>
      <dgm:spPr/>
      <dgm:t>
        <a:bodyPr/>
        <a:lstStyle/>
        <a:p>
          <a:endParaRPr lang="en-US"/>
        </a:p>
      </dgm:t>
    </dgm:pt>
    <dgm:pt modelId="{115CA825-1E15-4992-9794-9AFE651074B3}" type="sibTrans" cxnId="{E93960DC-4393-4977-87D6-B40AA2BB7D3C}">
      <dgm:prSet/>
      <dgm:spPr/>
      <dgm:t>
        <a:bodyPr/>
        <a:lstStyle/>
        <a:p>
          <a:endParaRPr lang="en-US"/>
        </a:p>
      </dgm:t>
    </dgm:pt>
    <dgm:pt modelId="{BA1804E9-2C1A-4491-9199-458470113E28}">
      <dgm:prSet custT="1"/>
      <dgm:spPr/>
      <dgm:t>
        <a:bodyPr/>
        <a:lstStyle/>
        <a:p>
          <a:pPr rtl="0"/>
          <a:r>
            <a:rPr lang="en-US" sz="1400" b="1" i="1" dirty="0" smtClean="0"/>
            <a:t>Back up the data at periodic intervals to ensure </a:t>
          </a:r>
          <a:r>
            <a:rPr lang="en-US" sz="1400" dirty="0" smtClean="0"/>
            <a:t>data recovery in case of application users.</a:t>
          </a:r>
          <a:endParaRPr lang="en-US" sz="1400" b="1" i="1" dirty="0"/>
        </a:p>
      </dgm:t>
    </dgm:pt>
    <dgm:pt modelId="{6F85F1F9-9EC8-4345-9AFE-4A645DD26E47}" type="parTrans" cxnId="{E3A9DFA6-B8B6-49E9-B637-67C86006BA3F}">
      <dgm:prSet/>
      <dgm:spPr/>
      <dgm:t>
        <a:bodyPr/>
        <a:lstStyle/>
        <a:p>
          <a:endParaRPr lang="en-US"/>
        </a:p>
      </dgm:t>
    </dgm:pt>
    <dgm:pt modelId="{4D02F920-3F44-472C-B204-58307D33BDAE}" type="sibTrans" cxnId="{E3A9DFA6-B8B6-49E9-B637-67C86006BA3F}">
      <dgm:prSet/>
      <dgm:spPr/>
      <dgm:t>
        <a:bodyPr/>
        <a:lstStyle/>
        <a:p>
          <a:endParaRPr lang="en-US"/>
        </a:p>
      </dgm:t>
    </dgm:pt>
    <dgm:pt modelId="{E8EC3381-FB6E-4ED0-AF59-2B7CBA24C6D1}">
      <dgm:prSet custT="1"/>
      <dgm:spPr/>
      <dgm:t>
        <a:bodyPr/>
        <a:lstStyle/>
        <a:p>
          <a:pPr rtl="0"/>
          <a:r>
            <a:rPr lang="en-US" sz="1400" b="1" dirty="0" smtClean="0"/>
            <a:t>For Example:</a:t>
          </a:r>
          <a:endParaRPr lang="en-US" sz="1400" dirty="0"/>
        </a:p>
      </dgm:t>
    </dgm:pt>
    <dgm:pt modelId="{99982210-0FBC-4E03-8E70-191068324055}" type="parTrans" cxnId="{026A9579-719C-4242-BAA9-A27B85D7C49C}">
      <dgm:prSet/>
      <dgm:spPr/>
    </dgm:pt>
    <dgm:pt modelId="{DD0AECE5-21A5-42CC-B4EE-B498779C1730}" type="sibTrans" cxnId="{026A9579-719C-4242-BAA9-A27B85D7C49C}">
      <dgm:prSet/>
      <dgm:spPr/>
    </dgm:pt>
    <dgm:pt modelId="{0D0C1584-42B3-4FB7-8ED4-B5CACFA8D74A}" type="pres">
      <dgm:prSet presAssocID="{46455075-36BB-41E4-A786-F4BF5B444B23}" presName="Name0" presStyleCnt="0">
        <dgm:presLayoutVars>
          <dgm:dir/>
          <dgm:animLvl val="lvl"/>
          <dgm:resizeHandles val="exact"/>
        </dgm:presLayoutVars>
      </dgm:prSet>
      <dgm:spPr/>
      <dgm:t>
        <a:bodyPr/>
        <a:lstStyle/>
        <a:p>
          <a:endParaRPr lang="en-US"/>
        </a:p>
      </dgm:t>
    </dgm:pt>
    <dgm:pt modelId="{548CBA75-03D2-47B7-AC6A-3166AF231D93}" type="pres">
      <dgm:prSet presAssocID="{434CBE68-0066-47B5-A4EC-07AA56115513}" presName="linNode" presStyleCnt="0"/>
      <dgm:spPr/>
    </dgm:pt>
    <dgm:pt modelId="{E8658E42-3047-44E7-81C8-BE1C311FB83C}" type="pres">
      <dgm:prSet presAssocID="{434CBE68-0066-47B5-A4EC-07AA56115513}" presName="parentText" presStyleLbl="node1" presStyleIdx="0" presStyleCnt="3">
        <dgm:presLayoutVars>
          <dgm:chMax val="1"/>
          <dgm:bulletEnabled val="1"/>
        </dgm:presLayoutVars>
      </dgm:prSet>
      <dgm:spPr/>
      <dgm:t>
        <a:bodyPr/>
        <a:lstStyle/>
        <a:p>
          <a:endParaRPr lang="en-US"/>
        </a:p>
      </dgm:t>
    </dgm:pt>
    <dgm:pt modelId="{E7A55104-7936-4A74-94B2-73867BBB89FE}" type="pres">
      <dgm:prSet presAssocID="{434CBE68-0066-47B5-A4EC-07AA56115513}" presName="descendantText" presStyleLbl="alignAccFollowNode1" presStyleIdx="0" presStyleCnt="3" custScaleY="115570">
        <dgm:presLayoutVars>
          <dgm:bulletEnabled val="1"/>
        </dgm:presLayoutVars>
      </dgm:prSet>
      <dgm:spPr/>
      <dgm:t>
        <a:bodyPr/>
        <a:lstStyle/>
        <a:p>
          <a:endParaRPr lang="en-US"/>
        </a:p>
      </dgm:t>
    </dgm:pt>
    <dgm:pt modelId="{6E3C0FBD-495A-4F71-B1E4-407C1B43A016}" type="pres">
      <dgm:prSet presAssocID="{E503AC99-E3ED-4A4F-A068-4A1D77E26D86}" presName="sp" presStyleCnt="0"/>
      <dgm:spPr/>
    </dgm:pt>
    <dgm:pt modelId="{AFEB3E72-3AFB-4B3E-852D-0EC99EF517F0}" type="pres">
      <dgm:prSet presAssocID="{C5A143A3-D4B9-443A-89FD-02FFFD5EA4B6}" presName="linNode" presStyleCnt="0"/>
      <dgm:spPr/>
    </dgm:pt>
    <dgm:pt modelId="{A58C4111-5699-4A46-81A0-E91851CBD9FF}" type="pres">
      <dgm:prSet presAssocID="{C5A143A3-D4B9-443A-89FD-02FFFD5EA4B6}" presName="parentText" presStyleLbl="node1" presStyleIdx="1" presStyleCnt="3">
        <dgm:presLayoutVars>
          <dgm:chMax val="1"/>
          <dgm:bulletEnabled val="1"/>
        </dgm:presLayoutVars>
      </dgm:prSet>
      <dgm:spPr/>
      <dgm:t>
        <a:bodyPr/>
        <a:lstStyle/>
        <a:p>
          <a:endParaRPr lang="en-US"/>
        </a:p>
      </dgm:t>
    </dgm:pt>
    <dgm:pt modelId="{A622063F-4D61-4499-8039-3FC86E82226B}" type="pres">
      <dgm:prSet presAssocID="{C5A143A3-D4B9-443A-89FD-02FFFD5EA4B6}" presName="descendantText" presStyleLbl="alignAccFollowNode1" presStyleIdx="1" presStyleCnt="3" custScaleY="120598">
        <dgm:presLayoutVars>
          <dgm:bulletEnabled val="1"/>
        </dgm:presLayoutVars>
      </dgm:prSet>
      <dgm:spPr/>
      <dgm:t>
        <a:bodyPr/>
        <a:lstStyle/>
        <a:p>
          <a:endParaRPr lang="en-US"/>
        </a:p>
      </dgm:t>
    </dgm:pt>
    <dgm:pt modelId="{16893640-273A-4EA5-888A-32C232CD3810}" type="pres">
      <dgm:prSet presAssocID="{65FE84E8-2021-4466-9089-9FA9B75BE7E4}" presName="sp" presStyleCnt="0"/>
      <dgm:spPr/>
    </dgm:pt>
    <dgm:pt modelId="{EF46C1CE-7BDF-42A2-90DE-94328C18F2D9}" type="pres">
      <dgm:prSet presAssocID="{343C712E-2979-4FE1-A4F9-3E9E572F2CAC}" presName="linNode" presStyleCnt="0"/>
      <dgm:spPr/>
    </dgm:pt>
    <dgm:pt modelId="{179C18C7-8018-4171-A5A6-942FC0FDD46E}" type="pres">
      <dgm:prSet presAssocID="{343C712E-2979-4FE1-A4F9-3E9E572F2CAC}" presName="parentText" presStyleLbl="node1" presStyleIdx="2" presStyleCnt="3">
        <dgm:presLayoutVars>
          <dgm:chMax val="1"/>
          <dgm:bulletEnabled val="1"/>
        </dgm:presLayoutVars>
      </dgm:prSet>
      <dgm:spPr/>
      <dgm:t>
        <a:bodyPr/>
        <a:lstStyle/>
        <a:p>
          <a:endParaRPr lang="en-US"/>
        </a:p>
      </dgm:t>
    </dgm:pt>
    <dgm:pt modelId="{EA00B0A2-7991-40EA-A90C-8CF51A0F71E9}" type="pres">
      <dgm:prSet presAssocID="{343C712E-2979-4FE1-A4F9-3E9E572F2CAC}" presName="descendantText" presStyleLbl="alignAccFollowNode1" presStyleIdx="2" presStyleCnt="3" custScaleY="130359">
        <dgm:presLayoutVars>
          <dgm:bulletEnabled val="1"/>
        </dgm:presLayoutVars>
      </dgm:prSet>
      <dgm:spPr/>
      <dgm:t>
        <a:bodyPr/>
        <a:lstStyle/>
        <a:p>
          <a:endParaRPr lang="en-US"/>
        </a:p>
      </dgm:t>
    </dgm:pt>
  </dgm:ptLst>
  <dgm:cxnLst>
    <dgm:cxn modelId="{41106F91-0AAC-45C3-9D40-08820F7DBB99}" srcId="{434CBE68-0066-47B5-A4EC-07AA56115513}" destId="{DA040384-DA9A-4759-BCA1-DA4F60F1A4C7}" srcOrd="0" destOrd="0" parTransId="{75B47A61-BF23-4C4E-9BC0-FF205582BD14}" sibTransId="{E86282C7-F075-4E17-B783-BC6B38898AA5}"/>
    <dgm:cxn modelId="{4884CAE9-198E-4822-AA21-8A98902166FF}" type="presOf" srcId="{2EAD5F73-082A-446D-BC17-B0427D7A6AC2}" destId="{EA00B0A2-7991-40EA-A90C-8CF51A0F71E9}" srcOrd="0" destOrd="3" presId="urn:microsoft.com/office/officeart/2005/8/layout/vList5"/>
    <dgm:cxn modelId="{0CBFB8EA-52D1-4619-A8D8-6F7C458E1513}" type="presOf" srcId="{46455075-36BB-41E4-A786-F4BF5B444B23}" destId="{0D0C1584-42B3-4FB7-8ED4-B5CACFA8D74A}" srcOrd="0" destOrd="0" presId="urn:microsoft.com/office/officeart/2005/8/layout/vList5"/>
    <dgm:cxn modelId="{5DFF5D86-B1C1-4276-8B3D-5327814C6FA0}" type="presOf" srcId="{1F5ED644-05DC-47FE-9C20-9D726F6EFF25}" destId="{EA00B0A2-7991-40EA-A90C-8CF51A0F71E9}" srcOrd="0" destOrd="1" presId="urn:microsoft.com/office/officeart/2005/8/layout/vList5"/>
    <dgm:cxn modelId="{E3A9DFA6-B8B6-49E9-B637-67C86006BA3F}" srcId="{343C712E-2979-4FE1-A4F9-3E9E572F2CAC}" destId="{BA1804E9-2C1A-4491-9199-458470113E28}" srcOrd="4" destOrd="0" parTransId="{6F85F1F9-9EC8-4345-9AFE-4A645DD26E47}" sibTransId="{4D02F920-3F44-472C-B204-58307D33BDAE}"/>
    <dgm:cxn modelId="{7F1A7C01-8791-4FE6-BF5B-1FE8103C3054}" srcId="{C5A143A3-D4B9-443A-89FD-02FFFD5EA4B6}" destId="{A5A12F10-2B06-49C7-8F28-8B6003378490}" srcOrd="0" destOrd="0" parTransId="{F7BEF859-0339-40D9-A7F3-87E21549D8EC}" sibTransId="{C079EB24-DE81-499D-8262-7EBC6A1105D5}"/>
    <dgm:cxn modelId="{8F09E56C-108C-487C-9652-C08BA324DA5E}" type="presOf" srcId="{343C712E-2979-4FE1-A4F9-3E9E572F2CAC}" destId="{179C18C7-8018-4171-A5A6-942FC0FDD46E}" srcOrd="0" destOrd="0" presId="urn:microsoft.com/office/officeart/2005/8/layout/vList5"/>
    <dgm:cxn modelId="{75340115-DA1B-4042-8D00-5B8AD48F0ABC}" srcId="{46455075-36BB-41E4-A786-F4BF5B444B23}" destId="{C5A143A3-D4B9-443A-89FD-02FFFD5EA4B6}" srcOrd="1" destOrd="0" parTransId="{A5070D60-AC28-4829-8DAC-8F9F92FC9BF4}" sibTransId="{65FE84E8-2021-4466-9089-9FA9B75BE7E4}"/>
    <dgm:cxn modelId="{5392BCA2-0925-4D3D-A151-62D5743933C4}" srcId="{434CBE68-0066-47B5-A4EC-07AA56115513}" destId="{E7DFA8F6-A340-4195-953C-C604DC69DA4E}" srcOrd="2" destOrd="0" parTransId="{39E155B4-27BF-4B50-89CA-57B790407624}" sibTransId="{B78485CB-FF12-4FAB-ADC1-BA4A4A396C9C}"/>
    <dgm:cxn modelId="{82B4EA8E-E25B-4A4E-8829-C006F0EAD5A6}" type="presOf" srcId="{434CBE68-0066-47B5-A4EC-07AA56115513}" destId="{E8658E42-3047-44E7-81C8-BE1C311FB83C}" srcOrd="0" destOrd="0" presId="urn:microsoft.com/office/officeart/2005/8/layout/vList5"/>
    <dgm:cxn modelId="{B3178B64-0485-47A7-AF2F-ED3A593CC6E7}" type="presOf" srcId="{E7DFA8F6-A340-4195-953C-C604DC69DA4E}" destId="{E7A55104-7936-4A74-94B2-73867BBB89FE}" srcOrd="0" destOrd="2" presId="urn:microsoft.com/office/officeart/2005/8/layout/vList5"/>
    <dgm:cxn modelId="{D72D6554-D765-40BB-B16D-7CC7D7F9BBFB}" srcId="{C5A143A3-D4B9-443A-89FD-02FFFD5EA4B6}" destId="{15603345-9D43-4A0F-BE19-9CBE17135281}" srcOrd="2" destOrd="0" parTransId="{CE94F09D-14E1-46B2-8573-D35B7A785A90}" sibTransId="{A325BEB6-2813-45BC-B787-F10CFFB5AA6C}"/>
    <dgm:cxn modelId="{72403831-6A66-4D35-B461-1723447F6BE4}" srcId="{343C712E-2979-4FE1-A4F9-3E9E572F2CAC}" destId="{5AA699F7-C842-4466-8150-E7604DD945CC}" srcOrd="2" destOrd="0" parTransId="{2F7BE549-2E8F-4738-9BCF-AC6EB138C03B}" sibTransId="{1169F451-521B-41DE-B14F-442CFC2ACCD3}"/>
    <dgm:cxn modelId="{04EF18A8-95E8-414F-8D5B-89B607C33B37}" type="presOf" srcId="{DA040384-DA9A-4759-BCA1-DA4F60F1A4C7}" destId="{E7A55104-7936-4A74-94B2-73867BBB89FE}" srcOrd="0" destOrd="0" presId="urn:microsoft.com/office/officeart/2005/8/layout/vList5"/>
    <dgm:cxn modelId="{7C78DC47-961B-4480-9A15-4F6798AD3442}" type="presOf" srcId="{19E0BFBC-B27C-4111-912C-932B52F93451}" destId="{E7A55104-7936-4A74-94B2-73867BBB89FE}" srcOrd="0" destOrd="1" presId="urn:microsoft.com/office/officeart/2005/8/layout/vList5"/>
    <dgm:cxn modelId="{C341557F-796B-4019-BC3C-C9639284BD64}" type="presOf" srcId="{15603345-9D43-4A0F-BE19-9CBE17135281}" destId="{A622063F-4D61-4499-8039-3FC86E82226B}" srcOrd="0" destOrd="2" presId="urn:microsoft.com/office/officeart/2005/8/layout/vList5"/>
    <dgm:cxn modelId="{0F9DA871-221E-42F1-8641-BBFF104C1511}" type="presOf" srcId="{E8EC3381-FB6E-4ED0-AF59-2B7CBA24C6D1}" destId="{A622063F-4D61-4499-8039-3FC86E82226B}" srcOrd="0" destOrd="1" presId="urn:microsoft.com/office/officeart/2005/8/layout/vList5"/>
    <dgm:cxn modelId="{30D2D0F1-33D5-4ED6-8CF1-3A1D86A02F88}" type="presOf" srcId="{A5A12F10-2B06-49C7-8F28-8B6003378490}" destId="{A622063F-4D61-4499-8039-3FC86E82226B}" srcOrd="0" destOrd="0" presId="urn:microsoft.com/office/officeart/2005/8/layout/vList5"/>
    <dgm:cxn modelId="{2B4F5493-92A5-4638-946E-986A1F8AF8C0}" srcId="{46455075-36BB-41E4-A786-F4BF5B444B23}" destId="{343C712E-2979-4FE1-A4F9-3E9E572F2CAC}" srcOrd="2" destOrd="0" parTransId="{7577A1B2-2C70-4FD7-907C-FFA0CC48A1C5}" sibTransId="{F7A89C08-AFFB-43E5-B20F-2C1132A86DE2}"/>
    <dgm:cxn modelId="{026A9579-719C-4242-BAA9-A27B85D7C49C}" srcId="{C5A143A3-D4B9-443A-89FD-02FFFD5EA4B6}" destId="{E8EC3381-FB6E-4ED0-AF59-2B7CBA24C6D1}" srcOrd="1" destOrd="0" parTransId="{99982210-0FBC-4E03-8E70-191068324055}" sibTransId="{DD0AECE5-21A5-42CC-B4EE-B498779C1730}"/>
    <dgm:cxn modelId="{25A85428-887A-406B-97FF-71136440092C}" type="presOf" srcId="{FF0442F5-ED72-4CD5-AC00-62A8792CD693}" destId="{EA00B0A2-7991-40EA-A90C-8CF51A0F71E9}" srcOrd="0" destOrd="0" presId="urn:microsoft.com/office/officeart/2005/8/layout/vList5"/>
    <dgm:cxn modelId="{E93960DC-4393-4977-87D6-B40AA2BB7D3C}" srcId="{343C712E-2979-4FE1-A4F9-3E9E572F2CAC}" destId="{2EAD5F73-082A-446D-BC17-B0427D7A6AC2}" srcOrd="3" destOrd="0" parTransId="{139EEBFC-47B3-4B88-8259-59156705A6EF}" sibTransId="{115CA825-1E15-4992-9794-9AFE651074B3}"/>
    <dgm:cxn modelId="{316731E2-4F28-4513-845F-6562F575DA69}" srcId="{434CBE68-0066-47B5-A4EC-07AA56115513}" destId="{19E0BFBC-B27C-4111-912C-932B52F93451}" srcOrd="1" destOrd="0" parTransId="{F1EB0B69-0842-46C2-A879-A2B3E95A22D0}" sibTransId="{34FEF33C-7C95-45C9-B345-59134D11D364}"/>
    <dgm:cxn modelId="{5F921168-486D-47B6-9F94-EA561102DB1F}" srcId="{343C712E-2979-4FE1-A4F9-3E9E572F2CAC}" destId="{FF0442F5-ED72-4CD5-AC00-62A8792CD693}" srcOrd="0" destOrd="0" parTransId="{7FD70A88-CEE8-4E68-9436-BDC2BE82043F}" sibTransId="{A27B718E-42A4-4D5B-BA30-200B713AF76A}"/>
    <dgm:cxn modelId="{EC3687D2-36AF-4012-9D31-4689B624AA3B}" type="presOf" srcId="{BA1804E9-2C1A-4491-9199-458470113E28}" destId="{EA00B0A2-7991-40EA-A90C-8CF51A0F71E9}" srcOrd="0" destOrd="4" presId="urn:microsoft.com/office/officeart/2005/8/layout/vList5"/>
    <dgm:cxn modelId="{2FCB51E8-1B97-45E5-9478-D95BE13A04CB}" type="presOf" srcId="{5AA699F7-C842-4466-8150-E7604DD945CC}" destId="{EA00B0A2-7991-40EA-A90C-8CF51A0F71E9}" srcOrd="0" destOrd="2" presId="urn:microsoft.com/office/officeart/2005/8/layout/vList5"/>
    <dgm:cxn modelId="{AD15E4BB-B362-4361-9F67-C9A59A496B54}" srcId="{46455075-36BB-41E4-A786-F4BF5B444B23}" destId="{434CBE68-0066-47B5-A4EC-07AA56115513}" srcOrd="0" destOrd="0" parTransId="{C6E282E8-0D04-4712-AB0E-B2B325FE7830}" sibTransId="{E503AC99-E3ED-4A4F-A068-4A1D77E26D86}"/>
    <dgm:cxn modelId="{96076E67-78A9-4C9B-A6CB-409152F3DCA7}" srcId="{343C712E-2979-4FE1-A4F9-3E9E572F2CAC}" destId="{1F5ED644-05DC-47FE-9C20-9D726F6EFF25}" srcOrd="1" destOrd="0" parTransId="{1A01D0BF-F2FA-4F38-83F1-5B3E29CFE268}" sibTransId="{11689767-52CE-4576-80FE-8D18AE5C6FDB}"/>
    <dgm:cxn modelId="{BDD09BA7-9CEA-4F57-A530-DF957FC489FE}" type="presOf" srcId="{C5A143A3-D4B9-443A-89FD-02FFFD5EA4B6}" destId="{A58C4111-5699-4A46-81A0-E91851CBD9FF}" srcOrd="0" destOrd="0" presId="urn:microsoft.com/office/officeart/2005/8/layout/vList5"/>
    <dgm:cxn modelId="{A8146A38-E97E-4A60-86FE-49EDF3AF994B}" type="presParOf" srcId="{0D0C1584-42B3-4FB7-8ED4-B5CACFA8D74A}" destId="{548CBA75-03D2-47B7-AC6A-3166AF231D93}" srcOrd="0" destOrd="0" presId="urn:microsoft.com/office/officeart/2005/8/layout/vList5"/>
    <dgm:cxn modelId="{861A44A8-CE1B-4A76-B6B3-9C19B1A89013}" type="presParOf" srcId="{548CBA75-03D2-47B7-AC6A-3166AF231D93}" destId="{E8658E42-3047-44E7-81C8-BE1C311FB83C}" srcOrd="0" destOrd="0" presId="urn:microsoft.com/office/officeart/2005/8/layout/vList5"/>
    <dgm:cxn modelId="{56BC7BE0-3DDC-4E1D-A1AF-4DC3F0485200}" type="presParOf" srcId="{548CBA75-03D2-47B7-AC6A-3166AF231D93}" destId="{E7A55104-7936-4A74-94B2-73867BBB89FE}" srcOrd="1" destOrd="0" presId="urn:microsoft.com/office/officeart/2005/8/layout/vList5"/>
    <dgm:cxn modelId="{3A2AC965-E5BB-4380-A407-A2F52BF69511}" type="presParOf" srcId="{0D0C1584-42B3-4FB7-8ED4-B5CACFA8D74A}" destId="{6E3C0FBD-495A-4F71-B1E4-407C1B43A016}" srcOrd="1" destOrd="0" presId="urn:microsoft.com/office/officeart/2005/8/layout/vList5"/>
    <dgm:cxn modelId="{86592FB5-1FA4-4C27-9251-CCAFAE677516}" type="presParOf" srcId="{0D0C1584-42B3-4FB7-8ED4-B5CACFA8D74A}" destId="{AFEB3E72-3AFB-4B3E-852D-0EC99EF517F0}" srcOrd="2" destOrd="0" presId="urn:microsoft.com/office/officeart/2005/8/layout/vList5"/>
    <dgm:cxn modelId="{73659A7D-153C-4438-A516-85CF9958D5D2}" type="presParOf" srcId="{AFEB3E72-3AFB-4B3E-852D-0EC99EF517F0}" destId="{A58C4111-5699-4A46-81A0-E91851CBD9FF}" srcOrd="0" destOrd="0" presId="urn:microsoft.com/office/officeart/2005/8/layout/vList5"/>
    <dgm:cxn modelId="{C1B7DF27-1FF4-4F13-98A7-6D8DDD317450}" type="presParOf" srcId="{AFEB3E72-3AFB-4B3E-852D-0EC99EF517F0}" destId="{A622063F-4D61-4499-8039-3FC86E82226B}" srcOrd="1" destOrd="0" presId="urn:microsoft.com/office/officeart/2005/8/layout/vList5"/>
    <dgm:cxn modelId="{969B8AA9-5133-49C8-B8D7-258BCCC357BE}" type="presParOf" srcId="{0D0C1584-42B3-4FB7-8ED4-B5CACFA8D74A}" destId="{16893640-273A-4EA5-888A-32C232CD3810}" srcOrd="3" destOrd="0" presId="urn:microsoft.com/office/officeart/2005/8/layout/vList5"/>
    <dgm:cxn modelId="{E7FE6F26-82F9-457C-806C-E496565D18DF}" type="presParOf" srcId="{0D0C1584-42B3-4FB7-8ED4-B5CACFA8D74A}" destId="{EF46C1CE-7BDF-42A2-90DE-94328C18F2D9}" srcOrd="4" destOrd="0" presId="urn:microsoft.com/office/officeart/2005/8/layout/vList5"/>
    <dgm:cxn modelId="{0916545D-695D-4312-AB75-1560826C2B03}" type="presParOf" srcId="{EF46C1CE-7BDF-42A2-90DE-94328C18F2D9}" destId="{179C18C7-8018-4171-A5A6-942FC0FDD46E}" srcOrd="0" destOrd="0" presId="urn:microsoft.com/office/officeart/2005/8/layout/vList5"/>
    <dgm:cxn modelId="{E5E3F9C3-7C6B-45E5-AF7A-48BFAAC997B7}" type="presParOf" srcId="{EF46C1CE-7BDF-42A2-90DE-94328C18F2D9}" destId="{EA00B0A2-7991-40EA-A90C-8CF51A0F71E9}" srcOrd="1" destOrd="0" presId="urn:microsoft.com/office/officeart/2005/8/layout/vList5"/>
  </dgm:cxnLst>
  <dgm:bg/>
  <dgm:whole/>
</dgm:dataModel>
</file>

<file path=ppt/diagrams/data6.xml><?xml version="1.0" encoding="utf-8"?>
<dgm:dataModel xmlns:dgm="http://schemas.openxmlformats.org/drawingml/2006/diagram" xmlns:a="http://schemas.openxmlformats.org/drawingml/2006/main">
  <dgm:ptLst>
    <dgm:pt modelId="{2AECBA38-7050-45D6-B26F-CD8087EF632B}" type="doc">
      <dgm:prSet loTypeId="urn:microsoft.com/office/officeart/2005/8/layout/pyramid2" loCatId="pyramid" qsTypeId="urn:microsoft.com/office/officeart/2005/8/quickstyle/3d4" qsCatId="3D" csTypeId="urn:microsoft.com/office/officeart/2005/8/colors/accent1_2" csCatId="accent1" phldr="1"/>
      <dgm:spPr/>
      <dgm:t>
        <a:bodyPr/>
        <a:lstStyle/>
        <a:p>
          <a:endParaRPr lang="en-US"/>
        </a:p>
      </dgm:t>
    </dgm:pt>
    <dgm:pt modelId="{3B3D41CA-B9A5-4936-BEDF-327B9D4F947C}">
      <dgm:prSet/>
      <dgm:spPr/>
      <dgm:t>
        <a:bodyPr/>
        <a:lstStyle/>
        <a:p>
          <a:pPr rtl="0"/>
          <a:r>
            <a:rPr lang="en-US" b="1" dirty="0" smtClean="0"/>
            <a:t>SQL Injection.</a:t>
          </a:r>
          <a:endParaRPr lang="en-US" dirty="0"/>
        </a:p>
      </dgm:t>
    </dgm:pt>
    <dgm:pt modelId="{1CECC16E-CE1B-4431-ABAC-670937C12A28}" type="parTrans" cxnId="{02EE3B66-7634-4600-A1FB-145B6399171B}">
      <dgm:prSet/>
      <dgm:spPr/>
      <dgm:t>
        <a:bodyPr/>
        <a:lstStyle/>
        <a:p>
          <a:endParaRPr lang="en-US"/>
        </a:p>
      </dgm:t>
    </dgm:pt>
    <dgm:pt modelId="{C862BE9B-F68E-4415-8BEB-90F47BEAA9F8}" type="sibTrans" cxnId="{02EE3B66-7634-4600-A1FB-145B6399171B}">
      <dgm:prSet/>
      <dgm:spPr/>
      <dgm:t>
        <a:bodyPr/>
        <a:lstStyle/>
        <a:p>
          <a:endParaRPr lang="en-US"/>
        </a:p>
      </dgm:t>
    </dgm:pt>
    <dgm:pt modelId="{42F0884F-DC35-484F-BFC1-5AF8D704A78B}">
      <dgm:prSet/>
      <dgm:spPr/>
      <dgm:t>
        <a:bodyPr/>
        <a:lstStyle/>
        <a:p>
          <a:pPr rtl="0"/>
          <a:r>
            <a:rPr lang="en-US" b="1" dirty="0" smtClean="0"/>
            <a:t>Unauthorized access</a:t>
          </a:r>
          <a:endParaRPr lang="en-US" dirty="0"/>
        </a:p>
      </dgm:t>
    </dgm:pt>
    <dgm:pt modelId="{B16A0FD2-A57F-4FD7-8D1F-EA107A3C3115}" type="parTrans" cxnId="{17EE01FC-B0F3-427A-81EB-36F502382B37}">
      <dgm:prSet/>
      <dgm:spPr/>
      <dgm:t>
        <a:bodyPr/>
        <a:lstStyle/>
        <a:p>
          <a:endParaRPr lang="en-US"/>
        </a:p>
      </dgm:t>
    </dgm:pt>
    <dgm:pt modelId="{3F189062-D5B4-4061-BA27-71CFCDE23848}" type="sibTrans" cxnId="{17EE01FC-B0F3-427A-81EB-36F502382B37}">
      <dgm:prSet/>
      <dgm:spPr/>
      <dgm:t>
        <a:bodyPr/>
        <a:lstStyle/>
        <a:p>
          <a:endParaRPr lang="en-US"/>
        </a:p>
      </dgm:t>
    </dgm:pt>
    <dgm:pt modelId="{26349EA4-BC57-4DA4-9B27-599A6CA7BD3A}">
      <dgm:prSet/>
      <dgm:spPr/>
      <dgm:t>
        <a:bodyPr/>
        <a:lstStyle/>
        <a:p>
          <a:pPr rtl="0"/>
          <a:r>
            <a:rPr lang="en-US" b="1" dirty="0" smtClean="0"/>
            <a:t>Password Cracking.</a:t>
          </a:r>
          <a:endParaRPr lang="en-US" dirty="0"/>
        </a:p>
      </dgm:t>
    </dgm:pt>
    <dgm:pt modelId="{EC8B410A-C83C-414A-B7DE-475C6D19D5F1}" type="parTrans" cxnId="{B4D11C3D-39BE-4AEA-B185-85E3F4792DEF}">
      <dgm:prSet/>
      <dgm:spPr/>
      <dgm:t>
        <a:bodyPr/>
        <a:lstStyle/>
        <a:p>
          <a:endParaRPr lang="en-US"/>
        </a:p>
      </dgm:t>
    </dgm:pt>
    <dgm:pt modelId="{04A3F8FD-76C7-4FF7-80E0-65D77809355B}" type="sibTrans" cxnId="{B4D11C3D-39BE-4AEA-B185-85E3F4792DEF}">
      <dgm:prSet/>
      <dgm:spPr/>
      <dgm:t>
        <a:bodyPr/>
        <a:lstStyle/>
        <a:p>
          <a:endParaRPr lang="en-US"/>
        </a:p>
      </dgm:t>
    </dgm:pt>
    <dgm:pt modelId="{AAD52D68-EAEC-4E56-8A39-9EB0EDA1CEBA}">
      <dgm:prSet/>
      <dgm:spPr/>
      <dgm:t>
        <a:bodyPr/>
        <a:lstStyle/>
        <a:p>
          <a:pPr rtl="0"/>
          <a:r>
            <a:rPr lang="en-US" b="1" dirty="0" smtClean="0"/>
            <a:t>Network Eavesdropping</a:t>
          </a:r>
          <a:endParaRPr lang="en-US" dirty="0"/>
        </a:p>
      </dgm:t>
    </dgm:pt>
    <dgm:pt modelId="{497EE2EB-B180-4844-BC03-E083E2E20411}" type="parTrans" cxnId="{33C5793B-67C6-4102-91EB-56C4C2C840C4}">
      <dgm:prSet/>
      <dgm:spPr/>
      <dgm:t>
        <a:bodyPr/>
        <a:lstStyle/>
        <a:p>
          <a:endParaRPr lang="en-US"/>
        </a:p>
      </dgm:t>
    </dgm:pt>
    <dgm:pt modelId="{B38671C8-700A-4EEC-BD0E-FBB17940D2D3}" type="sibTrans" cxnId="{33C5793B-67C6-4102-91EB-56C4C2C840C4}">
      <dgm:prSet/>
      <dgm:spPr/>
      <dgm:t>
        <a:bodyPr/>
        <a:lstStyle/>
        <a:p>
          <a:endParaRPr lang="en-US"/>
        </a:p>
      </dgm:t>
    </dgm:pt>
    <dgm:pt modelId="{649BA5AE-598E-4324-8E0F-85575B46E908}" type="pres">
      <dgm:prSet presAssocID="{2AECBA38-7050-45D6-B26F-CD8087EF632B}" presName="compositeShape" presStyleCnt="0">
        <dgm:presLayoutVars>
          <dgm:dir/>
          <dgm:resizeHandles/>
        </dgm:presLayoutVars>
      </dgm:prSet>
      <dgm:spPr/>
      <dgm:t>
        <a:bodyPr/>
        <a:lstStyle/>
        <a:p>
          <a:endParaRPr lang="en-US"/>
        </a:p>
      </dgm:t>
    </dgm:pt>
    <dgm:pt modelId="{232BA4F4-0546-447D-91FA-71FE18186EA5}" type="pres">
      <dgm:prSet presAssocID="{2AECBA38-7050-45D6-B26F-CD8087EF632B}" presName="pyramid" presStyleLbl="node1" presStyleIdx="0" presStyleCnt="1"/>
      <dgm:spPr/>
    </dgm:pt>
    <dgm:pt modelId="{997DDCB1-67B4-41B7-A7AA-C180E69F7E49}" type="pres">
      <dgm:prSet presAssocID="{2AECBA38-7050-45D6-B26F-CD8087EF632B}" presName="theList" presStyleCnt="0"/>
      <dgm:spPr/>
    </dgm:pt>
    <dgm:pt modelId="{C30D5758-F19D-4019-98D4-6DC166F8AF00}" type="pres">
      <dgm:prSet presAssocID="{3B3D41CA-B9A5-4936-BEDF-327B9D4F947C}" presName="aNode" presStyleLbl="fgAcc1" presStyleIdx="0" presStyleCnt="4">
        <dgm:presLayoutVars>
          <dgm:bulletEnabled val="1"/>
        </dgm:presLayoutVars>
      </dgm:prSet>
      <dgm:spPr/>
      <dgm:t>
        <a:bodyPr/>
        <a:lstStyle/>
        <a:p>
          <a:endParaRPr lang="en-US"/>
        </a:p>
      </dgm:t>
    </dgm:pt>
    <dgm:pt modelId="{126DD9BF-067B-4E20-9A79-855F4752B98D}" type="pres">
      <dgm:prSet presAssocID="{3B3D41CA-B9A5-4936-BEDF-327B9D4F947C}" presName="aSpace" presStyleCnt="0"/>
      <dgm:spPr/>
    </dgm:pt>
    <dgm:pt modelId="{D28D1739-039C-431E-A367-D6076AC67C0F}" type="pres">
      <dgm:prSet presAssocID="{42F0884F-DC35-484F-BFC1-5AF8D704A78B}" presName="aNode" presStyleLbl="fgAcc1" presStyleIdx="1" presStyleCnt="4">
        <dgm:presLayoutVars>
          <dgm:bulletEnabled val="1"/>
        </dgm:presLayoutVars>
      </dgm:prSet>
      <dgm:spPr/>
      <dgm:t>
        <a:bodyPr/>
        <a:lstStyle/>
        <a:p>
          <a:endParaRPr lang="en-US"/>
        </a:p>
      </dgm:t>
    </dgm:pt>
    <dgm:pt modelId="{996BC951-A6EB-4E01-AF0A-7C330010A61E}" type="pres">
      <dgm:prSet presAssocID="{42F0884F-DC35-484F-BFC1-5AF8D704A78B}" presName="aSpace" presStyleCnt="0"/>
      <dgm:spPr/>
    </dgm:pt>
    <dgm:pt modelId="{06DC09DE-74FA-4601-B8CF-B7253254C953}" type="pres">
      <dgm:prSet presAssocID="{26349EA4-BC57-4DA4-9B27-599A6CA7BD3A}" presName="aNode" presStyleLbl="fgAcc1" presStyleIdx="2" presStyleCnt="4">
        <dgm:presLayoutVars>
          <dgm:bulletEnabled val="1"/>
        </dgm:presLayoutVars>
      </dgm:prSet>
      <dgm:spPr/>
      <dgm:t>
        <a:bodyPr/>
        <a:lstStyle/>
        <a:p>
          <a:endParaRPr lang="en-US"/>
        </a:p>
      </dgm:t>
    </dgm:pt>
    <dgm:pt modelId="{F3ADB090-0190-4286-BDC9-F6372FB5F465}" type="pres">
      <dgm:prSet presAssocID="{26349EA4-BC57-4DA4-9B27-599A6CA7BD3A}" presName="aSpace" presStyleCnt="0"/>
      <dgm:spPr/>
    </dgm:pt>
    <dgm:pt modelId="{F4E9DF83-1BC9-4ABA-BA73-B07C9C47EC2C}" type="pres">
      <dgm:prSet presAssocID="{AAD52D68-EAEC-4E56-8A39-9EB0EDA1CEBA}" presName="aNode" presStyleLbl="fgAcc1" presStyleIdx="3" presStyleCnt="4">
        <dgm:presLayoutVars>
          <dgm:bulletEnabled val="1"/>
        </dgm:presLayoutVars>
      </dgm:prSet>
      <dgm:spPr/>
      <dgm:t>
        <a:bodyPr/>
        <a:lstStyle/>
        <a:p>
          <a:endParaRPr lang="en-US"/>
        </a:p>
      </dgm:t>
    </dgm:pt>
    <dgm:pt modelId="{365B62A0-9F0E-48EF-B8B5-FF93D9204023}" type="pres">
      <dgm:prSet presAssocID="{AAD52D68-EAEC-4E56-8A39-9EB0EDA1CEBA}" presName="aSpace" presStyleCnt="0"/>
      <dgm:spPr/>
    </dgm:pt>
  </dgm:ptLst>
  <dgm:cxnLst>
    <dgm:cxn modelId="{73093974-3A27-496F-81E1-49F586D80E5D}" type="presOf" srcId="{26349EA4-BC57-4DA4-9B27-599A6CA7BD3A}" destId="{06DC09DE-74FA-4601-B8CF-B7253254C953}" srcOrd="0" destOrd="0" presId="urn:microsoft.com/office/officeart/2005/8/layout/pyramid2"/>
    <dgm:cxn modelId="{9A9486A1-D86F-4311-B164-64A185A188C3}" type="presOf" srcId="{2AECBA38-7050-45D6-B26F-CD8087EF632B}" destId="{649BA5AE-598E-4324-8E0F-85575B46E908}" srcOrd="0" destOrd="0" presId="urn:microsoft.com/office/officeart/2005/8/layout/pyramid2"/>
    <dgm:cxn modelId="{17EE01FC-B0F3-427A-81EB-36F502382B37}" srcId="{2AECBA38-7050-45D6-B26F-CD8087EF632B}" destId="{42F0884F-DC35-484F-BFC1-5AF8D704A78B}" srcOrd="1" destOrd="0" parTransId="{B16A0FD2-A57F-4FD7-8D1F-EA107A3C3115}" sibTransId="{3F189062-D5B4-4061-BA27-71CFCDE23848}"/>
    <dgm:cxn modelId="{33C5793B-67C6-4102-91EB-56C4C2C840C4}" srcId="{2AECBA38-7050-45D6-B26F-CD8087EF632B}" destId="{AAD52D68-EAEC-4E56-8A39-9EB0EDA1CEBA}" srcOrd="3" destOrd="0" parTransId="{497EE2EB-B180-4844-BC03-E083E2E20411}" sibTransId="{B38671C8-700A-4EEC-BD0E-FBB17940D2D3}"/>
    <dgm:cxn modelId="{151DFFD1-C447-4451-8D60-7E0170507660}" type="presOf" srcId="{42F0884F-DC35-484F-BFC1-5AF8D704A78B}" destId="{D28D1739-039C-431E-A367-D6076AC67C0F}" srcOrd="0" destOrd="0" presId="urn:microsoft.com/office/officeart/2005/8/layout/pyramid2"/>
    <dgm:cxn modelId="{B4D11C3D-39BE-4AEA-B185-85E3F4792DEF}" srcId="{2AECBA38-7050-45D6-B26F-CD8087EF632B}" destId="{26349EA4-BC57-4DA4-9B27-599A6CA7BD3A}" srcOrd="2" destOrd="0" parTransId="{EC8B410A-C83C-414A-B7DE-475C6D19D5F1}" sibTransId="{04A3F8FD-76C7-4FF7-80E0-65D77809355B}"/>
    <dgm:cxn modelId="{5F02A766-6275-4249-87A5-91D23EF3698E}" type="presOf" srcId="{3B3D41CA-B9A5-4936-BEDF-327B9D4F947C}" destId="{C30D5758-F19D-4019-98D4-6DC166F8AF00}" srcOrd="0" destOrd="0" presId="urn:microsoft.com/office/officeart/2005/8/layout/pyramid2"/>
    <dgm:cxn modelId="{02EE3B66-7634-4600-A1FB-145B6399171B}" srcId="{2AECBA38-7050-45D6-B26F-CD8087EF632B}" destId="{3B3D41CA-B9A5-4936-BEDF-327B9D4F947C}" srcOrd="0" destOrd="0" parTransId="{1CECC16E-CE1B-4431-ABAC-670937C12A28}" sibTransId="{C862BE9B-F68E-4415-8BEB-90F47BEAA9F8}"/>
    <dgm:cxn modelId="{372BC64F-9177-425F-B7CD-3570ACD0FFF7}" type="presOf" srcId="{AAD52D68-EAEC-4E56-8A39-9EB0EDA1CEBA}" destId="{F4E9DF83-1BC9-4ABA-BA73-B07C9C47EC2C}" srcOrd="0" destOrd="0" presId="urn:microsoft.com/office/officeart/2005/8/layout/pyramid2"/>
    <dgm:cxn modelId="{855FF952-45CE-4682-81CD-ADDEAAF64B82}" type="presParOf" srcId="{649BA5AE-598E-4324-8E0F-85575B46E908}" destId="{232BA4F4-0546-447D-91FA-71FE18186EA5}" srcOrd="0" destOrd="0" presId="urn:microsoft.com/office/officeart/2005/8/layout/pyramid2"/>
    <dgm:cxn modelId="{A52C641D-5CAF-48A3-ABEE-F18C541D3C63}" type="presParOf" srcId="{649BA5AE-598E-4324-8E0F-85575B46E908}" destId="{997DDCB1-67B4-41B7-A7AA-C180E69F7E49}" srcOrd="1" destOrd="0" presId="urn:microsoft.com/office/officeart/2005/8/layout/pyramid2"/>
    <dgm:cxn modelId="{6617D4B0-1A7C-47C6-9CE3-70C030FEDBC5}" type="presParOf" srcId="{997DDCB1-67B4-41B7-A7AA-C180E69F7E49}" destId="{C30D5758-F19D-4019-98D4-6DC166F8AF00}" srcOrd="0" destOrd="0" presId="urn:microsoft.com/office/officeart/2005/8/layout/pyramid2"/>
    <dgm:cxn modelId="{32AD5E39-BD84-4B02-AB99-34EF56B5C24A}" type="presParOf" srcId="{997DDCB1-67B4-41B7-A7AA-C180E69F7E49}" destId="{126DD9BF-067B-4E20-9A79-855F4752B98D}" srcOrd="1" destOrd="0" presId="urn:microsoft.com/office/officeart/2005/8/layout/pyramid2"/>
    <dgm:cxn modelId="{E16D6A45-A91E-4F51-9B46-890761713D56}" type="presParOf" srcId="{997DDCB1-67B4-41B7-A7AA-C180E69F7E49}" destId="{D28D1739-039C-431E-A367-D6076AC67C0F}" srcOrd="2" destOrd="0" presId="urn:microsoft.com/office/officeart/2005/8/layout/pyramid2"/>
    <dgm:cxn modelId="{0F9A40CB-2C81-4FB6-9F19-325B7E05CB95}" type="presParOf" srcId="{997DDCB1-67B4-41B7-A7AA-C180E69F7E49}" destId="{996BC951-A6EB-4E01-AF0A-7C330010A61E}" srcOrd="3" destOrd="0" presId="urn:microsoft.com/office/officeart/2005/8/layout/pyramid2"/>
    <dgm:cxn modelId="{A2A209A7-8C85-4E76-A0AE-09156CE76686}" type="presParOf" srcId="{997DDCB1-67B4-41B7-A7AA-C180E69F7E49}" destId="{06DC09DE-74FA-4601-B8CF-B7253254C953}" srcOrd="4" destOrd="0" presId="urn:microsoft.com/office/officeart/2005/8/layout/pyramid2"/>
    <dgm:cxn modelId="{CD24C284-176F-4D81-9566-47C4B5E28E8C}" type="presParOf" srcId="{997DDCB1-67B4-41B7-A7AA-C180E69F7E49}" destId="{F3ADB090-0190-4286-BDC9-F6372FB5F465}" srcOrd="5" destOrd="0" presId="urn:microsoft.com/office/officeart/2005/8/layout/pyramid2"/>
    <dgm:cxn modelId="{85996B19-4296-4279-96B8-AD553D451A4B}" type="presParOf" srcId="{997DDCB1-67B4-41B7-A7AA-C180E69F7E49}" destId="{F4E9DF83-1BC9-4ABA-BA73-B07C9C47EC2C}" srcOrd="6" destOrd="0" presId="urn:microsoft.com/office/officeart/2005/8/layout/pyramid2"/>
    <dgm:cxn modelId="{67D7FC58-9585-4D76-B5CE-01DBC98A065C}" type="presParOf" srcId="{997DDCB1-67B4-41B7-A7AA-C180E69F7E49}" destId="{365B62A0-9F0E-48EF-B8B5-FF93D9204023}" srcOrd="7" destOrd="0" presId="urn:microsoft.com/office/officeart/2005/8/layout/pyramid2"/>
  </dgm:cxnLst>
  <dgm:bg/>
  <dgm:whole/>
</dgm:dataModel>
</file>

<file path=ppt/diagrams/data7.xml><?xml version="1.0" encoding="utf-8"?>
<dgm:dataModel xmlns:dgm="http://schemas.openxmlformats.org/drawingml/2006/diagram" xmlns:a="http://schemas.openxmlformats.org/drawingml/2006/main">
  <dgm:ptLst>
    <dgm:pt modelId="{6064B821-0BE2-4D68-BB81-445B7AD34D5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F1FE013-C951-4EE9-B27F-B15EF5FE629E}">
      <dgm:prSet/>
      <dgm:spPr>
        <a:solidFill>
          <a:srgbClr val="C00000"/>
        </a:solidFill>
      </dgm:spPr>
      <dgm:t>
        <a:bodyPr/>
        <a:lstStyle/>
        <a:p>
          <a:pPr rtl="0"/>
          <a:r>
            <a:rPr lang="en-US" b="1" dirty="0" smtClean="0"/>
            <a:t>Vulnerabilities:</a:t>
          </a:r>
          <a:endParaRPr lang="en-US" dirty="0"/>
        </a:p>
      </dgm:t>
    </dgm:pt>
    <dgm:pt modelId="{C3ADBF2A-A346-4134-A2D0-5125E27FE672}" type="parTrans" cxnId="{BAAC1D90-2D86-48F7-9AF1-DEC3E5B69F4C}">
      <dgm:prSet/>
      <dgm:spPr/>
      <dgm:t>
        <a:bodyPr/>
        <a:lstStyle/>
        <a:p>
          <a:endParaRPr lang="en-US"/>
        </a:p>
      </dgm:t>
    </dgm:pt>
    <dgm:pt modelId="{093308C5-8D9D-4FB9-A5E2-A981CFFDB5A0}" type="sibTrans" cxnId="{BAAC1D90-2D86-48F7-9AF1-DEC3E5B69F4C}">
      <dgm:prSet/>
      <dgm:spPr/>
      <dgm:t>
        <a:bodyPr/>
        <a:lstStyle/>
        <a:p>
          <a:endParaRPr lang="en-US"/>
        </a:p>
      </dgm:t>
    </dgm:pt>
    <dgm:pt modelId="{33DF3055-5E93-40D3-A320-8CFA7B448708}">
      <dgm:prSet/>
      <dgm:spPr/>
      <dgm:t>
        <a:bodyPr/>
        <a:lstStyle/>
        <a:p>
          <a:pPr rtl="0"/>
          <a:r>
            <a:rPr lang="en-US" dirty="0" smtClean="0"/>
            <a:t>Poor Input validation to web application.</a:t>
          </a:r>
          <a:endParaRPr lang="en-US" dirty="0"/>
        </a:p>
      </dgm:t>
    </dgm:pt>
    <dgm:pt modelId="{2D2DA55E-8D24-4357-8A17-437BA92DEDF2}" type="parTrans" cxnId="{580C0F91-6CDD-48EC-AB6A-923D25B3ADAE}">
      <dgm:prSet/>
      <dgm:spPr/>
      <dgm:t>
        <a:bodyPr/>
        <a:lstStyle/>
        <a:p>
          <a:endParaRPr lang="en-US"/>
        </a:p>
      </dgm:t>
    </dgm:pt>
    <dgm:pt modelId="{262D029B-8C8F-47A4-A690-408EDD23DC34}" type="sibTrans" cxnId="{580C0F91-6CDD-48EC-AB6A-923D25B3ADAE}">
      <dgm:prSet/>
      <dgm:spPr/>
      <dgm:t>
        <a:bodyPr/>
        <a:lstStyle/>
        <a:p>
          <a:endParaRPr lang="en-US"/>
        </a:p>
      </dgm:t>
    </dgm:pt>
    <dgm:pt modelId="{7193EA39-41AA-47BB-9D7E-6E7CE413BD58}">
      <dgm:prSet/>
      <dgm:spPr/>
      <dgm:t>
        <a:bodyPr/>
        <a:lstStyle/>
        <a:p>
          <a:pPr rtl="0"/>
          <a:r>
            <a:rPr lang="en-US" dirty="0" smtClean="0"/>
            <a:t>Unsafe ,dynamically constructed SQL commands.</a:t>
          </a:r>
          <a:endParaRPr lang="en-US" dirty="0"/>
        </a:p>
      </dgm:t>
    </dgm:pt>
    <dgm:pt modelId="{A03D7184-4E38-40E4-A741-4C5DA6C982FB}" type="parTrans" cxnId="{F984AE99-6082-434F-8CA5-C94D92512468}">
      <dgm:prSet/>
      <dgm:spPr/>
      <dgm:t>
        <a:bodyPr/>
        <a:lstStyle/>
        <a:p>
          <a:endParaRPr lang="en-US"/>
        </a:p>
      </dgm:t>
    </dgm:pt>
    <dgm:pt modelId="{56C931DA-9C80-48DA-A827-C241D0890C01}" type="sibTrans" cxnId="{F984AE99-6082-434F-8CA5-C94D92512468}">
      <dgm:prSet/>
      <dgm:spPr/>
      <dgm:t>
        <a:bodyPr/>
        <a:lstStyle/>
        <a:p>
          <a:endParaRPr lang="en-US"/>
        </a:p>
      </dgm:t>
    </dgm:pt>
    <dgm:pt modelId="{1F258D3E-2158-42EF-AEFB-16A1C6F02E38}">
      <dgm:prSet/>
      <dgm:spPr/>
      <dgm:t>
        <a:bodyPr/>
        <a:lstStyle/>
        <a:p>
          <a:pPr rtl="0"/>
          <a:r>
            <a:rPr lang="en-US" dirty="0" smtClean="0"/>
            <a:t>Weak permissions that fail to restrict the application to Database</a:t>
          </a:r>
          <a:endParaRPr lang="en-US" dirty="0"/>
        </a:p>
      </dgm:t>
    </dgm:pt>
    <dgm:pt modelId="{AD8F8BF5-9C66-490B-918F-2AB12B89A46B}" type="parTrans" cxnId="{6ABEB567-4899-4C5C-870A-92B2BA974639}">
      <dgm:prSet/>
      <dgm:spPr/>
      <dgm:t>
        <a:bodyPr/>
        <a:lstStyle/>
        <a:p>
          <a:endParaRPr lang="en-US"/>
        </a:p>
      </dgm:t>
    </dgm:pt>
    <dgm:pt modelId="{7DC376A3-B61F-4367-AF2D-C5F54D23861D}" type="sibTrans" cxnId="{6ABEB567-4899-4C5C-870A-92B2BA974639}">
      <dgm:prSet/>
      <dgm:spPr/>
      <dgm:t>
        <a:bodyPr/>
        <a:lstStyle/>
        <a:p>
          <a:endParaRPr lang="en-US"/>
        </a:p>
      </dgm:t>
    </dgm:pt>
    <dgm:pt modelId="{69CF197C-E54B-42EB-B3E3-5D11722F2CA8}" type="pres">
      <dgm:prSet presAssocID="{6064B821-0BE2-4D68-BB81-445B7AD34D50}" presName="linear" presStyleCnt="0">
        <dgm:presLayoutVars>
          <dgm:animLvl val="lvl"/>
          <dgm:resizeHandles val="exact"/>
        </dgm:presLayoutVars>
      </dgm:prSet>
      <dgm:spPr/>
      <dgm:t>
        <a:bodyPr/>
        <a:lstStyle/>
        <a:p>
          <a:endParaRPr lang="en-US"/>
        </a:p>
      </dgm:t>
    </dgm:pt>
    <dgm:pt modelId="{5812835A-A1B0-44C0-ADD7-0B2ECBECA4F3}" type="pres">
      <dgm:prSet presAssocID="{DF1FE013-C951-4EE9-B27F-B15EF5FE629E}" presName="parentText" presStyleLbl="node1" presStyleIdx="0" presStyleCnt="4">
        <dgm:presLayoutVars>
          <dgm:chMax val="0"/>
          <dgm:bulletEnabled val="1"/>
        </dgm:presLayoutVars>
      </dgm:prSet>
      <dgm:spPr/>
      <dgm:t>
        <a:bodyPr/>
        <a:lstStyle/>
        <a:p>
          <a:endParaRPr lang="en-US"/>
        </a:p>
      </dgm:t>
    </dgm:pt>
    <dgm:pt modelId="{F6902C20-826F-47E4-974E-07A700E76A3B}" type="pres">
      <dgm:prSet presAssocID="{093308C5-8D9D-4FB9-A5E2-A981CFFDB5A0}" presName="spacer" presStyleCnt="0"/>
      <dgm:spPr/>
    </dgm:pt>
    <dgm:pt modelId="{365CA1DF-B6A1-4F02-BF80-BBF7E44CD2C7}" type="pres">
      <dgm:prSet presAssocID="{33DF3055-5E93-40D3-A320-8CFA7B448708}" presName="parentText" presStyleLbl="node1" presStyleIdx="1" presStyleCnt="4">
        <dgm:presLayoutVars>
          <dgm:chMax val="0"/>
          <dgm:bulletEnabled val="1"/>
        </dgm:presLayoutVars>
      </dgm:prSet>
      <dgm:spPr/>
      <dgm:t>
        <a:bodyPr/>
        <a:lstStyle/>
        <a:p>
          <a:endParaRPr lang="en-US"/>
        </a:p>
      </dgm:t>
    </dgm:pt>
    <dgm:pt modelId="{5786D6C7-0053-47BF-9995-B8D66022BFB4}" type="pres">
      <dgm:prSet presAssocID="{262D029B-8C8F-47A4-A690-408EDD23DC34}" presName="spacer" presStyleCnt="0"/>
      <dgm:spPr/>
    </dgm:pt>
    <dgm:pt modelId="{C304C6AB-6E5C-48FC-ACFF-A1FDC7B78415}" type="pres">
      <dgm:prSet presAssocID="{7193EA39-41AA-47BB-9D7E-6E7CE413BD58}" presName="parentText" presStyleLbl="node1" presStyleIdx="2" presStyleCnt="4">
        <dgm:presLayoutVars>
          <dgm:chMax val="0"/>
          <dgm:bulletEnabled val="1"/>
        </dgm:presLayoutVars>
      </dgm:prSet>
      <dgm:spPr/>
      <dgm:t>
        <a:bodyPr/>
        <a:lstStyle/>
        <a:p>
          <a:endParaRPr lang="en-US"/>
        </a:p>
      </dgm:t>
    </dgm:pt>
    <dgm:pt modelId="{1F9B0E4F-7335-46F4-96D8-FEA48247A018}" type="pres">
      <dgm:prSet presAssocID="{56C931DA-9C80-48DA-A827-C241D0890C01}" presName="spacer" presStyleCnt="0"/>
      <dgm:spPr/>
    </dgm:pt>
    <dgm:pt modelId="{A80AEA81-658B-417B-A89F-F72EB820BA1C}" type="pres">
      <dgm:prSet presAssocID="{1F258D3E-2158-42EF-AEFB-16A1C6F02E38}" presName="parentText" presStyleLbl="node1" presStyleIdx="3" presStyleCnt="4">
        <dgm:presLayoutVars>
          <dgm:chMax val="0"/>
          <dgm:bulletEnabled val="1"/>
        </dgm:presLayoutVars>
      </dgm:prSet>
      <dgm:spPr/>
      <dgm:t>
        <a:bodyPr/>
        <a:lstStyle/>
        <a:p>
          <a:endParaRPr lang="en-US"/>
        </a:p>
      </dgm:t>
    </dgm:pt>
  </dgm:ptLst>
  <dgm:cxnLst>
    <dgm:cxn modelId="{580C0F91-6CDD-48EC-AB6A-923D25B3ADAE}" srcId="{6064B821-0BE2-4D68-BB81-445B7AD34D50}" destId="{33DF3055-5E93-40D3-A320-8CFA7B448708}" srcOrd="1" destOrd="0" parTransId="{2D2DA55E-8D24-4357-8A17-437BA92DEDF2}" sibTransId="{262D029B-8C8F-47A4-A690-408EDD23DC34}"/>
    <dgm:cxn modelId="{F984AE99-6082-434F-8CA5-C94D92512468}" srcId="{6064B821-0BE2-4D68-BB81-445B7AD34D50}" destId="{7193EA39-41AA-47BB-9D7E-6E7CE413BD58}" srcOrd="2" destOrd="0" parTransId="{A03D7184-4E38-40E4-A741-4C5DA6C982FB}" sibTransId="{56C931DA-9C80-48DA-A827-C241D0890C01}"/>
    <dgm:cxn modelId="{298ED6B8-F6CD-4EC6-9317-328B092B0F54}" type="presOf" srcId="{6064B821-0BE2-4D68-BB81-445B7AD34D50}" destId="{69CF197C-E54B-42EB-B3E3-5D11722F2CA8}" srcOrd="0" destOrd="0" presId="urn:microsoft.com/office/officeart/2005/8/layout/vList2"/>
    <dgm:cxn modelId="{94262F88-8D46-47B8-9411-859C51E93A87}" type="presOf" srcId="{DF1FE013-C951-4EE9-B27F-B15EF5FE629E}" destId="{5812835A-A1B0-44C0-ADD7-0B2ECBECA4F3}" srcOrd="0" destOrd="0" presId="urn:microsoft.com/office/officeart/2005/8/layout/vList2"/>
    <dgm:cxn modelId="{BAAC1D90-2D86-48F7-9AF1-DEC3E5B69F4C}" srcId="{6064B821-0BE2-4D68-BB81-445B7AD34D50}" destId="{DF1FE013-C951-4EE9-B27F-B15EF5FE629E}" srcOrd="0" destOrd="0" parTransId="{C3ADBF2A-A346-4134-A2D0-5125E27FE672}" sibTransId="{093308C5-8D9D-4FB9-A5E2-A981CFFDB5A0}"/>
    <dgm:cxn modelId="{F78259AA-96A7-45C0-8E48-1F3277AA3915}" type="presOf" srcId="{7193EA39-41AA-47BB-9D7E-6E7CE413BD58}" destId="{C304C6AB-6E5C-48FC-ACFF-A1FDC7B78415}" srcOrd="0" destOrd="0" presId="urn:microsoft.com/office/officeart/2005/8/layout/vList2"/>
    <dgm:cxn modelId="{6ABEB567-4899-4C5C-870A-92B2BA974639}" srcId="{6064B821-0BE2-4D68-BB81-445B7AD34D50}" destId="{1F258D3E-2158-42EF-AEFB-16A1C6F02E38}" srcOrd="3" destOrd="0" parTransId="{AD8F8BF5-9C66-490B-918F-2AB12B89A46B}" sibTransId="{7DC376A3-B61F-4367-AF2D-C5F54D23861D}"/>
    <dgm:cxn modelId="{6A9DB4DB-FFD4-4A70-9837-4E47D59C9FCE}" type="presOf" srcId="{1F258D3E-2158-42EF-AEFB-16A1C6F02E38}" destId="{A80AEA81-658B-417B-A89F-F72EB820BA1C}" srcOrd="0" destOrd="0" presId="urn:microsoft.com/office/officeart/2005/8/layout/vList2"/>
    <dgm:cxn modelId="{7CAE2D7C-08C4-4FD7-A47A-0B259E8C8220}" type="presOf" srcId="{33DF3055-5E93-40D3-A320-8CFA7B448708}" destId="{365CA1DF-B6A1-4F02-BF80-BBF7E44CD2C7}" srcOrd="0" destOrd="0" presId="urn:microsoft.com/office/officeart/2005/8/layout/vList2"/>
    <dgm:cxn modelId="{E8C4E451-2D79-4E7F-BD4B-0E05FB99CC02}" type="presParOf" srcId="{69CF197C-E54B-42EB-B3E3-5D11722F2CA8}" destId="{5812835A-A1B0-44C0-ADD7-0B2ECBECA4F3}" srcOrd="0" destOrd="0" presId="urn:microsoft.com/office/officeart/2005/8/layout/vList2"/>
    <dgm:cxn modelId="{7F99A067-AC33-4898-AFE4-0414877B5650}" type="presParOf" srcId="{69CF197C-E54B-42EB-B3E3-5D11722F2CA8}" destId="{F6902C20-826F-47E4-974E-07A700E76A3B}" srcOrd="1" destOrd="0" presId="urn:microsoft.com/office/officeart/2005/8/layout/vList2"/>
    <dgm:cxn modelId="{3812D4CB-9E5C-43EB-948D-4117B2E23291}" type="presParOf" srcId="{69CF197C-E54B-42EB-B3E3-5D11722F2CA8}" destId="{365CA1DF-B6A1-4F02-BF80-BBF7E44CD2C7}" srcOrd="2" destOrd="0" presId="urn:microsoft.com/office/officeart/2005/8/layout/vList2"/>
    <dgm:cxn modelId="{3F885700-4E70-4828-BE80-557C4F8AC946}" type="presParOf" srcId="{69CF197C-E54B-42EB-B3E3-5D11722F2CA8}" destId="{5786D6C7-0053-47BF-9995-B8D66022BFB4}" srcOrd="3" destOrd="0" presId="urn:microsoft.com/office/officeart/2005/8/layout/vList2"/>
    <dgm:cxn modelId="{08B1C03B-84ED-4948-B3A5-7FA29E3FF7D9}" type="presParOf" srcId="{69CF197C-E54B-42EB-B3E3-5D11722F2CA8}" destId="{C304C6AB-6E5C-48FC-ACFF-A1FDC7B78415}" srcOrd="4" destOrd="0" presId="urn:microsoft.com/office/officeart/2005/8/layout/vList2"/>
    <dgm:cxn modelId="{AE44EF30-BF14-4711-B7A8-8C7591A39FB1}" type="presParOf" srcId="{69CF197C-E54B-42EB-B3E3-5D11722F2CA8}" destId="{1F9B0E4F-7335-46F4-96D8-FEA48247A018}" srcOrd="5" destOrd="0" presId="urn:microsoft.com/office/officeart/2005/8/layout/vList2"/>
    <dgm:cxn modelId="{DE41724E-0D7E-4D65-905E-DDE942D43F10}" type="presParOf" srcId="{69CF197C-E54B-42EB-B3E3-5D11722F2CA8}" destId="{A80AEA81-658B-417B-A89F-F72EB820BA1C}" srcOrd="6" destOrd="0" presId="urn:microsoft.com/office/officeart/2005/8/layout/vList2"/>
  </dgm:cxnLst>
  <dgm:bg/>
  <dgm:whole/>
</dgm:dataModel>
</file>

<file path=ppt/diagrams/data8.xml><?xml version="1.0" encoding="utf-8"?>
<dgm:dataModel xmlns:dgm="http://schemas.openxmlformats.org/drawingml/2006/diagram" xmlns:a="http://schemas.openxmlformats.org/drawingml/2006/main">
  <dgm:ptLst>
    <dgm:pt modelId="{D91A0A31-1BD5-4F53-9BA9-BA18DEA1630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07D75DC-39B6-44AF-903A-CCD56F5083FD}">
      <dgm:prSet custT="1"/>
      <dgm:spPr>
        <a:solidFill>
          <a:srgbClr val="C00000"/>
        </a:solidFill>
      </dgm:spPr>
      <dgm:t>
        <a:bodyPr/>
        <a:lstStyle/>
        <a:p>
          <a:pPr rtl="0"/>
          <a:r>
            <a:rPr lang="en-US" sz="2400" b="1" dirty="0" smtClean="0"/>
            <a:t>Countermeasures</a:t>
          </a:r>
          <a:endParaRPr lang="en-US" sz="1200" dirty="0"/>
        </a:p>
      </dgm:t>
    </dgm:pt>
    <dgm:pt modelId="{D1B11B4F-7118-405E-9711-FD89673EA606}" type="parTrans" cxnId="{AF4ABA5D-315C-417E-BABF-895542132FC6}">
      <dgm:prSet/>
      <dgm:spPr/>
      <dgm:t>
        <a:bodyPr/>
        <a:lstStyle/>
        <a:p>
          <a:endParaRPr lang="en-US"/>
        </a:p>
      </dgm:t>
    </dgm:pt>
    <dgm:pt modelId="{5D52DFFE-A921-4FEB-A7CD-0664DE0D0371}" type="sibTrans" cxnId="{AF4ABA5D-315C-417E-BABF-895542132FC6}">
      <dgm:prSet/>
      <dgm:spPr/>
      <dgm:t>
        <a:bodyPr/>
        <a:lstStyle/>
        <a:p>
          <a:endParaRPr lang="en-US"/>
        </a:p>
      </dgm:t>
    </dgm:pt>
    <dgm:pt modelId="{E209BB7B-5A09-4C36-A56A-871A37C8F302}">
      <dgm:prSet/>
      <dgm:spPr/>
      <dgm:t>
        <a:bodyPr/>
        <a:lstStyle/>
        <a:p>
          <a:pPr rtl="0"/>
          <a:r>
            <a:rPr lang="en-US" dirty="0" smtClean="0"/>
            <a:t>Your application should constrain and sanitize input data before using it in SQL queries.</a:t>
          </a:r>
          <a:endParaRPr lang="en-US" dirty="0"/>
        </a:p>
      </dgm:t>
    </dgm:pt>
    <dgm:pt modelId="{C4B6F215-C0D5-469B-8F9C-9C613FEB02AC}" type="parTrans" cxnId="{BCF1E420-D260-4FDF-94B4-AE58D2A679AC}">
      <dgm:prSet/>
      <dgm:spPr/>
      <dgm:t>
        <a:bodyPr/>
        <a:lstStyle/>
        <a:p>
          <a:endParaRPr lang="en-US"/>
        </a:p>
      </dgm:t>
    </dgm:pt>
    <dgm:pt modelId="{57FBBBC4-133D-4910-862C-3D055FA2A18D}" type="sibTrans" cxnId="{BCF1E420-D260-4FDF-94B4-AE58D2A679AC}">
      <dgm:prSet/>
      <dgm:spPr/>
      <dgm:t>
        <a:bodyPr/>
        <a:lstStyle/>
        <a:p>
          <a:endParaRPr lang="en-US"/>
        </a:p>
      </dgm:t>
    </dgm:pt>
    <dgm:pt modelId="{36FE001E-ECB5-4185-A7AD-FEA648F2ECBE}">
      <dgm:prSet/>
      <dgm:spPr/>
      <dgm:t>
        <a:bodyPr/>
        <a:lstStyle/>
        <a:p>
          <a:pPr rtl="0"/>
          <a:r>
            <a:rPr lang="en-US" dirty="0" smtClean="0"/>
            <a:t>Use type safe SQL parameters for data access. These can be used with stored procedures or dynamically constructed SQL command strings. Using SQL parameters ensures that input data is subject to type and length checks </a:t>
          </a:r>
          <a:endParaRPr lang="en-US" dirty="0"/>
        </a:p>
      </dgm:t>
    </dgm:pt>
    <dgm:pt modelId="{92A8A4AA-1D68-477C-9F2E-AE22EC6CC6F7}" type="parTrans" cxnId="{6475AACF-E81C-4392-B69E-F0F70CBA3752}">
      <dgm:prSet/>
      <dgm:spPr/>
      <dgm:t>
        <a:bodyPr/>
        <a:lstStyle/>
        <a:p>
          <a:endParaRPr lang="en-US"/>
        </a:p>
      </dgm:t>
    </dgm:pt>
    <dgm:pt modelId="{9E336156-9601-4CD1-8472-D450D25BFD9B}" type="sibTrans" cxnId="{6475AACF-E81C-4392-B69E-F0F70CBA3752}">
      <dgm:prSet/>
      <dgm:spPr/>
      <dgm:t>
        <a:bodyPr/>
        <a:lstStyle/>
        <a:p>
          <a:endParaRPr lang="en-US"/>
        </a:p>
      </dgm:t>
    </dgm:pt>
    <dgm:pt modelId="{5F54439C-FA2C-4B1B-9E04-C5EEC53D4BE8}">
      <dgm:prSet/>
      <dgm:spPr/>
      <dgm:t>
        <a:bodyPr/>
        <a:lstStyle/>
        <a:p>
          <a:pPr rtl="0"/>
          <a:r>
            <a:rPr lang="en-US" dirty="0" smtClean="0"/>
            <a:t>Use a SQL Server login that has restricted permissions in the  database. Ideally, you should grant execute permissions only to selected stored procedures in the database and provide no direct table access.</a:t>
          </a:r>
          <a:endParaRPr lang="en-US" dirty="0"/>
        </a:p>
      </dgm:t>
    </dgm:pt>
    <dgm:pt modelId="{78E77A16-4478-4B57-9AFE-E0A3A8BC2CB8}" type="parTrans" cxnId="{42AB2334-8725-4159-9831-AC1DFB849381}">
      <dgm:prSet/>
      <dgm:spPr/>
      <dgm:t>
        <a:bodyPr/>
        <a:lstStyle/>
        <a:p>
          <a:endParaRPr lang="en-US"/>
        </a:p>
      </dgm:t>
    </dgm:pt>
    <dgm:pt modelId="{50622E6B-328A-4797-9C08-DFC3395C906B}" type="sibTrans" cxnId="{42AB2334-8725-4159-9831-AC1DFB849381}">
      <dgm:prSet/>
      <dgm:spPr/>
      <dgm:t>
        <a:bodyPr/>
        <a:lstStyle/>
        <a:p>
          <a:endParaRPr lang="en-US"/>
        </a:p>
      </dgm:t>
    </dgm:pt>
    <dgm:pt modelId="{E3683727-414D-4912-B302-F4F5D50300DB}" type="pres">
      <dgm:prSet presAssocID="{D91A0A31-1BD5-4F53-9BA9-BA18DEA16303}" presName="linear" presStyleCnt="0">
        <dgm:presLayoutVars>
          <dgm:animLvl val="lvl"/>
          <dgm:resizeHandles val="exact"/>
        </dgm:presLayoutVars>
      </dgm:prSet>
      <dgm:spPr/>
      <dgm:t>
        <a:bodyPr/>
        <a:lstStyle/>
        <a:p>
          <a:endParaRPr lang="en-US"/>
        </a:p>
      </dgm:t>
    </dgm:pt>
    <dgm:pt modelId="{3449D46E-D9AC-4FB6-834D-B401E80C6621}" type="pres">
      <dgm:prSet presAssocID="{107D75DC-39B6-44AF-903A-CCD56F5083FD}" presName="parentText" presStyleLbl="node1" presStyleIdx="0" presStyleCnt="4">
        <dgm:presLayoutVars>
          <dgm:chMax val="0"/>
          <dgm:bulletEnabled val="1"/>
        </dgm:presLayoutVars>
      </dgm:prSet>
      <dgm:spPr/>
      <dgm:t>
        <a:bodyPr/>
        <a:lstStyle/>
        <a:p>
          <a:endParaRPr lang="en-US"/>
        </a:p>
      </dgm:t>
    </dgm:pt>
    <dgm:pt modelId="{0EBA0832-8D32-4AB0-843F-9EEA785F14C0}" type="pres">
      <dgm:prSet presAssocID="{5D52DFFE-A921-4FEB-A7CD-0664DE0D0371}" presName="spacer" presStyleCnt="0"/>
      <dgm:spPr/>
    </dgm:pt>
    <dgm:pt modelId="{8F00223E-5F8F-4AFD-B70F-04654BAD0BCA}" type="pres">
      <dgm:prSet presAssocID="{E209BB7B-5A09-4C36-A56A-871A37C8F302}" presName="parentText" presStyleLbl="node1" presStyleIdx="1" presStyleCnt="4">
        <dgm:presLayoutVars>
          <dgm:chMax val="0"/>
          <dgm:bulletEnabled val="1"/>
        </dgm:presLayoutVars>
      </dgm:prSet>
      <dgm:spPr/>
      <dgm:t>
        <a:bodyPr/>
        <a:lstStyle/>
        <a:p>
          <a:endParaRPr lang="en-US"/>
        </a:p>
      </dgm:t>
    </dgm:pt>
    <dgm:pt modelId="{C5A19D4E-7DE9-45A3-9A40-ACF024B61F1C}" type="pres">
      <dgm:prSet presAssocID="{57FBBBC4-133D-4910-862C-3D055FA2A18D}" presName="spacer" presStyleCnt="0"/>
      <dgm:spPr/>
    </dgm:pt>
    <dgm:pt modelId="{7F2F774E-BE7E-458A-9B7D-A8F27909A862}" type="pres">
      <dgm:prSet presAssocID="{36FE001E-ECB5-4185-A7AD-FEA648F2ECBE}" presName="parentText" presStyleLbl="node1" presStyleIdx="2" presStyleCnt="4">
        <dgm:presLayoutVars>
          <dgm:chMax val="0"/>
          <dgm:bulletEnabled val="1"/>
        </dgm:presLayoutVars>
      </dgm:prSet>
      <dgm:spPr/>
      <dgm:t>
        <a:bodyPr/>
        <a:lstStyle/>
        <a:p>
          <a:endParaRPr lang="en-US"/>
        </a:p>
      </dgm:t>
    </dgm:pt>
    <dgm:pt modelId="{0826669A-4853-441C-9743-167B6D3D13E6}" type="pres">
      <dgm:prSet presAssocID="{9E336156-9601-4CD1-8472-D450D25BFD9B}" presName="spacer" presStyleCnt="0"/>
      <dgm:spPr/>
    </dgm:pt>
    <dgm:pt modelId="{6F59DE70-49F5-476F-985C-4B0F660CD6F5}" type="pres">
      <dgm:prSet presAssocID="{5F54439C-FA2C-4B1B-9E04-C5EEC53D4BE8}" presName="parentText" presStyleLbl="node1" presStyleIdx="3" presStyleCnt="4">
        <dgm:presLayoutVars>
          <dgm:chMax val="0"/>
          <dgm:bulletEnabled val="1"/>
        </dgm:presLayoutVars>
      </dgm:prSet>
      <dgm:spPr/>
      <dgm:t>
        <a:bodyPr/>
        <a:lstStyle/>
        <a:p>
          <a:endParaRPr lang="en-US"/>
        </a:p>
      </dgm:t>
    </dgm:pt>
  </dgm:ptLst>
  <dgm:cxnLst>
    <dgm:cxn modelId="{BCF1E420-D260-4FDF-94B4-AE58D2A679AC}" srcId="{D91A0A31-1BD5-4F53-9BA9-BA18DEA16303}" destId="{E209BB7B-5A09-4C36-A56A-871A37C8F302}" srcOrd="1" destOrd="0" parTransId="{C4B6F215-C0D5-469B-8F9C-9C613FEB02AC}" sibTransId="{57FBBBC4-133D-4910-862C-3D055FA2A18D}"/>
    <dgm:cxn modelId="{EE88B448-BF87-44AD-AE3B-0B856B3A9ECB}" type="presOf" srcId="{107D75DC-39B6-44AF-903A-CCD56F5083FD}" destId="{3449D46E-D9AC-4FB6-834D-B401E80C6621}" srcOrd="0" destOrd="0" presId="urn:microsoft.com/office/officeart/2005/8/layout/vList2"/>
    <dgm:cxn modelId="{42AB2334-8725-4159-9831-AC1DFB849381}" srcId="{D91A0A31-1BD5-4F53-9BA9-BA18DEA16303}" destId="{5F54439C-FA2C-4B1B-9E04-C5EEC53D4BE8}" srcOrd="3" destOrd="0" parTransId="{78E77A16-4478-4B57-9AFE-E0A3A8BC2CB8}" sibTransId="{50622E6B-328A-4797-9C08-DFC3395C906B}"/>
    <dgm:cxn modelId="{6475AACF-E81C-4392-B69E-F0F70CBA3752}" srcId="{D91A0A31-1BD5-4F53-9BA9-BA18DEA16303}" destId="{36FE001E-ECB5-4185-A7AD-FEA648F2ECBE}" srcOrd="2" destOrd="0" parTransId="{92A8A4AA-1D68-477C-9F2E-AE22EC6CC6F7}" sibTransId="{9E336156-9601-4CD1-8472-D450D25BFD9B}"/>
    <dgm:cxn modelId="{33A4CF4F-0AC8-4CA1-A6C6-48BB56C1CDF8}" type="presOf" srcId="{D91A0A31-1BD5-4F53-9BA9-BA18DEA16303}" destId="{E3683727-414D-4912-B302-F4F5D50300DB}" srcOrd="0" destOrd="0" presId="urn:microsoft.com/office/officeart/2005/8/layout/vList2"/>
    <dgm:cxn modelId="{3DE2CE81-20C7-4737-9F95-BAE6EE60DF48}" type="presOf" srcId="{36FE001E-ECB5-4185-A7AD-FEA648F2ECBE}" destId="{7F2F774E-BE7E-458A-9B7D-A8F27909A862}" srcOrd="0" destOrd="0" presId="urn:microsoft.com/office/officeart/2005/8/layout/vList2"/>
    <dgm:cxn modelId="{AF4ABA5D-315C-417E-BABF-895542132FC6}" srcId="{D91A0A31-1BD5-4F53-9BA9-BA18DEA16303}" destId="{107D75DC-39B6-44AF-903A-CCD56F5083FD}" srcOrd="0" destOrd="0" parTransId="{D1B11B4F-7118-405E-9711-FD89673EA606}" sibTransId="{5D52DFFE-A921-4FEB-A7CD-0664DE0D0371}"/>
    <dgm:cxn modelId="{7940B014-CF40-4D75-8FDD-1A41F79F1984}" type="presOf" srcId="{5F54439C-FA2C-4B1B-9E04-C5EEC53D4BE8}" destId="{6F59DE70-49F5-476F-985C-4B0F660CD6F5}" srcOrd="0" destOrd="0" presId="urn:microsoft.com/office/officeart/2005/8/layout/vList2"/>
    <dgm:cxn modelId="{FC62DF10-8A8E-4D8C-97C0-0909485617F8}" type="presOf" srcId="{E209BB7B-5A09-4C36-A56A-871A37C8F302}" destId="{8F00223E-5F8F-4AFD-B70F-04654BAD0BCA}" srcOrd="0" destOrd="0" presId="urn:microsoft.com/office/officeart/2005/8/layout/vList2"/>
    <dgm:cxn modelId="{317F9DFB-258B-4CEF-97B1-D7EBFA3AA5D1}" type="presParOf" srcId="{E3683727-414D-4912-B302-F4F5D50300DB}" destId="{3449D46E-D9AC-4FB6-834D-B401E80C6621}" srcOrd="0" destOrd="0" presId="urn:microsoft.com/office/officeart/2005/8/layout/vList2"/>
    <dgm:cxn modelId="{4913347B-24EE-44D1-B2BA-DDECDB37F4E4}" type="presParOf" srcId="{E3683727-414D-4912-B302-F4F5D50300DB}" destId="{0EBA0832-8D32-4AB0-843F-9EEA785F14C0}" srcOrd="1" destOrd="0" presId="urn:microsoft.com/office/officeart/2005/8/layout/vList2"/>
    <dgm:cxn modelId="{C11F5040-1DDB-46B9-A427-98D96693C62A}" type="presParOf" srcId="{E3683727-414D-4912-B302-F4F5D50300DB}" destId="{8F00223E-5F8F-4AFD-B70F-04654BAD0BCA}" srcOrd="2" destOrd="0" presId="urn:microsoft.com/office/officeart/2005/8/layout/vList2"/>
    <dgm:cxn modelId="{A2F995B4-92C6-4FCB-987A-6DABAA7DBE30}" type="presParOf" srcId="{E3683727-414D-4912-B302-F4F5D50300DB}" destId="{C5A19D4E-7DE9-45A3-9A40-ACF024B61F1C}" srcOrd="3" destOrd="0" presId="urn:microsoft.com/office/officeart/2005/8/layout/vList2"/>
    <dgm:cxn modelId="{23AA433C-DE29-4887-87D1-388215A8574C}" type="presParOf" srcId="{E3683727-414D-4912-B302-F4F5D50300DB}" destId="{7F2F774E-BE7E-458A-9B7D-A8F27909A862}" srcOrd="4" destOrd="0" presId="urn:microsoft.com/office/officeart/2005/8/layout/vList2"/>
    <dgm:cxn modelId="{D163223A-8C42-4E95-AADA-3A2D1DD095BC}" type="presParOf" srcId="{E3683727-414D-4912-B302-F4F5D50300DB}" destId="{0826669A-4853-441C-9743-167B6D3D13E6}" srcOrd="5" destOrd="0" presId="urn:microsoft.com/office/officeart/2005/8/layout/vList2"/>
    <dgm:cxn modelId="{05C70880-C6AF-4231-B409-472C231CE3AA}" type="presParOf" srcId="{E3683727-414D-4912-B302-F4F5D50300DB}" destId="{6F59DE70-49F5-476F-985C-4B0F660CD6F5}" srcOrd="6" destOrd="0" presId="urn:microsoft.com/office/officeart/2005/8/layout/vList2"/>
  </dgm:cxnLst>
  <dgm:bg/>
  <dgm:whole/>
</dgm:dataModel>
</file>

<file path=ppt/diagrams/data9.xml><?xml version="1.0" encoding="utf-8"?>
<dgm:dataModel xmlns:dgm="http://schemas.openxmlformats.org/drawingml/2006/diagram" xmlns:a="http://schemas.openxmlformats.org/drawingml/2006/main">
  <dgm:ptLst>
    <dgm:pt modelId="{261EEA34-6F65-4B55-8FE5-1FFA26A1EF3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18D0D6F-36DE-4C1F-9711-A287F16519AF}">
      <dgm:prSet/>
      <dgm:spPr>
        <a:solidFill>
          <a:srgbClr val="C00000"/>
        </a:solidFill>
      </dgm:spPr>
      <dgm:t>
        <a:bodyPr/>
        <a:lstStyle/>
        <a:p>
          <a:pPr rtl="0"/>
          <a:r>
            <a:rPr lang="en-US" b="1" dirty="0" smtClean="0"/>
            <a:t>Vulnerabilities</a:t>
          </a:r>
          <a:endParaRPr lang="en-US" dirty="0"/>
        </a:p>
      </dgm:t>
    </dgm:pt>
    <dgm:pt modelId="{0AFA3314-CE96-443E-9582-20F5C6135CAE}" type="parTrans" cxnId="{B23FDB64-41C3-4778-8D7A-436D4DEB4B43}">
      <dgm:prSet/>
      <dgm:spPr/>
      <dgm:t>
        <a:bodyPr/>
        <a:lstStyle/>
        <a:p>
          <a:endParaRPr lang="en-US"/>
        </a:p>
      </dgm:t>
    </dgm:pt>
    <dgm:pt modelId="{86784970-10B7-41CC-ADAC-DE10AA73AAFA}" type="sibTrans" cxnId="{B23FDB64-41C3-4778-8D7A-436D4DEB4B43}">
      <dgm:prSet/>
      <dgm:spPr/>
      <dgm:t>
        <a:bodyPr/>
        <a:lstStyle/>
        <a:p>
          <a:endParaRPr lang="en-US"/>
        </a:p>
      </dgm:t>
    </dgm:pt>
    <dgm:pt modelId="{465A97B4-B311-40E6-8575-8284B3D45136}">
      <dgm:prSet/>
      <dgm:spPr/>
      <dgm:t>
        <a:bodyPr/>
        <a:lstStyle/>
        <a:p>
          <a:pPr rtl="0"/>
          <a:r>
            <a:rPr lang="en-US" dirty="0" smtClean="0"/>
            <a:t>Failure to block the SQL Server port at the perimeter firewall</a:t>
          </a:r>
          <a:endParaRPr lang="en-US" dirty="0"/>
        </a:p>
      </dgm:t>
    </dgm:pt>
    <dgm:pt modelId="{D7F2EDB4-9425-439E-A7CB-FFAE11CACE0D}" type="parTrans" cxnId="{6E5EA32F-D33B-4F13-812A-3D822B0EE5F6}">
      <dgm:prSet/>
      <dgm:spPr/>
      <dgm:t>
        <a:bodyPr/>
        <a:lstStyle/>
        <a:p>
          <a:endParaRPr lang="en-US"/>
        </a:p>
      </dgm:t>
    </dgm:pt>
    <dgm:pt modelId="{C913491D-A32B-439C-AB52-DB0C1024509B}" type="sibTrans" cxnId="{6E5EA32F-D33B-4F13-812A-3D822B0EE5F6}">
      <dgm:prSet/>
      <dgm:spPr/>
      <dgm:t>
        <a:bodyPr/>
        <a:lstStyle/>
        <a:p>
          <a:endParaRPr lang="en-US"/>
        </a:p>
      </dgm:t>
    </dgm:pt>
    <dgm:pt modelId="{C40BC6DB-BC0D-4D11-8CB8-C21AB19D74E3}">
      <dgm:prSet/>
      <dgm:spPr/>
      <dgm:t>
        <a:bodyPr/>
        <a:lstStyle/>
        <a:p>
          <a:pPr rtl="0"/>
          <a:r>
            <a:rPr lang="en-US" dirty="0" smtClean="0"/>
            <a:t>Lack of IPSec or TCP/IP filtering policies</a:t>
          </a:r>
          <a:endParaRPr lang="en-US" dirty="0"/>
        </a:p>
      </dgm:t>
    </dgm:pt>
    <dgm:pt modelId="{FFE4743B-E78D-4AC9-A86F-709D6FE14196}" type="parTrans" cxnId="{11246C00-B0D9-4558-9E0B-C8D7AA261EBF}">
      <dgm:prSet/>
      <dgm:spPr/>
      <dgm:t>
        <a:bodyPr/>
        <a:lstStyle/>
        <a:p>
          <a:endParaRPr lang="en-US"/>
        </a:p>
      </dgm:t>
    </dgm:pt>
    <dgm:pt modelId="{44CAF847-BBB1-4142-8A7B-7093AE92084B}" type="sibTrans" cxnId="{11246C00-B0D9-4558-9E0B-C8D7AA261EBF}">
      <dgm:prSet/>
      <dgm:spPr/>
      <dgm:t>
        <a:bodyPr/>
        <a:lstStyle/>
        <a:p>
          <a:endParaRPr lang="en-US"/>
        </a:p>
      </dgm:t>
    </dgm:pt>
    <dgm:pt modelId="{902E915F-C417-4DE8-94D2-54F8AD892E1F}" type="pres">
      <dgm:prSet presAssocID="{261EEA34-6F65-4B55-8FE5-1FFA26A1EF38}" presName="linear" presStyleCnt="0">
        <dgm:presLayoutVars>
          <dgm:animLvl val="lvl"/>
          <dgm:resizeHandles val="exact"/>
        </dgm:presLayoutVars>
      </dgm:prSet>
      <dgm:spPr/>
      <dgm:t>
        <a:bodyPr/>
        <a:lstStyle/>
        <a:p>
          <a:endParaRPr lang="en-US"/>
        </a:p>
      </dgm:t>
    </dgm:pt>
    <dgm:pt modelId="{C9993E52-C1D4-4979-9208-0B2236C6205C}" type="pres">
      <dgm:prSet presAssocID="{B18D0D6F-36DE-4C1F-9711-A287F16519AF}" presName="parentText" presStyleLbl="node1" presStyleIdx="0" presStyleCnt="3">
        <dgm:presLayoutVars>
          <dgm:chMax val="0"/>
          <dgm:bulletEnabled val="1"/>
        </dgm:presLayoutVars>
      </dgm:prSet>
      <dgm:spPr/>
      <dgm:t>
        <a:bodyPr/>
        <a:lstStyle/>
        <a:p>
          <a:endParaRPr lang="en-US"/>
        </a:p>
      </dgm:t>
    </dgm:pt>
    <dgm:pt modelId="{EB504460-8036-4144-AEAC-DC8171CCCD2A}" type="pres">
      <dgm:prSet presAssocID="{86784970-10B7-41CC-ADAC-DE10AA73AAFA}" presName="spacer" presStyleCnt="0"/>
      <dgm:spPr/>
    </dgm:pt>
    <dgm:pt modelId="{DC7B29C2-D418-4A68-A2A6-59144F54BC99}" type="pres">
      <dgm:prSet presAssocID="{465A97B4-B311-40E6-8575-8284B3D45136}" presName="parentText" presStyleLbl="node1" presStyleIdx="1" presStyleCnt="3">
        <dgm:presLayoutVars>
          <dgm:chMax val="0"/>
          <dgm:bulletEnabled val="1"/>
        </dgm:presLayoutVars>
      </dgm:prSet>
      <dgm:spPr/>
      <dgm:t>
        <a:bodyPr/>
        <a:lstStyle/>
        <a:p>
          <a:endParaRPr lang="en-US"/>
        </a:p>
      </dgm:t>
    </dgm:pt>
    <dgm:pt modelId="{86487F2E-135A-4529-9250-3C1AD2BFF25D}" type="pres">
      <dgm:prSet presAssocID="{C913491D-A32B-439C-AB52-DB0C1024509B}" presName="spacer" presStyleCnt="0"/>
      <dgm:spPr/>
    </dgm:pt>
    <dgm:pt modelId="{8A493904-2E80-452B-8C0F-79924FF61C34}" type="pres">
      <dgm:prSet presAssocID="{C40BC6DB-BC0D-4D11-8CB8-C21AB19D74E3}" presName="parentText" presStyleLbl="node1" presStyleIdx="2" presStyleCnt="3">
        <dgm:presLayoutVars>
          <dgm:chMax val="0"/>
          <dgm:bulletEnabled val="1"/>
        </dgm:presLayoutVars>
      </dgm:prSet>
      <dgm:spPr/>
      <dgm:t>
        <a:bodyPr/>
        <a:lstStyle/>
        <a:p>
          <a:endParaRPr lang="en-US"/>
        </a:p>
      </dgm:t>
    </dgm:pt>
  </dgm:ptLst>
  <dgm:cxnLst>
    <dgm:cxn modelId="{11246C00-B0D9-4558-9E0B-C8D7AA261EBF}" srcId="{261EEA34-6F65-4B55-8FE5-1FFA26A1EF38}" destId="{C40BC6DB-BC0D-4D11-8CB8-C21AB19D74E3}" srcOrd="2" destOrd="0" parTransId="{FFE4743B-E78D-4AC9-A86F-709D6FE14196}" sibTransId="{44CAF847-BBB1-4142-8A7B-7093AE92084B}"/>
    <dgm:cxn modelId="{6E5EA32F-D33B-4F13-812A-3D822B0EE5F6}" srcId="{261EEA34-6F65-4B55-8FE5-1FFA26A1EF38}" destId="{465A97B4-B311-40E6-8575-8284B3D45136}" srcOrd="1" destOrd="0" parTransId="{D7F2EDB4-9425-439E-A7CB-FFAE11CACE0D}" sibTransId="{C913491D-A32B-439C-AB52-DB0C1024509B}"/>
    <dgm:cxn modelId="{69BA25AA-F4FE-4B93-B19B-D656ACBCAEFD}" type="presOf" srcId="{261EEA34-6F65-4B55-8FE5-1FFA26A1EF38}" destId="{902E915F-C417-4DE8-94D2-54F8AD892E1F}" srcOrd="0" destOrd="0" presId="urn:microsoft.com/office/officeart/2005/8/layout/vList2"/>
    <dgm:cxn modelId="{5EE0E7EC-A677-4632-AD07-3F8495AF14A2}" type="presOf" srcId="{C40BC6DB-BC0D-4D11-8CB8-C21AB19D74E3}" destId="{8A493904-2E80-452B-8C0F-79924FF61C34}" srcOrd="0" destOrd="0" presId="urn:microsoft.com/office/officeart/2005/8/layout/vList2"/>
    <dgm:cxn modelId="{B23FDB64-41C3-4778-8D7A-436D4DEB4B43}" srcId="{261EEA34-6F65-4B55-8FE5-1FFA26A1EF38}" destId="{B18D0D6F-36DE-4C1F-9711-A287F16519AF}" srcOrd="0" destOrd="0" parTransId="{0AFA3314-CE96-443E-9582-20F5C6135CAE}" sibTransId="{86784970-10B7-41CC-ADAC-DE10AA73AAFA}"/>
    <dgm:cxn modelId="{F4110A32-3143-4906-991E-D13D80134E96}" type="presOf" srcId="{B18D0D6F-36DE-4C1F-9711-A287F16519AF}" destId="{C9993E52-C1D4-4979-9208-0B2236C6205C}" srcOrd="0" destOrd="0" presId="urn:microsoft.com/office/officeart/2005/8/layout/vList2"/>
    <dgm:cxn modelId="{E5E94A5C-3F99-4F18-B253-9ED515B3491B}" type="presOf" srcId="{465A97B4-B311-40E6-8575-8284B3D45136}" destId="{DC7B29C2-D418-4A68-A2A6-59144F54BC99}" srcOrd="0" destOrd="0" presId="urn:microsoft.com/office/officeart/2005/8/layout/vList2"/>
    <dgm:cxn modelId="{F5A36AE2-FE77-489A-A325-95FA107915DE}" type="presParOf" srcId="{902E915F-C417-4DE8-94D2-54F8AD892E1F}" destId="{C9993E52-C1D4-4979-9208-0B2236C6205C}" srcOrd="0" destOrd="0" presId="urn:microsoft.com/office/officeart/2005/8/layout/vList2"/>
    <dgm:cxn modelId="{25534A98-2423-4836-B34C-5D11AA3F4784}" type="presParOf" srcId="{902E915F-C417-4DE8-94D2-54F8AD892E1F}" destId="{EB504460-8036-4144-AEAC-DC8171CCCD2A}" srcOrd="1" destOrd="0" presId="urn:microsoft.com/office/officeart/2005/8/layout/vList2"/>
    <dgm:cxn modelId="{CDCE6305-96E6-4718-B786-3F2C3BA5AF2D}" type="presParOf" srcId="{902E915F-C417-4DE8-94D2-54F8AD892E1F}" destId="{DC7B29C2-D418-4A68-A2A6-59144F54BC99}" srcOrd="2" destOrd="0" presId="urn:microsoft.com/office/officeart/2005/8/layout/vList2"/>
    <dgm:cxn modelId="{FA549A06-70E9-4EE4-8B9A-406439806E3C}" type="presParOf" srcId="{902E915F-C417-4DE8-94D2-54F8AD892E1F}" destId="{86487F2E-135A-4529-9250-3C1AD2BFF25D}" srcOrd="3" destOrd="0" presId="urn:microsoft.com/office/officeart/2005/8/layout/vList2"/>
    <dgm:cxn modelId="{C6F0134E-1780-499A-A212-FFC83FDFA389}" type="presParOf" srcId="{902E915F-C417-4DE8-94D2-54F8AD892E1F}" destId="{8A493904-2E80-452B-8C0F-79924FF61C34}" srcOrd="4" destOrd="0" presId="urn:microsoft.com/office/officeart/2005/8/layout/vList2"/>
  </dgm:cxnLst>
  <dgm:bg/>
  <dgm:whole/>
</dgm:dataModel>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3737FEB4-173B-48C9-9480-E9D180AA5C5F}" type="datetimeFigureOut">
              <a:rPr lang="en-US" smtClean="0"/>
              <a:pPr/>
              <a:t>6/3/2020</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2D2AC4AA-764C-4D2D-901E-56FD74DC10DA}" type="slidenum">
              <a:rPr lang="en-US" smtClean="0"/>
              <a:pPr/>
              <a:t>‹#›</a:t>
            </a:fld>
            <a:endParaRPr lang="en-US"/>
          </a:p>
        </p:txBody>
      </p:sp>
    </p:spTree>
    <p:extLst>
      <p:ext uri="{BB962C8B-B14F-4D97-AF65-F5344CB8AC3E}">
        <p14:creationId xmlns:p14="http://schemas.microsoft.com/office/powerpoint/2010/main" xmlns="" val="4003368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2AC4AA-764C-4D2D-901E-56FD74DC10DA}" type="slidenum">
              <a:rPr lang="en-US" smtClean="0"/>
              <a:pPr/>
              <a:t>1</a:t>
            </a:fld>
            <a:endParaRPr lang="en-US"/>
          </a:p>
        </p:txBody>
      </p:sp>
    </p:spTree>
    <p:extLst>
      <p:ext uri="{BB962C8B-B14F-4D97-AF65-F5344CB8AC3E}">
        <p14:creationId xmlns:p14="http://schemas.microsoft.com/office/powerpoint/2010/main" xmlns="" val="1312198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317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a:xfrm>
            <a:off x="1110026" y="6431915"/>
            <a:ext cx="1312025" cy="365125"/>
          </a:xfrm>
        </p:spPr>
        <p:txBody>
          <a:bodyPr/>
          <a:lstStyle/>
          <a:p>
            <a:fld id="{DA8ACAA1-99C5-4F50-B487-84519752EF36}"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58736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DA8ACAA1-99C5-4F50-B487-84519752EF36}" type="slidenum">
              <a:rPr lang="en-US" smtClean="0"/>
              <a:pPr/>
              <a:t>‹#›</a:t>
            </a:fld>
            <a:endParaRPr lang="en-US"/>
          </a:p>
        </p:txBody>
      </p:sp>
    </p:spTree>
    <p:extLst>
      <p:ext uri="{BB962C8B-B14F-4D97-AF65-F5344CB8AC3E}">
        <p14:creationId xmlns:p14="http://schemas.microsoft.com/office/powerpoint/2010/main" xmlns="" val="3635714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DA8ACAA1-99C5-4F50-B487-84519752EF36}" type="slidenum">
              <a:rPr lang="en-US" smtClean="0"/>
              <a:pPr/>
              <a:t>‹#›</a:t>
            </a:fld>
            <a:endParaRPr lang="en-US"/>
          </a:p>
        </p:txBody>
      </p:sp>
    </p:spTree>
    <p:extLst>
      <p:ext uri="{BB962C8B-B14F-4D97-AF65-F5344CB8AC3E}">
        <p14:creationId xmlns:p14="http://schemas.microsoft.com/office/powerpoint/2010/main" xmlns="" val="3961861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176875"/>
            <a:ext cx="10058400" cy="1450757"/>
          </a:xfrm>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1195370" y="6431915"/>
            <a:ext cx="1312025" cy="365125"/>
          </a:xfrm>
        </p:spPr>
        <p:txBody>
          <a:bodyPr/>
          <a:lstStyle/>
          <a:p>
            <a:fld id="{DA8ACAA1-99C5-4F50-B487-84519752EF36}" type="slidenum">
              <a:rPr lang="en-US" smtClean="0"/>
              <a:pPr/>
              <a:t>‹#›</a:t>
            </a:fld>
            <a:endParaRPr lang="en-US"/>
          </a:p>
        </p:txBody>
      </p:sp>
      <p:pic>
        <p:nvPicPr>
          <p:cNvPr id="7" name="Picture 6" descr="securityService.png"/>
          <p:cNvPicPr>
            <a:picLocks noChangeAspect="1"/>
          </p:cNvPicPr>
          <p:nvPr userDrawn="1"/>
        </p:nvPicPr>
        <p:blipFill>
          <a:blip r:embed="rId2"/>
          <a:stretch>
            <a:fillRect/>
          </a:stretch>
        </p:blipFill>
        <p:spPr>
          <a:xfrm>
            <a:off x="9735703" y="304799"/>
            <a:ext cx="1350348" cy="1254193"/>
          </a:xfrm>
          <a:prstGeom prst="rect">
            <a:avLst/>
          </a:prstGeom>
        </p:spPr>
      </p:pic>
    </p:spTree>
    <p:extLst>
      <p:ext uri="{BB962C8B-B14F-4D97-AF65-F5344CB8AC3E}">
        <p14:creationId xmlns:p14="http://schemas.microsoft.com/office/powerpoint/2010/main" xmlns="" val="603664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DA8ACAA1-99C5-4F50-B487-84519752EF36}"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971375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DA8ACAA1-99C5-4F50-B487-84519752EF36}" type="slidenum">
              <a:rPr lang="en-US" smtClean="0"/>
              <a:pPr/>
              <a:t>‹#›</a:t>
            </a:fld>
            <a:endParaRPr lang="en-US"/>
          </a:p>
        </p:txBody>
      </p:sp>
      <p:pic>
        <p:nvPicPr>
          <p:cNvPr id="9" name="Picture 8" descr="securityService.png"/>
          <p:cNvPicPr>
            <a:picLocks noChangeAspect="1"/>
          </p:cNvPicPr>
          <p:nvPr userDrawn="1"/>
        </p:nvPicPr>
        <p:blipFill>
          <a:blip r:embed="rId2"/>
          <a:stretch>
            <a:fillRect/>
          </a:stretch>
        </p:blipFill>
        <p:spPr>
          <a:xfrm>
            <a:off x="9735703" y="377951"/>
            <a:ext cx="1350348" cy="1254193"/>
          </a:xfrm>
          <a:prstGeom prst="rect">
            <a:avLst/>
          </a:prstGeom>
        </p:spPr>
      </p:pic>
    </p:spTree>
    <p:extLst>
      <p:ext uri="{BB962C8B-B14F-4D97-AF65-F5344CB8AC3E}">
        <p14:creationId xmlns:p14="http://schemas.microsoft.com/office/powerpoint/2010/main" xmlns="" val="1038389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a:xfrm>
            <a:off x="1183178" y="6444107"/>
            <a:ext cx="1312025" cy="365125"/>
          </a:xfrm>
        </p:spPr>
        <p:txBody>
          <a:bodyPr/>
          <a:lstStyle/>
          <a:p>
            <a:fld id="{DA8ACAA1-99C5-4F50-B487-84519752EF36}" type="slidenum">
              <a:rPr lang="en-US" smtClean="0"/>
              <a:pPr/>
              <a:t>‹#›</a:t>
            </a:fld>
            <a:endParaRPr lang="en-US"/>
          </a:p>
        </p:txBody>
      </p:sp>
    </p:spTree>
    <p:extLst>
      <p:ext uri="{BB962C8B-B14F-4D97-AF65-F5344CB8AC3E}">
        <p14:creationId xmlns:p14="http://schemas.microsoft.com/office/powerpoint/2010/main" xmlns="" val="1525357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97280" y="213451"/>
            <a:ext cx="10058400" cy="145075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5" name="Slide Number Placeholder 4"/>
          <p:cNvSpPr>
            <a:spLocks noGrp="1"/>
          </p:cNvSpPr>
          <p:nvPr>
            <p:ph type="sldNum" sz="quarter" idx="12"/>
          </p:nvPr>
        </p:nvSpPr>
        <p:spPr/>
        <p:txBody>
          <a:bodyPr/>
          <a:lstStyle/>
          <a:p>
            <a:fld id="{DA8ACAA1-99C5-4F50-B487-84519752EF36}" type="slidenum">
              <a:rPr lang="en-US" smtClean="0"/>
              <a:pPr/>
              <a:t>‹#›</a:t>
            </a:fld>
            <a:endParaRPr lang="en-US"/>
          </a:p>
        </p:txBody>
      </p:sp>
    </p:spTree>
    <p:extLst>
      <p:ext uri="{BB962C8B-B14F-4D97-AF65-F5344CB8AC3E}">
        <p14:creationId xmlns:p14="http://schemas.microsoft.com/office/powerpoint/2010/main" xmlns="" val="295154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Slide Number Placeholder 8"/>
          <p:cNvSpPr>
            <a:spLocks noGrp="1"/>
          </p:cNvSpPr>
          <p:nvPr>
            <p:ph type="sldNum" sz="quarter" idx="12"/>
          </p:nvPr>
        </p:nvSpPr>
        <p:spPr>
          <a:xfrm>
            <a:off x="1660829" y="6419135"/>
            <a:ext cx="1312025" cy="365125"/>
          </a:xfrm>
        </p:spPr>
        <p:txBody>
          <a:bodyPr/>
          <a:lstStyle/>
          <a:p>
            <a:fld id="{DA8ACAA1-99C5-4F50-B487-84519752EF36}" type="slidenum">
              <a:rPr lang="en-US" smtClean="0"/>
              <a:pPr/>
              <a:t>‹#›</a:t>
            </a:fld>
            <a:endParaRPr lang="en-US"/>
          </a:p>
        </p:txBody>
      </p:sp>
    </p:spTree>
    <p:extLst>
      <p:ext uri="{BB962C8B-B14F-4D97-AF65-F5344CB8AC3E}">
        <p14:creationId xmlns:p14="http://schemas.microsoft.com/office/powerpoint/2010/main" xmlns="" val="2438307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A8ACAA1-99C5-4F50-B487-84519752EF36}" type="slidenum">
              <a:rPr lang="en-US" smtClean="0"/>
              <a:pPr/>
              <a:t>‹#›</a:t>
            </a:fld>
            <a:endParaRPr lang="en-US"/>
          </a:p>
        </p:txBody>
      </p:sp>
    </p:spTree>
    <p:extLst>
      <p:ext uri="{BB962C8B-B14F-4D97-AF65-F5344CB8AC3E}">
        <p14:creationId xmlns:p14="http://schemas.microsoft.com/office/powerpoint/2010/main" xmlns="" val="1681742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DA8ACAA1-99C5-4F50-B487-84519752EF36}" type="slidenum">
              <a:rPr lang="en-US" smtClean="0"/>
              <a:pPr/>
              <a:t>‹#›</a:t>
            </a:fld>
            <a:endParaRPr lang="en-US"/>
          </a:p>
        </p:txBody>
      </p:sp>
    </p:spTree>
    <p:extLst>
      <p:ext uri="{BB962C8B-B14F-4D97-AF65-F5344CB8AC3E}">
        <p14:creationId xmlns:p14="http://schemas.microsoft.com/office/powerpoint/2010/main" xmlns="" val="935538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en-US"/>
          </a:p>
        </p:txBody>
      </p:sp>
      <p:sp>
        <p:nvSpPr>
          <p:cNvPr id="6" name="Slide Number Placeholder 5"/>
          <p:cNvSpPr>
            <a:spLocks noGrp="1"/>
          </p:cNvSpPr>
          <p:nvPr>
            <p:ph type="sldNum" sz="quarter" idx="4"/>
          </p:nvPr>
        </p:nvSpPr>
        <p:spPr>
          <a:xfrm>
            <a:off x="7486442" y="6435401"/>
            <a:ext cx="1312025" cy="365125"/>
          </a:xfrm>
          <a:prstGeom prst="rect">
            <a:avLst/>
          </a:prstGeom>
        </p:spPr>
        <p:txBody>
          <a:bodyPr vert="horz" lIns="91440" tIns="45720" rIns="91440" bIns="45720" rtlCol="0" anchor="ctr"/>
          <a:lstStyle>
            <a:lvl1pPr algn="r">
              <a:defRPr sz="1050">
                <a:solidFill>
                  <a:srgbClr val="FFFFFF"/>
                </a:solidFill>
              </a:defRPr>
            </a:lvl1pPr>
          </a:lstStyle>
          <a:p>
            <a:fld id="{DA8ACAA1-99C5-4F50-B487-84519752EF36}"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03778035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citibusinessonline.da.us.citibank.com.citionline.r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diagramLayout" Target="../diagrams/layout2.xml"/><Relationship Id="rId7" Type="http://schemas.openxmlformats.org/officeDocument/2006/relationships/diagramLayout" Target="../diagrams/layout3.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openxmlformats.org/officeDocument/2006/relationships/diagramData" Target="../diagrams/data3.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diagramColors" Target="../diagrams/colors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openxmlformats.org/officeDocument/2006/relationships/image" Target="../media/image19.jpeg"/><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7.xml.rels><?xml version="1.0" encoding="UTF-8" standalone="yes"?>
<Relationships xmlns="http://schemas.openxmlformats.org/package/2006/relationships"><Relationship Id="rId8" Type="http://schemas.openxmlformats.org/officeDocument/2006/relationships/diagramQuickStyle" Target="../diagrams/quickStyle8.xml"/><Relationship Id="rId3" Type="http://schemas.openxmlformats.org/officeDocument/2006/relationships/diagramLayout" Target="../diagrams/layout7.xml"/><Relationship Id="rId7" Type="http://schemas.openxmlformats.org/officeDocument/2006/relationships/diagramLayout" Target="../diagrams/layout8.xml"/><Relationship Id="rId2" Type="http://schemas.openxmlformats.org/officeDocument/2006/relationships/diagramData" Target="../diagrams/data7.xml"/><Relationship Id="rId1" Type="http://schemas.openxmlformats.org/officeDocument/2006/relationships/slideLayout" Target="../slideLayouts/slideLayout5.xml"/><Relationship Id="rId6" Type="http://schemas.openxmlformats.org/officeDocument/2006/relationships/diagramData" Target="../diagrams/data8.xml"/><Relationship Id="rId5" Type="http://schemas.openxmlformats.org/officeDocument/2006/relationships/diagramColors" Target="../diagrams/colors7.xml"/><Relationship Id="rId4" Type="http://schemas.openxmlformats.org/officeDocument/2006/relationships/diagramQuickStyle" Target="../diagrams/quickStyle7.xml"/><Relationship Id="rId9" Type="http://schemas.openxmlformats.org/officeDocument/2006/relationships/diagramColors" Target="../diagrams/colors8.xml"/></Relationships>
</file>

<file path=ppt/slides/_rels/slide38.xml.rels><?xml version="1.0" encoding="UTF-8" standalone="yes"?>
<Relationships xmlns="http://schemas.openxmlformats.org/package/2006/relationships"><Relationship Id="rId8" Type="http://schemas.openxmlformats.org/officeDocument/2006/relationships/diagramQuickStyle" Target="../diagrams/quickStyle10.xml"/><Relationship Id="rId3" Type="http://schemas.openxmlformats.org/officeDocument/2006/relationships/diagramLayout" Target="../diagrams/layout9.xml"/><Relationship Id="rId7" Type="http://schemas.openxmlformats.org/officeDocument/2006/relationships/diagramLayout" Target="../diagrams/layout10.xml"/><Relationship Id="rId2" Type="http://schemas.openxmlformats.org/officeDocument/2006/relationships/diagramData" Target="../diagrams/data9.xml"/><Relationship Id="rId1" Type="http://schemas.openxmlformats.org/officeDocument/2006/relationships/slideLayout" Target="../slideLayouts/slideLayout5.xml"/><Relationship Id="rId6" Type="http://schemas.openxmlformats.org/officeDocument/2006/relationships/diagramData" Target="../diagrams/data10.xml"/><Relationship Id="rId5" Type="http://schemas.openxmlformats.org/officeDocument/2006/relationships/diagramColors" Target="../diagrams/colors9.xml"/><Relationship Id="rId4" Type="http://schemas.openxmlformats.org/officeDocument/2006/relationships/diagramQuickStyle" Target="../diagrams/quickStyle9.xml"/><Relationship Id="rId9" Type="http://schemas.openxmlformats.org/officeDocument/2006/relationships/diagramColors" Target="../diagrams/colors10.xml"/></Relationships>
</file>

<file path=ppt/slides/_rels/slide39.xml.rels><?xml version="1.0" encoding="UTF-8" standalone="yes"?>
<Relationships xmlns="http://schemas.openxmlformats.org/package/2006/relationships"><Relationship Id="rId8" Type="http://schemas.openxmlformats.org/officeDocument/2006/relationships/diagramQuickStyle" Target="../diagrams/quickStyle12.xml"/><Relationship Id="rId3" Type="http://schemas.openxmlformats.org/officeDocument/2006/relationships/diagramLayout" Target="../diagrams/layout11.xml"/><Relationship Id="rId7" Type="http://schemas.openxmlformats.org/officeDocument/2006/relationships/diagramLayout" Target="../diagrams/layout12.xml"/><Relationship Id="rId2" Type="http://schemas.openxmlformats.org/officeDocument/2006/relationships/diagramData" Target="../diagrams/data11.xml"/><Relationship Id="rId1" Type="http://schemas.openxmlformats.org/officeDocument/2006/relationships/slideLayout" Target="../slideLayouts/slideLayout5.xml"/><Relationship Id="rId6" Type="http://schemas.openxmlformats.org/officeDocument/2006/relationships/diagramData" Target="../diagrams/data12.xml"/><Relationship Id="rId5" Type="http://schemas.openxmlformats.org/officeDocument/2006/relationships/diagramColors" Target="../diagrams/colors11.xml"/><Relationship Id="rId4" Type="http://schemas.openxmlformats.org/officeDocument/2006/relationships/diagramQuickStyle" Target="../diagrams/quickStyle11.xml"/><Relationship Id="rId9" Type="http://schemas.openxmlformats.org/officeDocument/2006/relationships/diagramColors" Target="../diagrams/colors1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5.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5427022" y="2648196"/>
            <a:ext cx="5728657" cy="1676915"/>
          </a:xfrm>
        </p:spPr>
        <p:txBody>
          <a:bodyPr>
            <a:noAutofit/>
          </a:bodyPr>
          <a:lstStyle/>
          <a:p>
            <a:pPr algn="ctr"/>
            <a:r>
              <a:rPr lang="en-US" sz="4400" b="1" dirty="0" smtClean="0"/>
              <a:t>COMPUTER </a:t>
            </a:r>
            <a:r>
              <a:rPr lang="en-US" sz="4400" b="1" dirty="0" smtClean="0"/>
              <a:t> </a:t>
            </a:r>
            <a:r>
              <a:rPr lang="en-US" sz="4400" b="1" dirty="0" smtClean="0"/>
              <a:t>SECURITY</a:t>
            </a:r>
            <a:endParaRPr lang="en-US" sz="4400" b="1" dirty="0"/>
          </a:p>
        </p:txBody>
      </p:sp>
      <p:sp>
        <p:nvSpPr>
          <p:cNvPr id="5" name="Slide Number Placeholder 4"/>
          <p:cNvSpPr>
            <a:spLocks noGrp="1"/>
          </p:cNvSpPr>
          <p:nvPr>
            <p:ph type="sldNum" sz="quarter" idx="12"/>
          </p:nvPr>
        </p:nvSpPr>
        <p:spPr/>
        <p:txBody>
          <a:bodyPr/>
          <a:lstStyle/>
          <a:p>
            <a:fld id="{DA8ACAA1-99C5-4F50-B487-84519752EF36}" type="slidenum">
              <a:rPr lang="en-US" smtClean="0"/>
              <a:pPr/>
              <a:t>1</a:t>
            </a:fld>
            <a:endParaRPr lang="en-US" dirty="0"/>
          </a:p>
        </p:txBody>
      </p:sp>
      <p:pic>
        <p:nvPicPr>
          <p:cNvPr id="9" name="Picture 8" descr="securityService.png"/>
          <p:cNvPicPr>
            <a:picLocks noChangeAspect="1"/>
          </p:cNvPicPr>
          <p:nvPr/>
        </p:nvPicPr>
        <p:blipFill>
          <a:blip r:embed="rId3"/>
          <a:stretch>
            <a:fillRect/>
          </a:stretch>
        </p:blipFill>
        <p:spPr>
          <a:xfrm>
            <a:off x="1420759" y="431709"/>
            <a:ext cx="4101588" cy="3809524"/>
          </a:xfrm>
          <a:prstGeom prst="rect">
            <a:avLst/>
          </a:prstGeom>
        </p:spPr>
      </p:pic>
      <p:sp>
        <p:nvSpPr>
          <p:cNvPr id="10" name="Subtitle 9"/>
          <p:cNvSpPr>
            <a:spLocks noGrp="1"/>
          </p:cNvSpPr>
          <p:nvPr>
            <p:ph type="subTitle" idx="1"/>
          </p:nvPr>
        </p:nvSpPr>
        <p:spPr/>
        <p:txBody>
          <a:bodyPr/>
          <a:lstStyle/>
          <a:p>
            <a:pPr algn="ctr"/>
            <a:r>
              <a:rPr lang="en-US" b="1" dirty="0" smtClean="0"/>
              <a:t>UNIT-7 operating system , web and database system security</a:t>
            </a:r>
            <a:endParaRPr lang="en-US" b="1" dirty="0"/>
          </a:p>
        </p:txBody>
      </p:sp>
    </p:spTree>
    <p:extLst>
      <p:ext uri="{BB962C8B-B14F-4D97-AF65-F5344CB8AC3E}">
        <p14:creationId xmlns:p14="http://schemas.microsoft.com/office/powerpoint/2010/main" xmlns="" val="15110695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4070097" y="589787"/>
            <a:ext cx="1389887" cy="1469136"/>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983623" y="770890"/>
            <a:ext cx="3429000" cy="750847"/>
          </a:xfrm>
          <a:prstGeom prst="rect">
            <a:avLst/>
          </a:prstGeom>
        </p:spPr>
        <p:txBody>
          <a:bodyPr vert="horz" wrap="square" lIns="0" tIns="12065" rIns="0" bIns="0" rtlCol="0">
            <a:spAutoFit/>
          </a:bodyPr>
          <a:lstStyle/>
          <a:p>
            <a:pPr marL="12700">
              <a:lnSpc>
                <a:spcPct val="100000"/>
              </a:lnSpc>
              <a:spcBef>
                <a:spcPts val="95"/>
              </a:spcBef>
            </a:pPr>
            <a:r>
              <a:rPr b="1" spc="-5" dirty="0"/>
              <a:t>Fir</a:t>
            </a:r>
            <a:r>
              <a:rPr b="1" spc="-80" dirty="0"/>
              <a:t>e</a:t>
            </a:r>
            <a:r>
              <a:rPr b="1" spc="-114" dirty="0"/>
              <a:t>w</a:t>
            </a:r>
            <a:r>
              <a:rPr b="1" spc="-10" dirty="0"/>
              <a:t>alls</a:t>
            </a:r>
          </a:p>
        </p:txBody>
      </p:sp>
      <p:sp>
        <p:nvSpPr>
          <p:cNvPr id="5" name="object 5"/>
          <p:cNvSpPr txBox="1">
            <a:spLocks noGrp="1"/>
          </p:cNvSpPr>
          <p:nvPr>
            <p:ph sz="half" idx="4294967295"/>
          </p:nvPr>
        </p:nvSpPr>
        <p:spPr>
          <a:xfrm>
            <a:off x="6543548" y="2283078"/>
            <a:ext cx="4646505" cy="3711144"/>
          </a:xfrm>
          <a:prstGeom prst="rect">
            <a:avLst/>
          </a:prstGeom>
        </p:spPr>
        <p:txBody>
          <a:bodyPr vert="horz" wrap="square" lIns="0" tIns="40005" rIns="0" bIns="0" rtlCol="0">
            <a:spAutoFit/>
          </a:bodyPr>
          <a:lstStyle/>
          <a:p>
            <a:pPr marL="294640" marR="265430" indent="-281940" algn="just">
              <a:lnSpc>
                <a:spcPct val="90000"/>
              </a:lnSpc>
              <a:spcBef>
                <a:spcPts val="315"/>
              </a:spcBef>
              <a:buClr>
                <a:srgbClr val="3B551A"/>
              </a:buClr>
              <a:buSzPct val="75000"/>
              <a:buFont typeface="Wingdings"/>
              <a:buChar char=""/>
              <a:tabLst>
                <a:tab pos="294005" algn="l"/>
                <a:tab pos="294640" algn="l"/>
              </a:tabLst>
            </a:pPr>
            <a:r>
              <a:rPr b="0" spc="-5" dirty="0">
                <a:latin typeface="Calisto MT"/>
                <a:cs typeface="Calisto MT"/>
              </a:rPr>
              <a:t>Can be </a:t>
            </a:r>
            <a:r>
              <a:rPr b="0" dirty="0">
                <a:latin typeface="Calisto MT"/>
                <a:cs typeface="Calisto MT"/>
              </a:rPr>
              <a:t>an </a:t>
            </a:r>
            <a:r>
              <a:rPr b="0" spc="-15" dirty="0">
                <a:latin typeface="Calisto MT"/>
                <a:cs typeface="Calisto MT"/>
              </a:rPr>
              <a:t>effective </a:t>
            </a:r>
            <a:r>
              <a:rPr b="0" spc="-5" dirty="0">
                <a:latin typeface="Calisto MT"/>
                <a:cs typeface="Calisto MT"/>
              </a:rPr>
              <a:t>means </a:t>
            </a:r>
            <a:r>
              <a:rPr b="0" dirty="0">
                <a:latin typeface="Calisto MT"/>
                <a:cs typeface="Calisto MT"/>
              </a:rPr>
              <a:t>of  </a:t>
            </a:r>
            <a:r>
              <a:rPr b="0" spc="-5" dirty="0">
                <a:latin typeface="Calisto MT"/>
                <a:cs typeface="Calisto MT"/>
              </a:rPr>
              <a:t>protecting </a:t>
            </a:r>
            <a:r>
              <a:rPr b="0" dirty="0">
                <a:latin typeface="Calisto MT"/>
                <a:cs typeface="Calisto MT"/>
              </a:rPr>
              <a:t>a local </a:t>
            </a:r>
            <a:r>
              <a:rPr b="0" spc="-5" dirty="0">
                <a:latin typeface="Calisto MT"/>
                <a:cs typeface="Calisto MT"/>
              </a:rPr>
              <a:t>system </a:t>
            </a:r>
            <a:r>
              <a:rPr b="0" dirty="0">
                <a:latin typeface="Calisto MT"/>
                <a:cs typeface="Calisto MT"/>
              </a:rPr>
              <a:t>or  </a:t>
            </a:r>
            <a:r>
              <a:rPr b="0" spc="-5" dirty="0">
                <a:latin typeface="Calisto MT"/>
                <a:cs typeface="Calisto MT"/>
              </a:rPr>
              <a:t>network </a:t>
            </a:r>
            <a:r>
              <a:rPr b="0" dirty="0">
                <a:latin typeface="Calisto MT"/>
                <a:cs typeface="Calisto MT"/>
              </a:rPr>
              <a:t>of systems </a:t>
            </a:r>
            <a:r>
              <a:rPr b="0" spc="-5" dirty="0">
                <a:latin typeface="Calisto MT"/>
                <a:cs typeface="Calisto MT"/>
              </a:rPr>
              <a:t>from  network-based security</a:t>
            </a:r>
            <a:r>
              <a:rPr b="0" spc="-105" dirty="0">
                <a:latin typeface="Calisto MT"/>
                <a:cs typeface="Calisto MT"/>
              </a:rPr>
              <a:t> </a:t>
            </a:r>
            <a:r>
              <a:rPr b="0" dirty="0">
                <a:latin typeface="Calisto MT"/>
                <a:cs typeface="Calisto MT"/>
              </a:rPr>
              <a:t>threats  while </a:t>
            </a:r>
            <a:r>
              <a:rPr b="0" spc="-5" dirty="0">
                <a:latin typeface="Calisto MT"/>
                <a:cs typeface="Calisto MT"/>
              </a:rPr>
              <a:t>affording access to </a:t>
            </a:r>
            <a:r>
              <a:rPr b="0" dirty="0">
                <a:latin typeface="Calisto MT"/>
                <a:cs typeface="Calisto MT"/>
              </a:rPr>
              <a:t>the  </a:t>
            </a:r>
            <a:r>
              <a:rPr b="0" spc="-5" dirty="0">
                <a:latin typeface="Calisto MT"/>
                <a:cs typeface="Calisto MT"/>
              </a:rPr>
              <a:t>outside world </a:t>
            </a:r>
            <a:r>
              <a:rPr b="0" dirty="0">
                <a:latin typeface="Calisto MT"/>
                <a:cs typeface="Calisto MT"/>
              </a:rPr>
              <a:t>via wide </a:t>
            </a:r>
            <a:r>
              <a:rPr b="0" spc="-5" dirty="0">
                <a:latin typeface="Calisto MT"/>
                <a:cs typeface="Calisto MT"/>
              </a:rPr>
              <a:t>area  </a:t>
            </a:r>
            <a:r>
              <a:rPr b="0" spc="-10" dirty="0">
                <a:latin typeface="Calisto MT"/>
                <a:cs typeface="Calisto MT"/>
              </a:rPr>
              <a:t>networks </a:t>
            </a:r>
            <a:r>
              <a:rPr b="0" dirty="0">
                <a:latin typeface="Calisto MT"/>
                <a:cs typeface="Calisto MT"/>
              </a:rPr>
              <a:t>and </a:t>
            </a:r>
            <a:r>
              <a:rPr b="0" spc="-5" dirty="0">
                <a:latin typeface="Calisto MT"/>
                <a:cs typeface="Calisto MT"/>
              </a:rPr>
              <a:t>the</a:t>
            </a:r>
            <a:r>
              <a:rPr b="0" spc="-25" dirty="0">
                <a:latin typeface="Calisto MT"/>
                <a:cs typeface="Calisto MT"/>
              </a:rPr>
              <a:t> </a:t>
            </a:r>
            <a:r>
              <a:rPr b="0" dirty="0">
                <a:latin typeface="Calisto MT"/>
                <a:cs typeface="Calisto MT"/>
              </a:rPr>
              <a:t>Internet</a:t>
            </a:r>
            <a:endParaRPr>
              <a:latin typeface="Calisto MT"/>
              <a:cs typeface="Calisto MT"/>
            </a:endParaRPr>
          </a:p>
          <a:p>
            <a:pPr algn="just">
              <a:lnSpc>
                <a:spcPct val="100000"/>
              </a:lnSpc>
              <a:spcBef>
                <a:spcPts val="35"/>
              </a:spcBef>
              <a:buChar char=""/>
            </a:pPr>
            <a:endParaRPr>
              <a:latin typeface="Times New Roman"/>
              <a:cs typeface="Times New Roman"/>
            </a:endParaRPr>
          </a:p>
          <a:p>
            <a:pPr marL="294640" marR="5080" indent="-281940" algn="just">
              <a:lnSpc>
                <a:spcPct val="90000"/>
              </a:lnSpc>
              <a:buClr>
                <a:srgbClr val="3B551A"/>
              </a:buClr>
              <a:buSzPct val="73529"/>
              <a:buFont typeface="Wingdings"/>
              <a:buChar char=""/>
              <a:tabLst>
                <a:tab pos="294005" algn="l"/>
                <a:tab pos="294640" algn="l"/>
              </a:tabLst>
            </a:pPr>
            <a:r>
              <a:rPr sz="1800" b="0" spc="-20" dirty="0">
                <a:latin typeface="Calisto MT"/>
                <a:cs typeface="Calisto MT"/>
              </a:rPr>
              <a:t>Traditionally, </a:t>
            </a:r>
            <a:r>
              <a:rPr sz="1800" b="0" dirty="0">
                <a:latin typeface="Calisto MT"/>
                <a:cs typeface="Calisto MT"/>
              </a:rPr>
              <a:t>a </a:t>
            </a:r>
            <a:r>
              <a:rPr sz="1800" b="0" spc="-10" dirty="0">
                <a:latin typeface="Calisto MT"/>
                <a:cs typeface="Calisto MT"/>
              </a:rPr>
              <a:t>firewall </a:t>
            </a:r>
            <a:r>
              <a:rPr sz="1800" b="0" dirty="0">
                <a:latin typeface="Calisto MT"/>
                <a:cs typeface="Calisto MT"/>
              </a:rPr>
              <a:t>is a  dedicated </a:t>
            </a:r>
            <a:r>
              <a:rPr sz="1800" b="0" spc="-5" dirty="0">
                <a:latin typeface="Calisto MT"/>
                <a:cs typeface="Calisto MT"/>
              </a:rPr>
              <a:t>computer that </a:t>
            </a:r>
            <a:r>
              <a:rPr sz="1800" b="0" dirty="0">
                <a:latin typeface="Calisto MT"/>
                <a:cs typeface="Calisto MT"/>
              </a:rPr>
              <a:t>interfaces  with </a:t>
            </a:r>
            <a:r>
              <a:rPr sz="1800" b="0" spc="-5" dirty="0">
                <a:latin typeface="Calisto MT"/>
                <a:cs typeface="Calisto MT"/>
              </a:rPr>
              <a:t>computers </a:t>
            </a:r>
            <a:r>
              <a:rPr sz="1800" b="0" dirty="0">
                <a:latin typeface="Calisto MT"/>
                <a:cs typeface="Calisto MT"/>
              </a:rPr>
              <a:t>outside a </a:t>
            </a:r>
            <a:r>
              <a:rPr sz="1800" b="0" spc="-5" dirty="0">
                <a:latin typeface="Calisto MT"/>
                <a:cs typeface="Calisto MT"/>
              </a:rPr>
              <a:t>network  </a:t>
            </a:r>
            <a:r>
              <a:rPr sz="1800" b="0" dirty="0">
                <a:latin typeface="Calisto MT"/>
                <a:cs typeface="Calisto MT"/>
              </a:rPr>
              <a:t>and </a:t>
            </a:r>
            <a:r>
              <a:rPr sz="1800" b="0" spc="-5" dirty="0">
                <a:latin typeface="Calisto MT"/>
                <a:cs typeface="Calisto MT"/>
              </a:rPr>
              <a:t>has special </a:t>
            </a:r>
            <a:r>
              <a:rPr sz="1800" b="0" dirty="0">
                <a:latin typeface="Calisto MT"/>
                <a:cs typeface="Calisto MT"/>
              </a:rPr>
              <a:t>security  </a:t>
            </a:r>
            <a:r>
              <a:rPr sz="1800" b="0" spc="-5" dirty="0">
                <a:latin typeface="Calisto MT"/>
                <a:cs typeface="Calisto MT"/>
              </a:rPr>
              <a:t>precautions built </a:t>
            </a:r>
            <a:r>
              <a:rPr sz="1800" b="0" dirty="0">
                <a:latin typeface="Calisto MT"/>
                <a:cs typeface="Calisto MT"/>
              </a:rPr>
              <a:t>into it in </a:t>
            </a:r>
            <a:r>
              <a:rPr sz="1800" b="0" spc="-5" dirty="0">
                <a:latin typeface="Calisto MT"/>
                <a:cs typeface="Calisto MT"/>
              </a:rPr>
              <a:t>order </a:t>
            </a:r>
            <a:r>
              <a:rPr sz="1800" b="0" dirty="0">
                <a:latin typeface="Calisto MT"/>
                <a:cs typeface="Calisto MT"/>
              </a:rPr>
              <a:t>to  protect </a:t>
            </a:r>
            <a:r>
              <a:rPr sz="1800" b="0" spc="-10" dirty="0">
                <a:latin typeface="Calisto MT"/>
                <a:cs typeface="Calisto MT"/>
              </a:rPr>
              <a:t>sensitive </a:t>
            </a:r>
            <a:r>
              <a:rPr sz="1800" b="0" spc="-5" dirty="0">
                <a:latin typeface="Calisto MT"/>
                <a:cs typeface="Calisto MT"/>
              </a:rPr>
              <a:t>files </a:t>
            </a:r>
            <a:r>
              <a:rPr sz="1800" b="0" dirty="0">
                <a:latin typeface="Calisto MT"/>
                <a:cs typeface="Calisto MT"/>
              </a:rPr>
              <a:t>on</a:t>
            </a:r>
            <a:r>
              <a:rPr sz="1800" b="0" spc="-60" dirty="0">
                <a:latin typeface="Calisto MT"/>
                <a:cs typeface="Calisto MT"/>
              </a:rPr>
              <a:t> </a:t>
            </a:r>
            <a:r>
              <a:rPr sz="1800" b="0" spc="-5" dirty="0">
                <a:latin typeface="Calisto MT"/>
                <a:cs typeface="Calisto MT"/>
              </a:rPr>
              <a:t>computers  </a:t>
            </a:r>
            <a:r>
              <a:rPr sz="1800" b="0" dirty="0">
                <a:latin typeface="Calisto MT"/>
                <a:cs typeface="Calisto MT"/>
              </a:rPr>
              <a:t>within the</a:t>
            </a:r>
            <a:r>
              <a:rPr sz="1800" b="0" spc="-30" dirty="0">
                <a:latin typeface="Calisto MT"/>
                <a:cs typeface="Calisto MT"/>
              </a:rPr>
              <a:t> </a:t>
            </a:r>
            <a:r>
              <a:rPr sz="1800" b="0" spc="-5" dirty="0">
                <a:latin typeface="Calisto MT"/>
                <a:cs typeface="Calisto MT"/>
              </a:rPr>
              <a:t>network</a:t>
            </a:r>
            <a:endParaRPr sz="1800">
              <a:latin typeface="Calisto MT"/>
              <a:cs typeface="Calisto MT"/>
            </a:endParaRPr>
          </a:p>
        </p:txBody>
      </p:sp>
      <p:sp>
        <p:nvSpPr>
          <p:cNvPr id="6" name="object 6"/>
          <p:cNvSpPr txBox="1"/>
          <p:nvPr/>
        </p:nvSpPr>
        <p:spPr>
          <a:xfrm>
            <a:off x="977121" y="2310510"/>
            <a:ext cx="4378113" cy="3731791"/>
          </a:xfrm>
          <a:prstGeom prst="rect">
            <a:avLst/>
          </a:prstGeom>
        </p:spPr>
        <p:txBody>
          <a:bodyPr vert="horz" wrap="square" lIns="0" tIns="12700" rIns="0" bIns="0" rtlCol="0">
            <a:spAutoFit/>
          </a:bodyPr>
          <a:lstStyle/>
          <a:p>
            <a:pPr marL="12700" algn="just">
              <a:lnSpc>
                <a:spcPct val="100000"/>
              </a:lnSpc>
              <a:spcBef>
                <a:spcPts val="100"/>
              </a:spcBef>
            </a:pPr>
            <a:r>
              <a:rPr sz="2000" dirty="0">
                <a:solidFill>
                  <a:srgbClr val="252525"/>
                </a:solidFill>
                <a:latin typeface="Calisto MT"/>
                <a:cs typeface="Calisto MT"/>
              </a:rPr>
              <a:t>Design</a:t>
            </a:r>
            <a:r>
              <a:rPr sz="2000" spc="-30" dirty="0">
                <a:solidFill>
                  <a:srgbClr val="252525"/>
                </a:solidFill>
                <a:latin typeface="Calisto MT"/>
                <a:cs typeface="Calisto MT"/>
              </a:rPr>
              <a:t> </a:t>
            </a:r>
            <a:r>
              <a:rPr sz="2000" dirty="0">
                <a:solidFill>
                  <a:srgbClr val="252525"/>
                </a:solidFill>
                <a:latin typeface="Calisto MT"/>
                <a:cs typeface="Calisto MT"/>
              </a:rPr>
              <a:t>goals:</a:t>
            </a:r>
            <a:endParaRPr sz="2000">
              <a:latin typeface="Calisto MT"/>
              <a:cs typeface="Calisto MT"/>
            </a:endParaRPr>
          </a:p>
          <a:p>
            <a:pPr marL="355600" marR="24765" indent="-342900" algn="just">
              <a:lnSpc>
                <a:spcPct val="100000"/>
              </a:lnSpc>
              <a:spcBef>
                <a:spcPts val="1750"/>
              </a:spcBef>
              <a:buClr>
                <a:srgbClr val="3B551A"/>
              </a:buClr>
              <a:buSzPct val="102777"/>
              <a:buAutoNum type="arabicParenR"/>
              <a:tabLst>
                <a:tab pos="355600" algn="l"/>
                <a:tab pos="356235" algn="l"/>
              </a:tabLst>
            </a:pPr>
            <a:r>
              <a:rPr sz="2000" dirty="0">
                <a:solidFill>
                  <a:srgbClr val="252525"/>
                </a:solidFill>
                <a:latin typeface="Calisto MT"/>
                <a:cs typeface="Calisto MT"/>
              </a:rPr>
              <a:t>The </a:t>
            </a:r>
            <a:r>
              <a:rPr sz="2000" spc="-10" dirty="0">
                <a:solidFill>
                  <a:srgbClr val="252525"/>
                </a:solidFill>
                <a:latin typeface="Calisto MT"/>
                <a:cs typeface="Calisto MT"/>
              </a:rPr>
              <a:t>firewall </a:t>
            </a:r>
            <a:r>
              <a:rPr sz="2000" spc="-5" dirty="0">
                <a:solidFill>
                  <a:srgbClr val="252525"/>
                </a:solidFill>
                <a:latin typeface="Calisto MT"/>
                <a:cs typeface="Calisto MT"/>
              </a:rPr>
              <a:t>acts </a:t>
            </a:r>
            <a:r>
              <a:rPr sz="2000" dirty="0">
                <a:solidFill>
                  <a:srgbClr val="252525"/>
                </a:solidFill>
                <a:latin typeface="Calisto MT"/>
                <a:cs typeface="Calisto MT"/>
              </a:rPr>
              <a:t>as a </a:t>
            </a:r>
            <a:r>
              <a:rPr sz="2000" spc="-5" dirty="0">
                <a:solidFill>
                  <a:srgbClr val="252525"/>
                </a:solidFill>
                <a:latin typeface="Calisto MT"/>
                <a:cs typeface="Calisto MT"/>
              </a:rPr>
              <a:t>choke  </a:t>
            </a:r>
            <a:r>
              <a:rPr sz="2000" dirty="0">
                <a:solidFill>
                  <a:srgbClr val="252525"/>
                </a:solidFill>
                <a:latin typeface="Calisto MT"/>
                <a:cs typeface="Calisto MT"/>
              </a:rPr>
              <a:t>point, so </a:t>
            </a:r>
            <a:r>
              <a:rPr sz="2000" spc="-5" dirty="0">
                <a:solidFill>
                  <a:srgbClr val="252525"/>
                </a:solidFill>
                <a:latin typeface="Calisto MT"/>
                <a:cs typeface="Calisto MT"/>
              </a:rPr>
              <a:t>that </a:t>
            </a:r>
            <a:r>
              <a:rPr sz="2000" dirty="0">
                <a:solidFill>
                  <a:srgbClr val="252525"/>
                </a:solidFill>
                <a:latin typeface="Calisto MT"/>
                <a:cs typeface="Calisto MT"/>
              </a:rPr>
              <a:t>all </a:t>
            </a:r>
            <a:r>
              <a:rPr sz="2000" spc="-5" dirty="0">
                <a:solidFill>
                  <a:srgbClr val="252525"/>
                </a:solidFill>
                <a:latin typeface="Calisto MT"/>
                <a:cs typeface="Calisto MT"/>
              </a:rPr>
              <a:t>incoming  traffic </a:t>
            </a:r>
            <a:r>
              <a:rPr sz="2000" dirty="0">
                <a:solidFill>
                  <a:srgbClr val="252525"/>
                </a:solidFill>
                <a:latin typeface="Calisto MT"/>
                <a:cs typeface="Calisto MT"/>
              </a:rPr>
              <a:t>and </a:t>
            </a:r>
            <a:r>
              <a:rPr sz="2000" spc="-5" dirty="0">
                <a:solidFill>
                  <a:srgbClr val="252525"/>
                </a:solidFill>
                <a:latin typeface="Calisto MT"/>
                <a:cs typeface="Calisto MT"/>
              </a:rPr>
              <a:t>all </a:t>
            </a:r>
            <a:r>
              <a:rPr sz="2000" dirty="0">
                <a:solidFill>
                  <a:srgbClr val="252525"/>
                </a:solidFill>
                <a:latin typeface="Calisto MT"/>
                <a:cs typeface="Calisto MT"/>
              </a:rPr>
              <a:t>outgoing </a:t>
            </a:r>
            <a:r>
              <a:rPr sz="2000" spc="-5" dirty="0">
                <a:solidFill>
                  <a:srgbClr val="252525"/>
                </a:solidFill>
                <a:latin typeface="Calisto MT"/>
                <a:cs typeface="Calisto MT"/>
              </a:rPr>
              <a:t>traffic  </a:t>
            </a:r>
            <a:r>
              <a:rPr sz="2000" spc="-10" dirty="0">
                <a:solidFill>
                  <a:srgbClr val="252525"/>
                </a:solidFill>
                <a:latin typeface="Calisto MT"/>
                <a:cs typeface="Calisto MT"/>
              </a:rPr>
              <a:t>must </a:t>
            </a:r>
            <a:r>
              <a:rPr sz="2000" dirty="0">
                <a:solidFill>
                  <a:srgbClr val="252525"/>
                </a:solidFill>
                <a:latin typeface="Calisto MT"/>
                <a:cs typeface="Calisto MT"/>
              </a:rPr>
              <a:t>pass </a:t>
            </a:r>
            <a:r>
              <a:rPr sz="2000" spc="-5" dirty="0">
                <a:solidFill>
                  <a:srgbClr val="252525"/>
                </a:solidFill>
                <a:latin typeface="Calisto MT"/>
                <a:cs typeface="Calisto MT"/>
              </a:rPr>
              <a:t>through </a:t>
            </a:r>
            <a:r>
              <a:rPr sz="2000" dirty="0">
                <a:solidFill>
                  <a:srgbClr val="252525"/>
                </a:solidFill>
                <a:latin typeface="Calisto MT"/>
                <a:cs typeface="Calisto MT"/>
              </a:rPr>
              <a:t>the</a:t>
            </a:r>
            <a:r>
              <a:rPr sz="2000" spc="-105" dirty="0">
                <a:solidFill>
                  <a:srgbClr val="252525"/>
                </a:solidFill>
                <a:latin typeface="Calisto MT"/>
                <a:cs typeface="Calisto MT"/>
              </a:rPr>
              <a:t> </a:t>
            </a:r>
            <a:r>
              <a:rPr sz="2000" spc="-10" dirty="0">
                <a:solidFill>
                  <a:srgbClr val="252525"/>
                </a:solidFill>
                <a:latin typeface="Calisto MT"/>
                <a:cs typeface="Calisto MT"/>
              </a:rPr>
              <a:t>firewall</a:t>
            </a:r>
            <a:endParaRPr sz="2000">
              <a:latin typeface="Calisto MT"/>
              <a:cs typeface="Calisto MT"/>
            </a:endParaRPr>
          </a:p>
          <a:p>
            <a:pPr marL="355600" marR="5080" indent="-342900" algn="just">
              <a:lnSpc>
                <a:spcPct val="100000"/>
              </a:lnSpc>
              <a:spcBef>
                <a:spcPts val="1745"/>
              </a:spcBef>
              <a:buClr>
                <a:srgbClr val="3B551A"/>
              </a:buClr>
              <a:buSzPct val="102777"/>
              <a:buAutoNum type="arabicParenR"/>
              <a:tabLst>
                <a:tab pos="356235" algn="l"/>
              </a:tabLst>
            </a:pPr>
            <a:r>
              <a:rPr sz="2000" dirty="0">
                <a:solidFill>
                  <a:srgbClr val="252525"/>
                </a:solidFill>
                <a:latin typeface="Calisto MT"/>
                <a:cs typeface="Calisto MT"/>
              </a:rPr>
              <a:t>The </a:t>
            </a:r>
            <a:r>
              <a:rPr sz="2000" spc="-10" dirty="0">
                <a:solidFill>
                  <a:srgbClr val="252525"/>
                </a:solidFill>
                <a:latin typeface="Calisto MT"/>
                <a:cs typeface="Calisto MT"/>
              </a:rPr>
              <a:t>firewall </a:t>
            </a:r>
            <a:r>
              <a:rPr sz="2000" spc="-5" dirty="0">
                <a:solidFill>
                  <a:srgbClr val="252525"/>
                </a:solidFill>
                <a:latin typeface="Calisto MT"/>
                <a:cs typeface="Calisto MT"/>
              </a:rPr>
              <a:t>enforces </a:t>
            </a:r>
            <a:r>
              <a:rPr sz="2000" dirty="0">
                <a:solidFill>
                  <a:srgbClr val="252525"/>
                </a:solidFill>
                <a:latin typeface="Calisto MT"/>
                <a:cs typeface="Calisto MT"/>
              </a:rPr>
              <a:t>the local  </a:t>
            </a:r>
            <a:r>
              <a:rPr sz="2000" spc="-5" dirty="0">
                <a:solidFill>
                  <a:srgbClr val="252525"/>
                </a:solidFill>
                <a:latin typeface="Calisto MT"/>
                <a:cs typeface="Calisto MT"/>
              </a:rPr>
              <a:t>security </a:t>
            </a:r>
            <a:r>
              <a:rPr sz="2000" spc="-30" dirty="0">
                <a:solidFill>
                  <a:srgbClr val="252525"/>
                </a:solidFill>
                <a:latin typeface="Calisto MT"/>
                <a:cs typeface="Calisto MT"/>
              </a:rPr>
              <a:t>policy, </a:t>
            </a:r>
            <a:r>
              <a:rPr sz="2000" spc="-5" dirty="0">
                <a:solidFill>
                  <a:srgbClr val="252525"/>
                </a:solidFill>
                <a:latin typeface="Calisto MT"/>
                <a:cs typeface="Calisto MT"/>
              </a:rPr>
              <a:t>which defines  </a:t>
            </a:r>
            <a:r>
              <a:rPr sz="2000" dirty="0">
                <a:solidFill>
                  <a:srgbClr val="252525"/>
                </a:solidFill>
                <a:latin typeface="Calisto MT"/>
                <a:cs typeface="Calisto MT"/>
              </a:rPr>
              <a:t>the </a:t>
            </a:r>
            <a:r>
              <a:rPr sz="2000" spc="-5" dirty="0">
                <a:solidFill>
                  <a:srgbClr val="252525"/>
                </a:solidFill>
                <a:latin typeface="Calisto MT"/>
                <a:cs typeface="Calisto MT"/>
              </a:rPr>
              <a:t>traffic </a:t>
            </a:r>
            <a:r>
              <a:rPr sz="2000" dirty="0">
                <a:solidFill>
                  <a:srgbClr val="252525"/>
                </a:solidFill>
                <a:latin typeface="Calisto MT"/>
                <a:cs typeface="Calisto MT"/>
              </a:rPr>
              <a:t>that is </a:t>
            </a:r>
            <a:r>
              <a:rPr sz="2000" spc="-5" dirty="0">
                <a:solidFill>
                  <a:srgbClr val="252525"/>
                </a:solidFill>
                <a:latin typeface="Calisto MT"/>
                <a:cs typeface="Calisto MT"/>
              </a:rPr>
              <a:t>authorized</a:t>
            </a:r>
            <a:r>
              <a:rPr sz="2000" spc="-85" dirty="0">
                <a:solidFill>
                  <a:srgbClr val="252525"/>
                </a:solidFill>
                <a:latin typeface="Calisto MT"/>
                <a:cs typeface="Calisto MT"/>
              </a:rPr>
              <a:t> </a:t>
            </a:r>
            <a:r>
              <a:rPr sz="2000" dirty="0">
                <a:solidFill>
                  <a:srgbClr val="252525"/>
                </a:solidFill>
                <a:latin typeface="Calisto MT"/>
                <a:cs typeface="Calisto MT"/>
              </a:rPr>
              <a:t>to  pass</a:t>
            </a:r>
            <a:endParaRPr sz="2000">
              <a:latin typeface="Calisto MT"/>
              <a:cs typeface="Calisto MT"/>
            </a:endParaRPr>
          </a:p>
          <a:p>
            <a:pPr marL="355600" marR="143510" indent="-342900" algn="just">
              <a:lnSpc>
                <a:spcPts val="2160"/>
              </a:lnSpc>
              <a:spcBef>
                <a:spcPts val="1865"/>
              </a:spcBef>
              <a:buClr>
                <a:srgbClr val="3B551A"/>
              </a:buClr>
              <a:buSzPct val="102777"/>
              <a:buAutoNum type="arabicParenR"/>
              <a:tabLst>
                <a:tab pos="355600" algn="l"/>
                <a:tab pos="356235" algn="l"/>
              </a:tabLst>
            </a:pPr>
            <a:r>
              <a:rPr sz="2000" dirty="0">
                <a:solidFill>
                  <a:srgbClr val="252525"/>
                </a:solidFill>
                <a:latin typeface="Calisto MT"/>
                <a:cs typeface="Calisto MT"/>
              </a:rPr>
              <a:t>The </a:t>
            </a:r>
            <a:r>
              <a:rPr sz="2000" spc="-10" dirty="0">
                <a:solidFill>
                  <a:srgbClr val="252525"/>
                </a:solidFill>
                <a:latin typeface="Calisto MT"/>
                <a:cs typeface="Calisto MT"/>
              </a:rPr>
              <a:t>firewall </a:t>
            </a:r>
            <a:r>
              <a:rPr sz="2000" dirty="0">
                <a:solidFill>
                  <a:srgbClr val="252525"/>
                </a:solidFill>
                <a:latin typeface="Calisto MT"/>
                <a:cs typeface="Calisto MT"/>
              </a:rPr>
              <a:t>is </a:t>
            </a:r>
            <a:r>
              <a:rPr sz="2000" spc="-5" dirty="0">
                <a:solidFill>
                  <a:srgbClr val="252525"/>
                </a:solidFill>
                <a:latin typeface="Calisto MT"/>
                <a:cs typeface="Calisto MT"/>
              </a:rPr>
              <a:t>secure</a:t>
            </a:r>
            <a:r>
              <a:rPr sz="2000" spc="-105" dirty="0">
                <a:solidFill>
                  <a:srgbClr val="252525"/>
                </a:solidFill>
                <a:latin typeface="Calisto MT"/>
                <a:cs typeface="Calisto MT"/>
              </a:rPr>
              <a:t> </a:t>
            </a:r>
            <a:r>
              <a:rPr sz="2000" dirty="0">
                <a:solidFill>
                  <a:srgbClr val="252525"/>
                </a:solidFill>
                <a:latin typeface="Calisto MT"/>
                <a:cs typeface="Calisto MT"/>
              </a:rPr>
              <a:t>against  </a:t>
            </a:r>
            <a:r>
              <a:rPr sz="2000" spc="-5" dirty="0">
                <a:solidFill>
                  <a:srgbClr val="252525"/>
                </a:solidFill>
                <a:latin typeface="Calisto MT"/>
                <a:cs typeface="Calisto MT"/>
              </a:rPr>
              <a:t>attacks</a:t>
            </a:r>
            <a:endParaRPr sz="2000">
              <a:latin typeface="Calisto MT"/>
              <a:cs typeface="Calisto MT"/>
            </a:endParaRPr>
          </a:p>
        </p:txBody>
      </p:sp>
      <p:sp>
        <p:nvSpPr>
          <p:cNvPr id="7" name="Slide Number Placeholder 6"/>
          <p:cNvSpPr>
            <a:spLocks noGrp="1"/>
          </p:cNvSpPr>
          <p:nvPr>
            <p:ph type="sldNum" sz="quarter" idx="12"/>
          </p:nvPr>
        </p:nvSpPr>
        <p:spPr/>
        <p:txBody>
          <a:bodyPr/>
          <a:lstStyle/>
          <a:p>
            <a:fld id="{DA8ACAA1-99C5-4F50-B487-84519752EF36}"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7528560" y="768095"/>
            <a:ext cx="1389888" cy="1469136"/>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743323" y="604577"/>
            <a:ext cx="8725145" cy="817531"/>
          </a:xfrm>
          <a:prstGeom prst="rect">
            <a:avLst/>
          </a:prstGeom>
        </p:spPr>
        <p:txBody>
          <a:bodyPr vert="horz" wrap="square" lIns="0" tIns="123825" rIns="0" bIns="0" rtlCol="0">
            <a:spAutoFit/>
          </a:bodyPr>
          <a:lstStyle/>
          <a:p>
            <a:pPr marL="2214245" marR="5080" indent="-1132840">
              <a:lnSpc>
                <a:spcPts val="5400"/>
              </a:lnSpc>
              <a:spcBef>
                <a:spcPts val="975"/>
              </a:spcBef>
            </a:pPr>
            <a:r>
              <a:rPr lang="en-US" b="1" spc="-5" dirty="0" smtClean="0"/>
              <a:t>Operating Systems  Hardening</a:t>
            </a:r>
            <a:endParaRPr b="1" spc="-5" dirty="0"/>
          </a:p>
        </p:txBody>
      </p:sp>
      <p:sp>
        <p:nvSpPr>
          <p:cNvPr id="6" name="object 6"/>
          <p:cNvSpPr txBox="1"/>
          <p:nvPr/>
        </p:nvSpPr>
        <p:spPr>
          <a:xfrm>
            <a:off x="1021364" y="1968846"/>
            <a:ext cx="10084645" cy="3653790"/>
          </a:xfrm>
          <a:prstGeom prst="rect">
            <a:avLst/>
          </a:prstGeom>
        </p:spPr>
        <p:txBody>
          <a:bodyPr vert="horz" wrap="square" lIns="0" tIns="88900" rIns="0" bIns="0" rtlCol="0">
            <a:spAutoFit/>
          </a:bodyPr>
          <a:lstStyle/>
          <a:p>
            <a:pPr marL="294640" indent="-281940">
              <a:lnSpc>
                <a:spcPct val="100000"/>
              </a:lnSpc>
              <a:spcBef>
                <a:spcPts val="700"/>
              </a:spcBef>
              <a:buClr>
                <a:srgbClr val="3B551A"/>
              </a:buClr>
              <a:buSzPct val="75000"/>
              <a:buFont typeface="Wingdings"/>
              <a:buChar char=""/>
              <a:tabLst>
                <a:tab pos="294005" algn="l"/>
                <a:tab pos="294640" algn="l"/>
              </a:tabLst>
            </a:pPr>
            <a:r>
              <a:rPr sz="1800" dirty="0">
                <a:solidFill>
                  <a:srgbClr val="252525"/>
                </a:solidFill>
                <a:latin typeface="Calisto MT"/>
                <a:cs typeface="Calisto MT"/>
              </a:rPr>
              <a:t>Basic steps to use to </a:t>
            </a:r>
            <a:r>
              <a:rPr sz="1800" spc="-5" dirty="0">
                <a:solidFill>
                  <a:srgbClr val="252525"/>
                </a:solidFill>
                <a:latin typeface="Calisto MT"/>
                <a:cs typeface="Calisto MT"/>
              </a:rPr>
              <a:t>secure </a:t>
            </a:r>
            <a:r>
              <a:rPr sz="1800" dirty="0">
                <a:solidFill>
                  <a:srgbClr val="252525"/>
                </a:solidFill>
                <a:latin typeface="Calisto MT"/>
                <a:cs typeface="Calisto MT"/>
              </a:rPr>
              <a:t>an operating</a:t>
            </a:r>
            <a:r>
              <a:rPr sz="1800" spc="-90" dirty="0">
                <a:solidFill>
                  <a:srgbClr val="252525"/>
                </a:solidFill>
                <a:latin typeface="Calisto MT"/>
                <a:cs typeface="Calisto MT"/>
              </a:rPr>
              <a:t> </a:t>
            </a:r>
            <a:r>
              <a:rPr sz="1800" dirty="0">
                <a:solidFill>
                  <a:srgbClr val="252525"/>
                </a:solidFill>
                <a:latin typeface="Calisto MT"/>
                <a:cs typeface="Calisto MT"/>
              </a:rPr>
              <a:t>system:</a:t>
            </a:r>
            <a:endParaRPr sz="1800">
              <a:latin typeface="Calisto MT"/>
              <a:cs typeface="Calisto MT"/>
            </a:endParaRPr>
          </a:p>
          <a:p>
            <a:pPr marL="873760" lvl="1" indent="-283210">
              <a:lnSpc>
                <a:spcPct val="100000"/>
              </a:lnSpc>
              <a:spcBef>
                <a:spcPts val="600"/>
              </a:spcBef>
              <a:buClr>
                <a:srgbClr val="3B551A"/>
              </a:buClr>
              <a:buSzPct val="75000"/>
              <a:buFont typeface="Wingdings"/>
              <a:buChar char=""/>
              <a:tabLst>
                <a:tab pos="873760" algn="l"/>
                <a:tab pos="874394" algn="l"/>
              </a:tabLst>
            </a:pPr>
            <a:r>
              <a:rPr sz="1800" spc="-5" dirty="0">
                <a:solidFill>
                  <a:srgbClr val="252525"/>
                </a:solidFill>
                <a:latin typeface="Calisto MT"/>
                <a:cs typeface="Calisto MT"/>
              </a:rPr>
              <a:t>Install </a:t>
            </a:r>
            <a:r>
              <a:rPr sz="1800" dirty="0">
                <a:solidFill>
                  <a:srgbClr val="252525"/>
                </a:solidFill>
                <a:latin typeface="Calisto MT"/>
                <a:cs typeface="Calisto MT"/>
              </a:rPr>
              <a:t>and </a:t>
            </a:r>
            <a:r>
              <a:rPr sz="1800" spc="-5" dirty="0">
                <a:solidFill>
                  <a:srgbClr val="252525"/>
                </a:solidFill>
                <a:latin typeface="Calisto MT"/>
                <a:cs typeface="Calisto MT"/>
              </a:rPr>
              <a:t>patch </a:t>
            </a:r>
            <a:r>
              <a:rPr sz="1800" dirty="0">
                <a:solidFill>
                  <a:srgbClr val="252525"/>
                </a:solidFill>
                <a:latin typeface="Calisto MT"/>
                <a:cs typeface="Calisto MT"/>
              </a:rPr>
              <a:t>the operating</a:t>
            </a:r>
            <a:r>
              <a:rPr sz="1800" spc="-45" dirty="0">
                <a:solidFill>
                  <a:srgbClr val="252525"/>
                </a:solidFill>
                <a:latin typeface="Calisto MT"/>
                <a:cs typeface="Calisto MT"/>
              </a:rPr>
              <a:t> </a:t>
            </a:r>
            <a:r>
              <a:rPr sz="1800" dirty="0">
                <a:solidFill>
                  <a:srgbClr val="252525"/>
                </a:solidFill>
                <a:latin typeface="Calisto MT"/>
                <a:cs typeface="Calisto MT"/>
              </a:rPr>
              <a:t>system</a:t>
            </a:r>
            <a:endParaRPr sz="1800">
              <a:latin typeface="Calisto MT"/>
              <a:cs typeface="Calisto MT"/>
            </a:endParaRPr>
          </a:p>
          <a:p>
            <a:pPr marL="873760" lvl="1" indent="-283210">
              <a:lnSpc>
                <a:spcPct val="100000"/>
              </a:lnSpc>
              <a:spcBef>
                <a:spcPts val="600"/>
              </a:spcBef>
              <a:buClr>
                <a:srgbClr val="3B551A"/>
              </a:buClr>
              <a:buSzPct val="75000"/>
              <a:buFont typeface="Wingdings"/>
              <a:buChar char=""/>
              <a:tabLst>
                <a:tab pos="873760" algn="l"/>
                <a:tab pos="874394" algn="l"/>
              </a:tabLst>
            </a:pPr>
            <a:r>
              <a:rPr sz="1800" spc="-5" dirty="0">
                <a:solidFill>
                  <a:srgbClr val="252525"/>
                </a:solidFill>
                <a:latin typeface="Calisto MT"/>
                <a:cs typeface="Calisto MT"/>
              </a:rPr>
              <a:t>Harden and configure </a:t>
            </a:r>
            <a:r>
              <a:rPr sz="1800" dirty="0">
                <a:solidFill>
                  <a:srgbClr val="252525"/>
                </a:solidFill>
                <a:latin typeface="Calisto MT"/>
                <a:cs typeface="Calisto MT"/>
              </a:rPr>
              <a:t>the </a:t>
            </a:r>
            <a:r>
              <a:rPr sz="1800" spc="-5" dirty="0">
                <a:solidFill>
                  <a:srgbClr val="252525"/>
                </a:solidFill>
                <a:latin typeface="Calisto MT"/>
                <a:cs typeface="Calisto MT"/>
              </a:rPr>
              <a:t>operating system </a:t>
            </a:r>
            <a:r>
              <a:rPr sz="1800" dirty="0">
                <a:solidFill>
                  <a:srgbClr val="252525"/>
                </a:solidFill>
                <a:latin typeface="Calisto MT"/>
                <a:cs typeface="Calisto MT"/>
              </a:rPr>
              <a:t>to </a:t>
            </a:r>
            <a:r>
              <a:rPr sz="1800" spc="-10" dirty="0">
                <a:solidFill>
                  <a:srgbClr val="252525"/>
                </a:solidFill>
                <a:latin typeface="Calisto MT"/>
                <a:cs typeface="Calisto MT"/>
              </a:rPr>
              <a:t>adequately </a:t>
            </a:r>
            <a:r>
              <a:rPr sz="1800" spc="-5" dirty="0">
                <a:solidFill>
                  <a:srgbClr val="252525"/>
                </a:solidFill>
                <a:latin typeface="Calisto MT"/>
                <a:cs typeface="Calisto MT"/>
              </a:rPr>
              <a:t>address the</a:t>
            </a:r>
            <a:endParaRPr sz="1800">
              <a:latin typeface="Calisto MT"/>
              <a:cs typeface="Calisto MT"/>
            </a:endParaRPr>
          </a:p>
          <a:p>
            <a:pPr marL="873760">
              <a:lnSpc>
                <a:spcPct val="100000"/>
              </a:lnSpc>
            </a:pPr>
            <a:r>
              <a:rPr sz="1800" spc="-5" dirty="0">
                <a:solidFill>
                  <a:srgbClr val="252525"/>
                </a:solidFill>
                <a:latin typeface="Calisto MT"/>
                <a:cs typeface="Calisto MT"/>
              </a:rPr>
              <a:t>identified security </a:t>
            </a:r>
            <a:r>
              <a:rPr sz="1800" dirty="0">
                <a:solidFill>
                  <a:srgbClr val="252525"/>
                </a:solidFill>
                <a:latin typeface="Calisto MT"/>
                <a:cs typeface="Calisto MT"/>
              </a:rPr>
              <a:t>needs of </a:t>
            </a:r>
            <a:r>
              <a:rPr sz="1800" spc="-5" dirty="0">
                <a:solidFill>
                  <a:srgbClr val="252525"/>
                </a:solidFill>
                <a:latin typeface="Calisto MT"/>
                <a:cs typeface="Calisto MT"/>
              </a:rPr>
              <a:t>the system</a:t>
            </a:r>
            <a:r>
              <a:rPr sz="1800" spc="105" dirty="0">
                <a:solidFill>
                  <a:srgbClr val="252525"/>
                </a:solidFill>
                <a:latin typeface="Calisto MT"/>
                <a:cs typeface="Calisto MT"/>
              </a:rPr>
              <a:t> </a:t>
            </a:r>
            <a:r>
              <a:rPr sz="1800" spc="-5" dirty="0">
                <a:solidFill>
                  <a:srgbClr val="252525"/>
                </a:solidFill>
                <a:latin typeface="Calisto MT"/>
                <a:cs typeface="Calisto MT"/>
              </a:rPr>
              <a:t>by:</a:t>
            </a:r>
            <a:endParaRPr sz="1800">
              <a:latin typeface="Calisto MT"/>
              <a:cs typeface="Calisto MT"/>
            </a:endParaRPr>
          </a:p>
          <a:p>
            <a:pPr marL="1437640" lvl="2" indent="-281940">
              <a:lnSpc>
                <a:spcPct val="100000"/>
              </a:lnSpc>
              <a:spcBef>
                <a:spcPts val="600"/>
              </a:spcBef>
              <a:buClr>
                <a:srgbClr val="3B551A"/>
              </a:buClr>
              <a:buSzPct val="75000"/>
              <a:buFont typeface="Wingdings"/>
              <a:buChar char=""/>
              <a:tabLst>
                <a:tab pos="1437640" algn="l"/>
                <a:tab pos="1438275" algn="l"/>
              </a:tabLst>
            </a:pPr>
            <a:r>
              <a:rPr sz="1800" spc="-5" dirty="0">
                <a:solidFill>
                  <a:srgbClr val="252525"/>
                </a:solidFill>
                <a:latin typeface="Calisto MT"/>
                <a:cs typeface="Calisto MT"/>
              </a:rPr>
              <a:t>removing </a:t>
            </a:r>
            <a:r>
              <a:rPr sz="1800" dirty="0">
                <a:solidFill>
                  <a:srgbClr val="252525"/>
                </a:solidFill>
                <a:latin typeface="Calisto MT"/>
                <a:cs typeface="Calisto MT"/>
              </a:rPr>
              <a:t>unnecessary </a:t>
            </a:r>
            <a:r>
              <a:rPr sz="1800" spc="-5" dirty="0">
                <a:solidFill>
                  <a:srgbClr val="252525"/>
                </a:solidFill>
                <a:latin typeface="Calisto MT"/>
                <a:cs typeface="Calisto MT"/>
              </a:rPr>
              <a:t>services, </a:t>
            </a:r>
            <a:r>
              <a:rPr sz="1800" spc="-10" dirty="0">
                <a:solidFill>
                  <a:srgbClr val="252525"/>
                </a:solidFill>
                <a:latin typeface="Calisto MT"/>
                <a:cs typeface="Calisto MT"/>
              </a:rPr>
              <a:t>applications, </a:t>
            </a:r>
            <a:r>
              <a:rPr sz="1800" spc="-5" dirty="0">
                <a:solidFill>
                  <a:srgbClr val="252525"/>
                </a:solidFill>
                <a:latin typeface="Calisto MT"/>
                <a:cs typeface="Calisto MT"/>
              </a:rPr>
              <a:t>and</a:t>
            </a:r>
            <a:r>
              <a:rPr sz="1800" spc="-70" dirty="0">
                <a:solidFill>
                  <a:srgbClr val="252525"/>
                </a:solidFill>
                <a:latin typeface="Calisto MT"/>
                <a:cs typeface="Calisto MT"/>
              </a:rPr>
              <a:t> </a:t>
            </a:r>
            <a:r>
              <a:rPr sz="1800" spc="-5" dirty="0">
                <a:solidFill>
                  <a:srgbClr val="252525"/>
                </a:solidFill>
                <a:latin typeface="Calisto MT"/>
                <a:cs typeface="Calisto MT"/>
              </a:rPr>
              <a:t>protocols</a:t>
            </a:r>
            <a:endParaRPr sz="1800">
              <a:latin typeface="Calisto MT"/>
              <a:cs typeface="Calisto MT"/>
            </a:endParaRPr>
          </a:p>
          <a:p>
            <a:pPr marL="1437640" lvl="2" indent="-281940">
              <a:lnSpc>
                <a:spcPct val="100000"/>
              </a:lnSpc>
              <a:spcBef>
                <a:spcPts val="600"/>
              </a:spcBef>
              <a:buClr>
                <a:srgbClr val="3B551A"/>
              </a:buClr>
              <a:buSzPct val="75000"/>
              <a:buFont typeface="Wingdings"/>
              <a:buChar char=""/>
              <a:tabLst>
                <a:tab pos="1437640" algn="l"/>
                <a:tab pos="1438275" algn="l"/>
              </a:tabLst>
            </a:pPr>
            <a:r>
              <a:rPr sz="1800" spc="-5" dirty="0">
                <a:solidFill>
                  <a:srgbClr val="252525"/>
                </a:solidFill>
                <a:latin typeface="Calisto MT"/>
                <a:cs typeface="Calisto MT"/>
              </a:rPr>
              <a:t>configuring </a:t>
            </a:r>
            <a:r>
              <a:rPr sz="1800" spc="-15" dirty="0">
                <a:solidFill>
                  <a:srgbClr val="252525"/>
                </a:solidFill>
                <a:latin typeface="Calisto MT"/>
                <a:cs typeface="Calisto MT"/>
              </a:rPr>
              <a:t>users, </a:t>
            </a:r>
            <a:r>
              <a:rPr sz="1800" dirty="0">
                <a:solidFill>
                  <a:srgbClr val="252525"/>
                </a:solidFill>
                <a:latin typeface="Calisto MT"/>
                <a:cs typeface="Calisto MT"/>
              </a:rPr>
              <a:t>groups and</a:t>
            </a:r>
            <a:r>
              <a:rPr sz="1800" spc="-55" dirty="0">
                <a:solidFill>
                  <a:srgbClr val="252525"/>
                </a:solidFill>
                <a:latin typeface="Calisto MT"/>
                <a:cs typeface="Calisto MT"/>
              </a:rPr>
              <a:t> </a:t>
            </a:r>
            <a:r>
              <a:rPr sz="1800" dirty="0">
                <a:solidFill>
                  <a:srgbClr val="252525"/>
                </a:solidFill>
                <a:latin typeface="Calisto MT"/>
                <a:cs typeface="Calisto MT"/>
              </a:rPr>
              <a:t>permissions</a:t>
            </a:r>
            <a:endParaRPr sz="1800">
              <a:latin typeface="Calisto MT"/>
              <a:cs typeface="Calisto MT"/>
            </a:endParaRPr>
          </a:p>
          <a:p>
            <a:pPr marL="1437640" lvl="2" indent="-281940">
              <a:lnSpc>
                <a:spcPct val="100000"/>
              </a:lnSpc>
              <a:spcBef>
                <a:spcPts val="605"/>
              </a:spcBef>
              <a:buClr>
                <a:srgbClr val="3B551A"/>
              </a:buClr>
              <a:buSzPct val="75000"/>
              <a:buFont typeface="Wingdings"/>
              <a:buChar char=""/>
              <a:tabLst>
                <a:tab pos="1437640" algn="l"/>
                <a:tab pos="1438275" algn="l"/>
              </a:tabLst>
            </a:pPr>
            <a:r>
              <a:rPr sz="1800" spc="-5" dirty="0">
                <a:solidFill>
                  <a:srgbClr val="252525"/>
                </a:solidFill>
                <a:latin typeface="Calisto MT"/>
                <a:cs typeface="Calisto MT"/>
              </a:rPr>
              <a:t>configuring resource</a:t>
            </a:r>
            <a:r>
              <a:rPr sz="1800" spc="-30" dirty="0">
                <a:solidFill>
                  <a:srgbClr val="252525"/>
                </a:solidFill>
                <a:latin typeface="Calisto MT"/>
                <a:cs typeface="Calisto MT"/>
              </a:rPr>
              <a:t> </a:t>
            </a:r>
            <a:r>
              <a:rPr sz="1800" spc="-5" dirty="0">
                <a:solidFill>
                  <a:srgbClr val="252525"/>
                </a:solidFill>
                <a:latin typeface="Calisto MT"/>
                <a:cs typeface="Calisto MT"/>
              </a:rPr>
              <a:t>controls</a:t>
            </a:r>
            <a:endParaRPr sz="1800">
              <a:latin typeface="Calisto MT"/>
              <a:cs typeface="Calisto MT"/>
            </a:endParaRPr>
          </a:p>
          <a:p>
            <a:pPr marL="873760" marR="19685" lvl="1" indent="-283210">
              <a:lnSpc>
                <a:spcPct val="100000"/>
              </a:lnSpc>
              <a:spcBef>
                <a:spcPts val="600"/>
              </a:spcBef>
              <a:buClr>
                <a:srgbClr val="3B551A"/>
              </a:buClr>
              <a:buSzPct val="75000"/>
              <a:buFont typeface="Wingdings"/>
              <a:buChar char=""/>
              <a:tabLst>
                <a:tab pos="873760" algn="l"/>
                <a:tab pos="874394" algn="l"/>
              </a:tabLst>
            </a:pPr>
            <a:r>
              <a:rPr sz="1800" spc="-5" dirty="0">
                <a:solidFill>
                  <a:srgbClr val="252525"/>
                </a:solidFill>
                <a:latin typeface="Calisto MT"/>
                <a:cs typeface="Calisto MT"/>
              </a:rPr>
              <a:t>Install </a:t>
            </a:r>
            <a:r>
              <a:rPr sz="1800" dirty="0">
                <a:solidFill>
                  <a:srgbClr val="252525"/>
                </a:solidFill>
                <a:latin typeface="Calisto MT"/>
                <a:cs typeface="Calisto MT"/>
              </a:rPr>
              <a:t>and </a:t>
            </a:r>
            <a:r>
              <a:rPr sz="1800" spc="-5" dirty="0">
                <a:solidFill>
                  <a:srgbClr val="252525"/>
                </a:solidFill>
                <a:latin typeface="Calisto MT"/>
                <a:cs typeface="Calisto MT"/>
              </a:rPr>
              <a:t>configure additional security </a:t>
            </a:r>
            <a:r>
              <a:rPr sz="1800" spc="-10" dirty="0">
                <a:solidFill>
                  <a:srgbClr val="252525"/>
                </a:solidFill>
                <a:latin typeface="Calisto MT"/>
                <a:cs typeface="Calisto MT"/>
              </a:rPr>
              <a:t>controls, </a:t>
            </a:r>
            <a:r>
              <a:rPr sz="1800" spc="-5" dirty="0">
                <a:solidFill>
                  <a:srgbClr val="252525"/>
                </a:solidFill>
                <a:latin typeface="Calisto MT"/>
                <a:cs typeface="Calisto MT"/>
              </a:rPr>
              <a:t>such </a:t>
            </a:r>
            <a:r>
              <a:rPr sz="1800" dirty="0">
                <a:solidFill>
                  <a:srgbClr val="252525"/>
                </a:solidFill>
                <a:latin typeface="Calisto MT"/>
                <a:cs typeface="Calisto MT"/>
              </a:rPr>
              <a:t>as </a:t>
            </a:r>
            <a:r>
              <a:rPr sz="1800" spc="-5" dirty="0">
                <a:solidFill>
                  <a:srgbClr val="252525"/>
                </a:solidFill>
                <a:latin typeface="Calisto MT"/>
                <a:cs typeface="Calisto MT"/>
              </a:rPr>
              <a:t>antivirus,  host-based </a:t>
            </a:r>
            <a:r>
              <a:rPr sz="1800" spc="-15" dirty="0">
                <a:solidFill>
                  <a:srgbClr val="252525"/>
                </a:solidFill>
                <a:latin typeface="Calisto MT"/>
                <a:cs typeface="Calisto MT"/>
              </a:rPr>
              <a:t>firewalls, </a:t>
            </a:r>
            <a:r>
              <a:rPr sz="1800" dirty="0">
                <a:solidFill>
                  <a:srgbClr val="252525"/>
                </a:solidFill>
                <a:latin typeface="Calisto MT"/>
                <a:cs typeface="Calisto MT"/>
              </a:rPr>
              <a:t>and intrusion </a:t>
            </a:r>
            <a:r>
              <a:rPr sz="1800" spc="-5" dirty="0">
                <a:solidFill>
                  <a:srgbClr val="252525"/>
                </a:solidFill>
                <a:latin typeface="Calisto MT"/>
                <a:cs typeface="Calisto MT"/>
              </a:rPr>
              <a:t>detection </a:t>
            </a:r>
            <a:r>
              <a:rPr sz="1800" dirty="0">
                <a:solidFill>
                  <a:srgbClr val="252525"/>
                </a:solidFill>
                <a:latin typeface="Calisto MT"/>
                <a:cs typeface="Calisto MT"/>
              </a:rPr>
              <a:t>systems </a:t>
            </a:r>
            <a:r>
              <a:rPr sz="1800" spc="-5" dirty="0">
                <a:solidFill>
                  <a:srgbClr val="252525"/>
                </a:solidFill>
                <a:latin typeface="Calisto MT"/>
                <a:cs typeface="Calisto MT"/>
              </a:rPr>
              <a:t>(IDS), </a:t>
            </a:r>
            <a:r>
              <a:rPr sz="1800" dirty="0">
                <a:solidFill>
                  <a:srgbClr val="252525"/>
                </a:solidFill>
                <a:latin typeface="Calisto MT"/>
                <a:cs typeface="Calisto MT"/>
              </a:rPr>
              <a:t>if</a:t>
            </a:r>
            <a:r>
              <a:rPr sz="1800" spc="110" dirty="0">
                <a:solidFill>
                  <a:srgbClr val="252525"/>
                </a:solidFill>
                <a:latin typeface="Calisto MT"/>
                <a:cs typeface="Calisto MT"/>
              </a:rPr>
              <a:t> </a:t>
            </a:r>
            <a:r>
              <a:rPr sz="1800" dirty="0">
                <a:solidFill>
                  <a:srgbClr val="252525"/>
                </a:solidFill>
                <a:latin typeface="Calisto MT"/>
                <a:cs typeface="Calisto MT"/>
              </a:rPr>
              <a:t>needed</a:t>
            </a:r>
            <a:endParaRPr sz="1800">
              <a:latin typeface="Calisto MT"/>
              <a:cs typeface="Calisto MT"/>
            </a:endParaRPr>
          </a:p>
          <a:p>
            <a:pPr marL="873760" marR="5080" lvl="1" indent="-283210">
              <a:lnSpc>
                <a:spcPct val="100000"/>
              </a:lnSpc>
              <a:spcBef>
                <a:spcPts val="600"/>
              </a:spcBef>
              <a:buClr>
                <a:srgbClr val="3B551A"/>
              </a:buClr>
              <a:buSzPct val="75000"/>
              <a:buFont typeface="Wingdings"/>
              <a:buChar char=""/>
              <a:tabLst>
                <a:tab pos="873760" algn="l"/>
                <a:tab pos="874394" algn="l"/>
              </a:tabLst>
            </a:pPr>
            <a:r>
              <a:rPr sz="1800" spc="-45" dirty="0">
                <a:solidFill>
                  <a:srgbClr val="252525"/>
                </a:solidFill>
                <a:latin typeface="Calisto MT"/>
                <a:cs typeface="Calisto MT"/>
              </a:rPr>
              <a:t>Test </a:t>
            </a:r>
            <a:r>
              <a:rPr sz="1800" dirty="0">
                <a:solidFill>
                  <a:srgbClr val="252525"/>
                </a:solidFill>
                <a:latin typeface="Calisto MT"/>
                <a:cs typeface="Calisto MT"/>
              </a:rPr>
              <a:t>the </a:t>
            </a:r>
            <a:r>
              <a:rPr sz="1800" spc="-5" dirty="0">
                <a:solidFill>
                  <a:srgbClr val="252525"/>
                </a:solidFill>
                <a:latin typeface="Calisto MT"/>
                <a:cs typeface="Calisto MT"/>
              </a:rPr>
              <a:t>security </a:t>
            </a:r>
            <a:r>
              <a:rPr sz="1800" dirty="0">
                <a:solidFill>
                  <a:srgbClr val="252525"/>
                </a:solidFill>
                <a:latin typeface="Calisto MT"/>
                <a:cs typeface="Calisto MT"/>
              </a:rPr>
              <a:t>of the </a:t>
            </a:r>
            <a:r>
              <a:rPr sz="1800" spc="-5" dirty="0">
                <a:solidFill>
                  <a:srgbClr val="252525"/>
                </a:solidFill>
                <a:latin typeface="Calisto MT"/>
                <a:cs typeface="Calisto MT"/>
              </a:rPr>
              <a:t>basic operating </a:t>
            </a:r>
            <a:r>
              <a:rPr sz="1800" dirty="0">
                <a:solidFill>
                  <a:srgbClr val="252525"/>
                </a:solidFill>
                <a:latin typeface="Calisto MT"/>
                <a:cs typeface="Calisto MT"/>
              </a:rPr>
              <a:t>system to </a:t>
            </a:r>
            <a:r>
              <a:rPr sz="1800" spc="-5" dirty="0">
                <a:solidFill>
                  <a:srgbClr val="252525"/>
                </a:solidFill>
                <a:latin typeface="Calisto MT"/>
                <a:cs typeface="Calisto MT"/>
              </a:rPr>
              <a:t>ensure </a:t>
            </a:r>
            <a:r>
              <a:rPr sz="1800" dirty="0">
                <a:solidFill>
                  <a:srgbClr val="252525"/>
                </a:solidFill>
                <a:latin typeface="Calisto MT"/>
                <a:cs typeface="Calisto MT"/>
              </a:rPr>
              <a:t>that the </a:t>
            </a:r>
            <a:r>
              <a:rPr sz="1800" spc="0" dirty="0">
                <a:solidFill>
                  <a:srgbClr val="252525"/>
                </a:solidFill>
                <a:latin typeface="Calisto MT"/>
                <a:cs typeface="Calisto MT"/>
              </a:rPr>
              <a:t>steps  </a:t>
            </a:r>
            <a:r>
              <a:rPr sz="1800" dirty="0">
                <a:solidFill>
                  <a:srgbClr val="252525"/>
                </a:solidFill>
                <a:latin typeface="Calisto MT"/>
                <a:cs typeface="Calisto MT"/>
              </a:rPr>
              <a:t>taken </a:t>
            </a:r>
            <a:r>
              <a:rPr sz="1800" spc="-5" dirty="0">
                <a:solidFill>
                  <a:srgbClr val="252525"/>
                </a:solidFill>
                <a:latin typeface="Calisto MT"/>
                <a:cs typeface="Calisto MT"/>
              </a:rPr>
              <a:t>adequately address its security</a:t>
            </a:r>
            <a:r>
              <a:rPr sz="1800" spc="-60" dirty="0">
                <a:solidFill>
                  <a:srgbClr val="252525"/>
                </a:solidFill>
                <a:latin typeface="Calisto MT"/>
                <a:cs typeface="Calisto MT"/>
              </a:rPr>
              <a:t> </a:t>
            </a:r>
            <a:r>
              <a:rPr sz="1800" spc="-5" dirty="0">
                <a:solidFill>
                  <a:srgbClr val="252525"/>
                </a:solidFill>
                <a:latin typeface="Calisto MT"/>
                <a:cs typeface="Calisto MT"/>
              </a:rPr>
              <a:t>needs</a:t>
            </a:r>
            <a:endParaRPr sz="1800">
              <a:latin typeface="Calisto MT"/>
              <a:cs typeface="Calisto MT"/>
            </a:endParaRPr>
          </a:p>
        </p:txBody>
      </p:sp>
      <p:sp>
        <p:nvSpPr>
          <p:cNvPr id="7" name="Slide Number Placeholder 6"/>
          <p:cNvSpPr>
            <a:spLocks noGrp="1"/>
          </p:cNvSpPr>
          <p:nvPr>
            <p:ph type="sldNum" sz="quarter" idx="12"/>
          </p:nvPr>
        </p:nvSpPr>
        <p:spPr/>
        <p:txBody>
          <a:bodyPr/>
          <a:lstStyle/>
          <a:p>
            <a:fld id="{DA8ACAA1-99C5-4F50-B487-84519752EF36}"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Arial"/>
              </a:rPr>
              <a:t>Operating System Installation:</a:t>
            </a:r>
            <a:br>
              <a:rPr lang="en-US" sz="3600" dirty="0" smtClean="0">
                <a:latin typeface="Arial"/>
              </a:rPr>
            </a:br>
            <a:r>
              <a:rPr lang="en-US" sz="3600" dirty="0" smtClean="0">
                <a:latin typeface="Arial"/>
              </a:rPr>
              <a:t>Initial Setup and Patching</a:t>
            </a:r>
            <a:endParaRPr lang="en-US" sz="4000" b="1" dirty="0"/>
          </a:p>
        </p:txBody>
      </p:sp>
      <p:graphicFrame>
        <p:nvGraphicFramePr>
          <p:cNvPr id="6" name="Content Placeholder 5"/>
          <p:cNvGraphicFramePr>
            <a:graphicFrameLocks noGrp="1"/>
          </p:cNvGraphicFramePr>
          <p:nvPr>
            <p:ph idx="1"/>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DA8ACAA1-99C5-4F50-B487-84519752EF36}"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9993375" y="883920"/>
            <a:ext cx="1186688" cy="1249679"/>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849932" y="808084"/>
            <a:ext cx="8618533" cy="715581"/>
          </a:xfrm>
          <a:prstGeom prst="rect">
            <a:avLst/>
          </a:prstGeom>
        </p:spPr>
        <p:txBody>
          <a:bodyPr vert="horz" wrap="square" lIns="0" tIns="22860" rIns="0" bIns="0" rtlCol="0">
            <a:spAutoFit/>
          </a:bodyPr>
          <a:lstStyle/>
          <a:p>
            <a:pPr marL="390525" marR="5080" indent="-378460">
              <a:lnSpc>
                <a:spcPts val="5400"/>
              </a:lnSpc>
              <a:spcBef>
                <a:spcPts val="180"/>
              </a:spcBef>
              <a:tabLst>
                <a:tab pos="4711065" algn="l"/>
              </a:tabLst>
            </a:pPr>
            <a:r>
              <a:rPr sz="2800" b="1" spc="-60" dirty="0"/>
              <a:t>Remove </a:t>
            </a:r>
            <a:r>
              <a:rPr sz="2800" b="1" spc="0" dirty="0"/>
              <a:t>Unnecessary </a:t>
            </a:r>
            <a:r>
              <a:rPr sz="2800" b="1" spc="-5" dirty="0"/>
              <a:t>Services,  </a:t>
            </a:r>
            <a:r>
              <a:rPr sz="2800" b="1" spc="-10" dirty="0"/>
              <a:t>Applications</a:t>
            </a:r>
            <a:r>
              <a:rPr sz="2800" b="1" spc="-10"/>
              <a:t>,</a:t>
            </a:r>
            <a:r>
              <a:rPr sz="2800" b="1" spc="-20"/>
              <a:t> </a:t>
            </a:r>
            <a:r>
              <a:rPr sz="2800" b="1" smtClean="0"/>
              <a:t>and</a:t>
            </a:r>
            <a:r>
              <a:rPr lang="en-US" sz="2800" b="1" dirty="0" smtClean="0"/>
              <a:t> </a:t>
            </a:r>
            <a:r>
              <a:rPr sz="2800" b="1" smtClean="0"/>
              <a:t>Protocols</a:t>
            </a:r>
            <a:endParaRPr sz="2800" b="1"/>
          </a:p>
        </p:txBody>
      </p:sp>
      <p:sp>
        <p:nvSpPr>
          <p:cNvPr id="6" name="object 6"/>
          <p:cNvSpPr txBox="1"/>
          <p:nvPr/>
        </p:nvSpPr>
        <p:spPr>
          <a:xfrm>
            <a:off x="1019387" y="1769806"/>
            <a:ext cx="10243820" cy="3590469"/>
          </a:xfrm>
          <a:prstGeom prst="rect">
            <a:avLst/>
          </a:prstGeom>
        </p:spPr>
        <p:txBody>
          <a:bodyPr vert="horz" wrap="square" lIns="0" tIns="64769" rIns="0" bIns="0" rtlCol="0">
            <a:spAutoFit/>
          </a:bodyPr>
          <a:lstStyle/>
          <a:p>
            <a:pPr marL="294640" marR="23495" indent="-281940" algn="just">
              <a:lnSpc>
                <a:spcPct val="80000"/>
              </a:lnSpc>
              <a:spcBef>
                <a:spcPts val="509"/>
              </a:spcBef>
              <a:buClr>
                <a:srgbClr val="3B551A"/>
              </a:buClr>
              <a:buSzPct val="73529"/>
              <a:buFont typeface="Wingdings"/>
              <a:buChar char=""/>
              <a:tabLst>
                <a:tab pos="294640" algn="l"/>
                <a:tab pos="295275" algn="l"/>
              </a:tabLst>
            </a:pPr>
            <a:r>
              <a:rPr sz="2000" dirty="0">
                <a:solidFill>
                  <a:srgbClr val="252525"/>
                </a:solidFill>
                <a:cs typeface="Calisto MT"/>
              </a:rPr>
              <a:t>The system </a:t>
            </a:r>
            <a:r>
              <a:rPr sz="2000" spc="-5" dirty="0">
                <a:solidFill>
                  <a:srgbClr val="252525"/>
                </a:solidFill>
                <a:cs typeface="Calisto MT"/>
              </a:rPr>
              <a:t>planning </a:t>
            </a:r>
            <a:r>
              <a:rPr sz="2000" dirty="0">
                <a:solidFill>
                  <a:srgbClr val="252525"/>
                </a:solidFill>
                <a:cs typeface="Calisto MT"/>
              </a:rPr>
              <a:t>process should identify what is </a:t>
            </a:r>
            <a:r>
              <a:rPr sz="2000" spc="-5" dirty="0">
                <a:solidFill>
                  <a:srgbClr val="252525"/>
                </a:solidFill>
                <a:cs typeface="Calisto MT"/>
              </a:rPr>
              <a:t>actually required </a:t>
            </a:r>
            <a:r>
              <a:rPr sz="2000" dirty="0">
                <a:solidFill>
                  <a:srgbClr val="252525"/>
                </a:solidFill>
                <a:cs typeface="Calisto MT"/>
              </a:rPr>
              <a:t>for a </a:t>
            </a:r>
            <a:r>
              <a:rPr sz="2000" spc="-20" dirty="0">
                <a:solidFill>
                  <a:srgbClr val="252525"/>
                </a:solidFill>
                <a:cs typeface="Calisto MT"/>
              </a:rPr>
              <a:t>given  </a:t>
            </a:r>
            <a:r>
              <a:rPr sz="2000" dirty="0">
                <a:solidFill>
                  <a:srgbClr val="252525"/>
                </a:solidFill>
                <a:cs typeface="Calisto MT"/>
              </a:rPr>
              <a:t>system so that a suitable </a:t>
            </a:r>
            <a:r>
              <a:rPr sz="2000" spc="-20" dirty="0">
                <a:solidFill>
                  <a:srgbClr val="252525"/>
                </a:solidFill>
                <a:cs typeface="Calisto MT"/>
              </a:rPr>
              <a:t>level </a:t>
            </a:r>
            <a:r>
              <a:rPr sz="2000" dirty="0">
                <a:solidFill>
                  <a:srgbClr val="252525"/>
                </a:solidFill>
                <a:cs typeface="Calisto MT"/>
              </a:rPr>
              <a:t>of functionality is </a:t>
            </a:r>
            <a:r>
              <a:rPr sz="2000" spc="-5" dirty="0">
                <a:solidFill>
                  <a:srgbClr val="252525"/>
                </a:solidFill>
                <a:cs typeface="Calisto MT"/>
              </a:rPr>
              <a:t>provided, </a:t>
            </a:r>
            <a:r>
              <a:rPr sz="2000" dirty="0">
                <a:solidFill>
                  <a:srgbClr val="252525"/>
                </a:solidFill>
                <a:cs typeface="Calisto MT"/>
              </a:rPr>
              <a:t>while eliminating  </a:t>
            </a:r>
            <a:r>
              <a:rPr sz="2000" spc="-5" dirty="0">
                <a:solidFill>
                  <a:srgbClr val="252525"/>
                </a:solidFill>
                <a:cs typeface="Calisto MT"/>
              </a:rPr>
              <a:t>software </a:t>
            </a:r>
            <a:r>
              <a:rPr sz="2000" dirty="0">
                <a:solidFill>
                  <a:srgbClr val="252525"/>
                </a:solidFill>
                <a:cs typeface="Calisto MT"/>
              </a:rPr>
              <a:t>that is not </a:t>
            </a:r>
            <a:r>
              <a:rPr sz="2000" spc="-5" dirty="0">
                <a:solidFill>
                  <a:srgbClr val="252525"/>
                </a:solidFill>
                <a:cs typeface="Calisto MT"/>
              </a:rPr>
              <a:t>required </a:t>
            </a:r>
            <a:r>
              <a:rPr sz="2000" dirty="0">
                <a:solidFill>
                  <a:srgbClr val="252525"/>
                </a:solidFill>
                <a:cs typeface="Calisto MT"/>
              </a:rPr>
              <a:t>to </a:t>
            </a:r>
            <a:r>
              <a:rPr sz="2000" spc="-15" dirty="0">
                <a:solidFill>
                  <a:srgbClr val="252525"/>
                </a:solidFill>
                <a:cs typeface="Calisto MT"/>
              </a:rPr>
              <a:t>improve</a:t>
            </a:r>
            <a:r>
              <a:rPr sz="2000" spc="-40" dirty="0">
                <a:solidFill>
                  <a:srgbClr val="252525"/>
                </a:solidFill>
                <a:cs typeface="Calisto MT"/>
              </a:rPr>
              <a:t> </a:t>
            </a:r>
            <a:r>
              <a:rPr sz="2000" dirty="0">
                <a:solidFill>
                  <a:srgbClr val="252525"/>
                </a:solidFill>
                <a:cs typeface="Calisto MT"/>
              </a:rPr>
              <a:t>security</a:t>
            </a:r>
            <a:endParaRPr sz="2000">
              <a:cs typeface="Calisto MT"/>
            </a:endParaRPr>
          </a:p>
          <a:p>
            <a:pPr marL="294640" marR="226695" indent="-281940" algn="just">
              <a:lnSpc>
                <a:spcPts val="1630"/>
              </a:lnSpc>
              <a:buClr>
                <a:srgbClr val="3B551A"/>
              </a:buClr>
              <a:buSzPct val="73529"/>
              <a:buFont typeface="Wingdings"/>
              <a:buChar char=""/>
              <a:tabLst>
                <a:tab pos="294640" algn="l"/>
                <a:tab pos="295275" algn="l"/>
              </a:tabLst>
            </a:pPr>
            <a:r>
              <a:rPr sz="2000" smtClean="0">
                <a:solidFill>
                  <a:srgbClr val="252525"/>
                </a:solidFill>
                <a:cs typeface="Calisto MT"/>
              </a:rPr>
              <a:t>When </a:t>
            </a:r>
            <a:r>
              <a:rPr sz="2000" spc="-5" dirty="0">
                <a:solidFill>
                  <a:srgbClr val="252525"/>
                </a:solidFill>
                <a:cs typeface="Calisto MT"/>
              </a:rPr>
              <a:t>performing </a:t>
            </a:r>
            <a:r>
              <a:rPr sz="2000" dirty="0">
                <a:solidFill>
                  <a:srgbClr val="252525"/>
                </a:solidFill>
                <a:cs typeface="Calisto MT"/>
              </a:rPr>
              <a:t>the initial </a:t>
            </a:r>
            <a:r>
              <a:rPr sz="2000" spc="-5" dirty="0">
                <a:solidFill>
                  <a:srgbClr val="252525"/>
                </a:solidFill>
                <a:cs typeface="Calisto MT"/>
              </a:rPr>
              <a:t>installation </a:t>
            </a:r>
            <a:r>
              <a:rPr sz="2000" dirty="0">
                <a:solidFill>
                  <a:srgbClr val="252525"/>
                </a:solidFill>
                <a:cs typeface="Calisto MT"/>
              </a:rPr>
              <a:t>the </a:t>
            </a:r>
            <a:r>
              <a:rPr sz="2000" spc="-5" dirty="0">
                <a:solidFill>
                  <a:srgbClr val="252525"/>
                </a:solidFill>
                <a:cs typeface="Calisto MT"/>
              </a:rPr>
              <a:t>supplied </a:t>
            </a:r>
            <a:r>
              <a:rPr sz="2000" dirty="0">
                <a:solidFill>
                  <a:srgbClr val="252525"/>
                </a:solidFill>
                <a:cs typeface="Calisto MT"/>
              </a:rPr>
              <a:t>defaults should not </a:t>
            </a:r>
            <a:r>
              <a:rPr sz="2000" spc="-5" dirty="0">
                <a:solidFill>
                  <a:srgbClr val="252525"/>
                </a:solidFill>
                <a:cs typeface="Calisto MT"/>
              </a:rPr>
              <a:t>be  </a:t>
            </a:r>
            <a:r>
              <a:rPr sz="2000" dirty="0">
                <a:solidFill>
                  <a:srgbClr val="252525"/>
                </a:solidFill>
                <a:cs typeface="Calisto MT"/>
              </a:rPr>
              <a:t>used, </a:t>
            </a:r>
            <a:r>
              <a:rPr sz="2000" spc="-5" dirty="0">
                <a:solidFill>
                  <a:srgbClr val="252525"/>
                </a:solidFill>
                <a:cs typeface="Calisto MT"/>
              </a:rPr>
              <a:t>but rather </a:t>
            </a:r>
            <a:r>
              <a:rPr sz="2000" dirty="0">
                <a:solidFill>
                  <a:srgbClr val="252525"/>
                </a:solidFill>
                <a:cs typeface="Calisto MT"/>
              </a:rPr>
              <a:t>the </a:t>
            </a:r>
            <a:r>
              <a:rPr sz="2000" spc="-5" dirty="0">
                <a:solidFill>
                  <a:srgbClr val="252525"/>
                </a:solidFill>
                <a:cs typeface="Calisto MT"/>
              </a:rPr>
              <a:t>installation </a:t>
            </a:r>
            <a:r>
              <a:rPr sz="2000" dirty="0">
                <a:solidFill>
                  <a:srgbClr val="252525"/>
                </a:solidFill>
                <a:cs typeface="Calisto MT"/>
              </a:rPr>
              <a:t>should be customized so that </a:t>
            </a:r>
            <a:r>
              <a:rPr sz="2000" spc="-10" dirty="0">
                <a:solidFill>
                  <a:srgbClr val="252525"/>
                </a:solidFill>
                <a:cs typeface="Calisto MT"/>
              </a:rPr>
              <a:t>only </a:t>
            </a:r>
            <a:r>
              <a:rPr sz="2000" dirty="0">
                <a:solidFill>
                  <a:srgbClr val="252525"/>
                </a:solidFill>
                <a:cs typeface="Calisto MT"/>
              </a:rPr>
              <a:t>the </a:t>
            </a:r>
            <a:r>
              <a:rPr sz="2000" spc="-5" dirty="0">
                <a:solidFill>
                  <a:srgbClr val="252525"/>
                </a:solidFill>
                <a:cs typeface="Calisto MT"/>
              </a:rPr>
              <a:t>required  packages are</a:t>
            </a:r>
            <a:r>
              <a:rPr sz="2000" spc="-25" dirty="0">
                <a:solidFill>
                  <a:srgbClr val="252525"/>
                </a:solidFill>
                <a:cs typeface="Calisto MT"/>
              </a:rPr>
              <a:t> </a:t>
            </a:r>
            <a:r>
              <a:rPr sz="2000" spc="-5" dirty="0">
                <a:solidFill>
                  <a:srgbClr val="252525"/>
                </a:solidFill>
                <a:cs typeface="Calisto MT"/>
              </a:rPr>
              <a:t>installed</a:t>
            </a:r>
            <a:endParaRPr sz="2000">
              <a:cs typeface="Calisto MT"/>
            </a:endParaRPr>
          </a:p>
          <a:p>
            <a:pPr marL="294640" marR="5080" indent="-281940" algn="just">
              <a:lnSpc>
                <a:spcPct val="80000"/>
              </a:lnSpc>
              <a:buClr>
                <a:srgbClr val="3B551A"/>
              </a:buClr>
              <a:buSzPct val="73529"/>
              <a:buFont typeface="Wingdings"/>
              <a:buChar char=""/>
              <a:tabLst>
                <a:tab pos="294640" algn="l"/>
                <a:tab pos="295275" algn="l"/>
              </a:tabLst>
            </a:pPr>
            <a:r>
              <a:rPr sz="2000" smtClean="0">
                <a:solidFill>
                  <a:srgbClr val="252525"/>
                </a:solidFill>
                <a:cs typeface="Calisto MT"/>
              </a:rPr>
              <a:t>Many </a:t>
            </a:r>
            <a:r>
              <a:rPr sz="2000" dirty="0">
                <a:solidFill>
                  <a:srgbClr val="252525"/>
                </a:solidFill>
                <a:cs typeface="Calisto MT"/>
              </a:rPr>
              <a:t>of the security-hardening </a:t>
            </a:r>
            <a:r>
              <a:rPr sz="2000" spc="-5" dirty="0">
                <a:solidFill>
                  <a:srgbClr val="252525"/>
                </a:solidFill>
                <a:cs typeface="Calisto MT"/>
              </a:rPr>
              <a:t>guides provide lists </a:t>
            </a:r>
            <a:r>
              <a:rPr sz="2000" dirty="0">
                <a:solidFill>
                  <a:srgbClr val="252525"/>
                </a:solidFill>
                <a:cs typeface="Calisto MT"/>
              </a:rPr>
              <a:t>of </a:t>
            </a:r>
            <a:r>
              <a:rPr sz="2000" spc="-5" dirty="0">
                <a:solidFill>
                  <a:srgbClr val="252525"/>
                </a:solidFill>
                <a:cs typeface="Calisto MT"/>
              </a:rPr>
              <a:t>services, </a:t>
            </a:r>
            <a:r>
              <a:rPr sz="2000" spc="-10" dirty="0">
                <a:solidFill>
                  <a:srgbClr val="252525"/>
                </a:solidFill>
                <a:cs typeface="Calisto MT"/>
              </a:rPr>
              <a:t>applications, </a:t>
            </a:r>
            <a:r>
              <a:rPr sz="2000" spc="-5" dirty="0">
                <a:solidFill>
                  <a:srgbClr val="252525"/>
                </a:solidFill>
                <a:cs typeface="Calisto MT"/>
              </a:rPr>
              <a:t>and  protocols </a:t>
            </a:r>
            <a:r>
              <a:rPr sz="2000" dirty="0">
                <a:solidFill>
                  <a:srgbClr val="252525"/>
                </a:solidFill>
                <a:cs typeface="Calisto MT"/>
              </a:rPr>
              <a:t>that should not </a:t>
            </a:r>
            <a:r>
              <a:rPr sz="2000" spc="-5" dirty="0">
                <a:solidFill>
                  <a:srgbClr val="252525"/>
                </a:solidFill>
                <a:cs typeface="Calisto MT"/>
              </a:rPr>
              <a:t>be installed </a:t>
            </a:r>
            <a:r>
              <a:rPr sz="2000" dirty="0">
                <a:solidFill>
                  <a:srgbClr val="252525"/>
                </a:solidFill>
                <a:cs typeface="Calisto MT"/>
              </a:rPr>
              <a:t>if not</a:t>
            </a:r>
            <a:r>
              <a:rPr sz="2000" spc="-245" dirty="0">
                <a:solidFill>
                  <a:srgbClr val="252525"/>
                </a:solidFill>
                <a:cs typeface="Calisto MT"/>
              </a:rPr>
              <a:t> </a:t>
            </a:r>
            <a:r>
              <a:rPr sz="2000" spc="-5" dirty="0">
                <a:solidFill>
                  <a:srgbClr val="252525"/>
                </a:solidFill>
                <a:cs typeface="Calisto MT"/>
              </a:rPr>
              <a:t>required</a:t>
            </a:r>
            <a:endParaRPr sz="2000">
              <a:cs typeface="Calisto MT"/>
            </a:endParaRPr>
          </a:p>
          <a:p>
            <a:pPr marL="294640" marR="116839" indent="-281940" algn="just">
              <a:lnSpc>
                <a:spcPct val="80000"/>
              </a:lnSpc>
              <a:buClr>
                <a:srgbClr val="3B551A"/>
              </a:buClr>
              <a:buSzPct val="73529"/>
              <a:buFont typeface="Wingdings"/>
              <a:buChar char=""/>
              <a:tabLst>
                <a:tab pos="294640" algn="l"/>
                <a:tab pos="295275" algn="l"/>
              </a:tabLst>
            </a:pPr>
            <a:r>
              <a:rPr sz="2000" smtClean="0">
                <a:solidFill>
                  <a:srgbClr val="252525"/>
                </a:solidFill>
                <a:cs typeface="Calisto MT"/>
              </a:rPr>
              <a:t>Strong </a:t>
            </a:r>
            <a:r>
              <a:rPr sz="2000" spc="-5" dirty="0">
                <a:solidFill>
                  <a:srgbClr val="252525"/>
                </a:solidFill>
                <a:cs typeface="Calisto MT"/>
              </a:rPr>
              <a:t>preference </a:t>
            </a:r>
            <a:r>
              <a:rPr sz="2000" dirty="0">
                <a:solidFill>
                  <a:srgbClr val="252525"/>
                </a:solidFill>
                <a:cs typeface="Calisto MT"/>
              </a:rPr>
              <a:t>is stated for </a:t>
            </a:r>
            <a:r>
              <a:rPr sz="2000" spc="-5" dirty="0">
                <a:solidFill>
                  <a:srgbClr val="252525"/>
                </a:solidFill>
                <a:cs typeface="Calisto MT"/>
              </a:rPr>
              <a:t>not </a:t>
            </a:r>
            <a:r>
              <a:rPr sz="2000" dirty="0">
                <a:solidFill>
                  <a:srgbClr val="252525"/>
                </a:solidFill>
                <a:cs typeface="Calisto MT"/>
              </a:rPr>
              <a:t>installing </a:t>
            </a:r>
            <a:r>
              <a:rPr sz="2000" spc="-5" dirty="0">
                <a:solidFill>
                  <a:srgbClr val="252525"/>
                </a:solidFill>
                <a:cs typeface="Calisto MT"/>
              </a:rPr>
              <a:t>unwanted </a:t>
            </a:r>
            <a:r>
              <a:rPr sz="2000" spc="-15" dirty="0">
                <a:solidFill>
                  <a:srgbClr val="252525"/>
                </a:solidFill>
                <a:cs typeface="Calisto MT"/>
              </a:rPr>
              <a:t>software, </a:t>
            </a:r>
            <a:r>
              <a:rPr sz="2000" spc="-5" dirty="0">
                <a:solidFill>
                  <a:srgbClr val="252525"/>
                </a:solidFill>
                <a:cs typeface="Calisto MT"/>
              </a:rPr>
              <a:t>rather </a:t>
            </a:r>
            <a:r>
              <a:rPr sz="2000" dirty="0">
                <a:solidFill>
                  <a:srgbClr val="252525"/>
                </a:solidFill>
                <a:cs typeface="Calisto MT"/>
              </a:rPr>
              <a:t>than  </a:t>
            </a:r>
            <a:r>
              <a:rPr sz="2000" spc="-5" dirty="0">
                <a:solidFill>
                  <a:srgbClr val="252525"/>
                </a:solidFill>
                <a:cs typeface="Calisto MT"/>
              </a:rPr>
              <a:t>installing and </a:t>
            </a:r>
            <a:r>
              <a:rPr sz="2000" dirty="0">
                <a:solidFill>
                  <a:srgbClr val="252525"/>
                </a:solidFill>
                <a:cs typeface="Calisto MT"/>
              </a:rPr>
              <a:t>then </a:t>
            </a:r>
            <a:r>
              <a:rPr sz="2000" spc="-5" dirty="0">
                <a:solidFill>
                  <a:srgbClr val="252525"/>
                </a:solidFill>
                <a:cs typeface="Calisto MT"/>
              </a:rPr>
              <a:t>later removing </a:t>
            </a:r>
            <a:r>
              <a:rPr sz="2000" dirty="0">
                <a:solidFill>
                  <a:srgbClr val="252525"/>
                </a:solidFill>
                <a:cs typeface="Calisto MT"/>
              </a:rPr>
              <a:t>or </a:t>
            </a:r>
            <a:r>
              <a:rPr sz="2000" spc="-5" dirty="0">
                <a:solidFill>
                  <a:srgbClr val="252525"/>
                </a:solidFill>
                <a:cs typeface="Calisto MT"/>
              </a:rPr>
              <a:t>disabling </a:t>
            </a:r>
            <a:r>
              <a:rPr sz="2000" dirty="0">
                <a:solidFill>
                  <a:srgbClr val="252525"/>
                </a:solidFill>
                <a:cs typeface="Calisto MT"/>
              </a:rPr>
              <a:t>it </a:t>
            </a:r>
            <a:r>
              <a:rPr sz="2000" spc="-5" dirty="0">
                <a:solidFill>
                  <a:srgbClr val="252525"/>
                </a:solidFill>
                <a:cs typeface="Calisto MT"/>
              </a:rPr>
              <a:t>as </a:t>
            </a:r>
            <a:r>
              <a:rPr sz="2000" dirty="0">
                <a:solidFill>
                  <a:srgbClr val="252525"/>
                </a:solidFill>
                <a:cs typeface="Calisto MT"/>
              </a:rPr>
              <a:t>many </a:t>
            </a:r>
            <a:r>
              <a:rPr sz="2000" spc="-5" dirty="0">
                <a:solidFill>
                  <a:srgbClr val="252525"/>
                </a:solidFill>
                <a:cs typeface="Calisto MT"/>
              </a:rPr>
              <a:t>uninstall scripts </a:t>
            </a:r>
            <a:r>
              <a:rPr sz="2000" dirty="0">
                <a:solidFill>
                  <a:srgbClr val="252525"/>
                </a:solidFill>
                <a:cs typeface="Calisto MT"/>
              </a:rPr>
              <a:t>fail to  </a:t>
            </a:r>
            <a:r>
              <a:rPr sz="2000" spc="-10" dirty="0">
                <a:solidFill>
                  <a:srgbClr val="252525"/>
                </a:solidFill>
                <a:cs typeface="Calisto MT"/>
              </a:rPr>
              <a:t>completely </a:t>
            </a:r>
            <a:r>
              <a:rPr sz="2000" spc="-15" dirty="0">
                <a:solidFill>
                  <a:srgbClr val="252525"/>
                </a:solidFill>
                <a:cs typeface="Calisto MT"/>
              </a:rPr>
              <a:t>remove </a:t>
            </a:r>
            <a:r>
              <a:rPr sz="2000" spc="-5" dirty="0">
                <a:solidFill>
                  <a:srgbClr val="252525"/>
                </a:solidFill>
                <a:cs typeface="Calisto MT"/>
              </a:rPr>
              <a:t>all components </a:t>
            </a:r>
            <a:r>
              <a:rPr sz="2000" dirty="0">
                <a:solidFill>
                  <a:srgbClr val="252525"/>
                </a:solidFill>
                <a:cs typeface="Calisto MT"/>
              </a:rPr>
              <a:t>of a</a:t>
            </a:r>
            <a:r>
              <a:rPr sz="2000" spc="-240" dirty="0">
                <a:solidFill>
                  <a:srgbClr val="252525"/>
                </a:solidFill>
                <a:cs typeface="Calisto MT"/>
              </a:rPr>
              <a:t> </a:t>
            </a:r>
            <a:r>
              <a:rPr sz="2000" spc="-5" dirty="0">
                <a:solidFill>
                  <a:srgbClr val="252525"/>
                </a:solidFill>
                <a:cs typeface="Calisto MT"/>
              </a:rPr>
              <a:t>package</a:t>
            </a:r>
            <a:endParaRPr sz="2000">
              <a:cs typeface="Calisto MT"/>
            </a:endParaRPr>
          </a:p>
          <a:p>
            <a:pPr marL="873760" marR="289560" lvl="1" indent="-283210" algn="just">
              <a:lnSpc>
                <a:spcPct val="80000"/>
              </a:lnSpc>
              <a:spcBef>
                <a:spcPts val="600"/>
              </a:spcBef>
              <a:buClr>
                <a:srgbClr val="3B551A"/>
              </a:buClr>
              <a:buSzPct val="73529"/>
              <a:buFont typeface="Wingdings"/>
              <a:buChar char=""/>
              <a:tabLst>
                <a:tab pos="873760" algn="l"/>
                <a:tab pos="874394" algn="l"/>
              </a:tabLst>
            </a:pPr>
            <a:r>
              <a:rPr sz="2000" dirty="0">
                <a:solidFill>
                  <a:srgbClr val="252525"/>
                </a:solidFill>
                <a:cs typeface="Calisto MT"/>
              </a:rPr>
              <a:t>should </a:t>
            </a:r>
            <a:r>
              <a:rPr sz="2000" spc="-5" dirty="0">
                <a:solidFill>
                  <a:srgbClr val="252525"/>
                </a:solidFill>
                <a:cs typeface="Calisto MT"/>
              </a:rPr>
              <a:t>an attacker succeed </a:t>
            </a:r>
            <a:r>
              <a:rPr sz="2000" dirty="0">
                <a:solidFill>
                  <a:srgbClr val="252525"/>
                </a:solidFill>
                <a:cs typeface="Calisto MT"/>
              </a:rPr>
              <a:t>in gaining some </a:t>
            </a:r>
            <a:r>
              <a:rPr sz="2000" spc="-5" dirty="0">
                <a:solidFill>
                  <a:srgbClr val="252525"/>
                </a:solidFill>
                <a:cs typeface="Calisto MT"/>
              </a:rPr>
              <a:t>access </a:t>
            </a:r>
            <a:r>
              <a:rPr sz="2000" dirty="0">
                <a:solidFill>
                  <a:srgbClr val="252525"/>
                </a:solidFill>
                <a:cs typeface="Calisto MT"/>
              </a:rPr>
              <a:t>to a system, </a:t>
            </a:r>
            <a:r>
              <a:rPr sz="2000" spc="-5" dirty="0">
                <a:solidFill>
                  <a:srgbClr val="252525"/>
                </a:solidFill>
                <a:cs typeface="Calisto MT"/>
              </a:rPr>
              <a:t>disabled  software could </a:t>
            </a:r>
            <a:r>
              <a:rPr sz="2000" dirty="0">
                <a:solidFill>
                  <a:srgbClr val="252525"/>
                </a:solidFill>
                <a:cs typeface="Calisto MT"/>
              </a:rPr>
              <a:t>be </a:t>
            </a:r>
            <a:r>
              <a:rPr sz="2000" spc="-5" dirty="0">
                <a:solidFill>
                  <a:srgbClr val="252525"/>
                </a:solidFill>
                <a:cs typeface="Calisto MT"/>
              </a:rPr>
              <a:t>re-enabled and </a:t>
            </a:r>
            <a:r>
              <a:rPr sz="2000" dirty="0">
                <a:solidFill>
                  <a:srgbClr val="252525"/>
                </a:solidFill>
                <a:cs typeface="Calisto MT"/>
              </a:rPr>
              <a:t>used to </a:t>
            </a:r>
            <a:r>
              <a:rPr sz="2000" spc="0" dirty="0">
                <a:solidFill>
                  <a:srgbClr val="252525"/>
                </a:solidFill>
                <a:cs typeface="Calisto MT"/>
              </a:rPr>
              <a:t>further </a:t>
            </a:r>
            <a:r>
              <a:rPr sz="2000" spc="-5" dirty="0">
                <a:solidFill>
                  <a:srgbClr val="252525"/>
                </a:solidFill>
                <a:cs typeface="Calisto MT"/>
              </a:rPr>
              <a:t>compromise </a:t>
            </a:r>
            <a:r>
              <a:rPr sz="2000" dirty="0">
                <a:solidFill>
                  <a:srgbClr val="252525"/>
                </a:solidFill>
                <a:cs typeface="Calisto MT"/>
              </a:rPr>
              <a:t>a</a:t>
            </a:r>
            <a:r>
              <a:rPr sz="2000" spc="-10" dirty="0">
                <a:solidFill>
                  <a:srgbClr val="252525"/>
                </a:solidFill>
                <a:cs typeface="Calisto MT"/>
              </a:rPr>
              <a:t> </a:t>
            </a:r>
            <a:r>
              <a:rPr sz="2000" dirty="0">
                <a:solidFill>
                  <a:srgbClr val="252525"/>
                </a:solidFill>
                <a:cs typeface="Calisto MT"/>
              </a:rPr>
              <a:t>system</a:t>
            </a:r>
            <a:endParaRPr sz="2000">
              <a:cs typeface="Calisto MT"/>
            </a:endParaRPr>
          </a:p>
          <a:p>
            <a:pPr marL="873760" marR="201930" lvl="1" indent="-283210" algn="just">
              <a:lnSpc>
                <a:spcPct val="80000"/>
              </a:lnSpc>
              <a:spcBef>
                <a:spcPts val="600"/>
              </a:spcBef>
              <a:buClr>
                <a:srgbClr val="3B551A"/>
              </a:buClr>
              <a:buSzPct val="73529"/>
              <a:buFont typeface="Wingdings"/>
              <a:buChar char=""/>
              <a:tabLst>
                <a:tab pos="873760" algn="l"/>
                <a:tab pos="874394" algn="l"/>
              </a:tabLst>
            </a:pPr>
            <a:r>
              <a:rPr sz="2000" dirty="0">
                <a:solidFill>
                  <a:srgbClr val="252525"/>
                </a:solidFill>
                <a:cs typeface="Calisto MT"/>
              </a:rPr>
              <a:t>it is better for security if </a:t>
            </a:r>
            <a:r>
              <a:rPr sz="2000" spc="-10" dirty="0">
                <a:solidFill>
                  <a:srgbClr val="252525"/>
                </a:solidFill>
                <a:cs typeface="Calisto MT"/>
              </a:rPr>
              <a:t>unwanted </a:t>
            </a:r>
            <a:r>
              <a:rPr sz="2000" spc="-5" dirty="0">
                <a:solidFill>
                  <a:srgbClr val="252525"/>
                </a:solidFill>
                <a:cs typeface="Calisto MT"/>
              </a:rPr>
              <a:t>software </a:t>
            </a:r>
            <a:r>
              <a:rPr sz="2000" dirty="0">
                <a:solidFill>
                  <a:srgbClr val="252525"/>
                </a:solidFill>
                <a:cs typeface="Calisto MT"/>
              </a:rPr>
              <a:t>is not </a:t>
            </a:r>
            <a:r>
              <a:rPr sz="2000" spc="-5" dirty="0">
                <a:solidFill>
                  <a:srgbClr val="252525"/>
                </a:solidFill>
                <a:cs typeface="Calisto MT"/>
              </a:rPr>
              <a:t>installed, and </a:t>
            </a:r>
            <a:r>
              <a:rPr sz="2000" dirty="0">
                <a:solidFill>
                  <a:srgbClr val="252525"/>
                </a:solidFill>
                <a:cs typeface="Calisto MT"/>
              </a:rPr>
              <a:t>thus not  </a:t>
            </a:r>
            <a:r>
              <a:rPr sz="2000" spc="-20" dirty="0">
                <a:solidFill>
                  <a:srgbClr val="252525"/>
                </a:solidFill>
                <a:cs typeface="Calisto MT"/>
              </a:rPr>
              <a:t>available </a:t>
            </a:r>
            <a:r>
              <a:rPr sz="2000" dirty="0">
                <a:solidFill>
                  <a:srgbClr val="252525"/>
                </a:solidFill>
                <a:cs typeface="Calisto MT"/>
              </a:rPr>
              <a:t>for use </a:t>
            </a:r>
            <a:r>
              <a:rPr sz="2000" spc="-5" dirty="0">
                <a:solidFill>
                  <a:srgbClr val="252525"/>
                </a:solidFill>
                <a:cs typeface="Calisto MT"/>
              </a:rPr>
              <a:t>at</a:t>
            </a:r>
            <a:r>
              <a:rPr sz="2000" dirty="0">
                <a:solidFill>
                  <a:srgbClr val="252525"/>
                </a:solidFill>
                <a:cs typeface="Calisto MT"/>
              </a:rPr>
              <a:t> </a:t>
            </a:r>
            <a:r>
              <a:rPr sz="2000" spc="-5" dirty="0">
                <a:solidFill>
                  <a:srgbClr val="252525"/>
                </a:solidFill>
                <a:cs typeface="Calisto MT"/>
              </a:rPr>
              <a:t>all</a:t>
            </a:r>
            <a:endParaRPr sz="2000">
              <a:cs typeface="Calisto MT"/>
            </a:endParaRPr>
          </a:p>
        </p:txBody>
      </p:sp>
      <p:sp>
        <p:nvSpPr>
          <p:cNvPr id="7" name="Slide Number Placeholder 6"/>
          <p:cNvSpPr>
            <a:spLocks noGrp="1"/>
          </p:cNvSpPr>
          <p:nvPr>
            <p:ph type="sldNum" sz="quarter" idx="12"/>
          </p:nvPr>
        </p:nvSpPr>
        <p:spPr/>
        <p:txBody>
          <a:bodyPr/>
          <a:lstStyle/>
          <a:p>
            <a:fld id="{DA8ACAA1-99C5-4F50-B487-84519752EF36}"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7995921" y="883920"/>
            <a:ext cx="1186687" cy="1249679"/>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772824" y="781543"/>
            <a:ext cx="8577662" cy="803297"/>
          </a:xfrm>
          <a:prstGeom prst="rect">
            <a:avLst/>
          </a:prstGeom>
        </p:spPr>
        <p:txBody>
          <a:bodyPr vert="horz" wrap="square" lIns="0" tIns="109728" rIns="0" bIns="0" rtlCol="0">
            <a:spAutoFit/>
          </a:bodyPr>
          <a:lstStyle/>
          <a:p>
            <a:pPr marL="1923414" marR="5080" indent="-1757680">
              <a:lnSpc>
                <a:spcPts val="5400"/>
              </a:lnSpc>
              <a:spcBef>
                <a:spcPts val="180"/>
              </a:spcBef>
            </a:pPr>
            <a:r>
              <a:rPr sz="3600" b="1" dirty="0"/>
              <a:t>Configure </a:t>
            </a:r>
            <a:r>
              <a:rPr sz="3600" b="1" spc="-25" dirty="0"/>
              <a:t>Users, Groups, </a:t>
            </a:r>
            <a:r>
              <a:rPr sz="3600" b="1" spc="-5" dirty="0"/>
              <a:t>and  Authentication</a:t>
            </a:r>
            <a:endParaRPr sz="3600" b="1"/>
          </a:p>
        </p:txBody>
      </p:sp>
      <p:sp>
        <p:nvSpPr>
          <p:cNvPr id="6" name="object 6"/>
          <p:cNvSpPr txBox="1"/>
          <p:nvPr/>
        </p:nvSpPr>
        <p:spPr>
          <a:xfrm>
            <a:off x="714587" y="4101438"/>
            <a:ext cx="10795845" cy="2124299"/>
          </a:xfrm>
          <a:prstGeom prst="rect">
            <a:avLst/>
          </a:prstGeom>
        </p:spPr>
        <p:txBody>
          <a:bodyPr vert="horz" wrap="square" lIns="0" tIns="122555" rIns="0" bIns="0" rtlCol="0">
            <a:spAutoFit/>
          </a:bodyPr>
          <a:lstStyle/>
          <a:p>
            <a:pPr marL="294640" indent="-281940">
              <a:lnSpc>
                <a:spcPct val="100000"/>
              </a:lnSpc>
              <a:spcBef>
                <a:spcPts val="965"/>
              </a:spcBef>
              <a:buClr>
                <a:srgbClr val="3B551A"/>
              </a:buClr>
              <a:buSzPct val="75000"/>
              <a:buFont typeface="Wingdings"/>
              <a:buChar char=""/>
              <a:tabLst>
                <a:tab pos="294005" algn="l"/>
                <a:tab pos="294640" algn="l"/>
              </a:tabLst>
            </a:pPr>
            <a:r>
              <a:rPr sz="1600" spc="-10" dirty="0">
                <a:solidFill>
                  <a:srgbClr val="252525"/>
                </a:solidFill>
                <a:latin typeface="Calisto MT"/>
                <a:cs typeface="Calisto MT"/>
              </a:rPr>
              <a:t>Restrict elevated </a:t>
            </a:r>
            <a:r>
              <a:rPr sz="1600" spc="-5" dirty="0">
                <a:solidFill>
                  <a:srgbClr val="252525"/>
                </a:solidFill>
                <a:latin typeface="Calisto MT"/>
                <a:cs typeface="Calisto MT"/>
              </a:rPr>
              <a:t>privileges </a:t>
            </a:r>
            <a:r>
              <a:rPr sz="1600" dirty="0">
                <a:solidFill>
                  <a:srgbClr val="252525"/>
                </a:solidFill>
                <a:latin typeface="Calisto MT"/>
                <a:cs typeface="Calisto MT"/>
              </a:rPr>
              <a:t>to </a:t>
            </a:r>
            <a:r>
              <a:rPr sz="1600" spc="-5" dirty="0">
                <a:solidFill>
                  <a:srgbClr val="252525"/>
                </a:solidFill>
                <a:latin typeface="Calisto MT"/>
                <a:cs typeface="Calisto MT"/>
              </a:rPr>
              <a:t>only </a:t>
            </a:r>
            <a:r>
              <a:rPr sz="1600" dirty="0">
                <a:solidFill>
                  <a:srgbClr val="252525"/>
                </a:solidFill>
                <a:latin typeface="Calisto MT"/>
                <a:cs typeface="Calisto MT"/>
              </a:rPr>
              <a:t>those users that </a:t>
            </a:r>
            <a:r>
              <a:rPr sz="1600" spc="-5" dirty="0">
                <a:solidFill>
                  <a:srgbClr val="252525"/>
                </a:solidFill>
                <a:latin typeface="Calisto MT"/>
                <a:cs typeface="Calisto MT"/>
              </a:rPr>
              <a:t>require</a:t>
            </a:r>
            <a:r>
              <a:rPr sz="1600" spc="-90" dirty="0">
                <a:solidFill>
                  <a:srgbClr val="252525"/>
                </a:solidFill>
                <a:latin typeface="Calisto MT"/>
                <a:cs typeface="Calisto MT"/>
              </a:rPr>
              <a:t> </a:t>
            </a:r>
            <a:r>
              <a:rPr sz="1600" dirty="0">
                <a:solidFill>
                  <a:srgbClr val="252525"/>
                </a:solidFill>
                <a:latin typeface="Calisto MT"/>
                <a:cs typeface="Calisto MT"/>
              </a:rPr>
              <a:t>them</a:t>
            </a:r>
            <a:endParaRPr sz="1600">
              <a:latin typeface="Calisto MT"/>
              <a:cs typeface="Calisto MT"/>
            </a:endParaRPr>
          </a:p>
          <a:p>
            <a:pPr marL="294640" indent="-281940">
              <a:lnSpc>
                <a:spcPct val="100000"/>
              </a:lnSpc>
              <a:spcBef>
                <a:spcPts val="865"/>
              </a:spcBef>
              <a:buClr>
                <a:srgbClr val="3B551A"/>
              </a:buClr>
              <a:buSzPct val="75000"/>
              <a:buFont typeface="Wingdings"/>
              <a:buChar char=""/>
              <a:tabLst>
                <a:tab pos="294005" algn="l"/>
                <a:tab pos="294640" algn="l"/>
              </a:tabLst>
            </a:pPr>
            <a:r>
              <a:rPr sz="1600" dirty="0">
                <a:solidFill>
                  <a:srgbClr val="252525"/>
                </a:solidFill>
                <a:latin typeface="Calisto MT"/>
                <a:cs typeface="Calisto MT"/>
              </a:rPr>
              <a:t>At this </a:t>
            </a:r>
            <a:r>
              <a:rPr sz="1600" spc="-10" dirty="0">
                <a:solidFill>
                  <a:srgbClr val="252525"/>
                </a:solidFill>
                <a:latin typeface="Calisto MT"/>
                <a:cs typeface="Calisto MT"/>
              </a:rPr>
              <a:t>stage </a:t>
            </a:r>
            <a:r>
              <a:rPr sz="1600" spc="-5" dirty="0">
                <a:solidFill>
                  <a:srgbClr val="252525"/>
                </a:solidFill>
                <a:latin typeface="Calisto MT"/>
                <a:cs typeface="Calisto MT"/>
              </a:rPr>
              <a:t>any default accounts included as </a:t>
            </a:r>
            <a:r>
              <a:rPr sz="1600" dirty="0">
                <a:solidFill>
                  <a:srgbClr val="252525"/>
                </a:solidFill>
                <a:latin typeface="Calisto MT"/>
                <a:cs typeface="Calisto MT"/>
              </a:rPr>
              <a:t>part </a:t>
            </a:r>
            <a:r>
              <a:rPr sz="1600" spc="-5" dirty="0">
                <a:solidFill>
                  <a:srgbClr val="252525"/>
                </a:solidFill>
                <a:latin typeface="Calisto MT"/>
                <a:cs typeface="Calisto MT"/>
              </a:rPr>
              <a:t>of </a:t>
            </a:r>
            <a:r>
              <a:rPr sz="1600" dirty="0">
                <a:solidFill>
                  <a:srgbClr val="252525"/>
                </a:solidFill>
                <a:latin typeface="Calisto MT"/>
                <a:cs typeface="Calisto MT"/>
              </a:rPr>
              <a:t>the system </a:t>
            </a:r>
            <a:r>
              <a:rPr sz="1600" spc="-5" dirty="0">
                <a:solidFill>
                  <a:srgbClr val="252525"/>
                </a:solidFill>
                <a:latin typeface="Calisto MT"/>
                <a:cs typeface="Calisto MT"/>
              </a:rPr>
              <a:t>installation </a:t>
            </a:r>
            <a:r>
              <a:rPr sz="1600" dirty="0">
                <a:solidFill>
                  <a:srgbClr val="252525"/>
                </a:solidFill>
                <a:latin typeface="Calisto MT"/>
                <a:cs typeface="Calisto MT"/>
              </a:rPr>
              <a:t>should be</a:t>
            </a:r>
            <a:r>
              <a:rPr sz="1600" spc="-150" dirty="0">
                <a:solidFill>
                  <a:srgbClr val="252525"/>
                </a:solidFill>
                <a:latin typeface="Calisto MT"/>
                <a:cs typeface="Calisto MT"/>
              </a:rPr>
              <a:t> </a:t>
            </a:r>
            <a:r>
              <a:rPr sz="1600" spc="-5" dirty="0">
                <a:solidFill>
                  <a:srgbClr val="252525"/>
                </a:solidFill>
                <a:latin typeface="Calisto MT"/>
                <a:cs typeface="Calisto MT"/>
              </a:rPr>
              <a:t>secured</a:t>
            </a:r>
            <a:endParaRPr sz="1600">
              <a:latin typeface="Calisto MT"/>
              <a:cs typeface="Calisto MT"/>
            </a:endParaRPr>
          </a:p>
          <a:p>
            <a:pPr marL="294640" indent="-281940">
              <a:lnSpc>
                <a:spcPct val="100000"/>
              </a:lnSpc>
              <a:spcBef>
                <a:spcPts val="865"/>
              </a:spcBef>
              <a:buClr>
                <a:srgbClr val="3B551A"/>
              </a:buClr>
              <a:buSzPct val="75000"/>
              <a:buFont typeface="Wingdings"/>
              <a:buChar char=""/>
              <a:tabLst>
                <a:tab pos="294005" algn="l"/>
                <a:tab pos="294640" algn="l"/>
              </a:tabLst>
            </a:pPr>
            <a:r>
              <a:rPr sz="1600" dirty="0">
                <a:solidFill>
                  <a:srgbClr val="252525"/>
                </a:solidFill>
                <a:latin typeface="Calisto MT"/>
                <a:cs typeface="Calisto MT"/>
              </a:rPr>
              <a:t>Those </a:t>
            </a:r>
            <a:r>
              <a:rPr sz="1600" spc="-5" dirty="0">
                <a:solidFill>
                  <a:srgbClr val="252525"/>
                </a:solidFill>
                <a:latin typeface="Calisto MT"/>
                <a:cs typeface="Calisto MT"/>
              </a:rPr>
              <a:t>accounts </a:t>
            </a:r>
            <a:r>
              <a:rPr sz="1600" dirty="0">
                <a:solidFill>
                  <a:srgbClr val="252525"/>
                </a:solidFill>
                <a:latin typeface="Calisto MT"/>
                <a:cs typeface="Calisto MT"/>
              </a:rPr>
              <a:t>which </a:t>
            </a:r>
            <a:r>
              <a:rPr sz="1600" spc="-5" dirty="0">
                <a:solidFill>
                  <a:srgbClr val="252525"/>
                </a:solidFill>
                <a:latin typeface="Calisto MT"/>
                <a:cs typeface="Calisto MT"/>
              </a:rPr>
              <a:t>are not </a:t>
            </a:r>
            <a:r>
              <a:rPr sz="1600" dirty="0">
                <a:solidFill>
                  <a:srgbClr val="252525"/>
                </a:solidFill>
                <a:latin typeface="Calisto MT"/>
                <a:cs typeface="Calisto MT"/>
              </a:rPr>
              <a:t>required should be either </a:t>
            </a:r>
            <a:r>
              <a:rPr sz="1600" spc="-15" dirty="0">
                <a:solidFill>
                  <a:srgbClr val="252525"/>
                </a:solidFill>
                <a:latin typeface="Calisto MT"/>
                <a:cs typeface="Calisto MT"/>
              </a:rPr>
              <a:t>removed </a:t>
            </a:r>
            <a:r>
              <a:rPr sz="1600" dirty="0">
                <a:solidFill>
                  <a:srgbClr val="252525"/>
                </a:solidFill>
                <a:latin typeface="Calisto MT"/>
                <a:cs typeface="Calisto MT"/>
              </a:rPr>
              <a:t>or </a:t>
            </a:r>
            <a:r>
              <a:rPr sz="1600" spc="-5" dirty="0">
                <a:solidFill>
                  <a:srgbClr val="252525"/>
                </a:solidFill>
                <a:latin typeface="Calisto MT"/>
                <a:cs typeface="Calisto MT"/>
              </a:rPr>
              <a:t>at least</a:t>
            </a:r>
            <a:r>
              <a:rPr sz="1600" spc="-45" dirty="0">
                <a:solidFill>
                  <a:srgbClr val="252525"/>
                </a:solidFill>
                <a:latin typeface="Calisto MT"/>
                <a:cs typeface="Calisto MT"/>
              </a:rPr>
              <a:t> </a:t>
            </a:r>
            <a:r>
              <a:rPr sz="1600" dirty="0">
                <a:solidFill>
                  <a:srgbClr val="252525"/>
                </a:solidFill>
                <a:latin typeface="Calisto MT"/>
                <a:cs typeface="Calisto MT"/>
              </a:rPr>
              <a:t>disabled</a:t>
            </a:r>
            <a:endParaRPr sz="1600">
              <a:latin typeface="Calisto MT"/>
              <a:cs typeface="Calisto MT"/>
            </a:endParaRPr>
          </a:p>
          <a:p>
            <a:pPr marL="294640" indent="-281940">
              <a:lnSpc>
                <a:spcPts val="1515"/>
              </a:lnSpc>
              <a:spcBef>
                <a:spcPts val="860"/>
              </a:spcBef>
              <a:buClr>
                <a:srgbClr val="3B551A"/>
              </a:buClr>
              <a:buSzPct val="75000"/>
              <a:buFont typeface="Wingdings"/>
              <a:buChar char=""/>
              <a:tabLst>
                <a:tab pos="294005" algn="l"/>
                <a:tab pos="294640" algn="l"/>
              </a:tabLst>
            </a:pPr>
            <a:r>
              <a:rPr sz="1600" dirty="0">
                <a:solidFill>
                  <a:srgbClr val="252525"/>
                </a:solidFill>
                <a:latin typeface="Calisto MT"/>
                <a:cs typeface="Calisto MT"/>
              </a:rPr>
              <a:t>System </a:t>
            </a:r>
            <a:r>
              <a:rPr sz="1600" spc="-5" dirty="0">
                <a:solidFill>
                  <a:srgbClr val="252525"/>
                </a:solidFill>
                <a:latin typeface="Calisto MT"/>
                <a:cs typeface="Calisto MT"/>
              </a:rPr>
              <a:t>accounts </a:t>
            </a:r>
            <a:r>
              <a:rPr sz="1600" dirty="0">
                <a:solidFill>
                  <a:srgbClr val="252525"/>
                </a:solidFill>
                <a:latin typeface="Calisto MT"/>
                <a:cs typeface="Calisto MT"/>
              </a:rPr>
              <a:t>that </a:t>
            </a:r>
            <a:r>
              <a:rPr sz="1600" spc="-10" dirty="0">
                <a:solidFill>
                  <a:srgbClr val="252525"/>
                </a:solidFill>
                <a:latin typeface="Calisto MT"/>
                <a:cs typeface="Calisto MT"/>
              </a:rPr>
              <a:t>manage </a:t>
            </a:r>
            <a:r>
              <a:rPr sz="1600" dirty="0">
                <a:solidFill>
                  <a:srgbClr val="252525"/>
                </a:solidFill>
                <a:latin typeface="Calisto MT"/>
                <a:cs typeface="Calisto MT"/>
              </a:rPr>
              <a:t>services </a:t>
            </a:r>
            <a:r>
              <a:rPr sz="1600" spc="-5" dirty="0">
                <a:solidFill>
                  <a:srgbClr val="252525"/>
                </a:solidFill>
                <a:latin typeface="Calisto MT"/>
                <a:cs typeface="Calisto MT"/>
              </a:rPr>
              <a:t>on </a:t>
            </a:r>
            <a:r>
              <a:rPr sz="1600" dirty="0">
                <a:solidFill>
                  <a:srgbClr val="252525"/>
                </a:solidFill>
                <a:latin typeface="Calisto MT"/>
                <a:cs typeface="Calisto MT"/>
              </a:rPr>
              <a:t>the system should be set so they </a:t>
            </a:r>
            <a:r>
              <a:rPr sz="1600" spc="-5" dirty="0">
                <a:solidFill>
                  <a:srgbClr val="252525"/>
                </a:solidFill>
                <a:latin typeface="Calisto MT"/>
                <a:cs typeface="Calisto MT"/>
              </a:rPr>
              <a:t>cannot </a:t>
            </a:r>
            <a:r>
              <a:rPr sz="1600" dirty="0">
                <a:solidFill>
                  <a:srgbClr val="252525"/>
                </a:solidFill>
                <a:latin typeface="Calisto MT"/>
                <a:cs typeface="Calisto MT"/>
              </a:rPr>
              <a:t>be used </a:t>
            </a:r>
            <a:r>
              <a:rPr sz="1600" spc="-5">
                <a:solidFill>
                  <a:srgbClr val="252525"/>
                </a:solidFill>
                <a:latin typeface="Calisto MT"/>
                <a:cs typeface="Calisto MT"/>
              </a:rPr>
              <a:t>for</a:t>
            </a:r>
            <a:r>
              <a:rPr sz="1600" spc="85">
                <a:solidFill>
                  <a:srgbClr val="252525"/>
                </a:solidFill>
                <a:latin typeface="Calisto MT"/>
                <a:cs typeface="Calisto MT"/>
              </a:rPr>
              <a:t> </a:t>
            </a:r>
            <a:r>
              <a:rPr sz="1600" spc="-10" smtClean="0">
                <a:solidFill>
                  <a:srgbClr val="252525"/>
                </a:solidFill>
                <a:latin typeface="Calisto MT"/>
                <a:cs typeface="Calisto MT"/>
              </a:rPr>
              <a:t>interactive</a:t>
            </a:r>
            <a:r>
              <a:rPr lang="en-US" sz="1600" spc="-10" dirty="0" smtClean="0">
                <a:solidFill>
                  <a:srgbClr val="252525"/>
                </a:solidFill>
                <a:latin typeface="Calisto MT"/>
                <a:cs typeface="Calisto MT"/>
              </a:rPr>
              <a:t> </a:t>
            </a:r>
            <a:r>
              <a:rPr sz="1600" smtClean="0">
                <a:solidFill>
                  <a:srgbClr val="252525"/>
                </a:solidFill>
                <a:latin typeface="Calisto MT"/>
                <a:cs typeface="Calisto MT"/>
              </a:rPr>
              <a:t>logins</a:t>
            </a:r>
            <a:endParaRPr sz="1600">
              <a:latin typeface="Calisto MT"/>
              <a:cs typeface="Calisto MT"/>
            </a:endParaRPr>
          </a:p>
          <a:p>
            <a:pPr marL="294640" indent="-281940">
              <a:lnSpc>
                <a:spcPct val="100000"/>
              </a:lnSpc>
              <a:spcBef>
                <a:spcPts val="865"/>
              </a:spcBef>
              <a:buClr>
                <a:srgbClr val="3B551A"/>
              </a:buClr>
              <a:buSzPct val="75000"/>
              <a:buFont typeface="Wingdings"/>
              <a:buChar char=""/>
              <a:tabLst>
                <a:tab pos="294005" algn="l"/>
                <a:tab pos="294640" algn="l"/>
              </a:tabLst>
            </a:pPr>
            <a:r>
              <a:rPr sz="1600" dirty="0">
                <a:solidFill>
                  <a:srgbClr val="252525"/>
                </a:solidFill>
                <a:latin typeface="Calisto MT"/>
                <a:cs typeface="Calisto MT"/>
              </a:rPr>
              <a:t>Any </a:t>
            </a:r>
            <a:r>
              <a:rPr sz="1600" spc="-10" dirty="0">
                <a:solidFill>
                  <a:srgbClr val="252525"/>
                </a:solidFill>
                <a:latin typeface="Calisto MT"/>
                <a:cs typeface="Calisto MT"/>
              </a:rPr>
              <a:t>passwords </a:t>
            </a:r>
            <a:r>
              <a:rPr sz="1600" spc="-5" dirty="0">
                <a:solidFill>
                  <a:srgbClr val="252525"/>
                </a:solidFill>
                <a:latin typeface="Calisto MT"/>
                <a:cs typeface="Calisto MT"/>
              </a:rPr>
              <a:t>installed </a:t>
            </a:r>
            <a:r>
              <a:rPr sz="1600" dirty="0">
                <a:solidFill>
                  <a:srgbClr val="252525"/>
                </a:solidFill>
                <a:latin typeface="Calisto MT"/>
                <a:cs typeface="Calisto MT"/>
              </a:rPr>
              <a:t>by </a:t>
            </a:r>
            <a:r>
              <a:rPr sz="1600" spc="-5" dirty="0">
                <a:solidFill>
                  <a:srgbClr val="252525"/>
                </a:solidFill>
                <a:latin typeface="Calisto MT"/>
                <a:cs typeface="Calisto MT"/>
              </a:rPr>
              <a:t>default </a:t>
            </a:r>
            <a:r>
              <a:rPr sz="1600" dirty="0">
                <a:solidFill>
                  <a:srgbClr val="252525"/>
                </a:solidFill>
                <a:latin typeface="Calisto MT"/>
                <a:cs typeface="Calisto MT"/>
              </a:rPr>
              <a:t>should be </a:t>
            </a:r>
            <a:r>
              <a:rPr sz="1600" spc="-10" dirty="0">
                <a:solidFill>
                  <a:srgbClr val="252525"/>
                </a:solidFill>
                <a:latin typeface="Calisto MT"/>
                <a:cs typeface="Calisto MT"/>
              </a:rPr>
              <a:t>changed </a:t>
            </a:r>
            <a:r>
              <a:rPr sz="1600" dirty="0">
                <a:solidFill>
                  <a:srgbClr val="252525"/>
                </a:solidFill>
                <a:latin typeface="Calisto MT"/>
                <a:cs typeface="Calisto MT"/>
              </a:rPr>
              <a:t>to </a:t>
            </a:r>
            <a:r>
              <a:rPr sz="1600" spc="-5" dirty="0">
                <a:solidFill>
                  <a:srgbClr val="252525"/>
                </a:solidFill>
                <a:latin typeface="Calisto MT"/>
                <a:cs typeface="Calisto MT"/>
              </a:rPr>
              <a:t>new values </a:t>
            </a:r>
            <a:r>
              <a:rPr sz="1600" dirty="0">
                <a:solidFill>
                  <a:srgbClr val="252525"/>
                </a:solidFill>
                <a:latin typeface="Calisto MT"/>
                <a:cs typeface="Calisto MT"/>
              </a:rPr>
              <a:t>with </a:t>
            </a:r>
            <a:r>
              <a:rPr sz="1600" spc="-5" dirty="0">
                <a:solidFill>
                  <a:srgbClr val="252525"/>
                </a:solidFill>
                <a:latin typeface="Calisto MT"/>
                <a:cs typeface="Calisto MT"/>
              </a:rPr>
              <a:t>appropriate</a:t>
            </a:r>
            <a:r>
              <a:rPr sz="1600" spc="-15" dirty="0">
                <a:solidFill>
                  <a:srgbClr val="252525"/>
                </a:solidFill>
                <a:latin typeface="Calisto MT"/>
                <a:cs typeface="Calisto MT"/>
              </a:rPr>
              <a:t> </a:t>
            </a:r>
            <a:r>
              <a:rPr sz="1600" spc="-5" dirty="0">
                <a:solidFill>
                  <a:srgbClr val="252525"/>
                </a:solidFill>
                <a:latin typeface="Calisto MT"/>
                <a:cs typeface="Calisto MT"/>
              </a:rPr>
              <a:t>security</a:t>
            </a:r>
            <a:endParaRPr sz="1600">
              <a:latin typeface="Calisto MT"/>
              <a:cs typeface="Calisto MT"/>
            </a:endParaRPr>
          </a:p>
          <a:p>
            <a:pPr marL="294640" indent="-281940">
              <a:lnSpc>
                <a:spcPct val="100000"/>
              </a:lnSpc>
              <a:spcBef>
                <a:spcPts val="865"/>
              </a:spcBef>
              <a:buClr>
                <a:srgbClr val="3B551A"/>
              </a:buClr>
              <a:buSzPct val="75000"/>
              <a:buFont typeface="Wingdings"/>
              <a:buChar char=""/>
              <a:tabLst>
                <a:tab pos="294005" algn="l"/>
                <a:tab pos="294640" algn="l"/>
              </a:tabLst>
            </a:pPr>
            <a:r>
              <a:rPr sz="1600" dirty="0">
                <a:solidFill>
                  <a:srgbClr val="252525"/>
                </a:solidFill>
                <a:latin typeface="Calisto MT"/>
                <a:cs typeface="Calisto MT"/>
              </a:rPr>
              <a:t>Any </a:t>
            </a:r>
            <a:r>
              <a:rPr sz="1600" spc="-5" dirty="0">
                <a:solidFill>
                  <a:srgbClr val="252525"/>
                </a:solidFill>
                <a:latin typeface="Calisto MT"/>
                <a:cs typeface="Calisto MT"/>
              </a:rPr>
              <a:t>policy </a:t>
            </a:r>
            <a:r>
              <a:rPr sz="1600" dirty="0">
                <a:solidFill>
                  <a:srgbClr val="252525"/>
                </a:solidFill>
                <a:latin typeface="Calisto MT"/>
                <a:cs typeface="Calisto MT"/>
              </a:rPr>
              <a:t>that </a:t>
            </a:r>
            <a:r>
              <a:rPr sz="1600" spc="-5" dirty="0">
                <a:solidFill>
                  <a:srgbClr val="252525"/>
                </a:solidFill>
                <a:latin typeface="Calisto MT"/>
                <a:cs typeface="Calisto MT"/>
              </a:rPr>
              <a:t>applies </a:t>
            </a:r>
            <a:r>
              <a:rPr sz="1600" dirty="0">
                <a:solidFill>
                  <a:srgbClr val="252525"/>
                </a:solidFill>
                <a:latin typeface="Calisto MT"/>
                <a:cs typeface="Calisto MT"/>
              </a:rPr>
              <a:t>to </a:t>
            </a:r>
            <a:r>
              <a:rPr sz="1600" spc="-5" dirty="0">
                <a:solidFill>
                  <a:srgbClr val="252525"/>
                </a:solidFill>
                <a:latin typeface="Calisto MT"/>
                <a:cs typeface="Calisto MT"/>
              </a:rPr>
              <a:t>authentication credentials and </a:t>
            </a:r>
            <a:r>
              <a:rPr sz="1600" dirty="0">
                <a:solidFill>
                  <a:srgbClr val="252525"/>
                </a:solidFill>
                <a:latin typeface="Calisto MT"/>
                <a:cs typeface="Calisto MT"/>
              </a:rPr>
              <a:t>to </a:t>
            </a:r>
            <a:r>
              <a:rPr sz="1600" spc="-10" dirty="0">
                <a:solidFill>
                  <a:srgbClr val="252525"/>
                </a:solidFill>
                <a:latin typeface="Calisto MT"/>
                <a:cs typeface="Calisto MT"/>
              </a:rPr>
              <a:t>password </a:t>
            </a:r>
            <a:r>
              <a:rPr sz="1600" spc="-5" dirty="0">
                <a:solidFill>
                  <a:srgbClr val="252525"/>
                </a:solidFill>
                <a:latin typeface="Calisto MT"/>
                <a:cs typeface="Calisto MT"/>
              </a:rPr>
              <a:t>security </a:t>
            </a:r>
            <a:r>
              <a:rPr sz="1600" dirty="0">
                <a:solidFill>
                  <a:srgbClr val="252525"/>
                </a:solidFill>
                <a:latin typeface="Calisto MT"/>
                <a:cs typeface="Calisto MT"/>
              </a:rPr>
              <a:t>is</a:t>
            </a:r>
            <a:r>
              <a:rPr sz="1600" spc="5" dirty="0">
                <a:solidFill>
                  <a:srgbClr val="252525"/>
                </a:solidFill>
                <a:latin typeface="Calisto MT"/>
                <a:cs typeface="Calisto MT"/>
              </a:rPr>
              <a:t> </a:t>
            </a:r>
            <a:r>
              <a:rPr sz="1600" spc="-5" dirty="0">
                <a:solidFill>
                  <a:srgbClr val="252525"/>
                </a:solidFill>
                <a:latin typeface="Calisto MT"/>
                <a:cs typeface="Calisto MT"/>
              </a:rPr>
              <a:t>configured</a:t>
            </a:r>
            <a:endParaRPr sz="1600">
              <a:latin typeface="Calisto MT"/>
              <a:cs typeface="Calisto MT"/>
            </a:endParaRPr>
          </a:p>
        </p:txBody>
      </p:sp>
      <p:sp>
        <p:nvSpPr>
          <p:cNvPr id="7" name="object 7"/>
          <p:cNvSpPr/>
          <p:nvPr/>
        </p:nvSpPr>
        <p:spPr>
          <a:xfrm>
            <a:off x="1640686" y="2292094"/>
            <a:ext cx="7532811" cy="1778461"/>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2096006" y="2821746"/>
            <a:ext cx="1308235" cy="561179"/>
          </a:xfrm>
          <a:prstGeom prst="rect">
            <a:avLst/>
          </a:prstGeom>
        </p:spPr>
        <p:txBody>
          <a:bodyPr vert="horz" wrap="square" lIns="0" tIns="38735" rIns="0" bIns="0" rtlCol="0">
            <a:spAutoFit/>
          </a:bodyPr>
          <a:lstStyle/>
          <a:p>
            <a:pPr marL="12065" marR="5080" algn="ctr">
              <a:lnSpc>
                <a:spcPct val="86500"/>
              </a:lnSpc>
              <a:spcBef>
                <a:spcPts val="305"/>
              </a:spcBef>
            </a:pPr>
            <a:r>
              <a:rPr sz="1300" spc="-5" dirty="0">
                <a:latin typeface="Calisto MT"/>
                <a:cs typeface="Calisto MT"/>
              </a:rPr>
              <a:t>the</a:t>
            </a:r>
            <a:r>
              <a:rPr sz="1300" spc="-60" dirty="0">
                <a:latin typeface="Calisto MT"/>
                <a:cs typeface="Calisto MT"/>
              </a:rPr>
              <a:t> </a:t>
            </a:r>
            <a:r>
              <a:rPr sz="1300" spc="-10" dirty="0">
                <a:latin typeface="Calisto MT"/>
                <a:cs typeface="Calisto MT"/>
              </a:rPr>
              <a:t>categories  </a:t>
            </a:r>
            <a:r>
              <a:rPr sz="1300" spc="-5" dirty="0">
                <a:latin typeface="Calisto MT"/>
                <a:cs typeface="Calisto MT"/>
              </a:rPr>
              <a:t>of users on  the</a:t>
            </a:r>
            <a:r>
              <a:rPr sz="1300" spc="-30" dirty="0">
                <a:latin typeface="Calisto MT"/>
                <a:cs typeface="Calisto MT"/>
              </a:rPr>
              <a:t> </a:t>
            </a:r>
            <a:r>
              <a:rPr sz="1300" spc="-5" dirty="0">
                <a:latin typeface="Calisto MT"/>
                <a:cs typeface="Calisto MT"/>
              </a:rPr>
              <a:t>system</a:t>
            </a:r>
            <a:endParaRPr sz="1300">
              <a:latin typeface="Calisto MT"/>
              <a:cs typeface="Calisto MT"/>
            </a:endParaRPr>
          </a:p>
        </p:txBody>
      </p:sp>
      <p:sp>
        <p:nvSpPr>
          <p:cNvPr id="9" name="object 9"/>
          <p:cNvSpPr txBox="1"/>
          <p:nvPr/>
        </p:nvSpPr>
        <p:spPr>
          <a:xfrm>
            <a:off x="3881627" y="2907343"/>
            <a:ext cx="1253724" cy="396904"/>
          </a:xfrm>
          <a:prstGeom prst="rect">
            <a:avLst/>
          </a:prstGeom>
        </p:spPr>
        <p:txBody>
          <a:bodyPr vert="horz" wrap="square" lIns="0" tIns="12065" rIns="0" bIns="0" rtlCol="0">
            <a:spAutoFit/>
          </a:bodyPr>
          <a:lstStyle/>
          <a:p>
            <a:pPr algn="ctr">
              <a:lnSpc>
                <a:spcPts val="1450"/>
              </a:lnSpc>
              <a:spcBef>
                <a:spcPts val="95"/>
              </a:spcBef>
            </a:pPr>
            <a:r>
              <a:rPr sz="1300" spc="-5" dirty="0">
                <a:latin typeface="Calisto MT"/>
                <a:cs typeface="Calisto MT"/>
              </a:rPr>
              <a:t>the</a:t>
            </a:r>
            <a:r>
              <a:rPr sz="1300" spc="-40" dirty="0">
                <a:latin typeface="Calisto MT"/>
                <a:cs typeface="Calisto MT"/>
              </a:rPr>
              <a:t> </a:t>
            </a:r>
            <a:r>
              <a:rPr sz="1300" spc="-15" dirty="0">
                <a:latin typeface="Calisto MT"/>
                <a:cs typeface="Calisto MT"/>
              </a:rPr>
              <a:t>privileges</a:t>
            </a:r>
            <a:endParaRPr sz="1300">
              <a:latin typeface="Calisto MT"/>
              <a:cs typeface="Calisto MT"/>
            </a:endParaRPr>
          </a:p>
          <a:p>
            <a:pPr marL="1270" algn="ctr">
              <a:lnSpc>
                <a:spcPts val="1450"/>
              </a:lnSpc>
            </a:pPr>
            <a:r>
              <a:rPr sz="1300" spc="-5" dirty="0">
                <a:latin typeface="Calisto MT"/>
                <a:cs typeface="Calisto MT"/>
              </a:rPr>
              <a:t>they</a:t>
            </a:r>
            <a:r>
              <a:rPr sz="1300" spc="-20" dirty="0">
                <a:latin typeface="Calisto MT"/>
                <a:cs typeface="Calisto MT"/>
              </a:rPr>
              <a:t> </a:t>
            </a:r>
            <a:r>
              <a:rPr sz="1300" spc="-30" dirty="0">
                <a:latin typeface="Calisto MT"/>
                <a:cs typeface="Calisto MT"/>
              </a:rPr>
              <a:t>have</a:t>
            </a:r>
            <a:endParaRPr sz="1300">
              <a:latin typeface="Calisto MT"/>
              <a:cs typeface="Calisto MT"/>
            </a:endParaRPr>
          </a:p>
        </p:txBody>
      </p:sp>
      <p:sp>
        <p:nvSpPr>
          <p:cNvPr id="10" name="object 10"/>
          <p:cNvSpPr txBox="1"/>
          <p:nvPr/>
        </p:nvSpPr>
        <p:spPr>
          <a:xfrm>
            <a:off x="5691802" y="2735464"/>
            <a:ext cx="1152371" cy="561179"/>
          </a:xfrm>
          <a:prstGeom prst="rect">
            <a:avLst/>
          </a:prstGeom>
        </p:spPr>
        <p:txBody>
          <a:bodyPr vert="horz" wrap="square" lIns="0" tIns="38735" rIns="0" bIns="0" rtlCol="0">
            <a:spAutoFit/>
          </a:bodyPr>
          <a:lstStyle/>
          <a:p>
            <a:pPr marL="12700" marR="5080" indent="-18415" algn="ctr">
              <a:lnSpc>
                <a:spcPct val="86500"/>
              </a:lnSpc>
              <a:spcBef>
                <a:spcPts val="305"/>
              </a:spcBef>
            </a:pPr>
            <a:r>
              <a:rPr sz="1300" spc="-5" dirty="0">
                <a:latin typeface="Calisto MT"/>
                <a:cs typeface="Calisto MT"/>
              </a:rPr>
              <a:t>the types of  </a:t>
            </a:r>
            <a:r>
              <a:rPr sz="1300" spc="-10" dirty="0">
                <a:latin typeface="Calisto MT"/>
                <a:cs typeface="Calisto MT"/>
              </a:rPr>
              <a:t>i</a:t>
            </a:r>
            <a:r>
              <a:rPr sz="1300" spc="-5" dirty="0">
                <a:latin typeface="Calisto MT"/>
                <a:cs typeface="Calisto MT"/>
              </a:rPr>
              <a:t>nfo</a:t>
            </a:r>
            <a:r>
              <a:rPr sz="1300" spc="5" dirty="0">
                <a:latin typeface="Calisto MT"/>
                <a:cs typeface="Calisto MT"/>
              </a:rPr>
              <a:t>r</a:t>
            </a:r>
            <a:r>
              <a:rPr sz="1300" spc="-10" dirty="0">
                <a:latin typeface="Calisto MT"/>
                <a:cs typeface="Calisto MT"/>
              </a:rPr>
              <a:t>mati</a:t>
            </a:r>
            <a:r>
              <a:rPr sz="1300" spc="-5" dirty="0">
                <a:latin typeface="Calisto MT"/>
                <a:cs typeface="Calisto MT"/>
              </a:rPr>
              <a:t>on  they </a:t>
            </a:r>
            <a:r>
              <a:rPr sz="1300" spc="-10" dirty="0">
                <a:latin typeface="Calisto MT"/>
                <a:cs typeface="Calisto MT"/>
              </a:rPr>
              <a:t>can  access</a:t>
            </a:r>
            <a:endParaRPr sz="1300">
              <a:latin typeface="Calisto MT"/>
              <a:cs typeface="Calisto MT"/>
            </a:endParaRPr>
          </a:p>
        </p:txBody>
      </p:sp>
      <p:sp>
        <p:nvSpPr>
          <p:cNvPr id="11" name="object 11"/>
          <p:cNvSpPr txBox="1"/>
          <p:nvPr/>
        </p:nvSpPr>
        <p:spPr>
          <a:xfrm>
            <a:off x="7377854" y="2650170"/>
            <a:ext cx="1299718" cy="735201"/>
          </a:xfrm>
          <a:prstGeom prst="rect">
            <a:avLst/>
          </a:prstGeom>
        </p:spPr>
        <p:txBody>
          <a:bodyPr vert="horz" wrap="square" lIns="0" tIns="38735" rIns="0" bIns="0" rtlCol="0">
            <a:spAutoFit/>
          </a:bodyPr>
          <a:lstStyle/>
          <a:p>
            <a:pPr marL="12700" marR="5080" algn="ctr">
              <a:lnSpc>
                <a:spcPct val="86600"/>
              </a:lnSpc>
              <a:spcBef>
                <a:spcPts val="305"/>
              </a:spcBef>
            </a:pPr>
            <a:r>
              <a:rPr sz="1300" spc="-10" dirty="0">
                <a:latin typeface="Calisto MT"/>
                <a:cs typeface="Calisto MT"/>
              </a:rPr>
              <a:t>how </a:t>
            </a:r>
            <a:r>
              <a:rPr sz="1300" spc="-5" dirty="0">
                <a:latin typeface="Calisto MT"/>
                <a:cs typeface="Calisto MT"/>
              </a:rPr>
              <a:t>and  where they  </a:t>
            </a:r>
            <a:r>
              <a:rPr sz="1300" spc="-10" dirty="0">
                <a:latin typeface="Calisto MT"/>
                <a:cs typeface="Calisto MT"/>
              </a:rPr>
              <a:t>are defined  and    a</a:t>
            </a:r>
            <a:r>
              <a:rPr sz="1300" spc="-5" dirty="0">
                <a:latin typeface="Calisto MT"/>
                <a:cs typeface="Calisto MT"/>
              </a:rPr>
              <a:t>uth</a:t>
            </a:r>
            <a:r>
              <a:rPr sz="1300" spc="-15" dirty="0">
                <a:latin typeface="Calisto MT"/>
                <a:cs typeface="Calisto MT"/>
              </a:rPr>
              <a:t>e</a:t>
            </a:r>
            <a:r>
              <a:rPr sz="1300" spc="-5" dirty="0">
                <a:latin typeface="Calisto MT"/>
                <a:cs typeface="Calisto MT"/>
              </a:rPr>
              <a:t>nt</a:t>
            </a:r>
            <a:r>
              <a:rPr sz="1300" spc="-10" dirty="0">
                <a:latin typeface="Calisto MT"/>
                <a:cs typeface="Calisto MT"/>
              </a:rPr>
              <a:t>i</a:t>
            </a:r>
            <a:r>
              <a:rPr sz="1300" spc="-15" dirty="0">
                <a:latin typeface="Calisto MT"/>
                <a:cs typeface="Calisto MT"/>
              </a:rPr>
              <a:t>c</a:t>
            </a:r>
            <a:r>
              <a:rPr sz="1300" spc="-10" dirty="0">
                <a:latin typeface="Calisto MT"/>
                <a:cs typeface="Calisto MT"/>
              </a:rPr>
              <a:t>a</a:t>
            </a:r>
            <a:r>
              <a:rPr sz="1300" spc="-5" dirty="0">
                <a:latin typeface="Calisto MT"/>
                <a:cs typeface="Calisto MT"/>
              </a:rPr>
              <a:t>t</a:t>
            </a:r>
            <a:r>
              <a:rPr sz="1300" spc="-15" dirty="0">
                <a:latin typeface="Calisto MT"/>
                <a:cs typeface="Calisto MT"/>
              </a:rPr>
              <a:t>e</a:t>
            </a:r>
            <a:r>
              <a:rPr sz="1300" spc="-5" dirty="0">
                <a:latin typeface="Calisto MT"/>
                <a:cs typeface="Calisto MT"/>
              </a:rPr>
              <a:t>d</a:t>
            </a:r>
            <a:endParaRPr sz="1300">
              <a:latin typeface="Calisto MT"/>
              <a:cs typeface="Calisto MT"/>
            </a:endParaRPr>
          </a:p>
        </p:txBody>
      </p:sp>
      <p:sp>
        <p:nvSpPr>
          <p:cNvPr id="12" name="object 12"/>
          <p:cNvSpPr txBox="1"/>
          <p:nvPr/>
        </p:nvSpPr>
        <p:spPr>
          <a:xfrm>
            <a:off x="714587" y="1863739"/>
            <a:ext cx="6295813"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a:cs typeface="Arial"/>
              </a:rPr>
              <a:t>The </a:t>
            </a:r>
            <a:r>
              <a:rPr sz="1800" spc="-5" dirty="0">
                <a:latin typeface="Arial"/>
                <a:cs typeface="Arial"/>
              </a:rPr>
              <a:t>system planning process should</a:t>
            </a:r>
            <a:r>
              <a:rPr sz="1800" spc="25" dirty="0">
                <a:latin typeface="Arial"/>
                <a:cs typeface="Arial"/>
              </a:rPr>
              <a:t> </a:t>
            </a:r>
            <a:r>
              <a:rPr sz="1800" spc="-5" dirty="0">
                <a:latin typeface="Arial"/>
                <a:cs typeface="Arial"/>
              </a:rPr>
              <a:t>consider:</a:t>
            </a:r>
            <a:endParaRPr sz="1800">
              <a:latin typeface="Arial"/>
              <a:cs typeface="Arial"/>
            </a:endParaRPr>
          </a:p>
        </p:txBody>
      </p:sp>
      <p:sp>
        <p:nvSpPr>
          <p:cNvPr id="13" name="Slide Number Placeholder 12"/>
          <p:cNvSpPr>
            <a:spLocks noGrp="1"/>
          </p:cNvSpPr>
          <p:nvPr>
            <p:ph type="sldNum" sz="quarter" idx="12"/>
          </p:nvPr>
        </p:nvSpPr>
        <p:spPr/>
        <p:txBody>
          <a:bodyPr/>
          <a:lstStyle/>
          <a:p>
            <a:fld id="{DA8ACAA1-99C5-4F50-B487-84519752EF36}"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656471" y="847090"/>
            <a:ext cx="8089323" cy="689291"/>
          </a:xfrm>
          <a:prstGeom prst="rect">
            <a:avLst/>
          </a:prstGeom>
        </p:spPr>
        <p:txBody>
          <a:bodyPr vert="horz" wrap="square" lIns="0" tIns="12065" rIns="0" bIns="0" rtlCol="0">
            <a:spAutoFit/>
          </a:bodyPr>
          <a:lstStyle/>
          <a:p>
            <a:pPr marL="12700">
              <a:lnSpc>
                <a:spcPct val="100000"/>
              </a:lnSpc>
              <a:spcBef>
                <a:spcPts val="95"/>
              </a:spcBef>
            </a:pPr>
            <a:r>
              <a:rPr sz="4400" b="1" spc="-10" dirty="0"/>
              <a:t>Configure </a:t>
            </a:r>
            <a:r>
              <a:rPr sz="4400" b="1" spc="-25" dirty="0"/>
              <a:t>Resource</a:t>
            </a:r>
            <a:r>
              <a:rPr sz="4400" b="1" spc="15" dirty="0"/>
              <a:t> </a:t>
            </a:r>
            <a:r>
              <a:rPr sz="4400" b="1" spc="-5" dirty="0"/>
              <a:t>Controls</a:t>
            </a:r>
          </a:p>
        </p:txBody>
      </p:sp>
      <p:sp>
        <p:nvSpPr>
          <p:cNvPr id="5" name="object 5"/>
          <p:cNvSpPr txBox="1"/>
          <p:nvPr/>
        </p:nvSpPr>
        <p:spPr>
          <a:xfrm>
            <a:off x="977120" y="2074542"/>
            <a:ext cx="9900920" cy="2129790"/>
          </a:xfrm>
          <a:prstGeom prst="rect">
            <a:avLst/>
          </a:prstGeom>
        </p:spPr>
        <p:txBody>
          <a:bodyPr vert="horz" wrap="square" lIns="0" tIns="12700" rIns="0" bIns="0" rtlCol="0">
            <a:spAutoFit/>
          </a:bodyPr>
          <a:lstStyle/>
          <a:p>
            <a:pPr marL="294640" marR="5080" indent="-281940">
              <a:lnSpc>
                <a:spcPct val="100000"/>
              </a:lnSpc>
              <a:spcBef>
                <a:spcPts val="100"/>
              </a:spcBef>
              <a:buClr>
                <a:srgbClr val="3B551A"/>
              </a:buClr>
              <a:buSzPct val="75000"/>
              <a:buFont typeface="Wingdings"/>
              <a:buChar char=""/>
              <a:tabLst>
                <a:tab pos="294005" algn="l"/>
                <a:tab pos="294640" algn="l"/>
              </a:tabLst>
            </a:pPr>
            <a:r>
              <a:rPr sz="1800" dirty="0">
                <a:solidFill>
                  <a:srgbClr val="252525"/>
                </a:solidFill>
                <a:latin typeface="Calisto MT"/>
                <a:cs typeface="Calisto MT"/>
              </a:rPr>
              <a:t>Once </a:t>
            </a:r>
            <a:r>
              <a:rPr sz="1800" spc="-5" dirty="0">
                <a:solidFill>
                  <a:srgbClr val="252525"/>
                </a:solidFill>
                <a:latin typeface="Calisto MT"/>
                <a:cs typeface="Calisto MT"/>
              </a:rPr>
              <a:t>the users </a:t>
            </a:r>
            <a:r>
              <a:rPr sz="1800" dirty="0">
                <a:solidFill>
                  <a:srgbClr val="252525"/>
                </a:solidFill>
                <a:latin typeface="Calisto MT"/>
                <a:cs typeface="Calisto MT"/>
              </a:rPr>
              <a:t>and </a:t>
            </a:r>
            <a:r>
              <a:rPr sz="1800" spc="-5" dirty="0">
                <a:solidFill>
                  <a:srgbClr val="252525"/>
                </a:solidFill>
                <a:latin typeface="Calisto MT"/>
                <a:cs typeface="Calisto MT"/>
              </a:rPr>
              <a:t>their associated </a:t>
            </a:r>
            <a:r>
              <a:rPr sz="1800" dirty="0">
                <a:solidFill>
                  <a:srgbClr val="252525"/>
                </a:solidFill>
                <a:latin typeface="Calisto MT"/>
                <a:cs typeface="Calisto MT"/>
              </a:rPr>
              <a:t>groups </a:t>
            </a:r>
            <a:r>
              <a:rPr sz="1800" spc="-5" dirty="0">
                <a:solidFill>
                  <a:srgbClr val="252525"/>
                </a:solidFill>
                <a:latin typeface="Calisto MT"/>
                <a:cs typeface="Calisto MT"/>
              </a:rPr>
              <a:t>are defined, appropriate  </a:t>
            </a:r>
            <a:r>
              <a:rPr sz="1800" dirty="0">
                <a:solidFill>
                  <a:srgbClr val="252525"/>
                </a:solidFill>
                <a:latin typeface="Calisto MT"/>
                <a:cs typeface="Calisto MT"/>
              </a:rPr>
              <a:t>permissions </a:t>
            </a:r>
            <a:r>
              <a:rPr sz="1800" spc="-5" dirty="0">
                <a:solidFill>
                  <a:srgbClr val="252525"/>
                </a:solidFill>
                <a:latin typeface="Calisto MT"/>
                <a:cs typeface="Calisto MT"/>
              </a:rPr>
              <a:t>can be </a:t>
            </a:r>
            <a:r>
              <a:rPr sz="1800" dirty="0">
                <a:solidFill>
                  <a:srgbClr val="252525"/>
                </a:solidFill>
                <a:latin typeface="Calisto MT"/>
                <a:cs typeface="Calisto MT"/>
              </a:rPr>
              <a:t>set on </a:t>
            </a:r>
            <a:r>
              <a:rPr sz="1800" spc="-5" dirty="0">
                <a:solidFill>
                  <a:srgbClr val="252525"/>
                </a:solidFill>
                <a:latin typeface="Calisto MT"/>
                <a:cs typeface="Calisto MT"/>
              </a:rPr>
              <a:t>data </a:t>
            </a:r>
            <a:r>
              <a:rPr sz="1800" dirty="0">
                <a:solidFill>
                  <a:srgbClr val="252525"/>
                </a:solidFill>
                <a:latin typeface="Calisto MT"/>
                <a:cs typeface="Calisto MT"/>
              </a:rPr>
              <a:t>and </a:t>
            </a:r>
            <a:r>
              <a:rPr sz="1800" spc="-5" dirty="0">
                <a:solidFill>
                  <a:srgbClr val="252525"/>
                </a:solidFill>
                <a:latin typeface="Calisto MT"/>
                <a:cs typeface="Calisto MT"/>
              </a:rPr>
              <a:t>resources </a:t>
            </a:r>
            <a:r>
              <a:rPr sz="1800" dirty="0">
                <a:solidFill>
                  <a:srgbClr val="252525"/>
                </a:solidFill>
                <a:latin typeface="Calisto MT"/>
                <a:cs typeface="Calisto MT"/>
              </a:rPr>
              <a:t>to </a:t>
            </a:r>
            <a:r>
              <a:rPr sz="1800" spc="-5" dirty="0">
                <a:solidFill>
                  <a:srgbClr val="252525"/>
                </a:solidFill>
                <a:latin typeface="Calisto MT"/>
                <a:cs typeface="Calisto MT"/>
              </a:rPr>
              <a:t>match </a:t>
            </a:r>
            <a:r>
              <a:rPr sz="1800" dirty="0">
                <a:solidFill>
                  <a:srgbClr val="252525"/>
                </a:solidFill>
                <a:latin typeface="Calisto MT"/>
                <a:cs typeface="Calisto MT"/>
              </a:rPr>
              <a:t>the </a:t>
            </a:r>
            <a:r>
              <a:rPr sz="1800" spc="-5" dirty="0">
                <a:solidFill>
                  <a:srgbClr val="252525"/>
                </a:solidFill>
                <a:latin typeface="Calisto MT"/>
                <a:cs typeface="Calisto MT"/>
              </a:rPr>
              <a:t>specified</a:t>
            </a:r>
            <a:r>
              <a:rPr sz="1800" spc="-90" dirty="0">
                <a:solidFill>
                  <a:srgbClr val="252525"/>
                </a:solidFill>
                <a:latin typeface="Calisto MT"/>
                <a:cs typeface="Calisto MT"/>
              </a:rPr>
              <a:t> </a:t>
            </a:r>
            <a:r>
              <a:rPr sz="1800" dirty="0">
                <a:solidFill>
                  <a:srgbClr val="252525"/>
                </a:solidFill>
                <a:latin typeface="Calisto MT"/>
                <a:cs typeface="Calisto MT"/>
              </a:rPr>
              <a:t>policy</a:t>
            </a:r>
            <a:endParaRPr sz="1800">
              <a:latin typeface="Calisto MT"/>
              <a:cs typeface="Calisto MT"/>
            </a:endParaRPr>
          </a:p>
          <a:p>
            <a:pPr marL="294640" marR="237490" indent="-281940">
              <a:lnSpc>
                <a:spcPct val="100000"/>
              </a:lnSpc>
              <a:spcBef>
                <a:spcPts val="1800"/>
              </a:spcBef>
              <a:buClr>
                <a:srgbClr val="3B551A"/>
              </a:buClr>
              <a:buSzPct val="75000"/>
              <a:buFont typeface="Wingdings"/>
              <a:buChar char=""/>
              <a:tabLst>
                <a:tab pos="294005" algn="l"/>
                <a:tab pos="294640" algn="l"/>
              </a:tabLst>
            </a:pPr>
            <a:r>
              <a:rPr sz="1800" dirty="0">
                <a:solidFill>
                  <a:srgbClr val="252525"/>
                </a:solidFill>
                <a:latin typeface="Calisto MT"/>
                <a:cs typeface="Calisto MT"/>
              </a:rPr>
              <a:t>This </a:t>
            </a:r>
            <a:r>
              <a:rPr sz="1800" spc="-15" dirty="0">
                <a:solidFill>
                  <a:srgbClr val="252525"/>
                </a:solidFill>
                <a:latin typeface="Calisto MT"/>
                <a:cs typeface="Calisto MT"/>
              </a:rPr>
              <a:t>may </a:t>
            </a:r>
            <a:r>
              <a:rPr sz="1800" spc="-5" dirty="0">
                <a:solidFill>
                  <a:srgbClr val="252525"/>
                </a:solidFill>
                <a:latin typeface="Calisto MT"/>
                <a:cs typeface="Calisto MT"/>
              </a:rPr>
              <a:t>be </a:t>
            </a:r>
            <a:r>
              <a:rPr sz="1800" dirty="0">
                <a:solidFill>
                  <a:srgbClr val="252525"/>
                </a:solidFill>
                <a:latin typeface="Calisto MT"/>
                <a:cs typeface="Calisto MT"/>
              </a:rPr>
              <a:t>to limit which </a:t>
            </a:r>
            <a:r>
              <a:rPr sz="1800" spc="-5" dirty="0">
                <a:solidFill>
                  <a:srgbClr val="252525"/>
                </a:solidFill>
                <a:latin typeface="Calisto MT"/>
                <a:cs typeface="Calisto MT"/>
              </a:rPr>
              <a:t>users can </a:t>
            </a:r>
            <a:r>
              <a:rPr sz="1800" spc="-15" dirty="0">
                <a:solidFill>
                  <a:srgbClr val="252525"/>
                </a:solidFill>
                <a:latin typeface="Calisto MT"/>
                <a:cs typeface="Calisto MT"/>
              </a:rPr>
              <a:t>execute </a:t>
            </a:r>
            <a:r>
              <a:rPr sz="1800" dirty="0">
                <a:solidFill>
                  <a:srgbClr val="252525"/>
                </a:solidFill>
                <a:latin typeface="Calisto MT"/>
                <a:cs typeface="Calisto MT"/>
              </a:rPr>
              <a:t>some programs or to limit  which </a:t>
            </a:r>
            <a:r>
              <a:rPr sz="1800" spc="-5" dirty="0">
                <a:solidFill>
                  <a:srgbClr val="252525"/>
                </a:solidFill>
                <a:latin typeface="Calisto MT"/>
                <a:cs typeface="Calisto MT"/>
              </a:rPr>
              <a:t>users can </a:t>
            </a:r>
            <a:r>
              <a:rPr sz="1800" dirty="0">
                <a:solidFill>
                  <a:srgbClr val="252525"/>
                </a:solidFill>
                <a:latin typeface="Calisto MT"/>
                <a:cs typeface="Calisto MT"/>
              </a:rPr>
              <a:t>read or write data in certain directory</a:t>
            </a:r>
            <a:r>
              <a:rPr sz="1800" spc="-45" dirty="0">
                <a:solidFill>
                  <a:srgbClr val="252525"/>
                </a:solidFill>
                <a:latin typeface="Calisto MT"/>
                <a:cs typeface="Calisto MT"/>
              </a:rPr>
              <a:t> </a:t>
            </a:r>
            <a:r>
              <a:rPr sz="1800" dirty="0">
                <a:solidFill>
                  <a:srgbClr val="252525"/>
                </a:solidFill>
                <a:latin typeface="Calisto MT"/>
                <a:cs typeface="Calisto MT"/>
              </a:rPr>
              <a:t>trees</a:t>
            </a:r>
            <a:endParaRPr sz="1800">
              <a:latin typeface="Calisto MT"/>
              <a:cs typeface="Calisto MT"/>
            </a:endParaRPr>
          </a:p>
          <a:p>
            <a:pPr marL="294640" indent="-281940">
              <a:lnSpc>
                <a:spcPct val="100000"/>
              </a:lnSpc>
              <a:spcBef>
                <a:spcPts val="1800"/>
              </a:spcBef>
              <a:buClr>
                <a:srgbClr val="3B551A"/>
              </a:buClr>
              <a:buSzPct val="75000"/>
              <a:buFont typeface="Wingdings"/>
              <a:buChar char=""/>
              <a:tabLst>
                <a:tab pos="294005" algn="l"/>
                <a:tab pos="294640" algn="l"/>
              </a:tabLst>
            </a:pPr>
            <a:r>
              <a:rPr sz="1800" spc="-5" dirty="0">
                <a:solidFill>
                  <a:srgbClr val="252525"/>
                </a:solidFill>
                <a:latin typeface="Calisto MT"/>
                <a:cs typeface="Calisto MT"/>
              </a:rPr>
              <a:t>Many </a:t>
            </a:r>
            <a:r>
              <a:rPr sz="1800" dirty="0">
                <a:solidFill>
                  <a:srgbClr val="252525"/>
                </a:solidFill>
                <a:latin typeface="Calisto MT"/>
                <a:cs typeface="Calisto MT"/>
              </a:rPr>
              <a:t>of </a:t>
            </a:r>
            <a:r>
              <a:rPr sz="1800" spc="-5" dirty="0">
                <a:solidFill>
                  <a:srgbClr val="252525"/>
                </a:solidFill>
                <a:latin typeface="Calisto MT"/>
                <a:cs typeface="Calisto MT"/>
              </a:rPr>
              <a:t>the security-hardening </a:t>
            </a:r>
            <a:r>
              <a:rPr sz="1800" dirty="0">
                <a:solidFill>
                  <a:srgbClr val="252525"/>
                </a:solidFill>
                <a:latin typeface="Calisto MT"/>
                <a:cs typeface="Calisto MT"/>
              </a:rPr>
              <a:t>guides </a:t>
            </a:r>
            <a:r>
              <a:rPr sz="1800" spc="-10" dirty="0">
                <a:solidFill>
                  <a:srgbClr val="252525"/>
                </a:solidFill>
                <a:latin typeface="Calisto MT"/>
                <a:cs typeface="Calisto MT"/>
              </a:rPr>
              <a:t>provide </a:t>
            </a:r>
            <a:r>
              <a:rPr sz="1800" dirty="0">
                <a:solidFill>
                  <a:srgbClr val="252525"/>
                </a:solidFill>
                <a:latin typeface="Calisto MT"/>
                <a:cs typeface="Calisto MT"/>
              </a:rPr>
              <a:t>lists of</a:t>
            </a:r>
            <a:r>
              <a:rPr sz="1800" spc="-130" dirty="0">
                <a:solidFill>
                  <a:srgbClr val="252525"/>
                </a:solidFill>
                <a:latin typeface="Calisto MT"/>
                <a:cs typeface="Calisto MT"/>
              </a:rPr>
              <a:t> </a:t>
            </a:r>
            <a:r>
              <a:rPr sz="1800" spc="-5" dirty="0">
                <a:solidFill>
                  <a:srgbClr val="252525"/>
                </a:solidFill>
                <a:latin typeface="Calisto MT"/>
                <a:cs typeface="Calisto MT"/>
              </a:rPr>
              <a:t>recommended</a:t>
            </a:r>
            <a:endParaRPr sz="1800">
              <a:latin typeface="Calisto MT"/>
              <a:cs typeface="Calisto MT"/>
            </a:endParaRPr>
          </a:p>
          <a:p>
            <a:pPr marL="294005">
              <a:lnSpc>
                <a:spcPct val="100000"/>
              </a:lnSpc>
              <a:spcBef>
                <a:spcPts val="5"/>
              </a:spcBef>
            </a:pPr>
            <a:r>
              <a:rPr sz="1800" spc="-10" dirty="0">
                <a:solidFill>
                  <a:srgbClr val="252525"/>
                </a:solidFill>
                <a:latin typeface="Calisto MT"/>
                <a:cs typeface="Calisto MT"/>
              </a:rPr>
              <a:t>changes </a:t>
            </a:r>
            <a:r>
              <a:rPr sz="1800" dirty="0">
                <a:solidFill>
                  <a:srgbClr val="252525"/>
                </a:solidFill>
                <a:latin typeface="Calisto MT"/>
                <a:cs typeface="Calisto MT"/>
              </a:rPr>
              <a:t>to </a:t>
            </a:r>
            <a:r>
              <a:rPr sz="1800" spc="-5" dirty="0">
                <a:solidFill>
                  <a:srgbClr val="252525"/>
                </a:solidFill>
                <a:latin typeface="Calisto MT"/>
                <a:cs typeface="Calisto MT"/>
              </a:rPr>
              <a:t>the default access configuration </a:t>
            </a:r>
            <a:r>
              <a:rPr sz="1800" dirty="0">
                <a:solidFill>
                  <a:srgbClr val="252525"/>
                </a:solidFill>
                <a:latin typeface="Calisto MT"/>
                <a:cs typeface="Calisto MT"/>
              </a:rPr>
              <a:t>to </a:t>
            </a:r>
            <a:r>
              <a:rPr sz="1800" spc="-15" dirty="0">
                <a:solidFill>
                  <a:srgbClr val="252525"/>
                </a:solidFill>
                <a:latin typeface="Calisto MT"/>
                <a:cs typeface="Calisto MT"/>
              </a:rPr>
              <a:t>improve</a:t>
            </a:r>
            <a:r>
              <a:rPr sz="1800" spc="-40" dirty="0">
                <a:solidFill>
                  <a:srgbClr val="252525"/>
                </a:solidFill>
                <a:latin typeface="Calisto MT"/>
                <a:cs typeface="Calisto MT"/>
              </a:rPr>
              <a:t> </a:t>
            </a:r>
            <a:r>
              <a:rPr sz="1800" spc="-5" dirty="0">
                <a:solidFill>
                  <a:srgbClr val="252525"/>
                </a:solidFill>
                <a:latin typeface="Calisto MT"/>
                <a:cs typeface="Calisto MT"/>
              </a:rPr>
              <a:t>security</a:t>
            </a:r>
            <a:endParaRPr sz="1800">
              <a:latin typeface="Calisto MT"/>
              <a:cs typeface="Calisto MT"/>
            </a:endParaRPr>
          </a:p>
        </p:txBody>
      </p:sp>
      <p:sp>
        <p:nvSpPr>
          <p:cNvPr id="6" name="object 6"/>
          <p:cNvSpPr/>
          <p:nvPr/>
        </p:nvSpPr>
        <p:spPr>
          <a:xfrm>
            <a:off x="8333211" y="4373835"/>
            <a:ext cx="3022332" cy="2035464"/>
          </a:xfrm>
          <a:prstGeom prst="rect">
            <a:avLst/>
          </a:prstGeom>
          <a:blipFill>
            <a:blip r:embed="rId2" cstate="print"/>
            <a:stretch>
              <a:fillRect/>
            </a:stretch>
          </a:blipFill>
        </p:spPr>
        <p:txBody>
          <a:bodyPr wrap="square" lIns="0" tIns="0" rIns="0" bIns="0" rtlCol="0"/>
          <a:lstStyle/>
          <a:p>
            <a:endParaRPr/>
          </a:p>
        </p:txBody>
      </p:sp>
      <p:sp>
        <p:nvSpPr>
          <p:cNvPr id="7" name="Slide Number Placeholder 6"/>
          <p:cNvSpPr>
            <a:spLocks noGrp="1"/>
          </p:cNvSpPr>
          <p:nvPr>
            <p:ph type="sldNum" sz="quarter" idx="12"/>
          </p:nvPr>
        </p:nvSpPr>
        <p:spPr/>
        <p:txBody>
          <a:bodyPr/>
          <a:lstStyle/>
          <a:p>
            <a:fld id="{DA8ACAA1-99C5-4F50-B487-84519752EF36}"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7152639" y="768095"/>
            <a:ext cx="1389887" cy="1469136"/>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1097280" y="817531"/>
            <a:ext cx="7869739" cy="817531"/>
          </a:xfrm>
          <a:prstGeom prst="rect">
            <a:avLst/>
          </a:prstGeom>
        </p:spPr>
        <p:txBody>
          <a:bodyPr vert="horz" wrap="square" lIns="0" tIns="123825" rIns="0" bIns="0" rtlCol="0">
            <a:spAutoFit/>
          </a:bodyPr>
          <a:lstStyle/>
          <a:p>
            <a:pPr marL="2494915" marR="5080" indent="-2481580">
              <a:lnSpc>
                <a:spcPts val="5400"/>
              </a:lnSpc>
              <a:spcBef>
                <a:spcPts val="975"/>
              </a:spcBef>
            </a:pPr>
            <a:r>
              <a:rPr sz="4000" b="1" spc="-10" dirty="0"/>
              <a:t>Install </a:t>
            </a:r>
            <a:r>
              <a:rPr sz="4000" b="1" spc="-5" dirty="0"/>
              <a:t>Additional Security  </a:t>
            </a:r>
            <a:r>
              <a:rPr sz="4000" b="1" spc="-10" dirty="0"/>
              <a:t>Controls</a:t>
            </a:r>
          </a:p>
        </p:txBody>
      </p:sp>
      <p:sp>
        <p:nvSpPr>
          <p:cNvPr id="6" name="object 6"/>
          <p:cNvSpPr txBox="1"/>
          <p:nvPr/>
        </p:nvSpPr>
        <p:spPr>
          <a:xfrm>
            <a:off x="983622" y="2310511"/>
            <a:ext cx="4641427" cy="2344873"/>
          </a:xfrm>
          <a:prstGeom prst="rect">
            <a:avLst/>
          </a:prstGeom>
        </p:spPr>
        <p:txBody>
          <a:bodyPr vert="horz" wrap="square" lIns="0" tIns="13335" rIns="0" bIns="0" rtlCol="0">
            <a:spAutoFit/>
          </a:bodyPr>
          <a:lstStyle/>
          <a:p>
            <a:pPr marL="294640" marR="5080" indent="-281940" algn="just">
              <a:lnSpc>
                <a:spcPct val="100000"/>
              </a:lnSpc>
              <a:spcBef>
                <a:spcPts val="105"/>
              </a:spcBef>
              <a:buClr>
                <a:srgbClr val="3B551A"/>
              </a:buClr>
              <a:buSzPct val="73529"/>
              <a:buFont typeface="Wingdings"/>
              <a:buChar char=""/>
              <a:tabLst>
                <a:tab pos="294005" algn="l"/>
                <a:tab pos="294640" algn="l"/>
              </a:tabLst>
            </a:pPr>
            <a:r>
              <a:rPr sz="1700" spc="0" dirty="0">
                <a:solidFill>
                  <a:srgbClr val="252525"/>
                </a:solidFill>
                <a:latin typeface="Calisto MT"/>
                <a:cs typeface="Calisto MT"/>
              </a:rPr>
              <a:t>Further </a:t>
            </a:r>
            <a:r>
              <a:rPr sz="1700" dirty="0">
                <a:solidFill>
                  <a:srgbClr val="252525"/>
                </a:solidFill>
                <a:latin typeface="Calisto MT"/>
                <a:cs typeface="Calisto MT"/>
              </a:rPr>
              <a:t>security </a:t>
            </a:r>
            <a:r>
              <a:rPr sz="1700" spc="-10" dirty="0">
                <a:solidFill>
                  <a:srgbClr val="252525"/>
                </a:solidFill>
                <a:latin typeface="Calisto MT"/>
                <a:cs typeface="Calisto MT"/>
              </a:rPr>
              <a:t>improvement</a:t>
            </a:r>
            <a:r>
              <a:rPr sz="1700" spc="-145" dirty="0">
                <a:solidFill>
                  <a:srgbClr val="252525"/>
                </a:solidFill>
                <a:latin typeface="Calisto MT"/>
                <a:cs typeface="Calisto MT"/>
              </a:rPr>
              <a:t> </a:t>
            </a:r>
            <a:r>
              <a:rPr sz="1700" spc="-15" dirty="0">
                <a:solidFill>
                  <a:srgbClr val="252525"/>
                </a:solidFill>
                <a:latin typeface="Calisto MT"/>
                <a:cs typeface="Calisto MT"/>
              </a:rPr>
              <a:t>may  </a:t>
            </a:r>
            <a:r>
              <a:rPr sz="1700" dirty="0">
                <a:solidFill>
                  <a:srgbClr val="252525"/>
                </a:solidFill>
                <a:latin typeface="Calisto MT"/>
                <a:cs typeface="Calisto MT"/>
              </a:rPr>
              <a:t>be </a:t>
            </a:r>
            <a:r>
              <a:rPr sz="1700" spc="-5" dirty="0">
                <a:solidFill>
                  <a:srgbClr val="252525"/>
                </a:solidFill>
                <a:latin typeface="Calisto MT"/>
                <a:cs typeface="Calisto MT"/>
              </a:rPr>
              <a:t>possible </a:t>
            </a:r>
            <a:r>
              <a:rPr sz="1700" dirty="0">
                <a:solidFill>
                  <a:srgbClr val="252525"/>
                </a:solidFill>
                <a:latin typeface="Calisto MT"/>
                <a:cs typeface="Calisto MT"/>
              </a:rPr>
              <a:t>by </a:t>
            </a:r>
            <a:r>
              <a:rPr sz="1700" spc="-5" dirty="0">
                <a:solidFill>
                  <a:srgbClr val="252525"/>
                </a:solidFill>
                <a:latin typeface="Calisto MT"/>
                <a:cs typeface="Calisto MT"/>
              </a:rPr>
              <a:t>installing and  configuring </a:t>
            </a:r>
            <a:r>
              <a:rPr sz="1700" dirty="0">
                <a:solidFill>
                  <a:srgbClr val="252525"/>
                </a:solidFill>
                <a:latin typeface="Calisto MT"/>
                <a:cs typeface="Calisto MT"/>
              </a:rPr>
              <a:t>additional security  tools such </a:t>
            </a:r>
            <a:r>
              <a:rPr sz="1700" spc="-5" dirty="0">
                <a:solidFill>
                  <a:srgbClr val="252525"/>
                </a:solidFill>
                <a:latin typeface="Calisto MT"/>
                <a:cs typeface="Calisto MT"/>
              </a:rPr>
              <a:t>as </a:t>
            </a:r>
            <a:r>
              <a:rPr sz="1700" dirty="0">
                <a:solidFill>
                  <a:srgbClr val="252525"/>
                </a:solidFill>
                <a:latin typeface="Calisto MT"/>
                <a:cs typeface="Calisto MT"/>
              </a:rPr>
              <a:t>antivirus </a:t>
            </a:r>
            <a:r>
              <a:rPr sz="1700" spc="-15" dirty="0">
                <a:solidFill>
                  <a:srgbClr val="252525"/>
                </a:solidFill>
                <a:latin typeface="Calisto MT"/>
                <a:cs typeface="Calisto MT"/>
              </a:rPr>
              <a:t>software,  </a:t>
            </a:r>
            <a:r>
              <a:rPr sz="1700" dirty="0">
                <a:solidFill>
                  <a:srgbClr val="252525"/>
                </a:solidFill>
                <a:latin typeface="Calisto MT"/>
                <a:cs typeface="Calisto MT"/>
              </a:rPr>
              <a:t>host-based </a:t>
            </a:r>
            <a:r>
              <a:rPr sz="1700" spc="-10" dirty="0">
                <a:solidFill>
                  <a:srgbClr val="252525"/>
                </a:solidFill>
                <a:latin typeface="Calisto MT"/>
                <a:cs typeface="Calisto MT"/>
              </a:rPr>
              <a:t>firewall, </a:t>
            </a:r>
            <a:r>
              <a:rPr sz="1700" spc="-5" dirty="0">
                <a:solidFill>
                  <a:srgbClr val="252525"/>
                </a:solidFill>
                <a:latin typeface="Calisto MT"/>
                <a:cs typeface="Calisto MT"/>
              </a:rPr>
              <a:t>IDS </a:t>
            </a:r>
            <a:r>
              <a:rPr sz="1700" dirty="0">
                <a:solidFill>
                  <a:srgbClr val="252525"/>
                </a:solidFill>
                <a:latin typeface="Calisto MT"/>
                <a:cs typeface="Calisto MT"/>
              </a:rPr>
              <a:t>or </a:t>
            </a:r>
            <a:r>
              <a:rPr sz="1700" spc="-5" dirty="0">
                <a:solidFill>
                  <a:srgbClr val="252525"/>
                </a:solidFill>
                <a:latin typeface="Calisto MT"/>
                <a:cs typeface="Calisto MT"/>
              </a:rPr>
              <a:t>IPS  </a:t>
            </a:r>
            <a:r>
              <a:rPr sz="1700" spc="-15" dirty="0">
                <a:solidFill>
                  <a:srgbClr val="252525"/>
                </a:solidFill>
                <a:latin typeface="Calisto MT"/>
                <a:cs typeface="Calisto MT"/>
              </a:rPr>
              <a:t>software, </a:t>
            </a:r>
            <a:r>
              <a:rPr sz="1700" dirty="0">
                <a:solidFill>
                  <a:srgbClr val="252525"/>
                </a:solidFill>
                <a:latin typeface="Calisto MT"/>
                <a:cs typeface="Calisto MT"/>
              </a:rPr>
              <a:t>or </a:t>
            </a:r>
            <a:r>
              <a:rPr sz="1700" spc="-5" dirty="0">
                <a:solidFill>
                  <a:srgbClr val="252525"/>
                </a:solidFill>
                <a:latin typeface="Calisto MT"/>
                <a:cs typeface="Calisto MT"/>
              </a:rPr>
              <a:t>application </a:t>
            </a:r>
            <a:r>
              <a:rPr sz="1700" dirty="0">
                <a:solidFill>
                  <a:srgbClr val="252525"/>
                </a:solidFill>
                <a:latin typeface="Calisto MT"/>
                <a:cs typeface="Calisto MT"/>
              </a:rPr>
              <a:t>white-  listing</a:t>
            </a:r>
            <a:endParaRPr sz="1700">
              <a:latin typeface="Calisto MT"/>
              <a:cs typeface="Calisto MT"/>
            </a:endParaRPr>
          </a:p>
          <a:p>
            <a:pPr algn="just">
              <a:lnSpc>
                <a:spcPct val="100000"/>
              </a:lnSpc>
              <a:spcBef>
                <a:spcPts val="20"/>
              </a:spcBef>
              <a:buClr>
                <a:srgbClr val="3B551A"/>
              </a:buClr>
              <a:buFont typeface="Wingdings"/>
              <a:buChar char=""/>
            </a:pPr>
            <a:endParaRPr sz="1550">
              <a:latin typeface="Times New Roman"/>
              <a:cs typeface="Times New Roman"/>
            </a:endParaRPr>
          </a:p>
          <a:p>
            <a:pPr marL="294640" marR="104139" indent="-281940" algn="just">
              <a:lnSpc>
                <a:spcPct val="100000"/>
              </a:lnSpc>
              <a:buClr>
                <a:srgbClr val="3B551A"/>
              </a:buClr>
              <a:buSzPct val="73529"/>
              <a:buFont typeface="Wingdings"/>
              <a:buChar char=""/>
              <a:tabLst>
                <a:tab pos="294005" algn="l"/>
                <a:tab pos="294640" algn="l"/>
              </a:tabLst>
            </a:pPr>
            <a:r>
              <a:rPr sz="1700" dirty="0">
                <a:solidFill>
                  <a:srgbClr val="252525"/>
                </a:solidFill>
                <a:latin typeface="Calisto MT"/>
                <a:cs typeface="Calisto MT"/>
              </a:rPr>
              <a:t>Some of </a:t>
            </a:r>
            <a:r>
              <a:rPr sz="1700" spc="-5" dirty="0">
                <a:solidFill>
                  <a:srgbClr val="252525"/>
                </a:solidFill>
                <a:latin typeface="Calisto MT"/>
                <a:cs typeface="Calisto MT"/>
              </a:rPr>
              <a:t>these </a:t>
            </a:r>
            <a:r>
              <a:rPr sz="1700" spc="-15" dirty="0">
                <a:solidFill>
                  <a:srgbClr val="252525"/>
                </a:solidFill>
                <a:latin typeface="Calisto MT"/>
                <a:cs typeface="Calisto MT"/>
              </a:rPr>
              <a:t>may </a:t>
            </a:r>
            <a:r>
              <a:rPr sz="1700" spc="-5" dirty="0">
                <a:solidFill>
                  <a:srgbClr val="252525"/>
                </a:solidFill>
                <a:latin typeface="Calisto MT"/>
                <a:cs typeface="Calisto MT"/>
              </a:rPr>
              <a:t>be supplied as  </a:t>
            </a:r>
            <a:r>
              <a:rPr sz="1700" spc="0" dirty="0">
                <a:solidFill>
                  <a:srgbClr val="252525"/>
                </a:solidFill>
                <a:latin typeface="Calisto MT"/>
                <a:cs typeface="Calisto MT"/>
              </a:rPr>
              <a:t>part </a:t>
            </a:r>
            <a:r>
              <a:rPr sz="1700" dirty="0">
                <a:solidFill>
                  <a:srgbClr val="252525"/>
                </a:solidFill>
                <a:latin typeface="Calisto MT"/>
                <a:cs typeface="Calisto MT"/>
              </a:rPr>
              <a:t>of the </a:t>
            </a:r>
            <a:r>
              <a:rPr sz="1700" spc="-5" dirty="0">
                <a:solidFill>
                  <a:srgbClr val="252525"/>
                </a:solidFill>
                <a:latin typeface="Calisto MT"/>
                <a:cs typeface="Calisto MT"/>
              </a:rPr>
              <a:t>operating </a:t>
            </a:r>
            <a:r>
              <a:rPr sz="1700" dirty="0">
                <a:solidFill>
                  <a:srgbClr val="252525"/>
                </a:solidFill>
                <a:latin typeface="Calisto MT"/>
                <a:cs typeface="Calisto MT"/>
              </a:rPr>
              <a:t>systems  </a:t>
            </a:r>
            <a:r>
              <a:rPr sz="1700" spc="-5" dirty="0">
                <a:solidFill>
                  <a:srgbClr val="252525"/>
                </a:solidFill>
                <a:latin typeface="Calisto MT"/>
                <a:cs typeface="Calisto MT"/>
              </a:rPr>
              <a:t>installation, but </a:t>
            </a:r>
            <a:r>
              <a:rPr sz="1700" dirty="0">
                <a:solidFill>
                  <a:srgbClr val="252525"/>
                </a:solidFill>
                <a:latin typeface="Calisto MT"/>
                <a:cs typeface="Calisto MT"/>
              </a:rPr>
              <a:t>not </a:t>
            </a:r>
            <a:r>
              <a:rPr sz="1700" spc="-5" dirty="0">
                <a:solidFill>
                  <a:srgbClr val="252525"/>
                </a:solidFill>
                <a:latin typeface="Calisto MT"/>
                <a:cs typeface="Calisto MT"/>
              </a:rPr>
              <a:t>configured  and enabled by</a:t>
            </a:r>
            <a:r>
              <a:rPr sz="1700" dirty="0">
                <a:solidFill>
                  <a:srgbClr val="252525"/>
                </a:solidFill>
                <a:latin typeface="Calisto MT"/>
                <a:cs typeface="Calisto MT"/>
              </a:rPr>
              <a:t> </a:t>
            </a:r>
            <a:r>
              <a:rPr sz="1700" spc="-5" dirty="0">
                <a:solidFill>
                  <a:srgbClr val="252525"/>
                </a:solidFill>
                <a:latin typeface="Calisto MT"/>
                <a:cs typeface="Calisto MT"/>
              </a:rPr>
              <a:t>default</a:t>
            </a:r>
            <a:endParaRPr sz="1700">
              <a:latin typeface="Calisto MT"/>
              <a:cs typeface="Calisto MT"/>
            </a:endParaRPr>
          </a:p>
        </p:txBody>
      </p:sp>
      <p:sp>
        <p:nvSpPr>
          <p:cNvPr id="7" name="object 7"/>
          <p:cNvSpPr txBox="1"/>
          <p:nvPr/>
        </p:nvSpPr>
        <p:spPr>
          <a:xfrm>
            <a:off x="6548120" y="2310512"/>
            <a:ext cx="4622800" cy="3106620"/>
          </a:xfrm>
          <a:prstGeom prst="rect">
            <a:avLst/>
          </a:prstGeom>
        </p:spPr>
        <p:txBody>
          <a:bodyPr vert="horz" wrap="square" lIns="0" tIns="13335" rIns="0" bIns="0" rtlCol="0">
            <a:spAutoFit/>
          </a:bodyPr>
          <a:lstStyle/>
          <a:p>
            <a:pPr marL="294640" marR="94615" indent="-281940" algn="just">
              <a:lnSpc>
                <a:spcPct val="100000"/>
              </a:lnSpc>
              <a:spcBef>
                <a:spcPts val="105"/>
              </a:spcBef>
              <a:buClr>
                <a:srgbClr val="3B551A"/>
              </a:buClr>
              <a:buSzPct val="73529"/>
              <a:buFont typeface="Wingdings"/>
              <a:buChar char=""/>
              <a:tabLst>
                <a:tab pos="294640" algn="l"/>
              </a:tabLst>
            </a:pPr>
            <a:r>
              <a:rPr sz="1700" spc="-15" dirty="0">
                <a:solidFill>
                  <a:srgbClr val="252525"/>
                </a:solidFill>
                <a:latin typeface="Calisto MT"/>
                <a:cs typeface="Calisto MT"/>
              </a:rPr>
              <a:t>Given </a:t>
            </a:r>
            <a:r>
              <a:rPr sz="1700" dirty="0">
                <a:solidFill>
                  <a:srgbClr val="252525"/>
                </a:solidFill>
                <a:latin typeface="Calisto MT"/>
                <a:cs typeface="Calisto MT"/>
              </a:rPr>
              <a:t>the wide-spread </a:t>
            </a:r>
            <a:r>
              <a:rPr sz="1700" spc="-15" dirty="0">
                <a:solidFill>
                  <a:srgbClr val="252525"/>
                </a:solidFill>
                <a:latin typeface="Calisto MT"/>
                <a:cs typeface="Calisto MT"/>
              </a:rPr>
              <a:t>prevalence  </a:t>
            </a:r>
            <a:r>
              <a:rPr sz="1700" dirty="0">
                <a:solidFill>
                  <a:srgbClr val="252525"/>
                </a:solidFill>
                <a:latin typeface="Calisto MT"/>
                <a:cs typeface="Calisto MT"/>
              </a:rPr>
              <a:t>of </a:t>
            </a:r>
            <a:r>
              <a:rPr sz="1700" spc="-25" dirty="0">
                <a:solidFill>
                  <a:srgbClr val="252525"/>
                </a:solidFill>
                <a:latin typeface="Calisto MT"/>
                <a:cs typeface="Calisto MT"/>
              </a:rPr>
              <a:t>malware, </a:t>
            </a:r>
            <a:r>
              <a:rPr sz="1700" spc="-5" dirty="0">
                <a:solidFill>
                  <a:srgbClr val="252525"/>
                </a:solidFill>
                <a:latin typeface="Calisto MT"/>
                <a:cs typeface="Calisto MT"/>
              </a:rPr>
              <a:t>appropriate </a:t>
            </a:r>
            <a:r>
              <a:rPr sz="1700" dirty="0">
                <a:solidFill>
                  <a:srgbClr val="252525"/>
                </a:solidFill>
                <a:latin typeface="Calisto MT"/>
                <a:cs typeface="Calisto MT"/>
              </a:rPr>
              <a:t>antivirus  is a critical security</a:t>
            </a:r>
            <a:r>
              <a:rPr sz="1700" spc="-85" dirty="0">
                <a:solidFill>
                  <a:srgbClr val="252525"/>
                </a:solidFill>
                <a:latin typeface="Calisto MT"/>
                <a:cs typeface="Calisto MT"/>
              </a:rPr>
              <a:t> </a:t>
            </a:r>
            <a:r>
              <a:rPr sz="1700" spc="-5" dirty="0">
                <a:solidFill>
                  <a:srgbClr val="252525"/>
                </a:solidFill>
                <a:latin typeface="Calisto MT"/>
                <a:cs typeface="Calisto MT"/>
              </a:rPr>
              <a:t>component</a:t>
            </a:r>
            <a:endParaRPr sz="1700">
              <a:latin typeface="Calisto MT"/>
              <a:cs typeface="Calisto MT"/>
            </a:endParaRPr>
          </a:p>
          <a:p>
            <a:pPr algn="just">
              <a:lnSpc>
                <a:spcPct val="100000"/>
              </a:lnSpc>
              <a:spcBef>
                <a:spcPts val="15"/>
              </a:spcBef>
              <a:buClr>
                <a:srgbClr val="3B551A"/>
              </a:buClr>
              <a:buFont typeface="Wingdings"/>
              <a:buChar char=""/>
            </a:pPr>
            <a:endParaRPr sz="1550">
              <a:latin typeface="Times New Roman"/>
              <a:cs typeface="Times New Roman"/>
            </a:endParaRPr>
          </a:p>
          <a:p>
            <a:pPr marL="294640" marR="5080" indent="-281940" algn="just">
              <a:lnSpc>
                <a:spcPct val="100000"/>
              </a:lnSpc>
              <a:buClr>
                <a:srgbClr val="3B551A"/>
              </a:buClr>
              <a:buSzPct val="73529"/>
              <a:buFont typeface="Wingdings"/>
              <a:buChar char=""/>
              <a:tabLst>
                <a:tab pos="294005" algn="l"/>
                <a:tab pos="294640" algn="l"/>
              </a:tabLst>
            </a:pPr>
            <a:r>
              <a:rPr sz="1700" spc="-5" dirty="0">
                <a:solidFill>
                  <a:srgbClr val="252525"/>
                </a:solidFill>
                <a:latin typeface="Calisto MT"/>
                <a:cs typeface="Calisto MT"/>
              </a:rPr>
              <a:t>IDS and IPS software </a:t>
            </a:r>
            <a:r>
              <a:rPr sz="1700" spc="-15" dirty="0">
                <a:solidFill>
                  <a:srgbClr val="252525"/>
                </a:solidFill>
                <a:latin typeface="Calisto MT"/>
                <a:cs typeface="Calisto MT"/>
              </a:rPr>
              <a:t>may </a:t>
            </a:r>
            <a:r>
              <a:rPr sz="1700" dirty="0">
                <a:solidFill>
                  <a:srgbClr val="252525"/>
                </a:solidFill>
                <a:latin typeface="Calisto MT"/>
                <a:cs typeface="Calisto MT"/>
              </a:rPr>
              <a:t>include  additional </a:t>
            </a:r>
            <a:r>
              <a:rPr sz="1700" spc="-5" dirty="0">
                <a:solidFill>
                  <a:srgbClr val="252525"/>
                </a:solidFill>
                <a:latin typeface="Calisto MT"/>
                <a:cs typeface="Calisto MT"/>
              </a:rPr>
              <a:t>mechanisms </a:t>
            </a:r>
            <a:r>
              <a:rPr sz="1700" dirty="0">
                <a:solidFill>
                  <a:srgbClr val="252525"/>
                </a:solidFill>
                <a:latin typeface="Calisto MT"/>
                <a:cs typeface="Calisto MT"/>
              </a:rPr>
              <a:t>such </a:t>
            </a:r>
            <a:r>
              <a:rPr sz="1700" spc="-5" dirty="0">
                <a:solidFill>
                  <a:srgbClr val="252525"/>
                </a:solidFill>
                <a:latin typeface="Calisto MT"/>
                <a:cs typeface="Calisto MT"/>
              </a:rPr>
              <a:t>as  </a:t>
            </a:r>
            <a:r>
              <a:rPr sz="1700" dirty="0">
                <a:solidFill>
                  <a:srgbClr val="252525"/>
                </a:solidFill>
                <a:latin typeface="Calisto MT"/>
                <a:cs typeface="Calisto MT"/>
              </a:rPr>
              <a:t>traffic </a:t>
            </a:r>
            <a:r>
              <a:rPr sz="1700" spc="-5" dirty="0">
                <a:solidFill>
                  <a:srgbClr val="252525"/>
                </a:solidFill>
                <a:latin typeface="Calisto MT"/>
                <a:cs typeface="Calisto MT"/>
              </a:rPr>
              <a:t>monitoring </a:t>
            </a:r>
            <a:r>
              <a:rPr sz="1700" dirty="0">
                <a:solidFill>
                  <a:srgbClr val="252525"/>
                </a:solidFill>
                <a:latin typeface="Calisto MT"/>
                <a:cs typeface="Calisto MT"/>
              </a:rPr>
              <a:t>or </a:t>
            </a:r>
            <a:r>
              <a:rPr sz="1700" spc="-5" dirty="0">
                <a:solidFill>
                  <a:srgbClr val="252525"/>
                </a:solidFill>
                <a:latin typeface="Calisto MT"/>
                <a:cs typeface="Calisto MT"/>
              </a:rPr>
              <a:t>file </a:t>
            </a:r>
            <a:r>
              <a:rPr sz="1700" dirty="0">
                <a:solidFill>
                  <a:srgbClr val="252525"/>
                </a:solidFill>
                <a:latin typeface="Calisto MT"/>
                <a:cs typeface="Calisto MT"/>
              </a:rPr>
              <a:t>integrity  </a:t>
            </a:r>
            <a:r>
              <a:rPr sz="1700" spc="-5" dirty="0">
                <a:solidFill>
                  <a:srgbClr val="252525"/>
                </a:solidFill>
                <a:latin typeface="Calisto MT"/>
                <a:cs typeface="Calisto MT"/>
              </a:rPr>
              <a:t>checking </a:t>
            </a:r>
            <a:r>
              <a:rPr sz="1700" dirty="0">
                <a:solidFill>
                  <a:srgbClr val="252525"/>
                </a:solidFill>
                <a:latin typeface="Calisto MT"/>
                <a:cs typeface="Calisto MT"/>
              </a:rPr>
              <a:t>to identify </a:t>
            </a:r>
            <a:r>
              <a:rPr sz="1700" spc="-5" dirty="0">
                <a:solidFill>
                  <a:srgbClr val="252525"/>
                </a:solidFill>
                <a:latin typeface="Calisto MT"/>
                <a:cs typeface="Calisto MT"/>
              </a:rPr>
              <a:t>and </a:t>
            </a:r>
            <a:r>
              <a:rPr sz="1700" spc="-25" dirty="0">
                <a:solidFill>
                  <a:srgbClr val="252525"/>
                </a:solidFill>
                <a:latin typeface="Calisto MT"/>
                <a:cs typeface="Calisto MT"/>
              </a:rPr>
              <a:t>even  </a:t>
            </a:r>
            <a:r>
              <a:rPr sz="1700" dirty="0">
                <a:solidFill>
                  <a:srgbClr val="252525"/>
                </a:solidFill>
                <a:latin typeface="Calisto MT"/>
                <a:cs typeface="Calisto MT"/>
              </a:rPr>
              <a:t>respond to some </a:t>
            </a:r>
            <a:r>
              <a:rPr sz="1700" spc="-5" dirty="0">
                <a:solidFill>
                  <a:srgbClr val="252525"/>
                </a:solidFill>
                <a:latin typeface="Calisto MT"/>
                <a:cs typeface="Calisto MT"/>
              </a:rPr>
              <a:t>types </a:t>
            </a:r>
            <a:r>
              <a:rPr sz="1700" dirty="0">
                <a:solidFill>
                  <a:srgbClr val="252525"/>
                </a:solidFill>
                <a:latin typeface="Calisto MT"/>
                <a:cs typeface="Calisto MT"/>
              </a:rPr>
              <a:t>of</a:t>
            </a:r>
            <a:r>
              <a:rPr sz="1700" spc="135" dirty="0">
                <a:solidFill>
                  <a:srgbClr val="252525"/>
                </a:solidFill>
                <a:latin typeface="Calisto MT"/>
                <a:cs typeface="Calisto MT"/>
              </a:rPr>
              <a:t> </a:t>
            </a:r>
            <a:r>
              <a:rPr sz="1700" spc="-5" dirty="0">
                <a:solidFill>
                  <a:srgbClr val="252525"/>
                </a:solidFill>
                <a:latin typeface="Calisto MT"/>
                <a:cs typeface="Calisto MT"/>
              </a:rPr>
              <a:t>attack</a:t>
            </a:r>
            <a:endParaRPr sz="1700">
              <a:latin typeface="Calisto MT"/>
              <a:cs typeface="Calisto MT"/>
            </a:endParaRPr>
          </a:p>
          <a:p>
            <a:pPr algn="just">
              <a:lnSpc>
                <a:spcPct val="100000"/>
              </a:lnSpc>
              <a:spcBef>
                <a:spcPts val="20"/>
              </a:spcBef>
              <a:buClr>
                <a:srgbClr val="3B551A"/>
              </a:buClr>
              <a:buFont typeface="Wingdings"/>
              <a:buChar char=""/>
            </a:pPr>
            <a:endParaRPr sz="1550">
              <a:latin typeface="Times New Roman"/>
              <a:cs typeface="Times New Roman"/>
            </a:endParaRPr>
          </a:p>
          <a:p>
            <a:pPr marL="294640" marR="196215" indent="-281940" algn="just">
              <a:lnSpc>
                <a:spcPct val="100000"/>
              </a:lnSpc>
              <a:spcBef>
                <a:spcPts val="5"/>
              </a:spcBef>
              <a:buClr>
                <a:srgbClr val="3B551A"/>
              </a:buClr>
              <a:buSzPct val="73529"/>
              <a:buFont typeface="Wingdings"/>
              <a:buChar char=""/>
              <a:tabLst>
                <a:tab pos="294640" algn="l"/>
              </a:tabLst>
            </a:pPr>
            <a:r>
              <a:rPr sz="1700" spc="-5" dirty="0">
                <a:solidFill>
                  <a:srgbClr val="252525"/>
                </a:solidFill>
                <a:latin typeface="Calisto MT"/>
                <a:cs typeface="Calisto MT"/>
              </a:rPr>
              <a:t>White-listing applications limits  </a:t>
            </a:r>
            <a:r>
              <a:rPr sz="1700" dirty="0">
                <a:solidFill>
                  <a:srgbClr val="252525"/>
                </a:solidFill>
                <a:latin typeface="Calisto MT"/>
                <a:cs typeface="Calisto MT"/>
              </a:rPr>
              <a:t>the programs that can </a:t>
            </a:r>
            <a:r>
              <a:rPr sz="1700" spc="-10" dirty="0">
                <a:solidFill>
                  <a:srgbClr val="252525"/>
                </a:solidFill>
                <a:latin typeface="Calisto MT"/>
                <a:cs typeface="Calisto MT"/>
              </a:rPr>
              <a:t>execute</a:t>
            </a:r>
            <a:r>
              <a:rPr sz="1700" spc="-85" dirty="0">
                <a:solidFill>
                  <a:srgbClr val="252525"/>
                </a:solidFill>
                <a:latin typeface="Calisto MT"/>
                <a:cs typeface="Calisto MT"/>
              </a:rPr>
              <a:t> </a:t>
            </a:r>
            <a:r>
              <a:rPr sz="1700" dirty="0">
                <a:solidFill>
                  <a:srgbClr val="252525"/>
                </a:solidFill>
                <a:latin typeface="Calisto MT"/>
                <a:cs typeface="Calisto MT"/>
              </a:rPr>
              <a:t>in  the the system to just those in</a:t>
            </a:r>
            <a:r>
              <a:rPr sz="1700" spc="-125" dirty="0">
                <a:solidFill>
                  <a:srgbClr val="252525"/>
                </a:solidFill>
                <a:latin typeface="Calisto MT"/>
                <a:cs typeface="Calisto MT"/>
              </a:rPr>
              <a:t> </a:t>
            </a:r>
            <a:r>
              <a:rPr sz="1700" spc="-5" dirty="0">
                <a:solidFill>
                  <a:srgbClr val="252525"/>
                </a:solidFill>
                <a:latin typeface="Calisto MT"/>
                <a:cs typeface="Calisto MT"/>
              </a:rPr>
              <a:t>an  explicit</a:t>
            </a:r>
            <a:r>
              <a:rPr sz="1700" spc="-15" dirty="0">
                <a:solidFill>
                  <a:srgbClr val="252525"/>
                </a:solidFill>
                <a:latin typeface="Calisto MT"/>
                <a:cs typeface="Calisto MT"/>
              </a:rPr>
              <a:t> </a:t>
            </a:r>
            <a:r>
              <a:rPr sz="1700" spc="-5" dirty="0">
                <a:solidFill>
                  <a:srgbClr val="252525"/>
                </a:solidFill>
                <a:latin typeface="Calisto MT"/>
                <a:cs typeface="Calisto MT"/>
              </a:rPr>
              <a:t>list</a:t>
            </a:r>
            <a:endParaRPr sz="1700">
              <a:latin typeface="Calisto MT"/>
              <a:cs typeface="Calisto MT"/>
            </a:endParaRPr>
          </a:p>
        </p:txBody>
      </p:sp>
      <p:sp>
        <p:nvSpPr>
          <p:cNvPr id="8" name="Slide Number Placeholder 7"/>
          <p:cNvSpPr>
            <a:spLocks noGrp="1"/>
          </p:cNvSpPr>
          <p:nvPr>
            <p:ph type="sldNum" sz="quarter" idx="12"/>
          </p:nvPr>
        </p:nvSpPr>
        <p:spPr/>
        <p:txBody>
          <a:bodyPr/>
          <a:lstStyle/>
          <a:p>
            <a:fld id="{DA8ACAA1-99C5-4F50-B487-84519752EF36}"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840658"/>
            <a:ext cx="6247417" cy="786974"/>
          </a:xfrm>
        </p:spPr>
        <p:txBody>
          <a:bodyPr/>
          <a:lstStyle/>
          <a:p>
            <a:r>
              <a:rPr lang="en-US" b="1" spc="-125" dirty="0" smtClean="0"/>
              <a:t>Test	 </a:t>
            </a:r>
            <a:r>
              <a:rPr lang="en-US" b="1" spc="-5" dirty="0" smtClean="0"/>
              <a:t>the System</a:t>
            </a:r>
            <a:r>
              <a:rPr lang="en-US" b="1" dirty="0" smtClean="0"/>
              <a:t> </a:t>
            </a:r>
            <a:r>
              <a:rPr lang="en-US" b="1" spc="-5" dirty="0" smtClean="0"/>
              <a:t>Security</a:t>
            </a:r>
            <a:endParaRPr lang="en-US" b="1" dirty="0"/>
          </a:p>
        </p:txBody>
      </p:sp>
      <p:sp>
        <p:nvSpPr>
          <p:cNvPr id="3" name="Content Placeholder 2"/>
          <p:cNvSpPr>
            <a:spLocks noGrp="1"/>
          </p:cNvSpPr>
          <p:nvPr>
            <p:ph idx="1"/>
          </p:nvPr>
        </p:nvSpPr>
        <p:spPr/>
        <p:txBody>
          <a:bodyPr>
            <a:normAutofit fontScale="92500"/>
          </a:bodyPr>
          <a:lstStyle/>
          <a:p>
            <a:pPr marL="294640" marR="5080" indent="-281940">
              <a:lnSpc>
                <a:spcPct val="100000"/>
              </a:lnSpc>
              <a:spcBef>
                <a:spcPts val="100"/>
              </a:spcBef>
              <a:buClr>
                <a:srgbClr val="3B551A"/>
              </a:buClr>
              <a:buSzPct val="75000"/>
              <a:buFont typeface="Wingdings"/>
              <a:buChar char=""/>
              <a:tabLst>
                <a:tab pos="294005" algn="l"/>
                <a:tab pos="294640" algn="l"/>
              </a:tabLst>
            </a:pPr>
            <a:r>
              <a:rPr lang="en-US" dirty="0" smtClean="0">
                <a:solidFill>
                  <a:srgbClr val="252525"/>
                </a:solidFill>
                <a:latin typeface="Calisto MT"/>
                <a:cs typeface="Calisto MT"/>
              </a:rPr>
              <a:t>The final step in </a:t>
            </a:r>
            <a:r>
              <a:rPr lang="en-US" spc="-5" dirty="0" smtClean="0">
                <a:solidFill>
                  <a:srgbClr val="252525"/>
                </a:solidFill>
                <a:latin typeface="Calisto MT"/>
                <a:cs typeface="Calisto MT"/>
              </a:rPr>
              <a:t>the </a:t>
            </a:r>
            <a:r>
              <a:rPr lang="en-US" dirty="0" smtClean="0">
                <a:solidFill>
                  <a:srgbClr val="252525"/>
                </a:solidFill>
                <a:latin typeface="Calisto MT"/>
                <a:cs typeface="Calisto MT"/>
              </a:rPr>
              <a:t>process of </a:t>
            </a:r>
            <a:r>
              <a:rPr lang="en-US" spc="-5" dirty="0" smtClean="0">
                <a:solidFill>
                  <a:srgbClr val="252525"/>
                </a:solidFill>
                <a:latin typeface="Calisto MT"/>
                <a:cs typeface="Calisto MT"/>
              </a:rPr>
              <a:t>initially securing </a:t>
            </a:r>
            <a:r>
              <a:rPr lang="en-US" dirty="0" smtClean="0">
                <a:solidFill>
                  <a:srgbClr val="252525"/>
                </a:solidFill>
                <a:latin typeface="Calisto MT"/>
                <a:cs typeface="Calisto MT"/>
              </a:rPr>
              <a:t>the </a:t>
            </a:r>
            <a:r>
              <a:rPr lang="en-US" spc="-5" dirty="0" smtClean="0">
                <a:solidFill>
                  <a:srgbClr val="252525"/>
                </a:solidFill>
                <a:latin typeface="Calisto MT"/>
                <a:cs typeface="Calisto MT"/>
              </a:rPr>
              <a:t>base operating </a:t>
            </a:r>
            <a:r>
              <a:rPr lang="en-US" dirty="0" smtClean="0">
                <a:solidFill>
                  <a:srgbClr val="252525"/>
                </a:solidFill>
                <a:latin typeface="Calisto MT"/>
                <a:cs typeface="Calisto MT"/>
              </a:rPr>
              <a:t>system is  </a:t>
            </a:r>
            <a:r>
              <a:rPr lang="en-US" spc="-5" dirty="0" smtClean="0">
                <a:solidFill>
                  <a:srgbClr val="252525"/>
                </a:solidFill>
                <a:latin typeface="Calisto MT"/>
                <a:cs typeface="Calisto MT"/>
              </a:rPr>
              <a:t>security</a:t>
            </a:r>
            <a:r>
              <a:rPr lang="en-US" spc="-25" dirty="0" smtClean="0">
                <a:solidFill>
                  <a:srgbClr val="252525"/>
                </a:solidFill>
                <a:latin typeface="Calisto MT"/>
                <a:cs typeface="Calisto MT"/>
              </a:rPr>
              <a:t> </a:t>
            </a:r>
            <a:r>
              <a:rPr lang="en-US" dirty="0" smtClean="0">
                <a:solidFill>
                  <a:srgbClr val="252525"/>
                </a:solidFill>
                <a:latin typeface="Calisto MT"/>
                <a:cs typeface="Calisto MT"/>
              </a:rPr>
              <a:t>testing</a:t>
            </a:r>
            <a:endParaRPr lang="en-US" dirty="0" smtClean="0">
              <a:latin typeface="Calisto MT"/>
              <a:cs typeface="Calisto MT"/>
            </a:endParaRPr>
          </a:p>
          <a:p>
            <a:pPr marL="294640" marR="108585" indent="-281940">
              <a:lnSpc>
                <a:spcPct val="100000"/>
              </a:lnSpc>
              <a:spcBef>
                <a:spcPts val="1800"/>
              </a:spcBef>
              <a:buClr>
                <a:srgbClr val="3B551A"/>
              </a:buClr>
              <a:buSzPct val="75000"/>
              <a:buFont typeface="Wingdings"/>
              <a:buChar char=""/>
              <a:tabLst>
                <a:tab pos="294005" algn="l"/>
                <a:tab pos="294640" algn="l"/>
              </a:tabLst>
            </a:pPr>
            <a:r>
              <a:rPr lang="en-US" dirty="0" smtClean="0">
                <a:solidFill>
                  <a:srgbClr val="252525"/>
                </a:solidFill>
                <a:latin typeface="Calisto MT"/>
                <a:cs typeface="Calisto MT"/>
              </a:rPr>
              <a:t>The goal is to </a:t>
            </a:r>
            <a:r>
              <a:rPr lang="en-US" spc="-5" dirty="0" smtClean="0">
                <a:solidFill>
                  <a:srgbClr val="252525"/>
                </a:solidFill>
                <a:latin typeface="Calisto MT"/>
                <a:cs typeface="Calisto MT"/>
              </a:rPr>
              <a:t>ensure </a:t>
            </a:r>
            <a:r>
              <a:rPr lang="en-US" dirty="0" smtClean="0">
                <a:solidFill>
                  <a:srgbClr val="252525"/>
                </a:solidFill>
                <a:latin typeface="Calisto MT"/>
                <a:cs typeface="Calisto MT"/>
              </a:rPr>
              <a:t>that the </a:t>
            </a:r>
            <a:r>
              <a:rPr lang="en-US" spc="-5" dirty="0" smtClean="0">
                <a:solidFill>
                  <a:srgbClr val="252525"/>
                </a:solidFill>
                <a:latin typeface="Calisto MT"/>
                <a:cs typeface="Calisto MT"/>
              </a:rPr>
              <a:t>previous security configuration </a:t>
            </a:r>
            <a:r>
              <a:rPr lang="en-US" dirty="0" smtClean="0">
                <a:solidFill>
                  <a:srgbClr val="252525"/>
                </a:solidFill>
                <a:latin typeface="Calisto MT"/>
                <a:cs typeface="Calisto MT"/>
              </a:rPr>
              <a:t>steps </a:t>
            </a:r>
            <a:r>
              <a:rPr lang="en-US" spc="-5" dirty="0" smtClean="0">
                <a:solidFill>
                  <a:srgbClr val="252525"/>
                </a:solidFill>
                <a:latin typeface="Calisto MT"/>
                <a:cs typeface="Calisto MT"/>
              </a:rPr>
              <a:t>are  correctly implemented </a:t>
            </a:r>
            <a:r>
              <a:rPr lang="en-US" dirty="0" smtClean="0">
                <a:solidFill>
                  <a:srgbClr val="252525"/>
                </a:solidFill>
                <a:latin typeface="Calisto MT"/>
                <a:cs typeface="Calisto MT"/>
              </a:rPr>
              <a:t>and </a:t>
            </a:r>
            <a:r>
              <a:rPr lang="en-US" spc="-5" dirty="0" smtClean="0">
                <a:solidFill>
                  <a:srgbClr val="252525"/>
                </a:solidFill>
                <a:latin typeface="Calisto MT"/>
                <a:cs typeface="Calisto MT"/>
              </a:rPr>
              <a:t>to identify </a:t>
            </a:r>
            <a:r>
              <a:rPr lang="en-US" dirty="0" smtClean="0">
                <a:solidFill>
                  <a:srgbClr val="252525"/>
                </a:solidFill>
                <a:latin typeface="Calisto MT"/>
                <a:cs typeface="Calisto MT"/>
              </a:rPr>
              <a:t>any </a:t>
            </a:r>
            <a:r>
              <a:rPr lang="en-US" spc="-5" dirty="0" smtClean="0">
                <a:solidFill>
                  <a:srgbClr val="252525"/>
                </a:solidFill>
                <a:latin typeface="Calisto MT"/>
                <a:cs typeface="Calisto MT"/>
              </a:rPr>
              <a:t>possible vulnerabilities </a:t>
            </a:r>
            <a:r>
              <a:rPr lang="en-US" dirty="0" smtClean="0">
                <a:solidFill>
                  <a:srgbClr val="252525"/>
                </a:solidFill>
                <a:latin typeface="Calisto MT"/>
                <a:cs typeface="Calisto MT"/>
              </a:rPr>
              <a:t>that </a:t>
            </a:r>
            <a:r>
              <a:rPr lang="en-US" spc="-10" dirty="0" smtClean="0">
                <a:solidFill>
                  <a:srgbClr val="252525"/>
                </a:solidFill>
                <a:latin typeface="Calisto MT"/>
                <a:cs typeface="Calisto MT"/>
              </a:rPr>
              <a:t>must  </a:t>
            </a:r>
            <a:r>
              <a:rPr lang="en-US" spc="-5" dirty="0" smtClean="0">
                <a:solidFill>
                  <a:srgbClr val="252525"/>
                </a:solidFill>
                <a:latin typeface="Calisto MT"/>
                <a:cs typeface="Calisto MT"/>
              </a:rPr>
              <a:t>be corrected </a:t>
            </a:r>
            <a:r>
              <a:rPr lang="en-US" dirty="0" smtClean="0">
                <a:solidFill>
                  <a:srgbClr val="252525"/>
                </a:solidFill>
                <a:latin typeface="Calisto MT"/>
                <a:cs typeface="Calisto MT"/>
              </a:rPr>
              <a:t>or</a:t>
            </a:r>
            <a:r>
              <a:rPr lang="en-US" spc="15" dirty="0" smtClean="0">
                <a:solidFill>
                  <a:srgbClr val="252525"/>
                </a:solidFill>
                <a:latin typeface="Calisto MT"/>
                <a:cs typeface="Calisto MT"/>
              </a:rPr>
              <a:t> </a:t>
            </a:r>
            <a:r>
              <a:rPr lang="en-US" spc="-5" dirty="0" smtClean="0">
                <a:solidFill>
                  <a:srgbClr val="252525"/>
                </a:solidFill>
                <a:latin typeface="Calisto MT"/>
                <a:cs typeface="Calisto MT"/>
              </a:rPr>
              <a:t>managed</a:t>
            </a:r>
            <a:endParaRPr lang="en-US" dirty="0" smtClean="0">
              <a:latin typeface="Calisto MT"/>
              <a:cs typeface="Calisto MT"/>
            </a:endParaRPr>
          </a:p>
          <a:p>
            <a:pPr marL="294640" indent="-281940">
              <a:lnSpc>
                <a:spcPct val="100000"/>
              </a:lnSpc>
              <a:spcBef>
                <a:spcPts val="1805"/>
              </a:spcBef>
              <a:buClr>
                <a:srgbClr val="3B551A"/>
              </a:buClr>
              <a:buSzPct val="75000"/>
              <a:buFont typeface="Wingdings"/>
              <a:buChar char=""/>
              <a:tabLst>
                <a:tab pos="294005" algn="l"/>
                <a:tab pos="294640" algn="l"/>
              </a:tabLst>
            </a:pPr>
            <a:r>
              <a:rPr lang="en-US" spc="-5" dirty="0" smtClean="0">
                <a:solidFill>
                  <a:srgbClr val="252525"/>
                </a:solidFill>
                <a:latin typeface="Calisto MT"/>
                <a:cs typeface="Calisto MT"/>
              </a:rPr>
              <a:t>Suitable checklists are </a:t>
            </a:r>
            <a:r>
              <a:rPr lang="en-US" dirty="0" smtClean="0">
                <a:solidFill>
                  <a:srgbClr val="252525"/>
                </a:solidFill>
                <a:latin typeface="Calisto MT"/>
                <a:cs typeface="Calisto MT"/>
              </a:rPr>
              <a:t>included in </a:t>
            </a:r>
            <a:r>
              <a:rPr lang="en-US" spc="-5" dirty="0" smtClean="0">
                <a:solidFill>
                  <a:srgbClr val="252525"/>
                </a:solidFill>
                <a:latin typeface="Calisto MT"/>
                <a:cs typeface="Calisto MT"/>
              </a:rPr>
              <a:t>many security-hardening</a:t>
            </a:r>
            <a:r>
              <a:rPr lang="en-US" spc="-70" dirty="0" smtClean="0">
                <a:solidFill>
                  <a:srgbClr val="252525"/>
                </a:solidFill>
                <a:latin typeface="Calisto MT"/>
                <a:cs typeface="Calisto MT"/>
              </a:rPr>
              <a:t> </a:t>
            </a:r>
            <a:r>
              <a:rPr lang="en-US" spc="-5" dirty="0" smtClean="0">
                <a:solidFill>
                  <a:srgbClr val="252525"/>
                </a:solidFill>
                <a:latin typeface="Calisto MT"/>
                <a:cs typeface="Calisto MT"/>
              </a:rPr>
              <a:t>guides</a:t>
            </a:r>
            <a:endParaRPr lang="en-US" dirty="0" smtClean="0">
              <a:latin typeface="Calisto MT"/>
              <a:cs typeface="Calisto MT"/>
            </a:endParaRPr>
          </a:p>
          <a:p>
            <a:pPr marL="294640" marR="212090" indent="-281940" algn="just">
              <a:lnSpc>
                <a:spcPct val="100000"/>
              </a:lnSpc>
              <a:spcBef>
                <a:spcPts val="1800"/>
              </a:spcBef>
              <a:buClr>
                <a:srgbClr val="3B551A"/>
              </a:buClr>
              <a:buSzPct val="75000"/>
              <a:buFont typeface="Wingdings"/>
              <a:buChar char=""/>
              <a:tabLst>
                <a:tab pos="294640" algn="l"/>
              </a:tabLst>
            </a:pPr>
            <a:r>
              <a:rPr lang="en-US" dirty="0" smtClean="0">
                <a:solidFill>
                  <a:srgbClr val="252525"/>
                </a:solidFill>
                <a:latin typeface="Calisto MT"/>
                <a:cs typeface="Calisto MT"/>
              </a:rPr>
              <a:t>There </a:t>
            </a:r>
            <a:r>
              <a:rPr lang="en-US" spc="-5" dirty="0" smtClean="0">
                <a:solidFill>
                  <a:srgbClr val="252525"/>
                </a:solidFill>
                <a:latin typeface="Calisto MT"/>
                <a:cs typeface="Calisto MT"/>
              </a:rPr>
              <a:t>are </a:t>
            </a:r>
            <a:r>
              <a:rPr lang="en-US" dirty="0" smtClean="0">
                <a:solidFill>
                  <a:srgbClr val="252525"/>
                </a:solidFill>
                <a:latin typeface="Calisto MT"/>
                <a:cs typeface="Calisto MT"/>
              </a:rPr>
              <a:t>also programs </a:t>
            </a:r>
            <a:r>
              <a:rPr lang="en-US" spc="-10" dirty="0" smtClean="0">
                <a:solidFill>
                  <a:srgbClr val="252525"/>
                </a:solidFill>
                <a:latin typeface="Calisto MT"/>
                <a:cs typeface="Calisto MT"/>
              </a:rPr>
              <a:t>specifically </a:t>
            </a:r>
            <a:r>
              <a:rPr lang="en-US" dirty="0" smtClean="0">
                <a:solidFill>
                  <a:srgbClr val="252525"/>
                </a:solidFill>
                <a:latin typeface="Calisto MT"/>
                <a:cs typeface="Calisto MT"/>
              </a:rPr>
              <a:t>designed to </a:t>
            </a:r>
            <a:r>
              <a:rPr lang="en-US" spc="-10" dirty="0" smtClean="0">
                <a:solidFill>
                  <a:srgbClr val="252525"/>
                </a:solidFill>
                <a:latin typeface="Calisto MT"/>
                <a:cs typeface="Calisto MT"/>
              </a:rPr>
              <a:t>review </a:t>
            </a:r>
            <a:r>
              <a:rPr lang="en-US" dirty="0" smtClean="0">
                <a:solidFill>
                  <a:srgbClr val="252525"/>
                </a:solidFill>
                <a:latin typeface="Calisto MT"/>
                <a:cs typeface="Calisto MT"/>
              </a:rPr>
              <a:t>a </a:t>
            </a:r>
            <a:r>
              <a:rPr lang="en-US" spc="-5" dirty="0" smtClean="0">
                <a:solidFill>
                  <a:srgbClr val="252525"/>
                </a:solidFill>
                <a:latin typeface="Calisto MT"/>
                <a:cs typeface="Calisto MT"/>
              </a:rPr>
              <a:t>system </a:t>
            </a:r>
            <a:r>
              <a:rPr lang="en-US" dirty="0" smtClean="0">
                <a:solidFill>
                  <a:srgbClr val="252525"/>
                </a:solidFill>
                <a:latin typeface="Calisto MT"/>
                <a:cs typeface="Calisto MT"/>
              </a:rPr>
              <a:t>to </a:t>
            </a:r>
            <a:r>
              <a:rPr lang="en-US" spc="-5" dirty="0" smtClean="0">
                <a:solidFill>
                  <a:srgbClr val="252525"/>
                </a:solidFill>
                <a:latin typeface="Calisto MT"/>
                <a:cs typeface="Calisto MT"/>
              </a:rPr>
              <a:t>ensure  </a:t>
            </a:r>
            <a:r>
              <a:rPr lang="en-US" dirty="0" smtClean="0">
                <a:solidFill>
                  <a:srgbClr val="252525"/>
                </a:solidFill>
                <a:latin typeface="Calisto MT"/>
                <a:cs typeface="Calisto MT"/>
              </a:rPr>
              <a:t>that a system </a:t>
            </a:r>
            <a:r>
              <a:rPr lang="en-US" spc="-5" dirty="0" smtClean="0">
                <a:solidFill>
                  <a:srgbClr val="252525"/>
                </a:solidFill>
                <a:latin typeface="Calisto MT"/>
                <a:cs typeface="Calisto MT"/>
              </a:rPr>
              <a:t>meets </a:t>
            </a:r>
            <a:r>
              <a:rPr lang="en-US" dirty="0" smtClean="0">
                <a:solidFill>
                  <a:srgbClr val="252525"/>
                </a:solidFill>
                <a:latin typeface="Calisto MT"/>
                <a:cs typeface="Calisto MT"/>
              </a:rPr>
              <a:t>the </a:t>
            </a:r>
            <a:r>
              <a:rPr lang="en-US" spc="-5" dirty="0" smtClean="0">
                <a:solidFill>
                  <a:srgbClr val="252525"/>
                </a:solidFill>
                <a:latin typeface="Calisto MT"/>
                <a:cs typeface="Calisto MT"/>
              </a:rPr>
              <a:t>basic </a:t>
            </a:r>
            <a:r>
              <a:rPr lang="en-US" dirty="0" smtClean="0">
                <a:solidFill>
                  <a:srgbClr val="252525"/>
                </a:solidFill>
                <a:latin typeface="Calisto MT"/>
                <a:cs typeface="Calisto MT"/>
              </a:rPr>
              <a:t>security </a:t>
            </a:r>
            <a:r>
              <a:rPr lang="en-US" spc="-5" dirty="0" smtClean="0">
                <a:solidFill>
                  <a:srgbClr val="252525"/>
                </a:solidFill>
                <a:latin typeface="Calisto MT"/>
                <a:cs typeface="Calisto MT"/>
              </a:rPr>
              <a:t>requirements </a:t>
            </a:r>
            <a:r>
              <a:rPr lang="en-US" dirty="0" smtClean="0">
                <a:solidFill>
                  <a:srgbClr val="252525"/>
                </a:solidFill>
                <a:latin typeface="Calisto MT"/>
                <a:cs typeface="Calisto MT"/>
              </a:rPr>
              <a:t>and </a:t>
            </a:r>
            <a:r>
              <a:rPr lang="en-US" spc="-5" dirty="0" smtClean="0">
                <a:solidFill>
                  <a:srgbClr val="252525"/>
                </a:solidFill>
                <a:latin typeface="Calisto MT"/>
                <a:cs typeface="Calisto MT"/>
              </a:rPr>
              <a:t>to </a:t>
            </a:r>
            <a:r>
              <a:rPr lang="en-US" dirty="0" smtClean="0">
                <a:solidFill>
                  <a:srgbClr val="252525"/>
                </a:solidFill>
                <a:latin typeface="Calisto MT"/>
                <a:cs typeface="Calisto MT"/>
              </a:rPr>
              <a:t>scan </a:t>
            </a:r>
            <a:r>
              <a:rPr lang="en-US" spc="-5" dirty="0" smtClean="0">
                <a:solidFill>
                  <a:srgbClr val="252525"/>
                </a:solidFill>
                <a:latin typeface="Calisto MT"/>
                <a:cs typeface="Calisto MT"/>
              </a:rPr>
              <a:t>for </a:t>
            </a:r>
            <a:r>
              <a:rPr lang="en-US" spc="-15" dirty="0" smtClean="0">
                <a:solidFill>
                  <a:srgbClr val="252525"/>
                </a:solidFill>
                <a:latin typeface="Calisto MT"/>
                <a:cs typeface="Calisto MT"/>
              </a:rPr>
              <a:t>known  </a:t>
            </a:r>
            <a:r>
              <a:rPr lang="en-US" spc="-5" dirty="0" smtClean="0">
                <a:solidFill>
                  <a:srgbClr val="252525"/>
                </a:solidFill>
                <a:latin typeface="Calisto MT"/>
                <a:cs typeface="Calisto MT"/>
              </a:rPr>
              <a:t>vulnerabilities </a:t>
            </a:r>
            <a:r>
              <a:rPr lang="en-US" dirty="0" smtClean="0">
                <a:solidFill>
                  <a:srgbClr val="252525"/>
                </a:solidFill>
                <a:latin typeface="Calisto MT"/>
                <a:cs typeface="Calisto MT"/>
              </a:rPr>
              <a:t>and </a:t>
            </a:r>
            <a:r>
              <a:rPr lang="en-US" spc="-5" dirty="0" smtClean="0">
                <a:solidFill>
                  <a:srgbClr val="252525"/>
                </a:solidFill>
                <a:latin typeface="Calisto MT"/>
                <a:cs typeface="Calisto MT"/>
              </a:rPr>
              <a:t>poor configuration</a:t>
            </a:r>
            <a:r>
              <a:rPr lang="en-US" spc="-40" dirty="0" smtClean="0">
                <a:solidFill>
                  <a:srgbClr val="252525"/>
                </a:solidFill>
                <a:latin typeface="Calisto MT"/>
                <a:cs typeface="Calisto MT"/>
              </a:rPr>
              <a:t> </a:t>
            </a:r>
            <a:r>
              <a:rPr lang="en-US" spc="-5" dirty="0" smtClean="0">
                <a:solidFill>
                  <a:srgbClr val="252525"/>
                </a:solidFill>
                <a:latin typeface="Calisto MT"/>
                <a:cs typeface="Calisto MT"/>
              </a:rPr>
              <a:t>practices</a:t>
            </a:r>
            <a:endParaRPr lang="en-US" dirty="0" smtClean="0">
              <a:latin typeface="Calisto MT"/>
              <a:cs typeface="Calisto MT"/>
            </a:endParaRPr>
          </a:p>
          <a:p>
            <a:pPr marL="294640" indent="-281940">
              <a:lnSpc>
                <a:spcPct val="100000"/>
              </a:lnSpc>
              <a:spcBef>
                <a:spcPts val="1800"/>
              </a:spcBef>
              <a:buClr>
                <a:srgbClr val="3B551A"/>
              </a:buClr>
              <a:buSzPct val="75000"/>
              <a:buFont typeface="Wingdings"/>
              <a:buChar char=""/>
              <a:tabLst>
                <a:tab pos="294005" algn="l"/>
                <a:tab pos="294640" algn="l"/>
              </a:tabLst>
            </a:pPr>
            <a:r>
              <a:rPr lang="en-US" spc="-5" dirty="0" smtClean="0">
                <a:solidFill>
                  <a:srgbClr val="252525"/>
                </a:solidFill>
                <a:latin typeface="Calisto MT"/>
                <a:cs typeface="Calisto MT"/>
              </a:rPr>
              <a:t>This </a:t>
            </a:r>
            <a:r>
              <a:rPr lang="en-US" dirty="0" smtClean="0">
                <a:solidFill>
                  <a:srgbClr val="252525"/>
                </a:solidFill>
                <a:latin typeface="Calisto MT"/>
                <a:cs typeface="Calisto MT"/>
              </a:rPr>
              <a:t>should </a:t>
            </a:r>
            <a:r>
              <a:rPr lang="en-US" spc="-5" dirty="0" smtClean="0">
                <a:solidFill>
                  <a:srgbClr val="252525"/>
                </a:solidFill>
                <a:latin typeface="Calisto MT"/>
                <a:cs typeface="Calisto MT"/>
              </a:rPr>
              <a:t>be done </a:t>
            </a:r>
            <a:r>
              <a:rPr lang="en-US" spc="-10" dirty="0" smtClean="0">
                <a:solidFill>
                  <a:srgbClr val="252525"/>
                </a:solidFill>
                <a:latin typeface="Calisto MT"/>
                <a:cs typeface="Calisto MT"/>
              </a:rPr>
              <a:t>following </a:t>
            </a:r>
            <a:r>
              <a:rPr lang="en-US" dirty="0" smtClean="0">
                <a:solidFill>
                  <a:srgbClr val="252525"/>
                </a:solidFill>
                <a:latin typeface="Calisto MT"/>
                <a:cs typeface="Calisto MT"/>
              </a:rPr>
              <a:t>the </a:t>
            </a:r>
            <a:r>
              <a:rPr lang="en-US" spc="-5" dirty="0" smtClean="0">
                <a:solidFill>
                  <a:srgbClr val="252525"/>
                </a:solidFill>
                <a:latin typeface="Calisto MT"/>
                <a:cs typeface="Calisto MT"/>
              </a:rPr>
              <a:t>initial hardening </a:t>
            </a:r>
            <a:r>
              <a:rPr lang="en-US" dirty="0" smtClean="0">
                <a:solidFill>
                  <a:srgbClr val="252525"/>
                </a:solidFill>
                <a:latin typeface="Calisto MT"/>
                <a:cs typeface="Calisto MT"/>
              </a:rPr>
              <a:t>of </a:t>
            </a:r>
            <a:r>
              <a:rPr lang="en-US" spc="-5" dirty="0" smtClean="0">
                <a:solidFill>
                  <a:srgbClr val="252525"/>
                </a:solidFill>
                <a:latin typeface="Calisto MT"/>
                <a:cs typeface="Calisto MT"/>
              </a:rPr>
              <a:t>the system and</a:t>
            </a:r>
            <a:r>
              <a:rPr lang="en-US" spc="-315" dirty="0" smtClean="0">
                <a:solidFill>
                  <a:srgbClr val="252525"/>
                </a:solidFill>
                <a:latin typeface="Calisto MT"/>
                <a:cs typeface="Calisto MT"/>
              </a:rPr>
              <a:t> </a:t>
            </a:r>
            <a:r>
              <a:rPr lang="en-US" dirty="0" smtClean="0">
                <a:solidFill>
                  <a:srgbClr val="252525"/>
                </a:solidFill>
                <a:latin typeface="Calisto MT"/>
                <a:cs typeface="Calisto MT"/>
              </a:rPr>
              <a:t>then</a:t>
            </a:r>
            <a:endParaRPr lang="en-US" dirty="0" smtClean="0">
              <a:latin typeface="Calisto MT"/>
              <a:cs typeface="Calisto MT"/>
            </a:endParaRPr>
          </a:p>
          <a:p>
            <a:pPr marL="294005">
              <a:lnSpc>
                <a:spcPct val="100000"/>
              </a:lnSpc>
            </a:pPr>
            <a:r>
              <a:rPr lang="en-US" dirty="0" smtClean="0">
                <a:solidFill>
                  <a:srgbClr val="252525"/>
                </a:solidFill>
                <a:latin typeface="Calisto MT"/>
                <a:cs typeface="Calisto MT"/>
              </a:rPr>
              <a:t>repeated </a:t>
            </a:r>
            <a:r>
              <a:rPr lang="en-US" spc="-5" dirty="0" smtClean="0">
                <a:solidFill>
                  <a:srgbClr val="252525"/>
                </a:solidFill>
                <a:latin typeface="Calisto MT"/>
                <a:cs typeface="Calisto MT"/>
              </a:rPr>
              <a:t>periodically </a:t>
            </a:r>
            <a:r>
              <a:rPr lang="en-US" dirty="0" smtClean="0">
                <a:solidFill>
                  <a:srgbClr val="252525"/>
                </a:solidFill>
                <a:latin typeface="Calisto MT"/>
                <a:cs typeface="Calisto MT"/>
              </a:rPr>
              <a:t>as part of the </a:t>
            </a:r>
            <a:r>
              <a:rPr lang="en-US" spc="-5" dirty="0" smtClean="0">
                <a:solidFill>
                  <a:srgbClr val="252525"/>
                </a:solidFill>
                <a:latin typeface="Calisto MT"/>
                <a:cs typeface="Calisto MT"/>
              </a:rPr>
              <a:t>security maintenance</a:t>
            </a:r>
            <a:r>
              <a:rPr lang="en-US" spc="90" dirty="0" smtClean="0">
                <a:solidFill>
                  <a:srgbClr val="252525"/>
                </a:solidFill>
                <a:latin typeface="Calisto MT"/>
                <a:cs typeface="Calisto MT"/>
              </a:rPr>
              <a:t> </a:t>
            </a:r>
            <a:r>
              <a:rPr lang="en-US" dirty="0" smtClean="0">
                <a:solidFill>
                  <a:srgbClr val="252525"/>
                </a:solidFill>
                <a:latin typeface="Calisto MT"/>
                <a:cs typeface="Calisto MT"/>
              </a:rPr>
              <a:t>process</a:t>
            </a:r>
            <a:endParaRPr lang="en-US" dirty="0" smtClean="0">
              <a:latin typeface="Calisto MT"/>
              <a:cs typeface="Calisto MT"/>
            </a:endParaRPr>
          </a:p>
          <a:p>
            <a:endParaRPr lang="en-US" dirty="0"/>
          </a:p>
        </p:txBody>
      </p:sp>
      <p:sp>
        <p:nvSpPr>
          <p:cNvPr id="4" name="Slide Number Placeholder 3"/>
          <p:cNvSpPr>
            <a:spLocks noGrp="1"/>
          </p:cNvSpPr>
          <p:nvPr>
            <p:ph type="sldNum" sz="quarter" idx="12"/>
          </p:nvPr>
        </p:nvSpPr>
        <p:spPr/>
        <p:txBody>
          <a:bodyPr/>
          <a:lstStyle/>
          <a:p>
            <a:fld id="{DA8ACAA1-99C5-4F50-B487-84519752EF36}"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9751568" y="729995"/>
            <a:ext cx="1444752" cy="1525524"/>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1121388" y="917905"/>
            <a:ext cx="7285193" cy="848994"/>
          </a:xfrm>
          <a:prstGeom prst="rect">
            <a:avLst/>
          </a:prstGeom>
        </p:spPr>
        <p:txBody>
          <a:bodyPr vert="horz" wrap="square" lIns="0" tIns="12700" rIns="0" bIns="0" rtlCol="0">
            <a:spAutoFit/>
          </a:bodyPr>
          <a:lstStyle/>
          <a:p>
            <a:pPr marL="12700">
              <a:lnSpc>
                <a:spcPct val="100000"/>
              </a:lnSpc>
              <a:spcBef>
                <a:spcPts val="100"/>
              </a:spcBef>
            </a:pPr>
            <a:r>
              <a:rPr sz="5400" b="1" dirty="0"/>
              <a:t>Security</a:t>
            </a:r>
            <a:r>
              <a:rPr sz="5400" b="1" spc="-75" dirty="0"/>
              <a:t> </a:t>
            </a:r>
            <a:r>
              <a:rPr sz="5400" b="1" spc="-5" dirty="0"/>
              <a:t>Maintenance</a:t>
            </a:r>
            <a:endParaRPr sz="5400" b="1"/>
          </a:p>
        </p:txBody>
      </p:sp>
      <p:sp>
        <p:nvSpPr>
          <p:cNvPr id="5" name="object 5"/>
          <p:cNvSpPr txBox="1"/>
          <p:nvPr/>
        </p:nvSpPr>
        <p:spPr>
          <a:xfrm>
            <a:off x="511387" y="2081910"/>
            <a:ext cx="3681307" cy="936154"/>
          </a:xfrm>
          <a:prstGeom prst="rect">
            <a:avLst/>
          </a:prstGeom>
        </p:spPr>
        <p:txBody>
          <a:bodyPr vert="horz" wrap="square" lIns="0" tIns="12700" rIns="0" bIns="0" rtlCol="0">
            <a:spAutoFit/>
          </a:bodyPr>
          <a:lstStyle/>
          <a:p>
            <a:pPr marL="294640" marR="5080" indent="-281940">
              <a:lnSpc>
                <a:spcPct val="100000"/>
              </a:lnSpc>
              <a:spcBef>
                <a:spcPts val="100"/>
              </a:spcBef>
              <a:buClr>
                <a:srgbClr val="3B551A"/>
              </a:buClr>
              <a:buSzPct val="75000"/>
              <a:buFont typeface="Wingdings"/>
              <a:buChar char=""/>
              <a:tabLst>
                <a:tab pos="294005" algn="l"/>
                <a:tab pos="294640" algn="l"/>
              </a:tabLst>
            </a:pPr>
            <a:r>
              <a:rPr sz="2000" dirty="0">
                <a:solidFill>
                  <a:srgbClr val="252525"/>
                </a:solidFill>
                <a:latin typeface="Calisto MT"/>
                <a:cs typeface="Calisto MT"/>
              </a:rPr>
              <a:t>The process </a:t>
            </a:r>
            <a:r>
              <a:rPr sz="2000" spc="-5" dirty="0">
                <a:solidFill>
                  <a:srgbClr val="252525"/>
                </a:solidFill>
                <a:latin typeface="Calisto MT"/>
                <a:cs typeface="Calisto MT"/>
              </a:rPr>
              <a:t>of </a:t>
            </a:r>
            <a:r>
              <a:rPr sz="2000" dirty="0">
                <a:solidFill>
                  <a:srgbClr val="252525"/>
                </a:solidFill>
                <a:latin typeface="Calisto MT"/>
                <a:cs typeface="Calisto MT"/>
              </a:rPr>
              <a:t>security  </a:t>
            </a:r>
            <a:r>
              <a:rPr sz="2000" spc="-5" dirty="0">
                <a:solidFill>
                  <a:srgbClr val="252525"/>
                </a:solidFill>
                <a:latin typeface="Calisto MT"/>
                <a:cs typeface="Calisto MT"/>
              </a:rPr>
              <a:t>maintenance </a:t>
            </a:r>
            <a:r>
              <a:rPr sz="2000" dirty="0">
                <a:solidFill>
                  <a:srgbClr val="252525"/>
                </a:solidFill>
                <a:latin typeface="Calisto MT"/>
                <a:cs typeface="Calisto MT"/>
              </a:rPr>
              <a:t>includes</a:t>
            </a:r>
            <a:r>
              <a:rPr sz="2000" spc="-70" dirty="0">
                <a:solidFill>
                  <a:srgbClr val="252525"/>
                </a:solidFill>
                <a:latin typeface="Calisto MT"/>
                <a:cs typeface="Calisto MT"/>
              </a:rPr>
              <a:t> </a:t>
            </a:r>
            <a:r>
              <a:rPr sz="2000" dirty="0">
                <a:solidFill>
                  <a:srgbClr val="252525"/>
                </a:solidFill>
                <a:latin typeface="Calisto MT"/>
                <a:cs typeface="Calisto MT"/>
              </a:rPr>
              <a:t>the  </a:t>
            </a:r>
            <a:r>
              <a:rPr sz="2000" spc="-10" dirty="0">
                <a:solidFill>
                  <a:srgbClr val="252525"/>
                </a:solidFill>
                <a:latin typeface="Calisto MT"/>
                <a:cs typeface="Calisto MT"/>
              </a:rPr>
              <a:t>following</a:t>
            </a:r>
            <a:r>
              <a:rPr sz="2000" spc="-30" dirty="0">
                <a:solidFill>
                  <a:srgbClr val="252525"/>
                </a:solidFill>
                <a:latin typeface="Calisto MT"/>
                <a:cs typeface="Calisto MT"/>
              </a:rPr>
              <a:t> </a:t>
            </a:r>
            <a:r>
              <a:rPr sz="2000" dirty="0">
                <a:solidFill>
                  <a:srgbClr val="252525"/>
                </a:solidFill>
                <a:latin typeface="Calisto MT"/>
                <a:cs typeface="Calisto MT"/>
              </a:rPr>
              <a:t>steps:</a:t>
            </a:r>
            <a:endParaRPr sz="2000">
              <a:latin typeface="Calisto MT"/>
              <a:cs typeface="Calisto MT"/>
            </a:endParaRPr>
          </a:p>
        </p:txBody>
      </p:sp>
      <p:sp>
        <p:nvSpPr>
          <p:cNvPr id="6" name="object 6"/>
          <p:cNvSpPr/>
          <p:nvPr/>
        </p:nvSpPr>
        <p:spPr>
          <a:xfrm>
            <a:off x="1300701" y="2068410"/>
            <a:ext cx="9343812" cy="4368800"/>
          </a:xfrm>
          <a:custGeom>
            <a:avLst/>
            <a:gdLst/>
            <a:ahLst/>
            <a:cxnLst/>
            <a:rect l="l" t="t" r="r" b="b"/>
            <a:pathLst>
              <a:path w="7007859" h="4368800">
                <a:moveTo>
                  <a:pt x="5851105" y="0"/>
                </a:moveTo>
                <a:lnTo>
                  <a:pt x="5912700" y="546100"/>
                </a:lnTo>
                <a:lnTo>
                  <a:pt x="5063620" y="723900"/>
                </a:lnTo>
                <a:lnTo>
                  <a:pt x="5005324" y="749300"/>
                </a:lnTo>
                <a:lnTo>
                  <a:pt x="4775280" y="800100"/>
                </a:lnTo>
                <a:lnTo>
                  <a:pt x="4718553" y="825500"/>
                </a:lnTo>
                <a:lnTo>
                  <a:pt x="4550255" y="863600"/>
                </a:lnTo>
                <a:lnTo>
                  <a:pt x="4494783" y="889000"/>
                </a:lnTo>
                <a:lnTo>
                  <a:pt x="4330250" y="927100"/>
                </a:lnTo>
                <a:lnTo>
                  <a:pt x="4276033" y="952500"/>
                </a:lnTo>
                <a:lnTo>
                  <a:pt x="4222130" y="965200"/>
                </a:lnTo>
                <a:lnTo>
                  <a:pt x="4168541" y="990600"/>
                </a:lnTo>
                <a:lnTo>
                  <a:pt x="4062303" y="1016000"/>
                </a:lnTo>
                <a:lnTo>
                  <a:pt x="4009655" y="1041400"/>
                </a:lnTo>
                <a:lnTo>
                  <a:pt x="3957321" y="1054100"/>
                </a:lnTo>
                <a:lnTo>
                  <a:pt x="3905300" y="1079500"/>
                </a:lnTo>
                <a:lnTo>
                  <a:pt x="3802200" y="1104900"/>
                </a:lnTo>
                <a:lnTo>
                  <a:pt x="3751121" y="1130300"/>
                </a:lnTo>
                <a:lnTo>
                  <a:pt x="3700355" y="1143000"/>
                </a:lnTo>
                <a:lnTo>
                  <a:pt x="3649903" y="1168400"/>
                </a:lnTo>
                <a:lnTo>
                  <a:pt x="3599765" y="1181100"/>
                </a:lnTo>
                <a:lnTo>
                  <a:pt x="3549940" y="1206500"/>
                </a:lnTo>
                <a:lnTo>
                  <a:pt x="3500430" y="1219200"/>
                </a:lnTo>
                <a:lnTo>
                  <a:pt x="3402350" y="1270000"/>
                </a:lnTo>
                <a:lnTo>
                  <a:pt x="3353780" y="1282700"/>
                </a:lnTo>
                <a:lnTo>
                  <a:pt x="3305524" y="1308100"/>
                </a:lnTo>
                <a:lnTo>
                  <a:pt x="3257583" y="1320800"/>
                </a:lnTo>
                <a:lnTo>
                  <a:pt x="3162640" y="1371600"/>
                </a:lnTo>
                <a:lnTo>
                  <a:pt x="3115639" y="1384300"/>
                </a:lnTo>
                <a:lnTo>
                  <a:pt x="3022579" y="1435100"/>
                </a:lnTo>
                <a:lnTo>
                  <a:pt x="2976520" y="1447800"/>
                </a:lnTo>
                <a:lnTo>
                  <a:pt x="2840224" y="1524000"/>
                </a:lnTo>
                <a:lnTo>
                  <a:pt x="2795419" y="1536700"/>
                </a:lnTo>
                <a:lnTo>
                  <a:pt x="2662888" y="1612899"/>
                </a:lnTo>
                <a:lnTo>
                  <a:pt x="2619339" y="1625599"/>
                </a:lnTo>
                <a:lnTo>
                  <a:pt x="2533181" y="1676399"/>
                </a:lnTo>
                <a:lnTo>
                  <a:pt x="2364630" y="1777999"/>
                </a:lnTo>
                <a:lnTo>
                  <a:pt x="2323277" y="1790699"/>
                </a:lnTo>
                <a:lnTo>
                  <a:pt x="2282238" y="1816099"/>
                </a:lnTo>
                <a:lnTo>
                  <a:pt x="2121217" y="1917699"/>
                </a:lnTo>
                <a:lnTo>
                  <a:pt x="2003746" y="1993899"/>
                </a:lnTo>
                <a:lnTo>
                  <a:pt x="1889099" y="2070099"/>
                </a:lnTo>
                <a:lnTo>
                  <a:pt x="1777275" y="2146299"/>
                </a:lnTo>
                <a:lnTo>
                  <a:pt x="1740628" y="2184399"/>
                </a:lnTo>
                <a:lnTo>
                  <a:pt x="1668275" y="2235199"/>
                </a:lnTo>
                <a:lnTo>
                  <a:pt x="1562099" y="2311399"/>
                </a:lnTo>
                <a:lnTo>
                  <a:pt x="1527335" y="2349499"/>
                </a:lnTo>
                <a:lnTo>
                  <a:pt x="1458747" y="2400299"/>
                </a:lnTo>
                <a:lnTo>
                  <a:pt x="1391414" y="2451099"/>
                </a:lnTo>
                <a:lnTo>
                  <a:pt x="1358218" y="2489199"/>
                </a:lnTo>
                <a:lnTo>
                  <a:pt x="1292768" y="2539999"/>
                </a:lnTo>
                <a:lnTo>
                  <a:pt x="1260513" y="2578099"/>
                </a:lnTo>
                <a:lnTo>
                  <a:pt x="1196945" y="2628899"/>
                </a:lnTo>
                <a:lnTo>
                  <a:pt x="1165632" y="2666999"/>
                </a:lnTo>
                <a:lnTo>
                  <a:pt x="1103947" y="2717799"/>
                </a:lnTo>
                <a:lnTo>
                  <a:pt x="1073575" y="2755899"/>
                </a:lnTo>
                <a:lnTo>
                  <a:pt x="1043516" y="2781299"/>
                </a:lnTo>
                <a:lnTo>
                  <a:pt x="1013772" y="2819399"/>
                </a:lnTo>
                <a:lnTo>
                  <a:pt x="955224" y="2870199"/>
                </a:lnTo>
                <a:lnTo>
                  <a:pt x="926421" y="2908299"/>
                </a:lnTo>
                <a:lnTo>
                  <a:pt x="897931" y="2933699"/>
                </a:lnTo>
                <a:lnTo>
                  <a:pt x="869755" y="2971799"/>
                </a:lnTo>
                <a:lnTo>
                  <a:pt x="841893" y="2997199"/>
                </a:lnTo>
                <a:lnTo>
                  <a:pt x="814345" y="3035299"/>
                </a:lnTo>
                <a:lnTo>
                  <a:pt x="787110" y="3060699"/>
                </a:lnTo>
                <a:lnTo>
                  <a:pt x="760190" y="3098799"/>
                </a:lnTo>
                <a:lnTo>
                  <a:pt x="733583" y="3124199"/>
                </a:lnTo>
                <a:lnTo>
                  <a:pt x="707289" y="3162299"/>
                </a:lnTo>
                <a:lnTo>
                  <a:pt x="681310" y="3200399"/>
                </a:lnTo>
                <a:lnTo>
                  <a:pt x="655644" y="3225799"/>
                </a:lnTo>
                <a:lnTo>
                  <a:pt x="630292" y="3263900"/>
                </a:lnTo>
                <a:lnTo>
                  <a:pt x="605254" y="3289300"/>
                </a:lnTo>
                <a:lnTo>
                  <a:pt x="580529" y="3327400"/>
                </a:lnTo>
                <a:lnTo>
                  <a:pt x="556118" y="3365500"/>
                </a:lnTo>
                <a:lnTo>
                  <a:pt x="532021" y="3390900"/>
                </a:lnTo>
                <a:lnTo>
                  <a:pt x="508238" y="3429000"/>
                </a:lnTo>
                <a:lnTo>
                  <a:pt x="484768" y="3467100"/>
                </a:lnTo>
                <a:lnTo>
                  <a:pt x="461613" y="3492500"/>
                </a:lnTo>
                <a:lnTo>
                  <a:pt x="438771" y="3530600"/>
                </a:lnTo>
                <a:lnTo>
                  <a:pt x="416242" y="3568700"/>
                </a:lnTo>
                <a:lnTo>
                  <a:pt x="394028" y="3606800"/>
                </a:lnTo>
                <a:lnTo>
                  <a:pt x="372127" y="3632200"/>
                </a:lnTo>
                <a:lnTo>
                  <a:pt x="350540" y="3670300"/>
                </a:lnTo>
                <a:lnTo>
                  <a:pt x="329267" y="3708400"/>
                </a:lnTo>
                <a:lnTo>
                  <a:pt x="308307" y="3746500"/>
                </a:lnTo>
                <a:lnTo>
                  <a:pt x="287661" y="3784600"/>
                </a:lnTo>
                <a:lnTo>
                  <a:pt x="267329" y="3810000"/>
                </a:lnTo>
                <a:lnTo>
                  <a:pt x="247311" y="3848100"/>
                </a:lnTo>
                <a:lnTo>
                  <a:pt x="227607" y="3886200"/>
                </a:lnTo>
                <a:lnTo>
                  <a:pt x="208216" y="3924300"/>
                </a:lnTo>
                <a:lnTo>
                  <a:pt x="189139" y="3962400"/>
                </a:lnTo>
                <a:lnTo>
                  <a:pt x="170376" y="4000500"/>
                </a:lnTo>
                <a:lnTo>
                  <a:pt x="151926" y="4038600"/>
                </a:lnTo>
                <a:lnTo>
                  <a:pt x="133790" y="4076700"/>
                </a:lnTo>
                <a:lnTo>
                  <a:pt x="115968" y="4114800"/>
                </a:lnTo>
                <a:lnTo>
                  <a:pt x="98460" y="4140200"/>
                </a:lnTo>
                <a:lnTo>
                  <a:pt x="81266" y="4178300"/>
                </a:lnTo>
                <a:lnTo>
                  <a:pt x="64385" y="4216400"/>
                </a:lnTo>
                <a:lnTo>
                  <a:pt x="47818" y="4254500"/>
                </a:lnTo>
                <a:lnTo>
                  <a:pt x="31565" y="4292600"/>
                </a:lnTo>
                <a:lnTo>
                  <a:pt x="15625" y="4330700"/>
                </a:lnTo>
                <a:lnTo>
                  <a:pt x="0" y="4368800"/>
                </a:lnTo>
                <a:lnTo>
                  <a:pt x="25339" y="4343400"/>
                </a:lnTo>
                <a:lnTo>
                  <a:pt x="50940" y="4305300"/>
                </a:lnTo>
                <a:lnTo>
                  <a:pt x="76804" y="4279900"/>
                </a:lnTo>
                <a:lnTo>
                  <a:pt x="102929" y="4241800"/>
                </a:lnTo>
                <a:lnTo>
                  <a:pt x="129317" y="4203700"/>
                </a:lnTo>
                <a:lnTo>
                  <a:pt x="155967" y="4178300"/>
                </a:lnTo>
                <a:lnTo>
                  <a:pt x="182879" y="4140200"/>
                </a:lnTo>
                <a:lnTo>
                  <a:pt x="210053" y="4114800"/>
                </a:lnTo>
                <a:lnTo>
                  <a:pt x="237489" y="4076700"/>
                </a:lnTo>
                <a:lnTo>
                  <a:pt x="265188" y="4038600"/>
                </a:lnTo>
                <a:lnTo>
                  <a:pt x="293148" y="4013200"/>
                </a:lnTo>
                <a:lnTo>
                  <a:pt x="321371" y="3975100"/>
                </a:lnTo>
                <a:lnTo>
                  <a:pt x="349856" y="3949700"/>
                </a:lnTo>
                <a:lnTo>
                  <a:pt x="378603" y="3911600"/>
                </a:lnTo>
                <a:lnTo>
                  <a:pt x="436883" y="3860800"/>
                </a:lnTo>
                <a:lnTo>
                  <a:pt x="466416" y="3822700"/>
                </a:lnTo>
                <a:lnTo>
                  <a:pt x="496211" y="3797300"/>
                </a:lnTo>
                <a:lnTo>
                  <a:pt x="526269" y="3759200"/>
                </a:lnTo>
                <a:lnTo>
                  <a:pt x="587170" y="3708400"/>
                </a:lnTo>
                <a:lnTo>
                  <a:pt x="618014" y="3670300"/>
                </a:lnTo>
                <a:lnTo>
                  <a:pt x="680488" y="3619500"/>
                </a:lnTo>
                <a:lnTo>
                  <a:pt x="712118" y="3581400"/>
                </a:lnTo>
                <a:lnTo>
                  <a:pt x="808582" y="3505200"/>
                </a:lnTo>
                <a:lnTo>
                  <a:pt x="841260" y="3467100"/>
                </a:lnTo>
                <a:lnTo>
                  <a:pt x="940869" y="3390900"/>
                </a:lnTo>
                <a:lnTo>
                  <a:pt x="1008586" y="3340100"/>
                </a:lnTo>
                <a:lnTo>
                  <a:pt x="1042837" y="3302000"/>
                </a:lnTo>
                <a:lnTo>
                  <a:pt x="1147164" y="3225799"/>
                </a:lnTo>
                <a:lnTo>
                  <a:pt x="1253850" y="3149599"/>
                </a:lnTo>
                <a:lnTo>
                  <a:pt x="1399768" y="3047999"/>
                </a:lnTo>
                <a:lnTo>
                  <a:pt x="1549879" y="2946399"/>
                </a:lnTo>
                <a:lnTo>
                  <a:pt x="1588063" y="2933699"/>
                </a:lnTo>
                <a:lnTo>
                  <a:pt x="1743417" y="2832099"/>
                </a:lnTo>
                <a:lnTo>
                  <a:pt x="1782910" y="2806699"/>
                </a:lnTo>
                <a:lnTo>
                  <a:pt x="1822666" y="2793999"/>
                </a:lnTo>
                <a:lnTo>
                  <a:pt x="1943507" y="2717799"/>
                </a:lnTo>
                <a:lnTo>
                  <a:pt x="1984311" y="2705099"/>
                </a:lnTo>
                <a:lnTo>
                  <a:pt x="2066706" y="2654299"/>
                </a:lnTo>
                <a:lnTo>
                  <a:pt x="2108297" y="2641599"/>
                </a:lnTo>
                <a:lnTo>
                  <a:pt x="2192265" y="2590799"/>
                </a:lnTo>
                <a:lnTo>
                  <a:pt x="2234642" y="2578099"/>
                </a:lnTo>
                <a:lnTo>
                  <a:pt x="2277281" y="2552699"/>
                </a:lnTo>
                <a:lnTo>
                  <a:pt x="2320183" y="2539999"/>
                </a:lnTo>
                <a:lnTo>
                  <a:pt x="2406772" y="2489199"/>
                </a:lnTo>
                <a:lnTo>
                  <a:pt x="2450459" y="2476499"/>
                </a:lnTo>
                <a:lnTo>
                  <a:pt x="2494409" y="2451099"/>
                </a:lnTo>
                <a:lnTo>
                  <a:pt x="2538621" y="2438399"/>
                </a:lnTo>
                <a:lnTo>
                  <a:pt x="2583095" y="2412999"/>
                </a:lnTo>
                <a:lnTo>
                  <a:pt x="2627831" y="2400299"/>
                </a:lnTo>
                <a:lnTo>
                  <a:pt x="2672830" y="2374899"/>
                </a:lnTo>
                <a:lnTo>
                  <a:pt x="2763612" y="2349499"/>
                </a:lnTo>
                <a:lnTo>
                  <a:pt x="2809397" y="2324099"/>
                </a:lnTo>
                <a:lnTo>
                  <a:pt x="2855444" y="2311399"/>
                </a:lnTo>
                <a:lnTo>
                  <a:pt x="2901753" y="2285999"/>
                </a:lnTo>
                <a:lnTo>
                  <a:pt x="2995157" y="2260599"/>
                </a:lnTo>
                <a:lnTo>
                  <a:pt x="3042252" y="2235199"/>
                </a:lnTo>
                <a:lnTo>
                  <a:pt x="3185110" y="2197099"/>
                </a:lnTo>
                <a:lnTo>
                  <a:pt x="3233254" y="2171699"/>
                </a:lnTo>
                <a:lnTo>
                  <a:pt x="3379258" y="2133599"/>
                </a:lnTo>
                <a:lnTo>
                  <a:pt x="3428450" y="2108199"/>
                </a:lnTo>
                <a:lnTo>
                  <a:pt x="3831423" y="2006599"/>
                </a:lnTo>
                <a:lnTo>
                  <a:pt x="3882974" y="1981199"/>
                </a:lnTo>
                <a:lnTo>
                  <a:pt x="4091800" y="1930399"/>
                </a:lnTo>
                <a:lnTo>
                  <a:pt x="4144662" y="1930399"/>
                </a:lnTo>
                <a:lnTo>
                  <a:pt x="4576992" y="1828799"/>
                </a:lnTo>
                <a:lnTo>
                  <a:pt x="4632212" y="1828799"/>
                </a:lnTo>
                <a:lnTo>
                  <a:pt x="4799447" y="1790699"/>
                </a:lnTo>
                <a:lnTo>
                  <a:pt x="4855717" y="1790699"/>
                </a:lnTo>
                <a:lnTo>
                  <a:pt x="5026097" y="1752599"/>
                </a:lnTo>
                <a:lnTo>
                  <a:pt x="5083415" y="1752599"/>
                </a:lnTo>
                <a:lnTo>
                  <a:pt x="5198836" y="1727199"/>
                </a:lnTo>
                <a:lnTo>
                  <a:pt x="5256940" y="1727199"/>
                </a:lnTo>
                <a:lnTo>
                  <a:pt x="5373935" y="1701799"/>
                </a:lnTo>
                <a:lnTo>
                  <a:pt x="5432825" y="1701799"/>
                </a:lnTo>
                <a:lnTo>
                  <a:pt x="5491977" y="1689099"/>
                </a:lnTo>
                <a:lnTo>
                  <a:pt x="5551392" y="1689099"/>
                </a:lnTo>
                <a:lnTo>
                  <a:pt x="5611069" y="1676399"/>
                </a:lnTo>
                <a:lnTo>
                  <a:pt x="5671007" y="1676399"/>
                </a:lnTo>
                <a:lnTo>
                  <a:pt x="5731208" y="1663699"/>
                </a:lnTo>
                <a:lnTo>
                  <a:pt x="5791671" y="1663699"/>
                </a:lnTo>
                <a:lnTo>
                  <a:pt x="5852396" y="1650999"/>
                </a:lnTo>
                <a:lnTo>
                  <a:pt x="5913384" y="1650999"/>
                </a:lnTo>
                <a:lnTo>
                  <a:pt x="5974633" y="1638299"/>
                </a:lnTo>
                <a:lnTo>
                  <a:pt x="6477698" y="1638299"/>
                </a:lnTo>
                <a:lnTo>
                  <a:pt x="7007694" y="876300"/>
                </a:lnTo>
                <a:lnTo>
                  <a:pt x="5851105" y="0"/>
                </a:lnTo>
                <a:close/>
              </a:path>
              <a:path w="7007859" h="4368800">
                <a:moveTo>
                  <a:pt x="6477698" y="1638299"/>
                </a:moveTo>
                <a:lnTo>
                  <a:pt x="6036144" y="1638299"/>
                </a:lnTo>
                <a:lnTo>
                  <a:pt x="6097866" y="2184399"/>
                </a:lnTo>
                <a:lnTo>
                  <a:pt x="6477698" y="1638299"/>
                </a:lnTo>
                <a:close/>
              </a:path>
            </a:pathLst>
          </a:custGeom>
          <a:solidFill>
            <a:srgbClr val="FFFFFF"/>
          </a:solidFill>
        </p:spPr>
        <p:txBody>
          <a:bodyPr wrap="square" lIns="0" tIns="0" rIns="0" bIns="0" rtlCol="0"/>
          <a:lstStyle/>
          <a:p>
            <a:endParaRPr/>
          </a:p>
        </p:txBody>
      </p:sp>
      <p:sp>
        <p:nvSpPr>
          <p:cNvPr id="7" name="object 7"/>
          <p:cNvSpPr/>
          <p:nvPr/>
        </p:nvSpPr>
        <p:spPr>
          <a:xfrm>
            <a:off x="1300701" y="2057400"/>
            <a:ext cx="9343812" cy="4380230"/>
          </a:xfrm>
          <a:custGeom>
            <a:avLst/>
            <a:gdLst/>
            <a:ahLst/>
            <a:cxnLst/>
            <a:rect l="l" t="t" r="r" b="b"/>
            <a:pathLst>
              <a:path w="7007859" h="4380230">
                <a:moveTo>
                  <a:pt x="0" y="4379810"/>
                </a:moveTo>
                <a:lnTo>
                  <a:pt x="15625" y="4341224"/>
                </a:lnTo>
                <a:lnTo>
                  <a:pt x="31565" y="4302814"/>
                </a:lnTo>
                <a:lnTo>
                  <a:pt x="47818" y="4264579"/>
                </a:lnTo>
                <a:lnTo>
                  <a:pt x="64385" y="4226521"/>
                </a:lnTo>
                <a:lnTo>
                  <a:pt x="81266" y="4188639"/>
                </a:lnTo>
                <a:lnTo>
                  <a:pt x="98460" y="4150933"/>
                </a:lnTo>
                <a:lnTo>
                  <a:pt x="115968" y="4113403"/>
                </a:lnTo>
                <a:lnTo>
                  <a:pt x="133790" y="4076050"/>
                </a:lnTo>
                <a:lnTo>
                  <a:pt x="151926" y="4038872"/>
                </a:lnTo>
                <a:lnTo>
                  <a:pt x="170376" y="4001871"/>
                </a:lnTo>
                <a:lnTo>
                  <a:pt x="189139" y="3965045"/>
                </a:lnTo>
                <a:lnTo>
                  <a:pt x="208216" y="3928396"/>
                </a:lnTo>
                <a:lnTo>
                  <a:pt x="227607" y="3891923"/>
                </a:lnTo>
                <a:lnTo>
                  <a:pt x="247311" y="3855626"/>
                </a:lnTo>
                <a:lnTo>
                  <a:pt x="267329" y="3819505"/>
                </a:lnTo>
                <a:lnTo>
                  <a:pt x="287661" y="3783560"/>
                </a:lnTo>
                <a:lnTo>
                  <a:pt x="308307" y="3747791"/>
                </a:lnTo>
                <a:lnTo>
                  <a:pt x="329267" y="3712199"/>
                </a:lnTo>
                <a:lnTo>
                  <a:pt x="350540" y="3676782"/>
                </a:lnTo>
                <a:lnTo>
                  <a:pt x="372127" y="3641542"/>
                </a:lnTo>
                <a:lnTo>
                  <a:pt x="394028" y="3606477"/>
                </a:lnTo>
                <a:lnTo>
                  <a:pt x="416242" y="3571589"/>
                </a:lnTo>
                <a:lnTo>
                  <a:pt x="438771" y="3536877"/>
                </a:lnTo>
                <a:lnTo>
                  <a:pt x="461613" y="3502341"/>
                </a:lnTo>
                <a:lnTo>
                  <a:pt x="484768" y="3467981"/>
                </a:lnTo>
                <a:lnTo>
                  <a:pt x="508238" y="3433797"/>
                </a:lnTo>
                <a:lnTo>
                  <a:pt x="532021" y="3399789"/>
                </a:lnTo>
                <a:lnTo>
                  <a:pt x="556118" y="3365958"/>
                </a:lnTo>
                <a:lnTo>
                  <a:pt x="580529" y="3332302"/>
                </a:lnTo>
                <a:lnTo>
                  <a:pt x="605254" y="3298823"/>
                </a:lnTo>
                <a:lnTo>
                  <a:pt x="630292" y="3265520"/>
                </a:lnTo>
                <a:lnTo>
                  <a:pt x="655644" y="3232392"/>
                </a:lnTo>
                <a:lnTo>
                  <a:pt x="681310" y="3199441"/>
                </a:lnTo>
                <a:lnTo>
                  <a:pt x="707289" y="3166666"/>
                </a:lnTo>
                <a:lnTo>
                  <a:pt x="733583" y="3134067"/>
                </a:lnTo>
                <a:lnTo>
                  <a:pt x="760190" y="3101645"/>
                </a:lnTo>
                <a:lnTo>
                  <a:pt x="787110" y="3069398"/>
                </a:lnTo>
                <a:lnTo>
                  <a:pt x="814345" y="3037327"/>
                </a:lnTo>
                <a:lnTo>
                  <a:pt x="841893" y="3005433"/>
                </a:lnTo>
                <a:lnTo>
                  <a:pt x="869755" y="2973714"/>
                </a:lnTo>
                <a:lnTo>
                  <a:pt x="897931" y="2942172"/>
                </a:lnTo>
                <a:lnTo>
                  <a:pt x="926421" y="2910806"/>
                </a:lnTo>
                <a:lnTo>
                  <a:pt x="955224" y="2879616"/>
                </a:lnTo>
                <a:lnTo>
                  <a:pt x="984341" y="2848601"/>
                </a:lnTo>
                <a:lnTo>
                  <a:pt x="1013772" y="2817764"/>
                </a:lnTo>
                <a:lnTo>
                  <a:pt x="1043516" y="2787102"/>
                </a:lnTo>
                <a:lnTo>
                  <a:pt x="1073575" y="2756616"/>
                </a:lnTo>
                <a:lnTo>
                  <a:pt x="1103947" y="2726306"/>
                </a:lnTo>
                <a:lnTo>
                  <a:pt x="1134633" y="2696173"/>
                </a:lnTo>
                <a:lnTo>
                  <a:pt x="1165632" y="2666215"/>
                </a:lnTo>
                <a:lnTo>
                  <a:pt x="1196945" y="2636434"/>
                </a:lnTo>
                <a:lnTo>
                  <a:pt x="1228572" y="2606828"/>
                </a:lnTo>
                <a:lnTo>
                  <a:pt x="1260513" y="2577399"/>
                </a:lnTo>
                <a:lnTo>
                  <a:pt x="1292768" y="2548146"/>
                </a:lnTo>
                <a:lnTo>
                  <a:pt x="1325336" y="2519069"/>
                </a:lnTo>
                <a:lnTo>
                  <a:pt x="1358218" y="2490168"/>
                </a:lnTo>
                <a:lnTo>
                  <a:pt x="1391414" y="2461443"/>
                </a:lnTo>
                <a:lnTo>
                  <a:pt x="1424924" y="2432895"/>
                </a:lnTo>
                <a:lnTo>
                  <a:pt x="1458747" y="2404522"/>
                </a:lnTo>
                <a:lnTo>
                  <a:pt x="1492884" y="2376325"/>
                </a:lnTo>
                <a:lnTo>
                  <a:pt x="1527335" y="2348305"/>
                </a:lnTo>
                <a:lnTo>
                  <a:pt x="1562099" y="2320460"/>
                </a:lnTo>
                <a:lnTo>
                  <a:pt x="1597177" y="2292792"/>
                </a:lnTo>
                <a:lnTo>
                  <a:pt x="1632570" y="2265300"/>
                </a:lnTo>
                <a:lnTo>
                  <a:pt x="1668275" y="2237984"/>
                </a:lnTo>
                <a:lnTo>
                  <a:pt x="1704295" y="2210844"/>
                </a:lnTo>
                <a:lnTo>
                  <a:pt x="1740628" y="2183880"/>
                </a:lnTo>
                <a:lnTo>
                  <a:pt x="1777275" y="2157092"/>
                </a:lnTo>
                <a:lnTo>
                  <a:pt x="1814236" y="2130480"/>
                </a:lnTo>
                <a:lnTo>
                  <a:pt x="1851510" y="2104044"/>
                </a:lnTo>
                <a:lnTo>
                  <a:pt x="1889099" y="2077785"/>
                </a:lnTo>
                <a:lnTo>
                  <a:pt x="1927001" y="2051701"/>
                </a:lnTo>
                <a:lnTo>
                  <a:pt x="1965217" y="2025794"/>
                </a:lnTo>
                <a:lnTo>
                  <a:pt x="2003746" y="2000062"/>
                </a:lnTo>
                <a:lnTo>
                  <a:pt x="2042589" y="1974507"/>
                </a:lnTo>
                <a:lnTo>
                  <a:pt x="2081746" y="1949128"/>
                </a:lnTo>
                <a:lnTo>
                  <a:pt x="2121217" y="1923925"/>
                </a:lnTo>
                <a:lnTo>
                  <a:pt x="2161002" y="1898898"/>
                </a:lnTo>
                <a:lnTo>
                  <a:pt x="2201100" y="1874047"/>
                </a:lnTo>
                <a:lnTo>
                  <a:pt x="2241512" y="1849372"/>
                </a:lnTo>
                <a:lnTo>
                  <a:pt x="2282238" y="1824873"/>
                </a:lnTo>
                <a:lnTo>
                  <a:pt x="2323277" y="1800550"/>
                </a:lnTo>
                <a:lnTo>
                  <a:pt x="2364630" y="1776404"/>
                </a:lnTo>
                <a:lnTo>
                  <a:pt x="2406297" y="1752433"/>
                </a:lnTo>
                <a:lnTo>
                  <a:pt x="2448278" y="1728639"/>
                </a:lnTo>
                <a:lnTo>
                  <a:pt x="2490573" y="1705020"/>
                </a:lnTo>
                <a:lnTo>
                  <a:pt x="2533181" y="1681578"/>
                </a:lnTo>
                <a:lnTo>
                  <a:pt x="2576103" y="1658312"/>
                </a:lnTo>
                <a:lnTo>
                  <a:pt x="2619339" y="1635222"/>
                </a:lnTo>
                <a:lnTo>
                  <a:pt x="2662888" y="1612308"/>
                </a:lnTo>
                <a:lnTo>
                  <a:pt x="2706751" y="1589570"/>
                </a:lnTo>
                <a:lnTo>
                  <a:pt x="2750928" y="1567008"/>
                </a:lnTo>
                <a:lnTo>
                  <a:pt x="2795419" y="1544622"/>
                </a:lnTo>
                <a:lnTo>
                  <a:pt x="2840224" y="1522412"/>
                </a:lnTo>
                <a:lnTo>
                  <a:pt x="2885342" y="1500378"/>
                </a:lnTo>
                <a:lnTo>
                  <a:pt x="2930774" y="1478521"/>
                </a:lnTo>
                <a:lnTo>
                  <a:pt x="2976520" y="1456839"/>
                </a:lnTo>
                <a:lnTo>
                  <a:pt x="3022579" y="1435334"/>
                </a:lnTo>
                <a:lnTo>
                  <a:pt x="3068952" y="1414004"/>
                </a:lnTo>
                <a:lnTo>
                  <a:pt x="3115639" y="1392851"/>
                </a:lnTo>
                <a:lnTo>
                  <a:pt x="3162640" y="1371874"/>
                </a:lnTo>
                <a:lnTo>
                  <a:pt x="3209954" y="1351072"/>
                </a:lnTo>
                <a:lnTo>
                  <a:pt x="3257583" y="1330447"/>
                </a:lnTo>
                <a:lnTo>
                  <a:pt x="3305524" y="1309998"/>
                </a:lnTo>
                <a:lnTo>
                  <a:pt x="3353780" y="1289725"/>
                </a:lnTo>
                <a:lnTo>
                  <a:pt x="3402350" y="1269628"/>
                </a:lnTo>
                <a:lnTo>
                  <a:pt x="3451233" y="1249708"/>
                </a:lnTo>
                <a:lnTo>
                  <a:pt x="3500430" y="1229963"/>
                </a:lnTo>
                <a:lnTo>
                  <a:pt x="3549940" y="1210394"/>
                </a:lnTo>
                <a:lnTo>
                  <a:pt x="3599765" y="1191002"/>
                </a:lnTo>
                <a:lnTo>
                  <a:pt x="3649903" y="1171785"/>
                </a:lnTo>
                <a:lnTo>
                  <a:pt x="3700355" y="1152745"/>
                </a:lnTo>
                <a:lnTo>
                  <a:pt x="3751121" y="1133880"/>
                </a:lnTo>
                <a:lnTo>
                  <a:pt x="3802200" y="1115192"/>
                </a:lnTo>
                <a:lnTo>
                  <a:pt x="3853593" y="1096680"/>
                </a:lnTo>
                <a:lnTo>
                  <a:pt x="3905300" y="1078343"/>
                </a:lnTo>
                <a:lnTo>
                  <a:pt x="3957321" y="1060183"/>
                </a:lnTo>
                <a:lnTo>
                  <a:pt x="4009655" y="1042199"/>
                </a:lnTo>
                <a:lnTo>
                  <a:pt x="4062303" y="1024391"/>
                </a:lnTo>
                <a:lnTo>
                  <a:pt x="4115265" y="1006759"/>
                </a:lnTo>
                <a:lnTo>
                  <a:pt x="4168541" y="989303"/>
                </a:lnTo>
                <a:lnTo>
                  <a:pt x="4222130" y="972024"/>
                </a:lnTo>
                <a:lnTo>
                  <a:pt x="4276033" y="954920"/>
                </a:lnTo>
                <a:lnTo>
                  <a:pt x="4330250" y="937992"/>
                </a:lnTo>
                <a:lnTo>
                  <a:pt x="4384781" y="921241"/>
                </a:lnTo>
                <a:lnTo>
                  <a:pt x="4439625" y="904665"/>
                </a:lnTo>
                <a:lnTo>
                  <a:pt x="4494783" y="888266"/>
                </a:lnTo>
                <a:lnTo>
                  <a:pt x="4550255" y="872042"/>
                </a:lnTo>
                <a:lnTo>
                  <a:pt x="4606040" y="855995"/>
                </a:lnTo>
                <a:lnTo>
                  <a:pt x="4662140" y="840124"/>
                </a:lnTo>
                <a:lnTo>
                  <a:pt x="4718553" y="824428"/>
                </a:lnTo>
                <a:lnTo>
                  <a:pt x="4775280" y="808909"/>
                </a:lnTo>
                <a:lnTo>
                  <a:pt x="4832320" y="793566"/>
                </a:lnTo>
                <a:lnTo>
                  <a:pt x="4889674" y="778399"/>
                </a:lnTo>
                <a:lnTo>
                  <a:pt x="4947343" y="763408"/>
                </a:lnTo>
                <a:lnTo>
                  <a:pt x="5005324" y="748593"/>
                </a:lnTo>
                <a:lnTo>
                  <a:pt x="5063620" y="733954"/>
                </a:lnTo>
                <a:lnTo>
                  <a:pt x="5122229" y="719492"/>
                </a:lnTo>
                <a:lnTo>
                  <a:pt x="5181152" y="705205"/>
                </a:lnTo>
                <a:lnTo>
                  <a:pt x="5240389" y="691094"/>
                </a:lnTo>
                <a:lnTo>
                  <a:pt x="5299939" y="677160"/>
                </a:lnTo>
                <a:lnTo>
                  <a:pt x="5359804" y="663401"/>
                </a:lnTo>
                <a:lnTo>
                  <a:pt x="5419982" y="649818"/>
                </a:lnTo>
                <a:lnTo>
                  <a:pt x="5480473" y="636412"/>
                </a:lnTo>
                <a:lnTo>
                  <a:pt x="5541279" y="623182"/>
                </a:lnTo>
                <a:lnTo>
                  <a:pt x="5602398" y="610127"/>
                </a:lnTo>
                <a:lnTo>
                  <a:pt x="5663831" y="597249"/>
                </a:lnTo>
                <a:lnTo>
                  <a:pt x="5725578" y="584547"/>
                </a:lnTo>
                <a:lnTo>
                  <a:pt x="5787638" y="572021"/>
                </a:lnTo>
                <a:lnTo>
                  <a:pt x="5850012" y="559671"/>
                </a:lnTo>
                <a:lnTo>
                  <a:pt x="5912700" y="547497"/>
                </a:lnTo>
                <a:lnTo>
                  <a:pt x="5851105" y="0"/>
                </a:lnTo>
                <a:lnTo>
                  <a:pt x="7007694" y="875919"/>
                </a:lnTo>
                <a:lnTo>
                  <a:pt x="6097866" y="2189861"/>
                </a:lnTo>
                <a:lnTo>
                  <a:pt x="6036144" y="1642491"/>
                </a:lnTo>
                <a:lnTo>
                  <a:pt x="5974633" y="1647843"/>
                </a:lnTo>
                <a:lnTo>
                  <a:pt x="5913384" y="1653404"/>
                </a:lnTo>
                <a:lnTo>
                  <a:pt x="5852396" y="1659173"/>
                </a:lnTo>
                <a:lnTo>
                  <a:pt x="5791671" y="1665149"/>
                </a:lnTo>
                <a:lnTo>
                  <a:pt x="5731208" y="1671334"/>
                </a:lnTo>
                <a:lnTo>
                  <a:pt x="5671007" y="1677726"/>
                </a:lnTo>
                <a:lnTo>
                  <a:pt x="5611069" y="1684326"/>
                </a:lnTo>
                <a:lnTo>
                  <a:pt x="5551392" y="1691134"/>
                </a:lnTo>
                <a:lnTo>
                  <a:pt x="5491977" y="1698149"/>
                </a:lnTo>
                <a:lnTo>
                  <a:pt x="5432825" y="1705373"/>
                </a:lnTo>
                <a:lnTo>
                  <a:pt x="5373935" y="1712804"/>
                </a:lnTo>
                <a:lnTo>
                  <a:pt x="5315306" y="1720443"/>
                </a:lnTo>
                <a:lnTo>
                  <a:pt x="5256940" y="1728290"/>
                </a:lnTo>
                <a:lnTo>
                  <a:pt x="5198836" y="1736345"/>
                </a:lnTo>
                <a:lnTo>
                  <a:pt x="5140994" y="1744608"/>
                </a:lnTo>
                <a:lnTo>
                  <a:pt x="5083415" y="1753079"/>
                </a:lnTo>
                <a:lnTo>
                  <a:pt x="5026097" y="1761757"/>
                </a:lnTo>
                <a:lnTo>
                  <a:pt x="4969041" y="1770643"/>
                </a:lnTo>
                <a:lnTo>
                  <a:pt x="4912248" y="1779737"/>
                </a:lnTo>
                <a:lnTo>
                  <a:pt x="4855717" y="1789039"/>
                </a:lnTo>
                <a:lnTo>
                  <a:pt x="4799447" y="1798549"/>
                </a:lnTo>
                <a:lnTo>
                  <a:pt x="4743440" y="1808267"/>
                </a:lnTo>
                <a:lnTo>
                  <a:pt x="4687695" y="1818192"/>
                </a:lnTo>
                <a:lnTo>
                  <a:pt x="4632212" y="1828325"/>
                </a:lnTo>
                <a:lnTo>
                  <a:pt x="4576992" y="1838666"/>
                </a:lnTo>
                <a:lnTo>
                  <a:pt x="4522033" y="1849215"/>
                </a:lnTo>
                <a:lnTo>
                  <a:pt x="4467336" y="1859972"/>
                </a:lnTo>
                <a:lnTo>
                  <a:pt x="4412902" y="1870937"/>
                </a:lnTo>
                <a:lnTo>
                  <a:pt x="4358730" y="1882109"/>
                </a:lnTo>
                <a:lnTo>
                  <a:pt x="4304820" y="1893489"/>
                </a:lnTo>
                <a:lnTo>
                  <a:pt x="4251171" y="1905077"/>
                </a:lnTo>
                <a:lnTo>
                  <a:pt x="4197785" y="1916873"/>
                </a:lnTo>
                <a:lnTo>
                  <a:pt x="4144662" y="1928877"/>
                </a:lnTo>
                <a:lnTo>
                  <a:pt x="4091800" y="1941088"/>
                </a:lnTo>
                <a:lnTo>
                  <a:pt x="4039200" y="1953508"/>
                </a:lnTo>
                <a:lnTo>
                  <a:pt x="3986863" y="1966135"/>
                </a:lnTo>
                <a:lnTo>
                  <a:pt x="3934787" y="1978970"/>
                </a:lnTo>
                <a:lnTo>
                  <a:pt x="3882974" y="1992013"/>
                </a:lnTo>
                <a:lnTo>
                  <a:pt x="3831423" y="2005264"/>
                </a:lnTo>
                <a:lnTo>
                  <a:pt x="3780134" y="2018722"/>
                </a:lnTo>
                <a:lnTo>
                  <a:pt x="3729107" y="2032389"/>
                </a:lnTo>
                <a:lnTo>
                  <a:pt x="3678342" y="2046263"/>
                </a:lnTo>
                <a:lnTo>
                  <a:pt x="3627839" y="2060345"/>
                </a:lnTo>
                <a:lnTo>
                  <a:pt x="3577599" y="2074635"/>
                </a:lnTo>
                <a:lnTo>
                  <a:pt x="3527620" y="2089133"/>
                </a:lnTo>
                <a:lnTo>
                  <a:pt x="3477904" y="2103838"/>
                </a:lnTo>
                <a:lnTo>
                  <a:pt x="3428450" y="2118751"/>
                </a:lnTo>
                <a:lnTo>
                  <a:pt x="3379258" y="2133873"/>
                </a:lnTo>
                <a:lnTo>
                  <a:pt x="3330328" y="2149202"/>
                </a:lnTo>
                <a:lnTo>
                  <a:pt x="3281660" y="2164738"/>
                </a:lnTo>
                <a:lnTo>
                  <a:pt x="3233254" y="2180483"/>
                </a:lnTo>
                <a:lnTo>
                  <a:pt x="3185110" y="2196435"/>
                </a:lnTo>
                <a:lnTo>
                  <a:pt x="3137229" y="2212596"/>
                </a:lnTo>
                <a:lnTo>
                  <a:pt x="3089609" y="2228964"/>
                </a:lnTo>
                <a:lnTo>
                  <a:pt x="3042252" y="2245540"/>
                </a:lnTo>
                <a:lnTo>
                  <a:pt x="2995157" y="2262324"/>
                </a:lnTo>
                <a:lnTo>
                  <a:pt x="2948324" y="2279315"/>
                </a:lnTo>
                <a:lnTo>
                  <a:pt x="2901753" y="2296515"/>
                </a:lnTo>
                <a:lnTo>
                  <a:pt x="2855444" y="2313922"/>
                </a:lnTo>
                <a:lnTo>
                  <a:pt x="2809397" y="2331537"/>
                </a:lnTo>
                <a:lnTo>
                  <a:pt x="2763612" y="2349360"/>
                </a:lnTo>
                <a:lnTo>
                  <a:pt x="2718090" y="2367390"/>
                </a:lnTo>
                <a:lnTo>
                  <a:pt x="2672830" y="2385629"/>
                </a:lnTo>
                <a:lnTo>
                  <a:pt x="2627831" y="2404075"/>
                </a:lnTo>
                <a:lnTo>
                  <a:pt x="2583095" y="2422729"/>
                </a:lnTo>
                <a:lnTo>
                  <a:pt x="2538621" y="2441591"/>
                </a:lnTo>
                <a:lnTo>
                  <a:pt x="2494409" y="2460661"/>
                </a:lnTo>
                <a:lnTo>
                  <a:pt x="2450459" y="2479939"/>
                </a:lnTo>
                <a:lnTo>
                  <a:pt x="2406772" y="2499424"/>
                </a:lnTo>
                <a:lnTo>
                  <a:pt x="2363346" y="2519117"/>
                </a:lnTo>
                <a:lnTo>
                  <a:pt x="2320183" y="2539019"/>
                </a:lnTo>
                <a:lnTo>
                  <a:pt x="2277281" y="2559127"/>
                </a:lnTo>
                <a:lnTo>
                  <a:pt x="2234642" y="2579444"/>
                </a:lnTo>
                <a:lnTo>
                  <a:pt x="2192265" y="2599969"/>
                </a:lnTo>
                <a:lnTo>
                  <a:pt x="2150150" y="2620701"/>
                </a:lnTo>
                <a:lnTo>
                  <a:pt x="2108297" y="2641641"/>
                </a:lnTo>
                <a:lnTo>
                  <a:pt x="2066706" y="2662789"/>
                </a:lnTo>
                <a:lnTo>
                  <a:pt x="2025378" y="2684145"/>
                </a:lnTo>
                <a:lnTo>
                  <a:pt x="1984311" y="2705708"/>
                </a:lnTo>
                <a:lnTo>
                  <a:pt x="1943507" y="2727480"/>
                </a:lnTo>
                <a:lnTo>
                  <a:pt x="1902965" y="2749459"/>
                </a:lnTo>
                <a:lnTo>
                  <a:pt x="1862684" y="2771646"/>
                </a:lnTo>
                <a:lnTo>
                  <a:pt x="1822666" y="2794041"/>
                </a:lnTo>
                <a:lnTo>
                  <a:pt x="1782910" y="2816644"/>
                </a:lnTo>
                <a:lnTo>
                  <a:pt x="1743417" y="2839454"/>
                </a:lnTo>
                <a:lnTo>
                  <a:pt x="1704185" y="2862472"/>
                </a:lnTo>
                <a:lnTo>
                  <a:pt x="1665215" y="2885698"/>
                </a:lnTo>
                <a:lnTo>
                  <a:pt x="1626508" y="2909132"/>
                </a:lnTo>
                <a:lnTo>
                  <a:pt x="1588063" y="2932774"/>
                </a:lnTo>
                <a:lnTo>
                  <a:pt x="1549879" y="2956624"/>
                </a:lnTo>
                <a:lnTo>
                  <a:pt x="1511958" y="2980681"/>
                </a:lnTo>
                <a:lnTo>
                  <a:pt x="1474299" y="3004946"/>
                </a:lnTo>
                <a:lnTo>
                  <a:pt x="1436903" y="3029419"/>
                </a:lnTo>
                <a:lnTo>
                  <a:pt x="1399768" y="3054100"/>
                </a:lnTo>
                <a:lnTo>
                  <a:pt x="1362895" y="3078988"/>
                </a:lnTo>
                <a:lnTo>
                  <a:pt x="1326285" y="3104085"/>
                </a:lnTo>
                <a:lnTo>
                  <a:pt x="1289936" y="3129389"/>
                </a:lnTo>
                <a:lnTo>
                  <a:pt x="1253850" y="3154901"/>
                </a:lnTo>
                <a:lnTo>
                  <a:pt x="1218026" y="3180621"/>
                </a:lnTo>
                <a:lnTo>
                  <a:pt x="1182464" y="3206548"/>
                </a:lnTo>
                <a:lnTo>
                  <a:pt x="1147164" y="3232684"/>
                </a:lnTo>
                <a:lnTo>
                  <a:pt x="1112126" y="3259027"/>
                </a:lnTo>
                <a:lnTo>
                  <a:pt x="1077351" y="3285578"/>
                </a:lnTo>
                <a:lnTo>
                  <a:pt x="1042837" y="3312337"/>
                </a:lnTo>
                <a:lnTo>
                  <a:pt x="1008586" y="3339303"/>
                </a:lnTo>
                <a:lnTo>
                  <a:pt x="974596" y="3366478"/>
                </a:lnTo>
                <a:lnTo>
                  <a:pt x="940869" y="3393860"/>
                </a:lnTo>
                <a:lnTo>
                  <a:pt x="907404" y="3421450"/>
                </a:lnTo>
                <a:lnTo>
                  <a:pt x="874201" y="3449248"/>
                </a:lnTo>
                <a:lnTo>
                  <a:pt x="841260" y="3477254"/>
                </a:lnTo>
                <a:lnTo>
                  <a:pt x="808582" y="3505467"/>
                </a:lnTo>
                <a:lnTo>
                  <a:pt x="776165" y="3533888"/>
                </a:lnTo>
                <a:lnTo>
                  <a:pt x="744011" y="3562517"/>
                </a:lnTo>
                <a:lnTo>
                  <a:pt x="712118" y="3591354"/>
                </a:lnTo>
                <a:lnTo>
                  <a:pt x="680488" y="3620399"/>
                </a:lnTo>
                <a:lnTo>
                  <a:pt x="649120" y="3649651"/>
                </a:lnTo>
                <a:lnTo>
                  <a:pt x="618014" y="3679112"/>
                </a:lnTo>
                <a:lnTo>
                  <a:pt x="587170" y="3708780"/>
                </a:lnTo>
                <a:lnTo>
                  <a:pt x="556588" y="3738656"/>
                </a:lnTo>
                <a:lnTo>
                  <a:pt x="526269" y="3768739"/>
                </a:lnTo>
                <a:lnTo>
                  <a:pt x="496211" y="3799031"/>
                </a:lnTo>
                <a:lnTo>
                  <a:pt x="466416" y="3829530"/>
                </a:lnTo>
                <a:lnTo>
                  <a:pt x="436883" y="3860237"/>
                </a:lnTo>
                <a:lnTo>
                  <a:pt x="407612" y="3891152"/>
                </a:lnTo>
                <a:lnTo>
                  <a:pt x="378603" y="3922275"/>
                </a:lnTo>
                <a:lnTo>
                  <a:pt x="349856" y="3953605"/>
                </a:lnTo>
                <a:lnTo>
                  <a:pt x="321371" y="3985143"/>
                </a:lnTo>
                <a:lnTo>
                  <a:pt x="293148" y="4016889"/>
                </a:lnTo>
                <a:lnTo>
                  <a:pt x="265188" y="4048843"/>
                </a:lnTo>
                <a:lnTo>
                  <a:pt x="237489" y="4081005"/>
                </a:lnTo>
                <a:lnTo>
                  <a:pt x="210053" y="4113374"/>
                </a:lnTo>
                <a:lnTo>
                  <a:pt x="182879" y="4145952"/>
                </a:lnTo>
                <a:lnTo>
                  <a:pt x="155967" y="4178737"/>
                </a:lnTo>
                <a:lnTo>
                  <a:pt x="129317" y="4211729"/>
                </a:lnTo>
                <a:lnTo>
                  <a:pt x="102929" y="4244930"/>
                </a:lnTo>
                <a:lnTo>
                  <a:pt x="76804" y="4278338"/>
                </a:lnTo>
                <a:lnTo>
                  <a:pt x="50940" y="4311955"/>
                </a:lnTo>
                <a:lnTo>
                  <a:pt x="25339" y="4345779"/>
                </a:lnTo>
                <a:lnTo>
                  <a:pt x="0" y="4379810"/>
                </a:lnTo>
                <a:close/>
              </a:path>
            </a:pathLst>
          </a:custGeom>
          <a:ln w="9525">
            <a:solidFill>
              <a:srgbClr val="3B551A"/>
            </a:solidFill>
          </a:ln>
        </p:spPr>
        <p:txBody>
          <a:bodyPr wrap="square" lIns="0" tIns="0" rIns="0" bIns="0" rtlCol="0"/>
          <a:lstStyle/>
          <a:p>
            <a:endParaRPr/>
          </a:p>
        </p:txBody>
      </p:sp>
      <p:sp>
        <p:nvSpPr>
          <p:cNvPr id="8" name="object 8"/>
          <p:cNvSpPr/>
          <p:nvPr/>
        </p:nvSpPr>
        <p:spPr>
          <a:xfrm>
            <a:off x="2220976" y="5314188"/>
            <a:ext cx="215053" cy="161162"/>
          </a:xfrm>
          <a:prstGeom prst="rect">
            <a:avLst/>
          </a:prstGeom>
          <a:blipFill>
            <a:blip r:embed="rId3" cstate="print"/>
            <a:stretch>
              <a:fillRect/>
            </a:stretch>
          </a:blipFill>
        </p:spPr>
        <p:txBody>
          <a:bodyPr wrap="square" lIns="0" tIns="0" rIns="0" bIns="0" rtlCol="0"/>
          <a:lstStyle/>
          <a:p>
            <a:endParaRPr/>
          </a:p>
        </p:txBody>
      </p:sp>
      <p:sp>
        <p:nvSpPr>
          <p:cNvPr id="9" name="object 9"/>
          <p:cNvSpPr txBox="1"/>
          <p:nvPr/>
        </p:nvSpPr>
        <p:spPr>
          <a:xfrm>
            <a:off x="2629575" y="5354573"/>
            <a:ext cx="1514721" cy="705321"/>
          </a:xfrm>
          <a:prstGeom prst="rect">
            <a:avLst/>
          </a:prstGeom>
        </p:spPr>
        <p:txBody>
          <a:bodyPr vert="horz" wrap="square" lIns="0" tIns="38100" rIns="0" bIns="0" rtlCol="0">
            <a:spAutoFit/>
          </a:bodyPr>
          <a:lstStyle/>
          <a:p>
            <a:pPr marL="12700" marR="5080">
              <a:lnSpc>
                <a:spcPts val="1250"/>
              </a:lnSpc>
              <a:spcBef>
                <a:spcPts val="300"/>
              </a:spcBef>
            </a:pPr>
            <a:r>
              <a:rPr sz="1600" spc="-5" dirty="0">
                <a:latin typeface="Calisto MT"/>
                <a:cs typeface="Calisto MT"/>
              </a:rPr>
              <a:t>monitoring  and  analyzing  logging  </a:t>
            </a:r>
            <a:r>
              <a:rPr sz="1600" dirty="0">
                <a:latin typeface="Calisto MT"/>
                <a:cs typeface="Calisto MT"/>
              </a:rPr>
              <a:t>in</a:t>
            </a:r>
            <a:r>
              <a:rPr sz="1600" spc="-10" dirty="0">
                <a:latin typeface="Calisto MT"/>
                <a:cs typeface="Calisto MT"/>
              </a:rPr>
              <a:t>f</a:t>
            </a:r>
            <a:r>
              <a:rPr sz="1600" dirty="0">
                <a:latin typeface="Calisto MT"/>
                <a:cs typeface="Calisto MT"/>
              </a:rPr>
              <a:t>or</a:t>
            </a:r>
            <a:r>
              <a:rPr sz="1600" spc="-10" dirty="0">
                <a:latin typeface="Calisto MT"/>
                <a:cs typeface="Calisto MT"/>
              </a:rPr>
              <a:t>m</a:t>
            </a:r>
            <a:r>
              <a:rPr sz="1600" spc="-5" dirty="0">
                <a:latin typeface="Calisto MT"/>
                <a:cs typeface="Calisto MT"/>
              </a:rPr>
              <a:t>ati</a:t>
            </a:r>
            <a:r>
              <a:rPr sz="1600" spc="-10" dirty="0">
                <a:latin typeface="Calisto MT"/>
                <a:cs typeface="Calisto MT"/>
              </a:rPr>
              <a:t>o</a:t>
            </a:r>
            <a:r>
              <a:rPr sz="1600" dirty="0">
                <a:latin typeface="Calisto MT"/>
                <a:cs typeface="Calisto MT"/>
              </a:rPr>
              <a:t>n</a:t>
            </a:r>
            <a:endParaRPr sz="1600">
              <a:latin typeface="Calisto MT"/>
              <a:cs typeface="Calisto MT"/>
            </a:endParaRPr>
          </a:p>
        </p:txBody>
      </p:sp>
      <p:sp>
        <p:nvSpPr>
          <p:cNvPr id="10" name="object 10"/>
          <p:cNvSpPr/>
          <p:nvPr/>
        </p:nvSpPr>
        <p:spPr>
          <a:xfrm>
            <a:off x="3384296" y="4475988"/>
            <a:ext cx="336464" cy="252222"/>
          </a:xfrm>
          <a:prstGeom prst="rect">
            <a:avLst/>
          </a:prstGeom>
          <a:blipFill>
            <a:blip r:embed="rId4" cstate="print"/>
            <a:stretch>
              <a:fillRect/>
            </a:stretch>
          </a:blipFill>
        </p:spPr>
        <p:txBody>
          <a:bodyPr wrap="square" lIns="0" tIns="0" rIns="0" bIns="0" rtlCol="0"/>
          <a:lstStyle/>
          <a:p>
            <a:endParaRPr/>
          </a:p>
        </p:txBody>
      </p:sp>
      <p:sp>
        <p:nvSpPr>
          <p:cNvPr id="11" name="object 11"/>
          <p:cNvSpPr txBox="1"/>
          <p:nvPr/>
        </p:nvSpPr>
        <p:spPr>
          <a:xfrm>
            <a:off x="2654711" y="3362632"/>
            <a:ext cx="1635518" cy="371897"/>
          </a:xfrm>
          <a:prstGeom prst="rect">
            <a:avLst/>
          </a:prstGeom>
        </p:spPr>
        <p:txBody>
          <a:bodyPr vert="horz" wrap="square" lIns="0" tIns="38100" rIns="0" bIns="0" rtlCol="0">
            <a:spAutoFit/>
          </a:bodyPr>
          <a:lstStyle/>
          <a:p>
            <a:pPr marL="12700" marR="5080">
              <a:lnSpc>
                <a:spcPts val="1250"/>
              </a:lnSpc>
              <a:spcBef>
                <a:spcPts val="300"/>
              </a:spcBef>
            </a:pPr>
            <a:r>
              <a:rPr sz="1600" spc="-5" dirty="0">
                <a:latin typeface="Calisto MT"/>
                <a:cs typeface="Calisto MT"/>
              </a:rPr>
              <a:t>performing  regular</a:t>
            </a:r>
            <a:r>
              <a:rPr sz="1600" spc="-75" dirty="0">
                <a:latin typeface="Calisto MT"/>
                <a:cs typeface="Calisto MT"/>
              </a:rPr>
              <a:t> </a:t>
            </a:r>
            <a:r>
              <a:rPr sz="1600" dirty="0">
                <a:latin typeface="Calisto MT"/>
                <a:cs typeface="Calisto MT"/>
              </a:rPr>
              <a:t>backups</a:t>
            </a:r>
            <a:endParaRPr sz="1600">
              <a:latin typeface="Calisto MT"/>
              <a:cs typeface="Calisto MT"/>
            </a:endParaRPr>
          </a:p>
        </p:txBody>
      </p:sp>
      <p:sp>
        <p:nvSpPr>
          <p:cNvPr id="12" name="object 12"/>
          <p:cNvSpPr/>
          <p:nvPr/>
        </p:nvSpPr>
        <p:spPr>
          <a:xfrm>
            <a:off x="4879339" y="3807586"/>
            <a:ext cx="448733" cy="336550"/>
          </a:xfrm>
          <a:custGeom>
            <a:avLst/>
            <a:gdLst/>
            <a:ahLst/>
            <a:cxnLst/>
            <a:rect l="l" t="t" r="r" b="b"/>
            <a:pathLst>
              <a:path w="336550" h="336550">
                <a:moveTo>
                  <a:pt x="168148" y="0"/>
                </a:moveTo>
                <a:lnTo>
                  <a:pt x="123457" y="6008"/>
                </a:lnTo>
                <a:lnTo>
                  <a:pt x="83293" y="22963"/>
                </a:lnTo>
                <a:lnTo>
                  <a:pt x="49260" y="49260"/>
                </a:lnTo>
                <a:lnTo>
                  <a:pt x="22963" y="83293"/>
                </a:lnTo>
                <a:lnTo>
                  <a:pt x="6008" y="123457"/>
                </a:lnTo>
                <a:lnTo>
                  <a:pt x="0" y="168148"/>
                </a:lnTo>
                <a:lnTo>
                  <a:pt x="6008" y="212882"/>
                </a:lnTo>
                <a:lnTo>
                  <a:pt x="22963" y="253059"/>
                </a:lnTo>
                <a:lnTo>
                  <a:pt x="49260" y="287083"/>
                </a:lnTo>
                <a:lnTo>
                  <a:pt x="83293" y="313360"/>
                </a:lnTo>
                <a:lnTo>
                  <a:pt x="123457" y="330296"/>
                </a:lnTo>
                <a:lnTo>
                  <a:pt x="168148" y="336295"/>
                </a:lnTo>
                <a:lnTo>
                  <a:pt x="212838" y="330296"/>
                </a:lnTo>
                <a:lnTo>
                  <a:pt x="253002" y="313360"/>
                </a:lnTo>
                <a:lnTo>
                  <a:pt x="287035" y="287083"/>
                </a:lnTo>
                <a:lnTo>
                  <a:pt x="313332" y="253059"/>
                </a:lnTo>
                <a:lnTo>
                  <a:pt x="330287" y="212882"/>
                </a:lnTo>
                <a:lnTo>
                  <a:pt x="336296" y="168148"/>
                </a:lnTo>
                <a:lnTo>
                  <a:pt x="330287" y="123457"/>
                </a:lnTo>
                <a:lnTo>
                  <a:pt x="313332" y="83293"/>
                </a:lnTo>
                <a:lnTo>
                  <a:pt x="287035" y="49260"/>
                </a:lnTo>
                <a:lnTo>
                  <a:pt x="253002" y="22963"/>
                </a:lnTo>
                <a:lnTo>
                  <a:pt x="212838" y="6008"/>
                </a:lnTo>
                <a:lnTo>
                  <a:pt x="168148" y="0"/>
                </a:lnTo>
                <a:close/>
              </a:path>
            </a:pathLst>
          </a:custGeom>
          <a:solidFill>
            <a:srgbClr val="3B551A"/>
          </a:solidFill>
        </p:spPr>
        <p:txBody>
          <a:bodyPr wrap="square" lIns="0" tIns="0" rIns="0" bIns="0" rtlCol="0"/>
          <a:lstStyle/>
          <a:p>
            <a:endParaRPr/>
          </a:p>
        </p:txBody>
      </p:sp>
      <p:sp>
        <p:nvSpPr>
          <p:cNvPr id="13" name="object 13"/>
          <p:cNvSpPr txBox="1"/>
          <p:nvPr/>
        </p:nvSpPr>
        <p:spPr>
          <a:xfrm>
            <a:off x="5200057" y="4303014"/>
            <a:ext cx="1391073" cy="545855"/>
          </a:xfrm>
          <a:prstGeom prst="rect">
            <a:avLst/>
          </a:prstGeom>
        </p:spPr>
        <p:txBody>
          <a:bodyPr vert="horz" wrap="square" lIns="0" tIns="38100" rIns="0" bIns="0" rtlCol="0">
            <a:spAutoFit/>
          </a:bodyPr>
          <a:lstStyle/>
          <a:p>
            <a:pPr marL="12700" marR="5080">
              <a:lnSpc>
                <a:spcPts val="1250"/>
              </a:lnSpc>
              <a:spcBef>
                <a:spcPts val="300"/>
              </a:spcBef>
            </a:pPr>
            <a:r>
              <a:rPr sz="1600" spc="-10" dirty="0">
                <a:latin typeface="Calisto MT"/>
                <a:cs typeface="Calisto MT"/>
              </a:rPr>
              <a:t>recovering</a:t>
            </a:r>
            <a:r>
              <a:rPr sz="1600" spc="-60" dirty="0">
                <a:latin typeface="Calisto MT"/>
                <a:cs typeface="Calisto MT"/>
              </a:rPr>
              <a:t> </a:t>
            </a:r>
            <a:r>
              <a:rPr sz="1600" spc="-5" dirty="0">
                <a:latin typeface="Calisto MT"/>
                <a:cs typeface="Calisto MT"/>
              </a:rPr>
              <a:t>from  security  compromises</a:t>
            </a:r>
            <a:endParaRPr sz="1600">
              <a:latin typeface="Calisto MT"/>
              <a:cs typeface="Calisto MT"/>
            </a:endParaRPr>
          </a:p>
        </p:txBody>
      </p:sp>
      <p:sp>
        <p:nvSpPr>
          <p:cNvPr id="14" name="object 14"/>
          <p:cNvSpPr/>
          <p:nvPr/>
        </p:nvSpPr>
        <p:spPr>
          <a:xfrm>
            <a:off x="6617207" y="3285491"/>
            <a:ext cx="579967" cy="434975"/>
          </a:xfrm>
          <a:custGeom>
            <a:avLst/>
            <a:gdLst/>
            <a:ahLst/>
            <a:cxnLst/>
            <a:rect l="l" t="t" r="r" b="b"/>
            <a:pathLst>
              <a:path w="434975" h="434975">
                <a:moveTo>
                  <a:pt x="217297" y="0"/>
                </a:moveTo>
                <a:lnTo>
                  <a:pt x="167471" y="5738"/>
                </a:lnTo>
                <a:lnTo>
                  <a:pt x="121733" y="22085"/>
                </a:lnTo>
                <a:lnTo>
                  <a:pt x="81386" y="47736"/>
                </a:lnTo>
                <a:lnTo>
                  <a:pt x="47736" y="81386"/>
                </a:lnTo>
                <a:lnTo>
                  <a:pt x="22085" y="121733"/>
                </a:lnTo>
                <a:lnTo>
                  <a:pt x="5738" y="167471"/>
                </a:lnTo>
                <a:lnTo>
                  <a:pt x="0" y="217297"/>
                </a:lnTo>
                <a:lnTo>
                  <a:pt x="5738" y="267075"/>
                </a:lnTo>
                <a:lnTo>
                  <a:pt x="22085" y="312780"/>
                </a:lnTo>
                <a:lnTo>
                  <a:pt x="47736" y="353104"/>
                </a:lnTo>
                <a:lnTo>
                  <a:pt x="81386" y="386740"/>
                </a:lnTo>
                <a:lnTo>
                  <a:pt x="121733" y="412384"/>
                </a:lnTo>
                <a:lnTo>
                  <a:pt x="167471" y="428728"/>
                </a:lnTo>
                <a:lnTo>
                  <a:pt x="217297" y="434467"/>
                </a:lnTo>
                <a:lnTo>
                  <a:pt x="267075" y="428728"/>
                </a:lnTo>
                <a:lnTo>
                  <a:pt x="312780" y="412384"/>
                </a:lnTo>
                <a:lnTo>
                  <a:pt x="353104" y="386740"/>
                </a:lnTo>
                <a:lnTo>
                  <a:pt x="386740" y="353104"/>
                </a:lnTo>
                <a:lnTo>
                  <a:pt x="412384" y="312780"/>
                </a:lnTo>
                <a:lnTo>
                  <a:pt x="428728" y="267075"/>
                </a:lnTo>
                <a:lnTo>
                  <a:pt x="434467" y="217297"/>
                </a:lnTo>
                <a:lnTo>
                  <a:pt x="428728" y="167471"/>
                </a:lnTo>
                <a:lnTo>
                  <a:pt x="412384" y="121733"/>
                </a:lnTo>
                <a:lnTo>
                  <a:pt x="386740" y="81386"/>
                </a:lnTo>
                <a:lnTo>
                  <a:pt x="353104" y="47736"/>
                </a:lnTo>
                <a:lnTo>
                  <a:pt x="312780" y="22085"/>
                </a:lnTo>
                <a:lnTo>
                  <a:pt x="267075" y="5738"/>
                </a:lnTo>
                <a:lnTo>
                  <a:pt x="217297" y="0"/>
                </a:lnTo>
                <a:close/>
              </a:path>
            </a:pathLst>
          </a:custGeom>
          <a:solidFill>
            <a:srgbClr val="3B551A"/>
          </a:solidFill>
        </p:spPr>
        <p:txBody>
          <a:bodyPr wrap="square" lIns="0" tIns="0" rIns="0" bIns="0" rtlCol="0"/>
          <a:lstStyle/>
          <a:p>
            <a:endParaRPr/>
          </a:p>
        </p:txBody>
      </p:sp>
      <p:sp>
        <p:nvSpPr>
          <p:cNvPr id="15" name="object 15"/>
          <p:cNvSpPr txBox="1"/>
          <p:nvPr/>
        </p:nvSpPr>
        <p:spPr>
          <a:xfrm>
            <a:off x="5879084" y="2473578"/>
            <a:ext cx="1403773" cy="379143"/>
          </a:xfrm>
          <a:prstGeom prst="rect">
            <a:avLst/>
          </a:prstGeom>
        </p:spPr>
        <p:txBody>
          <a:bodyPr vert="horz" wrap="square" lIns="0" tIns="38100" rIns="0" bIns="0" rtlCol="0">
            <a:spAutoFit/>
          </a:bodyPr>
          <a:lstStyle/>
          <a:p>
            <a:pPr marL="12700" marR="5080">
              <a:lnSpc>
                <a:spcPts val="1250"/>
              </a:lnSpc>
              <a:spcBef>
                <a:spcPts val="300"/>
              </a:spcBef>
            </a:pPr>
            <a:r>
              <a:rPr sz="1600" spc="-5" dirty="0">
                <a:latin typeface="Calisto MT"/>
                <a:cs typeface="Calisto MT"/>
              </a:rPr>
              <a:t>regularly</a:t>
            </a:r>
            <a:r>
              <a:rPr sz="1600" spc="-75" dirty="0">
                <a:latin typeface="Calisto MT"/>
                <a:cs typeface="Calisto MT"/>
              </a:rPr>
              <a:t> </a:t>
            </a:r>
            <a:r>
              <a:rPr sz="1600" spc="-5" dirty="0">
                <a:latin typeface="Calisto MT"/>
                <a:cs typeface="Calisto MT"/>
              </a:rPr>
              <a:t>testing  system</a:t>
            </a:r>
            <a:r>
              <a:rPr sz="1600" spc="-25" dirty="0">
                <a:latin typeface="Calisto MT"/>
                <a:cs typeface="Calisto MT"/>
              </a:rPr>
              <a:t> </a:t>
            </a:r>
            <a:r>
              <a:rPr sz="1600" spc="-5" dirty="0">
                <a:latin typeface="Calisto MT"/>
                <a:cs typeface="Calisto MT"/>
              </a:rPr>
              <a:t>security</a:t>
            </a:r>
            <a:endParaRPr sz="1600">
              <a:latin typeface="Calisto MT"/>
              <a:cs typeface="Calisto MT"/>
            </a:endParaRPr>
          </a:p>
        </p:txBody>
      </p:sp>
      <p:sp>
        <p:nvSpPr>
          <p:cNvPr id="16" name="object 16"/>
          <p:cNvSpPr/>
          <p:nvPr/>
        </p:nvSpPr>
        <p:spPr>
          <a:xfrm>
            <a:off x="8406554" y="2936875"/>
            <a:ext cx="738293" cy="553720"/>
          </a:xfrm>
          <a:custGeom>
            <a:avLst/>
            <a:gdLst/>
            <a:ahLst/>
            <a:cxnLst/>
            <a:rect l="l" t="t" r="r" b="b"/>
            <a:pathLst>
              <a:path w="553720" h="553720">
                <a:moveTo>
                  <a:pt x="276733" y="0"/>
                </a:moveTo>
                <a:lnTo>
                  <a:pt x="227004" y="4460"/>
                </a:lnTo>
                <a:lnTo>
                  <a:pt x="180193" y="17319"/>
                </a:lnTo>
                <a:lnTo>
                  <a:pt x="137084" y="37794"/>
                </a:lnTo>
                <a:lnTo>
                  <a:pt x="98459" y="65102"/>
                </a:lnTo>
                <a:lnTo>
                  <a:pt x="65102" y="98459"/>
                </a:lnTo>
                <a:lnTo>
                  <a:pt x="37794" y="137084"/>
                </a:lnTo>
                <a:lnTo>
                  <a:pt x="17319" y="180193"/>
                </a:lnTo>
                <a:lnTo>
                  <a:pt x="4460" y="227004"/>
                </a:lnTo>
                <a:lnTo>
                  <a:pt x="0" y="276733"/>
                </a:lnTo>
                <a:lnTo>
                  <a:pt x="4460" y="326499"/>
                </a:lnTo>
                <a:lnTo>
                  <a:pt x="17319" y="373339"/>
                </a:lnTo>
                <a:lnTo>
                  <a:pt x="37794" y="416470"/>
                </a:lnTo>
                <a:lnTo>
                  <a:pt x="65102" y="455111"/>
                </a:lnTo>
                <a:lnTo>
                  <a:pt x="98459" y="488479"/>
                </a:lnTo>
                <a:lnTo>
                  <a:pt x="137084" y="515794"/>
                </a:lnTo>
                <a:lnTo>
                  <a:pt x="180193" y="536272"/>
                </a:lnTo>
                <a:lnTo>
                  <a:pt x="227004" y="549132"/>
                </a:lnTo>
                <a:lnTo>
                  <a:pt x="276733" y="553592"/>
                </a:lnTo>
                <a:lnTo>
                  <a:pt x="326499" y="549132"/>
                </a:lnTo>
                <a:lnTo>
                  <a:pt x="373339" y="536272"/>
                </a:lnTo>
                <a:lnTo>
                  <a:pt x="416470" y="515794"/>
                </a:lnTo>
                <a:lnTo>
                  <a:pt x="455111" y="488479"/>
                </a:lnTo>
                <a:lnTo>
                  <a:pt x="488479" y="455111"/>
                </a:lnTo>
                <a:lnTo>
                  <a:pt x="515794" y="416470"/>
                </a:lnTo>
                <a:lnTo>
                  <a:pt x="536272" y="373339"/>
                </a:lnTo>
                <a:lnTo>
                  <a:pt x="549132" y="326499"/>
                </a:lnTo>
                <a:lnTo>
                  <a:pt x="553592" y="276733"/>
                </a:lnTo>
                <a:lnTo>
                  <a:pt x="549132" y="227004"/>
                </a:lnTo>
                <a:lnTo>
                  <a:pt x="536272" y="180193"/>
                </a:lnTo>
                <a:lnTo>
                  <a:pt x="515794" y="137084"/>
                </a:lnTo>
                <a:lnTo>
                  <a:pt x="488479" y="98459"/>
                </a:lnTo>
                <a:lnTo>
                  <a:pt x="455111" y="65102"/>
                </a:lnTo>
                <a:lnTo>
                  <a:pt x="416470" y="37794"/>
                </a:lnTo>
                <a:lnTo>
                  <a:pt x="373339" y="17319"/>
                </a:lnTo>
                <a:lnTo>
                  <a:pt x="326499" y="4460"/>
                </a:lnTo>
                <a:lnTo>
                  <a:pt x="276733" y="0"/>
                </a:lnTo>
                <a:close/>
              </a:path>
            </a:pathLst>
          </a:custGeom>
          <a:solidFill>
            <a:srgbClr val="3B551A"/>
          </a:solidFill>
        </p:spPr>
        <p:txBody>
          <a:bodyPr wrap="square" lIns="0" tIns="0" rIns="0" bIns="0" rtlCol="0"/>
          <a:lstStyle/>
          <a:p>
            <a:endParaRPr/>
          </a:p>
        </p:txBody>
      </p:sp>
      <p:sp>
        <p:nvSpPr>
          <p:cNvPr id="17" name="object 17"/>
          <p:cNvSpPr txBox="1"/>
          <p:nvPr/>
        </p:nvSpPr>
        <p:spPr>
          <a:xfrm>
            <a:off x="7690781" y="4074032"/>
            <a:ext cx="1912620" cy="1750992"/>
          </a:xfrm>
          <a:prstGeom prst="rect">
            <a:avLst/>
          </a:prstGeom>
        </p:spPr>
        <p:txBody>
          <a:bodyPr vert="horz" wrap="square" lIns="0" tIns="36830" rIns="0" bIns="0" rtlCol="0">
            <a:spAutoFit/>
          </a:bodyPr>
          <a:lstStyle/>
          <a:p>
            <a:pPr marL="12700" marR="5080">
              <a:lnSpc>
                <a:spcPct val="86600"/>
              </a:lnSpc>
              <a:spcBef>
                <a:spcPts val="290"/>
              </a:spcBef>
            </a:pPr>
            <a:r>
              <a:rPr sz="1600" spc="-5" dirty="0">
                <a:latin typeface="Calisto MT"/>
                <a:cs typeface="Calisto MT"/>
              </a:rPr>
              <a:t>using appropriate  </a:t>
            </a:r>
            <a:r>
              <a:rPr sz="1600" spc="-10" dirty="0">
                <a:latin typeface="Calisto MT"/>
                <a:cs typeface="Calisto MT"/>
              </a:rPr>
              <a:t>software </a:t>
            </a:r>
            <a:r>
              <a:rPr sz="1600" spc="-5" dirty="0">
                <a:latin typeface="Calisto MT"/>
                <a:cs typeface="Calisto MT"/>
              </a:rPr>
              <a:t>maintenance  processes </a:t>
            </a:r>
            <a:r>
              <a:rPr sz="1600" dirty="0">
                <a:latin typeface="Calisto MT"/>
                <a:cs typeface="Calisto MT"/>
              </a:rPr>
              <a:t>to </a:t>
            </a:r>
            <a:r>
              <a:rPr sz="1600" spc="-5" dirty="0">
                <a:latin typeface="Calisto MT"/>
                <a:cs typeface="Calisto MT"/>
              </a:rPr>
              <a:t>patch  and update all critical  </a:t>
            </a:r>
            <a:r>
              <a:rPr sz="1600" spc="-10" dirty="0">
                <a:latin typeface="Calisto MT"/>
                <a:cs typeface="Calisto MT"/>
              </a:rPr>
              <a:t>software </a:t>
            </a:r>
            <a:r>
              <a:rPr sz="1600" spc="-5" dirty="0">
                <a:latin typeface="Calisto MT"/>
                <a:cs typeface="Calisto MT"/>
              </a:rPr>
              <a:t>and </a:t>
            </a:r>
            <a:r>
              <a:rPr sz="1600" dirty="0">
                <a:latin typeface="Calisto MT"/>
                <a:cs typeface="Calisto MT"/>
              </a:rPr>
              <a:t>to  </a:t>
            </a:r>
            <a:r>
              <a:rPr sz="1600" spc="-5" dirty="0">
                <a:latin typeface="Calisto MT"/>
                <a:cs typeface="Calisto MT"/>
              </a:rPr>
              <a:t>monitor and revise  configuration as  </a:t>
            </a:r>
            <a:r>
              <a:rPr sz="1600" dirty="0">
                <a:latin typeface="Calisto MT"/>
                <a:cs typeface="Calisto MT"/>
              </a:rPr>
              <a:t>needed</a:t>
            </a:r>
            <a:endParaRPr sz="1600">
              <a:latin typeface="Calisto MT"/>
              <a:cs typeface="Calisto MT"/>
            </a:endParaRPr>
          </a:p>
        </p:txBody>
      </p:sp>
      <p:sp>
        <p:nvSpPr>
          <p:cNvPr id="18" name="Slide Number Placeholder 17"/>
          <p:cNvSpPr>
            <a:spLocks noGrp="1"/>
          </p:cNvSpPr>
          <p:nvPr>
            <p:ph type="sldNum" sz="quarter" idx="12"/>
          </p:nvPr>
        </p:nvSpPr>
        <p:spPr/>
        <p:txBody>
          <a:bodyPr/>
          <a:lstStyle/>
          <a:p>
            <a:fld id="{DA8ACAA1-99C5-4F50-B487-84519752EF36}"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983623" y="815085"/>
            <a:ext cx="3238500" cy="848360"/>
          </a:xfrm>
          <a:prstGeom prst="rect">
            <a:avLst/>
          </a:prstGeom>
        </p:spPr>
        <p:txBody>
          <a:bodyPr vert="horz" wrap="square" lIns="0" tIns="12700" rIns="0" bIns="0" rtlCol="0">
            <a:spAutoFit/>
          </a:bodyPr>
          <a:lstStyle/>
          <a:p>
            <a:pPr marL="12700">
              <a:lnSpc>
                <a:spcPct val="100000"/>
              </a:lnSpc>
              <a:spcBef>
                <a:spcPts val="100"/>
              </a:spcBef>
            </a:pPr>
            <a:r>
              <a:rPr sz="5400" b="1" dirty="0"/>
              <a:t>Logging</a:t>
            </a:r>
            <a:endParaRPr sz="5400" b="1"/>
          </a:p>
        </p:txBody>
      </p:sp>
      <p:sp>
        <p:nvSpPr>
          <p:cNvPr id="5" name="object 5"/>
          <p:cNvSpPr txBox="1"/>
          <p:nvPr/>
        </p:nvSpPr>
        <p:spPr>
          <a:xfrm>
            <a:off x="6405371" y="1875248"/>
            <a:ext cx="4572847" cy="4143441"/>
          </a:xfrm>
          <a:prstGeom prst="rect">
            <a:avLst/>
          </a:prstGeom>
        </p:spPr>
        <p:txBody>
          <a:bodyPr vert="horz" wrap="square" lIns="0" tIns="64769" rIns="0" bIns="0" rtlCol="0">
            <a:spAutoFit/>
          </a:bodyPr>
          <a:lstStyle/>
          <a:p>
            <a:pPr marL="398145" marR="59055" indent="-281940" algn="just">
              <a:lnSpc>
                <a:spcPct val="80000"/>
              </a:lnSpc>
              <a:spcBef>
                <a:spcPts val="509"/>
              </a:spcBef>
              <a:buClr>
                <a:srgbClr val="1A5551"/>
              </a:buClr>
              <a:buSzPct val="73529"/>
              <a:buFont typeface="Wingdings"/>
              <a:buChar char=""/>
              <a:tabLst>
                <a:tab pos="398145" algn="l"/>
                <a:tab pos="398780" algn="l"/>
              </a:tabLst>
            </a:pPr>
            <a:r>
              <a:rPr sz="2000" dirty="0">
                <a:solidFill>
                  <a:srgbClr val="252525"/>
                </a:solidFill>
                <a:latin typeface="Calisto MT"/>
                <a:cs typeface="Calisto MT"/>
              </a:rPr>
              <a:t>Logging can </a:t>
            </a:r>
            <a:r>
              <a:rPr sz="2000" spc="-10" dirty="0">
                <a:solidFill>
                  <a:srgbClr val="252525"/>
                </a:solidFill>
                <a:latin typeface="Calisto MT"/>
                <a:cs typeface="Calisto MT"/>
              </a:rPr>
              <a:t>generate </a:t>
            </a:r>
            <a:r>
              <a:rPr sz="2000" spc="-5" dirty="0">
                <a:solidFill>
                  <a:srgbClr val="252525"/>
                </a:solidFill>
                <a:latin typeface="Calisto MT"/>
                <a:cs typeface="Calisto MT"/>
              </a:rPr>
              <a:t>significant  </a:t>
            </a:r>
            <a:r>
              <a:rPr sz="2000" spc="-10" dirty="0">
                <a:solidFill>
                  <a:srgbClr val="252525"/>
                </a:solidFill>
                <a:latin typeface="Calisto MT"/>
                <a:cs typeface="Calisto MT"/>
              </a:rPr>
              <a:t>volumes </a:t>
            </a:r>
            <a:r>
              <a:rPr sz="2000" dirty="0">
                <a:solidFill>
                  <a:srgbClr val="252525"/>
                </a:solidFill>
                <a:latin typeface="Calisto MT"/>
                <a:cs typeface="Calisto MT"/>
              </a:rPr>
              <a:t>of information so it is  important that sufficient space</a:t>
            </a:r>
            <a:r>
              <a:rPr sz="2000" spc="-80" dirty="0">
                <a:solidFill>
                  <a:srgbClr val="252525"/>
                </a:solidFill>
                <a:latin typeface="Calisto MT"/>
                <a:cs typeface="Calisto MT"/>
              </a:rPr>
              <a:t> </a:t>
            </a:r>
            <a:r>
              <a:rPr sz="2000" dirty="0">
                <a:solidFill>
                  <a:srgbClr val="252525"/>
                </a:solidFill>
                <a:latin typeface="Calisto MT"/>
                <a:cs typeface="Calisto MT"/>
              </a:rPr>
              <a:t>is  allocated for</a:t>
            </a:r>
            <a:r>
              <a:rPr sz="2000" spc="-20" dirty="0">
                <a:solidFill>
                  <a:srgbClr val="252525"/>
                </a:solidFill>
                <a:latin typeface="Calisto MT"/>
                <a:cs typeface="Calisto MT"/>
              </a:rPr>
              <a:t> </a:t>
            </a:r>
            <a:r>
              <a:rPr sz="2000" spc="-5" dirty="0">
                <a:solidFill>
                  <a:srgbClr val="252525"/>
                </a:solidFill>
                <a:latin typeface="Calisto MT"/>
                <a:cs typeface="Calisto MT"/>
              </a:rPr>
              <a:t>them</a:t>
            </a:r>
            <a:endParaRPr sz="2000">
              <a:latin typeface="Calisto MT"/>
              <a:cs typeface="Calisto MT"/>
            </a:endParaRPr>
          </a:p>
          <a:p>
            <a:pPr algn="just">
              <a:lnSpc>
                <a:spcPct val="100000"/>
              </a:lnSpc>
              <a:spcBef>
                <a:spcPts val="15"/>
              </a:spcBef>
              <a:buClr>
                <a:srgbClr val="1A5551"/>
              </a:buClr>
              <a:buFont typeface="Wingdings"/>
              <a:buChar char=""/>
            </a:pPr>
            <a:endParaRPr>
              <a:latin typeface="Times New Roman"/>
              <a:cs typeface="Times New Roman"/>
            </a:endParaRPr>
          </a:p>
          <a:p>
            <a:pPr marL="398145" marR="5080" indent="-281940" algn="just">
              <a:lnSpc>
                <a:spcPct val="80000"/>
              </a:lnSpc>
              <a:spcBef>
                <a:spcPts val="5"/>
              </a:spcBef>
              <a:buClr>
                <a:srgbClr val="1A5551"/>
              </a:buClr>
              <a:buSzPct val="73529"/>
              <a:buFont typeface="Wingdings"/>
              <a:buChar char=""/>
              <a:tabLst>
                <a:tab pos="398145" algn="l"/>
                <a:tab pos="398780" algn="l"/>
              </a:tabLst>
            </a:pPr>
            <a:r>
              <a:rPr sz="2000" dirty="0">
                <a:solidFill>
                  <a:srgbClr val="252525"/>
                </a:solidFill>
                <a:latin typeface="Calisto MT"/>
                <a:cs typeface="Calisto MT"/>
              </a:rPr>
              <a:t>A suitable </a:t>
            </a:r>
            <a:r>
              <a:rPr sz="2000" spc="-5" dirty="0">
                <a:solidFill>
                  <a:srgbClr val="252525"/>
                </a:solidFill>
                <a:latin typeface="Calisto MT"/>
                <a:cs typeface="Calisto MT"/>
              </a:rPr>
              <a:t>automatic log </a:t>
            </a:r>
            <a:r>
              <a:rPr sz="2000" dirty="0">
                <a:solidFill>
                  <a:srgbClr val="252525"/>
                </a:solidFill>
                <a:latin typeface="Calisto MT"/>
                <a:cs typeface="Calisto MT"/>
              </a:rPr>
              <a:t>rotation  </a:t>
            </a:r>
            <a:r>
              <a:rPr sz="2000" spc="-5" dirty="0">
                <a:solidFill>
                  <a:srgbClr val="252525"/>
                </a:solidFill>
                <a:latin typeface="Calisto MT"/>
                <a:cs typeface="Calisto MT"/>
              </a:rPr>
              <a:t>and </a:t>
            </a:r>
            <a:r>
              <a:rPr sz="2000" spc="-15" dirty="0">
                <a:solidFill>
                  <a:srgbClr val="252525"/>
                </a:solidFill>
                <a:latin typeface="Calisto MT"/>
                <a:cs typeface="Calisto MT"/>
              </a:rPr>
              <a:t>archive </a:t>
            </a:r>
            <a:r>
              <a:rPr sz="2000" dirty="0">
                <a:solidFill>
                  <a:srgbClr val="252525"/>
                </a:solidFill>
                <a:latin typeface="Calisto MT"/>
                <a:cs typeface="Calisto MT"/>
              </a:rPr>
              <a:t>system should be  </a:t>
            </a:r>
            <a:r>
              <a:rPr sz="2000" spc="-5" dirty="0">
                <a:solidFill>
                  <a:srgbClr val="252525"/>
                </a:solidFill>
                <a:latin typeface="Calisto MT"/>
                <a:cs typeface="Calisto MT"/>
              </a:rPr>
              <a:t>configured </a:t>
            </a:r>
            <a:r>
              <a:rPr sz="2000" dirty="0">
                <a:solidFill>
                  <a:srgbClr val="252525"/>
                </a:solidFill>
                <a:latin typeface="Calisto MT"/>
                <a:cs typeface="Calisto MT"/>
              </a:rPr>
              <a:t>to assist in managing  the </a:t>
            </a:r>
            <a:r>
              <a:rPr sz="2000" spc="-15" dirty="0">
                <a:solidFill>
                  <a:srgbClr val="252525"/>
                </a:solidFill>
                <a:latin typeface="Calisto MT"/>
                <a:cs typeface="Calisto MT"/>
              </a:rPr>
              <a:t>overall </a:t>
            </a:r>
            <a:r>
              <a:rPr sz="2000" dirty="0">
                <a:solidFill>
                  <a:srgbClr val="252525"/>
                </a:solidFill>
                <a:latin typeface="Calisto MT"/>
                <a:cs typeface="Calisto MT"/>
              </a:rPr>
              <a:t>size of the </a:t>
            </a:r>
            <a:r>
              <a:rPr sz="2000" spc="-5" dirty="0">
                <a:solidFill>
                  <a:srgbClr val="252525"/>
                </a:solidFill>
                <a:latin typeface="Calisto MT"/>
                <a:cs typeface="Calisto MT"/>
              </a:rPr>
              <a:t>logging  </a:t>
            </a:r>
            <a:r>
              <a:rPr sz="2000" dirty="0">
                <a:solidFill>
                  <a:srgbClr val="252525"/>
                </a:solidFill>
                <a:latin typeface="Calisto MT"/>
                <a:cs typeface="Calisto MT"/>
              </a:rPr>
              <a:t>information</a:t>
            </a:r>
            <a:endParaRPr sz="2000">
              <a:latin typeface="Calisto MT"/>
              <a:cs typeface="Calisto MT"/>
            </a:endParaRPr>
          </a:p>
          <a:p>
            <a:pPr algn="just">
              <a:lnSpc>
                <a:spcPct val="100000"/>
              </a:lnSpc>
              <a:spcBef>
                <a:spcPts val="5"/>
              </a:spcBef>
            </a:pPr>
            <a:endParaRPr sz="2400">
              <a:latin typeface="Times New Roman"/>
              <a:cs typeface="Times New Roman"/>
            </a:endParaRPr>
          </a:p>
          <a:p>
            <a:pPr marL="294640" marR="34925" indent="-281940" algn="just">
              <a:lnSpc>
                <a:spcPts val="1839"/>
              </a:lnSpc>
              <a:buClr>
                <a:srgbClr val="3B551A"/>
              </a:buClr>
              <a:buSzPct val="73529"/>
              <a:buFont typeface="Wingdings"/>
              <a:buChar char=""/>
              <a:tabLst>
                <a:tab pos="294005" algn="l"/>
                <a:tab pos="294640" algn="l"/>
              </a:tabLst>
            </a:pPr>
            <a:r>
              <a:rPr sz="2000" dirty="0">
                <a:solidFill>
                  <a:srgbClr val="252525"/>
                </a:solidFill>
                <a:latin typeface="Calisto MT"/>
                <a:cs typeface="Calisto MT"/>
              </a:rPr>
              <a:t>Some </a:t>
            </a:r>
            <a:r>
              <a:rPr sz="2000" spc="0" dirty="0">
                <a:solidFill>
                  <a:srgbClr val="252525"/>
                </a:solidFill>
                <a:latin typeface="Calisto MT"/>
                <a:cs typeface="Calisto MT"/>
              </a:rPr>
              <a:t>form </a:t>
            </a:r>
            <a:r>
              <a:rPr sz="2000" dirty="0">
                <a:solidFill>
                  <a:srgbClr val="252525"/>
                </a:solidFill>
                <a:latin typeface="Calisto MT"/>
                <a:cs typeface="Calisto MT"/>
              </a:rPr>
              <a:t>of </a:t>
            </a:r>
            <a:r>
              <a:rPr sz="2000" spc="-5" dirty="0">
                <a:solidFill>
                  <a:srgbClr val="252525"/>
                </a:solidFill>
                <a:latin typeface="Calisto MT"/>
                <a:cs typeface="Calisto MT"/>
              </a:rPr>
              <a:t>automated </a:t>
            </a:r>
            <a:r>
              <a:rPr sz="2000" spc="-10" dirty="0">
                <a:solidFill>
                  <a:srgbClr val="252525"/>
                </a:solidFill>
                <a:latin typeface="Calisto MT"/>
                <a:cs typeface="Calisto MT"/>
              </a:rPr>
              <a:t>analysis  </a:t>
            </a:r>
            <a:r>
              <a:rPr sz="2000" dirty="0">
                <a:solidFill>
                  <a:srgbClr val="252525"/>
                </a:solidFill>
                <a:latin typeface="Calisto MT"/>
                <a:cs typeface="Calisto MT"/>
              </a:rPr>
              <a:t>is </a:t>
            </a:r>
            <a:r>
              <a:rPr sz="2000" spc="-5" dirty="0">
                <a:solidFill>
                  <a:srgbClr val="252525"/>
                </a:solidFill>
                <a:latin typeface="Calisto MT"/>
                <a:cs typeface="Calisto MT"/>
              </a:rPr>
              <a:t>preferred as </a:t>
            </a:r>
            <a:r>
              <a:rPr sz="2000" dirty="0">
                <a:solidFill>
                  <a:srgbClr val="252525"/>
                </a:solidFill>
                <a:latin typeface="Calisto MT"/>
                <a:cs typeface="Calisto MT"/>
              </a:rPr>
              <a:t>it is </a:t>
            </a:r>
            <a:r>
              <a:rPr sz="2000" spc="-5" dirty="0">
                <a:solidFill>
                  <a:srgbClr val="252525"/>
                </a:solidFill>
                <a:latin typeface="Calisto MT"/>
                <a:cs typeface="Calisto MT"/>
              </a:rPr>
              <a:t>more </a:t>
            </a:r>
            <a:r>
              <a:rPr sz="2000" spc="-10" dirty="0">
                <a:solidFill>
                  <a:srgbClr val="252525"/>
                </a:solidFill>
                <a:latin typeface="Calisto MT"/>
                <a:cs typeface="Calisto MT"/>
              </a:rPr>
              <a:t>likely </a:t>
            </a:r>
            <a:r>
              <a:rPr sz="2000" dirty="0">
                <a:solidFill>
                  <a:srgbClr val="252525"/>
                </a:solidFill>
                <a:latin typeface="Calisto MT"/>
                <a:cs typeface="Calisto MT"/>
              </a:rPr>
              <a:t>to  identify </a:t>
            </a:r>
            <a:r>
              <a:rPr sz="2000" spc="-5" dirty="0">
                <a:solidFill>
                  <a:srgbClr val="252525"/>
                </a:solidFill>
                <a:latin typeface="Calisto MT"/>
                <a:cs typeface="Calisto MT"/>
              </a:rPr>
              <a:t>abnormal</a:t>
            </a:r>
            <a:r>
              <a:rPr sz="2000" spc="-30" dirty="0">
                <a:solidFill>
                  <a:srgbClr val="252525"/>
                </a:solidFill>
                <a:latin typeface="Calisto MT"/>
                <a:cs typeface="Calisto MT"/>
              </a:rPr>
              <a:t> </a:t>
            </a:r>
            <a:r>
              <a:rPr sz="2000" spc="-5" dirty="0">
                <a:solidFill>
                  <a:srgbClr val="252525"/>
                </a:solidFill>
                <a:latin typeface="Calisto MT"/>
                <a:cs typeface="Calisto MT"/>
              </a:rPr>
              <a:t>activity</a:t>
            </a:r>
            <a:endParaRPr sz="2000">
              <a:latin typeface="Calisto MT"/>
              <a:cs typeface="Calisto MT"/>
            </a:endParaRPr>
          </a:p>
          <a:p>
            <a:pPr marL="873760" marR="47625" lvl="1" indent="-283845" algn="just">
              <a:lnSpc>
                <a:spcPts val="1839"/>
              </a:lnSpc>
              <a:spcBef>
                <a:spcPts val="590"/>
              </a:spcBef>
              <a:buClr>
                <a:srgbClr val="3B551A"/>
              </a:buClr>
              <a:buSzPct val="73529"/>
              <a:buFont typeface="Wingdings"/>
              <a:buChar char=""/>
              <a:tabLst>
                <a:tab pos="873125" algn="l"/>
                <a:tab pos="873760" algn="l"/>
              </a:tabLst>
            </a:pPr>
            <a:r>
              <a:rPr sz="2000" spc="-10" dirty="0">
                <a:solidFill>
                  <a:srgbClr val="252525"/>
                </a:solidFill>
                <a:latin typeface="Calisto MT"/>
                <a:cs typeface="Calisto MT"/>
              </a:rPr>
              <a:t>manual analysis </a:t>
            </a:r>
            <a:r>
              <a:rPr sz="2000" dirty="0">
                <a:solidFill>
                  <a:srgbClr val="252525"/>
                </a:solidFill>
                <a:latin typeface="Calisto MT"/>
                <a:cs typeface="Calisto MT"/>
              </a:rPr>
              <a:t>of logs is  tedious </a:t>
            </a:r>
            <a:r>
              <a:rPr sz="2000" spc="-5" dirty="0">
                <a:solidFill>
                  <a:srgbClr val="252525"/>
                </a:solidFill>
                <a:latin typeface="Calisto MT"/>
                <a:cs typeface="Calisto MT"/>
              </a:rPr>
              <a:t>and </a:t>
            </a:r>
            <a:r>
              <a:rPr sz="2000" dirty="0">
                <a:solidFill>
                  <a:srgbClr val="252525"/>
                </a:solidFill>
                <a:latin typeface="Calisto MT"/>
                <a:cs typeface="Calisto MT"/>
              </a:rPr>
              <a:t>is not a</a:t>
            </a:r>
            <a:r>
              <a:rPr sz="2000" spc="-40" dirty="0">
                <a:solidFill>
                  <a:srgbClr val="252525"/>
                </a:solidFill>
                <a:latin typeface="Calisto MT"/>
                <a:cs typeface="Calisto MT"/>
              </a:rPr>
              <a:t> </a:t>
            </a:r>
            <a:r>
              <a:rPr sz="2000" spc="-5" dirty="0">
                <a:solidFill>
                  <a:srgbClr val="252525"/>
                </a:solidFill>
                <a:latin typeface="Calisto MT"/>
                <a:cs typeface="Calisto MT"/>
              </a:rPr>
              <a:t>reliable  </a:t>
            </a:r>
            <a:r>
              <a:rPr sz="2000" dirty="0">
                <a:solidFill>
                  <a:srgbClr val="252525"/>
                </a:solidFill>
                <a:latin typeface="Calisto MT"/>
                <a:cs typeface="Calisto MT"/>
              </a:rPr>
              <a:t>means of detecting </a:t>
            </a:r>
            <a:r>
              <a:rPr sz="2000" spc="-15" dirty="0">
                <a:solidFill>
                  <a:srgbClr val="252525"/>
                </a:solidFill>
                <a:latin typeface="Calisto MT"/>
                <a:cs typeface="Calisto MT"/>
              </a:rPr>
              <a:t>adverse  events</a:t>
            </a:r>
            <a:endParaRPr sz="2000">
              <a:latin typeface="Calisto MT"/>
              <a:cs typeface="Calisto MT"/>
            </a:endParaRPr>
          </a:p>
        </p:txBody>
      </p:sp>
      <p:sp>
        <p:nvSpPr>
          <p:cNvPr id="6" name="object 6"/>
          <p:cNvSpPr txBox="1"/>
          <p:nvPr/>
        </p:nvSpPr>
        <p:spPr>
          <a:xfrm>
            <a:off x="977121" y="2020529"/>
            <a:ext cx="4559300" cy="3640099"/>
          </a:xfrm>
          <a:prstGeom prst="rect">
            <a:avLst/>
          </a:prstGeom>
        </p:spPr>
        <p:txBody>
          <a:bodyPr vert="horz" wrap="square" lIns="0" tIns="38735" rIns="0" bIns="0" rtlCol="0">
            <a:spAutoFit/>
          </a:bodyPr>
          <a:lstStyle/>
          <a:p>
            <a:pPr marL="294640" marR="5080" indent="-281940" algn="just">
              <a:lnSpc>
                <a:spcPct val="90000"/>
              </a:lnSpc>
              <a:spcBef>
                <a:spcPts val="305"/>
              </a:spcBef>
              <a:buClr>
                <a:srgbClr val="3B551A"/>
              </a:buClr>
              <a:buSzPct val="73529"/>
              <a:buFont typeface="Wingdings"/>
              <a:buChar char=""/>
              <a:tabLst>
                <a:tab pos="294640" algn="l"/>
                <a:tab pos="295275" algn="l"/>
              </a:tabLst>
            </a:pPr>
            <a:r>
              <a:rPr sz="2000" spc="-10" dirty="0">
                <a:solidFill>
                  <a:srgbClr val="252525"/>
                </a:solidFill>
                <a:latin typeface="Calisto MT"/>
                <a:cs typeface="Calisto MT"/>
              </a:rPr>
              <a:t>Effective </a:t>
            </a:r>
            <a:r>
              <a:rPr sz="2000" spc="-5" dirty="0">
                <a:solidFill>
                  <a:srgbClr val="252525"/>
                </a:solidFill>
                <a:latin typeface="Calisto MT"/>
                <a:cs typeface="Calisto MT"/>
              </a:rPr>
              <a:t>logging helps ensure </a:t>
            </a:r>
            <a:r>
              <a:rPr sz="2000" dirty="0">
                <a:solidFill>
                  <a:srgbClr val="252525"/>
                </a:solidFill>
                <a:latin typeface="Calisto MT"/>
                <a:cs typeface="Calisto MT"/>
              </a:rPr>
              <a:t>that  in the </a:t>
            </a:r>
            <a:r>
              <a:rPr sz="2000" spc="-20" dirty="0">
                <a:solidFill>
                  <a:srgbClr val="252525"/>
                </a:solidFill>
                <a:latin typeface="Calisto MT"/>
                <a:cs typeface="Calisto MT"/>
              </a:rPr>
              <a:t>event </a:t>
            </a:r>
            <a:r>
              <a:rPr sz="2000" dirty="0">
                <a:solidFill>
                  <a:srgbClr val="252525"/>
                </a:solidFill>
                <a:latin typeface="Calisto MT"/>
                <a:cs typeface="Calisto MT"/>
              </a:rPr>
              <a:t>of a system </a:t>
            </a:r>
            <a:r>
              <a:rPr sz="2000" spc="-5" dirty="0">
                <a:solidFill>
                  <a:srgbClr val="252525"/>
                </a:solidFill>
                <a:latin typeface="Calisto MT"/>
                <a:cs typeface="Calisto MT"/>
              </a:rPr>
              <a:t>breach </a:t>
            </a:r>
            <a:r>
              <a:rPr sz="2000" dirty="0">
                <a:solidFill>
                  <a:srgbClr val="252525"/>
                </a:solidFill>
                <a:latin typeface="Calisto MT"/>
                <a:cs typeface="Calisto MT"/>
              </a:rPr>
              <a:t>or  </a:t>
            </a:r>
            <a:r>
              <a:rPr sz="2000" spc="-15" dirty="0">
                <a:solidFill>
                  <a:srgbClr val="252525"/>
                </a:solidFill>
                <a:latin typeface="Calisto MT"/>
                <a:cs typeface="Calisto MT"/>
              </a:rPr>
              <a:t>failure, </a:t>
            </a:r>
            <a:r>
              <a:rPr sz="2000" dirty="0">
                <a:solidFill>
                  <a:srgbClr val="252525"/>
                </a:solidFill>
                <a:latin typeface="Calisto MT"/>
                <a:cs typeface="Calisto MT"/>
              </a:rPr>
              <a:t>system </a:t>
            </a:r>
            <a:r>
              <a:rPr sz="2000" spc="-5" dirty="0">
                <a:solidFill>
                  <a:srgbClr val="252525"/>
                </a:solidFill>
                <a:latin typeface="Calisto MT"/>
                <a:cs typeface="Calisto MT"/>
              </a:rPr>
              <a:t>administrators </a:t>
            </a:r>
            <a:r>
              <a:rPr sz="2000" dirty="0">
                <a:solidFill>
                  <a:srgbClr val="252525"/>
                </a:solidFill>
                <a:latin typeface="Calisto MT"/>
                <a:cs typeface="Calisto MT"/>
              </a:rPr>
              <a:t>can  </a:t>
            </a:r>
            <a:r>
              <a:rPr sz="2000" spc="-5" dirty="0">
                <a:solidFill>
                  <a:srgbClr val="252525"/>
                </a:solidFill>
                <a:latin typeface="Calisto MT"/>
                <a:cs typeface="Calisto MT"/>
              </a:rPr>
              <a:t>more </a:t>
            </a:r>
            <a:r>
              <a:rPr sz="2000" spc="-10" dirty="0">
                <a:solidFill>
                  <a:srgbClr val="252525"/>
                </a:solidFill>
                <a:latin typeface="Calisto MT"/>
                <a:cs typeface="Calisto MT"/>
              </a:rPr>
              <a:t>quickly </a:t>
            </a:r>
            <a:r>
              <a:rPr sz="2000" spc="-5" dirty="0">
                <a:solidFill>
                  <a:srgbClr val="252525"/>
                </a:solidFill>
                <a:latin typeface="Calisto MT"/>
                <a:cs typeface="Calisto MT"/>
              </a:rPr>
              <a:t>and accurately  </a:t>
            </a:r>
            <a:r>
              <a:rPr sz="2000" dirty="0">
                <a:solidFill>
                  <a:srgbClr val="252525"/>
                </a:solidFill>
                <a:latin typeface="Calisto MT"/>
                <a:cs typeface="Calisto MT"/>
              </a:rPr>
              <a:t>identify what </a:t>
            </a:r>
            <a:r>
              <a:rPr sz="2000" spc="-5" dirty="0">
                <a:solidFill>
                  <a:srgbClr val="252525"/>
                </a:solidFill>
                <a:latin typeface="Calisto MT"/>
                <a:cs typeface="Calisto MT"/>
              </a:rPr>
              <a:t>happened and more  </a:t>
            </a:r>
            <a:r>
              <a:rPr sz="2000" spc="-15" dirty="0">
                <a:solidFill>
                  <a:srgbClr val="252525"/>
                </a:solidFill>
                <a:latin typeface="Calisto MT"/>
                <a:cs typeface="Calisto MT"/>
              </a:rPr>
              <a:t>effectively </a:t>
            </a:r>
            <a:r>
              <a:rPr sz="2000" dirty="0">
                <a:solidFill>
                  <a:srgbClr val="252525"/>
                </a:solidFill>
                <a:latin typeface="Calisto MT"/>
                <a:cs typeface="Calisto MT"/>
              </a:rPr>
              <a:t>focus their remediation  </a:t>
            </a:r>
            <a:r>
              <a:rPr sz="2000" spc="-5" dirty="0">
                <a:solidFill>
                  <a:srgbClr val="252525"/>
                </a:solidFill>
                <a:latin typeface="Calisto MT"/>
                <a:cs typeface="Calisto MT"/>
              </a:rPr>
              <a:t>and </a:t>
            </a:r>
            <a:r>
              <a:rPr sz="2000" spc="-10" dirty="0">
                <a:solidFill>
                  <a:srgbClr val="252525"/>
                </a:solidFill>
                <a:latin typeface="Calisto MT"/>
                <a:cs typeface="Calisto MT"/>
              </a:rPr>
              <a:t>recovery</a:t>
            </a:r>
            <a:r>
              <a:rPr sz="2000" spc="-20" dirty="0">
                <a:solidFill>
                  <a:srgbClr val="252525"/>
                </a:solidFill>
                <a:latin typeface="Calisto MT"/>
                <a:cs typeface="Calisto MT"/>
              </a:rPr>
              <a:t> </a:t>
            </a:r>
            <a:r>
              <a:rPr sz="2000" dirty="0">
                <a:solidFill>
                  <a:srgbClr val="252525"/>
                </a:solidFill>
                <a:latin typeface="Calisto MT"/>
                <a:cs typeface="Calisto MT"/>
              </a:rPr>
              <a:t>efforts</a:t>
            </a:r>
            <a:endParaRPr sz="2000">
              <a:latin typeface="Calisto MT"/>
              <a:cs typeface="Calisto MT"/>
            </a:endParaRPr>
          </a:p>
          <a:p>
            <a:pPr algn="just">
              <a:lnSpc>
                <a:spcPct val="100000"/>
              </a:lnSpc>
              <a:spcBef>
                <a:spcPts val="45"/>
              </a:spcBef>
              <a:buClr>
                <a:srgbClr val="3B551A"/>
              </a:buClr>
              <a:buFont typeface="Wingdings"/>
              <a:buChar char=""/>
            </a:pPr>
            <a:endParaRPr>
              <a:latin typeface="Times New Roman"/>
              <a:cs typeface="Times New Roman"/>
            </a:endParaRPr>
          </a:p>
          <a:p>
            <a:pPr marL="294640" marR="19050" indent="-281940" algn="just">
              <a:lnSpc>
                <a:spcPts val="1839"/>
              </a:lnSpc>
              <a:buClr>
                <a:srgbClr val="3B551A"/>
              </a:buClr>
              <a:buSzPct val="73529"/>
              <a:buFont typeface="Wingdings"/>
              <a:buChar char=""/>
              <a:tabLst>
                <a:tab pos="294640" algn="l"/>
                <a:tab pos="295275" algn="l"/>
              </a:tabLst>
            </a:pPr>
            <a:r>
              <a:rPr sz="2000" dirty="0">
                <a:solidFill>
                  <a:srgbClr val="252525"/>
                </a:solidFill>
                <a:latin typeface="Calisto MT"/>
                <a:cs typeface="Calisto MT"/>
              </a:rPr>
              <a:t>Logging information can be  </a:t>
            </a:r>
            <a:r>
              <a:rPr sz="2000" spc="-5" dirty="0">
                <a:solidFill>
                  <a:srgbClr val="252525"/>
                </a:solidFill>
                <a:latin typeface="Calisto MT"/>
                <a:cs typeface="Calisto MT"/>
              </a:rPr>
              <a:t>generated </a:t>
            </a:r>
            <a:r>
              <a:rPr sz="2000" dirty="0">
                <a:solidFill>
                  <a:srgbClr val="252525"/>
                </a:solidFill>
                <a:latin typeface="Calisto MT"/>
                <a:cs typeface="Calisto MT"/>
              </a:rPr>
              <a:t>by the system,</a:t>
            </a:r>
            <a:r>
              <a:rPr sz="2000" spc="-120" dirty="0">
                <a:solidFill>
                  <a:srgbClr val="252525"/>
                </a:solidFill>
                <a:latin typeface="Calisto MT"/>
                <a:cs typeface="Calisto MT"/>
              </a:rPr>
              <a:t> </a:t>
            </a:r>
            <a:r>
              <a:rPr sz="2000" spc="-5" dirty="0">
                <a:solidFill>
                  <a:srgbClr val="252525"/>
                </a:solidFill>
                <a:latin typeface="Calisto MT"/>
                <a:cs typeface="Calisto MT"/>
              </a:rPr>
              <a:t>network,  and applications</a:t>
            </a:r>
            <a:endParaRPr sz="2000">
              <a:latin typeface="Calisto MT"/>
              <a:cs typeface="Calisto MT"/>
            </a:endParaRPr>
          </a:p>
          <a:p>
            <a:pPr algn="just">
              <a:lnSpc>
                <a:spcPct val="100000"/>
              </a:lnSpc>
              <a:spcBef>
                <a:spcPts val="5"/>
              </a:spcBef>
              <a:buClr>
                <a:srgbClr val="3B551A"/>
              </a:buClr>
              <a:buFont typeface="Wingdings"/>
              <a:buChar char=""/>
            </a:pPr>
            <a:endParaRPr>
              <a:latin typeface="Times New Roman"/>
              <a:cs typeface="Times New Roman"/>
            </a:endParaRPr>
          </a:p>
          <a:p>
            <a:pPr marL="294640" marR="130810" indent="-281940" algn="just">
              <a:lnSpc>
                <a:spcPts val="1839"/>
              </a:lnSpc>
              <a:buClr>
                <a:srgbClr val="3B551A"/>
              </a:buClr>
              <a:buSzPct val="73529"/>
              <a:buFont typeface="Wingdings"/>
              <a:buChar char=""/>
              <a:tabLst>
                <a:tab pos="294640" algn="l"/>
                <a:tab pos="295275" algn="l"/>
              </a:tabLst>
            </a:pPr>
            <a:r>
              <a:rPr sz="2000" spc="-5" dirty="0">
                <a:solidFill>
                  <a:srgbClr val="252525"/>
                </a:solidFill>
                <a:latin typeface="Calisto MT"/>
                <a:cs typeface="Calisto MT"/>
              </a:rPr>
              <a:t>The </a:t>
            </a:r>
            <a:r>
              <a:rPr sz="2000" spc="-10" dirty="0">
                <a:solidFill>
                  <a:srgbClr val="252525"/>
                </a:solidFill>
                <a:latin typeface="Calisto MT"/>
                <a:cs typeface="Calisto MT"/>
              </a:rPr>
              <a:t>range </a:t>
            </a:r>
            <a:r>
              <a:rPr sz="2000" dirty="0">
                <a:solidFill>
                  <a:srgbClr val="252525"/>
                </a:solidFill>
                <a:latin typeface="Calisto MT"/>
                <a:cs typeface="Calisto MT"/>
              </a:rPr>
              <a:t>of </a:t>
            </a:r>
            <a:r>
              <a:rPr sz="2000" spc="-5" dirty="0">
                <a:solidFill>
                  <a:srgbClr val="252525"/>
                </a:solidFill>
                <a:latin typeface="Calisto MT"/>
                <a:cs typeface="Calisto MT"/>
              </a:rPr>
              <a:t>logging </a:t>
            </a:r>
            <a:r>
              <a:rPr sz="2000" dirty="0">
                <a:solidFill>
                  <a:srgbClr val="252525"/>
                </a:solidFill>
                <a:latin typeface="Calisto MT"/>
                <a:cs typeface="Calisto MT"/>
              </a:rPr>
              <a:t>data  </a:t>
            </a:r>
            <a:r>
              <a:rPr sz="2000" spc="-5" dirty="0">
                <a:solidFill>
                  <a:srgbClr val="252525"/>
                </a:solidFill>
                <a:latin typeface="Calisto MT"/>
                <a:cs typeface="Calisto MT"/>
              </a:rPr>
              <a:t>acquired </a:t>
            </a:r>
            <a:r>
              <a:rPr sz="2000" dirty="0">
                <a:solidFill>
                  <a:srgbClr val="252525"/>
                </a:solidFill>
                <a:latin typeface="Calisto MT"/>
                <a:cs typeface="Calisto MT"/>
              </a:rPr>
              <a:t>should be determined  during the system </a:t>
            </a:r>
            <a:r>
              <a:rPr sz="2000" spc="-5" dirty="0">
                <a:solidFill>
                  <a:srgbClr val="252525"/>
                </a:solidFill>
                <a:latin typeface="Calisto MT"/>
                <a:cs typeface="Calisto MT"/>
              </a:rPr>
              <a:t>planning</a:t>
            </a:r>
            <a:r>
              <a:rPr sz="2000" spc="-75" dirty="0">
                <a:solidFill>
                  <a:srgbClr val="252525"/>
                </a:solidFill>
                <a:latin typeface="Calisto MT"/>
                <a:cs typeface="Calisto MT"/>
              </a:rPr>
              <a:t> </a:t>
            </a:r>
            <a:r>
              <a:rPr sz="2000" spc="-5" dirty="0">
                <a:solidFill>
                  <a:srgbClr val="252525"/>
                </a:solidFill>
                <a:latin typeface="Calisto MT"/>
                <a:cs typeface="Calisto MT"/>
              </a:rPr>
              <a:t>stage</a:t>
            </a:r>
            <a:endParaRPr sz="2000">
              <a:latin typeface="Calisto MT"/>
              <a:cs typeface="Calisto MT"/>
            </a:endParaRPr>
          </a:p>
        </p:txBody>
      </p:sp>
      <p:sp>
        <p:nvSpPr>
          <p:cNvPr id="7" name="Slide Number Placeholder 6"/>
          <p:cNvSpPr>
            <a:spLocks noGrp="1"/>
          </p:cNvSpPr>
          <p:nvPr>
            <p:ph type="sldNum" sz="quarter" idx="12"/>
          </p:nvPr>
        </p:nvSpPr>
        <p:spPr/>
        <p:txBody>
          <a:bodyPr/>
          <a:lstStyle/>
          <a:p>
            <a:fld id="{DA8ACAA1-99C5-4F50-B487-84519752EF36}"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9788143" y="665987"/>
            <a:ext cx="1389888" cy="1469136"/>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1072897" y="627634"/>
            <a:ext cx="7559040" cy="1120178"/>
          </a:xfrm>
          <a:prstGeom prst="rect">
            <a:avLst/>
          </a:prstGeom>
        </p:spPr>
        <p:txBody>
          <a:bodyPr vert="horz" wrap="square" lIns="0" tIns="12065" rIns="0" bIns="0" rtlCol="0">
            <a:spAutoFit/>
          </a:bodyPr>
          <a:lstStyle/>
          <a:p>
            <a:pPr marL="12700" algn="ctr">
              <a:lnSpc>
                <a:spcPct val="100000"/>
              </a:lnSpc>
              <a:spcBef>
                <a:spcPts val="95"/>
              </a:spcBef>
            </a:pPr>
            <a:r>
              <a:rPr lang="en-US" sz="3600" b="1" spc="-5" dirty="0" smtClean="0"/>
              <a:t>Operating System Security – </a:t>
            </a:r>
            <a:br>
              <a:rPr lang="en-US" sz="3600" b="1" spc="-5" dirty="0" smtClean="0"/>
            </a:br>
            <a:r>
              <a:rPr sz="3600" b="1" spc="-5" smtClean="0"/>
              <a:t>System </a:t>
            </a:r>
            <a:r>
              <a:rPr sz="3600" b="1" spc="-5" dirty="0"/>
              <a:t>Access</a:t>
            </a:r>
            <a:r>
              <a:rPr sz="3600" b="1" spc="-30" dirty="0"/>
              <a:t> </a:t>
            </a:r>
            <a:r>
              <a:rPr sz="3600" b="1" spc="-5" dirty="0"/>
              <a:t>Threats</a:t>
            </a:r>
          </a:p>
        </p:txBody>
      </p:sp>
      <p:sp>
        <p:nvSpPr>
          <p:cNvPr id="5" name="object 5"/>
          <p:cNvSpPr/>
          <p:nvPr/>
        </p:nvSpPr>
        <p:spPr>
          <a:xfrm>
            <a:off x="880229" y="3352800"/>
            <a:ext cx="2546231" cy="1905000"/>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1451796" y="3536645"/>
            <a:ext cx="1403773" cy="1254831"/>
          </a:xfrm>
          <a:prstGeom prst="rect">
            <a:avLst/>
          </a:prstGeom>
        </p:spPr>
        <p:txBody>
          <a:bodyPr vert="horz" wrap="square" lIns="0" tIns="49530" rIns="0" bIns="0" rtlCol="0">
            <a:spAutoFit/>
          </a:bodyPr>
          <a:lstStyle/>
          <a:p>
            <a:pPr marL="12065" marR="5080" algn="ctr">
              <a:lnSpc>
                <a:spcPct val="86700"/>
              </a:lnSpc>
              <a:spcBef>
                <a:spcPts val="390"/>
              </a:spcBef>
            </a:pPr>
            <a:r>
              <a:rPr sz="1800" dirty="0">
                <a:solidFill>
                  <a:srgbClr val="FFFFFF"/>
                </a:solidFill>
                <a:latin typeface="Calisto MT"/>
                <a:cs typeface="Calisto MT"/>
              </a:rPr>
              <a:t>System  </a:t>
            </a:r>
            <a:r>
              <a:rPr sz="1800" spc="-5" dirty="0">
                <a:solidFill>
                  <a:srgbClr val="FFFFFF"/>
                </a:solidFill>
                <a:latin typeface="Calisto MT"/>
                <a:cs typeface="Calisto MT"/>
              </a:rPr>
              <a:t>access  </a:t>
            </a:r>
            <a:r>
              <a:rPr sz="1800" dirty="0">
                <a:solidFill>
                  <a:srgbClr val="FFFFFF"/>
                </a:solidFill>
                <a:latin typeface="Calisto MT"/>
                <a:cs typeface="Calisto MT"/>
              </a:rPr>
              <a:t>threats</a:t>
            </a:r>
            <a:r>
              <a:rPr sz="1800" spc="-75" dirty="0">
                <a:solidFill>
                  <a:srgbClr val="FFFFFF"/>
                </a:solidFill>
                <a:latin typeface="Calisto MT"/>
                <a:cs typeface="Calisto MT"/>
              </a:rPr>
              <a:t> </a:t>
            </a:r>
            <a:r>
              <a:rPr sz="1800" spc="-5" dirty="0">
                <a:solidFill>
                  <a:srgbClr val="FFFFFF"/>
                </a:solidFill>
                <a:latin typeface="Calisto MT"/>
                <a:cs typeface="Calisto MT"/>
              </a:rPr>
              <a:t>fall  </a:t>
            </a:r>
            <a:r>
              <a:rPr sz="1800" dirty="0">
                <a:solidFill>
                  <a:srgbClr val="FFFFFF"/>
                </a:solidFill>
                <a:latin typeface="Calisto MT"/>
                <a:cs typeface="Calisto MT"/>
              </a:rPr>
              <a:t>into </a:t>
            </a:r>
            <a:r>
              <a:rPr sz="1800" spc="-10" dirty="0">
                <a:solidFill>
                  <a:srgbClr val="FFFFFF"/>
                </a:solidFill>
                <a:latin typeface="Calisto MT"/>
                <a:cs typeface="Calisto MT"/>
              </a:rPr>
              <a:t>two  </a:t>
            </a:r>
            <a:r>
              <a:rPr sz="1800" spc="-5" dirty="0">
                <a:solidFill>
                  <a:srgbClr val="FFFFFF"/>
                </a:solidFill>
                <a:latin typeface="Calisto MT"/>
                <a:cs typeface="Calisto MT"/>
              </a:rPr>
              <a:t>general  categories:</a:t>
            </a:r>
            <a:endParaRPr sz="1800">
              <a:latin typeface="Calisto MT"/>
              <a:cs typeface="Calisto MT"/>
            </a:endParaRPr>
          </a:p>
        </p:txBody>
      </p:sp>
      <p:sp>
        <p:nvSpPr>
          <p:cNvPr id="7" name="object 7"/>
          <p:cNvSpPr/>
          <p:nvPr/>
        </p:nvSpPr>
        <p:spPr>
          <a:xfrm>
            <a:off x="8121735" y="4509771"/>
            <a:ext cx="311572" cy="248285"/>
          </a:xfrm>
          <a:custGeom>
            <a:avLst/>
            <a:gdLst/>
            <a:ahLst/>
            <a:cxnLst/>
            <a:rect l="l" t="t" r="r" b="b"/>
            <a:pathLst>
              <a:path w="233679" h="248285">
                <a:moveTo>
                  <a:pt x="233425" y="0"/>
                </a:moveTo>
                <a:lnTo>
                  <a:pt x="0" y="0"/>
                </a:lnTo>
                <a:lnTo>
                  <a:pt x="0" y="247903"/>
                </a:lnTo>
                <a:lnTo>
                  <a:pt x="233425" y="247903"/>
                </a:lnTo>
                <a:lnTo>
                  <a:pt x="233425" y="0"/>
                </a:lnTo>
                <a:close/>
              </a:path>
            </a:pathLst>
          </a:custGeom>
          <a:solidFill>
            <a:srgbClr val="EEAB16"/>
          </a:solidFill>
        </p:spPr>
        <p:txBody>
          <a:bodyPr wrap="square" lIns="0" tIns="0" rIns="0" bIns="0" rtlCol="0"/>
          <a:lstStyle/>
          <a:p>
            <a:endParaRPr/>
          </a:p>
        </p:txBody>
      </p:sp>
      <p:sp>
        <p:nvSpPr>
          <p:cNvPr id="8" name="object 8"/>
          <p:cNvSpPr/>
          <p:nvPr/>
        </p:nvSpPr>
        <p:spPr>
          <a:xfrm>
            <a:off x="7791027" y="4276345"/>
            <a:ext cx="972820" cy="233679"/>
          </a:xfrm>
          <a:custGeom>
            <a:avLst/>
            <a:gdLst/>
            <a:ahLst/>
            <a:cxnLst/>
            <a:rect l="l" t="t" r="r" b="b"/>
            <a:pathLst>
              <a:path w="729615" h="233679">
                <a:moveTo>
                  <a:pt x="729487" y="0"/>
                </a:moveTo>
                <a:lnTo>
                  <a:pt x="0" y="0"/>
                </a:lnTo>
                <a:lnTo>
                  <a:pt x="0" y="233425"/>
                </a:lnTo>
                <a:lnTo>
                  <a:pt x="729487" y="233425"/>
                </a:lnTo>
                <a:lnTo>
                  <a:pt x="729487" y="0"/>
                </a:lnTo>
                <a:close/>
              </a:path>
            </a:pathLst>
          </a:custGeom>
          <a:solidFill>
            <a:srgbClr val="EEAB16"/>
          </a:solidFill>
        </p:spPr>
        <p:txBody>
          <a:bodyPr wrap="square" lIns="0" tIns="0" rIns="0" bIns="0" rtlCol="0"/>
          <a:lstStyle/>
          <a:p>
            <a:endParaRPr/>
          </a:p>
        </p:txBody>
      </p:sp>
      <p:sp>
        <p:nvSpPr>
          <p:cNvPr id="9" name="object 9"/>
          <p:cNvSpPr/>
          <p:nvPr/>
        </p:nvSpPr>
        <p:spPr>
          <a:xfrm>
            <a:off x="8121735" y="4028314"/>
            <a:ext cx="311572" cy="248285"/>
          </a:xfrm>
          <a:custGeom>
            <a:avLst/>
            <a:gdLst/>
            <a:ahLst/>
            <a:cxnLst/>
            <a:rect l="l" t="t" r="r" b="b"/>
            <a:pathLst>
              <a:path w="233679" h="248285">
                <a:moveTo>
                  <a:pt x="233425" y="0"/>
                </a:moveTo>
                <a:lnTo>
                  <a:pt x="0" y="0"/>
                </a:lnTo>
                <a:lnTo>
                  <a:pt x="0" y="248031"/>
                </a:lnTo>
                <a:lnTo>
                  <a:pt x="233425" y="248031"/>
                </a:lnTo>
                <a:lnTo>
                  <a:pt x="233425" y="0"/>
                </a:lnTo>
                <a:close/>
              </a:path>
            </a:pathLst>
          </a:custGeom>
          <a:solidFill>
            <a:srgbClr val="EEAB16"/>
          </a:solidFill>
        </p:spPr>
        <p:txBody>
          <a:bodyPr wrap="square" lIns="0" tIns="0" rIns="0" bIns="0" rtlCol="0"/>
          <a:lstStyle/>
          <a:p>
            <a:endParaRPr/>
          </a:p>
        </p:txBody>
      </p:sp>
      <p:sp>
        <p:nvSpPr>
          <p:cNvPr id="10" name="object 10"/>
          <p:cNvSpPr/>
          <p:nvPr/>
        </p:nvSpPr>
        <p:spPr>
          <a:xfrm>
            <a:off x="7791027" y="4028314"/>
            <a:ext cx="972820" cy="729615"/>
          </a:xfrm>
          <a:custGeom>
            <a:avLst/>
            <a:gdLst/>
            <a:ahLst/>
            <a:cxnLst/>
            <a:rect l="l" t="t" r="r" b="b"/>
            <a:pathLst>
              <a:path w="729615" h="729614">
                <a:moveTo>
                  <a:pt x="0" y="248031"/>
                </a:moveTo>
                <a:lnTo>
                  <a:pt x="248030" y="248031"/>
                </a:lnTo>
                <a:lnTo>
                  <a:pt x="248030" y="0"/>
                </a:lnTo>
                <a:lnTo>
                  <a:pt x="481456" y="0"/>
                </a:lnTo>
                <a:lnTo>
                  <a:pt x="481456" y="248031"/>
                </a:lnTo>
                <a:lnTo>
                  <a:pt x="729487" y="248031"/>
                </a:lnTo>
                <a:lnTo>
                  <a:pt x="729487" y="481456"/>
                </a:lnTo>
                <a:lnTo>
                  <a:pt x="481456" y="481456"/>
                </a:lnTo>
                <a:lnTo>
                  <a:pt x="481456" y="729361"/>
                </a:lnTo>
                <a:lnTo>
                  <a:pt x="248030" y="729361"/>
                </a:lnTo>
                <a:lnTo>
                  <a:pt x="248030" y="481456"/>
                </a:lnTo>
                <a:lnTo>
                  <a:pt x="0" y="481456"/>
                </a:lnTo>
                <a:lnTo>
                  <a:pt x="0" y="248031"/>
                </a:lnTo>
                <a:close/>
              </a:path>
            </a:pathLst>
          </a:custGeom>
          <a:ln w="9525">
            <a:solidFill>
              <a:srgbClr val="000000"/>
            </a:solidFill>
          </a:ln>
        </p:spPr>
        <p:txBody>
          <a:bodyPr wrap="square" lIns="0" tIns="0" rIns="0" bIns="0" rtlCol="0"/>
          <a:lstStyle/>
          <a:p>
            <a:endParaRPr/>
          </a:p>
        </p:txBody>
      </p:sp>
      <p:sp>
        <p:nvSpPr>
          <p:cNvPr id="11" name="object 11"/>
          <p:cNvSpPr/>
          <p:nvPr/>
        </p:nvSpPr>
        <p:spPr>
          <a:xfrm>
            <a:off x="5120302" y="3449702"/>
            <a:ext cx="2281767" cy="1711325"/>
          </a:xfrm>
          <a:custGeom>
            <a:avLst/>
            <a:gdLst/>
            <a:ahLst/>
            <a:cxnLst/>
            <a:rect l="l" t="t" r="r" b="b"/>
            <a:pathLst>
              <a:path w="1711325" h="1711325">
                <a:moveTo>
                  <a:pt x="855599" y="0"/>
                </a:moveTo>
                <a:lnTo>
                  <a:pt x="807056" y="1354"/>
                </a:lnTo>
                <a:lnTo>
                  <a:pt x="759223" y="5369"/>
                </a:lnTo>
                <a:lnTo>
                  <a:pt x="712171" y="11972"/>
                </a:lnTo>
                <a:lnTo>
                  <a:pt x="665973" y="21091"/>
                </a:lnTo>
                <a:lnTo>
                  <a:pt x="620701" y="32654"/>
                </a:lnTo>
                <a:lnTo>
                  <a:pt x="576428" y="46589"/>
                </a:lnTo>
                <a:lnTo>
                  <a:pt x="533225" y="62823"/>
                </a:lnTo>
                <a:lnTo>
                  <a:pt x="491166" y="81284"/>
                </a:lnTo>
                <a:lnTo>
                  <a:pt x="450322" y="101901"/>
                </a:lnTo>
                <a:lnTo>
                  <a:pt x="410765" y="124600"/>
                </a:lnTo>
                <a:lnTo>
                  <a:pt x="372569" y="149310"/>
                </a:lnTo>
                <a:lnTo>
                  <a:pt x="335804" y="175958"/>
                </a:lnTo>
                <a:lnTo>
                  <a:pt x="300545" y="204473"/>
                </a:lnTo>
                <a:lnTo>
                  <a:pt x="266862" y="234782"/>
                </a:lnTo>
                <a:lnTo>
                  <a:pt x="234828" y="266812"/>
                </a:lnTo>
                <a:lnTo>
                  <a:pt x="204515" y="300493"/>
                </a:lnTo>
                <a:lnTo>
                  <a:pt x="175997" y="335750"/>
                </a:lnTo>
                <a:lnTo>
                  <a:pt x="149344" y="372513"/>
                </a:lnTo>
                <a:lnTo>
                  <a:pt x="124630" y="410709"/>
                </a:lnTo>
                <a:lnTo>
                  <a:pt x="101926" y="450266"/>
                </a:lnTo>
                <a:lnTo>
                  <a:pt x="81305" y="491111"/>
                </a:lnTo>
                <a:lnTo>
                  <a:pt x="62840" y="533172"/>
                </a:lnTo>
                <a:lnTo>
                  <a:pt x="46602" y="576378"/>
                </a:lnTo>
                <a:lnTo>
                  <a:pt x="32663" y="620656"/>
                </a:lnTo>
                <a:lnTo>
                  <a:pt x="21097" y="665934"/>
                </a:lnTo>
                <a:lnTo>
                  <a:pt x="11975" y="712139"/>
                </a:lnTo>
                <a:lnTo>
                  <a:pt x="5370" y="759200"/>
                </a:lnTo>
                <a:lnTo>
                  <a:pt x="1354" y="807044"/>
                </a:lnTo>
                <a:lnTo>
                  <a:pt x="0" y="855599"/>
                </a:lnTo>
                <a:lnTo>
                  <a:pt x="1354" y="904153"/>
                </a:lnTo>
                <a:lnTo>
                  <a:pt x="5370" y="951997"/>
                </a:lnTo>
                <a:lnTo>
                  <a:pt x="11975" y="999058"/>
                </a:lnTo>
                <a:lnTo>
                  <a:pt x="21097" y="1045263"/>
                </a:lnTo>
                <a:lnTo>
                  <a:pt x="32663" y="1090541"/>
                </a:lnTo>
                <a:lnTo>
                  <a:pt x="46602" y="1134819"/>
                </a:lnTo>
                <a:lnTo>
                  <a:pt x="62840" y="1178025"/>
                </a:lnTo>
                <a:lnTo>
                  <a:pt x="81305" y="1220086"/>
                </a:lnTo>
                <a:lnTo>
                  <a:pt x="101926" y="1260931"/>
                </a:lnTo>
                <a:lnTo>
                  <a:pt x="124630" y="1300488"/>
                </a:lnTo>
                <a:lnTo>
                  <a:pt x="149344" y="1338684"/>
                </a:lnTo>
                <a:lnTo>
                  <a:pt x="175997" y="1375447"/>
                </a:lnTo>
                <a:lnTo>
                  <a:pt x="204515" y="1410704"/>
                </a:lnTo>
                <a:lnTo>
                  <a:pt x="234828" y="1444385"/>
                </a:lnTo>
                <a:lnTo>
                  <a:pt x="266862" y="1476415"/>
                </a:lnTo>
                <a:lnTo>
                  <a:pt x="300545" y="1506724"/>
                </a:lnTo>
                <a:lnTo>
                  <a:pt x="335804" y="1535239"/>
                </a:lnTo>
                <a:lnTo>
                  <a:pt x="372569" y="1561887"/>
                </a:lnTo>
                <a:lnTo>
                  <a:pt x="410765" y="1586597"/>
                </a:lnTo>
                <a:lnTo>
                  <a:pt x="450322" y="1609296"/>
                </a:lnTo>
                <a:lnTo>
                  <a:pt x="491166" y="1629913"/>
                </a:lnTo>
                <a:lnTo>
                  <a:pt x="533225" y="1648374"/>
                </a:lnTo>
                <a:lnTo>
                  <a:pt x="576428" y="1664608"/>
                </a:lnTo>
                <a:lnTo>
                  <a:pt x="620701" y="1678543"/>
                </a:lnTo>
                <a:lnTo>
                  <a:pt x="665973" y="1690106"/>
                </a:lnTo>
                <a:lnTo>
                  <a:pt x="712171" y="1699225"/>
                </a:lnTo>
                <a:lnTo>
                  <a:pt x="759223" y="1705828"/>
                </a:lnTo>
                <a:lnTo>
                  <a:pt x="807056" y="1709843"/>
                </a:lnTo>
                <a:lnTo>
                  <a:pt x="855599" y="1711198"/>
                </a:lnTo>
                <a:lnTo>
                  <a:pt x="904154" y="1709843"/>
                </a:lnTo>
                <a:lnTo>
                  <a:pt x="951999" y="1705828"/>
                </a:lnTo>
                <a:lnTo>
                  <a:pt x="999062" y="1699225"/>
                </a:lnTo>
                <a:lnTo>
                  <a:pt x="1045270" y="1690106"/>
                </a:lnTo>
                <a:lnTo>
                  <a:pt x="1090551" y="1678543"/>
                </a:lnTo>
                <a:lnTo>
                  <a:pt x="1134833" y="1664608"/>
                </a:lnTo>
                <a:lnTo>
                  <a:pt x="1178043" y="1648374"/>
                </a:lnTo>
                <a:lnTo>
                  <a:pt x="1220110" y="1629913"/>
                </a:lnTo>
                <a:lnTo>
                  <a:pt x="1260961" y="1609296"/>
                </a:lnTo>
                <a:lnTo>
                  <a:pt x="1300523" y="1586597"/>
                </a:lnTo>
                <a:lnTo>
                  <a:pt x="1338725" y="1561887"/>
                </a:lnTo>
                <a:lnTo>
                  <a:pt x="1375494" y="1535239"/>
                </a:lnTo>
                <a:lnTo>
                  <a:pt x="1410758" y="1506724"/>
                </a:lnTo>
                <a:lnTo>
                  <a:pt x="1444445" y="1476415"/>
                </a:lnTo>
                <a:lnTo>
                  <a:pt x="1476482" y="1444385"/>
                </a:lnTo>
                <a:lnTo>
                  <a:pt x="1506797" y="1410704"/>
                </a:lnTo>
                <a:lnTo>
                  <a:pt x="1535318" y="1375447"/>
                </a:lnTo>
                <a:lnTo>
                  <a:pt x="1561973" y="1338684"/>
                </a:lnTo>
                <a:lnTo>
                  <a:pt x="1586689" y="1300488"/>
                </a:lnTo>
                <a:lnTo>
                  <a:pt x="1609394" y="1260931"/>
                </a:lnTo>
                <a:lnTo>
                  <a:pt x="1630016" y="1220086"/>
                </a:lnTo>
                <a:lnTo>
                  <a:pt x="1648483" y="1178025"/>
                </a:lnTo>
                <a:lnTo>
                  <a:pt x="1664721" y="1134819"/>
                </a:lnTo>
                <a:lnTo>
                  <a:pt x="1678660" y="1090541"/>
                </a:lnTo>
                <a:lnTo>
                  <a:pt x="1690227" y="1045263"/>
                </a:lnTo>
                <a:lnTo>
                  <a:pt x="1699349" y="999058"/>
                </a:lnTo>
                <a:lnTo>
                  <a:pt x="1705954" y="951997"/>
                </a:lnTo>
                <a:lnTo>
                  <a:pt x="1709970" y="904153"/>
                </a:lnTo>
                <a:lnTo>
                  <a:pt x="1711325" y="855599"/>
                </a:lnTo>
                <a:lnTo>
                  <a:pt x="1709970" y="807044"/>
                </a:lnTo>
                <a:lnTo>
                  <a:pt x="1705954" y="759200"/>
                </a:lnTo>
                <a:lnTo>
                  <a:pt x="1699349" y="712139"/>
                </a:lnTo>
                <a:lnTo>
                  <a:pt x="1690227" y="665934"/>
                </a:lnTo>
                <a:lnTo>
                  <a:pt x="1678660" y="620656"/>
                </a:lnTo>
                <a:lnTo>
                  <a:pt x="1664721" y="576378"/>
                </a:lnTo>
                <a:lnTo>
                  <a:pt x="1648483" y="533172"/>
                </a:lnTo>
                <a:lnTo>
                  <a:pt x="1630016" y="491111"/>
                </a:lnTo>
                <a:lnTo>
                  <a:pt x="1609394" y="450266"/>
                </a:lnTo>
                <a:lnTo>
                  <a:pt x="1586689" y="410709"/>
                </a:lnTo>
                <a:lnTo>
                  <a:pt x="1561973" y="372513"/>
                </a:lnTo>
                <a:lnTo>
                  <a:pt x="1535318" y="335750"/>
                </a:lnTo>
                <a:lnTo>
                  <a:pt x="1506797" y="300493"/>
                </a:lnTo>
                <a:lnTo>
                  <a:pt x="1476482" y="266812"/>
                </a:lnTo>
                <a:lnTo>
                  <a:pt x="1444445" y="234782"/>
                </a:lnTo>
                <a:lnTo>
                  <a:pt x="1410758" y="204473"/>
                </a:lnTo>
                <a:lnTo>
                  <a:pt x="1375494" y="175958"/>
                </a:lnTo>
                <a:lnTo>
                  <a:pt x="1338725" y="149310"/>
                </a:lnTo>
                <a:lnTo>
                  <a:pt x="1300523" y="124600"/>
                </a:lnTo>
                <a:lnTo>
                  <a:pt x="1260961" y="101901"/>
                </a:lnTo>
                <a:lnTo>
                  <a:pt x="1220110" y="81284"/>
                </a:lnTo>
                <a:lnTo>
                  <a:pt x="1178043" y="62823"/>
                </a:lnTo>
                <a:lnTo>
                  <a:pt x="1134833" y="46589"/>
                </a:lnTo>
                <a:lnTo>
                  <a:pt x="1090551" y="32654"/>
                </a:lnTo>
                <a:lnTo>
                  <a:pt x="1045270" y="21091"/>
                </a:lnTo>
                <a:lnTo>
                  <a:pt x="999062" y="11972"/>
                </a:lnTo>
                <a:lnTo>
                  <a:pt x="951999" y="5369"/>
                </a:lnTo>
                <a:lnTo>
                  <a:pt x="904154" y="1354"/>
                </a:lnTo>
                <a:lnTo>
                  <a:pt x="855599" y="0"/>
                </a:lnTo>
                <a:close/>
              </a:path>
            </a:pathLst>
          </a:custGeom>
          <a:solidFill>
            <a:srgbClr val="3B551A"/>
          </a:solidFill>
        </p:spPr>
        <p:txBody>
          <a:bodyPr wrap="square" lIns="0" tIns="0" rIns="0" bIns="0" rtlCol="0"/>
          <a:lstStyle/>
          <a:p>
            <a:endParaRPr/>
          </a:p>
        </p:txBody>
      </p:sp>
      <p:sp>
        <p:nvSpPr>
          <p:cNvPr id="12" name="object 12"/>
          <p:cNvSpPr txBox="1"/>
          <p:nvPr/>
        </p:nvSpPr>
        <p:spPr>
          <a:xfrm>
            <a:off x="5610786" y="4095115"/>
            <a:ext cx="1480820" cy="360680"/>
          </a:xfrm>
          <a:prstGeom prst="rect">
            <a:avLst/>
          </a:prstGeom>
        </p:spPr>
        <p:txBody>
          <a:bodyPr vert="horz" wrap="square" lIns="0" tIns="12065" rIns="0" bIns="0" rtlCol="0">
            <a:spAutoFit/>
          </a:bodyPr>
          <a:lstStyle/>
          <a:p>
            <a:pPr marL="12700">
              <a:lnSpc>
                <a:spcPct val="100000"/>
              </a:lnSpc>
              <a:spcBef>
                <a:spcPts val="95"/>
              </a:spcBef>
            </a:pPr>
            <a:r>
              <a:rPr sz="2200" dirty="0">
                <a:solidFill>
                  <a:srgbClr val="FFFFFF"/>
                </a:solidFill>
                <a:latin typeface="Calisto MT"/>
                <a:cs typeface="Calisto MT"/>
              </a:rPr>
              <a:t>Intruders</a:t>
            </a:r>
            <a:endParaRPr sz="2200">
              <a:latin typeface="Calisto MT"/>
              <a:cs typeface="Calisto MT"/>
            </a:endParaRPr>
          </a:p>
        </p:txBody>
      </p:sp>
      <p:sp>
        <p:nvSpPr>
          <p:cNvPr id="13" name="object 13"/>
          <p:cNvSpPr/>
          <p:nvPr/>
        </p:nvSpPr>
        <p:spPr>
          <a:xfrm>
            <a:off x="3829473" y="4026916"/>
            <a:ext cx="972820" cy="233679"/>
          </a:xfrm>
          <a:custGeom>
            <a:avLst/>
            <a:gdLst/>
            <a:ahLst/>
            <a:cxnLst/>
            <a:rect l="l" t="t" r="r" b="b"/>
            <a:pathLst>
              <a:path w="729614" h="233679">
                <a:moveTo>
                  <a:pt x="729360" y="0"/>
                </a:moveTo>
                <a:lnTo>
                  <a:pt x="0" y="0"/>
                </a:lnTo>
                <a:lnTo>
                  <a:pt x="0" y="233425"/>
                </a:lnTo>
                <a:lnTo>
                  <a:pt x="729360" y="233425"/>
                </a:lnTo>
                <a:lnTo>
                  <a:pt x="729360" y="0"/>
                </a:lnTo>
                <a:close/>
              </a:path>
            </a:pathLst>
          </a:custGeom>
          <a:solidFill>
            <a:srgbClr val="EEAB16"/>
          </a:solidFill>
        </p:spPr>
        <p:txBody>
          <a:bodyPr wrap="square" lIns="0" tIns="0" rIns="0" bIns="0" rtlCol="0"/>
          <a:lstStyle/>
          <a:p>
            <a:endParaRPr/>
          </a:p>
        </p:txBody>
      </p:sp>
      <p:sp>
        <p:nvSpPr>
          <p:cNvPr id="14" name="object 14"/>
          <p:cNvSpPr/>
          <p:nvPr/>
        </p:nvSpPr>
        <p:spPr>
          <a:xfrm>
            <a:off x="3829473" y="4377055"/>
            <a:ext cx="972820" cy="233679"/>
          </a:xfrm>
          <a:custGeom>
            <a:avLst/>
            <a:gdLst/>
            <a:ahLst/>
            <a:cxnLst/>
            <a:rect l="l" t="t" r="r" b="b"/>
            <a:pathLst>
              <a:path w="729614" h="233679">
                <a:moveTo>
                  <a:pt x="729360" y="0"/>
                </a:moveTo>
                <a:lnTo>
                  <a:pt x="0" y="0"/>
                </a:lnTo>
                <a:lnTo>
                  <a:pt x="0" y="233426"/>
                </a:lnTo>
                <a:lnTo>
                  <a:pt x="729360" y="233426"/>
                </a:lnTo>
                <a:lnTo>
                  <a:pt x="729360" y="0"/>
                </a:lnTo>
                <a:close/>
              </a:path>
            </a:pathLst>
          </a:custGeom>
          <a:solidFill>
            <a:srgbClr val="EEAB16"/>
          </a:solidFill>
        </p:spPr>
        <p:txBody>
          <a:bodyPr wrap="square" lIns="0" tIns="0" rIns="0" bIns="0" rtlCol="0"/>
          <a:lstStyle/>
          <a:p>
            <a:endParaRPr/>
          </a:p>
        </p:txBody>
      </p:sp>
      <p:sp>
        <p:nvSpPr>
          <p:cNvPr id="15" name="object 15"/>
          <p:cNvSpPr/>
          <p:nvPr/>
        </p:nvSpPr>
        <p:spPr>
          <a:xfrm>
            <a:off x="3829473" y="4026916"/>
            <a:ext cx="972820" cy="233679"/>
          </a:xfrm>
          <a:custGeom>
            <a:avLst/>
            <a:gdLst/>
            <a:ahLst/>
            <a:cxnLst/>
            <a:rect l="l" t="t" r="r" b="b"/>
            <a:pathLst>
              <a:path w="729614" h="233679">
                <a:moveTo>
                  <a:pt x="0" y="0"/>
                </a:moveTo>
                <a:lnTo>
                  <a:pt x="729360" y="0"/>
                </a:lnTo>
                <a:lnTo>
                  <a:pt x="729360" y="233425"/>
                </a:lnTo>
                <a:lnTo>
                  <a:pt x="0" y="233425"/>
                </a:lnTo>
                <a:lnTo>
                  <a:pt x="0" y="0"/>
                </a:lnTo>
                <a:close/>
              </a:path>
            </a:pathLst>
          </a:custGeom>
          <a:ln w="9524">
            <a:solidFill>
              <a:srgbClr val="000000"/>
            </a:solidFill>
          </a:ln>
        </p:spPr>
        <p:txBody>
          <a:bodyPr wrap="square" lIns="0" tIns="0" rIns="0" bIns="0" rtlCol="0"/>
          <a:lstStyle/>
          <a:p>
            <a:endParaRPr/>
          </a:p>
        </p:txBody>
      </p:sp>
      <p:sp>
        <p:nvSpPr>
          <p:cNvPr id="16" name="object 16"/>
          <p:cNvSpPr/>
          <p:nvPr/>
        </p:nvSpPr>
        <p:spPr>
          <a:xfrm>
            <a:off x="3829473" y="4377055"/>
            <a:ext cx="972820" cy="233679"/>
          </a:xfrm>
          <a:custGeom>
            <a:avLst/>
            <a:gdLst/>
            <a:ahLst/>
            <a:cxnLst/>
            <a:rect l="l" t="t" r="r" b="b"/>
            <a:pathLst>
              <a:path w="729614" h="233679">
                <a:moveTo>
                  <a:pt x="0" y="0"/>
                </a:moveTo>
                <a:lnTo>
                  <a:pt x="729360" y="0"/>
                </a:lnTo>
                <a:lnTo>
                  <a:pt x="729360" y="233426"/>
                </a:lnTo>
                <a:lnTo>
                  <a:pt x="0" y="233426"/>
                </a:lnTo>
                <a:lnTo>
                  <a:pt x="0" y="0"/>
                </a:lnTo>
                <a:close/>
              </a:path>
            </a:pathLst>
          </a:custGeom>
          <a:ln w="9524">
            <a:solidFill>
              <a:srgbClr val="000000"/>
            </a:solidFill>
          </a:ln>
        </p:spPr>
        <p:txBody>
          <a:bodyPr wrap="square" lIns="0" tIns="0" rIns="0" bIns="0" rtlCol="0"/>
          <a:lstStyle/>
          <a:p>
            <a:endParaRPr/>
          </a:p>
        </p:txBody>
      </p:sp>
      <p:sp>
        <p:nvSpPr>
          <p:cNvPr id="17" name="object 17"/>
          <p:cNvSpPr/>
          <p:nvPr/>
        </p:nvSpPr>
        <p:spPr>
          <a:xfrm>
            <a:off x="9095909" y="3449702"/>
            <a:ext cx="2281767" cy="1711325"/>
          </a:xfrm>
          <a:custGeom>
            <a:avLst/>
            <a:gdLst/>
            <a:ahLst/>
            <a:cxnLst/>
            <a:rect l="l" t="t" r="r" b="b"/>
            <a:pathLst>
              <a:path w="1711325" h="1711325">
                <a:moveTo>
                  <a:pt x="855599" y="0"/>
                </a:moveTo>
                <a:lnTo>
                  <a:pt x="807044" y="1354"/>
                </a:lnTo>
                <a:lnTo>
                  <a:pt x="759200" y="5369"/>
                </a:lnTo>
                <a:lnTo>
                  <a:pt x="712139" y="11972"/>
                </a:lnTo>
                <a:lnTo>
                  <a:pt x="665934" y="21091"/>
                </a:lnTo>
                <a:lnTo>
                  <a:pt x="620656" y="32654"/>
                </a:lnTo>
                <a:lnTo>
                  <a:pt x="576378" y="46589"/>
                </a:lnTo>
                <a:lnTo>
                  <a:pt x="533172" y="62823"/>
                </a:lnTo>
                <a:lnTo>
                  <a:pt x="491111" y="81284"/>
                </a:lnTo>
                <a:lnTo>
                  <a:pt x="450266" y="101901"/>
                </a:lnTo>
                <a:lnTo>
                  <a:pt x="410709" y="124600"/>
                </a:lnTo>
                <a:lnTo>
                  <a:pt x="372513" y="149310"/>
                </a:lnTo>
                <a:lnTo>
                  <a:pt x="335750" y="175958"/>
                </a:lnTo>
                <a:lnTo>
                  <a:pt x="300493" y="204473"/>
                </a:lnTo>
                <a:lnTo>
                  <a:pt x="266812" y="234782"/>
                </a:lnTo>
                <a:lnTo>
                  <a:pt x="234782" y="266812"/>
                </a:lnTo>
                <a:lnTo>
                  <a:pt x="204473" y="300493"/>
                </a:lnTo>
                <a:lnTo>
                  <a:pt x="175958" y="335750"/>
                </a:lnTo>
                <a:lnTo>
                  <a:pt x="149310" y="372513"/>
                </a:lnTo>
                <a:lnTo>
                  <a:pt x="124600" y="410709"/>
                </a:lnTo>
                <a:lnTo>
                  <a:pt x="101901" y="450266"/>
                </a:lnTo>
                <a:lnTo>
                  <a:pt x="81284" y="491111"/>
                </a:lnTo>
                <a:lnTo>
                  <a:pt x="62823" y="533172"/>
                </a:lnTo>
                <a:lnTo>
                  <a:pt x="46589" y="576378"/>
                </a:lnTo>
                <a:lnTo>
                  <a:pt x="32654" y="620656"/>
                </a:lnTo>
                <a:lnTo>
                  <a:pt x="21091" y="665934"/>
                </a:lnTo>
                <a:lnTo>
                  <a:pt x="11972" y="712139"/>
                </a:lnTo>
                <a:lnTo>
                  <a:pt x="5369" y="759200"/>
                </a:lnTo>
                <a:lnTo>
                  <a:pt x="1354" y="807044"/>
                </a:lnTo>
                <a:lnTo>
                  <a:pt x="0" y="855599"/>
                </a:lnTo>
                <a:lnTo>
                  <a:pt x="1354" y="904153"/>
                </a:lnTo>
                <a:lnTo>
                  <a:pt x="5369" y="951997"/>
                </a:lnTo>
                <a:lnTo>
                  <a:pt x="11972" y="999058"/>
                </a:lnTo>
                <a:lnTo>
                  <a:pt x="21091" y="1045263"/>
                </a:lnTo>
                <a:lnTo>
                  <a:pt x="32654" y="1090541"/>
                </a:lnTo>
                <a:lnTo>
                  <a:pt x="46589" y="1134819"/>
                </a:lnTo>
                <a:lnTo>
                  <a:pt x="62823" y="1178025"/>
                </a:lnTo>
                <a:lnTo>
                  <a:pt x="81284" y="1220086"/>
                </a:lnTo>
                <a:lnTo>
                  <a:pt x="101901" y="1260931"/>
                </a:lnTo>
                <a:lnTo>
                  <a:pt x="124600" y="1300488"/>
                </a:lnTo>
                <a:lnTo>
                  <a:pt x="149310" y="1338684"/>
                </a:lnTo>
                <a:lnTo>
                  <a:pt x="175958" y="1375447"/>
                </a:lnTo>
                <a:lnTo>
                  <a:pt x="204473" y="1410704"/>
                </a:lnTo>
                <a:lnTo>
                  <a:pt x="234782" y="1444385"/>
                </a:lnTo>
                <a:lnTo>
                  <a:pt x="266812" y="1476415"/>
                </a:lnTo>
                <a:lnTo>
                  <a:pt x="300493" y="1506724"/>
                </a:lnTo>
                <a:lnTo>
                  <a:pt x="335750" y="1535239"/>
                </a:lnTo>
                <a:lnTo>
                  <a:pt x="372513" y="1561887"/>
                </a:lnTo>
                <a:lnTo>
                  <a:pt x="410709" y="1586597"/>
                </a:lnTo>
                <a:lnTo>
                  <a:pt x="450266" y="1609296"/>
                </a:lnTo>
                <a:lnTo>
                  <a:pt x="491111" y="1629913"/>
                </a:lnTo>
                <a:lnTo>
                  <a:pt x="533172" y="1648374"/>
                </a:lnTo>
                <a:lnTo>
                  <a:pt x="576378" y="1664608"/>
                </a:lnTo>
                <a:lnTo>
                  <a:pt x="620656" y="1678543"/>
                </a:lnTo>
                <a:lnTo>
                  <a:pt x="665934" y="1690106"/>
                </a:lnTo>
                <a:lnTo>
                  <a:pt x="712139" y="1699225"/>
                </a:lnTo>
                <a:lnTo>
                  <a:pt x="759200" y="1705828"/>
                </a:lnTo>
                <a:lnTo>
                  <a:pt x="807044" y="1709843"/>
                </a:lnTo>
                <a:lnTo>
                  <a:pt x="855599" y="1711198"/>
                </a:lnTo>
                <a:lnTo>
                  <a:pt x="904153" y="1709843"/>
                </a:lnTo>
                <a:lnTo>
                  <a:pt x="951997" y="1705828"/>
                </a:lnTo>
                <a:lnTo>
                  <a:pt x="999058" y="1699225"/>
                </a:lnTo>
                <a:lnTo>
                  <a:pt x="1045263" y="1690106"/>
                </a:lnTo>
                <a:lnTo>
                  <a:pt x="1090541" y="1678543"/>
                </a:lnTo>
                <a:lnTo>
                  <a:pt x="1134819" y="1664608"/>
                </a:lnTo>
                <a:lnTo>
                  <a:pt x="1178025" y="1648374"/>
                </a:lnTo>
                <a:lnTo>
                  <a:pt x="1220086" y="1629913"/>
                </a:lnTo>
                <a:lnTo>
                  <a:pt x="1260931" y="1609296"/>
                </a:lnTo>
                <a:lnTo>
                  <a:pt x="1300488" y="1586597"/>
                </a:lnTo>
                <a:lnTo>
                  <a:pt x="1338684" y="1561887"/>
                </a:lnTo>
                <a:lnTo>
                  <a:pt x="1375447" y="1535239"/>
                </a:lnTo>
                <a:lnTo>
                  <a:pt x="1410704" y="1506724"/>
                </a:lnTo>
                <a:lnTo>
                  <a:pt x="1444385" y="1476415"/>
                </a:lnTo>
                <a:lnTo>
                  <a:pt x="1476415" y="1444385"/>
                </a:lnTo>
                <a:lnTo>
                  <a:pt x="1506724" y="1410704"/>
                </a:lnTo>
                <a:lnTo>
                  <a:pt x="1535239" y="1375447"/>
                </a:lnTo>
                <a:lnTo>
                  <a:pt x="1561887" y="1338684"/>
                </a:lnTo>
                <a:lnTo>
                  <a:pt x="1586597" y="1300488"/>
                </a:lnTo>
                <a:lnTo>
                  <a:pt x="1609296" y="1260931"/>
                </a:lnTo>
                <a:lnTo>
                  <a:pt x="1629913" y="1220086"/>
                </a:lnTo>
                <a:lnTo>
                  <a:pt x="1648374" y="1178025"/>
                </a:lnTo>
                <a:lnTo>
                  <a:pt x="1664608" y="1134819"/>
                </a:lnTo>
                <a:lnTo>
                  <a:pt x="1678543" y="1090541"/>
                </a:lnTo>
                <a:lnTo>
                  <a:pt x="1690106" y="1045263"/>
                </a:lnTo>
                <a:lnTo>
                  <a:pt x="1699225" y="999058"/>
                </a:lnTo>
                <a:lnTo>
                  <a:pt x="1705828" y="951997"/>
                </a:lnTo>
                <a:lnTo>
                  <a:pt x="1709843" y="904153"/>
                </a:lnTo>
                <a:lnTo>
                  <a:pt x="1711198" y="855599"/>
                </a:lnTo>
                <a:lnTo>
                  <a:pt x="1709843" y="807044"/>
                </a:lnTo>
                <a:lnTo>
                  <a:pt x="1705828" y="759200"/>
                </a:lnTo>
                <a:lnTo>
                  <a:pt x="1699225" y="712139"/>
                </a:lnTo>
                <a:lnTo>
                  <a:pt x="1690106" y="665934"/>
                </a:lnTo>
                <a:lnTo>
                  <a:pt x="1678543" y="620656"/>
                </a:lnTo>
                <a:lnTo>
                  <a:pt x="1664608" y="576378"/>
                </a:lnTo>
                <a:lnTo>
                  <a:pt x="1648374" y="533172"/>
                </a:lnTo>
                <a:lnTo>
                  <a:pt x="1629913" y="491111"/>
                </a:lnTo>
                <a:lnTo>
                  <a:pt x="1609296" y="450266"/>
                </a:lnTo>
                <a:lnTo>
                  <a:pt x="1586597" y="410709"/>
                </a:lnTo>
                <a:lnTo>
                  <a:pt x="1561887" y="372513"/>
                </a:lnTo>
                <a:lnTo>
                  <a:pt x="1535239" y="335750"/>
                </a:lnTo>
                <a:lnTo>
                  <a:pt x="1506724" y="300493"/>
                </a:lnTo>
                <a:lnTo>
                  <a:pt x="1476415" y="266812"/>
                </a:lnTo>
                <a:lnTo>
                  <a:pt x="1444385" y="234782"/>
                </a:lnTo>
                <a:lnTo>
                  <a:pt x="1410704" y="204473"/>
                </a:lnTo>
                <a:lnTo>
                  <a:pt x="1375447" y="175958"/>
                </a:lnTo>
                <a:lnTo>
                  <a:pt x="1338684" y="149310"/>
                </a:lnTo>
                <a:lnTo>
                  <a:pt x="1300488" y="124600"/>
                </a:lnTo>
                <a:lnTo>
                  <a:pt x="1260931" y="101901"/>
                </a:lnTo>
                <a:lnTo>
                  <a:pt x="1220086" y="81284"/>
                </a:lnTo>
                <a:lnTo>
                  <a:pt x="1178025" y="62823"/>
                </a:lnTo>
                <a:lnTo>
                  <a:pt x="1134819" y="46589"/>
                </a:lnTo>
                <a:lnTo>
                  <a:pt x="1090541" y="32654"/>
                </a:lnTo>
                <a:lnTo>
                  <a:pt x="1045263" y="21091"/>
                </a:lnTo>
                <a:lnTo>
                  <a:pt x="999058" y="11972"/>
                </a:lnTo>
                <a:lnTo>
                  <a:pt x="951997" y="5369"/>
                </a:lnTo>
                <a:lnTo>
                  <a:pt x="904153" y="1354"/>
                </a:lnTo>
                <a:lnTo>
                  <a:pt x="855599" y="0"/>
                </a:lnTo>
                <a:close/>
              </a:path>
            </a:pathLst>
          </a:custGeom>
          <a:solidFill>
            <a:srgbClr val="092546"/>
          </a:solidFill>
        </p:spPr>
        <p:txBody>
          <a:bodyPr wrap="square" lIns="0" tIns="0" rIns="0" bIns="0" rtlCol="0"/>
          <a:lstStyle/>
          <a:p>
            <a:endParaRPr/>
          </a:p>
        </p:txBody>
      </p:sp>
      <p:sp>
        <p:nvSpPr>
          <p:cNvPr id="18" name="object 18"/>
          <p:cNvSpPr txBox="1"/>
          <p:nvPr/>
        </p:nvSpPr>
        <p:spPr>
          <a:xfrm>
            <a:off x="9470475" y="3965905"/>
            <a:ext cx="1535007" cy="622300"/>
          </a:xfrm>
          <a:prstGeom prst="rect">
            <a:avLst/>
          </a:prstGeom>
        </p:spPr>
        <p:txBody>
          <a:bodyPr vert="horz" wrap="square" lIns="0" tIns="12700" rIns="0" bIns="0" rtlCol="0">
            <a:spAutoFit/>
          </a:bodyPr>
          <a:lstStyle/>
          <a:p>
            <a:pPr algn="ctr">
              <a:lnSpc>
                <a:spcPts val="2345"/>
              </a:lnSpc>
              <a:spcBef>
                <a:spcPts val="100"/>
              </a:spcBef>
            </a:pPr>
            <a:r>
              <a:rPr sz="2100" spc="-5" dirty="0">
                <a:solidFill>
                  <a:srgbClr val="FFFFFF"/>
                </a:solidFill>
                <a:latin typeface="Calisto MT"/>
                <a:cs typeface="Calisto MT"/>
              </a:rPr>
              <a:t>Mali</a:t>
            </a:r>
            <a:r>
              <a:rPr sz="2100" spc="-15" dirty="0">
                <a:solidFill>
                  <a:srgbClr val="FFFFFF"/>
                </a:solidFill>
                <a:latin typeface="Calisto MT"/>
                <a:cs typeface="Calisto MT"/>
              </a:rPr>
              <a:t>c</a:t>
            </a:r>
            <a:r>
              <a:rPr sz="2100" dirty="0">
                <a:solidFill>
                  <a:srgbClr val="FFFFFF"/>
                </a:solidFill>
                <a:latin typeface="Calisto MT"/>
                <a:cs typeface="Calisto MT"/>
              </a:rPr>
              <a:t>ious</a:t>
            </a:r>
            <a:endParaRPr sz="2100">
              <a:latin typeface="Calisto MT"/>
              <a:cs typeface="Calisto MT"/>
            </a:endParaRPr>
          </a:p>
          <a:p>
            <a:pPr marL="635" algn="ctr">
              <a:lnSpc>
                <a:spcPts val="2345"/>
              </a:lnSpc>
            </a:pPr>
            <a:r>
              <a:rPr sz="2100" spc="-10" dirty="0">
                <a:solidFill>
                  <a:srgbClr val="FFFFFF"/>
                </a:solidFill>
                <a:latin typeface="Calisto MT"/>
                <a:cs typeface="Calisto MT"/>
              </a:rPr>
              <a:t>software</a:t>
            </a:r>
            <a:endParaRPr sz="2100">
              <a:latin typeface="Calisto MT"/>
              <a:cs typeface="Calisto MT"/>
            </a:endParaRPr>
          </a:p>
        </p:txBody>
      </p:sp>
      <p:sp>
        <p:nvSpPr>
          <p:cNvPr id="19" name="Slide Number Placeholder 18"/>
          <p:cNvSpPr>
            <a:spLocks noGrp="1"/>
          </p:cNvSpPr>
          <p:nvPr>
            <p:ph type="sldNum" sz="quarter" idx="12"/>
          </p:nvPr>
        </p:nvSpPr>
        <p:spPr/>
        <p:txBody>
          <a:bodyPr/>
          <a:lstStyle/>
          <a:p>
            <a:fld id="{DA8ACAA1-99C5-4F50-B487-84519752EF36}"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0517631" y="729995"/>
            <a:ext cx="1444752" cy="1525524"/>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1077503" y="917905"/>
            <a:ext cx="7830524" cy="848994"/>
          </a:xfrm>
          <a:prstGeom prst="rect">
            <a:avLst/>
          </a:prstGeom>
        </p:spPr>
        <p:txBody>
          <a:bodyPr vert="horz" wrap="square" lIns="0" tIns="12700" rIns="0" bIns="0" rtlCol="0">
            <a:spAutoFit/>
          </a:bodyPr>
          <a:lstStyle/>
          <a:p>
            <a:pPr marL="12700">
              <a:lnSpc>
                <a:spcPct val="100000"/>
              </a:lnSpc>
              <a:spcBef>
                <a:spcPts val="100"/>
              </a:spcBef>
            </a:pPr>
            <a:r>
              <a:rPr sz="5400" b="1" dirty="0"/>
              <a:t>Data Backup </a:t>
            </a:r>
            <a:r>
              <a:rPr sz="5400" b="1" spc="-5" dirty="0"/>
              <a:t>and</a:t>
            </a:r>
            <a:r>
              <a:rPr sz="5400" b="1" spc="-70" dirty="0"/>
              <a:t> </a:t>
            </a:r>
            <a:r>
              <a:rPr sz="5400" b="1" spc="-40" dirty="0"/>
              <a:t>Archive</a:t>
            </a:r>
            <a:endParaRPr sz="5400" b="1"/>
          </a:p>
        </p:txBody>
      </p:sp>
      <p:sp>
        <p:nvSpPr>
          <p:cNvPr id="5" name="object 5"/>
          <p:cNvSpPr txBox="1">
            <a:spLocks noGrp="1"/>
          </p:cNvSpPr>
          <p:nvPr>
            <p:ph type="body" idx="1"/>
          </p:nvPr>
        </p:nvSpPr>
        <p:spPr>
          <a:prstGeom prst="rect">
            <a:avLst/>
          </a:prstGeom>
        </p:spPr>
        <p:txBody>
          <a:bodyPr vert="horz" wrap="square" lIns="0" tIns="64769" rIns="0" bIns="0" rtlCol="0">
            <a:spAutoFit/>
          </a:bodyPr>
          <a:lstStyle/>
          <a:p>
            <a:pPr marL="304165" marR="274320" indent="-281940">
              <a:lnSpc>
                <a:spcPct val="80000"/>
              </a:lnSpc>
              <a:spcBef>
                <a:spcPts val="509"/>
              </a:spcBef>
              <a:buClr>
                <a:srgbClr val="3B551A"/>
              </a:buClr>
              <a:buSzPct val="73529"/>
              <a:buFont typeface="Wingdings"/>
              <a:buChar char=""/>
              <a:tabLst>
                <a:tab pos="303530" algn="l"/>
                <a:tab pos="304165" algn="l"/>
              </a:tabLst>
            </a:pPr>
            <a:r>
              <a:rPr spc="-10" dirty="0"/>
              <a:t>Performing </a:t>
            </a:r>
            <a:r>
              <a:rPr spc="-5" dirty="0"/>
              <a:t>regular </a:t>
            </a:r>
            <a:r>
              <a:rPr dirty="0"/>
              <a:t>backups of data on a system is </a:t>
            </a:r>
            <a:r>
              <a:rPr spc="-5" dirty="0"/>
              <a:t>another critical control </a:t>
            </a:r>
            <a:r>
              <a:rPr dirty="0"/>
              <a:t>that  assists with maintaining the integrity of the system </a:t>
            </a:r>
            <a:r>
              <a:rPr spc="-5" dirty="0"/>
              <a:t>and </a:t>
            </a:r>
            <a:r>
              <a:rPr dirty="0"/>
              <a:t>user</a:t>
            </a:r>
            <a:r>
              <a:rPr spc="15" dirty="0"/>
              <a:t> </a:t>
            </a:r>
            <a:r>
              <a:rPr dirty="0"/>
              <a:t>data</a:t>
            </a:r>
          </a:p>
          <a:p>
            <a:pPr marL="9525">
              <a:lnSpc>
                <a:spcPct val="100000"/>
              </a:lnSpc>
              <a:spcBef>
                <a:spcPts val="5"/>
              </a:spcBef>
              <a:buClr>
                <a:srgbClr val="3B551A"/>
              </a:buClr>
              <a:buFont typeface="Wingdings"/>
              <a:buChar char=""/>
            </a:pPr>
            <a:endParaRPr sz="1550">
              <a:latin typeface="Times New Roman"/>
              <a:cs typeface="Times New Roman"/>
            </a:endParaRPr>
          </a:p>
          <a:p>
            <a:pPr marL="304165" marR="610870" indent="-281940">
              <a:lnSpc>
                <a:spcPts val="1630"/>
              </a:lnSpc>
              <a:buClr>
                <a:srgbClr val="3B551A"/>
              </a:buClr>
              <a:buSzPct val="73529"/>
              <a:buFont typeface="Wingdings"/>
              <a:buChar char=""/>
              <a:tabLst>
                <a:tab pos="303530" algn="l"/>
                <a:tab pos="304165" algn="l"/>
              </a:tabLst>
            </a:pPr>
            <a:r>
              <a:rPr spc="-5" dirty="0"/>
              <a:t>The needs and policy relating </a:t>
            </a:r>
            <a:r>
              <a:rPr dirty="0"/>
              <a:t>to </a:t>
            </a:r>
            <a:r>
              <a:rPr spc="-5" dirty="0"/>
              <a:t>backup and </a:t>
            </a:r>
            <a:r>
              <a:rPr spc="-15" dirty="0"/>
              <a:t>archive </a:t>
            </a:r>
            <a:r>
              <a:rPr dirty="0"/>
              <a:t>should be determined  during the system </a:t>
            </a:r>
            <a:r>
              <a:rPr spc="-5" dirty="0"/>
              <a:t>planning</a:t>
            </a:r>
            <a:r>
              <a:rPr spc="-35" dirty="0"/>
              <a:t> </a:t>
            </a:r>
            <a:r>
              <a:rPr spc="-5" dirty="0"/>
              <a:t>stage</a:t>
            </a:r>
          </a:p>
          <a:p>
            <a:pPr marL="883285" marR="31750" lvl="1" indent="-283210">
              <a:lnSpc>
                <a:spcPct val="80000"/>
              </a:lnSpc>
              <a:spcBef>
                <a:spcPts val="620"/>
              </a:spcBef>
              <a:buClr>
                <a:srgbClr val="3B551A"/>
              </a:buClr>
              <a:buSzPct val="73529"/>
              <a:buFont typeface="Wingdings"/>
              <a:buChar char=""/>
              <a:tabLst>
                <a:tab pos="883285" algn="l"/>
                <a:tab pos="883919" algn="l"/>
              </a:tabLst>
            </a:pPr>
            <a:r>
              <a:rPr sz="1700" dirty="0">
                <a:solidFill>
                  <a:srgbClr val="252525"/>
                </a:solidFill>
                <a:latin typeface="Calisto MT"/>
                <a:cs typeface="Calisto MT"/>
              </a:rPr>
              <a:t>key decisions include </a:t>
            </a:r>
            <a:r>
              <a:rPr sz="1700" spc="-5" dirty="0">
                <a:solidFill>
                  <a:srgbClr val="252525"/>
                </a:solidFill>
                <a:latin typeface="Calisto MT"/>
                <a:cs typeface="Calisto MT"/>
              </a:rPr>
              <a:t>whether </a:t>
            </a:r>
            <a:r>
              <a:rPr sz="1700" dirty="0">
                <a:solidFill>
                  <a:srgbClr val="252525"/>
                </a:solidFill>
                <a:latin typeface="Calisto MT"/>
                <a:cs typeface="Calisto MT"/>
              </a:rPr>
              <a:t>the </a:t>
            </a:r>
            <a:r>
              <a:rPr sz="1700" spc="-5" dirty="0">
                <a:solidFill>
                  <a:srgbClr val="252525"/>
                </a:solidFill>
                <a:latin typeface="Calisto MT"/>
                <a:cs typeface="Calisto MT"/>
              </a:rPr>
              <a:t>copies </a:t>
            </a:r>
            <a:r>
              <a:rPr sz="1700" dirty="0">
                <a:solidFill>
                  <a:srgbClr val="252525"/>
                </a:solidFill>
                <a:latin typeface="Calisto MT"/>
                <a:cs typeface="Calisto MT"/>
              </a:rPr>
              <a:t>should be kept </a:t>
            </a:r>
            <a:r>
              <a:rPr sz="1700" spc="-5" dirty="0">
                <a:solidFill>
                  <a:srgbClr val="252525"/>
                </a:solidFill>
                <a:latin typeface="Calisto MT"/>
                <a:cs typeface="Calisto MT"/>
              </a:rPr>
              <a:t>online </a:t>
            </a:r>
            <a:r>
              <a:rPr sz="1700" dirty="0">
                <a:solidFill>
                  <a:srgbClr val="252525"/>
                </a:solidFill>
                <a:latin typeface="Calisto MT"/>
                <a:cs typeface="Calisto MT"/>
              </a:rPr>
              <a:t>or offline  </a:t>
            </a:r>
            <a:r>
              <a:rPr sz="1700" spc="-5" dirty="0">
                <a:solidFill>
                  <a:srgbClr val="252525"/>
                </a:solidFill>
                <a:latin typeface="Calisto MT"/>
                <a:cs typeface="Calisto MT"/>
              </a:rPr>
              <a:t>and whether copies </a:t>
            </a:r>
            <a:r>
              <a:rPr sz="1700" dirty="0">
                <a:solidFill>
                  <a:srgbClr val="252525"/>
                </a:solidFill>
                <a:latin typeface="Calisto MT"/>
                <a:cs typeface="Calisto MT"/>
              </a:rPr>
              <a:t>should </a:t>
            </a:r>
            <a:r>
              <a:rPr sz="1700" spc="-5" dirty="0">
                <a:solidFill>
                  <a:srgbClr val="252525"/>
                </a:solidFill>
                <a:latin typeface="Calisto MT"/>
                <a:cs typeface="Calisto MT"/>
              </a:rPr>
              <a:t>be </a:t>
            </a:r>
            <a:r>
              <a:rPr sz="1700" dirty="0">
                <a:solidFill>
                  <a:srgbClr val="252525"/>
                </a:solidFill>
                <a:latin typeface="Calisto MT"/>
                <a:cs typeface="Calisto MT"/>
              </a:rPr>
              <a:t>stored </a:t>
            </a:r>
            <a:r>
              <a:rPr sz="1700" spc="-10" dirty="0">
                <a:solidFill>
                  <a:srgbClr val="252525"/>
                </a:solidFill>
                <a:latin typeface="Calisto MT"/>
                <a:cs typeface="Calisto MT"/>
              </a:rPr>
              <a:t>locally </a:t>
            </a:r>
            <a:r>
              <a:rPr sz="1700" dirty="0">
                <a:solidFill>
                  <a:srgbClr val="252525"/>
                </a:solidFill>
                <a:latin typeface="Calisto MT"/>
                <a:cs typeface="Calisto MT"/>
              </a:rPr>
              <a:t>or transported to a </a:t>
            </a:r>
            <a:r>
              <a:rPr sz="1700" spc="-5" dirty="0">
                <a:solidFill>
                  <a:srgbClr val="252525"/>
                </a:solidFill>
                <a:latin typeface="Calisto MT"/>
                <a:cs typeface="Calisto MT"/>
              </a:rPr>
              <a:t>remote</a:t>
            </a:r>
            <a:r>
              <a:rPr sz="1700" spc="30" dirty="0">
                <a:solidFill>
                  <a:srgbClr val="252525"/>
                </a:solidFill>
                <a:latin typeface="Calisto MT"/>
                <a:cs typeface="Calisto MT"/>
              </a:rPr>
              <a:t> </a:t>
            </a:r>
            <a:r>
              <a:rPr sz="1700" dirty="0">
                <a:solidFill>
                  <a:srgbClr val="252525"/>
                </a:solidFill>
                <a:latin typeface="Calisto MT"/>
                <a:cs typeface="Calisto MT"/>
              </a:rPr>
              <a:t>site</a:t>
            </a:r>
            <a:endParaRPr sz="1700">
              <a:latin typeface="Calisto MT"/>
              <a:cs typeface="Calisto MT"/>
            </a:endParaRPr>
          </a:p>
          <a:p>
            <a:pPr marL="304165" indent="-281940">
              <a:lnSpc>
                <a:spcPct val="100000"/>
              </a:lnSpc>
              <a:spcBef>
                <a:spcPts val="1390"/>
              </a:spcBef>
              <a:buClr>
                <a:srgbClr val="3B551A"/>
              </a:buClr>
              <a:buSzPct val="73529"/>
              <a:buFont typeface="Wingdings"/>
              <a:buChar char=""/>
              <a:tabLst>
                <a:tab pos="303530" algn="l"/>
                <a:tab pos="304165" algn="l"/>
              </a:tabLst>
            </a:pPr>
            <a:r>
              <a:rPr b="1" spc="-5" dirty="0"/>
              <a:t>Backup</a:t>
            </a:r>
          </a:p>
          <a:p>
            <a:pPr marL="883285" marR="288290" lvl="1" indent="-283210">
              <a:lnSpc>
                <a:spcPts val="1630"/>
              </a:lnSpc>
              <a:spcBef>
                <a:spcPts val="590"/>
              </a:spcBef>
              <a:buClr>
                <a:srgbClr val="3B551A"/>
              </a:buClr>
              <a:buSzPct val="73529"/>
              <a:buFont typeface="Wingdings"/>
              <a:buChar char=""/>
              <a:tabLst>
                <a:tab pos="883285" algn="l"/>
                <a:tab pos="883919" algn="l"/>
              </a:tabLst>
            </a:pPr>
            <a:r>
              <a:rPr sz="1700" dirty="0">
                <a:solidFill>
                  <a:srgbClr val="252525"/>
                </a:solidFill>
                <a:latin typeface="Calisto MT"/>
                <a:cs typeface="Calisto MT"/>
              </a:rPr>
              <a:t>the process of </a:t>
            </a:r>
            <a:r>
              <a:rPr sz="1700" spc="-5" dirty="0">
                <a:solidFill>
                  <a:srgbClr val="252525"/>
                </a:solidFill>
                <a:latin typeface="Calisto MT"/>
                <a:cs typeface="Calisto MT"/>
              </a:rPr>
              <a:t>making copies </a:t>
            </a:r>
            <a:r>
              <a:rPr sz="1700" dirty="0">
                <a:solidFill>
                  <a:srgbClr val="252525"/>
                </a:solidFill>
                <a:latin typeface="Calisto MT"/>
                <a:cs typeface="Calisto MT"/>
              </a:rPr>
              <a:t>of data </a:t>
            </a:r>
            <a:r>
              <a:rPr sz="1700" spc="-5" dirty="0">
                <a:solidFill>
                  <a:srgbClr val="252525"/>
                </a:solidFill>
                <a:latin typeface="Calisto MT"/>
                <a:cs typeface="Calisto MT"/>
              </a:rPr>
              <a:t>at regular </a:t>
            </a:r>
            <a:r>
              <a:rPr sz="1700" spc="-10" dirty="0">
                <a:solidFill>
                  <a:srgbClr val="252525"/>
                </a:solidFill>
                <a:latin typeface="Calisto MT"/>
                <a:cs typeface="Calisto MT"/>
              </a:rPr>
              <a:t>intervals, allowing </a:t>
            </a:r>
            <a:r>
              <a:rPr sz="1700" dirty="0">
                <a:solidFill>
                  <a:srgbClr val="252525"/>
                </a:solidFill>
                <a:latin typeface="Calisto MT"/>
                <a:cs typeface="Calisto MT"/>
              </a:rPr>
              <a:t>the  </a:t>
            </a:r>
            <a:r>
              <a:rPr sz="1700" spc="-10" dirty="0">
                <a:solidFill>
                  <a:srgbClr val="252525"/>
                </a:solidFill>
                <a:latin typeface="Calisto MT"/>
                <a:cs typeface="Calisto MT"/>
              </a:rPr>
              <a:t>recovery </a:t>
            </a:r>
            <a:r>
              <a:rPr sz="1700" dirty="0">
                <a:solidFill>
                  <a:srgbClr val="252525"/>
                </a:solidFill>
                <a:latin typeface="Calisto MT"/>
                <a:cs typeface="Calisto MT"/>
              </a:rPr>
              <a:t>of </a:t>
            </a:r>
            <a:r>
              <a:rPr sz="1700" spc="-5" dirty="0">
                <a:solidFill>
                  <a:srgbClr val="252525"/>
                </a:solidFill>
                <a:latin typeface="Calisto MT"/>
                <a:cs typeface="Calisto MT"/>
              </a:rPr>
              <a:t>lost </a:t>
            </a:r>
            <a:r>
              <a:rPr sz="1700" dirty="0">
                <a:solidFill>
                  <a:srgbClr val="252525"/>
                </a:solidFill>
                <a:latin typeface="Calisto MT"/>
                <a:cs typeface="Calisto MT"/>
              </a:rPr>
              <a:t>or </a:t>
            </a:r>
            <a:r>
              <a:rPr sz="1700" spc="0" dirty="0">
                <a:solidFill>
                  <a:srgbClr val="252525"/>
                </a:solidFill>
                <a:latin typeface="Calisto MT"/>
                <a:cs typeface="Calisto MT"/>
              </a:rPr>
              <a:t>corrupted </a:t>
            </a:r>
            <a:r>
              <a:rPr sz="1700" dirty="0">
                <a:solidFill>
                  <a:srgbClr val="252525"/>
                </a:solidFill>
                <a:latin typeface="Calisto MT"/>
                <a:cs typeface="Calisto MT"/>
              </a:rPr>
              <a:t>data </a:t>
            </a:r>
            <a:r>
              <a:rPr sz="1700" spc="-25" dirty="0">
                <a:solidFill>
                  <a:srgbClr val="252525"/>
                </a:solidFill>
                <a:latin typeface="Calisto MT"/>
                <a:cs typeface="Calisto MT"/>
              </a:rPr>
              <a:t>over </a:t>
            </a:r>
            <a:r>
              <a:rPr sz="1700" spc="-15" dirty="0">
                <a:solidFill>
                  <a:srgbClr val="252525"/>
                </a:solidFill>
                <a:latin typeface="Calisto MT"/>
                <a:cs typeface="Calisto MT"/>
              </a:rPr>
              <a:t>relatively </a:t>
            </a:r>
            <a:r>
              <a:rPr sz="1700" spc="0" dirty="0">
                <a:solidFill>
                  <a:srgbClr val="252525"/>
                </a:solidFill>
                <a:latin typeface="Calisto MT"/>
                <a:cs typeface="Calisto MT"/>
              </a:rPr>
              <a:t>short </a:t>
            </a:r>
            <a:r>
              <a:rPr sz="1700" dirty="0">
                <a:solidFill>
                  <a:srgbClr val="252525"/>
                </a:solidFill>
                <a:latin typeface="Calisto MT"/>
                <a:cs typeface="Calisto MT"/>
              </a:rPr>
              <a:t>time </a:t>
            </a:r>
            <a:r>
              <a:rPr sz="1700" spc="-5" dirty="0">
                <a:solidFill>
                  <a:srgbClr val="252525"/>
                </a:solidFill>
                <a:latin typeface="Calisto MT"/>
                <a:cs typeface="Calisto MT"/>
              </a:rPr>
              <a:t>periods </a:t>
            </a:r>
            <a:r>
              <a:rPr sz="1700" dirty="0">
                <a:solidFill>
                  <a:srgbClr val="252525"/>
                </a:solidFill>
                <a:latin typeface="Calisto MT"/>
                <a:cs typeface="Calisto MT"/>
              </a:rPr>
              <a:t>of a  </a:t>
            </a:r>
            <a:r>
              <a:rPr sz="1700" spc="-10" dirty="0">
                <a:solidFill>
                  <a:srgbClr val="252525"/>
                </a:solidFill>
                <a:latin typeface="Calisto MT"/>
                <a:cs typeface="Calisto MT"/>
              </a:rPr>
              <a:t>few </a:t>
            </a:r>
            <a:r>
              <a:rPr sz="1700" spc="-5" dirty="0">
                <a:solidFill>
                  <a:srgbClr val="252525"/>
                </a:solidFill>
                <a:latin typeface="Calisto MT"/>
                <a:cs typeface="Calisto MT"/>
              </a:rPr>
              <a:t>hours </a:t>
            </a:r>
            <a:r>
              <a:rPr sz="1700" dirty="0">
                <a:solidFill>
                  <a:srgbClr val="252525"/>
                </a:solidFill>
                <a:latin typeface="Calisto MT"/>
                <a:cs typeface="Calisto MT"/>
              </a:rPr>
              <a:t>to some</a:t>
            </a:r>
            <a:r>
              <a:rPr sz="1700" spc="-15" dirty="0">
                <a:solidFill>
                  <a:srgbClr val="252525"/>
                </a:solidFill>
                <a:latin typeface="Calisto MT"/>
                <a:cs typeface="Calisto MT"/>
              </a:rPr>
              <a:t> </a:t>
            </a:r>
            <a:r>
              <a:rPr sz="1700" spc="-10" dirty="0">
                <a:solidFill>
                  <a:srgbClr val="252525"/>
                </a:solidFill>
                <a:latin typeface="Calisto MT"/>
                <a:cs typeface="Calisto MT"/>
              </a:rPr>
              <a:t>weeks</a:t>
            </a:r>
            <a:endParaRPr sz="1700">
              <a:latin typeface="Calisto MT"/>
              <a:cs typeface="Calisto MT"/>
            </a:endParaRPr>
          </a:p>
          <a:p>
            <a:pPr marL="304165" indent="-281940">
              <a:lnSpc>
                <a:spcPct val="100000"/>
              </a:lnSpc>
              <a:spcBef>
                <a:spcPts val="1410"/>
              </a:spcBef>
              <a:buClr>
                <a:srgbClr val="3B551A"/>
              </a:buClr>
              <a:buSzPct val="73529"/>
              <a:buFont typeface="Wingdings"/>
              <a:buChar char=""/>
              <a:tabLst>
                <a:tab pos="303530" algn="l"/>
                <a:tab pos="304165" algn="l"/>
              </a:tabLst>
            </a:pPr>
            <a:r>
              <a:rPr b="1" spc="-15" dirty="0"/>
              <a:t>Archive</a:t>
            </a:r>
          </a:p>
          <a:p>
            <a:pPr marL="883285" marR="5080" lvl="1" indent="-283210">
              <a:lnSpc>
                <a:spcPct val="80000"/>
              </a:lnSpc>
              <a:spcBef>
                <a:spcPts val="605"/>
              </a:spcBef>
              <a:buClr>
                <a:srgbClr val="3B551A"/>
              </a:buClr>
              <a:buSzPct val="73529"/>
              <a:buFont typeface="Wingdings"/>
              <a:buChar char=""/>
              <a:tabLst>
                <a:tab pos="883285" algn="l"/>
                <a:tab pos="883919" algn="l"/>
              </a:tabLst>
            </a:pPr>
            <a:r>
              <a:rPr sz="1700" dirty="0">
                <a:solidFill>
                  <a:srgbClr val="252525"/>
                </a:solidFill>
                <a:latin typeface="Calisto MT"/>
                <a:cs typeface="Calisto MT"/>
              </a:rPr>
              <a:t>the </a:t>
            </a:r>
            <a:r>
              <a:rPr sz="1700" spc="-5" dirty="0">
                <a:solidFill>
                  <a:srgbClr val="252525"/>
                </a:solidFill>
                <a:latin typeface="Calisto MT"/>
                <a:cs typeface="Calisto MT"/>
              </a:rPr>
              <a:t>process </a:t>
            </a:r>
            <a:r>
              <a:rPr sz="1700" dirty="0">
                <a:solidFill>
                  <a:srgbClr val="252525"/>
                </a:solidFill>
                <a:latin typeface="Calisto MT"/>
                <a:cs typeface="Calisto MT"/>
              </a:rPr>
              <a:t>of </a:t>
            </a:r>
            <a:r>
              <a:rPr sz="1700" spc="-5" dirty="0">
                <a:solidFill>
                  <a:srgbClr val="252525"/>
                </a:solidFill>
                <a:latin typeface="Calisto MT"/>
                <a:cs typeface="Calisto MT"/>
              </a:rPr>
              <a:t>retaining copies </a:t>
            </a:r>
            <a:r>
              <a:rPr sz="1700" dirty="0">
                <a:solidFill>
                  <a:srgbClr val="252525"/>
                </a:solidFill>
                <a:latin typeface="Calisto MT"/>
                <a:cs typeface="Calisto MT"/>
              </a:rPr>
              <a:t>of data </a:t>
            </a:r>
            <a:r>
              <a:rPr sz="1700" spc="-25" dirty="0">
                <a:solidFill>
                  <a:srgbClr val="252525"/>
                </a:solidFill>
                <a:latin typeface="Calisto MT"/>
                <a:cs typeface="Calisto MT"/>
              </a:rPr>
              <a:t>over </a:t>
            </a:r>
            <a:r>
              <a:rPr sz="1700" spc="-5" dirty="0">
                <a:solidFill>
                  <a:srgbClr val="252525"/>
                </a:solidFill>
                <a:latin typeface="Calisto MT"/>
                <a:cs typeface="Calisto MT"/>
              </a:rPr>
              <a:t>extended periods </a:t>
            </a:r>
            <a:r>
              <a:rPr sz="1700" dirty="0">
                <a:solidFill>
                  <a:srgbClr val="252525"/>
                </a:solidFill>
                <a:latin typeface="Calisto MT"/>
                <a:cs typeface="Calisto MT"/>
              </a:rPr>
              <a:t>of </a:t>
            </a:r>
            <a:r>
              <a:rPr sz="1700" spc="-20" dirty="0">
                <a:solidFill>
                  <a:srgbClr val="252525"/>
                </a:solidFill>
                <a:latin typeface="Calisto MT"/>
                <a:cs typeface="Calisto MT"/>
              </a:rPr>
              <a:t>time,  </a:t>
            </a:r>
            <a:r>
              <a:rPr sz="1700" dirty="0">
                <a:solidFill>
                  <a:srgbClr val="252525"/>
                </a:solidFill>
                <a:latin typeface="Calisto MT"/>
                <a:cs typeface="Calisto MT"/>
              </a:rPr>
              <a:t>being </a:t>
            </a:r>
            <a:r>
              <a:rPr sz="1700" spc="-5" dirty="0">
                <a:solidFill>
                  <a:srgbClr val="252525"/>
                </a:solidFill>
                <a:latin typeface="Calisto MT"/>
                <a:cs typeface="Calisto MT"/>
              </a:rPr>
              <a:t>months </a:t>
            </a:r>
            <a:r>
              <a:rPr sz="1700" dirty="0">
                <a:solidFill>
                  <a:srgbClr val="252525"/>
                </a:solidFill>
                <a:latin typeface="Calisto MT"/>
                <a:cs typeface="Calisto MT"/>
              </a:rPr>
              <a:t>or </a:t>
            </a:r>
            <a:r>
              <a:rPr sz="1700" spc="-20" dirty="0">
                <a:solidFill>
                  <a:srgbClr val="252525"/>
                </a:solidFill>
                <a:latin typeface="Calisto MT"/>
                <a:cs typeface="Calisto MT"/>
              </a:rPr>
              <a:t>years, </a:t>
            </a:r>
            <a:r>
              <a:rPr sz="1700" dirty="0">
                <a:solidFill>
                  <a:srgbClr val="252525"/>
                </a:solidFill>
                <a:latin typeface="Calisto MT"/>
                <a:cs typeface="Calisto MT"/>
              </a:rPr>
              <a:t>in order to </a:t>
            </a:r>
            <a:r>
              <a:rPr sz="1700" spc="-5" dirty="0">
                <a:solidFill>
                  <a:srgbClr val="252525"/>
                </a:solidFill>
                <a:latin typeface="Calisto MT"/>
                <a:cs typeface="Calisto MT"/>
              </a:rPr>
              <a:t>meet legal and </a:t>
            </a:r>
            <a:r>
              <a:rPr sz="1700" dirty="0">
                <a:solidFill>
                  <a:srgbClr val="252525"/>
                </a:solidFill>
                <a:latin typeface="Calisto MT"/>
                <a:cs typeface="Calisto MT"/>
              </a:rPr>
              <a:t>operational requirements  to </a:t>
            </a:r>
            <a:r>
              <a:rPr sz="1700" spc="-5" dirty="0">
                <a:solidFill>
                  <a:srgbClr val="252525"/>
                </a:solidFill>
                <a:latin typeface="Calisto MT"/>
                <a:cs typeface="Calisto MT"/>
              </a:rPr>
              <a:t>access </a:t>
            </a:r>
            <a:r>
              <a:rPr sz="1700" dirty="0">
                <a:solidFill>
                  <a:srgbClr val="252525"/>
                </a:solidFill>
                <a:latin typeface="Calisto MT"/>
                <a:cs typeface="Calisto MT"/>
              </a:rPr>
              <a:t>past</a:t>
            </a:r>
            <a:r>
              <a:rPr sz="1700" spc="-30" dirty="0">
                <a:solidFill>
                  <a:srgbClr val="252525"/>
                </a:solidFill>
                <a:latin typeface="Calisto MT"/>
                <a:cs typeface="Calisto MT"/>
              </a:rPr>
              <a:t> </a:t>
            </a:r>
            <a:r>
              <a:rPr sz="1700" dirty="0">
                <a:solidFill>
                  <a:srgbClr val="252525"/>
                </a:solidFill>
                <a:latin typeface="Calisto MT"/>
                <a:cs typeface="Calisto MT"/>
              </a:rPr>
              <a:t>data</a:t>
            </a:r>
            <a:endParaRPr sz="1700">
              <a:latin typeface="Calisto MT"/>
              <a:cs typeface="Calisto MT"/>
            </a:endParaRPr>
          </a:p>
        </p:txBody>
      </p:sp>
      <p:sp>
        <p:nvSpPr>
          <p:cNvPr id="6" name="Slide Number Placeholder 5"/>
          <p:cNvSpPr>
            <a:spLocks noGrp="1"/>
          </p:cNvSpPr>
          <p:nvPr>
            <p:ph type="sldNum" sz="quarter" idx="12"/>
          </p:nvPr>
        </p:nvSpPr>
        <p:spPr/>
        <p:txBody>
          <a:bodyPr/>
          <a:lstStyle/>
          <a:p>
            <a:fld id="{DA8ACAA1-99C5-4F50-B487-84519752EF36}"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9562591" y="729995"/>
            <a:ext cx="1444751" cy="1525524"/>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983623" y="917905"/>
            <a:ext cx="8175125" cy="751488"/>
          </a:xfrm>
          <a:prstGeom prst="rect">
            <a:avLst/>
          </a:prstGeom>
        </p:spPr>
        <p:txBody>
          <a:bodyPr vert="horz" wrap="square" lIns="0" tIns="12700" rIns="0" bIns="0" rtlCol="0">
            <a:spAutoFit/>
          </a:bodyPr>
          <a:lstStyle/>
          <a:p>
            <a:pPr marL="12700">
              <a:lnSpc>
                <a:spcPct val="100000"/>
              </a:lnSpc>
              <a:spcBef>
                <a:spcPts val="100"/>
              </a:spcBef>
            </a:pPr>
            <a:r>
              <a:rPr b="1" dirty="0"/>
              <a:t>Access </a:t>
            </a:r>
            <a:r>
              <a:rPr b="1" spc="-5" dirty="0"/>
              <a:t>Control</a:t>
            </a:r>
            <a:r>
              <a:rPr b="1" spc="-105" dirty="0"/>
              <a:t> </a:t>
            </a:r>
            <a:r>
              <a:rPr b="1" dirty="0"/>
              <a:t>Scheme</a:t>
            </a:r>
            <a:endParaRPr b="1"/>
          </a:p>
        </p:txBody>
      </p:sp>
      <p:sp>
        <p:nvSpPr>
          <p:cNvPr id="5" name="object 5"/>
          <p:cNvSpPr txBox="1"/>
          <p:nvPr/>
        </p:nvSpPr>
        <p:spPr>
          <a:xfrm>
            <a:off x="1019387" y="1932040"/>
            <a:ext cx="10034693" cy="1697643"/>
          </a:xfrm>
          <a:prstGeom prst="rect">
            <a:avLst/>
          </a:prstGeom>
        </p:spPr>
        <p:txBody>
          <a:bodyPr vert="horz" wrap="square" lIns="0" tIns="64769" rIns="0" bIns="0" rtlCol="0">
            <a:spAutoFit/>
          </a:bodyPr>
          <a:lstStyle/>
          <a:p>
            <a:pPr marL="294640" marR="5080" indent="-281940">
              <a:lnSpc>
                <a:spcPct val="80000"/>
              </a:lnSpc>
              <a:spcBef>
                <a:spcPts val="509"/>
              </a:spcBef>
              <a:buClr>
                <a:srgbClr val="3B551A"/>
              </a:buClr>
              <a:buSzPct val="73529"/>
              <a:buFont typeface="Wingdings"/>
              <a:buChar char=""/>
              <a:tabLst>
                <a:tab pos="294640" algn="l"/>
                <a:tab pos="295275" algn="l"/>
              </a:tabLst>
            </a:pPr>
            <a:r>
              <a:rPr sz="1700" dirty="0">
                <a:solidFill>
                  <a:srgbClr val="252525"/>
                </a:solidFill>
                <a:latin typeface="Calisto MT"/>
                <a:cs typeface="Calisto MT"/>
              </a:rPr>
              <a:t>When a user </a:t>
            </a:r>
            <a:r>
              <a:rPr sz="1700" spc="-5" dirty="0">
                <a:solidFill>
                  <a:srgbClr val="252525"/>
                </a:solidFill>
                <a:latin typeface="Calisto MT"/>
                <a:cs typeface="Calisto MT"/>
              </a:rPr>
              <a:t>logs </a:t>
            </a:r>
            <a:r>
              <a:rPr sz="1700" dirty="0">
                <a:solidFill>
                  <a:srgbClr val="252525"/>
                </a:solidFill>
                <a:latin typeface="Calisto MT"/>
                <a:cs typeface="Calisto MT"/>
              </a:rPr>
              <a:t>on to a </a:t>
            </a:r>
            <a:r>
              <a:rPr sz="1700" spc="-10" dirty="0">
                <a:solidFill>
                  <a:srgbClr val="252525"/>
                </a:solidFill>
                <a:latin typeface="Calisto MT"/>
                <a:cs typeface="Calisto MT"/>
              </a:rPr>
              <a:t>Windows </a:t>
            </a:r>
            <a:r>
              <a:rPr sz="1700" dirty="0">
                <a:solidFill>
                  <a:srgbClr val="252525"/>
                </a:solidFill>
                <a:latin typeface="Calisto MT"/>
                <a:cs typeface="Calisto MT"/>
              </a:rPr>
              <a:t>system a </a:t>
            </a:r>
            <a:r>
              <a:rPr sz="1700" spc="-5" dirty="0">
                <a:solidFill>
                  <a:srgbClr val="252525"/>
                </a:solidFill>
                <a:latin typeface="Calisto MT"/>
                <a:cs typeface="Calisto MT"/>
              </a:rPr>
              <a:t>name/password </a:t>
            </a:r>
            <a:r>
              <a:rPr sz="1700" dirty="0">
                <a:solidFill>
                  <a:srgbClr val="252525"/>
                </a:solidFill>
                <a:latin typeface="Calisto MT"/>
                <a:cs typeface="Calisto MT"/>
              </a:rPr>
              <a:t>scheme is used to  </a:t>
            </a:r>
            <a:r>
              <a:rPr sz="1700" spc="-5" dirty="0">
                <a:solidFill>
                  <a:srgbClr val="252525"/>
                </a:solidFill>
                <a:latin typeface="Calisto MT"/>
                <a:cs typeface="Calisto MT"/>
              </a:rPr>
              <a:t>authenticate </a:t>
            </a:r>
            <a:r>
              <a:rPr sz="1700" dirty="0">
                <a:solidFill>
                  <a:srgbClr val="252525"/>
                </a:solidFill>
                <a:latin typeface="Calisto MT"/>
                <a:cs typeface="Calisto MT"/>
              </a:rPr>
              <a:t>the</a:t>
            </a:r>
            <a:r>
              <a:rPr sz="1700" spc="-30" dirty="0">
                <a:solidFill>
                  <a:srgbClr val="252525"/>
                </a:solidFill>
                <a:latin typeface="Calisto MT"/>
                <a:cs typeface="Calisto MT"/>
              </a:rPr>
              <a:t> </a:t>
            </a:r>
            <a:r>
              <a:rPr sz="1700" spc="-5" dirty="0">
                <a:solidFill>
                  <a:srgbClr val="252525"/>
                </a:solidFill>
                <a:latin typeface="Calisto MT"/>
                <a:cs typeface="Calisto MT"/>
              </a:rPr>
              <a:t>user</a:t>
            </a:r>
            <a:endParaRPr sz="1700">
              <a:latin typeface="Calisto MT"/>
              <a:cs typeface="Calisto MT"/>
            </a:endParaRPr>
          </a:p>
          <a:p>
            <a:pPr marL="294640" indent="-281940">
              <a:lnSpc>
                <a:spcPts val="1835"/>
              </a:lnSpc>
              <a:spcBef>
                <a:spcPts val="1395"/>
              </a:spcBef>
              <a:buClr>
                <a:srgbClr val="3B551A"/>
              </a:buClr>
              <a:buSzPct val="73529"/>
              <a:buFont typeface="Wingdings"/>
              <a:buChar char=""/>
              <a:tabLst>
                <a:tab pos="294640" algn="l"/>
                <a:tab pos="295275" algn="l"/>
              </a:tabLst>
            </a:pPr>
            <a:r>
              <a:rPr sz="1700" spc="-5" dirty="0">
                <a:solidFill>
                  <a:srgbClr val="252525"/>
                </a:solidFill>
                <a:latin typeface="Calisto MT"/>
                <a:cs typeface="Calisto MT"/>
              </a:rPr>
              <a:t>If </a:t>
            </a:r>
            <a:r>
              <a:rPr sz="1700" dirty="0">
                <a:solidFill>
                  <a:srgbClr val="252525"/>
                </a:solidFill>
                <a:latin typeface="Calisto MT"/>
                <a:cs typeface="Calisto MT"/>
              </a:rPr>
              <a:t>the </a:t>
            </a:r>
            <a:r>
              <a:rPr sz="1700" spc="-5" dirty="0">
                <a:solidFill>
                  <a:srgbClr val="252525"/>
                </a:solidFill>
                <a:latin typeface="Calisto MT"/>
                <a:cs typeface="Calisto MT"/>
              </a:rPr>
              <a:t>logon </a:t>
            </a:r>
            <a:r>
              <a:rPr sz="1700" dirty="0">
                <a:solidFill>
                  <a:srgbClr val="252525"/>
                </a:solidFill>
                <a:latin typeface="Calisto MT"/>
                <a:cs typeface="Calisto MT"/>
              </a:rPr>
              <a:t>is accepted a process is </a:t>
            </a:r>
            <a:r>
              <a:rPr sz="1700" spc="-5" dirty="0">
                <a:solidFill>
                  <a:srgbClr val="252525"/>
                </a:solidFill>
                <a:latin typeface="Calisto MT"/>
                <a:cs typeface="Calisto MT"/>
              </a:rPr>
              <a:t>created </a:t>
            </a:r>
            <a:r>
              <a:rPr sz="1700" dirty="0">
                <a:solidFill>
                  <a:srgbClr val="252525"/>
                </a:solidFill>
                <a:latin typeface="Calisto MT"/>
                <a:cs typeface="Calisto MT"/>
              </a:rPr>
              <a:t>for the user </a:t>
            </a:r>
            <a:r>
              <a:rPr sz="1700" spc="-5" dirty="0">
                <a:solidFill>
                  <a:srgbClr val="252525"/>
                </a:solidFill>
                <a:latin typeface="Calisto MT"/>
                <a:cs typeface="Calisto MT"/>
              </a:rPr>
              <a:t>and an access </a:t>
            </a:r>
            <a:r>
              <a:rPr sz="1700" dirty="0">
                <a:solidFill>
                  <a:srgbClr val="252525"/>
                </a:solidFill>
                <a:latin typeface="Calisto MT"/>
                <a:cs typeface="Calisto MT"/>
              </a:rPr>
              <a:t>token</a:t>
            </a:r>
            <a:r>
              <a:rPr sz="1700" spc="-245" dirty="0">
                <a:solidFill>
                  <a:srgbClr val="252525"/>
                </a:solidFill>
                <a:latin typeface="Calisto MT"/>
                <a:cs typeface="Calisto MT"/>
              </a:rPr>
              <a:t> </a:t>
            </a:r>
            <a:r>
              <a:rPr sz="1700" dirty="0">
                <a:solidFill>
                  <a:srgbClr val="252525"/>
                </a:solidFill>
                <a:latin typeface="Calisto MT"/>
                <a:cs typeface="Calisto MT"/>
              </a:rPr>
              <a:t>is</a:t>
            </a:r>
            <a:endParaRPr sz="1700">
              <a:latin typeface="Calisto MT"/>
              <a:cs typeface="Calisto MT"/>
            </a:endParaRPr>
          </a:p>
          <a:p>
            <a:pPr marL="294640">
              <a:lnSpc>
                <a:spcPts val="1835"/>
              </a:lnSpc>
            </a:pPr>
            <a:r>
              <a:rPr sz="1700" dirty="0">
                <a:solidFill>
                  <a:srgbClr val="252525"/>
                </a:solidFill>
                <a:latin typeface="Calisto MT"/>
                <a:cs typeface="Calisto MT"/>
              </a:rPr>
              <a:t>associated with that process</a:t>
            </a:r>
            <a:r>
              <a:rPr sz="1700" spc="-70" dirty="0">
                <a:solidFill>
                  <a:srgbClr val="252525"/>
                </a:solidFill>
                <a:latin typeface="Calisto MT"/>
                <a:cs typeface="Calisto MT"/>
              </a:rPr>
              <a:t> </a:t>
            </a:r>
            <a:r>
              <a:rPr sz="1700" spc="-5" dirty="0">
                <a:solidFill>
                  <a:srgbClr val="252525"/>
                </a:solidFill>
                <a:latin typeface="Calisto MT"/>
                <a:cs typeface="Calisto MT"/>
              </a:rPr>
              <a:t>object</a:t>
            </a:r>
            <a:endParaRPr sz="1700">
              <a:latin typeface="Calisto MT"/>
              <a:cs typeface="Calisto MT"/>
            </a:endParaRPr>
          </a:p>
          <a:p>
            <a:pPr marL="873760" marR="254000" lvl="1" indent="-283210">
              <a:lnSpc>
                <a:spcPct val="80000"/>
              </a:lnSpc>
              <a:spcBef>
                <a:spcPts val="600"/>
              </a:spcBef>
              <a:buClr>
                <a:srgbClr val="3B551A"/>
              </a:buClr>
              <a:buSzPct val="73529"/>
              <a:buFont typeface="Wingdings"/>
              <a:buChar char=""/>
              <a:tabLst>
                <a:tab pos="873760" algn="l"/>
                <a:tab pos="874394" algn="l"/>
              </a:tabLst>
            </a:pPr>
            <a:r>
              <a:rPr sz="1700" dirty="0">
                <a:solidFill>
                  <a:srgbClr val="252525"/>
                </a:solidFill>
                <a:latin typeface="Calisto MT"/>
                <a:cs typeface="Calisto MT"/>
              </a:rPr>
              <a:t>the </a:t>
            </a:r>
            <a:r>
              <a:rPr sz="1700" spc="-5" dirty="0">
                <a:solidFill>
                  <a:srgbClr val="252525"/>
                </a:solidFill>
                <a:latin typeface="Calisto MT"/>
                <a:cs typeface="Calisto MT"/>
              </a:rPr>
              <a:t>access </a:t>
            </a:r>
            <a:r>
              <a:rPr sz="1700" dirty="0">
                <a:solidFill>
                  <a:srgbClr val="252525"/>
                </a:solidFill>
                <a:latin typeface="Calisto MT"/>
                <a:cs typeface="Calisto MT"/>
              </a:rPr>
              <a:t>token includes a </a:t>
            </a:r>
            <a:r>
              <a:rPr sz="1700" spc="-5" dirty="0">
                <a:solidFill>
                  <a:srgbClr val="252525"/>
                </a:solidFill>
                <a:latin typeface="Calisto MT"/>
                <a:cs typeface="Calisto MT"/>
              </a:rPr>
              <a:t>security ID (SID) </a:t>
            </a:r>
            <a:r>
              <a:rPr sz="1700" dirty="0">
                <a:solidFill>
                  <a:srgbClr val="252525"/>
                </a:solidFill>
                <a:latin typeface="Calisto MT"/>
                <a:cs typeface="Calisto MT"/>
              </a:rPr>
              <a:t>which is the identifier by  which this user is </a:t>
            </a:r>
            <a:r>
              <a:rPr sz="1700" spc="-10" dirty="0">
                <a:solidFill>
                  <a:srgbClr val="252525"/>
                </a:solidFill>
                <a:latin typeface="Calisto MT"/>
                <a:cs typeface="Calisto MT"/>
              </a:rPr>
              <a:t>known </a:t>
            </a:r>
            <a:r>
              <a:rPr sz="1700" dirty="0">
                <a:solidFill>
                  <a:srgbClr val="252525"/>
                </a:solidFill>
                <a:latin typeface="Calisto MT"/>
                <a:cs typeface="Calisto MT"/>
              </a:rPr>
              <a:t>to the the system for </a:t>
            </a:r>
            <a:r>
              <a:rPr sz="1700" spc="0" dirty="0">
                <a:solidFill>
                  <a:srgbClr val="252525"/>
                </a:solidFill>
                <a:latin typeface="Calisto MT"/>
                <a:cs typeface="Calisto MT"/>
              </a:rPr>
              <a:t>purposes </a:t>
            </a:r>
            <a:r>
              <a:rPr sz="1700" dirty="0">
                <a:solidFill>
                  <a:srgbClr val="252525"/>
                </a:solidFill>
                <a:latin typeface="Calisto MT"/>
                <a:cs typeface="Calisto MT"/>
              </a:rPr>
              <a:t>of</a:t>
            </a:r>
            <a:r>
              <a:rPr sz="1700" spc="100" dirty="0">
                <a:solidFill>
                  <a:srgbClr val="252525"/>
                </a:solidFill>
                <a:latin typeface="Calisto MT"/>
                <a:cs typeface="Calisto MT"/>
              </a:rPr>
              <a:t> </a:t>
            </a:r>
            <a:r>
              <a:rPr sz="1700" dirty="0">
                <a:solidFill>
                  <a:srgbClr val="252525"/>
                </a:solidFill>
                <a:latin typeface="Calisto MT"/>
                <a:cs typeface="Calisto MT"/>
              </a:rPr>
              <a:t>security</a:t>
            </a:r>
            <a:endParaRPr sz="1700">
              <a:latin typeface="Calisto MT"/>
              <a:cs typeface="Calisto MT"/>
            </a:endParaRPr>
          </a:p>
          <a:p>
            <a:pPr marL="873760" marR="320040" lvl="1" indent="-283210">
              <a:lnSpc>
                <a:spcPct val="80000"/>
              </a:lnSpc>
              <a:spcBef>
                <a:spcPts val="600"/>
              </a:spcBef>
              <a:buClr>
                <a:srgbClr val="3B551A"/>
              </a:buClr>
              <a:buSzPct val="73529"/>
              <a:buFont typeface="Wingdings"/>
              <a:buChar char=""/>
              <a:tabLst>
                <a:tab pos="873760" algn="l"/>
                <a:tab pos="874394" algn="l"/>
              </a:tabLst>
            </a:pPr>
            <a:r>
              <a:rPr sz="1700" dirty="0">
                <a:solidFill>
                  <a:srgbClr val="252525"/>
                </a:solidFill>
                <a:latin typeface="Calisto MT"/>
                <a:cs typeface="Calisto MT"/>
              </a:rPr>
              <a:t>the token </a:t>
            </a:r>
            <a:r>
              <a:rPr sz="1700" spc="-5" dirty="0">
                <a:solidFill>
                  <a:srgbClr val="252525"/>
                </a:solidFill>
                <a:latin typeface="Calisto MT"/>
                <a:cs typeface="Calisto MT"/>
              </a:rPr>
              <a:t>also </a:t>
            </a:r>
            <a:r>
              <a:rPr sz="1700" dirty="0">
                <a:solidFill>
                  <a:srgbClr val="252525"/>
                </a:solidFill>
                <a:latin typeface="Calisto MT"/>
                <a:cs typeface="Calisto MT"/>
              </a:rPr>
              <a:t>contains SIDs for the security groups to which the </a:t>
            </a:r>
            <a:r>
              <a:rPr sz="1700" spc="-5" dirty="0">
                <a:solidFill>
                  <a:srgbClr val="252525"/>
                </a:solidFill>
                <a:latin typeface="Calisto MT"/>
                <a:cs typeface="Calisto MT"/>
              </a:rPr>
              <a:t>user  belongs</a:t>
            </a:r>
            <a:endParaRPr sz="1700">
              <a:latin typeface="Calisto MT"/>
              <a:cs typeface="Calisto MT"/>
            </a:endParaRPr>
          </a:p>
        </p:txBody>
      </p:sp>
      <p:sp>
        <p:nvSpPr>
          <p:cNvPr id="6" name="object 6"/>
          <p:cNvSpPr/>
          <p:nvPr/>
        </p:nvSpPr>
        <p:spPr>
          <a:xfrm>
            <a:off x="711200" y="4419600"/>
            <a:ext cx="10871200" cy="0"/>
          </a:xfrm>
          <a:custGeom>
            <a:avLst/>
            <a:gdLst/>
            <a:ahLst/>
            <a:cxnLst/>
            <a:rect l="l" t="t" r="r" b="b"/>
            <a:pathLst>
              <a:path w="8153400">
                <a:moveTo>
                  <a:pt x="0" y="0"/>
                </a:moveTo>
                <a:lnTo>
                  <a:pt x="8153400" y="0"/>
                </a:lnTo>
              </a:path>
            </a:pathLst>
          </a:custGeom>
          <a:ln w="15875">
            <a:solidFill>
              <a:srgbClr val="990000"/>
            </a:solidFill>
          </a:ln>
        </p:spPr>
        <p:txBody>
          <a:bodyPr wrap="square" lIns="0" tIns="0" rIns="0" bIns="0" rtlCol="0"/>
          <a:lstStyle/>
          <a:p>
            <a:endParaRPr/>
          </a:p>
        </p:txBody>
      </p:sp>
      <p:sp>
        <p:nvSpPr>
          <p:cNvPr id="7" name="object 7"/>
          <p:cNvSpPr txBox="1"/>
          <p:nvPr/>
        </p:nvSpPr>
        <p:spPr>
          <a:xfrm>
            <a:off x="821469" y="4443729"/>
            <a:ext cx="1950720" cy="1562864"/>
          </a:xfrm>
          <a:prstGeom prst="rect">
            <a:avLst/>
          </a:prstGeom>
        </p:spPr>
        <p:txBody>
          <a:bodyPr vert="horz" wrap="square" lIns="0" tIns="62865" rIns="0" bIns="0" rtlCol="0">
            <a:spAutoFit/>
          </a:bodyPr>
          <a:lstStyle/>
          <a:p>
            <a:pPr marL="12700" marR="5080">
              <a:lnSpc>
                <a:spcPct val="86600"/>
              </a:lnSpc>
              <a:spcBef>
                <a:spcPts val="495"/>
              </a:spcBef>
            </a:pPr>
            <a:r>
              <a:rPr sz="2800" spc="-5" dirty="0">
                <a:solidFill>
                  <a:srgbClr val="FF0000"/>
                </a:solidFill>
                <a:latin typeface="Calisto MT"/>
                <a:cs typeface="Calisto MT"/>
              </a:rPr>
              <a:t>The</a:t>
            </a:r>
            <a:r>
              <a:rPr sz="2800" spc="-70" dirty="0">
                <a:solidFill>
                  <a:srgbClr val="FF0000"/>
                </a:solidFill>
                <a:latin typeface="Calisto MT"/>
                <a:cs typeface="Calisto MT"/>
              </a:rPr>
              <a:t> </a:t>
            </a:r>
            <a:r>
              <a:rPr sz="2800" spc="-10" dirty="0">
                <a:solidFill>
                  <a:srgbClr val="FF0000"/>
                </a:solidFill>
                <a:latin typeface="Calisto MT"/>
                <a:cs typeface="Calisto MT"/>
              </a:rPr>
              <a:t>access  </a:t>
            </a:r>
            <a:r>
              <a:rPr sz="2800" spc="-5" dirty="0">
                <a:solidFill>
                  <a:srgbClr val="FF0000"/>
                </a:solidFill>
                <a:latin typeface="Calisto MT"/>
                <a:cs typeface="Calisto MT"/>
              </a:rPr>
              <a:t>token  serves </a:t>
            </a:r>
            <a:r>
              <a:rPr sz="2800" spc="-20" dirty="0">
                <a:solidFill>
                  <a:srgbClr val="FF0000"/>
                </a:solidFill>
                <a:latin typeface="Calisto MT"/>
                <a:cs typeface="Calisto MT"/>
              </a:rPr>
              <a:t>two  </a:t>
            </a:r>
            <a:r>
              <a:rPr sz="2800" spc="0" dirty="0">
                <a:solidFill>
                  <a:srgbClr val="FF0000"/>
                </a:solidFill>
                <a:latin typeface="Calisto MT"/>
                <a:cs typeface="Calisto MT"/>
              </a:rPr>
              <a:t>purposes:</a:t>
            </a:r>
            <a:endParaRPr sz="2800">
              <a:solidFill>
                <a:srgbClr val="FF0000"/>
              </a:solidFill>
              <a:latin typeface="Calisto MT"/>
              <a:cs typeface="Calisto MT"/>
            </a:endParaRPr>
          </a:p>
        </p:txBody>
      </p:sp>
      <p:sp>
        <p:nvSpPr>
          <p:cNvPr id="8" name="object 8"/>
          <p:cNvSpPr txBox="1"/>
          <p:nvPr/>
        </p:nvSpPr>
        <p:spPr>
          <a:xfrm>
            <a:off x="3133853" y="4689319"/>
            <a:ext cx="8458379" cy="325730"/>
          </a:xfrm>
          <a:prstGeom prst="rect">
            <a:avLst/>
          </a:prstGeom>
        </p:spPr>
        <p:txBody>
          <a:bodyPr vert="horz" wrap="square" lIns="0" tIns="55880" rIns="0" bIns="0" rtlCol="0">
            <a:spAutoFit/>
          </a:bodyPr>
          <a:lstStyle/>
          <a:p>
            <a:pPr marL="12700" marR="5080">
              <a:lnSpc>
                <a:spcPts val="2080"/>
              </a:lnSpc>
              <a:spcBef>
                <a:spcPts val="440"/>
              </a:spcBef>
            </a:pPr>
            <a:r>
              <a:rPr sz="2000" dirty="0">
                <a:latin typeface="Calisto MT"/>
                <a:cs typeface="Calisto MT"/>
              </a:rPr>
              <a:t>it keeps all necessary </a:t>
            </a:r>
            <a:r>
              <a:rPr sz="2000" spc="-5" dirty="0">
                <a:latin typeface="Calisto MT"/>
                <a:cs typeface="Calisto MT"/>
              </a:rPr>
              <a:t>security </a:t>
            </a:r>
            <a:r>
              <a:rPr sz="2000" dirty="0">
                <a:latin typeface="Calisto MT"/>
                <a:cs typeface="Calisto MT"/>
              </a:rPr>
              <a:t>information </a:t>
            </a:r>
            <a:r>
              <a:rPr sz="2000" spc="-10" dirty="0">
                <a:latin typeface="Calisto MT"/>
                <a:cs typeface="Calisto MT"/>
              </a:rPr>
              <a:t>together </a:t>
            </a:r>
            <a:r>
              <a:rPr sz="2000" dirty="0">
                <a:latin typeface="Calisto MT"/>
                <a:cs typeface="Calisto MT"/>
              </a:rPr>
              <a:t>to  </a:t>
            </a:r>
            <a:r>
              <a:rPr sz="2000" spc="-5" dirty="0">
                <a:latin typeface="Calisto MT"/>
                <a:cs typeface="Calisto MT"/>
              </a:rPr>
              <a:t>speed access</a:t>
            </a:r>
            <a:r>
              <a:rPr sz="2000" spc="-20" dirty="0">
                <a:latin typeface="Calisto MT"/>
                <a:cs typeface="Calisto MT"/>
              </a:rPr>
              <a:t> </a:t>
            </a:r>
            <a:r>
              <a:rPr sz="2000" spc="-10" dirty="0">
                <a:latin typeface="Calisto MT"/>
                <a:cs typeface="Calisto MT"/>
              </a:rPr>
              <a:t>validation</a:t>
            </a:r>
            <a:endParaRPr sz="2000">
              <a:latin typeface="Calisto MT"/>
              <a:cs typeface="Calisto MT"/>
            </a:endParaRPr>
          </a:p>
        </p:txBody>
      </p:sp>
      <p:sp>
        <p:nvSpPr>
          <p:cNvPr id="9" name="object 9"/>
          <p:cNvSpPr/>
          <p:nvPr/>
        </p:nvSpPr>
        <p:spPr>
          <a:xfrm>
            <a:off x="2885439" y="5278610"/>
            <a:ext cx="8696960" cy="0"/>
          </a:xfrm>
          <a:custGeom>
            <a:avLst/>
            <a:gdLst/>
            <a:ahLst/>
            <a:cxnLst/>
            <a:rect l="l" t="t" r="r" b="b"/>
            <a:pathLst>
              <a:path w="6522720">
                <a:moveTo>
                  <a:pt x="0" y="0"/>
                </a:moveTo>
                <a:lnTo>
                  <a:pt x="6522720" y="0"/>
                </a:lnTo>
              </a:path>
            </a:pathLst>
          </a:custGeom>
          <a:ln w="34925">
            <a:solidFill>
              <a:srgbClr val="3B551A"/>
            </a:solidFill>
          </a:ln>
        </p:spPr>
        <p:txBody>
          <a:bodyPr wrap="square" lIns="0" tIns="0" rIns="0" bIns="0" rtlCol="0"/>
          <a:lstStyle/>
          <a:p>
            <a:endParaRPr>
              <a:solidFill>
                <a:srgbClr val="0000FF"/>
              </a:solidFill>
            </a:endParaRPr>
          </a:p>
        </p:txBody>
      </p:sp>
      <p:sp>
        <p:nvSpPr>
          <p:cNvPr id="10" name="object 10"/>
          <p:cNvSpPr txBox="1"/>
          <p:nvPr/>
        </p:nvSpPr>
        <p:spPr>
          <a:xfrm>
            <a:off x="3133853" y="5415318"/>
            <a:ext cx="8323580" cy="590675"/>
          </a:xfrm>
          <a:prstGeom prst="rect">
            <a:avLst/>
          </a:prstGeom>
        </p:spPr>
        <p:txBody>
          <a:bodyPr vert="horz" wrap="square" lIns="0" tIns="54610" rIns="0" bIns="0" rtlCol="0">
            <a:spAutoFit/>
          </a:bodyPr>
          <a:lstStyle/>
          <a:p>
            <a:pPr marL="12700" marR="5080">
              <a:lnSpc>
                <a:spcPct val="86500"/>
              </a:lnSpc>
              <a:spcBef>
                <a:spcPts val="430"/>
              </a:spcBef>
            </a:pPr>
            <a:r>
              <a:rPr sz="2000" dirty="0">
                <a:latin typeface="Calisto MT"/>
                <a:cs typeface="Calisto MT"/>
              </a:rPr>
              <a:t>it </a:t>
            </a:r>
            <a:r>
              <a:rPr sz="2000" spc="-10" dirty="0">
                <a:latin typeface="Calisto MT"/>
                <a:cs typeface="Calisto MT"/>
              </a:rPr>
              <a:t>allows </a:t>
            </a:r>
            <a:r>
              <a:rPr sz="2000" spc="-5" dirty="0">
                <a:latin typeface="Calisto MT"/>
                <a:cs typeface="Calisto MT"/>
              </a:rPr>
              <a:t>each </a:t>
            </a:r>
            <a:r>
              <a:rPr sz="2000" dirty="0">
                <a:latin typeface="Calisto MT"/>
                <a:cs typeface="Calisto MT"/>
              </a:rPr>
              <a:t>process to modify its </a:t>
            </a:r>
            <a:r>
              <a:rPr sz="2000" spc="-5" dirty="0">
                <a:latin typeface="Calisto MT"/>
                <a:cs typeface="Calisto MT"/>
              </a:rPr>
              <a:t>security characteristics  </a:t>
            </a:r>
            <a:r>
              <a:rPr sz="2000" dirty="0">
                <a:latin typeface="Calisto MT"/>
                <a:cs typeface="Calisto MT"/>
              </a:rPr>
              <a:t>in </a:t>
            </a:r>
            <a:r>
              <a:rPr sz="2000" spc="-5" dirty="0">
                <a:latin typeface="Calisto MT"/>
                <a:cs typeface="Calisto MT"/>
              </a:rPr>
              <a:t>limited </a:t>
            </a:r>
            <a:r>
              <a:rPr sz="2000" spc="-25" dirty="0">
                <a:latin typeface="Calisto MT"/>
                <a:cs typeface="Calisto MT"/>
              </a:rPr>
              <a:t>ways </a:t>
            </a:r>
            <a:r>
              <a:rPr sz="2000" dirty="0">
                <a:latin typeface="Calisto MT"/>
                <a:cs typeface="Calisto MT"/>
              </a:rPr>
              <a:t>without </a:t>
            </a:r>
            <a:r>
              <a:rPr sz="2000" spc="-5" dirty="0">
                <a:latin typeface="Calisto MT"/>
                <a:cs typeface="Calisto MT"/>
              </a:rPr>
              <a:t>affecting other processes </a:t>
            </a:r>
            <a:r>
              <a:rPr sz="2000" spc="0" dirty="0">
                <a:latin typeface="Calisto MT"/>
                <a:cs typeface="Calisto MT"/>
              </a:rPr>
              <a:t>running  </a:t>
            </a:r>
            <a:r>
              <a:rPr sz="2000" dirty="0">
                <a:latin typeface="Calisto MT"/>
                <a:cs typeface="Calisto MT"/>
              </a:rPr>
              <a:t>on </a:t>
            </a:r>
            <a:r>
              <a:rPr sz="2000" spc="-5" dirty="0">
                <a:latin typeface="Calisto MT"/>
                <a:cs typeface="Calisto MT"/>
              </a:rPr>
              <a:t>behalf </a:t>
            </a:r>
            <a:r>
              <a:rPr sz="2000" dirty="0">
                <a:latin typeface="Calisto MT"/>
                <a:cs typeface="Calisto MT"/>
              </a:rPr>
              <a:t>of </a:t>
            </a:r>
            <a:r>
              <a:rPr sz="2000" spc="-5" dirty="0">
                <a:latin typeface="Calisto MT"/>
                <a:cs typeface="Calisto MT"/>
              </a:rPr>
              <a:t>the</a:t>
            </a:r>
            <a:r>
              <a:rPr sz="2000" spc="400" dirty="0">
                <a:latin typeface="Calisto MT"/>
                <a:cs typeface="Calisto MT"/>
              </a:rPr>
              <a:t> </a:t>
            </a:r>
            <a:r>
              <a:rPr sz="2000" spc="-5" dirty="0">
                <a:latin typeface="Calisto MT"/>
                <a:cs typeface="Calisto MT"/>
              </a:rPr>
              <a:t>user</a:t>
            </a:r>
            <a:endParaRPr sz="2000">
              <a:latin typeface="Calisto MT"/>
              <a:cs typeface="Calisto MT"/>
            </a:endParaRPr>
          </a:p>
        </p:txBody>
      </p:sp>
      <p:sp>
        <p:nvSpPr>
          <p:cNvPr id="11" name="object 11"/>
          <p:cNvSpPr/>
          <p:nvPr/>
        </p:nvSpPr>
        <p:spPr>
          <a:xfrm>
            <a:off x="2885439" y="6211452"/>
            <a:ext cx="8696960" cy="635"/>
          </a:xfrm>
          <a:custGeom>
            <a:avLst/>
            <a:gdLst/>
            <a:ahLst/>
            <a:cxnLst/>
            <a:rect l="l" t="t" r="r" b="b"/>
            <a:pathLst>
              <a:path w="6522720" h="635">
                <a:moveTo>
                  <a:pt x="0" y="0"/>
                </a:moveTo>
                <a:lnTo>
                  <a:pt x="6522720" y="12"/>
                </a:lnTo>
              </a:path>
            </a:pathLst>
          </a:custGeom>
          <a:ln w="34925">
            <a:solidFill>
              <a:srgbClr val="3B551A"/>
            </a:solidFill>
          </a:ln>
        </p:spPr>
        <p:txBody>
          <a:bodyPr wrap="square" lIns="0" tIns="0" rIns="0" bIns="0" rtlCol="0"/>
          <a:lstStyle/>
          <a:p>
            <a:endParaRPr/>
          </a:p>
        </p:txBody>
      </p:sp>
      <p:sp>
        <p:nvSpPr>
          <p:cNvPr id="12" name="Slide Number Placeholder 11"/>
          <p:cNvSpPr>
            <a:spLocks noGrp="1"/>
          </p:cNvSpPr>
          <p:nvPr>
            <p:ph type="sldNum" sz="quarter" idx="12"/>
          </p:nvPr>
        </p:nvSpPr>
        <p:spPr/>
        <p:txBody>
          <a:bodyPr/>
          <a:lstStyle/>
          <a:p>
            <a:fld id="{DA8ACAA1-99C5-4F50-B487-84519752EF36}"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Web Security</a:t>
            </a:r>
            <a:endParaRPr lang="en-US" sz="2800" b="1" dirty="0" smtClean="0"/>
          </a:p>
        </p:txBody>
      </p:sp>
      <p:sp>
        <p:nvSpPr>
          <p:cNvPr id="3" name="Content Placeholder 2"/>
          <p:cNvSpPr>
            <a:spLocks noGrp="1"/>
          </p:cNvSpPr>
          <p:nvPr>
            <p:ph idx="1"/>
          </p:nvPr>
        </p:nvSpPr>
        <p:spPr/>
        <p:txBody>
          <a:bodyPr>
            <a:normAutofit lnSpcReduction="10000"/>
          </a:bodyPr>
          <a:lstStyle/>
          <a:p>
            <a:r>
              <a:rPr lang="en-US" sz="3600" b="1" dirty="0" smtClean="0"/>
              <a:t>What is web security?</a:t>
            </a:r>
          </a:p>
          <a:p>
            <a:r>
              <a:rPr lang="en-US" sz="2400" b="1" dirty="0" smtClean="0"/>
              <a:t>Almost everything relies on computers and the Internet now</a:t>
            </a:r>
          </a:p>
          <a:p>
            <a:pPr lvl="1">
              <a:buFont typeface="Wingdings" pitchFamily="2" charset="2"/>
              <a:buChar char="§"/>
            </a:pPr>
            <a:r>
              <a:rPr lang="en-US" sz="2400" dirty="0" smtClean="0"/>
              <a:t>communication (email, cell phones)</a:t>
            </a:r>
          </a:p>
          <a:p>
            <a:pPr lvl="1">
              <a:buFont typeface="Wingdings" pitchFamily="2" charset="2"/>
              <a:buChar char="§"/>
            </a:pPr>
            <a:r>
              <a:rPr lang="en-US" sz="2400" dirty="0" smtClean="0"/>
              <a:t>transportation (car engine systems ,  airplane navigation )</a:t>
            </a:r>
          </a:p>
          <a:p>
            <a:pPr lvl="1">
              <a:buFont typeface="Wingdings" pitchFamily="2" charset="2"/>
              <a:buChar char="§"/>
            </a:pPr>
            <a:r>
              <a:rPr lang="en-US" sz="2400" dirty="0" smtClean="0"/>
              <a:t>medicine (equipment, medical records)</a:t>
            </a:r>
          </a:p>
          <a:p>
            <a:pPr lvl="1">
              <a:buFont typeface="Wingdings" pitchFamily="2" charset="2"/>
              <a:buChar char="§"/>
            </a:pPr>
            <a:r>
              <a:rPr lang="en-US" sz="2400" dirty="0" smtClean="0"/>
              <a:t>shopping (online stores, credit cards)</a:t>
            </a:r>
          </a:p>
          <a:p>
            <a:pPr lvl="1">
              <a:buFont typeface="Wingdings" pitchFamily="2" charset="2"/>
              <a:buChar char="§"/>
            </a:pPr>
            <a:r>
              <a:rPr lang="en-US" sz="2400" dirty="0" smtClean="0"/>
              <a:t>entertainment (digital cable, mp3s)</a:t>
            </a:r>
          </a:p>
          <a:p>
            <a:pPr lvl="1">
              <a:buFont typeface="Wingdings" pitchFamily="2" charset="2"/>
              <a:buChar char="§"/>
            </a:pPr>
            <a:endParaRPr lang="en-US" sz="2400" dirty="0" smtClean="0"/>
          </a:p>
          <a:p>
            <a:pPr algn="just"/>
            <a:r>
              <a:rPr lang="en-US" dirty="0" smtClean="0"/>
              <a:t>Web Security, also known as “Cyber security” involves protecting that information by preventing, detecting, and responding to attacks.</a:t>
            </a:r>
            <a:endParaRPr lang="en-US" dirty="0"/>
          </a:p>
        </p:txBody>
      </p:sp>
      <p:sp>
        <p:nvSpPr>
          <p:cNvPr id="4" name="Slide Number Placeholder 3"/>
          <p:cNvSpPr>
            <a:spLocks noGrp="1"/>
          </p:cNvSpPr>
          <p:nvPr>
            <p:ph type="sldNum" sz="quarter" idx="12"/>
          </p:nvPr>
        </p:nvSpPr>
        <p:spPr/>
        <p:txBody>
          <a:bodyPr/>
          <a:lstStyle/>
          <a:p>
            <a:fld id="{DA8ACAA1-99C5-4F50-B487-84519752EF36}"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Web users do?</a:t>
            </a:r>
            <a:endParaRPr lang="en-US" dirty="0"/>
          </a:p>
        </p:txBody>
      </p:sp>
      <p:sp>
        <p:nvSpPr>
          <p:cNvPr id="3" name="Content Placeholder 2"/>
          <p:cNvSpPr>
            <a:spLocks noGrp="1"/>
          </p:cNvSpPr>
          <p:nvPr>
            <p:ph idx="1"/>
          </p:nvPr>
        </p:nvSpPr>
        <p:spPr/>
        <p:txBody>
          <a:bodyPr>
            <a:normAutofit/>
          </a:bodyPr>
          <a:lstStyle/>
          <a:p>
            <a:pPr algn="just"/>
            <a:r>
              <a:rPr lang="en-US" sz="3600" dirty="0" smtClean="0"/>
              <a:t>The first step in protecting yourself is to recognize the risks and become familiar with some of the terminology associated with them.</a:t>
            </a:r>
            <a:endParaRPr lang="en-US" sz="3600" dirty="0"/>
          </a:p>
        </p:txBody>
      </p:sp>
      <p:sp>
        <p:nvSpPr>
          <p:cNvPr id="4" name="Slide Number Placeholder 3"/>
          <p:cNvSpPr>
            <a:spLocks noGrp="1"/>
          </p:cNvSpPr>
          <p:nvPr>
            <p:ph type="sldNum" sz="quarter" idx="12"/>
          </p:nvPr>
        </p:nvSpPr>
        <p:spPr/>
        <p:txBody>
          <a:bodyPr/>
          <a:lstStyle/>
          <a:p>
            <a:fld id="{DA8ACAA1-99C5-4F50-B487-84519752EF36}"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Security: Terminologies</a:t>
            </a:r>
            <a:endParaRPr lang="en-US" dirty="0"/>
          </a:p>
        </p:txBody>
      </p:sp>
      <p:sp>
        <p:nvSpPr>
          <p:cNvPr id="3" name="Content Placeholder 2"/>
          <p:cNvSpPr>
            <a:spLocks noGrp="1"/>
          </p:cNvSpPr>
          <p:nvPr>
            <p:ph idx="1"/>
          </p:nvPr>
        </p:nvSpPr>
        <p:spPr/>
        <p:txBody>
          <a:bodyPr>
            <a:normAutofit/>
          </a:bodyPr>
          <a:lstStyle/>
          <a:p>
            <a:pPr algn="just"/>
            <a:r>
              <a:rPr lang="en-US" b="1" dirty="0" smtClean="0"/>
              <a:t>Hacker – people who seek to exploit </a:t>
            </a:r>
            <a:r>
              <a:rPr lang="en-US" dirty="0" smtClean="0"/>
              <a:t>weaknesses in software and computer systems for their own gain.</a:t>
            </a:r>
          </a:p>
          <a:p>
            <a:pPr algn="just"/>
            <a:r>
              <a:rPr lang="en-US" b="1" dirty="0" smtClean="0"/>
              <a:t>Viruses – It you to actually do something </a:t>
            </a:r>
            <a:r>
              <a:rPr lang="en-US" dirty="0" smtClean="0"/>
              <a:t>before it infects your computer. This action could be opening an email attachment or going to a particular web page.</a:t>
            </a:r>
          </a:p>
          <a:p>
            <a:pPr algn="just"/>
            <a:r>
              <a:rPr lang="en-US" b="1" dirty="0" smtClean="0"/>
              <a:t>Worms - Worms propagate without user </a:t>
            </a:r>
            <a:r>
              <a:rPr lang="en-US" dirty="0" smtClean="0"/>
              <a:t>intervention. Once the victim computer has been infected the worm will attempt to find and infect other computers.</a:t>
            </a:r>
          </a:p>
          <a:p>
            <a:pPr algn="just"/>
            <a:r>
              <a:rPr lang="en-US" b="1" dirty="0" smtClean="0"/>
              <a:t>Trojan horses - A Trojan horse program </a:t>
            </a:r>
            <a:r>
              <a:rPr lang="en-US" dirty="0" smtClean="0"/>
              <a:t>is software that claims to be one thing while in fact doing something different behind the scenes. </a:t>
            </a:r>
          </a:p>
          <a:p>
            <a:pPr algn="just"/>
            <a:r>
              <a:rPr lang="en-US" b="1" dirty="0" err="1" smtClean="0"/>
              <a:t>Ransomware</a:t>
            </a:r>
            <a:r>
              <a:rPr lang="en-US" b="1" dirty="0" smtClean="0"/>
              <a:t> :  </a:t>
            </a:r>
            <a:r>
              <a:rPr lang="en-US" dirty="0" smtClean="0"/>
              <a:t>A form of </a:t>
            </a:r>
            <a:r>
              <a:rPr lang="en-US" dirty="0" err="1" smtClean="0"/>
              <a:t>trojan</a:t>
            </a:r>
            <a:r>
              <a:rPr lang="en-US" dirty="0" smtClean="0"/>
              <a:t> that has been around since 1989 (as the “PC CYBORG” </a:t>
            </a:r>
            <a:r>
              <a:rPr lang="en-US" dirty="0" err="1" smtClean="0"/>
              <a:t>trojan</a:t>
            </a:r>
            <a:r>
              <a:rPr lang="en-US" dirty="0" smtClean="0"/>
              <a:t>)  It infects the target computer by encrypting the owner's personal files.  The victim is then contacted and offered a key to decrypt the files in exchange for cash</a:t>
            </a:r>
            <a:endParaRPr lang="en-US" dirty="0"/>
          </a:p>
        </p:txBody>
      </p:sp>
      <p:sp>
        <p:nvSpPr>
          <p:cNvPr id="4" name="Slide Number Placeholder 3"/>
          <p:cNvSpPr>
            <a:spLocks noGrp="1"/>
          </p:cNvSpPr>
          <p:nvPr>
            <p:ph type="sldNum" sz="quarter" idx="12"/>
          </p:nvPr>
        </p:nvSpPr>
        <p:spPr/>
        <p:txBody>
          <a:bodyPr/>
          <a:lstStyle/>
          <a:p>
            <a:fld id="{DA8ACAA1-99C5-4F50-B487-84519752EF36}"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KeyLoggers</a:t>
            </a:r>
            <a:r>
              <a:rPr lang="en-US" b="1" dirty="0" smtClean="0"/>
              <a:t>:</a:t>
            </a:r>
            <a:endParaRPr lang="en-US" dirty="0"/>
          </a:p>
        </p:txBody>
      </p:sp>
      <p:sp>
        <p:nvSpPr>
          <p:cNvPr id="3" name="Content Placeholder 2"/>
          <p:cNvSpPr>
            <a:spLocks noGrp="1"/>
          </p:cNvSpPr>
          <p:nvPr>
            <p:ph idx="1"/>
          </p:nvPr>
        </p:nvSpPr>
        <p:spPr/>
        <p:txBody>
          <a:bodyPr>
            <a:normAutofit/>
          </a:bodyPr>
          <a:lstStyle/>
          <a:p>
            <a:r>
              <a:rPr lang="en-US" dirty="0" smtClean="0"/>
              <a:t>Traditionally, </a:t>
            </a:r>
            <a:r>
              <a:rPr lang="en-US" dirty="0" err="1" smtClean="0"/>
              <a:t>Keyloggers</a:t>
            </a:r>
            <a:r>
              <a:rPr lang="en-US" dirty="0" smtClean="0"/>
              <a:t> are software that monitor user activity such as keys typed using keyboard.</a:t>
            </a:r>
          </a:p>
          <a:p>
            <a:r>
              <a:rPr lang="en-US" dirty="0" smtClean="0"/>
              <a:t>Modern </a:t>
            </a:r>
            <a:r>
              <a:rPr lang="en-US" dirty="0" err="1" smtClean="0"/>
              <a:t>keyloggers</a:t>
            </a:r>
            <a:r>
              <a:rPr lang="en-US" dirty="0" smtClean="0"/>
              <a:t> can, </a:t>
            </a:r>
          </a:p>
          <a:p>
            <a:pPr marL="749808" lvl="1" indent="-457200">
              <a:buFont typeface="Wingdings" pitchFamily="2" charset="2"/>
              <a:buChar char="§"/>
            </a:pPr>
            <a:r>
              <a:rPr lang="en-US" dirty="0" smtClean="0"/>
              <a:t>Record keystrokes on keyboard</a:t>
            </a:r>
          </a:p>
          <a:p>
            <a:pPr marL="749808" lvl="1" indent="-457200">
              <a:buFont typeface="Wingdings" pitchFamily="2" charset="2"/>
              <a:buChar char="§"/>
            </a:pPr>
            <a:r>
              <a:rPr lang="en-US" dirty="0" smtClean="0"/>
              <a:t>Record mouse movement and clicks </a:t>
            </a:r>
          </a:p>
          <a:p>
            <a:pPr marL="749808" lvl="1" indent="-457200">
              <a:buFont typeface="Wingdings" pitchFamily="2" charset="2"/>
              <a:buChar char="§"/>
            </a:pPr>
            <a:r>
              <a:rPr lang="en-US" dirty="0" smtClean="0"/>
              <a:t>Record menus that are invoked</a:t>
            </a:r>
          </a:p>
          <a:p>
            <a:r>
              <a:rPr lang="en-US" dirty="0" smtClean="0"/>
              <a:t>Take screenshots of the desktop at predefined intervals (like 1 screenshot every second) Such recorded data could be uploaded in real-time or when internet connection becomes available, by,</a:t>
            </a:r>
          </a:p>
          <a:p>
            <a:pPr lvl="1">
              <a:buFont typeface="Wingdings" pitchFamily="2" charset="2"/>
              <a:buChar char="§"/>
            </a:pPr>
            <a:r>
              <a:rPr lang="en-US" dirty="0" smtClean="0"/>
              <a:t>Email attachment</a:t>
            </a:r>
          </a:p>
          <a:p>
            <a:pPr lvl="1">
              <a:buFont typeface="Wingdings" pitchFamily="2" charset="2"/>
              <a:buChar char="§"/>
            </a:pPr>
            <a:r>
              <a:rPr lang="en-US" dirty="0" smtClean="0"/>
              <a:t>File Transfer (FTP)</a:t>
            </a:r>
            <a:endParaRPr lang="en-US" dirty="0"/>
          </a:p>
        </p:txBody>
      </p:sp>
      <p:sp>
        <p:nvSpPr>
          <p:cNvPr id="4" name="Slide Number Placeholder 3"/>
          <p:cNvSpPr>
            <a:spLocks noGrp="1"/>
          </p:cNvSpPr>
          <p:nvPr>
            <p:ph type="sldNum" sz="quarter" idx="12"/>
          </p:nvPr>
        </p:nvSpPr>
        <p:spPr/>
        <p:txBody>
          <a:bodyPr/>
          <a:lstStyle/>
          <a:p>
            <a:fld id="{DA8ACAA1-99C5-4F50-B487-84519752EF36}"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Keylogger Prevention :</a:t>
            </a:r>
            <a:endParaRPr lang="en-US" b="1" dirty="0"/>
          </a:p>
        </p:txBody>
      </p:sp>
      <p:sp>
        <p:nvSpPr>
          <p:cNvPr id="3" name="Content Placeholder 2"/>
          <p:cNvSpPr>
            <a:spLocks noGrp="1"/>
          </p:cNvSpPr>
          <p:nvPr>
            <p:ph idx="1"/>
          </p:nvPr>
        </p:nvSpPr>
        <p:spPr>
          <a:xfrm>
            <a:off x="877824" y="1845734"/>
            <a:ext cx="5401056" cy="4023360"/>
          </a:xfrm>
        </p:spPr>
        <p:txBody>
          <a:bodyPr>
            <a:normAutofit fontScale="85000" lnSpcReduction="20000"/>
          </a:bodyPr>
          <a:lstStyle/>
          <a:p>
            <a:pPr lvl="1">
              <a:buFont typeface="Wingdings" pitchFamily="2" charset="2"/>
              <a:buChar char="§"/>
            </a:pPr>
            <a:r>
              <a:rPr lang="en-US" sz="2200" dirty="0" smtClean="0"/>
              <a:t>Use Anti-Spyware (prevention)</a:t>
            </a:r>
          </a:p>
          <a:p>
            <a:pPr lvl="1">
              <a:buFont typeface="Wingdings" pitchFamily="2" charset="2"/>
              <a:buChar char="§"/>
            </a:pPr>
            <a:r>
              <a:rPr lang="en-US" sz="2200" dirty="0" smtClean="0"/>
              <a:t>Firewall (manual detection)</a:t>
            </a:r>
          </a:p>
          <a:p>
            <a:pPr lvl="1">
              <a:buFont typeface="Wingdings" pitchFamily="2" charset="2"/>
              <a:buChar char="§"/>
            </a:pPr>
            <a:r>
              <a:rPr lang="en-US" sz="2200" dirty="0" smtClean="0"/>
              <a:t>Automatic Form fillers (protection from </a:t>
            </a:r>
            <a:r>
              <a:rPr lang="en-US" sz="2200" dirty="0" err="1" smtClean="0"/>
              <a:t>keylogging</a:t>
            </a:r>
            <a:r>
              <a:rPr lang="en-US" sz="2200" dirty="0" smtClean="0"/>
              <a:t>)</a:t>
            </a:r>
          </a:p>
          <a:p>
            <a:pPr lvl="1">
              <a:buFont typeface="Wingdings" pitchFamily="2" charset="2"/>
              <a:buChar char="§"/>
            </a:pPr>
            <a:r>
              <a:rPr lang="en-US" sz="2200" dirty="0" smtClean="0"/>
              <a:t>In public (insecure) places,</a:t>
            </a:r>
          </a:p>
          <a:p>
            <a:r>
              <a:rPr lang="en-US" sz="2400" dirty="0" smtClean="0"/>
              <a:t>-use on-screen keyboards</a:t>
            </a:r>
          </a:p>
          <a:p>
            <a:r>
              <a:rPr lang="en-US" sz="2400" dirty="0" smtClean="0"/>
              <a:t>(START-&gt; ALL PROGRAMS -&gt;ACCESSORIES -&gt; ACCESSIBILTY -&gt; ON-SCREEN KEYBOARD)</a:t>
            </a:r>
          </a:p>
          <a:p>
            <a:r>
              <a:rPr lang="en-US" sz="2400" b="1" dirty="0" smtClean="0"/>
              <a:t>Firewalls: </a:t>
            </a:r>
            <a:r>
              <a:rPr lang="en-US" sz="2400" dirty="0" smtClean="0"/>
              <a:t>Mechanism for content regulation and data filtering </a:t>
            </a:r>
          </a:p>
          <a:p>
            <a:pPr lvl="1">
              <a:buFont typeface="Wingdings" pitchFamily="2" charset="2"/>
              <a:buChar char="§"/>
            </a:pPr>
            <a:r>
              <a:rPr lang="en-US" sz="2200" dirty="0" smtClean="0"/>
              <a:t>Blocking unwanted traffic from entering the </a:t>
            </a:r>
            <a:r>
              <a:rPr lang="en-US" sz="2200" dirty="0" err="1" smtClean="0"/>
              <a:t>subnetwork</a:t>
            </a:r>
            <a:r>
              <a:rPr lang="en-US" sz="2200" dirty="0" smtClean="0"/>
              <a:t> (inbound)</a:t>
            </a:r>
          </a:p>
          <a:p>
            <a:pPr lvl="1">
              <a:buFont typeface="Wingdings" pitchFamily="2" charset="2"/>
              <a:buChar char="§"/>
            </a:pPr>
            <a:r>
              <a:rPr lang="en-US" sz="2200" dirty="0" smtClean="0"/>
              <a:t>Preventing subnet users' use of </a:t>
            </a:r>
            <a:r>
              <a:rPr lang="en-US" sz="2200" dirty="0" err="1" smtClean="0"/>
              <a:t>unauthorised</a:t>
            </a:r>
            <a:r>
              <a:rPr lang="en-US" sz="2200" dirty="0" smtClean="0"/>
              <a:t> material/sites (outbound)</a:t>
            </a:r>
            <a:endParaRPr lang="en-US" sz="2200" dirty="0"/>
          </a:p>
        </p:txBody>
      </p:sp>
      <p:sp>
        <p:nvSpPr>
          <p:cNvPr id="4" name="Slide Number Placeholder 3"/>
          <p:cNvSpPr>
            <a:spLocks noGrp="1"/>
          </p:cNvSpPr>
          <p:nvPr>
            <p:ph type="sldNum" sz="quarter" idx="12"/>
          </p:nvPr>
        </p:nvSpPr>
        <p:spPr/>
        <p:txBody>
          <a:bodyPr/>
          <a:lstStyle/>
          <a:p>
            <a:fld id="{DA8ACAA1-99C5-4F50-B487-84519752EF36}" type="slidenum">
              <a:rPr lang="en-US" smtClean="0"/>
              <a:pPr/>
              <a:t>26</a:t>
            </a:fld>
            <a:endParaRPr lang="en-US"/>
          </a:p>
        </p:txBody>
      </p:sp>
      <p:pic>
        <p:nvPicPr>
          <p:cNvPr id="5" name="Picture 4" descr="virtual key board.jpg"/>
          <p:cNvPicPr>
            <a:picLocks noChangeAspect="1"/>
          </p:cNvPicPr>
          <p:nvPr/>
        </p:nvPicPr>
        <p:blipFill>
          <a:blip r:embed="rId2"/>
          <a:stretch>
            <a:fillRect/>
          </a:stretch>
        </p:blipFill>
        <p:spPr>
          <a:xfrm>
            <a:off x="6364224" y="1853185"/>
            <a:ext cx="5072365" cy="3938015"/>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Aspects of data Security</a:t>
            </a:r>
            <a:endParaRPr lang="en-US" b="1" dirty="0"/>
          </a:p>
        </p:txBody>
      </p:sp>
      <p:sp>
        <p:nvSpPr>
          <p:cNvPr id="3" name="Content Placeholder 2"/>
          <p:cNvSpPr>
            <a:spLocks noGrp="1"/>
          </p:cNvSpPr>
          <p:nvPr>
            <p:ph idx="1"/>
          </p:nvPr>
        </p:nvSpPr>
        <p:spPr>
          <a:xfrm>
            <a:off x="1097280" y="1845734"/>
            <a:ext cx="10058400" cy="4347802"/>
          </a:xfrm>
        </p:spPr>
        <p:txBody>
          <a:bodyPr>
            <a:noAutofit/>
          </a:bodyPr>
          <a:lstStyle/>
          <a:p>
            <a:pPr algn="just"/>
            <a:r>
              <a:rPr lang="en-US" sz="2400" b="1" dirty="0" smtClean="0"/>
              <a:t>Privacy</a:t>
            </a:r>
            <a:r>
              <a:rPr lang="en-US" sz="2400" dirty="0" smtClean="0"/>
              <a:t> : Keeping your information private , Your personal details are a valuable asset Businesses are increasingly looking to target individuals more effectively, data about those individuals is in demand Buying and selling lists of email addresses and demographic details is big business</a:t>
            </a:r>
          </a:p>
          <a:p>
            <a:pPr algn="just"/>
            <a:r>
              <a:rPr lang="en-US" sz="2400" b="1" dirty="0" smtClean="0"/>
              <a:t>Integrity</a:t>
            </a:r>
            <a:r>
              <a:rPr lang="en-US" sz="2400" dirty="0" smtClean="0"/>
              <a:t> : Knowing that the information has not been changed , Maintaining the data integrity of any communication is vital. Integrity can be preserved by using strong encryption methods. Even if an intruder see the transmission, it would be useless since its encrypted.</a:t>
            </a:r>
          </a:p>
          <a:p>
            <a:pPr algn="just"/>
            <a:r>
              <a:rPr lang="en-US" sz="2400" b="1" dirty="0" smtClean="0"/>
              <a:t>Authenticity</a:t>
            </a:r>
            <a:r>
              <a:rPr lang="en-US" sz="2400" dirty="0" smtClean="0"/>
              <a:t> :  Knowing who sent the information  , We need to authenticate a message to make sure it was sent by the correct person. Digital signature is used for the purpose Public key ,  Private key method can also be used to authenticate.</a:t>
            </a:r>
            <a:endParaRPr lang="en-US" sz="2400" dirty="0"/>
          </a:p>
        </p:txBody>
      </p:sp>
      <p:sp>
        <p:nvSpPr>
          <p:cNvPr id="4" name="Slide Number Placeholder 3"/>
          <p:cNvSpPr>
            <a:spLocks noGrp="1"/>
          </p:cNvSpPr>
          <p:nvPr>
            <p:ph type="sldNum" sz="quarter" idx="12"/>
          </p:nvPr>
        </p:nvSpPr>
        <p:spPr/>
        <p:txBody>
          <a:bodyPr/>
          <a:lstStyle/>
          <a:p>
            <a:fld id="{DA8ACAA1-99C5-4F50-B487-84519752EF36}"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Security Issues</a:t>
            </a:r>
            <a:endParaRPr lang="en-US" dirty="0"/>
          </a:p>
        </p:txBody>
      </p:sp>
      <p:sp>
        <p:nvSpPr>
          <p:cNvPr id="3" name="Content Placeholder 2"/>
          <p:cNvSpPr>
            <a:spLocks noGrp="1"/>
          </p:cNvSpPr>
          <p:nvPr>
            <p:ph idx="1"/>
          </p:nvPr>
        </p:nvSpPr>
        <p:spPr/>
        <p:txBody>
          <a:bodyPr>
            <a:normAutofit fontScale="92500" lnSpcReduction="10000"/>
          </a:bodyPr>
          <a:lstStyle/>
          <a:p>
            <a:pPr lvl="1">
              <a:buFont typeface="Wingdings" pitchFamily="2" charset="2"/>
              <a:buChar char="§"/>
            </a:pPr>
            <a:r>
              <a:rPr lang="en-US" dirty="0" smtClean="0"/>
              <a:t>Malicious websites</a:t>
            </a:r>
          </a:p>
          <a:p>
            <a:pPr lvl="1">
              <a:buFont typeface="Wingdings" pitchFamily="2" charset="2"/>
              <a:buChar char="§"/>
            </a:pPr>
            <a:r>
              <a:rPr lang="en-US" dirty="0" smtClean="0"/>
              <a:t>SPAM</a:t>
            </a:r>
          </a:p>
          <a:p>
            <a:pPr lvl="1">
              <a:buFont typeface="Wingdings" pitchFamily="2" charset="2"/>
              <a:buChar char="§"/>
            </a:pPr>
            <a:r>
              <a:rPr lang="en-US" dirty="0" smtClean="0"/>
              <a:t>419 Scams</a:t>
            </a:r>
          </a:p>
          <a:p>
            <a:pPr lvl="1">
              <a:buFont typeface="Wingdings" pitchFamily="2" charset="2"/>
              <a:buChar char="§"/>
            </a:pPr>
            <a:r>
              <a:rPr lang="en-US" dirty="0" smtClean="0"/>
              <a:t>Phishing</a:t>
            </a:r>
          </a:p>
          <a:p>
            <a:pPr lvl="1">
              <a:buFont typeface="Wingdings" pitchFamily="2" charset="2"/>
              <a:buChar char="§"/>
            </a:pPr>
            <a:r>
              <a:rPr lang="en-US" dirty="0" smtClean="0"/>
              <a:t>DDOS</a:t>
            </a:r>
          </a:p>
          <a:p>
            <a:pPr lvl="1">
              <a:buFont typeface="Wingdings" pitchFamily="2" charset="2"/>
              <a:buChar char="§"/>
            </a:pPr>
            <a:r>
              <a:rPr lang="en-US" dirty="0" err="1" smtClean="0"/>
              <a:t>Botnets</a:t>
            </a:r>
            <a:endParaRPr lang="en-US" dirty="0" smtClean="0"/>
          </a:p>
          <a:p>
            <a:r>
              <a:rPr lang="en-US" dirty="0" smtClean="0"/>
              <a:t>(All aspects are inter-related)</a:t>
            </a:r>
          </a:p>
          <a:p>
            <a:r>
              <a:rPr lang="en-US" dirty="0" smtClean="0"/>
              <a:t> Phishing : This is a method of luring an unsuspecting user into giving out their username and password for a secure web resource, usually a bank or credit card account. </a:t>
            </a:r>
          </a:p>
          <a:p>
            <a:pPr lvl="1">
              <a:buFont typeface="Wingdings" pitchFamily="2" charset="2"/>
              <a:buChar char="§"/>
            </a:pPr>
            <a:r>
              <a:rPr lang="en-US" dirty="0" smtClean="0"/>
              <a:t>Usually achieved by creating a website identical to the secure site</a:t>
            </a:r>
          </a:p>
          <a:p>
            <a:pPr lvl="1">
              <a:buFont typeface="Wingdings" pitchFamily="2" charset="2"/>
              <a:buChar char="§"/>
            </a:pPr>
            <a:r>
              <a:rPr lang="en-US" dirty="0" smtClean="0"/>
              <a:t>User is sent email requesting them to log in, and providing a link to the bogus site</a:t>
            </a:r>
          </a:p>
          <a:p>
            <a:pPr lvl="1">
              <a:buFont typeface="Wingdings" pitchFamily="2" charset="2"/>
              <a:buChar char="§"/>
            </a:pPr>
            <a:r>
              <a:rPr lang="en-US" dirty="0" smtClean="0"/>
              <a:t>When user logs in, password is stored and used to access the account by the attacker</a:t>
            </a:r>
          </a:p>
          <a:p>
            <a:pPr lvl="1">
              <a:buFont typeface="Wingdings" pitchFamily="2" charset="2"/>
              <a:buChar char="§"/>
            </a:pPr>
            <a:r>
              <a:rPr lang="en-US" dirty="0" smtClean="0"/>
              <a:t>Difficult to guard against, particularly if using HTML email</a:t>
            </a:r>
            <a:endParaRPr lang="en-US" dirty="0"/>
          </a:p>
        </p:txBody>
      </p:sp>
      <p:sp>
        <p:nvSpPr>
          <p:cNvPr id="4" name="Slide Number Placeholder 3"/>
          <p:cNvSpPr>
            <a:spLocks noGrp="1"/>
          </p:cNvSpPr>
          <p:nvPr>
            <p:ph type="sldNum" sz="quarter" idx="12"/>
          </p:nvPr>
        </p:nvSpPr>
        <p:spPr/>
        <p:txBody>
          <a:bodyPr/>
          <a:lstStyle/>
          <a:p>
            <a:fld id="{DA8ACAA1-99C5-4F50-B487-84519752EF36}"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Phishing</a:t>
            </a:r>
            <a:endParaRPr lang="en-US" dirty="0"/>
          </a:p>
        </p:txBody>
      </p:sp>
      <p:sp>
        <p:nvSpPr>
          <p:cNvPr id="3" name="Content Placeholder 2"/>
          <p:cNvSpPr>
            <a:spLocks noGrp="1"/>
          </p:cNvSpPr>
          <p:nvPr>
            <p:ph idx="1"/>
          </p:nvPr>
        </p:nvSpPr>
        <p:spPr>
          <a:xfrm>
            <a:off x="1097280" y="1845734"/>
            <a:ext cx="10058400" cy="4311226"/>
          </a:xfrm>
        </p:spPr>
        <p:txBody>
          <a:bodyPr>
            <a:normAutofit fontScale="77500" lnSpcReduction="20000"/>
          </a:bodyPr>
          <a:lstStyle/>
          <a:p>
            <a:r>
              <a:rPr lang="en-US" b="1" dirty="0" smtClean="0"/>
              <a:t>Phishing Email sample:</a:t>
            </a:r>
          </a:p>
          <a:p>
            <a:r>
              <a:rPr lang="en-US" b="1" dirty="0" smtClean="0"/>
              <a:t>Subject: Verify your E-mail with Citibank</a:t>
            </a:r>
          </a:p>
          <a:p>
            <a:r>
              <a:rPr lang="en-US" dirty="0" smtClean="0"/>
              <a:t>This email was sent by the Citibank server to verify your E-mail address. You must complete this process by clicking on the link below and entering in the small window your Citibank ATM/Debit Card number and PIN that you use on ATM.</a:t>
            </a:r>
          </a:p>
          <a:p>
            <a:r>
              <a:rPr lang="en-US" dirty="0" smtClean="0"/>
              <a:t>This is done for your protection - because some of our members no longer have access to their email addresses and we must verify it.</a:t>
            </a:r>
          </a:p>
          <a:p>
            <a:r>
              <a:rPr lang="en-US" dirty="0" smtClean="0"/>
              <a:t>To verify your E-mail address and access your bank account, click on the link below:</a:t>
            </a:r>
          </a:p>
          <a:p>
            <a:r>
              <a:rPr lang="en-US" b="1" dirty="0" smtClean="0"/>
              <a:t>https://web.da-us.citibank.com/signin/citifi/scripts/email_verify.jsp</a:t>
            </a:r>
          </a:p>
          <a:p>
            <a:r>
              <a:rPr lang="en-US" dirty="0" smtClean="0"/>
              <a:t>Thank you for using Citibank</a:t>
            </a:r>
          </a:p>
          <a:p>
            <a:r>
              <a:rPr lang="en-US" dirty="0" smtClean="0"/>
              <a:t>The link uses an anchor text, and the actual website opens as,</a:t>
            </a:r>
          </a:p>
          <a:p>
            <a:r>
              <a:rPr lang="en-US" dirty="0" smtClean="0">
                <a:hlinkClick r:id="rId2"/>
              </a:rPr>
              <a:t>http://citibusinessonline.da.us.citibank.com.citionline.ru/</a:t>
            </a:r>
            <a:r>
              <a:rPr lang="en-US" dirty="0" smtClean="0"/>
              <a:t>...</a:t>
            </a:r>
          </a:p>
          <a:p>
            <a:r>
              <a:rPr lang="en-US" dirty="0" smtClean="0"/>
              <a:t>Instead of,</a:t>
            </a:r>
          </a:p>
          <a:p>
            <a:r>
              <a:rPr lang="en-US" b="1" dirty="0" smtClean="0"/>
              <a:t>http://www.citibank.com/us/index.htm</a:t>
            </a:r>
            <a:endParaRPr lang="en-US" dirty="0"/>
          </a:p>
        </p:txBody>
      </p:sp>
      <p:sp>
        <p:nvSpPr>
          <p:cNvPr id="4" name="Slide Number Placeholder 3"/>
          <p:cNvSpPr>
            <a:spLocks noGrp="1"/>
          </p:cNvSpPr>
          <p:nvPr>
            <p:ph type="sldNum" sz="quarter" idx="12"/>
          </p:nvPr>
        </p:nvSpPr>
        <p:spPr/>
        <p:txBody>
          <a:bodyPr/>
          <a:lstStyle/>
          <a:p>
            <a:fld id="{DA8ACAA1-99C5-4F50-B487-84519752EF36}"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097865" y="890916"/>
            <a:ext cx="3459480" cy="750847"/>
          </a:xfrm>
          <a:prstGeom prst="rect">
            <a:avLst/>
          </a:prstGeom>
        </p:spPr>
        <p:txBody>
          <a:bodyPr vert="horz" wrap="square" lIns="0" tIns="12065" rIns="0" bIns="0" rtlCol="0">
            <a:spAutoFit/>
          </a:bodyPr>
          <a:lstStyle/>
          <a:p>
            <a:pPr marL="12700">
              <a:lnSpc>
                <a:spcPct val="100000"/>
              </a:lnSpc>
              <a:spcBef>
                <a:spcPts val="95"/>
              </a:spcBef>
            </a:pPr>
            <a:r>
              <a:rPr spc="5" dirty="0"/>
              <a:t>Intruders</a:t>
            </a:r>
          </a:p>
        </p:txBody>
      </p:sp>
      <p:sp>
        <p:nvSpPr>
          <p:cNvPr id="5" name="object 5"/>
          <p:cNvSpPr/>
          <p:nvPr/>
        </p:nvSpPr>
        <p:spPr>
          <a:xfrm>
            <a:off x="879839" y="2050033"/>
            <a:ext cx="3365500" cy="3840479"/>
          </a:xfrm>
          <a:custGeom>
            <a:avLst/>
            <a:gdLst/>
            <a:ahLst/>
            <a:cxnLst/>
            <a:rect l="l" t="t" r="r" b="b"/>
            <a:pathLst>
              <a:path w="2524125" h="3840479">
                <a:moveTo>
                  <a:pt x="2271407" y="0"/>
                </a:moveTo>
                <a:lnTo>
                  <a:pt x="252361" y="0"/>
                </a:lnTo>
                <a:lnTo>
                  <a:pt x="207000" y="4067"/>
                </a:lnTo>
                <a:lnTo>
                  <a:pt x="164306" y="15793"/>
                </a:lnTo>
                <a:lnTo>
                  <a:pt x="124992" y="34464"/>
                </a:lnTo>
                <a:lnTo>
                  <a:pt x="89770" y="59365"/>
                </a:lnTo>
                <a:lnTo>
                  <a:pt x="59354" y="89784"/>
                </a:lnTo>
                <a:lnTo>
                  <a:pt x="34456" y="125005"/>
                </a:lnTo>
                <a:lnTo>
                  <a:pt x="15789" y="164316"/>
                </a:lnTo>
                <a:lnTo>
                  <a:pt x="4066" y="207001"/>
                </a:lnTo>
                <a:lnTo>
                  <a:pt x="0" y="252349"/>
                </a:lnTo>
                <a:lnTo>
                  <a:pt x="0" y="3587788"/>
                </a:lnTo>
                <a:lnTo>
                  <a:pt x="4066" y="3633152"/>
                </a:lnTo>
                <a:lnTo>
                  <a:pt x="15789" y="3675849"/>
                </a:lnTo>
                <a:lnTo>
                  <a:pt x="34456" y="3715166"/>
                </a:lnTo>
                <a:lnTo>
                  <a:pt x="59354" y="3750389"/>
                </a:lnTo>
                <a:lnTo>
                  <a:pt x="89770" y="3780807"/>
                </a:lnTo>
                <a:lnTo>
                  <a:pt x="124992" y="3805705"/>
                </a:lnTo>
                <a:lnTo>
                  <a:pt x="164306" y="3824373"/>
                </a:lnTo>
                <a:lnTo>
                  <a:pt x="207000" y="3836096"/>
                </a:lnTo>
                <a:lnTo>
                  <a:pt x="252361" y="3840162"/>
                </a:lnTo>
                <a:lnTo>
                  <a:pt x="2271407" y="3840162"/>
                </a:lnTo>
                <a:lnTo>
                  <a:pt x="2316754" y="3836096"/>
                </a:lnTo>
                <a:lnTo>
                  <a:pt x="2359440" y="3824373"/>
                </a:lnTo>
                <a:lnTo>
                  <a:pt x="2398751" y="3805705"/>
                </a:lnTo>
                <a:lnTo>
                  <a:pt x="2433972" y="3780807"/>
                </a:lnTo>
                <a:lnTo>
                  <a:pt x="2464391" y="3750389"/>
                </a:lnTo>
                <a:lnTo>
                  <a:pt x="2489292" y="3715166"/>
                </a:lnTo>
                <a:lnTo>
                  <a:pt x="2507963" y="3675849"/>
                </a:lnTo>
                <a:lnTo>
                  <a:pt x="2519689" y="3633152"/>
                </a:lnTo>
                <a:lnTo>
                  <a:pt x="2523756" y="3587788"/>
                </a:lnTo>
                <a:lnTo>
                  <a:pt x="2523756" y="252349"/>
                </a:lnTo>
                <a:lnTo>
                  <a:pt x="2519689" y="207001"/>
                </a:lnTo>
                <a:lnTo>
                  <a:pt x="2507963" y="164316"/>
                </a:lnTo>
                <a:lnTo>
                  <a:pt x="2489292" y="125005"/>
                </a:lnTo>
                <a:lnTo>
                  <a:pt x="2464391" y="89784"/>
                </a:lnTo>
                <a:lnTo>
                  <a:pt x="2433972" y="59365"/>
                </a:lnTo>
                <a:lnTo>
                  <a:pt x="2398751" y="34464"/>
                </a:lnTo>
                <a:lnTo>
                  <a:pt x="2359440" y="15793"/>
                </a:lnTo>
                <a:lnTo>
                  <a:pt x="2316754" y="4067"/>
                </a:lnTo>
                <a:lnTo>
                  <a:pt x="2271407" y="0"/>
                </a:lnTo>
                <a:close/>
              </a:path>
            </a:pathLst>
          </a:custGeom>
          <a:solidFill>
            <a:srgbClr val="FFFFFF"/>
          </a:solidFill>
        </p:spPr>
        <p:txBody>
          <a:bodyPr wrap="square" lIns="0" tIns="0" rIns="0" bIns="0" rtlCol="0"/>
          <a:lstStyle/>
          <a:p>
            <a:endParaRPr/>
          </a:p>
        </p:txBody>
      </p:sp>
      <p:sp>
        <p:nvSpPr>
          <p:cNvPr id="6" name="object 6"/>
          <p:cNvSpPr/>
          <p:nvPr/>
        </p:nvSpPr>
        <p:spPr>
          <a:xfrm>
            <a:off x="879839" y="2050033"/>
            <a:ext cx="3365500" cy="3840479"/>
          </a:xfrm>
          <a:custGeom>
            <a:avLst/>
            <a:gdLst/>
            <a:ahLst/>
            <a:cxnLst/>
            <a:rect l="l" t="t" r="r" b="b"/>
            <a:pathLst>
              <a:path w="2524125" h="3840479">
                <a:moveTo>
                  <a:pt x="0" y="252349"/>
                </a:moveTo>
                <a:lnTo>
                  <a:pt x="4066" y="207001"/>
                </a:lnTo>
                <a:lnTo>
                  <a:pt x="15789" y="164316"/>
                </a:lnTo>
                <a:lnTo>
                  <a:pt x="34456" y="125005"/>
                </a:lnTo>
                <a:lnTo>
                  <a:pt x="59354" y="89784"/>
                </a:lnTo>
                <a:lnTo>
                  <a:pt x="89770" y="59365"/>
                </a:lnTo>
                <a:lnTo>
                  <a:pt x="124992" y="34464"/>
                </a:lnTo>
                <a:lnTo>
                  <a:pt x="164306" y="15793"/>
                </a:lnTo>
                <a:lnTo>
                  <a:pt x="207000" y="4067"/>
                </a:lnTo>
                <a:lnTo>
                  <a:pt x="252361" y="0"/>
                </a:lnTo>
                <a:lnTo>
                  <a:pt x="2271407" y="0"/>
                </a:lnTo>
                <a:lnTo>
                  <a:pt x="2316754" y="4067"/>
                </a:lnTo>
                <a:lnTo>
                  <a:pt x="2359440" y="15793"/>
                </a:lnTo>
                <a:lnTo>
                  <a:pt x="2398751" y="34464"/>
                </a:lnTo>
                <a:lnTo>
                  <a:pt x="2433972" y="59365"/>
                </a:lnTo>
                <a:lnTo>
                  <a:pt x="2464391" y="89784"/>
                </a:lnTo>
                <a:lnTo>
                  <a:pt x="2489292" y="125005"/>
                </a:lnTo>
                <a:lnTo>
                  <a:pt x="2507963" y="164316"/>
                </a:lnTo>
                <a:lnTo>
                  <a:pt x="2519689" y="207001"/>
                </a:lnTo>
                <a:lnTo>
                  <a:pt x="2523756" y="252349"/>
                </a:lnTo>
                <a:lnTo>
                  <a:pt x="2523756" y="3587788"/>
                </a:lnTo>
                <a:lnTo>
                  <a:pt x="2519689" y="3633152"/>
                </a:lnTo>
                <a:lnTo>
                  <a:pt x="2507963" y="3675849"/>
                </a:lnTo>
                <a:lnTo>
                  <a:pt x="2489292" y="3715166"/>
                </a:lnTo>
                <a:lnTo>
                  <a:pt x="2464391" y="3750389"/>
                </a:lnTo>
                <a:lnTo>
                  <a:pt x="2433972" y="3780807"/>
                </a:lnTo>
                <a:lnTo>
                  <a:pt x="2398751" y="3805705"/>
                </a:lnTo>
                <a:lnTo>
                  <a:pt x="2359440" y="3824373"/>
                </a:lnTo>
                <a:lnTo>
                  <a:pt x="2316754" y="3836096"/>
                </a:lnTo>
                <a:lnTo>
                  <a:pt x="2271407" y="3840162"/>
                </a:lnTo>
                <a:lnTo>
                  <a:pt x="252361" y="3840162"/>
                </a:lnTo>
                <a:lnTo>
                  <a:pt x="207000" y="3836096"/>
                </a:lnTo>
                <a:lnTo>
                  <a:pt x="164306" y="3824373"/>
                </a:lnTo>
                <a:lnTo>
                  <a:pt x="124992" y="3805705"/>
                </a:lnTo>
                <a:lnTo>
                  <a:pt x="89770" y="3780807"/>
                </a:lnTo>
                <a:lnTo>
                  <a:pt x="59354" y="3750389"/>
                </a:lnTo>
                <a:lnTo>
                  <a:pt x="34456" y="3715166"/>
                </a:lnTo>
                <a:lnTo>
                  <a:pt x="15789" y="3675849"/>
                </a:lnTo>
                <a:lnTo>
                  <a:pt x="4066" y="3633152"/>
                </a:lnTo>
                <a:lnTo>
                  <a:pt x="0" y="3587788"/>
                </a:lnTo>
                <a:lnTo>
                  <a:pt x="0" y="252349"/>
                </a:lnTo>
                <a:close/>
              </a:path>
            </a:pathLst>
          </a:custGeom>
          <a:ln w="9525">
            <a:solidFill>
              <a:srgbClr val="990000"/>
            </a:solidFill>
          </a:ln>
        </p:spPr>
        <p:txBody>
          <a:bodyPr wrap="square" lIns="0" tIns="0" rIns="0" bIns="0" rtlCol="0"/>
          <a:lstStyle/>
          <a:p>
            <a:endParaRPr/>
          </a:p>
        </p:txBody>
      </p:sp>
      <p:sp>
        <p:nvSpPr>
          <p:cNvPr id="7" name="object 7"/>
          <p:cNvSpPr txBox="1"/>
          <p:nvPr/>
        </p:nvSpPr>
        <p:spPr>
          <a:xfrm>
            <a:off x="1031985" y="2310315"/>
            <a:ext cx="3059007" cy="514350"/>
          </a:xfrm>
          <a:prstGeom prst="rect">
            <a:avLst/>
          </a:prstGeom>
        </p:spPr>
        <p:txBody>
          <a:bodyPr vert="horz" wrap="square" lIns="0" tIns="13335" rIns="0" bIns="0" rtlCol="0">
            <a:spAutoFit/>
          </a:bodyPr>
          <a:lstStyle/>
          <a:p>
            <a:pPr marL="12700">
              <a:lnSpc>
                <a:spcPct val="100000"/>
              </a:lnSpc>
              <a:spcBef>
                <a:spcPts val="105"/>
              </a:spcBef>
            </a:pPr>
            <a:r>
              <a:rPr sz="3200" spc="-5" dirty="0">
                <a:latin typeface="Calisto MT"/>
                <a:cs typeface="Calisto MT"/>
              </a:rPr>
              <a:t>Masquerader</a:t>
            </a:r>
            <a:endParaRPr sz="3200">
              <a:latin typeface="Calisto MT"/>
              <a:cs typeface="Calisto MT"/>
            </a:endParaRPr>
          </a:p>
        </p:txBody>
      </p:sp>
      <p:sp>
        <p:nvSpPr>
          <p:cNvPr id="8" name="object 8"/>
          <p:cNvSpPr/>
          <p:nvPr/>
        </p:nvSpPr>
        <p:spPr>
          <a:xfrm>
            <a:off x="1216322" y="3187300"/>
            <a:ext cx="2692061" cy="2496134"/>
          </a:xfrm>
          <a:prstGeom prst="rect">
            <a:avLst/>
          </a:prstGeom>
          <a:blipFill>
            <a:blip r:embed="rId2" cstate="print"/>
            <a:stretch>
              <a:fillRect/>
            </a:stretch>
          </a:blipFill>
        </p:spPr>
        <p:txBody>
          <a:bodyPr wrap="square" lIns="0" tIns="0" rIns="0" bIns="0" rtlCol="0"/>
          <a:lstStyle/>
          <a:p>
            <a:endParaRPr/>
          </a:p>
        </p:txBody>
      </p:sp>
      <p:sp>
        <p:nvSpPr>
          <p:cNvPr id="9" name="object 9"/>
          <p:cNvSpPr txBox="1"/>
          <p:nvPr/>
        </p:nvSpPr>
        <p:spPr>
          <a:xfrm>
            <a:off x="1335973" y="3485369"/>
            <a:ext cx="2452793" cy="1641475"/>
          </a:xfrm>
          <a:prstGeom prst="rect">
            <a:avLst/>
          </a:prstGeom>
        </p:spPr>
        <p:txBody>
          <a:bodyPr vert="horz" wrap="square" lIns="0" tIns="47625" rIns="0" bIns="0" rtlCol="0">
            <a:spAutoFit/>
          </a:bodyPr>
          <a:lstStyle/>
          <a:p>
            <a:pPr marL="12700" marR="5080" algn="ctr">
              <a:lnSpc>
                <a:spcPct val="86600"/>
              </a:lnSpc>
              <a:spcBef>
                <a:spcPts val="375"/>
              </a:spcBef>
            </a:pPr>
            <a:r>
              <a:rPr sz="1700" spc="-5" dirty="0">
                <a:solidFill>
                  <a:srgbClr val="FFFFFF"/>
                </a:solidFill>
                <a:latin typeface="Calisto MT"/>
                <a:cs typeface="Calisto MT"/>
              </a:rPr>
              <a:t>an individual </a:t>
            </a:r>
            <a:r>
              <a:rPr sz="1700" dirty="0">
                <a:solidFill>
                  <a:srgbClr val="FFFFFF"/>
                </a:solidFill>
                <a:latin typeface="Calisto MT"/>
                <a:cs typeface="Calisto MT"/>
              </a:rPr>
              <a:t>who  is not </a:t>
            </a:r>
            <a:r>
              <a:rPr sz="1700" spc="-5" dirty="0">
                <a:solidFill>
                  <a:srgbClr val="FFFFFF"/>
                </a:solidFill>
                <a:latin typeface="Calisto MT"/>
                <a:cs typeface="Calisto MT"/>
              </a:rPr>
              <a:t>authorized </a:t>
            </a:r>
            <a:r>
              <a:rPr sz="1700" dirty="0">
                <a:solidFill>
                  <a:srgbClr val="FFFFFF"/>
                </a:solidFill>
                <a:latin typeface="Calisto MT"/>
                <a:cs typeface="Calisto MT"/>
              </a:rPr>
              <a:t>to  use the computer  </a:t>
            </a:r>
            <a:r>
              <a:rPr sz="1700" spc="-5" dirty="0">
                <a:solidFill>
                  <a:srgbClr val="FFFFFF"/>
                </a:solidFill>
                <a:latin typeface="Calisto MT"/>
                <a:cs typeface="Calisto MT"/>
              </a:rPr>
              <a:t>and </a:t>
            </a:r>
            <a:r>
              <a:rPr sz="1700" dirty="0">
                <a:solidFill>
                  <a:srgbClr val="FFFFFF"/>
                </a:solidFill>
                <a:latin typeface="Calisto MT"/>
                <a:cs typeface="Calisto MT"/>
              </a:rPr>
              <a:t>who penetrates  a </a:t>
            </a:r>
            <a:r>
              <a:rPr sz="1700" spc="-10" dirty="0">
                <a:solidFill>
                  <a:srgbClr val="FFFFFF"/>
                </a:solidFill>
                <a:latin typeface="Calisto MT"/>
                <a:cs typeface="Calisto MT"/>
              </a:rPr>
              <a:t>system’s </a:t>
            </a:r>
            <a:r>
              <a:rPr sz="1700" spc="-5" dirty="0">
                <a:solidFill>
                  <a:srgbClr val="FFFFFF"/>
                </a:solidFill>
                <a:latin typeface="Calisto MT"/>
                <a:cs typeface="Calisto MT"/>
              </a:rPr>
              <a:t>access  controls </a:t>
            </a:r>
            <a:r>
              <a:rPr sz="1700" dirty="0">
                <a:solidFill>
                  <a:srgbClr val="FFFFFF"/>
                </a:solidFill>
                <a:latin typeface="Calisto MT"/>
                <a:cs typeface="Calisto MT"/>
              </a:rPr>
              <a:t>to </a:t>
            </a:r>
            <a:r>
              <a:rPr sz="1700" spc="-5" dirty="0">
                <a:solidFill>
                  <a:srgbClr val="FFFFFF"/>
                </a:solidFill>
                <a:latin typeface="Calisto MT"/>
                <a:cs typeface="Calisto MT"/>
              </a:rPr>
              <a:t>exploit</a:t>
            </a:r>
            <a:r>
              <a:rPr sz="1700" spc="-50" dirty="0">
                <a:solidFill>
                  <a:srgbClr val="FFFFFF"/>
                </a:solidFill>
                <a:latin typeface="Calisto MT"/>
                <a:cs typeface="Calisto MT"/>
              </a:rPr>
              <a:t> </a:t>
            </a:r>
            <a:r>
              <a:rPr sz="1700" dirty="0">
                <a:solidFill>
                  <a:srgbClr val="FFFFFF"/>
                </a:solidFill>
                <a:latin typeface="Calisto MT"/>
                <a:cs typeface="Calisto MT"/>
              </a:rPr>
              <a:t>a  </a:t>
            </a:r>
            <a:r>
              <a:rPr sz="1700" spc="-5" dirty="0">
                <a:solidFill>
                  <a:srgbClr val="FFFFFF"/>
                </a:solidFill>
                <a:latin typeface="Calisto MT"/>
                <a:cs typeface="Calisto MT"/>
              </a:rPr>
              <a:t>legitimate </a:t>
            </a:r>
            <a:r>
              <a:rPr sz="1700" spc="-15" dirty="0">
                <a:solidFill>
                  <a:srgbClr val="FFFFFF"/>
                </a:solidFill>
                <a:latin typeface="Calisto MT"/>
                <a:cs typeface="Calisto MT"/>
              </a:rPr>
              <a:t>user’s  </a:t>
            </a:r>
            <a:r>
              <a:rPr sz="1700" dirty="0">
                <a:solidFill>
                  <a:srgbClr val="FFFFFF"/>
                </a:solidFill>
                <a:latin typeface="Calisto MT"/>
                <a:cs typeface="Calisto MT"/>
              </a:rPr>
              <a:t>account</a:t>
            </a:r>
            <a:endParaRPr sz="1700">
              <a:latin typeface="Calisto MT"/>
              <a:cs typeface="Calisto MT"/>
            </a:endParaRPr>
          </a:p>
        </p:txBody>
      </p:sp>
      <p:sp>
        <p:nvSpPr>
          <p:cNvPr id="10" name="object 10"/>
          <p:cNvSpPr/>
          <p:nvPr/>
        </p:nvSpPr>
        <p:spPr>
          <a:xfrm>
            <a:off x="4497154" y="2050033"/>
            <a:ext cx="3365500" cy="3840479"/>
          </a:xfrm>
          <a:custGeom>
            <a:avLst/>
            <a:gdLst/>
            <a:ahLst/>
            <a:cxnLst/>
            <a:rect l="l" t="t" r="r" b="b"/>
            <a:pathLst>
              <a:path w="2524125" h="3840479">
                <a:moveTo>
                  <a:pt x="2271395" y="0"/>
                </a:moveTo>
                <a:lnTo>
                  <a:pt x="252349" y="0"/>
                </a:lnTo>
                <a:lnTo>
                  <a:pt x="207001" y="4067"/>
                </a:lnTo>
                <a:lnTo>
                  <a:pt x="164316" y="15793"/>
                </a:lnTo>
                <a:lnTo>
                  <a:pt x="125005" y="34464"/>
                </a:lnTo>
                <a:lnTo>
                  <a:pt x="89784" y="59365"/>
                </a:lnTo>
                <a:lnTo>
                  <a:pt x="59365" y="89784"/>
                </a:lnTo>
                <a:lnTo>
                  <a:pt x="34464" y="125005"/>
                </a:lnTo>
                <a:lnTo>
                  <a:pt x="15793" y="164316"/>
                </a:lnTo>
                <a:lnTo>
                  <a:pt x="4067" y="207001"/>
                </a:lnTo>
                <a:lnTo>
                  <a:pt x="0" y="252349"/>
                </a:lnTo>
                <a:lnTo>
                  <a:pt x="0" y="3587788"/>
                </a:lnTo>
                <a:lnTo>
                  <a:pt x="4067" y="3633152"/>
                </a:lnTo>
                <a:lnTo>
                  <a:pt x="15793" y="3675849"/>
                </a:lnTo>
                <a:lnTo>
                  <a:pt x="34464" y="3715166"/>
                </a:lnTo>
                <a:lnTo>
                  <a:pt x="59365" y="3750389"/>
                </a:lnTo>
                <a:lnTo>
                  <a:pt x="89784" y="3780807"/>
                </a:lnTo>
                <a:lnTo>
                  <a:pt x="125005" y="3805705"/>
                </a:lnTo>
                <a:lnTo>
                  <a:pt x="164316" y="3824373"/>
                </a:lnTo>
                <a:lnTo>
                  <a:pt x="207001" y="3836096"/>
                </a:lnTo>
                <a:lnTo>
                  <a:pt x="252349" y="3840162"/>
                </a:lnTo>
                <a:lnTo>
                  <a:pt x="2271395" y="3840162"/>
                </a:lnTo>
                <a:lnTo>
                  <a:pt x="2316742" y="3836096"/>
                </a:lnTo>
                <a:lnTo>
                  <a:pt x="2359427" y="3824373"/>
                </a:lnTo>
                <a:lnTo>
                  <a:pt x="2398738" y="3805705"/>
                </a:lnTo>
                <a:lnTo>
                  <a:pt x="2433959" y="3780807"/>
                </a:lnTo>
                <a:lnTo>
                  <a:pt x="2464378" y="3750389"/>
                </a:lnTo>
                <a:lnTo>
                  <a:pt x="2489279" y="3715166"/>
                </a:lnTo>
                <a:lnTo>
                  <a:pt x="2507950" y="3675849"/>
                </a:lnTo>
                <a:lnTo>
                  <a:pt x="2519676" y="3633152"/>
                </a:lnTo>
                <a:lnTo>
                  <a:pt x="2523744" y="3587788"/>
                </a:lnTo>
                <a:lnTo>
                  <a:pt x="2523744" y="252349"/>
                </a:lnTo>
                <a:lnTo>
                  <a:pt x="2519676" y="207001"/>
                </a:lnTo>
                <a:lnTo>
                  <a:pt x="2507950" y="164316"/>
                </a:lnTo>
                <a:lnTo>
                  <a:pt x="2489279" y="125005"/>
                </a:lnTo>
                <a:lnTo>
                  <a:pt x="2464378" y="89784"/>
                </a:lnTo>
                <a:lnTo>
                  <a:pt x="2433959" y="59365"/>
                </a:lnTo>
                <a:lnTo>
                  <a:pt x="2398738" y="34464"/>
                </a:lnTo>
                <a:lnTo>
                  <a:pt x="2359427" y="15793"/>
                </a:lnTo>
                <a:lnTo>
                  <a:pt x="2316742" y="4067"/>
                </a:lnTo>
                <a:lnTo>
                  <a:pt x="2271395" y="0"/>
                </a:lnTo>
                <a:close/>
              </a:path>
            </a:pathLst>
          </a:custGeom>
          <a:solidFill>
            <a:srgbClr val="FFFFFF"/>
          </a:solidFill>
        </p:spPr>
        <p:txBody>
          <a:bodyPr wrap="square" lIns="0" tIns="0" rIns="0" bIns="0" rtlCol="0"/>
          <a:lstStyle/>
          <a:p>
            <a:endParaRPr/>
          </a:p>
        </p:txBody>
      </p:sp>
      <p:sp>
        <p:nvSpPr>
          <p:cNvPr id="11" name="object 11"/>
          <p:cNvSpPr/>
          <p:nvPr/>
        </p:nvSpPr>
        <p:spPr>
          <a:xfrm>
            <a:off x="4497154" y="2050033"/>
            <a:ext cx="3365500" cy="3840479"/>
          </a:xfrm>
          <a:custGeom>
            <a:avLst/>
            <a:gdLst/>
            <a:ahLst/>
            <a:cxnLst/>
            <a:rect l="l" t="t" r="r" b="b"/>
            <a:pathLst>
              <a:path w="2524125" h="3840479">
                <a:moveTo>
                  <a:pt x="0" y="252349"/>
                </a:moveTo>
                <a:lnTo>
                  <a:pt x="4067" y="207001"/>
                </a:lnTo>
                <a:lnTo>
                  <a:pt x="15793" y="164316"/>
                </a:lnTo>
                <a:lnTo>
                  <a:pt x="34464" y="125005"/>
                </a:lnTo>
                <a:lnTo>
                  <a:pt x="59365" y="89784"/>
                </a:lnTo>
                <a:lnTo>
                  <a:pt x="89784" y="59365"/>
                </a:lnTo>
                <a:lnTo>
                  <a:pt x="125005" y="34464"/>
                </a:lnTo>
                <a:lnTo>
                  <a:pt x="164316" y="15793"/>
                </a:lnTo>
                <a:lnTo>
                  <a:pt x="207001" y="4067"/>
                </a:lnTo>
                <a:lnTo>
                  <a:pt x="252349" y="0"/>
                </a:lnTo>
                <a:lnTo>
                  <a:pt x="2271395" y="0"/>
                </a:lnTo>
                <a:lnTo>
                  <a:pt x="2316742" y="4067"/>
                </a:lnTo>
                <a:lnTo>
                  <a:pt x="2359427" y="15793"/>
                </a:lnTo>
                <a:lnTo>
                  <a:pt x="2398738" y="34464"/>
                </a:lnTo>
                <a:lnTo>
                  <a:pt x="2433959" y="59365"/>
                </a:lnTo>
                <a:lnTo>
                  <a:pt x="2464378" y="89784"/>
                </a:lnTo>
                <a:lnTo>
                  <a:pt x="2489279" y="125005"/>
                </a:lnTo>
                <a:lnTo>
                  <a:pt x="2507950" y="164316"/>
                </a:lnTo>
                <a:lnTo>
                  <a:pt x="2519676" y="207001"/>
                </a:lnTo>
                <a:lnTo>
                  <a:pt x="2523744" y="252349"/>
                </a:lnTo>
                <a:lnTo>
                  <a:pt x="2523744" y="3587788"/>
                </a:lnTo>
                <a:lnTo>
                  <a:pt x="2519676" y="3633152"/>
                </a:lnTo>
                <a:lnTo>
                  <a:pt x="2507950" y="3675849"/>
                </a:lnTo>
                <a:lnTo>
                  <a:pt x="2489279" y="3715166"/>
                </a:lnTo>
                <a:lnTo>
                  <a:pt x="2464378" y="3750389"/>
                </a:lnTo>
                <a:lnTo>
                  <a:pt x="2433959" y="3780807"/>
                </a:lnTo>
                <a:lnTo>
                  <a:pt x="2398738" y="3805705"/>
                </a:lnTo>
                <a:lnTo>
                  <a:pt x="2359427" y="3824373"/>
                </a:lnTo>
                <a:lnTo>
                  <a:pt x="2316742" y="3836096"/>
                </a:lnTo>
                <a:lnTo>
                  <a:pt x="2271395" y="3840162"/>
                </a:lnTo>
                <a:lnTo>
                  <a:pt x="252349" y="3840162"/>
                </a:lnTo>
                <a:lnTo>
                  <a:pt x="207001" y="3836096"/>
                </a:lnTo>
                <a:lnTo>
                  <a:pt x="164316" y="3824373"/>
                </a:lnTo>
                <a:lnTo>
                  <a:pt x="125005" y="3805705"/>
                </a:lnTo>
                <a:lnTo>
                  <a:pt x="89784" y="3780807"/>
                </a:lnTo>
                <a:lnTo>
                  <a:pt x="59365" y="3750389"/>
                </a:lnTo>
                <a:lnTo>
                  <a:pt x="34464" y="3715166"/>
                </a:lnTo>
                <a:lnTo>
                  <a:pt x="15793" y="3675849"/>
                </a:lnTo>
                <a:lnTo>
                  <a:pt x="4067" y="3633152"/>
                </a:lnTo>
                <a:lnTo>
                  <a:pt x="0" y="3587788"/>
                </a:lnTo>
                <a:lnTo>
                  <a:pt x="0" y="252349"/>
                </a:lnTo>
                <a:close/>
              </a:path>
            </a:pathLst>
          </a:custGeom>
          <a:ln w="9525">
            <a:solidFill>
              <a:srgbClr val="990000"/>
            </a:solidFill>
          </a:ln>
        </p:spPr>
        <p:txBody>
          <a:bodyPr wrap="square" lIns="0" tIns="0" rIns="0" bIns="0" rtlCol="0"/>
          <a:lstStyle/>
          <a:p>
            <a:endParaRPr/>
          </a:p>
        </p:txBody>
      </p:sp>
      <p:sp>
        <p:nvSpPr>
          <p:cNvPr id="12" name="object 12"/>
          <p:cNvSpPr txBox="1"/>
          <p:nvPr/>
        </p:nvSpPr>
        <p:spPr>
          <a:xfrm>
            <a:off x="5032246" y="2310315"/>
            <a:ext cx="2294467" cy="514350"/>
          </a:xfrm>
          <a:prstGeom prst="rect">
            <a:avLst/>
          </a:prstGeom>
        </p:spPr>
        <p:txBody>
          <a:bodyPr vert="horz" wrap="square" lIns="0" tIns="13335" rIns="0" bIns="0" rtlCol="0">
            <a:spAutoFit/>
          </a:bodyPr>
          <a:lstStyle/>
          <a:p>
            <a:pPr marL="12700">
              <a:lnSpc>
                <a:spcPct val="100000"/>
              </a:lnSpc>
              <a:spcBef>
                <a:spcPts val="105"/>
              </a:spcBef>
            </a:pPr>
            <a:r>
              <a:rPr sz="3200" spc="-5" dirty="0">
                <a:latin typeface="Calisto MT"/>
                <a:cs typeface="Calisto MT"/>
              </a:rPr>
              <a:t>Misfeasor</a:t>
            </a:r>
            <a:endParaRPr sz="3200">
              <a:latin typeface="Calisto MT"/>
              <a:cs typeface="Calisto MT"/>
            </a:endParaRPr>
          </a:p>
        </p:txBody>
      </p:sp>
      <p:sp>
        <p:nvSpPr>
          <p:cNvPr id="13" name="object 13"/>
          <p:cNvSpPr/>
          <p:nvPr/>
        </p:nvSpPr>
        <p:spPr>
          <a:xfrm>
            <a:off x="4833620" y="3187300"/>
            <a:ext cx="2692061" cy="2496134"/>
          </a:xfrm>
          <a:prstGeom prst="rect">
            <a:avLst/>
          </a:prstGeom>
          <a:blipFill>
            <a:blip r:embed="rId3" cstate="print"/>
            <a:stretch>
              <a:fillRect/>
            </a:stretch>
          </a:blipFill>
        </p:spPr>
        <p:txBody>
          <a:bodyPr wrap="square" lIns="0" tIns="0" rIns="0" bIns="0" rtlCol="0"/>
          <a:lstStyle/>
          <a:p>
            <a:endParaRPr/>
          </a:p>
        </p:txBody>
      </p:sp>
      <p:sp>
        <p:nvSpPr>
          <p:cNvPr id="14" name="object 14"/>
          <p:cNvSpPr txBox="1"/>
          <p:nvPr/>
        </p:nvSpPr>
        <p:spPr>
          <a:xfrm>
            <a:off x="4976537" y="3260961"/>
            <a:ext cx="2406227" cy="1869101"/>
          </a:xfrm>
          <a:prstGeom prst="rect">
            <a:avLst/>
          </a:prstGeom>
        </p:spPr>
        <p:txBody>
          <a:bodyPr vert="horz" wrap="square" lIns="0" tIns="47625" rIns="0" bIns="0" rtlCol="0">
            <a:spAutoFit/>
          </a:bodyPr>
          <a:lstStyle/>
          <a:p>
            <a:pPr marL="12700" marR="5080" indent="-635" algn="ctr">
              <a:lnSpc>
                <a:spcPct val="86600"/>
              </a:lnSpc>
              <a:spcBef>
                <a:spcPts val="375"/>
              </a:spcBef>
            </a:pPr>
            <a:r>
              <a:rPr sz="1700" dirty="0">
                <a:solidFill>
                  <a:srgbClr val="FFFFFF"/>
                </a:solidFill>
                <a:latin typeface="Calisto MT"/>
                <a:cs typeface="Calisto MT"/>
              </a:rPr>
              <a:t>a legitimate user  who </a:t>
            </a:r>
            <a:r>
              <a:rPr sz="1700" spc="-5" dirty="0">
                <a:solidFill>
                  <a:srgbClr val="FFFFFF"/>
                </a:solidFill>
                <a:latin typeface="Calisto MT"/>
                <a:cs typeface="Calisto MT"/>
              </a:rPr>
              <a:t>accesses </a:t>
            </a:r>
            <a:r>
              <a:rPr sz="1700" dirty="0">
                <a:solidFill>
                  <a:srgbClr val="FFFFFF"/>
                </a:solidFill>
                <a:latin typeface="Calisto MT"/>
                <a:cs typeface="Calisto MT"/>
              </a:rPr>
              <a:t>data,  </a:t>
            </a:r>
            <a:r>
              <a:rPr sz="1700" spc="-5" dirty="0">
                <a:solidFill>
                  <a:srgbClr val="FFFFFF"/>
                </a:solidFill>
                <a:latin typeface="Calisto MT"/>
                <a:cs typeface="Calisto MT"/>
              </a:rPr>
              <a:t>programs, </a:t>
            </a:r>
            <a:r>
              <a:rPr sz="1700" dirty="0">
                <a:solidFill>
                  <a:srgbClr val="FFFFFF"/>
                </a:solidFill>
                <a:latin typeface="Calisto MT"/>
                <a:cs typeface="Calisto MT"/>
              </a:rPr>
              <a:t>or  </a:t>
            </a:r>
            <a:r>
              <a:rPr sz="1700" spc="-5" dirty="0">
                <a:solidFill>
                  <a:srgbClr val="FFFFFF"/>
                </a:solidFill>
                <a:latin typeface="Calisto MT"/>
                <a:cs typeface="Calisto MT"/>
              </a:rPr>
              <a:t>resources </a:t>
            </a:r>
            <a:r>
              <a:rPr sz="1700" dirty="0">
                <a:solidFill>
                  <a:srgbClr val="FFFFFF"/>
                </a:solidFill>
                <a:latin typeface="Calisto MT"/>
                <a:cs typeface="Calisto MT"/>
              </a:rPr>
              <a:t>for</a:t>
            </a:r>
            <a:r>
              <a:rPr sz="1700" spc="-65" dirty="0">
                <a:solidFill>
                  <a:srgbClr val="FFFFFF"/>
                </a:solidFill>
                <a:latin typeface="Calisto MT"/>
                <a:cs typeface="Calisto MT"/>
              </a:rPr>
              <a:t> </a:t>
            </a:r>
            <a:r>
              <a:rPr sz="1700" dirty="0">
                <a:solidFill>
                  <a:srgbClr val="FFFFFF"/>
                </a:solidFill>
                <a:latin typeface="Calisto MT"/>
                <a:cs typeface="Calisto MT"/>
              </a:rPr>
              <a:t>which  such </a:t>
            </a:r>
            <a:r>
              <a:rPr sz="1700" spc="-5" dirty="0">
                <a:solidFill>
                  <a:srgbClr val="FFFFFF"/>
                </a:solidFill>
                <a:latin typeface="Calisto MT"/>
                <a:cs typeface="Calisto MT"/>
              </a:rPr>
              <a:t>access </a:t>
            </a:r>
            <a:r>
              <a:rPr sz="1700" dirty="0">
                <a:solidFill>
                  <a:srgbClr val="FFFFFF"/>
                </a:solidFill>
                <a:latin typeface="Calisto MT"/>
                <a:cs typeface="Calisto MT"/>
              </a:rPr>
              <a:t>is not  </a:t>
            </a:r>
            <a:r>
              <a:rPr sz="1700" spc="-5" dirty="0">
                <a:solidFill>
                  <a:srgbClr val="FFFFFF"/>
                </a:solidFill>
                <a:latin typeface="Calisto MT"/>
                <a:cs typeface="Calisto MT"/>
              </a:rPr>
              <a:t>authorized, </a:t>
            </a:r>
            <a:r>
              <a:rPr sz="1700" dirty="0">
                <a:solidFill>
                  <a:srgbClr val="FFFFFF"/>
                </a:solidFill>
                <a:latin typeface="Calisto MT"/>
                <a:cs typeface="Calisto MT"/>
              </a:rPr>
              <a:t>or who  is </a:t>
            </a:r>
            <a:r>
              <a:rPr sz="1700" spc="-5" dirty="0">
                <a:solidFill>
                  <a:srgbClr val="FFFFFF"/>
                </a:solidFill>
                <a:latin typeface="Calisto MT"/>
                <a:cs typeface="Calisto MT"/>
              </a:rPr>
              <a:t>authorized </a:t>
            </a:r>
            <a:r>
              <a:rPr sz="1700" dirty="0">
                <a:solidFill>
                  <a:srgbClr val="FFFFFF"/>
                </a:solidFill>
                <a:latin typeface="Calisto MT"/>
                <a:cs typeface="Calisto MT"/>
              </a:rPr>
              <a:t>for  such </a:t>
            </a:r>
            <a:r>
              <a:rPr sz="1700" spc="-5" dirty="0">
                <a:solidFill>
                  <a:srgbClr val="FFFFFF"/>
                </a:solidFill>
                <a:latin typeface="Calisto MT"/>
                <a:cs typeface="Calisto MT"/>
              </a:rPr>
              <a:t>access but  </a:t>
            </a:r>
            <a:r>
              <a:rPr sz="1700" dirty="0">
                <a:solidFill>
                  <a:srgbClr val="FFFFFF"/>
                </a:solidFill>
                <a:latin typeface="Calisto MT"/>
                <a:cs typeface="Calisto MT"/>
              </a:rPr>
              <a:t>misuses his or her  </a:t>
            </a:r>
            <a:r>
              <a:rPr sz="1700" spc="-10" dirty="0">
                <a:solidFill>
                  <a:srgbClr val="FFFFFF"/>
                </a:solidFill>
                <a:latin typeface="Calisto MT"/>
                <a:cs typeface="Calisto MT"/>
              </a:rPr>
              <a:t>privileges</a:t>
            </a:r>
            <a:endParaRPr sz="1700">
              <a:latin typeface="Calisto MT"/>
              <a:cs typeface="Calisto MT"/>
            </a:endParaRPr>
          </a:p>
        </p:txBody>
      </p:sp>
      <p:sp>
        <p:nvSpPr>
          <p:cNvPr id="15" name="object 15"/>
          <p:cNvSpPr/>
          <p:nvPr/>
        </p:nvSpPr>
        <p:spPr>
          <a:xfrm>
            <a:off x="8114454" y="2050033"/>
            <a:ext cx="3365500" cy="3840479"/>
          </a:xfrm>
          <a:custGeom>
            <a:avLst/>
            <a:gdLst/>
            <a:ahLst/>
            <a:cxnLst/>
            <a:rect l="l" t="t" r="r" b="b"/>
            <a:pathLst>
              <a:path w="2524125" h="3840479">
                <a:moveTo>
                  <a:pt x="2271394" y="0"/>
                </a:moveTo>
                <a:lnTo>
                  <a:pt x="252475" y="0"/>
                </a:lnTo>
                <a:lnTo>
                  <a:pt x="207091" y="4067"/>
                </a:lnTo>
                <a:lnTo>
                  <a:pt x="164375" y="15793"/>
                </a:lnTo>
                <a:lnTo>
                  <a:pt x="125043" y="34464"/>
                </a:lnTo>
                <a:lnTo>
                  <a:pt x="89805" y="59365"/>
                </a:lnTo>
                <a:lnTo>
                  <a:pt x="59376" y="89784"/>
                </a:lnTo>
                <a:lnTo>
                  <a:pt x="34468" y="125005"/>
                </a:lnTo>
                <a:lnTo>
                  <a:pt x="15794" y="164316"/>
                </a:lnTo>
                <a:lnTo>
                  <a:pt x="4067" y="207001"/>
                </a:lnTo>
                <a:lnTo>
                  <a:pt x="0" y="252349"/>
                </a:lnTo>
                <a:lnTo>
                  <a:pt x="0" y="3587788"/>
                </a:lnTo>
                <a:lnTo>
                  <a:pt x="4067" y="3633152"/>
                </a:lnTo>
                <a:lnTo>
                  <a:pt x="15794" y="3675849"/>
                </a:lnTo>
                <a:lnTo>
                  <a:pt x="34468" y="3715166"/>
                </a:lnTo>
                <a:lnTo>
                  <a:pt x="59376" y="3750389"/>
                </a:lnTo>
                <a:lnTo>
                  <a:pt x="89805" y="3780807"/>
                </a:lnTo>
                <a:lnTo>
                  <a:pt x="125043" y="3805705"/>
                </a:lnTo>
                <a:lnTo>
                  <a:pt x="164375" y="3824373"/>
                </a:lnTo>
                <a:lnTo>
                  <a:pt x="207091" y="3836096"/>
                </a:lnTo>
                <a:lnTo>
                  <a:pt x="252475" y="3840162"/>
                </a:lnTo>
                <a:lnTo>
                  <a:pt x="2271394" y="3840162"/>
                </a:lnTo>
                <a:lnTo>
                  <a:pt x="2316775" y="3836096"/>
                </a:lnTo>
                <a:lnTo>
                  <a:pt x="2359478" y="3824373"/>
                </a:lnTo>
                <a:lnTo>
                  <a:pt x="2398794" y="3805705"/>
                </a:lnTo>
                <a:lnTo>
                  <a:pt x="2434012" y="3780807"/>
                </a:lnTo>
                <a:lnTo>
                  <a:pt x="2464420" y="3750389"/>
                </a:lnTo>
                <a:lnTo>
                  <a:pt x="2489308" y="3715166"/>
                </a:lnTo>
                <a:lnTo>
                  <a:pt x="2507965" y="3675849"/>
                </a:lnTo>
                <a:lnTo>
                  <a:pt x="2519680" y="3633152"/>
                </a:lnTo>
                <a:lnTo>
                  <a:pt x="2523743" y="3587788"/>
                </a:lnTo>
                <a:lnTo>
                  <a:pt x="2523743" y="252349"/>
                </a:lnTo>
                <a:lnTo>
                  <a:pt x="2519680" y="207001"/>
                </a:lnTo>
                <a:lnTo>
                  <a:pt x="2507965" y="164316"/>
                </a:lnTo>
                <a:lnTo>
                  <a:pt x="2489308" y="125005"/>
                </a:lnTo>
                <a:lnTo>
                  <a:pt x="2464420" y="89784"/>
                </a:lnTo>
                <a:lnTo>
                  <a:pt x="2434012" y="59365"/>
                </a:lnTo>
                <a:lnTo>
                  <a:pt x="2398794" y="34464"/>
                </a:lnTo>
                <a:lnTo>
                  <a:pt x="2359478" y="15793"/>
                </a:lnTo>
                <a:lnTo>
                  <a:pt x="2316775" y="4067"/>
                </a:lnTo>
                <a:lnTo>
                  <a:pt x="2271394" y="0"/>
                </a:lnTo>
                <a:close/>
              </a:path>
            </a:pathLst>
          </a:custGeom>
          <a:solidFill>
            <a:srgbClr val="FFFFFF"/>
          </a:solidFill>
        </p:spPr>
        <p:txBody>
          <a:bodyPr wrap="square" lIns="0" tIns="0" rIns="0" bIns="0" rtlCol="0"/>
          <a:lstStyle/>
          <a:p>
            <a:endParaRPr/>
          </a:p>
        </p:txBody>
      </p:sp>
      <p:sp>
        <p:nvSpPr>
          <p:cNvPr id="16" name="object 16"/>
          <p:cNvSpPr/>
          <p:nvPr/>
        </p:nvSpPr>
        <p:spPr>
          <a:xfrm>
            <a:off x="8114454" y="2050033"/>
            <a:ext cx="3365500" cy="3840479"/>
          </a:xfrm>
          <a:custGeom>
            <a:avLst/>
            <a:gdLst/>
            <a:ahLst/>
            <a:cxnLst/>
            <a:rect l="l" t="t" r="r" b="b"/>
            <a:pathLst>
              <a:path w="2524125" h="3840479">
                <a:moveTo>
                  <a:pt x="0" y="252349"/>
                </a:moveTo>
                <a:lnTo>
                  <a:pt x="4067" y="207001"/>
                </a:lnTo>
                <a:lnTo>
                  <a:pt x="15794" y="164316"/>
                </a:lnTo>
                <a:lnTo>
                  <a:pt x="34468" y="125005"/>
                </a:lnTo>
                <a:lnTo>
                  <a:pt x="59376" y="89784"/>
                </a:lnTo>
                <a:lnTo>
                  <a:pt x="89805" y="59365"/>
                </a:lnTo>
                <a:lnTo>
                  <a:pt x="125043" y="34464"/>
                </a:lnTo>
                <a:lnTo>
                  <a:pt x="164375" y="15793"/>
                </a:lnTo>
                <a:lnTo>
                  <a:pt x="207091" y="4067"/>
                </a:lnTo>
                <a:lnTo>
                  <a:pt x="252475" y="0"/>
                </a:lnTo>
                <a:lnTo>
                  <a:pt x="2271394" y="0"/>
                </a:lnTo>
                <a:lnTo>
                  <a:pt x="2316775" y="4067"/>
                </a:lnTo>
                <a:lnTo>
                  <a:pt x="2359478" y="15793"/>
                </a:lnTo>
                <a:lnTo>
                  <a:pt x="2398794" y="34464"/>
                </a:lnTo>
                <a:lnTo>
                  <a:pt x="2434012" y="59365"/>
                </a:lnTo>
                <a:lnTo>
                  <a:pt x="2464420" y="89784"/>
                </a:lnTo>
                <a:lnTo>
                  <a:pt x="2489308" y="125005"/>
                </a:lnTo>
                <a:lnTo>
                  <a:pt x="2507965" y="164316"/>
                </a:lnTo>
                <a:lnTo>
                  <a:pt x="2519680" y="207001"/>
                </a:lnTo>
                <a:lnTo>
                  <a:pt x="2523743" y="252349"/>
                </a:lnTo>
                <a:lnTo>
                  <a:pt x="2523743" y="3587788"/>
                </a:lnTo>
                <a:lnTo>
                  <a:pt x="2519680" y="3633152"/>
                </a:lnTo>
                <a:lnTo>
                  <a:pt x="2507965" y="3675849"/>
                </a:lnTo>
                <a:lnTo>
                  <a:pt x="2489308" y="3715166"/>
                </a:lnTo>
                <a:lnTo>
                  <a:pt x="2464420" y="3750389"/>
                </a:lnTo>
                <a:lnTo>
                  <a:pt x="2434012" y="3780807"/>
                </a:lnTo>
                <a:lnTo>
                  <a:pt x="2398794" y="3805705"/>
                </a:lnTo>
                <a:lnTo>
                  <a:pt x="2359478" y="3824373"/>
                </a:lnTo>
                <a:lnTo>
                  <a:pt x="2316775" y="3836096"/>
                </a:lnTo>
                <a:lnTo>
                  <a:pt x="2271394" y="3840162"/>
                </a:lnTo>
                <a:lnTo>
                  <a:pt x="252475" y="3840162"/>
                </a:lnTo>
                <a:lnTo>
                  <a:pt x="207091" y="3836096"/>
                </a:lnTo>
                <a:lnTo>
                  <a:pt x="164375" y="3824373"/>
                </a:lnTo>
                <a:lnTo>
                  <a:pt x="125043" y="3805705"/>
                </a:lnTo>
                <a:lnTo>
                  <a:pt x="89805" y="3780807"/>
                </a:lnTo>
                <a:lnTo>
                  <a:pt x="59376" y="3750389"/>
                </a:lnTo>
                <a:lnTo>
                  <a:pt x="34468" y="3715166"/>
                </a:lnTo>
                <a:lnTo>
                  <a:pt x="15794" y="3675849"/>
                </a:lnTo>
                <a:lnTo>
                  <a:pt x="4067" y="3633152"/>
                </a:lnTo>
                <a:lnTo>
                  <a:pt x="0" y="3587788"/>
                </a:lnTo>
                <a:lnTo>
                  <a:pt x="0" y="252349"/>
                </a:lnTo>
                <a:close/>
              </a:path>
            </a:pathLst>
          </a:custGeom>
          <a:ln w="9525">
            <a:solidFill>
              <a:srgbClr val="990000"/>
            </a:solidFill>
          </a:ln>
        </p:spPr>
        <p:txBody>
          <a:bodyPr wrap="square" lIns="0" tIns="0" rIns="0" bIns="0" rtlCol="0"/>
          <a:lstStyle/>
          <a:p>
            <a:endParaRPr/>
          </a:p>
        </p:txBody>
      </p:sp>
      <p:sp>
        <p:nvSpPr>
          <p:cNvPr id="17" name="object 17"/>
          <p:cNvSpPr/>
          <p:nvPr/>
        </p:nvSpPr>
        <p:spPr>
          <a:xfrm>
            <a:off x="8451087" y="3187300"/>
            <a:ext cx="2691891" cy="2496134"/>
          </a:xfrm>
          <a:prstGeom prst="rect">
            <a:avLst/>
          </a:prstGeom>
          <a:blipFill>
            <a:blip r:embed="rId4" cstate="print"/>
            <a:stretch>
              <a:fillRect/>
            </a:stretch>
          </a:blipFill>
        </p:spPr>
        <p:txBody>
          <a:bodyPr wrap="square" lIns="0" tIns="0" rIns="0" bIns="0" rtlCol="0"/>
          <a:lstStyle/>
          <a:p>
            <a:endParaRPr/>
          </a:p>
        </p:txBody>
      </p:sp>
      <p:sp>
        <p:nvSpPr>
          <p:cNvPr id="18" name="object 18"/>
          <p:cNvSpPr txBox="1"/>
          <p:nvPr/>
        </p:nvSpPr>
        <p:spPr>
          <a:xfrm>
            <a:off x="8422302" y="2099420"/>
            <a:ext cx="2749127" cy="2692404"/>
          </a:xfrm>
          <a:prstGeom prst="rect">
            <a:avLst/>
          </a:prstGeom>
        </p:spPr>
        <p:txBody>
          <a:bodyPr vert="horz" wrap="square" lIns="0" tIns="81915" rIns="0" bIns="0" rtlCol="0">
            <a:spAutoFit/>
          </a:bodyPr>
          <a:lstStyle/>
          <a:p>
            <a:pPr marL="12065" marR="5080" algn="ctr">
              <a:lnSpc>
                <a:spcPts val="3320"/>
              </a:lnSpc>
              <a:spcBef>
                <a:spcPts val="645"/>
              </a:spcBef>
            </a:pPr>
            <a:r>
              <a:rPr sz="3200" spc="-5" dirty="0">
                <a:latin typeface="Calisto MT"/>
                <a:cs typeface="Calisto MT"/>
              </a:rPr>
              <a:t>Clandestine  </a:t>
            </a:r>
            <a:r>
              <a:rPr sz="3200" dirty="0">
                <a:latin typeface="Calisto MT"/>
                <a:cs typeface="Calisto MT"/>
              </a:rPr>
              <a:t>user</a:t>
            </a:r>
            <a:endParaRPr sz="3200">
              <a:latin typeface="Calisto MT"/>
              <a:cs typeface="Calisto MT"/>
            </a:endParaRPr>
          </a:p>
          <a:p>
            <a:pPr marL="168910" marR="160655" algn="ctr">
              <a:lnSpc>
                <a:spcPct val="86600"/>
              </a:lnSpc>
              <a:spcBef>
                <a:spcPts val="3120"/>
              </a:spcBef>
            </a:pPr>
            <a:r>
              <a:rPr sz="1700" spc="-5" dirty="0">
                <a:solidFill>
                  <a:srgbClr val="FFFFFF"/>
                </a:solidFill>
                <a:latin typeface="Calisto MT"/>
                <a:cs typeface="Calisto MT"/>
              </a:rPr>
              <a:t>an individual </a:t>
            </a:r>
            <a:r>
              <a:rPr sz="1700" dirty="0">
                <a:solidFill>
                  <a:srgbClr val="FFFFFF"/>
                </a:solidFill>
                <a:latin typeface="Calisto MT"/>
                <a:cs typeface="Calisto MT"/>
              </a:rPr>
              <a:t>who  seizes </a:t>
            </a:r>
            <a:r>
              <a:rPr sz="1700" spc="0" dirty="0">
                <a:solidFill>
                  <a:srgbClr val="FFFFFF"/>
                </a:solidFill>
                <a:latin typeface="Calisto MT"/>
                <a:cs typeface="Calisto MT"/>
              </a:rPr>
              <a:t>supervisory  </a:t>
            </a:r>
            <a:r>
              <a:rPr sz="1700" spc="-5" dirty="0">
                <a:solidFill>
                  <a:srgbClr val="FFFFFF"/>
                </a:solidFill>
                <a:latin typeface="Calisto MT"/>
                <a:cs typeface="Calisto MT"/>
              </a:rPr>
              <a:t>control </a:t>
            </a:r>
            <a:r>
              <a:rPr sz="1700" dirty="0">
                <a:solidFill>
                  <a:srgbClr val="FFFFFF"/>
                </a:solidFill>
                <a:latin typeface="Calisto MT"/>
                <a:cs typeface="Calisto MT"/>
              </a:rPr>
              <a:t>of the  system </a:t>
            </a:r>
            <a:r>
              <a:rPr sz="1700" spc="-5" dirty="0">
                <a:solidFill>
                  <a:srgbClr val="FFFFFF"/>
                </a:solidFill>
                <a:latin typeface="Calisto MT"/>
                <a:cs typeface="Calisto MT"/>
              </a:rPr>
              <a:t>and </a:t>
            </a:r>
            <a:r>
              <a:rPr sz="1700" dirty="0">
                <a:solidFill>
                  <a:srgbClr val="FFFFFF"/>
                </a:solidFill>
                <a:latin typeface="Calisto MT"/>
                <a:cs typeface="Calisto MT"/>
              </a:rPr>
              <a:t>uses  this </a:t>
            </a:r>
            <a:r>
              <a:rPr sz="1700" spc="-5" dirty="0">
                <a:solidFill>
                  <a:srgbClr val="FFFFFF"/>
                </a:solidFill>
                <a:latin typeface="Calisto MT"/>
                <a:cs typeface="Calisto MT"/>
              </a:rPr>
              <a:t>control </a:t>
            </a:r>
            <a:r>
              <a:rPr sz="1700" dirty="0">
                <a:solidFill>
                  <a:srgbClr val="FFFFFF"/>
                </a:solidFill>
                <a:latin typeface="Calisto MT"/>
                <a:cs typeface="Calisto MT"/>
              </a:rPr>
              <a:t>to  </a:t>
            </a:r>
            <a:r>
              <a:rPr sz="1700" spc="-15" dirty="0">
                <a:solidFill>
                  <a:srgbClr val="FFFFFF"/>
                </a:solidFill>
                <a:latin typeface="Calisto MT"/>
                <a:cs typeface="Calisto MT"/>
              </a:rPr>
              <a:t>evade </a:t>
            </a:r>
            <a:r>
              <a:rPr sz="1700" spc="-5" dirty="0">
                <a:solidFill>
                  <a:srgbClr val="FFFFFF"/>
                </a:solidFill>
                <a:latin typeface="Calisto MT"/>
                <a:cs typeface="Calisto MT"/>
              </a:rPr>
              <a:t>auditing</a:t>
            </a:r>
            <a:r>
              <a:rPr sz="1700" spc="-95" dirty="0">
                <a:solidFill>
                  <a:srgbClr val="FFFFFF"/>
                </a:solidFill>
                <a:latin typeface="Calisto MT"/>
                <a:cs typeface="Calisto MT"/>
              </a:rPr>
              <a:t> </a:t>
            </a:r>
            <a:r>
              <a:rPr sz="1700" spc="-5" dirty="0">
                <a:solidFill>
                  <a:srgbClr val="FFFFFF"/>
                </a:solidFill>
                <a:latin typeface="Calisto MT"/>
                <a:cs typeface="Calisto MT"/>
              </a:rPr>
              <a:t>and  access controls </a:t>
            </a:r>
            <a:r>
              <a:rPr sz="1700" dirty="0">
                <a:solidFill>
                  <a:srgbClr val="FFFFFF"/>
                </a:solidFill>
                <a:latin typeface="Calisto MT"/>
                <a:cs typeface="Calisto MT"/>
              </a:rPr>
              <a:t>or  to </a:t>
            </a:r>
            <a:r>
              <a:rPr sz="1700" spc="-5" dirty="0">
                <a:solidFill>
                  <a:srgbClr val="FFFFFF"/>
                </a:solidFill>
                <a:latin typeface="Calisto MT"/>
                <a:cs typeface="Calisto MT"/>
              </a:rPr>
              <a:t>suppress audit  collection</a:t>
            </a:r>
            <a:endParaRPr sz="1700">
              <a:latin typeface="Calisto MT"/>
              <a:cs typeface="Calisto MT"/>
            </a:endParaRPr>
          </a:p>
        </p:txBody>
      </p:sp>
      <p:sp>
        <p:nvSpPr>
          <p:cNvPr id="19" name="Slide Number Placeholder 18"/>
          <p:cNvSpPr>
            <a:spLocks noGrp="1"/>
          </p:cNvSpPr>
          <p:nvPr>
            <p:ph type="sldNum" sz="quarter" idx="12"/>
          </p:nvPr>
        </p:nvSpPr>
        <p:spPr/>
        <p:txBody>
          <a:bodyPr/>
          <a:lstStyle/>
          <a:p>
            <a:fld id="{DA8ACAA1-99C5-4F50-B487-84519752EF36}"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Take Action</a:t>
            </a:r>
            <a:endParaRPr lang="en-US" b="1" dirty="0"/>
          </a:p>
        </p:txBody>
      </p:sp>
      <p:sp>
        <p:nvSpPr>
          <p:cNvPr id="3" name="Content Placeholder 2"/>
          <p:cNvSpPr>
            <a:spLocks noGrp="1"/>
          </p:cNvSpPr>
          <p:nvPr>
            <p:ph idx="1"/>
          </p:nvPr>
        </p:nvSpPr>
        <p:spPr/>
        <p:txBody>
          <a:bodyPr/>
          <a:lstStyle/>
          <a:p>
            <a:r>
              <a:rPr lang="en-US" dirty="0" smtClean="0"/>
              <a:t>If everyone keep their systems secure, such threats can never happen.</a:t>
            </a:r>
          </a:p>
          <a:p>
            <a:r>
              <a:rPr lang="en-US" dirty="0" smtClean="0"/>
              <a:t>Small gestures can avoid gigantic problems in our context.</a:t>
            </a:r>
          </a:p>
          <a:p>
            <a:r>
              <a:rPr lang="en-US" b="1" dirty="0" smtClean="0"/>
              <a:t>Action Plan</a:t>
            </a:r>
          </a:p>
          <a:p>
            <a:pPr lvl="2">
              <a:buFont typeface="Wingdings" pitchFamily="2" charset="2"/>
              <a:buChar char="§"/>
            </a:pPr>
            <a:r>
              <a:rPr lang="en-US" sz="2400" dirty="0" smtClean="0"/>
              <a:t>Use Anti-virus</a:t>
            </a:r>
          </a:p>
          <a:p>
            <a:pPr lvl="2">
              <a:buFont typeface="Wingdings" pitchFamily="2" charset="2"/>
              <a:buChar char="§"/>
            </a:pPr>
            <a:r>
              <a:rPr lang="en-US" sz="2400" dirty="0" smtClean="0"/>
              <a:t>Use Anti-Spyware</a:t>
            </a:r>
          </a:p>
          <a:p>
            <a:pPr lvl="2">
              <a:buFont typeface="Wingdings" pitchFamily="2" charset="2"/>
              <a:buChar char="§"/>
            </a:pPr>
            <a:r>
              <a:rPr lang="en-US" sz="2400" dirty="0" smtClean="0"/>
              <a:t>Be aware not to fall for scams and</a:t>
            </a:r>
          </a:p>
          <a:p>
            <a:pPr lvl="2">
              <a:buFont typeface="Wingdings" pitchFamily="2" charset="2"/>
              <a:buChar char="§"/>
            </a:pPr>
            <a:r>
              <a:rPr lang="en-US" sz="2400" dirty="0" smtClean="0"/>
              <a:t>phishing attacks</a:t>
            </a:r>
          </a:p>
          <a:p>
            <a:pPr lvl="2">
              <a:buFont typeface="Wingdings" pitchFamily="2" charset="2"/>
              <a:buChar char="§"/>
            </a:pPr>
            <a:r>
              <a:rPr lang="en-US" sz="2400" dirty="0" smtClean="0"/>
              <a:t>Report SPAM</a:t>
            </a:r>
            <a:endParaRPr lang="en-US" sz="2400" dirty="0"/>
          </a:p>
        </p:txBody>
      </p:sp>
      <p:sp>
        <p:nvSpPr>
          <p:cNvPr id="4" name="Slide Number Placeholder 3"/>
          <p:cNvSpPr>
            <a:spLocks noGrp="1"/>
          </p:cNvSpPr>
          <p:nvPr>
            <p:ph type="sldNum" sz="quarter" idx="12"/>
          </p:nvPr>
        </p:nvSpPr>
        <p:spPr/>
        <p:txBody>
          <a:bodyPr/>
          <a:lstStyle/>
          <a:p>
            <a:fld id="{DA8ACAA1-99C5-4F50-B487-84519752EF36}"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Database System Security</a:t>
            </a:r>
            <a:endParaRPr lang="en-US" b="1" dirty="0"/>
          </a:p>
        </p:txBody>
      </p:sp>
      <p:sp>
        <p:nvSpPr>
          <p:cNvPr id="3" name="Content Placeholder 2"/>
          <p:cNvSpPr>
            <a:spLocks noGrp="1"/>
          </p:cNvSpPr>
          <p:nvPr>
            <p:ph idx="1"/>
          </p:nvPr>
        </p:nvSpPr>
        <p:spPr/>
        <p:txBody>
          <a:bodyPr/>
          <a:lstStyle/>
          <a:p>
            <a:pPr lvl="1">
              <a:buFont typeface="Wingdings" pitchFamily="2" charset="2"/>
              <a:buChar char="§"/>
            </a:pPr>
            <a:r>
              <a:rPr lang="en-US" dirty="0" smtClean="0"/>
              <a:t>Overview To Database Security.</a:t>
            </a:r>
          </a:p>
          <a:p>
            <a:pPr lvl="1">
              <a:buFont typeface="Wingdings" pitchFamily="2" charset="2"/>
              <a:buChar char="§"/>
            </a:pPr>
            <a:r>
              <a:rPr lang="en-US" dirty="0" smtClean="0"/>
              <a:t>Why need of database security.</a:t>
            </a:r>
          </a:p>
          <a:p>
            <a:pPr lvl="1">
              <a:buFont typeface="Wingdings" pitchFamily="2" charset="2"/>
              <a:buChar char="§"/>
            </a:pPr>
            <a:r>
              <a:rPr lang="en-US" dirty="0" smtClean="0"/>
              <a:t>What is Database Security</a:t>
            </a:r>
          </a:p>
          <a:p>
            <a:pPr lvl="1">
              <a:buFont typeface="Wingdings" pitchFamily="2" charset="2"/>
              <a:buChar char="§"/>
            </a:pPr>
            <a:r>
              <a:rPr lang="en-US" dirty="0" smtClean="0"/>
              <a:t>Concepts of Database Security.</a:t>
            </a:r>
          </a:p>
          <a:p>
            <a:pPr lvl="1">
              <a:buFont typeface="Wingdings" pitchFamily="2" charset="2"/>
              <a:buChar char="§"/>
            </a:pPr>
            <a:r>
              <a:rPr lang="en-US" dirty="0" smtClean="0"/>
              <a:t>Threats to Database and counter measures</a:t>
            </a:r>
          </a:p>
          <a:p>
            <a:pPr lvl="1">
              <a:buFont typeface="Wingdings" pitchFamily="2" charset="2"/>
              <a:buChar char="§"/>
            </a:pPr>
            <a:r>
              <a:rPr lang="en-US" dirty="0" smtClean="0"/>
              <a:t>Methods of securing database.</a:t>
            </a:r>
          </a:p>
          <a:p>
            <a:pPr lvl="1">
              <a:buFont typeface="Wingdings" pitchFamily="2" charset="2"/>
              <a:buChar char="§"/>
            </a:pPr>
            <a:r>
              <a:rPr lang="en-US" dirty="0" smtClean="0"/>
              <a:t>Through firewall</a:t>
            </a:r>
          </a:p>
          <a:p>
            <a:pPr lvl="1">
              <a:buFont typeface="Wingdings" pitchFamily="2" charset="2"/>
              <a:buChar char="§"/>
            </a:pPr>
            <a:r>
              <a:rPr lang="en-US" dirty="0" smtClean="0"/>
              <a:t>Database Abstraction</a:t>
            </a:r>
            <a:endParaRPr lang="en-US" dirty="0"/>
          </a:p>
        </p:txBody>
      </p:sp>
      <p:sp>
        <p:nvSpPr>
          <p:cNvPr id="4" name="Slide Number Placeholder 3"/>
          <p:cNvSpPr>
            <a:spLocks noGrp="1"/>
          </p:cNvSpPr>
          <p:nvPr>
            <p:ph type="sldNum" sz="quarter" idx="12"/>
          </p:nvPr>
        </p:nvSpPr>
        <p:spPr/>
        <p:txBody>
          <a:bodyPr/>
          <a:lstStyle/>
          <a:p>
            <a:fld id="{DA8ACAA1-99C5-4F50-B487-84519752EF36}"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Overview</a:t>
            </a:r>
            <a:endParaRPr lang="en-US" dirty="0"/>
          </a:p>
        </p:txBody>
      </p:sp>
      <p:sp>
        <p:nvSpPr>
          <p:cNvPr id="3" name="Content Placeholder 2"/>
          <p:cNvSpPr>
            <a:spLocks noGrp="1"/>
          </p:cNvSpPr>
          <p:nvPr>
            <p:ph idx="1"/>
          </p:nvPr>
        </p:nvSpPr>
        <p:spPr/>
        <p:txBody>
          <a:bodyPr>
            <a:normAutofit/>
          </a:bodyPr>
          <a:lstStyle/>
          <a:p>
            <a:pPr lvl="1">
              <a:buFont typeface="Wingdings" pitchFamily="2" charset="2"/>
              <a:buChar char="Ø"/>
            </a:pPr>
            <a:r>
              <a:rPr lang="en-US" sz="2000" dirty="0" smtClean="0"/>
              <a:t>Threats and risk to database have increased, So there is a need for security of the database.</a:t>
            </a:r>
          </a:p>
          <a:p>
            <a:pPr lvl="1">
              <a:buFont typeface="Wingdings" pitchFamily="2" charset="2"/>
              <a:buChar char="Ø"/>
            </a:pPr>
            <a:r>
              <a:rPr lang="en-US" sz="2000" dirty="0" smtClean="0"/>
              <a:t>The majority companies store </a:t>
            </a:r>
            <a:r>
              <a:rPr lang="en-US" sz="2000" b="1" i="1" dirty="0" smtClean="0"/>
              <a:t>sensitive data in database. E.g.: Credit card number</a:t>
            </a:r>
            <a:endParaRPr lang="en-US" b="1" i="1" dirty="0" smtClean="0"/>
          </a:p>
          <a:p>
            <a:endParaRPr lang="en-US" dirty="0" smtClean="0"/>
          </a:p>
        </p:txBody>
      </p:sp>
      <p:sp>
        <p:nvSpPr>
          <p:cNvPr id="4" name="Slide Number Placeholder 3"/>
          <p:cNvSpPr>
            <a:spLocks noGrp="1"/>
          </p:cNvSpPr>
          <p:nvPr>
            <p:ph type="sldNum" sz="quarter" idx="12"/>
          </p:nvPr>
        </p:nvSpPr>
        <p:spPr/>
        <p:txBody>
          <a:bodyPr/>
          <a:lstStyle/>
          <a:p>
            <a:fld id="{DA8ACAA1-99C5-4F50-B487-84519752EF36}" type="slidenum">
              <a:rPr lang="en-US" smtClean="0"/>
              <a:pPr/>
              <a:t>32</a:t>
            </a:fld>
            <a:endParaRPr lang="en-US"/>
          </a:p>
        </p:txBody>
      </p:sp>
      <p:sp>
        <p:nvSpPr>
          <p:cNvPr id="6" name="Rectangle 5"/>
          <p:cNvSpPr/>
          <p:nvPr/>
        </p:nvSpPr>
        <p:spPr>
          <a:xfrm>
            <a:off x="1536192" y="3828288"/>
            <a:ext cx="2926080" cy="1889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If there is no</a:t>
            </a:r>
          </a:p>
          <a:p>
            <a:pPr algn="ctr"/>
            <a:r>
              <a:rPr lang="en-US" sz="2000" b="1" dirty="0" smtClean="0"/>
              <a:t>security to</a:t>
            </a:r>
          </a:p>
          <a:p>
            <a:pPr algn="ctr"/>
            <a:r>
              <a:rPr lang="en-US" sz="2000" b="1" dirty="0" smtClean="0"/>
              <a:t>database </a:t>
            </a:r>
            <a:r>
              <a:rPr lang="en-US" sz="2000" b="1" dirty="0" smtClean="0">
                <a:solidFill>
                  <a:srgbClr val="FFC000"/>
                </a:solidFill>
              </a:rPr>
              <a:t>what</a:t>
            </a:r>
          </a:p>
          <a:p>
            <a:pPr algn="ctr"/>
            <a:r>
              <a:rPr lang="en-US" sz="2000" b="1" dirty="0" smtClean="0">
                <a:solidFill>
                  <a:srgbClr val="FFC000"/>
                </a:solidFill>
              </a:rPr>
              <a:t>happens???</a:t>
            </a:r>
            <a:endParaRPr lang="en-US" sz="2000" b="1" dirty="0">
              <a:solidFill>
                <a:srgbClr val="FFC000"/>
              </a:solidFill>
            </a:endParaRPr>
          </a:p>
        </p:txBody>
      </p:sp>
      <p:sp>
        <p:nvSpPr>
          <p:cNvPr id="7" name="Rounded Rectangle 6"/>
          <p:cNvSpPr/>
          <p:nvPr/>
        </p:nvSpPr>
        <p:spPr>
          <a:xfrm>
            <a:off x="6876288" y="3425952"/>
            <a:ext cx="2231136" cy="8168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Data will be easily corrupted</a:t>
            </a:r>
          </a:p>
          <a:p>
            <a:pPr algn="ctr"/>
            <a:endParaRPr lang="en-US" dirty="0"/>
          </a:p>
        </p:txBody>
      </p:sp>
      <p:sp>
        <p:nvSpPr>
          <p:cNvPr id="8" name="Rounded Rectangle 7"/>
          <p:cNvSpPr/>
          <p:nvPr/>
        </p:nvSpPr>
        <p:spPr>
          <a:xfrm>
            <a:off x="6473952" y="4693920"/>
            <a:ext cx="4011168" cy="11948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It is important </a:t>
            </a:r>
            <a:r>
              <a:rPr lang="en-US" b="1" i="1" dirty="0" smtClean="0"/>
              <a:t>to restrict access to the</a:t>
            </a:r>
          </a:p>
          <a:p>
            <a:r>
              <a:rPr lang="en-US" b="1" i="1" dirty="0" smtClean="0"/>
              <a:t>database from authorized users to</a:t>
            </a:r>
          </a:p>
          <a:p>
            <a:r>
              <a:rPr lang="en-US" dirty="0" smtClean="0"/>
              <a:t>protect sensitive data.</a:t>
            </a:r>
          </a:p>
          <a:p>
            <a:pPr algn="ctr"/>
            <a:endParaRPr lang="en-US" dirty="0"/>
          </a:p>
        </p:txBody>
      </p:sp>
      <p:sp>
        <p:nvSpPr>
          <p:cNvPr id="9" name="Curved Down Arrow 8"/>
          <p:cNvSpPr/>
          <p:nvPr/>
        </p:nvSpPr>
        <p:spPr>
          <a:xfrm>
            <a:off x="4450080" y="3133344"/>
            <a:ext cx="2804160" cy="1024128"/>
          </a:xfrm>
          <a:prstGeom prst="curvedDownArrow">
            <a:avLst>
              <a:gd name="adj1" fmla="val 25000"/>
              <a:gd name="adj2" fmla="val 129620"/>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Security risk to database includes</a:t>
            </a:r>
            <a:endParaRPr lang="en-US" dirty="0"/>
          </a:p>
        </p:txBody>
      </p:sp>
      <p:graphicFrame>
        <p:nvGraphicFramePr>
          <p:cNvPr id="6" name="Content Placeholder 5"/>
          <p:cNvGraphicFramePr>
            <a:graphicFrameLocks noGrp="1"/>
          </p:cNvGraphicFramePr>
          <p:nvPr>
            <p:ph sz="half" idx="1"/>
          </p:nvPr>
        </p:nvGraphicFramePr>
        <p:xfrm>
          <a:off x="1097279" y="1845734"/>
          <a:ext cx="493776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6"/>
          <p:cNvGraphicFramePr>
            <a:graphicFrameLocks noGrp="1"/>
          </p:cNvGraphicFramePr>
          <p:nvPr>
            <p:ph sz="half" idx="2"/>
          </p:nvPr>
        </p:nvGraphicFramePr>
        <p:xfrm>
          <a:off x="6217920" y="1845735"/>
          <a:ext cx="4937760" cy="402336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Slide Number Placeholder 3"/>
          <p:cNvSpPr>
            <a:spLocks noGrp="1"/>
          </p:cNvSpPr>
          <p:nvPr>
            <p:ph type="sldNum" sz="quarter" idx="12"/>
          </p:nvPr>
        </p:nvSpPr>
        <p:spPr/>
        <p:txBody>
          <a:bodyPr/>
          <a:lstStyle/>
          <a:p>
            <a:fld id="{DA8ACAA1-99C5-4F50-B487-84519752EF36}"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smtClean="0"/>
              <a:t>Definition of Database Security</a:t>
            </a:r>
            <a:endParaRPr lang="en-US" dirty="0"/>
          </a:p>
        </p:txBody>
      </p:sp>
      <p:graphicFrame>
        <p:nvGraphicFramePr>
          <p:cNvPr id="9" name="Content Placeholder 8"/>
          <p:cNvGraphicFramePr>
            <a:graphicFrameLocks noGrp="1"/>
          </p:cNvGraphicFramePr>
          <p:nvPr>
            <p:ph sz="half" idx="1"/>
          </p:nvPr>
        </p:nvGraphicFramePr>
        <p:xfrm>
          <a:off x="1097279" y="1845734"/>
          <a:ext cx="493776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Content Placeholder 9" descr="dbsecuty.jpg"/>
          <p:cNvPicPr>
            <a:picLocks noGrp="1" noChangeAspect="1"/>
          </p:cNvPicPr>
          <p:nvPr>
            <p:ph sz="half" idx="2"/>
          </p:nvPr>
        </p:nvPicPr>
        <p:blipFill>
          <a:blip r:embed="rId6"/>
          <a:stretch>
            <a:fillRect/>
          </a:stretch>
        </p:blipFill>
        <p:spPr>
          <a:xfrm>
            <a:off x="7046977" y="1846263"/>
            <a:ext cx="3730752" cy="4176585"/>
          </a:xfrm>
        </p:spPr>
      </p:pic>
      <p:sp>
        <p:nvSpPr>
          <p:cNvPr id="5" name="Slide Number Placeholder 4"/>
          <p:cNvSpPr>
            <a:spLocks noGrp="1"/>
          </p:cNvSpPr>
          <p:nvPr>
            <p:ph type="sldNum" sz="quarter" idx="12"/>
          </p:nvPr>
        </p:nvSpPr>
        <p:spPr/>
        <p:txBody>
          <a:bodyPr/>
          <a:lstStyle/>
          <a:p>
            <a:fld id="{DA8ACAA1-99C5-4F50-B487-84519752EF36}"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smtClean="0"/>
              <a:t>Database Security Concepts</a:t>
            </a:r>
            <a:endParaRPr lang="en-US" dirty="0"/>
          </a:p>
        </p:txBody>
      </p:sp>
      <p:graphicFrame>
        <p:nvGraphicFramePr>
          <p:cNvPr id="8" name="Content Placeholder 7"/>
          <p:cNvGraphicFramePr>
            <a:graphicFrameLocks noGrp="1"/>
          </p:cNvGraphicFramePr>
          <p:nvPr>
            <p:ph idx="1"/>
          </p:nvPr>
        </p:nvGraphicFramePr>
        <p:xfrm>
          <a:off x="1097280" y="1845734"/>
          <a:ext cx="10058400" cy="45062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DA8ACAA1-99C5-4F50-B487-84519752EF36}"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Threats to database</a:t>
            </a:r>
            <a:endParaRPr lang="en-US" dirty="0"/>
          </a:p>
        </p:txBody>
      </p:sp>
      <p:graphicFrame>
        <p:nvGraphicFramePr>
          <p:cNvPr id="7" name="Content Placeholder 6"/>
          <p:cNvGraphicFramePr>
            <a:graphicFrameLocks noGrp="1"/>
          </p:cNvGraphicFramePr>
          <p:nvPr>
            <p:ph idx="1"/>
          </p:nvPr>
        </p:nvGraphicFramePr>
        <p:xfrm>
          <a:off x="1097280" y="1845734"/>
          <a:ext cx="10265664"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DA8ACAA1-99C5-4F50-B487-84519752EF36}"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SQL Injection</a:t>
            </a:r>
            <a:endParaRPr lang="en-US" dirty="0"/>
          </a:p>
        </p:txBody>
      </p:sp>
      <p:sp>
        <p:nvSpPr>
          <p:cNvPr id="5" name="Text Placeholder 4"/>
          <p:cNvSpPr>
            <a:spLocks noGrp="1"/>
          </p:cNvSpPr>
          <p:nvPr>
            <p:ph type="body" idx="1"/>
          </p:nvPr>
        </p:nvSpPr>
        <p:spPr>
          <a:xfrm>
            <a:off x="1097280" y="1846052"/>
            <a:ext cx="10082784" cy="736282"/>
          </a:xfrm>
        </p:spPr>
        <p:txBody>
          <a:bodyPr>
            <a:noAutofit/>
          </a:bodyPr>
          <a:lstStyle/>
          <a:p>
            <a:pPr algn="just"/>
            <a:r>
              <a:rPr lang="en-US" sz="1600" dirty="0" smtClean="0"/>
              <a:t>A form of attack on a database-driven Web site in which the attacker executes unauthorized SQL commands by taking advantage of insecure code on a system connected to the Internet,  bypassing the firewall</a:t>
            </a:r>
            <a:endParaRPr lang="en-US" sz="1600" dirty="0"/>
          </a:p>
        </p:txBody>
      </p:sp>
      <p:graphicFrame>
        <p:nvGraphicFramePr>
          <p:cNvPr id="8" name="Content Placeholder 7"/>
          <p:cNvGraphicFramePr>
            <a:graphicFrameLocks noGrp="1"/>
          </p:cNvGraphicFramePr>
          <p:nvPr>
            <p:ph sz="half" idx="2"/>
          </p:nvPr>
        </p:nvGraphicFramePr>
        <p:xfrm>
          <a:off x="1097280" y="2582334"/>
          <a:ext cx="4937760" cy="337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Content Placeholder 8"/>
          <p:cNvGraphicFramePr>
            <a:graphicFrameLocks noGrp="1"/>
          </p:cNvGraphicFramePr>
          <p:nvPr>
            <p:ph sz="quarter" idx="4"/>
          </p:nvPr>
        </p:nvGraphicFramePr>
        <p:xfrm>
          <a:off x="6217920" y="2582334"/>
          <a:ext cx="4937760" cy="33782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Slide Number Placeholder 3"/>
          <p:cNvSpPr>
            <a:spLocks noGrp="1"/>
          </p:cNvSpPr>
          <p:nvPr>
            <p:ph type="sldNum" sz="quarter" idx="12"/>
          </p:nvPr>
        </p:nvSpPr>
        <p:spPr/>
        <p:txBody>
          <a:bodyPr/>
          <a:lstStyle/>
          <a:p>
            <a:fld id="{DA8ACAA1-99C5-4F50-B487-84519752EF36}"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Unauthorized Access</a:t>
            </a:r>
            <a:endParaRPr lang="en-US" dirty="0"/>
          </a:p>
        </p:txBody>
      </p:sp>
      <p:sp>
        <p:nvSpPr>
          <p:cNvPr id="3" name="Text Placeholder 2"/>
          <p:cNvSpPr>
            <a:spLocks noGrp="1"/>
          </p:cNvSpPr>
          <p:nvPr>
            <p:ph type="body" idx="1"/>
          </p:nvPr>
        </p:nvSpPr>
        <p:spPr>
          <a:xfrm>
            <a:off x="1097280" y="1846052"/>
            <a:ext cx="10046208" cy="736282"/>
          </a:xfrm>
        </p:spPr>
        <p:txBody>
          <a:bodyPr>
            <a:normAutofit fontScale="85000" lnSpcReduction="10000"/>
          </a:bodyPr>
          <a:lstStyle/>
          <a:p>
            <a:r>
              <a:rPr lang="en-US" dirty="0" smtClean="0"/>
              <a:t>Direct access to your database server should be restricted to specific client computers to</a:t>
            </a:r>
          </a:p>
          <a:p>
            <a:r>
              <a:rPr lang="en-US" dirty="0" smtClean="0"/>
              <a:t>prevent unauthorized server access.</a:t>
            </a:r>
            <a:endParaRPr lang="en-US" dirty="0"/>
          </a:p>
        </p:txBody>
      </p:sp>
      <p:graphicFrame>
        <p:nvGraphicFramePr>
          <p:cNvPr id="8" name="Content Placeholder 7"/>
          <p:cNvGraphicFramePr>
            <a:graphicFrameLocks noGrp="1"/>
          </p:cNvGraphicFramePr>
          <p:nvPr>
            <p:ph sz="half" idx="2"/>
          </p:nvPr>
        </p:nvGraphicFramePr>
        <p:xfrm>
          <a:off x="1097280" y="2582334"/>
          <a:ext cx="4937760" cy="337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Content Placeholder 8"/>
          <p:cNvGraphicFramePr>
            <a:graphicFrameLocks noGrp="1"/>
          </p:cNvGraphicFramePr>
          <p:nvPr>
            <p:ph sz="quarter" idx="4"/>
          </p:nvPr>
        </p:nvGraphicFramePr>
        <p:xfrm>
          <a:off x="6217920" y="2582334"/>
          <a:ext cx="4937760" cy="33782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Slide Number Placeholder 6"/>
          <p:cNvSpPr>
            <a:spLocks noGrp="1"/>
          </p:cNvSpPr>
          <p:nvPr>
            <p:ph type="sldNum" sz="quarter" idx="12"/>
          </p:nvPr>
        </p:nvSpPr>
        <p:spPr/>
        <p:txBody>
          <a:bodyPr/>
          <a:lstStyle/>
          <a:p>
            <a:fld id="{DA8ACAA1-99C5-4F50-B487-84519752EF36}"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Password cracking</a:t>
            </a:r>
            <a:endParaRPr lang="en-US" dirty="0"/>
          </a:p>
        </p:txBody>
      </p:sp>
      <p:sp>
        <p:nvSpPr>
          <p:cNvPr id="3" name="Text Placeholder 2"/>
          <p:cNvSpPr>
            <a:spLocks noGrp="1"/>
          </p:cNvSpPr>
          <p:nvPr>
            <p:ph type="body" idx="1"/>
          </p:nvPr>
        </p:nvSpPr>
        <p:spPr>
          <a:xfrm>
            <a:off x="1097280" y="1846052"/>
            <a:ext cx="10046208" cy="736282"/>
          </a:xfrm>
        </p:spPr>
        <p:txBody>
          <a:bodyPr>
            <a:noAutofit/>
          </a:bodyPr>
          <a:lstStyle/>
          <a:p>
            <a:r>
              <a:rPr lang="en-US" sz="1800" b="1" dirty="0" smtClean="0"/>
              <a:t>A common first line of attack is to try to crack the passwords of well known account names, such as SA (the SQL Server administrator account).</a:t>
            </a:r>
            <a:endParaRPr lang="en-US" sz="1800" b="1" dirty="0"/>
          </a:p>
        </p:txBody>
      </p:sp>
      <p:graphicFrame>
        <p:nvGraphicFramePr>
          <p:cNvPr id="8" name="Content Placeholder 7"/>
          <p:cNvGraphicFramePr>
            <a:graphicFrameLocks noGrp="1"/>
          </p:cNvGraphicFramePr>
          <p:nvPr>
            <p:ph sz="half" idx="2"/>
          </p:nvPr>
        </p:nvGraphicFramePr>
        <p:xfrm>
          <a:off x="1097280" y="2582334"/>
          <a:ext cx="4937760" cy="337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Content Placeholder 8"/>
          <p:cNvGraphicFramePr>
            <a:graphicFrameLocks noGrp="1"/>
          </p:cNvGraphicFramePr>
          <p:nvPr>
            <p:ph sz="quarter" idx="4"/>
          </p:nvPr>
        </p:nvGraphicFramePr>
        <p:xfrm>
          <a:off x="6217920" y="2582334"/>
          <a:ext cx="4937760" cy="33782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Slide Number Placeholder 6"/>
          <p:cNvSpPr>
            <a:spLocks noGrp="1"/>
          </p:cNvSpPr>
          <p:nvPr>
            <p:ph type="sldNum" sz="quarter" idx="12"/>
          </p:nvPr>
        </p:nvSpPr>
        <p:spPr/>
        <p:txBody>
          <a:bodyPr/>
          <a:lstStyle/>
          <a:p>
            <a:fld id="{DA8ACAA1-99C5-4F50-B487-84519752EF36}"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0633456" y="768095"/>
            <a:ext cx="1389888" cy="1469136"/>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978240" y="949909"/>
            <a:ext cx="7262707" cy="750847"/>
          </a:xfrm>
          <a:prstGeom prst="rect">
            <a:avLst/>
          </a:prstGeom>
        </p:spPr>
        <p:txBody>
          <a:bodyPr vert="horz" wrap="square" lIns="0" tIns="12065" rIns="0" bIns="0" rtlCol="0">
            <a:spAutoFit/>
          </a:bodyPr>
          <a:lstStyle/>
          <a:p>
            <a:pPr marL="12700">
              <a:lnSpc>
                <a:spcPct val="100000"/>
              </a:lnSpc>
              <a:spcBef>
                <a:spcPts val="95"/>
              </a:spcBef>
            </a:pPr>
            <a:r>
              <a:rPr spc="-10" dirty="0">
                <a:solidFill>
                  <a:srgbClr val="730000"/>
                </a:solidFill>
              </a:rPr>
              <a:t>Malicious</a:t>
            </a:r>
            <a:r>
              <a:rPr spc="-55" dirty="0">
                <a:solidFill>
                  <a:srgbClr val="730000"/>
                </a:solidFill>
              </a:rPr>
              <a:t> </a:t>
            </a:r>
            <a:r>
              <a:rPr spc="-15" dirty="0">
                <a:solidFill>
                  <a:srgbClr val="730000"/>
                </a:solidFill>
              </a:rPr>
              <a:t>Software</a:t>
            </a:r>
          </a:p>
        </p:txBody>
      </p:sp>
      <p:sp>
        <p:nvSpPr>
          <p:cNvPr id="5" name="object 5"/>
          <p:cNvSpPr txBox="1"/>
          <p:nvPr/>
        </p:nvSpPr>
        <p:spPr>
          <a:xfrm>
            <a:off x="983624" y="1973370"/>
            <a:ext cx="10098193" cy="3693319"/>
          </a:xfrm>
          <a:prstGeom prst="rect">
            <a:avLst/>
          </a:prstGeom>
        </p:spPr>
        <p:txBody>
          <a:bodyPr vert="horz" wrap="square" lIns="0" tIns="12700" rIns="0" bIns="0" rtlCol="0">
            <a:spAutoFit/>
          </a:bodyPr>
          <a:lstStyle/>
          <a:p>
            <a:pPr marL="294640" indent="-281940">
              <a:lnSpc>
                <a:spcPct val="100000"/>
              </a:lnSpc>
              <a:spcBef>
                <a:spcPts val="100"/>
              </a:spcBef>
              <a:buClr>
                <a:srgbClr val="990000"/>
              </a:buClr>
              <a:buSzPct val="75000"/>
              <a:buFont typeface="Wingdings"/>
              <a:buChar char=""/>
              <a:tabLst>
                <a:tab pos="294005" algn="l"/>
                <a:tab pos="294640" algn="l"/>
              </a:tabLst>
            </a:pPr>
            <a:r>
              <a:rPr sz="2000" dirty="0">
                <a:solidFill>
                  <a:srgbClr val="252525"/>
                </a:solidFill>
                <a:latin typeface="Calisto MT"/>
                <a:cs typeface="Calisto MT"/>
              </a:rPr>
              <a:t>Programs that </a:t>
            </a:r>
            <a:r>
              <a:rPr sz="2000" spc="-5" dirty="0">
                <a:solidFill>
                  <a:srgbClr val="252525"/>
                </a:solidFill>
                <a:latin typeface="Calisto MT"/>
                <a:cs typeface="Calisto MT"/>
              </a:rPr>
              <a:t>exploit vulnerabilities </a:t>
            </a:r>
            <a:r>
              <a:rPr sz="2000" dirty="0">
                <a:solidFill>
                  <a:srgbClr val="252525"/>
                </a:solidFill>
                <a:latin typeface="Calisto MT"/>
                <a:cs typeface="Calisto MT"/>
              </a:rPr>
              <a:t>in </a:t>
            </a:r>
            <a:r>
              <a:rPr sz="2000" spc="-5" dirty="0">
                <a:solidFill>
                  <a:srgbClr val="252525"/>
                </a:solidFill>
                <a:latin typeface="Calisto MT"/>
                <a:cs typeface="Calisto MT"/>
              </a:rPr>
              <a:t>computing</a:t>
            </a:r>
            <a:r>
              <a:rPr sz="2000" spc="-75" dirty="0">
                <a:solidFill>
                  <a:srgbClr val="252525"/>
                </a:solidFill>
                <a:latin typeface="Calisto MT"/>
                <a:cs typeface="Calisto MT"/>
              </a:rPr>
              <a:t> </a:t>
            </a:r>
            <a:r>
              <a:rPr sz="2000" dirty="0">
                <a:solidFill>
                  <a:srgbClr val="252525"/>
                </a:solidFill>
                <a:latin typeface="Calisto MT"/>
                <a:cs typeface="Calisto MT"/>
              </a:rPr>
              <a:t>systems</a:t>
            </a:r>
            <a:endParaRPr sz="2000">
              <a:latin typeface="Calisto MT"/>
              <a:cs typeface="Calisto MT"/>
            </a:endParaRPr>
          </a:p>
          <a:p>
            <a:pPr marL="294640" indent="-281940">
              <a:lnSpc>
                <a:spcPct val="100000"/>
              </a:lnSpc>
              <a:spcBef>
                <a:spcPts val="1585"/>
              </a:spcBef>
              <a:buClr>
                <a:srgbClr val="990000"/>
              </a:buClr>
              <a:buSzPct val="75000"/>
              <a:buFont typeface="Wingdings"/>
              <a:buChar char=""/>
              <a:tabLst>
                <a:tab pos="294005" algn="l"/>
                <a:tab pos="294640" algn="l"/>
              </a:tabLst>
            </a:pPr>
            <a:r>
              <a:rPr sz="2000" dirty="0">
                <a:solidFill>
                  <a:srgbClr val="252525"/>
                </a:solidFill>
                <a:latin typeface="Calisto MT"/>
                <a:cs typeface="Calisto MT"/>
              </a:rPr>
              <a:t>Also referred to </a:t>
            </a:r>
            <a:r>
              <a:rPr sz="2000" spc="-5" dirty="0">
                <a:solidFill>
                  <a:srgbClr val="252525"/>
                </a:solidFill>
                <a:latin typeface="Calisto MT"/>
                <a:cs typeface="Calisto MT"/>
              </a:rPr>
              <a:t>as</a:t>
            </a:r>
            <a:r>
              <a:rPr sz="2000" spc="-30" dirty="0">
                <a:solidFill>
                  <a:srgbClr val="252525"/>
                </a:solidFill>
                <a:latin typeface="Calisto MT"/>
                <a:cs typeface="Calisto MT"/>
              </a:rPr>
              <a:t> </a:t>
            </a:r>
            <a:r>
              <a:rPr sz="2000" spc="-15" dirty="0">
                <a:solidFill>
                  <a:srgbClr val="252525"/>
                </a:solidFill>
                <a:latin typeface="Calisto MT"/>
                <a:cs typeface="Calisto MT"/>
              </a:rPr>
              <a:t>malware</a:t>
            </a:r>
            <a:endParaRPr sz="2000">
              <a:latin typeface="Calisto MT"/>
              <a:cs typeface="Calisto MT"/>
            </a:endParaRPr>
          </a:p>
          <a:p>
            <a:pPr marL="294640" indent="-281940">
              <a:lnSpc>
                <a:spcPct val="100000"/>
              </a:lnSpc>
              <a:spcBef>
                <a:spcPts val="1585"/>
              </a:spcBef>
              <a:buClr>
                <a:srgbClr val="990000"/>
              </a:buClr>
              <a:buSzPct val="75000"/>
              <a:buFont typeface="Wingdings"/>
              <a:buChar char=""/>
              <a:tabLst>
                <a:tab pos="294005" algn="l"/>
                <a:tab pos="294640" algn="l"/>
              </a:tabLst>
            </a:pPr>
            <a:r>
              <a:rPr sz="2000" spc="-5" dirty="0">
                <a:solidFill>
                  <a:srgbClr val="252525"/>
                </a:solidFill>
                <a:latin typeface="Calisto MT"/>
                <a:cs typeface="Calisto MT"/>
              </a:rPr>
              <a:t>Can </a:t>
            </a:r>
            <a:r>
              <a:rPr sz="2000" spc="-10" dirty="0">
                <a:solidFill>
                  <a:srgbClr val="252525"/>
                </a:solidFill>
                <a:latin typeface="Calisto MT"/>
                <a:cs typeface="Calisto MT"/>
              </a:rPr>
              <a:t>be divided </a:t>
            </a:r>
            <a:r>
              <a:rPr sz="2000" spc="-5" dirty="0">
                <a:solidFill>
                  <a:srgbClr val="252525"/>
                </a:solidFill>
                <a:latin typeface="Calisto MT"/>
                <a:cs typeface="Calisto MT"/>
              </a:rPr>
              <a:t>into </a:t>
            </a:r>
            <a:r>
              <a:rPr sz="2000" spc="-15" dirty="0">
                <a:solidFill>
                  <a:srgbClr val="252525"/>
                </a:solidFill>
                <a:latin typeface="Calisto MT"/>
                <a:cs typeface="Calisto MT"/>
              </a:rPr>
              <a:t>two</a:t>
            </a:r>
            <a:r>
              <a:rPr sz="2000" spc="-5" dirty="0">
                <a:solidFill>
                  <a:srgbClr val="252525"/>
                </a:solidFill>
                <a:latin typeface="Calisto MT"/>
                <a:cs typeface="Calisto MT"/>
              </a:rPr>
              <a:t> categories:</a:t>
            </a:r>
            <a:endParaRPr sz="2000">
              <a:latin typeface="Calisto MT"/>
              <a:cs typeface="Calisto MT"/>
            </a:endParaRPr>
          </a:p>
          <a:p>
            <a:pPr marL="873760" lvl="1" indent="-283210">
              <a:lnSpc>
                <a:spcPct val="100000"/>
              </a:lnSpc>
              <a:spcBef>
                <a:spcPts val="384"/>
              </a:spcBef>
              <a:buClr>
                <a:srgbClr val="990000"/>
              </a:buClr>
              <a:buSzPct val="75000"/>
              <a:buFont typeface="Wingdings"/>
              <a:buChar char=""/>
              <a:tabLst>
                <a:tab pos="873760" algn="l"/>
                <a:tab pos="874394" algn="l"/>
              </a:tabLst>
            </a:pPr>
            <a:r>
              <a:rPr sz="2000" spc="-5" dirty="0">
                <a:solidFill>
                  <a:srgbClr val="252525"/>
                </a:solidFill>
                <a:latin typeface="Calisto MT"/>
                <a:cs typeface="Calisto MT"/>
              </a:rPr>
              <a:t>parasitic</a:t>
            </a:r>
            <a:endParaRPr sz="2000">
              <a:latin typeface="Calisto MT"/>
              <a:cs typeface="Calisto MT"/>
            </a:endParaRPr>
          </a:p>
          <a:p>
            <a:pPr marL="1437640" lvl="2" indent="-281940">
              <a:lnSpc>
                <a:spcPts val="2055"/>
              </a:lnSpc>
              <a:spcBef>
                <a:spcPts val="380"/>
              </a:spcBef>
              <a:buClr>
                <a:srgbClr val="990000"/>
              </a:buClr>
              <a:buSzPct val="75000"/>
              <a:buFont typeface="Wingdings"/>
              <a:buChar char=""/>
              <a:tabLst>
                <a:tab pos="1437640" algn="l"/>
                <a:tab pos="1438275" algn="l"/>
              </a:tabLst>
            </a:pPr>
            <a:r>
              <a:rPr sz="2000" spc="-5" dirty="0">
                <a:solidFill>
                  <a:srgbClr val="252525"/>
                </a:solidFill>
                <a:latin typeface="Calisto MT"/>
                <a:cs typeface="Calisto MT"/>
              </a:rPr>
              <a:t>fragments </a:t>
            </a:r>
            <a:r>
              <a:rPr sz="2000" dirty="0">
                <a:solidFill>
                  <a:srgbClr val="252525"/>
                </a:solidFill>
                <a:latin typeface="Calisto MT"/>
                <a:cs typeface="Calisto MT"/>
              </a:rPr>
              <a:t>of programs that </a:t>
            </a:r>
            <a:r>
              <a:rPr sz="2000" spc="-5" dirty="0">
                <a:solidFill>
                  <a:srgbClr val="252525"/>
                </a:solidFill>
                <a:latin typeface="Calisto MT"/>
                <a:cs typeface="Calisto MT"/>
              </a:rPr>
              <a:t>cannot exist independently </a:t>
            </a:r>
            <a:r>
              <a:rPr sz="2000" dirty="0">
                <a:solidFill>
                  <a:srgbClr val="252525"/>
                </a:solidFill>
                <a:latin typeface="Calisto MT"/>
                <a:cs typeface="Calisto MT"/>
              </a:rPr>
              <a:t>of</a:t>
            </a:r>
            <a:r>
              <a:rPr sz="2000" spc="-135" dirty="0">
                <a:solidFill>
                  <a:srgbClr val="252525"/>
                </a:solidFill>
                <a:latin typeface="Calisto MT"/>
                <a:cs typeface="Calisto MT"/>
              </a:rPr>
              <a:t> </a:t>
            </a:r>
            <a:r>
              <a:rPr sz="2000" dirty="0">
                <a:solidFill>
                  <a:srgbClr val="252525"/>
                </a:solidFill>
                <a:latin typeface="Calisto MT"/>
                <a:cs typeface="Calisto MT"/>
              </a:rPr>
              <a:t>some</a:t>
            </a:r>
            <a:endParaRPr sz="2000">
              <a:latin typeface="Calisto MT"/>
              <a:cs typeface="Calisto MT"/>
            </a:endParaRPr>
          </a:p>
          <a:p>
            <a:pPr marL="1437640">
              <a:lnSpc>
                <a:spcPts val="2055"/>
              </a:lnSpc>
            </a:pPr>
            <a:r>
              <a:rPr sz="2000" spc="-5" dirty="0">
                <a:solidFill>
                  <a:srgbClr val="252525"/>
                </a:solidFill>
                <a:latin typeface="Calisto MT"/>
                <a:cs typeface="Calisto MT"/>
              </a:rPr>
              <a:t>actual application </a:t>
            </a:r>
            <a:r>
              <a:rPr sz="2000" dirty="0">
                <a:solidFill>
                  <a:srgbClr val="252525"/>
                </a:solidFill>
                <a:latin typeface="Calisto MT"/>
                <a:cs typeface="Calisto MT"/>
              </a:rPr>
              <a:t>program, </a:t>
            </a:r>
            <a:r>
              <a:rPr sz="2000" spc="-25" dirty="0">
                <a:solidFill>
                  <a:srgbClr val="252525"/>
                </a:solidFill>
                <a:latin typeface="Calisto MT"/>
                <a:cs typeface="Calisto MT"/>
              </a:rPr>
              <a:t>utility, </a:t>
            </a:r>
            <a:r>
              <a:rPr sz="2000" dirty="0">
                <a:solidFill>
                  <a:srgbClr val="252525"/>
                </a:solidFill>
                <a:latin typeface="Calisto MT"/>
                <a:cs typeface="Calisto MT"/>
              </a:rPr>
              <a:t>or </a:t>
            </a:r>
            <a:r>
              <a:rPr sz="2000" spc="-5" dirty="0">
                <a:solidFill>
                  <a:srgbClr val="252525"/>
                </a:solidFill>
                <a:latin typeface="Calisto MT"/>
                <a:cs typeface="Calisto MT"/>
              </a:rPr>
              <a:t>system</a:t>
            </a:r>
            <a:r>
              <a:rPr sz="2000" spc="-40" dirty="0">
                <a:solidFill>
                  <a:srgbClr val="252525"/>
                </a:solidFill>
                <a:latin typeface="Calisto MT"/>
                <a:cs typeface="Calisto MT"/>
              </a:rPr>
              <a:t> </a:t>
            </a:r>
            <a:r>
              <a:rPr sz="2000" dirty="0">
                <a:solidFill>
                  <a:srgbClr val="252525"/>
                </a:solidFill>
                <a:latin typeface="Calisto MT"/>
                <a:cs typeface="Calisto MT"/>
              </a:rPr>
              <a:t>program</a:t>
            </a:r>
            <a:endParaRPr sz="2000">
              <a:latin typeface="Calisto MT"/>
              <a:cs typeface="Calisto MT"/>
            </a:endParaRPr>
          </a:p>
          <a:p>
            <a:pPr marL="1437640" lvl="2" indent="-281940">
              <a:lnSpc>
                <a:spcPct val="100000"/>
              </a:lnSpc>
              <a:spcBef>
                <a:spcPts val="385"/>
              </a:spcBef>
              <a:buClr>
                <a:srgbClr val="990000"/>
              </a:buClr>
              <a:buSzPct val="75000"/>
              <a:buFont typeface="Wingdings"/>
              <a:buChar char=""/>
              <a:tabLst>
                <a:tab pos="1437640" algn="l"/>
                <a:tab pos="1438275" algn="l"/>
              </a:tabLst>
            </a:pPr>
            <a:r>
              <a:rPr sz="2000" spc="-5" dirty="0">
                <a:solidFill>
                  <a:srgbClr val="252525"/>
                </a:solidFill>
                <a:latin typeface="Calisto MT"/>
                <a:cs typeface="Calisto MT"/>
              </a:rPr>
              <a:t>viruses, </a:t>
            </a:r>
            <a:r>
              <a:rPr sz="2000" dirty="0">
                <a:solidFill>
                  <a:srgbClr val="252525"/>
                </a:solidFill>
                <a:latin typeface="Calisto MT"/>
                <a:cs typeface="Calisto MT"/>
              </a:rPr>
              <a:t>logic </a:t>
            </a:r>
            <a:r>
              <a:rPr sz="2000" spc="-15" dirty="0">
                <a:solidFill>
                  <a:srgbClr val="252525"/>
                </a:solidFill>
                <a:latin typeface="Calisto MT"/>
                <a:cs typeface="Calisto MT"/>
              </a:rPr>
              <a:t>bombs, </a:t>
            </a:r>
            <a:r>
              <a:rPr sz="2000" spc="-5" dirty="0">
                <a:solidFill>
                  <a:srgbClr val="252525"/>
                </a:solidFill>
                <a:latin typeface="Calisto MT"/>
                <a:cs typeface="Calisto MT"/>
              </a:rPr>
              <a:t>and backdoors are</a:t>
            </a:r>
            <a:r>
              <a:rPr sz="2000" spc="-10" dirty="0">
                <a:solidFill>
                  <a:srgbClr val="252525"/>
                </a:solidFill>
                <a:latin typeface="Calisto MT"/>
                <a:cs typeface="Calisto MT"/>
              </a:rPr>
              <a:t> </a:t>
            </a:r>
            <a:r>
              <a:rPr sz="2000" spc="-5" dirty="0">
                <a:solidFill>
                  <a:srgbClr val="252525"/>
                </a:solidFill>
                <a:latin typeface="Calisto MT"/>
                <a:cs typeface="Calisto MT"/>
              </a:rPr>
              <a:t>examples</a:t>
            </a:r>
            <a:endParaRPr sz="2000">
              <a:latin typeface="Calisto MT"/>
              <a:cs typeface="Calisto MT"/>
            </a:endParaRPr>
          </a:p>
          <a:p>
            <a:pPr marL="873760" lvl="1" indent="-283210">
              <a:lnSpc>
                <a:spcPct val="100000"/>
              </a:lnSpc>
              <a:spcBef>
                <a:spcPts val="385"/>
              </a:spcBef>
              <a:buClr>
                <a:srgbClr val="990000"/>
              </a:buClr>
              <a:buSzPct val="75000"/>
              <a:buFont typeface="Wingdings"/>
              <a:buChar char=""/>
              <a:tabLst>
                <a:tab pos="873760" algn="l"/>
                <a:tab pos="874394" algn="l"/>
              </a:tabLst>
            </a:pPr>
            <a:r>
              <a:rPr sz="2000" dirty="0">
                <a:solidFill>
                  <a:srgbClr val="252525"/>
                </a:solidFill>
                <a:latin typeface="Calisto MT"/>
                <a:cs typeface="Calisto MT"/>
              </a:rPr>
              <a:t>independent</a:t>
            </a:r>
            <a:endParaRPr sz="2000">
              <a:latin typeface="Calisto MT"/>
              <a:cs typeface="Calisto MT"/>
            </a:endParaRPr>
          </a:p>
          <a:p>
            <a:pPr marL="1437640" lvl="2" indent="-281940">
              <a:lnSpc>
                <a:spcPts val="2055"/>
              </a:lnSpc>
              <a:spcBef>
                <a:spcPts val="385"/>
              </a:spcBef>
              <a:buClr>
                <a:srgbClr val="990000"/>
              </a:buClr>
              <a:buSzPct val="75000"/>
              <a:buFont typeface="Wingdings"/>
              <a:buChar char=""/>
              <a:tabLst>
                <a:tab pos="1437640" algn="l"/>
                <a:tab pos="1438275" algn="l"/>
              </a:tabLst>
            </a:pPr>
            <a:r>
              <a:rPr sz="2000" spc="-5" dirty="0">
                <a:solidFill>
                  <a:srgbClr val="252525"/>
                </a:solidFill>
                <a:latin typeface="Calisto MT"/>
                <a:cs typeface="Calisto MT"/>
              </a:rPr>
              <a:t>self-contained </a:t>
            </a:r>
            <a:r>
              <a:rPr sz="2000" dirty="0">
                <a:solidFill>
                  <a:srgbClr val="252525"/>
                </a:solidFill>
                <a:latin typeface="Calisto MT"/>
                <a:cs typeface="Calisto MT"/>
              </a:rPr>
              <a:t>programs that </a:t>
            </a:r>
            <a:r>
              <a:rPr sz="2000" spc="-5" dirty="0">
                <a:solidFill>
                  <a:srgbClr val="252525"/>
                </a:solidFill>
                <a:latin typeface="Calisto MT"/>
                <a:cs typeface="Calisto MT"/>
              </a:rPr>
              <a:t>can </a:t>
            </a:r>
            <a:r>
              <a:rPr sz="2000" dirty="0">
                <a:solidFill>
                  <a:srgbClr val="252525"/>
                </a:solidFill>
                <a:latin typeface="Calisto MT"/>
                <a:cs typeface="Calisto MT"/>
              </a:rPr>
              <a:t>be scheduled and </a:t>
            </a:r>
            <a:r>
              <a:rPr sz="2000" spc="5" dirty="0">
                <a:solidFill>
                  <a:srgbClr val="252525"/>
                </a:solidFill>
                <a:latin typeface="Calisto MT"/>
                <a:cs typeface="Calisto MT"/>
              </a:rPr>
              <a:t>run </a:t>
            </a:r>
            <a:r>
              <a:rPr sz="2000">
                <a:solidFill>
                  <a:srgbClr val="252525"/>
                </a:solidFill>
                <a:latin typeface="Calisto MT"/>
                <a:cs typeface="Calisto MT"/>
              </a:rPr>
              <a:t>by</a:t>
            </a:r>
            <a:r>
              <a:rPr sz="2000" spc="-80">
                <a:solidFill>
                  <a:srgbClr val="252525"/>
                </a:solidFill>
                <a:latin typeface="Calisto MT"/>
                <a:cs typeface="Calisto MT"/>
              </a:rPr>
              <a:t> </a:t>
            </a:r>
            <a:r>
              <a:rPr sz="2000" smtClean="0">
                <a:solidFill>
                  <a:srgbClr val="252525"/>
                </a:solidFill>
                <a:latin typeface="Calisto MT"/>
                <a:cs typeface="Calisto MT"/>
              </a:rPr>
              <a:t>the</a:t>
            </a:r>
            <a:r>
              <a:rPr lang="en-US" sz="2000" dirty="0" smtClean="0">
                <a:solidFill>
                  <a:srgbClr val="252525"/>
                </a:solidFill>
                <a:latin typeface="Calisto MT"/>
                <a:cs typeface="Calisto MT"/>
              </a:rPr>
              <a:t> </a:t>
            </a:r>
            <a:r>
              <a:rPr sz="2000" smtClean="0">
                <a:solidFill>
                  <a:srgbClr val="252525"/>
                </a:solidFill>
                <a:latin typeface="Calisto MT"/>
                <a:cs typeface="Calisto MT"/>
              </a:rPr>
              <a:t>operating</a:t>
            </a:r>
            <a:r>
              <a:rPr sz="2000" spc="-30" smtClean="0">
                <a:solidFill>
                  <a:srgbClr val="252525"/>
                </a:solidFill>
                <a:latin typeface="Calisto MT"/>
                <a:cs typeface="Calisto MT"/>
              </a:rPr>
              <a:t> </a:t>
            </a:r>
            <a:r>
              <a:rPr sz="2000" spc="-5" dirty="0">
                <a:solidFill>
                  <a:srgbClr val="252525"/>
                </a:solidFill>
                <a:latin typeface="Calisto MT"/>
                <a:cs typeface="Calisto MT"/>
              </a:rPr>
              <a:t>system</a:t>
            </a:r>
            <a:endParaRPr sz="2000">
              <a:latin typeface="Calisto MT"/>
              <a:cs typeface="Calisto MT"/>
            </a:endParaRPr>
          </a:p>
          <a:p>
            <a:pPr marL="1437640" lvl="2" indent="-281940">
              <a:lnSpc>
                <a:spcPct val="100000"/>
              </a:lnSpc>
              <a:spcBef>
                <a:spcPts val="384"/>
              </a:spcBef>
              <a:buClr>
                <a:srgbClr val="990000"/>
              </a:buClr>
              <a:buSzPct val="75000"/>
              <a:buFont typeface="Wingdings"/>
              <a:buChar char=""/>
              <a:tabLst>
                <a:tab pos="1437640" algn="l"/>
                <a:tab pos="1438275" algn="l"/>
              </a:tabLst>
            </a:pPr>
            <a:r>
              <a:rPr sz="2000" spc="-5" dirty="0">
                <a:solidFill>
                  <a:srgbClr val="252525"/>
                </a:solidFill>
                <a:latin typeface="Calisto MT"/>
                <a:cs typeface="Calisto MT"/>
              </a:rPr>
              <a:t>worms and bot </a:t>
            </a:r>
            <a:r>
              <a:rPr sz="2000" dirty="0">
                <a:solidFill>
                  <a:srgbClr val="252525"/>
                </a:solidFill>
                <a:latin typeface="Calisto MT"/>
                <a:cs typeface="Calisto MT"/>
              </a:rPr>
              <a:t>programs </a:t>
            </a:r>
            <a:r>
              <a:rPr sz="2000" spc="-5" dirty="0">
                <a:solidFill>
                  <a:srgbClr val="252525"/>
                </a:solidFill>
                <a:latin typeface="Calisto MT"/>
                <a:cs typeface="Calisto MT"/>
              </a:rPr>
              <a:t>are</a:t>
            </a:r>
            <a:r>
              <a:rPr sz="2000" dirty="0">
                <a:solidFill>
                  <a:srgbClr val="252525"/>
                </a:solidFill>
                <a:latin typeface="Calisto MT"/>
                <a:cs typeface="Calisto MT"/>
              </a:rPr>
              <a:t> </a:t>
            </a:r>
            <a:r>
              <a:rPr sz="2000" spc="-5" dirty="0">
                <a:solidFill>
                  <a:srgbClr val="252525"/>
                </a:solidFill>
                <a:latin typeface="Calisto MT"/>
                <a:cs typeface="Calisto MT"/>
              </a:rPr>
              <a:t>examples</a:t>
            </a:r>
            <a:endParaRPr sz="2000">
              <a:latin typeface="Calisto MT"/>
              <a:cs typeface="Calisto MT"/>
            </a:endParaRPr>
          </a:p>
        </p:txBody>
      </p:sp>
      <p:sp>
        <p:nvSpPr>
          <p:cNvPr id="6" name="object 6"/>
          <p:cNvSpPr/>
          <p:nvPr/>
        </p:nvSpPr>
        <p:spPr>
          <a:xfrm>
            <a:off x="8973680" y="2379056"/>
            <a:ext cx="2455960" cy="1326003"/>
          </a:xfrm>
          <a:prstGeom prst="rect">
            <a:avLst/>
          </a:prstGeom>
          <a:blipFill>
            <a:blip r:embed="rId3" cstate="print"/>
            <a:stretch>
              <a:fillRect/>
            </a:stretch>
          </a:blipFill>
        </p:spPr>
        <p:txBody>
          <a:bodyPr wrap="square" lIns="0" tIns="0" rIns="0" bIns="0" rtlCol="0"/>
          <a:lstStyle/>
          <a:p>
            <a:endParaRPr/>
          </a:p>
        </p:txBody>
      </p:sp>
      <p:sp>
        <p:nvSpPr>
          <p:cNvPr id="7" name="Slide Number Placeholder 6"/>
          <p:cNvSpPr>
            <a:spLocks noGrp="1"/>
          </p:cNvSpPr>
          <p:nvPr>
            <p:ph type="sldNum" sz="quarter" idx="12"/>
          </p:nvPr>
        </p:nvSpPr>
        <p:spPr/>
        <p:txBody>
          <a:bodyPr/>
          <a:lstStyle/>
          <a:p>
            <a:fld id="{DA8ACAA1-99C5-4F50-B487-84519752EF36}"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Network Eavesdropping</a:t>
            </a:r>
            <a:endParaRPr lang="en-US" dirty="0"/>
          </a:p>
        </p:txBody>
      </p:sp>
      <p:sp>
        <p:nvSpPr>
          <p:cNvPr id="3" name="Text Placeholder 2"/>
          <p:cNvSpPr>
            <a:spLocks noGrp="1"/>
          </p:cNvSpPr>
          <p:nvPr>
            <p:ph type="body" idx="1"/>
          </p:nvPr>
        </p:nvSpPr>
        <p:spPr>
          <a:xfrm>
            <a:off x="1097279" y="1846051"/>
            <a:ext cx="10067249" cy="1487084"/>
          </a:xfrm>
        </p:spPr>
        <p:txBody>
          <a:bodyPr>
            <a:noAutofit/>
          </a:bodyPr>
          <a:lstStyle/>
          <a:p>
            <a:pPr lvl="1" algn="just">
              <a:buFont typeface="Wingdings" pitchFamily="2" charset="2"/>
              <a:buChar char="Ø"/>
            </a:pPr>
            <a:r>
              <a:rPr lang="en-US" sz="1800" dirty="0" smtClean="0"/>
              <a:t>   Eavesdropping refers to unauthorized access of reading messages</a:t>
            </a:r>
          </a:p>
          <a:p>
            <a:pPr lvl="1" algn="just">
              <a:buFont typeface="Wingdings" pitchFamily="2" charset="2"/>
              <a:buChar char="Ø"/>
            </a:pPr>
            <a:r>
              <a:rPr lang="en-US" sz="1800" dirty="0" smtClean="0"/>
              <a:t>  The deployment architecture of most applications includes a physical separation of the data access code from the database server. As a result, sensitive data, such as application-specific data or database login credentials, must be protected from network eavesdroppers.</a:t>
            </a:r>
            <a:endParaRPr lang="en-US" sz="1800" dirty="0"/>
          </a:p>
        </p:txBody>
      </p:sp>
      <p:graphicFrame>
        <p:nvGraphicFramePr>
          <p:cNvPr id="8" name="Content Placeholder 7"/>
          <p:cNvGraphicFramePr>
            <a:graphicFrameLocks noGrp="1"/>
          </p:cNvGraphicFramePr>
          <p:nvPr>
            <p:ph sz="half" idx="2"/>
          </p:nvPr>
        </p:nvGraphicFramePr>
        <p:xfrm>
          <a:off x="1097279" y="3510116"/>
          <a:ext cx="9757533" cy="26842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p:cNvSpPr>
            <a:spLocks noGrp="1"/>
          </p:cNvSpPr>
          <p:nvPr>
            <p:ph type="sldNum" sz="quarter" idx="12"/>
          </p:nvPr>
        </p:nvSpPr>
        <p:spPr/>
        <p:txBody>
          <a:bodyPr/>
          <a:lstStyle/>
          <a:p>
            <a:fld id="{DA8ACAA1-99C5-4F50-B487-84519752EF36}"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b="1" dirty="0" smtClean="0"/>
              <a:t>Diagrammatic Representation</a:t>
            </a:r>
            <a:endParaRPr lang="en-US" dirty="0"/>
          </a:p>
        </p:txBody>
      </p:sp>
      <p:pic>
        <p:nvPicPr>
          <p:cNvPr id="11" name="Content Placeholder 10" descr="dbsec2.jpg"/>
          <p:cNvPicPr>
            <a:picLocks noGrp="1" noChangeAspect="1"/>
          </p:cNvPicPr>
          <p:nvPr>
            <p:ph idx="1"/>
          </p:nvPr>
        </p:nvPicPr>
        <p:blipFill>
          <a:blip r:embed="rId2"/>
          <a:stretch>
            <a:fillRect/>
          </a:stretch>
        </p:blipFill>
        <p:spPr>
          <a:xfrm>
            <a:off x="1209368" y="1971674"/>
            <a:ext cx="9925664" cy="4119409"/>
          </a:xfrm>
        </p:spPr>
      </p:pic>
      <p:sp>
        <p:nvSpPr>
          <p:cNvPr id="7" name="Slide Number Placeholder 6"/>
          <p:cNvSpPr>
            <a:spLocks noGrp="1"/>
          </p:cNvSpPr>
          <p:nvPr>
            <p:ph type="sldNum" sz="quarter" idx="12"/>
          </p:nvPr>
        </p:nvSpPr>
        <p:spPr/>
        <p:txBody>
          <a:bodyPr/>
          <a:lstStyle/>
          <a:p>
            <a:fld id="{DA8ACAA1-99C5-4F50-B487-84519752EF36}"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Methods of securing the database</a:t>
            </a:r>
            <a:endParaRPr lang="en-US" dirty="0"/>
          </a:p>
        </p:txBody>
      </p:sp>
      <p:graphicFrame>
        <p:nvGraphicFramePr>
          <p:cNvPr id="5" name="Content Placeholder 4"/>
          <p:cNvGraphicFramePr>
            <a:graphicFrameLocks noGrp="1"/>
          </p:cNvGraphicFramePr>
          <p:nvPr>
            <p:ph idx="1"/>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DA8ACAA1-99C5-4F50-B487-84519752EF36}"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Security of the database through</a:t>
            </a:r>
            <a:br>
              <a:rPr lang="en-US" sz="4000" b="1" dirty="0" smtClean="0"/>
            </a:br>
            <a:r>
              <a:rPr lang="en-US" sz="4000" b="1" dirty="0" smtClean="0"/>
              <a:t>FIREWALLS</a:t>
            </a:r>
            <a:endParaRPr lang="en-US" sz="4000" dirty="0"/>
          </a:p>
        </p:txBody>
      </p:sp>
      <p:sp>
        <p:nvSpPr>
          <p:cNvPr id="3" name="Content Placeholder 2"/>
          <p:cNvSpPr>
            <a:spLocks noGrp="1"/>
          </p:cNvSpPr>
          <p:nvPr>
            <p:ph idx="1"/>
          </p:nvPr>
        </p:nvSpPr>
        <p:spPr/>
        <p:txBody>
          <a:bodyPr>
            <a:normAutofit/>
          </a:bodyPr>
          <a:lstStyle/>
          <a:p>
            <a:pPr lvl="1" algn="just">
              <a:buFont typeface="Wingdings" pitchFamily="2" charset="2"/>
              <a:buChar char="Ø"/>
            </a:pPr>
            <a:r>
              <a:rPr lang="en-US" sz="2600" dirty="0" smtClean="0"/>
              <a:t>A FIREWALL is dedicated </a:t>
            </a:r>
            <a:r>
              <a:rPr lang="en-US" sz="2600" b="1" i="1" dirty="0" smtClean="0"/>
              <a:t>software on another computer which inspects network traffic passing </a:t>
            </a:r>
            <a:r>
              <a:rPr lang="en-US" sz="2600" dirty="0" smtClean="0"/>
              <a:t>through it and denies (</a:t>
            </a:r>
            <a:r>
              <a:rPr lang="en-US" sz="2600" i="1" dirty="0" smtClean="0"/>
              <a:t>or) permits passage based on set of rules. Basically it is a piece of </a:t>
            </a:r>
            <a:r>
              <a:rPr lang="en-US" sz="2600" dirty="0" smtClean="0"/>
              <a:t>software that monitors all traffic that goes from your system to another via the Internet or network and Vice Versa</a:t>
            </a:r>
          </a:p>
          <a:p>
            <a:pPr lvl="1" algn="just">
              <a:buFont typeface="Wingdings" pitchFamily="2" charset="2"/>
              <a:buChar char="Ø"/>
            </a:pPr>
            <a:r>
              <a:rPr lang="en-US" sz="2600" dirty="0" smtClean="0"/>
              <a:t>Database Firewalls are a type of </a:t>
            </a:r>
            <a:r>
              <a:rPr lang="en-US" sz="2600" b="1" i="1" dirty="0" smtClean="0"/>
              <a:t>Web Application Firewalls </a:t>
            </a:r>
            <a:r>
              <a:rPr lang="en-US" sz="2600" i="1" dirty="0" smtClean="0"/>
              <a:t>that monitor databases to identify </a:t>
            </a:r>
            <a:r>
              <a:rPr lang="en-US" sz="2600" dirty="0" smtClean="0"/>
              <a:t>and </a:t>
            </a:r>
            <a:r>
              <a:rPr lang="en-US" sz="2600" i="1" dirty="0" smtClean="0"/>
              <a:t>protect against database specific attacks that mostly seek to access sensitive information </a:t>
            </a:r>
            <a:r>
              <a:rPr lang="en-US" sz="2600" dirty="0" smtClean="0"/>
              <a:t>stored in the databases.</a:t>
            </a:r>
            <a:endParaRPr lang="en-US" sz="2600" dirty="0"/>
          </a:p>
        </p:txBody>
      </p:sp>
      <p:sp>
        <p:nvSpPr>
          <p:cNvPr id="4" name="Slide Number Placeholder 3"/>
          <p:cNvSpPr>
            <a:spLocks noGrp="1"/>
          </p:cNvSpPr>
          <p:nvPr>
            <p:ph type="sldNum" sz="quarter" idx="12"/>
          </p:nvPr>
        </p:nvSpPr>
        <p:spPr/>
        <p:txBody>
          <a:bodyPr/>
          <a:lstStyle/>
          <a:p>
            <a:fld id="{DA8ACAA1-99C5-4F50-B487-84519752EF36}"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Database FIREWALL works</a:t>
            </a:r>
            <a:endParaRPr lang="en-US" dirty="0"/>
          </a:p>
        </p:txBody>
      </p:sp>
      <p:graphicFrame>
        <p:nvGraphicFramePr>
          <p:cNvPr id="5" name="Content Placeholder 4"/>
          <p:cNvGraphicFramePr>
            <a:graphicFrameLocks noGrp="1"/>
          </p:cNvGraphicFramePr>
          <p:nvPr>
            <p:ph idx="1"/>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DA8ACAA1-99C5-4F50-B487-84519752EF36}"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Diagrammatic Representation</a:t>
            </a:r>
            <a:endParaRPr lang="en-US" dirty="0"/>
          </a:p>
        </p:txBody>
      </p:sp>
      <p:pic>
        <p:nvPicPr>
          <p:cNvPr id="5" name="Content Placeholder 4" descr="dbsec3.jpg"/>
          <p:cNvPicPr>
            <a:picLocks noGrp="1" noChangeAspect="1"/>
          </p:cNvPicPr>
          <p:nvPr>
            <p:ph idx="1"/>
          </p:nvPr>
        </p:nvPicPr>
        <p:blipFill>
          <a:blip r:embed="rId2"/>
          <a:stretch>
            <a:fillRect/>
          </a:stretch>
        </p:blipFill>
        <p:spPr>
          <a:xfrm>
            <a:off x="870163" y="1946787"/>
            <a:ext cx="10388529" cy="4100052"/>
          </a:xfrm>
        </p:spPr>
      </p:pic>
      <p:sp>
        <p:nvSpPr>
          <p:cNvPr id="4" name="Slide Number Placeholder 3"/>
          <p:cNvSpPr>
            <a:spLocks noGrp="1"/>
          </p:cNvSpPr>
          <p:nvPr>
            <p:ph type="sldNum" sz="quarter" idx="12"/>
          </p:nvPr>
        </p:nvSpPr>
        <p:spPr/>
        <p:txBody>
          <a:bodyPr/>
          <a:lstStyle/>
          <a:p>
            <a:fld id="{DA8ACAA1-99C5-4F50-B487-84519752EF36}"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Advantages of using FIREWALL</a:t>
            </a:r>
            <a:endParaRPr lang="en-US" dirty="0"/>
          </a:p>
        </p:txBody>
      </p:sp>
      <p:sp>
        <p:nvSpPr>
          <p:cNvPr id="3" name="Content Placeholder 2"/>
          <p:cNvSpPr>
            <a:spLocks noGrp="1"/>
          </p:cNvSpPr>
          <p:nvPr>
            <p:ph idx="1"/>
          </p:nvPr>
        </p:nvSpPr>
        <p:spPr/>
        <p:txBody>
          <a:bodyPr>
            <a:noAutofit/>
          </a:bodyPr>
          <a:lstStyle/>
          <a:p>
            <a:pPr lvl="1" algn="just">
              <a:buFont typeface="Wingdings" pitchFamily="2" charset="2"/>
              <a:buChar char="Ø"/>
            </a:pPr>
            <a:r>
              <a:rPr lang="en-US" sz="2000" dirty="0" smtClean="0"/>
              <a:t>Database Firewalls maintains the black list of certain specific and potentially </a:t>
            </a:r>
            <a:r>
              <a:rPr lang="en-US" sz="2000" b="1" i="1" dirty="0" smtClean="0"/>
              <a:t>harmful commands(or) SQL statements and do not allow these type of inputs.</a:t>
            </a:r>
          </a:p>
          <a:p>
            <a:pPr lvl="1" algn="just">
              <a:buFont typeface="Wingdings" pitchFamily="2" charset="2"/>
              <a:buChar char="Ø"/>
            </a:pPr>
            <a:r>
              <a:rPr lang="en-US" sz="2000" dirty="0" smtClean="0"/>
              <a:t>Database Firewalls </a:t>
            </a:r>
            <a:r>
              <a:rPr lang="en-US" sz="2000" b="1" i="1" dirty="0" smtClean="0"/>
              <a:t>identifies the database, operating system and protocol vulnerabilities in the </a:t>
            </a:r>
            <a:r>
              <a:rPr lang="en-US" sz="2000" dirty="0" smtClean="0"/>
              <a:t>databases and i</a:t>
            </a:r>
            <a:r>
              <a:rPr lang="en-US" sz="2000" i="1" dirty="0" smtClean="0"/>
              <a:t>ntimate the administrator, who can take steps to patch them.</a:t>
            </a:r>
          </a:p>
          <a:p>
            <a:pPr lvl="1" algn="just">
              <a:buFont typeface="Wingdings" pitchFamily="2" charset="2"/>
              <a:buChar char="Ø"/>
            </a:pPr>
            <a:r>
              <a:rPr lang="en-US" sz="2000" dirty="0" smtClean="0"/>
              <a:t>Database Firewalls </a:t>
            </a:r>
            <a:r>
              <a:rPr lang="en-US" sz="2000" b="1" i="1" dirty="0" smtClean="0"/>
              <a:t>monitors</a:t>
            </a:r>
            <a:r>
              <a:rPr lang="en-US" sz="2000" i="1" dirty="0" smtClean="0"/>
              <a:t> for database responses (from the DB server) to block potential data leakage.</a:t>
            </a:r>
          </a:p>
          <a:p>
            <a:pPr lvl="1" algn="just">
              <a:buFont typeface="Wingdings" pitchFamily="2" charset="2"/>
              <a:buChar char="Ø"/>
            </a:pPr>
            <a:r>
              <a:rPr lang="en-US" sz="2000" dirty="0" smtClean="0"/>
              <a:t>Database Firewalls </a:t>
            </a:r>
            <a:r>
              <a:rPr lang="en-US" sz="2000" b="1" i="1" dirty="0" smtClean="0"/>
              <a:t>notifies the suspicious activities, instead of blocking them right away.</a:t>
            </a:r>
          </a:p>
          <a:p>
            <a:pPr lvl="1" algn="just">
              <a:buFont typeface="Wingdings" pitchFamily="2" charset="2"/>
              <a:buChar char="Ø"/>
            </a:pPr>
            <a:r>
              <a:rPr lang="en-US" sz="2000" dirty="0" smtClean="0"/>
              <a:t>Database Firewalls can </a:t>
            </a:r>
            <a:r>
              <a:rPr lang="en-US" sz="2000" b="1" i="1" dirty="0" smtClean="0"/>
              <a:t>evaluate factors like IP address, time, location, type of applications </a:t>
            </a:r>
            <a:r>
              <a:rPr lang="en-US" sz="2000" dirty="0" smtClean="0"/>
              <a:t>(source), etc from which the abnormal database access requests are emanating and then decide whether to block them or not, based on these factors as per the policies set by the administrator.</a:t>
            </a:r>
            <a:endParaRPr lang="en-US" sz="2000" dirty="0"/>
          </a:p>
        </p:txBody>
      </p:sp>
      <p:sp>
        <p:nvSpPr>
          <p:cNvPr id="4" name="Slide Number Placeholder 3"/>
          <p:cNvSpPr>
            <a:spLocks noGrp="1"/>
          </p:cNvSpPr>
          <p:nvPr>
            <p:ph type="sldNum" sz="quarter" idx="12"/>
          </p:nvPr>
        </p:nvSpPr>
        <p:spPr/>
        <p:txBody>
          <a:bodyPr/>
          <a:lstStyle/>
          <a:p>
            <a:fld id="{DA8ACAA1-99C5-4F50-B487-84519752EF36}" type="slidenum">
              <a:rPr lang="en-US" smtClean="0"/>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Security of the database Through</a:t>
            </a:r>
            <a:br>
              <a:rPr lang="en-US" b="1" dirty="0" smtClean="0"/>
            </a:br>
            <a:r>
              <a:rPr lang="en-US" b="1" dirty="0" smtClean="0"/>
              <a:t>Abstraction</a:t>
            </a:r>
            <a:endParaRPr lang="en-US" dirty="0"/>
          </a:p>
        </p:txBody>
      </p:sp>
      <p:graphicFrame>
        <p:nvGraphicFramePr>
          <p:cNvPr id="5" name="Content Placeholder 4"/>
          <p:cNvGraphicFramePr>
            <a:graphicFrameLocks noGrp="1"/>
          </p:cNvGraphicFramePr>
          <p:nvPr>
            <p:ph idx="1"/>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DA8ACAA1-99C5-4F50-B487-84519752EF36}"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data Encryption Works</a:t>
            </a:r>
            <a:endParaRPr lang="en-US" dirty="0"/>
          </a:p>
        </p:txBody>
      </p:sp>
      <p:sp>
        <p:nvSpPr>
          <p:cNvPr id="3" name="Content Placeholder 2"/>
          <p:cNvSpPr>
            <a:spLocks noGrp="1"/>
          </p:cNvSpPr>
          <p:nvPr>
            <p:ph idx="1"/>
          </p:nvPr>
        </p:nvSpPr>
        <p:spPr/>
        <p:txBody>
          <a:bodyPr>
            <a:normAutofit/>
          </a:bodyPr>
          <a:lstStyle/>
          <a:p>
            <a:pPr lvl="1" algn="just">
              <a:buFont typeface="Wingdings" pitchFamily="2" charset="2"/>
              <a:buChar char="Ø"/>
            </a:pPr>
            <a:r>
              <a:rPr lang="en-US" sz="2400" dirty="0" smtClean="0"/>
              <a:t>Data encryption is a </a:t>
            </a:r>
            <a:r>
              <a:rPr lang="en-US" sz="2400" b="1" i="1" dirty="0" smtClean="0"/>
              <a:t>key-based access control system. Even if the encrypted data is retrieved, it cannot be understood until authorized decryption occurs, which is automatic for users  authorized </a:t>
            </a:r>
            <a:r>
              <a:rPr lang="en-US" sz="2400" dirty="0" smtClean="0"/>
              <a:t>to access the table.</a:t>
            </a:r>
          </a:p>
          <a:p>
            <a:pPr lvl="1" algn="just">
              <a:buFont typeface="Wingdings" pitchFamily="2" charset="2"/>
              <a:buChar char="Ø"/>
            </a:pPr>
            <a:r>
              <a:rPr lang="en-US" sz="2400" dirty="0" smtClean="0"/>
              <a:t>When a table contains encrypted columns, a </a:t>
            </a:r>
            <a:r>
              <a:rPr lang="en-US" sz="2400" b="1" i="1" dirty="0" smtClean="0"/>
              <a:t>single key is used regardless of the number of </a:t>
            </a:r>
            <a:r>
              <a:rPr lang="en-US" sz="2400" dirty="0" smtClean="0"/>
              <a:t>encrypted columns. This key is called the </a:t>
            </a:r>
            <a:r>
              <a:rPr lang="en-US" sz="2400" b="1" i="1" dirty="0" smtClean="0"/>
              <a:t>column encryption key.</a:t>
            </a:r>
          </a:p>
          <a:p>
            <a:pPr lvl="1" algn="just">
              <a:buFont typeface="Wingdings" pitchFamily="2" charset="2"/>
              <a:buChar char="Ø"/>
            </a:pPr>
            <a:r>
              <a:rPr lang="en-US" sz="2400" dirty="0" smtClean="0"/>
              <a:t>The column encryption keys for all tables, containing encrypted columns, are encrypted with the database server master encryption key and stored in a dictionary table in the database. </a:t>
            </a:r>
          </a:p>
          <a:p>
            <a:pPr lvl="1" algn="just">
              <a:buFont typeface="Wingdings" pitchFamily="2" charset="2"/>
              <a:buChar char="Ø"/>
            </a:pPr>
            <a:r>
              <a:rPr lang="en-US" sz="2400" dirty="0" smtClean="0"/>
              <a:t>The master encryption key is stored in an external security module that is outside the database and accessible only to the security administrator.</a:t>
            </a:r>
            <a:endParaRPr lang="en-US" sz="2400" dirty="0"/>
          </a:p>
        </p:txBody>
      </p:sp>
      <p:sp>
        <p:nvSpPr>
          <p:cNvPr id="4" name="Slide Number Placeholder 3"/>
          <p:cNvSpPr>
            <a:spLocks noGrp="1"/>
          </p:cNvSpPr>
          <p:nvPr>
            <p:ph type="sldNum" sz="quarter" idx="12"/>
          </p:nvPr>
        </p:nvSpPr>
        <p:spPr/>
        <p:txBody>
          <a:bodyPr/>
          <a:lstStyle/>
          <a:p>
            <a:fld id="{DA8ACAA1-99C5-4F50-B487-84519752EF36}"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t>Advantages of Data Encryption</a:t>
            </a:r>
            <a:endParaRPr lang="en-US" sz="4400" dirty="0"/>
          </a:p>
        </p:txBody>
      </p:sp>
      <p:sp>
        <p:nvSpPr>
          <p:cNvPr id="3" name="Content Placeholder 2"/>
          <p:cNvSpPr>
            <a:spLocks noGrp="1"/>
          </p:cNvSpPr>
          <p:nvPr>
            <p:ph idx="1"/>
          </p:nvPr>
        </p:nvSpPr>
        <p:spPr>
          <a:xfrm>
            <a:off x="1097280" y="1845733"/>
            <a:ext cx="10058400" cy="4289595"/>
          </a:xfrm>
        </p:spPr>
        <p:txBody>
          <a:bodyPr>
            <a:noAutofit/>
          </a:bodyPr>
          <a:lstStyle/>
          <a:p>
            <a:pPr lvl="1" algn="just">
              <a:buFont typeface="Wingdings" pitchFamily="2" charset="2"/>
              <a:buChar char="Ø"/>
            </a:pPr>
            <a:r>
              <a:rPr lang="en-US" sz="2400" dirty="0" smtClean="0"/>
              <a:t>As a security administrator, one can be sure that sensitive data is safe in case the storage media or data file gets stolen.</a:t>
            </a:r>
          </a:p>
          <a:p>
            <a:pPr lvl="1" algn="just">
              <a:buFont typeface="Wingdings" pitchFamily="2" charset="2"/>
              <a:buChar char="Ø"/>
            </a:pPr>
            <a:r>
              <a:rPr lang="en-US" sz="2400" dirty="0" smtClean="0"/>
              <a:t>You do not need to create triggers or views to decrypt data. Data from tables is decrypted for the database user.</a:t>
            </a:r>
          </a:p>
          <a:p>
            <a:pPr lvl="1" algn="just">
              <a:buFont typeface="Wingdings" pitchFamily="2" charset="2"/>
              <a:buChar char="Ø"/>
            </a:pPr>
            <a:r>
              <a:rPr lang="en-US" sz="2400" dirty="0" smtClean="0"/>
              <a:t>Database users need not be aware of the fact that the data they are accessing is stored in encrypted form. Data is transparently decrypted for the database users and does not require any action on their part.</a:t>
            </a:r>
          </a:p>
          <a:p>
            <a:pPr lvl="1" algn="just">
              <a:buFont typeface="Wingdings" pitchFamily="2" charset="2"/>
              <a:buChar char="Ø"/>
            </a:pPr>
            <a:r>
              <a:rPr lang="en-US" sz="2400" dirty="0" smtClean="0"/>
              <a:t>Applications need not be modified to handle encrypted data. Data encryption/decryption is managed by the database.</a:t>
            </a:r>
            <a:endParaRPr lang="en-US" sz="2400" dirty="0"/>
          </a:p>
        </p:txBody>
      </p:sp>
      <p:sp>
        <p:nvSpPr>
          <p:cNvPr id="4" name="Slide Number Placeholder 3"/>
          <p:cNvSpPr>
            <a:spLocks noGrp="1"/>
          </p:cNvSpPr>
          <p:nvPr>
            <p:ph type="sldNum" sz="quarter" idx="12"/>
          </p:nvPr>
        </p:nvSpPr>
        <p:spPr/>
        <p:txBody>
          <a:bodyPr/>
          <a:lstStyle/>
          <a:p>
            <a:fld id="{DA8ACAA1-99C5-4F50-B487-84519752EF36}" type="slidenum">
              <a:rPr lang="en-US" sz="1000" smtClean="0"/>
              <a:pPr/>
              <a:t>49</a:t>
            </a:fld>
            <a:endParaRPr lang="en-US" sz="10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796332" y="949909"/>
            <a:ext cx="6555740" cy="750847"/>
          </a:xfrm>
          <a:prstGeom prst="rect">
            <a:avLst/>
          </a:prstGeom>
        </p:spPr>
        <p:txBody>
          <a:bodyPr vert="horz" wrap="square" lIns="0" tIns="12065" rIns="0" bIns="0" rtlCol="0">
            <a:spAutoFit/>
          </a:bodyPr>
          <a:lstStyle/>
          <a:p>
            <a:pPr marL="12700" algn="just">
              <a:lnSpc>
                <a:spcPct val="100000"/>
              </a:lnSpc>
              <a:spcBef>
                <a:spcPts val="95"/>
              </a:spcBef>
            </a:pPr>
            <a:r>
              <a:rPr spc="-5" dirty="0">
                <a:solidFill>
                  <a:srgbClr val="730000"/>
                </a:solidFill>
              </a:rPr>
              <a:t>Countermeasures</a:t>
            </a:r>
          </a:p>
        </p:txBody>
      </p:sp>
      <p:sp>
        <p:nvSpPr>
          <p:cNvPr id="5" name="object 5"/>
          <p:cNvSpPr txBox="1"/>
          <p:nvPr/>
        </p:nvSpPr>
        <p:spPr>
          <a:xfrm>
            <a:off x="983623" y="1940827"/>
            <a:ext cx="10161693" cy="4204484"/>
          </a:xfrm>
          <a:prstGeom prst="rect">
            <a:avLst/>
          </a:prstGeom>
        </p:spPr>
        <p:txBody>
          <a:bodyPr vert="horz" wrap="square" lIns="0" tIns="38735" rIns="0" bIns="0" rtlCol="0">
            <a:spAutoFit/>
          </a:bodyPr>
          <a:lstStyle/>
          <a:p>
            <a:pPr marL="294640" marR="5080" indent="-281940" algn="just">
              <a:lnSpc>
                <a:spcPct val="90400"/>
              </a:lnSpc>
              <a:spcBef>
                <a:spcPts val="305"/>
              </a:spcBef>
              <a:buClr>
                <a:srgbClr val="990000"/>
              </a:buClr>
              <a:buSzPct val="75000"/>
              <a:buFont typeface="Wingdings"/>
              <a:buChar char=""/>
              <a:tabLst>
                <a:tab pos="294005" algn="l"/>
                <a:tab pos="294640" algn="l"/>
              </a:tabLst>
            </a:pPr>
            <a:r>
              <a:rPr sz="2400" spc="-5" dirty="0">
                <a:solidFill>
                  <a:srgbClr val="252525"/>
                </a:solidFill>
                <a:latin typeface="Calisto MT"/>
                <a:cs typeface="Calisto MT"/>
              </a:rPr>
              <a:t>RFC 4949 </a:t>
            </a:r>
            <a:r>
              <a:rPr sz="2400" dirty="0">
                <a:solidFill>
                  <a:srgbClr val="252525"/>
                </a:solidFill>
                <a:latin typeface="Calisto MT"/>
                <a:cs typeface="Calisto MT"/>
              </a:rPr>
              <a:t>(</a:t>
            </a:r>
            <a:r>
              <a:rPr sz="2400" i="1" dirty="0">
                <a:solidFill>
                  <a:srgbClr val="252525"/>
                </a:solidFill>
                <a:latin typeface="Calisto MT"/>
                <a:cs typeface="Calisto MT"/>
              </a:rPr>
              <a:t>Internet </a:t>
            </a:r>
            <a:r>
              <a:rPr sz="2400" i="1" spc="-5" dirty="0">
                <a:solidFill>
                  <a:srgbClr val="252525"/>
                </a:solidFill>
                <a:latin typeface="Calisto MT"/>
                <a:cs typeface="Calisto MT"/>
              </a:rPr>
              <a:t>Security </a:t>
            </a:r>
            <a:r>
              <a:rPr sz="2400" i="1" dirty="0">
                <a:solidFill>
                  <a:srgbClr val="252525"/>
                </a:solidFill>
                <a:latin typeface="Calisto MT"/>
                <a:cs typeface="Calisto MT"/>
              </a:rPr>
              <a:t>Glossary) </a:t>
            </a:r>
            <a:r>
              <a:rPr sz="2400" spc="-5" dirty="0">
                <a:solidFill>
                  <a:srgbClr val="252525"/>
                </a:solidFill>
                <a:latin typeface="Calisto MT"/>
                <a:cs typeface="Calisto MT"/>
              </a:rPr>
              <a:t>defines </a:t>
            </a:r>
            <a:r>
              <a:rPr sz="2400" dirty="0">
                <a:solidFill>
                  <a:srgbClr val="252525"/>
                </a:solidFill>
                <a:latin typeface="Calisto MT"/>
                <a:cs typeface="Calisto MT"/>
              </a:rPr>
              <a:t>intrusion </a:t>
            </a:r>
            <a:r>
              <a:rPr sz="2400" spc="-5" dirty="0">
                <a:solidFill>
                  <a:srgbClr val="252525"/>
                </a:solidFill>
                <a:latin typeface="Calisto MT"/>
                <a:cs typeface="Calisto MT"/>
              </a:rPr>
              <a:t>detection </a:t>
            </a:r>
            <a:r>
              <a:rPr sz="2400" dirty="0">
                <a:solidFill>
                  <a:srgbClr val="252525"/>
                </a:solidFill>
                <a:latin typeface="Calisto MT"/>
                <a:cs typeface="Calisto MT"/>
              </a:rPr>
              <a:t>as a </a:t>
            </a:r>
            <a:r>
              <a:rPr sz="2400" spc="-5" dirty="0">
                <a:solidFill>
                  <a:srgbClr val="252525"/>
                </a:solidFill>
                <a:latin typeface="Calisto MT"/>
                <a:cs typeface="Calisto MT"/>
              </a:rPr>
              <a:t>security  </a:t>
            </a:r>
            <a:r>
              <a:rPr sz="2400" spc="0" dirty="0">
                <a:solidFill>
                  <a:srgbClr val="252525"/>
                </a:solidFill>
                <a:latin typeface="Calisto MT"/>
                <a:cs typeface="Calisto MT"/>
              </a:rPr>
              <a:t>service </a:t>
            </a:r>
            <a:r>
              <a:rPr sz="2400" spc="-5" dirty="0">
                <a:solidFill>
                  <a:srgbClr val="252525"/>
                </a:solidFill>
                <a:latin typeface="Calisto MT"/>
                <a:cs typeface="Calisto MT"/>
              </a:rPr>
              <a:t>that monitors </a:t>
            </a:r>
            <a:r>
              <a:rPr sz="2400" dirty="0">
                <a:solidFill>
                  <a:srgbClr val="252525"/>
                </a:solidFill>
                <a:latin typeface="Calisto MT"/>
                <a:cs typeface="Calisto MT"/>
              </a:rPr>
              <a:t>and </a:t>
            </a:r>
            <a:r>
              <a:rPr sz="2400" spc="-10" dirty="0">
                <a:solidFill>
                  <a:srgbClr val="252525"/>
                </a:solidFill>
                <a:latin typeface="Calisto MT"/>
                <a:cs typeface="Calisto MT"/>
              </a:rPr>
              <a:t>analyzes </a:t>
            </a:r>
            <a:r>
              <a:rPr sz="2400" dirty="0">
                <a:solidFill>
                  <a:srgbClr val="252525"/>
                </a:solidFill>
                <a:latin typeface="Calisto MT"/>
                <a:cs typeface="Calisto MT"/>
              </a:rPr>
              <a:t>system </a:t>
            </a:r>
            <a:r>
              <a:rPr sz="2400" spc="-15" dirty="0">
                <a:solidFill>
                  <a:srgbClr val="252525"/>
                </a:solidFill>
                <a:latin typeface="Calisto MT"/>
                <a:cs typeface="Calisto MT"/>
              </a:rPr>
              <a:t>events </a:t>
            </a:r>
            <a:r>
              <a:rPr sz="2400" spc="-5" dirty="0">
                <a:solidFill>
                  <a:srgbClr val="252525"/>
                </a:solidFill>
                <a:latin typeface="Calisto MT"/>
                <a:cs typeface="Calisto MT"/>
              </a:rPr>
              <a:t>for </a:t>
            </a:r>
            <a:r>
              <a:rPr sz="2400" dirty="0">
                <a:solidFill>
                  <a:srgbClr val="252525"/>
                </a:solidFill>
                <a:latin typeface="Calisto MT"/>
                <a:cs typeface="Calisto MT"/>
              </a:rPr>
              <a:t>the </a:t>
            </a:r>
            <a:r>
              <a:rPr sz="2400" spc="0" dirty="0">
                <a:solidFill>
                  <a:srgbClr val="252525"/>
                </a:solidFill>
                <a:latin typeface="Calisto MT"/>
                <a:cs typeface="Calisto MT"/>
              </a:rPr>
              <a:t>purpose </a:t>
            </a:r>
            <a:r>
              <a:rPr sz="2400" dirty="0">
                <a:solidFill>
                  <a:srgbClr val="252525"/>
                </a:solidFill>
                <a:latin typeface="Calisto MT"/>
                <a:cs typeface="Calisto MT"/>
              </a:rPr>
              <a:t>of </a:t>
            </a:r>
            <a:r>
              <a:rPr sz="2400" spc="-5" dirty="0">
                <a:solidFill>
                  <a:srgbClr val="252525"/>
                </a:solidFill>
                <a:latin typeface="Calisto MT"/>
                <a:cs typeface="Calisto MT"/>
              </a:rPr>
              <a:t>finding,  </a:t>
            </a:r>
            <a:r>
              <a:rPr sz="2400" dirty="0">
                <a:solidFill>
                  <a:srgbClr val="252525"/>
                </a:solidFill>
                <a:latin typeface="Calisto MT"/>
                <a:cs typeface="Calisto MT"/>
              </a:rPr>
              <a:t>and </a:t>
            </a:r>
            <a:r>
              <a:rPr sz="2400" spc="-10" dirty="0">
                <a:solidFill>
                  <a:srgbClr val="252525"/>
                </a:solidFill>
                <a:latin typeface="Calisto MT"/>
                <a:cs typeface="Calisto MT"/>
              </a:rPr>
              <a:t>providing </a:t>
            </a:r>
            <a:r>
              <a:rPr sz="2400" dirty="0">
                <a:solidFill>
                  <a:srgbClr val="252525"/>
                </a:solidFill>
                <a:latin typeface="Calisto MT"/>
                <a:cs typeface="Calisto MT"/>
              </a:rPr>
              <a:t>real-time or </a:t>
            </a:r>
            <a:r>
              <a:rPr sz="2400" spc="-5" dirty="0">
                <a:solidFill>
                  <a:srgbClr val="252525"/>
                </a:solidFill>
                <a:latin typeface="Calisto MT"/>
                <a:cs typeface="Calisto MT"/>
              </a:rPr>
              <a:t>near </a:t>
            </a:r>
            <a:r>
              <a:rPr sz="2400" dirty="0">
                <a:solidFill>
                  <a:srgbClr val="252525"/>
                </a:solidFill>
                <a:latin typeface="Calisto MT"/>
                <a:cs typeface="Calisto MT"/>
              </a:rPr>
              <a:t>real-time warning </a:t>
            </a:r>
            <a:r>
              <a:rPr sz="2400" spc="-5" dirty="0">
                <a:solidFill>
                  <a:srgbClr val="252525"/>
                </a:solidFill>
                <a:latin typeface="Calisto MT"/>
                <a:cs typeface="Calisto MT"/>
              </a:rPr>
              <a:t>of, attempts </a:t>
            </a:r>
            <a:r>
              <a:rPr sz="2400" dirty="0">
                <a:solidFill>
                  <a:srgbClr val="252525"/>
                </a:solidFill>
                <a:latin typeface="Calisto MT"/>
                <a:cs typeface="Calisto MT"/>
              </a:rPr>
              <a:t>to </a:t>
            </a:r>
            <a:r>
              <a:rPr sz="2400" spc="-5" dirty="0">
                <a:solidFill>
                  <a:srgbClr val="252525"/>
                </a:solidFill>
                <a:latin typeface="Calisto MT"/>
                <a:cs typeface="Calisto MT"/>
              </a:rPr>
              <a:t>access  </a:t>
            </a:r>
            <a:r>
              <a:rPr sz="2400" dirty="0">
                <a:solidFill>
                  <a:srgbClr val="252525"/>
                </a:solidFill>
                <a:latin typeface="Calisto MT"/>
                <a:cs typeface="Calisto MT"/>
              </a:rPr>
              <a:t>system resources in an </a:t>
            </a:r>
            <a:r>
              <a:rPr sz="2400" spc="-5" dirty="0">
                <a:solidFill>
                  <a:srgbClr val="252525"/>
                </a:solidFill>
                <a:latin typeface="Calisto MT"/>
                <a:cs typeface="Calisto MT"/>
              </a:rPr>
              <a:t>unauthorized</a:t>
            </a:r>
            <a:r>
              <a:rPr sz="2400" spc="-70" dirty="0">
                <a:solidFill>
                  <a:srgbClr val="252525"/>
                </a:solidFill>
                <a:latin typeface="Calisto MT"/>
                <a:cs typeface="Calisto MT"/>
              </a:rPr>
              <a:t> </a:t>
            </a:r>
            <a:r>
              <a:rPr sz="2400" spc="-5" dirty="0">
                <a:solidFill>
                  <a:srgbClr val="252525"/>
                </a:solidFill>
                <a:latin typeface="Calisto MT"/>
                <a:cs typeface="Calisto MT"/>
              </a:rPr>
              <a:t>manner</a:t>
            </a:r>
            <a:endParaRPr sz="2400">
              <a:latin typeface="Calisto MT"/>
              <a:cs typeface="Calisto MT"/>
            </a:endParaRPr>
          </a:p>
          <a:p>
            <a:pPr marL="294640" indent="-281940" algn="just">
              <a:lnSpc>
                <a:spcPct val="100000"/>
              </a:lnSpc>
              <a:spcBef>
                <a:spcPts val="1585"/>
              </a:spcBef>
              <a:buClr>
                <a:srgbClr val="990000"/>
              </a:buClr>
              <a:buSzPct val="75000"/>
              <a:buFont typeface="Wingdings"/>
              <a:buChar char=""/>
              <a:tabLst>
                <a:tab pos="294005" algn="l"/>
                <a:tab pos="294640" algn="l"/>
              </a:tabLst>
            </a:pPr>
            <a:r>
              <a:rPr sz="2400" dirty="0">
                <a:solidFill>
                  <a:srgbClr val="252525"/>
                </a:solidFill>
                <a:latin typeface="Calisto MT"/>
                <a:cs typeface="Calisto MT"/>
              </a:rPr>
              <a:t>Intrusion </a:t>
            </a:r>
            <a:r>
              <a:rPr sz="2400" spc="-5" dirty="0">
                <a:solidFill>
                  <a:srgbClr val="252525"/>
                </a:solidFill>
                <a:latin typeface="Calisto MT"/>
                <a:cs typeface="Calisto MT"/>
              </a:rPr>
              <a:t>detection </a:t>
            </a:r>
            <a:r>
              <a:rPr sz="2400" dirty="0">
                <a:solidFill>
                  <a:srgbClr val="252525"/>
                </a:solidFill>
                <a:latin typeface="Calisto MT"/>
                <a:cs typeface="Calisto MT"/>
              </a:rPr>
              <a:t>systems </a:t>
            </a:r>
            <a:r>
              <a:rPr sz="2400" spc="-5" dirty="0">
                <a:solidFill>
                  <a:srgbClr val="252525"/>
                </a:solidFill>
                <a:latin typeface="Calisto MT"/>
                <a:cs typeface="Calisto MT"/>
              </a:rPr>
              <a:t>(IDSs) can be classified</a:t>
            </a:r>
            <a:r>
              <a:rPr sz="2400" spc="-60" dirty="0">
                <a:solidFill>
                  <a:srgbClr val="252525"/>
                </a:solidFill>
                <a:latin typeface="Calisto MT"/>
                <a:cs typeface="Calisto MT"/>
              </a:rPr>
              <a:t> </a:t>
            </a:r>
            <a:r>
              <a:rPr sz="2400" dirty="0">
                <a:solidFill>
                  <a:srgbClr val="252525"/>
                </a:solidFill>
                <a:latin typeface="Calisto MT"/>
                <a:cs typeface="Calisto MT"/>
              </a:rPr>
              <a:t>as:</a:t>
            </a:r>
            <a:endParaRPr sz="2400">
              <a:latin typeface="Calisto MT"/>
              <a:cs typeface="Calisto MT"/>
            </a:endParaRPr>
          </a:p>
          <a:p>
            <a:pPr marL="873760" lvl="1" indent="-283210" algn="just">
              <a:lnSpc>
                <a:spcPct val="100000"/>
              </a:lnSpc>
              <a:spcBef>
                <a:spcPts val="385"/>
              </a:spcBef>
              <a:buClr>
                <a:srgbClr val="990000"/>
              </a:buClr>
              <a:buSzPct val="75000"/>
              <a:buFont typeface="Wingdings"/>
              <a:buChar char=""/>
              <a:tabLst>
                <a:tab pos="873760" algn="l"/>
                <a:tab pos="874394" algn="l"/>
              </a:tabLst>
            </a:pPr>
            <a:r>
              <a:rPr sz="2400" spc="-5" dirty="0">
                <a:solidFill>
                  <a:srgbClr val="252525"/>
                </a:solidFill>
                <a:latin typeface="Calisto MT"/>
                <a:cs typeface="Calisto MT"/>
              </a:rPr>
              <a:t>host-based</a:t>
            </a:r>
            <a:r>
              <a:rPr sz="2400" spc="-40" dirty="0">
                <a:solidFill>
                  <a:srgbClr val="252525"/>
                </a:solidFill>
                <a:latin typeface="Calisto MT"/>
                <a:cs typeface="Calisto MT"/>
              </a:rPr>
              <a:t> </a:t>
            </a:r>
            <a:r>
              <a:rPr sz="2400" spc="-5" dirty="0">
                <a:solidFill>
                  <a:srgbClr val="252525"/>
                </a:solidFill>
                <a:latin typeface="Calisto MT"/>
                <a:cs typeface="Calisto MT"/>
              </a:rPr>
              <a:t>IDS</a:t>
            </a:r>
            <a:endParaRPr sz="2400">
              <a:latin typeface="Calisto MT"/>
              <a:cs typeface="Calisto MT"/>
            </a:endParaRPr>
          </a:p>
          <a:p>
            <a:pPr marL="1437640" marR="568325" lvl="2" indent="-281940" algn="just">
              <a:lnSpc>
                <a:spcPts val="1939"/>
              </a:lnSpc>
              <a:spcBef>
                <a:spcPts val="635"/>
              </a:spcBef>
              <a:buClr>
                <a:srgbClr val="990000"/>
              </a:buClr>
              <a:buSzPct val="75000"/>
              <a:buFont typeface="Wingdings"/>
              <a:buChar char=""/>
              <a:tabLst>
                <a:tab pos="1437640" algn="l"/>
                <a:tab pos="1438275" algn="l"/>
              </a:tabLst>
            </a:pPr>
            <a:r>
              <a:rPr sz="2400" spc="-5" dirty="0">
                <a:solidFill>
                  <a:srgbClr val="252525"/>
                </a:solidFill>
                <a:latin typeface="Calisto MT"/>
                <a:cs typeface="Calisto MT"/>
              </a:rPr>
              <a:t>monitors </a:t>
            </a:r>
            <a:r>
              <a:rPr sz="2400" dirty="0">
                <a:solidFill>
                  <a:srgbClr val="252525"/>
                </a:solidFill>
                <a:latin typeface="Calisto MT"/>
                <a:cs typeface="Calisto MT"/>
              </a:rPr>
              <a:t>the </a:t>
            </a:r>
            <a:r>
              <a:rPr sz="2400" spc="-5" dirty="0">
                <a:solidFill>
                  <a:srgbClr val="252525"/>
                </a:solidFill>
                <a:latin typeface="Calisto MT"/>
                <a:cs typeface="Calisto MT"/>
              </a:rPr>
              <a:t>characteristics </a:t>
            </a:r>
            <a:r>
              <a:rPr sz="2400" dirty="0">
                <a:solidFill>
                  <a:srgbClr val="252525"/>
                </a:solidFill>
                <a:latin typeface="Calisto MT"/>
                <a:cs typeface="Calisto MT"/>
              </a:rPr>
              <a:t>of a single host and the </a:t>
            </a:r>
            <a:r>
              <a:rPr sz="2400" spc="-15" dirty="0">
                <a:solidFill>
                  <a:srgbClr val="252525"/>
                </a:solidFill>
                <a:latin typeface="Calisto MT"/>
                <a:cs typeface="Calisto MT"/>
              </a:rPr>
              <a:t>events  </a:t>
            </a:r>
            <a:r>
              <a:rPr sz="2400" spc="-5" dirty="0">
                <a:solidFill>
                  <a:srgbClr val="252525"/>
                </a:solidFill>
                <a:latin typeface="Calisto MT"/>
                <a:cs typeface="Calisto MT"/>
              </a:rPr>
              <a:t>occurring within </a:t>
            </a:r>
            <a:r>
              <a:rPr sz="2400" dirty="0">
                <a:solidFill>
                  <a:srgbClr val="252525"/>
                </a:solidFill>
                <a:latin typeface="Calisto MT"/>
                <a:cs typeface="Calisto MT"/>
              </a:rPr>
              <a:t>that host </a:t>
            </a:r>
            <a:r>
              <a:rPr sz="2400" spc="-5" dirty="0">
                <a:solidFill>
                  <a:srgbClr val="252525"/>
                </a:solidFill>
                <a:latin typeface="Calisto MT"/>
                <a:cs typeface="Calisto MT"/>
              </a:rPr>
              <a:t>for suspicious</a:t>
            </a:r>
            <a:r>
              <a:rPr sz="2400" spc="-60" dirty="0">
                <a:solidFill>
                  <a:srgbClr val="252525"/>
                </a:solidFill>
                <a:latin typeface="Calisto MT"/>
                <a:cs typeface="Calisto MT"/>
              </a:rPr>
              <a:t> </a:t>
            </a:r>
            <a:r>
              <a:rPr sz="2400" spc="-10" dirty="0">
                <a:solidFill>
                  <a:srgbClr val="252525"/>
                </a:solidFill>
                <a:latin typeface="Calisto MT"/>
                <a:cs typeface="Calisto MT"/>
              </a:rPr>
              <a:t>activity</a:t>
            </a:r>
            <a:endParaRPr sz="2400">
              <a:latin typeface="Calisto MT"/>
              <a:cs typeface="Calisto MT"/>
            </a:endParaRPr>
          </a:p>
          <a:p>
            <a:pPr marL="873760" lvl="1" indent="-283210" algn="just">
              <a:lnSpc>
                <a:spcPct val="100000"/>
              </a:lnSpc>
              <a:spcBef>
                <a:spcPts val="360"/>
              </a:spcBef>
              <a:buClr>
                <a:srgbClr val="990000"/>
              </a:buClr>
              <a:buSzPct val="75000"/>
              <a:buFont typeface="Wingdings"/>
              <a:buChar char=""/>
              <a:tabLst>
                <a:tab pos="873760" algn="l"/>
                <a:tab pos="874394" algn="l"/>
              </a:tabLst>
            </a:pPr>
            <a:r>
              <a:rPr sz="2400" spc="-5" dirty="0">
                <a:solidFill>
                  <a:srgbClr val="252525"/>
                </a:solidFill>
                <a:latin typeface="Calisto MT"/>
                <a:cs typeface="Calisto MT"/>
              </a:rPr>
              <a:t>network-based</a:t>
            </a:r>
            <a:r>
              <a:rPr sz="2400" spc="-40" dirty="0">
                <a:solidFill>
                  <a:srgbClr val="252525"/>
                </a:solidFill>
                <a:latin typeface="Calisto MT"/>
                <a:cs typeface="Calisto MT"/>
              </a:rPr>
              <a:t> </a:t>
            </a:r>
            <a:r>
              <a:rPr sz="2400" spc="-5" dirty="0">
                <a:solidFill>
                  <a:srgbClr val="252525"/>
                </a:solidFill>
                <a:latin typeface="Calisto MT"/>
                <a:cs typeface="Calisto MT"/>
              </a:rPr>
              <a:t>IDS</a:t>
            </a:r>
            <a:endParaRPr sz="2400">
              <a:latin typeface="Calisto MT"/>
              <a:cs typeface="Calisto MT"/>
            </a:endParaRPr>
          </a:p>
          <a:p>
            <a:pPr marL="1437640" marR="458470" lvl="2" indent="-281940" algn="just">
              <a:lnSpc>
                <a:spcPts val="1950"/>
              </a:lnSpc>
              <a:spcBef>
                <a:spcPts val="625"/>
              </a:spcBef>
              <a:buClr>
                <a:srgbClr val="990000"/>
              </a:buClr>
              <a:buSzPct val="75000"/>
              <a:buFont typeface="Wingdings"/>
              <a:buChar char=""/>
              <a:tabLst>
                <a:tab pos="1437640" algn="l"/>
                <a:tab pos="1438275" algn="l"/>
              </a:tabLst>
            </a:pPr>
            <a:r>
              <a:rPr sz="2400" spc="-5" dirty="0">
                <a:solidFill>
                  <a:srgbClr val="252525"/>
                </a:solidFill>
                <a:latin typeface="Calisto MT"/>
                <a:cs typeface="Calisto MT"/>
              </a:rPr>
              <a:t>monitors network traffic </a:t>
            </a:r>
            <a:r>
              <a:rPr sz="2400" dirty="0">
                <a:solidFill>
                  <a:srgbClr val="252525"/>
                </a:solidFill>
                <a:latin typeface="Calisto MT"/>
                <a:cs typeface="Calisto MT"/>
              </a:rPr>
              <a:t>for particular </a:t>
            </a:r>
            <a:r>
              <a:rPr sz="2400" spc="-5" dirty="0">
                <a:solidFill>
                  <a:srgbClr val="252525"/>
                </a:solidFill>
                <a:latin typeface="Calisto MT"/>
                <a:cs typeface="Calisto MT"/>
              </a:rPr>
              <a:t>network segments </a:t>
            </a:r>
            <a:r>
              <a:rPr sz="2400" dirty="0">
                <a:solidFill>
                  <a:srgbClr val="252525"/>
                </a:solidFill>
                <a:latin typeface="Calisto MT"/>
                <a:cs typeface="Calisto MT"/>
              </a:rPr>
              <a:t>or  </a:t>
            </a:r>
            <a:r>
              <a:rPr sz="2400" spc="-5" dirty="0">
                <a:solidFill>
                  <a:srgbClr val="252525"/>
                </a:solidFill>
                <a:latin typeface="Calisto MT"/>
                <a:cs typeface="Calisto MT"/>
              </a:rPr>
              <a:t>devices </a:t>
            </a:r>
            <a:r>
              <a:rPr sz="2400" dirty="0">
                <a:solidFill>
                  <a:srgbClr val="252525"/>
                </a:solidFill>
                <a:latin typeface="Calisto MT"/>
                <a:cs typeface="Calisto MT"/>
              </a:rPr>
              <a:t>and </a:t>
            </a:r>
            <a:r>
              <a:rPr sz="2400" spc="-10" dirty="0">
                <a:solidFill>
                  <a:srgbClr val="252525"/>
                </a:solidFill>
                <a:latin typeface="Calisto MT"/>
                <a:cs typeface="Calisto MT"/>
              </a:rPr>
              <a:t>analyzes network, </a:t>
            </a:r>
            <a:r>
              <a:rPr sz="2400" dirty="0">
                <a:solidFill>
                  <a:srgbClr val="252525"/>
                </a:solidFill>
                <a:latin typeface="Calisto MT"/>
                <a:cs typeface="Calisto MT"/>
              </a:rPr>
              <a:t>transport, and </a:t>
            </a:r>
            <a:r>
              <a:rPr sz="2400" spc="-5" dirty="0">
                <a:solidFill>
                  <a:srgbClr val="252525"/>
                </a:solidFill>
                <a:latin typeface="Calisto MT"/>
                <a:cs typeface="Calisto MT"/>
              </a:rPr>
              <a:t>application  protocols to identify suspicious</a:t>
            </a:r>
            <a:r>
              <a:rPr sz="2400" spc="-30" dirty="0">
                <a:solidFill>
                  <a:srgbClr val="252525"/>
                </a:solidFill>
                <a:latin typeface="Calisto MT"/>
                <a:cs typeface="Calisto MT"/>
              </a:rPr>
              <a:t> </a:t>
            </a:r>
            <a:r>
              <a:rPr sz="2400" spc="-10" dirty="0">
                <a:solidFill>
                  <a:srgbClr val="252525"/>
                </a:solidFill>
                <a:latin typeface="Calisto MT"/>
                <a:cs typeface="Calisto MT"/>
              </a:rPr>
              <a:t>activity</a:t>
            </a:r>
            <a:endParaRPr sz="2400">
              <a:latin typeface="Calisto MT"/>
              <a:cs typeface="Calisto MT"/>
            </a:endParaRPr>
          </a:p>
        </p:txBody>
      </p:sp>
      <p:sp>
        <p:nvSpPr>
          <p:cNvPr id="6" name="Slide Number Placeholder 5"/>
          <p:cNvSpPr>
            <a:spLocks noGrp="1"/>
          </p:cNvSpPr>
          <p:nvPr>
            <p:ph type="sldNum" sz="quarter" idx="12"/>
          </p:nvPr>
        </p:nvSpPr>
        <p:spPr/>
        <p:txBody>
          <a:bodyPr/>
          <a:lstStyle/>
          <a:p>
            <a:fld id="{DA8ACAA1-99C5-4F50-B487-84519752EF36}"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Authorization</a:t>
            </a:r>
            <a:endParaRPr lang="en-US" dirty="0"/>
          </a:p>
        </p:txBody>
      </p:sp>
      <p:graphicFrame>
        <p:nvGraphicFramePr>
          <p:cNvPr id="6" name="Content Placeholder 5"/>
          <p:cNvGraphicFramePr>
            <a:graphicFrameLocks noGrp="1"/>
          </p:cNvGraphicFramePr>
          <p:nvPr>
            <p:ph idx="1"/>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DA8ACAA1-99C5-4F50-B487-84519752EF36}" type="slidenum">
              <a:rPr lang="en-US" smtClean="0"/>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Privileges in Database</a:t>
            </a:r>
            <a:endParaRPr lang="en-US" dirty="0"/>
          </a:p>
        </p:txBody>
      </p:sp>
      <p:graphicFrame>
        <p:nvGraphicFramePr>
          <p:cNvPr id="5" name="Content Placeholder 4"/>
          <p:cNvGraphicFramePr>
            <a:graphicFrameLocks noGrp="1"/>
          </p:cNvGraphicFramePr>
          <p:nvPr>
            <p:ph idx="1"/>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DA8ACAA1-99C5-4F50-B487-84519752EF36}" type="slidenum">
              <a:rPr lang="en-US" smtClean="0"/>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Privilege To Grant Privileges</a:t>
            </a:r>
            <a:endParaRPr lang="en-US" dirty="0"/>
          </a:p>
        </p:txBody>
      </p:sp>
      <p:graphicFrame>
        <p:nvGraphicFramePr>
          <p:cNvPr id="5" name="Content Placeholder 4"/>
          <p:cNvGraphicFramePr>
            <a:graphicFrameLocks noGrp="1"/>
          </p:cNvGraphicFramePr>
          <p:nvPr>
            <p:ph idx="1"/>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DA8ACAA1-99C5-4F50-B487-84519752EF36}" type="slidenum">
              <a:rPr lang="en-US" smtClean="0"/>
              <a:pPr/>
              <a:t>52</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800591" y="589787"/>
            <a:ext cx="1389888" cy="1469136"/>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780057" y="933122"/>
            <a:ext cx="6559127" cy="750847"/>
          </a:xfrm>
          <a:prstGeom prst="rect">
            <a:avLst/>
          </a:prstGeom>
        </p:spPr>
        <p:txBody>
          <a:bodyPr vert="horz" wrap="square" lIns="0" tIns="12065" rIns="0" bIns="0" rtlCol="0">
            <a:spAutoFit/>
          </a:bodyPr>
          <a:lstStyle/>
          <a:p>
            <a:pPr marL="12700">
              <a:lnSpc>
                <a:spcPct val="100000"/>
              </a:lnSpc>
              <a:spcBef>
                <a:spcPts val="95"/>
              </a:spcBef>
            </a:pPr>
            <a:r>
              <a:rPr b="1" spc="-10" dirty="0"/>
              <a:t>IDS</a:t>
            </a:r>
            <a:r>
              <a:rPr b="1" spc="-55" dirty="0"/>
              <a:t> </a:t>
            </a:r>
            <a:r>
              <a:rPr b="1" spc="-5" dirty="0"/>
              <a:t>Components</a:t>
            </a:r>
          </a:p>
        </p:txBody>
      </p:sp>
      <p:sp>
        <p:nvSpPr>
          <p:cNvPr id="5" name="object 5"/>
          <p:cNvSpPr/>
          <p:nvPr/>
        </p:nvSpPr>
        <p:spPr>
          <a:xfrm>
            <a:off x="1779015" y="1969419"/>
            <a:ext cx="2438400" cy="914400"/>
          </a:xfrm>
          <a:custGeom>
            <a:avLst/>
            <a:gdLst/>
            <a:ahLst/>
            <a:cxnLst/>
            <a:rect l="l" t="t" r="r" b="b"/>
            <a:pathLst>
              <a:path w="1828800" h="914400">
                <a:moveTo>
                  <a:pt x="1736979" y="0"/>
                </a:moveTo>
                <a:lnTo>
                  <a:pt x="91440" y="0"/>
                </a:lnTo>
                <a:lnTo>
                  <a:pt x="55828" y="7179"/>
                </a:lnTo>
                <a:lnTo>
                  <a:pt x="26765" y="26765"/>
                </a:lnTo>
                <a:lnTo>
                  <a:pt x="7179" y="55828"/>
                </a:lnTo>
                <a:lnTo>
                  <a:pt x="0" y="91439"/>
                </a:lnTo>
                <a:lnTo>
                  <a:pt x="0" y="822832"/>
                </a:lnTo>
                <a:lnTo>
                  <a:pt x="7179" y="858371"/>
                </a:lnTo>
                <a:lnTo>
                  <a:pt x="26765" y="887396"/>
                </a:lnTo>
                <a:lnTo>
                  <a:pt x="55828" y="906968"/>
                </a:lnTo>
                <a:lnTo>
                  <a:pt x="91440" y="914145"/>
                </a:lnTo>
                <a:lnTo>
                  <a:pt x="1736979" y="914145"/>
                </a:lnTo>
                <a:lnTo>
                  <a:pt x="1772537" y="906968"/>
                </a:lnTo>
                <a:lnTo>
                  <a:pt x="1801606" y="887396"/>
                </a:lnTo>
                <a:lnTo>
                  <a:pt x="1821221" y="858371"/>
                </a:lnTo>
                <a:lnTo>
                  <a:pt x="1828419" y="822832"/>
                </a:lnTo>
                <a:lnTo>
                  <a:pt x="1828419" y="91439"/>
                </a:lnTo>
                <a:lnTo>
                  <a:pt x="1821221" y="55828"/>
                </a:lnTo>
                <a:lnTo>
                  <a:pt x="1801606" y="26765"/>
                </a:lnTo>
                <a:lnTo>
                  <a:pt x="1772537" y="7179"/>
                </a:lnTo>
                <a:lnTo>
                  <a:pt x="1736979" y="0"/>
                </a:lnTo>
                <a:close/>
              </a:path>
            </a:pathLst>
          </a:custGeom>
          <a:solidFill>
            <a:srgbClr val="3B551A"/>
          </a:solidFill>
        </p:spPr>
        <p:txBody>
          <a:bodyPr wrap="square" lIns="0" tIns="0" rIns="0" bIns="0" rtlCol="0"/>
          <a:lstStyle/>
          <a:p>
            <a:endParaRPr/>
          </a:p>
        </p:txBody>
      </p:sp>
      <p:sp>
        <p:nvSpPr>
          <p:cNvPr id="6" name="object 6"/>
          <p:cNvSpPr txBox="1"/>
          <p:nvPr/>
        </p:nvSpPr>
        <p:spPr>
          <a:xfrm>
            <a:off x="2186939" y="2153063"/>
            <a:ext cx="1623060" cy="467995"/>
          </a:xfrm>
          <a:prstGeom prst="rect">
            <a:avLst/>
          </a:prstGeom>
        </p:spPr>
        <p:txBody>
          <a:bodyPr vert="horz" wrap="square" lIns="0" tIns="13335" rIns="0" bIns="0" rtlCol="0">
            <a:spAutoFit/>
          </a:bodyPr>
          <a:lstStyle/>
          <a:p>
            <a:pPr marL="12700">
              <a:lnSpc>
                <a:spcPct val="100000"/>
              </a:lnSpc>
              <a:spcBef>
                <a:spcPts val="105"/>
              </a:spcBef>
            </a:pPr>
            <a:r>
              <a:rPr sz="2900" dirty="0">
                <a:solidFill>
                  <a:srgbClr val="FFFFFF"/>
                </a:solidFill>
                <a:latin typeface="Calisto MT"/>
                <a:cs typeface="Calisto MT"/>
              </a:rPr>
              <a:t>Se</a:t>
            </a:r>
            <a:r>
              <a:rPr sz="2900" spc="0" dirty="0">
                <a:solidFill>
                  <a:srgbClr val="FFFFFF"/>
                </a:solidFill>
                <a:latin typeface="Calisto MT"/>
                <a:cs typeface="Calisto MT"/>
              </a:rPr>
              <a:t>n</a:t>
            </a:r>
            <a:r>
              <a:rPr sz="2900" dirty="0">
                <a:solidFill>
                  <a:srgbClr val="FFFFFF"/>
                </a:solidFill>
                <a:latin typeface="Calisto MT"/>
                <a:cs typeface="Calisto MT"/>
              </a:rPr>
              <a:t>sors</a:t>
            </a:r>
            <a:endParaRPr sz="2900">
              <a:latin typeface="Calisto MT"/>
              <a:cs typeface="Calisto MT"/>
            </a:endParaRPr>
          </a:p>
        </p:txBody>
      </p:sp>
      <p:sp>
        <p:nvSpPr>
          <p:cNvPr id="7" name="object 7"/>
          <p:cNvSpPr/>
          <p:nvPr/>
        </p:nvSpPr>
        <p:spPr>
          <a:xfrm>
            <a:off x="2022855" y="2883566"/>
            <a:ext cx="243840" cy="685800"/>
          </a:xfrm>
          <a:custGeom>
            <a:avLst/>
            <a:gdLst/>
            <a:ahLst/>
            <a:cxnLst/>
            <a:rect l="l" t="t" r="r" b="b"/>
            <a:pathLst>
              <a:path w="182880" h="685800">
                <a:moveTo>
                  <a:pt x="0" y="0"/>
                </a:moveTo>
                <a:lnTo>
                  <a:pt x="0" y="685673"/>
                </a:lnTo>
                <a:lnTo>
                  <a:pt x="182753" y="685673"/>
                </a:lnTo>
              </a:path>
            </a:pathLst>
          </a:custGeom>
          <a:ln w="15875">
            <a:solidFill>
              <a:srgbClr val="3B551A"/>
            </a:solidFill>
          </a:ln>
        </p:spPr>
        <p:txBody>
          <a:bodyPr wrap="square" lIns="0" tIns="0" rIns="0" bIns="0" rtlCol="0"/>
          <a:lstStyle/>
          <a:p>
            <a:endParaRPr/>
          </a:p>
        </p:txBody>
      </p:sp>
      <p:sp>
        <p:nvSpPr>
          <p:cNvPr id="8" name="object 8"/>
          <p:cNvSpPr/>
          <p:nvPr/>
        </p:nvSpPr>
        <p:spPr>
          <a:xfrm>
            <a:off x="2266527" y="3112166"/>
            <a:ext cx="1950720" cy="914400"/>
          </a:xfrm>
          <a:custGeom>
            <a:avLst/>
            <a:gdLst/>
            <a:ahLst/>
            <a:cxnLst/>
            <a:rect l="l" t="t" r="r" b="b"/>
            <a:pathLst>
              <a:path w="1463039" h="914400">
                <a:moveTo>
                  <a:pt x="1371346" y="0"/>
                </a:moveTo>
                <a:lnTo>
                  <a:pt x="91440" y="0"/>
                </a:lnTo>
                <a:lnTo>
                  <a:pt x="55881" y="7179"/>
                </a:lnTo>
                <a:lnTo>
                  <a:pt x="26812" y="26765"/>
                </a:lnTo>
                <a:lnTo>
                  <a:pt x="7197" y="55828"/>
                </a:lnTo>
                <a:lnTo>
                  <a:pt x="0" y="91440"/>
                </a:lnTo>
                <a:lnTo>
                  <a:pt x="0" y="822706"/>
                </a:lnTo>
                <a:lnTo>
                  <a:pt x="7197" y="858317"/>
                </a:lnTo>
                <a:lnTo>
                  <a:pt x="26812" y="887380"/>
                </a:lnTo>
                <a:lnTo>
                  <a:pt x="55881" y="906966"/>
                </a:lnTo>
                <a:lnTo>
                  <a:pt x="91440" y="914146"/>
                </a:lnTo>
                <a:lnTo>
                  <a:pt x="1371346" y="914146"/>
                </a:lnTo>
                <a:lnTo>
                  <a:pt x="1406904" y="906966"/>
                </a:lnTo>
                <a:lnTo>
                  <a:pt x="1435973" y="887380"/>
                </a:lnTo>
                <a:lnTo>
                  <a:pt x="1455588" y="858317"/>
                </a:lnTo>
                <a:lnTo>
                  <a:pt x="1462786" y="822706"/>
                </a:lnTo>
                <a:lnTo>
                  <a:pt x="1462786" y="91440"/>
                </a:lnTo>
                <a:lnTo>
                  <a:pt x="1455588" y="55828"/>
                </a:lnTo>
                <a:lnTo>
                  <a:pt x="1435973" y="26765"/>
                </a:lnTo>
                <a:lnTo>
                  <a:pt x="1406904" y="7179"/>
                </a:lnTo>
                <a:lnTo>
                  <a:pt x="1371346" y="0"/>
                </a:lnTo>
                <a:close/>
              </a:path>
            </a:pathLst>
          </a:custGeom>
          <a:solidFill>
            <a:srgbClr val="FFFFFF">
              <a:alpha val="90194"/>
            </a:srgbClr>
          </a:solidFill>
        </p:spPr>
        <p:txBody>
          <a:bodyPr wrap="square" lIns="0" tIns="0" rIns="0" bIns="0" rtlCol="0"/>
          <a:lstStyle/>
          <a:p>
            <a:endParaRPr/>
          </a:p>
        </p:txBody>
      </p:sp>
      <p:sp>
        <p:nvSpPr>
          <p:cNvPr id="9" name="object 9"/>
          <p:cNvSpPr/>
          <p:nvPr/>
        </p:nvSpPr>
        <p:spPr>
          <a:xfrm>
            <a:off x="2266527" y="3112166"/>
            <a:ext cx="1950720" cy="914400"/>
          </a:xfrm>
          <a:custGeom>
            <a:avLst/>
            <a:gdLst/>
            <a:ahLst/>
            <a:cxnLst/>
            <a:rect l="l" t="t" r="r" b="b"/>
            <a:pathLst>
              <a:path w="1463039" h="914400">
                <a:moveTo>
                  <a:pt x="0" y="91440"/>
                </a:moveTo>
                <a:lnTo>
                  <a:pt x="7197" y="55828"/>
                </a:lnTo>
                <a:lnTo>
                  <a:pt x="26812" y="26765"/>
                </a:lnTo>
                <a:lnTo>
                  <a:pt x="55881" y="7179"/>
                </a:lnTo>
                <a:lnTo>
                  <a:pt x="91440" y="0"/>
                </a:lnTo>
                <a:lnTo>
                  <a:pt x="1371346" y="0"/>
                </a:lnTo>
                <a:lnTo>
                  <a:pt x="1406904" y="7179"/>
                </a:lnTo>
                <a:lnTo>
                  <a:pt x="1435973" y="26765"/>
                </a:lnTo>
                <a:lnTo>
                  <a:pt x="1455588" y="55828"/>
                </a:lnTo>
                <a:lnTo>
                  <a:pt x="1462786" y="91440"/>
                </a:lnTo>
                <a:lnTo>
                  <a:pt x="1462786" y="822706"/>
                </a:lnTo>
                <a:lnTo>
                  <a:pt x="1455588" y="858317"/>
                </a:lnTo>
                <a:lnTo>
                  <a:pt x="1435973" y="887380"/>
                </a:lnTo>
                <a:lnTo>
                  <a:pt x="1406904" y="906966"/>
                </a:lnTo>
                <a:lnTo>
                  <a:pt x="1371346" y="914146"/>
                </a:lnTo>
                <a:lnTo>
                  <a:pt x="91440" y="914146"/>
                </a:lnTo>
                <a:lnTo>
                  <a:pt x="55881" y="906966"/>
                </a:lnTo>
                <a:lnTo>
                  <a:pt x="26812" y="887380"/>
                </a:lnTo>
                <a:lnTo>
                  <a:pt x="7197" y="858317"/>
                </a:lnTo>
                <a:lnTo>
                  <a:pt x="0" y="822706"/>
                </a:lnTo>
                <a:lnTo>
                  <a:pt x="0" y="91440"/>
                </a:lnTo>
                <a:close/>
              </a:path>
            </a:pathLst>
          </a:custGeom>
          <a:ln w="15875">
            <a:solidFill>
              <a:srgbClr val="3B551A"/>
            </a:solidFill>
          </a:ln>
        </p:spPr>
        <p:txBody>
          <a:bodyPr wrap="square" lIns="0" tIns="0" rIns="0" bIns="0" rtlCol="0"/>
          <a:lstStyle/>
          <a:p>
            <a:endParaRPr/>
          </a:p>
        </p:txBody>
      </p:sp>
      <p:sp>
        <p:nvSpPr>
          <p:cNvPr id="10" name="object 10"/>
          <p:cNvSpPr txBox="1"/>
          <p:nvPr/>
        </p:nvSpPr>
        <p:spPr>
          <a:xfrm>
            <a:off x="2598590" y="3370229"/>
            <a:ext cx="1288625" cy="371897"/>
          </a:xfrm>
          <a:prstGeom prst="rect">
            <a:avLst/>
          </a:prstGeom>
        </p:spPr>
        <p:txBody>
          <a:bodyPr vert="horz" wrap="square" lIns="0" tIns="38100" rIns="0" bIns="0" rtlCol="0">
            <a:spAutoFit/>
          </a:bodyPr>
          <a:lstStyle/>
          <a:p>
            <a:pPr marL="13970" marR="5080" indent="-1905">
              <a:lnSpc>
                <a:spcPts val="1250"/>
              </a:lnSpc>
              <a:spcBef>
                <a:spcPts val="300"/>
              </a:spcBef>
            </a:pPr>
            <a:r>
              <a:rPr sz="1200" spc="-5" dirty="0">
                <a:latin typeface="Calisto MT"/>
                <a:cs typeface="Calisto MT"/>
              </a:rPr>
              <a:t>responsible</a:t>
            </a:r>
            <a:r>
              <a:rPr sz="1200" spc="-45" dirty="0">
                <a:latin typeface="Calisto MT"/>
                <a:cs typeface="Calisto MT"/>
              </a:rPr>
              <a:t> </a:t>
            </a:r>
            <a:r>
              <a:rPr sz="1200" spc="-5" dirty="0">
                <a:latin typeface="Calisto MT"/>
                <a:cs typeface="Calisto MT"/>
              </a:rPr>
              <a:t>for  collecting</a:t>
            </a:r>
            <a:r>
              <a:rPr sz="1200" spc="-65" dirty="0">
                <a:latin typeface="Calisto MT"/>
                <a:cs typeface="Calisto MT"/>
              </a:rPr>
              <a:t> </a:t>
            </a:r>
            <a:r>
              <a:rPr sz="1200" spc="-5" dirty="0">
                <a:latin typeface="Calisto MT"/>
                <a:cs typeface="Calisto MT"/>
              </a:rPr>
              <a:t>data</a:t>
            </a:r>
            <a:endParaRPr sz="1200">
              <a:latin typeface="Calisto MT"/>
              <a:cs typeface="Calisto MT"/>
            </a:endParaRPr>
          </a:p>
        </p:txBody>
      </p:sp>
      <p:sp>
        <p:nvSpPr>
          <p:cNvPr id="11" name="object 11"/>
          <p:cNvSpPr/>
          <p:nvPr/>
        </p:nvSpPr>
        <p:spPr>
          <a:xfrm>
            <a:off x="2022855" y="2883566"/>
            <a:ext cx="243840" cy="1828800"/>
          </a:xfrm>
          <a:custGeom>
            <a:avLst/>
            <a:gdLst/>
            <a:ahLst/>
            <a:cxnLst/>
            <a:rect l="l" t="t" r="r" b="b"/>
            <a:pathLst>
              <a:path w="182880" h="1828800">
                <a:moveTo>
                  <a:pt x="0" y="0"/>
                </a:moveTo>
                <a:lnTo>
                  <a:pt x="0" y="1828419"/>
                </a:lnTo>
                <a:lnTo>
                  <a:pt x="182753" y="1828419"/>
                </a:lnTo>
              </a:path>
            </a:pathLst>
          </a:custGeom>
          <a:ln w="15875">
            <a:solidFill>
              <a:srgbClr val="3B551A"/>
            </a:solidFill>
          </a:ln>
        </p:spPr>
        <p:txBody>
          <a:bodyPr wrap="square" lIns="0" tIns="0" rIns="0" bIns="0" rtlCol="0"/>
          <a:lstStyle/>
          <a:p>
            <a:endParaRPr/>
          </a:p>
        </p:txBody>
      </p:sp>
      <p:sp>
        <p:nvSpPr>
          <p:cNvPr id="12" name="object 12"/>
          <p:cNvSpPr/>
          <p:nvPr/>
        </p:nvSpPr>
        <p:spPr>
          <a:xfrm>
            <a:off x="2266527" y="4254912"/>
            <a:ext cx="1950720" cy="914400"/>
          </a:xfrm>
          <a:custGeom>
            <a:avLst/>
            <a:gdLst/>
            <a:ahLst/>
            <a:cxnLst/>
            <a:rect l="l" t="t" r="r" b="b"/>
            <a:pathLst>
              <a:path w="1463039" h="914400">
                <a:moveTo>
                  <a:pt x="1371346" y="0"/>
                </a:moveTo>
                <a:lnTo>
                  <a:pt x="91440" y="0"/>
                </a:lnTo>
                <a:lnTo>
                  <a:pt x="55881" y="7179"/>
                </a:lnTo>
                <a:lnTo>
                  <a:pt x="26812" y="26765"/>
                </a:lnTo>
                <a:lnTo>
                  <a:pt x="7197" y="55828"/>
                </a:lnTo>
                <a:lnTo>
                  <a:pt x="0" y="91439"/>
                </a:lnTo>
                <a:lnTo>
                  <a:pt x="0" y="822706"/>
                </a:lnTo>
                <a:lnTo>
                  <a:pt x="7197" y="858317"/>
                </a:lnTo>
                <a:lnTo>
                  <a:pt x="26812" y="887380"/>
                </a:lnTo>
                <a:lnTo>
                  <a:pt x="55881" y="906966"/>
                </a:lnTo>
                <a:lnTo>
                  <a:pt x="91440" y="914146"/>
                </a:lnTo>
                <a:lnTo>
                  <a:pt x="1371346" y="914146"/>
                </a:lnTo>
                <a:lnTo>
                  <a:pt x="1406904" y="906966"/>
                </a:lnTo>
                <a:lnTo>
                  <a:pt x="1435973" y="887380"/>
                </a:lnTo>
                <a:lnTo>
                  <a:pt x="1455588" y="858317"/>
                </a:lnTo>
                <a:lnTo>
                  <a:pt x="1462786" y="822706"/>
                </a:lnTo>
                <a:lnTo>
                  <a:pt x="1462786" y="91439"/>
                </a:lnTo>
                <a:lnTo>
                  <a:pt x="1455588" y="55828"/>
                </a:lnTo>
                <a:lnTo>
                  <a:pt x="1435973" y="26765"/>
                </a:lnTo>
                <a:lnTo>
                  <a:pt x="1406904" y="7179"/>
                </a:lnTo>
                <a:lnTo>
                  <a:pt x="1371346" y="0"/>
                </a:lnTo>
                <a:close/>
              </a:path>
            </a:pathLst>
          </a:custGeom>
          <a:solidFill>
            <a:srgbClr val="FFFFFF">
              <a:alpha val="90194"/>
            </a:srgbClr>
          </a:solidFill>
        </p:spPr>
        <p:txBody>
          <a:bodyPr wrap="square" lIns="0" tIns="0" rIns="0" bIns="0" rtlCol="0"/>
          <a:lstStyle/>
          <a:p>
            <a:endParaRPr/>
          </a:p>
        </p:txBody>
      </p:sp>
      <p:sp>
        <p:nvSpPr>
          <p:cNvPr id="13" name="object 13"/>
          <p:cNvSpPr/>
          <p:nvPr/>
        </p:nvSpPr>
        <p:spPr>
          <a:xfrm>
            <a:off x="2266527" y="4254912"/>
            <a:ext cx="1950720" cy="914400"/>
          </a:xfrm>
          <a:custGeom>
            <a:avLst/>
            <a:gdLst/>
            <a:ahLst/>
            <a:cxnLst/>
            <a:rect l="l" t="t" r="r" b="b"/>
            <a:pathLst>
              <a:path w="1463039" h="914400">
                <a:moveTo>
                  <a:pt x="0" y="91439"/>
                </a:moveTo>
                <a:lnTo>
                  <a:pt x="7197" y="55828"/>
                </a:lnTo>
                <a:lnTo>
                  <a:pt x="26812" y="26765"/>
                </a:lnTo>
                <a:lnTo>
                  <a:pt x="55881" y="7179"/>
                </a:lnTo>
                <a:lnTo>
                  <a:pt x="91440" y="0"/>
                </a:lnTo>
                <a:lnTo>
                  <a:pt x="1371346" y="0"/>
                </a:lnTo>
                <a:lnTo>
                  <a:pt x="1406904" y="7179"/>
                </a:lnTo>
                <a:lnTo>
                  <a:pt x="1435973" y="26765"/>
                </a:lnTo>
                <a:lnTo>
                  <a:pt x="1455588" y="55828"/>
                </a:lnTo>
                <a:lnTo>
                  <a:pt x="1462786" y="91439"/>
                </a:lnTo>
                <a:lnTo>
                  <a:pt x="1462786" y="822706"/>
                </a:lnTo>
                <a:lnTo>
                  <a:pt x="1455588" y="858317"/>
                </a:lnTo>
                <a:lnTo>
                  <a:pt x="1435973" y="887380"/>
                </a:lnTo>
                <a:lnTo>
                  <a:pt x="1406904" y="906966"/>
                </a:lnTo>
                <a:lnTo>
                  <a:pt x="1371346" y="914146"/>
                </a:lnTo>
                <a:lnTo>
                  <a:pt x="91440" y="914146"/>
                </a:lnTo>
                <a:lnTo>
                  <a:pt x="55881" y="906966"/>
                </a:lnTo>
                <a:lnTo>
                  <a:pt x="26812" y="887380"/>
                </a:lnTo>
                <a:lnTo>
                  <a:pt x="7197" y="858317"/>
                </a:lnTo>
                <a:lnTo>
                  <a:pt x="0" y="822706"/>
                </a:lnTo>
                <a:lnTo>
                  <a:pt x="0" y="91439"/>
                </a:lnTo>
                <a:close/>
              </a:path>
            </a:pathLst>
          </a:custGeom>
          <a:ln w="15875">
            <a:solidFill>
              <a:srgbClr val="3B551A"/>
            </a:solidFill>
          </a:ln>
        </p:spPr>
        <p:txBody>
          <a:bodyPr wrap="square" lIns="0" tIns="0" rIns="0" bIns="0" rtlCol="0"/>
          <a:lstStyle/>
          <a:p>
            <a:endParaRPr/>
          </a:p>
        </p:txBody>
      </p:sp>
      <p:sp>
        <p:nvSpPr>
          <p:cNvPr id="14" name="object 14"/>
          <p:cNvSpPr txBox="1"/>
          <p:nvPr/>
        </p:nvSpPr>
        <p:spPr>
          <a:xfrm>
            <a:off x="2320206" y="4275485"/>
            <a:ext cx="1843193" cy="679930"/>
          </a:xfrm>
          <a:prstGeom prst="rect">
            <a:avLst/>
          </a:prstGeom>
        </p:spPr>
        <p:txBody>
          <a:bodyPr vert="horz" wrap="square" lIns="0" tIns="36830" rIns="0" bIns="0" rtlCol="0">
            <a:spAutoFit/>
          </a:bodyPr>
          <a:lstStyle/>
          <a:p>
            <a:pPr marL="12700" marR="5080" algn="ctr">
              <a:lnSpc>
                <a:spcPct val="86700"/>
              </a:lnSpc>
              <a:spcBef>
                <a:spcPts val="290"/>
              </a:spcBef>
            </a:pPr>
            <a:r>
              <a:rPr sz="1200" spc="-5" dirty="0">
                <a:latin typeface="Calisto MT"/>
                <a:cs typeface="Calisto MT"/>
              </a:rPr>
              <a:t>the input for </a:t>
            </a:r>
            <a:r>
              <a:rPr sz="1200" dirty="0">
                <a:latin typeface="Calisto MT"/>
                <a:cs typeface="Calisto MT"/>
              </a:rPr>
              <a:t>a</a:t>
            </a:r>
            <a:r>
              <a:rPr sz="1200" spc="-30" dirty="0">
                <a:latin typeface="Calisto MT"/>
                <a:cs typeface="Calisto MT"/>
              </a:rPr>
              <a:t> </a:t>
            </a:r>
            <a:r>
              <a:rPr sz="1200" spc="-5" dirty="0">
                <a:latin typeface="Calisto MT"/>
                <a:cs typeface="Calisto MT"/>
              </a:rPr>
              <a:t>sensor  </a:t>
            </a:r>
            <a:r>
              <a:rPr sz="1200" spc="-20" dirty="0">
                <a:latin typeface="Calisto MT"/>
                <a:cs typeface="Calisto MT"/>
              </a:rPr>
              <a:t>may </a:t>
            </a:r>
            <a:r>
              <a:rPr sz="1200" dirty="0">
                <a:latin typeface="Calisto MT"/>
                <a:cs typeface="Calisto MT"/>
              </a:rPr>
              <a:t>be </a:t>
            </a:r>
            <a:r>
              <a:rPr sz="1200" spc="-5" dirty="0">
                <a:latin typeface="Calisto MT"/>
                <a:cs typeface="Calisto MT"/>
              </a:rPr>
              <a:t>any </a:t>
            </a:r>
            <a:r>
              <a:rPr sz="1200" dirty="0">
                <a:latin typeface="Calisto MT"/>
                <a:cs typeface="Calisto MT"/>
              </a:rPr>
              <a:t>part of a  </a:t>
            </a:r>
            <a:r>
              <a:rPr sz="1200" spc="-5" dirty="0">
                <a:latin typeface="Calisto MT"/>
                <a:cs typeface="Calisto MT"/>
              </a:rPr>
              <a:t>system that could  contain evidence </a:t>
            </a:r>
            <a:r>
              <a:rPr sz="1200" dirty="0">
                <a:latin typeface="Calisto MT"/>
                <a:cs typeface="Calisto MT"/>
              </a:rPr>
              <a:t>of  </a:t>
            </a:r>
            <a:r>
              <a:rPr sz="1200" spc="-5" dirty="0">
                <a:latin typeface="Calisto MT"/>
                <a:cs typeface="Calisto MT"/>
              </a:rPr>
              <a:t>an</a:t>
            </a:r>
            <a:r>
              <a:rPr sz="1200" spc="-15" dirty="0">
                <a:latin typeface="Calisto MT"/>
                <a:cs typeface="Calisto MT"/>
              </a:rPr>
              <a:t> </a:t>
            </a:r>
            <a:r>
              <a:rPr sz="1200" dirty="0">
                <a:latin typeface="Calisto MT"/>
                <a:cs typeface="Calisto MT"/>
              </a:rPr>
              <a:t>intrusion</a:t>
            </a:r>
            <a:endParaRPr sz="1200">
              <a:latin typeface="Calisto MT"/>
              <a:cs typeface="Calisto MT"/>
            </a:endParaRPr>
          </a:p>
        </p:txBody>
      </p:sp>
      <p:sp>
        <p:nvSpPr>
          <p:cNvPr id="15" name="object 15"/>
          <p:cNvSpPr/>
          <p:nvPr/>
        </p:nvSpPr>
        <p:spPr>
          <a:xfrm>
            <a:off x="2022855" y="2883567"/>
            <a:ext cx="243840" cy="2971165"/>
          </a:xfrm>
          <a:custGeom>
            <a:avLst/>
            <a:gdLst/>
            <a:ahLst/>
            <a:cxnLst/>
            <a:rect l="l" t="t" r="r" b="b"/>
            <a:pathLst>
              <a:path w="182880" h="2971165">
                <a:moveTo>
                  <a:pt x="0" y="0"/>
                </a:moveTo>
                <a:lnTo>
                  <a:pt x="0" y="2971126"/>
                </a:lnTo>
                <a:lnTo>
                  <a:pt x="182753" y="2971126"/>
                </a:lnTo>
              </a:path>
            </a:pathLst>
          </a:custGeom>
          <a:ln w="15875">
            <a:solidFill>
              <a:srgbClr val="3B551A"/>
            </a:solidFill>
          </a:ln>
        </p:spPr>
        <p:txBody>
          <a:bodyPr wrap="square" lIns="0" tIns="0" rIns="0" bIns="0" rtlCol="0"/>
          <a:lstStyle/>
          <a:p>
            <a:endParaRPr/>
          </a:p>
        </p:txBody>
      </p:sp>
      <p:sp>
        <p:nvSpPr>
          <p:cNvPr id="16" name="object 16"/>
          <p:cNvSpPr/>
          <p:nvPr/>
        </p:nvSpPr>
        <p:spPr>
          <a:xfrm>
            <a:off x="2266527" y="5397658"/>
            <a:ext cx="1950720" cy="914400"/>
          </a:xfrm>
          <a:custGeom>
            <a:avLst/>
            <a:gdLst/>
            <a:ahLst/>
            <a:cxnLst/>
            <a:rect l="l" t="t" r="r" b="b"/>
            <a:pathLst>
              <a:path w="1463039" h="914400">
                <a:moveTo>
                  <a:pt x="1371346" y="0"/>
                </a:moveTo>
                <a:lnTo>
                  <a:pt x="91440" y="0"/>
                </a:lnTo>
                <a:lnTo>
                  <a:pt x="55881" y="7177"/>
                </a:lnTo>
                <a:lnTo>
                  <a:pt x="26812" y="26749"/>
                </a:lnTo>
                <a:lnTo>
                  <a:pt x="7197" y="55774"/>
                </a:lnTo>
                <a:lnTo>
                  <a:pt x="0" y="91312"/>
                </a:lnTo>
                <a:lnTo>
                  <a:pt x="0" y="822705"/>
                </a:lnTo>
                <a:lnTo>
                  <a:pt x="7197" y="858286"/>
                </a:lnTo>
                <a:lnTo>
                  <a:pt x="26812" y="887344"/>
                </a:lnTo>
                <a:lnTo>
                  <a:pt x="55881" y="906936"/>
                </a:lnTo>
                <a:lnTo>
                  <a:pt x="91440" y="914120"/>
                </a:lnTo>
                <a:lnTo>
                  <a:pt x="1371346" y="914120"/>
                </a:lnTo>
                <a:lnTo>
                  <a:pt x="1406904" y="906936"/>
                </a:lnTo>
                <a:lnTo>
                  <a:pt x="1435973" y="887344"/>
                </a:lnTo>
                <a:lnTo>
                  <a:pt x="1455588" y="858286"/>
                </a:lnTo>
                <a:lnTo>
                  <a:pt x="1462786" y="822705"/>
                </a:lnTo>
                <a:lnTo>
                  <a:pt x="1462786" y="91312"/>
                </a:lnTo>
                <a:lnTo>
                  <a:pt x="1455588" y="55774"/>
                </a:lnTo>
                <a:lnTo>
                  <a:pt x="1435973" y="26749"/>
                </a:lnTo>
                <a:lnTo>
                  <a:pt x="1406904" y="7177"/>
                </a:lnTo>
                <a:lnTo>
                  <a:pt x="1371346" y="0"/>
                </a:lnTo>
                <a:close/>
              </a:path>
            </a:pathLst>
          </a:custGeom>
          <a:solidFill>
            <a:srgbClr val="FFFFFF">
              <a:alpha val="90194"/>
            </a:srgbClr>
          </a:solidFill>
        </p:spPr>
        <p:txBody>
          <a:bodyPr wrap="square" lIns="0" tIns="0" rIns="0" bIns="0" rtlCol="0"/>
          <a:lstStyle/>
          <a:p>
            <a:endParaRPr/>
          </a:p>
        </p:txBody>
      </p:sp>
      <p:sp>
        <p:nvSpPr>
          <p:cNvPr id="17" name="object 17"/>
          <p:cNvSpPr/>
          <p:nvPr/>
        </p:nvSpPr>
        <p:spPr>
          <a:xfrm>
            <a:off x="2266527" y="5397658"/>
            <a:ext cx="1950720" cy="914400"/>
          </a:xfrm>
          <a:custGeom>
            <a:avLst/>
            <a:gdLst/>
            <a:ahLst/>
            <a:cxnLst/>
            <a:rect l="l" t="t" r="r" b="b"/>
            <a:pathLst>
              <a:path w="1463039" h="914400">
                <a:moveTo>
                  <a:pt x="0" y="91312"/>
                </a:moveTo>
                <a:lnTo>
                  <a:pt x="7197" y="55774"/>
                </a:lnTo>
                <a:lnTo>
                  <a:pt x="26812" y="26749"/>
                </a:lnTo>
                <a:lnTo>
                  <a:pt x="55881" y="7177"/>
                </a:lnTo>
                <a:lnTo>
                  <a:pt x="91440" y="0"/>
                </a:lnTo>
                <a:lnTo>
                  <a:pt x="1371346" y="0"/>
                </a:lnTo>
                <a:lnTo>
                  <a:pt x="1406904" y="7177"/>
                </a:lnTo>
                <a:lnTo>
                  <a:pt x="1435973" y="26749"/>
                </a:lnTo>
                <a:lnTo>
                  <a:pt x="1455588" y="55774"/>
                </a:lnTo>
                <a:lnTo>
                  <a:pt x="1462786" y="91312"/>
                </a:lnTo>
                <a:lnTo>
                  <a:pt x="1462786" y="822705"/>
                </a:lnTo>
                <a:lnTo>
                  <a:pt x="1455588" y="858286"/>
                </a:lnTo>
                <a:lnTo>
                  <a:pt x="1435973" y="887344"/>
                </a:lnTo>
                <a:lnTo>
                  <a:pt x="1406904" y="906936"/>
                </a:lnTo>
                <a:lnTo>
                  <a:pt x="1371346" y="914120"/>
                </a:lnTo>
                <a:lnTo>
                  <a:pt x="91440" y="914120"/>
                </a:lnTo>
                <a:lnTo>
                  <a:pt x="55881" y="906936"/>
                </a:lnTo>
                <a:lnTo>
                  <a:pt x="26812" y="887344"/>
                </a:lnTo>
                <a:lnTo>
                  <a:pt x="7197" y="858286"/>
                </a:lnTo>
                <a:lnTo>
                  <a:pt x="0" y="822705"/>
                </a:lnTo>
                <a:lnTo>
                  <a:pt x="0" y="91312"/>
                </a:lnTo>
                <a:close/>
              </a:path>
            </a:pathLst>
          </a:custGeom>
          <a:ln w="15875">
            <a:solidFill>
              <a:srgbClr val="3B551A"/>
            </a:solidFill>
          </a:ln>
        </p:spPr>
        <p:txBody>
          <a:bodyPr wrap="square" lIns="0" tIns="0" rIns="0" bIns="0" rtlCol="0"/>
          <a:lstStyle/>
          <a:p>
            <a:endParaRPr/>
          </a:p>
        </p:txBody>
      </p:sp>
      <p:sp>
        <p:nvSpPr>
          <p:cNvPr id="18" name="object 18"/>
          <p:cNvSpPr txBox="1"/>
          <p:nvPr/>
        </p:nvSpPr>
        <p:spPr>
          <a:xfrm>
            <a:off x="2346621" y="5418435"/>
            <a:ext cx="1791547" cy="679930"/>
          </a:xfrm>
          <a:prstGeom prst="rect">
            <a:avLst/>
          </a:prstGeom>
        </p:spPr>
        <p:txBody>
          <a:bodyPr vert="horz" wrap="square" lIns="0" tIns="36830" rIns="0" bIns="0" rtlCol="0">
            <a:spAutoFit/>
          </a:bodyPr>
          <a:lstStyle/>
          <a:p>
            <a:pPr marL="12700" marR="5080" indent="-635" algn="ctr">
              <a:lnSpc>
                <a:spcPct val="86700"/>
              </a:lnSpc>
              <a:spcBef>
                <a:spcPts val="290"/>
              </a:spcBef>
            </a:pPr>
            <a:r>
              <a:rPr sz="1200" spc="-5" dirty="0">
                <a:latin typeface="Calisto MT"/>
                <a:cs typeface="Calisto MT"/>
              </a:rPr>
              <a:t>types </a:t>
            </a:r>
            <a:r>
              <a:rPr sz="1200" dirty="0">
                <a:latin typeface="Calisto MT"/>
                <a:cs typeface="Calisto MT"/>
              </a:rPr>
              <a:t>of </a:t>
            </a:r>
            <a:r>
              <a:rPr sz="1200" spc="-5" dirty="0">
                <a:latin typeface="Calisto MT"/>
                <a:cs typeface="Calisto MT"/>
              </a:rPr>
              <a:t>input </a:t>
            </a:r>
            <a:r>
              <a:rPr sz="1200" dirty="0">
                <a:latin typeface="Calisto MT"/>
                <a:cs typeface="Calisto MT"/>
              </a:rPr>
              <a:t>to a  </a:t>
            </a:r>
            <a:r>
              <a:rPr sz="1200" spc="-5" dirty="0">
                <a:latin typeface="Calisto MT"/>
                <a:cs typeface="Calisto MT"/>
              </a:rPr>
              <a:t>sensor include  network </a:t>
            </a:r>
            <a:r>
              <a:rPr sz="1200" spc="-10" dirty="0">
                <a:latin typeface="Calisto MT"/>
                <a:cs typeface="Calisto MT"/>
              </a:rPr>
              <a:t>packets,</a:t>
            </a:r>
            <a:r>
              <a:rPr sz="1200" spc="-60" dirty="0">
                <a:latin typeface="Calisto MT"/>
                <a:cs typeface="Calisto MT"/>
              </a:rPr>
              <a:t> </a:t>
            </a:r>
            <a:r>
              <a:rPr sz="1200" dirty="0">
                <a:latin typeface="Calisto MT"/>
                <a:cs typeface="Calisto MT"/>
              </a:rPr>
              <a:t>log  </a:t>
            </a:r>
            <a:r>
              <a:rPr sz="1200" spc="-10" dirty="0">
                <a:latin typeface="Calisto MT"/>
                <a:cs typeface="Calisto MT"/>
              </a:rPr>
              <a:t>files, </a:t>
            </a:r>
            <a:r>
              <a:rPr sz="1200" spc="-5" dirty="0">
                <a:latin typeface="Calisto MT"/>
                <a:cs typeface="Calisto MT"/>
              </a:rPr>
              <a:t>and system</a:t>
            </a:r>
            <a:r>
              <a:rPr sz="1200" spc="-60" dirty="0">
                <a:latin typeface="Calisto MT"/>
                <a:cs typeface="Calisto MT"/>
              </a:rPr>
              <a:t> </a:t>
            </a:r>
            <a:r>
              <a:rPr sz="1200" spc="-5" dirty="0">
                <a:latin typeface="Calisto MT"/>
                <a:cs typeface="Calisto MT"/>
              </a:rPr>
              <a:t>call  traces</a:t>
            </a:r>
            <a:endParaRPr sz="1200">
              <a:latin typeface="Calisto MT"/>
              <a:cs typeface="Calisto MT"/>
            </a:endParaRPr>
          </a:p>
        </p:txBody>
      </p:sp>
      <p:sp>
        <p:nvSpPr>
          <p:cNvPr id="19" name="object 19"/>
          <p:cNvSpPr/>
          <p:nvPr/>
        </p:nvSpPr>
        <p:spPr>
          <a:xfrm>
            <a:off x="4826337" y="1969419"/>
            <a:ext cx="2438400" cy="914400"/>
          </a:xfrm>
          <a:custGeom>
            <a:avLst/>
            <a:gdLst/>
            <a:ahLst/>
            <a:cxnLst/>
            <a:rect l="l" t="t" r="r" b="b"/>
            <a:pathLst>
              <a:path w="1828800" h="914400">
                <a:moveTo>
                  <a:pt x="1736852" y="0"/>
                </a:moveTo>
                <a:lnTo>
                  <a:pt x="91440" y="0"/>
                </a:lnTo>
                <a:lnTo>
                  <a:pt x="55828" y="7179"/>
                </a:lnTo>
                <a:lnTo>
                  <a:pt x="26765" y="26765"/>
                </a:lnTo>
                <a:lnTo>
                  <a:pt x="7179" y="55828"/>
                </a:lnTo>
                <a:lnTo>
                  <a:pt x="0" y="91439"/>
                </a:lnTo>
                <a:lnTo>
                  <a:pt x="0" y="822832"/>
                </a:lnTo>
                <a:lnTo>
                  <a:pt x="7179" y="858371"/>
                </a:lnTo>
                <a:lnTo>
                  <a:pt x="26765" y="887396"/>
                </a:lnTo>
                <a:lnTo>
                  <a:pt x="55828" y="906968"/>
                </a:lnTo>
                <a:lnTo>
                  <a:pt x="91440" y="914145"/>
                </a:lnTo>
                <a:lnTo>
                  <a:pt x="1736852" y="914145"/>
                </a:lnTo>
                <a:lnTo>
                  <a:pt x="1772463" y="906968"/>
                </a:lnTo>
                <a:lnTo>
                  <a:pt x="1801526" y="887396"/>
                </a:lnTo>
                <a:lnTo>
                  <a:pt x="1821112" y="858371"/>
                </a:lnTo>
                <a:lnTo>
                  <a:pt x="1828292" y="822832"/>
                </a:lnTo>
                <a:lnTo>
                  <a:pt x="1828292" y="91439"/>
                </a:lnTo>
                <a:lnTo>
                  <a:pt x="1821112" y="55828"/>
                </a:lnTo>
                <a:lnTo>
                  <a:pt x="1801526" y="26765"/>
                </a:lnTo>
                <a:lnTo>
                  <a:pt x="1772463" y="7179"/>
                </a:lnTo>
                <a:lnTo>
                  <a:pt x="1736852" y="0"/>
                </a:lnTo>
                <a:close/>
              </a:path>
            </a:pathLst>
          </a:custGeom>
          <a:solidFill>
            <a:srgbClr val="3B551A"/>
          </a:solidFill>
        </p:spPr>
        <p:txBody>
          <a:bodyPr wrap="square" lIns="0" tIns="0" rIns="0" bIns="0" rtlCol="0"/>
          <a:lstStyle/>
          <a:p>
            <a:endParaRPr/>
          </a:p>
        </p:txBody>
      </p:sp>
      <p:sp>
        <p:nvSpPr>
          <p:cNvPr id="20" name="object 20"/>
          <p:cNvSpPr txBox="1"/>
          <p:nvPr/>
        </p:nvSpPr>
        <p:spPr>
          <a:xfrm>
            <a:off x="4982633" y="2153063"/>
            <a:ext cx="2126827" cy="467995"/>
          </a:xfrm>
          <a:prstGeom prst="rect">
            <a:avLst/>
          </a:prstGeom>
        </p:spPr>
        <p:txBody>
          <a:bodyPr vert="horz" wrap="square" lIns="0" tIns="13335" rIns="0" bIns="0" rtlCol="0">
            <a:spAutoFit/>
          </a:bodyPr>
          <a:lstStyle/>
          <a:p>
            <a:pPr marL="12700">
              <a:lnSpc>
                <a:spcPct val="100000"/>
              </a:lnSpc>
              <a:spcBef>
                <a:spcPts val="105"/>
              </a:spcBef>
            </a:pPr>
            <a:r>
              <a:rPr sz="2900" dirty="0">
                <a:solidFill>
                  <a:srgbClr val="FFFFFF"/>
                </a:solidFill>
                <a:latin typeface="Calisto MT"/>
                <a:cs typeface="Calisto MT"/>
              </a:rPr>
              <a:t>A</a:t>
            </a:r>
            <a:r>
              <a:rPr sz="2900" spc="0" dirty="0">
                <a:solidFill>
                  <a:srgbClr val="FFFFFF"/>
                </a:solidFill>
                <a:latin typeface="Calisto MT"/>
                <a:cs typeface="Calisto MT"/>
              </a:rPr>
              <a:t>n</a:t>
            </a:r>
            <a:r>
              <a:rPr sz="2900" spc="-5" dirty="0">
                <a:solidFill>
                  <a:srgbClr val="FFFFFF"/>
                </a:solidFill>
                <a:latin typeface="Calisto MT"/>
                <a:cs typeface="Calisto MT"/>
              </a:rPr>
              <a:t>a</a:t>
            </a:r>
            <a:r>
              <a:rPr sz="2900" spc="-55" dirty="0">
                <a:solidFill>
                  <a:srgbClr val="FFFFFF"/>
                </a:solidFill>
                <a:latin typeface="Calisto MT"/>
                <a:cs typeface="Calisto MT"/>
              </a:rPr>
              <a:t>l</a:t>
            </a:r>
            <a:r>
              <a:rPr sz="2900" dirty="0">
                <a:solidFill>
                  <a:srgbClr val="FFFFFF"/>
                </a:solidFill>
                <a:latin typeface="Calisto MT"/>
                <a:cs typeface="Calisto MT"/>
              </a:rPr>
              <a:t>yzers</a:t>
            </a:r>
            <a:endParaRPr sz="2900">
              <a:latin typeface="Calisto MT"/>
              <a:cs typeface="Calisto MT"/>
            </a:endParaRPr>
          </a:p>
        </p:txBody>
      </p:sp>
      <p:sp>
        <p:nvSpPr>
          <p:cNvPr id="21" name="object 21"/>
          <p:cNvSpPr/>
          <p:nvPr/>
        </p:nvSpPr>
        <p:spPr>
          <a:xfrm>
            <a:off x="5070009" y="2883566"/>
            <a:ext cx="243840" cy="685800"/>
          </a:xfrm>
          <a:custGeom>
            <a:avLst/>
            <a:gdLst/>
            <a:ahLst/>
            <a:cxnLst/>
            <a:rect l="l" t="t" r="r" b="b"/>
            <a:pathLst>
              <a:path w="182879" h="685800">
                <a:moveTo>
                  <a:pt x="0" y="0"/>
                </a:moveTo>
                <a:lnTo>
                  <a:pt x="0" y="685673"/>
                </a:lnTo>
                <a:lnTo>
                  <a:pt x="182879" y="685673"/>
                </a:lnTo>
              </a:path>
            </a:pathLst>
          </a:custGeom>
          <a:ln w="15875">
            <a:solidFill>
              <a:srgbClr val="3B551A"/>
            </a:solidFill>
          </a:ln>
        </p:spPr>
        <p:txBody>
          <a:bodyPr wrap="square" lIns="0" tIns="0" rIns="0" bIns="0" rtlCol="0"/>
          <a:lstStyle/>
          <a:p>
            <a:endParaRPr/>
          </a:p>
        </p:txBody>
      </p:sp>
      <p:sp>
        <p:nvSpPr>
          <p:cNvPr id="22" name="object 22"/>
          <p:cNvSpPr/>
          <p:nvPr/>
        </p:nvSpPr>
        <p:spPr>
          <a:xfrm>
            <a:off x="5313848" y="3112166"/>
            <a:ext cx="1950720" cy="914400"/>
          </a:xfrm>
          <a:custGeom>
            <a:avLst/>
            <a:gdLst/>
            <a:ahLst/>
            <a:cxnLst/>
            <a:rect l="l" t="t" r="r" b="b"/>
            <a:pathLst>
              <a:path w="1463039" h="914400">
                <a:moveTo>
                  <a:pt x="1371218" y="0"/>
                </a:moveTo>
                <a:lnTo>
                  <a:pt x="91439" y="0"/>
                </a:lnTo>
                <a:lnTo>
                  <a:pt x="55828" y="7179"/>
                </a:lnTo>
                <a:lnTo>
                  <a:pt x="26765" y="26765"/>
                </a:lnTo>
                <a:lnTo>
                  <a:pt x="7179" y="55828"/>
                </a:lnTo>
                <a:lnTo>
                  <a:pt x="0" y="91440"/>
                </a:lnTo>
                <a:lnTo>
                  <a:pt x="0" y="822706"/>
                </a:lnTo>
                <a:lnTo>
                  <a:pt x="7179" y="858317"/>
                </a:lnTo>
                <a:lnTo>
                  <a:pt x="26765" y="887380"/>
                </a:lnTo>
                <a:lnTo>
                  <a:pt x="55828" y="906966"/>
                </a:lnTo>
                <a:lnTo>
                  <a:pt x="91439" y="914146"/>
                </a:lnTo>
                <a:lnTo>
                  <a:pt x="1371218" y="914146"/>
                </a:lnTo>
                <a:lnTo>
                  <a:pt x="1406830" y="906966"/>
                </a:lnTo>
                <a:lnTo>
                  <a:pt x="1435893" y="887380"/>
                </a:lnTo>
                <a:lnTo>
                  <a:pt x="1455479" y="858317"/>
                </a:lnTo>
                <a:lnTo>
                  <a:pt x="1462659" y="822706"/>
                </a:lnTo>
                <a:lnTo>
                  <a:pt x="1462659" y="91440"/>
                </a:lnTo>
                <a:lnTo>
                  <a:pt x="1455479" y="55828"/>
                </a:lnTo>
                <a:lnTo>
                  <a:pt x="1435893" y="26765"/>
                </a:lnTo>
                <a:lnTo>
                  <a:pt x="1406830" y="7179"/>
                </a:lnTo>
                <a:lnTo>
                  <a:pt x="1371218" y="0"/>
                </a:lnTo>
                <a:close/>
              </a:path>
            </a:pathLst>
          </a:custGeom>
          <a:solidFill>
            <a:srgbClr val="FFFFFF">
              <a:alpha val="90194"/>
            </a:srgbClr>
          </a:solidFill>
        </p:spPr>
        <p:txBody>
          <a:bodyPr wrap="square" lIns="0" tIns="0" rIns="0" bIns="0" rtlCol="0"/>
          <a:lstStyle/>
          <a:p>
            <a:endParaRPr/>
          </a:p>
        </p:txBody>
      </p:sp>
      <p:sp>
        <p:nvSpPr>
          <p:cNvPr id="23" name="object 23"/>
          <p:cNvSpPr/>
          <p:nvPr/>
        </p:nvSpPr>
        <p:spPr>
          <a:xfrm>
            <a:off x="5313848" y="3112166"/>
            <a:ext cx="1950720" cy="914400"/>
          </a:xfrm>
          <a:custGeom>
            <a:avLst/>
            <a:gdLst/>
            <a:ahLst/>
            <a:cxnLst/>
            <a:rect l="l" t="t" r="r" b="b"/>
            <a:pathLst>
              <a:path w="1463039" h="914400">
                <a:moveTo>
                  <a:pt x="0" y="91440"/>
                </a:moveTo>
                <a:lnTo>
                  <a:pt x="7179" y="55828"/>
                </a:lnTo>
                <a:lnTo>
                  <a:pt x="26765" y="26765"/>
                </a:lnTo>
                <a:lnTo>
                  <a:pt x="55828" y="7179"/>
                </a:lnTo>
                <a:lnTo>
                  <a:pt x="91439" y="0"/>
                </a:lnTo>
                <a:lnTo>
                  <a:pt x="1371218" y="0"/>
                </a:lnTo>
                <a:lnTo>
                  <a:pt x="1406830" y="7179"/>
                </a:lnTo>
                <a:lnTo>
                  <a:pt x="1435893" y="26765"/>
                </a:lnTo>
                <a:lnTo>
                  <a:pt x="1455479" y="55828"/>
                </a:lnTo>
                <a:lnTo>
                  <a:pt x="1462659" y="91440"/>
                </a:lnTo>
                <a:lnTo>
                  <a:pt x="1462659" y="822706"/>
                </a:lnTo>
                <a:lnTo>
                  <a:pt x="1455479" y="858317"/>
                </a:lnTo>
                <a:lnTo>
                  <a:pt x="1435893" y="887380"/>
                </a:lnTo>
                <a:lnTo>
                  <a:pt x="1406830" y="906966"/>
                </a:lnTo>
                <a:lnTo>
                  <a:pt x="1371218" y="914146"/>
                </a:lnTo>
                <a:lnTo>
                  <a:pt x="91439" y="914146"/>
                </a:lnTo>
                <a:lnTo>
                  <a:pt x="55828" y="906966"/>
                </a:lnTo>
                <a:lnTo>
                  <a:pt x="26765" y="887380"/>
                </a:lnTo>
                <a:lnTo>
                  <a:pt x="7179" y="858317"/>
                </a:lnTo>
                <a:lnTo>
                  <a:pt x="0" y="822706"/>
                </a:lnTo>
                <a:lnTo>
                  <a:pt x="0" y="91440"/>
                </a:lnTo>
                <a:close/>
              </a:path>
            </a:pathLst>
          </a:custGeom>
          <a:ln w="15875">
            <a:solidFill>
              <a:srgbClr val="3B551A"/>
            </a:solidFill>
          </a:ln>
        </p:spPr>
        <p:txBody>
          <a:bodyPr wrap="square" lIns="0" tIns="0" rIns="0" bIns="0" rtlCol="0"/>
          <a:lstStyle/>
          <a:p>
            <a:endParaRPr/>
          </a:p>
        </p:txBody>
      </p:sp>
      <p:sp>
        <p:nvSpPr>
          <p:cNvPr id="24" name="object 24"/>
          <p:cNvSpPr txBox="1"/>
          <p:nvPr/>
        </p:nvSpPr>
        <p:spPr>
          <a:xfrm>
            <a:off x="5414941" y="3211734"/>
            <a:ext cx="1751753" cy="538609"/>
          </a:xfrm>
          <a:prstGeom prst="rect">
            <a:avLst/>
          </a:prstGeom>
        </p:spPr>
        <p:txBody>
          <a:bodyPr vert="horz" wrap="square" lIns="0" tIns="38100" rIns="0" bIns="0" rtlCol="0">
            <a:spAutoFit/>
          </a:bodyPr>
          <a:lstStyle/>
          <a:p>
            <a:pPr marL="12700" marR="5080" indent="635" algn="ctr">
              <a:lnSpc>
                <a:spcPts val="1250"/>
              </a:lnSpc>
              <a:spcBef>
                <a:spcPts val="300"/>
              </a:spcBef>
            </a:pPr>
            <a:r>
              <a:rPr sz="1200" spc="-10" dirty="0">
                <a:latin typeface="Calisto MT"/>
                <a:cs typeface="Calisto MT"/>
              </a:rPr>
              <a:t>receive </a:t>
            </a:r>
            <a:r>
              <a:rPr sz="1200" spc="-5" dirty="0">
                <a:latin typeface="Calisto MT"/>
                <a:cs typeface="Calisto MT"/>
              </a:rPr>
              <a:t>input from  one </a:t>
            </a:r>
            <a:r>
              <a:rPr sz="1200" dirty="0">
                <a:latin typeface="Calisto MT"/>
                <a:cs typeface="Calisto MT"/>
              </a:rPr>
              <a:t>or </a:t>
            </a:r>
            <a:r>
              <a:rPr sz="1200" spc="-5" dirty="0">
                <a:latin typeface="Calisto MT"/>
                <a:cs typeface="Calisto MT"/>
              </a:rPr>
              <a:t>more</a:t>
            </a:r>
            <a:r>
              <a:rPr sz="1200" spc="-75" dirty="0">
                <a:latin typeface="Calisto MT"/>
                <a:cs typeface="Calisto MT"/>
              </a:rPr>
              <a:t> </a:t>
            </a:r>
            <a:r>
              <a:rPr sz="1200" spc="-5" dirty="0">
                <a:latin typeface="Calisto MT"/>
                <a:cs typeface="Calisto MT"/>
              </a:rPr>
              <a:t>sensors  </a:t>
            </a:r>
            <a:r>
              <a:rPr sz="1200" dirty="0">
                <a:latin typeface="Calisto MT"/>
                <a:cs typeface="Calisto MT"/>
              </a:rPr>
              <a:t>or </a:t>
            </a:r>
            <a:r>
              <a:rPr sz="1200" spc="-5" dirty="0">
                <a:latin typeface="Calisto MT"/>
                <a:cs typeface="Calisto MT"/>
              </a:rPr>
              <a:t>from other  </a:t>
            </a:r>
            <a:r>
              <a:rPr sz="1200" spc="-10" dirty="0">
                <a:latin typeface="Calisto MT"/>
                <a:cs typeface="Calisto MT"/>
              </a:rPr>
              <a:t>analyzer</a:t>
            </a:r>
            <a:endParaRPr sz="1200">
              <a:latin typeface="Calisto MT"/>
              <a:cs typeface="Calisto MT"/>
            </a:endParaRPr>
          </a:p>
        </p:txBody>
      </p:sp>
      <p:sp>
        <p:nvSpPr>
          <p:cNvPr id="25" name="object 25"/>
          <p:cNvSpPr/>
          <p:nvPr/>
        </p:nvSpPr>
        <p:spPr>
          <a:xfrm>
            <a:off x="5070009" y="2883566"/>
            <a:ext cx="243840" cy="1828800"/>
          </a:xfrm>
          <a:custGeom>
            <a:avLst/>
            <a:gdLst/>
            <a:ahLst/>
            <a:cxnLst/>
            <a:rect l="l" t="t" r="r" b="b"/>
            <a:pathLst>
              <a:path w="182879" h="1828800">
                <a:moveTo>
                  <a:pt x="0" y="0"/>
                </a:moveTo>
                <a:lnTo>
                  <a:pt x="0" y="1828419"/>
                </a:lnTo>
                <a:lnTo>
                  <a:pt x="182879" y="1828419"/>
                </a:lnTo>
              </a:path>
            </a:pathLst>
          </a:custGeom>
          <a:ln w="15875">
            <a:solidFill>
              <a:srgbClr val="3B551A"/>
            </a:solidFill>
          </a:ln>
        </p:spPr>
        <p:txBody>
          <a:bodyPr wrap="square" lIns="0" tIns="0" rIns="0" bIns="0" rtlCol="0"/>
          <a:lstStyle/>
          <a:p>
            <a:endParaRPr/>
          </a:p>
        </p:txBody>
      </p:sp>
      <p:sp>
        <p:nvSpPr>
          <p:cNvPr id="26" name="object 26"/>
          <p:cNvSpPr/>
          <p:nvPr/>
        </p:nvSpPr>
        <p:spPr>
          <a:xfrm>
            <a:off x="5313848" y="4254912"/>
            <a:ext cx="1950720" cy="914400"/>
          </a:xfrm>
          <a:custGeom>
            <a:avLst/>
            <a:gdLst/>
            <a:ahLst/>
            <a:cxnLst/>
            <a:rect l="l" t="t" r="r" b="b"/>
            <a:pathLst>
              <a:path w="1463039" h="914400">
                <a:moveTo>
                  <a:pt x="1371218" y="0"/>
                </a:moveTo>
                <a:lnTo>
                  <a:pt x="91439" y="0"/>
                </a:lnTo>
                <a:lnTo>
                  <a:pt x="55828" y="7179"/>
                </a:lnTo>
                <a:lnTo>
                  <a:pt x="26765" y="26765"/>
                </a:lnTo>
                <a:lnTo>
                  <a:pt x="7179" y="55828"/>
                </a:lnTo>
                <a:lnTo>
                  <a:pt x="0" y="91439"/>
                </a:lnTo>
                <a:lnTo>
                  <a:pt x="0" y="822706"/>
                </a:lnTo>
                <a:lnTo>
                  <a:pt x="7179" y="858317"/>
                </a:lnTo>
                <a:lnTo>
                  <a:pt x="26765" y="887380"/>
                </a:lnTo>
                <a:lnTo>
                  <a:pt x="55828" y="906966"/>
                </a:lnTo>
                <a:lnTo>
                  <a:pt x="91439" y="914146"/>
                </a:lnTo>
                <a:lnTo>
                  <a:pt x="1371218" y="914146"/>
                </a:lnTo>
                <a:lnTo>
                  <a:pt x="1406830" y="906966"/>
                </a:lnTo>
                <a:lnTo>
                  <a:pt x="1435893" y="887380"/>
                </a:lnTo>
                <a:lnTo>
                  <a:pt x="1455479" y="858317"/>
                </a:lnTo>
                <a:lnTo>
                  <a:pt x="1462659" y="822706"/>
                </a:lnTo>
                <a:lnTo>
                  <a:pt x="1462659" y="91439"/>
                </a:lnTo>
                <a:lnTo>
                  <a:pt x="1455479" y="55828"/>
                </a:lnTo>
                <a:lnTo>
                  <a:pt x="1435893" y="26765"/>
                </a:lnTo>
                <a:lnTo>
                  <a:pt x="1406830" y="7179"/>
                </a:lnTo>
                <a:lnTo>
                  <a:pt x="1371218" y="0"/>
                </a:lnTo>
                <a:close/>
              </a:path>
            </a:pathLst>
          </a:custGeom>
          <a:solidFill>
            <a:srgbClr val="FFFFFF">
              <a:alpha val="90194"/>
            </a:srgbClr>
          </a:solidFill>
        </p:spPr>
        <p:txBody>
          <a:bodyPr wrap="square" lIns="0" tIns="0" rIns="0" bIns="0" rtlCol="0"/>
          <a:lstStyle/>
          <a:p>
            <a:endParaRPr/>
          </a:p>
        </p:txBody>
      </p:sp>
      <p:sp>
        <p:nvSpPr>
          <p:cNvPr id="27" name="object 27"/>
          <p:cNvSpPr/>
          <p:nvPr/>
        </p:nvSpPr>
        <p:spPr>
          <a:xfrm>
            <a:off x="5313848" y="4254912"/>
            <a:ext cx="1950720" cy="914400"/>
          </a:xfrm>
          <a:custGeom>
            <a:avLst/>
            <a:gdLst/>
            <a:ahLst/>
            <a:cxnLst/>
            <a:rect l="l" t="t" r="r" b="b"/>
            <a:pathLst>
              <a:path w="1463039" h="914400">
                <a:moveTo>
                  <a:pt x="0" y="91439"/>
                </a:moveTo>
                <a:lnTo>
                  <a:pt x="7179" y="55828"/>
                </a:lnTo>
                <a:lnTo>
                  <a:pt x="26765" y="26765"/>
                </a:lnTo>
                <a:lnTo>
                  <a:pt x="55828" y="7179"/>
                </a:lnTo>
                <a:lnTo>
                  <a:pt x="91439" y="0"/>
                </a:lnTo>
                <a:lnTo>
                  <a:pt x="1371218" y="0"/>
                </a:lnTo>
                <a:lnTo>
                  <a:pt x="1406830" y="7179"/>
                </a:lnTo>
                <a:lnTo>
                  <a:pt x="1435893" y="26765"/>
                </a:lnTo>
                <a:lnTo>
                  <a:pt x="1455479" y="55828"/>
                </a:lnTo>
                <a:lnTo>
                  <a:pt x="1462659" y="91439"/>
                </a:lnTo>
                <a:lnTo>
                  <a:pt x="1462659" y="822706"/>
                </a:lnTo>
                <a:lnTo>
                  <a:pt x="1455479" y="858317"/>
                </a:lnTo>
                <a:lnTo>
                  <a:pt x="1435893" y="887380"/>
                </a:lnTo>
                <a:lnTo>
                  <a:pt x="1406830" y="906966"/>
                </a:lnTo>
                <a:lnTo>
                  <a:pt x="1371218" y="914146"/>
                </a:lnTo>
                <a:lnTo>
                  <a:pt x="91439" y="914146"/>
                </a:lnTo>
                <a:lnTo>
                  <a:pt x="55828" y="906966"/>
                </a:lnTo>
                <a:lnTo>
                  <a:pt x="26765" y="887380"/>
                </a:lnTo>
                <a:lnTo>
                  <a:pt x="7179" y="858317"/>
                </a:lnTo>
                <a:lnTo>
                  <a:pt x="0" y="822706"/>
                </a:lnTo>
                <a:lnTo>
                  <a:pt x="0" y="91439"/>
                </a:lnTo>
                <a:close/>
              </a:path>
            </a:pathLst>
          </a:custGeom>
          <a:ln w="15875">
            <a:solidFill>
              <a:srgbClr val="3B551A"/>
            </a:solidFill>
          </a:ln>
        </p:spPr>
        <p:txBody>
          <a:bodyPr wrap="square" lIns="0" tIns="0" rIns="0" bIns="0" rtlCol="0"/>
          <a:lstStyle/>
          <a:p>
            <a:endParaRPr/>
          </a:p>
        </p:txBody>
      </p:sp>
      <p:sp>
        <p:nvSpPr>
          <p:cNvPr id="28" name="object 28"/>
          <p:cNvSpPr txBox="1"/>
          <p:nvPr/>
        </p:nvSpPr>
        <p:spPr>
          <a:xfrm>
            <a:off x="5524670" y="4354734"/>
            <a:ext cx="1531620" cy="538609"/>
          </a:xfrm>
          <a:prstGeom prst="rect">
            <a:avLst/>
          </a:prstGeom>
        </p:spPr>
        <p:txBody>
          <a:bodyPr vert="horz" wrap="square" lIns="0" tIns="38100" rIns="0" bIns="0" rtlCol="0">
            <a:spAutoFit/>
          </a:bodyPr>
          <a:lstStyle/>
          <a:p>
            <a:pPr marL="12065" marR="5080" indent="635" algn="ctr">
              <a:lnSpc>
                <a:spcPts val="1250"/>
              </a:lnSpc>
              <a:spcBef>
                <a:spcPts val="300"/>
              </a:spcBef>
            </a:pPr>
            <a:r>
              <a:rPr sz="1200" spc="-5" dirty="0">
                <a:latin typeface="Calisto MT"/>
                <a:cs typeface="Calisto MT"/>
              </a:rPr>
              <a:t>responsible for  determining </a:t>
            </a:r>
            <a:r>
              <a:rPr sz="1200" dirty="0">
                <a:latin typeface="Calisto MT"/>
                <a:cs typeface="Calisto MT"/>
              </a:rPr>
              <a:t>if </a:t>
            </a:r>
            <a:r>
              <a:rPr sz="1200" spc="-5" dirty="0">
                <a:latin typeface="Calisto MT"/>
                <a:cs typeface="Calisto MT"/>
              </a:rPr>
              <a:t>an  </a:t>
            </a:r>
            <a:r>
              <a:rPr sz="1200" dirty="0">
                <a:latin typeface="Calisto MT"/>
                <a:cs typeface="Calisto MT"/>
              </a:rPr>
              <a:t>intrusion has  </a:t>
            </a:r>
            <a:r>
              <a:rPr sz="1200" spc="-5" dirty="0">
                <a:latin typeface="Calisto MT"/>
                <a:cs typeface="Calisto MT"/>
              </a:rPr>
              <a:t>occurred</a:t>
            </a:r>
            <a:endParaRPr sz="1200">
              <a:latin typeface="Calisto MT"/>
              <a:cs typeface="Calisto MT"/>
            </a:endParaRPr>
          </a:p>
        </p:txBody>
      </p:sp>
      <p:sp>
        <p:nvSpPr>
          <p:cNvPr id="29" name="object 29"/>
          <p:cNvSpPr/>
          <p:nvPr/>
        </p:nvSpPr>
        <p:spPr>
          <a:xfrm>
            <a:off x="5070009" y="2883567"/>
            <a:ext cx="243840" cy="2971165"/>
          </a:xfrm>
          <a:custGeom>
            <a:avLst/>
            <a:gdLst/>
            <a:ahLst/>
            <a:cxnLst/>
            <a:rect l="l" t="t" r="r" b="b"/>
            <a:pathLst>
              <a:path w="182879" h="2971165">
                <a:moveTo>
                  <a:pt x="0" y="0"/>
                </a:moveTo>
                <a:lnTo>
                  <a:pt x="0" y="2971126"/>
                </a:lnTo>
                <a:lnTo>
                  <a:pt x="182879" y="2971126"/>
                </a:lnTo>
              </a:path>
            </a:pathLst>
          </a:custGeom>
          <a:ln w="15875">
            <a:solidFill>
              <a:srgbClr val="3B551A"/>
            </a:solidFill>
          </a:ln>
        </p:spPr>
        <p:txBody>
          <a:bodyPr wrap="square" lIns="0" tIns="0" rIns="0" bIns="0" rtlCol="0"/>
          <a:lstStyle/>
          <a:p>
            <a:endParaRPr/>
          </a:p>
        </p:txBody>
      </p:sp>
      <p:sp>
        <p:nvSpPr>
          <p:cNvPr id="30" name="object 30"/>
          <p:cNvSpPr/>
          <p:nvPr/>
        </p:nvSpPr>
        <p:spPr>
          <a:xfrm>
            <a:off x="5313848" y="5397658"/>
            <a:ext cx="1950720" cy="914400"/>
          </a:xfrm>
          <a:custGeom>
            <a:avLst/>
            <a:gdLst/>
            <a:ahLst/>
            <a:cxnLst/>
            <a:rect l="l" t="t" r="r" b="b"/>
            <a:pathLst>
              <a:path w="1463039" h="914400">
                <a:moveTo>
                  <a:pt x="1371218" y="0"/>
                </a:moveTo>
                <a:lnTo>
                  <a:pt x="91439" y="0"/>
                </a:lnTo>
                <a:lnTo>
                  <a:pt x="55828" y="7177"/>
                </a:lnTo>
                <a:lnTo>
                  <a:pt x="26765" y="26749"/>
                </a:lnTo>
                <a:lnTo>
                  <a:pt x="7179" y="55774"/>
                </a:lnTo>
                <a:lnTo>
                  <a:pt x="0" y="91312"/>
                </a:lnTo>
                <a:lnTo>
                  <a:pt x="0" y="822705"/>
                </a:lnTo>
                <a:lnTo>
                  <a:pt x="7179" y="858286"/>
                </a:lnTo>
                <a:lnTo>
                  <a:pt x="26765" y="887344"/>
                </a:lnTo>
                <a:lnTo>
                  <a:pt x="55828" y="906936"/>
                </a:lnTo>
                <a:lnTo>
                  <a:pt x="91439" y="914120"/>
                </a:lnTo>
                <a:lnTo>
                  <a:pt x="1371218" y="914120"/>
                </a:lnTo>
                <a:lnTo>
                  <a:pt x="1406830" y="906936"/>
                </a:lnTo>
                <a:lnTo>
                  <a:pt x="1435893" y="887344"/>
                </a:lnTo>
                <a:lnTo>
                  <a:pt x="1455479" y="858286"/>
                </a:lnTo>
                <a:lnTo>
                  <a:pt x="1462659" y="822705"/>
                </a:lnTo>
                <a:lnTo>
                  <a:pt x="1462659" y="91312"/>
                </a:lnTo>
                <a:lnTo>
                  <a:pt x="1455479" y="55774"/>
                </a:lnTo>
                <a:lnTo>
                  <a:pt x="1435893" y="26749"/>
                </a:lnTo>
                <a:lnTo>
                  <a:pt x="1406830" y="7177"/>
                </a:lnTo>
                <a:lnTo>
                  <a:pt x="1371218" y="0"/>
                </a:lnTo>
                <a:close/>
              </a:path>
            </a:pathLst>
          </a:custGeom>
          <a:solidFill>
            <a:srgbClr val="FFFFFF">
              <a:alpha val="90194"/>
            </a:srgbClr>
          </a:solidFill>
        </p:spPr>
        <p:txBody>
          <a:bodyPr wrap="square" lIns="0" tIns="0" rIns="0" bIns="0" rtlCol="0"/>
          <a:lstStyle/>
          <a:p>
            <a:endParaRPr/>
          </a:p>
        </p:txBody>
      </p:sp>
      <p:sp>
        <p:nvSpPr>
          <p:cNvPr id="31" name="object 31"/>
          <p:cNvSpPr/>
          <p:nvPr/>
        </p:nvSpPr>
        <p:spPr>
          <a:xfrm>
            <a:off x="5313848" y="5397658"/>
            <a:ext cx="1950720" cy="914400"/>
          </a:xfrm>
          <a:custGeom>
            <a:avLst/>
            <a:gdLst/>
            <a:ahLst/>
            <a:cxnLst/>
            <a:rect l="l" t="t" r="r" b="b"/>
            <a:pathLst>
              <a:path w="1463039" h="914400">
                <a:moveTo>
                  <a:pt x="0" y="91312"/>
                </a:moveTo>
                <a:lnTo>
                  <a:pt x="7179" y="55774"/>
                </a:lnTo>
                <a:lnTo>
                  <a:pt x="26765" y="26749"/>
                </a:lnTo>
                <a:lnTo>
                  <a:pt x="55828" y="7177"/>
                </a:lnTo>
                <a:lnTo>
                  <a:pt x="91439" y="0"/>
                </a:lnTo>
                <a:lnTo>
                  <a:pt x="1371218" y="0"/>
                </a:lnTo>
                <a:lnTo>
                  <a:pt x="1406830" y="7177"/>
                </a:lnTo>
                <a:lnTo>
                  <a:pt x="1435893" y="26749"/>
                </a:lnTo>
                <a:lnTo>
                  <a:pt x="1455479" y="55774"/>
                </a:lnTo>
                <a:lnTo>
                  <a:pt x="1462659" y="91312"/>
                </a:lnTo>
                <a:lnTo>
                  <a:pt x="1462659" y="822705"/>
                </a:lnTo>
                <a:lnTo>
                  <a:pt x="1455479" y="858286"/>
                </a:lnTo>
                <a:lnTo>
                  <a:pt x="1435893" y="887344"/>
                </a:lnTo>
                <a:lnTo>
                  <a:pt x="1406830" y="906936"/>
                </a:lnTo>
                <a:lnTo>
                  <a:pt x="1371218" y="914120"/>
                </a:lnTo>
                <a:lnTo>
                  <a:pt x="91439" y="914120"/>
                </a:lnTo>
                <a:lnTo>
                  <a:pt x="55828" y="906936"/>
                </a:lnTo>
                <a:lnTo>
                  <a:pt x="26765" y="887344"/>
                </a:lnTo>
                <a:lnTo>
                  <a:pt x="7179" y="858286"/>
                </a:lnTo>
                <a:lnTo>
                  <a:pt x="0" y="822705"/>
                </a:lnTo>
                <a:lnTo>
                  <a:pt x="0" y="91312"/>
                </a:lnTo>
                <a:close/>
              </a:path>
            </a:pathLst>
          </a:custGeom>
          <a:ln w="15875">
            <a:solidFill>
              <a:srgbClr val="3B551A"/>
            </a:solidFill>
          </a:ln>
        </p:spPr>
        <p:txBody>
          <a:bodyPr wrap="square" lIns="0" tIns="0" rIns="0" bIns="0" rtlCol="0"/>
          <a:lstStyle/>
          <a:p>
            <a:endParaRPr/>
          </a:p>
        </p:txBody>
      </p:sp>
      <p:sp>
        <p:nvSpPr>
          <p:cNvPr id="32" name="object 32"/>
          <p:cNvSpPr txBox="1"/>
          <p:nvPr/>
        </p:nvSpPr>
        <p:spPr>
          <a:xfrm>
            <a:off x="5376334" y="5418435"/>
            <a:ext cx="1826260" cy="519245"/>
          </a:xfrm>
          <a:prstGeom prst="rect">
            <a:avLst/>
          </a:prstGeom>
        </p:spPr>
        <p:txBody>
          <a:bodyPr vert="horz" wrap="square" lIns="0" tIns="36830" rIns="0" bIns="0" rtlCol="0">
            <a:spAutoFit/>
          </a:bodyPr>
          <a:lstStyle/>
          <a:p>
            <a:pPr marL="12700" marR="5080" indent="635" algn="ctr">
              <a:lnSpc>
                <a:spcPct val="86700"/>
              </a:lnSpc>
              <a:spcBef>
                <a:spcPts val="290"/>
              </a:spcBef>
            </a:pPr>
            <a:r>
              <a:rPr sz="1200" spc="-20" dirty="0">
                <a:latin typeface="Calisto MT"/>
                <a:cs typeface="Calisto MT"/>
              </a:rPr>
              <a:t>may </a:t>
            </a:r>
            <a:r>
              <a:rPr sz="1200" spc="-10" dirty="0">
                <a:latin typeface="Calisto MT"/>
                <a:cs typeface="Calisto MT"/>
              </a:rPr>
              <a:t>provide  </a:t>
            </a:r>
            <a:r>
              <a:rPr sz="1200" spc="-5" dirty="0">
                <a:latin typeface="Calisto MT"/>
                <a:cs typeface="Calisto MT"/>
              </a:rPr>
              <a:t>guidance about</a:t>
            </a:r>
            <a:r>
              <a:rPr sz="1200" spc="-75" dirty="0">
                <a:latin typeface="Calisto MT"/>
                <a:cs typeface="Calisto MT"/>
              </a:rPr>
              <a:t> </a:t>
            </a:r>
            <a:r>
              <a:rPr sz="1200" dirty="0">
                <a:latin typeface="Calisto MT"/>
                <a:cs typeface="Calisto MT"/>
              </a:rPr>
              <a:t>what  </a:t>
            </a:r>
            <a:r>
              <a:rPr sz="1200" spc="-5" dirty="0">
                <a:latin typeface="Calisto MT"/>
                <a:cs typeface="Calisto MT"/>
              </a:rPr>
              <a:t>actions </a:t>
            </a:r>
            <a:r>
              <a:rPr sz="1200" dirty="0">
                <a:latin typeface="Calisto MT"/>
                <a:cs typeface="Calisto MT"/>
              </a:rPr>
              <a:t>to take </a:t>
            </a:r>
            <a:r>
              <a:rPr sz="1200" spc="-5" dirty="0">
                <a:latin typeface="Calisto MT"/>
                <a:cs typeface="Calisto MT"/>
              </a:rPr>
              <a:t>as </a:t>
            </a:r>
            <a:r>
              <a:rPr sz="1200" dirty="0">
                <a:latin typeface="Calisto MT"/>
                <a:cs typeface="Calisto MT"/>
              </a:rPr>
              <a:t>a  </a:t>
            </a:r>
            <a:r>
              <a:rPr sz="1200" spc="-5" dirty="0">
                <a:latin typeface="Calisto MT"/>
                <a:cs typeface="Calisto MT"/>
              </a:rPr>
              <a:t>result </a:t>
            </a:r>
            <a:r>
              <a:rPr sz="1200" dirty="0">
                <a:latin typeface="Calisto MT"/>
                <a:cs typeface="Calisto MT"/>
              </a:rPr>
              <a:t>of </a:t>
            </a:r>
            <a:r>
              <a:rPr sz="1200" spc="-5" dirty="0">
                <a:latin typeface="Calisto MT"/>
                <a:cs typeface="Calisto MT"/>
              </a:rPr>
              <a:t>the  </a:t>
            </a:r>
            <a:r>
              <a:rPr sz="1200" dirty="0">
                <a:latin typeface="Calisto MT"/>
                <a:cs typeface="Calisto MT"/>
              </a:rPr>
              <a:t>intrusion</a:t>
            </a:r>
            <a:endParaRPr sz="1200">
              <a:latin typeface="Calisto MT"/>
              <a:cs typeface="Calisto MT"/>
            </a:endParaRPr>
          </a:p>
        </p:txBody>
      </p:sp>
      <p:sp>
        <p:nvSpPr>
          <p:cNvPr id="33" name="object 33"/>
          <p:cNvSpPr/>
          <p:nvPr/>
        </p:nvSpPr>
        <p:spPr>
          <a:xfrm>
            <a:off x="7873492" y="1969419"/>
            <a:ext cx="2438400" cy="914400"/>
          </a:xfrm>
          <a:custGeom>
            <a:avLst/>
            <a:gdLst/>
            <a:ahLst/>
            <a:cxnLst/>
            <a:rect l="l" t="t" r="r" b="b"/>
            <a:pathLst>
              <a:path w="1828800" h="914400">
                <a:moveTo>
                  <a:pt x="1736978" y="0"/>
                </a:moveTo>
                <a:lnTo>
                  <a:pt x="91439" y="0"/>
                </a:lnTo>
                <a:lnTo>
                  <a:pt x="55881" y="7179"/>
                </a:lnTo>
                <a:lnTo>
                  <a:pt x="26812" y="26765"/>
                </a:lnTo>
                <a:lnTo>
                  <a:pt x="7197" y="55828"/>
                </a:lnTo>
                <a:lnTo>
                  <a:pt x="0" y="91439"/>
                </a:lnTo>
                <a:lnTo>
                  <a:pt x="0" y="822832"/>
                </a:lnTo>
                <a:lnTo>
                  <a:pt x="7197" y="858371"/>
                </a:lnTo>
                <a:lnTo>
                  <a:pt x="26812" y="887396"/>
                </a:lnTo>
                <a:lnTo>
                  <a:pt x="55881" y="906968"/>
                </a:lnTo>
                <a:lnTo>
                  <a:pt x="91439" y="914145"/>
                </a:lnTo>
                <a:lnTo>
                  <a:pt x="1736978" y="914145"/>
                </a:lnTo>
                <a:lnTo>
                  <a:pt x="1772590" y="906968"/>
                </a:lnTo>
                <a:lnTo>
                  <a:pt x="1801653" y="887396"/>
                </a:lnTo>
                <a:lnTo>
                  <a:pt x="1821239" y="858371"/>
                </a:lnTo>
                <a:lnTo>
                  <a:pt x="1828419" y="822832"/>
                </a:lnTo>
                <a:lnTo>
                  <a:pt x="1828419" y="91439"/>
                </a:lnTo>
                <a:lnTo>
                  <a:pt x="1821239" y="55828"/>
                </a:lnTo>
                <a:lnTo>
                  <a:pt x="1801653" y="26765"/>
                </a:lnTo>
                <a:lnTo>
                  <a:pt x="1772590" y="7179"/>
                </a:lnTo>
                <a:lnTo>
                  <a:pt x="1736978" y="0"/>
                </a:lnTo>
                <a:close/>
              </a:path>
            </a:pathLst>
          </a:custGeom>
          <a:solidFill>
            <a:srgbClr val="3B551A"/>
          </a:solidFill>
        </p:spPr>
        <p:txBody>
          <a:bodyPr wrap="square" lIns="0" tIns="0" rIns="0" bIns="0" rtlCol="0"/>
          <a:lstStyle/>
          <a:p>
            <a:endParaRPr/>
          </a:p>
        </p:txBody>
      </p:sp>
      <p:sp>
        <p:nvSpPr>
          <p:cNvPr id="34" name="object 34"/>
          <p:cNvSpPr/>
          <p:nvPr/>
        </p:nvSpPr>
        <p:spPr>
          <a:xfrm>
            <a:off x="8117331" y="2883566"/>
            <a:ext cx="243840" cy="685800"/>
          </a:xfrm>
          <a:custGeom>
            <a:avLst/>
            <a:gdLst/>
            <a:ahLst/>
            <a:cxnLst/>
            <a:rect l="l" t="t" r="r" b="b"/>
            <a:pathLst>
              <a:path w="182879" h="685800">
                <a:moveTo>
                  <a:pt x="0" y="0"/>
                </a:moveTo>
                <a:lnTo>
                  <a:pt x="0" y="685673"/>
                </a:lnTo>
                <a:lnTo>
                  <a:pt x="182879" y="685673"/>
                </a:lnTo>
              </a:path>
            </a:pathLst>
          </a:custGeom>
          <a:ln w="15875">
            <a:solidFill>
              <a:srgbClr val="3B551A"/>
            </a:solidFill>
          </a:ln>
        </p:spPr>
        <p:txBody>
          <a:bodyPr wrap="square" lIns="0" tIns="0" rIns="0" bIns="0" rtlCol="0"/>
          <a:lstStyle/>
          <a:p>
            <a:endParaRPr/>
          </a:p>
        </p:txBody>
      </p:sp>
      <p:sp>
        <p:nvSpPr>
          <p:cNvPr id="35" name="object 35"/>
          <p:cNvSpPr/>
          <p:nvPr/>
        </p:nvSpPr>
        <p:spPr>
          <a:xfrm>
            <a:off x="8361171" y="3112166"/>
            <a:ext cx="1950720" cy="914400"/>
          </a:xfrm>
          <a:custGeom>
            <a:avLst/>
            <a:gdLst/>
            <a:ahLst/>
            <a:cxnLst/>
            <a:rect l="l" t="t" r="r" b="b"/>
            <a:pathLst>
              <a:path w="1463040" h="914400">
                <a:moveTo>
                  <a:pt x="1371219" y="0"/>
                </a:moveTo>
                <a:lnTo>
                  <a:pt x="91312" y="0"/>
                </a:lnTo>
                <a:lnTo>
                  <a:pt x="55774" y="7179"/>
                </a:lnTo>
                <a:lnTo>
                  <a:pt x="26749" y="26765"/>
                </a:lnTo>
                <a:lnTo>
                  <a:pt x="7177" y="55828"/>
                </a:lnTo>
                <a:lnTo>
                  <a:pt x="0" y="91440"/>
                </a:lnTo>
                <a:lnTo>
                  <a:pt x="0" y="822706"/>
                </a:lnTo>
                <a:lnTo>
                  <a:pt x="7177" y="858317"/>
                </a:lnTo>
                <a:lnTo>
                  <a:pt x="26749" y="887380"/>
                </a:lnTo>
                <a:lnTo>
                  <a:pt x="55774" y="906966"/>
                </a:lnTo>
                <a:lnTo>
                  <a:pt x="91312" y="914146"/>
                </a:lnTo>
                <a:lnTo>
                  <a:pt x="1371219" y="914146"/>
                </a:lnTo>
                <a:lnTo>
                  <a:pt x="1406830" y="906966"/>
                </a:lnTo>
                <a:lnTo>
                  <a:pt x="1435893" y="887380"/>
                </a:lnTo>
                <a:lnTo>
                  <a:pt x="1455479" y="858317"/>
                </a:lnTo>
                <a:lnTo>
                  <a:pt x="1462659" y="822706"/>
                </a:lnTo>
                <a:lnTo>
                  <a:pt x="1462659" y="91440"/>
                </a:lnTo>
                <a:lnTo>
                  <a:pt x="1455479" y="55828"/>
                </a:lnTo>
                <a:lnTo>
                  <a:pt x="1435893" y="26765"/>
                </a:lnTo>
                <a:lnTo>
                  <a:pt x="1406830" y="7179"/>
                </a:lnTo>
                <a:lnTo>
                  <a:pt x="1371219" y="0"/>
                </a:lnTo>
                <a:close/>
              </a:path>
            </a:pathLst>
          </a:custGeom>
          <a:solidFill>
            <a:srgbClr val="FFFFFF">
              <a:alpha val="90194"/>
            </a:srgbClr>
          </a:solidFill>
        </p:spPr>
        <p:txBody>
          <a:bodyPr wrap="square" lIns="0" tIns="0" rIns="0" bIns="0" rtlCol="0"/>
          <a:lstStyle/>
          <a:p>
            <a:endParaRPr/>
          </a:p>
        </p:txBody>
      </p:sp>
      <p:sp>
        <p:nvSpPr>
          <p:cNvPr id="36" name="object 36"/>
          <p:cNvSpPr/>
          <p:nvPr/>
        </p:nvSpPr>
        <p:spPr>
          <a:xfrm>
            <a:off x="8361171" y="3112166"/>
            <a:ext cx="1950720" cy="914400"/>
          </a:xfrm>
          <a:custGeom>
            <a:avLst/>
            <a:gdLst/>
            <a:ahLst/>
            <a:cxnLst/>
            <a:rect l="l" t="t" r="r" b="b"/>
            <a:pathLst>
              <a:path w="1463040" h="914400">
                <a:moveTo>
                  <a:pt x="0" y="91440"/>
                </a:moveTo>
                <a:lnTo>
                  <a:pt x="7177" y="55828"/>
                </a:lnTo>
                <a:lnTo>
                  <a:pt x="26749" y="26765"/>
                </a:lnTo>
                <a:lnTo>
                  <a:pt x="55774" y="7179"/>
                </a:lnTo>
                <a:lnTo>
                  <a:pt x="91312" y="0"/>
                </a:lnTo>
                <a:lnTo>
                  <a:pt x="1371219" y="0"/>
                </a:lnTo>
                <a:lnTo>
                  <a:pt x="1406830" y="7179"/>
                </a:lnTo>
                <a:lnTo>
                  <a:pt x="1435893" y="26765"/>
                </a:lnTo>
                <a:lnTo>
                  <a:pt x="1455479" y="55828"/>
                </a:lnTo>
                <a:lnTo>
                  <a:pt x="1462659" y="91440"/>
                </a:lnTo>
                <a:lnTo>
                  <a:pt x="1462659" y="822706"/>
                </a:lnTo>
                <a:lnTo>
                  <a:pt x="1455479" y="858317"/>
                </a:lnTo>
                <a:lnTo>
                  <a:pt x="1435893" y="887380"/>
                </a:lnTo>
                <a:lnTo>
                  <a:pt x="1406830" y="906966"/>
                </a:lnTo>
                <a:lnTo>
                  <a:pt x="1371219" y="914146"/>
                </a:lnTo>
                <a:lnTo>
                  <a:pt x="91312" y="914146"/>
                </a:lnTo>
                <a:lnTo>
                  <a:pt x="55774" y="906966"/>
                </a:lnTo>
                <a:lnTo>
                  <a:pt x="26749" y="887380"/>
                </a:lnTo>
                <a:lnTo>
                  <a:pt x="7177" y="858317"/>
                </a:lnTo>
                <a:lnTo>
                  <a:pt x="0" y="822706"/>
                </a:lnTo>
                <a:lnTo>
                  <a:pt x="0" y="91440"/>
                </a:lnTo>
                <a:close/>
              </a:path>
            </a:pathLst>
          </a:custGeom>
          <a:ln w="15875">
            <a:solidFill>
              <a:srgbClr val="3B551A"/>
            </a:solidFill>
          </a:ln>
        </p:spPr>
        <p:txBody>
          <a:bodyPr wrap="square" lIns="0" tIns="0" rIns="0" bIns="0" rtlCol="0"/>
          <a:lstStyle/>
          <a:p>
            <a:endParaRPr/>
          </a:p>
        </p:txBody>
      </p:sp>
      <p:sp>
        <p:nvSpPr>
          <p:cNvPr id="37" name="object 37"/>
          <p:cNvSpPr txBox="1"/>
          <p:nvPr/>
        </p:nvSpPr>
        <p:spPr>
          <a:xfrm>
            <a:off x="8178461" y="1961674"/>
            <a:ext cx="2077720" cy="1860381"/>
          </a:xfrm>
          <a:prstGeom prst="rect">
            <a:avLst/>
          </a:prstGeom>
        </p:spPr>
        <p:txBody>
          <a:bodyPr vert="horz" wrap="square" lIns="0" tIns="75565" rIns="0" bIns="0" rtlCol="0">
            <a:spAutoFit/>
          </a:bodyPr>
          <a:lstStyle/>
          <a:p>
            <a:pPr marL="12700" marR="191135" indent="304800">
              <a:lnSpc>
                <a:spcPts val="3010"/>
              </a:lnSpc>
              <a:spcBef>
                <a:spcPts val="595"/>
              </a:spcBef>
            </a:pPr>
            <a:r>
              <a:rPr sz="2900" dirty="0">
                <a:solidFill>
                  <a:srgbClr val="FFFFFF"/>
                </a:solidFill>
                <a:latin typeface="Calisto MT"/>
                <a:cs typeface="Calisto MT"/>
              </a:rPr>
              <a:t>User  inte</a:t>
            </a:r>
            <a:r>
              <a:rPr sz="2900" spc="0" dirty="0">
                <a:solidFill>
                  <a:srgbClr val="FFFFFF"/>
                </a:solidFill>
                <a:latin typeface="Calisto MT"/>
                <a:cs typeface="Calisto MT"/>
              </a:rPr>
              <a:t>r</a:t>
            </a:r>
            <a:r>
              <a:rPr sz="2900" dirty="0">
                <a:solidFill>
                  <a:srgbClr val="FFFFFF"/>
                </a:solidFill>
                <a:latin typeface="Calisto MT"/>
                <a:cs typeface="Calisto MT"/>
              </a:rPr>
              <a:t>face</a:t>
            </a:r>
            <a:endParaRPr sz="2900">
              <a:latin typeface="Calisto MT"/>
              <a:cs typeface="Calisto MT"/>
            </a:endParaRPr>
          </a:p>
          <a:p>
            <a:pPr marL="191770" marR="5080" indent="1905" algn="ctr">
              <a:lnSpc>
                <a:spcPct val="86700"/>
              </a:lnSpc>
              <a:spcBef>
                <a:spcPts val="2895"/>
              </a:spcBef>
            </a:pPr>
            <a:r>
              <a:rPr sz="1200" dirty="0">
                <a:latin typeface="Calisto MT"/>
                <a:cs typeface="Calisto MT"/>
              </a:rPr>
              <a:t>enables a </a:t>
            </a:r>
            <a:r>
              <a:rPr sz="1200" spc="-5" dirty="0">
                <a:latin typeface="Calisto MT"/>
                <a:cs typeface="Calisto MT"/>
              </a:rPr>
              <a:t>user </a:t>
            </a:r>
            <a:r>
              <a:rPr sz="1200" dirty="0">
                <a:latin typeface="Calisto MT"/>
                <a:cs typeface="Calisto MT"/>
              </a:rPr>
              <a:t>to  </a:t>
            </a:r>
            <a:r>
              <a:rPr sz="1200" spc="-5" dirty="0">
                <a:latin typeface="Calisto MT"/>
                <a:cs typeface="Calisto MT"/>
              </a:rPr>
              <a:t>view output from</a:t>
            </a:r>
            <a:r>
              <a:rPr sz="1200" spc="-50" dirty="0">
                <a:latin typeface="Calisto MT"/>
                <a:cs typeface="Calisto MT"/>
              </a:rPr>
              <a:t> </a:t>
            </a:r>
            <a:r>
              <a:rPr sz="1200" spc="-5" dirty="0">
                <a:latin typeface="Calisto MT"/>
                <a:cs typeface="Calisto MT"/>
              </a:rPr>
              <a:t>the  system </a:t>
            </a:r>
            <a:r>
              <a:rPr sz="1200" dirty="0">
                <a:latin typeface="Calisto MT"/>
                <a:cs typeface="Calisto MT"/>
              </a:rPr>
              <a:t>or </a:t>
            </a:r>
            <a:r>
              <a:rPr sz="1200" spc="-5" dirty="0">
                <a:latin typeface="Calisto MT"/>
                <a:cs typeface="Calisto MT"/>
              </a:rPr>
              <a:t>control</a:t>
            </a:r>
            <a:r>
              <a:rPr sz="1200" spc="-75" dirty="0">
                <a:latin typeface="Calisto MT"/>
                <a:cs typeface="Calisto MT"/>
              </a:rPr>
              <a:t> </a:t>
            </a:r>
            <a:r>
              <a:rPr sz="1200" dirty="0">
                <a:latin typeface="Calisto MT"/>
                <a:cs typeface="Calisto MT"/>
              </a:rPr>
              <a:t>the  </a:t>
            </a:r>
            <a:r>
              <a:rPr sz="1200" spc="-10" dirty="0">
                <a:latin typeface="Calisto MT"/>
                <a:cs typeface="Calisto MT"/>
              </a:rPr>
              <a:t>behavior </a:t>
            </a:r>
            <a:r>
              <a:rPr sz="1200" dirty="0">
                <a:latin typeface="Calisto MT"/>
                <a:cs typeface="Calisto MT"/>
              </a:rPr>
              <a:t>of </a:t>
            </a:r>
            <a:r>
              <a:rPr sz="1200" spc="-5" dirty="0">
                <a:latin typeface="Calisto MT"/>
                <a:cs typeface="Calisto MT"/>
              </a:rPr>
              <a:t>the  system</a:t>
            </a:r>
            <a:endParaRPr sz="1200">
              <a:latin typeface="Calisto MT"/>
              <a:cs typeface="Calisto MT"/>
            </a:endParaRPr>
          </a:p>
        </p:txBody>
      </p:sp>
      <p:sp>
        <p:nvSpPr>
          <p:cNvPr id="38" name="object 38"/>
          <p:cNvSpPr/>
          <p:nvPr/>
        </p:nvSpPr>
        <p:spPr>
          <a:xfrm>
            <a:off x="8117331" y="2883566"/>
            <a:ext cx="243840" cy="1828800"/>
          </a:xfrm>
          <a:custGeom>
            <a:avLst/>
            <a:gdLst/>
            <a:ahLst/>
            <a:cxnLst/>
            <a:rect l="l" t="t" r="r" b="b"/>
            <a:pathLst>
              <a:path w="182879" h="1828800">
                <a:moveTo>
                  <a:pt x="0" y="0"/>
                </a:moveTo>
                <a:lnTo>
                  <a:pt x="0" y="1828419"/>
                </a:lnTo>
                <a:lnTo>
                  <a:pt x="182879" y="1828419"/>
                </a:lnTo>
              </a:path>
            </a:pathLst>
          </a:custGeom>
          <a:ln w="15875">
            <a:solidFill>
              <a:srgbClr val="3B551A"/>
            </a:solidFill>
          </a:ln>
        </p:spPr>
        <p:txBody>
          <a:bodyPr wrap="square" lIns="0" tIns="0" rIns="0" bIns="0" rtlCol="0"/>
          <a:lstStyle/>
          <a:p>
            <a:endParaRPr/>
          </a:p>
        </p:txBody>
      </p:sp>
      <p:sp>
        <p:nvSpPr>
          <p:cNvPr id="39" name="object 39"/>
          <p:cNvSpPr/>
          <p:nvPr/>
        </p:nvSpPr>
        <p:spPr>
          <a:xfrm>
            <a:off x="8361171" y="4254912"/>
            <a:ext cx="1950720" cy="914400"/>
          </a:xfrm>
          <a:custGeom>
            <a:avLst/>
            <a:gdLst/>
            <a:ahLst/>
            <a:cxnLst/>
            <a:rect l="l" t="t" r="r" b="b"/>
            <a:pathLst>
              <a:path w="1463040" h="914400">
                <a:moveTo>
                  <a:pt x="1371219" y="0"/>
                </a:moveTo>
                <a:lnTo>
                  <a:pt x="91312" y="0"/>
                </a:lnTo>
                <a:lnTo>
                  <a:pt x="55774" y="7179"/>
                </a:lnTo>
                <a:lnTo>
                  <a:pt x="26749" y="26765"/>
                </a:lnTo>
                <a:lnTo>
                  <a:pt x="7177" y="55828"/>
                </a:lnTo>
                <a:lnTo>
                  <a:pt x="0" y="91439"/>
                </a:lnTo>
                <a:lnTo>
                  <a:pt x="0" y="822706"/>
                </a:lnTo>
                <a:lnTo>
                  <a:pt x="7177" y="858317"/>
                </a:lnTo>
                <a:lnTo>
                  <a:pt x="26749" y="887380"/>
                </a:lnTo>
                <a:lnTo>
                  <a:pt x="55774" y="906966"/>
                </a:lnTo>
                <a:lnTo>
                  <a:pt x="91312" y="914146"/>
                </a:lnTo>
                <a:lnTo>
                  <a:pt x="1371219" y="914146"/>
                </a:lnTo>
                <a:lnTo>
                  <a:pt x="1406830" y="906966"/>
                </a:lnTo>
                <a:lnTo>
                  <a:pt x="1435893" y="887380"/>
                </a:lnTo>
                <a:lnTo>
                  <a:pt x="1455479" y="858317"/>
                </a:lnTo>
                <a:lnTo>
                  <a:pt x="1462659" y="822706"/>
                </a:lnTo>
                <a:lnTo>
                  <a:pt x="1462659" y="91439"/>
                </a:lnTo>
                <a:lnTo>
                  <a:pt x="1455479" y="55828"/>
                </a:lnTo>
                <a:lnTo>
                  <a:pt x="1435893" y="26765"/>
                </a:lnTo>
                <a:lnTo>
                  <a:pt x="1406830" y="7179"/>
                </a:lnTo>
                <a:lnTo>
                  <a:pt x="1371219" y="0"/>
                </a:lnTo>
                <a:close/>
              </a:path>
            </a:pathLst>
          </a:custGeom>
          <a:solidFill>
            <a:srgbClr val="FFFFFF">
              <a:alpha val="90194"/>
            </a:srgbClr>
          </a:solidFill>
        </p:spPr>
        <p:txBody>
          <a:bodyPr wrap="square" lIns="0" tIns="0" rIns="0" bIns="0" rtlCol="0"/>
          <a:lstStyle/>
          <a:p>
            <a:endParaRPr/>
          </a:p>
        </p:txBody>
      </p:sp>
      <p:sp>
        <p:nvSpPr>
          <p:cNvPr id="40" name="object 40"/>
          <p:cNvSpPr/>
          <p:nvPr/>
        </p:nvSpPr>
        <p:spPr>
          <a:xfrm>
            <a:off x="8361171" y="4254912"/>
            <a:ext cx="1950720" cy="914400"/>
          </a:xfrm>
          <a:custGeom>
            <a:avLst/>
            <a:gdLst/>
            <a:ahLst/>
            <a:cxnLst/>
            <a:rect l="l" t="t" r="r" b="b"/>
            <a:pathLst>
              <a:path w="1463040" h="914400">
                <a:moveTo>
                  <a:pt x="0" y="91439"/>
                </a:moveTo>
                <a:lnTo>
                  <a:pt x="7177" y="55828"/>
                </a:lnTo>
                <a:lnTo>
                  <a:pt x="26749" y="26765"/>
                </a:lnTo>
                <a:lnTo>
                  <a:pt x="55774" y="7179"/>
                </a:lnTo>
                <a:lnTo>
                  <a:pt x="91312" y="0"/>
                </a:lnTo>
                <a:lnTo>
                  <a:pt x="1371219" y="0"/>
                </a:lnTo>
                <a:lnTo>
                  <a:pt x="1406830" y="7179"/>
                </a:lnTo>
                <a:lnTo>
                  <a:pt x="1435893" y="26765"/>
                </a:lnTo>
                <a:lnTo>
                  <a:pt x="1455479" y="55828"/>
                </a:lnTo>
                <a:lnTo>
                  <a:pt x="1462659" y="91439"/>
                </a:lnTo>
                <a:lnTo>
                  <a:pt x="1462659" y="822706"/>
                </a:lnTo>
                <a:lnTo>
                  <a:pt x="1455479" y="858317"/>
                </a:lnTo>
                <a:lnTo>
                  <a:pt x="1435893" y="887380"/>
                </a:lnTo>
                <a:lnTo>
                  <a:pt x="1406830" y="906966"/>
                </a:lnTo>
                <a:lnTo>
                  <a:pt x="1371219" y="914146"/>
                </a:lnTo>
                <a:lnTo>
                  <a:pt x="91312" y="914146"/>
                </a:lnTo>
                <a:lnTo>
                  <a:pt x="55774" y="906966"/>
                </a:lnTo>
                <a:lnTo>
                  <a:pt x="26749" y="887380"/>
                </a:lnTo>
                <a:lnTo>
                  <a:pt x="7177" y="858317"/>
                </a:lnTo>
                <a:lnTo>
                  <a:pt x="0" y="822706"/>
                </a:lnTo>
                <a:lnTo>
                  <a:pt x="0" y="91439"/>
                </a:lnTo>
                <a:close/>
              </a:path>
            </a:pathLst>
          </a:custGeom>
          <a:ln w="15875">
            <a:solidFill>
              <a:srgbClr val="3B551A"/>
            </a:solidFill>
          </a:ln>
        </p:spPr>
        <p:txBody>
          <a:bodyPr wrap="square" lIns="0" tIns="0" rIns="0" bIns="0" rtlCol="0"/>
          <a:lstStyle/>
          <a:p>
            <a:endParaRPr/>
          </a:p>
        </p:txBody>
      </p:sp>
      <p:sp>
        <p:nvSpPr>
          <p:cNvPr id="41" name="object 41"/>
          <p:cNvSpPr txBox="1"/>
          <p:nvPr/>
        </p:nvSpPr>
        <p:spPr>
          <a:xfrm>
            <a:off x="8428059" y="4433982"/>
            <a:ext cx="1818640" cy="538609"/>
          </a:xfrm>
          <a:prstGeom prst="rect">
            <a:avLst/>
          </a:prstGeom>
        </p:spPr>
        <p:txBody>
          <a:bodyPr vert="horz" wrap="square" lIns="0" tIns="38100" rIns="0" bIns="0" rtlCol="0">
            <a:spAutoFit/>
          </a:bodyPr>
          <a:lstStyle/>
          <a:p>
            <a:pPr marL="12700" marR="5080" indent="635" algn="ctr">
              <a:lnSpc>
                <a:spcPts val="1250"/>
              </a:lnSpc>
              <a:spcBef>
                <a:spcPts val="300"/>
              </a:spcBef>
            </a:pPr>
            <a:r>
              <a:rPr sz="1200" spc="-20" dirty="0">
                <a:latin typeface="Calisto MT"/>
                <a:cs typeface="Calisto MT"/>
              </a:rPr>
              <a:t>may </a:t>
            </a:r>
            <a:r>
              <a:rPr sz="1200" spc="-5" dirty="0">
                <a:latin typeface="Calisto MT"/>
                <a:cs typeface="Calisto MT"/>
              </a:rPr>
              <a:t>equate </a:t>
            </a:r>
            <a:r>
              <a:rPr sz="1200" dirty="0">
                <a:latin typeface="Calisto MT"/>
                <a:cs typeface="Calisto MT"/>
              </a:rPr>
              <a:t>to a  </a:t>
            </a:r>
            <a:r>
              <a:rPr sz="1200" spc="-15" dirty="0">
                <a:latin typeface="Calisto MT"/>
                <a:cs typeface="Calisto MT"/>
              </a:rPr>
              <a:t>manager, director,</a:t>
            </a:r>
            <a:r>
              <a:rPr sz="1200" spc="-40" dirty="0">
                <a:latin typeface="Calisto MT"/>
                <a:cs typeface="Calisto MT"/>
              </a:rPr>
              <a:t> </a:t>
            </a:r>
            <a:r>
              <a:rPr sz="1200" dirty="0">
                <a:latin typeface="Calisto MT"/>
                <a:cs typeface="Calisto MT"/>
              </a:rPr>
              <a:t>or  </a:t>
            </a:r>
            <a:r>
              <a:rPr sz="1200" spc="-5" dirty="0">
                <a:latin typeface="Calisto MT"/>
                <a:cs typeface="Calisto MT"/>
              </a:rPr>
              <a:t>console</a:t>
            </a:r>
            <a:r>
              <a:rPr sz="1200" spc="-35" dirty="0">
                <a:latin typeface="Calisto MT"/>
                <a:cs typeface="Calisto MT"/>
              </a:rPr>
              <a:t> </a:t>
            </a:r>
            <a:r>
              <a:rPr sz="1200" spc="-5" dirty="0">
                <a:latin typeface="Calisto MT"/>
                <a:cs typeface="Calisto MT"/>
              </a:rPr>
              <a:t>component</a:t>
            </a:r>
            <a:endParaRPr sz="1200">
              <a:latin typeface="Calisto MT"/>
              <a:cs typeface="Calisto MT"/>
            </a:endParaRPr>
          </a:p>
        </p:txBody>
      </p:sp>
      <p:sp>
        <p:nvSpPr>
          <p:cNvPr id="42" name="Slide Number Placeholder 41"/>
          <p:cNvSpPr>
            <a:spLocks noGrp="1"/>
          </p:cNvSpPr>
          <p:nvPr>
            <p:ph type="sldNum" sz="quarter" idx="12"/>
          </p:nvPr>
        </p:nvSpPr>
        <p:spPr/>
        <p:txBody>
          <a:bodyPr/>
          <a:lstStyle/>
          <a:p>
            <a:fld id="{DA8ACAA1-99C5-4F50-B487-84519752EF36}"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0865104" y="768095"/>
            <a:ext cx="1326896" cy="1469136"/>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904140" y="935161"/>
            <a:ext cx="5646420" cy="750847"/>
          </a:xfrm>
          <a:prstGeom prst="rect">
            <a:avLst/>
          </a:prstGeom>
        </p:spPr>
        <p:txBody>
          <a:bodyPr vert="horz" wrap="square" lIns="0" tIns="12065" rIns="0" bIns="0" rtlCol="0">
            <a:spAutoFit/>
          </a:bodyPr>
          <a:lstStyle/>
          <a:p>
            <a:pPr marL="12700">
              <a:lnSpc>
                <a:spcPct val="100000"/>
              </a:lnSpc>
              <a:spcBef>
                <a:spcPts val="95"/>
              </a:spcBef>
            </a:pPr>
            <a:r>
              <a:rPr b="1" spc="-10" dirty="0">
                <a:solidFill>
                  <a:srgbClr val="730000"/>
                </a:solidFill>
              </a:rPr>
              <a:t>Authentication</a:t>
            </a:r>
          </a:p>
        </p:txBody>
      </p:sp>
      <p:sp>
        <p:nvSpPr>
          <p:cNvPr id="5" name="object 5"/>
          <p:cNvSpPr txBox="1"/>
          <p:nvPr/>
        </p:nvSpPr>
        <p:spPr>
          <a:xfrm>
            <a:off x="983623" y="2104038"/>
            <a:ext cx="10126979" cy="3860031"/>
          </a:xfrm>
          <a:prstGeom prst="rect">
            <a:avLst/>
          </a:prstGeom>
        </p:spPr>
        <p:txBody>
          <a:bodyPr vert="horz" wrap="square" lIns="0" tIns="12700" rIns="0" bIns="0" rtlCol="0">
            <a:spAutoFit/>
          </a:bodyPr>
          <a:lstStyle/>
          <a:p>
            <a:pPr marL="294640" marR="95250" indent="-281940">
              <a:lnSpc>
                <a:spcPct val="100000"/>
              </a:lnSpc>
              <a:spcBef>
                <a:spcPts val="100"/>
              </a:spcBef>
              <a:buClr>
                <a:srgbClr val="990000"/>
              </a:buClr>
              <a:buSzPct val="75000"/>
              <a:buFont typeface="Wingdings"/>
              <a:buChar char=""/>
              <a:tabLst>
                <a:tab pos="294005" algn="l"/>
                <a:tab pos="294640" algn="l"/>
              </a:tabLst>
            </a:pPr>
            <a:r>
              <a:rPr sz="2000" spc="-5" dirty="0">
                <a:solidFill>
                  <a:srgbClr val="252525"/>
                </a:solidFill>
                <a:latin typeface="Calisto MT"/>
                <a:cs typeface="Calisto MT"/>
              </a:rPr>
              <a:t>In most computer </a:t>
            </a:r>
            <a:r>
              <a:rPr sz="2000" dirty="0">
                <a:solidFill>
                  <a:srgbClr val="252525"/>
                </a:solidFill>
                <a:latin typeface="Calisto MT"/>
                <a:cs typeface="Calisto MT"/>
              </a:rPr>
              <a:t>security </a:t>
            </a:r>
            <a:r>
              <a:rPr sz="2000" spc="-15" dirty="0">
                <a:solidFill>
                  <a:srgbClr val="252525"/>
                </a:solidFill>
                <a:latin typeface="Calisto MT"/>
                <a:cs typeface="Calisto MT"/>
              </a:rPr>
              <a:t>contexts, </a:t>
            </a:r>
            <a:r>
              <a:rPr sz="2000" spc="-5" dirty="0">
                <a:solidFill>
                  <a:srgbClr val="252525"/>
                </a:solidFill>
                <a:latin typeface="Calisto MT"/>
                <a:cs typeface="Calisto MT"/>
              </a:rPr>
              <a:t>user authentication </a:t>
            </a:r>
            <a:r>
              <a:rPr sz="2000" dirty="0">
                <a:solidFill>
                  <a:srgbClr val="252525"/>
                </a:solidFill>
                <a:latin typeface="Calisto MT"/>
                <a:cs typeface="Calisto MT"/>
              </a:rPr>
              <a:t>is the </a:t>
            </a:r>
            <a:r>
              <a:rPr sz="2000" spc="-5" dirty="0">
                <a:solidFill>
                  <a:srgbClr val="252525"/>
                </a:solidFill>
                <a:latin typeface="Calisto MT"/>
                <a:cs typeface="Calisto MT"/>
              </a:rPr>
              <a:t>fundamental  building block </a:t>
            </a:r>
            <a:r>
              <a:rPr sz="2000" dirty="0">
                <a:solidFill>
                  <a:srgbClr val="252525"/>
                </a:solidFill>
                <a:latin typeface="Calisto MT"/>
                <a:cs typeface="Calisto MT"/>
              </a:rPr>
              <a:t>and </a:t>
            </a:r>
            <a:r>
              <a:rPr sz="2000" spc="-5" dirty="0">
                <a:solidFill>
                  <a:srgbClr val="252525"/>
                </a:solidFill>
                <a:latin typeface="Calisto MT"/>
                <a:cs typeface="Calisto MT"/>
              </a:rPr>
              <a:t>the </a:t>
            </a:r>
            <a:r>
              <a:rPr sz="2000" spc="0" dirty="0">
                <a:solidFill>
                  <a:srgbClr val="252525"/>
                </a:solidFill>
                <a:latin typeface="Calisto MT"/>
                <a:cs typeface="Calisto MT"/>
              </a:rPr>
              <a:t>primary </a:t>
            </a:r>
            <a:r>
              <a:rPr sz="2000" dirty="0">
                <a:solidFill>
                  <a:srgbClr val="252525"/>
                </a:solidFill>
                <a:latin typeface="Calisto MT"/>
                <a:cs typeface="Calisto MT"/>
              </a:rPr>
              <a:t>line of</a:t>
            </a:r>
            <a:r>
              <a:rPr sz="2000" spc="130" dirty="0">
                <a:solidFill>
                  <a:srgbClr val="252525"/>
                </a:solidFill>
                <a:latin typeface="Calisto MT"/>
                <a:cs typeface="Calisto MT"/>
              </a:rPr>
              <a:t> </a:t>
            </a:r>
            <a:r>
              <a:rPr sz="2000" spc="-5" dirty="0">
                <a:solidFill>
                  <a:srgbClr val="252525"/>
                </a:solidFill>
                <a:latin typeface="Calisto MT"/>
                <a:cs typeface="Calisto MT"/>
              </a:rPr>
              <a:t>defense</a:t>
            </a:r>
            <a:endParaRPr sz="2000">
              <a:latin typeface="Calisto MT"/>
              <a:cs typeface="Calisto MT"/>
            </a:endParaRPr>
          </a:p>
          <a:p>
            <a:pPr marL="294640" marR="5080" indent="-281940">
              <a:lnSpc>
                <a:spcPct val="100000"/>
              </a:lnSpc>
              <a:spcBef>
                <a:spcPts val="1800"/>
              </a:spcBef>
              <a:buClr>
                <a:srgbClr val="990000"/>
              </a:buClr>
              <a:buSzPct val="75000"/>
              <a:buFont typeface="Wingdings"/>
              <a:buChar char=""/>
              <a:tabLst>
                <a:tab pos="294005" algn="l"/>
                <a:tab pos="294640" algn="l"/>
              </a:tabLst>
            </a:pPr>
            <a:r>
              <a:rPr sz="2000" spc="-5" dirty="0">
                <a:solidFill>
                  <a:srgbClr val="252525"/>
                </a:solidFill>
                <a:latin typeface="Calisto MT"/>
                <a:cs typeface="Calisto MT"/>
              </a:rPr>
              <a:t>RFC 4949 defines user authentication </a:t>
            </a:r>
            <a:r>
              <a:rPr sz="2000" dirty="0">
                <a:solidFill>
                  <a:srgbClr val="252525"/>
                </a:solidFill>
                <a:latin typeface="Calisto MT"/>
                <a:cs typeface="Calisto MT"/>
              </a:rPr>
              <a:t>as the process of </a:t>
            </a:r>
            <a:r>
              <a:rPr sz="2000" spc="-10" dirty="0">
                <a:solidFill>
                  <a:srgbClr val="252525"/>
                </a:solidFill>
                <a:latin typeface="Calisto MT"/>
                <a:cs typeface="Calisto MT"/>
              </a:rPr>
              <a:t>verifying </a:t>
            </a:r>
            <a:r>
              <a:rPr sz="2000" dirty="0">
                <a:solidFill>
                  <a:srgbClr val="252525"/>
                </a:solidFill>
                <a:latin typeface="Calisto MT"/>
                <a:cs typeface="Calisto MT"/>
              </a:rPr>
              <a:t>an </a:t>
            </a:r>
            <a:r>
              <a:rPr sz="2000" spc="-5" dirty="0">
                <a:solidFill>
                  <a:srgbClr val="252525"/>
                </a:solidFill>
                <a:latin typeface="Calisto MT"/>
                <a:cs typeface="Calisto MT"/>
              </a:rPr>
              <a:t>identity  claimed by or for </a:t>
            </a:r>
            <a:r>
              <a:rPr sz="2000" dirty="0">
                <a:solidFill>
                  <a:srgbClr val="252525"/>
                </a:solidFill>
                <a:latin typeface="Calisto MT"/>
                <a:cs typeface="Calisto MT"/>
              </a:rPr>
              <a:t>a </a:t>
            </a:r>
            <a:r>
              <a:rPr sz="2000" spc="-5" dirty="0">
                <a:solidFill>
                  <a:srgbClr val="252525"/>
                </a:solidFill>
                <a:latin typeface="Calisto MT"/>
                <a:cs typeface="Calisto MT"/>
              </a:rPr>
              <a:t>system</a:t>
            </a:r>
            <a:r>
              <a:rPr sz="2000" spc="5" dirty="0">
                <a:solidFill>
                  <a:srgbClr val="252525"/>
                </a:solidFill>
                <a:latin typeface="Calisto MT"/>
                <a:cs typeface="Calisto MT"/>
              </a:rPr>
              <a:t> </a:t>
            </a:r>
            <a:r>
              <a:rPr sz="2000" spc="-5" dirty="0">
                <a:solidFill>
                  <a:srgbClr val="252525"/>
                </a:solidFill>
                <a:latin typeface="Calisto MT"/>
                <a:cs typeface="Calisto MT"/>
              </a:rPr>
              <a:t>entity</a:t>
            </a:r>
            <a:endParaRPr sz="2000">
              <a:latin typeface="Calisto MT"/>
              <a:cs typeface="Calisto MT"/>
            </a:endParaRPr>
          </a:p>
          <a:p>
            <a:pPr marL="294640" indent="-281940">
              <a:lnSpc>
                <a:spcPct val="100000"/>
              </a:lnSpc>
              <a:spcBef>
                <a:spcPts val="1800"/>
              </a:spcBef>
              <a:buClr>
                <a:srgbClr val="990000"/>
              </a:buClr>
              <a:buSzPct val="75000"/>
              <a:buFont typeface="Wingdings"/>
              <a:buChar char=""/>
              <a:tabLst>
                <a:tab pos="294005" algn="l"/>
                <a:tab pos="294640" algn="l"/>
              </a:tabLst>
            </a:pPr>
            <a:r>
              <a:rPr sz="2000" dirty="0">
                <a:solidFill>
                  <a:srgbClr val="252525"/>
                </a:solidFill>
                <a:latin typeface="Calisto MT"/>
                <a:cs typeface="Calisto MT"/>
              </a:rPr>
              <a:t>An </a:t>
            </a:r>
            <a:r>
              <a:rPr sz="2000" spc="-5" dirty="0">
                <a:solidFill>
                  <a:srgbClr val="252525"/>
                </a:solidFill>
                <a:latin typeface="Calisto MT"/>
                <a:cs typeface="Calisto MT"/>
              </a:rPr>
              <a:t>authentication </a:t>
            </a:r>
            <a:r>
              <a:rPr sz="2000" dirty="0">
                <a:solidFill>
                  <a:srgbClr val="252525"/>
                </a:solidFill>
                <a:latin typeface="Calisto MT"/>
                <a:cs typeface="Calisto MT"/>
              </a:rPr>
              <a:t>process </a:t>
            </a:r>
            <a:r>
              <a:rPr sz="2000" spc="-5" dirty="0">
                <a:solidFill>
                  <a:srgbClr val="252525"/>
                </a:solidFill>
                <a:latin typeface="Calisto MT"/>
                <a:cs typeface="Calisto MT"/>
              </a:rPr>
              <a:t>consists </a:t>
            </a:r>
            <a:r>
              <a:rPr sz="2000" dirty="0">
                <a:solidFill>
                  <a:srgbClr val="252525"/>
                </a:solidFill>
                <a:latin typeface="Calisto MT"/>
                <a:cs typeface="Calisto MT"/>
              </a:rPr>
              <a:t>of </a:t>
            </a:r>
            <a:r>
              <a:rPr sz="2000" spc="-15" dirty="0">
                <a:solidFill>
                  <a:srgbClr val="252525"/>
                </a:solidFill>
                <a:latin typeface="Calisto MT"/>
                <a:cs typeface="Calisto MT"/>
              </a:rPr>
              <a:t>two</a:t>
            </a:r>
            <a:r>
              <a:rPr sz="2000" spc="100" dirty="0">
                <a:solidFill>
                  <a:srgbClr val="252525"/>
                </a:solidFill>
                <a:latin typeface="Calisto MT"/>
                <a:cs typeface="Calisto MT"/>
              </a:rPr>
              <a:t> </a:t>
            </a:r>
            <a:r>
              <a:rPr sz="2000" dirty="0">
                <a:solidFill>
                  <a:srgbClr val="252525"/>
                </a:solidFill>
                <a:latin typeface="Calisto MT"/>
                <a:cs typeface="Calisto MT"/>
              </a:rPr>
              <a:t>steps:</a:t>
            </a:r>
            <a:endParaRPr sz="2000">
              <a:latin typeface="Calisto MT"/>
              <a:cs typeface="Calisto MT"/>
            </a:endParaRPr>
          </a:p>
          <a:p>
            <a:pPr marL="873760" lvl="1" indent="-283210">
              <a:lnSpc>
                <a:spcPct val="100000"/>
              </a:lnSpc>
              <a:spcBef>
                <a:spcPts val="605"/>
              </a:spcBef>
              <a:buClr>
                <a:srgbClr val="990000"/>
              </a:buClr>
              <a:buSzPct val="75000"/>
              <a:buFont typeface="Wingdings"/>
              <a:buChar char=""/>
              <a:tabLst>
                <a:tab pos="873760" algn="l"/>
                <a:tab pos="874394" algn="l"/>
              </a:tabLst>
            </a:pPr>
            <a:r>
              <a:rPr sz="2000" spc="-5" dirty="0">
                <a:solidFill>
                  <a:srgbClr val="252525"/>
                </a:solidFill>
                <a:latin typeface="Calisto MT"/>
                <a:cs typeface="Calisto MT"/>
              </a:rPr>
              <a:t>identification</a:t>
            </a:r>
            <a:r>
              <a:rPr sz="2000" spc="-35" dirty="0">
                <a:solidFill>
                  <a:srgbClr val="252525"/>
                </a:solidFill>
                <a:latin typeface="Calisto MT"/>
                <a:cs typeface="Calisto MT"/>
              </a:rPr>
              <a:t> </a:t>
            </a:r>
            <a:r>
              <a:rPr sz="2000" dirty="0">
                <a:solidFill>
                  <a:srgbClr val="252525"/>
                </a:solidFill>
                <a:latin typeface="Calisto MT"/>
                <a:cs typeface="Calisto MT"/>
              </a:rPr>
              <a:t>step</a:t>
            </a:r>
            <a:endParaRPr sz="2000">
              <a:latin typeface="Calisto MT"/>
              <a:cs typeface="Calisto MT"/>
            </a:endParaRPr>
          </a:p>
          <a:p>
            <a:pPr marL="1437640" lvl="2" indent="-281940">
              <a:lnSpc>
                <a:spcPct val="100000"/>
              </a:lnSpc>
              <a:spcBef>
                <a:spcPts val="600"/>
              </a:spcBef>
              <a:buClr>
                <a:srgbClr val="990000"/>
              </a:buClr>
              <a:buSzPct val="75000"/>
              <a:buFont typeface="Wingdings"/>
              <a:buChar char=""/>
              <a:tabLst>
                <a:tab pos="1437640" algn="l"/>
                <a:tab pos="1438275" algn="l"/>
              </a:tabLst>
            </a:pPr>
            <a:r>
              <a:rPr sz="2000" spc="-5" dirty="0">
                <a:solidFill>
                  <a:srgbClr val="252525"/>
                </a:solidFill>
                <a:latin typeface="Calisto MT"/>
                <a:cs typeface="Calisto MT"/>
              </a:rPr>
              <a:t>presenting </a:t>
            </a:r>
            <a:r>
              <a:rPr sz="2000" dirty="0">
                <a:solidFill>
                  <a:srgbClr val="252525"/>
                </a:solidFill>
                <a:latin typeface="Calisto MT"/>
                <a:cs typeface="Calisto MT"/>
              </a:rPr>
              <a:t>an </a:t>
            </a:r>
            <a:r>
              <a:rPr sz="2000" spc="-5" dirty="0">
                <a:solidFill>
                  <a:srgbClr val="252525"/>
                </a:solidFill>
                <a:latin typeface="Calisto MT"/>
                <a:cs typeface="Calisto MT"/>
              </a:rPr>
              <a:t>identifier </a:t>
            </a:r>
            <a:r>
              <a:rPr sz="2000" dirty="0">
                <a:solidFill>
                  <a:srgbClr val="252525"/>
                </a:solidFill>
                <a:latin typeface="Calisto MT"/>
                <a:cs typeface="Calisto MT"/>
              </a:rPr>
              <a:t>to </a:t>
            </a:r>
            <a:r>
              <a:rPr sz="2000" spc="-5" dirty="0">
                <a:solidFill>
                  <a:srgbClr val="252525"/>
                </a:solidFill>
                <a:latin typeface="Calisto MT"/>
                <a:cs typeface="Calisto MT"/>
              </a:rPr>
              <a:t>the </a:t>
            </a:r>
            <a:r>
              <a:rPr sz="2000" dirty="0">
                <a:solidFill>
                  <a:srgbClr val="252525"/>
                </a:solidFill>
                <a:latin typeface="Calisto MT"/>
                <a:cs typeface="Calisto MT"/>
              </a:rPr>
              <a:t>security</a:t>
            </a:r>
            <a:r>
              <a:rPr sz="2000" spc="-80" dirty="0">
                <a:solidFill>
                  <a:srgbClr val="252525"/>
                </a:solidFill>
                <a:latin typeface="Calisto MT"/>
                <a:cs typeface="Calisto MT"/>
              </a:rPr>
              <a:t> </a:t>
            </a:r>
            <a:r>
              <a:rPr sz="2000" dirty="0">
                <a:solidFill>
                  <a:srgbClr val="252525"/>
                </a:solidFill>
                <a:latin typeface="Calisto MT"/>
                <a:cs typeface="Calisto MT"/>
              </a:rPr>
              <a:t>system</a:t>
            </a:r>
            <a:endParaRPr sz="2000">
              <a:latin typeface="Calisto MT"/>
              <a:cs typeface="Calisto MT"/>
            </a:endParaRPr>
          </a:p>
          <a:p>
            <a:pPr marL="873760" lvl="1" indent="-283210">
              <a:lnSpc>
                <a:spcPct val="100000"/>
              </a:lnSpc>
              <a:spcBef>
                <a:spcPts val="600"/>
              </a:spcBef>
              <a:buClr>
                <a:srgbClr val="990000"/>
              </a:buClr>
              <a:buSzPct val="75000"/>
              <a:buFont typeface="Wingdings"/>
              <a:buChar char=""/>
              <a:tabLst>
                <a:tab pos="873760" algn="l"/>
                <a:tab pos="874394" algn="l"/>
              </a:tabLst>
            </a:pPr>
            <a:r>
              <a:rPr sz="2000" spc="-10" dirty="0">
                <a:solidFill>
                  <a:srgbClr val="252525"/>
                </a:solidFill>
                <a:latin typeface="Calisto MT"/>
                <a:cs typeface="Calisto MT"/>
              </a:rPr>
              <a:t>verification</a:t>
            </a:r>
            <a:r>
              <a:rPr sz="2000" spc="-20" dirty="0">
                <a:solidFill>
                  <a:srgbClr val="252525"/>
                </a:solidFill>
                <a:latin typeface="Calisto MT"/>
                <a:cs typeface="Calisto MT"/>
              </a:rPr>
              <a:t> </a:t>
            </a:r>
            <a:r>
              <a:rPr sz="2000" spc="0" dirty="0">
                <a:solidFill>
                  <a:srgbClr val="252525"/>
                </a:solidFill>
                <a:latin typeface="Calisto MT"/>
                <a:cs typeface="Calisto MT"/>
              </a:rPr>
              <a:t>step</a:t>
            </a:r>
            <a:endParaRPr sz="2000">
              <a:latin typeface="Calisto MT"/>
              <a:cs typeface="Calisto MT"/>
            </a:endParaRPr>
          </a:p>
          <a:p>
            <a:pPr marL="1437640" marR="274320" lvl="2" indent="-281940">
              <a:lnSpc>
                <a:spcPct val="100000"/>
              </a:lnSpc>
              <a:spcBef>
                <a:spcPts val="600"/>
              </a:spcBef>
              <a:buClr>
                <a:srgbClr val="990000"/>
              </a:buClr>
              <a:buSzPct val="75000"/>
              <a:buFont typeface="Wingdings"/>
              <a:buChar char=""/>
              <a:tabLst>
                <a:tab pos="1437640" algn="l"/>
                <a:tab pos="1438275" algn="l"/>
              </a:tabLst>
            </a:pPr>
            <a:r>
              <a:rPr sz="2000" spc="-5" dirty="0">
                <a:solidFill>
                  <a:srgbClr val="252525"/>
                </a:solidFill>
                <a:latin typeface="Calisto MT"/>
                <a:cs typeface="Calisto MT"/>
              </a:rPr>
              <a:t>presenting </a:t>
            </a:r>
            <a:r>
              <a:rPr sz="2000" dirty="0">
                <a:solidFill>
                  <a:srgbClr val="252525"/>
                </a:solidFill>
                <a:latin typeface="Calisto MT"/>
                <a:cs typeface="Calisto MT"/>
              </a:rPr>
              <a:t>or </a:t>
            </a:r>
            <a:r>
              <a:rPr sz="2000" spc="-5" dirty="0">
                <a:solidFill>
                  <a:srgbClr val="252525"/>
                </a:solidFill>
                <a:latin typeface="Calisto MT"/>
                <a:cs typeface="Calisto MT"/>
              </a:rPr>
              <a:t>generating authentication information </a:t>
            </a:r>
            <a:r>
              <a:rPr sz="2000" dirty="0">
                <a:solidFill>
                  <a:srgbClr val="252525"/>
                </a:solidFill>
                <a:latin typeface="Calisto MT"/>
                <a:cs typeface="Calisto MT"/>
              </a:rPr>
              <a:t>that  </a:t>
            </a:r>
            <a:r>
              <a:rPr sz="2000" spc="-5" dirty="0">
                <a:solidFill>
                  <a:srgbClr val="252525"/>
                </a:solidFill>
                <a:latin typeface="Calisto MT"/>
                <a:cs typeface="Calisto MT"/>
              </a:rPr>
              <a:t>corroborates </a:t>
            </a:r>
            <a:r>
              <a:rPr sz="2000" dirty="0">
                <a:solidFill>
                  <a:srgbClr val="252525"/>
                </a:solidFill>
                <a:latin typeface="Calisto MT"/>
                <a:cs typeface="Calisto MT"/>
              </a:rPr>
              <a:t>the </a:t>
            </a:r>
            <a:r>
              <a:rPr sz="2000" spc="-5" dirty="0">
                <a:solidFill>
                  <a:srgbClr val="252525"/>
                </a:solidFill>
                <a:latin typeface="Calisto MT"/>
                <a:cs typeface="Calisto MT"/>
              </a:rPr>
              <a:t>binding </a:t>
            </a:r>
            <a:r>
              <a:rPr sz="2000" spc="-10" dirty="0">
                <a:solidFill>
                  <a:srgbClr val="252525"/>
                </a:solidFill>
                <a:latin typeface="Calisto MT"/>
                <a:cs typeface="Calisto MT"/>
              </a:rPr>
              <a:t>between </a:t>
            </a:r>
            <a:r>
              <a:rPr sz="2000" dirty="0">
                <a:solidFill>
                  <a:srgbClr val="252525"/>
                </a:solidFill>
                <a:latin typeface="Calisto MT"/>
                <a:cs typeface="Calisto MT"/>
              </a:rPr>
              <a:t>the </a:t>
            </a:r>
            <a:r>
              <a:rPr sz="2000" spc="-5" dirty="0">
                <a:solidFill>
                  <a:srgbClr val="252525"/>
                </a:solidFill>
                <a:latin typeface="Calisto MT"/>
                <a:cs typeface="Calisto MT"/>
              </a:rPr>
              <a:t>entity </a:t>
            </a:r>
            <a:r>
              <a:rPr sz="2000" dirty="0">
                <a:solidFill>
                  <a:srgbClr val="252525"/>
                </a:solidFill>
                <a:latin typeface="Calisto MT"/>
                <a:cs typeface="Calisto MT"/>
              </a:rPr>
              <a:t>and </a:t>
            </a:r>
            <a:r>
              <a:rPr sz="2000" spc="-5" dirty="0">
                <a:solidFill>
                  <a:srgbClr val="252525"/>
                </a:solidFill>
                <a:latin typeface="Calisto MT"/>
                <a:cs typeface="Calisto MT"/>
              </a:rPr>
              <a:t>the</a:t>
            </a:r>
            <a:r>
              <a:rPr sz="2000" spc="-10" dirty="0">
                <a:solidFill>
                  <a:srgbClr val="252525"/>
                </a:solidFill>
                <a:latin typeface="Calisto MT"/>
                <a:cs typeface="Calisto MT"/>
              </a:rPr>
              <a:t> </a:t>
            </a:r>
            <a:r>
              <a:rPr sz="2000" spc="-5" dirty="0">
                <a:solidFill>
                  <a:srgbClr val="252525"/>
                </a:solidFill>
                <a:latin typeface="Calisto MT"/>
                <a:cs typeface="Calisto MT"/>
              </a:rPr>
              <a:t>identifier</a:t>
            </a:r>
            <a:endParaRPr sz="2000">
              <a:latin typeface="Calisto MT"/>
              <a:cs typeface="Calisto MT"/>
            </a:endParaRPr>
          </a:p>
        </p:txBody>
      </p:sp>
      <p:sp>
        <p:nvSpPr>
          <p:cNvPr id="6" name="object 6"/>
          <p:cNvSpPr/>
          <p:nvPr/>
        </p:nvSpPr>
        <p:spPr>
          <a:xfrm>
            <a:off x="9245600" y="3675123"/>
            <a:ext cx="2166173" cy="1387349"/>
          </a:xfrm>
          <a:prstGeom prst="rect">
            <a:avLst/>
          </a:prstGeom>
          <a:blipFill>
            <a:blip r:embed="rId3" cstate="print"/>
            <a:stretch>
              <a:fillRect/>
            </a:stretch>
          </a:blipFill>
        </p:spPr>
        <p:txBody>
          <a:bodyPr wrap="square" lIns="0" tIns="0" rIns="0" bIns="0" rtlCol="0"/>
          <a:lstStyle/>
          <a:p>
            <a:endParaRPr/>
          </a:p>
        </p:txBody>
      </p:sp>
      <p:sp>
        <p:nvSpPr>
          <p:cNvPr id="7" name="Slide Number Placeholder 6"/>
          <p:cNvSpPr>
            <a:spLocks noGrp="1"/>
          </p:cNvSpPr>
          <p:nvPr>
            <p:ph type="sldNum" sz="quarter" idx="12"/>
          </p:nvPr>
        </p:nvSpPr>
        <p:spPr/>
        <p:txBody>
          <a:bodyPr/>
          <a:lstStyle/>
          <a:p>
            <a:fld id="{DA8ACAA1-99C5-4F50-B487-84519752EF36}"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3346703" y="589787"/>
            <a:ext cx="1393951" cy="1469136"/>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0243311" y="589787"/>
            <a:ext cx="1389888" cy="1469136"/>
          </a:xfrm>
          <a:prstGeom prst="rect">
            <a:avLst/>
          </a:prstGeom>
          <a:blipFill>
            <a:blip r:embed="rId3"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1079618" y="874115"/>
            <a:ext cx="9441179" cy="689291"/>
          </a:xfrm>
          <a:prstGeom prst="rect">
            <a:avLst/>
          </a:prstGeom>
        </p:spPr>
        <p:txBody>
          <a:bodyPr vert="horz" wrap="square" lIns="0" tIns="12065" rIns="0" bIns="0" rtlCol="0">
            <a:spAutoFit/>
          </a:bodyPr>
          <a:lstStyle/>
          <a:p>
            <a:pPr marL="12700">
              <a:lnSpc>
                <a:spcPct val="100000"/>
              </a:lnSpc>
              <a:spcBef>
                <a:spcPts val="95"/>
              </a:spcBef>
            </a:pPr>
            <a:r>
              <a:rPr sz="4400" b="1" spc="-10" dirty="0">
                <a:solidFill>
                  <a:srgbClr val="730000"/>
                </a:solidFill>
              </a:rPr>
              <a:t>M</a:t>
            </a:r>
            <a:r>
              <a:rPr sz="4400" b="1" spc="-10" dirty="0">
                <a:solidFill>
                  <a:srgbClr val="4D0000"/>
                </a:solidFill>
              </a:rPr>
              <a:t>eans </a:t>
            </a:r>
            <a:r>
              <a:rPr sz="4400" b="1" spc="-5" dirty="0">
                <a:solidFill>
                  <a:srgbClr val="730000"/>
                </a:solidFill>
              </a:rPr>
              <a:t>of</a:t>
            </a:r>
            <a:r>
              <a:rPr sz="4400" b="1" spc="550" dirty="0">
                <a:solidFill>
                  <a:srgbClr val="730000"/>
                </a:solidFill>
              </a:rPr>
              <a:t> </a:t>
            </a:r>
            <a:r>
              <a:rPr sz="4400" b="1" spc="-10" dirty="0">
                <a:solidFill>
                  <a:srgbClr val="730000"/>
                </a:solidFill>
              </a:rPr>
              <a:t>Authentication</a:t>
            </a:r>
          </a:p>
        </p:txBody>
      </p:sp>
      <p:sp>
        <p:nvSpPr>
          <p:cNvPr id="8" name="object 8"/>
          <p:cNvSpPr txBox="1"/>
          <p:nvPr/>
        </p:nvSpPr>
        <p:spPr>
          <a:xfrm>
            <a:off x="6543547" y="2310510"/>
            <a:ext cx="4584700" cy="3306033"/>
          </a:xfrm>
          <a:prstGeom prst="rect">
            <a:avLst/>
          </a:prstGeom>
        </p:spPr>
        <p:txBody>
          <a:bodyPr vert="horz" wrap="square" lIns="0" tIns="12700" rIns="0" bIns="0" rtlCol="0">
            <a:spAutoFit/>
          </a:bodyPr>
          <a:lstStyle/>
          <a:p>
            <a:pPr marL="294640" marR="490855" indent="-281940">
              <a:lnSpc>
                <a:spcPct val="100000"/>
              </a:lnSpc>
              <a:spcBef>
                <a:spcPts val="100"/>
              </a:spcBef>
              <a:buClr>
                <a:srgbClr val="990000"/>
              </a:buClr>
              <a:buSzPct val="75000"/>
              <a:buFont typeface="Wingdings"/>
              <a:buChar char=""/>
              <a:tabLst>
                <a:tab pos="294005" algn="l"/>
                <a:tab pos="294640" algn="l"/>
              </a:tabLst>
            </a:pPr>
            <a:r>
              <a:rPr sz="2000" dirty="0">
                <a:solidFill>
                  <a:srgbClr val="252525"/>
                </a:solidFill>
                <a:latin typeface="Calisto MT"/>
                <a:cs typeface="Calisto MT"/>
              </a:rPr>
              <a:t>Something the </a:t>
            </a:r>
            <a:r>
              <a:rPr sz="2000" spc="-5" dirty="0">
                <a:solidFill>
                  <a:srgbClr val="252525"/>
                </a:solidFill>
                <a:latin typeface="Calisto MT"/>
                <a:cs typeface="Calisto MT"/>
              </a:rPr>
              <a:t>individual</a:t>
            </a:r>
            <a:r>
              <a:rPr sz="2000" spc="-145" dirty="0">
                <a:solidFill>
                  <a:srgbClr val="252525"/>
                </a:solidFill>
                <a:latin typeface="Calisto MT"/>
                <a:cs typeface="Calisto MT"/>
              </a:rPr>
              <a:t> </a:t>
            </a:r>
            <a:r>
              <a:rPr sz="2000" dirty="0">
                <a:solidFill>
                  <a:srgbClr val="252525"/>
                </a:solidFill>
                <a:latin typeface="Calisto MT"/>
                <a:cs typeface="Calisto MT"/>
              </a:rPr>
              <a:t>is  </a:t>
            </a:r>
            <a:r>
              <a:rPr sz="2000" spc="-5" dirty="0">
                <a:solidFill>
                  <a:srgbClr val="252525"/>
                </a:solidFill>
                <a:latin typeface="Calisto MT"/>
                <a:cs typeface="Calisto MT"/>
              </a:rPr>
              <a:t>(static biometrics)</a:t>
            </a:r>
            <a:endParaRPr sz="2000">
              <a:latin typeface="Calisto MT"/>
              <a:cs typeface="Calisto MT"/>
            </a:endParaRPr>
          </a:p>
          <a:p>
            <a:pPr marL="589915" marR="15875" lvl="1" indent="-295275">
              <a:lnSpc>
                <a:spcPct val="100000"/>
              </a:lnSpc>
              <a:spcBef>
                <a:spcPts val="600"/>
              </a:spcBef>
              <a:buClr>
                <a:srgbClr val="990000"/>
              </a:buClr>
              <a:buSzPct val="75000"/>
              <a:buFont typeface="Wingdings"/>
              <a:buChar char=""/>
              <a:tabLst>
                <a:tab pos="589915" algn="l"/>
                <a:tab pos="590550" algn="l"/>
              </a:tabLst>
            </a:pPr>
            <a:r>
              <a:rPr sz="2000" spc="-5" dirty="0">
                <a:solidFill>
                  <a:srgbClr val="252525"/>
                </a:solidFill>
                <a:latin typeface="Calisto MT"/>
                <a:cs typeface="Calisto MT"/>
              </a:rPr>
              <a:t>examples </a:t>
            </a:r>
            <a:r>
              <a:rPr sz="2000" dirty="0">
                <a:solidFill>
                  <a:srgbClr val="252525"/>
                </a:solidFill>
                <a:latin typeface="Calisto MT"/>
                <a:cs typeface="Calisto MT"/>
              </a:rPr>
              <a:t>include</a:t>
            </a:r>
            <a:r>
              <a:rPr sz="2000" spc="-60" dirty="0">
                <a:solidFill>
                  <a:srgbClr val="252525"/>
                </a:solidFill>
                <a:latin typeface="Calisto MT"/>
                <a:cs typeface="Calisto MT"/>
              </a:rPr>
              <a:t> </a:t>
            </a:r>
            <a:r>
              <a:rPr sz="2000" spc="-5" dirty="0">
                <a:solidFill>
                  <a:srgbClr val="252525"/>
                </a:solidFill>
                <a:latin typeface="Calisto MT"/>
                <a:cs typeface="Calisto MT"/>
              </a:rPr>
              <a:t>recognition  by fingerprint, </a:t>
            </a:r>
            <a:r>
              <a:rPr sz="2000" dirty="0">
                <a:solidFill>
                  <a:srgbClr val="252525"/>
                </a:solidFill>
                <a:latin typeface="Calisto MT"/>
                <a:cs typeface="Calisto MT"/>
              </a:rPr>
              <a:t>retina, and  face</a:t>
            </a:r>
            <a:endParaRPr sz="2000">
              <a:latin typeface="Calisto MT"/>
              <a:cs typeface="Calisto MT"/>
            </a:endParaRPr>
          </a:p>
          <a:p>
            <a:pPr lvl="1">
              <a:lnSpc>
                <a:spcPct val="100000"/>
              </a:lnSpc>
              <a:buClr>
                <a:srgbClr val="990000"/>
              </a:buClr>
              <a:buFont typeface="Wingdings"/>
              <a:buChar char=""/>
            </a:pPr>
            <a:endParaRPr sz="2400">
              <a:latin typeface="Times New Roman"/>
              <a:cs typeface="Times New Roman"/>
            </a:endParaRPr>
          </a:p>
          <a:p>
            <a:pPr marL="294640" marR="203835" indent="-281940">
              <a:lnSpc>
                <a:spcPct val="100000"/>
              </a:lnSpc>
              <a:buClr>
                <a:srgbClr val="990000"/>
              </a:buClr>
              <a:buSzPct val="75000"/>
              <a:buFont typeface="Wingdings"/>
              <a:buChar char=""/>
              <a:tabLst>
                <a:tab pos="294005" algn="l"/>
                <a:tab pos="294640" algn="l"/>
              </a:tabLst>
            </a:pPr>
            <a:r>
              <a:rPr sz="2000" smtClean="0">
                <a:solidFill>
                  <a:srgbClr val="252525"/>
                </a:solidFill>
                <a:latin typeface="Calisto MT"/>
                <a:cs typeface="Calisto MT"/>
              </a:rPr>
              <a:t>Something </a:t>
            </a:r>
            <a:r>
              <a:rPr sz="2000" dirty="0">
                <a:solidFill>
                  <a:srgbClr val="252525"/>
                </a:solidFill>
                <a:latin typeface="Calisto MT"/>
                <a:cs typeface="Calisto MT"/>
              </a:rPr>
              <a:t>the </a:t>
            </a:r>
            <a:r>
              <a:rPr sz="2000" spc="-5" dirty="0">
                <a:solidFill>
                  <a:srgbClr val="252525"/>
                </a:solidFill>
                <a:latin typeface="Calisto MT"/>
                <a:cs typeface="Calisto MT"/>
              </a:rPr>
              <a:t>individual</a:t>
            </a:r>
            <a:r>
              <a:rPr sz="2000" spc="-145" dirty="0">
                <a:solidFill>
                  <a:srgbClr val="252525"/>
                </a:solidFill>
                <a:latin typeface="Calisto MT"/>
                <a:cs typeface="Calisto MT"/>
              </a:rPr>
              <a:t> </a:t>
            </a:r>
            <a:r>
              <a:rPr sz="2000" spc="-5" dirty="0">
                <a:solidFill>
                  <a:srgbClr val="252525"/>
                </a:solidFill>
                <a:latin typeface="Calisto MT"/>
                <a:cs typeface="Calisto MT"/>
              </a:rPr>
              <a:t>does  </a:t>
            </a:r>
            <a:r>
              <a:rPr sz="2000" spc="-10" dirty="0">
                <a:solidFill>
                  <a:srgbClr val="252525"/>
                </a:solidFill>
                <a:latin typeface="Calisto MT"/>
                <a:cs typeface="Calisto MT"/>
              </a:rPr>
              <a:t>(dynamic</a:t>
            </a:r>
            <a:r>
              <a:rPr sz="2000" dirty="0">
                <a:solidFill>
                  <a:srgbClr val="252525"/>
                </a:solidFill>
                <a:latin typeface="Calisto MT"/>
                <a:cs typeface="Calisto MT"/>
              </a:rPr>
              <a:t> </a:t>
            </a:r>
            <a:r>
              <a:rPr sz="2000" spc="-5" dirty="0">
                <a:solidFill>
                  <a:srgbClr val="252525"/>
                </a:solidFill>
                <a:latin typeface="Calisto MT"/>
                <a:cs typeface="Calisto MT"/>
              </a:rPr>
              <a:t>biometrics)</a:t>
            </a:r>
            <a:endParaRPr sz="2000">
              <a:latin typeface="Calisto MT"/>
              <a:cs typeface="Calisto MT"/>
            </a:endParaRPr>
          </a:p>
          <a:p>
            <a:pPr marL="589915" marR="5080" lvl="1" indent="-295275">
              <a:lnSpc>
                <a:spcPct val="100000"/>
              </a:lnSpc>
              <a:spcBef>
                <a:spcPts val="600"/>
              </a:spcBef>
              <a:buClr>
                <a:srgbClr val="990000"/>
              </a:buClr>
              <a:buSzPct val="75000"/>
              <a:buFont typeface="Wingdings"/>
              <a:buChar char=""/>
              <a:tabLst>
                <a:tab pos="589915" algn="l"/>
                <a:tab pos="590550" algn="l"/>
              </a:tabLst>
            </a:pPr>
            <a:r>
              <a:rPr sz="2000" spc="-5" dirty="0">
                <a:solidFill>
                  <a:srgbClr val="252525"/>
                </a:solidFill>
                <a:latin typeface="Calisto MT"/>
                <a:cs typeface="Calisto MT"/>
              </a:rPr>
              <a:t>examples </a:t>
            </a:r>
            <a:r>
              <a:rPr sz="2000" dirty="0">
                <a:solidFill>
                  <a:srgbClr val="252525"/>
                </a:solidFill>
                <a:latin typeface="Calisto MT"/>
                <a:cs typeface="Calisto MT"/>
              </a:rPr>
              <a:t>include </a:t>
            </a:r>
            <a:r>
              <a:rPr sz="2000" spc="-5" dirty="0">
                <a:solidFill>
                  <a:srgbClr val="252525"/>
                </a:solidFill>
                <a:latin typeface="Calisto MT"/>
                <a:cs typeface="Calisto MT"/>
              </a:rPr>
              <a:t>recognition  by </a:t>
            </a:r>
            <a:r>
              <a:rPr sz="2000" spc="-15" dirty="0">
                <a:solidFill>
                  <a:srgbClr val="252525"/>
                </a:solidFill>
                <a:latin typeface="Calisto MT"/>
                <a:cs typeface="Calisto MT"/>
              </a:rPr>
              <a:t>voice </a:t>
            </a:r>
            <a:r>
              <a:rPr sz="2000" dirty="0">
                <a:solidFill>
                  <a:srgbClr val="252525"/>
                </a:solidFill>
                <a:latin typeface="Calisto MT"/>
                <a:cs typeface="Calisto MT"/>
              </a:rPr>
              <a:t>pattern, </a:t>
            </a:r>
            <a:r>
              <a:rPr sz="2000" spc="-10" dirty="0">
                <a:solidFill>
                  <a:srgbClr val="252525"/>
                </a:solidFill>
                <a:latin typeface="Calisto MT"/>
                <a:cs typeface="Calisto MT"/>
              </a:rPr>
              <a:t>handwriting  </a:t>
            </a:r>
            <a:r>
              <a:rPr sz="2000" spc="-5" dirty="0">
                <a:solidFill>
                  <a:srgbClr val="252525"/>
                </a:solidFill>
                <a:latin typeface="Calisto MT"/>
                <a:cs typeface="Calisto MT"/>
              </a:rPr>
              <a:t>characteristics, </a:t>
            </a:r>
            <a:r>
              <a:rPr sz="2000" dirty="0">
                <a:solidFill>
                  <a:srgbClr val="252525"/>
                </a:solidFill>
                <a:latin typeface="Calisto MT"/>
                <a:cs typeface="Calisto MT"/>
              </a:rPr>
              <a:t>and </a:t>
            </a:r>
            <a:r>
              <a:rPr sz="2000" spc="-5" dirty="0">
                <a:solidFill>
                  <a:srgbClr val="252525"/>
                </a:solidFill>
                <a:latin typeface="Calisto MT"/>
                <a:cs typeface="Calisto MT"/>
              </a:rPr>
              <a:t>typing  </a:t>
            </a:r>
            <a:r>
              <a:rPr sz="2000" spc="-10" dirty="0">
                <a:solidFill>
                  <a:srgbClr val="252525"/>
                </a:solidFill>
                <a:latin typeface="Calisto MT"/>
                <a:cs typeface="Calisto MT"/>
              </a:rPr>
              <a:t>rhythm</a:t>
            </a:r>
            <a:endParaRPr sz="2000">
              <a:latin typeface="Calisto MT"/>
              <a:cs typeface="Calisto MT"/>
            </a:endParaRPr>
          </a:p>
        </p:txBody>
      </p:sp>
      <p:sp>
        <p:nvSpPr>
          <p:cNvPr id="9" name="object 9"/>
          <p:cNvSpPr txBox="1"/>
          <p:nvPr/>
        </p:nvSpPr>
        <p:spPr>
          <a:xfrm>
            <a:off x="983624" y="2234310"/>
            <a:ext cx="4662593" cy="3829253"/>
          </a:xfrm>
          <a:prstGeom prst="rect">
            <a:avLst/>
          </a:prstGeom>
        </p:spPr>
        <p:txBody>
          <a:bodyPr vert="horz" wrap="square" lIns="0" tIns="88900" rIns="0" bIns="0" rtlCol="0">
            <a:spAutoFit/>
          </a:bodyPr>
          <a:lstStyle/>
          <a:p>
            <a:pPr marL="294640" indent="-281940">
              <a:lnSpc>
                <a:spcPct val="100000"/>
              </a:lnSpc>
              <a:spcBef>
                <a:spcPts val="700"/>
              </a:spcBef>
              <a:buClr>
                <a:srgbClr val="990000"/>
              </a:buClr>
              <a:buSzPct val="75000"/>
              <a:buFont typeface="Wingdings"/>
              <a:buChar char=""/>
              <a:tabLst>
                <a:tab pos="294005" algn="l"/>
                <a:tab pos="294640" algn="l"/>
              </a:tabLst>
            </a:pPr>
            <a:r>
              <a:rPr sz="2000" dirty="0">
                <a:solidFill>
                  <a:srgbClr val="252525"/>
                </a:solidFill>
                <a:latin typeface="Calisto MT"/>
                <a:cs typeface="Calisto MT"/>
              </a:rPr>
              <a:t>Something the </a:t>
            </a:r>
            <a:r>
              <a:rPr sz="2000" spc="-5" dirty="0">
                <a:solidFill>
                  <a:srgbClr val="252525"/>
                </a:solidFill>
                <a:latin typeface="Calisto MT"/>
                <a:cs typeface="Calisto MT"/>
              </a:rPr>
              <a:t>individual</a:t>
            </a:r>
            <a:r>
              <a:rPr sz="2000" spc="-114" dirty="0">
                <a:solidFill>
                  <a:srgbClr val="252525"/>
                </a:solidFill>
                <a:latin typeface="Calisto MT"/>
                <a:cs typeface="Calisto MT"/>
              </a:rPr>
              <a:t> </a:t>
            </a:r>
            <a:r>
              <a:rPr sz="2000" spc="-10" dirty="0">
                <a:solidFill>
                  <a:srgbClr val="252525"/>
                </a:solidFill>
                <a:latin typeface="Calisto MT"/>
                <a:cs typeface="Calisto MT"/>
              </a:rPr>
              <a:t>knows</a:t>
            </a:r>
            <a:endParaRPr sz="2000">
              <a:latin typeface="Calisto MT"/>
              <a:cs typeface="Calisto MT"/>
            </a:endParaRPr>
          </a:p>
          <a:p>
            <a:pPr marL="590550" marR="5080" lvl="1" indent="-295910">
              <a:lnSpc>
                <a:spcPct val="100000"/>
              </a:lnSpc>
              <a:spcBef>
                <a:spcPts val="600"/>
              </a:spcBef>
              <a:buClr>
                <a:srgbClr val="990000"/>
              </a:buClr>
              <a:buSzPct val="75000"/>
              <a:buFont typeface="Wingdings"/>
              <a:buChar char=""/>
              <a:tabLst>
                <a:tab pos="589915" algn="l"/>
                <a:tab pos="591185" algn="l"/>
              </a:tabLst>
            </a:pPr>
            <a:r>
              <a:rPr sz="2000" spc="-5" dirty="0">
                <a:solidFill>
                  <a:srgbClr val="252525"/>
                </a:solidFill>
                <a:latin typeface="Calisto MT"/>
                <a:cs typeface="Calisto MT"/>
              </a:rPr>
              <a:t>examples </a:t>
            </a:r>
            <a:r>
              <a:rPr sz="2000" dirty="0">
                <a:solidFill>
                  <a:srgbClr val="252525"/>
                </a:solidFill>
                <a:latin typeface="Calisto MT"/>
                <a:cs typeface="Calisto MT"/>
              </a:rPr>
              <a:t>include a </a:t>
            </a:r>
            <a:r>
              <a:rPr sz="2000" spc="-10" dirty="0">
                <a:solidFill>
                  <a:srgbClr val="252525"/>
                </a:solidFill>
                <a:latin typeface="Calisto MT"/>
                <a:cs typeface="Calisto MT"/>
              </a:rPr>
              <a:t>password,  </a:t>
            </a:r>
            <a:r>
              <a:rPr sz="2000" dirty="0">
                <a:solidFill>
                  <a:srgbClr val="252525"/>
                </a:solidFill>
                <a:latin typeface="Calisto MT"/>
                <a:cs typeface="Calisto MT"/>
              </a:rPr>
              <a:t>a </a:t>
            </a:r>
            <a:r>
              <a:rPr sz="2000" spc="-5" dirty="0">
                <a:solidFill>
                  <a:srgbClr val="252525"/>
                </a:solidFill>
                <a:latin typeface="Calisto MT"/>
                <a:cs typeface="Calisto MT"/>
              </a:rPr>
              <a:t>personal identification  </a:t>
            </a:r>
            <a:r>
              <a:rPr sz="2000" spc="-10" dirty="0">
                <a:solidFill>
                  <a:srgbClr val="252525"/>
                </a:solidFill>
                <a:latin typeface="Calisto MT"/>
                <a:cs typeface="Calisto MT"/>
              </a:rPr>
              <a:t>number </a:t>
            </a:r>
            <a:r>
              <a:rPr sz="2000" spc="-5" dirty="0">
                <a:solidFill>
                  <a:srgbClr val="252525"/>
                </a:solidFill>
                <a:latin typeface="Calisto MT"/>
                <a:cs typeface="Calisto MT"/>
              </a:rPr>
              <a:t>(PIN), </a:t>
            </a:r>
            <a:r>
              <a:rPr sz="2000" dirty="0">
                <a:solidFill>
                  <a:srgbClr val="252525"/>
                </a:solidFill>
                <a:latin typeface="Calisto MT"/>
                <a:cs typeface="Calisto MT"/>
              </a:rPr>
              <a:t>or </a:t>
            </a:r>
            <a:r>
              <a:rPr sz="2000" spc="-10" dirty="0">
                <a:solidFill>
                  <a:srgbClr val="252525"/>
                </a:solidFill>
                <a:latin typeface="Calisto MT"/>
                <a:cs typeface="Calisto MT"/>
              </a:rPr>
              <a:t>answers </a:t>
            </a:r>
            <a:r>
              <a:rPr sz="2000" dirty="0">
                <a:solidFill>
                  <a:srgbClr val="252525"/>
                </a:solidFill>
                <a:latin typeface="Calisto MT"/>
                <a:cs typeface="Calisto MT"/>
              </a:rPr>
              <a:t>to  a </a:t>
            </a:r>
            <a:r>
              <a:rPr sz="2000" spc="-5" dirty="0">
                <a:solidFill>
                  <a:srgbClr val="252525"/>
                </a:solidFill>
                <a:latin typeface="Calisto MT"/>
                <a:cs typeface="Calisto MT"/>
              </a:rPr>
              <a:t>prearranged </a:t>
            </a:r>
            <a:r>
              <a:rPr sz="2000" dirty="0">
                <a:solidFill>
                  <a:srgbClr val="252525"/>
                </a:solidFill>
                <a:latin typeface="Calisto MT"/>
                <a:cs typeface="Calisto MT"/>
              </a:rPr>
              <a:t>set of</a:t>
            </a:r>
            <a:r>
              <a:rPr sz="2000" spc="165" dirty="0">
                <a:solidFill>
                  <a:srgbClr val="252525"/>
                </a:solidFill>
                <a:latin typeface="Calisto MT"/>
                <a:cs typeface="Calisto MT"/>
              </a:rPr>
              <a:t> </a:t>
            </a:r>
            <a:r>
              <a:rPr sz="2000" spc="-5" dirty="0">
                <a:solidFill>
                  <a:srgbClr val="252525"/>
                </a:solidFill>
                <a:latin typeface="Calisto MT"/>
                <a:cs typeface="Calisto MT"/>
              </a:rPr>
              <a:t>questions</a:t>
            </a:r>
            <a:endParaRPr sz="2000">
              <a:latin typeface="Calisto MT"/>
              <a:cs typeface="Calisto MT"/>
            </a:endParaRPr>
          </a:p>
          <a:p>
            <a:pPr lvl="1">
              <a:lnSpc>
                <a:spcPct val="100000"/>
              </a:lnSpc>
              <a:buClr>
                <a:srgbClr val="990000"/>
              </a:buClr>
              <a:buFont typeface="Wingdings"/>
              <a:buChar char=""/>
            </a:pPr>
            <a:endParaRPr sz="2400">
              <a:latin typeface="Times New Roman"/>
              <a:cs typeface="Times New Roman"/>
            </a:endParaRPr>
          </a:p>
          <a:p>
            <a:pPr marL="294640" marR="756920" indent="-281940">
              <a:lnSpc>
                <a:spcPts val="1939"/>
              </a:lnSpc>
              <a:buClr>
                <a:srgbClr val="990000"/>
              </a:buClr>
              <a:buSzPct val="75000"/>
              <a:buFont typeface="Wingdings"/>
              <a:buChar char=""/>
              <a:tabLst>
                <a:tab pos="294005" algn="l"/>
                <a:tab pos="294640" algn="l"/>
              </a:tabLst>
            </a:pPr>
            <a:r>
              <a:rPr sz="2000" smtClean="0">
                <a:solidFill>
                  <a:srgbClr val="252525"/>
                </a:solidFill>
                <a:latin typeface="Calisto MT"/>
                <a:cs typeface="Calisto MT"/>
              </a:rPr>
              <a:t>Something </a:t>
            </a:r>
            <a:r>
              <a:rPr sz="2000" dirty="0">
                <a:solidFill>
                  <a:srgbClr val="252525"/>
                </a:solidFill>
                <a:latin typeface="Calisto MT"/>
                <a:cs typeface="Calisto MT"/>
              </a:rPr>
              <a:t>the</a:t>
            </a:r>
            <a:r>
              <a:rPr sz="2000" spc="-120" dirty="0">
                <a:solidFill>
                  <a:srgbClr val="252525"/>
                </a:solidFill>
                <a:latin typeface="Calisto MT"/>
                <a:cs typeface="Calisto MT"/>
              </a:rPr>
              <a:t> </a:t>
            </a:r>
            <a:r>
              <a:rPr sz="2000" spc="-5" dirty="0">
                <a:solidFill>
                  <a:srgbClr val="252525"/>
                </a:solidFill>
                <a:latin typeface="Calisto MT"/>
                <a:cs typeface="Calisto MT"/>
              </a:rPr>
              <a:t>individual  possesses</a:t>
            </a:r>
            <a:endParaRPr sz="2000">
              <a:latin typeface="Calisto MT"/>
              <a:cs typeface="Calisto MT"/>
            </a:endParaRPr>
          </a:p>
          <a:p>
            <a:pPr marL="590550" marR="230504" lvl="1" indent="-295910">
              <a:lnSpc>
                <a:spcPct val="90100"/>
              </a:lnSpc>
              <a:spcBef>
                <a:spcPts val="575"/>
              </a:spcBef>
              <a:buClr>
                <a:srgbClr val="990000"/>
              </a:buClr>
              <a:buSzPct val="75000"/>
              <a:buFont typeface="Wingdings"/>
              <a:buChar char=""/>
              <a:tabLst>
                <a:tab pos="589915" algn="l"/>
                <a:tab pos="591185" algn="l"/>
              </a:tabLst>
            </a:pPr>
            <a:r>
              <a:rPr sz="2000" spc="-5" dirty="0">
                <a:solidFill>
                  <a:srgbClr val="252525"/>
                </a:solidFill>
                <a:latin typeface="Calisto MT"/>
                <a:cs typeface="Calisto MT"/>
              </a:rPr>
              <a:t>examples </a:t>
            </a:r>
            <a:r>
              <a:rPr sz="2000" dirty="0">
                <a:solidFill>
                  <a:srgbClr val="252525"/>
                </a:solidFill>
                <a:latin typeface="Calisto MT"/>
                <a:cs typeface="Calisto MT"/>
              </a:rPr>
              <a:t>include</a:t>
            </a:r>
            <a:r>
              <a:rPr sz="2000" spc="-85" dirty="0">
                <a:solidFill>
                  <a:srgbClr val="252525"/>
                </a:solidFill>
                <a:latin typeface="Calisto MT"/>
                <a:cs typeface="Calisto MT"/>
              </a:rPr>
              <a:t> </a:t>
            </a:r>
            <a:r>
              <a:rPr sz="2000" spc="-5" dirty="0">
                <a:solidFill>
                  <a:srgbClr val="252525"/>
                </a:solidFill>
                <a:latin typeface="Calisto MT"/>
                <a:cs typeface="Calisto MT"/>
              </a:rPr>
              <a:t>electronic  </a:t>
            </a:r>
            <a:r>
              <a:rPr sz="2000" spc="-20" dirty="0">
                <a:solidFill>
                  <a:srgbClr val="252525"/>
                </a:solidFill>
                <a:latin typeface="Calisto MT"/>
                <a:cs typeface="Calisto MT"/>
              </a:rPr>
              <a:t>keycards, </a:t>
            </a:r>
            <a:r>
              <a:rPr sz="2000" spc="0" dirty="0">
                <a:solidFill>
                  <a:srgbClr val="252525"/>
                </a:solidFill>
                <a:latin typeface="Calisto MT"/>
                <a:cs typeface="Calisto MT"/>
              </a:rPr>
              <a:t>smart </a:t>
            </a:r>
            <a:r>
              <a:rPr sz="2000" spc="-15" dirty="0">
                <a:solidFill>
                  <a:srgbClr val="252525"/>
                </a:solidFill>
                <a:latin typeface="Calisto MT"/>
                <a:cs typeface="Calisto MT"/>
              </a:rPr>
              <a:t>cards, </a:t>
            </a:r>
            <a:r>
              <a:rPr sz="2000" spc="-5" dirty="0">
                <a:solidFill>
                  <a:srgbClr val="252525"/>
                </a:solidFill>
                <a:latin typeface="Calisto MT"/>
                <a:cs typeface="Calisto MT"/>
              </a:rPr>
              <a:t>and  physical</a:t>
            </a:r>
            <a:r>
              <a:rPr sz="2000" spc="-25" dirty="0">
                <a:solidFill>
                  <a:srgbClr val="252525"/>
                </a:solidFill>
                <a:latin typeface="Calisto MT"/>
                <a:cs typeface="Calisto MT"/>
              </a:rPr>
              <a:t> </a:t>
            </a:r>
            <a:r>
              <a:rPr sz="2000" spc="-5" dirty="0">
                <a:solidFill>
                  <a:srgbClr val="252525"/>
                </a:solidFill>
                <a:latin typeface="Calisto MT"/>
                <a:cs typeface="Calisto MT"/>
              </a:rPr>
              <a:t>keys</a:t>
            </a:r>
            <a:endParaRPr sz="2000">
              <a:latin typeface="Calisto MT"/>
              <a:cs typeface="Calisto MT"/>
            </a:endParaRPr>
          </a:p>
          <a:p>
            <a:pPr marL="590550" lvl="1" indent="-295910">
              <a:lnSpc>
                <a:spcPct val="100000"/>
              </a:lnSpc>
              <a:spcBef>
                <a:spcPts val="360"/>
              </a:spcBef>
              <a:buClr>
                <a:srgbClr val="990000"/>
              </a:buClr>
              <a:buSzPct val="75000"/>
              <a:buFont typeface="Wingdings"/>
              <a:buChar char=""/>
              <a:tabLst>
                <a:tab pos="589915" algn="l"/>
                <a:tab pos="591185" algn="l"/>
              </a:tabLst>
            </a:pPr>
            <a:r>
              <a:rPr sz="2000" dirty="0">
                <a:solidFill>
                  <a:srgbClr val="252525"/>
                </a:solidFill>
                <a:latin typeface="Calisto MT"/>
                <a:cs typeface="Calisto MT"/>
              </a:rPr>
              <a:t>referred </a:t>
            </a:r>
            <a:r>
              <a:rPr sz="2000" spc="-5" dirty="0">
                <a:solidFill>
                  <a:srgbClr val="252525"/>
                </a:solidFill>
                <a:latin typeface="Calisto MT"/>
                <a:cs typeface="Calisto MT"/>
              </a:rPr>
              <a:t>to </a:t>
            </a:r>
            <a:r>
              <a:rPr sz="2000" dirty="0">
                <a:solidFill>
                  <a:srgbClr val="252525"/>
                </a:solidFill>
                <a:latin typeface="Calisto MT"/>
                <a:cs typeface="Calisto MT"/>
              </a:rPr>
              <a:t>as a</a:t>
            </a:r>
            <a:r>
              <a:rPr sz="2000" spc="-10" dirty="0">
                <a:solidFill>
                  <a:srgbClr val="252525"/>
                </a:solidFill>
                <a:latin typeface="Calisto MT"/>
                <a:cs typeface="Calisto MT"/>
              </a:rPr>
              <a:t> </a:t>
            </a:r>
            <a:r>
              <a:rPr sz="2000" b="1" i="1" dirty="0">
                <a:solidFill>
                  <a:srgbClr val="252525"/>
                </a:solidFill>
                <a:latin typeface="Calisto MT"/>
                <a:cs typeface="Calisto MT"/>
              </a:rPr>
              <a:t>token</a:t>
            </a:r>
            <a:endParaRPr sz="2000">
              <a:latin typeface="Calisto MT"/>
              <a:cs typeface="Calisto MT"/>
            </a:endParaRPr>
          </a:p>
        </p:txBody>
      </p:sp>
      <p:sp>
        <p:nvSpPr>
          <p:cNvPr id="10" name="Slide Number Placeholder 9"/>
          <p:cNvSpPr>
            <a:spLocks noGrp="1"/>
          </p:cNvSpPr>
          <p:nvPr>
            <p:ph type="sldNum" sz="quarter" idx="12"/>
          </p:nvPr>
        </p:nvSpPr>
        <p:spPr>
          <a:xfrm>
            <a:off x="1483847" y="6419135"/>
            <a:ext cx="1312025" cy="365125"/>
          </a:xfrm>
        </p:spPr>
        <p:txBody>
          <a:bodyPr/>
          <a:lstStyle/>
          <a:p>
            <a:fld id="{DA8ACAA1-99C5-4F50-B487-84519752EF36}"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866058" y="949909"/>
            <a:ext cx="5694680" cy="750847"/>
          </a:xfrm>
          <a:prstGeom prst="rect">
            <a:avLst/>
          </a:prstGeom>
        </p:spPr>
        <p:txBody>
          <a:bodyPr vert="horz" wrap="square" lIns="0" tIns="12065" rIns="0" bIns="0" rtlCol="0">
            <a:spAutoFit/>
          </a:bodyPr>
          <a:lstStyle/>
          <a:p>
            <a:pPr marL="12700">
              <a:lnSpc>
                <a:spcPct val="100000"/>
              </a:lnSpc>
              <a:spcBef>
                <a:spcPts val="95"/>
              </a:spcBef>
            </a:pPr>
            <a:r>
              <a:rPr b="1" spc="-5" dirty="0"/>
              <a:t>Access</a:t>
            </a:r>
            <a:r>
              <a:rPr b="1" spc="-45" dirty="0"/>
              <a:t> </a:t>
            </a:r>
            <a:r>
              <a:rPr b="1" spc="-10" dirty="0"/>
              <a:t>Control</a:t>
            </a:r>
          </a:p>
        </p:txBody>
      </p:sp>
      <p:sp>
        <p:nvSpPr>
          <p:cNvPr id="5" name="object 5"/>
          <p:cNvSpPr txBox="1"/>
          <p:nvPr/>
        </p:nvSpPr>
        <p:spPr>
          <a:xfrm>
            <a:off x="977121" y="1882819"/>
            <a:ext cx="10231967" cy="3367589"/>
          </a:xfrm>
          <a:prstGeom prst="rect">
            <a:avLst/>
          </a:prstGeom>
        </p:spPr>
        <p:txBody>
          <a:bodyPr vert="horz" wrap="square" lIns="0" tIns="12700" rIns="0" bIns="0" rtlCol="0">
            <a:spAutoFit/>
          </a:bodyPr>
          <a:lstStyle/>
          <a:p>
            <a:pPr marL="294640" marR="5080" indent="-281940">
              <a:lnSpc>
                <a:spcPct val="100000"/>
              </a:lnSpc>
              <a:spcBef>
                <a:spcPts val="100"/>
              </a:spcBef>
              <a:buClr>
                <a:srgbClr val="3B551A"/>
              </a:buClr>
              <a:buSzPct val="75000"/>
              <a:buFont typeface="Wingdings"/>
              <a:buChar char=""/>
              <a:tabLst>
                <a:tab pos="294005" algn="l"/>
                <a:tab pos="294640" algn="l"/>
              </a:tabLst>
            </a:pPr>
            <a:r>
              <a:rPr sz="2000" spc="-5" dirty="0">
                <a:solidFill>
                  <a:srgbClr val="252525"/>
                </a:solidFill>
                <a:latin typeface="Calisto MT"/>
                <a:cs typeface="Calisto MT"/>
              </a:rPr>
              <a:t>Implements </a:t>
            </a:r>
            <a:r>
              <a:rPr sz="2000" dirty="0">
                <a:solidFill>
                  <a:srgbClr val="252525"/>
                </a:solidFill>
                <a:latin typeface="Calisto MT"/>
                <a:cs typeface="Calisto MT"/>
              </a:rPr>
              <a:t>a security policy </a:t>
            </a:r>
            <a:r>
              <a:rPr sz="2000" spc="-5" dirty="0">
                <a:solidFill>
                  <a:srgbClr val="252525"/>
                </a:solidFill>
                <a:latin typeface="Calisto MT"/>
                <a:cs typeface="Calisto MT"/>
              </a:rPr>
              <a:t>that specifies </a:t>
            </a:r>
            <a:r>
              <a:rPr sz="2000" dirty="0">
                <a:solidFill>
                  <a:srgbClr val="252525"/>
                </a:solidFill>
                <a:latin typeface="Calisto MT"/>
                <a:cs typeface="Calisto MT"/>
              </a:rPr>
              <a:t>who </a:t>
            </a:r>
            <a:r>
              <a:rPr sz="2000" spc="-5" dirty="0">
                <a:solidFill>
                  <a:srgbClr val="252525"/>
                </a:solidFill>
                <a:latin typeface="Calisto MT"/>
                <a:cs typeface="Calisto MT"/>
              </a:rPr>
              <a:t>or </a:t>
            </a:r>
            <a:r>
              <a:rPr sz="2000" dirty="0">
                <a:solidFill>
                  <a:srgbClr val="252525"/>
                </a:solidFill>
                <a:latin typeface="Calisto MT"/>
                <a:cs typeface="Calisto MT"/>
              </a:rPr>
              <a:t>what </a:t>
            </a:r>
            <a:r>
              <a:rPr sz="2000" spc="-15" dirty="0">
                <a:solidFill>
                  <a:srgbClr val="252525"/>
                </a:solidFill>
                <a:latin typeface="Calisto MT"/>
                <a:cs typeface="Calisto MT"/>
              </a:rPr>
              <a:t>may </a:t>
            </a:r>
            <a:r>
              <a:rPr sz="2000" spc="-35" dirty="0">
                <a:solidFill>
                  <a:srgbClr val="252525"/>
                </a:solidFill>
                <a:latin typeface="Calisto MT"/>
                <a:cs typeface="Calisto MT"/>
              </a:rPr>
              <a:t>have </a:t>
            </a:r>
            <a:r>
              <a:rPr sz="2000" spc="-5" dirty="0">
                <a:solidFill>
                  <a:srgbClr val="252525"/>
                </a:solidFill>
                <a:latin typeface="Calisto MT"/>
                <a:cs typeface="Calisto MT"/>
              </a:rPr>
              <a:t>access </a:t>
            </a:r>
            <a:r>
              <a:rPr sz="2000" dirty="0">
                <a:solidFill>
                  <a:srgbClr val="252525"/>
                </a:solidFill>
                <a:latin typeface="Calisto MT"/>
                <a:cs typeface="Calisto MT"/>
              </a:rPr>
              <a:t>to  </a:t>
            </a:r>
            <a:r>
              <a:rPr sz="2000" spc="-5" dirty="0">
                <a:solidFill>
                  <a:srgbClr val="252525"/>
                </a:solidFill>
                <a:latin typeface="Calisto MT"/>
                <a:cs typeface="Calisto MT"/>
              </a:rPr>
              <a:t>each specific </a:t>
            </a:r>
            <a:r>
              <a:rPr sz="2000" dirty="0">
                <a:solidFill>
                  <a:srgbClr val="252525"/>
                </a:solidFill>
                <a:latin typeface="Calisto MT"/>
                <a:cs typeface="Calisto MT"/>
              </a:rPr>
              <a:t>system resource </a:t>
            </a:r>
            <a:r>
              <a:rPr sz="2000" spc="-5" dirty="0">
                <a:solidFill>
                  <a:srgbClr val="252525"/>
                </a:solidFill>
                <a:latin typeface="Calisto MT"/>
                <a:cs typeface="Calisto MT"/>
              </a:rPr>
              <a:t>and the type </a:t>
            </a:r>
            <a:r>
              <a:rPr sz="2000" dirty="0">
                <a:solidFill>
                  <a:srgbClr val="252525"/>
                </a:solidFill>
                <a:latin typeface="Calisto MT"/>
                <a:cs typeface="Calisto MT"/>
              </a:rPr>
              <a:t>of </a:t>
            </a:r>
            <a:r>
              <a:rPr sz="2000" spc="-5" dirty="0">
                <a:solidFill>
                  <a:srgbClr val="252525"/>
                </a:solidFill>
                <a:latin typeface="Calisto MT"/>
                <a:cs typeface="Calisto MT"/>
              </a:rPr>
              <a:t>access </a:t>
            </a:r>
            <a:r>
              <a:rPr sz="2000" dirty="0">
                <a:solidFill>
                  <a:srgbClr val="252525"/>
                </a:solidFill>
                <a:latin typeface="Calisto MT"/>
                <a:cs typeface="Calisto MT"/>
              </a:rPr>
              <a:t>that is </a:t>
            </a:r>
            <a:r>
              <a:rPr sz="2000" spc="-5" dirty="0">
                <a:solidFill>
                  <a:srgbClr val="252525"/>
                </a:solidFill>
                <a:latin typeface="Calisto MT"/>
                <a:cs typeface="Calisto MT"/>
              </a:rPr>
              <a:t>permitted </a:t>
            </a:r>
            <a:r>
              <a:rPr sz="2000" dirty="0">
                <a:solidFill>
                  <a:srgbClr val="252525"/>
                </a:solidFill>
                <a:latin typeface="Calisto MT"/>
                <a:cs typeface="Calisto MT"/>
              </a:rPr>
              <a:t>in </a:t>
            </a:r>
            <a:r>
              <a:rPr sz="2000" spc="-5" dirty="0">
                <a:solidFill>
                  <a:srgbClr val="252525"/>
                </a:solidFill>
                <a:latin typeface="Calisto MT"/>
                <a:cs typeface="Calisto MT"/>
              </a:rPr>
              <a:t>each  </a:t>
            </a:r>
            <a:r>
              <a:rPr sz="2000" dirty="0">
                <a:solidFill>
                  <a:srgbClr val="252525"/>
                </a:solidFill>
                <a:latin typeface="Calisto MT"/>
                <a:cs typeface="Calisto MT"/>
              </a:rPr>
              <a:t>instance</a:t>
            </a:r>
            <a:endParaRPr sz="2000">
              <a:latin typeface="Calisto MT"/>
              <a:cs typeface="Calisto MT"/>
            </a:endParaRPr>
          </a:p>
          <a:p>
            <a:pPr marL="294640" marR="815975" indent="-281940">
              <a:lnSpc>
                <a:spcPct val="100000"/>
              </a:lnSpc>
              <a:spcBef>
                <a:spcPts val="1800"/>
              </a:spcBef>
              <a:buClr>
                <a:srgbClr val="3B551A"/>
              </a:buClr>
              <a:buSzPct val="75000"/>
              <a:buFont typeface="Wingdings"/>
              <a:buChar char=""/>
              <a:tabLst>
                <a:tab pos="294005" algn="l"/>
                <a:tab pos="294640" algn="l"/>
              </a:tabLst>
            </a:pPr>
            <a:r>
              <a:rPr sz="2000" spc="-5" dirty="0">
                <a:solidFill>
                  <a:srgbClr val="252525"/>
                </a:solidFill>
                <a:latin typeface="Calisto MT"/>
                <a:cs typeface="Calisto MT"/>
              </a:rPr>
              <a:t>Mediates </a:t>
            </a:r>
            <a:r>
              <a:rPr sz="2000" spc="-10" dirty="0">
                <a:solidFill>
                  <a:srgbClr val="252525"/>
                </a:solidFill>
                <a:latin typeface="Calisto MT"/>
                <a:cs typeface="Calisto MT"/>
              </a:rPr>
              <a:t>between </a:t>
            </a:r>
            <a:r>
              <a:rPr sz="2000" dirty="0">
                <a:solidFill>
                  <a:srgbClr val="252525"/>
                </a:solidFill>
                <a:latin typeface="Calisto MT"/>
                <a:cs typeface="Calisto MT"/>
              </a:rPr>
              <a:t>a </a:t>
            </a:r>
            <a:r>
              <a:rPr sz="2000" spc="-5" dirty="0">
                <a:solidFill>
                  <a:srgbClr val="252525"/>
                </a:solidFill>
                <a:latin typeface="Calisto MT"/>
                <a:cs typeface="Calisto MT"/>
              </a:rPr>
              <a:t>user </a:t>
            </a:r>
            <a:r>
              <a:rPr sz="2000" dirty="0">
                <a:solidFill>
                  <a:srgbClr val="252525"/>
                </a:solidFill>
                <a:latin typeface="Calisto MT"/>
                <a:cs typeface="Calisto MT"/>
              </a:rPr>
              <a:t>and </a:t>
            </a:r>
            <a:r>
              <a:rPr sz="2000" spc="-5" dirty="0">
                <a:solidFill>
                  <a:srgbClr val="252525"/>
                </a:solidFill>
                <a:latin typeface="Calisto MT"/>
                <a:cs typeface="Calisto MT"/>
              </a:rPr>
              <a:t>system </a:t>
            </a:r>
            <a:r>
              <a:rPr sz="2000" spc="-10" dirty="0">
                <a:solidFill>
                  <a:srgbClr val="252525"/>
                </a:solidFill>
                <a:latin typeface="Calisto MT"/>
                <a:cs typeface="Calisto MT"/>
              </a:rPr>
              <a:t>resources, </a:t>
            </a:r>
            <a:r>
              <a:rPr sz="2000" spc="-5" dirty="0">
                <a:solidFill>
                  <a:srgbClr val="252525"/>
                </a:solidFill>
                <a:latin typeface="Calisto MT"/>
                <a:cs typeface="Calisto MT"/>
              </a:rPr>
              <a:t>such </a:t>
            </a:r>
            <a:r>
              <a:rPr sz="2000" dirty="0">
                <a:solidFill>
                  <a:srgbClr val="252525"/>
                </a:solidFill>
                <a:latin typeface="Calisto MT"/>
                <a:cs typeface="Calisto MT"/>
              </a:rPr>
              <a:t>as </a:t>
            </a:r>
            <a:r>
              <a:rPr sz="2000" spc="-10" dirty="0">
                <a:solidFill>
                  <a:srgbClr val="252525"/>
                </a:solidFill>
                <a:latin typeface="Calisto MT"/>
                <a:cs typeface="Calisto MT"/>
              </a:rPr>
              <a:t>applications,  </a:t>
            </a:r>
            <a:r>
              <a:rPr sz="2000" dirty="0">
                <a:solidFill>
                  <a:srgbClr val="252525"/>
                </a:solidFill>
                <a:latin typeface="Calisto MT"/>
                <a:cs typeface="Calisto MT"/>
              </a:rPr>
              <a:t>operating </a:t>
            </a:r>
            <a:r>
              <a:rPr sz="2000" spc="-10" dirty="0">
                <a:solidFill>
                  <a:srgbClr val="252525"/>
                </a:solidFill>
                <a:latin typeface="Calisto MT"/>
                <a:cs typeface="Calisto MT"/>
              </a:rPr>
              <a:t>systems, </a:t>
            </a:r>
            <a:r>
              <a:rPr sz="2000" spc="-15" dirty="0">
                <a:solidFill>
                  <a:srgbClr val="252525"/>
                </a:solidFill>
                <a:latin typeface="Calisto MT"/>
                <a:cs typeface="Calisto MT"/>
              </a:rPr>
              <a:t>firewalls, </a:t>
            </a:r>
            <a:r>
              <a:rPr sz="2000" spc="-10" dirty="0">
                <a:solidFill>
                  <a:srgbClr val="252525"/>
                </a:solidFill>
                <a:latin typeface="Calisto MT"/>
                <a:cs typeface="Calisto MT"/>
              </a:rPr>
              <a:t>routers, files, </a:t>
            </a:r>
            <a:r>
              <a:rPr sz="2000" dirty="0">
                <a:solidFill>
                  <a:srgbClr val="252525"/>
                </a:solidFill>
                <a:latin typeface="Calisto MT"/>
                <a:cs typeface="Calisto MT"/>
              </a:rPr>
              <a:t>and</a:t>
            </a:r>
            <a:r>
              <a:rPr sz="2000" spc="-105" dirty="0">
                <a:solidFill>
                  <a:srgbClr val="252525"/>
                </a:solidFill>
                <a:latin typeface="Calisto MT"/>
                <a:cs typeface="Calisto MT"/>
              </a:rPr>
              <a:t> </a:t>
            </a:r>
            <a:r>
              <a:rPr sz="2000" spc="-5" dirty="0">
                <a:solidFill>
                  <a:srgbClr val="252525"/>
                </a:solidFill>
                <a:latin typeface="Calisto MT"/>
                <a:cs typeface="Calisto MT"/>
              </a:rPr>
              <a:t>databases</a:t>
            </a:r>
            <a:endParaRPr sz="2000">
              <a:latin typeface="Calisto MT"/>
              <a:cs typeface="Calisto MT"/>
            </a:endParaRPr>
          </a:p>
          <a:p>
            <a:pPr>
              <a:lnSpc>
                <a:spcPct val="100000"/>
              </a:lnSpc>
              <a:spcBef>
                <a:spcPts val="45"/>
              </a:spcBef>
              <a:buClr>
                <a:srgbClr val="3B551A"/>
              </a:buClr>
              <a:buFont typeface="Wingdings"/>
              <a:buChar char=""/>
            </a:pPr>
            <a:endParaRPr sz="2400">
              <a:latin typeface="Times New Roman"/>
              <a:cs typeface="Times New Roman"/>
            </a:endParaRPr>
          </a:p>
          <a:p>
            <a:pPr marL="294640" indent="-281940">
              <a:lnSpc>
                <a:spcPct val="100000"/>
              </a:lnSpc>
              <a:buClr>
                <a:srgbClr val="3B551A"/>
              </a:buClr>
              <a:buSzPct val="75000"/>
              <a:buFont typeface="Wingdings"/>
              <a:buChar char=""/>
              <a:tabLst>
                <a:tab pos="294005" algn="l"/>
                <a:tab pos="294640" algn="l"/>
              </a:tabLst>
            </a:pPr>
            <a:r>
              <a:rPr sz="2000" dirty="0">
                <a:solidFill>
                  <a:srgbClr val="252525"/>
                </a:solidFill>
                <a:latin typeface="Calisto MT"/>
                <a:cs typeface="Calisto MT"/>
              </a:rPr>
              <a:t>A </a:t>
            </a:r>
            <a:r>
              <a:rPr sz="2000" spc="-5" dirty="0">
                <a:solidFill>
                  <a:srgbClr val="252525"/>
                </a:solidFill>
                <a:latin typeface="Calisto MT"/>
                <a:cs typeface="Calisto MT"/>
              </a:rPr>
              <a:t>security administrator maintains an authorization database that</a:t>
            </a:r>
            <a:r>
              <a:rPr sz="2000" spc="-40" dirty="0">
                <a:solidFill>
                  <a:srgbClr val="252525"/>
                </a:solidFill>
                <a:latin typeface="Calisto MT"/>
                <a:cs typeface="Calisto MT"/>
              </a:rPr>
              <a:t> </a:t>
            </a:r>
            <a:r>
              <a:rPr sz="2000" spc="-5" dirty="0">
                <a:solidFill>
                  <a:srgbClr val="252525"/>
                </a:solidFill>
                <a:latin typeface="Calisto MT"/>
                <a:cs typeface="Calisto MT"/>
              </a:rPr>
              <a:t>specifies</a:t>
            </a:r>
            <a:endParaRPr sz="2000">
              <a:latin typeface="Calisto MT"/>
              <a:cs typeface="Calisto MT"/>
            </a:endParaRPr>
          </a:p>
          <a:p>
            <a:pPr marL="294005">
              <a:lnSpc>
                <a:spcPct val="100000"/>
              </a:lnSpc>
            </a:pPr>
            <a:r>
              <a:rPr sz="2000" dirty="0">
                <a:solidFill>
                  <a:srgbClr val="252525"/>
                </a:solidFill>
                <a:latin typeface="Calisto MT"/>
                <a:cs typeface="Calisto MT"/>
              </a:rPr>
              <a:t>what </a:t>
            </a:r>
            <a:r>
              <a:rPr sz="2000" spc="-5" dirty="0">
                <a:solidFill>
                  <a:srgbClr val="252525"/>
                </a:solidFill>
                <a:latin typeface="Calisto MT"/>
                <a:cs typeface="Calisto MT"/>
              </a:rPr>
              <a:t>type </a:t>
            </a:r>
            <a:r>
              <a:rPr sz="2000" dirty="0">
                <a:solidFill>
                  <a:srgbClr val="252525"/>
                </a:solidFill>
                <a:latin typeface="Calisto MT"/>
                <a:cs typeface="Calisto MT"/>
              </a:rPr>
              <a:t>of </a:t>
            </a:r>
            <a:r>
              <a:rPr sz="2000" spc="-5" dirty="0">
                <a:solidFill>
                  <a:srgbClr val="252525"/>
                </a:solidFill>
                <a:latin typeface="Calisto MT"/>
                <a:cs typeface="Calisto MT"/>
              </a:rPr>
              <a:t>access </a:t>
            </a:r>
            <a:r>
              <a:rPr sz="2000" dirty="0">
                <a:solidFill>
                  <a:srgbClr val="252525"/>
                </a:solidFill>
                <a:latin typeface="Calisto MT"/>
                <a:cs typeface="Calisto MT"/>
              </a:rPr>
              <a:t>to which resources is </a:t>
            </a:r>
            <a:r>
              <a:rPr sz="2000" spc="-15" dirty="0">
                <a:solidFill>
                  <a:srgbClr val="252525"/>
                </a:solidFill>
                <a:latin typeface="Calisto MT"/>
                <a:cs typeface="Calisto MT"/>
              </a:rPr>
              <a:t>allowed </a:t>
            </a:r>
            <a:r>
              <a:rPr sz="2000" spc="-5" dirty="0">
                <a:solidFill>
                  <a:srgbClr val="252525"/>
                </a:solidFill>
                <a:latin typeface="Calisto MT"/>
                <a:cs typeface="Calisto MT"/>
              </a:rPr>
              <a:t>for this</a:t>
            </a:r>
            <a:r>
              <a:rPr sz="2000" spc="114" dirty="0">
                <a:solidFill>
                  <a:srgbClr val="252525"/>
                </a:solidFill>
                <a:latin typeface="Calisto MT"/>
                <a:cs typeface="Calisto MT"/>
              </a:rPr>
              <a:t> </a:t>
            </a:r>
            <a:r>
              <a:rPr sz="2000" spc="-5" dirty="0">
                <a:solidFill>
                  <a:srgbClr val="252525"/>
                </a:solidFill>
                <a:latin typeface="Calisto MT"/>
                <a:cs typeface="Calisto MT"/>
              </a:rPr>
              <a:t>user</a:t>
            </a:r>
            <a:endParaRPr sz="2000">
              <a:latin typeface="Calisto MT"/>
              <a:cs typeface="Calisto MT"/>
            </a:endParaRPr>
          </a:p>
          <a:p>
            <a:pPr marL="873760" marR="477520" lvl="1" indent="-283210">
              <a:lnSpc>
                <a:spcPct val="100000"/>
              </a:lnSpc>
              <a:spcBef>
                <a:spcPts val="610"/>
              </a:spcBef>
              <a:buClr>
                <a:srgbClr val="3B551A"/>
              </a:buClr>
              <a:buSzPct val="75000"/>
              <a:buFont typeface="Wingdings"/>
              <a:buChar char=""/>
              <a:tabLst>
                <a:tab pos="873760" algn="l"/>
                <a:tab pos="874394" algn="l"/>
              </a:tabLst>
            </a:pPr>
            <a:r>
              <a:rPr spc="-10" dirty="0">
                <a:solidFill>
                  <a:srgbClr val="252525"/>
                </a:solidFill>
                <a:latin typeface="Calisto MT"/>
                <a:cs typeface="Calisto MT"/>
              </a:rPr>
              <a:t>the access </a:t>
            </a:r>
            <a:r>
              <a:rPr spc="-5" dirty="0">
                <a:solidFill>
                  <a:srgbClr val="252525"/>
                </a:solidFill>
                <a:latin typeface="Calisto MT"/>
                <a:cs typeface="Calisto MT"/>
              </a:rPr>
              <a:t>control function consults this database to determine </a:t>
            </a:r>
            <a:r>
              <a:rPr spc="-10" dirty="0">
                <a:solidFill>
                  <a:srgbClr val="252525"/>
                </a:solidFill>
                <a:latin typeface="Calisto MT"/>
                <a:cs typeface="Calisto MT"/>
              </a:rPr>
              <a:t>whether </a:t>
            </a:r>
            <a:r>
              <a:rPr spc="-5" dirty="0">
                <a:solidFill>
                  <a:srgbClr val="252525"/>
                </a:solidFill>
                <a:latin typeface="Calisto MT"/>
                <a:cs typeface="Calisto MT"/>
              </a:rPr>
              <a:t>to  grant</a:t>
            </a:r>
            <a:r>
              <a:rPr spc="25" dirty="0">
                <a:solidFill>
                  <a:srgbClr val="252525"/>
                </a:solidFill>
                <a:latin typeface="Calisto MT"/>
                <a:cs typeface="Calisto MT"/>
              </a:rPr>
              <a:t> </a:t>
            </a:r>
            <a:r>
              <a:rPr spc="-10" dirty="0">
                <a:solidFill>
                  <a:srgbClr val="252525"/>
                </a:solidFill>
                <a:latin typeface="Calisto MT"/>
                <a:cs typeface="Calisto MT"/>
              </a:rPr>
              <a:t>access</a:t>
            </a:r>
            <a:endParaRPr>
              <a:latin typeface="Calisto MT"/>
              <a:cs typeface="Calisto MT"/>
            </a:endParaRPr>
          </a:p>
          <a:p>
            <a:pPr lvl="1">
              <a:lnSpc>
                <a:spcPct val="100000"/>
              </a:lnSpc>
              <a:spcBef>
                <a:spcPts val="10"/>
              </a:spcBef>
              <a:buClr>
                <a:srgbClr val="3B551A"/>
              </a:buClr>
              <a:buFont typeface="Wingdings"/>
              <a:buChar char=""/>
            </a:pPr>
            <a:endParaRPr sz="1600">
              <a:latin typeface="Times New Roman"/>
              <a:cs typeface="Times New Roman"/>
            </a:endParaRPr>
          </a:p>
          <a:p>
            <a:pPr marL="294640" marR="17145" indent="-281940">
              <a:lnSpc>
                <a:spcPct val="100000"/>
              </a:lnSpc>
              <a:buClr>
                <a:srgbClr val="3B551A"/>
              </a:buClr>
              <a:buSzPct val="75000"/>
              <a:buFont typeface="Wingdings"/>
              <a:buChar char=""/>
              <a:tabLst>
                <a:tab pos="294005" algn="l"/>
                <a:tab pos="294640" algn="l"/>
              </a:tabLst>
            </a:pPr>
            <a:r>
              <a:rPr sz="2000" dirty="0">
                <a:solidFill>
                  <a:srgbClr val="252525"/>
                </a:solidFill>
                <a:latin typeface="Calisto MT"/>
                <a:cs typeface="Calisto MT"/>
              </a:rPr>
              <a:t>An </a:t>
            </a:r>
            <a:r>
              <a:rPr sz="2000" spc="-5" dirty="0">
                <a:solidFill>
                  <a:srgbClr val="252525"/>
                </a:solidFill>
                <a:latin typeface="Calisto MT"/>
                <a:cs typeface="Calisto MT"/>
              </a:rPr>
              <a:t>auditing function monitors </a:t>
            </a:r>
            <a:r>
              <a:rPr sz="2000" dirty="0">
                <a:solidFill>
                  <a:srgbClr val="252525"/>
                </a:solidFill>
                <a:latin typeface="Calisto MT"/>
                <a:cs typeface="Calisto MT"/>
              </a:rPr>
              <a:t>and keeps a </a:t>
            </a:r>
            <a:r>
              <a:rPr sz="2000" spc="-5" dirty="0">
                <a:solidFill>
                  <a:srgbClr val="252525"/>
                </a:solidFill>
                <a:latin typeface="Calisto MT"/>
                <a:cs typeface="Calisto MT"/>
              </a:rPr>
              <a:t>record </a:t>
            </a:r>
            <a:r>
              <a:rPr sz="2000" dirty="0">
                <a:solidFill>
                  <a:srgbClr val="252525"/>
                </a:solidFill>
                <a:latin typeface="Calisto MT"/>
                <a:cs typeface="Calisto MT"/>
              </a:rPr>
              <a:t>of user </a:t>
            </a:r>
            <a:r>
              <a:rPr sz="2000" spc="-5" dirty="0">
                <a:solidFill>
                  <a:srgbClr val="252525"/>
                </a:solidFill>
                <a:latin typeface="Calisto MT"/>
                <a:cs typeface="Calisto MT"/>
              </a:rPr>
              <a:t>accesses </a:t>
            </a:r>
            <a:r>
              <a:rPr sz="2000" dirty="0">
                <a:solidFill>
                  <a:srgbClr val="252525"/>
                </a:solidFill>
                <a:latin typeface="Calisto MT"/>
                <a:cs typeface="Calisto MT"/>
              </a:rPr>
              <a:t>to </a:t>
            </a:r>
            <a:r>
              <a:rPr sz="2000" spc="-5" dirty="0">
                <a:solidFill>
                  <a:srgbClr val="252525"/>
                </a:solidFill>
                <a:latin typeface="Calisto MT"/>
                <a:cs typeface="Calisto MT"/>
              </a:rPr>
              <a:t>system  </a:t>
            </a:r>
            <a:r>
              <a:rPr sz="2000" dirty="0">
                <a:solidFill>
                  <a:srgbClr val="252525"/>
                </a:solidFill>
                <a:latin typeface="Calisto MT"/>
                <a:cs typeface="Calisto MT"/>
              </a:rPr>
              <a:t>resources</a:t>
            </a:r>
            <a:endParaRPr sz="2000">
              <a:latin typeface="Calisto MT"/>
              <a:cs typeface="Calisto MT"/>
            </a:endParaRPr>
          </a:p>
        </p:txBody>
      </p:sp>
      <p:sp>
        <p:nvSpPr>
          <p:cNvPr id="6" name="Slide Number Placeholder 5"/>
          <p:cNvSpPr>
            <a:spLocks noGrp="1"/>
          </p:cNvSpPr>
          <p:nvPr>
            <p:ph type="sldNum" sz="quarter" idx="12"/>
          </p:nvPr>
        </p:nvSpPr>
        <p:spPr/>
        <p:txBody>
          <a:bodyPr/>
          <a:lstStyle/>
          <a:p>
            <a:fld id="{DA8ACAA1-99C5-4F50-B487-84519752EF36}"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5064</TotalTime>
  <Words>4416</Words>
  <Application>Microsoft Office PowerPoint</Application>
  <PresentationFormat>Custom</PresentationFormat>
  <Paragraphs>440</Paragraphs>
  <Slides>52</Slides>
  <Notes>1</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Retrospect</vt:lpstr>
      <vt:lpstr>COMPUTER  SECURITY</vt:lpstr>
      <vt:lpstr>Operating System Security –  System Access Threats</vt:lpstr>
      <vt:lpstr>Intruders</vt:lpstr>
      <vt:lpstr>Malicious Software</vt:lpstr>
      <vt:lpstr>Countermeasures</vt:lpstr>
      <vt:lpstr>IDS Components</vt:lpstr>
      <vt:lpstr>Authentication</vt:lpstr>
      <vt:lpstr>Means of Authentication</vt:lpstr>
      <vt:lpstr>Access Control</vt:lpstr>
      <vt:lpstr>Firewalls</vt:lpstr>
      <vt:lpstr>Operating Systems  Hardening</vt:lpstr>
      <vt:lpstr>Operating System Installation: Initial Setup and Patching</vt:lpstr>
      <vt:lpstr>Remove Unnecessary Services,  Applications, and Protocols</vt:lpstr>
      <vt:lpstr>Configure Users, Groups, and  Authentication</vt:lpstr>
      <vt:lpstr>Configure Resource Controls</vt:lpstr>
      <vt:lpstr>Install Additional Security  Controls</vt:lpstr>
      <vt:lpstr>Test  the System Security</vt:lpstr>
      <vt:lpstr>Security Maintenance</vt:lpstr>
      <vt:lpstr>Logging</vt:lpstr>
      <vt:lpstr>Data Backup and Archive</vt:lpstr>
      <vt:lpstr>Access Control Scheme</vt:lpstr>
      <vt:lpstr>Web Security</vt:lpstr>
      <vt:lpstr>What can Web users do?</vt:lpstr>
      <vt:lpstr>Web Security: Terminologies</vt:lpstr>
      <vt:lpstr>KeyLoggers:</vt:lpstr>
      <vt:lpstr>Keylogger Prevention :</vt:lpstr>
      <vt:lpstr>Aspects of data Security</vt:lpstr>
      <vt:lpstr>Web Security Issues</vt:lpstr>
      <vt:lpstr>Phishing</vt:lpstr>
      <vt:lpstr>Take Action</vt:lpstr>
      <vt:lpstr>Database System Security</vt:lpstr>
      <vt:lpstr>Overview</vt:lpstr>
      <vt:lpstr>Security risk to database includes</vt:lpstr>
      <vt:lpstr>Definition of Database Security</vt:lpstr>
      <vt:lpstr>Database Security Concepts</vt:lpstr>
      <vt:lpstr>Threats to database</vt:lpstr>
      <vt:lpstr>SQL Injection</vt:lpstr>
      <vt:lpstr>Unauthorized Access</vt:lpstr>
      <vt:lpstr>Password cracking</vt:lpstr>
      <vt:lpstr>Network Eavesdropping</vt:lpstr>
      <vt:lpstr>Diagrammatic Representation</vt:lpstr>
      <vt:lpstr>Methods of securing the database</vt:lpstr>
      <vt:lpstr>Security of the database through FIREWALLS</vt:lpstr>
      <vt:lpstr>How Database FIREWALL works</vt:lpstr>
      <vt:lpstr>Diagrammatic Representation</vt:lpstr>
      <vt:lpstr>Advantages of using FIREWALL</vt:lpstr>
      <vt:lpstr>Security of the database Through Abstraction</vt:lpstr>
      <vt:lpstr>How data Encryption Works</vt:lpstr>
      <vt:lpstr>Advantages of Data Encryption</vt:lpstr>
      <vt:lpstr>Authorization</vt:lpstr>
      <vt:lpstr>Privileges in Database</vt:lpstr>
      <vt:lpstr>Privilege To Grant Privileges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Distributed Denial of Service: Taxonomies of Attacks, Tools and Countermeasures</dc:title>
  <dc:creator>sirak tadesse</dc:creator>
  <cp:lastModifiedBy>PADAMAJA</cp:lastModifiedBy>
  <cp:revision>524</cp:revision>
  <dcterms:created xsi:type="dcterms:W3CDTF">2017-06-06T04:56:39Z</dcterms:created>
  <dcterms:modified xsi:type="dcterms:W3CDTF">2020-06-03T06:15:41Z</dcterms:modified>
</cp:coreProperties>
</file>