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57"/>
  </p:notesMasterIdLst>
  <p:sldIdLst>
    <p:sldId id="256" r:id="rId2"/>
    <p:sldId id="263"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307" r:id="rId47"/>
    <p:sldId id="308" r:id="rId48"/>
    <p:sldId id="309" r:id="rId49"/>
    <p:sldId id="310" r:id="rId50"/>
    <p:sldId id="311" r:id="rId51"/>
    <p:sldId id="312" r:id="rId52"/>
    <p:sldId id="313" r:id="rId53"/>
    <p:sldId id="314" r:id="rId54"/>
    <p:sldId id="315" r:id="rId55"/>
    <p:sldId id="316" r:id="rId56"/>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053" autoAdjust="0"/>
    <p:restoredTop sz="94103" autoAdjust="0"/>
  </p:normalViewPr>
  <p:slideViewPr>
    <p:cSldViewPr snapToGrid="0">
      <p:cViewPr varScale="1">
        <p:scale>
          <a:sx n="74" d="100"/>
          <a:sy n="74" d="100"/>
        </p:scale>
        <p:origin x="-120" y="-9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3737FEB4-173B-48C9-9480-E9D180AA5C5F}" type="datetimeFigureOut">
              <a:rPr lang="en-US" smtClean="0"/>
              <a:pPr/>
              <a:t>6/3/2020</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2D2AC4AA-764C-4D2D-901E-56FD74DC10DA}" type="slidenum">
              <a:rPr lang="en-US" smtClean="0"/>
              <a:pPr/>
              <a:t>‹#›</a:t>
            </a:fld>
            <a:endParaRPr lang="en-US"/>
          </a:p>
        </p:txBody>
      </p:sp>
    </p:spTree>
    <p:extLst>
      <p:ext uri="{BB962C8B-B14F-4D97-AF65-F5344CB8AC3E}">
        <p14:creationId xmlns:p14="http://schemas.microsoft.com/office/powerpoint/2010/main" xmlns="" val="4003368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2AC4AA-764C-4D2D-901E-56FD74DC10DA}" type="slidenum">
              <a:rPr lang="en-US" smtClean="0"/>
              <a:pPr/>
              <a:t>1</a:t>
            </a:fld>
            <a:endParaRPr lang="en-US"/>
          </a:p>
        </p:txBody>
      </p:sp>
    </p:spTree>
    <p:extLst>
      <p:ext uri="{BB962C8B-B14F-4D97-AF65-F5344CB8AC3E}">
        <p14:creationId xmlns:p14="http://schemas.microsoft.com/office/powerpoint/2010/main" xmlns="" val="1312198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317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a:xfrm>
            <a:off x="1110026" y="6431915"/>
            <a:ext cx="1312025" cy="365125"/>
          </a:xfrm>
        </p:spPr>
        <p:txBody>
          <a:bodyPr/>
          <a:lstStyle/>
          <a:p>
            <a:fld id="{DA8ACAA1-99C5-4F50-B487-84519752EF36}"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58736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C2A0F7-6F69-4A36-934A-F0D75A072B28}" type="datetime1">
              <a:rPr lang="en-US" smtClean="0"/>
              <a:pPr/>
              <a:t>6/3/2020</a:t>
            </a:fld>
            <a:endParaRPr lang="en-US"/>
          </a:p>
        </p:txBody>
      </p:sp>
      <p:sp>
        <p:nvSpPr>
          <p:cNvPr id="6" name="Slide Number Placeholder 5"/>
          <p:cNvSpPr>
            <a:spLocks noGrp="1"/>
          </p:cNvSpPr>
          <p:nvPr>
            <p:ph type="sldNum" sz="quarter" idx="12"/>
          </p:nvPr>
        </p:nvSpPr>
        <p:spPr/>
        <p:txBody>
          <a:bodyPr/>
          <a:lstStyle/>
          <a:p>
            <a:fld id="{DA8ACAA1-99C5-4F50-B487-84519752EF36}" type="slidenum">
              <a:rPr lang="en-US" smtClean="0"/>
              <a:pPr/>
              <a:t>‹#›</a:t>
            </a:fld>
            <a:endParaRPr lang="en-US"/>
          </a:p>
        </p:txBody>
      </p:sp>
    </p:spTree>
    <p:extLst>
      <p:ext uri="{BB962C8B-B14F-4D97-AF65-F5344CB8AC3E}">
        <p14:creationId xmlns:p14="http://schemas.microsoft.com/office/powerpoint/2010/main" xmlns="" val="3635714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F32939-2ABF-452B-9FA8-C8707317502D}" type="datetime1">
              <a:rPr lang="en-US" smtClean="0"/>
              <a:pPr/>
              <a:t>6/3/2020</a:t>
            </a:fld>
            <a:endParaRPr lang="en-US"/>
          </a:p>
        </p:txBody>
      </p:sp>
      <p:sp>
        <p:nvSpPr>
          <p:cNvPr id="6" name="Slide Number Placeholder 5"/>
          <p:cNvSpPr>
            <a:spLocks noGrp="1"/>
          </p:cNvSpPr>
          <p:nvPr>
            <p:ph type="sldNum" sz="quarter" idx="12"/>
          </p:nvPr>
        </p:nvSpPr>
        <p:spPr/>
        <p:txBody>
          <a:bodyPr/>
          <a:lstStyle/>
          <a:p>
            <a:fld id="{DA8ACAA1-99C5-4F50-B487-84519752EF36}" type="slidenum">
              <a:rPr lang="en-US" smtClean="0"/>
              <a:pPr/>
              <a:t>‹#›</a:t>
            </a:fld>
            <a:endParaRPr lang="en-US"/>
          </a:p>
        </p:txBody>
      </p:sp>
    </p:spTree>
    <p:extLst>
      <p:ext uri="{BB962C8B-B14F-4D97-AF65-F5344CB8AC3E}">
        <p14:creationId xmlns:p14="http://schemas.microsoft.com/office/powerpoint/2010/main" xmlns="" val="3961861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176875"/>
            <a:ext cx="10058400" cy="1450757"/>
          </a:xfrm>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1195370" y="6431915"/>
            <a:ext cx="1312025" cy="365125"/>
          </a:xfrm>
        </p:spPr>
        <p:txBody>
          <a:bodyPr/>
          <a:lstStyle/>
          <a:p>
            <a:fld id="{DA8ACAA1-99C5-4F50-B487-84519752EF36}" type="slidenum">
              <a:rPr lang="en-US" smtClean="0"/>
              <a:pPr/>
              <a:t>‹#›</a:t>
            </a:fld>
            <a:endParaRPr lang="en-US"/>
          </a:p>
        </p:txBody>
      </p:sp>
      <p:pic>
        <p:nvPicPr>
          <p:cNvPr id="7" name="Picture 6" descr="securityService.png"/>
          <p:cNvPicPr>
            <a:picLocks noChangeAspect="1"/>
          </p:cNvPicPr>
          <p:nvPr userDrawn="1"/>
        </p:nvPicPr>
        <p:blipFill>
          <a:blip r:embed="rId2"/>
          <a:stretch>
            <a:fillRect/>
          </a:stretch>
        </p:blipFill>
        <p:spPr>
          <a:xfrm>
            <a:off x="9735703" y="304799"/>
            <a:ext cx="1350348" cy="1254193"/>
          </a:xfrm>
          <a:prstGeom prst="rect">
            <a:avLst/>
          </a:prstGeom>
        </p:spPr>
      </p:pic>
    </p:spTree>
    <p:extLst>
      <p:ext uri="{BB962C8B-B14F-4D97-AF65-F5344CB8AC3E}">
        <p14:creationId xmlns:p14="http://schemas.microsoft.com/office/powerpoint/2010/main" xmlns="" val="603664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6CD1E8-FADA-4525-B219-1878FD6D3A53}" type="datetime1">
              <a:rPr lang="en-US" smtClean="0"/>
              <a:pPr/>
              <a:t>6/3/2020</a:t>
            </a:fld>
            <a:endParaRPr lang="en-US"/>
          </a:p>
        </p:txBody>
      </p:sp>
      <p:sp>
        <p:nvSpPr>
          <p:cNvPr id="6" name="Slide Number Placeholder 5"/>
          <p:cNvSpPr>
            <a:spLocks noGrp="1"/>
          </p:cNvSpPr>
          <p:nvPr>
            <p:ph type="sldNum" sz="quarter" idx="12"/>
          </p:nvPr>
        </p:nvSpPr>
        <p:spPr/>
        <p:txBody>
          <a:bodyPr/>
          <a:lstStyle/>
          <a:p>
            <a:fld id="{DA8ACAA1-99C5-4F50-B487-84519752EF36}"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971375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29104B-3533-4262-8A2E-8EE96C67AD96}" type="datetime1">
              <a:rPr lang="en-US" smtClean="0"/>
              <a:pPr/>
              <a:t>6/3/2020</a:t>
            </a:fld>
            <a:endParaRPr lang="en-US"/>
          </a:p>
        </p:txBody>
      </p:sp>
      <p:sp>
        <p:nvSpPr>
          <p:cNvPr id="7" name="Slide Number Placeholder 6"/>
          <p:cNvSpPr>
            <a:spLocks noGrp="1"/>
          </p:cNvSpPr>
          <p:nvPr>
            <p:ph type="sldNum" sz="quarter" idx="12"/>
          </p:nvPr>
        </p:nvSpPr>
        <p:spPr/>
        <p:txBody>
          <a:bodyPr/>
          <a:lstStyle/>
          <a:p>
            <a:fld id="{DA8ACAA1-99C5-4F50-B487-84519752EF36}" type="slidenum">
              <a:rPr lang="en-US" smtClean="0"/>
              <a:pPr/>
              <a:t>‹#›</a:t>
            </a:fld>
            <a:endParaRPr lang="en-US"/>
          </a:p>
        </p:txBody>
      </p:sp>
      <p:pic>
        <p:nvPicPr>
          <p:cNvPr id="9" name="Picture 8" descr="securityService.png"/>
          <p:cNvPicPr>
            <a:picLocks noChangeAspect="1"/>
          </p:cNvPicPr>
          <p:nvPr userDrawn="1"/>
        </p:nvPicPr>
        <p:blipFill>
          <a:blip r:embed="rId2"/>
          <a:stretch>
            <a:fillRect/>
          </a:stretch>
        </p:blipFill>
        <p:spPr>
          <a:xfrm>
            <a:off x="9735703" y="377951"/>
            <a:ext cx="1350348" cy="1254193"/>
          </a:xfrm>
          <a:prstGeom prst="rect">
            <a:avLst/>
          </a:prstGeom>
        </p:spPr>
      </p:pic>
    </p:spTree>
    <p:extLst>
      <p:ext uri="{BB962C8B-B14F-4D97-AF65-F5344CB8AC3E}">
        <p14:creationId xmlns:p14="http://schemas.microsoft.com/office/powerpoint/2010/main" xmlns="" val="1038389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a:xfrm>
            <a:off x="1183178" y="6444107"/>
            <a:ext cx="1312025" cy="365125"/>
          </a:xfrm>
        </p:spPr>
        <p:txBody>
          <a:bodyPr/>
          <a:lstStyle/>
          <a:p>
            <a:fld id="{DA8ACAA1-99C5-4F50-B487-84519752EF36}" type="slidenum">
              <a:rPr lang="en-US" smtClean="0"/>
              <a:pPr/>
              <a:t>‹#›</a:t>
            </a:fld>
            <a:endParaRPr lang="en-US"/>
          </a:p>
        </p:txBody>
      </p:sp>
    </p:spTree>
    <p:extLst>
      <p:ext uri="{BB962C8B-B14F-4D97-AF65-F5344CB8AC3E}">
        <p14:creationId xmlns:p14="http://schemas.microsoft.com/office/powerpoint/2010/main" xmlns="" val="1525357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97280" y="213451"/>
            <a:ext cx="10058400" cy="145075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CEC2673-6B35-4922-9DE2-AACB6FAF3861}" type="datetime1">
              <a:rPr lang="en-US" smtClean="0"/>
              <a:pPr/>
              <a:t>6/3/2020</a:t>
            </a:fld>
            <a:endParaRPr lang="en-US"/>
          </a:p>
        </p:txBody>
      </p:sp>
      <p:sp>
        <p:nvSpPr>
          <p:cNvPr id="5" name="Slide Number Placeholder 4"/>
          <p:cNvSpPr>
            <a:spLocks noGrp="1"/>
          </p:cNvSpPr>
          <p:nvPr>
            <p:ph type="sldNum" sz="quarter" idx="12"/>
          </p:nvPr>
        </p:nvSpPr>
        <p:spPr/>
        <p:txBody>
          <a:bodyPr/>
          <a:lstStyle/>
          <a:p>
            <a:fld id="{DA8ACAA1-99C5-4F50-B487-84519752EF36}" type="slidenum">
              <a:rPr lang="en-US" smtClean="0"/>
              <a:pPr/>
              <a:t>‹#›</a:t>
            </a:fld>
            <a:endParaRPr lang="en-US"/>
          </a:p>
        </p:txBody>
      </p:sp>
    </p:spTree>
    <p:extLst>
      <p:ext uri="{BB962C8B-B14F-4D97-AF65-F5344CB8AC3E}">
        <p14:creationId xmlns:p14="http://schemas.microsoft.com/office/powerpoint/2010/main" xmlns="" val="295154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Slide Number Placeholder 8"/>
          <p:cNvSpPr>
            <a:spLocks noGrp="1"/>
          </p:cNvSpPr>
          <p:nvPr>
            <p:ph type="sldNum" sz="quarter" idx="12"/>
          </p:nvPr>
        </p:nvSpPr>
        <p:spPr>
          <a:xfrm>
            <a:off x="1660829" y="6419135"/>
            <a:ext cx="1312025" cy="365125"/>
          </a:xfrm>
        </p:spPr>
        <p:txBody>
          <a:bodyPr/>
          <a:lstStyle/>
          <a:p>
            <a:fld id="{DA8ACAA1-99C5-4F50-B487-84519752EF36}" type="slidenum">
              <a:rPr lang="en-US" smtClean="0"/>
              <a:pPr/>
              <a:t>‹#›</a:t>
            </a:fld>
            <a:endParaRPr lang="en-US"/>
          </a:p>
        </p:txBody>
      </p:sp>
    </p:spTree>
    <p:extLst>
      <p:ext uri="{BB962C8B-B14F-4D97-AF65-F5344CB8AC3E}">
        <p14:creationId xmlns:p14="http://schemas.microsoft.com/office/powerpoint/2010/main" xmlns="" val="2438307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E0D3CDF-1033-44C8-9DD1-BB74141B4E84}" type="datetime1">
              <a:rPr lang="en-US" smtClean="0"/>
              <a:pPr/>
              <a:t>6/3/2020</a:t>
            </a:fld>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A8ACAA1-99C5-4F50-B487-84519752EF36}" type="slidenum">
              <a:rPr lang="en-US" smtClean="0"/>
              <a:pPr/>
              <a:t>‹#›</a:t>
            </a:fld>
            <a:endParaRPr lang="en-US"/>
          </a:p>
        </p:txBody>
      </p:sp>
    </p:spTree>
    <p:extLst>
      <p:ext uri="{BB962C8B-B14F-4D97-AF65-F5344CB8AC3E}">
        <p14:creationId xmlns:p14="http://schemas.microsoft.com/office/powerpoint/2010/main" xmlns="" val="1681742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501666-B8F3-4AF1-91C6-F423EE36DBFB}" type="datetime1">
              <a:rPr lang="en-US" smtClean="0"/>
              <a:pPr/>
              <a:t>6/3/2020</a:t>
            </a:fld>
            <a:endParaRPr lang="en-US"/>
          </a:p>
        </p:txBody>
      </p:sp>
      <p:sp>
        <p:nvSpPr>
          <p:cNvPr id="7" name="Slide Number Placeholder 6"/>
          <p:cNvSpPr>
            <a:spLocks noGrp="1"/>
          </p:cNvSpPr>
          <p:nvPr>
            <p:ph type="sldNum" sz="quarter" idx="12"/>
          </p:nvPr>
        </p:nvSpPr>
        <p:spPr/>
        <p:txBody>
          <a:bodyPr/>
          <a:lstStyle/>
          <a:p>
            <a:fld id="{DA8ACAA1-99C5-4F50-B487-84519752EF36}" type="slidenum">
              <a:rPr lang="en-US" smtClean="0"/>
              <a:pPr/>
              <a:t>‹#›</a:t>
            </a:fld>
            <a:endParaRPr lang="en-US"/>
          </a:p>
        </p:txBody>
      </p:sp>
    </p:spTree>
    <p:extLst>
      <p:ext uri="{BB962C8B-B14F-4D97-AF65-F5344CB8AC3E}">
        <p14:creationId xmlns:p14="http://schemas.microsoft.com/office/powerpoint/2010/main" xmlns="" val="935538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DAC2049-3251-45F6-BF6A-817A1E32FA4B}" type="datetime1">
              <a:rPr lang="en-US" smtClean="0"/>
              <a:pPr/>
              <a:t>6/3/2020</a:t>
            </a:fld>
            <a:endParaRPr lang="en-US"/>
          </a:p>
        </p:txBody>
      </p:sp>
      <p:sp>
        <p:nvSpPr>
          <p:cNvPr id="6" name="Slide Number Placeholder 5"/>
          <p:cNvSpPr>
            <a:spLocks noGrp="1"/>
          </p:cNvSpPr>
          <p:nvPr>
            <p:ph type="sldNum" sz="quarter" idx="4"/>
          </p:nvPr>
        </p:nvSpPr>
        <p:spPr>
          <a:xfrm>
            <a:off x="7486442" y="6435401"/>
            <a:ext cx="1312025" cy="365125"/>
          </a:xfrm>
          <a:prstGeom prst="rect">
            <a:avLst/>
          </a:prstGeom>
        </p:spPr>
        <p:txBody>
          <a:bodyPr vert="horz" lIns="91440" tIns="45720" rIns="91440" bIns="45720" rtlCol="0" anchor="ctr"/>
          <a:lstStyle>
            <a:lvl1pPr algn="r">
              <a:defRPr sz="1050">
                <a:solidFill>
                  <a:srgbClr val="FFFFFF"/>
                </a:solidFill>
              </a:defRPr>
            </a:lvl1pPr>
          </a:lstStyle>
          <a:p>
            <a:fld id="{DA8ACAA1-99C5-4F50-B487-84519752EF36}"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03778035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2.xml"/><Relationship Id="rId5" Type="http://schemas.openxmlformats.org/officeDocument/2006/relationships/image" Target="../media/image6.wmf"/><Relationship Id="rId4" Type="http://schemas.openxmlformats.org/officeDocument/2006/relationships/image" Target="../media/image5.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computer.howstuffworks.com/web-server.htm" TargetMode="External"/><Relationship Id="rId2" Type="http://schemas.openxmlformats.org/officeDocument/2006/relationships/hyperlink" Target="http://computer.howstuffworks.com/encryption4.htm" TargetMode="External"/><Relationship Id="rId1" Type="http://schemas.openxmlformats.org/officeDocument/2006/relationships/slideLayout" Target="../slideLayouts/slideLayout2.xml"/><Relationship Id="rId5" Type="http://schemas.openxmlformats.org/officeDocument/2006/relationships/hyperlink" Target="http://computer.howstuffworks.com/internet/basics/google-tool.htm" TargetMode="External"/><Relationship Id="rId4" Type="http://schemas.openxmlformats.org/officeDocument/2006/relationships/hyperlink" Target="http://money.howstuffworks.com/paypal.htm"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5427022" y="2648196"/>
            <a:ext cx="5728657" cy="1676915"/>
          </a:xfrm>
        </p:spPr>
        <p:txBody>
          <a:bodyPr>
            <a:noAutofit/>
          </a:bodyPr>
          <a:lstStyle/>
          <a:p>
            <a:pPr algn="ctr"/>
            <a:r>
              <a:rPr lang="en-US" sz="4400" b="1" dirty="0" smtClean="0"/>
              <a:t>COMPUTER </a:t>
            </a:r>
            <a:r>
              <a:rPr lang="en-US" sz="4400" b="1" dirty="0" smtClean="0"/>
              <a:t> </a:t>
            </a:r>
            <a:r>
              <a:rPr lang="en-US" sz="4400" b="1" dirty="0" smtClean="0"/>
              <a:t>SECURITY</a:t>
            </a:r>
            <a:endParaRPr lang="en-US" sz="4400" b="1" dirty="0"/>
          </a:p>
        </p:txBody>
      </p:sp>
      <p:sp>
        <p:nvSpPr>
          <p:cNvPr id="5" name="Slide Number Placeholder 4"/>
          <p:cNvSpPr>
            <a:spLocks noGrp="1"/>
          </p:cNvSpPr>
          <p:nvPr>
            <p:ph type="sldNum" sz="quarter" idx="12"/>
          </p:nvPr>
        </p:nvSpPr>
        <p:spPr/>
        <p:txBody>
          <a:bodyPr/>
          <a:lstStyle/>
          <a:p>
            <a:fld id="{DA8ACAA1-99C5-4F50-B487-84519752EF36}" type="slidenum">
              <a:rPr lang="en-US" smtClean="0"/>
              <a:pPr/>
              <a:t>1</a:t>
            </a:fld>
            <a:endParaRPr lang="en-US" dirty="0"/>
          </a:p>
        </p:txBody>
      </p:sp>
      <p:pic>
        <p:nvPicPr>
          <p:cNvPr id="9" name="Picture 8" descr="securityService.png"/>
          <p:cNvPicPr>
            <a:picLocks noChangeAspect="1"/>
          </p:cNvPicPr>
          <p:nvPr/>
        </p:nvPicPr>
        <p:blipFill>
          <a:blip r:embed="rId3"/>
          <a:stretch>
            <a:fillRect/>
          </a:stretch>
        </p:blipFill>
        <p:spPr>
          <a:xfrm>
            <a:off x="1420759" y="431709"/>
            <a:ext cx="4101588" cy="3809524"/>
          </a:xfrm>
          <a:prstGeom prst="rect">
            <a:avLst/>
          </a:prstGeom>
        </p:spPr>
      </p:pic>
      <p:sp>
        <p:nvSpPr>
          <p:cNvPr id="10" name="Subtitle 9"/>
          <p:cNvSpPr>
            <a:spLocks noGrp="1"/>
          </p:cNvSpPr>
          <p:nvPr>
            <p:ph type="subTitle" idx="1"/>
          </p:nvPr>
        </p:nvSpPr>
        <p:spPr/>
        <p:txBody>
          <a:bodyPr/>
          <a:lstStyle/>
          <a:p>
            <a:pPr algn="ctr"/>
            <a:r>
              <a:rPr lang="en-US" b="1" dirty="0" smtClean="0"/>
              <a:t>UNIT-5: base number theory, Public key </a:t>
            </a:r>
            <a:r>
              <a:rPr lang="en-US" b="1" dirty="0" err="1" smtClean="0"/>
              <a:t>encryption,rsa</a:t>
            </a:r>
            <a:endParaRPr lang="en-US" b="1" dirty="0"/>
          </a:p>
        </p:txBody>
      </p:sp>
    </p:spTree>
    <p:extLst>
      <p:ext uri="{BB962C8B-B14F-4D97-AF65-F5344CB8AC3E}">
        <p14:creationId xmlns:p14="http://schemas.microsoft.com/office/powerpoint/2010/main" xmlns="" val="15110695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12290" name="Content Placeholder 2"/>
          <p:cNvSpPr>
            <a:spLocks noGrp="1"/>
          </p:cNvSpPr>
          <p:nvPr>
            <p:ph idx="1"/>
          </p:nvPr>
        </p:nvSpPr>
        <p:spPr/>
        <p:txBody>
          <a:bodyPr/>
          <a:lstStyle/>
          <a:p>
            <a:pPr algn="just">
              <a:buFont typeface="Arial" charset="0"/>
              <a:buNone/>
            </a:pPr>
            <a:r>
              <a:rPr lang="en-US" sz="2400" smtClean="0"/>
              <a:t>  also, because all nonzero integers divide 0, we have gcd(a, 0) = |a|.</a:t>
            </a:r>
          </a:p>
          <a:p>
            <a:pPr algn="just">
              <a:buFont typeface="Arial" charset="0"/>
              <a:buNone/>
            </a:pPr>
            <a:endParaRPr lang="en-US" sz="2400" smtClean="0"/>
          </a:p>
          <a:p>
            <a:pPr algn="just">
              <a:buFont typeface="Arial" charset="0"/>
              <a:buNone/>
            </a:pPr>
            <a:r>
              <a:rPr lang="en-US" sz="2400" smtClean="0"/>
              <a:t>we stated that two integers a and b are relatively prime if their only common positive integer factor is 1.</a:t>
            </a:r>
          </a:p>
          <a:p>
            <a:pPr algn="just">
              <a:buFont typeface="Arial" charset="0"/>
              <a:buNone/>
            </a:pPr>
            <a:endParaRPr lang="en-US" sz="2400" smtClean="0"/>
          </a:p>
          <a:p>
            <a:pPr algn="just">
              <a:buFont typeface="Arial" charset="0"/>
              <a:buNone/>
            </a:pPr>
            <a:r>
              <a:rPr lang="en-US" sz="2400" smtClean="0"/>
              <a:t> This is equivalent to saying that a and b are relatively prime if gcd(a, b) = 1.</a:t>
            </a:r>
          </a:p>
          <a:p>
            <a:pPr algn="just">
              <a:buFont typeface="Arial" charset="0"/>
              <a:buNone/>
            </a:pPr>
            <a:endParaRPr lang="en-US" sz="2400" smtClean="0"/>
          </a:p>
        </p:txBody>
      </p:sp>
      <p:sp>
        <p:nvSpPr>
          <p:cNvPr id="12291" name="Slide Number Placeholder 3"/>
          <p:cNvSpPr>
            <a:spLocks noGrp="1"/>
          </p:cNvSpPr>
          <p:nvPr>
            <p:ph type="sldNum" sz="quarter" idx="12"/>
          </p:nvPr>
        </p:nvSpPr>
        <p:spPr>
          <a:noFill/>
        </p:spPr>
        <p:txBody>
          <a:bodyPr/>
          <a:lstStyle/>
          <a:p>
            <a:fld id="{A8EF87AA-DD0C-43EB-8F3F-E84AB3C53216}" type="slidenum">
              <a:rPr lang="en-US" smtClean="0">
                <a:latin typeface="Times New Roman" pitchFamily="18" charset="0"/>
              </a:rPr>
              <a:pPr/>
              <a:t>10</a:t>
            </a:fld>
            <a:endParaRPr lang="en-US" smtClean="0">
              <a:latin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987552" y="1856232"/>
            <a:ext cx="10058400" cy="3962400"/>
          </a:xfrm>
          <a:prstGeom prst="rect">
            <a:avLst/>
          </a:prstGeom>
          <a:solidFill>
            <a:srgbClr val="C0C0C0">
              <a:alpha val="30196"/>
            </a:srgbClr>
          </a:solidFill>
          <a:ln w="9525">
            <a:solidFill>
              <a:srgbClr val="000000"/>
            </a:solidFill>
            <a:miter lim="800000"/>
            <a:headEnd/>
            <a:tailEnd/>
          </a:ln>
        </p:spPr>
        <p:txBody>
          <a:bodyPr/>
          <a:lstStyle/>
          <a:p>
            <a:pPr>
              <a:spcAft>
                <a:spcPts val="1000"/>
              </a:spcAft>
            </a:pPr>
            <a:r>
              <a:rPr lang="en-US" sz="2800">
                <a:latin typeface="Calibri" pitchFamily="34" charset="0"/>
              </a:rPr>
              <a:t>8 and 15 are </a:t>
            </a:r>
            <a:r>
              <a:rPr lang="en-US" sz="2800" b="1">
                <a:latin typeface="Calibri" pitchFamily="34" charset="0"/>
              </a:rPr>
              <a:t>Relatively Prime</a:t>
            </a:r>
            <a:r>
              <a:rPr lang="en-US" sz="2800">
                <a:latin typeface="Calibri" pitchFamily="34" charset="0"/>
              </a:rPr>
              <a:t> </a:t>
            </a:r>
          </a:p>
          <a:p>
            <a:pPr>
              <a:spcAft>
                <a:spcPts val="1000"/>
              </a:spcAft>
            </a:pPr>
            <a:r>
              <a:rPr lang="en-US" sz="2800">
                <a:latin typeface="Calibri" pitchFamily="34" charset="0"/>
              </a:rPr>
              <a:t>because the positive divisors of 8 are 1, 2, 4, and 8, </a:t>
            </a:r>
          </a:p>
          <a:p>
            <a:pPr>
              <a:spcAft>
                <a:spcPts val="1000"/>
              </a:spcAft>
            </a:pPr>
            <a:r>
              <a:rPr lang="en-US" sz="2800">
                <a:latin typeface="Calibri" pitchFamily="34" charset="0"/>
              </a:rPr>
              <a:t>and the positive divisors of 15 are 1, 3, 5, and 15, </a:t>
            </a:r>
          </a:p>
          <a:p>
            <a:pPr>
              <a:spcAft>
                <a:spcPts val="1000"/>
              </a:spcAft>
            </a:pPr>
            <a:r>
              <a:rPr lang="en-US" sz="2800">
                <a:latin typeface="Calibri" pitchFamily="34" charset="0"/>
              </a:rPr>
              <a:t>so 1 is the only integer on both lists.</a:t>
            </a:r>
            <a:endParaRPr lang="en-US" sz="2800"/>
          </a:p>
        </p:txBody>
      </p:sp>
      <p:sp>
        <p:nvSpPr>
          <p:cNvPr id="4" name="Title 3"/>
          <p:cNvSpPr>
            <a:spLocks noGrp="1"/>
          </p:cNvSpPr>
          <p:nvPr>
            <p:ph type="title"/>
          </p:nvPr>
        </p:nvSpPr>
        <p:spPr/>
        <p:txBody>
          <a:bodyPr/>
          <a:lstStyle/>
          <a:p>
            <a:endParaRPr lang="en-US"/>
          </a:p>
        </p:txBody>
      </p:sp>
      <p:sp>
        <p:nvSpPr>
          <p:cNvPr id="13315" name="Slide Number Placeholder 2"/>
          <p:cNvSpPr>
            <a:spLocks noGrp="1"/>
          </p:cNvSpPr>
          <p:nvPr>
            <p:ph type="sldNum" sz="quarter" idx="12"/>
          </p:nvPr>
        </p:nvSpPr>
        <p:spPr>
          <a:noFill/>
        </p:spPr>
        <p:txBody>
          <a:bodyPr/>
          <a:lstStyle/>
          <a:p>
            <a:fld id="{34395092-736D-4C9C-B4DE-094F87DE7097}" type="slidenum">
              <a:rPr lang="en-US" smtClean="0">
                <a:latin typeface="Times New Roman" pitchFamily="18" charset="0"/>
              </a:rPr>
              <a:pPr/>
              <a:t>11</a:t>
            </a:fld>
            <a:endParaRPr lang="en-US" smtClean="0">
              <a:latin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z="4000" smtClean="0"/>
              <a:t>Finding the Greatest Common Divisor ( GCD )</a:t>
            </a:r>
          </a:p>
        </p:txBody>
      </p:sp>
      <p:sp>
        <p:nvSpPr>
          <p:cNvPr id="14339" name="Content Placeholder 2"/>
          <p:cNvSpPr>
            <a:spLocks noGrp="1"/>
          </p:cNvSpPr>
          <p:nvPr>
            <p:ph idx="1"/>
          </p:nvPr>
        </p:nvSpPr>
        <p:spPr/>
        <p:txBody>
          <a:bodyPr/>
          <a:lstStyle/>
          <a:p>
            <a:pPr algn="just">
              <a:buFont typeface="Arial" charset="0"/>
              <a:buNone/>
            </a:pPr>
            <a:r>
              <a:rPr lang="en-US" sz="2400" smtClean="0"/>
              <a:t>Euclid’s algorithm is based on the following theorem: for any nonnegative integer a and any positive integer b,</a:t>
            </a:r>
          </a:p>
          <a:p>
            <a:pPr algn="just">
              <a:buFont typeface="Arial" charset="0"/>
              <a:buNone/>
            </a:pPr>
            <a:r>
              <a:rPr lang="en-US" sz="2400" smtClean="0"/>
              <a:t>	gcd(a, b) = gcd(b, a mod b)	-------- (1)</a:t>
            </a:r>
          </a:p>
          <a:p>
            <a:pPr algn="just">
              <a:buFont typeface="Arial" charset="0"/>
              <a:buNone/>
            </a:pPr>
            <a:r>
              <a:rPr lang="en-US" sz="2400" smtClean="0"/>
              <a:t>gcd(55, 22) = gcd(22, 55 mod 22) = gcd(22,11) = 11</a:t>
            </a:r>
          </a:p>
          <a:p>
            <a:pPr algn="just">
              <a:buFont typeface="Arial" charset="0"/>
              <a:buNone/>
            </a:pPr>
            <a:r>
              <a:rPr lang="en-US" sz="2400" smtClean="0"/>
              <a:t>Euclid’s algorithm made repeated use of Equation (1) to determine the greatest common divisor, as follows. The algorithm assumes a &gt; b &gt; 0. It is acceptable to restrict the algorithm to positive integers because gcd(a, b) = gcd(|a|, |b|).</a:t>
            </a:r>
          </a:p>
          <a:p>
            <a:pPr algn="just">
              <a:buFont typeface="Arial" charset="0"/>
              <a:buNone/>
            </a:pPr>
            <a:endParaRPr lang="en-US" sz="2400" smtClean="0"/>
          </a:p>
        </p:txBody>
      </p:sp>
      <p:sp>
        <p:nvSpPr>
          <p:cNvPr id="14340" name="Slide Number Placeholder 3"/>
          <p:cNvSpPr>
            <a:spLocks noGrp="1"/>
          </p:cNvSpPr>
          <p:nvPr>
            <p:ph type="sldNum" sz="quarter" idx="12"/>
          </p:nvPr>
        </p:nvSpPr>
        <p:spPr>
          <a:noFill/>
        </p:spPr>
        <p:txBody>
          <a:bodyPr/>
          <a:lstStyle/>
          <a:p>
            <a:fld id="{1416C1F0-892B-430F-86A1-0CC9E15EE726}" type="slidenum">
              <a:rPr lang="en-US" smtClean="0">
                <a:latin typeface="Times New Roman" pitchFamily="18" charset="0"/>
              </a:rPr>
              <a:pPr/>
              <a:t>12</a:t>
            </a:fld>
            <a:endParaRPr lang="en-US" smtClean="0">
              <a:latin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None/>
              <a:defRPr/>
            </a:pPr>
            <a:r>
              <a:rPr lang="en-US" dirty="0" smtClean="0"/>
              <a:t>EUCLID(a, b)</a:t>
            </a:r>
          </a:p>
          <a:p>
            <a:pPr marL="514350" indent="-514350" fontAlgn="auto">
              <a:spcAft>
                <a:spcPts val="0"/>
              </a:spcAft>
              <a:buFont typeface="+mj-lt"/>
              <a:buAutoNum type="arabicPeriod"/>
              <a:defRPr/>
            </a:pPr>
            <a:r>
              <a:rPr lang="en-US" dirty="0" smtClean="0"/>
              <a:t>A </a:t>
            </a:r>
            <a:r>
              <a:rPr lang="en-US" dirty="0" smtClean="0">
                <a:sym typeface="Wingdings 3"/>
              </a:rPr>
              <a:t></a:t>
            </a:r>
            <a:r>
              <a:rPr lang="en-US" dirty="0" smtClean="0"/>
              <a:t> a; B </a:t>
            </a:r>
            <a:r>
              <a:rPr lang="en-US" dirty="0" smtClean="0">
                <a:sym typeface="Wingdings 3"/>
              </a:rPr>
              <a:t></a:t>
            </a:r>
            <a:r>
              <a:rPr lang="en-US" dirty="0" smtClean="0"/>
              <a:t> b</a:t>
            </a:r>
          </a:p>
          <a:p>
            <a:pPr marL="514350" indent="-514350" fontAlgn="auto">
              <a:spcAft>
                <a:spcPts val="0"/>
              </a:spcAft>
              <a:buFont typeface="+mj-lt"/>
              <a:buAutoNum type="arabicPeriod"/>
              <a:defRPr/>
            </a:pPr>
            <a:r>
              <a:rPr lang="en-US" b="1" dirty="0" smtClean="0"/>
              <a:t>if</a:t>
            </a:r>
            <a:r>
              <a:rPr lang="en-US" dirty="0" smtClean="0"/>
              <a:t> B = 0	</a:t>
            </a:r>
            <a:r>
              <a:rPr lang="en-US" b="1" dirty="0" smtClean="0"/>
              <a:t>return </a:t>
            </a:r>
            <a:r>
              <a:rPr lang="en-US" dirty="0" smtClean="0"/>
              <a:t>a</a:t>
            </a:r>
          </a:p>
          <a:p>
            <a:pPr marL="514350" indent="-514350" fontAlgn="auto">
              <a:spcAft>
                <a:spcPts val="0"/>
              </a:spcAft>
              <a:buFont typeface="+mj-lt"/>
              <a:buAutoNum type="arabicPeriod"/>
              <a:defRPr/>
            </a:pPr>
            <a:r>
              <a:rPr lang="en-US" dirty="0" smtClean="0"/>
              <a:t>R = A mod B</a:t>
            </a:r>
          </a:p>
          <a:p>
            <a:pPr marL="514350" indent="-514350" fontAlgn="auto">
              <a:spcAft>
                <a:spcPts val="0"/>
              </a:spcAft>
              <a:buFont typeface="+mj-lt"/>
              <a:buAutoNum type="arabicPeriod"/>
              <a:defRPr/>
            </a:pPr>
            <a:r>
              <a:rPr lang="en-US" dirty="0" smtClean="0"/>
              <a:t>A </a:t>
            </a:r>
            <a:r>
              <a:rPr lang="en-US" dirty="0" smtClean="0">
                <a:sym typeface="Wingdings 3"/>
              </a:rPr>
              <a:t></a:t>
            </a:r>
            <a:r>
              <a:rPr lang="en-US" dirty="0" smtClean="0"/>
              <a:t> B</a:t>
            </a:r>
          </a:p>
          <a:p>
            <a:pPr marL="514350" indent="-514350" fontAlgn="auto">
              <a:spcAft>
                <a:spcPts val="0"/>
              </a:spcAft>
              <a:buFont typeface="+mj-lt"/>
              <a:buAutoNum type="arabicPeriod"/>
              <a:defRPr/>
            </a:pPr>
            <a:r>
              <a:rPr lang="en-US" dirty="0" smtClean="0"/>
              <a:t>B </a:t>
            </a:r>
            <a:r>
              <a:rPr lang="en-US" dirty="0" smtClean="0">
                <a:sym typeface="Wingdings 3"/>
              </a:rPr>
              <a:t></a:t>
            </a:r>
            <a:r>
              <a:rPr lang="en-US" dirty="0" smtClean="0"/>
              <a:t> R</a:t>
            </a:r>
          </a:p>
          <a:p>
            <a:pPr marL="514350" indent="-514350" fontAlgn="auto">
              <a:spcAft>
                <a:spcPts val="0"/>
              </a:spcAft>
              <a:buFont typeface="+mj-lt"/>
              <a:buAutoNum type="arabicPeriod"/>
              <a:defRPr/>
            </a:pPr>
            <a:r>
              <a:rPr lang="en-US" b="1" dirty="0" err="1" smtClean="0"/>
              <a:t>goto</a:t>
            </a:r>
            <a:r>
              <a:rPr lang="en-US" dirty="0" smtClean="0"/>
              <a:t> step 2 </a:t>
            </a:r>
          </a:p>
          <a:p>
            <a:pPr fontAlgn="auto">
              <a:spcAft>
                <a:spcPts val="0"/>
              </a:spcAft>
              <a:buFont typeface="Arial" pitchFamily="34" charset="0"/>
              <a:buChar char="•"/>
              <a:defRPr/>
            </a:pPr>
            <a:endParaRPr lang="en-US" dirty="0" smtClean="0"/>
          </a:p>
        </p:txBody>
      </p:sp>
      <p:sp>
        <p:nvSpPr>
          <p:cNvPr id="15363" name="Slide Number Placeholder 3"/>
          <p:cNvSpPr>
            <a:spLocks noGrp="1"/>
          </p:cNvSpPr>
          <p:nvPr>
            <p:ph type="sldNum" sz="quarter" idx="12"/>
          </p:nvPr>
        </p:nvSpPr>
        <p:spPr>
          <a:noFill/>
        </p:spPr>
        <p:txBody>
          <a:bodyPr/>
          <a:lstStyle/>
          <a:p>
            <a:fld id="{20E36E4C-57F1-4D1E-80E6-2504ED0889A1}" type="slidenum">
              <a:rPr lang="en-US" smtClean="0">
                <a:latin typeface="Times New Roman" pitchFamily="18" charset="0"/>
              </a:rPr>
              <a:pPr/>
              <a:t>13</a:t>
            </a:fld>
            <a:endParaRPr lang="en-US" smtClean="0">
              <a:latin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16386" name="Content Placeholder 2"/>
          <p:cNvSpPr>
            <a:spLocks noGrp="1"/>
          </p:cNvSpPr>
          <p:nvPr>
            <p:ph idx="1"/>
          </p:nvPr>
        </p:nvSpPr>
        <p:spPr/>
        <p:txBody>
          <a:bodyPr/>
          <a:lstStyle/>
          <a:p>
            <a:pPr algn="just">
              <a:buFont typeface="Arial" charset="0"/>
              <a:buNone/>
            </a:pPr>
            <a:r>
              <a:rPr lang="en-US" sz="2800" smtClean="0"/>
              <a:t>It is easy to determine the greatest common divisor of two positive integers if we express each integer as the product of power of primes.</a:t>
            </a:r>
          </a:p>
          <a:p>
            <a:pPr>
              <a:buFont typeface="Arial" charset="0"/>
              <a:buChar char="•"/>
            </a:pPr>
            <a:endParaRPr lang="en-US" sz="2800" smtClean="0"/>
          </a:p>
          <a:p>
            <a:pPr>
              <a:buFont typeface="Arial" charset="0"/>
              <a:buNone/>
            </a:pPr>
            <a:endParaRPr lang="en-US" sz="2800" smtClean="0"/>
          </a:p>
        </p:txBody>
      </p:sp>
      <p:sp>
        <p:nvSpPr>
          <p:cNvPr id="16388" name="Slide Number Placeholder 3"/>
          <p:cNvSpPr>
            <a:spLocks noGrp="1"/>
          </p:cNvSpPr>
          <p:nvPr>
            <p:ph type="sldNum" sz="quarter" idx="12"/>
          </p:nvPr>
        </p:nvSpPr>
        <p:spPr>
          <a:noFill/>
        </p:spPr>
        <p:txBody>
          <a:bodyPr/>
          <a:lstStyle/>
          <a:p>
            <a:fld id="{CBF677C1-2168-4AF0-BE41-27917DE5B9DC}" type="slidenum">
              <a:rPr lang="en-US" smtClean="0">
                <a:latin typeface="Times New Roman" pitchFamily="18" charset="0"/>
              </a:rPr>
              <a:pPr/>
              <a:t>14</a:t>
            </a:fld>
            <a:endParaRPr lang="en-US" smtClean="0">
              <a:latin typeface="Times New Roman" pitchFamily="18" charset="0"/>
            </a:endParaRPr>
          </a:p>
        </p:txBody>
      </p:sp>
      <p:sp>
        <p:nvSpPr>
          <p:cNvPr id="16387" name="Text Box 2"/>
          <p:cNvSpPr txBox="1">
            <a:spLocks noChangeArrowheads="1"/>
          </p:cNvSpPr>
          <p:nvPr/>
        </p:nvSpPr>
        <p:spPr bwMode="auto">
          <a:xfrm>
            <a:off x="1698752" y="3340608"/>
            <a:ext cx="8737600" cy="1828800"/>
          </a:xfrm>
          <a:prstGeom prst="rect">
            <a:avLst/>
          </a:prstGeom>
          <a:solidFill>
            <a:srgbClr val="C0C0C0">
              <a:alpha val="30196"/>
            </a:srgbClr>
          </a:solidFill>
          <a:ln w="9525">
            <a:solidFill>
              <a:srgbClr val="000000"/>
            </a:solidFill>
            <a:miter lim="800000"/>
            <a:headEnd/>
            <a:tailEnd/>
          </a:ln>
        </p:spPr>
        <p:txBody>
          <a:bodyPr/>
          <a:lstStyle/>
          <a:p>
            <a:pPr>
              <a:spcAft>
                <a:spcPts val="1000"/>
              </a:spcAft>
            </a:pPr>
            <a:r>
              <a:rPr lang="en-US" sz="1100" dirty="0"/>
              <a:t>		</a:t>
            </a:r>
            <a:r>
              <a:rPr lang="en-US" sz="3200" dirty="0">
                <a:latin typeface="Calibri" pitchFamily="34" charset="0"/>
              </a:rPr>
              <a:t>300 = 2</a:t>
            </a:r>
            <a:r>
              <a:rPr lang="en-US" sz="3200" baseline="30000" dirty="0">
                <a:latin typeface="Calibri" pitchFamily="34" charset="0"/>
              </a:rPr>
              <a:t>2</a:t>
            </a:r>
            <a:r>
              <a:rPr lang="en-US" sz="3200" dirty="0">
                <a:latin typeface="Calibri" pitchFamily="34" charset="0"/>
              </a:rPr>
              <a:t> * 3</a:t>
            </a:r>
            <a:r>
              <a:rPr lang="en-US" sz="3200" baseline="30000" dirty="0">
                <a:latin typeface="Calibri" pitchFamily="34" charset="0"/>
              </a:rPr>
              <a:t>1</a:t>
            </a:r>
            <a:r>
              <a:rPr lang="en-US" sz="3200" dirty="0">
                <a:latin typeface="Calibri" pitchFamily="34" charset="0"/>
              </a:rPr>
              <a:t> * 5</a:t>
            </a:r>
            <a:r>
              <a:rPr lang="en-US" sz="3200" baseline="30000" dirty="0">
                <a:latin typeface="Calibri" pitchFamily="34" charset="0"/>
              </a:rPr>
              <a:t>2</a:t>
            </a:r>
            <a:endParaRPr lang="en-US" sz="3200" dirty="0"/>
          </a:p>
          <a:p>
            <a:pPr>
              <a:spcAft>
                <a:spcPts val="1000"/>
              </a:spcAft>
            </a:pPr>
            <a:r>
              <a:rPr lang="en-US" sz="3200" dirty="0"/>
              <a:t>		</a:t>
            </a:r>
            <a:r>
              <a:rPr lang="en-US" sz="3200" dirty="0">
                <a:latin typeface="Calibri" pitchFamily="34" charset="0"/>
              </a:rPr>
              <a:t> 18 = 2</a:t>
            </a:r>
            <a:r>
              <a:rPr lang="en-US" sz="3200" baseline="30000" dirty="0">
                <a:latin typeface="Calibri" pitchFamily="34" charset="0"/>
              </a:rPr>
              <a:t>1</a:t>
            </a:r>
            <a:r>
              <a:rPr lang="en-US" sz="3200" dirty="0">
                <a:latin typeface="Calibri" pitchFamily="34" charset="0"/>
              </a:rPr>
              <a:t> * 3</a:t>
            </a:r>
            <a:r>
              <a:rPr lang="en-US" sz="3200" baseline="30000" dirty="0">
                <a:latin typeface="Calibri" pitchFamily="34" charset="0"/>
              </a:rPr>
              <a:t>2</a:t>
            </a:r>
            <a:endParaRPr lang="en-US" sz="3200" dirty="0"/>
          </a:p>
          <a:p>
            <a:pPr>
              <a:spcAft>
                <a:spcPts val="1000"/>
              </a:spcAft>
            </a:pPr>
            <a:r>
              <a:rPr lang="en-US" sz="3200" dirty="0">
                <a:latin typeface="Calibri" pitchFamily="34" charset="0"/>
              </a:rPr>
              <a:t>         </a:t>
            </a:r>
            <a:r>
              <a:rPr lang="en-US" sz="3200" dirty="0" err="1">
                <a:latin typeface="Calibri" pitchFamily="34" charset="0"/>
              </a:rPr>
              <a:t>gcd</a:t>
            </a:r>
            <a:r>
              <a:rPr lang="en-US" sz="3200" dirty="0">
                <a:latin typeface="Calibri" pitchFamily="34" charset="0"/>
              </a:rPr>
              <a:t>(18, 300) = 2</a:t>
            </a:r>
            <a:r>
              <a:rPr lang="en-US" sz="3200" baseline="30000" dirty="0">
                <a:latin typeface="Calibri" pitchFamily="34" charset="0"/>
              </a:rPr>
              <a:t>1</a:t>
            </a:r>
            <a:r>
              <a:rPr lang="en-US" sz="3200" dirty="0">
                <a:latin typeface="Calibri" pitchFamily="34" charset="0"/>
              </a:rPr>
              <a:t> * 3</a:t>
            </a:r>
            <a:r>
              <a:rPr lang="en-US" sz="3200" baseline="30000" dirty="0">
                <a:latin typeface="Calibri" pitchFamily="34" charset="0"/>
              </a:rPr>
              <a:t>1</a:t>
            </a:r>
            <a:r>
              <a:rPr lang="en-US" sz="3200" dirty="0">
                <a:latin typeface="Calibri" pitchFamily="34" charset="0"/>
              </a:rPr>
              <a:t> * 5</a:t>
            </a:r>
            <a:r>
              <a:rPr lang="en-US" sz="3200" baseline="30000" dirty="0"/>
              <a:t>0</a:t>
            </a:r>
            <a:r>
              <a:rPr lang="en-US" sz="3200" dirty="0">
                <a:latin typeface="Calibri" pitchFamily="34" charset="0"/>
              </a:rPr>
              <a:t> = 6</a:t>
            </a:r>
            <a:endParaRPr lang="en-US" sz="3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a:bodyPr>
          <a:lstStyle/>
          <a:p>
            <a:r>
              <a:rPr lang="en-US" sz="2400" b="1" dirty="0" smtClean="0"/>
              <a:t>Two theorems that play important roles in public-key cryptography </a:t>
            </a:r>
            <a:br>
              <a:rPr lang="en-US" sz="2400" b="1" dirty="0" smtClean="0"/>
            </a:br>
            <a:r>
              <a:rPr lang="en-US" sz="2400" b="1" dirty="0" smtClean="0"/>
              <a:t>are </a:t>
            </a:r>
            <a:r>
              <a:rPr lang="en-US" sz="2400" b="1" u="sng" dirty="0" smtClean="0"/>
              <a:t>Fermat’s theorem and Euler’s theorem.</a:t>
            </a:r>
            <a:endParaRPr lang="en-US" sz="3600" b="1" dirty="0" smtClean="0"/>
          </a:p>
        </p:txBody>
      </p:sp>
      <p:sp>
        <p:nvSpPr>
          <p:cNvPr id="17411" name="Content Placeholder 2"/>
          <p:cNvSpPr>
            <a:spLocks noGrp="1"/>
          </p:cNvSpPr>
          <p:nvPr>
            <p:ph idx="1"/>
          </p:nvPr>
        </p:nvSpPr>
        <p:spPr/>
        <p:txBody>
          <a:bodyPr/>
          <a:lstStyle/>
          <a:p>
            <a:pPr>
              <a:buFont typeface="Arial" charset="0"/>
              <a:buNone/>
            </a:pPr>
            <a:r>
              <a:rPr lang="en-US" sz="2400" b="1" u="sng" dirty="0" smtClean="0"/>
              <a:t>1. Fermat’s Theorem</a:t>
            </a:r>
          </a:p>
          <a:p>
            <a:pPr>
              <a:buFont typeface="Arial" charset="0"/>
              <a:buNone/>
            </a:pPr>
            <a:r>
              <a:rPr lang="en-US" sz="2400" dirty="0" smtClean="0"/>
              <a:t> </a:t>
            </a:r>
          </a:p>
          <a:p>
            <a:pPr>
              <a:buFont typeface="Arial" charset="0"/>
              <a:buNone/>
            </a:pPr>
            <a:r>
              <a:rPr lang="en-US" sz="2400" dirty="0" smtClean="0"/>
              <a:t>Fermat’s theorem states the following: If p is prime and a is a positive integer not divisible by p, then</a:t>
            </a:r>
          </a:p>
          <a:p>
            <a:pPr>
              <a:buFont typeface="Arial" charset="0"/>
              <a:buNone/>
            </a:pPr>
            <a:r>
              <a:rPr lang="en-US" sz="2400" dirty="0" smtClean="0"/>
              <a:t>		a</a:t>
            </a:r>
            <a:r>
              <a:rPr lang="en-US" sz="2400" baseline="30000" dirty="0" smtClean="0"/>
              <a:t>p-1</a:t>
            </a:r>
            <a:r>
              <a:rPr lang="en-US" sz="2400" dirty="0" smtClean="0"/>
              <a:t> ≡ 1 mod p	…………….			(1)</a:t>
            </a:r>
          </a:p>
          <a:p>
            <a:endParaRPr lang="en-US" sz="2400" dirty="0" smtClean="0"/>
          </a:p>
        </p:txBody>
      </p:sp>
      <p:sp>
        <p:nvSpPr>
          <p:cNvPr id="17412" name="Slide Number Placeholder 3"/>
          <p:cNvSpPr>
            <a:spLocks noGrp="1"/>
          </p:cNvSpPr>
          <p:nvPr>
            <p:ph type="sldNum" sz="quarter" idx="12"/>
          </p:nvPr>
        </p:nvSpPr>
        <p:spPr>
          <a:noFill/>
        </p:spPr>
        <p:txBody>
          <a:bodyPr/>
          <a:lstStyle/>
          <a:p>
            <a:fld id="{09E8F710-BDD1-41F6-A4B8-CF8BF8EC90D4}" type="slidenum">
              <a:rPr lang="en-US" smtClean="0">
                <a:latin typeface="Times New Roman" pitchFamily="18" charset="0"/>
              </a:rPr>
              <a:pPr/>
              <a:t>15</a:t>
            </a:fld>
            <a:endParaRPr lang="en-US" smtClean="0">
              <a:latin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18434" name="Content Placeholder 2"/>
          <p:cNvSpPr>
            <a:spLocks noGrp="1"/>
          </p:cNvSpPr>
          <p:nvPr>
            <p:ph idx="1"/>
          </p:nvPr>
        </p:nvSpPr>
        <p:spPr/>
        <p:txBody>
          <a:bodyPr>
            <a:normAutofit fontScale="92500" lnSpcReduction="20000"/>
          </a:bodyPr>
          <a:lstStyle/>
          <a:p>
            <a:pPr>
              <a:buFont typeface="Arial" charset="0"/>
              <a:buNone/>
            </a:pPr>
            <a:r>
              <a:rPr lang="en-US" sz="2000" b="1" u="sng" smtClean="0"/>
              <a:t>Proof</a:t>
            </a:r>
            <a:r>
              <a:rPr lang="en-US" sz="2000" b="1" smtClean="0"/>
              <a:t>:</a:t>
            </a:r>
            <a:r>
              <a:rPr lang="en-US" sz="2000" smtClean="0"/>
              <a:t> </a:t>
            </a:r>
          </a:p>
          <a:p>
            <a:pPr>
              <a:buFont typeface="Arial" charset="0"/>
              <a:buNone/>
            </a:pPr>
            <a:r>
              <a:rPr lang="en-US" sz="2000" smtClean="0"/>
              <a:t> </a:t>
            </a:r>
          </a:p>
          <a:p>
            <a:pPr>
              <a:buFont typeface="Arial" charset="0"/>
              <a:buNone/>
            </a:pPr>
            <a:r>
              <a:rPr lang="en-US" sz="2000" smtClean="0"/>
              <a:t>From the above, we know that if all of the elements of Z</a:t>
            </a:r>
            <a:r>
              <a:rPr lang="en-US" sz="2000" baseline="-25000" smtClean="0"/>
              <a:t>p</a:t>
            </a:r>
            <a:r>
              <a:rPr lang="en-US" sz="2000" smtClean="0"/>
              <a:t>, where Z</a:t>
            </a:r>
            <a:r>
              <a:rPr lang="en-US" sz="2000" baseline="-25000" smtClean="0"/>
              <a:t>p</a:t>
            </a:r>
            <a:r>
              <a:rPr lang="en-US" sz="2000" smtClean="0"/>
              <a:t> is the set of integers {0, 1… p-1}, are multiplied by a, modulo p, the result consists of all of the elements of Z</a:t>
            </a:r>
            <a:r>
              <a:rPr lang="en-US" sz="2000" baseline="-25000" smtClean="0"/>
              <a:t>p</a:t>
            </a:r>
            <a:r>
              <a:rPr lang="en-US" sz="2000" smtClean="0"/>
              <a:t> in some sequence.</a:t>
            </a:r>
          </a:p>
          <a:p>
            <a:pPr>
              <a:buFont typeface="Arial" charset="0"/>
              <a:buNone/>
            </a:pPr>
            <a:r>
              <a:rPr lang="en-US" sz="2000" smtClean="0"/>
              <a:t>Then</a:t>
            </a:r>
          </a:p>
          <a:p>
            <a:pPr>
              <a:buFont typeface="Arial" charset="0"/>
              <a:buNone/>
            </a:pPr>
            <a:r>
              <a:rPr lang="en-US" sz="2000" smtClean="0"/>
              <a:t>{a mod p, 2a mod p, 3a mod p,…, (p-1)a mod p} = {1, 2… p-1} (in some order)</a:t>
            </a:r>
          </a:p>
          <a:p>
            <a:pPr>
              <a:buFont typeface="Arial" charset="0"/>
              <a:buNone/>
            </a:pPr>
            <a:r>
              <a:rPr lang="en-US" sz="2000" smtClean="0"/>
              <a:t> multiplying the numbers in both sets </a:t>
            </a:r>
          </a:p>
          <a:p>
            <a:pPr>
              <a:buFont typeface="Arial" charset="0"/>
              <a:buNone/>
            </a:pPr>
            <a:r>
              <a:rPr lang="en-US" sz="2000" smtClean="0"/>
              <a:t> </a:t>
            </a:r>
          </a:p>
          <a:p>
            <a:pPr>
              <a:buFont typeface="Arial" charset="0"/>
              <a:buNone/>
            </a:pPr>
            <a:r>
              <a:rPr lang="en-US" sz="2000" smtClean="0">
                <a:sym typeface="Wingdings 3" pitchFamily="18" charset="2"/>
              </a:rPr>
              <a:t></a:t>
            </a:r>
            <a:r>
              <a:rPr lang="en-US" sz="2000" smtClean="0"/>
              <a:t> (a mod p) * (2a mod p) * …*((p-1) a mod p) = 1*2*3* … * (p-1)</a:t>
            </a:r>
          </a:p>
          <a:p>
            <a:pPr>
              <a:buFont typeface="Arial" charset="0"/>
              <a:buNone/>
            </a:pPr>
            <a:r>
              <a:rPr lang="en-US" sz="2000" smtClean="0"/>
              <a:t>taking mod p on both sides</a:t>
            </a:r>
          </a:p>
          <a:p>
            <a:pPr>
              <a:buFont typeface="Arial" charset="0"/>
              <a:buNone/>
            </a:pPr>
            <a:r>
              <a:rPr lang="en-US" sz="2000" smtClean="0">
                <a:sym typeface="Wingdings 3" pitchFamily="18" charset="2"/>
              </a:rPr>
              <a:t></a:t>
            </a:r>
            <a:r>
              <a:rPr lang="en-US" sz="2000" smtClean="0"/>
              <a:t>[ (a mod p) * (2a mod p) * …*((p-1) a mod p)] mod p = [1*2*3* … * (p-1)] mod p</a:t>
            </a:r>
          </a:p>
          <a:p>
            <a:pPr>
              <a:buFont typeface="Arial" charset="0"/>
              <a:buChar char="•"/>
            </a:pPr>
            <a:endParaRPr lang="en-US" sz="2000" smtClean="0"/>
          </a:p>
        </p:txBody>
      </p:sp>
      <p:sp>
        <p:nvSpPr>
          <p:cNvPr id="18435" name="Slide Number Placeholder 3"/>
          <p:cNvSpPr>
            <a:spLocks noGrp="1"/>
          </p:cNvSpPr>
          <p:nvPr>
            <p:ph type="sldNum" sz="quarter" idx="12"/>
          </p:nvPr>
        </p:nvSpPr>
        <p:spPr>
          <a:noFill/>
        </p:spPr>
        <p:txBody>
          <a:bodyPr/>
          <a:lstStyle/>
          <a:p>
            <a:fld id="{F9903BDC-6F20-4801-A2F6-95376B5EB05C}" type="slidenum">
              <a:rPr lang="en-US" smtClean="0">
                <a:latin typeface="Times New Roman" pitchFamily="18" charset="0"/>
              </a:rPr>
              <a:pPr/>
              <a:t>16</a:t>
            </a:fld>
            <a:endParaRPr lang="en-US" smtClean="0">
              <a:latin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19458" name="Content Placeholder 2"/>
          <p:cNvSpPr>
            <a:spLocks noGrp="1"/>
          </p:cNvSpPr>
          <p:nvPr>
            <p:ph idx="1"/>
          </p:nvPr>
        </p:nvSpPr>
        <p:spPr/>
        <p:txBody>
          <a:bodyPr/>
          <a:lstStyle/>
          <a:p>
            <a:pPr>
              <a:buFont typeface="Arial" charset="0"/>
              <a:buNone/>
            </a:pPr>
            <a:r>
              <a:rPr lang="en-US" sz="2000" smtClean="0"/>
              <a:t>now from the rule [(a mod p) * (b mod p)] mod p = (a * b) mod p we can write it as </a:t>
            </a:r>
          </a:p>
          <a:p>
            <a:pPr>
              <a:buFont typeface="Arial" charset="0"/>
              <a:buNone/>
            </a:pPr>
            <a:r>
              <a:rPr lang="en-US" sz="2000" smtClean="0"/>
              <a:t>[a*2a*3a* … *(p-1)a] mod p = [1*2* … *(p-1)] mod p</a:t>
            </a:r>
          </a:p>
          <a:p>
            <a:pPr>
              <a:buFont typeface="Arial" charset="0"/>
              <a:buNone/>
            </a:pPr>
            <a:r>
              <a:rPr lang="en-US" sz="2000" smtClean="0">
                <a:sym typeface="Wingdings 3" pitchFamily="18" charset="2"/>
              </a:rPr>
              <a:t></a:t>
            </a:r>
            <a:r>
              <a:rPr lang="en-US" sz="2000" smtClean="0"/>
              <a:t> a</a:t>
            </a:r>
            <a:r>
              <a:rPr lang="en-US" sz="2000" baseline="30000" smtClean="0"/>
              <a:t>p-1</a:t>
            </a:r>
            <a:r>
              <a:rPr lang="en-US" sz="2000" smtClean="0"/>
              <a:t> (p-1)! ≡ (p-1)! mod p</a:t>
            </a:r>
          </a:p>
          <a:p>
            <a:pPr>
              <a:buFont typeface="Arial" charset="0"/>
              <a:buNone/>
            </a:pPr>
            <a:r>
              <a:rPr lang="en-US" sz="2000" smtClean="0">
                <a:sym typeface="Wingdings 3" pitchFamily="18" charset="2"/>
              </a:rPr>
              <a:t></a:t>
            </a:r>
            <a:r>
              <a:rPr lang="en-US" sz="2000" smtClean="0"/>
              <a:t> a</a:t>
            </a:r>
            <a:r>
              <a:rPr lang="en-US" sz="2000" baseline="30000" smtClean="0"/>
              <a:t>p-1</a:t>
            </a:r>
            <a:r>
              <a:rPr lang="en-US" sz="2000" smtClean="0"/>
              <a:t> ≡ 1 mod p</a:t>
            </a:r>
          </a:p>
          <a:p>
            <a:pPr>
              <a:buFont typeface="Arial" charset="0"/>
              <a:buNone/>
            </a:pPr>
            <a:r>
              <a:rPr lang="en-US" sz="2000" smtClean="0">
                <a:sym typeface="Wingdings 3" pitchFamily="18" charset="2"/>
              </a:rPr>
              <a:t></a:t>
            </a:r>
            <a:r>
              <a:rPr lang="en-US" sz="2000" smtClean="0"/>
              <a:t> a</a:t>
            </a:r>
            <a:r>
              <a:rPr lang="en-US" sz="2000" baseline="30000" smtClean="0"/>
              <a:t>p-1</a:t>
            </a:r>
            <a:r>
              <a:rPr lang="en-US" sz="2000" smtClean="0"/>
              <a:t> ≡ 1 mod p 	[we can cancel (p-1)! on both sides according to the formula </a:t>
            </a:r>
          </a:p>
          <a:p>
            <a:pPr>
              <a:buFont typeface="Arial" charset="0"/>
              <a:buNone/>
            </a:pPr>
            <a:r>
              <a:rPr lang="en-US" sz="2000" smtClean="0"/>
              <a:t>if a * b ≡ a*c mod n then b ≡ c mod n if a is relatively prime to n.]</a:t>
            </a:r>
          </a:p>
          <a:p>
            <a:pPr>
              <a:buFont typeface="Arial" charset="0"/>
              <a:buNone/>
            </a:pPr>
            <a:r>
              <a:rPr lang="en-US" sz="2000" smtClean="0"/>
              <a:t>An alternative form of the theorem is also useful: if p is prime and a is any positive integer then </a:t>
            </a:r>
          </a:p>
          <a:p>
            <a:pPr>
              <a:buFont typeface="Arial" charset="0"/>
              <a:buNone/>
            </a:pPr>
            <a:r>
              <a:rPr lang="en-US" sz="2000" smtClean="0"/>
              <a:t>		a</a:t>
            </a:r>
            <a:r>
              <a:rPr lang="en-US" sz="2000" baseline="30000" smtClean="0"/>
              <a:t>p</a:t>
            </a:r>
            <a:r>
              <a:rPr lang="en-US" sz="2000" smtClean="0"/>
              <a:t> ≡ a mod p</a:t>
            </a:r>
          </a:p>
          <a:p>
            <a:pPr>
              <a:buFont typeface="Arial" charset="0"/>
              <a:buChar char="•"/>
            </a:pPr>
            <a:endParaRPr lang="en-US" sz="2000" smtClean="0"/>
          </a:p>
        </p:txBody>
      </p:sp>
      <p:sp>
        <p:nvSpPr>
          <p:cNvPr id="19459" name="Slide Number Placeholder 3"/>
          <p:cNvSpPr>
            <a:spLocks noGrp="1"/>
          </p:cNvSpPr>
          <p:nvPr>
            <p:ph type="sldNum" sz="quarter" idx="12"/>
          </p:nvPr>
        </p:nvSpPr>
        <p:spPr>
          <a:noFill/>
        </p:spPr>
        <p:txBody>
          <a:bodyPr/>
          <a:lstStyle/>
          <a:p>
            <a:fld id="{29E3DB0D-3ACF-489D-8932-4B318CB233EF}" type="slidenum">
              <a:rPr lang="en-US" smtClean="0">
                <a:latin typeface="Times New Roman" pitchFamily="18" charset="0"/>
              </a:rPr>
              <a:pPr/>
              <a:t>17</a:t>
            </a:fld>
            <a:endParaRPr lang="en-US" smtClean="0">
              <a:latin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err="1" smtClean="0"/>
              <a:t>a</a:t>
            </a:r>
            <a:r>
              <a:rPr lang="en-US" baseline="30000" dirty="0" err="1" smtClean="0"/>
              <a:t>p</a:t>
            </a:r>
            <a:r>
              <a:rPr lang="en-US" dirty="0" smtClean="0"/>
              <a:t> ≡ a mod p</a:t>
            </a:r>
          </a:p>
        </p:txBody>
      </p:sp>
      <p:sp>
        <p:nvSpPr>
          <p:cNvPr id="20483" name="Content Placeholder 2"/>
          <p:cNvSpPr>
            <a:spLocks noGrp="1"/>
          </p:cNvSpPr>
          <p:nvPr>
            <p:ph idx="1"/>
          </p:nvPr>
        </p:nvSpPr>
        <p:spPr>
          <a:xfrm>
            <a:off x="1097280" y="1711622"/>
            <a:ext cx="10058400" cy="4579450"/>
          </a:xfrm>
        </p:spPr>
        <p:txBody>
          <a:bodyPr>
            <a:noAutofit/>
          </a:bodyPr>
          <a:lstStyle/>
          <a:p>
            <a:pPr>
              <a:buFont typeface="Arial" charset="0"/>
              <a:buNone/>
            </a:pPr>
            <a:r>
              <a:rPr lang="en-US" sz="1400" dirty="0" smtClean="0"/>
              <a:t>P = 5, a = 3, 3</a:t>
            </a:r>
            <a:r>
              <a:rPr lang="en-US" sz="1400" baseline="30000" dirty="0" smtClean="0"/>
              <a:t>5</a:t>
            </a:r>
            <a:r>
              <a:rPr lang="en-US" sz="1400" dirty="0" smtClean="0"/>
              <a:t> = 243 ≡ 3 mod 5</a:t>
            </a:r>
          </a:p>
          <a:p>
            <a:pPr>
              <a:buFont typeface="Arial" charset="0"/>
              <a:buNone/>
            </a:pPr>
            <a:r>
              <a:rPr lang="en-US" sz="1400" dirty="0" smtClean="0"/>
              <a:t>P = 5, a = 10, 10</a:t>
            </a:r>
            <a:r>
              <a:rPr lang="en-US" sz="1400" baseline="30000" dirty="0" smtClean="0"/>
              <a:t>5</a:t>
            </a:r>
            <a:r>
              <a:rPr lang="en-US" sz="1400" dirty="0" smtClean="0"/>
              <a:t> = 100000 ≡ 10 mod 5 ≡ 0 mod 5</a:t>
            </a:r>
          </a:p>
          <a:p>
            <a:pPr fontAlgn="auto">
              <a:spcBef>
                <a:spcPts val="0"/>
              </a:spcBef>
              <a:spcAft>
                <a:spcPts val="0"/>
              </a:spcAft>
              <a:defRPr/>
            </a:pPr>
            <a:r>
              <a:rPr lang="en-US" sz="1400" dirty="0" smtClean="0"/>
              <a:t>Example:</a:t>
            </a:r>
          </a:p>
          <a:p>
            <a:pPr fontAlgn="auto">
              <a:spcBef>
                <a:spcPts val="0"/>
              </a:spcBef>
              <a:spcAft>
                <a:spcPts val="0"/>
              </a:spcAft>
              <a:defRPr/>
            </a:pPr>
            <a:r>
              <a:rPr lang="en-US" sz="1400" dirty="0" smtClean="0"/>
              <a:t>a = 7, p = 19</a:t>
            </a:r>
          </a:p>
          <a:p>
            <a:pPr fontAlgn="auto">
              <a:spcBef>
                <a:spcPts val="0"/>
              </a:spcBef>
              <a:spcAft>
                <a:spcPts val="0"/>
              </a:spcAft>
              <a:defRPr/>
            </a:pPr>
            <a:r>
              <a:rPr lang="en-US" sz="1400" dirty="0" smtClean="0"/>
              <a:t>7</a:t>
            </a:r>
            <a:r>
              <a:rPr lang="en-US" sz="1400" baseline="30000" dirty="0" smtClean="0"/>
              <a:t>2</a:t>
            </a:r>
            <a:r>
              <a:rPr lang="en-US" sz="1400" dirty="0" smtClean="0"/>
              <a:t> = 49 ≡ 11 mod 19 		[try to write it in mod 19 format]</a:t>
            </a:r>
          </a:p>
          <a:p>
            <a:pPr fontAlgn="auto">
              <a:spcBef>
                <a:spcPts val="0"/>
              </a:spcBef>
              <a:spcAft>
                <a:spcPts val="0"/>
              </a:spcAft>
              <a:defRPr/>
            </a:pPr>
            <a:r>
              <a:rPr lang="en-US" sz="1400" dirty="0" smtClean="0"/>
              <a:t>7</a:t>
            </a:r>
            <a:r>
              <a:rPr lang="en-US" sz="1400" baseline="30000" dirty="0" smtClean="0"/>
              <a:t>4</a:t>
            </a:r>
            <a:r>
              <a:rPr lang="en-US" sz="1400" dirty="0" smtClean="0"/>
              <a:t> = 7</a:t>
            </a:r>
            <a:r>
              <a:rPr lang="en-US" sz="1400" baseline="30000" dirty="0" smtClean="0"/>
              <a:t>2</a:t>
            </a:r>
            <a:r>
              <a:rPr lang="en-US" sz="1400" dirty="0" smtClean="0"/>
              <a:t> * 7</a:t>
            </a:r>
            <a:r>
              <a:rPr lang="en-US" sz="1400" baseline="30000" dirty="0" smtClean="0"/>
              <a:t>2</a:t>
            </a:r>
            <a:r>
              <a:rPr lang="en-US" sz="1400" dirty="0" smtClean="0"/>
              <a:t> = 49 * 49 ≡ 11 mod 19 * 11 mod 19</a:t>
            </a:r>
          </a:p>
          <a:p>
            <a:pPr fontAlgn="auto">
              <a:spcBef>
                <a:spcPts val="0"/>
              </a:spcBef>
              <a:spcAft>
                <a:spcPts val="0"/>
              </a:spcAft>
              <a:defRPr/>
            </a:pPr>
            <a:r>
              <a:rPr lang="en-US" sz="1400" dirty="0" smtClean="0"/>
              <a:t>			≡ 11 * 11 mod 19		[from formula]</a:t>
            </a:r>
          </a:p>
          <a:p>
            <a:pPr fontAlgn="auto">
              <a:spcBef>
                <a:spcPts val="0"/>
              </a:spcBef>
              <a:spcAft>
                <a:spcPts val="0"/>
              </a:spcAft>
              <a:defRPr/>
            </a:pPr>
            <a:r>
              <a:rPr lang="en-US" sz="1400" dirty="0" smtClean="0"/>
              <a:t>			≡ 121 mod 19</a:t>
            </a:r>
          </a:p>
          <a:p>
            <a:pPr fontAlgn="auto">
              <a:spcBef>
                <a:spcPts val="0"/>
              </a:spcBef>
              <a:spcAft>
                <a:spcPts val="0"/>
              </a:spcAft>
              <a:defRPr/>
            </a:pPr>
            <a:r>
              <a:rPr lang="en-US" sz="1400" dirty="0" smtClean="0"/>
              <a:t>			≡ 7 mod 19</a:t>
            </a:r>
          </a:p>
          <a:p>
            <a:pPr fontAlgn="auto">
              <a:spcBef>
                <a:spcPts val="0"/>
              </a:spcBef>
              <a:spcAft>
                <a:spcPts val="0"/>
              </a:spcAft>
              <a:defRPr/>
            </a:pPr>
            <a:r>
              <a:rPr lang="en-US" sz="1400" dirty="0" smtClean="0"/>
              <a:t>7</a:t>
            </a:r>
            <a:r>
              <a:rPr lang="en-US" sz="1400" baseline="30000" dirty="0" smtClean="0"/>
              <a:t>8</a:t>
            </a:r>
            <a:r>
              <a:rPr lang="en-US" sz="1400" dirty="0" smtClean="0"/>
              <a:t> = 7</a:t>
            </a:r>
            <a:r>
              <a:rPr lang="en-US" sz="1400" baseline="30000" dirty="0" smtClean="0"/>
              <a:t>4</a:t>
            </a:r>
            <a:r>
              <a:rPr lang="en-US" sz="1400" dirty="0" smtClean="0"/>
              <a:t> * 7</a:t>
            </a:r>
            <a:r>
              <a:rPr lang="en-US" sz="1400" baseline="30000" dirty="0" smtClean="0"/>
              <a:t>4</a:t>
            </a:r>
            <a:r>
              <a:rPr lang="en-US" sz="1400" dirty="0" smtClean="0"/>
              <a:t>     ≡ 7 mod 19 * 7 mod 19</a:t>
            </a:r>
          </a:p>
          <a:p>
            <a:pPr fontAlgn="auto">
              <a:spcBef>
                <a:spcPts val="0"/>
              </a:spcBef>
              <a:spcAft>
                <a:spcPts val="0"/>
              </a:spcAft>
              <a:defRPr/>
            </a:pPr>
            <a:r>
              <a:rPr lang="en-US" sz="1400" dirty="0" smtClean="0"/>
              <a:t>		≡ 49 mod 19</a:t>
            </a:r>
          </a:p>
          <a:p>
            <a:pPr fontAlgn="auto">
              <a:spcBef>
                <a:spcPts val="0"/>
              </a:spcBef>
              <a:spcAft>
                <a:spcPts val="0"/>
              </a:spcAft>
              <a:defRPr/>
            </a:pPr>
            <a:r>
              <a:rPr lang="en-US" sz="1400" dirty="0" smtClean="0"/>
              <a:t>		≡ 11 mod 19</a:t>
            </a:r>
          </a:p>
          <a:p>
            <a:pPr fontAlgn="auto">
              <a:spcBef>
                <a:spcPts val="0"/>
              </a:spcBef>
              <a:spcAft>
                <a:spcPts val="0"/>
              </a:spcAft>
              <a:defRPr/>
            </a:pPr>
            <a:r>
              <a:rPr lang="en-US" sz="1400" dirty="0" smtClean="0"/>
              <a:t>7</a:t>
            </a:r>
            <a:r>
              <a:rPr lang="en-US" sz="1400" baseline="30000" dirty="0" smtClean="0"/>
              <a:t>16</a:t>
            </a:r>
            <a:r>
              <a:rPr lang="en-US" sz="1400" dirty="0" smtClean="0"/>
              <a:t> = 7</a:t>
            </a:r>
            <a:r>
              <a:rPr lang="en-US" sz="1400" baseline="30000" dirty="0" smtClean="0"/>
              <a:t>8</a:t>
            </a:r>
            <a:r>
              <a:rPr lang="en-US" sz="1400" dirty="0" smtClean="0"/>
              <a:t> * 7</a:t>
            </a:r>
            <a:r>
              <a:rPr lang="en-US" sz="1400" baseline="30000" dirty="0" smtClean="0"/>
              <a:t>8</a:t>
            </a:r>
            <a:r>
              <a:rPr lang="en-US" sz="1400" dirty="0" smtClean="0"/>
              <a:t>    ≡ 11 mod 19 * 11 mod 19</a:t>
            </a:r>
          </a:p>
          <a:p>
            <a:pPr fontAlgn="auto">
              <a:spcBef>
                <a:spcPts val="0"/>
              </a:spcBef>
              <a:spcAft>
                <a:spcPts val="0"/>
              </a:spcAft>
              <a:defRPr/>
            </a:pPr>
            <a:r>
              <a:rPr lang="en-US" sz="1400" dirty="0" smtClean="0"/>
              <a:t>		≡ 11 *11 mod 19</a:t>
            </a:r>
          </a:p>
          <a:p>
            <a:pPr fontAlgn="auto">
              <a:spcBef>
                <a:spcPts val="0"/>
              </a:spcBef>
              <a:spcAft>
                <a:spcPts val="0"/>
              </a:spcAft>
              <a:defRPr/>
            </a:pPr>
            <a:r>
              <a:rPr lang="en-US" sz="1400" dirty="0" smtClean="0"/>
              <a:t>		≡ 121 mod 19</a:t>
            </a:r>
          </a:p>
          <a:p>
            <a:pPr fontAlgn="auto">
              <a:spcBef>
                <a:spcPts val="0"/>
              </a:spcBef>
              <a:spcAft>
                <a:spcPts val="0"/>
              </a:spcAft>
              <a:defRPr/>
            </a:pPr>
            <a:r>
              <a:rPr lang="en-US" sz="1400" dirty="0" smtClean="0"/>
              <a:t>		≡ 7 mod 19</a:t>
            </a:r>
          </a:p>
          <a:p>
            <a:pPr fontAlgn="auto">
              <a:spcBef>
                <a:spcPts val="0"/>
              </a:spcBef>
              <a:spcAft>
                <a:spcPts val="0"/>
              </a:spcAft>
              <a:defRPr/>
            </a:pPr>
            <a:r>
              <a:rPr lang="en-US" sz="1400" dirty="0" smtClean="0"/>
              <a:t>7</a:t>
            </a:r>
            <a:r>
              <a:rPr lang="en-US" sz="1400" baseline="30000" dirty="0" smtClean="0"/>
              <a:t>18</a:t>
            </a:r>
            <a:r>
              <a:rPr lang="en-US" sz="1400" dirty="0" smtClean="0"/>
              <a:t> = 7</a:t>
            </a:r>
            <a:r>
              <a:rPr lang="en-US" sz="1400" baseline="30000" dirty="0" smtClean="0"/>
              <a:t>16</a:t>
            </a:r>
            <a:r>
              <a:rPr lang="en-US" sz="1400" dirty="0" smtClean="0"/>
              <a:t> * 7</a:t>
            </a:r>
            <a:r>
              <a:rPr lang="en-US" sz="1400" baseline="30000" dirty="0" smtClean="0"/>
              <a:t>2</a:t>
            </a:r>
            <a:r>
              <a:rPr lang="en-US" sz="1400" dirty="0" smtClean="0"/>
              <a:t>   ≡ 7 mod 19 * 11 mod 19</a:t>
            </a:r>
          </a:p>
          <a:p>
            <a:pPr fontAlgn="auto">
              <a:spcBef>
                <a:spcPts val="0"/>
              </a:spcBef>
              <a:spcAft>
                <a:spcPts val="0"/>
              </a:spcAft>
              <a:defRPr/>
            </a:pPr>
            <a:r>
              <a:rPr lang="en-US" sz="1400" dirty="0" smtClean="0"/>
              <a:t>		≡ 7 * 11 mod 19</a:t>
            </a:r>
          </a:p>
          <a:p>
            <a:pPr fontAlgn="auto">
              <a:spcBef>
                <a:spcPts val="0"/>
              </a:spcBef>
              <a:spcAft>
                <a:spcPts val="0"/>
              </a:spcAft>
              <a:defRPr/>
            </a:pPr>
            <a:r>
              <a:rPr lang="en-US" sz="1400" dirty="0" smtClean="0"/>
              <a:t>		≡ 77 mod 19</a:t>
            </a:r>
          </a:p>
          <a:p>
            <a:pPr fontAlgn="auto">
              <a:spcBef>
                <a:spcPts val="0"/>
              </a:spcBef>
              <a:spcAft>
                <a:spcPts val="0"/>
              </a:spcAft>
              <a:defRPr/>
            </a:pPr>
            <a:r>
              <a:rPr lang="en-US" sz="1400" dirty="0" smtClean="0"/>
              <a:t>		≡ 1 mod 19</a:t>
            </a:r>
          </a:p>
          <a:p>
            <a:pPr fontAlgn="auto">
              <a:spcBef>
                <a:spcPts val="0"/>
              </a:spcBef>
              <a:spcAft>
                <a:spcPts val="0"/>
              </a:spcAft>
              <a:defRPr/>
            </a:pPr>
            <a:r>
              <a:rPr lang="en-US" sz="1400" dirty="0" smtClean="0"/>
              <a:t> </a:t>
            </a:r>
          </a:p>
          <a:p>
            <a:pPr fontAlgn="auto">
              <a:spcBef>
                <a:spcPts val="0"/>
              </a:spcBef>
              <a:spcAft>
                <a:spcPts val="0"/>
              </a:spcAft>
              <a:defRPr/>
            </a:pPr>
            <a:r>
              <a:rPr lang="en-US" sz="1400" dirty="0" smtClean="0">
                <a:sym typeface="Wingdings 3"/>
              </a:rPr>
              <a:t></a:t>
            </a:r>
            <a:r>
              <a:rPr lang="en-US" sz="1400" dirty="0" smtClean="0"/>
              <a:t> 7</a:t>
            </a:r>
            <a:r>
              <a:rPr lang="en-US" sz="1400" baseline="30000" dirty="0" smtClean="0"/>
              <a:t>18</a:t>
            </a:r>
            <a:r>
              <a:rPr lang="en-US" sz="1400" dirty="0" smtClean="0"/>
              <a:t> ≡ 1 mod 19</a:t>
            </a:r>
          </a:p>
          <a:p>
            <a:pPr fontAlgn="auto">
              <a:spcBef>
                <a:spcPts val="0"/>
              </a:spcBef>
              <a:spcAft>
                <a:spcPts val="0"/>
              </a:spcAft>
              <a:defRPr/>
            </a:pPr>
            <a:r>
              <a:rPr lang="en-US" sz="1400" dirty="0" smtClean="0">
                <a:sym typeface="Wingdings 3"/>
              </a:rPr>
              <a:t></a:t>
            </a:r>
            <a:r>
              <a:rPr lang="en-US" sz="1400" dirty="0" smtClean="0"/>
              <a:t> a</a:t>
            </a:r>
            <a:r>
              <a:rPr lang="en-US" sz="1400" baseline="30000" dirty="0" smtClean="0"/>
              <a:t>p-1</a:t>
            </a:r>
            <a:r>
              <a:rPr lang="en-US" sz="1400" dirty="0" smtClean="0"/>
              <a:t> ≡ 1 mod p</a:t>
            </a:r>
          </a:p>
          <a:p>
            <a:pPr marL="342900" indent="-342900" fontAlgn="auto">
              <a:spcBef>
                <a:spcPct val="20000"/>
              </a:spcBef>
              <a:spcAft>
                <a:spcPts val="0"/>
              </a:spcAft>
              <a:buFont typeface="Arial" pitchFamily="34" charset="0"/>
              <a:buChar char="•"/>
              <a:defRPr/>
            </a:pPr>
            <a:endParaRPr lang="en-US" sz="1050" dirty="0" smtClean="0"/>
          </a:p>
          <a:p>
            <a:pPr>
              <a:buFont typeface="Arial" charset="0"/>
              <a:buNone/>
            </a:pPr>
            <a:endParaRPr lang="en-US" sz="1400" dirty="0" smtClean="0"/>
          </a:p>
          <a:p>
            <a:pPr>
              <a:buFont typeface="Arial" charset="0"/>
              <a:buChar char="•"/>
            </a:pPr>
            <a:endParaRPr lang="en-US" sz="1400" dirty="0" smtClean="0"/>
          </a:p>
        </p:txBody>
      </p:sp>
      <p:sp>
        <p:nvSpPr>
          <p:cNvPr id="20485" name="Slide Number Placeholder 4"/>
          <p:cNvSpPr>
            <a:spLocks noGrp="1"/>
          </p:cNvSpPr>
          <p:nvPr>
            <p:ph type="sldNum" sz="quarter" idx="12"/>
          </p:nvPr>
        </p:nvSpPr>
        <p:spPr>
          <a:noFill/>
        </p:spPr>
        <p:txBody>
          <a:bodyPr/>
          <a:lstStyle/>
          <a:p>
            <a:fld id="{5999B2CB-6D29-474E-BEE1-4F5D1681F873}" type="slidenum">
              <a:rPr lang="en-US" smtClean="0">
                <a:latin typeface="Times New Roman" pitchFamily="18" charset="0"/>
              </a:rPr>
              <a:pPr/>
              <a:t>18</a:t>
            </a:fld>
            <a:endParaRPr lang="en-US" smtClean="0">
              <a:latin typeface="Times New Roman" pitchFamily="18" charset="0"/>
            </a:endParaRPr>
          </a:p>
        </p:txBody>
      </p:sp>
      <p:sp>
        <p:nvSpPr>
          <p:cNvPr id="4" name="Content Placeholder 2"/>
          <p:cNvSpPr txBox="1">
            <a:spLocks/>
          </p:cNvSpPr>
          <p:nvPr/>
        </p:nvSpPr>
        <p:spPr>
          <a:xfrm>
            <a:off x="1938528" y="2490216"/>
            <a:ext cx="8071104" cy="3922776"/>
          </a:xfrm>
          <a:prstGeom prst="rect">
            <a:avLst/>
          </a:prstGeom>
        </p:spPr>
        <p:txBody>
          <a:bodyPr/>
          <a:lstStyle/>
          <a:p>
            <a:pPr marL="342900" indent="-342900" fontAlgn="auto">
              <a:spcBef>
                <a:spcPct val="20000"/>
              </a:spcBef>
              <a:spcAft>
                <a:spcPts val="0"/>
              </a:spcAft>
              <a:buFont typeface="Arial" pitchFamily="34" charset="0"/>
              <a:buChar char="•"/>
              <a:defRPr/>
            </a:pPr>
            <a:endParaRPr lang="en-US" sz="1000" dirty="0">
              <a:latin typeface="+mn-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smtClean="0"/>
              <a:t>Euler’s </a:t>
            </a:r>
            <a:r>
              <a:rPr lang="en-US" dirty="0" err="1" smtClean="0"/>
              <a:t>Totient</a:t>
            </a:r>
            <a:r>
              <a:rPr lang="en-US" dirty="0" smtClean="0"/>
              <a:t> Function</a:t>
            </a:r>
          </a:p>
        </p:txBody>
      </p:sp>
      <p:sp>
        <p:nvSpPr>
          <p:cNvPr id="3" name="Content Placeholder 2"/>
          <p:cNvSpPr>
            <a:spLocks noGrp="1"/>
          </p:cNvSpPr>
          <p:nvPr>
            <p:ph idx="1"/>
          </p:nvPr>
        </p:nvSpPr>
        <p:spPr/>
        <p:txBody>
          <a:bodyPr rtlCol="0">
            <a:normAutofit fontScale="85000" lnSpcReduction="20000"/>
          </a:bodyPr>
          <a:lstStyle/>
          <a:p>
            <a:pPr fontAlgn="auto">
              <a:spcAft>
                <a:spcPts val="0"/>
              </a:spcAft>
              <a:buFont typeface="Arial" pitchFamily="34" charset="0"/>
              <a:buNone/>
              <a:defRPr/>
            </a:pPr>
            <a:r>
              <a:rPr lang="en-US" dirty="0" smtClean="0"/>
              <a:t>Calculate relatively prime numbers below the given number.</a:t>
            </a:r>
          </a:p>
          <a:p>
            <a:pPr fontAlgn="auto">
              <a:spcAft>
                <a:spcPts val="0"/>
              </a:spcAft>
              <a:buFont typeface="Arial" pitchFamily="34" charset="0"/>
              <a:buNone/>
              <a:defRPr/>
            </a:pPr>
            <a:r>
              <a:rPr lang="en-US" dirty="0" smtClean="0"/>
              <a:t>n-number,</a:t>
            </a:r>
          </a:p>
          <a:p>
            <a:pPr fontAlgn="auto">
              <a:spcAft>
                <a:spcPts val="0"/>
              </a:spcAft>
              <a:buFont typeface="Arial" pitchFamily="34" charset="0"/>
              <a:buNone/>
              <a:defRPr/>
            </a:pPr>
            <a:r>
              <a:rPr lang="en-US" dirty="0" smtClean="0"/>
              <a:t>Φ(n) –Relatively primes below the n.</a:t>
            </a:r>
          </a:p>
          <a:p>
            <a:pPr fontAlgn="auto">
              <a:spcAft>
                <a:spcPts val="0"/>
              </a:spcAft>
              <a:buFont typeface="Arial" pitchFamily="34" charset="0"/>
              <a:buNone/>
              <a:defRPr/>
            </a:pPr>
            <a:r>
              <a:rPr lang="en-US" dirty="0" smtClean="0"/>
              <a:t> </a:t>
            </a:r>
          </a:p>
          <a:p>
            <a:pPr fontAlgn="auto">
              <a:spcAft>
                <a:spcPts val="0"/>
              </a:spcAft>
              <a:buFont typeface="Arial" pitchFamily="34" charset="0"/>
              <a:buNone/>
              <a:defRPr/>
            </a:pPr>
            <a:r>
              <a:rPr lang="en-US" dirty="0" smtClean="0"/>
              <a:t>If n is a prime number,</a:t>
            </a:r>
          </a:p>
          <a:p>
            <a:pPr fontAlgn="auto">
              <a:spcAft>
                <a:spcPts val="0"/>
              </a:spcAft>
              <a:buFont typeface="Arial" pitchFamily="34" charset="0"/>
              <a:buNone/>
              <a:defRPr/>
            </a:pPr>
            <a:r>
              <a:rPr lang="en-US" dirty="0" smtClean="0"/>
              <a:t>Φ(n) = n-1.</a:t>
            </a:r>
          </a:p>
          <a:p>
            <a:pPr fontAlgn="auto">
              <a:spcAft>
                <a:spcPts val="0"/>
              </a:spcAft>
              <a:buFont typeface="Arial" pitchFamily="34" charset="0"/>
              <a:buNone/>
              <a:defRPr/>
            </a:pPr>
            <a:r>
              <a:rPr lang="en-US" dirty="0" smtClean="0"/>
              <a:t>If n is not a prime number</a:t>
            </a:r>
          </a:p>
          <a:p>
            <a:pPr fontAlgn="auto">
              <a:spcAft>
                <a:spcPts val="0"/>
              </a:spcAft>
              <a:buFont typeface="Arial" pitchFamily="34" charset="0"/>
              <a:buNone/>
              <a:defRPr/>
            </a:pPr>
            <a:r>
              <a:rPr lang="en-US" dirty="0" smtClean="0"/>
              <a:t>Φ(n) = Φ(</a:t>
            </a:r>
            <a:r>
              <a:rPr lang="en-US" dirty="0" err="1" smtClean="0"/>
              <a:t>pq</a:t>
            </a:r>
            <a:r>
              <a:rPr lang="en-US" dirty="0" smtClean="0"/>
              <a:t>)	[here p, q are prime numbers]</a:t>
            </a:r>
          </a:p>
          <a:p>
            <a:pPr fontAlgn="auto">
              <a:spcAft>
                <a:spcPts val="0"/>
              </a:spcAft>
              <a:buFont typeface="Arial" pitchFamily="34" charset="0"/>
              <a:buNone/>
              <a:defRPr/>
            </a:pPr>
            <a:r>
              <a:rPr lang="en-US" dirty="0" smtClean="0"/>
              <a:t>Φ(n) = (p-1) * (q-1)</a:t>
            </a:r>
          </a:p>
          <a:p>
            <a:pPr fontAlgn="auto">
              <a:spcAft>
                <a:spcPts val="0"/>
              </a:spcAft>
              <a:buFont typeface="Arial" pitchFamily="34" charset="0"/>
              <a:buNone/>
              <a:defRPr/>
            </a:pPr>
            <a:r>
              <a:rPr lang="en-US" dirty="0" smtClean="0"/>
              <a:t> </a:t>
            </a:r>
          </a:p>
          <a:p>
            <a:pPr fontAlgn="auto">
              <a:spcAft>
                <a:spcPts val="0"/>
              </a:spcAft>
              <a:buFont typeface="Arial" pitchFamily="34" charset="0"/>
              <a:buNone/>
              <a:defRPr/>
            </a:pPr>
            <a:r>
              <a:rPr lang="en-US" dirty="0" smtClean="0"/>
              <a:t>Determine Φ(37) and </a:t>
            </a:r>
          </a:p>
          <a:p>
            <a:pPr fontAlgn="auto">
              <a:spcAft>
                <a:spcPts val="0"/>
              </a:spcAft>
              <a:buFont typeface="Arial" pitchFamily="34" charset="0"/>
              <a:buNone/>
              <a:defRPr/>
            </a:pPr>
            <a:r>
              <a:rPr lang="en-US" dirty="0" smtClean="0"/>
              <a:t>Because 37 is prime all of the +</a:t>
            </a:r>
            <a:r>
              <a:rPr lang="en-US" baseline="30000" dirty="0" err="1" smtClean="0"/>
              <a:t>ve</a:t>
            </a:r>
            <a:r>
              <a:rPr lang="en-US" dirty="0" smtClean="0"/>
              <a:t> integers from 1 to 36 are relatively prime to 37. Thus Φ(37) = 36.</a:t>
            </a:r>
          </a:p>
          <a:p>
            <a:pPr fontAlgn="auto">
              <a:spcAft>
                <a:spcPts val="0"/>
              </a:spcAft>
              <a:buFont typeface="Arial" pitchFamily="34" charset="0"/>
              <a:buChar char="•"/>
              <a:defRPr/>
            </a:pPr>
            <a:endParaRPr lang="en-US" dirty="0" smtClean="0"/>
          </a:p>
        </p:txBody>
      </p:sp>
      <p:sp>
        <p:nvSpPr>
          <p:cNvPr id="21508" name="Slide Number Placeholder 3"/>
          <p:cNvSpPr>
            <a:spLocks noGrp="1"/>
          </p:cNvSpPr>
          <p:nvPr>
            <p:ph type="sldNum" sz="quarter" idx="12"/>
          </p:nvPr>
        </p:nvSpPr>
        <p:spPr>
          <a:noFill/>
        </p:spPr>
        <p:txBody>
          <a:bodyPr/>
          <a:lstStyle/>
          <a:p>
            <a:fld id="{8CA610F7-55E3-4F39-98DB-360361BAFA3E}" type="slidenum">
              <a:rPr lang="en-US" smtClean="0">
                <a:latin typeface="Times New Roman" pitchFamily="18" charset="0"/>
              </a:rPr>
              <a:pPr/>
              <a:t>19</a:t>
            </a:fld>
            <a:endParaRPr lang="en-US" smtClean="0">
              <a:latin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z="2400" b="1" kern="0" dirty="0" smtClean="0">
                <a:solidFill>
                  <a:schemeClr val="tx2"/>
                </a:solidFill>
              </a:rPr>
              <a:t>INTRODUCTION TO NUMBER THEORY</a:t>
            </a:r>
            <a:endParaRPr lang="en-US" sz="2400" b="1" dirty="0" smtClean="0"/>
          </a:p>
        </p:txBody>
      </p:sp>
      <p:sp>
        <p:nvSpPr>
          <p:cNvPr id="3" name="Subtitle 2"/>
          <p:cNvSpPr>
            <a:spLocks noGrp="1"/>
          </p:cNvSpPr>
          <p:nvPr>
            <p:ph idx="1"/>
          </p:nvPr>
        </p:nvSpPr>
        <p:spPr/>
        <p:txBody>
          <a:bodyPr rtlCol="0">
            <a:noAutofit/>
          </a:bodyPr>
          <a:lstStyle/>
          <a:p>
            <a:pPr algn="just" fontAlgn="auto">
              <a:spcAft>
                <a:spcPts val="0"/>
              </a:spcAft>
              <a:buFont typeface="Arial" pitchFamily="34" charset="0"/>
              <a:buNone/>
              <a:defRPr/>
            </a:pPr>
            <a:r>
              <a:rPr lang="en-US" sz="1400" b="1" dirty="0" smtClean="0"/>
              <a:t>Modular Arithmetic</a:t>
            </a:r>
          </a:p>
          <a:p>
            <a:pPr algn="just" fontAlgn="auto">
              <a:spcAft>
                <a:spcPts val="0"/>
              </a:spcAft>
              <a:buFont typeface="Arial" pitchFamily="34" charset="0"/>
              <a:buNone/>
              <a:defRPr/>
            </a:pPr>
            <a:r>
              <a:rPr lang="en-US" sz="3200" dirty="0" smtClean="0"/>
              <a:t>Given any positive integer n and any integer a, if we divide a by n, we get an integer quotient q and an integer remainder r that obey the following relationship:</a:t>
            </a:r>
          </a:p>
          <a:p>
            <a:pPr algn="just" fontAlgn="auto">
              <a:spcAft>
                <a:spcPts val="0"/>
              </a:spcAft>
              <a:buFont typeface="Arial" pitchFamily="34" charset="0"/>
              <a:buNone/>
              <a:defRPr/>
            </a:pPr>
            <a:r>
              <a:rPr lang="en-US" sz="3200" dirty="0" smtClean="0"/>
              <a:t> 		a = qn + r</a:t>
            </a:r>
          </a:p>
          <a:p>
            <a:pPr algn="just" fontAlgn="auto">
              <a:spcAft>
                <a:spcPts val="0"/>
              </a:spcAft>
              <a:buFont typeface="Arial" pitchFamily="34" charset="0"/>
              <a:buNone/>
              <a:defRPr/>
            </a:pPr>
            <a:endParaRPr lang="en-US" sz="1400" dirty="0" smtClean="0"/>
          </a:p>
          <a:p>
            <a:pPr algn="just" fontAlgn="auto">
              <a:spcAft>
                <a:spcPts val="0"/>
              </a:spcAft>
              <a:buFont typeface="Arial" pitchFamily="34" charset="0"/>
              <a:buNone/>
              <a:defRPr/>
            </a:pPr>
            <a:r>
              <a:rPr lang="en-US" sz="1400" dirty="0" smtClean="0"/>
              <a:t>Example:</a:t>
            </a:r>
          </a:p>
        </p:txBody>
      </p:sp>
      <p:sp>
        <p:nvSpPr>
          <p:cNvPr id="4101" name="Slide Number Placeholder 4"/>
          <p:cNvSpPr>
            <a:spLocks noGrp="1"/>
          </p:cNvSpPr>
          <p:nvPr>
            <p:ph type="sldNum" sz="quarter" idx="12"/>
          </p:nvPr>
        </p:nvSpPr>
        <p:spPr>
          <a:noFill/>
        </p:spPr>
        <p:txBody>
          <a:bodyPr/>
          <a:lstStyle/>
          <a:p>
            <a:fld id="{980F2B2E-817C-4D62-B885-88B316FA5D1E}" type="slidenum">
              <a:rPr lang="en-US" smtClean="0">
                <a:latin typeface="Times New Roman" pitchFamily="18" charset="0"/>
              </a:rPr>
              <a:pPr/>
              <a:t>2</a:t>
            </a:fld>
            <a:endParaRPr lang="en-US" smtClean="0">
              <a:latin typeface="Times New Roman" pitchFamily="18" charset="0"/>
            </a:endParaRPr>
          </a:p>
        </p:txBody>
      </p:sp>
      <p:sp>
        <p:nvSpPr>
          <p:cNvPr id="4100" name="Text Box 2"/>
          <p:cNvSpPr txBox="1">
            <a:spLocks noChangeArrowheads="1"/>
          </p:cNvSpPr>
          <p:nvPr/>
        </p:nvSpPr>
        <p:spPr bwMode="auto">
          <a:xfrm>
            <a:off x="1198880" y="5108448"/>
            <a:ext cx="9773920" cy="938784"/>
          </a:xfrm>
          <a:prstGeom prst="rect">
            <a:avLst/>
          </a:prstGeom>
          <a:solidFill>
            <a:srgbClr val="C0C0C0">
              <a:alpha val="30196"/>
            </a:srgbClr>
          </a:solidFill>
          <a:ln w="9525">
            <a:solidFill>
              <a:srgbClr val="000000"/>
            </a:solidFill>
            <a:miter lim="800000"/>
            <a:headEnd/>
            <a:tailEnd/>
          </a:ln>
        </p:spPr>
        <p:txBody>
          <a:bodyPr/>
          <a:lstStyle/>
          <a:p>
            <a:pPr>
              <a:spcAft>
                <a:spcPts val="1000"/>
              </a:spcAft>
            </a:pPr>
            <a:r>
              <a:rPr lang="en-US" dirty="0">
                <a:latin typeface="Calibri" pitchFamily="34" charset="0"/>
              </a:rPr>
              <a:t>a = 11;	     n = 7;             11 = 1 * 7 + 4;		r = 4</a:t>
            </a:r>
          </a:p>
          <a:p>
            <a:pPr>
              <a:spcAft>
                <a:spcPts val="1000"/>
              </a:spcAft>
            </a:pPr>
            <a:r>
              <a:rPr lang="en-US" dirty="0">
                <a:latin typeface="Calibri" pitchFamily="34" charset="0"/>
              </a:rPr>
              <a:t>a = -11;     n = 7;   	-11 = (-2) * 7 + 3;	r = 3</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idx="1"/>
          </p:nvPr>
        </p:nvSpPr>
        <p:spPr/>
        <p:txBody>
          <a:bodyPr rtlCol="0">
            <a:normAutofit fontScale="70000" lnSpcReduction="20000"/>
          </a:bodyPr>
          <a:lstStyle/>
          <a:p>
            <a:pPr fontAlgn="auto">
              <a:spcAft>
                <a:spcPts val="0"/>
              </a:spcAft>
              <a:buFont typeface="Arial" pitchFamily="34" charset="0"/>
              <a:buNone/>
              <a:defRPr/>
            </a:pPr>
            <a:r>
              <a:rPr lang="en-US" sz="3300" dirty="0" smtClean="0"/>
              <a:t>To determine Φ(35), we list all of the positive integers less than 35 that are relatively prime to it.</a:t>
            </a:r>
          </a:p>
          <a:p>
            <a:pPr fontAlgn="auto">
              <a:spcAft>
                <a:spcPts val="0"/>
              </a:spcAft>
              <a:buFont typeface="Arial" pitchFamily="34" charset="0"/>
              <a:buNone/>
              <a:defRPr/>
            </a:pPr>
            <a:r>
              <a:rPr lang="en-US" sz="3300" dirty="0" smtClean="0"/>
              <a:t>1, 2, 3, 4, 6, 8, 9, 11, 12, 13, 16, 17, 18, 19, 22, 23, 24, 26, 27, 29, 31, 32, 33, 34.</a:t>
            </a:r>
          </a:p>
          <a:p>
            <a:pPr fontAlgn="auto">
              <a:spcAft>
                <a:spcPts val="0"/>
              </a:spcAft>
              <a:buFont typeface="Arial" pitchFamily="34" charset="0"/>
              <a:buNone/>
              <a:defRPr/>
            </a:pPr>
            <a:r>
              <a:rPr lang="en-US" sz="3300" dirty="0" smtClean="0"/>
              <a:t>There are 24 numbers on the list, so Φ(35) = 24.</a:t>
            </a:r>
          </a:p>
          <a:p>
            <a:pPr fontAlgn="auto">
              <a:spcAft>
                <a:spcPts val="0"/>
              </a:spcAft>
              <a:buFont typeface="Arial" pitchFamily="34" charset="0"/>
              <a:buNone/>
              <a:defRPr/>
            </a:pPr>
            <a:endParaRPr lang="en-US" sz="3300" dirty="0" smtClean="0"/>
          </a:p>
          <a:p>
            <a:pPr fontAlgn="auto">
              <a:spcAft>
                <a:spcPts val="0"/>
              </a:spcAft>
              <a:buFont typeface="Arial" pitchFamily="34" charset="0"/>
              <a:buNone/>
              <a:defRPr/>
            </a:pPr>
            <a:r>
              <a:rPr lang="en-US" sz="3300" dirty="0" smtClean="0"/>
              <a:t>Example:</a:t>
            </a:r>
          </a:p>
          <a:p>
            <a:pPr fontAlgn="auto">
              <a:spcAft>
                <a:spcPts val="0"/>
              </a:spcAft>
              <a:buFont typeface="Arial" pitchFamily="34" charset="0"/>
              <a:buNone/>
              <a:defRPr/>
            </a:pPr>
            <a:r>
              <a:rPr lang="en-US" sz="3300" dirty="0" smtClean="0"/>
              <a:t> </a:t>
            </a:r>
          </a:p>
          <a:p>
            <a:pPr fontAlgn="auto">
              <a:spcAft>
                <a:spcPts val="0"/>
              </a:spcAft>
              <a:buFont typeface="Arial" pitchFamily="34" charset="0"/>
              <a:buNone/>
              <a:defRPr/>
            </a:pPr>
            <a:r>
              <a:rPr lang="en-US" sz="3300" dirty="0" smtClean="0"/>
              <a:t>Φ(21) = (3-1) * (7-1) = 2 * 6 = 12</a:t>
            </a:r>
          </a:p>
          <a:p>
            <a:pPr fontAlgn="auto">
              <a:spcAft>
                <a:spcPts val="0"/>
              </a:spcAft>
              <a:buFont typeface="Arial" pitchFamily="34" charset="0"/>
              <a:buNone/>
              <a:defRPr/>
            </a:pPr>
            <a:r>
              <a:rPr lang="en-US" sz="3300" dirty="0" smtClean="0"/>
              <a:t>Where the 12 integers are {1, 2, 4, 5,8,10, 11, 13, 16, 17, 19, 20}</a:t>
            </a:r>
          </a:p>
          <a:p>
            <a:pPr fontAlgn="auto">
              <a:spcAft>
                <a:spcPts val="0"/>
              </a:spcAft>
              <a:buFont typeface="Arial" pitchFamily="34" charset="0"/>
              <a:buNone/>
              <a:defRPr/>
            </a:pPr>
            <a:r>
              <a:rPr lang="en-US" sz="3300" dirty="0" smtClean="0"/>
              <a:t> </a:t>
            </a:r>
          </a:p>
          <a:p>
            <a:pPr fontAlgn="auto">
              <a:spcAft>
                <a:spcPts val="0"/>
              </a:spcAft>
              <a:buFont typeface="Arial" pitchFamily="34" charset="0"/>
              <a:buChar char="•"/>
              <a:defRPr/>
            </a:pPr>
            <a:endParaRPr lang="en-US" dirty="0" smtClean="0"/>
          </a:p>
        </p:txBody>
      </p:sp>
      <p:sp>
        <p:nvSpPr>
          <p:cNvPr id="22531" name="Slide Number Placeholder 3"/>
          <p:cNvSpPr>
            <a:spLocks noGrp="1"/>
          </p:cNvSpPr>
          <p:nvPr>
            <p:ph type="sldNum" sz="quarter" idx="12"/>
          </p:nvPr>
        </p:nvSpPr>
        <p:spPr>
          <a:noFill/>
        </p:spPr>
        <p:txBody>
          <a:bodyPr/>
          <a:lstStyle/>
          <a:p>
            <a:fld id="{CC955793-62D8-4039-868A-9C353C750F9A}" type="slidenum">
              <a:rPr lang="en-US" smtClean="0">
                <a:latin typeface="Times New Roman" pitchFamily="18" charset="0"/>
              </a:rPr>
              <a:pPr/>
              <a:t>20</a:t>
            </a:fld>
            <a:endParaRPr lang="en-US" smtClean="0">
              <a:latin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u="sng" dirty="0" smtClean="0"/>
              <a:t>2 Euler’s theorem</a:t>
            </a:r>
          </a:p>
        </p:txBody>
      </p:sp>
      <p:sp>
        <p:nvSpPr>
          <p:cNvPr id="23555" name="Content Placeholder 2"/>
          <p:cNvSpPr>
            <a:spLocks noGrp="1"/>
          </p:cNvSpPr>
          <p:nvPr>
            <p:ph idx="1"/>
          </p:nvPr>
        </p:nvSpPr>
        <p:spPr/>
        <p:txBody>
          <a:bodyPr/>
          <a:lstStyle/>
          <a:p>
            <a:pPr>
              <a:buFont typeface="Arial" charset="0"/>
              <a:buNone/>
            </a:pPr>
            <a:r>
              <a:rPr lang="en-US" dirty="0" smtClean="0"/>
              <a:t>Euler’s theorem states that for every a and n that are relatively prime:</a:t>
            </a:r>
          </a:p>
          <a:p>
            <a:pPr>
              <a:buFont typeface="Arial" charset="0"/>
              <a:buNone/>
            </a:pPr>
            <a:r>
              <a:rPr lang="en-US" dirty="0" smtClean="0"/>
              <a:t> </a:t>
            </a:r>
          </a:p>
          <a:p>
            <a:pPr>
              <a:buFont typeface="Arial" charset="0"/>
              <a:buNone/>
            </a:pPr>
            <a:r>
              <a:rPr lang="en-US" dirty="0" err="1" smtClean="0"/>
              <a:t>a</a:t>
            </a:r>
            <a:r>
              <a:rPr lang="en-US" baseline="30000" dirty="0" err="1" smtClean="0"/>
              <a:t>Φ</a:t>
            </a:r>
            <a:r>
              <a:rPr lang="en-US" baseline="30000" dirty="0" smtClean="0"/>
              <a:t>(n)</a:t>
            </a:r>
            <a:r>
              <a:rPr lang="en-US" dirty="0" smtClean="0"/>
              <a:t> ≡ 1 mod n  </a:t>
            </a:r>
          </a:p>
          <a:p>
            <a:endParaRPr lang="en-US" dirty="0" smtClean="0"/>
          </a:p>
        </p:txBody>
      </p:sp>
      <p:sp>
        <p:nvSpPr>
          <p:cNvPr id="23556" name="Slide Number Placeholder 3"/>
          <p:cNvSpPr>
            <a:spLocks noGrp="1"/>
          </p:cNvSpPr>
          <p:nvPr>
            <p:ph type="sldNum" sz="quarter" idx="12"/>
          </p:nvPr>
        </p:nvSpPr>
        <p:spPr>
          <a:noFill/>
        </p:spPr>
        <p:txBody>
          <a:bodyPr/>
          <a:lstStyle/>
          <a:p>
            <a:fld id="{5EFAD8EF-6D5F-49B8-AA15-00E57A4CE11D}" type="slidenum">
              <a:rPr lang="en-US" smtClean="0">
                <a:latin typeface="Times New Roman" pitchFamily="18" charset="0"/>
              </a:rPr>
              <a:pPr/>
              <a:t>21</a:t>
            </a:fld>
            <a:endParaRPr lang="en-US" smtClean="0">
              <a:latin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z="2800" smtClean="0"/>
              <a:t>Euler’s theorem states that for every a and n that are relatively prime:         a</a:t>
            </a:r>
            <a:r>
              <a:rPr lang="en-US" sz="2800" baseline="30000" smtClean="0"/>
              <a:t>Φ(n)</a:t>
            </a:r>
            <a:r>
              <a:rPr lang="en-US" sz="2800" smtClean="0"/>
              <a:t> ≡ 1 mod n  </a:t>
            </a:r>
            <a:endParaRPr lang="en-US" sz="3600" smtClean="0"/>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None/>
              <a:defRPr/>
            </a:pPr>
            <a:r>
              <a:rPr lang="en-US" b="1" dirty="0" smtClean="0"/>
              <a:t>Proof:</a:t>
            </a:r>
            <a:endParaRPr lang="en-US" dirty="0" smtClean="0"/>
          </a:p>
          <a:p>
            <a:pPr fontAlgn="auto">
              <a:spcAft>
                <a:spcPts val="0"/>
              </a:spcAft>
              <a:buFont typeface="Arial" pitchFamily="34" charset="0"/>
              <a:buNone/>
              <a:defRPr/>
            </a:pPr>
            <a:r>
              <a:rPr lang="en-US" dirty="0" smtClean="0"/>
              <a:t>The above equation is true if n is prime, because in that case Φ(n) = n-1 and Fermat’s theorem holds.</a:t>
            </a:r>
          </a:p>
          <a:p>
            <a:pPr fontAlgn="auto">
              <a:spcAft>
                <a:spcPts val="0"/>
              </a:spcAft>
              <a:buFont typeface="Arial" pitchFamily="34" charset="0"/>
              <a:buNone/>
              <a:defRPr/>
            </a:pPr>
            <a:r>
              <a:rPr lang="en-US" dirty="0" smtClean="0"/>
              <a:t>however, it also holds for any integer n.</a:t>
            </a:r>
          </a:p>
          <a:p>
            <a:pPr fontAlgn="auto">
              <a:spcAft>
                <a:spcPts val="0"/>
              </a:spcAft>
              <a:buFont typeface="Arial" pitchFamily="34" charset="0"/>
              <a:buNone/>
              <a:defRPr/>
            </a:pPr>
            <a:r>
              <a:rPr lang="en-US" dirty="0" smtClean="0"/>
              <a:t>Recall that Φ(n) is the number of +</a:t>
            </a:r>
            <a:r>
              <a:rPr lang="en-US" dirty="0" err="1" smtClean="0"/>
              <a:t>ve</a:t>
            </a:r>
            <a:r>
              <a:rPr lang="en-US" dirty="0" smtClean="0"/>
              <a:t> integers less than n that are relatively prime to n.</a:t>
            </a:r>
          </a:p>
          <a:p>
            <a:pPr fontAlgn="auto">
              <a:spcAft>
                <a:spcPts val="0"/>
              </a:spcAft>
              <a:buFont typeface="Arial" pitchFamily="34" charset="0"/>
              <a:buNone/>
              <a:defRPr/>
            </a:pPr>
            <a:r>
              <a:rPr lang="en-US" dirty="0" smtClean="0"/>
              <a:t>Consider the set of such integers, labeled as follows:</a:t>
            </a:r>
          </a:p>
          <a:p>
            <a:pPr fontAlgn="auto">
              <a:spcAft>
                <a:spcPts val="0"/>
              </a:spcAft>
              <a:buFont typeface="Arial" pitchFamily="34" charset="0"/>
              <a:buNone/>
              <a:defRPr/>
            </a:pPr>
            <a:r>
              <a:rPr lang="en-US" dirty="0" smtClean="0"/>
              <a:t>R = { x</a:t>
            </a:r>
            <a:r>
              <a:rPr lang="en-US" baseline="-25000" dirty="0" smtClean="0"/>
              <a:t>1</a:t>
            </a:r>
            <a:r>
              <a:rPr lang="en-US" dirty="0" smtClean="0"/>
              <a:t>, x</a:t>
            </a:r>
            <a:r>
              <a:rPr lang="en-US" baseline="-25000" dirty="0" smtClean="0"/>
              <a:t>2</a:t>
            </a:r>
            <a:r>
              <a:rPr lang="en-US" dirty="0" smtClean="0"/>
              <a:t>, …  }</a:t>
            </a:r>
          </a:p>
          <a:p>
            <a:pPr fontAlgn="auto">
              <a:spcAft>
                <a:spcPts val="0"/>
              </a:spcAft>
              <a:buFont typeface="Arial" pitchFamily="34" charset="0"/>
              <a:buChar char="•"/>
              <a:defRPr/>
            </a:pPr>
            <a:endParaRPr lang="en-US" dirty="0" smtClean="0"/>
          </a:p>
        </p:txBody>
      </p:sp>
      <p:sp>
        <p:nvSpPr>
          <p:cNvPr id="24580" name="Slide Number Placeholder 3"/>
          <p:cNvSpPr>
            <a:spLocks noGrp="1"/>
          </p:cNvSpPr>
          <p:nvPr>
            <p:ph type="sldNum" sz="quarter" idx="12"/>
          </p:nvPr>
        </p:nvSpPr>
        <p:spPr>
          <a:noFill/>
        </p:spPr>
        <p:txBody>
          <a:bodyPr/>
          <a:lstStyle/>
          <a:p>
            <a:fld id="{E1C0DEA1-EB15-4626-8EC8-7AAB0D2A2597}" type="slidenum">
              <a:rPr lang="en-US" smtClean="0">
                <a:latin typeface="Times New Roman" pitchFamily="18" charset="0"/>
              </a:rPr>
              <a:pPr/>
              <a:t>22</a:t>
            </a:fld>
            <a:endParaRPr lang="en-US" smtClean="0">
              <a:latin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idx="1"/>
          </p:nvPr>
        </p:nvSpPr>
        <p:spPr/>
        <p:txBody>
          <a:bodyPr rtlCol="0">
            <a:normAutofit fontScale="92500" lnSpcReduction="10000"/>
          </a:bodyPr>
          <a:lstStyle/>
          <a:p>
            <a:pPr fontAlgn="auto">
              <a:spcAft>
                <a:spcPts val="0"/>
              </a:spcAft>
              <a:buFont typeface="Arial" pitchFamily="34" charset="0"/>
              <a:buNone/>
              <a:defRPr/>
            </a:pPr>
            <a:r>
              <a:rPr lang="en-US" dirty="0" smtClean="0"/>
              <a:t>now multiply each element by a, modulo n:</a:t>
            </a:r>
          </a:p>
          <a:p>
            <a:pPr fontAlgn="auto">
              <a:spcAft>
                <a:spcPts val="0"/>
              </a:spcAft>
              <a:buFont typeface="Arial" pitchFamily="34" charset="0"/>
              <a:buNone/>
              <a:defRPr/>
            </a:pPr>
            <a:r>
              <a:rPr lang="en-US" dirty="0" smtClean="0"/>
              <a:t>S = { (ax</a:t>
            </a:r>
            <a:r>
              <a:rPr lang="en-US" baseline="-25000" dirty="0" smtClean="0"/>
              <a:t>1</a:t>
            </a:r>
            <a:r>
              <a:rPr lang="en-US" dirty="0" smtClean="0"/>
              <a:t> mod n), (ax</a:t>
            </a:r>
            <a:r>
              <a:rPr lang="en-US" baseline="-25000" dirty="0" smtClean="0"/>
              <a:t>2 </a:t>
            </a:r>
            <a:r>
              <a:rPr lang="en-US" dirty="0" smtClean="0"/>
              <a:t>mod n), … (a   mod n) } = { x</a:t>
            </a:r>
            <a:r>
              <a:rPr lang="en-US" baseline="-25000" dirty="0" smtClean="0"/>
              <a:t>1</a:t>
            </a:r>
            <a:r>
              <a:rPr lang="en-US" dirty="0" smtClean="0"/>
              <a:t>, x</a:t>
            </a:r>
            <a:r>
              <a:rPr lang="en-US" baseline="-25000" dirty="0" smtClean="0"/>
              <a:t>2</a:t>
            </a:r>
            <a:r>
              <a:rPr lang="en-US" dirty="0" smtClean="0"/>
              <a:t>, …  } (in some order)</a:t>
            </a:r>
          </a:p>
          <a:p>
            <a:pPr fontAlgn="auto">
              <a:spcAft>
                <a:spcPts val="0"/>
              </a:spcAft>
              <a:buFont typeface="Arial" pitchFamily="34" charset="0"/>
              <a:buNone/>
              <a:defRPr/>
            </a:pPr>
            <a:r>
              <a:rPr lang="en-US" dirty="0" smtClean="0"/>
              <a:t> </a:t>
            </a:r>
          </a:p>
          <a:p>
            <a:pPr fontAlgn="auto">
              <a:spcAft>
                <a:spcPts val="0"/>
              </a:spcAft>
              <a:buFont typeface="Arial" pitchFamily="34" charset="0"/>
              <a:buNone/>
              <a:defRPr/>
            </a:pPr>
            <a:r>
              <a:rPr lang="en-US" dirty="0" smtClean="0"/>
              <a:t>because a is relatively prime to n and x</a:t>
            </a:r>
            <a:r>
              <a:rPr lang="en-US" baseline="-25000" dirty="0" smtClean="0"/>
              <a:t>i</a:t>
            </a:r>
            <a:r>
              <a:rPr lang="en-US" dirty="0" smtClean="0"/>
              <a:t> is relatively prime to n. so, </a:t>
            </a:r>
            <a:r>
              <a:rPr lang="en-US" dirty="0" err="1" smtClean="0"/>
              <a:t>ax</a:t>
            </a:r>
            <a:r>
              <a:rPr lang="en-US" baseline="-25000" dirty="0" err="1" smtClean="0"/>
              <a:t>i</a:t>
            </a:r>
            <a:r>
              <a:rPr lang="en-US" dirty="0" smtClean="0"/>
              <a:t> must also be relatively prime to n. </a:t>
            </a:r>
          </a:p>
          <a:p>
            <a:pPr fontAlgn="auto">
              <a:spcAft>
                <a:spcPts val="0"/>
              </a:spcAft>
              <a:buFont typeface="Arial" pitchFamily="34" charset="0"/>
              <a:buNone/>
              <a:defRPr/>
            </a:pPr>
            <a:r>
              <a:rPr lang="en-US" dirty="0" smtClean="0"/>
              <a:t>Thus all the members of S are integers less than n that are relatively prime to n.</a:t>
            </a:r>
          </a:p>
          <a:p>
            <a:pPr fontAlgn="auto">
              <a:spcAft>
                <a:spcPts val="0"/>
              </a:spcAft>
              <a:buFont typeface="Arial" pitchFamily="34" charset="0"/>
              <a:buNone/>
              <a:defRPr/>
            </a:pPr>
            <a:r>
              <a:rPr lang="en-US" dirty="0" smtClean="0"/>
              <a:t>Multiply both the set elements and take mod n then</a:t>
            </a:r>
          </a:p>
          <a:p>
            <a:pPr fontAlgn="auto">
              <a:spcAft>
                <a:spcPts val="0"/>
              </a:spcAft>
              <a:buFont typeface="Arial" pitchFamily="34" charset="0"/>
              <a:buNone/>
              <a:defRPr/>
            </a:pPr>
            <a:r>
              <a:rPr lang="en-US" dirty="0" smtClean="0"/>
              <a:t>[(ax</a:t>
            </a:r>
            <a:r>
              <a:rPr lang="en-US" baseline="-25000" dirty="0" smtClean="0"/>
              <a:t>1</a:t>
            </a:r>
            <a:r>
              <a:rPr lang="en-US" dirty="0" smtClean="0"/>
              <a:t> mod n)*(ax</a:t>
            </a:r>
            <a:r>
              <a:rPr lang="en-US" baseline="-25000" dirty="0" smtClean="0"/>
              <a:t>2 </a:t>
            </a:r>
            <a:r>
              <a:rPr lang="en-US" dirty="0" smtClean="0"/>
              <a:t>mod n)* … *a   mod n)] mod n = [ x</a:t>
            </a:r>
            <a:r>
              <a:rPr lang="en-US" baseline="-25000" dirty="0" smtClean="0"/>
              <a:t>1</a:t>
            </a:r>
            <a:r>
              <a:rPr lang="en-US" dirty="0" smtClean="0"/>
              <a:t>* x</a:t>
            </a:r>
            <a:r>
              <a:rPr lang="en-US" baseline="-25000" dirty="0" smtClean="0"/>
              <a:t>2</a:t>
            </a:r>
            <a:r>
              <a:rPr lang="en-US" dirty="0" smtClean="0"/>
              <a:t>* …*  ] mod n</a:t>
            </a:r>
          </a:p>
          <a:p>
            <a:pPr fontAlgn="auto">
              <a:spcAft>
                <a:spcPts val="0"/>
              </a:spcAft>
              <a:buFont typeface="Arial" pitchFamily="34" charset="0"/>
              <a:buNone/>
              <a:defRPr/>
            </a:pPr>
            <a:r>
              <a:rPr lang="en-US" dirty="0" smtClean="0">
                <a:sym typeface="Wingdings 3"/>
              </a:rPr>
              <a:t></a:t>
            </a:r>
            <a:r>
              <a:rPr lang="en-US" dirty="0" smtClean="0"/>
              <a:t> [ax</a:t>
            </a:r>
            <a:r>
              <a:rPr lang="en-US" baseline="-25000" dirty="0" smtClean="0"/>
              <a:t>1</a:t>
            </a:r>
            <a:r>
              <a:rPr lang="en-US" dirty="0" smtClean="0"/>
              <a:t>*ax</a:t>
            </a:r>
            <a:r>
              <a:rPr lang="en-US" baseline="-25000" dirty="0" smtClean="0"/>
              <a:t>2</a:t>
            </a:r>
            <a:r>
              <a:rPr lang="en-US" dirty="0" smtClean="0"/>
              <a:t>* … *a  ] mod n = [x</a:t>
            </a:r>
            <a:r>
              <a:rPr lang="en-US" baseline="-25000" dirty="0" smtClean="0"/>
              <a:t>1</a:t>
            </a:r>
            <a:r>
              <a:rPr lang="en-US" dirty="0" smtClean="0"/>
              <a:t>* x</a:t>
            </a:r>
            <a:r>
              <a:rPr lang="en-US" baseline="-25000" dirty="0" smtClean="0"/>
              <a:t>2</a:t>
            </a:r>
            <a:r>
              <a:rPr lang="en-US" dirty="0" smtClean="0"/>
              <a:t>* …*  ] mod n</a:t>
            </a:r>
          </a:p>
          <a:p>
            <a:pPr fontAlgn="auto">
              <a:spcAft>
                <a:spcPts val="0"/>
              </a:spcAft>
              <a:buFont typeface="Arial" pitchFamily="34" charset="0"/>
              <a:buNone/>
              <a:defRPr/>
            </a:pPr>
            <a:r>
              <a:rPr lang="en-US" dirty="0" smtClean="0">
                <a:sym typeface="Wingdings 3"/>
              </a:rPr>
              <a:t></a:t>
            </a:r>
            <a:r>
              <a:rPr lang="en-US" dirty="0" smtClean="0"/>
              <a:t> [ax</a:t>
            </a:r>
            <a:r>
              <a:rPr lang="en-US" baseline="-25000" dirty="0" smtClean="0"/>
              <a:t>1</a:t>
            </a:r>
            <a:r>
              <a:rPr lang="en-US" dirty="0" smtClean="0"/>
              <a:t>*ax</a:t>
            </a:r>
            <a:r>
              <a:rPr lang="en-US" baseline="-25000" dirty="0" smtClean="0"/>
              <a:t>2</a:t>
            </a:r>
            <a:r>
              <a:rPr lang="en-US" dirty="0" smtClean="0"/>
              <a:t>* … *a ] ≡ [x</a:t>
            </a:r>
            <a:r>
              <a:rPr lang="en-US" baseline="-25000" dirty="0" smtClean="0"/>
              <a:t>1</a:t>
            </a:r>
            <a:r>
              <a:rPr lang="en-US" dirty="0" smtClean="0"/>
              <a:t>* x</a:t>
            </a:r>
            <a:r>
              <a:rPr lang="en-US" baseline="-25000" dirty="0" smtClean="0"/>
              <a:t>2</a:t>
            </a:r>
            <a:r>
              <a:rPr lang="en-US" dirty="0" smtClean="0"/>
              <a:t>* …*  ] mod n</a:t>
            </a:r>
          </a:p>
          <a:p>
            <a:pPr fontAlgn="auto">
              <a:spcAft>
                <a:spcPts val="0"/>
              </a:spcAft>
              <a:buFont typeface="Arial" pitchFamily="34" charset="0"/>
              <a:buNone/>
              <a:defRPr/>
            </a:pPr>
            <a:r>
              <a:rPr lang="en-US" dirty="0" smtClean="0">
                <a:sym typeface="Wingdings 3"/>
              </a:rPr>
              <a:t></a:t>
            </a:r>
            <a:r>
              <a:rPr lang="en-US" dirty="0" smtClean="0"/>
              <a:t> </a:t>
            </a:r>
            <a:r>
              <a:rPr lang="en-US" dirty="0" err="1" smtClean="0"/>
              <a:t>a</a:t>
            </a:r>
            <a:r>
              <a:rPr lang="en-US" baseline="30000" dirty="0" err="1" smtClean="0"/>
              <a:t>Φ</a:t>
            </a:r>
            <a:r>
              <a:rPr lang="en-US" baseline="30000" dirty="0" smtClean="0"/>
              <a:t>(n)</a:t>
            </a:r>
            <a:r>
              <a:rPr lang="en-US" dirty="0" smtClean="0"/>
              <a:t> ≡ 1 mod n.  </a:t>
            </a:r>
          </a:p>
          <a:p>
            <a:pPr fontAlgn="auto">
              <a:spcAft>
                <a:spcPts val="0"/>
              </a:spcAft>
              <a:buFont typeface="Arial" pitchFamily="34" charset="0"/>
              <a:buChar char="•"/>
              <a:defRPr/>
            </a:pPr>
            <a:endParaRPr lang="en-US" dirty="0" smtClean="0"/>
          </a:p>
        </p:txBody>
      </p:sp>
      <p:sp>
        <p:nvSpPr>
          <p:cNvPr id="25603" name="Slide Number Placeholder 3"/>
          <p:cNvSpPr>
            <a:spLocks noGrp="1"/>
          </p:cNvSpPr>
          <p:nvPr>
            <p:ph type="sldNum" sz="quarter" idx="12"/>
          </p:nvPr>
        </p:nvSpPr>
        <p:spPr>
          <a:noFill/>
        </p:spPr>
        <p:txBody>
          <a:bodyPr/>
          <a:lstStyle/>
          <a:p>
            <a:fld id="{F6CD3F43-61FA-412A-A9DF-EBE840E0D1F5}" type="slidenum">
              <a:rPr lang="en-US" smtClean="0">
                <a:latin typeface="Times New Roman" pitchFamily="18" charset="0"/>
              </a:rPr>
              <a:pPr/>
              <a:t>23</a:t>
            </a:fld>
            <a:endParaRPr lang="en-US" smtClean="0">
              <a:latin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26626" name="Content Placeholder 2"/>
          <p:cNvSpPr>
            <a:spLocks noGrp="1"/>
          </p:cNvSpPr>
          <p:nvPr>
            <p:ph idx="1"/>
          </p:nvPr>
        </p:nvSpPr>
        <p:spPr/>
        <p:txBody>
          <a:bodyPr/>
          <a:lstStyle/>
          <a:p>
            <a:pPr>
              <a:buFont typeface="Arial" charset="0"/>
              <a:buNone/>
            </a:pPr>
            <a:r>
              <a:rPr lang="en-US" b="1" smtClean="0"/>
              <a:t>Example:</a:t>
            </a:r>
            <a:r>
              <a:rPr lang="en-US" smtClean="0"/>
              <a:t> 	a = 3; n = 10;</a:t>
            </a:r>
          </a:p>
          <a:p>
            <a:pPr>
              <a:buFont typeface="Arial" charset="0"/>
              <a:buNone/>
            </a:pPr>
            <a:r>
              <a:rPr lang="en-US" smtClean="0"/>
              <a:t>a</a:t>
            </a:r>
            <a:r>
              <a:rPr lang="en-US" baseline="30000" smtClean="0"/>
              <a:t>Φ(n)</a:t>
            </a:r>
            <a:r>
              <a:rPr lang="en-US" smtClean="0"/>
              <a:t> ≡ 1 mod n.  </a:t>
            </a:r>
          </a:p>
          <a:p>
            <a:pPr>
              <a:buFont typeface="Arial" charset="0"/>
              <a:buNone/>
            </a:pPr>
            <a:r>
              <a:rPr lang="en-US" smtClean="0"/>
              <a:t>3</a:t>
            </a:r>
            <a:r>
              <a:rPr lang="en-US" baseline="30000" smtClean="0"/>
              <a:t>4</a:t>
            </a:r>
            <a:r>
              <a:rPr lang="en-US" smtClean="0"/>
              <a:t> = 81 ≡ 1 mod 10 [here Φ(10) = 4]</a:t>
            </a:r>
          </a:p>
          <a:p>
            <a:pPr>
              <a:buFont typeface="Arial" charset="0"/>
              <a:buNone/>
            </a:pPr>
            <a:endParaRPr lang="en-US" smtClean="0"/>
          </a:p>
          <a:p>
            <a:pPr>
              <a:buFont typeface="Arial" charset="0"/>
              <a:buNone/>
            </a:pPr>
            <a:r>
              <a:rPr lang="en-US" smtClean="0"/>
              <a:t> </a:t>
            </a:r>
          </a:p>
          <a:p>
            <a:pPr>
              <a:buFont typeface="Arial" charset="0"/>
              <a:buNone/>
            </a:pPr>
            <a:r>
              <a:rPr lang="en-US" smtClean="0"/>
              <a:t>(2)	a = 2	n = 11 </a:t>
            </a:r>
            <a:r>
              <a:rPr lang="en-US" smtClean="0">
                <a:sym typeface="Wingdings 3" pitchFamily="18" charset="2"/>
              </a:rPr>
              <a:t></a:t>
            </a:r>
            <a:r>
              <a:rPr lang="en-US" smtClean="0"/>
              <a:t> Φ(n) = (11-1) = 10</a:t>
            </a:r>
          </a:p>
          <a:p>
            <a:pPr>
              <a:buFont typeface="Arial" charset="0"/>
              <a:buNone/>
            </a:pPr>
            <a:r>
              <a:rPr lang="en-US" smtClean="0"/>
              <a:t>		2</a:t>
            </a:r>
            <a:r>
              <a:rPr lang="en-US" baseline="30000" smtClean="0"/>
              <a:t>10</a:t>
            </a:r>
            <a:r>
              <a:rPr lang="en-US" smtClean="0"/>
              <a:t> = 1024 ≡ 1 mod 11</a:t>
            </a:r>
          </a:p>
          <a:p>
            <a:pPr>
              <a:buFont typeface="Arial" charset="0"/>
              <a:buNone/>
            </a:pPr>
            <a:r>
              <a:rPr lang="en-US" smtClean="0"/>
              <a:t> </a:t>
            </a:r>
          </a:p>
          <a:p>
            <a:endParaRPr lang="en-US" smtClean="0"/>
          </a:p>
        </p:txBody>
      </p:sp>
      <p:sp>
        <p:nvSpPr>
          <p:cNvPr id="26627" name="Slide Number Placeholder 2"/>
          <p:cNvSpPr>
            <a:spLocks noGrp="1"/>
          </p:cNvSpPr>
          <p:nvPr>
            <p:ph type="sldNum" sz="quarter" idx="12"/>
          </p:nvPr>
        </p:nvSpPr>
        <p:spPr>
          <a:noFill/>
        </p:spPr>
        <p:txBody>
          <a:bodyPr/>
          <a:lstStyle/>
          <a:p>
            <a:fld id="{3CF04AED-F978-49BC-97D2-2475E6AFADB7}" type="slidenum">
              <a:rPr lang="en-US" smtClean="0">
                <a:latin typeface="Times New Roman" pitchFamily="18" charset="0"/>
              </a:rPr>
              <a:pPr/>
              <a:t>24</a:t>
            </a:fld>
            <a:endParaRPr lang="en-US" smtClean="0">
              <a:latin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p:txBody>
          <a:bodyPr>
            <a:normAutofit/>
          </a:bodyPr>
          <a:lstStyle/>
          <a:p>
            <a:r>
              <a:rPr lang="en-GB" smtClean="0"/>
              <a:t> Public key cryptography</a:t>
            </a:r>
          </a:p>
        </p:txBody>
      </p:sp>
      <p:sp>
        <p:nvSpPr>
          <p:cNvPr id="5" name="Subtitle 4"/>
          <p:cNvSpPr>
            <a:spLocks noGrp="1"/>
          </p:cNvSpPr>
          <p:nvPr>
            <p:ph type="subTitle" idx="1"/>
          </p:nvPr>
        </p:nvSpPr>
        <p:spPr/>
        <p:txBody>
          <a:bodyPr/>
          <a:lstStyle/>
          <a:p>
            <a:endParaRPr lang="en-US"/>
          </a:p>
        </p:txBody>
      </p:sp>
      <p:sp>
        <p:nvSpPr>
          <p:cNvPr id="27651" name="Slide Number Placeholder 2"/>
          <p:cNvSpPr>
            <a:spLocks noGrp="1"/>
          </p:cNvSpPr>
          <p:nvPr>
            <p:ph type="sldNum" sz="quarter" idx="12"/>
          </p:nvPr>
        </p:nvSpPr>
        <p:spPr>
          <a:noFill/>
        </p:spPr>
        <p:txBody>
          <a:bodyPr/>
          <a:lstStyle/>
          <a:p>
            <a:fld id="{44FC568D-9FE9-444E-AB12-6D7AB4891F36}" type="slidenum">
              <a:rPr lang="en-US" smtClean="0">
                <a:latin typeface="Times New Roman" pitchFamily="18" charset="0"/>
              </a:rPr>
              <a:pPr/>
              <a:t>25</a:t>
            </a:fld>
            <a:endParaRPr lang="en-US" smtClean="0">
              <a:latin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r>
              <a:rPr lang="en-GB" smtClean="0"/>
              <a:t>The briefcase example</a:t>
            </a:r>
          </a:p>
        </p:txBody>
      </p:sp>
      <p:sp>
        <p:nvSpPr>
          <p:cNvPr id="28674" name="Slide Number Placeholder 3"/>
          <p:cNvSpPr>
            <a:spLocks noGrp="1"/>
          </p:cNvSpPr>
          <p:nvPr>
            <p:ph type="sldNum" sz="quarter" idx="12"/>
          </p:nvPr>
        </p:nvSpPr>
        <p:spPr>
          <a:noFill/>
        </p:spPr>
        <p:txBody>
          <a:bodyPr/>
          <a:lstStyle/>
          <a:p>
            <a:pPr algn="ctr"/>
            <a:fld id="{76392E0A-F131-431E-9A10-32E58B239EDC}" type="slidenum">
              <a:rPr lang="en-US" smtClean="0">
                <a:latin typeface="Times New Roman" pitchFamily="18" charset="0"/>
              </a:rPr>
              <a:pPr algn="ctr"/>
              <a:t>26</a:t>
            </a:fld>
            <a:endParaRPr lang="en-US" smtClean="0">
              <a:latin typeface="Times New Roman" pitchFamily="18" charset="0"/>
            </a:endParaRPr>
          </a:p>
        </p:txBody>
      </p:sp>
      <p:pic>
        <p:nvPicPr>
          <p:cNvPr id="28676" name="Picture 3"/>
          <p:cNvPicPr>
            <a:picLocks noChangeAspect="1" noChangeArrowheads="1"/>
          </p:cNvPicPr>
          <p:nvPr/>
        </p:nvPicPr>
        <p:blipFill>
          <a:blip r:embed="rId2"/>
          <a:srcRect/>
          <a:stretch>
            <a:fillRect/>
          </a:stretch>
        </p:blipFill>
        <p:spPr bwMode="auto">
          <a:xfrm>
            <a:off x="6986186" y="3983038"/>
            <a:ext cx="588433" cy="762000"/>
          </a:xfrm>
          <a:prstGeom prst="rect">
            <a:avLst/>
          </a:prstGeom>
          <a:solidFill>
            <a:srgbClr val="0000FF"/>
          </a:solidFill>
          <a:ln w="9525">
            <a:noFill/>
            <a:miter lim="800000"/>
            <a:headEnd/>
            <a:tailEnd/>
          </a:ln>
        </p:spPr>
      </p:pic>
      <p:pic>
        <p:nvPicPr>
          <p:cNvPr id="28677" name="Picture 4"/>
          <p:cNvPicPr>
            <a:picLocks noChangeAspect="1" noChangeArrowheads="1"/>
          </p:cNvPicPr>
          <p:nvPr/>
        </p:nvPicPr>
        <p:blipFill>
          <a:blip r:embed="rId3"/>
          <a:srcRect/>
          <a:stretch>
            <a:fillRect/>
          </a:stretch>
        </p:blipFill>
        <p:spPr bwMode="auto">
          <a:xfrm>
            <a:off x="10885086" y="5443539"/>
            <a:ext cx="596900" cy="727075"/>
          </a:xfrm>
          <a:prstGeom prst="rect">
            <a:avLst/>
          </a:prstGeom>
          <a:solidFill>
            <a:srgbClr val="0000FF"/>
          </a:solidFill>
          <a:ln w="9525">
            <a:noFill/>
            <a:miter lim="800000"/>
            <a:headEnd/>
            <a:tailEnd/>
          </a:ln>
        </p:spPr>
      </p:pic>
      <p:pic>
        <p:nvPicPr>
          <p:cNvPr id="28678" name="Picture 5"/>
          <p:cNvPicPr>
            <a:picLocks noChangeAspect="1" noChangeArrowheads="1"/>
          </p:cNvPicPr>
          <p:nvPr/>
        </p:nvPicPr>
        <p:blipFill>
          <a:blip r:embed="rId3"/>
          <a:srcRect/>
          <a:stretch>
            <a:fillRect/>
          </a:stretch>
        </p:blipFill>
        <p:spPr bwMode="auto">
          <a:xfrm>
            <a:off x="1201337" y="5414963"/>
            <a:ext cx="613833" cy="747712"/>
          </a:xfrm>
          <a:prstGeom prst="rect">
            <a:avLst/>
          </a:prstGeom>
          <a:solidFill>
            <a:srgbClr val="FF0000"/>
          </a:solidFill>
          <a:ln w="9525">
            <a:noFill/>
            <a:miter lim="800000"/>
            <a:headEnd/>
            <a:tailEnd/>
          </a:ln>
        </p:spPr>
      </p:pic>
      <p:pic>
        <p:nvPicPr>
          <p:cNvPr id="28679" name="Picture 6"/>
          <p:cNvPicPr>
            <a:picLocks noChangeAspect="1" noChangeArrowheads="1"/>
          </p:cNvPicPr>
          <p:nvPr/>
        </p:nvPicPr>
        <p:blipFill>
          <a:blip r:embed="rId2"/>
          <a:srcRect/>
          <a:stretch>
            <a:fillRect/>
          </a:stretch>
        </p:blipFill>
        <p:spPr bwMode="auto">
          <a:xfrm>
            <a:off x="5002869" y="3967164"/>
            <a:ext cx="632883" cy="750887"/>
          </a:xfrm>
          <a:prstGeom prst="rect">
            <a:avLst/>
          </a:prstGeom>
          <a:solidFill>
            <a:srgbClr val="FF0000"/>
          </a:solidFill>
          <a:ln w="9525">
            <a:noFill/>
            <a:miter lim="800000"/>
            <a:headEnd/>
            <a:tailEnd/>
          </a:ln>
        </p:spPr>
      </p:pic>
      <p:pic>
        <p:nvPicPr>
          <p:cNvPr id="28680" name="Picture 7"/>
          <p:cNvPicPr>
            <a:picLocks noChangeAspect="1" noChangeArrowheads="1"/>
          </p:cNvPicPr>
          <p:nvPr/>
        </p:nvPicPr>
        <p:blipFill>
          <a:blip r:embed="rId4"/>
          <a:srcRect/>
          <a:stretch>
            <a:fillRect/>
          </a:stretch>
        </p:blipFill>
        <p:spPr bwMode="auto">
          <a:xfrm>
            <a:off x="5754285" y="2597151"/>
            <a:ext cx="1219200" cy="995363"/>
          </a:xfrm>
          <a:prstGeom prst="rect">
            <a:avLst/>
          </a:prstGeom>
          <a:noFill/>
          <a:ln w="9525">
            <a:noFill/>
            <a:miter lim="800000"/>
            <a:headEnd/>
            <a:tailEnd/>
          </a:ln>
        </p:spPr>
      </p:pic>
      <p:pic>
        <p:nvPicPr>
          <p:cNvPr id="28681" name="Picture 8"/>
          <p:cNvPicPr>
            <a:picLocks noChangeAspect="1" noChangeArrowheads="1"/>
          </p:cNvPicPr>
          <p:nvPr/>
        </p:nvPicPr>
        <p:blipFill>
          <a:blip r:embed="rId5"/>
          <a:srcRect/>
          <a:stretch>
            <a:fillRect/>
          </a:stretch>
        </p:blipFill>
        <p:spPr bwMode="auto">
          <a:xfrm>
            <a:off x="1169586" y="1981200"/>
            <a:ext cx="1234017" cy="496888"/>
          </a:xfrm>
          <a:prstGeom prst="rect">
            <a:avLst/>
          </a:prstGeom>
          <a:solidFill>
            <a:srgbClr val="FF0000"/>
          </a:solidFill>
          <a:ln w="9525">
            <a:noFill/>
            <a:miter lim="800000"/>
            <a:headEnd/>
            <a:tailEnd/>
          </a:ln>
        </p:spPr>
      </p:pic>
      <p:pic>
        <p:nvPicPr>
          <p:cNvPr id="28682" name="Picture 9"/>
          <p:cNvPicPr>
            <a:picLocks noChangeAspect="1" noChangeArrowheads="1"/>
          </p:cNvPicPr>
          <p:nvPr/>
        </p:nvPicPr>
        <p:blipFill>
          <a:blip r:embed="rId5"/>
          <a:srcRect/>
          <a:stretch>
            <a:fillRect/>
          </a:stretch>
        </p:blipFill>
        <p:spPr bwMode="auto">
          <a:xfrm>
            <a:off x="10472337" y="2022476"/>
            <a:ext cx="1248833" cy="500063"/>
          </a:xfrm>
          <a:prstGeom prst="rect">
            <a:avLst/>
          </a:prstGeom>
          <a:solidFill>
            <a:srgbClr val="0000FF"/>
          </a:solidFill>
          <a:ln w="9525">
            <a:noFill/>
            <a:miter lim="800000"/>
            <a:headEnd/>
            <a:tailEnd/>
          </a:ln>
        </p:spPr>
      </p:pic>
      <p:pic>
        <p:nvPicPr>
          <p:cNvPr id="28683" name="Picture 10"/>
          <p:cNvPicPr>
            <a:picLocks noChangeAspect="1" noChangeArrowheads="1"/>
          </p:cNvPicPr>
          <p:nvPr/>
        </p:nvPicPr>
        <p:blipFill>
          <a:blip r:embed="rId4"/>
          <a:srcRect/>
          <a:stretch>
            <a:fillRect/>
          </a:stretch>
        </p:blipFill>
        <p:spPr bwMode="auto">
          <a:xfrm>
            <a:off x="5701370" y="3871913"/>
            <a:ext cx="1204383" cy="982662"/>
          </a:xfrm>
          <a:prstGeom prst="rect">
            <a:avLst/>
          </a:prstGeom>
          <a:noFill/>
          <a:ln w="9525">
            <a:noFill/>
            <a:miter lim="800000"/>
            <a:headEnd/>
            <a:tailEnd/>
          </a:ln>
        </p:spPr>
      </p:pic>
      <p:pic>
        <p:nvPicPr>
          <p:cNvPr id="28684" name="Picture 11"/>
          <p:cNvPicPr>
            <a:picLocks noChangeAspect="1" noChangeArrowheads="1"/>
          </p:cNvPicPr>
          <p:nvPr/>
        </p:nvPicPr>
        <p:blipFill>
          <a:blip r:embed="rId4"/>
          <a:srcRect/>
          <a:stretch>
            <a:fillRect/>
          </a:stretch>
        </p:blipFill>
        <p:spPr bwMode="auto">
          <a:xfrm>
            <a:off x="5750053" y="5338764"/>
            <a:ext cx="1147233" cy="936625"/>
          </a:xfrm>
          <a:prstGeom prst="rect">
            <a:avLst/>
          </a:prstGeom>
          <a:noFill/>
          <a:ln w="9525">
            <a:noFill/>
            <a:miter lim="800000"/>
            <a:headEnd/>
            <a:tailEnd/>
          </a:ln>
        </p:spPr>
      </p:pic>
      <p:pic>
        <p:nvPicPr>
          <p:cNvPr id="28685" name="Picture 12"/>
          <p:cNvPicPr>
            <a:picLocks noChangeAspect="1" noChangeArrowheads="1"/>
          </p:cNvPicPr>
          <p:nvPr/>
        </p:nvPicPr>
        <p:blipFill>
          <a:blip r:embed="rId2"/>
          <a:srcRect/>
          <a:stretch>
            <a:fillRect/>
          </a:stretch>
        </p:blipFill>
        <p:spPr bwMode="auto">
          <a:xfrm>
            <a:off x="6958670" y="5429250"/>
            <a:ext cx="588433" cy="762000"/>
          </a:xfrm>
          <a:prstGeom prst="rect">
            <a:avLst/>
          </a:prstGeom>
          <a:solidFill>
            <a:srgbClr val="0000FF"/>
          </a:solidFill>
          <a:ln w="9525">
            <a:noFill/>
            <a:miter lim="800000"/>
            <a:headEnd/>
            <a:tailEnd/>
          </a:ln>
        </p:spPr>
      </p:pic>
      <p:pic>
        <p:nvPicPr>
          <p:cNvPr id="28686" name="Picture 13"/>
          <p:cNvPicPr>
            <a:picLocks noChangeAspect="1" noChangeArrowheads="1"/>
          </p:cNvPicPr>
          <p:nvPr/>
        </p:nvPicPr>
        <p:blipFill>
          <a:blip r:embed="rId2"/>
          <a:srcRect/>
          <a:stretch>
            <a:fillRect/>
          </a:stretch>
        </p:blipFill>
        <p:spPr bwMode="auto">
          <a:xfrm>
            <a:off x="4973236" y="2709864"/>
            <a:ext cx="632883" cy="750887"/>
          </a:xfrm>
          <a:prstGeom prst="rect">
            <a:avLst/>
          </a:prstGeom>
          <a:solidFill>
            <a:srgbClr val="FF0000"/>
          </a:solidFill>
          <a:ln w="9525">
            <a:noFill/>
            <a:miter lim="800000"/>
            <a:headEnd/>
            <a:tailEnd/>
          </a:ln>
        </p:spPr>
      </p:pic>
      <p:sp>
        <p:nvSpPr>
          <p:cNvPr id="28687" name="Text Box 14"/>
          <p:cNvSpPr txBox="1">
            <a:spLocks noChangeArrowheads="1"/>
          </p:cNvSpPr>
          <p:nvPr/>
        </p:nvSpPr>
        <p:spPr bwMode="auto">
          <a:xfrm>
            <a:off x="273051" y="1995488"/>
            <a:ext cx="596900" cy="369332"/>
          </a:xfrm>
          <a:prstGeom prst="rect">
            <a:avLst/>
          </a:prstGeom>
          <a:noFill/>
          <a:ln w="12700">
            <a:noFill/>
            <a:miter lim="800000"/>
            <a:headEnd type="none" w="sm" len="sm"/>
            <a:tailEnd type="none" w="sm" len="sm"/>
          </a:ln>
        </p:spPr>
        <p:txBody>
          <a:bodyPr>
            <a:spAutoFit/>
          </a:bodyPr>
          <a:lstStyle/>
          <a:p>
            <a:pPr defTabSz="762000" eaLnBrk="0" hangingPunct="0">
              <a:spcBef>
                <a:spcPct val="50000"/>
              </a:spcBef>
            </a:pPr>
            <a:r>
              <a:rPr lang="en-GB">
                <a:latin typeface="Arial" charset="0"/>
              </a:rPr>
              <a:t>1</a:t>
            </a:r>
          </a:p>
        </p:txBody>
      </p:sp>
      <p:sp>
        <p:nvSpPr>
          <p:cNvPr id="28688" name="AutoShape 15"/>
          <p:cNvSpPr>
            <a:spLocks noChangeArrowheads="1"/>
          </p:cNvSpPr>
          <p:nvPr/>
        </p:nvSpPr>
        <p:spPr bwMode="auto">
          <a:xfrm>
            <a:off x="3142319" y="2925763"/>
            <a:ext cx="1432984" cy="246062"/>
          </a:xfrm>
          <a:prstGeom prst="rightArrow">
            <a:avLst>
              <a:gd name="adj1" fmla="val 50000"/>
              <a:gd name="adj2" fmla="val 109194"/>
            </a:avLst>
          </a:prstGeom>
          <a:solidFill>
            <a:srgbClr val="FF3300"/>
          </a:solidFill>
          <a:ln w="12700">
            <a:solidFill>
              <a:schemeClr val="tx1"/>
            </a:solidFill>
            <a:miter lim="800000"/>
            <a:headEnd type="none" w="sm" len="sm"/>
            <a:tailEnd type="none" w="sm" len="sm"/>
          </a:ln>
        </p:spPr>
        <p:txBody>
          <a:bodyPr wrap="none" anchor="ctr"/>
          <a:lstStyle/>
          <a:p>
            <a:endParaRPr lang="en-US"/>
          </a:p>
        </p:txBody>
      </p:sp>
      <p:sp>
        <p:nvSpPr>
          <p:cNvPr id="28689" name="AutoShape 16"/>
          <p:cNvSpPr>
            <a:spLocks noChangeArrowheads="1"/>
          </p:cNvSpPr>
          <p:nvPr/>
        </p:nvSpPr>
        <p:spPr bwMode="auto">
          <a:xfrm>
            <a:off x="3191003" y="5649913"/>
            <a:ext cx="1432983" cy="246062"/>
          </a:xfrm>
          <a:prstGeom prst="rightArrow">
            <a:avLst>
              <a:gd name="adj1" fmla="val 50000"/>
              <a:gd name="adj2" fmla="val 109194"/>
            </a:avLst>
          </a:prstGeom>
          <a:solidFill>
            <a:srgbClr val="FF3300"/>
          </a:solidFill>
          <a:ln w="12700">
            <a:solidFill>
              <a:schemeClr val="tx1"/>
            </a:solidFill>
            <a:miter lim="800000"/>
            <a:headEnd type="none" w="sm" len="sm"/>
            <a:tailEnd type="none" w="sm" len="sm"/>
          </a:ln>
        </p:spPr>
        <p:txBody>
          <a:bodyPr wrap="none" anchor="ctr"/>
          <a:lstStyle/>
          <a:p>
            <a:endParaRPr lang="en-US"/>
          </a:p>
        </p:txBody>
      </p:sp>
      <p:sp>
        <p:nvSpPr>
          <p:cNvPr id="28690" name="AutoShape 17"/>
          <p:cNvSpPr>
            <a:spLocks noChangeArrowheads="1"/>
          </p:cNvSpPr>
          <p:nvPr/>
        </p:nvSpPr>
        <p:spPr bwMode="auto">
          <a:xfrm flipH="1" flipV="1">
            <a:off x="7815919" y="4229101"/>
            <a:ext cx="1449917" cy="246063"/>
          </a:xfrm>
          <a:prstGeom prst="rightArrow">
            <a:avLst>
              <a:gd name="adj1" fmla="val 50000"/>
              <a:gd name="adj2" fmla="val 110484"/>
            </a:avLst>
          </a:prstGeom>
          <a:solidFill>
            <a:srgbClr val="0000FF"/>
          </a:solidFill>
          <a:ln w="12700">
            <a:solidFill>
              <a:schemeClr val="tx1"/>
            </a:solidFill>
            <a:miter lim="800000"/>
            <a:headEnd type="none" w="sm" len="sm"/>
            <a:tailEnd type="none" w="sm" len="sm"/>
          </a:ln>
        </p:spPr>
        <p:txBody>
          <a:bodyPr wrap="none" anchor="ctr"/>
          <a:lstStyle/>
          <a:p>
            <a:endParaRPr lang="en-US"/>
          </a:p>
        </p:txBody>
      </p:sp>
      <p:sp>
        <p:nvSpPr>
          <p:cNvPr id="28691" name="Rectangle 18"/>
          <p:cNvSpPr>
            <a:spLocks noChangeArrowheads="1"/>
          </p:cNvSpPr>
          <p:nvPr/>
        </p:nvSpPr>
        <p:spPr bwMode="auto">
          <a:xfrm>
            <a:off x="285751" y="2754313"/>
            <a:ext cx="312906" cy="369332"/>
          </a:xfrm>
          <a:prstGeom prst="rect">
            <a:avLst/>
          </a:prstGeom>
          <a:noFill/>
          <a:ln w="12700">
            <a:noFill/>
            <a:miter lim="800000"/>
            <a:headEnd type="none" w="sm" len="sm"/>
            <a:tailEnd type="none" w="sm" len="sm"/>
          </a:ln>
        </p:spPr>
        <p:txBody>
          <a:bodyPr wrap="none">
            <a:spAutoFit/>
          </a:bodyPr>
          <a:lstStyle/>
          <a:p>
            <a:pPr defTabSz="762000" eaLnBrk="0" hangingPunct="0">
              <a:spcBef>
                <a:spcPct val="50000"/>
              </a:spcBef>
            </a:pPr>
            <a:r>
              <a:rPr lang="en-GB">
                <a:latin typeface="Arial" charset="0"/>
              </a:rPr>
              <a:t>2</a:t>
            </a:r>
          </a:p>
        </p:txBody>
      </p:sp>
      <p:sp>
        <p:nvSpPr>
          <p:cNvPr id="28692" name="Rectangle 19"/>
          <p:cNvSpPr>
            <a:spLocks noChangeArrowheads="1"/>
          </p:cNvSpPr>
          <p:nvPr/>
        </p:nvSpPr>
        <p:spPr bwMode="auto">
          <a:xfrm>
            <a:off x="10252203" y="4105275"/>
            <a:ext cx="312906" cy="369332"/>
          </a:xfrm>
          <a:prstGeom prst="rect">
            <a:avLst/>
          </a:prstGeom>
          <a:noFill/>
          <a:ln w="12700">
            <a:noFill/>
            <a:miter lim="800000"/>
            <a:headEnd type="none" w="sm" len="sm"/>
            <a:tailEnd type="none" w="sm" len="sm"/>
          </a:ln>
        </p:spPr>
        <p:txBody>
          <a:bodyPr wrap="none">
            <a:spAutoFit/>
          </a:bodyPr>
          <a:lstStyle/>
          <a:p>
            <a:pPr defTabSz="762000" eaLnBrk="0" hangingPunct="0">
              <a:spcBef>
                <a:spcPct val="50000"/>
              </a:spcBef>
            </a:pPr>
            <a:r>
              <a:rPr lang="en-GB">
                <a:latin typeface="Arial" charset="0"/>
              </a:rPr>
              <a:t>3</a:t>
            </a:r>
          </a:p>
        </p:txBody>
      </p:sp>
      <p:sp>
        <p:nvSpPr>
          <p:cNvPr id="28693" name="Rectangle 20"/>
          <p:cNvSpPr>
            <a:spLocks noChangeArrowheads="1"/>
          </p:cNvSpPr>
          <p:nvPr/>
        </p:nvSpPr>
        <p:spPr bwMode="auto">
          <a:xfrm>
            <a:off x="479553" y="5540375"/>
            <a:ext cx="312906" cy="369332"/>
          </a:xfrm>
          <a:prstGeom prst="rect">
            <a:avLst/>
          </a:prstGeom>
          <a:noFill/>
          <a:ln w="12700">
            <a:noFill/>
            <a:miter lim="800000"/>
            <a:headEnd type="none" w="sm" len="sm"/>
            <a:tailEnd type="none" w="sm" len="sm"/>
          </a:ln>
        </p:spPr>
        <p:txBody>
          <a:bodyPr wrap="none">
            <a:spAutoFit/>
          </a:bodyPr>
          <a:lstStyle/>
          <a:p>
            <a:pPr defTabSz="762000" eaLnBrk="0" hangingPunct="0">
              <a:spcBef>
                <a:spcPct val="50000"/>
              </a:spcBef>
            </a:pPr>
            <a:r>
              <a:rPr lang="en-GB">
                <a:latin typeface="Arial" charset="0"/>
              </a:rPr>
              <a:t>4</a:t>
            </a:r>
          </a:p>
        </p:txBody>
      </p:sp>
      <p:sp>
        <p:nvSpPr>
          <p:cNvPr id="28694" name="Rectangle 21"/>
          <p:cNvSpPr>
            <a:spLocks noChangeArrowheads="1"/>
          </p:cNvSpPr>
          <p:nvPr/>
        </p:nvSpPr>
        <p:spPr bwMode="auto">
          <a:xfrm>
            <a:off x="10231036" y="5586413"/>
            <a:ext cx="312906" cy="369332"/>
          </a:xfrm>
          <a:prstGeom prst="rect">
            <a:avLst/>
          </a:prstGeom>
          <a:noFill/>
          <a:ln w="12700">
            <a:noFill/>
            <a:miter lim="800000"/>
            <a:headEnd type="none" w="sm" len="sm"/>
            <a:tailEnd type="none" w="sm" len="sm"/>
          </a:ln>
        </p:spPr>
        <p:txBody>
          <a:bodyPr wrap="none">
            <a:spAutoFit/>
          </a:bodyPr>
          <a:lstStyle/>
          <a:p>
            <a:pPr defTabSz="762000" eaLnBrk="0" hangingPunct="0">
              <a:spcBef>
                <a:spcPct val="50000"/>
              </a:spcBef>
            </a:pPr>
            <a:r>
              <a:rPr lang="en-GB">
                <a:latin typeface="Arial" charset="0"/>
              </a:rPr>
              <a:t>5</a:t>
            </a:r>
          </a:p>
        </p:txBody>
      </p:sp>
      <p:pic>
        <p:nvPicPr>
          <p:cNvPr id="28695" name="Picture 22"/>
          <p:cNvPicPr>
            <a:picLocks noChangeAspect="1" noChangeArrowheads="1"/>
          </p:cNvPicPr>
          <p:nvPr/>
        </p:nvPicPr>
        <p:blipFill>
          <a:blip r:embed="rId2"/>
          <a:srcRect/>
          <a:stretch>
            <a:fillRect/>
          </a:stretch>
        </p:blipFill>
        <p:spPr bwMode="auto">
          <a:xfrm>
            <a:off x="1188636" y="2659064"/>
            <a:ext cx="632883" cy="750887"/>
          </a:xfrm>
          <a:prstGeom prst="rect">
            <a:avLst/>
          </a:prstGeom>
          <a:solidFill>
            <a:srgbClr val="FF0000"/>
          </a:solidFill>
          <a:ln w="9525">
            <a:noFill/>
            <a:miter lim="800000"/>
            <a:headEnd/>
            <a:tailEnd/>
          </a:ln>
        </p:spPr>
      </p:pic>
      <p:pic>
        <p:nvPicPr>
          <p:cNvPr id="28696" name="Picture 23"/>
          <p:cNvPicPr>
            <a:picLocks noChangeAspect="1" noChangeArrowheads="1"/>
          </p:cNvPicPr>
          <p:nvPr/>
        </p:nvPicPr>
        <p:blipFill>
          <a:blip r:embed="rId2"/>
          <a:srcRect/>
          <a:stretch>
            <a:fillRect/>
          </a:stretch>
        </p:blipFill>
        <p:spPr bwMode="auto">
          <a:xfrm>
            <a:off x="10827937" y="3946525"/>
            <a:ext cx="588433" cy="762000"/>
          </a:xfrm>
          <a:prstGeom prst="rect">
            <a:avLst/>
          </a:prstGeom>
          <a:solidFill>
            <a:srgbClr val="0000FF"/>
          </a:solidFill>
          <a:ln w="9525">
            <a:noFill/>
            <a:miter lim="800000"/>
            <a:headEnd/>
            <a:tailEnd/>
          </a:ln>
        </p:spPr>
      </p:pic>
      <p:sp>
        <p:nvSpPr>
          <p:cNvPr id="28697" name="Rectangle 24"/>
          <p:cNvSpPr>
            <a:spLocks noChangeArrowheads="1"/>
          </p:cNvSpPr>
          <p:nvPr/>
        </p:nvSpPr>
        <p:spPr bwMode="auto">
          <a:xfrm>
            <a:off x="1421553" y="1591056"/>
            <a:ext cx="684803" cy="369332"/>
          </a:xfrm>
          <a:prstGeom prst="rect">
            <a:avLst/>
          </a:prstGeom>
          <a:noFill/>
          <a:ln w="12700">
            <a:noFill/>
            <a:miter lim="800000"/>
            <a:headEnd type="none" w="sm" len="sm"/>
            <a:tailEnd type="none" w="sm" len="sm"/>
          </a:ln>
        </p:spPr>
        <p:txBody>
          <a:bodyPr wrap="none">
            <a:spAutoFit/>
          </a:bodyPr>
          <a:lstStyle/>
          <a:p>
            <a:pPr defTabSz="762000" eaLnBrk="0" hangingPunct="0"/>
            <a:r>
              <a:rPr lang="en-GB" dirty="0">
                <a:latin typeface="Arial" charset="0"/>
              </a:rPr>
              <a:t>Alice</a:t>
            </a:r>
          </a:p>
        </p:txBody>
      </p:sp>
      <p:sp>
        <p:nvSpPr>
          <p:cNvPr id="28698" name="Rectangle 25"/>
          <p:cNvSpPr>
            <a:spLocks noChangeArrowheads="1"/>
          </p:cNvSpPr>
          <p:nvPr/>
        </p:nvSpPr>
        <p:spPr bwMode="auto">
          <a:xfrm>
            <a:off x="9801522" y="1594104"/>
            <a:ext cx="595035" cy="369332"/>
          </a:xfrm>
          <a:prstGeom prst="rect">
            <a:avLst/>
          </a:prstGeom>
          <a:noFill/>
          <a:ln w="12700">
            <a:noFill/>
            <a:miter lim="800000"/>
            <a:headEnd type="none" w="sm" len="sm"/>
            <a:tailEnd type="none" w="sm" len="sm"/>
          </a:ln>
        </p:spPr>
        <p:txBody>
          <a:bodyPr wrap="none">
            <a:spAutoFit/>
          </a:bodyPr>
          <a:lstStyle/>
          <a:p>
            <a:pPr defTabSz="762000" eaLnBrk="0" hangingPunct="0"/>
            <a:r>
              <a:rPr lang="en-GB" dirty="0">
                <a:latin typeface="Arial" charset="0"/>
              </a:rPr>
              <a:t>Bob</a:t>
            </a:r>
          </a:p>
        </p:txBody>
      </p:sp>
      <p:sp>
        <p:nvSpPr>
          <p:cNvPr id="28699" name="AutoShape 26"/>
          <p:cNvSpPr>
            <a:spLocks noChangeArrowheads="1"/>
          </p:cNvSpPr>
          <p:nvPr/>
        </p:nvSpPr>
        <p:spPr bwMode="auto">
          <a:xfrm>
            <a:off x="7773585" y="2895601"/>
            <a:ext cx="1432984" cy="246063"/>
          </a:xfrm>
          <a:prstGeom prst="rightArrow">
            <a:avLst>
              <a:gd name="adj1" fmla="val 50000"/>
              <a:gd name="adj2" fmla="val 109193"/>
            </a:avLst>
          </a:prstGeom>
          <a:solidFill>
            <a:srgbClr val="FF3300"/>
          </a:solidFill>
          <a:ln w="12700">
            <a:solidFill>
              <a:schemeClr val="tx1"/>
            </a:solidFill>
            <a:miter lim="800000"/>
            <a:headEnd type="none" w="sm" len="sm"/>
            <a:tailEnd type="none" w="sm" len="sm"/>
          </a:ln>
        </p:spPr>
        <p:txBody>
          <a:bodyPr wrap="none" anchor="ctr"/>
          <a:lstStyle/>
          <a:p>
            <a:endParaRPr lang="en-US"/>
          </a:p>
        </p:txBody>
      </p:sp>
      <p:sp>
        <p:nvSpPr>
          <p:cNvPr id="28700" name="AutoShape 27"/>
          <p:cNvSpPr>
            <a:spLocks noChangeArrowheads="1"/>
          </p:cNvSpPr>
          <p:nvPr/>
        </p:nvSpPr>
        <p:spPr bwMode="auto">
          <a:xfrm>
            <a:off x="8078385" y="5638801"/>
            <a:ext cx="1432984" cy="246063"/>
          </a:xfrm>
          <a:prstGeom prst="rightArrow">
            <a:avLst>
              <a:gd name="adj1" fmla="val 50000"/>
              <a:gd name="adj2" fmla="val 109193"/>
            </a:avLst>
          </a:prstGeom>
          <a:solidFill>
            <a:srgbClr val="FF3300"/>
          </a:solidFill>
          <a:ln w="12700">
            <a:solidFill>
              <a:schemeClr val="tx1"/>
            </a:solidFill>
            <a:miter lim="800000"/>
            <a:headEnd type="none" w="sm" len="sm"/>
            <a:tailEnd type="none" w="sm" len="sm"/>
          </a:ln>
        </p:spPr>
        <p:txBody>
          <a:bodyPr wrap="none" anchor="ctr"/>
          <a:lstStyle/>
          <a:p>
            <a:endParaRPr lang="en-US"/>
          </a:p>
        </p:txBody>
      </p:sp>
      <p:sp>
        <p:nvSpPr>
          <p:cNvPr id="28701" name="AutoShape 28"/>
          <p:cNvSpPr>
            <a:spLocks noChangeArrowheads="1"/>
          </p:cNvSpPr>
          <p:nvPr/>
        </p:nvSpPr>
        <p:spPr bwMode="auto">
          <a:xfrm flipH="1" flipV="1">
            <a:off x="2998386" y="4267201"/>
            <a:ext cx="1449917" cy="246063"/>
          </a:xfrm>
          <a:prstGeom prst="rightArrow">
            <a:avLst>
              <a:gd name="adj1" fmla="val 50000"/>
              <a:gd name="adj2" fmla="val 110484"/>
            </a:avLst>
          </a:prstGeom>
          <a:solidFill>
            <a:srgbClr val="0000FF"/>
          </a:solidFill>
          <a:ln w="12700">
            <a:solidFill>
              <a:schemeClr val="tx1"/>
            </a:solidFill>
            <a:miter lim="800000"/>
            <a:headEnd type="none" w="sm" len="sm"/>
            <a:tailEnd type="none" w="sm" len="sm"/>
          </a:ln>
        </p:spPr>
        <p:txBody>
          <a:bodyPr wrap="none" anchor="ct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lstStyle/>
          <a:p>
            <a:r>
              <a:rPr lang="en-GB" smtClean="0"/>
              <a:t>The briefcase example</a:t>
            </a:r>
          </a:p>
        </p:txBody>
      </p:sp>
      <p:sp>
        <p:nvSpPr>
          <p:cNvPr id="29698" name="Slide Number Placeholder 3"/>
          <p:cNvSpPr>
            <a:spLocks noGrp="1"/>
          </p:cNvSpPr>
          <p:nvPr>
            <p:ph type="sldNum" sz="quarter" idx="12"/>
          </p:nvPr>
        </p:nvSpPr>
        <p:spPr>
          <a:noFill/>
        </p:spPr>
        <p:txBody>
          <a:bodyPr/>
          <a:lstStyle/>
          <a:p>
            <a:pPr algn="ctr"/>
            <a:fld id="{90638408-02AF-4A24-9DF6-248190954529}" type="slidenum">
              <a:rPr lang="en-US" smtClean="0">
                <a:latin typeface="Times New Roman" pitchFamily="18" charset="0"/>
              </a:rPr>
              <a:pPr algn="ctr"/>
              <a:t>27</a:t>
            </a:fld>
            <a:endParaRPr lang="en-US" smtClean="0">
              <a:latin typeface="Times New Roman" pitchFamily="18" charset="0"/>
            </a:endParaRPr>
          </a:p>
        </p:txBody>
      </p:sp>
      <p:sp>
        <p:nvSpPr>
          <p:cNvPr id="29700" name="Text Box 3"/>
          <p:cNvSpPr txBox="1">
            <a:spLocks noChangeArrowheads="1"/>
          </p:cNvSpPr>
          <p:nvPr/>
        </p:nvSpPr>
        <p:spPr bwMode="auto">
          <a:xfrm>
            <a:off x="1170432" y="2072640"/>
            <a:ext cx="8940800" cy="1200329"/>
          </a:xfrm>
          <a:prstGeom prst="rect">
            <a:avLst/>
          </a:prstGeom>
          <a:noFill/>
          <a:ln w="9525">
            <a:noFill/>
            <a:miter lim="800000"/>
            <a:headEnd/>
            <a:tailEnd/>
          </a:ln>
        </p:spPr>
        <p:txBody>
          <a:bodyPr>
            <a:spAutoFit/>
          </a:bodyPr>
          <a:lstStyle/>
          <a:p>
            <a:pPr marL="457200" indent="-457200">
              <a:spcBef>
                <a:spcPct val="50000"/>
              </a:spcBef>
            </a:pPr>
            <a:r>
              <a:rPr lang="en-GB" dirty="0">
                <a:solidFill>
                  <a:srgbClr val="FF0000"/>
                </a:solidFill>
                <a:latin typeface="Arial" charset="0"/>
              </a:rPr>
              <a:t>Properties</a:t>
            </a:r>
            <a:r>
              <a:rPr lang="en-GB" dirty="0">
                <a:latin typeface="Arial" charset="0"/>
              </a:rPr>
              <a:t>:</a:t>
            </a:r>
          </a:p>
          <a:p>
            <a:pPr marL="457200" indent="-457200">
              <a:spcBef>
                <a:spcPct val="50000"/>
              </a:spcBef>
              <a:buFontTx/>
              <a:buAutoNum type="arabicPeriod"/>
            </a:pPr>
            <a:r>
              <a:rPr lang="en-GB" dirty="0">
                <a:latin typeface="Arial" charset="0"/>
                <a:cs typeface="Arial" charset="0"/>
              </a:rPr>
              <a:t>There is only one key for each padlock</a:t>
            </a:r>
          </a:p>
          <a:p>
            <a:pPr marL="457200" indent="-457200">
              <a:spcBef>
                <a:spcPct val="50000"/>
              </a:spcBef>
              <a:buFontTx/>
              <a:buAutoNum type="arabicPeriod"/>
            </a:pPr>
            <a:r>
              <a:rPr lang="en-GB" dirty="0">
                <a:latin typeface="Arial" charset="0"/>
                <a:cs typeface="Arial" charset="0"/>
              </a:rPr>
              <a:t>The padlocks are so strong that they cannot be removed by force</a:t>
            </a:r>
            <a:r>
              <a:rPr lang="en-GB" dirty="0">
                <a:cs typeface="Times New Roman" pitchFamily="18" charset="0"/>
              </a:rPr>
              <a:t> </a:t>
            </a:r>
          </a:p>
        </p:txBody>
      </p:sp>
      <p:sp>
        <p:nvSpPr>
          <p:cNvPr id="29701" name="Text Box 4"/>
          <p:cNvSpPr txBox="1">
            <a:spLocks noChangeArrowheads="1"/>
          </p:cNvSpPr>
          <p:nvPr/>
        </p:nvSpPr>
        <p:spPr bwMode="auto">
          <a:xfrm>
            <a:off x="1044448" y="3861817"/>
            <a:ext cx="9956800" cy="1200329"/>
          </a:xfrm>
          <a:prstGeom prst="rect">
            <a:avLst/>
          </a:prstGeom>
          <a:noFill/>
          <a:ln w="9525">
            <a:noFill/>
            <a:miter lim="800000"/>
            <a:headEnd/>
            <a:tailEnd/>
          </a:ln>
        </p:spPr>
        <p:txBody>
          <a:bodyPr>
            <a:spAutoFit/>
          </a:bodyPr>
          <a:lstStyle/>
          <a:p>
            <a:pPr marL="457200" indent="-457200">
              <a:spcBef>
                <a:spcPct val="50000"/>
              </a:spcBef>
            </a:pPr>
            <a:r>
              <a:rPr lang="en-GB" dirty="0">
                <a:solidFill>
                  <a:srgbClr val="FF0000"/>
                </a:solidFill>
                <a:latin typeface="Arial" charset="0"/>
              </a:rPr>
              <a:t>Problems</a:t>
            </a:r>
            <a:r>
              <a:rPr lang="en-GB" dirty="0">
                <a:solidFill>
                  <a:schemeClr val="accent2"/>
                </a:solidFill>
                <a:latin typeface="Arial" charset="0"/>
              </a:rPr>
              <a:t>:</a:t>
            </a:r>
          </a:p>
          <a:p>
            <a:pPr marL="457200" indent="-457200">
              <a:spcBef>
                <a:spcPct val="50000"/>
              </a:spcBef>
              <a:buFontTx/>
              <a:buAutoNum type="arabicPeriod" startAt="3"/>
            </a:pPr>
            <a:r>
              <a:rPr lang="en-GB" dirty="0">
                <a:latin typeface="Arial" charset="0"/>
                <a:cs typeface="Arial" charset="0"/>
              </a:rPr>
              <a:t>You have no way of being sure that it is the correct person who finally gets your message </a:t>
            </a:r>
            <a:r>
              <a:rPr lang="en-GB" dirty="0">
                <a:cs typeface="Times New Roman" pitchFamily="18" charset="0"/>
              </a:rPr>
              <a:t> </a:t>
            </a:r>
          </a:p>
          <a:p>
            <a:pPr marL="457200" indent="-457200">
              <a:spcBef>
                <a:spcPct val="50000"/>
              </a:spcBef>
              <a:buFontTx/>
              <a:buAutoNum type="arabicPeriod" startAt="3"/>
            </a:pPr>
            <a:r>
              <a:rPr lang="en-GB" dirty="0">
                <a:latin typeface="Arial" charset="0"/>
                <a:cs typeface="Arial" charset="0"/>
              </a:rPr>
              <a:t>The briefcase has to be sent back and forward three times, which seems pretty inefficient.</a:t>
            </a:r>
            <a:r>
              <a:rPr lang="en-GB" dirty="0">
                <a:cs typeface="Times New Roman" pitchFamily="18" charset="0"/>
              </a:rPr>
              <a:t>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r>
              <a:rPr lang="en-GB" sz="3600" smtClean="0"/>
              <a:t>Desirable properties</a:t>
            </a:r>
          </a:p>
        </p:txBody>
      </p:sp>
      <p:sp>
        <p:nvSpPr>
          <p:cNvPr id="30722" name="Slide Number Placeholder 3"/>
          <p:cNvSpPr>
            <a:spLocks noGrp="1"/>
          </p:cNvSpPr>
          <p:nvPr>
            <p:ph type="sldNum" sz="quarter" idx="12"/>
          </p:nvPr>
        </p:nvSpPr>
        <p:spPr>
          <a:noFill/>
        </p:spPr>
        <p:txBody>
          <a:bodyPr/>
          <a:lstStyle/>
          <a:p>
            <a:pPr algn="ctr"/>
            <a:fld id="{4B95EEEB-D83E-40C7-BB56-04647266B31A}" type="slidenum">
              <a:rPr lang="en-US" smtClean="0">
                <a:latin typeface="Times New Roman" pitchFamily="18" charset="0"/>
              </a:rPr>
              <a:pPr algn="ctr"/>
              <a:t>28</a:t>
            </a:fld>
            <a:endParaRPr lang="en-US" smtClean="0">
              <a:latin typeface="Times New Roman" pitchFamily="18" charset="0"/>
            </a:endParaRPr>
          </a:p>
        </p:txBody>
      </p:sp>
      <p:pic>
        <p:nvPicPr>
          <p:cNvPr id="30724" name="Picture 3" descr="BD00028_"/>
          <p:cNvPicPr>
            <a:picLocks noChangeAspect="1" noChangeArrowheads="1"/>
          </p:cNvPicPr>
          <p:nvPr/>
        </p:nvPicPr>
        <p:blipFill>
          <a:blip r:embed="rId2"/>
          <a:srcRect/>
          <a:stretch>
            <a:fillRect/>
          </a:stretch>
        </p:blipFill>
        <p:spPr bwMode="auto">
          <a:xfrm>
            <a:off x="1126491" y="2706624"/>
            <a:ext cx="1149349" cy="844550"/>
          </a:xfrm>
          <a:prstGeom prst="rect">
            <a:avLst/>
          </a:prstGeom>
          <a:noFill/>
          <a:ln w="9525">
            <a:noFill/>
            <a:miter lim="800000"/>
            <a:headEnd/>
            <a:tailEnd/>
          </a:ln>
        </p:spPr>
      </p:pic>
      <p:sp>
        <p:nvSpPr>
          <p:cNvPr id="30725" name="Text Box 4"/>
          <p:cNvSpPr txBox="1">
            <a:spLocks noChangeArrowheads="1"/>
          </p:cNvSpPr>
          <p:nvPr/>
        </p:nvSpPr>
        <p:spPr bwMode="auto">
          <a:xfrm>
            <a:off x="2479040" y="2630425"/>
            <a:ext cx="8940800" cy="923330"/>
          </a:xfrm>
          <a:prstGeom prst="rect">
            <a:avLst/>
          </a:prstGeom>
          <a:solidFill>
            <a:srgbClr val="FFFF99">
              <a:alpha val="50195"/>
            </a:srgbClr>
          </a:solidFill>
          <a:ln w="9525">
            <a:noFill/>
            <a:miter lim="800000"/>
            <a:headEnd/>
            <a:tailEnd/>
          </a:ln>
        </p:spPr>
        <p:txBody>
          <a:bodyPr>
            <a:spAutoFit/>
          </a:bodyPr>
          <a:lstStyle/>
          <a:p>
            <a:pPr fontAlgn="t">
              <a:spcBef>
                <a:spcPct val="50000"/>
              </a:spcBef>
            </a:pPr>
            <a:r>
              <a:rPr lang="en-GB" dirty="0">
                <a:latin typeface="Arial" charset="0"/>
              </a:rPr>
              <a:t>Use the properties and problems for the briefcase example to come up with a specification of four properties that are desirable for any cipher system that is to be used between two entities who do not already share a symmetric key.</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r>
              <a:rPr lang="en-GB" smtClean="0"/>
              <a:t>Public key blueprint</a:t>
            </a:r>
          </a:p>
        </p:txBody>
      </p:sp>
      <p:sp>
        <p:nvSpPr>
          <p:cNvPr id="217091" name="Rectangle 3"/>
          <p:cNvSpPr>
            <a:spLocks noGrp="1" noChangeArrowheads="1"/>
          </p:cNvSpPr>
          <p:nvPr>
            <p:ph idx="1"/>
          </p:nvPr>
        </p:nvSpPr>
        <p:spPr/>
        <p:txBody>
          <a:bodyPr/>
          <a:lstStyle/>
          <a:p>
            <a:pPr>
              <a:defRPr/>
            </a:pPr>
            <a:r>
              <a:rPr lang="en-GB" sz="2400" dirty="0">
                <a:cs typeface="Times New Roman" pitchFamily="18" charset="0"/>
              </a:rPr>
              <a:t>The keys used to encrypt and decrypt are different</a:t>
            </a:r>
            <a:r>
              <a:rPr lang="en-GB" sz="2400" dirty="0"/>
              <a:t>.</a:t>
            </a:r>
          </a:p>
          <a:p>
            <a:pPr>
              <a:defRPr/>
            </a:pPr>
            <a:r>
              <a:rPr lang="en-GB" sz="2400" dirty="0">
                <a:cs typeface="Times New Roman" pitchFamily="18" charset="0"/>
              </a:rPr>
              <a:t>Anyone who wants to be a receiver needs to “publish” an encryption key, which is known as the </a:t>
            </a:r>
            <a:r>
              <a:rPr lang="en-GB" sz="2400" dirty="0">
                <a:solidFill>
                  <a:schemeClr val="tx2">
                    <a:lumMod val="75000"/>
                  </a:schemeClr>
                </a:solidFill>
                <a:cs typeface="Times New Roman" pitchFamily="18" charset="0"/>
              </a:rPr>
              <a:t>public key</a:t>
            </a:r>
            <a:r>
              <a:rPr lang="en-GB" sz="2400" dirty="0">
                <a:cs typeface="Times New Roman" pitchFamily="18" charset="0"/>
              </a:rPr>
              <a:t>.</a:t>
            </a:r>
            <a:r>
              <a:rPr lang="en-GB" sz="2400" dirty="0"/>
              <a:t> </a:t>
            </a:r>
          </a:p>
          <a:p>
            <a:pPr>
              <a:defRPr/>
            </a:pPr>
            <a:r>
              <a:rPr lang="en-GB" sz="2400" dirty="0">
                <a:cs typeface="Times New Roman" pitchFamily="18" charset="0"/>
              </a:rPr>
              <a:t>Anyone who wants to be a receiver needs a unique decryption key, which is known as the </a:t>
            </a:r>
            <a:r>
              <a:rPr lang="en-GB" sz="2400" dirty="0">
                <a:solidFill>
                  <a:schemeClr val="tx2">
                    <a:lumMod val="75000"/>
                  </a:schemeClr>
                </a:solidFill>
                <a:cs typeface="Times New Roman" pitchFamily="18" charset="0"/>
              </a:rPr>
              <a:t>private key.</a:t>
            </a:r>
          </a:p>
          <a:p>
            <a:pPr>
              <a:defRPr/>
            </a:pPr>
            <a:r>
              <a:rPr lang="en-GB" sz="2400" dirty="0">
                <a:cs typeface="Times New Roman" pitchFamily="18" charset="0"/>
              </a:rPr>
              <a:t>It should not be possible to deduce the plaintext from knowledge of the </a:t>
            </a:r>
            <a:r>
              <a:rPr lang="en-GB" sz="2400" dirty="0" err="1">
                <a:cs typeface="Times New Roman" pitchFamily="18" charset="0"/>
              </a:rPr>
              <a:t>ciphertext</a:t>
            </a:r>
            <a:r>
              <a:rPr lang="en-GB" sz="2400" dirty="0">
                <a:cs typeface="Times New Roman" pitchFamily="18" charset="0"/>
              </a:rPr>
              <a:t> and the public key.</a:t>
            </a:r>
          </a:p>
          <a:p>
            <a:pPr>
              <a:defRPr/>
            </a:pPr>
            <a:r>
              <a:rPr lang="en-GB" sz="2400" dirty="0">
                <a:cs typeface="Times New Roman" pitchFamily="18" charset="0"/>
              </a:rPr>
              <a:t>Some guarantee needs to be offered of the authenticity of a public key.</a:t>
            </a:r>
            <a:r>
              <a:rPr lang="en-GB" sz="2400" dirty="0"/>
              <a:t> </a:t>
            </a:r>
          </a:p>
        </p:txBody>
      </p:sp>
      <p:sp>
        <p:nvSpPr>
          <p:cNvPr id="31746" name="Slide Number Placeholder 4"/>
          <p:cNvSpPr>
            <a:spLocks noGrp="1"/>
          </p:cNvSpPr>
          <p:nvPr>
            <p:ph type="sldNum" sz="quarter" idx="12"/>
          </p:nvPr>
        </p:nvSpPr>
        <p:spPr>
          <a:noFill/>
        </p:spPr>
        <p:txBody>
          <a:bodyPr/>
          <a:lstStyle/>
          <a:p>
            <a:pPr algn="ctr"/>
            <a:fld id="{21376655-C7CD-4F34-AAD8-F36A17BFD60A}" type="slidenum">
              <a:rPr lang="en-US" smtClean="0">
                <a:latin typeface="Times New Roman" pitchFamily="18" charset="0"/>
              </a:rPr>
              <a:pPr algn="ctr"/>
              <a:t>29</a:t>
            </a:fld>
            <a:endParaRPr lang="en-US" smtClean="0">
              <a:latin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b="1" kern="0" dirty="0" smtClean="0">
                <a:solidFill>
                  <a:schemeClr val="tx2"/>
                </a:solidFill>
              </a:rPr>
              <a:t>INTRODUCTION TO NUMBER THEORY</a:t>
            </a:r>
            <a:endParaRPr lang="en-US" sz="4000" b="1" dirty="0"/>
          </a:p>
        </p:txBody>
      </p:sp>
      <p:sp>
        <p:nvSpPr>
          <p:cNvPr id="3" name="Content Placeholder 2"/>
          <p:cNvSpPr>
            <a:spLocks noGrp="1"/>
          </p:cNvSpPr>
          <p:nvPr>
            <p:ph idx="1"/>
          </p:nvPr>
        </p:nvSpPr>
        <p:spPr/>
        <p:txBody>
          <a:bodyPr rtlCol="0">
            <a:normAutofit fontScale="47500" lnSpcReduction="20000"/>
          </a:bodyPr>
          <a:lstStyle/>
          <a:p>
            <a:pPr fontAlgn="auto">
              <a:spcAft>
                <a:spcPts val="0"/>
              </a:spcAft>
              <a:buFont typeface="Arial" pitchFamily="34" charset="0"/>
              <a:buNone/>
              <a:defRPr/>
            </a:pPr>
            <a:r>
              <a:rPr lang="en-US" sz="4600" dirty="0" smtClean="0"/>
              <a:t>Two integers a and b are said to be </a:t>
            </a:r>
            <a:r>
              <a:rPr lang="en-US" sz="4600" b="1" dirty="0" smtClean="0"/>
              <a:t>congruent modulo</a:t>
            </a:r>
            <a:r>
              <a:rPr lang="en-US" sz="4600" dirty="0" smtClean="0"/>
              <a:t> n, if (a mod n) = (b mod n)</a:t>
            </a:r>
          </a:p>
          <a:p>
            <a:pPr fontAlgn="auto">
              <a:spcAft>
                <a:spcPts val="0"/>
              </a:spcAft>
              <a:buFont typeface="Arial" pitchFamily="34" charset="0"/>
              <a:buNone/>
              <a:defRPr/>
            </a:pPr>
            <a:endParaRPr lang="en-US" dirty="0" smtClean="0"/>
          </a:p>
          <a:p>
            <a:pPr fontAlgn="auto">
              <a:spcAft>
                <a:spcPts val="0"/>
              </a:spcAft>
              <a:buFont typeface="Arial" pitchFamily="34" charset="0"/>
              <a:buNone/>
              <a:defRPr/>
            </a:pPr>
            <a:r>
              <a:rPr lang="en-US" sz="4000" dirty="0" smtClean="0"/>
              <a:t>This is written as	 a ≡ b mod n</a:t>
            </a:r>
          </a:p>
          <a:p>
            <a:pPr fontAlgn="auto">
              <a:spcAft>
                <a:spcPts val="0"/>
              </a:spcAft>
              <a:buFont typeface="Arial" pitchFamily="34" charset="0"/>
              <a:buNone/>
              <a:defRPr/>
            </a:pPr>
            <a:endParaRPr lang="en-US" sz="4000" dirty="0" smtClean="0"/>
          </a:p>
          <a:p>
            <a:pPr fontAlgn="auto">
              <a:spcAft>
                <a:spcPts val="0"/>
              </a:spcAft>
              <a:buFont typeface="Arial" pitchFamily="34" charset="0"/>
              <a:buNone/>
              <a:defRPr/>
            </a:pPr>
            <a:r>
              <a:rPr lang="en-US" sz="4000" dirty="0" smtClean="0"/>
              <a:t>Example:</a:t>
            </a:r>
          </a:p>
          <a:p>
            <a:pPr fontAlgn="auto">
              <a:spcAft>
                <a:spcPts val="0"/>
              </a:spcAft>
              <a:buFont typeface="Arial" pitchFamily="34" charset="0"/>
              <a:buNone/>
              <a:defRPr/>
            </a:pPr>
            <a:r>
              <a:rPr lang="en-US" sz="4000" dirty="0" smtClean="0"/>
              <a:t>a = 23, b = 8, n = 5</a:t>
            </a:r>
          </a:p>
          <a:p>
            <a:pPr fontAlgn="auto">
              <a:spcAft>
                <a:spcPts val="0"/>
              </a:spcAft>
              <a:buFont typeface="Arial" pitchFamily="34" charset="0"/>
              <a:buNone/>
              <a:defRPr/>
            </a:pPr>
            <a:r>
              <a:rPr lang="en-US" sz="4000" dirty="0" smtClean="0"/>
              <a:t>23 mod 5 = 8 mod 5</a:t>
            </a:r>
          </a:p>
          <a:p>
            <a:pPr fontAlgn="auto">
              <a:spcAft>
                <a:spcPts val="0"/>
              </a:spcAft>
              <a:buFont typeface="Arial" pitchFamily="34" charset="0"/>
              <a:buNone/>
              <a:defRPr/>
            </a:pPr>
            <a:endParaRPr lang="en-US" sz="4000" dirty="0" smtClean="0"/>
          </a:p>
          <a:p>
            <a:pPr fontAlgn="auto">
              <a:spcAft>
                <a:spcPts val="0"/>
              </a:spcAft>
              <a:buFont typeface="Arial" pitchFamily="34" charset="0"/>
              <a:buNone/>
              <a:defRPr/>
            </a:pPr>
            <a:r>
              <a:rPr lang="en-US" sz="4000" dirty="0" smtClean="0"/>
              <a:t>We can write for the formula</a:t>
            </a:r>
          </a:p>
          <a:p>
            <a:pPr fontAlgn="auto">
              <a:spcAft>
                <a:spcPts val="0"/>
              </a:spcAft>
              <a:buFont typeface="Arial" pitchFamily="34" charset="0"/>
              <a:buNone/>
              <a:defRPr/>
            </a:pPr>
            <a:r>
              <a:rPr lang="en-US" sz="4000" dirty="0" smtClean="0"/>
              <a:t>	23 ≡ 8 mod 5</a:t>
            </a:r>
          </a:p>
          <a:p>
            <a:pPr fontAlgn="auto">
              <a:spcAft>
                <a:spcPts val="0"/>
              </a:spcAft>
              <a:buFont typeface="Arial" pitchFamily="34" charset="0"/>
              <a:buNone/>
              <a:defRPr/>
            </a:pPr>
            <a:endParaRPr lang="en-US" dirty="0" smtClean="0"/>
          </a:p>
          <a:p>
            <a:pPr fontAlgn="auto">
              <a:spcAft>
                <a:spcPts val="0"/>
              </a:spcAft>
              <a:buFont typeface="Arial" pitchFamily="34" charset="0"/>
              <a:buNone/>
              <a:defRPr/>
            </a:pPr>
            <a:r>
              <a:rPr lang="en-US" dirty="0" smtClean="0"/>
              <a:t> </a:t>
            </a:r>
          </a:p>
          <a:p>
            <a:pPr fontAlgn="auto">
              <a:spcAft>
                <a:spcPts val="0"/>
              </a:spcAft>
              <a:buFont typeface="Arial" pitchFamily="34" charset="0"/>
              <a:buChar char="•"/>
              <a:defRPr/>
            </a:pPr>
            <a:endParaRPr lang="en-US" dirty="0" smtClean="0"/>
          </a:p>
        </p:txBody>
      </p:sp>
      <p:sp>
        <p:nvSpPr>
          <p:cNvPr id="5124" name="Slide Number Placeholder 4"/>
          <p:cNvSpPr>
            <a:spLocks noGrp="1"/>
          </p:cNvSpPr>
          <p:nvPr>
            <p:ph type="sldNum" sz="quarter" idx="12"/>
          </p:nvPr>
        </p:nvSpPr>
        <p:spPr>
          <a:noFill/>
        </p:spPr>
        <p:txBody>
          <a:bodyPr/>
          <a:lstStyle/>
          <a:p>
            <a:fld id="{DB19C116-3B62-4432-8AED-D0B3CB9981FC}" type="slidenum">
              <a:rPr lang="en-US" smtClean="0">
                <a:latin typeface="Times New Roman" pitchFamily="18" charset="0"/>
              </a:rPr>
              <a:pPr/>
              <a:t>3</a:t>
            </a:fld>
            <a:endParaRPr lang="en-US" smtClean="0">
              <a:latin typeface="Times New Roman" pitchFamily="18" charset="0"/>
            </a:endParaRPr>
          </a:p>
        </p:txBody>
      </p:sp>
      <p:sp>
        <p:nvSpPr>
          <p:cNvPr id="4" name="Title 1"/>
          <p:cNvSpPr txBox="1">
            <a:spLocks/>
          </p:cNvSpPr>
          <p:nvPr/>
        </p:nvSpPr>
        <p:spPr bwMode="auto">
          <a:xfrm>
            <a:off x="6705600" y="76200"/>
            <a:ext cx="5384800" cy="533400"/>
          </a:xfrm>
          <a:prstGeom prst="rect">
            <a:avLst/>
          </a:prstGeom>
          <a:noFill/>
          <a:ln w="12700" cap="sq">
            <a:noFill/>
            <a:miter lim="800000"/>
            <a:headEnd type="none" w="sm" len="sm"/>
            <a:tailEnd type="none" w="sm" len="sm"/>
          </a:ln>
        </p:spPr>
        <p:txBody>
          <a:bodyPr anchor="ctr"/>
          <a:lstStyle/>
          <a:p>
            <a:pPr eaLnBrk="0" hangingPunct="0">
              <a:defRPr/>
            </a:pPr>
            <a:endParaRPr lang="en-US" sz="1600" b="1" kern="0" dirty="0">
              <a:solidFill>
                <a:schemeClr val="tx2"/>
              </a:solidFill>
              <a:latin typeface="+mj-lt"/>
              <a:ea typeface="+mj-ea"/>
              <a:cs typeface="+mj-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lstStyle/>
          <a:p>
            <a:r>
              <a:rPr lang="en-GB" sz="3600" smtClean="0"/>
              <a:t>Example</a:t>
            </a:r>
          </a:p>
        </p:txBody>
      </p:sp>
      <p:sp>
        <p:nvSpPr>
          <p:cNvPr id="32770" name="Slide Number Placeholder 3"/>
          <p:cNvSpPr>
            <a:spLocks noGrp="1"/>
          </p:cNvSpPr>
          <p:nvPr>
            <p:ph type="sldNum" sz="quarter" idx="12"/>
          </p:nvPr>
        </p:nvSpPr>
        <p:spPr>
          <a:noFill/>
        </p:spPr>
        <p:txBody>
          <a:bodyPr/>
          <a:lstStyle/>
          <a:p>
            <a:pPr algn="ctr"/>
            <a:fld id="{9D887DDB-15F4-4378-81D3-094C40FD7F4D}" type="slidenum">
              <a:rPr lang="en-US" smtClean="0">
                <a:latin typeface="Times New Roman" pitchFamily="18" charset="0"/>
              </a:rPr>
              <a:pPr algn="ctr"/>
              <a:t>30</a:t>
            </a:fld>
            <a:endParaRPr lang="en-US" smtClean="0">
              <a:latin typeface="Times New Roman" pitchFamily="18" charset="0"/>
            </a:endParaRPr>
          </a:p>
        </p:txBody>
      </p:sp>
      <p:sp>
        <p:nvSpPr>
          <p:cNvPr id="32772" name="Rectangle 6"/>
          <p:cNvSpPr>
            <a:spLocks noChangeArrowheads="1"/>
          </p:cNvSpPr>
          <p:nvPr/>
        </p:nvSpPr>
        <p:spPr bwMode="auto">
          <a:xfrm>
            <a:off x="1113536" y="1828800"/>
            <a:ext cx="9753600" cy="3970318"/>
          </a:xfrm>
          <a:prstGeom prst="rect">
            <a:avLst/>
          </a:prstGeom>
          <a:noFill/>
          <a:ln w="9525">
            <a:noFill/>
            <a:miter lim="800000"/>
            <a:headEnd/>
            <a:tailEnd/>
          </a:ln>
        </p:spPr>
        <p:txBody>
          <a:bodyPr>
            <a:spAutoFit/>
          </a:bodyPr>
          <a:lstStyle/>
          <a:p>
            <a:pPr algn="just"/>
            <a:r>
              <a:rPr lang="en-US" sz="1800" dirty="0"/>
              <a:t>A popular implementation of public-key encryption is the </a:t>
            </a:r>
            <a:r>
              <a:rPr lang="en-US" sz="1800" b="1" dirty="0"/>
              <a:t>Secure Sockets Layer</a:t>
            </a:r>
            <a:r>
              <a:rPr lang="en-US" sz="1800" dirty="0"/>
              <a:t> (SSL). Originally developed by Netscape, SSL is an </a:t>
            </a:r>
            <a:r>
              <a:rPr lang="en-US" sz="1800" u="sng" dirty="0">
                <a:hlinkClick r:id="rId2" tooltip="Click to Continue &gt; by Browse to Save"/>
              </a:rPr>
              <a:t>Internet security</a:t>
            </a:r>
            <a:r>
              <a:rPr lang="en-US" sz="1800" dirty="0"/>
              <a:t> protocol used by Internet browsers and </a:t>
            </a:r>
            <a:r>
              <a:rPr lang="en-US" sz="1800" dirty="0">
                <a:hlinkClick r:id="rId3"/>
              </a:rPr>
              <a:t>Web servers</a:t>
            </a:r>
            <a:r>
              <a:rPr lang="en-US" sz="1800" dirty="0"/>
              <a:t> to transmit sensitive information. SSL has become part of an overall security protocol known as </a:t>
            </a:r>
            <a:r>
              <a:rPr lang="en-US" sz="1800" b="1" dirty="0"/>
              <a:t>Transport Layer Security</a:t>
            </a:r>
            <a:r>
              <a:rPr lang="en-US" sz="1800" dirty="0"/>
              <a:t> (TLS).</a:t>
            </a:r>
          </a:p>
          <a:p>
            <a:pPr algn="just"/>
            <a:r>
              <a:rPr lang="en-US" sz="1800" dirty="0"/>
              <a:t>In your browser, you can tell when you are using a secure protocol, such as TLS, in a couple of different ways. You will notice that the "http" in the address line is replaced with "https," and you should see a small padlock in the status bar at the bottom of the browser window. When you're accessing sensitive information, such as an </a:t>
            </a:r>
            <a:r>
              <a:rPr lang="en-US" sz="1800" u="sng" dirty="0">
                <a:hlinkClick r:id="rId2" tooltip="Click to Continue &gt; by Browse to Save"/>
              </a:rPr>
              <a:t>online bank</a:t>
            </a:r>
            <a:r>
              <a:rPr lang="en-US" sz="1800" dirty="0"/>
              <a:t> account or a payment transfer service like </a:t>
            </a:r>
            <a:r>
              <a:rPr lang="en-US" sz="1800" dirty="0">
                <a:hlinkClick r:id="rId4"/>
              </a:rPr>
              <a:t>PayPal</a:t>
            </a:r>
            <a:r>
              <a:rPr lang="en-US" sz="1800" dirty="0"/>
              <a:t> or </a:t>
            </a:r>
            <a:r>
              <a:rPr lang="en-US" sz="1800" dirty="0">
                <a:hlinkClick r:id="rId5"/>
              </a:rPr>
              <a:t>Google</a:t>
            </a:r>
            <a:r>
              <a:rPr lang="en-US" sz="1800" dirty="0"/>
              <a:t> Checkout, chances are you'll see this type of format change and know your information will most likely pass along securely.</a:t>
            </a:r>
          </a:p>
          <a:p>
            <a:pPr algn="just"/>
            <a:r>
              <a:rPr lang="en-US" sz="1800" dirty="0"/>
              <a:t>TLS and its predecessor SSL make significant use of </a:t>
            </a:r>
            <a:r>
              <a:rPr lang="en-US" sz="1800" u="sng" dirty="0">
                <a:hlinkClick r:id="rId2" tooltip="Click to Continue &gt; by Browse to Save"/>
              </a:rPr>
              <a:t>certificate</a:t>
            </a:r>
            <a:r>
              <a:rPr lang="en-US" sz="1800" dirty="0"/>
              <a:t> authorities. Once your browser requests a secure page and adds the "s" onto "http," the browser sends out the public key and the certificate, checking three things: 1) that the certificate comes from a trusted party; 2) that the certificate is currently valid; and 3) that the certificate has a relationship with the site from which it's coming.</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33794" name="Content Placeholder 4"/>
          <p:cNvSpPr>
            <a:spLocks noGrp="1"/>
          </p:cNvSpPr>
          <p:nvPr>
            <p:ph idx="1"/>
          </p:nvPr>
        </p:nvSpPr>
        <p:spPr/>
        <p:txBody>
          <a:bodyPr/>
          <a:lstStyle/>
          <a:p>
            <a:pPr algn="just"/>
            <a:r>
              <a:rPr lang="en-US" sz="1800" dirty="0" smtClean="0"/>
              <a:t>The browser then uses the public key to encrypt a randomly selected symmetric key. Public-key encryption takes a lot of computing, so most systems use a combination of public-key and symmetric key encryption. When two computers initiate a secure session, one computer creates a symmetric key and sends it to the other computer using public-key encryption. The two computers can then communicate using symmetric-key encryption. Once the session is finished, each computer discards the symmetric key used for that session. Any additional sessions require that a new symmetric key be created, and the process is repeated.</a:t>
            </a:r>
          </a:p>
        </p:txBody>
      </p:sp>
      <p:sp>
        <p:nvSpPr>
          <p:cNvPr id="33795" name="Slide Number Placeholder 2"/>
          <p:cNvSpPr>
            <a:spLocks noGrp="1"/>
          </p:cNvSpPr>
          <p:nvPr>
            <p:ph type="sldNum" sz="quarter" idx="12"/>
          </p:nvPr>
        </p:nvSpPr>
        <p:spPr>
          <a:noFill/>
        </p:spPr>
        <p:txBody>
          <a:bodyPr/>
          <a:lstStyle/>
          <a:p>
            <a:fld id="{14146BA4-6A13-4C2C-A230-E72C571146B3}" type="slidenum">
              <a:rPr lang="en-US" smtClean="0">
                <a:latin typeface="Times New Roman" pitchFamily="18" charset="0"/>
              </a:rPr>
              <a:pPr/>
              <a:t>31</a:t>
            </a:fld>
            <a:endParaRPr lang="en-US" smtClean="0">
              <a:latin typeface="Times New Roman" pitchFamily="18" charset="0"/>
            </a:endParaRPr>
          </a:p>
        </p:txBody>
      </p:sp>
      <p:pic>
        <p:nvPicPr>
          <p:cNvPr id="33796" name="Picture 2"/>
          <p:cNvPicPr>
            <a:picLocks noChangeAspect="1" noChangeArrowheads="1"/>
          </p:cNvPicPr>
          <p:nvPr/>
        </p:nvPicPr>
        <p:blipFill>
          <a:blip r:embed="rId2"/>
          <a:srcRect/>
          <a:stretch>
            <a:fillRect/>
          </a:stretch>
        </p:blipFill>
        <p:spPr bwMode="auto">
          <a:xfrm>
            <a:off x="1136651" y="3755136"/>
            <a:ext cx="4654549" cy="2362200"/>
          </a:xfrm>
          <a:prstGeom prst="rect">
            <a:avLst/>
          </a:prstGeom>
          <a:noFill/>
          <a:ln w="12700" cap="sq">
            <a:noFill/>
            <a:miter lim="800000"/>
            <a:headEnd type="none" w="sm" len="sm"/>
            <a:tailEnd type="none" w="sm" len="sm"/>
          </a:ln>
        </p:spPr>
      </p:pic>
      <p:pic>
        <p:nvPicPr>
          <p:cNvPr id="33797" name="Picture 3"/>
          <p:cNvPicPr>
            <a:picLocks noChangeAspect="1" noChangeArrowheads="1"/>
          </p:cNvPicPr>
          <p:nvPr/>
        </p:nvPicPr>
        <p:blipFill>
          <a:blip r:embed="rId3"/>
          <a:srcRect/>
          <a:stretch>
            <a:fillRect/>
          </a:stretch>
        </p:blipFill>
        <p:spPr bwMode="auto">
          <a:xfrm>
            <a:off x="6526785" y="4169664"/>
            <a:ext cx="4028017" cy="1600200"/>
          </a:xfrm>
          <a:prstGeom prst="rect">
            <a:avLst/>
          </a:prstGeom>
          <a:noFill/>
          <a:ln w="12700" cap="sq">
            <a:noFill/>
            <a:miter lim="800000"/>
            <a:headEnd type="none" w="sm" len="sm"/>
            <a:tailEnd type="none" w="sm" len="sm"/>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p:txBody>
          <a:bodyPr/>
          <a:lstStyle/>
          <a:p>
            <a:r>
              <a:rPr lang="en-GB" sz="3600" smtClean="0"/>
              <a:t>Design of a public key algorithm</a:t>
            </a:r>
          </a:p>
        </p:txBody>
      </p:sp>
      <p:sp>
        <p:nvSpPr>
          <p:cNvPr id="34818" name="Slide Number Placeholder 3"/>
          <p:cNvSpPr>
            <a:spLocks noGrp="1"/>
          </p:cNvSpPr>
          <p:nvPr>
            <p:ph type="sldNum" sz="quarter" idx="12"/>
          </p:nvPr>
        </p:nvSpPr>
        <p:spPr>
          <a:noFill/>
        </p:spPr>
        <p:txBody>
          <a:bodyPr/>
          <a:lstStyle/>
          <a:p>
            <a:pPr algn="ctr"/>
            <a:fld id="{420921F5-5D6D-4DEA-AE04-FEB32440E550}" type="slidenum">
              <a:rPr lang="en-US" smtClean="0">
                <a:latin typeface="Times New Roman" pitchFamily="18" charset="0"/>
              </a:rPr>
              <a:pPr algn="ctr"/>
              <a:t>32</a:t>
            </a:fld>
            <a:endParaRPr lang="en-US" smtClean="0">
              <a:latin typeface="Times New Roman" pitchFamily="18" charset="0"/>
            </a:endParaRPr>
          </a:p>
        </p:txBody>
      </p:sp>
      <p:pic>
        <p:nvPicPr>
          <p:cNvPr id="34820" name="Picture 3" descr="BD00028_"/>
          <p:cNvPicPr>
            <a:picLocks noChangeAspect="1" noChangeArrowheads="1"/>
          </p:cNvPicPr>
          <p:nvPr/>
        </p:nvPicPr>
        <p:blipFill>
          <a:blip r:embed="rId2"/>
          <a:srcRect/>
          <a:stretch>
            <a:fillRect/>
          </a:stretch>
        </p:blipFill>
        <p:spPr bwMode="auto">
          <a:xfrm>
            <a:off x="1435355" y="3069336"/>
            <a:ext cx="1149349" cy="844550"/>
          </a:xfrm>
          <a:prstGeom prst="rect">
            <a:avLst/>
          </a:prstGeom>
          <a:noFill/>
          <a:ln w="9525">
            <a:noFill/>
            <a:miter lim="800000"/>
            <a:headEnd/>
            <a:tailEnd/>
          </a:ln>
        </p:spPr>
      </p:pic>
      <p:sp>
        <p:nvSpPr>
          <p:cNvPr id="34821" name="Text Box 4"/>
          <p:cNvSpPr txBox="1">
            <a:spLocks noChangeArrowheads="1"/>
          </p:cNvSpPr>
          <p:nvPr/>
        </p:nvSpPr>
        <p:spPr bwMode="auto">
          <a:xfrm>
            <a:off x="2877312" y="2557272"/>
            <a:ext cx="8128000" cy="1892826"/>
          </a:xfrm>
          <a:prstGeom prst="rect">
            <a:avLst/>
          </a:prstGeom>
          <a:solidFill>
            <a:srgbClr val="FFFF99">
              <a:alpha val="50195"/>
            </a:srgbClr>
          </a:solidFill>
          <a:ln w="9525">
            <a:noFill/>
            <a:miter lim="800000"/>
            <a:headEnd/>
            <a:tailEnd/>
          </a:ln>
        </p:spPr>
        <p:txBody>
          <a:bodyPr>
            <a:spAutoFit/>
          </a:bodyPr>
          <a:lstStyle/>
          <a:p>
            <a:pPr fontAlgn="t">
              <a:spcBef>
                <a:spcPct val="50000"/>
              </a:spcBef>
            </a:pPr>
            <a:r>
              <a:rPr lang="en-GB" dirty="0">
                <a:latin typeface="Arial" charset="0"/>
                <a:cs typeface="Times New Roman" pitchFamily="18" charset="0"/>
              </a:rPr>
              <a:t>In a public key system, if everyone knows everything necessary:</a:t>
            </a:r>
          </a:p>
          <a:p>
            <a:pPr fontAlgn="t">
              <a:spcBef>
                <a:spcPct val="50000"/>
              </a:spcBef>
              <a:buFontTx/>
              <a:buChar char="•"/>
            </a:pPr>
            <a:r>
              <a:rPr lang="en-GB" dirty="0">
                <a:latin typeface="Arial" charset="0"/>
                <a:cs typeface="Times New Roman" pitchFamily="18" charset="0"/>
              </a:rPr>
              <a:t> the encryption algorithm </a:t>
            </a:r>
            <a:r>
              <a:rPr lang="en-GB" b="1" dirty="0">
                <a:latin typeface="Arial" charset="0"/>
                <a:cs typeface="Times New Roman" pitchFamily="18" charset="0"/>
              </a:rPr>
              <a:t>and</a:t>
            </a:r>
            <a:r>
              <a:rPr lang="en-GB" i="1" dirty="0">
                <a:latin typeface="Arial" charset="0"/>
                <a:cs typeface="Times New Roman" pitchFamily="18" charset="0"/>
              </a:rPr>
              <a:t> </a:t>
            </a:r>
          </a:p>
          <a:p>
            <a:pPr fontAlgn="t">
              <a:spcBef>
                <a:spcPct val="50000"/>
              </a:spcBef>
              <a:buFontTx/>
              <a:buChar char="•"/>
            </a:pPr>
            <a:r>
              <a:rPr lang="en-GB" dirty="0">
                <a:latin typeface="Arial" charset="0"/>
                <a:cs typeface="Times New Roman" pitchFamily="18" charset="0"/>
              </a:rPr>
              <a:t> the encryption key</a:t>
            </a:r>
          </a:p>
          <a:p>
            <a:pPr fontAlgn="t">
              <a:spcBef>
                <a:spcPct val="50000"/>
              </a:spcBef>
            </a:pPr>
            <a:r>
              <a:rPr lang="en-GB" dirty="0">
                <a:latin typeface="Arial" charset="0"/>
                <a:cs typeface="Times New Roman" pitchFamily="18" charset="0"/>
              </a:rPr>
              <a:t>to determine the </a:t>
            </a:r>
            <a:r>
              <a:rPr lang="en-GB" dirty="0" err="1">
                <a:latin typeface="Arial" charset="0"/>
                <a:cs typeface="Times New Roman" pitchFamily="18" charset="0"/>
              </a:rPr>
              <a:t>ciphertext</a:t>
            </a:r>
            <a:r>
              <a:rPr lang="en-GB" dirty="0">
                <a:latin typeface="Arial" charset="0"/>
                <a:cs typeface="Times New Roman" pitchFamily="18" charset="0"/>
              </a:rPr>
              <a:t> then how is it possible that they cannot then work out what the plaintext (decryption key) is from this information?</a:t>
            </a:r>
            <a:endParaRPr lang="en-GB" dirty="0">
              <a:latin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lstStyle/>
          <a:p>
            <a:r>
              <a:rPr lang="en-GB" smtClean="0"/>
              <a:t>One way functions</a:t>
            </a:r>
          </a:p>
        </p:txBody>
      </p:sp>
      <p:sp>
        <p:nvSpPr>
          <p:cNvPr id="35842" name="Slide Number Placeholder 3"/>
          <p:cNvSpPr>
            <a:spLocks noGrp="1"/>
          </p:cNvSpPr>
          <p:nvPr>
            <p:ph type="sldNum" sz="quarter" idx="12"/>
          </p:nvPr>
        </p:nvSpPr>
        <p:spPr>
          <a:noFill/>
        </p:spPr>
        <p:txBody>
          <a:bodyPr/>
          <a:lstStyle/>
          <a:p>
            <a:pPr algn="ctr"/>
            <a:fld id="{51053890-B0B0-4FDF-82EB-948E0AC9A983}" type="slidenum">
              <a:rPr lang="en-US" smtClean="0">
                <a:latin typeface="Times New Roman" pitchFamily="18" charset="0"/>
              </a:rPr>
              <a:pPr algn="ctr"/>
              <a:t>33</a:t>
            </a:fld>
            <a:endParaRPr lang="en-US" smtClean="0">
              <a:latin typeface="Times New Roman" pitchFamily="18" charset="0"/>
            </a:endParaRPr>
          </a:p>
        </p:txBody>
      </p:sp>
      <p:sp>
        <p:nvSpPr>
          <p:cNvPr id="35844" name="Text Box 3"/>
          <p:cNvSpPr txBox="1">
            <a:spLocks noChangeArrowheads="1"/>
          </p:cNvSpPr>
          <p:nvPr/>
        </p:nvSpPr>
        <p:spPr bwMode="auto">
          <a:xfrm>
            <a:off x="1316736" y="2468881"/>
            <a:ext cx="9144000" cy="369332"/>
          </a:xfrm>
          <a:prstGeom prst="rect">
            <a:avLst/>
          </a:prstGeom>
          <a:noFill/>
          <a:ln w="9525">
            <a:noFill/>
            <a:miter lim="800000"/>
            <a:headEnd/>
            <a:tailEnd/>
          </a:ln>
        </p:spPr>
        <p:txBody>
          <a:bodyPr>
            <a:spAutoFit/>
          </a:bodyPr>
          <a:lstStyle/>
          <a:p>
            <a:pPr>
              <a:spcBef>
                <a:spcPct val="50000"/>
              </a:spcBef>
            </a:pPr>
            <a:r>
              <a:rPr lang="en-GB" dirty="0">
                <a:latin typeface="Arial" charset="0"/>
                <a:cs typeface="Arial" charset="0"/>
              </a:rPr>
              <a:t>A </a:t>
            </a:r>
            <a:r>
              <a:rPr lang="en-GB" b="1" dirty="0">
                <a:solidFill>
                  <a:srgbClr val="FF0000"/>
                </a:solidFill>
                <a:latin typeface="Arial" charset="0"/>
                <a:cs typeface="Arial" charset="0"/>
              </a:rPr>
              <a:t>one-way function </a:t>
            </a:r>
            <a:r>
              <a:rPr lang="en-GB" dirty="0">
                <a:latin typeface="Arial" charset="0"/>
                <a:cs typeface="Arial" charset="0"/>
              </a:rPr>
              <a:t>is a function that is “easy” to compute and “difficult” to reverse.</a:t>
            </a:r>
            <a:endParaRPr lang="en-GB" dirty="0"/>
          </a:p>
        </p:txBody>
      </p:sp>
      <p:pic>
        <p:nvPicPr>
          <p:cNvPr id="35845" name="Picture 4" descr="BD00028_"/>
          <p:cNvPicPr>
            <a:picLocks noChangeAspect="1" noChangeArrowheads="1"/>
          </p:cNvPicPr>
          <p:nvPr/>
        </p:nvPicPr>
        <p:blipFill>
          <a:blip r:embed="rId2"/>
          <a:srcRect/>
          <a:stretch>
            <a:fillRect/>
          </a:stretch>
        </p:blipFill>
        <p:spPr bwMode="auto">
          <a:xfrm>
            <a:off x="1524001" y="3657600"/>
            <a:ext cx="1149351" cy="844550"/>
          </a:xfrm>
          <a:prstGeom prst="rect">
            <a:avLst/>
          </a:prstGeom>
          <a:noFill/>
          <a:ln w="9525">
            <a:noFill/>
            <a:miter lim="800000"/>
            <a:headEnd/>
            <a:tailEnd/>
          </a:ln>
        </p:spPr>
      </p:pic>
      <p:sp>
        <p:nvSpPr>
          <p:cNvPr id="35846" name="Text Box 5"/>
          <p:cNvSpPr txBox="1">
            <a:spLocks noChangeArrowheads="1"/>
          </p:cNvSpPr>
          <p:nvPr/>
        </p:nvSpPr>
        <p:spPr bwMode="auto">
          <a:xfrm>
            <a:off x="3048000" y="3733800"/>
            <a:ext cx="8128000" cy="646331"/>
          </a:xfrm>
          <a:prstGeom prst="rect">
            <a:avLst/>
          </a:prstGeom>
          <a:solidFill>
            <a:srgbClr val="FFFF99">
              <a:alpha val="50195"/>
            </a:srgbClr>
          </a:solidFill>
          <a:ln w="9525">
            <a:noFill/>
            <a:miter lim="800000"/>
            <a:headEnd/>
            <a:tailEnd/>
          </a:ln>
        </p:spPr>
        <p:txBody>
          <a:bodyPr>
            <a:spAutoFit/>
          </a:bodyPr>
          <a:lstStyle/>
          <a:p>
            <a:pPr fontAlgn="t">
              <a:spcBef>
                <a:spcPct val="50000"/>
              </a:spcBef>
            </a:pPr>
            <a:r>
              <a:rPr lang="en-GB">
                <a:latin typeface="Arial" charset="0"/>
                <a:cs typeface="Times New Roman" pitchFamily="18" charset="0"/>
              </a:rPr>
              <a:t>How might we express this notion of a one way function informally in complexity theoretic terms?</a:t>
            </a:r>
            <a:endParaRPr lang="en-GB" i="1">
              <a:latin typeface="Arial"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r>
              <a:rPr lang="en-GB" smtClean="0"/>
              <a:t>OWF: Multiplying two primes</a:t>
            </a:r>
          </a:p>
        </p:txBody>
      </p:sp>
      <p:sp>
        <p:nvSpPr>
          <p:cNvPr id="36866" name="Slide Number Placeholder 3"/>
          <p:cNvSpPr>
            <a:spLocks noGrp="1"/>
          </p:cNvSpPr>
          <p:nvPr>
            <p:ph type="sldNum" sz="quarter" idx="12"/>
          </p:nvPr>
        </p:nvSpPr>
        <p:spPr>
          <a:noFill/>
        </p:spPr>
        <p:txBody>
          <a:bodyPr/>
          <a:lstStyle/>
          <a:p>
            <a:pPr algn="ctr"/>
            <a:fld id="{0E093D42-515C-485D-8C73-64326CD06868}" type="slidenum">
              <a:rPr lang="en-US" smtClean="0">
                <a:latin typeface="Times New Roman" pitchFamily="18" charset="0"/>
              </a:rPr>
              <a:pPr algn="ctr"/>
              <a:t>34</a:t>
            </a:fld>
            <a:endParaRPr lang="en-US" smtClean="0">
              <a:latin typeface="Times New Roman" pitchFamily="18" charset="0"/>
            </a:endParaRPr>
          </a:p>
        </p:txBody>
      </p:sp>
      <p:sp>
        <p:nvSpPr>
          <p:cNvPr id="36868" name="Text Box 3"/>
          <p:cNvSpPr txBox="1">
            <a:spLocks noChangeArrowheads="1"/>
          </p:cNvSpPr>
          <p:nvPr/>
        </p:nvSpPr>
        <p:spPr bwMode="auto">
          <a:xfrm>
            <a:off x="991616" y="2566416"/>
            <a:ext cx="9956800" cy="2308324"/>
          </a:xfrm>
          <a:prstGeom prst="rect">
            <a:avLst/>
          </a:prstGeom>
          <a:noFill/>
          <a:ln w="9525">
            <a:noFill/>
            <a:miter lim="800000"/>
            <a:headEnd/>
            <a:tailEnd/>
          </a:ln>
        </p:spPr>
        <p:txBody>
          <a:bodyPr>
            <a:spAutoFit/>
          </a:bodyPr>
          <a:lstStyle/>
          <a:p>
            <a:pPr>
              <a:spcBef>
                <a:spcPct val="50000"/>
              </a:spcBef>
            </a:pPr>
            <a:r>
              <a:rPr lang="en-GB" dirty="0">
                <a:latin typeface="Arial" charset="0"/>
                <a:cs typeface="Arial" charset="0"/>
              </a:rPr>
              <a:t>It is easy to take two prime numbers and multiply them together.</a:t>
            </a:r>
          </a:p>
          <a:p>
            <a:pPr lvl="1">
              <a:spcBef>
                <a:spcPct val="50000"/>
              </a:spcBef>
            </a:pPr>
            <a:r>
              <a:rPr lang="en-GB" dirty="0">
                <a:latin typeface="Arial" charset="0"/>
                <a:cs typeface="Arial" charset="0"/>
              </a:rPr>
              <a:t>If they are fairly small we can do this in our heads, on a piece of paper, or on a calculator. </a:t>
            </a:r>
          </a:p>
          <a:p>
            <a:pPr lvl="2">
              <a:spcBef>
                <a:spcPct val="50000"/>
              </a:spcBef>
            </a:pPr>
            <a:r>
              <a:rPr lang="en-GB" dirty="0">
                <a:latin typeface="Arial" charset="0"/>
                <a:cs typeface="Arial" charset="0"/>
              </a:rPr>
              <a:t>As they get bigger and bigger it is fairly easy to write a computer program to compute the product. </a:t>
            </a:r>
          </a:p>
          <a:p>
            <a:pPr lvl="3">
              <a:spcBef>
                <a:spcPct val="50000"/>
              </a:spcBef>
            </a:pPr>
            <a:r>
              <a:rPr lang="en-GB" dirty="0">
                <a:latin typeface="Arial" charset="0"/>
                <a:cs typeface="Arial" charset="0"/>
              </a:rPr>
              <a:t>Multiplication runs in polynomial time. </a:t>
            </a:r>
          </a:p>
          <a:p>
            <a:pPr lvl="4">
              <a:spcBef>
                <a:spcPct val="50000"/>
              </a:spcBef>
            </a:pPr>
            <a:r>
              <a:rPr lang="en-GB" dirty="0">
                <a:latin typeface="Arial" charset="0"/>
                <a:cs typeface="Arial" charset="0"/>
              </a:rPr>
              <a:t>Multiplication of two primes is easy.</a:t>
            </a:r>
            <a:endParaRPr lang="en-GB"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lstStyle/>
          <a:p>
            <a:r>
              <a:rPr lang="en-GB" smtClean="0"/>
              <a:t>OWF: Multiplying two primes</a:t>
            </a:r>
          </a:p>
        </p:txBody>
      </p:sp>
      <p:sp>
        <p:nvSpPr>
          <p:cNvPr id="5" name="Content Placeholder 4"/>
          <p:cNvSpPr>
            <a:spLocks noGrp="1"/>
          </p:cNvSpPr>
          <p:nvPr>
            <p:ph idx="1"/>
          </p:nvPr>
        </p:nvSpPr>
        <p:spPr/>
        <p:txBody>
          <a:bodyPr/>
          <a:lstStyle/>
          <a:p>
            <a:pPr>
              <a:spcBef>
                <a:spcPct val="50000"/>
              </a:spcBef>
            </a:pPr>
            <a:r>
              <a:rPr lang="en-GB" dirty="0" smtClean="0">
                <a:latin typeface="Arial" charset="0"/>
                <a:cs typeface="Arial" charset="0"/>
              </a:rPr>
              <a:t>Multiplication of two prime numbers is </a:t>
            </a:r>
            <a:r>
              <a:rPr lang="en-GB" b="1" dirty="0" smtClean="0">
                <a:solidFill>
                  <a:srgbClr val="FF0000"/>
                </a:solidFill>
                <a:latin typeface="Arial" charset="0"/>
                <a:cs typeface="Arial" charset="0"/>
              </a:rPr>
              <a:t>believed</a:t>
            </a:r>
            <a:r>
              <a:rPr lang="en-GB" i="1" dirty="0" smtClean="0">
                <a:latin typeface="Arial" charset="0"/>
                <a:cs typeface="Arial" charset="0"/>
              </a:rPr>
              <a:t> </a:t>
            </a:r>
            <a:r>
              <a:rPr lang="en-GB" dirty="0" smtClean="0">
                <a:latin typeface="Arial" charset="0"/>
                <a:cs typeface="Arial" charset="0"/>
              </a:rPr>
              <a:t>to be a one-way function. </a:t>
            </a:r>
          </a:p>
          <a:p>
            <a:pPr>
              <a:spcBef>
                <a:spcPct val="50000"/>
              </a:spcBef>
            </a:pPr>
            <a:r>
              <a:rPr lang="en-GB" dirty="0" smtClean="0">
                <a:latin typeface="Arial" charset="0"/>
                <a:cs typeface="Arial" charset="0"/>
              </a:rPr>
              <a:t>We say </a:t>
            </a:r>
            <a:r>
              <a:rPr lang="en-GB" b="1" dirty="0" smtClean="0">
                <a:solidFill>
                  <a:srgbClr val="FF0000"/>
                </a:solidFill>
                <a:latin typeface="Arial" charset="0"/>
                <a:cs typeface="Arial" charset="0"/>
              </a:rPr>
              <a:t>believed</a:t>
            </a:r>
            <a:r>
              <a:rPr lang="en-GB" i="1" dirty="0" smtClean="0">
                <a:latin typeface="Arial" charset="0"/>
                <a:cs typeface="Arial" charset="0"/>
              </a:rPr>
              <a:t> </a:t>
            </a:r>
            <a:r>
              <a:rPr lang="en-GB" dirty="0" smtClean="0">
                <a:latin typeface="Arial" charset="0"/>
                <a:cs typeface="Arial" charset="0"/>
              </a:rPr>
              <a:t>because nobody has been able to </a:t>
            </a:r>
            <a:r>
              <a:rPr lang="en-GB" b="1" dirty="0" smtClean="0">
                <a:solidFill>
                  <a:srgbClr val="FF0000"/>
                </a:solidFill>
                <a:latin typeface="Arial" charset="0"/>
                <a:cs typeface="Arial" charset="0"/>
              </a:rPr>
              <a:t>prove</a:t>
            </a:r>
            <a:r>
              <a:rPr lang="en-GB" i="1" dirty="0" smtClean="0">
                <a:latin typeface="Arial" charset="0"/>
                <a:cs typeface="Arial" charset="0"/>
              </a:rPr>
              <a:t> </a:t>
            </a:r>
            <a:r>
              <a:rPr lang="en-GB" dirty="0" smtClean="0">
                <a:latin typeface="Arial" charset="0"/>
                <a:cs typeface="Arial" charset="0"/>
              </a:rPr>
              <a:t>that it is hard to factorise. </a:t>
            </a:r>
          </a:p>
          <a:p>
            <a:pPr>
              <a:spcBef>
                <a:spcPct val="50000"/>
              </a:spcBef>
            </a:pPr>
            <a:r>
              <a:rPr lang="en-GB" dirty="0" smtClean="0">
                <a:latin typeface="Arial" charset="0"/>
                <a:cs typeface="Arial" charset="0"/>
              </a:rPr>
              <a:t>Maybe one day someone will find a way of factorising efficiently. </a:t>
            </a:r>
            <a:endParaRPr lang="en-GB" dirty="0" smtClean="0"/>
          </a:p>
          <a:p>
            <a:endParaRPr lang="en-US" dirty="0"/>
          </a:p>
        </p:txBody>
      </p:sp>
      <p:sp>
        <p:nvSpPr>
          <p:cNvPr id="37890" name="Slide Number Placeholder 3"/>
          <p:cNvSpPr>
            <a:spLocks noGrp="1"/>
          </p:cNvSpPr>
          <p:nvPr>
            <p:ph type="sldNum" sz="quarter" idx="12"/>
          </p:nvPr>
        </p:nvSpPr>
        <p:spPr>
          <a:noFill/>
        </p:spPr>
        <p:txBody>
          <a:bodyPr/>
          <a:lstStyle/>
          <a:p>
            <a:pPr algn="ctr"/>
            <a:fld id="{367C3FE1-61D8-4DFB-90DC-B53DF195FBE2}" type="slidenum">
              <a:rPr lang="en-US" smtClean="0">
                <a:latin typeface="Times New Roman" pitchFamily="18" charset="0"/>
              </a:rPr>
              <a:pPr algn="ctr"/>
              <a:t>35</a:t>
            </a:fld>
            <a:endParaRPr lang="en-US" smtClean="0">
              <a:latin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GB" smtClean="0"/>
              <a:t>OWF: Modular exponentiation</a:t>
            </a:r>
          </a:p>
        </p:txBody>
      </p:sp>
      <p:sp>
        <p:nvSpPr>
          <p:cNvPr id="5" name="Content Placeholder 4"/>
          <p:cNvSpPr>
            <a:spLocks noGrp="1"/>
          </p:cNvSpPr>
          <p:nvPr>
            <p:ph idx="1"/>
          </p:nvPr>
        </p:nvSpPr>
        <p:spPr/>
        <p:txBody>
          <a:bodyPr/>
          <a:lstStyle/>
          <a:p>
            <a:pPr>
              <a:spcBef>
                <a:spcPct val="50000"/>
              </a:spcBef>
              <a:defRPr/>
            </a:pPr>
            <a:r>
              <a:rPr lang="en-GB" dirty="0" smtClean="0">
                <a:latin typeface="Arial" charset="0"/>
                <a:cs typeface="Arial" charset="0"/>
              </a:rPr>
              <a:t>The process of </a:t>
            </a:r>
            <a:r>
              <a:rPr lang="en-GB" b="1" dirty="0" smtClean="0">
                <a:solidFill>
                  <a:srgbClr val="FF0000"/>
                </a:solidFill>
                <a:latin typeface="Arial" charset="0"/>
                <a:cs typeface="Arial" charset="0"/>
              </a:rPr>
              <a:t>exponentiation</a:t>
            </a:r>
            <a:r>
              <a:rPr lang="en-GB" b="1" dirty="0" smtClean="0">
                <a:solidFill>
                  <a:schemeClr val="accent2"/>
                </a:solidFill>
                <a:latin typeface="Arial" charset="0"/>
                <a:cs typeface="Arial" charset="0"/>
              </a:rPr>
              <a:t> </a:t>
            </a:r>
            <a:r>
              <a:rPr lang="en-GB" dirty="0" smtClean="0">
                <a:latin typeface="Arial" charset="0"/>
                <a:cs typeface="Arial" charset="0"/>
              </a:rPr>
              <a:t>just means raising numbers to a power. </a:t>
            </a:r>
          </a:p>
          <a:p>
            <a:pPr>
              <a:spcBef>
                <a:spcPct val="50000"/>
              </a:spcBef>
              <a:defRPr/>
            </a:pPr>
            <a:r>
              <a:rPr lang="en-GB" dirty="0" smtClean="0">
                <a:latin typeface="Arial" charset="0"/>
                <a:cs typeface="Arial" charset="0"/>
              </a:rPr>
              <a:t>Raising </a:t>
            </a:r>
            <a:r>
              <a:rPr lang="en-GB" b="1" dirty="0" smtClean="0">
                <a:solidFill>
                  <a:srgbClr val="FF0000"/>
                </a:solidFill>
                <a:latin typeface="Arial" charset="0"/>
                <a:cs typeface="Arial" charset="0"/>
              </a:rPr>
              <a:t>a</a:t>
            </a:r>
            <a:r>
              <a:rPr lang="en-GB" dirty="0" smtClean="0">
                <a:latin typeface="Arial" charset="0"/>
                <a:cs typeface="Arial" charset="0"/>
              </a:rPr>
              <a:t> to the power </a:t>
            </a:r>
            <a:r>
              <a:rPr lang="en-GB" b="1" dirty="0" smtClean="0">
                <a:solidFill>
                  <a:srgbClr val="FF0000"/>
                </a:solidFill>
                <a:latin typeface="Arial" charset="0"/>
                <a:cs typeface="Arial" charset="0"/>
              </a:rPr>
              <a:t>b</a:t>
            </a:r>
            <a:r>
              <a:rPr lang="en-GB" dirty="0" smtClean="0">
                <a:latin typeface="Arial" charset="0"/>
                <a:cs typeface="Arial" charset="0"/>
              </a:rPr>
              <a:t>, normally denoted </a:t>
            </a:r>
            <a:r>
              <a:rPr lang="en-GB" b="1" dirty="0" err="1" smtClean="0">
                <a:solidFill>
                  <a:srgbClr val="FF0000"/>
                </a:solidFill>
                <a:latin typeface="Arial" charset="0"/>
                <a:cs typeface="Arial" charset="0"/>
              </a:rPr>
              <a:t>a</a:t>
            </a:r>
            <a:r>
              <a:rPr lang="en-GB" b="1" baseline="30000" dirty="0" err="1" smtClean="0">
                <a:solidFill>
                  <a:srgbClr val="FF0000"/>
                </a:solidFill>
                <a:latin typeface="Arial" charset="0"/>
                <a:cs typeface="Arial" charset="0"/>
              </a:rPr>
              <a:t>b</a:t>
            </a:r>
            <a:r>
              <a:rPr lang="en-GB" dirty="0" smtClean="0">
                <a:latin typeface="Arial" charset="0"/>
                <a:cs typeface="Arial" charset="0"/>
              </a:rPr>
              <a:t> just means multiplying </a:t>
            </a:r>
            <a:r>
              <a:rPr lang="en-GB" b="1" dirty="0" smtClean="0">
                <a:solidFill>
                  <a:srgbClr val="FF0000"/>
                </a:solidFill>
                <a:latin typeface="Arial" charset="0"/>
                <a:cs typeface="Arial" charset="0"/>
              </a:rPr>
              <a:t>a</a:t>
            </a:r>
            <a:r>
              <a:rPr lang="en-GB" dirty="0" smtClean="0">
                <a:latin typeface="Arial" charset="0"/>
                <a:cs typeface="Arial" charset="0"/>
              </a:rPr>
              <a:t> by itself </a:t>
            </a:r>
            <a:r>
              <a:rPr lang="en-GB" b="1" dirty="0" smtClean="0">
                <a:solidFill>
                  <a:srgbClr val="FF0000"/>
                </a:solidFill>
                <a:latin typeface="Arial" charset="0"/>
                <a:cs typeface="Arial" charset="0"/>
              </a:rPr>
              <a:t>b</a:t>
            </a:r>
            <a:r>
              <a:rPr lang="en-GB" dirty="0" smtClean="0">
                <a:latin typeface="Arial" charset="0"/>
                <a:cs typeface="Arial" charset="0"/>
              </a:rPr>
              <a:t> times. In other words: </a:t>
            </a:r>
          </a:p>
          <a:p>
            <a:pPr algn="ctr">
              <a:spcBef>
                <a:spcPct val="50000"/>
              </a:spcBef>
              <a:defRPr/>
            </a:pPr>
            <a:r>
              <a:rPr lang="en-GB" b="1" dirty="0" err="1" smtClean="0">
                <a:solidFill>
                  <a:schemeClr val="tx2">
                    <a:lumMod val="75000"/>
                  </a:schemeClr>
                </a:solidFill>
                <a:latin typeface="Arial" charset="0"/>
                <a:cs typeface="Arial" charset="0"/>
              </a:rPr>
              <a:t>a</a:t>
            </a:r>
            <a:r>
              <a:rPr lang="en-GB" b="1" baseline="30000" dirty="0" err="1" smtClean="0">
                <a:solidFill>
                  <a:schemeClr val="tx2">
                    <a:lumMod val="75000"/>
                  </a:schemeClr>
                </a:solidFill>
                <a:latin typeface="Arial" charset="0"/>
                <a:cs typeface="Arial" charset="0"/>
              </a:rPr>
              <a:t>b</a:t>
            </a:r>
            <a:r>
              <a:rPr lang="en-GB" dirty="0" smtClean="0">
                <a:latin typeface="Arial" charset="0"/>
                <a:cs typeface="Arial" charset="0"/>
              </a:rPr>
              <a:t> = </a:t>
            </a:r>
            <a:r>
              <a:rPr lang="en-GB" b="1" dirty="0" smtClean="0">
                <a:solidFill>
                  <a:schemeClr val="tx2">
                    <a:lumMod val="75000"/>
                  </a:schemeClr>
                </a:solidFill>
                <a:latin typeface="Arial" charset="0"/>
                <a:cs typeface="Arial" charset="0"/>
              </a:rPr>
              <a:t>a</a:t>
            </a:r>
            <a:r>
              <a:rPr lang="en-GB" dirty="0" smtClean="0">
                <a:solidFill>
                  <a:schemeClr val="tx2">
                    <a:lumMod val="75000"/>
                  </a:schemeClr>
                </a:solidFill>
                <a:latin typeface="Arial" charset="0"/>
                <a:cs typeface="Arial" charset="0"/>
              </a:rPr>
              <a:t> </a:t>
            </a:r>
            <a:r>
              <a:rPr lang="en-GB" dirty="0" smtClean="0">
                <a:latin typeface="Arial" charset="0"/>
                <a:cs typeface="Arial" charset="0"/>
              </a:rPr>
              <a:t>x </a:t>
            </a:r>
            <a:r>
              <a:rPr lang="en-GB" b="1" dirty="0" smtClean="0">
                <a:solidFill>
                  <a:schemeClr val="tx2">
                    <a:lumMod val="75000"/>
                  </a:schemeClr>
                </a:solidFill>
                <a:latin typeface="Arial" charset="0"/>
                <a:cs typeface="Arial" charset="0"/>
              </a:rPr>
              <a:t>a</a:t>
            </a:r>
            <a:r>
              <a:rPr lang="en-GB" dirty="0" smtClean="0">
                <a:latin typeface="Arial" charset="0"/>
                <a:cs typeface="Arial" charset="0"/>
              </a:rPr>
              <a:t> x </a:t>
            </a:r>
            <a:r>
              <a:rPr lang="en-GB" b="1" dirty="0" smtClean="0">
                <a:solidFill>
                  <a:schemeClr val="tx2">
                    <a:lumMod val="75000"/>
                  </a:schemeClr>
                </a:solidFill>
                <a:latin typeface="Arial" charset="0"/>
                <a:cs typeface="Arial" charset="0"/>
              </a:rPr>
              <a:t>a</a:t>
            </a:r>
            <a:r>
              <a:rPr lang="en-GB" dirty="0" smtClean="0">
                <a:solidFill>
                  <a:schemeClr val="tx2">
                    <a:lumMod val="75000"/>
                  </a:schemeClr>
                </a:solidFill>
                <a:latin typeface="Arial" charset="0"/>
                <a:cs typeface="Arial" charset="0"/>
              </a:rPr>
              <a:t> </a:t>
            </a:r>
            <a:r>
              <a:rPr lang="en-GB" dirty="0" smtClean="0">
                <a:latin typeface="Arial" charset="0"/>
                <a:cs typeface="Arial" charset="0"/>
              </a:rPr>
              <a:t>x … </a:t>
            </a:r>
            <a:r>
              <a:rPr lang="en-GB" dirty="0" err="1" smtClean="0">
                <a:latin typeface="Arial" charset="0"/>
                <a:cs typeface="Arial" charset="0"/>
              </a:rPr>
              <a:t>x</a:t>
            </a:r>
            <a:r>
              <a:rPr lang="en-GB" dirty="0" smtClean="0">
                <a:latin typeface="Arial" charset="0"/>
                <a:cs typeface="Arial" charset="0"/>
              </a:rPr>
              <a:t> </a:t>
            </a:r>
            <a:r>
              <a:rPr lang="en-GB" b="1" dirty="0" smtClean="0">
                <a:solidFill>
                  <a:schemeClr val="tx2">
                    <a:lumMod val="75000"/>
                  </a:schemeClr>
                </a:solidFill>
                <a:latin typeface="Arial" charset="0"/>
                <a:cs typeface="Arial" charset="0"/>
              </a:rPr>
              <a:t>a</a:t>
            </a:r>
            <a:r>
              <a:rPr lang="en-GB" dirty="0" smtClean="0">
                <a:latin typeface="Arial" charset="0"/>
                <a:cs typeface="Arial" charset="0"/>
              </a:rPr>
              <a:t>  </a:t>
            </a:r>
          </a:p>
          <a:p>
            <a:pPr>
              <a:spcBef>
                <a:spcPct val="50000"/>
              </a:spcBef>
              <a:defRPr/>
            </a:pPr>
            <a:r>
              <a:rPr lang="en-GB" b="1" dirty="0" smtClean="0">
                <a:solidFill>
                  <a:srgbClr val="FF0000"/>
                </a:solidFill>
                <a:latin typeface="Arial" charset="0"/>
                <a:cs typeface="Arial" charset="0"/>
              </a:rPr>
              <a:t>Modular exponentiation</a:t>
            </a:r>
            <a:r>
              <a:rPr lang="en-GB" dirty="0" smtClean="0">
                <a:solidFill>
                  <a:srgbClr val="FF0000"/>
                </a:solidFill>
                <a:latin typeface="Arial" charset="0"/>
                <a:cs typeface="Arial" charset="0"/>
              </a:rPr>
              <a:t> </a:t>
            </a:r>
            <a:r>
              <a:rPr lang="en-GB" dirty="0" smtClean="0">
                <a:latin typeface="Arial" charset="0"/>
                <a:cs typeface="Arial" charset="0"/>
              </a:rPr>
              <a:t>means computing </a:t>
            </a:r>
            <a:r>
              <a:rPr lang="en-GB" b="1" dirty="0" err="1" smtClean="0">
                <a:solidFill>
                  <a:schemeClr val="tx2">
                    <a:lumMod val="75000"/>
                  </a:schemeClr>
                </a:solidFill>
                <a:latin typeface="Arial" charset="0"/>
                <a:cs typeface="Arial" charset="0"/>
              </a:rPr>
              <a:t>a</a:t>
            </a:r>
            <a:r>
              <a:rPr lang="en-GB" b="1" baseline="30000" dirty="0" err="1" smtClean="0">
                <a:solidFill>
                  <a:schemeClr val="tx2">
                    <a:lumMod val="75000"/>
                  </a:schemeClr>
                </a:solidFill>
                <a:latin typeface="Arial" charset="0"/>
                <a:cs typeface="Arial" charset="0"/>
              </a:rPr>
              <a:t>b</a:t>
            </a:r>
            <a:r>
              <a:rPr lang="en-GB" dirty="0" smtClean="0">
                <a:solidFill>
                  <a:schemeClr val="tx2">
                    <a:lumMod val="75000"/>
                  </a:schemeClr>
                </a:solidFill>
                <a:latin typeface="Arial" charset="0"/>
                <a:cs typeface="Arial" charset="0"/>
              </a:rPr>
              <a:t> </a:t>
            </a:r>
            <a:r>
              <a:rPr lang="en-GB" dirty="0" smtClean="0">
                <a:latin typeface="Arial" charset="0"/>
                <a:cs typeface="Arial" charset="0"/>
              </a:rPr>
              <a:t>modulo some other number </a:t>
            </a:r>
            <a:r>
              <a:rPr lang="en-GB" b="1" dirty="0" smtClean="0">
                <a:solidFill>
                  <a:schemeClr val="tx2">
                    <a:lumMod val="75000"/>
                  </a:schemeClr>
                </a:solidFill>
                <a:latin typeface="Arial" charset="0"/>
                <a:cs typeface="Arial" charset="0"/>
              </a:rPr>
              <a:t>n</a:t>
            </a:r>
            <a:r>
              <a:rPr lang="en-GB" dirty="0" smtClean="0">
                <a:latin typeface="Arial" charset="0"/>
                <a:cs typeface="Arial" charset="0"/>
              </a:rPr>
              <a:t>. We tend to write this as </a:t>
            </a:r>
          </a:p>
          <a:p>
            <a:pPr algn="ctr">
              <a:spcBef>
                <a:spcPct val="50000"/>
              </a:spcBef>
              <a:defRPr/>
            </a:pPr>
            <a:r>
              <a:rPr lang="en-GB" b="1" dirty="0" err="1" smtClean="0">
                <a:solidFill>
                  <a:srgbClr val="FF0000"/>
                </a:solidFill>
                <a:latin typeface="Arial" charset="0"/>
                <a:cs typeface="Arial" charset="0"/>
              </a:rPr>
              <a:t>a</a:t>
            </a:r>
            <a:r>
              <a:rPr lang="en-GB" b="1" baseline="30000" dirty="0" err="1" smtClean="0">
                <a:solidFill>
                  <a:srgbClr val="FF0000"/>
                </a:solidFill>
                <a:latin typeface="Arial" charset="0"/>
                <a:cs typeface="Arial" charset="0"/>
              </a:rPr>
              <a:t>b</a:t>
            </a:r>
            <a:r>
              <a:rPr lang="en-GB" b="1" dirty="0" smtClean="0">
                <a:solidFill>
                  <a:srgbClr val="FF0000"/>
                </a:solidFill>
                <a:latin typeface="Arial" charset="0"/>
                <a:cs typeface="Arial" charset="0"/>
              </a:rPr>
              <a:t> mod n</a:t>
            </a:r>
            <a:r>
              <a:rPr lang="en-GB" dirty="0" smtClean="0">
                <a:solidFill>
                  <a:srgbClr val="FF0000"/>
                </a:solidFill>
                <a:latin typeface="Arial" charset="0"/>
                <a:cs typeface="Arial" charset="0"/>
              </a:rPr>
              <a:t>.</a:t>
            </a:r>
          </a:p>
          <a:p>
            <a:pPr>
              <a:spcBef>
                <a:spcPct val="50000"/>
              </a:spcBef>
              <a:defRPr/>
            </a:pPr>
            <a:r>
              <a:rPr lang="en-GB" dirty="0" smtClean="0">
                <a:latin typeface="Arial" charset="0"/>
                <a:cs typeface="Arial" charset="0"/>
              </a:rPr>
              <a:t>Modular exponentiation is “easy”.</a:t>
            </a:r>
            <a:endParaRPr lang="en-GB" dirty="0" smtClean="0"/>
          </a:p>
          <a:p>
            <a:endParaRPr lang="en-US" dirty="0"/>
          </a:p>
        </p:txBody>
      </p:sp>
      <p:sp>
        <p:nvSpPr>
          <p:cNvPr id="38916" name="Slide Number Placeholder 5"/>
          <p:cNvSpPr>
            <a:spLocks noGrp="1"/>
          </p:cNvSpPr>
          <p:nvPr>
            <p:ph type="sldNum" sz="quarter" idx="12"/>
          </p:nvPr>
        </p:nvSpPr>
        <p:spPr>
          <a:noFill/>
        </p:spPr>
        <p:txBody>
          <a:bodyPr/>
          <a:lstStyle/>
          <a:p>
            <a:fld id="{C3056DD4-EB05-4EAF-8BF1-718951586913}" type="slidenum">
              <a:rPr lang="en-US" smtClean="0">
                <a:latin typeface="Times New Roman" pitchFamily="18" charset="0"/>
              </a:rPr>
              <a:pPr/>
              <a:t>36</a:t>
            </a:fld>
            <a:endParaRPr lang="en-US" smtClean="0">
              <a:latin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p:txBody>
          <a:bodyPr/>
          <a:lstStyle/>
          <a:p>
            <a:r>
              <a:rPr lang="en-GB" smtClean="0"/>
              <a:t>OWF: Modular exponentiation</a:t>
            </a:r>
          </a:p>
        </p:txBody>
      </p:sp>
      <p:sp>
        <p:nvSpPr>
          <p:cNvPr id="5" name="Content Placeholder 4"/>
          <p:cNvSpPr>
            <a:spLocks noGrp="1"/>
          </p:cNvSpPr>
          <p:nvPr>
            <p:ph idx="1"/>
          </p:nvPr>
        </p:nvSpPr>
        <p:spPr/>
        <p:txBody>
          <a:bodyPr/>
          <a:lstStyle/>
          <a:p>
            <a:pPr>
              <a:spcBef>
                <a:spcPct val="50000"/>
              </a:spcBef>
              <a:defRPr/>
            </a:pPr>
            <a:r>
              <a:rPr lang="en-GB" dirty="0" smtClean="0">
                <a:latin typeface="Arial" charset="0"/>
                <a:cs typeface="Arial" charset="0"/>
              </a:rPr>
              <a:t>However, given </a:t>
            </a:r>
            <a:r>
              <a:rPr lang="en-GB" b="1" dirty="0" smtClean="0">
                <a:solidFill>
                  <a:srgbClr val="FF0000"/>
                </a:solidFill>
                <a:latin typeface="Arial" charset="0"/>
                <a:cs typeface="Arial" charset="0"/>
              </a:rPr>
              <a:t>a</a:t>
            </a:r>
            <a:r>
              <a:rPr lang="en-GB" dirty="0" smtClean="0">
                <a:solidFill>
                  <a:srgbClr val="FF0000"/>
                </a:solidFill>
                <a:latin typeface="Arial" charset="0"/>
                <a:cs typeface="Arial" charset="0"/>
              </a:rPr>
              <a:t>, </a:t>
            </a:r>
            <a:r>
              <a:rPr lang="en-GB" b="1" dirty="0" smtClean="0">
                <a:solidFill>
                  <a:srgbClr val="FF0000"/>
                </a:solidFill>
                <a:latin typeface="Arial" charset="0"/>
                <a:cs typeface="Arial" charset="0"/>
              </a:rPr>
              <a:t>b</a:t>
            </a:r>
            <a:r>
              <a:rPr lang="en-GB" dirty="0" smtClean="0">
                <a:latin typeface="Arial" charset="0"/>
                <a:cs typeface="Arial" charset="0"/>
              </a:rPr>
              <a:t>, and </a:t>
            </a:r>
            <a:r>
              <a:rPr lang="en-GB" b="1" dirty="0" err="1" smtClean="0">
                <a:solidFill>
                  <a:srgbClr val="FF0000"/>
                </a:solidFill>
                <a:latin typeface="Arial" charset="0"/>
                <a:cs typeface="Arial" charset="0"/>
              </a:rPr>
              <a:t>a</a:t>
            </a:r>
            <a:r>
              <a:rPr lang="en-GB" b="1" baseline="30000" dirty="0" err="1" smtClean="0">
                <a:solidFill>
                  <a:srgbClr val="FF0000"/>
                </a:solidFill>
                <a:latin typeface="Arial" charset="0"/>
                <a:cs typeface="Arial" charset="0"/>
              </a:rPr>
              <a:t>b</a:t>
            </a:r>
            <a:r>
              <a:rPr lang="en-GB" dirty="0" smtClean="0">
                <a:solidFill>
                  <a:srgbClr val="FF0000"/>
                </a:solidFill>
                <a:latin typeface="Arial" charset="0"/>
                <a:cs typeface="Arial" charset="0"/>
              </a:rPr>
              <a:t> </a:t>
            </a:r>
            <a:r>
              <a:rPr lang="en-GB" b="1" dirty="0" smtClean="0">
                <a:solidFill>
                  <a:srgbClr val="FF0000"/>
                </a:solidFill>
                <a:latin typeface="Arial" charset="0"/>
                <a:cs typeface="Arial" charset="0"/>
              </a:rPr>
              <a:t>mod n</a:t>
            </a:r>
            <a:r>
              <a:rPr lang="en-GB" dirty="0" smtClean="0">
                <a:solidFill>
                  <a:srgbClr val="FF0000"/>
                </a:solidFill>
                <a:latin typeface="Arial" charset="0"/>
                <a:cs typeface="Arial" charset="0"/>
              </a:rPr>
              <a:t> </a:t>
            </a:r>
            <a:r>
              <a:rPr lang="en-GB" dirty="0" smtClean="0">
                <a:latin typeface="Arial" charset="0"/>
                <a:cs typeface="Arial" charset="0"/>
              </a:rPr>
              <a:t>(when </a:t>
            </a:r>
            <a:r>
              <a:rPr lang="en-GB" b="1" dirty="0" smtClean="0">
                <a:solidFill>
                  <a:srgbClr val="FF0000"/>
                </a:solidFill>
                <a:latin typeface="Arial" charset="0"/>
                <a:cs typeface="Arial" charset="0"/>
              </a:rPr>
              <a:t>n</a:t>
            </a:r>
            <a:r>
              <a:rPr lang="en-GB" dirty="0" smtClean="0">
                <a:latin typeface="Arial" charset="0"/>
                <a:cs typeface="Arial" charset="0"/>
              </a:rPr>
              <a:t> is prime), calculating </a:t>
            </a:r>
            <a:r>
              <a:rPr lang="en-GB" b="1" dirty="0" smtClean="0">
                <a:solidFill>
                  <a:srgbClr val="FF0000"/>
                </a:solidFill>
                <a:latin typeface="Arial" charset="0"/>
                <a:cs typeface="Arial" charset="0"/>
              </a:rPr>
              <a:t>b</a:t>
            </a:r>
            <a:r>
              <a:rPr lang="en-GB" dirty="0" smtClean="0">
                <a:latin typeface="Arial" charset="0"/>
                <a:cs typeface="Arial" charset="0"/>
              </a:rPr>
              <a:t> is regarded by mathematicians as a hard problem. </a:t>
            </a:r>
          </a:p>
          <a:p>
            <a:pPr>
              <a:spcBef>
                <a:spcPct val="50000"/>
              </a:spcBef>
              <a:defRPr/>
            </a:pPr>
            <a:r>
              <a:rPr lang="en-GB" dirty="0" smtClean="0">
                <a:latin typeface="Arial" charset="0"/>
                <a:cs typeface="Arial" charset="0"/>
              </a:rPr>
              <a:t>This difficult problem is often referred to as the </a:t>
            </a:r>
            <a:r>
              <a:rPr lang="en-GB" b="1" dirty="0" smtClean="0">
                <a:solidFill>
                  <a:srgbClr val="FF0000"/>
                </a:solidFill>
                <a:latin typeface="Arial" charset="0"/>
                <a:cs typeface="Arial" charset="0"/>
              </a:rPr>
              <a:t>discrete logarithm problem</a:t>
            </a:r>
            <a:r>
              <a:rPr lang="en-GB" dirty="0" smtClean="0">
                <a:latin typeface="Arial" charset="0"/>
                <a:cs typeface="Arial" charset="0"/>
              </a:rPr>
              <a:t>.</a:t>
            </a:r>
          </a:p>
          <a:p>
            <a:pPr>
              <a:spcBef>
                <a:spcPct val="50000"/>
              </a:spcBef>
              <a:defRPr/>
            </a:pPr>
            <a:r>
              <a:rPr lang="en-GB" dirty="0" smtClean="0">
                <a:latin typeface="Arial" charset="0"/>
                <a:cs typeface="Arial" charset="0"/>
              </a:rPr>
              <a:t>In other words, given a number </a:t>
            </a:r>
            <a:r>
              <a:rPr lang="en-GB" b="1" dirty="0" smtClean="0">
                <a:solidFill>
                  <a:schemeClr val="tx2">
                    <a:lumMod val="75000"/>
                  </a:schemeClr>
                </a:solidFill>
                <a:latin typeface="Arial" charset="0"/>
                <a:cs typeface="Arial" charset="0"/>
              </a:rPr>
              <a:t>a</a:t>
            </a:r>
            <a:r>
              <a:rPr lang="en-GB" dirty="0" smtClean="0">
                <a:latin typeface="Arial" charset="0"/>
                <a:cs typeface="Arial" charset="0"/>
              </a:rPr>
              <a:t> and a prime number </a:t>
            </a:r>
            <a:r>
              <a:rPr lang="en-GB" b="1" dirty="0" smtClean="0">
                <a:solidFill>
                  <a:schemeClr val="tx2">
                    <a:lumMod val="75000"/>
                  </a:schemeClr>
                </a:solidFill>
                <a:latin typeface="Arial" charset="0"/>
                <a:cs typeface="Arial" charset="0"/>
              </a:rPr>
              <a:t>n</a:t>
            </a:r>
            <a:r>
              <a:rPr lang="en-GB" dirty="0" smtClean="0">
                <a:latin typeface="Arial" charset="0"/>
                <a:cs typeface="Arial" charset="0"/>
              </a:rPr>
              <a:t>, the function </a:t>
            </a:r>
          </a:p>
          <a:p>
            <a:pPr algn="ctr">
              <a:spcBef>
                <a:spcPct val="50000"/>
              </a:spcBef>
              <a:defRPr/>
            </a:pPr>
            <a:r>
              <a:rPr lang="en-GB" b="1" dirty="0" smtClean="0">
                <a:solidFill>
                  <a:srgbClr val="FF0000"/>
                </a:solidFill>
                <a:latin typeface="Arial" charset="0"/>
                <a:cs typeface="Arial" charset="0"/>
              </a:rPr>
              <a:t>f(b) = </a:t>
            </a:r>
            <a:r>
              <a:rPr lang="en-GB" b="1" dirty="0" err="1" smtClean="0">
                <a:solidFill>
                  <a:srgbClr val="FF0000"/>
                </a:solidFill>
                <a:latin typeface="Arial" charset="0"/>
                <a:cs typeface="Arial" charset="0"/>
              </a:rPr>
              <a:t>a</a:t>
            </a:r>
            <a:r>
              <a:rPr lang="en-GB" b="1" baseline="30000" dirty="0" err="1" smtClean="0">
                <a:solidFill>
                  <a:srgbClr val="FF0000"/>
                </a:solidFill>
                <a:latin typeface="Arial" charset="0"/>
                <a:cs typeface="Arial" charset="0"/>
              </a:rPr>
              <a:t>b</a:t>
            </a:r>
            <a:r>
              <a:rPr lang="en-GB" b="1" dirty="0" smtClean="0">
                <a:solidFill>
                  <a:srgbClr val="FF0000"/>
                </a:solidFill>
                <a:latin typeface="Arial" charset="0"/>
                <a:cs typeface="Arial" charset="0"/>
              </a:rPr>
              <a:t> mod n</a:t>
            </a:r>
          </a:p>
          <a:p>
            <a:pPr>
              <a:spcBef>
                <a:spcPct val="50000"/>
              </a:spcBef>
              <a:defRPr/>
            </a:pPr>
            <a:r>
              <a:rPr lang="en-GB" dirty="0" smtClean="0">
                <a:latin typeface="Arial" charset="0"/>
                <a:cs typeface="Arial" charset="0"/>
              </a:rPr>
              <a:t> is believed to be a one-way function. </a:t>
            </a:r>
            <a:endParaRPr lang="en-GB" dirty="0" smtClean="0"/>
          </a:p>
          <a:p>
            <a:endParaRPr lang="en-US" dirty="0"/>
          </a:p>
        </p:txBody>
      </p:sp>
      <p:sp>
        <p:nvSpPr>
          <p:cNvPr id="39938" name="Slide Number Placeholder 3"/>
          <p:cNvSpPr>
            <a:spLocks noGrp="1"/>
          </p:cNvSpPr>
          <p:nvPr>
            <p:ph type="sldNum" sz="quarter" idx="12"/>
          </p:nvPr>
        </p:nvSpPr>
        <p:spPr>
          <a:noFill/>
        </p:spPr>
        <p:txBody>
          <a:bodyPr/>
          <a:lstStyle/>
          <a:p>
            <a:pPr algn="ctr"/>
            <a:fld id="{FA7FB51D-2121-4687-832E-5270A5732951}" type="slidenum">
              <a:rPr lang="en-US" smtClean="0">
                <a:latin typeface="Times New Roman" pitchFamily="18" charset="0"/>
              </a:rPr>
              <a:pPr algn="ctr"/>
              <a:t>37</a:t>
            </a:fld>
            <a:endParaRPr lang="en-US" smtClean="0">
              <a:latin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p:txBody>
          <a:bodyPr/>
          <a:lstStyle/>
          <a:p>
            <a:r>
              <a:rPr lang="en-GB" smtClean="0"/>
              <a:t>Suitable OWFs</a:t>
            </a:r>
          </a:p>
        </p:txBody>
      </p:sp>
      <p:sp>
        <p:nvSpPr>
          <p:cNvPr id="5" name="Content Placeholder 4"/>
          <p:cNvSpPr>
            <a:spLocks noGrp="1"/>
          </p:cNvSpPr>
          <p:nvPr>
            <p:ph idx="1"/>
          </p:nvPr>
        </p:nvSpPr>
        <p:spPr/>
        <p:txBody>
          <a:bodyPr/>
          <a:lstStyle/>
          <a:p>
            <a:r>
              <a:rPr lang="en-GB" dirty="0" smtClean="0">
                <a:latin typeface="Arial" charset="0"/>
                <a:cs typeface="Arial" charset="0"/>
              </a:rPr>
              <a:t>We have seen that the encryption process of a public key cipher system requires a one way function.</a:t>
            </a:r>
            <a:endParaRPr lang="en-GB" dirty="0" smtClean="0"/>
          </a:p>
          <a:p>
            <a:endParaRPr lang="en-US" dirty="0"/>
          </a:p>
        </p:txBody>
      </p:sp>
      <p:sp>
        <p:nvSpPr>
          <p:cNvPr id="40962" name="Slide Number Placeholder 3"/>
          <p:cNvSpPr>
            <a:spLocks noGrp="1"/>
          </p:cNvSpPr>
          <p:nvPr>
            <p:ph type="sldNum" sz="quarter" idx="12"/>
          </p:nvPr>
        </p:nvSpPr>
        <p:spPr>
          <a:noFill/>
        </p:spPr>
        <p:txBody>
          <a:bodyPr/>
          <a:lstStyle/>
          <a:p>
            <a:pPr algn="ctr"/>
            <a:fld id="{2871478B-B70D-4C4A-A5E2-714840928FB3}" type="slidenum">
              <a:rPr lang="en-US" smtClean="0">
                <a:latin typeface="Times New Roman" pitchFamily="18" charset="0"/>
              </a:rPr>
              <a:pPr algn="ctr"/>
              <a:t>38</a:t>
            </a:fld>
            <a:endParaRPr lang="en-US" smtClean="0">
              <a:latin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p:txBody>
          <a:bodyPr/>
          <a:lstStyle/>
          <a:p>
            <a:pPr algn="ctr"/>
            <a:r>
              <a:rPr lang="en-GB" smtClean="0"/>
              <a:t> RSA</a:t>
            </a:r>
          </a:p>
        </p:txBody>
      </p:sp>
      <p:sp>
        <p:nvSpPr>
          <p:cNvPr id="4" name="Subtitle 3"/>
          <p:cNvSpPr>
            <a:spLocks noGrp="1"/>
          </p:cNvSpPr>
          <p:nvPr>
            <p:ph type="subTitle" idx="1"/>
          </p:nvPr>
        </p:nvSpPr>
        <p:spPr/>
        <p:txBody>
          <a:bodyPr/>
          <a:lstStyle/>
          <a:p>
            <a:endParaRPr lang="en-US"/>
          </a:p>
        </p:txBody>
      </p:sp>
      <p:sp>
        <p:nvSpPr>
          <p:cNvPr id="41987" name="Slide Number Placeholder 2"/>
          <p:cNvSpPr>
            <a:spLocks noGrp="1"/>
          </p:cNvSpPr>
          <p:nvPr>
            <p:ph type="sldNum" sz="quarter" idx="12"/>
          </p:nvPr>
        </p:nvSpPr>
        <p:spPr>
          <a:noFill/>
        </p:spPr>
        <p:txBody>
          <a:bodyPr/>
          <a:lstStyle/>
          <a:p>
            <a:fld id="{16F6DBF3-2F1B-416C-8AC9-784160F4E65B}" type="slidenum">
              <a:rPr lang="en-US" smtClean="0">
                <a:latin typeface="Times New Roman" pitchFamily="18" charset="0"/>
              </a:rPr>
              <a:pPr/>
              <a:t>39</a:t>
            </a:fld>
            <a:endParaRPr lang="en-US" smtClean="0">
              <a:latin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sz="4400" b="1" dirty="0" smtClean="0"/>
              <a:t>Properties of the Modulo Operator</a:t>
            </a:r>
          </a:p>
        </p:txBody>
      </p:sp>
      <p:sp>
        <p:nvSpPr>
          <p:cNvPr id="3" name="Content Placeholder 2"/>
          <p:cNvSpPr>
            <a:spLocks noGrp="1"/>
          </p:cNvSpPr>
          <p:nvPr>
            <p:ph idx="1"/>
          </p:nvPr>
        </p:nvSpPr>
        <p:spPr/>
        <p:txBody>
          <a:bodyPr rtlCol="0">
            <a:normAutofit fontScale="92500" lnSpcReduction="20000"/>
          </a:bodyPr>
          <a:lstStyle/>
          <a:p>
            <a:pPr fontAlgn="auto">
              <a:spcAft>
                <a:spcPts val="0"/>
              </a:spcAft>
              <a:buFont typeface="Arial" pitchFamily="34" charset="0"/>
              <a:buNone/>
              <a:defRPr/>
            </a:pPr>
            <a:r>
              <a:rPr lang="en-US" dirty="0" smtClean="0"/>
              <a:t>The modulo operator have the following properties:</a:t>
            </a:r>
          </a:p>
          <a:p>
            <a:pPr fontAlgn="auto">
              <a:spcAft>
                <a:spcPts val="0"/>
              </a:spcAft>
              <a:buFont typeface="Arial" pitchFamily="34" charset="0"/>
              <a:buNone/>
              <a:defRPr/>
            </a:pPr>
            <a:r>
              <a:rPr lang="en-US" dirty="0" smtClean="0"/>
              <a:t> </a:t>
            </a:r>
          </a:p>
          <a:p>
            <a:pPr fontAlgn="auto">
              <a:spcAft>
                <a:spcPts val="0"/>
              </a:spcAft>
              <a:buFont typeface="Arial" pitchFamily="34" charset="0"/>
              <a:buNone/>
              <a:defRPr/>
            </a:pPr>
            <a:r>
              <a:rPr lang="en-US" dirty="0" smtClean="0"/>
              <a:t>a ≡ b mod n if n| (a-b).</a:t>
            </a:r>
          </a:p>
          <a:p>
            <a:pPr fontAlgn="auto">
              <a:spcAft>
                <a:spcPts val="0"/>
              </a:spcAft>
              <a:buFont typeface="Arial" pitchFamily="34" charset="0"/>
              <a:buNone/>
              <a:defRPr/>
            </a:pPr>
            <a:r>
              <a:rPr lang="en-US" dirty="0" smtClean="0"/>
              <a:t>a ≡ b mod n implies b ≡ a mod n.</a:t>
            </a:r>
          </a:p>
          <a:p>
            <a:pPr fontAlgn="auto">
              <a:spcAft>
                <a:spcPts val="0"/>
              </a:spcAft>
              <a:buFont typeface="Arial" pitchFamily="34" charset="0"/>
              <a:buNone/>
              <a:defRPr/>
            </a:pPr>
            <a:r>
              <a:rPr lang="en-US" dirty="0" smtClean="0"/>
              <a:t>a ≡ b mod n and b ≡ c mod n imply a ≡ c mod n.</a:t>
            </a:r>
          </a:p>
          <a:p>
            <a:pPr fontAlgn="auto">
              <a:spcAft>
                <a:spcPts val="0"/>
              </a:spcAft>
              <a:buFont typeface="Arial" pitchFamily="34" charset="0"/>
              <a:buNone/>
              <a:defRPr/>
            </a:pPr>
            <a:r>
              <a:rPr lang="en-US" dirty="0" smtClean="0"/>
              <a:t>Example:</a:t>
            </a:r>
          </a:p>
          <a:p>
            <a:pPr fontAlgn="auto">
              <a:spcAft>
                <a:spcPts val="0"/>
              </a:spcAft>
              <a:buFont typeface="Arial" pitchFamily="34" charset="0"/>
              <a:buNone/>
              <a:defRPr/>
            </a:pPr>
            <a:r>
              <a:rPr lang="en-US" dirty="0" smtClean="0"/>
              <a:t>  a ≡ b mod n if </a:t>
            </a:r>
            <a:r>
              <a:rPr lang="en-US" dirty="0" err="1" smtClean="0"/>
              <a:t>n|a</a:t>
            </a:r>
            <a:r>
              <a:rPr lang="en-US" dirty="0" smtClean="0"/>
              <a:t>-b</a:t>
            </a:r>
          </a:p>
          <a:p>
            <a:pPr fontAlgn="auto">
              <a:spcAft>
                <a:spcPts val="0"/>
              </a:spcAft>
              <a:buFont typeface="Arial" pitchFamily="34" charset="0"/>
              <a:buNone/>
              <a:defRPr/>
            </a:pPr>
            <a:r>
              <a:rPr lang="en-US" dirty="0" smtClean="0"/>
              <a:t>23 ≡ 8 mod 5 </a:t>
            </a:r>
            <a:r>
              <a:rPr lang="en-US" dirty="0" smtClean="0">
                <a:sym typeface="Wingdings 3"/>
              </a:rPr>
              <a:t></a:t>
            </a:r>
            <a:r>
              <a:rPr lang="en-US" dirty="0" smtClean="0"/>
              <a:t> (23-8)/5 = 15/5 = 3</a:t>
            </a:r>
          </a:p>
          <a:p>
            <a:pPr fontAlgn="auto">
              <a:spcAft>
                <a:spcPts val="0"/>
              </a:spcAft>
              <a:buFont typeface="Arial" pitchFamily="34" charset="0"/>
              <a:buNone/>
              <a:defRPr/>
            </a:pPr>
            <a:r>
              <a:rPr lang="en-US" dirty="0" smtClean="0"/>
              <a:t> </a:t>
            </a:r>
          </a:p>
          <a:p>
            <a:pPr fontAlgn="auto">
              <a:spcAft>
                <a:spcPts val="0"/>
              </a:spcAft>
              <a:buFont typeface="Arial" pitchFamily="34" charset="0"/>
              <a:buNone/>
              <a:defRPr/>
            </a:pPr>
            <a:r>
              <a:rPr lang="en-US" dirty="0" smtClean="0"/>
              <a:t>	a ≡ b mod n if (a-b/n)</a:t>
            </a:r>
          </a:p>
          <a:p>
            <a:pPr fontAlgn="auto">
              <a:spcAft>
                <a:spcPts val="0"/>
              </a:spcAft>
              <a:buFont typeface="Arial" pitchFamily="34" charset="0"/>
              <a:buNone/>
              <a:defRPr/>
            </a:pPr>
            <a:r>
              <a:rPr lang="en-US" dirty="0" smtClean="0">
                <a:sym typeface="Wingdings 3"/>
              </a:rPr>
              <a:t></a:t>
            </a:r>
            <a:r>
              <a:rPr lang="en-US" dirty="0" smtClean="0"/>
              <a:t>	a mod n </a:t>
            </a:r>
            <a:r>
              <a:rPr lang="en-US" dirty="0" smtClean="0">
                <a:sym typeface="Wingdings 3"/>
              </a:rPr>
              <a:t></a:t>
            </a:r>
            <a:r>
              <a:rPr lang="en-US" dirty="0" smtClean="0"/>
              <a:t> b mod n</a:t>
            </a:r>
          </a:p>
          <a:p>
            <a:pPr fontAlgn="auto">
              <a:spcAft>
                <a:spcPts val="0"/>
              </a:spcAft>
              <a:buFont typeface="Arial" pitchFamily="34" charset="0"/>
              <a:buChar char="•"/>
              <a:defRPr/>
            </a:pPr>
            <a:endParaRPr lang="en-US" dirty="0" smtClean="0"/>
          </a:p>
        </p:txBody>
      </p:sp>
      <p:sp>
        <p:nvSpPr>
          <p:cNvPr id="6148" name="Slide Number Placeholder 3"/>
          <p:cNvSpPr>
            <a:spLocks noGrp="1"/>
          </p:cNvSpPr>
          <p:nvPr>
            <p:ph type="sldNum" sz="quarter" idx="12"/>
          </p:nvPr>
        </p:nvSpPr>
        <p:spPr>
          <a:noFill/>
        </p:spPr>
        <p:txBody>
          <a:bodyPr/>
          <a:lstStyle/>
          <a:p>
            <a:fld id="{454D119D-7982-4E26-B145-38F68477A8E7}" type="slidenum">
              <a:rPr lang="en-US" smtClean="0">
                <a:latin typeface="Times New Roman" pitchFamily="18" charset="0"/>
              </a:rPr>
              <a:pPr/>
              <a:t>4</a:t>
            </a:fld>
            <a:endParaRPr lang="en-US" smtClean="0">
              <a:latin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p:txBody>
          <a:bodyPr/>
          <a:lstStyle/>
          <a:p>
            <a:r>
              <a:rPr lang="en-GB" smtClean="0"/>
              <a:t>RSA</a:t>
            </a:r>
          </a:p>
        </p:txBody>
      </p:sp>
      <p:sp>
        <p:nvSpPr>
          <p:cNvPr id="6" name="Content Placeholder 5"/>
          <p:cNvSpPr>
            <a:spLocks noGrp="1"/>
          </p:cNvSpPr>
          <p:nvPr>
            <p:ph idx="1"/>
          </p:nvPr>
        </p:nvSpPr>
        <p:spPr/>
        <p:txBody>
          <a:bodyPr/>
          <a:lstStyle/>
          <a:p>
            <a:pPr>
              <a:spcBef>
                <a:spcPct val="50000"/>
              </a:spcBef>
            </a:pPr>
            <a:r>
              <a:rPr lang="en-GB" dirty="0" smtClean="0">
                <a:latin typeface="Arial" charset="0"/>
                <a:cs typeface="Arial" charset="0"/>
              </a:rPr>
              <a:t>The </a:t>
            </a:r>
            <a:r>
              <a:rPr lang="en-GB" b="1" dirty="0" smtClean="0">
                <a:solidFill>
                  <a:srgbClr val="FF0000"/>
                </a:solidFill>
                <a:latin typeface="Arial" charset="0"/>
                <a:cs typeface="Arial" charset="0"/>
              </a:rPr>
              <a:t>RSA</a:t>
            </a:r>
            <a:r>
              <a:rPr lang="en-GB" b="1" dirty="0" smtClean="0">
                <a:latin typeface="Arial" charset="0"/>
                <a:cs typeface="Arial" charset="0"/>
              </a:rPr>
              <a:t> </a:t>
            </a:r>
            <a:r>
              <a:rPr lang="en-GB" dirty="0" smtClean="0">
                <a:latin typeface="Arial" charset="0"/>
                <a:cs typeface="Arial" charset="0"/>
              </a:rPr>
              <a:t>public key encryption algorithm was the first practical implementation of public key encryption discovered.</a:t>
            </a:r>
          </a:p>
          <a:p>
            <a:pPr>
              <a:spcBef>
                <a:spcPct val="50000"/>
              </a:spcBef>
            </a:pPr>
            <a:r>
              <a:rPr lang="en-GB" dirty="0" smtClean="0">
                <a:latin typeface="Arial" charset="0"/>
                <a:cs typeface="Arial" charset="0"/>
              </a:rPr>
              <a:t>It remains the most used public key encryption algorithm today. </a:t>
            </a:r>
          </a:p>
          <a:p>
            <a:pPr>
              <a:spcBef>
                <a:spcPct val="50000"/>
              </a:spcBef>
            </a:pPr>
            <a:r>
              <a:rPr lang="en-GB" dirty="0" smtClean="0">
                <a:latin typeface="Arial" charset="0"/>
                <a:cs typeface="Arial" charset="0"/>
              </a:rPr>
              <a:t>It is named after the three researchers Ron </a:t>
            </a:r>
            <a:r>
              <a:rPr lang="en-GB" dirty="0" err="1" smtClean="0">
                <a:solidFill>
                  <a:srgbClr val="FF0000"/>
                </a:solidFill>
                <a:latin typeface="Arial" charset="0"/>
                <a:cs typeface="Arial" charset="0"/>
              </a:rPr>
              <a:t>R</a:t>
            </a:r>
            <a:r>
              <a:rPr lang="en-GB" dirty="0" err="1" smtClean="0">
                <a:latin typeface="Arial" charset="0"/>
                <a:cs typeface="Arial" charset="0"/>
              </a:rPr>
              <a:t>ivest</a:t>
            </a:r>
            <a:r>
              <a:rPr lang="en-GB" dirty="0" smtClean="0">
                <a:latin typeface="Arial" charset="0"/>
                <a:cs typeface="Arial" charset="0"/>
              </a:rPr>
              <a:t>, </a:t>
            </a:r>
            <a:r>
              <a:rPr lang="en-GB" dirty="0" err="1" smtClean="0">
                <a:latin typeface="Arial" charset="0"/>
                <a:cs typeface="Arial" charset="0"/>
              </a:rPr>
              <a:t>Adi</a:t>
            </a:r>
            <a:r>
              <a:rPr lang="en-GB" dirty="0" smtClean="0">
                <a:latin typeface="Arial" charset="0"/>
                <a:cs typeface="Arial" charset="0"/>
              </a:rPr>
              <a:t> </a:t>
            </a:r>
            <a:r>
              <a:rPr lang="en-GB" dirty="0" err="1" smtClean="0">
                <a:solidFill>
                  <a:srgbClr val="FF0000"/>
                </a:solidFill>
                <a:latin typeface="Arial" charset="0"/>
                <a:cs typeface="Arial" charset="0"/>
              </a:rPr>
              <a:t>S</a:t>
            </a:r>
            <a:r>
              <a:rPr lang="en-GB" dirty="0" err="1" smtClean="0">
                <a:latin typeface="Arial" charset="0"/>
                <a:cs typeface="Arial" charset="0"/>
              </a:rPr>
              <a:t>hamir</a:t>
            </a:r>
            <a:r>
              <a:rPr lang="en-GB" dirty="0" smtClean="0">
                <a:latin typeface="Arial" charset="0"/>
                <a:cs typeface="Arial" charset="0"/>
              </a:rPr>
              <a:t> and Len </a:t>
            </a:r>
            <a:r>
              <a:rPr lang="en-GB" dirty="0" err="1" smtClean="0">
                <a:solidFill>
                  <a:srgbClr val="FF0000"/>
                </a:solidFill>
                <a:latin typeface="Arial" charset="0"/>
                <a:cs typeface="Arial" charset="0"/>
              </a:rPr>
              <a:t>A</a:t>
            </a:r>
            <a:r>
              <a:rPr lang="en-GB" dirty="0" err="1" smtClean="0">
                <a:latin typeface="Arial" charset="0"/>
                <a:cs typeface="Arial" charset="0"/>
              </a:rPr>
              <a:t>dleman</a:t>
            </a:r>
            <a:r>
              <a:rPr lang="en-GB" dirty="0" smtClean="0">
                <a:latin typeface="Arial" charset="0"/>
                <a:cs typeface="Arial" charset="0"/>
              </a:rPr>
              <a:t> who first published it. </a:t>
            </a:r>
          </a:p>
          <a:p>
            <a:pPr>
              <a:spcBef>
                <a:spcPct val="50000"/>
              </a:spcBef>
            </a:pPr>
            <a:endParaRPr lang="en-GB" dirty="0" smtClean="0"/>
          </a:p>
          <a:p>
            <a:endParaRPr lang="en-US" dirty="0"/>
          </a:p>
        </p:txBody>
      </p:sp>
      <p:sp>
        <p:nvSpPr>
          <p:cNvPr id="43010" name="Slide Number Placeholder 3"/>
          <p:cNvSpPr>
            <a:spLocks noGrp="1"/>
          </p:cNvSpPr>
          <p:nvPr>
            <p:ph type="sldNum" sz="quarter" idx="12"/>
          </p:nvPr>
        </p:nvSpPr>
        <p:spPr>
          <a:noFill/>
        </p:spPr>
        <p:txBody>
          <a:bodyPr/>
          <a:lstStyle/>
          <a:p>
            <a:pPr algn="ctr"/>
            <a:fld id="{35D079E5-6211-4FA0-A911-56CE98289C11}" type="slidenum">
              <a:rPr lang="en-US" smtClean="0">
                <a:latin typeface="Times New Roman" pitchFamily="18" charset="0"/>
              </a:rPr>
              <a:pPr algn="ctr"/>
              <a:t>40</a:t>
            </a:fld>
            <a:endParaRPr lang="en-US" smtClean="0">
              <a:latin typeface="Times New Roman" pitchFamily="18" charset="0"/>
            </a:endParaRPr>
          </a:p>
        </p:txBody>
      </p:sp>
      <p:sp>
        <p:nvSpPr>
          <p:cNvPr id="43013" name="Text Box 4"/>
          <p:cNvSpPr txBox="1">
            <a:spLocks noChangeArrowheads="1"/>
          </p:cNvSpPr>
          <p:nvPr/>
        </p:nvSpPr>
        <p:spPr bwMode="auto">
          <a:xfrm>
            <a:off x="1393952" y="4169664"/>
            <a:ext cx="9448800" cy="646331"/>
          </a:xfrm>
          <a:prstGeom prst="rect">
            <a:avLst/>
          </a:prstGeom>
          <a:solidFill>
            <a:srgbClr val="CCFFCC">
              <a:alpha val="50195"/>
            </a:srgbClr>
          </a:solidFill>
          <a:ln w="9525">
            <a:noFill/>
            <a:miter lim="800000"/>
            <a:headEnd/>
            <a:tailEnd/>
          </a:ln>
        </p:spPr>
        <p:txBody>
          <a:bodyPr>
            <a:spAutoFit/>
          </a:bodyPr>
          <a:lstStyle/>
          <a:p>
            <a:pPr fontAlgn="t">
              <a:spcBef>
                <a:spcPct val="50000"/>
              </a:spcBef>
            </a:pPr>
            <a:r>
              <a:rPr lang="en-GB" dirty="0" smtClean="0">
                <a:latin typeface="Arial" charset="0"/>
              </a:rPr>
              <a:t>Make sure you are </a:t>
            </a:r>
            <a:r>
              <a:rPr lang="en-GB" dirty="0" smtClean="0">
                <a:latin typeface="Arial" charset="0"/>
                <a:cs typeface="Times New Roman" pitchFamily="18" charset="0"/>
              </a:rPr>
              <a:t>familiar with the concepts of </a:t>
            </a:r>
            <a:r>
              <a:rPr lang="en-GB" b="1" dirty="0" smtClean="0">
                <a:latin typeface="Arial" charset="0"/>
                <a:cs typeface="Times New Roman" pitchFamily="18" charset="0"/>
              </a:rPr>
              <a:t>modular arithmetic</a:t>
            </a:r>
            <a:r>
              <a:rPr lang="en-GB" dirty="0" smtClean="0">
                <a:latin typeface="Arial" charset="0"/>
                <a:cs typeface="Times New Roman" pitchFamily="18" charset="0"/>
              </a:rPr>
              <a:t>, </a:t>
            </a:r>
            <a:r>
              <a:rPr lang="en-GB" b="1" dirty="0" smtClean="0">
                <a:latin typeface="Arial" charset="0"/>
                <a:cs typeface="Times New Roman" pitchFamily="18" charset="0"/>
              </a:rPr>
              <a:t>prime numbers</a:t>
            </a:r>
            <a:r>
              <a:rPr lang="en-GB" dirty="0" smtClean="0">
                <a:latin typeface="Arial" charset="0"/>
                <a:cs typeface="Times New Roman" pitchFamily="18" charset="0"/>
              </a:rPr>
              <a:t>, </a:t>
            </a:r>
            <a:r>
              <a:rPr lang="en-GB" b="1" dirty="0" smtClean="0">
                <a:latin typeface="Arial" charset="0"/>
                <a:cs typeface="Times New Roman" pitchFamily="18" charset="0"/>
              </a:rPr>
              <a:t>the Euclidean Algorithm</a:t>
            </a:r>
            <a:r>
              <a:rPr lang="en-GB" dirty="0" smtClean="0">
                <a:latin typeface="Arial" charset="0"/>
                <a:cs typeface="Times New Roman" pitchFamily="18" charset="0"/>
              </a:rPr>
              <a:t> and the method of </a:t>
            </a:r>
            <a:r>
              <a:rPr lang="en-GB" b="1" dirty="0" smtClean="0">
                <a:latin typeface="Arial" charset="0"/>
                <a:cs typeface="Times New Roman" pitchFamily="18" charset="0"/>
              </a:rPr>
              <a:t>Repeated Squares</a:t>
            </a:r>
            <a:r>
              <a:rPr lang="en-GB" dirty="0" smtClean="0">
                <a:latin typeface="Arial" charset="0"/>
                <a:cs typeface="Times New Roman" pitchFamily="18" charset="0"/>
              </a:rPr>
              <a:t>. </a:t>
            </a:r>
            <a:endParaRPr lang="en-GB" dirty="0">
              <a:latin typeface="Arial" charset="0"/>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lstStyle/>
          <a:p>
            <a:r>
              <a:rPr lang="en-GB" smtClean="0"/>
              <a:t>Setting up RSA</a:t>
            </a:r>
          </a:p>
        </p:txBody>
      </p:sp>
      <p:sp>
        <p:nvSpPr>
          <p:cNvPr id="230403" name="Rectangle 3"/>
          <p:cNvSpPr>
            <a:spLocks noGrp="1" noChangeArrowheads="1"/>
          </p:cNvSpPr>
          <p:nvPr>
            <p:ph idx="1"/>
          </p:nvPr>
        </p:nvSpPr>
        <p:spPr/>
        <p:txBody>
          <a:bodyPr/>
          <a:lstStyle/>
          <a:p>
            <a:pPr>
              <a:defRPr/>
            </a:pPr>
            <a:r>
              <a:rPr lang="en-GB" sz="2800" dirty="0">
                <a:cs typeface="Times New Roman" pitchFamily="18" charset="0"/>
              </a:rPr>
              <a:t>Let </a:t>
            </a:r>
            <a:r>
              <a:rPr lang="en-GB" sz="2800" b="1" dirty="0">
                <a:solidFill>
                  <a:srgbClr val="FF0000"/>
                </a:solidFill>
                <a:cs typeface="Times New Roman" pitchFamily="18" charset="0"/>
              </a:rPr>
              <a:t>n</a:t>
            </a:r>
            <a:r>
              <a:rPr lang="en-GB" sz="2800" dirty="0">
                <a:cs typeface="Times New Roman" pitchFamily="18" charset="0"/>
              </a:rPr>
              <a:t> be the product of two large primes </a:t>
            </a:r>
            <a:r>
              <a:rPr lang="en-GB" sz="2800" b="1" dirty="0">
                <a:solidFill>
                  <a:srgbClr val="FF3300"/>
                </a:solidFill>
                <a:cs typeface="Times New Roman" pitchFamily="18" charset="0"/>
              </a:rPr>
              <a:t>p</a:t>
            </a:r>
            <a:r>
              <a:rPr lang="en-GB" sz="2800" dirty="0">
                <a:cs typeface="Times New Roman" pitchFamily="18" charset="0"/>
              </a:rPr>
              <a:t> and </a:t>
            </a:r>
            <a:r>
              <a:rPr lang="en-GB" sz="2800" b="1" dirty="0">
                <a:solidFill>
                  <a:srgbClr val="FF3300"/>
                </a:solidFill>
                <a:cs typeface="Times New Roman" pitchFamily="18" charset="0"/>
              </a:rPr>
              <a:t>q</a:t>
            </a:r>
          </a:p>
          <a:p>
            <a:pPr lvl="1">
              <a:defRPr/>
            </a:pPr>
            <a:r>
              <a:rPr lang="en-GB" sz="2000" dirty="0">
                <a:cs typeface="Times New Roman" pitchFamily="18" charset="0"/>
              </a:rPr>
              <a:t>By “large” we typically mean at least 512 bits. </a:t>
            </a:r>
          </a:p>
          <a:p>
            <a:pPr>
              <a:defRPr/>
            </a:pPr>
            <a:r>
              <a:rPr lang="en-GB" sz="2800" dirty="0">
                <a:cs typeface="Times New Roman" pitchFamily="18" charset="0"/>
              </a:rPr>
              <a:t>Select a special number </a:t>
            </a:r>
            <a:r>
              <a:rPr lang="en-GB" sz="2800" b="1" dirty="0">
                <a:solidFill>
                  <a:srgbClr val="FF0000"/>
                </a:solidFill>
                <a:cs typeface="Times New Roman" pitchFamily="18" charset="0"/>
              </a:rPr>
              <a:t>e</a:t>
            </a:r>
            <a:r>
              <a:rPr lang="en-GB" sz="2800" b="1" dirty="0">
                <a:cs typeface="Times New Roman" pitchFamily="18" charset="0"/>
              </a:rPr>
              <a:t> </a:t>
            </a:r>
          </a:p>
          <a:p>
            <a:pPr lvl="1">
              <a:defRPr/>
            </a:pPr>
            <a:r>
              <a:rPr lang="en-GB" sz="2000" dirty="0">
                <a:cs typeface="Times New Roman" pitchFamily="18" charset="0"/>
              </a:rPr>
              <a:t>greater than 1 and less than (p-1)(q-1). The precise mathematical property that e must have is that there must be no numbers that divide neatly into e and into (p-1)(q-1), except for 1. </a:t>
            </a:r>
          </a:p>
          <a:p>
            <a:pPr>
              <a:defRPr/>
            </a:pPr>
            <a:r>
              <a:rPr lang="en-GB" sz="2800" dirty="0">
                <a:cs typeface="Times New Roman" pitchFamily="18" charset="0"/>
              </a:rPr>
              <a:t>Publish the pair of numbers (</a:t>
            </a:r>
            <a:r>
              <a:rPr lang="en-GB" sz="2800" b="1" dirty="0" err="1">
                <a:solidFill>
                  <a:srgbClr val="FF0000"/>
                </a:solidFill>
                <a:cs typeface="Times New Roman" pitchFamily="18" charset="0"/>
              </a:rPr>
              <a:t>n</a:t>
            </a:r>
            <a:r>
              <a:rPr lang="en-GB" sz="2800" dirty="0" err="1">
                <a:solidFill>
                  <a:srgbClr val="FF0000"/>
                </a:solidFill>
                <a:cs typeface="Times New Roman" pitchFamily="18" charset="0"/>
              </a:rPr>
              <a:t>,</a:t>
            </a:r>
            <a:r>
              <a:rPr lang="en-GB" sz="2800" b="1" dirty="0" err="1">
                <a:solidFill>
                  <a:srgbClr val="FF0000"/>
                </a:solidFill>
                <a:cs typeface="Times New Roman" pitchFamily="18" charset="0"/>
              </a:rPr>
              <a:t>e</a:t>
            </a:r>
            <a:r>
              <a:rPr lang="en-GB" sz="2800" dirty="0">
                <a:solidFill>
                  <a:srgbClr val="FF0000"/>
                </a:solidFill>
                <a:cs typeface="Times New Roman" pitchFamily="18" charset="0"/>
              </a:rPr>
              <a:t>)</a:t>
            </a:r>
          </a:p>
          <a:p>
            <a:pPr>
              <a:defRPr/>
            </a:pPr>
            <a:r>
              <a:rPr lang="en-GB" sz="2800" dirty="0">
                <a:cs typeface="Times New Roman" pitchFamily="18" charset="0"/>
              </a:rPr>
              <a:t>Compute the private key </a:t>
            </a:r>
            <a:r>
              <a:rPr lang="en-GB" sz="2800" b="1" dirty="0">
                <a:solidFill>
                  <a:srgbClr val="FF3300"/>
                </a:solidFill>
                <a:cs typeface="Times New Roman" pitchFamily="18" charset="0"/>
              </a:rPr>
              <a:t>d</a:t>
            </a:r>
            <a:r>
              <a:rPr lang="en-GB" sz="2800" dirty="0">
                <a:cs typeface="Times New Roman" pitchFamily="18" charset="0"/>
              </a:rPr>
              <a:t> from </a:t>
            </a:r>
            <a:r>
              <a:rPr lang="en-GB" sz="2800" b="1" dirty="0">
                <a:solidFill>
                  <a:srgbClr val="FF3300"/>
                </a:solidFill>
                <a:cs typeface="Times New Roman" pitchFamily="18" charset="0"/>
              </a:rPr>
              <a:t>p</a:t>
            </a:r>
            <a:r>
              <a:rPr lang="en-GB" sz="2800" dirty="0">
                <a:cs typeface="Times New Roman" pitchFamily="18" charset="0"/>
              </a:rPr>
              <a:t>, </a:t>
            </a:r>
            <a:r>
              <a:rPr lang="en-GB" sz="2800" b="1" dirty="0">
                <a:solidFill>
                  <a:srgbClr val="FF3300"/>
                </a:solidFill>
                <a:cs typeface="Times New Roman" pitchFamily="18" charset="0"/>
              </a:rPr>
              <a:t>q</a:t>
            </a:r>
            <a:r>
              <a:rPr lang="en-GB" sz="2800" dirty="0">
                <a:cs typeface="Times New Roman" pitchFamily="18" charset="0"/>
              </a:rPr>
              <a:t> and </a:t>
            </a:r>
            <a:r>
              <a:rPr lang="en-GB" sz="2800" b="1" dirty="0">
                <a:solidFill>
                  <a:schemeClr val="tx2">
                    <a:lumMod val="75000"/>
                  </a:schemeClr>
                </a:solidFill>
                <a:cs typeface="Times New Roman" pitchFamily="18" charset="0"/>
              </a:rPr>
              <a:t>e</a:t>
            </a:r>
            <a:r>
              <a:rPr lang="en-GB" sz="2800" dirty="0">
                <a:solidFill>
                  <a:schemeClr val="tx2">
                    <a:lumMod val="75000"/>
                  </a:schemeClr>
                </a:solidFill>
              </a:rPr>
              <a:t> </a:t>
            </a:r>
          </a:p>
        </p:txBody>
      </p:sp>
      <p:sp>
        <p:nvSpPr>
          <p:cNvPr id="44034" name="Slide Number Placeholder 4"/>
          <p:cNvSpPr>
            <a:spLocks noGrp="1"/>
          </p:cNvSpPr>
          <p:nvPr>
            <p:ph type="sldNum" sz="quarter" idx="12"/>
          </p:nvPr>
        </p:nvSpPr>
        <p:spPr>
          <a:noFill/>
        </p:spPr>
        <p:txBody>
          <a:bodyPr/>
          <a:lstStyle/>
          <a:p>
            <a:pPr algn="ctr"/>
            <a:fld id="{B82BA2BC-1CFF-4FD3-A500-433A5F115B0F}" type="slidenum">
              <a:rPr lang="en-US" smtClean="0">
                <a:latin typeface="Times New Roman" pitchFamily="18" charset="0"/>
              </a:rPr>
              <a:pPr algn="ctr"/>
              <a:t>41</a:t>
            </a:fld>
            <a:endParaRPr lang="en-US" smtClean="0">
              <a:latin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p:txBody>
          <a:bodyPr/>
          <a:lstStyle/>
          <a:p>
            <a:r>
              <a:rPr lang="en-GB" smtClean="0"/>
              <a:t>Computing the private key</a:t>
            </a:r>
          </a:p>
        </p:txBody>
      </p:sp>
      <p:sp>
        <p:nvSpPr>
          <p:cNvPr id="5" name="Content Placeholder 4"/>
          <p:cNvSpPr>
            <a:spLocks noGrp="1"/>
          </p:cNvSpPr>
          <p:nvPr>
            <p:ph idx="1"/>
          </p:nvPr>
        </p:nvSpPr>
        <p:spPr/>
        <p:txBody>
          <a:bodyPr/>
          <a:lstStyle/>
          <a:p>
            <a:pPr>
              <a:spcBef>
                <a:spcPct val="50000"/>
              </a:spcBef>
              <a:defRPr/>
            </a:pPr>
            <a:r>
              <a:rPr lang="en-GB" dirty="0" smtClean="0">
                <a:latin typeface="Arial" charset="0"/>
                <a:cs typeface="Arial" charset="0"/>
              </a:rPr>
              <a:t>The private key </a:t>
            </a:r>
            <a:r>
              <a:rPr lang="en-GB" b="1" dirty="0" smtClean="0">
                <a:solidFill>
                  <a:srgbClr val="FF3300"/>
                </a:solidFill>
                <a:latin typeface="Arial" charset="0"/>
                <a:cs typeface="Arial" charset="0"/>
              </a:rPr>
              <a:t>d</a:t>
            </a:r>
            <a:r>
              <a:rPr lang="en-GB" dirty="0" smtClean="0">
                <a:latin typeface="Arial" charset="0"/>
                <a:cs typeface="Arial" charset="0"/>
              </a:rPr>
              <a:t> is computed to be the unique inverse of </a:t>
            </a:r>
            <a:r>
              <a:rPr lang="en-GB" b="1" dirty="0" smtClean="0">
                <a:solidFill>
                  <a:schemeClr val="tx2">
                    <a:lumMod val="75000"/>
                  </a:schemeClr>
                </a:solidFill>
                <a:latin typeface="Arial" charset="0"/>
                <a:cs typeface="Arial" charset="0"/>
              </a:rPr>
              <a:t>e</a:t>
            </a:r>
            <a:r>
              <a:rPr lang="en-GB" dirty="0" smtClean="0">
                <a:latin typeface="Arial" charset="0"/>
                <a:cs typeface="Arial" charset="0"/>
              </a:rPr>
              <a:t> modulo (</a:t>
            </a:r>
            <a:r>
              <a:rPr lang="en-GB" b="1" dirty="0" smtClean="0">
                <a:solidFill>
                  <a:srgbClr val="FF3300"/>
                </a:solidFill>
                <a:latin typeface="Arial" charset="0"/>
                <a:cs typeface="Arial" charset="0"/>
              </a:rPr>
              <a:t>p</a:t>
            </a:r>
            <a:r>
              <a:rPr lang="en-GB" dirty="0" smtClean="0">
                <a:latin typeface="Arial" charset="0"/>
                <a:cs typeface="Arial" charset="0"/>
              </a:rPr>
              <a:t>-1)(</a:t>
            </a:r>
            <a:r>
              <a:rPr lang="en-GB" b="1" dirty="0" smtClean="0">
                <a:solidFill>
                  <a:srgbClr val="FF3300"/>
                </a:solidFill>
                <a:latin typeface="Arial" charset="0"/>
                <a:cs typeface="Arial" charset="0"/>
              </a:rPr>
              <a:t>q</a:t>
            </a:r>
            <a:r>
              <a:rPr lang="en-GB" dirty="0" smtClean="0">
                <a:latin typeface="Arial" charset="0"/>
                <a:cs typeface="Arial" charset="0"/>
              </a:rPr>
              <a:t>-1).</a:t>
            </a:r>
          </a:p>
          <a:p>
            <a:pPr>
              <a:spcBef>
                <a:spcPct val="50000"/>
              </a:spcBef>
              <a:defRPr/>
            </a:pPr>
            <a:r>
              <a:rPr lang="en-GB" dirty="0" smtClean="0">
                <a:latin typeface="Arial" charset="0"/>
                <a:cs typeface="Arial" charset="0"/>
              </a:rPr>
              <a:t>In other words, </a:t>
            </a:r>
            <a:r>
              <a:rPr lang="en-GB" b="1" dirty="0" smtClean="0">
                <a:solidFill>
                  <a:srgbClr val="FF3300"/>
                </a:solidFill>
                <a:latin typeface="Arial" charset="0"/>
                <a:cs typeface="Arial" charset="0"/>
              </a:rPr>
              <a:t>d</a:t>
            </a:r>
            <a:r>
              <a:rPr lang="en-GB" dirty="0" smtClean="0">
                <a:latin typeface="Arial" charset="0"/>
                <a:cs typeface="Arial" charset="0"/>
              </a:rPr>
              <a:t> is the unique number less than (</a:t>
            </a:r>
            <a:r>
              <a:rPr lang="en-GB" b="1" dirty="0" smtClean="0">
                <a:solidFill>
                  <a:srgbClr val="FF3300"/>
                </a:solidFill>
                <a:latin typeface="Arial" charset="0"/>
                <a:cs typeface="Arial" charset="0"/>
              </a:rPr>
              <a:t>p</a:t>
            </a:r>
            <a:r>
              <a:rPr lang="en-GB" dirty="0" smtClean="0">
                <a:latin typeface="Arial" charset="0"/>
                <a:cs typeface="Arial" charset="0"/>
              </a:rPr>
              <a:t>-1)(</a:t>
            </a:r>
            <a:r>
              <a:rPr lang="en-GB" b="1" dirty="0" smtClean="0">
                <a:solidFill>
                  <a:srgbClr val="FF3300"/>
                </a:solidFill>
                <a:latin typeface="Arial" charset="0"/>
                <a:cs typeface="Arial" charset="0"/>
              </a:rPr>
              <a:t>q</a:t>
            </a:r>
            <a:r>
              <a:rPr lang="en-GB" dirty="0" smtClean="0">
                <a:latin typeface="Arial" charset="0"/>
                <a:cs typeface="Arial" charset="0"/>
              </a:rPr>
              <a:t>-1) that when multiplied by </a:t>
            </a:r>
            <a:r>
              <a:rPr lang="en-GB" b="1" dirty="0" smtClean="0">
                <a:solidFill>
                  <a:schemeClr val="tx2">
                    <a:lumMod val="75000"/>
                  </a:schemeClr>
                </a:solidFill>
                <a:latin typeface="Arial" charset="0"/>
                <a:cs typeface="Arial" charset="0"/>
              </a:rPr>
              <a:t>e</a:t>
            </a:r>
            <a:r>
              <a:rPr lang="en-GB" dirty="0" smtClean="0">
                <a:latin typeface="Arial" charset="0"/>
                <a:cs typeface="Arial" charset="0"/>
              </a:rPr>
              <a:t> gives you 1 modulo (</a:t>
            </a:r>
            <a:r>
              <a:rPr lang="en-GB" b="1" dirty="0" smtClean="0">
                <a:solidFill>
                  <a:srgbClr val="FF3300"/>
                </a:solidFill>
                <a:latin typeface="Arial" charset="0"/>
                <a:cs typeface="Arial" charset="0"/>
              </a:rPr>
              <a:t>p</a:t>
            </a:r>
            <a:r>
              <a:rPr lang="en-GB" dirty="0" smtClean="0">
                <a:latin typeface="Arial" charset="0"/>
                <a:cs typeface="Arial" charset="0"/>
              </a:rPr>
              <a:t>-1)(</a:t>
            </a:r>
            <a:r>
              <a:rPr lang="en-GB" b="1" dirty="0" smtClean="0">
                <a:solidFill>
                  <a:srgbClr val="FF3300"/>
                </a:solidFill>
                <a:latin typeface="Arial" charset="0"/>
                <a:cs typeface="Arial" charset="0"/>
              </a:rPr>
              <a:t>q</a:t>
            </a:r>
            <a:r>
              <a:rPr lang="en-GB" dirty="0" smtClean="0">
                <a:latin typeface="Arial" charset="0"/>
                <a:cs typeface="Arial" charset="0"/>
              </a:rPr>
              <a:t>-1). </a:t>
            </a:r>
          </a:p>
          <a:p>
            <a:pPr>
              <a:spcBef>
                <a:spcPct val="50000"/>
              </a:spcBef>
              <a:defRPr/>
            </a:pPr>
            <a:r>
              <a:rPr lang="en-GB" dirty="0" smtClean="0">
                <a:latin typeface="Arial" charset="0"/>
                <a:cs typeface="Arial" charset="0"/>
              </a:rPr>
              <a:t>Written mathematically:</a:t>
            </a:r>
          </a:p>
          <a:p>
            <a:pPr algn="ctr">
              <a:spcBef>
                <a:spcPct val="50000"/>
              </a:spcBef>
              <a:defRPr/>
            </a:pPr>
            <a:r>
              <a:rPr lang="en-GB" b="1" dirty="0" smtClean="0">
                <a:solidFill>
                  <a:schemeClr val="tx2">
                    <a:lumMod val="75000"/>
                  </a:schemeClr>
                </a:solidFill>
                <a:latin typeface="Arial" charset="0"/>
                <a:cs typeface="Arial" charset="0"/>
              </a:rPr>
              <a:t>e</a:t>
            </a:r>
            <a:r>
              <a:rPr lang="en-GB" b="1" dirty="0" smtClean="0">
                <a:solidFill>
                  <a:srgbClr val="FF3300"/>
                </a:solidFill>
                <a:latin typeface="Arial" charset="0"/>
                <a:cs typeface="Arial" charset="0"/>
              </a:rPr>
              <a:t>d</a:t>
            </a:r>
            <a:r>
              <a:rPr lang="en-GB" dirty="0" smtClean="0">
                <a:latin typeface="Arial" charset="0"/>
                <a:cs typeface="Arial" charset="0"/>
              </a:rPr>
              <a:t> = 1 mod (</a:t>
            </a:r>
            <a:r>
              <a:rPr lang="en-GB" b="1" dirty="0" smtClean="0">
                <a:solidFill>
                  <a:srgbClr val="FF3300"/>
                </a:solidFill>
                <a:latin typeface="Arial" charset="0"/>
                <a:cs typeface="Arial" charset="0"/>
              </a:rPr>
              <a:t>p</a:t>
            </a:r>
            <a:r>
              <a:rPr lang="en-GB" dirty="0" smtClean="0">
                <a:latin typeface="Arial" charset="0"/>
                <a:cs typeface="Arial" charset="0"/>
              </a:rPr>
              <a:t>-1)(</a:t>
            </a:r>
            <a:r>
              <a:rPr lang="en-GB" b="1" dirty="0" smtClean="0">
                <a:solidFill>
                  <a:srgbClr val="FF3300"/>
                </a:solidFill>
                <a:latin typeface="Arial" charset="0"/>
                <a:cs typeface="Arial" charset="0"/>
              </a:rPr>
              <a:t>q</a:t>
            </a:r>
            <a:r>
              <a:rPr lang="en-GB" dirty="0" smtClean="0">
                <a:latin typeface="Arial" charset="0"/>
                <a:cs typeface="Arial" charset="0"/>
              </a:rPr>
              <a:t>-1)</a:t>
            </a:r>
          </a:p>
          <a:p>
            <a:pPr algn="ctr">
              <a:spcBef>
                <a:spcPct val="50000"/>
              </a:spcBef>
              <a:defRPr/>
            </a:pPr>
            <a:endParaRPr lang="en-GB" dirty="0" smtClean="0">
              <a:latin typeface="Arial" charset="0"/>
              <a:cs typeface="Arial" charset="0"/>
            </a:endParaRPr>
          </a:p>
          <a:p>
            <a:pPr>
              <a:spcBef>
                <a:spcPct val="50000"/>
              </a:spcBef>
              <a:defRPr/>
            </a:pPr>
            <a:r>
              <a:rPr lang="en-GB" dirty="0" smtClean="0">
                <a:latin typeface="Arial" charset="0"/>
                <a:cs typeface="Times New Roman" pitchFamily="18" charset="0"/>
              </a:rPr>
              <a:t>The </a:t>
            </a:r>
            <a:r>
              <a:rPr lang="en-GB" b="1" dirty="0" smtClean="0">
                <a:solidFill>
                  <a:schemeClr val="tx2">
                    <a:lumMod val="75000"/>
                  </a:schemeClr>
                </a:solidFill>
                <a:latin typeface="Arial" charset="0"/>
                <a:cs typeface="Times New Roman" pitchFamily="18" charset="0"/>
              </a:rPr>
              <a:t>Euclidean Algorithm</a:t>
            </a:r>
            <a:r>
              <a:rPr lang="en-GB" dirty="0" smtClean="0">
                <a:solidFill>
                  <a:schemeClr val="tx2">
                    <a:lumMod val="75000"/>
                  </a:schemeClr>
                </a:solidFill>
                <a:latin typeface="Arial" charset="0"/>
                <a:cs typeface="Times New Roman" pitchFamily="18" charset="0"/>
              </a:rPr>
              <a:t> </a:t>
            </a:r>
            <a:r>
              <a:rPr lang="en-GB" dirty="0" smtClean="0">
                <a:latin typeface="Arial" charset="0"/>
                <a:cs typeface="Times New Roman" pitchFamily="18" charset="0"/>
              </a:rPr>
              <a:t>is the process that you need to follow in order to compute </a:t>
            </a:r>
            <a:r>
              <a:rPr lang="en-GB" b="1" dirty="0" smtClean="0">
                <a:solidFill>
                  <a:srgbClr val="FF3300"/>
                </a:solidFill>
                <a:latin typeface="Arial" charset="0"/>
                <a:cs typeface="Times New Roman" pitchFamily="18" charset="0"/>
              </a:rPr>
              <a:t>d</a:t>
            </a:r>
            <a:r>
              <a:rPr lang="en-GB" dirty="0" smtClean="0">
                <a:latin typeface="Arial" charset="0"/>
                <a:cs typeface="Times New Roman" pitchFamily="18" charset="0"/>
              </a:rPr>
              <a:t>. </a:t>
            </a:r>
          </a:p>
          <a:p>
            <a:endParaRPr lang="en-US" dirty="0"/>
          </a:p>
        </p:txBody>
      </p:sp>
      <p:sp>
        <p:nvSpPr>
          <p:cNvPr id="45058" name="Slide Number Placeholder 3"/>
          <p:cNvSpPr>
            <a:spLocks noGrp="1"/>
          </p:cNvSpPr>
          <p:nvPr>
            <p:ph type="sldNum" sz="quarter" idx="12"/>
          </p:nvPr>
        </p:nvSpPr>
        <p:spPr>
          <a:noFill/>
        </p:spPr>
        <p:txBody>
          <a:bodyPr/>
          <a:lstStyle/>
          <a:p>
            <a:pPr algn="ctr"/>
            <a:fld id="{444AB0CD-429F-47CF-977E-FEE549947A39}" type="slidenum">
              <a:rPr lang="en-US" smtClean="0">
                <a:latin typeface="Times New Roman" pitchFamily="18" charset="0"/>
              </a:rPr>
              <a:pPr algn="ctr"/>
              <a:t>42</a:t>
            </a:fld>
            <a:endParaRPr lang="en-US" smtClean="0">
              <a:latin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p:txBody>
          <a:bodyPr/>
          <a:lstStyle/>
          <a:p>
            <a:r>
              <a:rPr lang="en-GB" smtClean="0"/>
              <a:t>Computing the private key</a:t>
            </a:r>
          </a:p>
        </p:txBody>
      </p:sp>
      <p:sp>
        <p:nvSpPr>
          <p:cNvPr id="46082" name="Slide Number Placeholder 3"/>
          <p:cNvSpPr>
            <a:spLocks noGrp="1"/>
          </p:cNvSpPr>
          <p:nvPr>
            <p:ph type="sldNum" sz="quarter" idx="12"/>
          </p:nvPr>
        </p:nvSpPr>
        <p:spPr>
          <a:noFill/>
        </p:spPr>
        <p:txBody>
          <a:bodyPr/>
          <a:lstStyle/>
          <a:p>
            <a:pPr algn="ctr"/>
            <a:fld id="{27FEB967-6767-4C39-AD40-9679C6A80A96}" type="slidenum">
              <a:rPr lang="en-US" smtClean="0">
                <a:latin typeface="Times New Roman" pitchFamily="18" charset="0"/>
              </a:rPr>
              <a:pPr algn="ctr"/>
              <a:t>43</a:t>
            </a:fld>
            <a:endParaRPr lang="en-US" smtClean="0">
              <a:latin typeface="Times New Roman" pitchFamily="18" charset="0"/>
            </a:endParaRPr>
          </a:p>
        </p:txBody>
      </p:sp>
      <p:pic>
        <p:nvPicPr>
          <p:cNvPr id="46084" name="Picture 4" descr="BD00028_"/>
          <p:cNvPicPr>
            <a:picLocks noChangeAspect="1" noChangeArrowheads="1"/>
          </p:cNvPicPr>
          <p:nvPr/>
        </p:nvPicPr>
        <p:blipFill>
          <a:blip r:embed="rId2"/>
          <a:srcRect/>
          <a:stretch>
            <a:fillRect/>
          </a:stretch>
        </p:blipFill>
        <p:spPr bwMode="auto">
          <a:xfrm>
            <a:off x="1202945" y="3029712"/>
            <a:ext cx="1149351" cy="844550"/>
          </a:xfrm>
          <a:prstGeom prst="rect">
            <a:avLst/>
          </a:prstGeom>
          <a:noFill/>
          <a:ln w="9525">
            <a:noFill/>
            <a:miter lim="800000"/>
            <a:headEnd/>
            <a:tailEnd/>
          </a:ln>
        </p:spPr>
      </p:pic>
      <p:sp>
        <p:nvSpPr>
          <p:cNvPr id="46085" name="Text Box 5"/>
          <p:cNvSpPr txBox="1">
            <a:spLocks noChangeArrowheads="1"/>
          </p:cNvSpPr>
          <p:nvPr/>
        </p:nvSpPr>
        <p:spPr bwMode="auto">
          <a:xfrm>
            <a:off x="2649728" y="3054096"/>
            <a:ext cx="8128000" cy="784830"/>
          </a:xfrm>
          <a:prstGeom prst="rect">
            <a:avLst/>
          </a:prstGeom>
          <a:solidFill>
            <a:srgbClr val="FFFF99">
              <a:alpha val="50195"/>
            </a:srgbClr>
          </a:solidFill>
          <a:ln w="9525">
            <a:noFill/>
            <a:miter lim="800000"/>
            <a:headEnd/>
            <a:tailEnd/>
          </a:ln>
        </p:spPr>
        <p:txBody>
          <a:bodyPr>
            <a:spAutoFit/>
          </a:bodyPr>
          <a:lstStyle/>
          <a:p>
            <a:pPr marL="457200" indent="-457200" fontAlgn="t">
              <a:spcBef>
                <a:spcPct val="50000"/>
              </a:spcBef>
              <a:buFontTx/>
              <a:buAutoNum type="arabicPeriod"/>
            </a:pPr>
            <a:r>
              <a:rPr lang="en-GB" dirty="0">
                <a:latin typeface="Arial" charset="0"/>
                <a:cs typeface="Times New Roman" pitchFamily="18" charset="0"/>
              </a:rPr>
              <a:t>Who is capable of running the Euclidean Algorithm to find the private key?</a:t>
            </a:r>
          </a:p>
          <a:p>
            <a:pPr marL="457200" indent="-457200" fontAlgn="t">
              <a:spcBef>
                <a:spcPct val="50000"/>
              </a:spcBef>
              <a:buFontTx/>
              <a:buAutoNum type="arabicPeriod"/>
            </a:pPr>
            <a:r>
              <a:rPr lang="en-GB" dirty="0">
                <a:latin typeface="Arial" charset="0"/>
                <a:cs typeface="Times New Roman" pitchFamily="18" charset="0"/>
              </a:rPr>
              <a:t>How efficient is this process?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p:txBody>
          <a:bodyPr/>
          <a:lstStyle/>
          <a:p>
            <a:r>
              <a:rPr lang="en-GB" smtClean="0"/>
              <a:t>Choosing  e</a:t>
            </a:r>
          </a:p>
        </p:txBody>
      </p:sp>
      <p:sp>
        <p:nvSpPr>
          <p:cNvPr id="5" name="Content Placeholder 4"/>
          <p:cNvSpPr>
            <a:spLocks noGrp="1"/>
          </p:cNvSpPr>
          <p:nvPr>
            <p:ph idx="1"/>
          </p:nvPr>
        </p:nvSpPr>
        <p:spPr/>
        <p:txBody>
          <a:bodyPr/>
          <a:lstStyle/>
          <a:p>
            <a:pPr>
              <a:spcBef>
                <a:spcPct val="50000"/>
              </a:spcBef>
              <a:defRPr/>
            </a:pPr>
            <a:r>
              <a:rPr lang="en-GB" dirty="0" smtClean="0">
                <a:latin typeface="Arial" charset="0"/>
                <a:cs typeface="Arial" charset="0"/>
              </a:rPr>
              <a:t>Let’s consider p=3 and q=7. What choices of e are acceptable?</a:t>
            </a:r>
          </a:p>
          <a:p>
            <a:pPr>
              <a:spcBef>
                <a:spcPct val="50000"/>
              </a:spcBef>
              <a:defRPr/>
            </a:pPr>
            <a:r>
              <a:rPr lang="en-GB" dirty="0" smtClean="0">
                <a:latin typeface="Arial" charset="0"/>
                <a:cs typeface="Arial" charset="0"/>
              </a:rPr>
              <a:t>In this case (p-1)(q-1) = 2 x 6 = 12. Any suitable choice of e must have the property that there are no numbers that neatly divide into e and 12 except for 1. Let’s just try them all out:</a:t>
            </a:r>
          </a:p>
          <a:p>
            <a:pPr>
              <a:spcBef>
                <a:spcPct val="50000"/>
              </a:spcBef>
              <a:defRPr/>
            </a:pPr>
            <a:r>
              <a:rPr lang="en-GB" b="1" dirty="0" smtClean="0">
                <a:solidFill>
                  <a:schemeClr val="tx2">
                    <a:lumMod val="75000"/>
                  </a:schemeClr>
                </a:solidFill>
                <a:latin typeface="Arial" charset="0"/>
                <a:cs typeface="Arial" charset="0"/>
              </a:rPr>
              <a:t>e=2</a:t>
            </a:r>
            <a:r>
              <a:rPr lang="en-GB" dirty="0" smtClean="0">
                <a:solidFill>
                  <a:schemeClr val="tx2">
                    <a:lumMod val="75000"/>
                  </a:schemeClr>
                </a:solidFill>
                <a:latin typeface="Arial" charset="0"/>
                <a:cs typeface="Arial" charset="0"/>
              </a:rPr>
              <a:t>:</a:t>
            </a:r>
            <a:r>
              <a:rPr lang="en-GB" dirty="0" smtClean="0">
                <a:latin typeface="Arial" charset="0"/>
                <a:cs typeface="Arial" charset="0"/>
              </a:rPr>
              <a:t> this is no good, since 2 divides both e and 12. In fact this will be true for all multiples of 2 as well, so </a:t>
            </a:r>
            <a:r>
              <a:rPr lang="en-GB" b="1" dirty="0" smtClean="0">
                <a:solidFill>
                  <a:schemeClr val="tx2">
                    <a:lumMod val="75000"/>
                  </a:schemeClr>
                </a:solidFill>
                <a:latin typeface="Arial" charset="0"/>
                <a:cs typeface="Arial" charset="0"/>
              </a:rPr>
              <a:t>e=4</a:t>
            </a:r>
            <a:r>
              <a:rPr lang="en-GB" dirty="0" smtClean="0">
                <a:solidFill>
                  <a:schemeClr val="tx2">
                    <a:lumMod val="75000"/>
                  </a:schemeClr>
                </a:solidFill>
                <a:latin typeface="Arial" charset="0"/>
                <a:cs typeface="Arial" charset="0"/>
              </a:rPr>
              <a:t>, </a:t>
            </a:r>
            <a:r>
              <a:rPr lang="en-GB" b="1" dirty="0" smtClean="0">
                <a:solidFill>
                  <a:schemeClr val="tx2">
                    <a:lumMod val="75000"/>
                  </a:schemeClr>
                </a:solidFill>
                <a:latin typeface="Arial" charset="0"/>
                <a:cs typeface="Arial" charset="0"/>
              </a:rPr>
              <a:t>e=6</a:t>
            </a:r>
            <a:r>
              <a:rPr lang="en-GB" dirty="0" smtClean="0">
                <a:solidFill>
                  <a:schemeClr val="tx2">
                    <a:lumMod val="75000"/>
                  </a:schemeClr>
                </a:solidFill>
                <a:latin typeface="Arial" charset="0"/>
                <a:cs typeface="Arial" charset="0"/>
              </a:rPr>
              <a:t>, </a:t>
            </a:r>
            <a:r>
              <a:rPr lang="en-GB" b="1" dirty="0" smtClean="0">
                <a:solidFill>
                  <a:schemeClr val="tx2">
                    <a:lumMod val="75000"/>
                  </a:schemeClr>
                </a:solidFill>
                <a:latin typeface="Arial" charset="0"/>
                <a:cs typeface="Arial" charset="0"/>
              </a:rPr>
              <a:t>e=8</a:t>
            </a:r>
            <a:r>
              <a:rPr lang="en-GB" dirty="0" smtClean="0">
                <a:solidFill>
                  <a:schemeClr val="tx2">
                    <a:lumMod val="75000"/>
                  </a:schemeClr>
                </a:solidFill>
                <a:latin typeface="Arial" charset="0"/>
                <a:cs typeface="Arial" charset="0"/>
              </a:rPr>
              <a:t> </a:t>
            </a:r>
            <a:r>
              <a:rPr lang="en-GB" dirty="0" smtClean="0">
                <a:latin typeface="Arial" charset="0"/>
                <a:cs typeface="Arial" charset="0"/>
              </a:rPr>
              <a:t>and </a:t>
            </a:r>
            <a:r>
              <a:rPr lang="en-GB" b="1" dirty="0" smtClean="0">
                <a:solidFill>
                  <a:schemeClr val="tx2">
                    <a:lumMod val="75000"/>
                  </a:schemeClr>
                </a:solidFill>
                <a:latin typeface="Arial" charset="0"/>
                <a:cs typeface="Arial" charset="0"/>
              </a:rPr>
              <a:t>e=10</a:t>
            </a:r>
            <a:r>
              <a:rPr lang="en-GB" dirty="0" smtClean="0">
                <a:solidFill>
                  <a:schemeClr val="tx2">
                    <a:lumMod val="75000"/>
                  </a:schemeClr>
                </a:solidFill>
                <a:latin typeface="Arial" charset="0"/>
                <a:cs typeface="Arial" charset="0"/>
              </a:rPr>
              <a:t> </a:t>
            </a:r>
            <a:r>
              <a:rPr lang="en-GB" dirty="0" smtClean="0">
                <a:latin typeface="Arial" charset="0"/>
                <a:cs typeface="Arial" charset="0"/>
              </a:rPr>
              <a:t>are also not possible.</a:t>
            </a:r>
            <a:r>
              <a:rPr lang="en-GB" dirty="0" smtClean="0"/>
              <a:t> </a:t>
            </a:r>
          </a:p>
          <a:p>
            <a:pPr>
              <a:spcBef>
                <a:spcPct val="50000"/>
              </a:spcBef>
              <a:defRPr/>
            </a:pPr>
            <a:r>
              <a:rPr lang="en-GB" b="1" dirty="0" smtClean="0">
                <a:solidFill>
                  <a:schemeClr val="tx2">
                    <a:lumMod val="75000"/>
                  </a:schemeClr>
                </a:solidFill>
                <a:latin typeface="Arial" charset="0"/>
                <a:cs typeface="Arial" charset="0"/>
              </a:rPr>
              <a:t>e=3</a:t>
            </a:r>
            <a:r>
              <a:rPr lang="en-GB" dirty="0" smtClean="0">
                <a:latin typeface="Arial" charset="0"/>
                <a:cs typeface="Arial" charset="0"/>
              </a:rPr>
              <a:t>: this is no good, since 3 divides both e and 12. In fact this will be true for all multiples of 3 as well, so </a:t>
            </a:r>
            <a:r>
              <a:rPr lang="en-GB" b="1" dirty="0" smtClean="0">
                <a:solidFill>
                  <a:schemeClr val="tx2">
                    <a:lumMod val="75000"/>
                  </a:schemeClr>
                </a:solidFill>
                <a:latin typeface="Arial" charset="0"/>
                <a:cs typeface="Arial" charset="0"/>
              </a:rPr>
              <a:t>e=6</a:t>
            </a:r>
            <a:r>
              <a:rPr lang="en-GB" dirty="0" smtClean="0">
                <a:latin typeface="Arial" charset="0"/>
                <a:cs typeface="Arial" charset="0"/>
              </a:rPr>
              <a:t> and </a:t>
            </a:r>
            <a:r>
              <a:rPr lang="en-GB" b="1" dirty="0" smtClean="0">
                <a:solidFill>
                  <a:schemeClr val="tx2">
                    <a:lumMod val="75000"/>
                  </a:schemeClr>
                </a:solidFill>
                <a:latin typeface="Arial" charset="0"/>
                <a:cs typeface="Arial" charset="0"/>
              </a:rPr>
              <a:t>e=9</a:t>
            </a:r>
            <a:r>
              <a:rPr lang="en-GB" dirty="0" smtClean="0">
                <a:solidFill>
                  <a:schemeClr val="tx2">
                    <a:lumMod val="75000"/>
                  </a:schemeClr>
                </a:solidFill>
                <a:latin typeface="Arial" charset="0"/>
                <a:cs typeface="Arial" charset="0"/>
              </a:rPr>
              <a:t> </a:t>
            </a:r>
            <a:r>
              <a:rPr lang="en-GB" dirty="0" smtClean="0">
                <a:latin typeface="Arial" charset="0"/>
                <a:cs typeface="Arial" charset="0"/>
              </a:rPr>
              <a:t>are also not possible.</a:t>
            </a:r>
            <a:r>
              <a:rPr lang="en-GB" dirty="0" smtClean="0"/>
              <a:t> </a:t>
            </a:r>
          </a:p>
          <a:p>
            <a:pPr>
              <a:spcBef>
                <a:spcPct val="50000"/>
              </a:spcBef>
              <a:defRPr/>
            </a:pPr>
            <a:r>
              <a:rPr lang="en-GB" dirty="0" smtClean="0">
                <a:latin typeface="Arial" charset="0"/>
                <a:cs typeface="Arial" charset="0"/>
              </a:rPr>
              <a:t>The remaining choices are </a:t>
            </a:r>
            <a:r>
              <a:rPr lang="en-GB" b="1" dirty="0" smtClean="0">
                <a:solidFill>
                  <a:schemeClr val="tx2">
                    <a:lumMod val="75000"/>
                  </a:schemeClr>
                </a:solidFill>
                <a:latin typeface="Arial" charset="0"/>
                <a:cs typeface="Arial" charset="0"/>
              </a:rPr>
              <a:t>e=5, e=7 </a:t>
            </a:r>
            <a:r>
              <a:rPr lang="en-GB" dirty="0" smtClean="0">
                <a:latin typeface="Arial" charset="0"/>
                <a:cs typeface="Arial" charset="0"/>
              </a:rPr>
              <a:t>and</a:t>
            </a:r>
            <a:r>
              <a:rPr lang="en-GB" b="1" dirty="0" smtClean="0">
                <a:latin typeface="Arial" charset="0"/>
                <a:cs typeface="Arial" charset="0"/>
              </a:rPr>
              <a:t> </a:t>
            </a:r>
            <a:r>
              <a:rPr lang="en-GB" b="1" dirty="0" smtClean="0">
                <a:solidFill>
                  <a:schemeClr val="tx2">
                    <a:lumMod val="75000"/>
                  </a:schemeClr>
                </a:solidFill>
                <a:latin typeface="Arial" charset="0"/>
                <a:cs typeface="Arial" charset="0"/>
              </a:rPr>
              <a:t>e=11</a:t>
            </a:r>
            <a:r>
              <a:rPr lang="en-GB" dirty="0" smtClean="0">
                <a:latin typeface="Arial" charset="0"/>
                <a:cs typeface="Arial" charset="0"/>
              </a:rPr>
              <a:t>. Since in each case there is no number that divides into them and 12 other than 1, all these choices of e are possible.</a:t>
            </a:r>
            <a:endParaRPr lang="en-GB" dirty="0" smtClean="0"/>
          </a:p>
          <a:p>
            <a:endParaRPr lang="en-US" dirty="0"/>
          </a:p>
        </p:txBody>
      </p:sp>
      <p:sp>
        <p:nvSpPr>
          <p:cNvPr id="47106" name="Slide Number Placeholder 3"/>
          <p:cNvSpPr>
            <a:spLocks noGrp="1"/>
          </p:cNvSpPr>
          <p:nvPr>
            <p:ph type="sldNum" sz="quarter" idx="12"/>
          </p:nvPr>
        </p:nvSpPr>
        <p:spPr>
          <a:noFill/>
        </p:spPr>
        <p:txBody>
          <a:bodyPr/>
          <a:lstStyle/>
          <a:p>
            <a:pPr algn="ctr"/>
            <a:fld id="{24861651-1034-4C21-846E-3FF76BCFC1B1}" type="slidenum">
              <a:rPr lang="en-US" smtClean="0">
                <a:latin typeface="Times New Roman" pitchFamily="18" charset="0"/>
              </a:rPr>
              <a:pPr algn="ctr"/>
              <a:t>44</a:t>
            </a:fld>
            <a:endParaRPr lang="en-US" smtClean="0">
              <a:latin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p:txBody>
          <a:bodyPr/>
          <a:lstStyle/>
          <a:p>
            <a:r>
              <a:rPr lang="en-GB" smtClean="0"/>
              <a:t>Setting up RSA: example</a:t>
            </a:r>
          </a:p>
        </p:txBody>
      </p:sp>
      <p:sp>
        <p:nvSpPr>
          <p:cNvPr id="48130" name="Slide Number Placeholder 3"/>
          <p:cNvSpPr>
            <a:spLocks noGrp="1"/>
          </p:cNvSpPr>
          <p:nvPr>
            <p:ph type="sldNum" sz="quarter" idx="12"/>
          </p:nvPr>
        </p:nvSpPr>
        <p:spPr>
          <a:noFill/>
        </p:spPr>
        <p:txBody>
          <a:bodyPr/>
          <a:lstStyle/>
          <a:p>
            <a:pPr algn="ctr"/>
            <a:fld id="{5932C359-A4CC-41AA-A3D4-B388A1487962}" type="slidenum">
              <a:rPr lang="en-US" smtClean="0">
                <a:latin typeface="Times New Roman" pitchFamily="18" charset="0"/>
              </a:rPr>
              <a:pPr algn="ctr"/>
              <a:t>45</a:t>
            </a:fld>
            <a:endParaRPr lang="en-US" smtClean="0">
              <a:latin typeface="Times New Roman" pitchFamily="18" charset="0"/>
            </a:endParaRPr>
          </a:p>
        </p:txBody>
      </p:sp>
      <p:sp>
        <p:nvSpPr>
          <p:cNvPr id="48132" name="Rectangle 3"/>
          <p:cNvSpPr>
            <a:spLocks noChangeArrowheads="1"/>
          </p:cNvSpPr>
          <p:nvPr/>
        </p:nvSpPr>
        <p:spPr bwMode="auto">
          <a:xfrm>
            <a:off x="1032256" y="1865376"/>
            <a:ext cx="9956800" cy="4247959"/>
          </a:xfrm>
          <a:prstGeom prst="rect">
            <a:avLst/>
          </a:prstGeom>
          <a:solidFill>
            <a:srgbClr val="FFCC99">
              <a:alpha val="50195"/>
            </a:srgbClr>
          </a:solidFill>
          <a:ln w="25400">
            <a:solidFill>
              <a:schemeClr val="tx1"/>
            </a:solidFill>
            <a:miter lim="800000"/>
            <a:headEnd/>
            <a:tailEnd/>
          </a:ln>
        </p:spPr>
        <p:txBody>
          <a:bodyPr wrap="square" lIns="92075" tIns="46038" rIns="92075" bIns="46038">
            <a:spAutoFit/>
          </a:bodyPr>
          <a:lstStyle/>
          <a:p>
            <a:pPr marL="187325" indent="-187325" eaLnBrk="0" hangingPunct="0">
              <a:lnSpc>
                <a:spcPct val="90000"/>
              </a:lnSpc>
              <a:spcBef>
                <a:spcPct val="20000"/>
              </a:spcBef>
            </a:pPr>
            <a:r>
              <a:rPr lang="en-GB" dirty="0">
                <a:latin typeface="Arial" charset="0"/>
              </a:rPr>
              <a:t>	Step 1: Let p = </a:t>
            </a:r>
            <a:r>
              <a:rPr lang="en-GB" b="1" dirty="0">
                <a:solidFill>
                  <a:srgbClr val="FF0000"/>
                </a:solidFill>
                <a:latin typeface="Arial" charset="0"/>
              </a:rPr>
              <a:t>47</a:t>
            </a:r>
            <a:r>
              <a:rPr lang="en-GB" dirty="0">
                <a:latin typeface="Arial" charset="0"/>
              </a:rPr>
              <a:t> and q = </a:t>
            </a:r>
            <a:r>
              <a:rPr lang="en-GB" b="1" dirty="0">
                <a:solidFill>
                  <a:srgbClr val="FF0000"/>
                </a:solidFill>
                <a:latin typeface="Arial" charset="0"/>
              </a:rPr>
              <a:t>59</a:t>
            </a:r>
            <a:r>
              <a:rPr lang="en-GB" dirty="0">
                <a:latin typeface="Arial" charset="0"/>
              </a:rPr>
              <a:t>.  Thus n = </a:t>
            </a:r>
            <a:r>
              <a:rPr lang="en-GB" b="1" dirty="0">
                <a:solidFill>
                  <a:srgbClr val="FF0000"/>
                </a:solidFill>
                <a:latin typeface="Arial" charset="0"/>
              </a:rPr>
              <a:t>47</a:t>
            </a:r>
            <a:r>
              <a:rPr lang="en-GB" dirty="0">
                <a:latin typeface="Arial" charset="0"/>
              </a:rPr>
              <a:t> x </a:t>
            </a:r>
            <a:r>
              <a:rPr lang="en-GB" b="1" dirty="0">
                <a:solidFill>
                  <a:srgbClr val="FF0000"/>
                </a:solidFill>
                <a:latin typeface="Arial" charset="0"/>
              </a:rPr>
              <a:t>59</a:t>
            </a:r>
            <a:r>
              <a:rPr lang="en-GB" dirty="0">
                <a:latin typeface="Arial" charset="0"/>
              </a:rPr>
              <a:t> = </a:t>
            </a:r>
            <a:r>
              <a:rPr lang="en-GB" b="1" dirty="0">
                <a:solidFill>
                  <a:schemeClr val="accent2"/>
                </a:solidFill>
                <a:latin typeface="Arial" charset="0"/>
              </a:rPr>
              <a:t>2773</a:t>
            </a:r>
          </a:p>
          <a:p>
            <a:pPr marL="187325" indent="-187325" eaLnBrk="0" hangingPunct="0">
              <a:lnSpc>
                <a:spcPct val="90000"/>
              </a:lnSpc>
              <a:spcBef>
                <a:spcPct val="20000"/>
              </a:spcBef>
            </a:pPr>
            <a:endParaRPr lang="en-GB" dirty="0">
              <a:latin typeface="Arial" charset="0"/>
            </a:endParaRPr>
          </a:p>
          <a:p>
            <a:pPr marL="187325" indent="-187325" eaLnBrk="0" hangingPunct="0">
              <a:lnSpc>
                <a:spcPct val="90000"/>
              </a:lnSpc>
              <a:spcBef>
                <a:spcPct val="20000"/>
              </a:spcBef>
            </a:pPr>
            <a:r>
              <a:rPr lang="en-GB" dirty="0">
                <a:latin typeface="Arial" charset="0"/>
              </a:rPr>
              <a:t>   Step 2: Select e = </a:t>
            </a:r>
            <a:r>
              <a:rPr lang="en-GB" b="1" dirty="0">
                <a:solidFill>
                  <a:schemeClr val="accent2"/>
                </a:solidFill>
                <a:latin typeface="Arial" charset="0"/>
              </a:rPr>
              <a:t>17</a:t>
            </a:r>
          </a:p>
          <a:p>
            <a:pPr marL="187325" indent="-187325" eaLnBrk="0" hangingPunct="0">
              <a:lnSpc>
                <a:spcPct val="90000"/>
              </a:lnSpc>
              <a:spcBef>
                <a:spcPct val="20000"/>
              </a:spcBef>
            </a:pPr>
            <a:endParaRPr lang="en-GB" dirty="0">
              <a:latin typeface="Arial" charset="0"/>
            </a:endParaRPr>
          </a:p>
          <a:p>
            <a:pPr marL="187325" indent="-187325" eaLnBrk="0" hangingPunct="0">
              <a:lnSpc>
                <a:spcPct val="90000"/>
              </a:lnSpc>
              <a:spcBef>
                <a:spcPct val="20000"/>
              </a:spcBef>
            </a:pPr>
            <a:r>
              <a:rPr lang="en-GB" dirty="0">
                <a:latin typeface="Arial" charset="0"/>
              </a:rPr>
              <a:t>   Step 3: Publish (</a:t>
            </a:r>
            <a:r>
              <a:rPr lang="en-GB" dirty="0" err="1">
                <a:latin typeface="Arial" charset="0"/>
              </a:rPr>
              <a:t>n,e</a:t>
            </a:r>
            <a:r>
              <a:rPr lang="en-GB" dirty="0">
                <a:latin typeface="Arial" charset="0"/>
              </a:rPr>
              <a:t>) = (</a:t>
            </a:r>
            <a:r>
              <a:rPr lang="en-GB" b="1" dirty="0">
                <a:solidFill>
                  <a:schemeClr val="accent2"/>
                </a:solidFill>
                <a:latin typeface="Arial" charset="0"/>
              </a:rPr>
              <a:t>2773</a:t>
            </a:r>
            <a:r>
              <a:rPr lang="en-GB" dirty="0">
                <a:latin typeface="Arial" charset="0"/>
              </a:rPr>
              <a:t>, </a:t>
            </a:r>
            <a:r>
              <a:rPr lang="en-GB" b="1" dirty="0">
                <a:solidFill>
                  <a:schemeClr val="accent2"/>
                </a:solidFill>
                <a:latin typeface="Arial" charset="0"/>
              </a:rPr>
              <a:t>17</a:t>
            </a:r>
            <a:r>
              <a:rPr lang="en-GB" dirty="0">
                <a:latin typeface="Arial" charset="0"/>
              </a:rPr>
              <a:t>)</a:t>
            </a:r>
          </a:p>
          <a:p>
            <a:pPr marL="187325" indent="-187325" eaLnBrk="0" hangingPunct="0">
              <a:lnSpc>
                <a:spcPct val="90000"/>
              </a:lnSpc>
              <a:spcBef>
                <a:spcPct val="20000"/>
              </a:spcBef>
            </a:pPr>
            <a:endParaRPr lang="en-GB" b="1" dirty="0">
              <a:solidFill>
                <a:schemeClr val="accent2"/>
              </a:solidFill>
              <a:latin typeface="Arial" charset="0"/>
            </a:endParaRPr>
          </a:p>
          <a:p>
            <a:pPr marL="187325" indent="-187325" eaLnBrk="0" hangingPunct="0">
              <a:lnSpc>
                <a:spcPct val="90000"/>
              </a:lnSpc>
              <a:spcBef>
                <a:spcPct val="20000"/>
              </a:spcBef>
            </a:pPr>
            <a:r>
              <a:rPr lang="en-GB" dirty="0">
                <a:latin typeface="Arial" charset="0"/>
              </a:rPr>
              <a:t>   Step 4: (p-1) x (q-1) = </a:t>
            </a:r>
            <a:r>
              <a:rPr lang="en-GB" b="1" dirty="0">
                <a:solidFill>
                  <a:srgbClr val="FF0000"/>
                </a:solidFill>
                <a:latin typeface="Arial" charset="0"/>
              </a:rPr>
              <a:t>46</a:t>
            </a:r>
            <a:r>
              <a:rPr lang="en-GB" dirty="0">
                <a:latin typeface="Arial" charset="0"/>
              </a:rPr>
              <a:t> x </a:t>
            </a:r>
            <a:r>
              <a:rPr lang="en-GB" b="1" dirty="0">
                <a:solidFill>
                  <a:srgbClr val="FF0000"/>
                </a:solidFill>
                <a:latin typeface="Arial" charset="0"/>
              </a:rPr>
              <a:t>58</a:t>
            </a:r>
            <a:r>
              <a:rPr lang="en-GB" dirty="0">
                <a:latin typeface="Arial" charset="0"/>
              </a:rPr>
              <a:t> = </a:t>
            </a:r>
            <a:r>
              <a:rPr lang="en-GB" b="1" dirty="0">
                <a:solidFill>
                  <a:srgbClr val="FF0000"/>
                </a:solidFill>
                <a:latin typeface="Arial" charset="0"/>
              </a:rPr>
              <a:t>2668</a:t>
            </a:r>
          </a:p>
          <a:p>
            <a:pPr marL="187325" indent="-187325" eaLnBrk="0" hangingPunct="0">
              <a:lnSpc>
                <a:spcPct val="90000"/>
              </a:lnSpc>
              <a:spcBef>
                <a:spcPct val="20000"/>
              </a:spcBef>
            </a:pPr>
            <a:r>
              <a:rPr lang="en-GB" dirty="0">
                <a:latin typeface="Arial" charset="0"/>
              </a:rPr>
              <a:t>		  Use the Euclidean Algorithm to compute the modular 	  inverse of </a:t>
            </a:r>
            <a:r>
              <a:rPr lang="en-GB" b="1" dirty="0">
                <a:solidFill>
                  <a:schemeClr val="accent2"/>
                </a:solidFill>
                <a:latin typeface="Arial" charset="0"/>
              </a:rPr>
              <a:t>17</a:t>
            </a:r>
            <a:r>
              <a:rPr lang="en-GB" dirty="0">
                <a:latin typeface="Arial" charset="0"/>
              </a:rPr>
              <a:t> modulo </a:t>
            </a:r>
            <a:r>
              <a:rPr lang="en-GB" b="1" dirty="0">
                <a:solidFill>
                  <a:srgbClr val="FF0000"/>
                </a:solidFill>
                <a:latin typeface="Arial" charset="0"/>
              </a:rPr>
              <a:t>2668</a:t>
            </a:r>
            <a:r>
              <a:rPr lang="en-GB" dirty="0">
                <a:latin typeface="Arial" charset="0"/>
              </a:rPr>
              <a:t>. The result is d = </a:t>
            </a:r>
            <a:r>
              <a:rPr lang="en-GB" b="1" dirty="0">
                <a:solidFill>
                  <a:srgbClr val="FF0000"/>
                </a:solidFill>
                <a:latin typeface="Arial" charset="0"/>
              </a:rPr>
              <a:t>157</a:t>
            </a:r>
          </a:p>
          <a:p>
            <a:pPr marL="187325" indent="-187325" eaLnBrk="0" hangingPunct="0">
              <a:lnSpc>
                <a:spcPct val="90000"/>
              </a:lnSpc>
              <a:spcBef>
                <a:spcPct val="20000"/>
              </a:spcBef>
            </a:pPr>
            <a:r>
              <a:rPr lang="en-GB" dirty="0">
                <a:latin typeface="Arial" charset="0"/>
              </a:rPr>
              <a:t>		</a:t>
            </a:r>
          </a:p>
          <a:p>
            <a:pPr marL="187325" indent="-187325" eaLnBrk="0" hangingPunct="0">
              <a:lnSpc>
                <a:spcPct val="90000"/>
              </a:lnSpc>
              <a:spcBef>
                <a:spcPct val="20000"/>
              </a:spcBef>
            </a:pPr>
            <a:r>
              <a:rPr lang="en-GB" dirty="0">
                <a:latin typeface="Arial" charset="0"/>
              </a:rPr>
              <a:t>		  &lt;&lt; Check: </a:t>
            </a:r>
            <a:r>
              <a:rPr lang="en-GB" b="1" dirty="0">
                <a:solidFill>
                  <a:schemeClr val="accent2"/>
                </a:solidFill>
                <a:latin typeface="Arial" charset="0"/>
              </a:rPr>
              <a:t>17</a:t>
            </a:r>
            <a:r>
              <a:rPr lang="en-GB" dirty="0">
                <a:latin typeface="Arial" charset="0"/>
              </a:rPr>
              <a:t> x </a:t>
            </a:r>
            <a:r>
              <a:rPr lang="en-GB" b="1" dirty="0">
                <a:solidFill>
                  <a:srgbClr val="FF0000"/>
                </a:solidFill>
                <a:latin typeface="Arial" charset="0"/>
              </a:rPr>
              <a:t>157</a:t>
            </a:r>
            <a:r>
              <a:rPr lang="en-GB" dirty="0">
                <a:latin typeface="Arial" charset="0"/>
              </a:rPr>
              <a:t> = 2669 = 1(mod </a:t>
            </a:r>
            <a:r>
              <a:rPr lang="en-GB" b="1" dirty="0">
                <a:solidFill>
                  <a:srgbClr val="FF0000"/>
                </a:solidFill>
                <a:latin typeface="Arial" charset="0"/>
              </a:rPr>
              <a:t>2668</a:t>
            </a:r>
            <a:r>
              <a:rPr lang="en-GB" dirty="0">
                <a:latin typeface="Arial" charset="0"/>
              </a:rPr>
              <a:t>) &gt;&gt;</a:t>
            </a:r>
          </a:p>
          <a:p>
            <a:pPr marL="187325" indent="-187325" eaLnBrk="0" hangingPunct="0">
              <a:lnSpc>
                <a:spcPct val="90000"/>
              </a:lnSpc>
              <a:spcBef>
                <a:spcPct val="20000"/>
              </a:spcBef>
            </a:pPr>
            <a:endParaRPr lang="en-GB" dirty="0">
              <a:latin typeface="Arial" charset="0"/>
            </a:endParaRPr>
          </a:p>
          <a:p>
            <a:pPr marL="187325" indent="-187325" eaLnBrk="0" hangingPunct="0">
              <a:lnSpc>
                <a:spcPct val="90000"/>
              </a:lnSpc>
              <a:spcBef>
                <a:spcPct val="20000"/>
              </a:spcBef>
            </a:pPr>
            <a:r>
              <a:rPr lang="en-GB" dirty="0">
                <a:latin typeface="Arial" charset="0"/>
              </a:rPr>
              <a:t>	 Public key is 	(</a:t>
            </a:r>
            <a:r>
              <a:rPr lang="en-GB" b="1" dirty="0">
                <a:solidFill>
                  <a:schemeClr val="accent2"/>
                </a:solidFill>
                <a:latin typeface="Arial" charset="0"/>
              </a:rPr>
              <a:t>2773</a:t>
            </a:r>
            <a:r>
              <a:rPr lang="en-GB" dirty="0">
                <a:latin typeface="Arial" charset="0"/>
              </a:rPr>
              <a:t>,</a:t>
            </a:r>
            <a:r>
              <a:rPr lang="en-GB" b="1" dirty="0">
                <a:solidFill>
                  <a:schemeClr val="accent2"/>
                </a:solidFill>
                <a:latin typeface="Arial" charset="0"/>
              </a:rPr>
              <a:t>17</a:t>
            </a:r>
            <a:r>
              <a:rPr lang="en-GB" dirty="0">
                <a:latin typeface="Arial" charset="0"/>
              </a:rPr>
              <a:t>)</a:t>
            </a:r>
          </a:p>
          <a:p>
            <a:pPr marL="187325" indent="-187325" eaLnBrk="0" hangingPunct="0">
              <a:lnSpc>
                <a:spcPct val="90000"/>
              </a:lnSpc>
              <a:spcBef>
                <a:spcPct val="20000"/>
              </a:spcBef>
            </a:pPr>
            <a:r>
              <a:rPr lang="en-GB" dirty="0">
                <a:latin typeface="Arial" charset="0"/>
              </a:rPr>
              <a:t>	 Private key is </a:t>
            </a:r>
            <a:r>
              <a:rPr lang="en-GB" b="1" dirty="0">
                <a:solidFill>
                  <a:srgbClr val="FF0000"/>
                </a:solidFill>
                <a:latin typeface="Arial" charset="0"/>
              </a:rPr>
              <a:t>157</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p:txBody>
          <a:bodyPr/>
          <a:lstStyle/>
          <a:p>
            <a:r>
              <a:rPr lang="en-GB" smtClean="0"/>
              <a:t>Encryption and decryption</a:t>
            </a:r>
          </a:p>
        </p:txBody>
      </p:sp>
      <p:sp>
        <p:nvSpPr>
          <p:cNvPr id="5" name="Content Placeholder 4"/>
          <p:cNvSpPr>
            <a:spLocks noGrp="1"/>
          </p:cNvSpPr>
          <p:nvPr>
            <p:ph idx="1"/>
          </p:nvPr>
        </p:nvSpPr>
        <p:spPr/>
        <p:txBody>
          <a:bodyPr/>
          <a:lstStyle/>
          <a:p>
            <a:pPr>
              <a:spcBef>
                <a:spcPct val="50000"/>
              </a:spcBef>
            </a:pPr>
            <a:r>
              <a:rPr lang="en-GB" dirty="0" smtClean="0">
                <a:latin typeface="Arial" charset="0"/>
                <a:cs typeface="Arial" charset="0"/>
              </a:rPr>
              <a:t>The first job is to represent the plaintext as a series of numbers modulo n.</a:t>
            </a:r>
            <a:r>
              <a:rPr lang="en-GB" dirty="0" smtClean="0"/>
              <a:t> </a:t>
            </a:r>
          </a:p>
          <a:p>
            <a:pPr>
              <a:spcBef>
                <a:spcPct val="50000"/>
              </a:spcBef>
            </a:pPr>
            <a:r>
              <a:rPr lang="en-GB" dirty="0" smtClean="0">
                <a:latin typeface="Arial" charset="0"/>
                <a:cs typeface="Arial" charset="0"/>
              </a:rPr>
              <a:t>The encryption process to obtain the </a:t>
            </a:r>
            <a:r>
              <a:rPr lang="en-GB" dirty="0" err="1" smtClean="0">
                <a:latin typeface="Arial" charset="0"/>
                <a:cs typeface="Arial" charset="0"/>
              </a:rPr>
              <a:t>ciphertext</a:t>
            </a:r>
            <a:r>
              <a:rPr lang="en-GB" dirty="0" smtClean="0">
                <a:latin typeface="Arial" charset="0"/>
                <a:cs typeface="Arial" charset="0"/>
              </a:rPr>
              <a:t> C from plaintext M is very simple:</a:t>
            </a:r>
          </a:p>
          <a:p>
            <a:pPr algn="ctr">
              <a:spcBef>
                <a:spcPct val="50000"/>
              </a:spcBef>
            </a:pPr>
            <a:r>
              <a:rPr lang="en-GB" dirty="0" smtClean="0">
                <a:latin typeface="Arial" charset="0"/>
                <a:cs typeface="Arial" charset="0"/>
              </a:rPr>
              <a:t>C = M</a:t>
            </a:r>
            <a:r>
              <a:rPr lang="en-GB" baseline="30000" dirty="0" smtClean="0">
                <a:latin typeface="Arial" charset="0"/>
                <a:cs typeface="Arial" charset="0"/>
              </a:rPr>
              <a:t>e</a:t>
            </a:r>
            <a:r>
              <a:rPr lang="en-GB" dirty="0" smtClean="0">
                <a:latin typeface="Arial" charset="0"/>
                <a:cs typeface="Arial" charset="0"/>
              </a:rPr>
              <a:t> mod n</a:t>
            </a:r>
          </a:p>
          <a:p>
            <a:pPr>
              <a:spcBef>
                <a:spcPct val="50000"/>
              </a:spcBef>
            </a:pPr>
            <a:endParaRPr lang="en-GB" dirty="0" smtClean="0">
              <a:latin typeface="Arial" charset="0"/>
              <a:cs typeface="Arial" charset="0"/>
            </a:endParaRPr>
          </a:p>
          <a:p>
            <a:pPr>
              <a:spcBef>
                <a:spcPct val="50000"/>
              </a:spcBef>
            </a:pPr>
            <a:r>
              <a:rPr lang="en-GB" dirty="0" smtClean="0">
                <a:latin typeface="Arial" charset="0"/>
                <a:cs typeface="Arial" charset="0"/>
              </a:rPr>
              <a:t>The decryption process is also simple:</a:t>
            </a:r>
          </a:p>
          <a:p>
            <a:pPr algn="ctr">
              <a:spcBef>
                <a:spcPct val="50000"/>
              </a:spcBef>
            </a:pPr>
            <a:r>
              <a:rPr lang="en-GB" dirty="0" smtClean="0">
                <a:latin typeface="Arial" charset="0"/>
                <a:cs typeface="Arial" charset="0"/>
              </a:rPr>
              <a:t>M = </a:t>
            </a:r>
            <a:r>
              <a:rPr lang="en-GB" dirty="0" err="1" smtClean="0">
                <a:latin typeface="Arial" charset="0"/>
                <a:cs typeface="Arial" charset="0"/>
              </a:rPr>
              <a:t>C</a:t>
            </a:r>
            <a:r>
              <a:rPr lang="en-GB" baseline="30000" dirty="0" err="1" smtClean="0">
                <a:latin typeface="Arial" charset="0"/>
                <a:cs typeface="Arial" charset="0"/>
              </a:rPr>
              <a:t>d</a:t>
            </a:r>
            <a:r>
              <a:rPr lang="en-GB" dirty="0" smtClean="0">
                <a:latin typeface="Arial" charset="0"/>
                <a:cs typeface="Arial" charset="0"/>
              </a:rPr>
              <a:t> mod n</a:t>
            </a:r>
          </a:p>
          <a:p>
            <a:pPr>
              <a:spcBef>
                <a:spcPct val="50000"/>
              </a:spcBef>
            </a:pPr>
            <a:endParaRPr lang="en-GB" dirty="0" smtClean="0"/>
          </a:p>
          <a:p>
            <a:endParaRPr lang="en-US" dirty="0"/>
          </a:p>
        </p:txBody>
      </p:sp>
      <p:sp>
        <p:nvSpPr>
          <p:cNvPr id="49154" name="Slide Number Placeholder 3"/>
          <p:cNvSpPr>
            <a:spLocks noGrp="1"/>
          </p:cNvSpPr>
          <p:nvPr>
            <p:ph type="sldNum" sz="quarter" idx="12"/>
          </p:nvPr>
        </p:nvSpPr>
        <p:spPr>
          <a:noFill/>
        </p:spPr>
        <p:txBody>
          <a:bodyPr/>
          <a:lstStyle/>
          <a:p>
            <a:pPr algn="ctr"/>
            <a:fld id="{4A14A249-1E87-4E9A-A215-A45D1B056806}" type="slidenum">
              <a:rPr lang="en-US" smtClean="0">
                <a:latin typeface="Times New Roman" pitchFamily="18" charset="0"/>
              </a:rPr>
              <a:pPr algn="ctr"/>
              <a:t>46</a:t>
            </a:fld>
            <a:endParaRPr lang="en-US" smtClean="0">
              <a:latin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GB" sz="3600" smtClean="0"/>
              <a:t>Encryption and decryption: example</a:t>
            </a:r>
          </a:p>
        </p:txBody>
      </p:sp>
      <p:sp>
        <p:nvSpPr>
          <p:cNvPr id="50178" name="Slide Number Placeholder 3"/>
          <p:cNvSpPr>
            <a:spLocks noGrp="1"/>
          </p:cNvSpPr>
          <p:nvPr>
            <p:ph type="sldNum" sz="quarter" idx="12"/>
          </p:nvPr>
        </p:nvSpPr>
        <p:spPr>
          <a:noFill/>
        </p:spPr>
        <p:txBody>
          <a:bodyPr/>
          <a:lstStyle/>
          <a:p>
            <a:pPr algn="ctr"/>
            <a:fld id="{C35935C8-55EF-4FFB-AD93-3CFE687538CC}" type="slidenum">
              <a:rPr lang="en-US" smtClean="0">
                <a:latin typeface="Times New Roman" pitchFamily="18" charset="0"/>
              </a:rPr>
              <a:pPr algn="ctr"/>
              <a:t>47</a:t>
            </a:fld>
            <a:endParaRPr lang="en-US" smtClean="0">
              <a:latin typeface="Times New Roman" pitchFamily="18" charset="0"/>
            </a:endParaRPr>
          </a:p>
        </p:txBody>
      </p:sp>
      <p:sp>
        <p:nvSpPr>
          <p:cNvPr id="50180" name="Rectangle 3"/>
          <p:cNvSpPr>
            <a:spLocks noChangeArrowheads="1"/>
          </p:cNvSpPr>
          <p:nvPr/>
        </p:nvSpPr>
        <p:spPr bwMode="auto">
          <a:xfrm>
            <a:off x="1162304" y="1840993"/>
            <a:ext cx="9245600" cy="4275016"/>
          </a:xfrm>
          <a:prstGeom prst="rect">
            <a:avLst/>
          </a:prstGeom>
          <a:solidFill>
            <a:srgbClr val="FFCC99">
              <a:alpha val="50195"/>
            </a:srgbClr>
          </a:solidFill>
          <a:ln w="25400">
            <a:solidFill>
              <a:schemeClr val="tx1"/>
            </a:solidFill>
            <a:miter lim="800000"/>
            <a:headEnd/>
            <a:tailEnd/>
          </a:ln>
        </p:spPr>
        <p:txBody>
          <a:bodyPr wrap="square">
            <a:spAutoFit/>
          </a:bodyPr>
          <a:lstStyle/>
          <a:p>
            <a:pPr eaLnBrk="0" hangingPunct="0">
              <a:lnSpc>
                <a:spcPct val="90000"/>
              </a:lnSpc>
              <a:spcBef>
                <a:spcPct val="20000"/>
              </a:spcBef>
            </a:pPr>
            <a:endParaRPr lang="en-GB" dirty="0">
              <a:latin typeface="Arial" charset="0"/>
            </a:endParaRPr>
          </a:p>
          <a:p>
            <a:pPr eaLnBrk="0" hangingPunct="0">
              <a:lnSpc>
                <a:spcPct val="90000"/>
              </a:lnSpc>
              <a:spcBef>
                <a:spcPct val="20000"/>
              </a:spcBef>
            </a:pPr>
            <a:r>
              <a:rPr lang="en-GB" dirty="0">
                <a:latin typeface="Arial" charset="0"/>
              </a:rPr>
              <a:t>    Public key is 	(</a:t>
            </a:r>
            <a:r>
              <a:rPr lang="en-GB" b="1" dirty="0">
                <a:solidFill>
                  <a:schemeClr val="accent2"/>
                </a:solidFill>
                <a:latin typeface="Arial" charset="0"/>
              </a:rPr>
              <a:t>2773</a:t>
            </a:r>
            <a:r>
              <a:rPr lang="en-GB" dirty="0">
                <a:latin typeface="Arial" charset="0"/>
              </a:rPr>
              <a:t>,</a:t>
            </a:r>
            <a:r>
              <a:rPr lang="en-GB" b="1" dirty="0">
                <a:solidFill>
                  <a:schemeClr val="accent2"/>
                </a:solidFill>
                <a:latin typeface="Arial" charset="0"/>
              </a:rPr>
              <a:t>17</a:t>
            </a:r>
            <a:r>
              <a:rPr lang="en-GB" dirty="0">
                <a:latin typeface="Arial" charset="0"/>
              </a:rPr>
              <a:t>)</a:t>
            </a:r>
          </a:p>
          <a:p>
            <a:pPr eaLnBrk="0" hangingPunct="0">
              <a:lnSpc>
                <a:spcPct val="90000"/>
              </a:lnSpc>
              <a:spcBef>
                <a:spcPct val="20000"/>
              </a:spcBef>
            </a:pPr>
            <a:r>
              <a:rPr lang="en-GB" dirty="0">
                <a:latin typeface="Arial" charset="0"/>
              </a:rPr>
              <a:t>    Private key is </a:t>
            </a:r>
            <a:r>
              <a:rPr lang="en-GB" b="1" dirty="0">
                <a:solidFill>
                  <a:srgbClr val="FF0000"/>
                </a:solidFill>
                <a:latin typeface="Arial" charset="0"/>
              </a:rPr>
              <a:t>157</a:t>
            </a:r>
          </a:p>
          <a:p>
            <a:pPr eaLnBrk="0" hangingPunct="0">
              <a:lnSpc>
                <a:spcPct val="90000"/>
              </a:lnSpc>
              <a:spcBef>
                <a:spcPct val="20000"/>
              </a:spcBef>
            </a:pPr>
            <a:endParaRPr lang="en-GB" dirty="0">
              <a:latin typeface="Arial" charset="0"/>
            </a:endParaRPr>
          </a:p>
          <a:p>
            <a:pPr eaLnBrk="0" hangingPunct="0">
              <a:lnSpc>
                <a:spcPct val="90000"/>
              </a:lnSpc>
              <a:spcBef>
                <a:spcPct val="20000"/>
              </a:spcBef>
            </a:pPr>
            <a:r>
              <a:rPr lang="en-GB" dirty="0">
                <a:latin typeface="Arial" charset="0"/>
              </a:rPr>
              <a:t>    Plaintext block represented as a number: M = 31</a:t>
            </a:r>
          </a:p>
          <a:p>
            <a:pPr eaLnBrk="0" hangingPunct="0">
              <a:lnSpc>
                <a:spcPct val="90000"/>
              </a:lnSpc>
              <a:spcBef>
                <a:spcPct val="50000"/>
              </a:spcBef>
            </a:pPr>
            <a:endParaRPr lang="en-GB" dirty="0">
              <a:latin typeface="Arial" charset="0"/>
            </a:endParaRPr>
          </a:p>
          <a:p>
            <a:pPr eaLnBrk="0" hangingPunct="0">
              <a:lnSpc>
                <a:spcPct val="90000"/>
              </a:lnSpc>
              <a:spcBef>
                <a:spcPct val="50000"/>
              </a:spcBef>
            </a:pPr>
            <a:r>
              <a:rPr lang="en-GB" dirty="0">
                <a:latin typeface="Arial" charset="0"/>
              </a:rPr>
              <a:t>    Encryption using Public Key: 	C = 31</a:t>
            </a:r>
            <a:r>
              <a:rPr lang="en-GB" b="1" baseline="30000" dirty="0">
                <a:solidFill>
                  <a:schemeClr val="accent2"/>
                </a:solidFill>
                <a:latin typeface="Arial" charset="0"/>
              </a:rPr>
              <a:t>17</a:t>
            </a:r>
            <a:r>
              <a:rPr lang="en-GB" dirty="0">
                <a:latin typeface="Arial" charset="0"/>
              </a:rPr>
              <a:t> (mod </a:t>
            </a:r>
            <a:r>
              <a:rPr lang="en-GB" b="1" dirty="0">
                <a:solidFill>
                  <a:schemeClr val="accent2"/>
                </a:solidFill>
                <a:latin typeface="Arial" charset="0"/>
              </a:rPr>
              <a:t>2773</a:t>
            </a:r>
            <a:r>
              <a:rPr lang="en-GB" dirty="0">
                <a:latin typeface="Arial" charset="0"/>
              </a:rPr>
              <a:t>)</a:t>
            </a:r>
          </a:p>
          <a:p>
            <a:pPr eaLnBrk="0" hangingPunct="0">
              <a:lnSpc>
                <a:spcPct val="90000"/>
              </a:lnSpc>
              <a:spcBef>
                <a:spcPct val="50000"/>
              </a:spcBef>
            </a:pPr>
            <a:r>
              <a:rPr lang="en-GB" dirty="0">
                <a:latin typeface="Arial" charset="0"/>
              </a:rPr>
              <a:t>	  			   = </a:t>
            </a:r>
            <a:r>
              <a:rPr lang="en-GB" b="1" dirty="0">
                <a:solidFill>
                  <a:schemeClr val="accent2"/>
                </a:solidFill>
                <a:latin typeface="Arial" charset="0"/>
              </a:rPr>
              <a:t>587</a:t>
            </a:r>
          </a:p>
          <a:p>
            <a:pPr eaLnBrk="0" hangingPunct="0">
              <a:lnSpc>
                <a:spcPct val="90000"/>
              </a:lnSpc>
              <a:spcBef>
                <a:spcPct val="50000"/>
              </a:spcBef>
            </a:pPr>
            <a:endParaRPr lang="en-GB" dirty="0">
              <a:latin typeface="Arial" charset="0"/>
            </a:endParaRPr>
          </a:p>
          <a:p>
            <a:pPr eaLnBrk="0" hangingPunct="0">
              <a:lnSpc>
                <a:spcPct val="90000"/>
              </a:lnSpc>
              <a:spcBef>
                <a:spcPct val="50000"/>
              </a:spcBef>
            </a:pPr>
            <a:r>
              <a:rPr lang="en-GB" dirty="0">
                <a:latin typeface="Arial" charset="0"/>
              </a:rPr>
              <a:t>    Decryption using Private Key: M  = </a:t>
            </a:r>
            <a:r>
              <a:rPr lang="en-GB" b="1" dirty="0">
                <a:solidFill>
                  <a:schemeClr val="accent2"/>
                </a:solidFill>
                <a:latin typeface="Arial" charset="0"/>
              </a:rPr>
              <a:t>587</a:t>
            </a:r>
            <a:r>
              <a:rPr lang="en-GB" b="1" baseline="30000" dirty="0">
                <a:solidFill>
                  <a:srgbClr val="FF0000"/>
                </a:solidFill>
                <a:latin typeface="Arial" charset="0"/>
              </a:rPr>
              <a:t>157</a:t>
            </a:r>
            <a:r>
              <a:rPr lang="en-GB" dirty="0">
                <a:latin typeface="Arial" charset="0"/>
              </a:rPr>
              <a:t> (mod </a:t>
            </a:r>
            <a:r>
              <a:rPr lang="en-GB" b="1" dirty="0">
                <a:solidFill>
                  <a:schemeClr val="accent2"/>
                </a:solidFill>
                <a:latin typeface="Arial" charset="0"/>
              </a:rPr>
              <a:t>2773</a:t>
            </a:r>
            <a:r>
              <a:rPr lang="en-GB" dirty="0">
                <a:latin typeface="Arial" charset="0"/>
              </a:rPr>
              <a:t>)</a:t>
            </a:r>
          </a:p>
          <a:p>
            <a:pPr eaLnBrk="0" hangingPunct="0">
              <a:lnSpc>
                <a:spcPct val="90000"/>
              </a:lnSpc>
              <a:spcBef>
                <a:spcPct val="50000"/>
              </a:spcBef>
            </a:pPr>
            <a:r>
              <a:rPr lang="en-GB" dirty="0">
                <a:latin typeface="Arial" charset="0"/>
              </a:rPr>
              <a:t>				     = 31</a:t>
            </a:r>
          </a:p>
          <a:p>
            <a:pPr eaLnBrk="0" hangingPunct="0">
              <a:lnSpc>
                <a:spcPct val="90000"/>
              </a:lnSpc>
              <a:spcBef>
                <a:spcPct val="50000"/>
              </a:spcBef>
            </a:pPr>
            <a:endParaRPr lang="en-GB" b="1" dirty="0">
              <a:latin typeface="Arial"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51203" name="Content Placeholder 4"/>
          <p:cNvSpPr>
            <a:spLocks noGrp="1"/>
          </p:cNvSpPr>
          <p:nvPr>
            <p:ph idx="1"/>
          </p:nvPr>
        </p:nvSpPr>
        <p:spPr/>
        <p:txBody>
          <a:bodyPr/>
          <a:lstStyle/>
          <a:p>
            <a:r>
              <a:rPr lang="en-US" sz="2800" smtClean="0"/>
              <a:t>Choose an integer e &lt; n that is relatively prime to f(n). Find a second integer d such that ed mod f(n) = 1. The public key is (e, n), and the private key is d.</a:t>
            </a:r>
          </a:p>
          <a:p>
            <a:r>
              <a:rPr lang="en-US" sz="2800" smtClean="0"/>
              <a:t>Let m be a message. Then:</a:t>
            </a:r>
          </a:p>
          <a:p>
            <a:r>
              <a:rPr lang="en-US" sz="2800" smtClean="0"/>
              <a:t>c = m</a:t>
            </a:r>
            <a:r>
              <a:rPr lang="en-US" sz="2800" baseline="30000" smtClean="0"/>
              <a:t>e</a:t>
            </a:r>
            <a:r>
              <a:rPr lang="en-US" sz="2800" smtClean="0"/>
              <a:t> mod n</a:t>
            </a:r>
          </a:p>
          <a:p>
            <a:pPr>
              <a:buFont typeface="Symbol" pitchFamily="18" charset="2"/>
              <a:buNone/>
            </a:pPr>
            <a:r>
              <a:rPr lang="en-US" sz="2800" smtClean="0"/>
              <a:t>	and</a:t>
            </a:r>
          </a:p>
          <a:p>
            <a:r>
              <a:rPr lang="en-US" sz="2800" smtClean="0"/>
              <a:t>m = c</a:t>
            </a:r>
            <a:r>
              <a:rPr lang="en-US" sz="2800" baseline="30000" smtClean="0"/>
              <a:t>d</a:t>
            </a:r>
            <a:r>
              <a:rPr lang="en-US" sz="2800" smtClean="0"/>
              <a:t> mod n</a:t>
            </a:r>
          </a:p>
          <a:p>
            <a:endParaRPr lang="en-US" sz="2800" smtClean="0"/>
          </a:p>
        </p:txBody>
      </p:sp>
      <p:sp>
        <p:nvSpPr>
          <p:cNvPr id="51204" name="Slide Number Placeholder 2"/>
          <p:cNvSpPr>
            <a:spLocks noGrp="1"/>
          </p:cNvSpPr>
          <p:nvPr>
            <p:ph type="sldNum" sz="quarter" idx="12"/>
          </p:nvPr>
        </p:nvSpPr>
        <p:spPr>
          <a:noFill/>
        </p:spPr>
        <p:txBody>
          <a:bodyPr/>
          <a:lstStyle/>
          <a:p>
            <a:fld id="{403D2105-83DC-452F-A090-5BCA25EC5BB9}" type="slidenum">
              <a:rPr lang="en-US" smtClean="0">
                <a:latin typeface="Times New Roman" pitchFamily="18" charset="0"/>
              </a:rPr>
              <a:pPr/>
              <a:t>48</a:t>
            </a:fld>
            <a:endParaRPr lang="en-US" smtClean="0">
              <a:latin typeface="Times New Roman"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3"/>
          <p:cNvSpPr>
            <a:spLocks noGrp="1"/>
          </p:cNvSpPr>
          <p:nvPr>
            <p:ph type="title"/>
          </p:nvPr>
        </p:nvSpPr>
        <p:spPr/>
        <p:txBody>
          <a:bodyPr/>
          <a:lstStyle/>
          <a:p>
            <a:r>
              <a:rPr lang="en-US" smtClean="0"/>
              <a:t>Example - RSA</a:t>
            </a:r>
          </a:p>
        </p:txBody>
      </p:sp>
      <p:sp>
        <p:nvSpPr>
          <p:cNvPr id="52227" name="Content Placeholder 4"/>
          <p:cNvSpPr>
            <a:spLocks noGrp="1"/>
          </p:cNvSpPr>
          <p:nvPr>
            <p:ph idx="1"/>
          </p:nvPr>
        </p:nvSpPr>
        <p:spPr/>
        <p:txBody>
          <a:bodyPr>
            <a:normAutofit fontScale="92500" lnSpcReduction="10000"/>
          </a:bodyPr>
          <a:lstStyle/>
          <a:p>
            <a:pPr algn="just"/>
            <a:r>
              <a:rPr lang="en-US" sz="1800" smtClean="0"/>
              <a:t>Let p = 7 and q = 11. Then n = 77 and f(n) = 60. Alice chooses e = 17, so her private key is d = 53. In this cryptosystem, each plaintext character is represented by a number between 00 (A) and 25 (Z); 26 represents a blank. Bob wants to send Alice the message "HELLO WORLD." Using the representation above, the plaintext is 07 04 11 11 14 26 22 14 17 11 03. Using Alice's public key, the ciphertext is</a:t>
            </a:r>
          </a:p>
          <a:p>
            <a:pPr algn="just"/>
            <a:r>
              <a:rPr lang="en-US" sz="1800" smtClean="0"/>
              <a:t>07</a:t>
            </a:r>
            <a:r>
              <a:rPr lang="en-US" sz="1800" baseline="30000" smtClean="0"/>
              <a:t>17</a:t>
            </a:r>
            <a:r>
              <a:rPr lang="en-US" sz="1800" smtClean="0"/>
              <a:t> mod 77 = 28</a:t>
            </a:r>
          </a:p>
          <a:p>
            <a:pPr algn="just"/>
            <a:r>
              <a:rPr lang="en-US" sz="1800" smtClean="0"/>
              <a:t>04</a:t>
            </a:r>
            <a:r>
              <a:rPr lang="en-US" sz="1800" baseline="30000" smtClean="0"/>
              <a:t>17</a:t>
            </a:r>
            <a:r>
              <a:rPr lang="en-US" sz="1800" smtClean="0"/>
              <a:t> mod 77 = 16</a:t>
            </a:r>
          </a:p>
          <a:p>
            <a:pPr algn="just"/>
            <a:r>
              <a:rPr lang="en-US" sz="1800" smtClean="0"/>
              <a:t>11</a:t>
            </a:r>
            <a:r>
              <a:rPr lang="en-US" sz="1800" baseline="30000" smtClean="0"/>
              <a:t>17</a:t>
            </a:r>
            <a:r>
              <a:rPr lang="en-US" sz="1800" smtClean="0"/>
              <a:t> mod 77 = 44</a:t>
            </a:r>
          </a:p>
          <a:p>
            <a:pPr algn="just"/>
            <a:r>
              <a:rPr lang="en-US" sz="1800" smtClean="0"/>
              <a:t>...</a:t>
            </a:r>
          </a:p>
          <a:p>
            <a:pPr algn="just"/>
            <a:r>
              <a:rPr lang="en-US" sz="1800" smtClean="0"/>
              <a:t>03</a:t>
            </a:r>
            <a:r>
              <a:rPr lang="en-US" sz="1800" baseline="30000" smtClean="0"/>
              <a:t>17</a:t>
            </a:r>
            <a:r>
              <a:rPr lang="en-US" sz="1800" smtClean="0"/>
              <a:t> mod 77 = 75</a:t>
            </a:r>
          </a:p>
          <a:p>
            <a:pPr algn="just"/>
            <a:r>
              <a:rPr lang="en-US" sz="1800" smtClean="0"/>
              <a:t>or 28 16 44 44 42 38 22 42 19 44 75.</a:t>
            </a:r>
          </a:p>
          <a:p>
            <a:pPr algn="just">
              <a:buFont typeface="Symbol" pitchFamily="18" charset="2"/>
              <a:buNone/>
            </a:pPr>
            <a:r>
              <a:rPr lang="en-US" sz="1800" smtClean="0"/>
              <a:t>	In addition to confidentiality, RSA can provide data and origin authentication. If Alice enciphers her message using her private key, anyone can read it, but if anyone alters it, the (altered) ciphertext cannot be deciphered correctly.</a:t>
            </a:r>
          </a:p>
          <a:p>
            <a:pPr algn="just"/>
            <a:endParaRPr lang="en-US" sz="1800" smtClean="0"/>
          </a:p>
        </p:txBody>
      </p:sp>
      <p:sp>
        <p:nvSpPr>
          <p:cNvPr id="52228" name="Slide Number Placeholder 2"/>
          <p:cNvSpPr>
            <a:spLocks noGrp="1"/>
          </p:cNvSpPr>
          <p:nvPr>
            <p:ph type="sldNum" sz="quarter" idx="12"/>
          </p:nvPr>
        </p:nvSpPr>
        <p:spPr>
          <a:noFill/>
        </p:spPr>
        <p:txBody>
          <a:bodyPr/>
          <a:lstStyle/>
          <a:p>
            <a:fld id="{2F88F7F6-13C6-42D5-AA01-41C04C8827A0}" type="slidenum">
              <a:rPr lang="en-US" smtClean="0">
                <a:latin typeface="Times New Roman" pitchFamily="18" charset="0"/>
              </a:rPr>
              <a:pPr/>
              <a:t>49</a:t>
            </a:fld>
            <a:endParaRPr lang="en-US" smtClean="0">
              <a:latin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idx="1"/>
          </p:nvPr>
        </p:nvSpPr>
        <p:spPr/>
        <p:txBody>
          <a:bodyPr rtlCol="0">
            <a:normAutofit fontScale="92500" lnSpcReduction="10000"/>
          </a:bodyPr>
          <a:lstStyle/>
          <a:p>
            <a:pPr fontAlgn="auto">
              <a:spcAft>
                <a:spcPts val="0"/>
              </a:spcAft>
              <a:buFont typeface="Arial" pitchFamily="34" charset="0"/>
              <a:buNone/>
              <a:defRPr/>
            </a:pPr>
            <a:r>
              <a:rPr lang="en-US" dirty="0" smtClean="0"/>
              <a:t>Example:         23 ≡ 8 mod 5 if (23-8)/5</a:t>
            </a:r>
          </a:p>
          <a:p>
            <a:pPr fontAlgn="auto">
              <a:spcAft>
                <a:spcPts val="0"/>
              </a:spcAft>
              <a:buFont typeface="Arial" pitchFamily="34" charset="0"/>
              <a:buNone/>
              <a:defRPr/>
            </a:pPr>
            <a:r>
              <a:rPr lang="en-US" dirty="0" smtClean="0"/>
              <a:t>	         23 mod 5 ≡ 8 mod 5 if 15/5</a:t>
            </a:r>
          </a:p>
          <a:p>
            <a:pPr fontAlgn="auto">
              <a:spcAft>
                <a:spcPts val="0"/>
              </a:spcAft>
              <a:buFont typeface="Arial" pitchFamily="34" charset="0"/>
              <a:buNone/>
              <a:defRPr/>
            </a:pPr>
            <a:r>
              <a:rPr lang="en-US" dirty="0" smtClean="0"/>
              <a:t>                     3                3               3</a:t>
            </a:r>
          </a:p>
          <a:p>
            <a:pPr fontAlgn="auto">
              <a:spcAft>
                <a:spcPts val="0"/>
              </a:spcAft>
              <a:buFont typeface="Arial" pitchFamily="34" charset="0"/>
              <a:buNone/>
              <a:defRPr/>
            </a:pPr>
            <a:r>
              <a:rPr lang="en-US" dirty="0" smtClean="0"/>
              <a:t> </a:t>
            </a:r>
          </a:p>
          <a:p>
            <a:pPr fontAlgn="auto">
              <a:spcAft>
                <a:spcPts val="0"/>
              </a:spcAft>
              <a:buFont typeface="Arial" pitchFamily="34" charset="0"/>
              <a:buNone/>
              <a:defRPr/>
            </a:pPr>
            <a:r>
              <a:rPr lang="en-US" dirty="0" smtClean="0"/>
              <a:t> </a:t>
            </a:r>
          </a:p>
          <a:p>
            <a:pPr fontAlgn="auto">
              <a:spcAft>
                <a:spcPts val="0"/>
              </a:spcAft>
              <a:buFont typeface="Arial" pitchFamily="34" charset="0"/>
              <a:buNone/>
              <a:defRPr/>
            </a:pPr>
            <a:r>
              <a:rPr lang="en-US" dirty="0" smtClean="0"/>
              <a:t>Example 2:</a:t>
            </a:r>
          </a:p>
          <a:p>
            <a:pPr fontAlgn="auto">
              <a:spcAft>
                <a:spcPts val="0"/>
              </a:spcAft>
              <a:buFont typeface="Arial" pitchFamily="34" charset="0"/>
              <a:buNone/>
              <a:defRPr/>
            </a:pPr>
            <a:r>
              <a:rPr lang="en-US" dirty="0" smtClean="0"/>
              <a:t>	a ≡ b mod n implies b ≡ a mod n</a:t>
            </a:r>
          </a:p>
          <a:p>
            <a:pPr fontAlgn="auto">
              <a:spcAft>
                <a:spcPts val="0"/>
              </a:spcAft>
              <a:buFont typeface="Arial" pitchFamily="34" charset="0"/>
              <a:buNone/>
              <a:defRPr/>
            </a:pPr>
            <a:r>
              <a:rPr lang="en-US" dirty="0" smtClean="0">
                <a:sym typeface="Wingdings 3"/>
              </a:rPr>
              <a:t></a:t>
            </a:r>
            <a:r>
              <a:rPr lang="en-US" dirty="0" smtClean="0"/>
              <a:t>	a mod n ≡ b mod n</a:t>
            </a:r>
          </a:p>
          <a:p>
            <a:pPr fontAlgn="auto">
              <a:spcAft>
                <a:spcPts val="0"/>
              </a:spcAft>
              <a:buFont typeface="Arial" pitchFamily="34" charset="0"/>
              <a:buNone/>
              <a:defRPr/>
            </a:pPr>
            <a:r>
              <a:rPr lang="en-US" dirty="0" smtClean="0">
                <a:sym typeface="Wingdings 3"/>
              </a:rPr>
              <a:t></a:t>
            </a:r>
            <a:r>
              <a:rPr lang="en-US" dirty="0" smtClean="0"/>
              <a:t>	a mod n ≡ b</a:t>
            </a:r>
          </a:p>
          <a:p>
            <a:pPr fontAlgn="auto">
              <a:spcAft>
                <a:spcPts val="0"/>
              </a:spcAft>
              <a:buFont typeface="Arial" pitchFamily="34" charset="0"/>
              <a:buNone/>
              <a:defRPr/>
            </a:pPr>
            <a:r>
              <a:rPr lang="en-US" dirty="0" smtClean="0">
                <a:sym typeface="Wingdings 3"/>
              </a:rPr>
              <a:t></a:t>
            </a:r>
            <a:r>
              <a:rPr lang="en-US" dirty="0" smtClean="0"/>
              <a:t>	b ≡ a mod n</a:t>
            </a:r>
          </a:p>
          <a:p>
            <a:pPr fontAlgn="auto">
              <a:spcAft>
                <a:spcPts val="0"/>
              </a:spcAft>
              <a:buFont typeface="Arial" pitchFamily="34" charset="0"/>
              <a:buChar char="•"/>
              <a:defRPr/>
            </a:pPr>
            <a:endParaRPr lang="en-US" dirty="0" smtClean="0"/>
          </a:p>
        </p:txBody>
      </p:sp>
      <p:sp>
        <p:nvSpPr>
          <p:cNvPr id="7171" name="Slide Number Placeholder 3"/>
          <p:cNvSpPr>
            <a:spLocks noGrp="1"/>
          </p:cNvSpPr>
          <p:nvPr>
            <p:ph type="sldNum" sz="quarter" idx="12"/>
          </p:nvPr>
        </p:nvSpPr>
        <p:spPr>
          <a:noFill/>
        </p:spPr>
        <p:txBody>
          <a:bodyPr/>
          <a:lstStyle/>
          <a:p>
            <a:fld id="{A80CBFDA-ED7A-410E-8084-DEC1DF414BED}" type="slidenum">
              <a:rPr lang="en-US" smtClean="0">
                <a:latin typeface="Times New Roman" pitchFamily="18" charset="0"/>
              </a:rPr>
              <a:pPr/>
              <a:t>5</a:t>
            </a:fld>
            <a:endParaRPr lang="en-US" smtClean="0">
              <a:latin typeface="Times New Roman"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smtClean="0"/>
              <a:t>Example</a:t>
            </a:r>
          </a:p>
        </p:txBody>
      </p:sp>
      <p:sp>
        <p:nvSpPr>
          <p:cNvPr id="53251" name="Content Placeholder 2"/>
          <p:cNvSpPr>
            <a:spLocks noGrp="1"/>
          </p:cNvSpPr>
          <p:nvPr>
            <p:ph idx="1"/>
          </p:nvPr>
        </p:nvSpPr>
        <p:spPr/>
        <p:txBody>
          <a:bodyPr>
            <a:normAutofit fontScale="92500" lnSpcReduction="10000"/>
          </a:bodyPr>
          <a:lstStyle/>
          <a:p>
            <a:r>
              <a:rPr lang="en-US" sz="1800" smtClean="0"/>
              <a:t>Suppose Alice wishes to send Bob the message "HELLO WORLD" in such a way that Bob will be sure that Alice sent it. She enciphers the message with her private key and sends it to Bob. As indicated above, the plaintext is represented as 07 04 11 11 14 26 22 14 17 11 03. Using Alice's private key, the ciphertext is</a:t>
            </a:r>
          </a:p>
          <a:p>
            <a:r>
              <a:rPr lang="en-US" sz="1800" smtClean="0"/>
              <a:t>07</a:t>
            </a:r>
            <a:r>
              <a:rPr lang="en-US" sz="1800" baseline="30000" smtClean="0"/>
              <a:t>53</a:t>
            </a:r>
            <a:r>
              <a:rPr lang="en-US" sz="1800" smtClean="0"/>
              <a:t> mod 77 = 35</a:t>
            </a:r>
          </a:p>
          <a:p>
            <a:r>
              <a:rPr lang="en-US" sz="1800" smtClean="0"/>
              <a:t>04</a:t>
            </a:r>
            <a:r>
              <a:rPr lang="en-US" sz="1800" baseline="30000" smtClean="0"/>
              <a:t>53</a:t>
            </a:r>
            <a:r>
              <a:rPr lang="en-US" sz="1800" smtClean="0"/>
              <a:t> mod 77 = 09</a:t>
            </a:r>
          </a:p>
          <a:p>
            <a:r>
              <a:rPr lang="en-US" sz="1800" smtClean="0"/>
              <a:t>11</a:t>
            </a:r>
            <a:r>
              <a:rPr lang="en-US" sz="1800" baseline="30000" smtClean="0"/>
              <a:t>53</a:t>
            </a:r>
            <a:r>
              <a:rPr lang="en-US" sz="1800" smtClean="0"/>
              <a:t> mod 77 = 44</a:t>
            </a:r>
          </a:p>
          <a:p>
            <a:r>
              <a:rPr lang="en-US" sz="1800" smtClean="0"/>
              <a:t>...</a:t>
            </a:r>
          </a:p>
          <a:p>
            <a:r>
              <a:rPr lang="en-US" sz="1800" smtClean="0"/>
              <a:t>03</a:t>
            </a:r>
            <a:r>
              <a:rPr lang="en-US" sz="1800" baseline="30000" smtClean="0"/>
              <a:t>53</a:t>
            </a:r>
            <a:r>
              <a:rPr lang="en-US" sz="1800" smtClean="0"/>
              <a:t> mod 77 = 05</a:t>
            </a:r>
          </a:p>
          <a:p>
            <a:r>
              <a:rPr lang="en-US" sz="1800" smtClean="0"/>
              <a:t>or 35 09 44 44 93 12 24 94 04 05. In addition to origin authenticity, Bob can be sure that no letters were altered.</a:t>
            </a:r>
          </a:p>
          <a:p>
            <a:endParaRPr lang="en-US" sz="1800" smtClean="0"/>
          </a:p>
          <a:p>
            <a:pPr lvl="1"/>
            <a:r>
              <a:rPr lang="en-US" sz="1600" smtClean="0"/>
              <a:t>Providing both confidentiality and authentication requires enciphering with the sender's private key and the recipient's public key.</a:t>
            </a:r>
          </a:p>
          <a:p>
            <a:endParaRPr lang="en-US" sz="1800" smtClean="0"/>
          </a:p>
        </p:txBody>
      </p:sp>
      <p:sp>
        <p:nvSpPr>
          <p:cNvPr id="53252" name="Slide Number Placeholder 3"/>
          <p:cNvSpPr>
            <a:spLocks noGrp="1"/>
          </p:cNvSpPr>
          <p:nvPr>
            <p:ph type="sldNum" sz="quarter" idx="12"/>
          </p:nvPr>
        </p:nvSpPr>
        <p:spPr>
          <a:noFill/>
        </p:spPr>
        <p:txBody>
          <a:bodyPr/>
          <a:lstStyle/>
          <a:p>
            <a:fld id="{DAF947D3-7430-4B67-A52B-270EA31C4E83}" type="slidenum">
              <a:rPr lang="en-US" smtClean="0">
                <a:latin typeface="Times New Roman" pitchFamily="18" charset="0"/>
              </a:rPr>
              <a:pPr/>
              <a:t>50</a:t>
            </a:fld>
            <a:endParaRPr lang="en-US" smtClean="0">
              <a:latin typeface="Times New Roman"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smtClean="0"/>
              <a:t>Example:</a:t>
            </a:r>
          </a:p>
        </p:txBody>
      </p:sp>
      <p:sp>
        <p:nvSpPr>
          <p:cNvPr id="54275" name="Content Placeholder 2"/>
          <p:cNvSpPr>
            <a:spLocks noGrp="1"/>
          </p:cNvSpPr>
          <p:nvPr>
            <p:ph idx="1"/>
          </p:nvPr>
        </p:nvSpPr>
        <p:spPr/>
        <p:txBody>
          <a:bodyPr>
            <a:normAutofit lnSpcReduction="10000"/>
          </a:bodyPr>
          <a:lstStyle/>
          <a:p>
            <a:r>
              <a:rPr lang="en-US" sz="1800" smtClean="0"/>
              <a:t>Suppose Alice wishes to send Bob the message "HELLO WORLD" in confidence and authenticated. Again, assume that Alice's private key is 53. Take Bob's public key to be 37 (making his private key 13). The plaintext is represented as 07 04 11 11 14 26 22 14 17 11 03. The encipherment is</a:t>
            </a:r>
          </a:p>
          <a:p>
            <a:r>
              <a:rPr lang="en-US" sz="1800" smtClean="0"/>
              <a:t>(07</a:t>
            </a:r>
            <a:r>
              <a:rPr lang="en-US" sz="1800" baseline="30000" smtClean="0"/>
              <a:t>53</a:t>
            </a:r>
            <a:r>
              <a:rPr lang="en-US" sz="1800" smtClean="0"/>
              <a:t> mod 77)</a:t>
            </a:r>
            <a:r>
              <a:rPr lang="en-US" sz="1800" baseline="30000" smtClean="0"/>
              <a:t>37</a:t>
            </a:r>
            <a:r>
              <a:rPr lang="en-US" sz="1800" smtClean="0"/>
              <a:t> mod 77 = 07</a:t>
            </a:r>
          </a:p>
          <a:p>
            <a:r>
              <a:rPr lang="en-US" sz="1800" smtClean="0"/>
              <a:t>(04</a:t>
            </a:r>
            <a:r>
              <a:rPr lang="en-US" sz="1800" baseline="30000" smtClean="0"/>
              <a:t>53</a:t>
            </a:r>
            <a:r>
              <a:rPr lang="en-US" sz="1800" smtClean="0"/>
              <a:t> mod 77)</a:t>
            </a:r>
            <a:r>
              <a:rPr lang="en-US" sz="1800" baseline="30000" smtClean="0"/>
              <a:t>37</a:t>
            </a:r>
            <a:r>
              <a:rPr lang="en-US" sz="1800" smtClean="0"/>
              <a:t> mod 77 = 37</a:t>
            </a:r>
          </a:p>
          <a:p>
            <a:r>
              <a:rPr lang="en-US" sz="1800" smtClean="0"/>
              <a:t>(11</a:t>
            </a:r>
            <a:r>
              <a:rPr lang="en-US" sz="1800" baseline="30000" smtClean="0"/>
              <a:t>53</a:t>
            </a:r>
            <a:r>
              <a:rPr lang="en-US" sz="1800" smtClean="0"/>
              <a:t> mod 77)</a:t>
            </a:r>
            <a:r>
              <a:rPr lang="en-US" sz="1800" baseline="30000" smtClean="0"/>
              <a:t>37</a:t>
            </a:r>
            <a:r>
              <a:rPr lang="en-US" sz="1800" smtClean="0"/>
              <a:t> mod 77 = 44</a:t>
            </a:r>
          </a:p>
          <a:p>
            <a:r>
              <a:rPr lang="en-US" sz="1800" smtClean="0"/>
              <a:t>...</a:t>
            </a:r>
          </a:p>
          <a:p>
            <a:r>
              <a:rPr lang="en-US" sz="1800" smtClean="0"/>
              <a:t>(03</a:t>
            </a:r>
            <a:r>
              <a:rPr lang="en-US" sz="1800" baseline="30000" smtClean="0"/>
              <a:t>53</a:t>
            </a:r>
            <a:r>
              <a:rPr lang="en-US" sz="1800" smtClean="0"/>
              <a:t> mod 77)</a:t>
            </a:r>
            <a:r>
              <a:rPr lang="en-US" sz="1800" baseline="30000" smtClean="0"/>
              <a:t>37</a:t>
            </a:r>
            <a:r>
              <a:rPr lang="en-US" sz="1800" smtClean="0"/>
              <a:t> mod 77 = 47</a:t>
            </a:r>
          </a:p>
          <a:p>
            <a:r>
              <a:rPr lang="en-US" sz="1800" smtClean="0"/>
              <a:t>or 07 37 44 44 14 59 22 14 61 44 47.</a:t>
            </a:r>
          </a:p>
          <a:p>
            <a:endParaRPr lang="en-US" sz="1800" smtClean="0"/>
          </a:p>
          <a:p>
            <a:pPr lvl="1"/>
            <a:r>
              <a:rPr lang="en-US" sz="1400" smtClean="0"/>
              <a:t>The recipient uses the recipient's private key to decipher the message and the sender's public key to authenticate it.</a:t>
            </a:r>
          </a:p>
          <a:p>
            <a:endParaRPr lang="en-US" sz="1800" smtClean="0"/>
          </a:p>
        </p:txBody>
      </p:sp>
      <p:sp>
        <p:nvSpPr>
          <p:cNvPr id="54276" name="Slide Number Placeholder 3"/>
          <p:cNvSpPr>
            <a:spLocks noGrp="1"/>
          </p:cNvSpPr>
          <p:nvPr>
            <p:ph type="sldNum" sz="quarter" idx="12"/>
          </p:nvPr>
        </p:nvSpPr>
        <p:spPr>
          <a:noFill/>
        </p:spPr>
        <p:txBody>
          <a:bodyPr/>
          <a:lstStyle/>
          <a:p>
            <a:fld id="{FCD59663-AAED-408A-8C2C-CC4F1B4191F0}" type="slidenum">
              <a:rPr lang="en-US" smtClean="0">
                <a:latin typeface="Times New Roman" pitchFamily="18" charset="0"/>
              </a:rPr>
              <a:pPr/>
              <a:t>51</a:t>
            </a:fld>
            <a:endParaRPr lang="en-US" smtClean="0">
              <a:latin typeface="Times New Roman"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smtClean="0"/>
              <a:t>Example</a:t>
            </a:r>
          </a:p>
        </p:txBody>
      </p:sp>
      <p:sp>
        <p:nvSpPr>
          <p:cNvPr id="55299" name="Content Placeholder 2"/>
          <p:cNvSpPr>
            <a:spLocks noGrp="1"/>
          </p:cNvSpPr>
          <p:nvPr>
            <p:ph idx="1"/>
          </p:nvPr>
        </p:nvSpPr>
        <p:spPr/>
        <p:txBody>
          <a:bodyPr/>
          <a:lstStyle/>
          <a:p>
            <a:r>
              <a:rPr lang="en-US" sz="2000" smtClean="0"/>
              <a:t>Bob receives the ciphertext above, 07 37 44 44 14 59 22 14 61 44 47. The decipherment is</a:t>
            </a:r>
          </a:p>
          <a:p>
            <a:r>
              <a:rPr lang="en-US" sz="2000" smtClean="0"/>
              <a:t>(07</a:t>
            </a:r>
            <a:r>
              <a:rPr lang="en-US" sz="2000" baseline="30000" smtClean="0"/>
              <a:t>13</a:t>
            </a:r>
            <a:r>
              <a:rPr lang="en-US" sz="2000" smtClean="0"/>
              <a:t> mod 77)</a:t>
            </a:r>
            <a:r>
              <a:rPr lang="en-US" sz="2000" baseline="30000" smtClean="0"/>
              <a:t>17</a:t>
            </a:r>
            <a:r>
              <a:rPr lang="en-US" sz="2000" smtClean="0"/>
              <a:t> mod 77 = 07</a:t>
            </a:r>
          </a:p>
          <a:p>
            <a:r>
              <a:rPr lang="en-US" sz="2000" smtClean="0"/>
              <a:t>(37</a:t>
            </a:r>
            <a:r>
              <a:rPr lang="en-US" sz="2000" baseline="30000" smtClean="0"/>
              <a:t>13</a:t>
            </a:r>
            <a:r>
              <a:rPr lang="en-US" sz="2000" smtClean="0"/>
              <a:t> mod 77)</a:t>
            </a:r>
            <a:r>
              <a:rPr lang="en-US" sz="2000" baseline="30000" smtClean="0"/>
              <a:t>17</a:t>
            </a:r>
            <a:r>
              <a:rPr lang="en-US" sz="2000" smtClean="0"/>
              <a:t> mod 77 = 04</a:t>
            </a:r>
          </a:p>
          <a:p>
            <a:r>
              <a:rPr lang="en-US" sz="2000" smtClean="0"/>
              <a:t>(44</a:t>
            </a:r>
            <a:r>
              <a:rPr lang="en-US" sz="2000" baseline="30000" smtClean="0"/>
              <a:t>13</a:t>
            </a:r>
            <a:r>
              <a:rPr lang="en-US" sz="2000" smtClean="0"/>
              <a:t> mod 77)</a:t>
            </a:r>
            <a:r>
              <a:rPr lang="en-US" sz="2000" baseline="30000" smtClean="0"/>
              <a:t>17</a:t>
            </a:r>
            <a:r>
              <a:rPr lang="en-US" sz="2000" smtClean="0"/>
              <a:t> mod 77 = 11</a:t>
            </a:r>
          </a:p>
          <a:p>
            <a:r>
              <a:rPr lang="en-US" sz="2000" smtClean="0"/>
              <a:t>...</a:t>
            </a:r>
          </a:p>
          <a:p>
            <a:r>
              <a:rPr lang="en-US" sz="2000" smtClean="0"/>
              <a:t>(47</a:t>
            </a:r>
            <a:r>
              <a:rPr lang="en-US" sz="2000" baseline="30000" smtClean="0"/>
              <a:t>13</a:t>
            </a:r>
            <a:r>
              <a:rPr lang="en-US" sz="2000" smtClean="0"/>
              <a:t> mod 77)</a:t>
            </a:r>
            <a:r>
              <a:rPr lang="en-US" sz="2000" baseline="30000" smtClean="0"/>
              <a:t>17</a:t>
            </a:r>
            <a:r>
              <a:rPr lang="en-US" sz="2000" smtClean="0"/>
              <a:t> mod 77 = 03</a:t>
            </a:r>
          </a:p>
          <a:p>
            <a:pPr>
              <a:buFont typeface="Symbol" pitchFamily="18" charset="2"/>
              <a:buNone/>
            </a:pPr>
            <a:endParaRPr lang="en-US" sz="2000" smtClean="0"/>
          </a:p>
          <a:p>
            <a:pPr>
              <a:buFont typeface="Symbol" pitchFamily="18" charset="2"/>
              <a:buNone/>
            </a:pPr>
            <a:r>
              <a:rPr lang="en-US" sz="2000" smtClean="0"/>
              <a:t>or 07 04 11 11 14 26 22 14 17 11 03. This corresponds to the meessage "HELLO WORLD" from the preceding example.</a:t>
            </a:r>
          </a:p>
          <a:p>
            <a:endParaRPr lang="en-US" sz="2000" smtClean="0"/>
          </a:p>
        </p:txBody>
      </p:sp>
      <p:sp>
        <p:nvSpPr>
          <p:cNvPr id="55300" name="Slide Number Placeholder 3"/>
          <p:cNvSpPr>
            <a:spLocks noGrp="1"/>
          </p:cNvSpPr>
          <p:nvPr>
            <p:ph type="sldNum" sz="quarter" idx="12"/>
          </p:nvPr>
        </p:nvSpPr>
        <p:spPr>
          <a:noFill/>
        </p:spPr>
        <p:txBody>
          <a:bodyPr/>
          <a:lstStyle/>
          <a:p>
            <a:fld id="{F371207C-6783-43BB-8D82-46565175C0F8}" type="slidenum">
              <a:rPr lang="en-US" smtClean="0">
                <a:latin typeface="Times New Roman" pitchFamily="18" charset="0"/>
              </a:rPr>
              <a:pPr/>
              <a:t>52</a:t>
            </a:fld>
            <a:endParaRPr lang="en-US" smtClean="0">
              <a:latin typeface="Times New Roman"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p:txBody>
          <a:bodyPr/>
          <a:lstStyle/>
          <a:p>
            <a:r>
              <a:rPr lang="en-GB" smtClean="0"/>
              <a:t>Security of RSA</a:t>
            </a:r>
          </a:p>
        </p:txBody>
      </p:sp>
      <p:sp>
        <p:nvSpPr>
          <p:cNvPr id="56324" name="Rectangle 3"/>
          <p:cNvSpPr>
            <a:spLocks noGrp="1" noChangeArrowheads="1"/>
          </p:cNvSpPr>
          <p:nvPr>
            <p:ph idx="1"/>
          </p:nvPr>
        </p:nvSpPr>
        <p:spPr/>
        <p:txBody>
          <a:bodyPr/>
          <a:lstStyle/>
          <a:p>
            <a:pPr marL="609600" indent="-609600">
              <a:buNone/>
            </a:pPr>
            <a:r>
              <a:rPr lang="en-GB" sz="2800" dirty="0" smtClean="0">
                <a:latin typeface="Arial" charset="0"/>
              </a:rPr>
              <a:t>We will look at two different strategies for trying to “break” RSA:</a:t>
            </a:r>
          </a:p>
          <a:p>
            <a:pPr marL="609600" indent="-609600">
              <a:buFontTx/>
              <a:buAutoNum type="arabicPeriod"/>
            </a:pPr>
            <a:endParaRPr lang="en-GB" sz="2800" dirty="0" smtClean="0">
              <a:cs typeface="Times New Roman" pitchFamily="18" charset="0"/>
            </a:endParaRPr>
          </a:p>
          <a:p>
            <a:pPr marL="609600" indent="-609600">
              <a:buFontTx/>
              <a:buAutoNum type="arabicPeriod"/>
            </a:pPr>
            <a:r>
              <a:rPr lang="en-GB" sz="2800" dirty="0" smtClean="0">
                <a:cs typeface="Times New Roman" pitchFamily="18" charset="0"/>
              </a:rPr>
              <a:t>Trying to decrypt a </a:t>
            </a:r>
            <a:r>
              <a:rPr lang="en-GB" sz="2800" dirty="0" err="1" smtClean="0">
                <a:cs typeface="Times New Roman" pitchFamily="18" charset="0"/>
              </a:rPr>
              <a:t>ciphertext</a:t>
            </a:r>
            <a:r>
              <a:rPr lang="en-GB" sz="2800" dirty="0" smtClean="0">
                <a:cs typeface="Times New Roman" pitchFamily="18" charset="0"/>
              </a:rPr>
              <a:t> without knowledge of the private key</a:t>
            </a:r>
            <a:r>
              <a:rPr lang="en-GB" sz="2800" dirty="0" smtClean="0"/>
              <a:t> </a:t>
            </a:r>
          </a:p>
          <a:p>
            <a:pPr marL="609600" indent="-609600">
              <a:buFontTx/>
              <a:buAutoNum type="arabicPeriod"/>
            </a:pPr>
            <a:r>
              <a:rPr lang="en-GB" sz="2800" dirty="0" smtClean="0">
                <a:cs typeface="Times New Roman" pitchFamily="18" charset="0"/>
              </a:rPr>
              <a:t>Trying to determine the private key</a:t>
            </a:r>
            <a:r>
              <a:rPr lang="en-GB" sz="2800" dirty="0" smtClean="0"/>
              <a:t> </a:t>
            </a:r>
          </a:p>
        </p:txBody>
      </p:sp>
      <p:sp>
        <p:nvSpPr>
          <p:cNvPr id="56322" name="Slide Number Placeholder 4"/>
          <p:cNvSpPr>
            <a:spLocks noGrp="1"/>
          </p:cNvSpPr>
          <p:nvPr>
            <p:ph type="sldNum" sz="quarter" idx="12"/>
          </p:nvPr>
        </p:nvSpPr>
        <p:spPr>
          <a:noFill/>
        </p:spPr>
        <p:txBody>
          <a:bodyPr/>
          <a:lstStyle/>
          <a:p>
            <a:pPr algn="ctr"/>
            <a:fld id="{6A8C1CAB-6EF0-4717-AB29-24C64449E478}" type="slidenum">
              <a:rPr lang="en-US" smtClean="0">
                <a:latin typeface="Times New Roman" pitchFamily="18" charset="0"/>
              </a:rPr>
              <a:pPr algn="ctr"/>
              <a:t>53</a:t>
            </a:fld>
            <a:endParaRPr lang="en-US" smtClean="0">
              <a:latin typeface="Times New Roman" pitchFamily="18"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p:txBody>
          <a:bodyPr/>
          <a:lstStyle/>
          <a:p>
            <a:r>
              <a:rPr lang="en-GB" sz="3600" smtClean="0"/>
              <a:t>Decrypting ciphertext without the key</a:t>
            </a:r>
          </a:p>
        </p:txBody>
      </p:sp>
      <p:sp>
        <p:nvSpPr>
          <p:cNvPr id="5" name="Content Placeholder 4"/>
          <p:cNvSpPr>
            <a:spLocks noGrp="1"/>
          </p:cNvSpPr>
          <p:nvPr>
            <p:ph idx="1"/>
          </p:nvPr>
        </p:nvSpPr>
        <p:spPr/>
        <p:txBody>
          <a:bodyPr/>
          <a:lstStyle/>
          <a:p>
            <a:pPr>
              <a:spcBef>
                <a:spcPct val="50000"/>
              </a:spcBef>
            </a:pPr>
            <a:r>
              <a:rPr lang="en-GB" dirty="0" smtClean="0">
                <a:latin typeface="Arial" charset="0"/>
                <a:cs typeface="Arial" charset="0"/>
              </a:rPr>
              <a:t>The encryption process in RSA involves computing the function C = M</a:t>
            </a:r>
            <a:r>
              <a:rPr lang="en-GB" baseline="30000" dirty="0" smtClean="0">
                <a:latin typeface="Arial" charset="0"/>
                <a:cs typeface="Arial" charset="0"/>
              </a:rPr>
              <a:t>e</a:t>
            </a:r>
            <a:r>
              <a:rPr lang="en-GB" dirty="0" smtClean="0">
                <a:latin typeface="Arial" charset="0"/>
                <a:cs typeface="Arial" charset="0"/>
              </a:rPr>
              <a:t> mod n, which is regarded as being easy.</a:t>
            </a:r>
          </a:p>
          <a:p>
            <a:pPr>
              <a:spcBef>
                <a:spcPct val="50000"/>
              </a:spcBef>
            </a:pPr>
            <a:r>
              <a:rPr lang="en-GB" dirty="0" smtClean="0">
                <a:latin typeface="Arial" charset="0"/>
                <a:cs typeface="Arial" charset="0"/>
              </a:rPr>
              <a:t>An attacker who observes this </a:t>
            </a:r>
            <a:r>
              <a:rPr lang="en-GB" dirty="0" err="1" smtClean="0">
                <a:latin typeface="Arial" charset="0"/>
                <a:cs typeface="Arial" charset="0"/>
              </a:rPr>
              <a:t>ciphertext</a:t>
            </a:r>
            <a:r>
              <a:rPr lang="en-GB" dirty="0" smtClean="0">
                <a:latin typeface="Arial" charset="0"/>
                <a:cs typeface="Arial" charset="0"/>
              </a:rPr>
              <a:t>, and has knowledge of e and n, needs to try to work out what M is. </a:t>
            </a:r>
          </a:p>
          <a:p>
            <a:pPr>
              <a:spcBef>
                <a:spcPct val="50000"/>
              </a:spcBef>
            </a:pPr>
            <a:r>
              <a:rPr lang="en-GB" dirty="0" smtClean="0">
                <a:latin typeface="Arial" charset="0"/>
                <a:cs typeface="Arial" charset="0"/>
              </a:rPr>
              <a:t>Computing M from C, e and n is regarded as a hard problem. </a:t>
            </a:r>
          </a:p>
          <a:p>
            <a:endParaRPr lang="en-US" dirty="0"/>
          </a:p>
        </p:txBody>
      </p:sp>
      <p:sp>
        <p:nvSpPr>
          <p:cNvPr id="57346" name="Slide Number Placeholder 3"/>
          <p:cNvSpPr>
            <a:spLocks noGrp="1"/>
          </p:cNvSpPr>
          <p:nvPr>
            <p:ph type="sldNum" sz="quarter" idx="12"/>
          </p:nvPr>
        </p:nvSpPr>
        <p:spPr>
          <a:noFill/>
        </p:spPr>
        <p:txBody>
          <a:bodyPr/>
          <a:lstStyle/>
          <a:p>
            <a:pPr algn="ctr"/>
            <a:fld id="{73169926-9545-44DA-86DD-9A1BF1546E2D}" type="slidenum">
              <a:rPr lang="en-US" smtClean="0">
                <a:latin typeface="Times New Roman" pitchFamily="18" charset="0"/>
              </a:rPr>
              <a:pPr algn="ctr"/>
              <a:t>54</a:t>
            </a:fld>
            <a:endParaRPr lang="en-US" smtClean="0">
              <a:latin typeface="Times New Roman"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p:txBody>
          <a:bodyPr/>
          <a:lstStyle/>
          <a:p>
            <a:r>
              <a:rPr lang="en-GB" smtClean="0"/>
              <a:t>RSA security summary</a:t>
            </a:r>
          </a:p>
        </p:txBody>
      </p:sp>
      <p:sp>
        <p:nvSpPr>
          <p:cNvPr id="30" name="Content Placeholder 29"/>
          <p:cNvSpPr>
            <a:spLocks noGrp="1"/>
          </p:cNvSpPr>
          <p:nvPr>
            <p:ph idx="1"/>
          </p:nvPr>
        </p:nvSpPr>
        <p:spPr/>
        <p:txBody>
          <a:bodyPr/>
          <a:lstStyle/>
          <a:p>
            <a:r>
              <a:rPr lang="en-GB" dirty="0" smtClean="0">
                <a:latin typeface="Arial" charset="0"/>
                <a:cs typeface="Arial" charset="0"/>
              </a:rPr>
              <a:t>There are two one-way functions involved in the security of RSA.</a:t>
            </a:r>
            <a:r>
              <a:rPr lang="en-GB" dirty="0" smtClean="0"/>
              <a:t> </a:t>
            </a:r>
          </a:p>
          <a:p>
            <a:endParaRPr lang="en-US" dirty="0"/>
          </a:p>
        </p:txBody>
      </p:sp>
      <p:sp>
        <p:nvSpPr>
          <p:cNvPr id="58370" name="Slide Number Placeholder 3"/>
          <p:cNvSpPr>
            <a:spLocks noGrp="1"/>
          </p:cNvSpPr>
          <p:nvPr>
            <p:ph type="sldNum" sz="quarter" idx="12"/>
          </p:nvPr>
        </p:nvSpPr>
        <p:spPr>
          <a:noFill/>
        </p:spPr>
        <p:txBody>
          <a:bodyPr/>
          <a:lstStyle/>
          <a:p>
            <a:pPr algn="ctr"/>
            <a:fld id="{083E15FB-0138-4A49-B9D6-D0F5EB01AD97}" type="slidenum">
              <a:rPr lang="en-US" smtClean="0">
                <a:latin typeface="Times New Roman" pitchFamily="18" charset="0"/>
              </a:rPr>
              <a:pPr algn="ctr"/>
              <a:t>55</a:t>
            </a:fld>
            <a:endParaRPr lang="en-US" smtClean="0">
              <a:latin typeface="Times New Roman" pitchFamily="18" charset="0"/>
            </a:endParaRPr>
          </a:p>
        </p:txBody>
      </p:sp>
      <p:grpSp>
        <p:nvGrpSpPr>
          <p:cNvPr id="2" name="Group 27"/>
          <p:cNvGrpSpPr>
            <a:grpSpLocks/>
          </p:cNvGrpSpPr>
          <p:nvPr/>
        </p:nvGrpSpPr>
        <p:grpSpPr bwMode="auto">
          <a:xfrm>
            <a:off x="1930400" y="2584704"/>
            <a:ext cx="8091424" cy="3511296"/>
            <a:chOff x="-3" y="-3"/>
            <a:chExt cx="2559" cy="2973"/>
          </a:xfrm>
        </p:grpSpPr>
        <p:grpSp>
          <p:nvGrpSpPr>
            <p:cNvPr id="3" name="Group 25"/>
            <p:cNvGrpSpPr>
              <a:grpSpLocks/>
            </p:cNvGrpSpPr>
            <p:nvPr/>
          </p:nvGrpSpPr>
          <p:grpSpPr bwMode="auto">
            <a:xfrm>
              <a:off x="0" y="0"/>
              <a:ext cx="2553" cy="2967"/>
              <a:chOff x="0" y="0"/>
              <a:chExt cx="2553" cy="2967"/>
            </a:xfrm>
          </p:grpSpPr>
          <p:grpSp>
            <p:nvGrpSpPr>
              <p:cNvPr id="4" name="Group 12"/>
              <p:cNvGrpSpPr>
                <a:grpSpLocks/>
              </p:cNvGrpSpPr>
              <p:nvPr/>
            </p:nvGrpSpPr>
            <p:grpSpPr bwMode="auto">
              <a:xfrm>
                <a:off x="0" y="0"/>
                <a:ext cx="926" cy="355"/>
                <a:chOff x="0" y="0"/>
                <a:chExt cx="926" cy="355"/>
              </a:xfrm>
            </p:grpSpPr>
            <p:sp>
              <p:nvSpPr>
                <p:cNvPr id="58394" name="Rectangle 11"/>
                <p:cNvSpPr>
                  <a:spLocks noChangeArrowheads="1"/>
                </p:cNvSpPr>
                <p:nvPr/>
              </p:nvSpPr>
              <p:spPr bwMode="auto">
                <a:xfrm>
                  <a:off x="0" y="0"/>
                  <a:ext cx="926" cy="355"/>
                </a:xfrm>
                <a:prstGeom prst="rect">
                  <a:avLst/>
                </a:prstGeom>
                <a:solidFill>
                  <a:srgbClr val="000080"/>
                </a:solidFill>
                <a:ln w="9525">
                  <a:noFill/>
                  <a:miter lim="800000"/>
                  <a:headEnd/>
                  <a:tailEnd/>
                </a:ln>
              </p:spPr>
              <p:txBody>
                <a:bodyPr/>
                <a:lstStyle/>
                <a:p>
                  <a:endParaRPr lang="en-US"/>
                </a:p>
              </p:txBody>
            </p:sp>
            <p:grpSp>
              <p:nvGrpSpPr>
                <p:cNvPr id="5" name="Group 10"/>
                <p:cNvGrpSpPr>
                  <a:grpSpLocks/>
                </p:cNvGrpSpPr>
                <p:nvPr/>
              </p:nvGrpSpPr>
              <p:grpSpPr bwMode="auto">
                <a:xfrm>
                  <a:off x="0" y="0"/>
                  <a:ext cx="926" cy="355"/>
                  <a:chOff x="0" y="0"/>
                  <a:chExt cx="926" cy="355"/>
                </a:xfrm>
              </p:grpSpPr>
              <p:sp>
                <p:nvSpPr>
                  <p:cNvPr id="58396" name="Rectangle 3"/>
                  <p:cNvSpPr>
                    <a:spLocks noChangeArrowheads="1"/>
                  </p:cNvSpPr>
                  <p:nvPr/>
                </p:nvSpPr>
                <p:spPr bwMode="auto">
                  <a:xfrm>
                    <a:off x="43" y="0"/>
                    <a:ext cx="840" cy="355"/>
                  </a:xfrm>
                  <a:prstGeom prst="rect">
                    <a:avLst/>
                  </a:prstGeom>
                  <a:solidFill>
                    <a:srgbClr val="000080"/>
                  </a:solidFill>
                  <a:ln w="9525">
                    <a:noFill/>
                    <a:miter lim="800000"/>
                    <a:headEnd/>
                    <a:tailEnd/>
                  </a:ln>
                </p:spPr>
                <p:txBody>
                  <a:bodyPr lIns="457056" bIns="0"/>
                  <a:lstStyle/>
                  <a:p>
                    <a:pPr algn="ctr" eaLnBrk="0" hangingPunct="0"/>
                    <a:r>
                      <a:rPr lang="en-US" sz="1400" b="1">
                        <a:solidFill>
                          <a:schemeClr val="bg1"/>
                        </a:solidFill>
                        <a:latin typeface="Arial" charset="0"/>
                        <a:cs typeface="Times New Roman" pitchFamily="18" charset="0"/>
                      </a:rPr>
                      <a:t>One-way function</a:t>
                    </a:r>
                    <a:endParaRPr lang="en-US" sz="1400" b="1" u="sng">
                      <a:solidFill>
                        <a:schemeClr val="bg1"/>
                      </a:solidFill>
                      <a:latin typeface="Arial" charset="0"/>
                      <a:cs typeface="Times New Roman" pitchFamily="18" charset="0"/>
                    </a:endParaRPr>
                  </a:p>
                  <a:p>
                    <a:pPr algn="ctr" eaLnBrk="0" hangingPunct="0"/>
                    <a:endParaRPr lang="en-US" sz="1400" b="1">
                      <a:solidFill>
                        <a:schemeClr val="bg1"/>
                      </a:solidFill>
                      <a:latin typeface="Arial" charset="0"/>
                    </a:endParaRPr>
                  </a:p>
                </p:txBody>
              </p:sp>
              <p:sp>
                <p:nvSpPr>
                  <p:cNvPr id="58397" name="Rectangle 9"/>
                  <p:cNvSpPr>
                    <a:spLocks noChangeArrowheads="1"/>
                  </p:cNvSpPr>
                  <p:nvPr/>
                </p:nvSpPr>
                <p:spPr bwMode="auto">
                  <a:xfrm>
                    <a:off x="0" y="0"/>
                    <a:ext cx="926" cy="355"/>
                  </a:xfrm>
                  <a:prstGeom prst="rect">
                    <a:avLst/>
                  </a:prstGeom>
                  <a:noFill/>
                  <a:ln w="7">
                    <a:solidFill>
                      <a:srgbClr val="A0A0A0"/>
                    </a:solidFill>
                    <a:miter lim="800000"/>
                    <a:headEnd/>
                    <a:tailEnd/>
                  </a:ln>
                </p:spPr>
                <p:txBody>
                  <a:bodyPr/>
                  <a:lstStyle/>
                  <a:p>
                    <a:endParaRPr lang="en-US"/>
                  </a:p>
                </p:txBody>
              </p:sp>
            </p:grpSp>
          </p:grpSp>
          <p:grpSp>
            <p:nvGrpSpPr>
              <p:cNvPr id="6" name="Group 16"/>
              <p:cNvGrpSpPr>
                <a:grpSpLocks/>
              </p:cNvGrpSpPr>
              <p:nvPr/>
            </p:nvGrpSpPr>
            <p:grpSpPr bwMode="auto">
              <a:xfrm>
                <a:off x="926" y="0"/>
                <a:ext cx="1627" cy="355"/>
                <a:chOff x="926" y="0"/>
                <a:chExt cx="1627" cy="355"/>
              </a:xfrm>
            </p:grpSpPr>
            <p:sp>
              <p:nvSpPr>
                <p:cNvPr id="58390" name="Rectangle 15"/>
                <p:cNvSpPr>
                  <a:spLocks noChangeArrowheads="1"/>
                </p:cNvSpPr>
                <p:nvPr/>
              </p:nvSpPr>
              <p:spPr bwMode="auto">
                <a:xfrm>
                  <a:off x="926" y="0"/>
                  <a:ext cx="1627" cy="355"/>
                </a:xfrm>
                <a:prstGeom prst="rect">
                  <a:avLst/>
                </a:prstGeom>
                <a:solidFill>
                  <a:srgbClr val="000080"/>
                </a:solidFill>
                <a:ln w="9525">
                  <a:noFill/>
                  <a:miter lim="800000"/>
                  <a:headEnd/>
                  <a:tailEnd/>
                </a:ln>
              </p:spPr>
              <p:txBody>
                <a:bodyPr/>
                <a:lstStyle/>
                <a:p>
                  <a:endParaRPr lang="en-US"/>
                </a:p>
              </p:txBody>
            </p:sp>
            <p:grpSp>
              <p:nvGrpSpPr>
                <p:cNvPr id="7" name="Group 14"/>
                <p:cNvGrpSpPr>
                  <a:grpSpLocks/>
                </p:cNvGrpSpPr>
                <p:nvPr/>
              </p:nvGrpSpPr>
              <p:grpSpPr bwMode="auto">
                <a:xfrm>
                  <a:off x="926" y="0"/>
                  <a:ext cx="1627" cy="355"/>
                  <a:chOff x="926" y="0"/>
                  <a:chExt cx="1627" cy="355"/>
                </a:xfrm>
              </p:grpSpPr>
              <p:sp>
                <p:nvSpPr>
                  <p:cNvPr id="58392" name="Rectangle 4"/>
                  <p:cNvSpPr>
                    <a:spLocks noChangeArrowheads="1"/>
                  </p:cNvSpPr>
                  <p:nvPr/>
                </p:nvSpPr>
                <p:spPr bwMode="auto">
                  <a:xfrm>
                    <a:off x="969" y="0"/>
                    <a:ext cx="1541" cy="355"/>
                  </a:xfrm>
                  <a:prstGeom prst="rect">
                    <a:avLst/>
                  </a:prstGeom>
                  <a:solidFill>
                    <a:srgbClr val="000080"/>
                  </a:solidFill>
                  <a:ln w="9525">
                    <a:noFill/>
                    <a:miter lim="800000"/>
                    <a:headEnd/>
                    <a:tailEnd/>
                  </a:ln>
                </p:spPr>
                <p:txBody>
                  <a:bodyPr lIns="457056" bIns="0"/>
                  <a:lstStyle/>
                  <a:p>
                    <a:pPr algn="ctr" eaLnBrk="0" hangingPunct="0"/>
                    <a:r>
                      <a:rPr lang="en-US" sz="1400" b="1">
                        <a:solidFill>
                          <a:schemeClr val="bg1"/>
                        </a:solidFill>
                        <a:latin typeface="Arial" charset="0"/>
                        <a:cs typeface="Times New Roman" pitchFamily="18" charset="0"/>
                      </a:rPr>
                      <a:t>Description</a:t>
                    </a:r>
                    <a:endParaRPr lang="en-US" sz="1400" b="1" u="sng">
                      <a:solidFill>
                        <a:schemeClr val="bg1"/>
                      </a:solidFill>
                      <a:latin typeface="Arial" charset="0"/>
                      <a:cs typeface="Times New Roman" pitchFamily="18" charset="0"/>
                    </a:endParaRPr>
                  </a:p>
                  <a:p>
                    <a:pPr algn="ctr" eaLnBrk="0" hangingPunct="0"/>
                    <a:endParaRPr lang="en-US" sz="1400" b="1">
                      <a:solidFill>
                        <a:schemeClr val="bg1"/>
                      </a:solidFill>
                      <a:latin typeface="Arial" charset="0"/>
                    </a:endParaRPr>
                  </a:p>
                </p:txBody>
              </p:sp>
              <p:sp>
                <p:nvSpPr>
                  <p:cNvPr id="58393" name="Rectangle 13"/>
                  <p:cNvSpPr>
                    <a:spLocks noChangeArrowheads="1"/>
                  </p:cNvSpPr>
                  <p:nvPr/>
                </p:nvSpPr>
                <p:spPr bwMode="auto">
                  <a:xfrm>
                    <a:off x="926" y="0"/>
                    <a:ext cx="1627" cy="355"/>
                  </a:xfrm>
                  <a:prstGeom prst="rect">
                    <a:avLst/>
                  </a:prstGeom>
                  <a:noFill/>
                  <a:ln w="7">
                    <a:solidFill>
                      <a:srgbClr val="A0A0A0"/>
                    </a:solidFill>
                    <a:miter lim="800000"/>
                    <a:headEnd/>
                    <a:tailEnd/>
                  </a:ln>
                </p:spPr>
                <p:txBody>
                  <a:bodyPr/>
                  <a:lstStyle/>
                  <a:p>
                    <a:endParaRPr lang="en-US"/>
                  </a:p>
                </p:txBody>
              </p:sp>
            </p:grpSp>
          </p:grpSp>
          <p:grpSp>
            <p:nvGrpSpPr>
              <p:cNvPr id="8" name="Group 18"/>
              <p:cNvGrpSpPr>
                <a:grpSpLocks/>
              </p:cNvGrpSpPr>
              <p:nvPr/>
            </p:nvGrpSpPr>
            <p:grpSpPr bwMode="auto">
              <a:xfrm>
                <a:off x="0" y="355"/>
                <a:ext cx="926" cy="1066"/>
                <a:chOff x="0" y="355"/>
                <a:chExt cx="926" cy="1066"/>
              </a:xfrm>
            </p:grpSpPr>
            <p:sp>
              <p:nvSpPr>
                <p:cNvPr id="58388" name="Rectangle 5"/>
                <p:cNvSpPr>
                  <a:spLocks noChangeArrowheads="1"/>
                </p:cNvSpPr>
                <p:nvPr/>
              </p:nvSpPr>
              <p:spPr bwMode="auto">
                <a:xfrm>
                  <a:off x="43" y="355"/>
                  <a:ext cx="840" cy="1066"/>
                </a:xfrm>
                <a:prstGeom prst="rect">
                  <a:avLst/>
                </a:prstGeom>
                <a:noFill/>
                <a:ln w="9525">
                  <a:noFill/>
                  <a:miter lim="800000"/>
                  <a:headEnd/>
                  <a:tailEnd/>
                </a:ln>
              </p:spPr>
              <p:txBody>
                <a:bodyPr/>
                <a:lstStyle/>
                <a:p>
                  <a:pPr eaLnBrk="0" hangingPunct="0"/>
                  <a:r>
                    <a:rPr lang="en-US" sz="1000" b="1">
                      <a:latin typeface="Arial" charset="0"/>
                      <a:cs typeface="Arial" charset="0"/>
                    </a:rPr>
                    <a:t> </a:t>
                  </a:r>
                  <a:endParaRPr lang="en-US" sz="1100">
                    <a:latin typeface="Arial" charset="0"/>
                    <a:cs typeface="Arial" charset="0"/>
                  </a:endParaRPr>
                </a:p>
                <a:p>
                  <a:pPr eaLnBrk="0" hangingPunct="0"/>
                  <a:r>
                    <a:rPr lang="en-US" sz="1000" b="1">
                      <a:latin typeface="Arial" charset="0"/>
                      <a:cs typeface="Arial" charset="0"/>
                    </a:rPr>
                    <a:t> </a:t>
                  </a:r>
                  <a:endParaRPr lang="en-US" sz="1100">
                    <a:latin typeface="Arial" charset="0"/>
                    <a:cs typeface="Arial" charset="0"/>
                  </a:endParaRPr>
                </a:p>
                <a:p>
                  <a:pPr eaLnBrk="0" hangingPunct="0"/>
                  <a:r>
                    <a:rPr lang="en-US" sz="1800" b="1">
                      <a:latin typeface="Arial" charset="0"/>
                      <a:cs typeface="Arial" charset="0"/>
                    </a:rPr>
                    <a:t>Encryption function</a:t>
                  </a:r>
                  <a:endParaRPr lang="en-US" sz="1800">
                    <a:latin typeface="Arial" charset="0"/>
                    <a:cs typeface="Arial" charset="0"/>
                  </a:endParaRPr>
                </a:p>
                <a:p>
                  <a:pPr eaLnBrk="0" hangingPunct="0"/>
                  <a:r>
                    <a:rPr lang="en-US" sz="1100">
                      <a:latin typeface="Arial" charset="0"/>
                      <a:cs typeface="Arial" charset="0"/>
                    </a:rPr>
                    <a:t> </a:t>
                  </a:r>
                </a:p>
                <a:p>
                  <a:pPr eaLnBrk="0" hangingPunct="0"/>
                  <a:endParaRPr lang="en-US"/>
                </a:p>
              </p:txBody>
            </p:sp>
            <p:sp>
              <p:nvSpPr>
                <p:cNvPr id="58389" name="Rectangle 17"/>
                <p:cNvSpPr>
                  <a:spLocks noChangeArrowheads="1"/>
                </p:cNvSpPr>
                <p:nvPr/>
              </p:nvSpPr>
              <p:spPr bwMode="auto">
                <a:xfrm>
                  <a:off x="0" y="355"/>
                  <a:ext cx="926" cy="1066"/>
                </a:xfrm>
                <a:prstGeom prst="rect">
                  <a:avLst/>
                </a:prstGeom>
                <a:noFill/>
                <a:ln w="7">
                  <a:solidFill>
                    <a:srgbClr val="A0A0A0"/>
                  </a:solidFill>
                  <a:miter lim="800000"/>
                  <a:headEnd/>
                  <a:tailEnd/>
                </a:ln>
              </p:spPr>
              <p:txBody>
                <a:bodyPr/>
                <a:lstStyle/>
                <a:p>
                  <a:endParaRPr lang="en-US"/>
                </a:p>
              </p:txBody>
            </p:sp>
          </p:grpSp>
          <p:grpSp>
            <p:nvGrpSpPr>
              <p:cNvPr id="9" name="Group 20"/>
              <p:cNvGrpSpPr>
                <a:grpSpLocks/>
              </p:cNvGrpSpPr>
              <p:nvPr/>
            </p:nvGrpSpPr>
            <p:grpSpPr bwMode="auto">
              <a:xfrm>
                <a:off x="926" y="355"/>
                <a:ext cx="1627" cy="1066"/>
                <a:chOff x="926" y="355"/>
                <a:chExt cx="1627" cy="1066"/>
              </a:xfrm>
            </p:grpSpPr>
            <p:sp>
              <p:nvSpPr>
                <p:cNvPr id="58386" name="Rectangle 6"/>
                <p:cNvSpPr>
                  <a:spLocks noChangeArrowheads="1"/>
                </p:cNvSpPr>
                <p:nvPr/>
              </p:nvSpPr>
              <p:spPr bwMode="auto">
                <a:xfrm>
                  <a:off x="969" y="355"/>
                  <a:ext cx="1541" cy="1066"/>
                </a:xfrm>
                <a:prstGeom prst="rect">
                  <a:avLst/>
                </a:prstGeom>
                <a:noFill/>
                <a:ln w="9525">
                  <a:noFill/>
                  <a:miter lim="800000"/>
                  <a:headEnd/>
                  <a:tailEnd/>
                </a:ln>
              </p:spPr>
              <p:txBody>
                <a:bodyPr/>
                <a:lstStyle/>
                <a:p>
                  <a:pPr eaLnBrk="0" hangingPunct="0"/>
                  <a:r>
                    <a:rPr lang="en-US" sz="1000">
                      <a:latin typeface="Arial" charset="0"/>
                      <a:cs typeface="Arial" charset="0"/>
                    </a:rPr>
                    <a:t> </a:t>
                  </a:r>
                  <a:endParaRPr lang="en-US" sz="1100">
                    <a:latin typeface="Arial" charset="0"/>
                    <a:cs typeface="Arial" charset="0"/>
                  </a:endParaRPr>
                </a:p>
                <a:p>
                  <a:pPr eaLnBrk="0" hangingPunct="0"/>
                  <a:r>
                    <a:rPr lang="en-US" sz="1400">
                      <a:latin typeface="Arial" charset="0"/>
                      <a:cs typeface="Arial" charset="0"/>
                    </a:rPr>
                    <a:t>The encryption function is a trapdoor one-way function, whose trapdoor is the private key.  The difficulty of reversing this function without the trapdoor knowledge</a:t>
                  </a:r>
                  <a:r>
                    <a:rPr lang="en-US" sz="1400" i="1">
                      <a:latin typeface="Arial" charset="0"/>
                      <a:cs typeface="Arial" charset="0"/>
                    </a:rPr>
                    <a:t> </a:t>
                  </a:r>
                  <a:r>
                    <a:rPr lang="en-US" sz="1400">
                      <a:latin typeface="Arial" charset="0"/>
                      <a:cs typeface="Arial" charset="0"/>
                    </a:rPr>
                    <a:t>is </a:t>
                  </a:r>
                  <a:r>
                    <a:rPr lang="en-US" sz="1400" b="1">
                      <a:latin typeface="Arial" charset="0"/>
                      <a:cs typeface="Arial" charset="0"/>
                    </a:rPr>
                    <a:t>believed</a:t>
                  </a:r>
                  <a:r>
                    <a:rPr lang="en-US" sz="1400" i="1">
                      <a:latin typeface="Arial" charset="0"/>
                      <a:cs typeface="Arial" charset="0"/>
                    </a:rPr>
                    <a:t> </a:t>
                  </a:r>
                  <a:r>
                    <a:rPr lang="en-US" sz="1400">
                      <a:latin typeface="Arial" charset="0"/>
                      <a:cs typeface="Arial" charset="0"/>
                    </a:rPr>
                    <a:t>(but not known) to be as difficult as factoring.</a:t>
                  </a:r>
                </a:p>
                <a:p>
                  <a:pPr eaLnBrk="0" hangingPunct="0"/>
                  <a:r>
                    <a:rPr lang="en-US" sz="1100">
                      <a:latin typeface="Arial" charset="0"/>
                      <a:cs typeface="Arial" charset="0"/>
                    </a:rPr>
                    <a:t> </a:t>
                  </a:r>
                </a:p>
                <a:p>
                  <a:pPr eaLnBrk="0" hangingPunct="0"/>
                  <a:endParaRPr lang="en-US"/>
                </a:p>
              </p:txBody>
            </p:sp>
            <p:sp>
              <p:nvSpPr>
                <p:cNvPr id="58387" name="Rectangle 19"/>
                <p:cNvSpPr>
                  <a:spLocks noChangeArrowheads="1"/>
                </p:cNvSpPr>
                <p:nvPr/>
              </p:nvSpPr>
              <p:spPr bwMode="auto">
                <a:xfrm>
                  <a:off x="926" y="355"/>
                  <a:ext cx="1627" cy="1066"/>
                </a:xfrm>
                <a:prstGeom prst="rect">
                  <a:avLst/>
                </a:prstGeom>
                <a:noFill/>
                <a:ln w="7">
                  <a:solidFill>
                    <a:srgbClr val="A0A0A0"/>
                  </a:solidFill>
                  <a:miter lim="800000"/>
                  <a:headEnd/>
                  <a:tailEnd/>
                </a:ln>
              </p:spPr>
              <p:txBody>
                <a:bodyPr/>
                <a:lstStyle/>
                <a:p>
                  <a:endParaRPr lang="en-US"/>
                </a:p>
              </p:txBody>
            </p:sp>
          </p:grpSp>
          <p:grpSp>
            <p:nvGrpSpPr>
              <p:cNvPr id="10" name="Group 22"/>
              <p:cNvGrpSpPr>
                <a:grpSpLocks/>
              </p:cNvGrpSpPr>
              <p:nvPr/>
            </p:nvGrpSpPr>
            <p:grpSpPr bwMode="auto">
              <a:xfrm>
                <a:off x="0" y="1421"/>
                <a:ext cx="926" cy="1546"/>
                <a:chOff x="0" y="1421"/>
                <a:chExt cx="926" cy="1546"/>
              </a:xfrm>
            </p:grpSpPr>
            <p:sp>
              <p:nvSpPr>
                <p:cNvPr id="58384" name="Rectangle 7"/>
                <p:cNvSpPr>
                  <a:spLocks noChangeArrowheads="1"/>
                </p:cNvSpPr>
                <p:nvPr/>
              </p:nvSpPr>
              <p:spPr bwMode="auto">
                <a:xfrm>
                  <a:off x="43" y="1421"/>
                  <a:ext cx="840" cy="1546"/>
                </a:xfrm>
                <a:prstGeom prst="rect">
                  <a:avLst/>
                </a:prstGeom>
                <a:noFill/>
                <a:ln w="9525">
                  <a:noFill/>
                  <a:miter lim="800000"/>
                  <a:headEnd/>
                  <a:tailEnd/>
                </a:ln>
              </p:spPr>
              <p:txBody>
                <a:bodyPr/>
                <a:lstStyle/>
                <a:p>
                  <a:pPr eaLnBrk="0" hangingPunct="0"/>
                  <a:r>
                    <a:rPr lang="en-US" sz="1000" b="1">
                      <a:latin typeface="Arial" charset="0"/>
                      <a:cs typeface="Arial" charset="0"/>
                    </a:rPr>
                    <a:t> </a:t>
                  </a:r>
                  <a:endParaRPr lang="en-US" sz="1100">
                    <a:latin typeface="Arial" charset="0"/>
                    <a:cs typeface="Arial" charset="0"/>
                  </a:endParaRPr>
                </a:p>
                <a:p>
                  <a:pPr eaLnBrk="0" hangingPunct="0"/>
                  <a:r>
                    <a:rPr lang="en-US" sz="1000" b="1">
                      <a:latin typeface="Arial" charset="0"/>
                      <a:cs typeface="Arial" charset="0"/>
                    </a:rPr>
                    <a:t> </a:t>
                  </a:r>
                  <a:endParaRPr lang="en-US" sz="1100">
                    <a:latin typeface="Arial" charset="0"/>
                    <a:cs typeface="Arial" charset="0"/>
                  </a:endParaRPr>
                </a:p>
                <a:p>
                  <a:pPr eaLnBrk="0" hangingPunct="0"/>
                  <a:r>
                    <a:rPr lang="en-US" sz="1000" b="1">
                      <a:latin typeface="Arial" charset="0"/>
                      <a:cs typeface="Arial" charset="0"/>
                    </a:rPr>
                    <a:t> </a:t>
                  </a:r>
                  <a:endParaRPr lang="en-US" sz="1100">
                    <a:latin typeface="Arial" charset="0"/>
                    <a:cs typeface="Arial" charset="0"/>
                  </a:endParaRPr>
                </a:p>
                <a:p>
                  <a:pPr eaLnBrk="0" hangingPunct="0"/>
                  <a:r>
                    <a:rPr lang="en-US" sz="1000" b="1">
                      <a:latin typeface="Arial" charset="0"/>
                      <a:cs typeface="Arial" charset="0"/>
                    </a:rPr>
                    <a:t> </a:t>
                  </a:r>
                  <a:endParaRPr lang="en-US" sz="1100">
                    <a:latin typeface="Arial" charset="0"/>
                    <a:cs typeface="Arial" charset="0"/>
                  </a:endParaRPr>
                </a:p>
                <a:p>
                  <a:pPr eaLnBrk="0" hangingPunct="0"/>
                  <a:r>
                    <a:rPr lang="en-US" sz="1800" b="1">
                      <a:latin typeface="Arial" charset="0"/>
                      <a:cs typeface="Arial" charset="0"/>
                    </a:rPr>
                    <a:t>Multiplication of two primes</a:t>
                  </a:r>
                  <a:endParaRPr lang="en-US" sz="1800">
                    <a:latin typeface="Arial" charset="0"/>
                    <a:cs typeface="Arial" charset="0"/>
                  </a:endParaRPr>
                </a:p>
                <a:p>
                  <a:pPr eaLnBrk="0" hangingPunct="0"/>
                  <a:r>
                    <a:rPr lang="en-US" sz="1100">
                      <a:latin typeface="Arial" charset="0"/>
                      <a:cs typeface="Arial" charset="0"/>
                    </a:rPr>
                    <a:t> </a:t>
                  </a:r>
                </a:p>
                <a:p>
                  <a:pPr eaLnBrk="0" hangingPunct="0"/>
                  <a:endParaRPr lang="en-US"/>
                </a:p>
              </p:txBody>
            </p:sp>
            <p:sp>
              <p:nvSpPr>
                <p:cNvPr id="58385" name="Rectangle 21"/>
                <p:cNvSpPr>
                  <a:spLocks noChangeArrowheads="1"/>
                </p:cNvSpPr>
                <p:nvPr/>
              </p:nvSpPr>
              <p:spPr bwMode="auto">
                <a:xfrm>
                  <a:off x="0" y="1421"/>
                  <a:ext cx="926" cy="1546"/>
                </a:xfrm>
                <a:prstGeom prst="rect">
                  <a:avLst/>
                </a:prstGeom>
                <a:noFill/>
                <a:ln w="7">
                  <a:solidFill>
                    <a:srgbClr val="A0A0A0"/>
                  </a:solidFill>
                  <a:miter lim="800000"/>
                  <a:headEnd/>
                  <a:tailEnd/>
                </a:ln>
              </p:spPr>
              <p:txBody>
                <a:bodyPr/>
                <a:lstStyle/>
                <a:p>
                  <a:endParaRPr lang="en-US"/>
                </a:p>
              </p:txBody>
            </p:sp>
          </p:grpSp>
          <p:grpSp>
            <p:nvGrpSpPr>
              <p:cNvPr id="11" name="Group 24"/>
              <p:cNvGrpSpPr>
                <a:grpSpLocks/>
              </p:cNvGrpSpPr>
              <p:nvPr/>
            </p:nvGrpSpPr>
            <p:grpSpPr bwMode="auto">
              <a:xfrm>
                <a:off x="926" y="1421"/>
                <a:ext cx="1627" cy="1546"/>
                <a:chOff x="926" y="1421"/>
                <a:chExt cx="1627" cy="1546"/>
              </a:xfrm>
            </p:grpSpPr>
            <p:sp>
              <p:nvSpPr>
                <p:cNvPr id="58382" name="Rectangle 8"/>
                <p:cNvSpPr>
                  <a:spLocks noChangeArrowheads="1"/>
                </p:cNvSpPr>
                <p:nvPr/>
              </p:nvSpPr>
              <p:spPr bwMode="auto">
                <a:xfrm>
                  <a:off x="969" y="1421"/>
                  <a:ext cx="1541" cy="1546"/>
                </a:xfrm>
                <a:prstGeom prst="rect">
                  <a:avLst/>
                </a:prstGeom>
                <a:noFill/>
                <a:ln w="9525">
                  <a:noFill/>
                  <a:miter lim="800000"/>
                  <a:headEnd/>
                  <a:tailEnd/>
                </a:ln>
              </p:spPr>
              <p:txBody>
                <a:bodyPr/>
                <a:lstStyle/>
                <a:p>
                  <a:pPr eaLnBrk="0" hangingPunct="0"/>
                  <a:r>
                    <a:rPr lang="en-US" sz="1000">
                      <a:latin typeface="Arial" charset="0"/>
                      <a:cs typeface="Arial" charset="0"/>
                    </a:rPr>
                    <a:t> </a:t>
                  </a:r>
                  <a:endParaRPr lang="en-US" sz="1100">
                    <a:latin typeface="Arial" charset="0"/>
                    <a:cs typeface="Arial" charset="0"/>
                  </a:endParaRPr>
                </a:p>
                <a:p>
                  <a:pPr eaLnBrk="0" hangingPunct="0"/>
                  <a:r>
                    <a:rPr lang="en-US" sz="1400">
                      <a:latin typeface="Arial" charset="0"/>
                      <a:cs typeface="Arial" charset="0"/>
                    </a:rPr>
                    <a:t>The difficulty of determining an RSA private key from an RSA public key is </a:t>
                  </a:r>
                  <a:r>
                    <a:rPr lang="en-US" sz="1400" b="1">
                      <a:latin typeface="Arial" charset="0"/>
                      <a:cs typeface="Arial" charset="0"/>
                    </a:rPr>
                    <a:t>known</a:t>
                  </a:r>
                  <a:r>
                    <a:rPr lang="en-US" sz="1400">
                      <a:latin typeface="Arial" charset="0"/>
                      <a:cs typeface="Arial" charset="0"/>
                    </a:rPr>
                    <a:t> to be equivalent to factoring n. An attacker thus cannot use knowledge of an RSA public key to determine an RSA private key unless they can factor n. Because multiplication of two primes is believed to be a one-way function, determining an RSA private key from an RSA public key is believed to be very difficult.</a:t>
                  </a:r>
                </a:p>
                <a:p>
                  <a:pPr eaLnBrk="0" hangingPunct="0"/>
                  <a:r>
                    <a:rPr lang="en-US" sz="1400">
                      <a:latin typeface="Arial" charset="0"/>
                      <a:cs typeface="Arial" charset="0"/>
                    </a:rPr>
                    <a:t> </a:t>
                  </a:r>
                </a:p>
                <a:p>
                  <a:pPr eaLnBrk="0" hangingPunct="0"/>
                  <a:endParaRPr lang="en-US" sz="1400"/>
                </a:p>
              </p:txBody>
            </p:sp>
            <p:sp>
              <p:nvSpPr>
                <p:cNvPr id="58383" name="Rectangle 23"/>
                <p:cNvSpPr>
                  <a:spLocks noChangeArrowheads="1"/>
                </p:cNvSpPr>
                <p:nvPr/>
              </p:nvSpPr>
              <p:spPr bwMode="auto">
                <a:xfrm>
                  <a:off x="926" y="1421"/>
                  <a:ext cx="1627" cy="1546"/>
                </a:xfrm>
                <a:prstGeom prst="rect">
                  <a:avLst/>
                </a:prstGeom>
                <a:noFill/>
                <a:ln w="7">
                  <a:solidFill>
                    <a:srgbClr val="A0A0A0"/>
                  </a:solidFill>
                  <a:miter lim="800000"/>
                  <a:headEnd/>
                  <a:tailEnd/>
                </a:ln>
              </p:spPr>
              <p:txBody>
                <a:bodyPr/>
                <a:lstStyle/>
                <a:p>
                  <a:endParaRPr lang="en-US"/>
                </a:p>
              </p:txBody>
            </p:sp>
          </p:grpSp>
        </p:grpSp>
        <p:sp>
          <p:nvSpPr>
            <p:cNvPr id="58375" name="Rectangle 26"/>
            <p:cNvSpPr>
              <a:spLocks noChangeArrowheads="1"/>
            </p:cNvSpPr>
            <p:nvPr/>
          </p:nvSpPr>
          <p:spPr bwMode="auto">
            <a:xfrm>
              <a:off x="-3" y="-3"/>
              <a:ext cx="2559" cy="2973"/>
            </a:xfrm>
            <a:prstGeom prst="rect">
              <a:avLst/>
            </a:prstGeom>
            <a:noFill/>
            <a:ln w="9525">
              <a:solidFill>
                <a:srgbClr val="A0A0A0"/>
              </a:solidFill>
              <a:miter lim="800000"/>
              <a:headEnd/>
              <a:tailEnd/>
            </a:ln>
          </p:spPr>
          <p:txBody>
            <a:bodyPr/>
            <a:lstStyle/>
            <a:p>
              <a:endParaRPr lang="en-US"/>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b="1" dirty="0" smtClean="0"/>
              <a:t>Modular arithmetic exhibits the following properties:</a:t>
            </a:r>
            <a:endParaRPr lang="en-US" sz="3200" b="1" dirty="0"/>
          </a:p>
        </p:txBody>
      </p:sp>
      <p:sp>
        <p:nvSpPr>
          <p:cNvPr id="3" name="Content Placeholder 2"/>
          <p:cNvSpPr>
            <a:spLocks noGrp="1"/>
          </p:cNvSpPr>
          <p:nvPr>
            <p:ph idx="1"/>
          </p:nvPr>
        </p:nvSpPr>
        <p:spPr>
          <a:xfrm>
            <a:off x="1097280" y="1723814"/>
            <a:ext cx="10058400" cy="4640410"/>
          </a:xfrm>
        </p:spPr>
        <p:txBody>
          <a:bodyPr rtlCol="0">
            <a:noAutofit/>
          </a:bodyPr>
          <a:lstStyle/>
          <a:p>
            <a:pPr marL="514350" indent="-514350" fontAlgn="auto">
              <a:spcAft>
                <a:spcPts val="0"/>
              </a:spcAft>
              <a:buFont typeface="+mj-lt"/>
              <a:buAutoNum type="arabicPeriod"/>
              <a:defRPr/>
            </a:pPr>
            <a:r>
              <a:rPr lang="en-US" sz="1600" dirty="0" smtClean="0"/>
              <a:t>[(a mod n) + (b mod n)] mod n = (a + b) mod n</a:t>
            </a:r>
          </a:p>
          <a:p>
            <a:pPr marL="514350" indent="-514350" fontAlgn="auto">
              <a:spcAft>
                <a:spcPts val="0"/>
              </a:spcAft>
              <a:buFont typeface="+mj-lt"/>
              <a:buAutoNum type="arabicPeriod"/>
              <a:defRPr/>
            </a:pPr>
            <a:r>
              <a:rPr lang="en-US" sz="1600" dirty="0" smtClean="0"/>
              <a:t>[(a mod n) - (b mod n)] mod n = (a - b) mod n</a:t>
            </a:r>
          </a:p>
          <a:p>
            <a:pPr marL="514350" indent="-514350" fontAlgn="auto">
              <a:spcAft>
                <a:spcPts val="0"/>
              </a:spcAft>
              <a:buFont typeface="+mj-lt"/>
              <a:buAutoNum type="arabicPeriod"/>
              <a:defRPr/>
            </a:pPr>
            <a:r>
              <a:rPr lang="en-US" sz="1600" dirty="0" smtClean="0"/>
              <a:t>[(a mod n) * (b mod n)] mod n = (a * b) mod n</a:t>
            </a:r>
          </a:p>
          <a:p>
            <a:pPr eaLnBrk="1" hangingPunct="1">
              <a:defRPr/>
            </a:pPr>
            <a:r>
              <a:rPr lang="en-US" sz="1600" dirty="0" smtClean="0"/>
              <a:t>Examples of the three properties:</a:t>
            </a:r>
          </a:p>
          <a:p>
            <a:pPr eaLnBrk="1" hangingPunct="1">
              <a:buFont typeface="Wingdings" pitchFamily="2" charset="2"/>
              <a:buNone/>
              <a:defRPr/>
            </a:pPr>
            <a:r>
              <a:rPr lang="en-US" altLang="zh-TW" sz="1600" dirty="0" smtClean="0"/>
              <a:t>Ex: 11 mod 8 = 3; 15 mod 8 = 7</a:t>
            </a:r>
          </a:p>
          <a:p>
            <a:pPr eaLnBrk="1" hangingPunct="1">
              <a:buFont typeface="Wingdings" pitchFamily="2" charset="2"/>
              <a:buNone/>
              <a:defRPr/>
            </a:pPr>
            <a:r>
              <a:rPr lang="en-US" altLang="zh-TW" sz="1600" dirty="0" smtClean="0">
                <a:solidFill>
                  <a:srgbClr val="FF217B"/>
                </a:solidFill>
              </a:rPr>
              <a:t>	1. </a:t>
            </a:r>
            <a:r>
              <a:rPr lang="en-US" altLang="zh-TW" sz="1600" dirty="0" smtClean="0"/>
              <a:t>[(11 mod 8) + (15 mod 8)] mod 8 </a:t>
            </a:r>
          </a:p>
          <a:p>
            <a:pPr eaLnBrk="1" hangingPunct="1">
              <a:buFont typeface="Wingdings" pitchFamily="2" charset="2"/>
              <a:buNone/>
              <a:defRPr/>
            </a:pPr>
            <a:r>
              <a:rPr lang="en-US" altLang="zh-TW" sz="1600" dirty="0" smtClean="0"/>
              <a:t>		= (11 + 15) mod 8</a:t>
            </a:r>
            <a:endParaRPr lang="en-US" altLang="zh-TW" sz="1600" i="1" dirty="0" smtClean="0"/>
          </a:p>
          <a:p>
            <a:pPr eaLnBrk="1" hangingPunct="1">
              <a:buFont typeface="Wingdings" pitchFamily="2" charset="2"/>
              <a:buNone/>
              <a:defRPr/>
            </a:pPr>
            <a:r>
              <a:rPr lang="en-US" altLang="zh-TW" sz="1600" dirty="0" smtClean="0">
                <a:solidFill>
                  <a:srgbClr val="FF217B"/>
                </a:solidFill>
              </a:rPr>
              <a:t>	2. </a:t>
            </a:r>
            <a:r>
              <a:rPr lang="en-US" altLang="zh-TW" sz="1600" dirty="0" smtClean="0"/>
              <a:t>[(11 mod 8) </a:t>
            </a:r>
            <a:r>
              <a:rPr lang="en-US" altLang="zh-TW" sz="1600" dirty="0" smtClean="0">
                <a:sym typeface="Symbol" pitchFamily="18" charset="2"/>
              </a:rPr>
              <a:t></a:t>
            </a:r>
            <a:r>
              <a:rPr lang="en-US" altLang="zh-TW" sz="1600" dirty="0" smtClean="0"/>
              <a:t> (15 mod 8)] mod 8</a:t>
            </a:r>
            <a:endParaRPr lang="en-US" altLang="zh-TW" sz="1600" i="1" dirty="0" smtClean="0"/>
          </a:p>
          <a:p>
            <a:pPr eaLnBrk="1" hangingPunct="1">
              <a:buFont typeface="Wingdings" pitchFamily="2" charset="2"/>
              <a:buNone/>
              <a:defRPr/>
            </a:pPr>
            <a:r>
              <a:rPr lang="en-US" altLang="zh-TW" sz="1600" dirty="0" smtClean="0"/>
              <a:t>	 	= (11</a:t>
            </a:r>
            <a:r>
              <a:rPr lang="en-US" altLang="zh-TW" sz="1600" i="1" dirty="0" smtClean="0"/>
              <a:t> </a:t>
            </a:r>
            <a:r>
              <a:rPr lang="en-US" altLang="zh-TW" sz="1600" dirty="0" smtClean="0">
                <a:sym typeface="Symbol" pitchFamily="18" charset="2"/>
              </a:rPr>
              <a:t></a:t>
            </a:r>
            <a:r>
              <a:rPr lang="en-US" altLang="zh-TW" sz="1600" dirty="0" smtClean="0"/>
              <a:t> 15) mod 8</a:t>
            </a:r>
            <a:endParaRPr lang="en-US" altLang="zh-TW" sz="1600" i="1" dirty="0" smtClean="0"/>
          </a:p>
          <a:p>
            <a:pPr eaLnBrk="1" hangingPunct="1">
              <a:buFont typeface="Wingdings" pitchFamily="2" charset="2"/>
              <a:buNone/>
              <a:defRPr/>
            </a:pPr>
            <a:r>
              <a:rPr lang="en-US" altLang="zh-TW" sz="1600" dirty="0" smtClean="0">
                <a:solidFill>
                  <a:srgbClr val="FF217B"/>
                </a:solidFill>
              </a:rPr>
              <a:t>	3. </a:t>
            </a:r>
            <a:r>
              <a:rPr lang="en-US" altLang="zh-TW" sz="1600" dirty="0" smtClean="0"/>
              <a:t>[(11 mod 8) </a:t>
            </a:r>
            <a:r>
              <a:rPr lang="en-US" altLang="zh-TW" sz="1600" dirty="0" smtClean="0">
                <a:sym typeface="Symbol" pitchFamily="18" charset="2"/>
              </a:rPr>
              <a:t></a:t>
            </a:r>
            <a:r>
              <a:rPr lang="en-US" altLang="zh-TW" sz="1600" dirty="0" smtClean="0"/>
              <a:t> (15 mod 8)] mod 8 </a:t>
            </a:r>
          </a:p>
          <a:p>
            <a:pPr eaLnBrk="1" hangingPunct="1">
              <a:buFont typeface="Wingdings" pitchFamily="2" charset="2"/>
              <a:buNone/>
              <a:defRPr/>
            </a:pPr>
            <a:r>
              <a:rPr lang="en-US" altLang="zh-TW" sz="1600" dirty="0" smtClean="0"/>
              <a:t>		= (11 </a:t>
            </a:r>
            <a:r>
              <a:rPr lang="en-US" altLang="zh-TW" sz="1600" dirty="0" smtClean="0">
                <a:sym typeface="Symbol" pitchFamily="18" charset="2"/>
              </a:rPr>
              <a:t></a:t>
            </a:r>
            <a:r>
              <a:rPr lang="en-US" altLang="zh-TW" sz="1600" dirty="0" smtClean="0"/>
              <a:t> 15) mod 8</a:t>
            </a:r>
            <a:endParaRPr lang="zh-TW" altLang="en-US" sz="1600" dirty="0" smtClean="0"/>
          </a:p>
          <a:p>
            <a:pPr fontAlgn="auto">
              <a:spcAft>
                <a:spcPts val="0"/>
              </a:spcAft>
              <a:buFont typeface="Arial" pitchFamily="34" charset="0"/>
              <a:buChar char="•"/>
              <a:defRPr/>
            </a:pPr>
            <a:endParaRPr lang="en-US" sz="1600" dirty="0" smtClean="0"/>
          </a:p>
        </p:txBody>
      </p:sp>
      <p:sp>
        <p:nvSpPr>
          <p:cNvPr id="8195" name="Slide Number Placeholder 3"/>
          <p:cNvSpPr>
            <a:spLocks noGrp="1"/>
          </p:cNvSpPr>
          <p:nvPr>
            <p:ph type="sldNum" sz="quarter" idx="12"/>
          </p:nvPr>
        </p:nvSpPr>
        <p:spPr>
          <a:noFill/>
        </p:spPr>
        <p:txBody>
          <a:bodyPr/>
          <a:lstStyle/>
          <a:p>
            <a:fld id="{6B7B637E-2FB2-4A4B-8349-14F8A2D9A750}" type="slidenum">
              <a:rPr lang="en-US" smtClean="0">
                <a:latin typeface="Times New Roman" pitchFamily="18" charset="0"/>
              </a:rPr>
              <a:pPr/>
              <a:t>6</a:t>
            </a:fld>
            <a:endParaRPr lang="en-US" smtClean="0">
              <a:latin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9218" name="Content Placeholder 2"/>
          <p:cNvSpPr>
            <a:spLocks noGrp="1"/>
          </p:cNvSpPr>
          <p:nvPr>
            <p:ph idx="1"/>
          </p:nvPr>
        </p:nvSpPr>
        <p:spPr/>
        <p:txBody>
          <a:bodyPr>
            <a:normAutofit fontScale="92500" lnSpcReduction="10000"/>
          </a:bodyPr>
          <a:lstStyle/>
          <a:p>
            <a:pPr>
              <a:buFont typeface="Arial" charset="0"/>
              <a:buNone/>
            </a:pPr>
            <a:r>
              <a:rPr lang="en-US" sz="2800" dirty="0" smtClean="0"/>
              <a:t>we demonstrate the first property. </a:t>
            </a:r>
          </a:p>
          <a:p>
            <a:pPr>
              <a:buFont typeface="Arial" charset="0"/>
              <a:buNone/>
            </a:pPr>
            <a:r>
              <a:rPr lang="en-US" sz="2800" dirty="0" smtClean="0"/>
              <a:t>Define (a mod n) = </a:t>
            </a:r>
            <a:r>
              <a:rPr lang="en-US" sz="2800" dirty="0" err="1" smtClean="0"/>
              <a:t>r</a:t>
            </a:r>
            <a:r>
              <a:rPr lang="en-US" sz="2800" baseline="-25000" dirty="0" err="1" smtClean="0"/>
              <a:t>a</a:t>
            </a:r>
            <a:r>
              <a:rPr lang="en-US" sz="2800" dirty="0" smtClean="0"/>
              <a:t> and (b mod n) = </a:t>
            </a:r>
            <a:r>
              <a:rPr lang="en-US" sz="2800" dirty="0" err="1" smtClean="0"/>
              <a:t>r</a:t>
            </a:r>
            <a:r>
              <a:rPr lang="en-US" sz="2800" baseline="-25000" dirty="0" err="1" smtClean="0"/>
              <a:t>b</a:t>
            </a:r>
            <a:r>
              <a:rPr lang="en-US" sz="2800" dirty="0" smtClean="0"/>
              <a:t>. </a:t>
            </a:r>
          </a:p>
          <a:p>
            <a:pPr>
              <a:buFont typeface="Arial" charset="0"/>
              <a:buNone/>
            </a:pPr>
            <a:r>
              <a:rPr lang="en-US" sz="2800" dirty="0" smtClean="0"/>
              <a:t>Then we can write</a:t>
            </a:r>
          </a:p>
          <a:p>
            <a:pPr>
              <a:buFont typeface="Arial" charset="0"/>
              <a:buNone/>
            </a:pPr>
            <a:r>
              <a:rPr lang="en-US" sz="2800" dirty="0" smtClean="0"/>
              <a:t> a = </a:t>
            </a:r>
            <a:r>
              <a:rPr lang="en-US" sz="2800" dirty="0" err="1" smtClean="0"/>
              <a:t>r</a:t>
            </a:r>
            <a:r>
              <a:rPr lang="en-US" sz="2800" baseline="-25000" dirty="0" err="1" smtClean="0"/>
              <a:t>a</a:t>
            </a:r>
            <a:r>
              <a:rPr lang="en-US" sz="2800" dirty="0" smtClean="0"/>
              <a:t> + jn for some integer j and b = </a:t>
            </a:r>
            <a:r>
              <a:rPr lang="en-US" sz="2800" dirty="0" err="1" smtClean="0"/>
              <a:t>r</a:t>
            </a:r>
            <a:r>
              <a:rPr lang="en-US" sz="2800" baseline="-25000" dirty="0" err="1" smtClean="0"/>
              <a:t>b</a:t>
            </a:r>
            <a:r>
              <a:rPr lang="en-US" sz="2800" dirty="0" smtClean="0"/>
              <a:t> + </a:t>
            </a:r>
            <a:r>
              <a:rPr lang="en-US" sz="2800" dirty="0" err="1" smtClean="0"/>
              <a:t>kn</a:t>
            </a:r>
            <a:r>
              <a:rPr lang="en-US" sz="2800" dirty="0" smtClean="0"/>
              <a:t> for some integer k. Then</a:t>
            </a:r>
          </a:p>
          <a:p>
            <a:pPr>
              <a:buFont typeface="Arial" charset="0"/>
              <a:buNone/>
            </a:pPr>
            <a:r>
              <a:rPr lang="en-US" sz="2800" dirty="0" smtClean="0"/>
              <a:t>(a + b) mod n = (</a:t>
            </a:r>
            <a:r>
              <a:rPr lang="en-US" sz="2800" dirty="0" err="1" smtClean="0"/>
              <a:t>r</a:t>
            </a:r>
            <a:r>
              <a:rPr lang="en-US" sz="2800" baseline="-25000" dirty="0" err="1" smtClean="0"/>
              <a:t>a</a:t>
            </a:r>
            <a:r>
              <a:rPr lang="en-US" sz="2800" dirty="0" smtClean="0"/>
              <a:t> + jn + </a:t>
            </a:r>
            <a:r>
              <a:rPr lang="en-US" sz="2800" dirty="0" err="1" smtClean="0"/>
              <a:t>r</a:t>
            </a:r>
            <a:r>
              <a:rPr lang="en-US" sz="2800" baseline="-25000" dirty="0" err="1" smtClean="0"/>
              <a:t>b</a:t>
            </a:r>
            <a:r>
              <a:rPr lang="en-US" sz="2800" dirty="0" smtClean="0"/>
              <a:t> + </a:t>
            </a:r>
            <a:r>
              <a:rPr lang="en-US" sz="2800" dirty="0" err="1" smtClean="0"/>
              <a:t>kn</a:t>
            </a:r>
            <a:r>
              <a:rPr lang="en-US" sz="2800" dirty="0" smtClean="0"/>
              <a:t>) mod n</a:t>
            </a:r>
          </a:p>
          <a:p>
            <a:pPr>
              <a:buFont typeface="Arial" charset="0"/>
              <a:buNone/>
            </a:pPr>
            <a:r>
              <a:rPr lang="en-US" sz="2800" dirty="0" smtClean="0"/>
              <a:t>			   = (</a:t>
            </a:r>
            <a:r>
              <a:rPr lang="en-US" sz="2800" dirty="0" err="1" smtClean="0"/>
              <a:t>r</a:t>
            </a:r>
            <a:r>
              <a:rPr lang="en-US" sz="2800" baseline="-25000" dirty="0" err="1" smtClean="0"/>
              <a:t>a</a:t>
            </a:r>
            <a:r>
              <a:rPr lang="en-US" sz="2800" dirty="0" smtClean="0"/>
              <a:t> + </a:t>
            </a:r>
            <a:r>
              <a:rPr lang="en-US" sz="2800" dirty="0" err="1" smtClean="0"/>
              <a:t>r</a:t>
            </a:r>
            <a:r>
              <a:rPr lang="en-US" sz="2800" baseline="-25000" dirty="0" err="1" smtClean="0"/>
              <a:t>b</a:t>
            </a:r>
            <a:r>
              <a:rPr lang="en-US" sz="2800" dirty="0" smtClean="0"/>
              <a:t> + (k + j)n) mod n</a:t>
            </a:r>
          </a:p>
          <a:p>
            <a:pPr>
              <a:buFont typeface="Arial" charset="0"/>
              <a:buNone/>
            </a:pPr>
            <a:r>
              <a:rPr lang="en-US" sz="2800" dirty="0" smtClean="0"/>
              <a:t>			   = (</a:t>
            </a:r>
            <a:r>
              <a:rPr lang="en-US" sz="2800" dirty="0" err="1" smtClean="0"/>
              <a:t>r</a:t>
            </a:r>
            <a:r>
              <a:rPr lang="en-US" sz="2800" baseline="-25000" dirty="0" err="1" smtClean="0"/>
              <a:t>a</a:t>
            </a:r>
            <a:r>
              <a:rPr lang="en-US" sz="2800" dirty="0" smtClean="0"/>
              <a:t> + </a:t>
            </a:r>
            <a:r>
              <a:rPr lang="en-US" sz="2800" dirty="0" err="1" smtClean="0"/>
              <a:t>r</a:t>
            </a:r>
            <a:r>
              <a:rPr lang="en-US" sz="2800" baseline="-25000" dirty="0" err="1" smtClean="0"/>
              <a:t>b</a:t>
            </a:r>
            <a:r>
              <a:rPr lang="en-US" sz="2800" dirty="0" smtClean="0"/>
              <a:t>) mod n</a:t>
            </a:r>
          </a:p>
          <a:p>
            <a:pPr>
              <a:buFont typeface="Arial" charset="0"/>
              <a:buNone/>
            </a:pPr>
            <a:r>
              <a:rPr lang="en-US" sz="2800" dirty="0" smtClean="0"/>
              <a:t>			   = [(a mod n) + (b mod n)] mod n</a:t>
            </a:r>
          </a:p>
          <a:p>
            <a:pPr>
              <a:buFont typeface="Arial" charset="0"/>
              <a:buNone/>
            </a:pPr>
            <a:endParaRPr lang="en-US" sz="2800" dirty="0" smtClean="0"/>
          </a:p>
          <a:p>
            <a:pPr>
              <a:buFont typeface="Arial" charset="0"/>
              <a:buNone/>
            </a:pPr>
            <a:endParaRPr lang="en-US" sz="2800" dirty="0" smtClean="0"/>
          </a:p>
        </p:txBody>
      </p:sp>
      <p:sp>
        <p:nvSpPr>
          <p:cNvPr id="9219" name="Slide Number Placeholder 2"/>
          <p:cNvSpPr>
            <a:spLocks noGrp="1"/>
          </p:cNvSpPr>
          <p:nvPr>
            <p:ph type="sldNum" sz="quarter" idx="12"/>
          </p:nvPr>
        </p:nvSpPr>
        <p:spPr>
          <a:noFill/>
        </p:spPr>
        <p:txBody>
          <a:bodyPr/>
          <a:lstStyle/>
          <a:p>
            <a:fld id="{B60A3D6E-C5EF-4892-818F-4F65A768C766}" type="slidenum">
              <a:rPr lang="en-US" smtClean="0">
                <a:latin typeface="Times New Roman" pitchFamily="18" charset="0"/>
              </a:rPr>
              <a:pPr/>
              <a:t>7</a:t>
            </a:fld>
            <a:endParaRPr lang="en-US" smtClean="0">
              <a:latin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10242" name="Content Placeholder 2"/>
          <p:cNvSpPr>
            <a:spLocks noGrp="1"/>
          </p:cNvSpPr>
          <p:nvPr>
            <p:ph idx="1"/>
          </p:nvPr>
        </p:nvSpPr>
        <p:spPr/>
        <p:txBody>
          <a:bodyPr/>
          <a:lstStyle/>
          <a:p>
            <a:pPr>
              <a:buFont typeface="Arial" charset="0"/>
              <a:buNone/>
            </a:pPr>
            <a:r>
              <a:rPr lang="en-US" sz="2400" dirty="0" smtClean="0"/>
              <a:t>Define the set Z</a:t>
            </a:r>
            <a:r>
              <a:rPr lang="en-US" sz="2400" baseline="-25000" dirty="0" smtClean="0"/>
              <a:t>n</a:t>
            </a:r>
            <a:r>
              <a:rPr lang="en-US" sz="2400" dirty="0" smtClean="0"/>
              <a:t> as the set of nonnegative integers less than n:</a:t>
            </a:r>
          </a:p>
          <a:p>
            <a:pPr>
              <a:buFont typeface="Arial" charset="0"/>
              <a:buNone/>
            </a:pPr>
            <a:r>
              <a:rPr lang="en-US" sz="2400" dirty="0" smtClean="0"/>
              <a:t>		Z</a:t>
            </a:r>
            <a:r>
              <a:rPr lang="en-US" sz="2400" baseline="-25000" dirty="0" smtClean="0"/>
              <a:t>n</a:t>
            </a:r>
            <a:r>
              <a:rPr lang="en-US" sz="2400" dirty="0" smtClean="0"/>
              <a:t> = {0, 1… (n-1)}</a:t>
            </a:r>
          </a:p>
          <a:p>
            <a:pPr>
              <a:buFont typeface="Arial" charset="0"/>
              <a:buNone/>
            </a:pPr>
            <a:r>
              <a:rPr lang="en-US" sz="2400" dirty="0" smtClean="0"/>
              <a:t>This is referred to as the </a:t>
            </a:r>
            <a:r>
              <a:rPr lang="en-US" sz="2400" b="1" dirty="0" smtClean="0"/>
              <a:t>set of residues, </a:t>
            </a:r>
            <a:r>
              <a:rPr lang="en-US" sz="2400" dirty="0" smtClean="0"/>
              <a:t>or </a:t>
            </a:r>
            <a:r>
              <a:rPr lang="en-US" sz="2400" b="1" dirty="0" smtClean="0"/>
              <a:t>residue classes </a:t>
            </a:r>
            <a:r>
              <a:rPr lang="en-US" sz="2400" dirty="0" smtClean="0"/>
              <a:t>modulo n. to be more precise, each integer in Z</a:t>
            </a:r>
            <a:r>
              <a:rPr lang="en-US" sz="2400" baseline="-25000" dirty="0" smtClean="0"/>
              <a:t>n</a:t>
            </a:r>
            <a:r>
              <a:rPr lang="en-US" sz="2400" dirty="0" smtClean="0"/>
              <a:t> represents a residue class.</a:t>
            </a:r>
          </a:p>
          <a:p>
            <a:endParaRPr lang="en-US" sz="2400" dirty="0" smtClean="0"/>
          </a:p>
        </p:txBody>
      </p:sp>
      <p:sp>
        <p:nvSpPr>
          <p:cNvPr id="10244" name="Slide Number Placeholder 3"/>
          <p:cNvSpPr>
            <a:spLocks noGrp="1"/>
          </p:cNvSpPr>
          <p:nvPr>
            <p:ph type="sldNum" sz="quarter" idx="12"/>
          </p:nvPr>
        </p:nvSpPr>
        <p:spPr>
          <a:noFill/>
        </p:spPr>
        <p:txBody>
          <a:bodyPr/>
          <a:lstStyle/>
          <a:p>
            <a:fld id="{BA4DEBAD-130B-4259-9E6D-4788FA211EA7}" type="slidenum">
              <a:rPr lang="en-US" smtClean="0">
                <a:latin typeface="Times New Roman" pitchFamily="18" charset="0"/>
              </a:rPr>
              <a:pPr/>
              <a:t>8</a:t>
            </a:fld>
            <a:endParaRPr lang="en-US" smtClean="0">
              <a:latin typeface="Times New Roman" pitchFamily="18" charset="0"/>
            </a:endParaRPr>
          </a:p>
        </p:txBody>
      </p:sp>
      <p:sp>
        <p:nvSpPr>
          <p:cNvPr id="10243" name="Text Box 2"/>
          <p:cNvSpPr txBox="1">
            <a:spLocks noChangeArrowheads="1"/>
          </p:cNvSpPr>
          <p:nvPr/>
        </p:nvSpPr>
        <p:spPr bwMode="auto">
          <a:xfrm>
            <a:off x="784352" y="3877056"/>
            <a:ext cx="10785856" cy="1978152"/>
          </a:xfrm>
          <a:prstGeom prst="rect">
            <a:avLst/>
          </a:prstGeom>
          <a:solidFill>
            <a:srgbClr val="C0C0C0">
              <a:alpha val="30196"/>
            </a:srgbClr>
          </a:solidFill>
          <a:ln w="9525">
            <a:solidFill>
              <a:srgbClr val="000000"/>
            </a:solidFill>
            <a:miter lim="800000"/>
            <a:headEnd/>
            <a:tailEnd/>
          </a:ln>
        </p:spPr>
        <p:txBody>
          <a:bodyPr/>
          <a:lstStyle/>
          <a:p>
            <a:pPr>
              <a:spcAft>
                <a:spcPts val="1000"/>
              </a:spcAft>
            </a:pPr>
            <a:r>
              <a:rPr lang="en-US" sz="1400" b="1">
                <a:latin typeface="Calibri" pitchFamily="34" charset="0"/>
              </a:rPr>
              <a:t>However, if we take a = 5 and n = 8, whose only common factor is 1,</a:t>
            </a:r>
          </a:p>
          <a:p>
            <a:pPr>
              <a:spcAft>
                <a:spcPts val="1000"/>
              </a:spcAft>
            </a:pPr>
            <a:endParaRPr lang="en-US" sz="1600" b="1"/>
          </a:p>
          <a:p>
            <a:pPr>
              <a:spcAft>
                <a:spcPts val="1000"/>
              </a:spcAft>
            </a:pPr>
            <a:r>
              <a:rPr lang="en-US" sz="1400" b="1">
                <a:latin typeface="Calibri" pitchFamily="34" charset="0"/>
              </a:rPr>
              <a:t>Z</a:t>
            </a:r>
            <a:r>
              <a:rPr lang="en-US" sz="1400" b="1" baseline="-25000">
                <a:latin typeface="Calibri" pitchFamily="34" charset="0"/>
              </a:rPr>
              <a:t>8</a:t>
            </a:r>
            <a:r>
              <a:rPr lang="en-US" sz="1400" b="1">
                <a:latin typeface="Calibri" pitchFamily="34" charset="0"/>
              </a:rPr>
              <a:t> 		0	1	2	3	4	5	6	7</a:t>
            </a:r>
          </a:p>
          <a:p>
            <a:pPr>
              <a:spcAft>
                <a:spcPts val="1000"/>
              </a:spcAft>
            </a:pPr>
            <a:r>
              <a:rPr lang="en-US" sz="1400" b="1">
                <a:latin typeface="Calibri" pitchFamily="34" charset="0"/>
              </a:rPr>
              <a:t>Multiply by 5	0	5	10	15	20	25	30	35</a:t>
            </a:r>
          </a:p>
          <a:p>
            <a:pPr>
              <a:spcAft>
                <a:spcPts val="1000"/>
              </a:spcAft>
            </a:pPr>
            <a:r>
              <a:rPr lang="en-US" sz="1400" b="1">
                <a:latin typeface="Calibri" pitchFamily="34" charset="0"/>
              </a:rPr>
              <a:t>Residues		0	5	2	7	4	1	6	3</a:t>
            </a:r>
          </a:p>
          <a:p>
            <a:pPr>
              <a:spcAft>
                <a:spcPts val="1000"/>
              </a:spcAft>
            </a:pPr>
            <a:endParaRPr lang="en-US" sz="1400" b="1"/>
          </a:p>
          <a:p>
            <a:pPr>
              <a:spcAft>
                <a:spcPts val="1000"/>
              </a:spcAft>
            </a:pPr>
            <a:r>
              <a:rPr lang="en-US" sz="1400" b="1">
                <a:latin typeface="Calibri" pitchFamily="34" charset="0"/>
              </a:rPr>
              <a:t>The line of residues contains all the integers in Z</a:t>
            </a:r>
            <a:r>
              <a:rPr lang="en-US" sz="1400" b="1" baseline="-25000">
                <a:latin typeface="Calibri" pitchFamily="34" charset="0"/>
              </a:rPr>
              <a:t>8</a:t>
            </a:r>
            <a:r>
              <a:rPr lang="en-US" sz="1400" b="1">
                <a:latin typeface="Calibri" pitchFamily="34" charset="0"/>
              </a:rPr>
              <a:t>, in a different order.</a:t>
            </a:r>
            <a:endParaRPr lang="en-US" sz="1400" b="1"/>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Euclid’s Algorithm</a:t>
            </a:r>
          </a:p>
        </p:txBody>
      </p:sp>
      <p:sp>
        <p:nvSpPr>
          <p:cNvPr id="3" name="Content Placeholder 2"/>
          <p:cNvSpPr>
            <a:spLocks noGrp="1"/>
          </p:cNvSpPr>
          <p:nvPr>
            <p:ph idx="1"/>
          </p:nvPr>
        </p:nvSpPr>
        <p:spPr/>
        <p:txBody>
          <a:bodyPr rtlCol="0">
            <a:normAutofit/>
          </a:bodyPr>
          <a:lstStyle/>
          <a:p>
            <a:pPr algn="just" fontAlgn="auto">
              <a:spcAft>
                <a:spcPts val="0"/>
              </a:spcAft>
              <a:buFont typeface="Arial" pitchFamily="34" charset="0"/>
              <a:buNone/>
              <a:defRPr/>
            </a:pPr>
            <a:r>
              <a:rPr lang="en-US" dirty="0" smtClean="0"/>
              <a:t>One of the basic techniques of number theory is Euclid’s algorithm, which is a simple procedure for determining the greatest common divisor of two positive integers.</a:t>
            </a:r>
          </a:p>
          <a:p>
            <a:pPr algn="just" fontAlgn="auto">
              <a:spcAft>
                <a:spcPts val="0"/>
              </a:spcAft>
              <a:buFont typeface="Arial" pitchFamily="34" charset="0"/>
              <a:buNone/>
              <a:defRPr/>
            </a:pPr>
            <a:r>
              <a:rPr lang="en-US" b="1" dirty="0" smtClean="0"/>
              <a:t>Greatest Common Divisor</a:t>
            </a:r>
          </a:p>
          <a:p>
            <a:pPr algn="just" fontAlgn="auto">
              <a:spcAft>
                <a:spcPts val="0"/>
              </a:spcAft>
              <a:buFont typeface="Arial" pitchFamily="34" charset="0"/>
              <a:buNone/>
              <a:defRPr/>
            </a:pPr>
            <a:r>
              <a:rPr lang="en-US" dirty="0" smtClean="0"/>
              <a:t>We will use the notation </a:t>
            </a:r>
            <a:r>
              <a:rPr lang="en-US" dirty="0" err="1" smtClean="0"/>
              <a:t>gcd</a:t>
            </a:r>
            <a:r>
              <a:rPr lang="en-US" dirty="0" smtClean="0"/>
              <a:t>(</a:t>
            </a:r>
            <a:r>
              <a:rPr lang="en-US" dirty="0" err="1" smtClean="0"/>
              <a:t>a,b</a:t>
            </a:r>
            <a:r>
              <a:rPr lang="en-US" dirty="0" smtClean="0"/>
              <a:t>) to mean the </a:t>
            </a:r>
            <a:r>
              <a:rPr lang="en-US" b="1" dirty="0" smtClean="0"/>
              <a:t>greatest common divisor </a:t>
            </a:r>
            <a:r>
              <a:rPr lang="en-US" dirty="0" smtClean="0"/>
              <a:t>of a and b.</a:t>
            </a:r>
          </a:p>
          <a:p>
            <a:pPr algn="just" fontAlgn="auto">
              <a:spcAft>
                <a:spcPts val="0"/>
              </a:spcAft>
              <a:buFont typeface="Arial" pitchFamily="34" charset="0"/>
              <a:buNone/>
              <a:defRPr/>
            </a:pPr>
            <a:r>
              <a:rPr lang="en-US" dirty="0" smtClean="0"/>
              <a:t>Definition is the following:</a:t>
            </a:r>
          </a:p>
          <a:p>
            <a:pPr algn="just" fontAlgn="auto">
              <a:spcAft>
                <a:spcPts val="0"/>
              </a:spcAft>
              <a:buFont typeface="Arial" pitchFamily="34" charset="0"/>
              <a:buNone/>
              <a:defRPr/>
            </a:pPr>
            <a:r>
              <a:rPr lang="en-US" dirty="0" smtClean="0"/>
              <a:t>		</a:t>
            </a:r>
            <a:r>
              <a:rPr lang="en-US" dirty="0" err="1" smtClean="0"/>
              <a:t>gcd</a:t>
            </a:r>
            <a:r>
              <a:rPr lang="en-US" dirty="0" smtClean="0"/>
              <a:t>(a, b) = max[k, such that </a:t>
            </a:r>
            <a:r>
              <a:rPr lang="en-US" dirty="0" err="1" smtClean="0"/>
              <a:t>k|a</a:t>
            </a:r>
            <a:r>
              <a:rPr lang="en-US" dirty="0" smtClean="0"/>
              <a:t> and </a:t>
            </a:r>
            <a:r>
              <a:rPr lang="en-US" dirty="0" err="1" smtClean="0"/>
              <a:t>k|b</a:t>
            </a:r>
            <a:r>
              <a:rPr lang="en-US" dirty="0" smtClean="0"/>
              <a:t>]</a:t>
            </a:r>
          </a:p>
          <a:p>
            <a:pPr algn="just" fontAlgn="auto">
              <a:spcAft>
                <a:spcPts val="0"/>
              </a:spcAft>
              <a:buFont typeface="Arial" pitchFamily="34" charset="0"/>
              <a:buNone/>
              <a:defRPr/>
            </a:pPr>
            <a:r>
              <a:rPr lang="en-US" dirty="0" smtClean="0"/>
              <a:t>		</a:t>
            </a:r>
            <a:r>
              <a:rPr lang="en-US" dirty="0" err="1" smtClean="0"/>
              <a:t>gcd</a:t>
            </a:r>
            <a:r>
              <a:rPr lang="en-US" dirty="0" smtClean="0"/>
              <a:t>(60,24) = 12</a:t>
            </a:r>
          </a:p>
          <a:p>
            <a:pPr fontAlgn="auto">
              <a:spcAft>
                <a:spcPts val="0"/>
              </a:spcAft>
              <a:buFont typeface="Arial" pitchFamily="34" charset="0"/>
              <a:buChar char="•"/>
              <a:defRPr/>
            </a:pPr>
            <a:endParaRPr lang="en-US" dirty="0" smtClean="0"/>
          </a:p>
        </p:txBody>
      </p:sp>
      <p:sp>
        <p:nvSpPr>
          <p:cNvPr id="11268" name="Slide Number Placeholder 3"/>
          <p:cNvSpPr>
            <a:spLocks noGrp="1"/>
          </p:cNvSpPr>
          <p:nvPr>
            <p:ph type="sldNum" sz="quarter" idx="12"/>
          </p:nvPr>
        </p:nvSpPr>
        <p:spPr>
          <a:noFill/>
        </p:spPr>
        <p:txBody>
          <a:bodyPr/>
          <a:lstStyle/>
          <a:p>
            <a:fld id="{FA706AB1-941C-4B9D-827E-6CD333053625}" type="slidenum">
              <a:rPr lang="en-US" smtClean="0">
                <a:latin typeface="Times New Roman" pitchFamily="18" charset="0"/>
              </a:rPr>
              <a:pPr/>
              <a:t>9</a:t>
            </a:fld>
            <a:endParaRPr lang="en-US" smtClean="0">
              <a:latin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4245</TotalTime>
  <Words>3090</Words>
  <Application>Microsoft Office PowerPoint</Application>
  <PresentationFormat>Custom</PresentationFormat>
  <Paragraphs>458</Paragraphs>
  <Slides>55</Slides>
  <Notes>1</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Retrospect</vt:lpstr>
      <vt:lpstr>COMPUTER  SECURITY</vt:lpstr>
      <vt:lpstr>INTRODUCTION TO NUMBER THEORY</vt:lpstr>
      <vt:lpstr>INTRODUCTION TO NUMBER THEORY</vt:lpstr>
      <vt:lpstr>Properties of the Modulo Operator</vt:lpstr>
      <vt:lpstr>Slide 5</vt:lpstr>
      <vt:lpstr>Modular arithmetic exhibits the following properties:</vt:lpstr>
      <vt:lpstr>Slide 7</vt:lpstr>
      <vt:lpstr>Slide 8</vt:lpstr>
      <vt:lpstr>Euclid’s Algorithm</vt:lpstr>
      <vt:lpstr>Slide 10</vt:lpstr>
      <vt:lpstr>Slide 11</vt:lpstr>
      <vt:lpstr>Finding the Greatest Common Divisor ( GCD )</vt:lpstr>
      <vt:lpstr>Slide 13</vt:lpstr>
      <vt:lpstr>Slide 14</vt:lpstr>
      <vt:lpstr>Two theorems that play important roles in public-key cryptography  are Fermat’s theorem and Euler’s theorem.</vt:lpstr>
      <vt:lpstr>Slide 16</vt:lpstr>
      <vt:lpstr>Slide 17</vt:lpstr>
      <vt:lpstr>ap ≡ a mod p</vt:lpstr>
      <vt:lpstr>Euler’s Totient Function</vt:lpstr>
      <vt:lpstr>Slide 20</vt:lpstr>
      <vt:lpstr>2 Euler’s theorem</vt:lpstr>
      <vt:lpstr>Euler’s theorem states that for every a and n that are relatively prime:         aΦ(n) ≡ 1 mod n  </vt:lpstr>
      <vt:lpstr>Slide 23</vt:lpstr>
      <vt:lpstr>Slide 24</vt:lpstr>
      <vt:lpstr> Public key cryptography</vt:lpstr>
      <vt:lpstr>The briefcase example</vt:lpstr>
      <vt:lpstr>The briefcase example</vt:lpstr>
      <vt:lpstr>Desirable properties</vt:lpstr>
      <vt:lpstr>Public key blueprint</vt:lpstr>
      <vt:lpstr>Example</vt:lpstr>
      <vt:lpstr>Slide 31</vt:lpstr>
      <vt:lpstr>Design of a public key algorithm</vt:lpstr>
      <vt:lpstr>One way functions</vt:lpstr>
      <vt:lpstr>OWF: Multiplying two primes</vt:lpstr>
      <vt:lpstr>OWF: Multiplying two primes</vt:lpstr>
      <vt:lpstr>OWF: Modular exponentiation</vt:lpstr>
      <vt:lpstr>OWF: Modular exponentiation</vt:lpstr>
      <vt:lpstr>Suitable OWFs</vt:lpstr>
      <vt:lpstr> RSA</vt:lpstr>
      <vt:lpstr>RSA</vt:lpstr>
      <vt:lpstr>Setting up RSA</vt:lpstr>
      <vt:lpstr>Computing the private key</vt:lpstr>
      <vt:lpstr>Computing the private key</vt:lpstr>
      <vt:lpstr>Choosing  e</vt:lpstr>
      <vt:lpstr>Setting up RSA: example</vt:lpstr>
      <vt:lpstr>Encryption and decryption</vt:lpstr>
      <vt:lpstr>Encryption and decryption: example</vt:lpstr>
      <vt:lpstr>Slide 48</vt:lpstr>
      <vt:lpstr>Example - RSA</vt:lpstr>
      <vt:lpstr>Example</vt:lpstr>
      <vt:lpstr>Example:</vt:lpstr>
      <vt:lpstr>Example</vt:lpstr>
      <vt:lpstr>Security of RSA</vt:lpstr>
      <vt:lpstr>Decrypting ciphertext without the key</vt:lpstr>
      <vt:lpstr>RSA security 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Distributed Denial of Service: Taxonomies of Attacks, Tools and Countermeasures</dc:title>
  <dc:creator>sirak tadesse</dc:creator>
  <cp:lastModifiedBy>PADAMAJA</cp:lastModifiedBy>
  <cp:revision>423</cp:revision>
  <dcterms:created xsi:type="dcterms:W3CDTF">2017-06-06T04:56:39Z</dcterms:created>
  <dcterms:modified xsi:type="dcterms:W3CDTF">2020-06-03T06:15:08Z</dcterms:modified>
</cp:coreProperties>
</file>