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9"/>
  </p:notes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319" r:id="rId14"/>
    <p:sldId id="321" r:id="rId15"/>
    <p:sldId id="322" r:id="rId16"/>
    <p:sldId id="301" r:id="rId17"/>
    <p:sldId id="302" r:id="rId18"/>
    <p:sldId id="323" r:id="rId19"/>
    <p:sldId id="304" r:id="rId20"/>
    <p:sldId id="305" r:id="rId21"/>
    <p:sldId id="306" r:id="rId22"/>
    <p:sldId id="307" r:id="rId23"/>
    <p:sldId id="308" r:id="rId24"/>
    <p:sldId id="309" r:id="rId25"/>
    <p:sldId id="310" r:id="rId26"/>
    <p:sldId id="311" r:id="rId27"/>
    <p:sldId id="317" r:id="rId28"/>
    <p:sldId id="324" r:id="rId29"/>
    <p:sldId id="325" r:id="rId30"/>
    <p:sldId id="326" r:id="rId31"/>
    <p:sldId id="327" r:id="rId32"/>
    <p:sldId id="328"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94103" autoAdjust="0"/>
  </p:normalViewPr>
  <p:slideViewPr>
    <p:cSldViewPr snapToGrid="0">
      <p:cViewPr varScale="1">
        <p:scale>
          <a:sx n="74" d="100"/>
          <a:sy n="74" d="100"/>
        </p:scale>
        <p:origin x="-12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11257-DBE4-4951-92C5-F7A8C519225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BD37C7E4-46F5-48F3-BA05-3463812C27F5}">
      <dgm:prSet/>
      <dgm:spPr/>
      <dgm:t>
        <a:bodyPr/>
        <a:lstStyle/>
        <a:p>
          <a:pPr rtl="0"/>
          <a:r>
            <a:rPr lang="en-US" b="1" dirty="0" smtClean="0"/>
            <a:t>1. Browser Attacks – 20%</a:t>
          </a:r>
          <a:endParaRPr lang="en-US" dirty="0"/>
        </a:p>
      </dgm:t>
    </dgm:pt>
    <dgm:pt modelId="{0B660428-B652-47E8-BC73-20B5119059BC}" type="parTrans" cxnId="{3E6E4276-8545-4BB8-B8D1-00C23782EC27}">
      <dgm:prSet/>
      <dgm:spPr/>
      <dgm:t>
        <a:bodyPr/>
        <a:lstStyle/>
        <a:p>
          <a:endParaRPr lang="en-US"/>
        </a:p>
      </dgm:t>
    </dgm:pt>
    <dgm:pt modelId="{3A1418C2-D37A-4A6F-8E97-73B4C3490658}" type="sibTrans" cxnId="{3E6E4276-8545-4BB8-B8D1-00C23782EC27}">
      <dgm:prSet/>
      <dgm:spPr/>
      <dgm:t>
        <a:bodyPr/>
        <a:lstStyle/>
        <a:p>
          <a:endParaRPr lang="en-US"/>
        </a:p>
      </dgm:t>
    </dgm:pt>
    <dgm:pt modelId="{A38CD25A-CC22-404A-88D2-38CC6C5F173B}">
      <dgm:prSet/>
      <dgm:spPr/>
      <dgm:t>
        <a:bodyPr/>
        <a:lstStyle/>
        <a:p>
          <a:pPr rtl="0"/>
          <a:r>
            <a:rPr lang="en-US" b="1" dirty="0" smtClean="0"/>
            <a:t>2. Brute Force Attacks – 20%</a:t>
          </a:r>
          <a:endParaRPr lang="en-US" dirty="0"/>
        </a:p>
      </dgm:t>
    </dgm:pt>
    <dgm:pt modelId="{7A2F1F54-8E1C-4B40-B3AA-66DE7D9EA4E3}" type="parTrans" cxnId="{7100829A-FA78-4BC7-8725-3F89AD4F1309}">
      <dgm:prSet/>
      <dgm:spPr/>
      <dgm:t>
        <a:bodyPr/>
        <a:lstStyle/>
        <a:p>
          <a:endParaRPr lang="en-US"/>
        </a:p>
      </dgm:t>
    </dgm:pt>
    <dgm:pt modelId="{9A9CD863-C2CC-4AE4-9270-5856BC037AB0}" type="sibTrans" cxnId="{7100829A-FA78-4BC7-8725-3F89AD4F1309}">
      <dgm:prSet/>
      <dgm:spPr/>
      <dgm:t>
        <a:bodyPr/>
        <a:lstStyle/>
        <a:p>
          <a:endParaRPr lang="en-US"/>
        </a:p>
      </dgm:t>
    </dgm:pt>
    <dgm:pt modelId="{AA29A9A8-314E-4348-A214-07D14E29A4B0}">
      <dgm:prSet/>
      <dgm:spPr/>
      <dgm:t>
        <a:bodyPr/>
        <a:lstStyle/>
        <a:p>
          <a:pPr rtl="0"/>
          <a:r>
            <a:rPr lang="en-US" b="1" dirty="0" smtClean="0"/>
            <a:t>3. Denial-of-Service (</a:t>
          </a:r>
          <a:r>
            <a:rPr lang="en-US" b="1" dirty="0" err="1" smtClean="0"/>
            <a:t>DDoS</a:t>
          </a:r>
          <a:r>
            <a:rPr lang="en-US" b="1" dirty="0" smtClean="0"/>
            <a:t>) Attacks – 15%</a:t>
          </a:r>
          <a:endParaRPr lang="en-US" dirty="0"/>
        </a:p>
      </dgm:t>
    </dgm:pt>
    <dgm:pt modelId="{5B4205E0-BCCC-4F86-A61D-7740DADCF333}" type="parTrans" cxnId="{C6AA935C-92B2-4E76-836B-5FABA0F37073}">
      <dgm:prSet/>
      <dgm:spPr/>
      <dgm:t>
        <a:bodyPr/>
        <a:lstStyle/>
        <a:p>
          <a:endParaRPr lang="en-US"/>
        </a:p>
      </dgm:t>
    </dgm:pt>
    <dgm:pt modelId="{18DD4312-4250-4FB1-82A0-4CE00EF10019}" type="sibTrans" cxnId="{C6AA935C-92B2-4E76-836B-5FABA0F37073}">
      <dgm:prSet/>
      <dgm:spPr/>
      <dgm:t>
        <a:bodyPr/>
        <a:lstStyle/>
        <a:p>
          <a:endParaRPr lang="en-US"/>
        </a:p>
      </dgm:t>
    </dgm:pt>
    <dgm:pt modelId="{C6BE3E89-162D-4199-9E8E-D4FDE49D2423}">
      <dgm:prSet/>
      <dgm:spPr/>
      <dgm:t>
        <a:bodyPr/>
        <a:lstStyle/>
        <a:p>
          <a:pPr rtl="0"/>
          <a:r>
            <a:rPr lang="en-US" b="1" dirty="0" smtClean="0"/>
            <a:t>4. Worm Attacks – 13%</a:t>
          </a:r>
          <a:endParaRPr lang="en-US" dirty="0"/>
        </a:p>
      </dgm:t>
    </dgm:pt>
    <dgm:pt modelId="{EABD576C-1459-4D0C-A0A1-57DDCC857DF2}" type="parTrans" cxnId="{B6D13663-E523-4D24-B20D-E6667C669183}">
      <dgm:prSet/>
      <dgm:spPr/>
      <dgm:t>
        <a:bodyPr/>
        <a:lstStyle/>
        <a:p>
          <a:endParaRPr lang="en-US"/>
        </a:p>
      </dgm:t>
    </dgm:pt>
    <dgm:pt modelId="{5E85B503-EEE6-42F5-BBD9-29C336101AC0}" type="sibTrans" cxnId="{B6D13663-E523-4D24-B20D-E6667C669183}">
      <dgm:prSet/>
      <dgm:spPr/>
      <dgm:t>
        <a:bodyPr/>
        <a:lstStyle/>
        <a:p>
          <a:endParaRPr lang="en-US"/>
        </a:p>
      </dgm:t>
    </dgm:pt>
    <dgm:pt modelId="{292E810A-8AD4-4243-8FA4-ADF4037437AF}">
      <dgm:prSet/>
      <dgm:spPr/>
      <dgm:t>
        <a:bodyPr/>
        <a:lstStyle/>
        <a:p>
          <a:pPr rtl="0"/>
          <a:r>
            <a:rPr lang="en-US" b="1" dirty="0" smtClean="0"/>
            <a:t>5. Malware Attacks – 10%</a:t>
          </a:r>
          <a:endParaRPr lang="en-US" dirty="0"/>
        </a:p>
      </dgm:t>
    </dgm:pt>
    <dgm:pt modelId="{D9EBF06E-3E97-40DC-A983-AA0F8A80B42C}" type="parTrans" cxnId="{F690BC05-FB25-49E9-9F69-732F85F407EF}">
      <dgm:prSet/>
      <dgm:spPr/>
      <dgm:t>
        <a:bodyPr/>
        <a:lstStyle/>
        <a:p>
          <a:endParaRPr lang="en-US"/>
        </a:p>
      </dgm:t>
    </dgm:pt>
    <dgm:pt modelId="{C0EFDDB4-5E23-43CE-BEE1-E50654F46501}" type="sibTrans" cxnId="{F690BC05-FB25-49E9-9F69-732F85F407EF}">
      <dgm:prSet/>
      <dgm:spPr/>
      <dgm:t>
        <a:bodyPr/>
        <a:lstStyle/>
        <a:p>
          <a:endParaRPr lang="en-US"/>
        </a:p>
      </dgm:t>
    </dgm:pt>
    <dgm:pt modelId="{4B022E42-9C01-4E8F-AC53-053669784557}">
      <dgm:prSet/>
      <dgm:spPr/>
      <dgm:t>
        <a:bodyPr/>
        <a:lstStyle/>
        <a:p>
          <a:pPr rtl="0"/>
          <a:r>
            <a:rPr lang="en-US" b="1" dirty="0" smtClean="0"/>
            <a:t>6. Web Attacks – 4%</a:t>
          </a:r>
          <a:endParaRPr lang="en-US" dirty="0"/>
        </a:p>
      </dgm:t>
    </dgm:pt>
    <dgm:pt modelId="{211DB2BB-A815-4291-AE08-85FA750375BF}" type="parTrans" cxnId="{4B54F305-71B0-4AAB-B6B8-6E42950B34A4}">
      <dgm:prSet/>
      <dgm:spPr/>
      <dgm:t>
        <a:bodyPr/>
        <a:lstStyle/>
        <a:p>
          <a:endParaRPr lang="en-US"/>
        </a:p>
      </dgm:t>
    </dgm:pt>
    <dgm:pt modelId="{EBAE3847-632E-4DA9-88C7-BF22F05166D4}" type="sibTrans" cxnId="{4B54F305-71B0-4AAB-B6B8-6E42950B34A4}">
      <dgm:prSet/>
      <dgm:spPr/>
      <dgm:t>
        <a:bodyPr/>
        <a:lstStyle/>
        <a:p>
          <a:endParaRPr lang="en-US"/>
        </a:p>
      </dgm:t>
    </dgm:pt>
    <dgm:pt modelId="{0A293179-56EF-476E-8119-192A73FE37DD}">
      <dgm:prSet/>
      <dgm:spPr/>
      <dgm:t>
        <a:bodyPr/>
        <a:lstStyle/>
        <a:p>
          <a:pPr rtl="0"/>
          <a:r>
            <a:rPr lang="en-US" b="1" dirty="0" smtClean="0"/>
            <a:t>7. Scan Attacks – 4%</a:t>
          </a:r>
          <a:endParaRPr lang="en-US" dirty="0"/>
        </a:p>
      </dgm:t>
    </dgm:pt>
    <dgm:pt modelId="{EE67B174-C8F8-4F97-B28B-EC858469F2FE}" type="parTrans" cxnId="{BE03F1F0-E590-43DC-BB05-2E091E0B162E}">
      <dgm:prSet/>
      <dgm:spPr/>
      <dgm:t>
        <a:bodyPr/>
        <a:lstStyle/>
        <a:p>
          <a:endParaRPr lang="en-US"/>
        </a:p>
      </dgm:t>
    </dgm:pt>
    <dgm:pt modelId="{E8CAABB9-44D0-4531-8BEC-AEFC1852C66E}" type="sibTrans" cxnId="{BE03F1F0-E590-43DC-BB05-2E091E0B162E}">
      <dgm:prSet/>
      <dgm:spPr/>
      <dgm:t>
        <a:bodyPr/>
        <a:lstStyle/>
        <a:p>
          <a:endParaRPr lang="en-US"/>
        </a:p>
      </dgm:t>
    </dgm:pt>
    <dgm:pt modelId="{70DE12EB-F17E-48DD-9716-4C44F69729E4}">
      <dgm:prSet/>
      <dgm:spPr/>
      <dgm:t>
        <a:bodyPr/>
        <a:lstStyle/>
        <a:p>
          <a:pPr rtl="0"/>
          <a:r>
            <a:rPr lang="en-US" b="1" dirty="0" smtClean="0"/>
            <a:t>8. Other Attacks – 14%</a:t>
          </a:r>
          <a:endParaRPr lang="en-US" b="1" dirty="0"/>
        </a:p>
      </dgm:t>
    </dgm:pt>
    <dgm:pt modelId="{A28FF03C-D05D-4598-971C-EC288AF7A879}" type="parTrans" cxnId="{C1DFC8BC-BC01-47B4-9611-122332EA701F}">
      <dgm:prSet/>
      <dgm:spPr/>
      <dgm:t>
        <a:bodyPr/>
        <a:lstStyle/>
        <a:p>
          <a:endParaRPr lang="en-US"/>
        </a:p>
      </dgm:t>
    </dgm:pt>
    <dgm:pt modelId="{43BC3958-2578-44FD-87BE-FCDBECA42C09}" type="sibTrans" cxnId="{C1DFC8BC-BC01-47B4-9611-122332EA701F}">
      <dgm:prSet/>
      <dgm:spPr/>
      <dgm:t>
        <a:bodyPr/>
        <a:lstStyle/>
        <a:p>
          <a:endParaRPr lang="en-US"/>
        </a:p>
      </dgm:t>
    </dgm:pt>
    <dgm:pt modelId="{07FF01CE-6518-43A5-A8F5-A4F03F8C4F16}" type="pres">
      <dgm:prSet presAssocID="{76111257-DBE4-4951-92C5-F7A8C5192252}" presName="linear" presStyleCnt="0">
        <dgm:presLayoutVars>
          <dgm:animLvl val="lvl"/>
          <dgm:resizeHandles val="exact"/>
        </dgm:presLayoutVars>
      </dgm:prSet>
      <dgm:spPr/>
      <dgm:t>
        <a:bodyPr/>
        <a:lstStyle/>
        <a:p>
          <a:endParaRPr lang="en-US"/>
        </a:p>
      </dgm:t>
    </dgm:pt>
    <dgm:pt modelId="{96D135BC-752D-4F74-907A-5BC425EC4B4E}" type="pres">
      <dgm:prSet presAssocID="{BD37C7E4-46F5-48F3-BA05-3463812C27F5}" presName="parentText" presStyleLbl="node1" presStyleIdx="0" presStyleCnt="8">
        <dgm:presLayoutVars>
          <dgm:chMax val="0"/>
          <dgm:bulletEnabled val="1"/>
        </dgm:presLayoutVars>
      </dgm:prSet>
      <dgm:spPr/>
      <dgm:t>
        <a:bodyPr/>
        <a:lstStyle/>
        <a:p>
          <a:endParaRPr lang="en-US"/>
        </a:p>
      </dgm:t>
    </dgm:pt>
    <dgm:pt modelId="{3E710CF0-6845-4DF4-81F3-15F156AAEDBC}" type="pres">
      <dgm:prSet presAssocID="{3A1418C2-D37A-4A6F-8E97-73B4C3490658}" presName="spacer" presStyleCnt="0"/>
      <dgm:spPr/>
    </dgm:pt>
    <dgm:pt modelId="{3DC9DFD0-DDBD-4C5D-9628-80D7576C20B4}" type="pres">
      <dgm:prSet presAssocID="{A38CD25A-CC22-404A-88D2-38CC6C5F173B}" presName="parentText" presStyleLbl="node1" presStyleIdx="1" presStyleCnt="8">
        <dgm:presLayoutVars>
          <dgm:chMax val="0"/>
          <dgm:bulletEnabled val="1"/>
        </dgm:presLayoutVars>
      </dgm:prSet>
      <dgm:spPr/>
      <dgm:t>
        <a:bodyPr/>
        <a:lstStyle/>
        <a:p>
          <a:endParaRPr lang="en-US"/>
        </a:p>
      </dgm:t>
    </dgm:pt>
    <dgm:pt modelId="{27CFC83E-B6EB-46A6-9A15-F34D586C6F99}" type="pres">
      <dgm:prSet presAssocID="{9A9CD863-C2CC-4AE4-9270-5856BC037AB0}" presName="spacer" presStyleCnt="0"/>
      <dgm:spPr/>
    </dgm:pt>
    <dgm:pt modelId="{B594B371-7453-4A9E-BB76-7DF5E353878E}" type="pres">
      <dgm:prSet presAssocID="{AA29A9A8-314E-4348-A214-07D14E29A4B0}" presName="parentText" presStyleLbl="node1" presStyleIdx="2" presStyleCnt="8">
        <dgm:presLayoutVars>
          <dgm:chMax val="0"/>
          <dgm:bulletEnabled val="1"/>
        </dgm:presLayoutVars>
      </dgm:prSet>
      <dgm:spPr/>
      <dgm:t>
        <a:bodyPr/>
        <a:lstStyle/>
        <a:p>
          <a:endParaRPr lang="en-US"/>
        </a:p>
      </dgm:t>
    </dgm:pt>
    <dgm:pt modelId="{B30B558B-297D-4296-9B9B-6E0C08EB2638}" type="pres">
      <dgm:prSet presAssocID="{18DD4312-4250-4FB1-82A0-4CE00EF10019}" presName="spacer" presStyleCnt="0"/>
      <dgm:spPr/>
    </dgm:pt>
    <dgm:pt modelId="{C4DA8D40-9189-437C-A08B-2B1D7B988811}" type="pres">
      <dgm:prSet presAssocID="{C6BE3E89-162D-4199-9E8E-D4FDE49D2423}" presName="parentText" presStyleLbl="node1" presStyleIdx="3" presStyleCnt="8">
        <dgm:presLayoutVars>
          <dgm:chMax val="0"/>
          <dgm:bulletEnabled val="1"/>
        </dgm:presLayoutVars>
      </dgm:prSet>
      <dgm:spPr/>
      <dgm:t>
        <a:bodyPr/>
        <a:lstStyle/>
        <a:p>
          <a:endParaRPr lang="en-US"/>
        </a:p>
      </dgm:t>
    </dgm:pt>
    <dgm:pt modelId="{FFFC929D-7B2F-42D3-B825-5E047FED41D0}" type="pres">
      <dgm:prSet presAssocID="{5E85B503-EEE6-42F5-BBD9-29C336101AC0}" presName="spacer" presStyleCnt="0"/>
      <dgm:spPr/>
    </dgm:pt>
    <dgm:pt modelId="{4AD6C1E5-9254-4ABB-8E49-4B6198CC73A7}" type="pres">
      <dgm:prSet presAssocID="{292E810A-8AD4-4243-8FA4-ADF4037437AF}" presName="parentText" presStyleLbl="node1" presStyleIdx="4" presStyleCnt="8">
        <dgm:presLayoutVars>
          <dgm:chMax val="0"/>
          <dgm:bulletEnabled val="1"/>
        </dgm:presLayoutVars>
      </dgm:prSet>
      <dgm:spPr/>
      <dgm:t>
        <a:bodyPr/>
        <a:lstStyle/>
        <a:p>
          <a:endParaRPr lang="en-US"/>
        </a:p>
      </dgm:t>
    </dgm:pt>
    <dgm:pt modelId="{5C53A8E1-5259-49DD-A0A2-AC3E1DA8205D}" type="pres">
      <dgm:prSet presAssocID="{C0EFDDB4-5E23-43CE-BEE1-E50654F46501}" presName="spacer" presStyleCnt="0"/>
      <dgm:spPr/>
    </dgm:pt>
    <dgm:pt modelId="{E0DFB4FC-535F-4DB4-B299-EC2D06D716ED}" type="pres">
      <dgm:prSet presAssocID="{4B022E42-9C01-4E8F-AC53-053669784557}" presName="parentText" presStyleLbl="node1" presStyleIdx="5" presStyleCnt="8">
        <dgm:presLayoutVars>
          <dgm:chMax val="0"/>
          <dgm:bulletEnabled val="1"/>
        </dgm:presLayoutVars>
      </dgm:prSet>
      <dgm:spPr/>
      <dgm:t>
        <a:bodyPr/>
        <a:lstStyle/>
        <a:p>
          <a:endParaRPr lang="en-US"/>
        </a:p>
      </dgm:t>
    </dgm:pt>
    <dgm:pt modelId="{129A329F-DE27-4946-B317-6E929FFB4D05}" type="pres">
      <dgm:prSet presAssocID="{EBAE3847-632E-4DA9-88C7-BF22F05166D4}" presName="spacer" presStyleCnt="0"/>
      <dgm:spPr/>
    </dgm:pt>
    <dgm:pt modelId="{A6DC0EC9-33E8-4C0C-9E47-FAEF91BF641A}" type="pres">
      <dgm:prSet presAssocID="{0A293179-56EF-476E-8119-192A73FE37DD}" presName="parentText" presStyleLbl="node1" presStyleIdx="6" presStyleCnt="8">
        <dgm:presLayoutVars>
          <dgm:chMax val="0"/>
          <dgm:bulletEnabled val="1"/>
        </dgm:presLayoutVars>
      </dgm:prSet>
      <dgm:spPr/>
      <dgm:t>
        <a:bodyPr/>
        <a:lstStyle/>
        <a:p>
          <a:endParaRPr lang="en-US"/>
        </a:p>
      </dgm:t>
    </dgm:pt>
    <dgm:pt modelId="{27C68EFF-027C-46AD-A6B0-80A0ED566971}" type="pres">
      <dgm:prSet presAssocID="{E8CAABB9-44D0-4531-8BEC-AEFC1852C66E}" presName="spacer" presStyleCnt="0"/>
      <dgm:spPr/>
    </dgm:pt>
    <dgm:pt modelId="{D6480FB3-509E-462F-82EE-9184478BB7EB}" type="pres">
      <dgm:prSet presAssocID="{70DE12EB-F17E-48DD-9716-4C44F69729E4}" presName="parentText" presStyleLbl="node1" presStyleIdx="7" presStyleCnt="8">
        <dgm:presLayoutVars>
          <dgm:chMax val="0"/>
          <dgm:bulletEnabled val="1"/>
        </dgm:presLayoutVars>
      </dgm:prSet>
      <dgm:spPr/>
      <dgm:t>
        <a:bodyPr/>
        <a:lstStyle/>
        <a:p>
          <a:endParaRPr lang="en-US"/>
        </a:p>
      </dgm:t>
    </dgm:pt>
  </dgm:ptLst>
  <dgm:cxnLst>
    <dgm:cxn modelId="{C6AA935C-92B2-4E76-836B-5FABA0F37073}" srcId="{76111257-DBE4-4951-92C5-F7A8C5192252}" destId="{AA29A9A8-314E-4348-A214-07D14E29A4B0}" srcOrd="2" destOrd="0" parTransId="{5B4205E0-BCCC-4F86-A61D-7740DADCF333}" sibTransId="{18DD4312-4250-4FB1-82A0-4CE00EF10019}"/>
    <dgm:cxn modelId="{39DD0A88-7D0C-45B5-8BFB-694375CE4843}" type="presOf" srcId="{292E810A-8AD4-4243-8FA4-ADF4037437AF}" destId="{4AD6C1E5-9254-4ABB-8E49-4B6198CC73A7}" srcOrd="0" destOrd="0" presId="urn:microsoft.com/office/officeart/2005/8/layout/vList2"/>
    <dgm:cxn modelId="{BE03F1F0-E590-43DC-BB05-2E091E0B162E}" srcId="{76111257-DBE4-4951-92C5-F7A8C5192252}" destId="{0A293179-56EF-476E-8119-192A73FE37DD}" srcOrd="6" destOrd="0" parTransId="{EE67B174-C8F8-4F97-B28B-EC858469F2FE}" sibTransId="{E8CAABB9-44D0-4531-8BEC-AEFC1852C66E}"/>
    <dgm:cxn modelId="{F690BC05-FB25-49E9-9F69-732F85F407EF}" srcId="{76111257-DBE4-4951-92C5-F7A8C5192252}" destId="{292E810A-8AD4-4243-8FA4-ADF4037437AF}" srcOrd="4" destOrd="0" parTransId="{D9EBF06E-3E97-40DC-A983-AA0F8A80B42C}" sibTransId="{C0EFDDB4-5E23-43CE-BEE1-E50654F46501}"/>
    <dgm:cxn modelId="{806C8609-05BB-40D9-8ABE-D4E0E43BC767}" type="presOf" srcId="{70DE12EB-F17E-48DD-9716-4C44F69729E4}" destId="{D6480FB3-509E-462F-82EE-9184478BB7EB}" srcOrd="0" destOrd="0" presId="urn:microsoft.com/office/officeart/2005/8/layout/vList2"/>
    <dgm:cxn modelId="{C166D227-258B-4D32-8B0B-B4849851AEDF}" type="presOf" srcId="{BD37C7E4-46F5-48F3-BA05-3463812C27F5}" destId="{96D135BC-752D-4F74-907A-5BC425EC4B4E}" srcOrd="0" destOrd="0" presId="urn:microsoft.com/office/officeart/2005/8/layout/vList2"/>
    <dgm:cxn modelId="{6A166CA3-AED5-433C-8C02-813F8DC90609}" type="presOf" srcId="{AA29A9A8-314E-4348-A214-07D14E29A4B0}" destId="{B594B371-7453-4A9E-BB76-7DF5E353878E}" srcOrd="0" destOrd="0" presId="urn:microsoft.com/office/officeart/2005/8/layout/vList2"/>
    <dgm:cxn modelId="{B6D13663-E523-4D24-B20D-E6667C669183}" srcId="{76111257-DBE4-4951-92C5-F7A8C5192252}" destId="{C6BE3E89-162D-4199-9E8E-D4FDE49D2423}" srcOrd="3" destOrd="0" parTransId="{EABD576C-1459-4D0C-A0A1-57DDCC857DF2}" sibTransId="{5E85B503-EEE6-42F5-BBD9-29C336101AC0}"/>
    <dgm:cxn modelId="{0380F0BA-873A-48B7-860A-4EAD6BF09E31}" type="presOf" srcId="{C6BE3E89-162D-4199-9E8E-D4FDE49D2423}" destId="{C4DA8D40-9189-437C-A08B-2B1D7B988811}" srcOrd="0" destOrd="0" presId="urn:microsoft.com/office/officeart/2005/8/layout/vList2"/>
    <dgm:cxn modelId="{265F1617-1855-4EC9-A3CD-2E43A95E6CA0}" type="presOf" srcId="{4B022E42-9C01-4E8F-AC53-053669784557}" destId="{E0DFB4FC-535F-4DB4-B299-EC2D06D716ED}" srcOrd="0" destOrd="0" presId="urn:microsoft.com/office/officeart/2005/8/layout/vList2"/>
    <dgm:cxn modelId="{3E6E4276-8545-4BB8-B8D1-00C23782EC27}" srcId="{76111257-DBE4-4951-92C5-F7A8C5192252}" destId="{BD37C7E4-46F5-48F3-BA05-3463812C27F5}" srcOrd="0" destOrd="0" parTransId="{0B660428-B652-47E8-BC73-20B5119059BC}" sibTransId="{3A1418C2-D37A-4A6F-8E97-73B4C3490658}"/>
    <dgm:cxn modelId="{4B54F305-71B0-4AAB-B6B8-6E42950B34A4}" srcId="{76111257-DBE4-4951-92C5-F7A8C5192252}" destId="{4B022E42-9C01-4E8F-AC53-053669784557}" srcOrd="5" destOrd="0" parTransId="{211DB2BB-A815-4291-AE08-85FA750375BF}" sibTransId="{EBAE3847-632E-4DA9-88C7-BF22F05166D4}"/>
    <dgm:cxn modelId="{7100829A-FA78-4BC7-8725-3F89AD4F1309}" srcId="{76111257-DBE4-4951-92C5-F7A8C5192252}" destId="{A38CD25A-CC22-404A-88D2-38CC6C5F173B}" srcOrd="1" destOrd="0" parTransId="{7A2F1F54-8E1C-4B40-B3AA-66DE7D9EA4E3}" sibTransId="{9A9CD863-C2CC-4AE4-9270-5856BC037AB0}"/>
    <dgm:cxn modelId="{C1DFC8BC-BC01-47B4-9611-122332EA701F}" srcId="{76111257-DBE4-4951-92C5-F7A8C5192252}" destId="{70DE12EB-F17E-48DD-9716-4C44F69729E4}" srcOrd="7" destOrd="0" parTransId="{A28FF03C-D05D-4598-971C-EC288AF7A879}" sibTransId="{43BC3958-2578-44FD-87BE-FCDBECA42C09}"/>
    <dgm:cxn modelId="{AA47455E-8D17-452C-A039-457C86A7CCE6}" type="presOf" srcId="{A38CD25A-CC22-404A-88D2-38CC6C5F173B}" destId="{3DC9DFD0-DDBD-4C5D-9628-80D7576C20B4}" srcOrd="0" destOrd="0" presId="urn:microsoft.com/office/officeart/2005/8/layout/vList2"/>
    <dgm:cxn modelId="{D0D4E65F-E45E-411F-8A61-876E8C2BA0B3}" type="presOf" srcId="{76111257-DBE4-4951-92C5-F7A8C5192252}" destId="{07FF01CE-6518-43A5-A8F5-A4F03F8C4F16}" srcOrd="0" destOrd="0" presId="urn:microsoft.com/office/officeart/2005/8/layout/vList2"/>
    <dgm:cxn modelId="{B009D600-5C3B-4717-BD4B-B82A6F4D86B9}" type="presOf" srcId="{0A293179-56EF-476E-8119-192A73FE37DD}" destId="{A6DC0EC9-33E8-4C0C-9E47-FAEF91BF641A}" srcOrd="0" destOrd="0" presId="urn:microsoft.com/office/officeart/2005/8/layout/vList2"/>
    <dgm:cxn modelId="{D6578B84-61B5-4B10-B8CC-ADB5F03EE0DF}" type="presParOf" srcId="{07FF01CE-6518-43A5-A8F5-A4F03F8C4F16}" destId="{96D135BC-752D-4F74-907A-5BC425EC4B4E}" srcOrd="0" destOrd="0" presId="urn:microsoft.com/office/officeart/2005/8/layout/vList2"/>
    <dgm:cxn modelId="{4440364A-76AC-44F8-8B03-259F4A89441C}" type="presParOf" srcId="{07FF01CE-6518-43A5-A8F5-A4F03F8C4F16}" destId="{3E710CF0-6845-4DF4-81F3-15F156AAEDBC}" srcOrd="1" destOrd="0" presId="urn:microsoft.com/office/officeart/2005/8/layout/vList2"/>
    <dgm:cxn modelId="{2C86073C-A825-48CB-A0DF-86AE1F012D50}" type="presParOf" srcId="{07FF01CE-6518-43A5-A8F5-A4F03F8C4F16}" destId="{3DC9DFD0-DDBD-4C5D-9628-80D7576C20B4}" srcOrd="2" destOrd="0" presId="urn:microsoft.com/office/officeart/2005/8/layout/vList2"/>
    <dgm:cxn modelId="{6C69A2BA-56D6-4F32-886C-248157E59B75}" type="presParOf" srcId="{07FF01CE-6518-43A5-A8F5-A4F03F8C4F16}" destId="{27CFC83E-B6EB-46A6-9A15-F34D586C6F99}" srcOrd="3" destOrd="0" presId="urn:microsoft.com/office/officeart/2005/8/layout/vList2"/>
    <dgm:cxn modelId="{EC7B4813-29C6-4E3C-BBDA-D733D9B274D0}" type="presParOf" srcId="{07FF01CE-6518-43A5-A8F5-A4F03F8C4F16}" destId="{B594B371-7453-4A9E-BB76-7DF5E353878E}" srcOrd="4" destOrd="0" presId="urn:microsoft.com/office/officeart/2005/8/layout/vList2"/>
    <dgm:cxn modelId="{EDF7B850-0BE1-4133-9DFD-D482370C7488}" type="presParOf" srcId="{07FF01CE-6518-43A5-A8F5-A4F03F8C4F16}" destId="{B30B558B-297D-4296-9B9B-6E0C08EB2638}" srcOrd="5" destOrd="0" presId="urn:microsoft.com/office/officeart/2005/8/layout/vList2"/>
    <dgm:cxn modelId="{196E6EF3-32FF-4C38-8848-0A2EE0413507}" type="presParOf" srcId="{07FF01CE-6518-43A5-A8F5-A4F03F8C4F16}" destId="{C4DA8D40-9189-437C-A08B-2B1D7B988811}" srcOrd="6" destOrd="0" presId="urn:microsoft.com/office/officeart/2005/8/layout/vList2"/>
    <dgm:cxn modelId="{3562BD44-5D2C-4739-8C39-A10CD1AC1F74}" type="presParOf" srcId="{07FF01CE-6518-43A5-A8F5-A4F03F8C4F16}" destId="{FFFC929D-7B2F-42D3-B825-5E047FED41D0}" srcOrd="7" destOrd="0" presId="urn:microsoft.com/office/officeart/2005/8/layout/vList2"/>
    <dgm:cxn modelId="{6BDAC967-22D2-489E-BC39-DBCDF7064E56}" type="presParOf" srcId="{07FF01CE-6518-43A5-A8F5-A4F03F8C4F16}" destId="{4AD6C1E5-9254-4ABB-8E49-4B6198CC73A7}" srcOrd="8" destOrd="0" presId="urn:microsoft.com/office/officeart/2005/8/layout/vList2"/>
    <dgm:cxn modelId="{2C6D8DDF-B3B9-481C-92AE-59A4A3B06878}" type="presParOf" srcId="{07FF01CE-6518-43A5-A8F5-A4F03F8C4F16}" destId="{5C53A8E1-5259-49DD-A0A2-AC3E1DA8205D}" srcOrd="9" destOrd="0" presId="urn:microsoft.com/office/officeart/2005/8/layout/vList2"/>
    <dgm:cxn modelId="{A4EACDAF-D0F0-478F-830B-FE69A3444397}" type="presParOf" srcId="{07FF01CE-6518-43A5-A8F5-A4F03F8C4F16}" destId="{E0DFB4FC-535F-4DB4-B299-EC2D06D716ED}" srcOrd="10" destOrd="0" presId="urn:microsoft.com/office/officeart/2005/8/layout/vList2"/>
    <dgm:cxn modelId="{226EEFE5-5E51-41BC-9B82-4AA74F2E3C8B}" type="presParOf" srcId="{07FF01CE-6518-43A5-A8F5-A4F03F8C4F16}" destId="{129A329F-DE27-4946-B317-6E929FFB4D05}" srcOrd="11" destOrd="0" presId="urn:microsoft.com/office/officeart/2005/8/layout/vList2"/>
    <dgm:cxn modelId="{5626BD5E-EBCD-44A8-AA04-3BFDC66EB344}" type="presParOf" srcId="{07FF01CE-6518-43A5-A8F5-A4F03F8C4F16}" destId="{A6DC0EC9-33E8-4C0C-9E47-FAEF91BF641A}" srcOrd="12" destOrd="0" presId="urn:microsoft.com/office/officeart/2005/8/layout/vList2"/>
    <dgm:cxn modelId="{83B47F8C-411D-4CF4-9904-333882E9F82F}" type="presParOf" srcId="{07FF01CE-6518-43A5-A8F5-A4F03F8C4F16}" destId="{27C68EFF-027C-46AD-A6B0-80A0ED566971}" srcOrd="13" destOrd="0" presId="urn:microsoft.com/office/officeart/2005/8/layout/vList2"/>
    <dgm:cxn modelId="{D911CCF6-72CD-45ED-BFD3-E72FD88C3385}" type="presParOf" srcId="{07FF01CE-6518-43A5-A8F5-A4F03F8C4F16}" destId="{D6480FB3-509E-462F-82EE-9184478BB7EB}"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C8A1D-E751-43FA-976B-A59C3A84739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3DA7E48-4153-4BD9-AFD4-82A3CB3557D0}">
      <dgm:prSet/>
      <dgm:spPr/>
      <dgm:t>
        <a:bodyPr/>
        <a:lstStyle/>
        <a:p>
          <a:pPr rtl="0"/>
          <a:r>
            <a:rPr lang="en-GB" dirty="0" smtClean="0"/>
            <a:t>There are </a:t>
          </a:r>
          <a:r>
            <a:rPr lang="en-GB" b="1" dirty="0" smtClean="0"/>
            <a:t>four</a:t>
          </a:r>
          <a:r>
            <a:rPr lang="en-GB" dirty="0" smtClean="0"/>
            <a:t> different types of Malware that you need to be aware of: </a:t>
          </a:r>
          <a:endParaRPr lang="en-GB" dirty="0"/>
        </a:p>
      </dgm:t>
    </dgm:pt>
    <dgm:pt modelId="{DBA8F0F1-2BB5-4D3E-9CCD-F02900AA64EC}" type="parTrans" cxnId="{C13E0553-077C-4CBA-B85E-12C2994CA91F}">
      <dgm:prSet/>
      <dgm:spPr/>
      <dgm:t>
        <a:bodyPr/>
        <a:lstStyle/>
        <a:p>
          <a:endParaRPr lang="en-US"/>
        </a:p>
      </dgm:t>
    </dgm:pt>
    <dgm:pt modelId="{955FDC76-C905-4A48-B355-19F31D6A8577}" type="sibTrans" cxnId="{C13E0553-077C-4CBA-B85E-12C2994CA91F}">
      <dgm:prSet/>
      <dgm:spPr/>
      <dgm:t>
        <a:bodyPr/>
        <a:lstStyle/>
        <a:p>
          <a:endParaRPr lang="en-US"/>
        </a:p>
      </dgm:t>
    </dgm:pt>
    <dgm:pt modelId="{D4568B20-0B23-4E3C-80FF-BF2845A1CACE}">
      <dgm:prSet/>
      <dgm:spPr/>
      <dgm:t>
        <a:bodyPr/>
        <a:lstStyle/>
        <a:p>
          <a:pPr rtl="0"/>
          <a:r>
            <a:rPr lang="en-GB" b="1" dirty="0" err="1" smtClean="0"/>
            <a:t>Spyware</a:t>
          </a:r>
          <a:endParaRPr lang="en-GB" b="1" dirty="0"/>
        </a:p>
      </dgm:t>
    </dgm:pt>
    <dgm:pt modelId="{E50D4A6C-05A1-4024-A4D2-6C3BB461B83E}" type="parTrans" cxnId="{277412DC-EF47-4539-B878-2933725DACF2}">
      <dgm:prSet/>
      <dgm:spPr/>
      <dgm:t>
        <a:bodyPr/>
        <a:lstStyle/>
        <a:p>
          <a:endParaRPr lang="en-US"/>
        </a:p>
      </dgm:t>
    </dgm:pt>
    <dgm:pt modelId="{23931EA2-FBA9-44AE-8E77-F5DF1FAA5DA2}" type="sibTrans" cxnId="{277412DC-EF47-4539-B878-2933725DACF2}">
      <dgm:prSet/>
      <dgm:spPr/>
      <dgm:t>
        <a:bodyPr/>
        <a:lstStyle/>
        <a:p>
          <a:endParaRPr lang="en-US"/>
        </a:p>
      </dgm:t>
    </dgm:pt>
    <dgm:pt modelId="{745EF974-1815-4D40-9DB7-9646F46E9C03}">
      <dgm:prSet/>
      <dgm:spPr/>
      <dgm:t>
        <a:bodyPr/>
        <a:lstStyle/>
        <a:p>
          <a:pPr rtl="0"/>
          <a:r>
            <a:rPr lang="en-GB" b="1" dirty="0" err="1" smtClean="0"/>
            <a:t>Ransomware</a:t>
          </a:r>
          <a:endParaRPr lang="en-GB" b="1" dirty="0"/>
        </a:p>
      </dgm:t>
    </dgm:pt>
    <dgm:pt modelId="{8B9CA20F-7397-4541-BAE7-3942163F6BA5}" type="parTrans" cxnId="{E38ABDA3-C9FD-4EA1-A105-BF49847FA586}">
      <dgm:prSet/>
      <dgm:spPr/>
      <dgm:t>
        <a:bodyPr/>
        <a:lstStyle/>
        <a:p>
          <a:endParaRPr lang="en-US"/>
        </a:p>
      </dgm:t>
    </dgm:pt>
    <dgm:pt modelId="{A0509E85-8999-4A87-A437-B23097C53A51}" type="sibTrans" cxnId="{E38ABDA3-C9FD-4EA1-A105-BF49847FA586}">
      <dgm:prSet/>
      <dgm:spPr/>
      <dgm:t>
        <a:bodyPr/>
        <a:lstStyle/>
        <a:p>
          <a:endParaRPr lang="en-US"/>
        </a:p>
      </dgm:t>
    </dgm:pt>
    <dgm:pt modelId="{9EBACFCB-606A-4220-BD0E-2757F1A14346}">
      <dgm:prSet/>
      <dgm:spPr/>
      <dgm:t>
        <a:bodyPr/>
        <a:lstStyle/>
        <a:p>
          <a:pPr rtl="0"/>
          <a:r>
            <a:rPr lang="en-GB" b="1" dirty="0" err="1" smtClean="0"/>
            <a:t>Phishing</a:t>
          </a:r>
          <a:endParaRPr lang="en-GB" b="1" dirty="0"/>
        </a:p>
      </dgm:t>
    </dgm:pt>
    <dgm:pt modelId="{7BB70A8D-996C-463D-8545-59504D4DE439}" type="sibTrans" cxnId="{8879A79E-C0E8-43EB-9EC7-0737E6179EC2}">
      <dgm:prSet/>
      <dgm:spPr/>
      <dgm:t>
        <a:bodyPr/>
        <a:lstStyle/>
        <a:p>
          <a:endParaRPr lang="en-US"/>
        </a:p>
      </dgm:t>
    </dgm:pt>
    <dgm:pt modelId="{39CA67C8-63E1-4B85-8150-4FB6A484927C}" type="parTrans" cxnId="{8879A79E-C0E8-43EB-9EC7-0737E6179EC2}">
      <dgm:prSet/>
      <dgm:spPr/>
      <dgm:t>
        <a:bodyPr/>
        <a:lstStyle/>
        <a:p>
          <a:endParaRPr lang="en-US"/>
        </a:p>
      </dgm:t>
    </dgm:pt>
    <dgm:pt modelId="{A9321AFC-7547-4A5D-8F28-090AADE5D32F}">
      <dgm:prSet/>
      <dgm:spPr/>
      <dgm:t>
        <a:bodyPr/>
        <a:lstStyle/>
        <a:p>
          <a:pPr rtl="0"/>
          <a:r>
            <a:rPr lang="en-GB" b="1" dirty="0" smtClean="0"/>
            <a:t>Viruses</a:t>
          </a:r>
          <a:endParaRPr lang="en-US" dirty="0"/>
        </a:p>
      </dgm:t>
    </dgm:pt>
    <dgm:pt modelId="{EA24D029-A495-4B12-8C1B-7597852FBF29}" type="sibTrans" cxnId="{27782A3B-B5BB-4A02-B47D-1AB0C4595964}">
      <dgm:prSet/>
      <dgm:spPr/>
      <dgm:t>
        <a:bodyPr/>
        <a:lstStyle/>
        <a:p>
          <a:endParaRPr lang="en-US"/>
        </a:p>
      </dgm:t>
    </dgm:pt>
    <dgm:pt modelId="{B9C63C06-DF37-47BE-95E1-27515E732EAE}" type="parTrans" cxnId="{27782A3B-B5BB-4A02-B47D-1AB0C4595964}">
      <dgm:prSet/>
      <dgm:spPr/>
      <dgm:t>
        <a:bodyPr/>
        <a:lstStyle/>
        <a:p>
          <a:endParaRPr lang="en-US"/>
        </a:p>
      </dgm:t>
    </dgm:pt>
    <dgm:pt modelId="{51551C07-86F0-4A61-BEE4-BBAA84D03C8B}" type="pres">
      <dgm:prSet presAssocID="{409C8A1D-E751-43FA-976B-A59C3A847399}" presName="Name0" presStyleCnt="0">
        <dgm:presLayoutVars>
          <dgm:chMax val="7"/>
          <dgm:dir/>
          <dgm:animLvl val="lvl"/>
          <dgm:resizeHandles val="exact"/>
        </dgm:presLayoutVars>
      </dgm:prSet>
      <dgm:spPr/>
      <dgm:t>
        <a:bodyPr/>
        <a:lstStyle/>
        <a:p>
          <a:endParaRPr lang="en-US"/>
        </a:p>
      </dgm:t>
    </dgm:pt>
    <dgm:pt modelId="{9B6FB346-23E4-48F1-8343-A5BED65A5BED}" type="pres">
      <dgm:prSet presAssocID="{E3DA7E48-4153-4BD9-AFD4-82A3CB3557D0}" presName="circle1" presStyleLbl="node1" presStyleIdx="0" presStyleCnt="5"/>
      <dgm:spPr/>
    </dgm:pt>
    <dgm:pt modelId="{61AB88F2-FE13-401F-B88F-2F8680A02951}" type="pres">
      <dgm:prSet presAssocID="{E3DA7E48-4153-4BD9-AFD4-82A3CB3557D0}" presName="space" presStyleCnt="0"/>
      <dgm:spPr/>
    </dgm:pt>
    <dgm:pt modelId="{99562919-0749-49F4-8AA2-25098B9F1B9C}" type="pres">
      <dgm:prSet presAssocID="{E3DA7E48-4153-4BD9-AFD4-82A3CB3557D0}" presName="rect1" presStyleLbl="alignAcc1" presStyleIdx="0" presStyleCnt="5"/>
      <dgm:spPr/>
      <dgm:t>
        <a:bodyPr/>
        <a:lstStyle/>
        <a:p>
          <a:endParaRPr lang="en-US"/>
        </a:p>
      </dgm:t>
    </dgm:pt>
    <dgm:pt modelId="{640DE7A1-71B9-4F87-817D-A8B3E1300183}" type="pres">
      <dgm:prSet presAssocID="{A9321AFC-7547-4A5D-8F28-090AADE5D32F}" presName="vertSpace2" presStyleLbl="node1" presStyleIdx="0" presStyleCnt="5"/>
      <dgm:spPr/>
    </dgm:pt>
    <dgm:pt modelId="{3DA9964D-9CA3-4D3D-AD7E-1CE4078C2FE8}" type="pres">
      <dgm:prSet presAssocID="{A9321AFC-7547-4A5D-8F28-090AADE5D32F}" presName="circle2" presStyleLbl="node1" presStyleIdx="1" presStyleCnt="5"/>
      <dgm:spPr/>
    </dgm:pt>
    <dgm:pt modelId="{BD38978B-AC62-4AF0-92AA-84E20A02788E}" type="pres">
      <dgm:prSet presAssocID="{A9321AFC-7547-4A5D-8F28-090AADE5D32F}" presName="rect2" presStyleLbl="alignAcc1" presStyleIdx="1" presStyleCnt="5"/>
      <dgm:spPr/>
      <dgm:t>
        <a:bodyPr/>
        <a:lstStyle/>
        <a:p>
          <a:endParaRPr lang="en-US"/>
        </a:p>
      </dgm:t>
    </dgm:pt>
    <dgm:pt modelId="{EDC6629C-84CD-4E7E-9AD0-DC286B1CA6DB}" type="pres">
      <dgm:prSet presAssocID="{D4568B20-0B23-4E3C-80FF-BF2845A1CACE}" presName="vertSpace3" presStyleLbl="node1" presStyleIdx="1" presStyleCnt="5"/>
      <dgm:spPr/>
    </dgm:pt>
    <dgm:pt modelId="{4E95E37B-CC61-4EEB-8FF6-690520FBAD34}" type="pres">
      <dgm:prSet presAssocID="{D4568B20-0B23-4E3C-80FF-BF2845A1CACE}" presName="circle3" presStyleLbl="node1" presStyleIdx="2" presStyleCnt="5"/>
      <dgm:spPr/>
    </dgm:pt>
    <dgm:pt modelId="{18A07F5E-BD99-4247-8EFA-22AAF6B55939}" type="pres">
      <dgm:prSet presAssocID="{D4568B20-0B23-4E3C-80FF-BF2845A1CACE}" presName="rect3" presStyleLbl="alignAcc1" presStyleIdx="2" presStyleCnt="5"/>
      <dgm:spPr/>
      <dgm:t>
        <a:bodyPr/>
        <a:lstStyle/>
        <a:p>
          <a:endParaRPr lang="en-US"/>
        </a:p>
      </dgm:t>
    </dgm:pt>
    <dgm:pt modelId="{6BA2E0A6-0C8C-4612-B9A1-8C5A2713926D}" type="pres">
      <dgm:prSet presAssocID="{9EBACFCB-606A-4220-BD0E-2757F1A14346}" presName="vertSpace4" presStyleLbl="node1" presStyleIdx="2" presStyleCnt="5"/>
      <dgm:spPr/>
    </dgm:pt>
    <dgm:pt modelId="{51251FC5-023E-4584-A16B-E11C986A06FA}" type="pres">
      <dgm:prSet presAssocID="{9EBACFCB-606A-4220-BD0E-2757F1A14346}" presName="circle4" presStyleLbl="node1" presStyleIdx="3" presStyleCnt="5"/>
      <dgm:spPr/>
    </dgm:pt>
    <dgm:pt modelId="{6A97CCFC-4401-4DF9-B4DA-8129586E7BCF}" type="pres">
      <dgm:prSet presAssocID="{9EBACFCB-606A-4220-BD0E-2757F1A14346}" presName="rect4" presStyleLbl="alignAcc1" presStyleIdx="3" presStyleCnt="5"/>
      <dgm:spPr/>
      <dgm:t>
        <a:bodyPr/>
        <a:lstStyle/>
        <a:p>
          <a:endParaRPr lang="en-US"/>
        </a:p>
      </dgm:t>
    </dgm:pt>
    <dgm:pt modelId="{1C653DFC-427C-4650-AC71-B1EFFD0B2D11}" type="pres">
      <dgm:prSet presAssocID="{745EF974-1815-4D40-9DB7-9646F46E9C03}" presName="vertSpace5" presStyleLbl="node1" presStyleIdx="3" presStyleCnt="5"/>
      <dgm:spPr/>
    </dgm:pt>
    <dgm:pt modelId="{6EBE161E-CE18-4123-B86E-D1C58769ABA6}" type="pres">
      <dgm:prSet presAssocID="{745EF974-1815-4D40-9DB7-9646F46E9C03}" presName="circle5" presStyleLbl="node1" presStyleIdx="4" presStyleCnt="5"/>
      <dgm:spPr/>
    </dgm:pt>
    <dgm:pt modelId="{7AC3B828-0097-4412-AF6A-7612D44BFFE7}" type="pres">
      <dgm:prSet presAssocID="{745EF974-1815-4D40-9DB7-9646F46E9C03}" presName="rect5" presStyleLbl="alignAcc1" presStyleIdx="4" presStyleCnt="5"/>
      <dgm:spPr/>
      <dgm:t>
        <a:bodyPr/>
        <a:lstStyle/>
        <a:p>
          <a:endParaRPr lang="en-US"/>
        </a:p>
      </dgm:t>
    </dgm:pt>
    <dgm:pt modelId="{566B5106-E875-41E2-8C19-EDEC59CE8D4B}" type="pres">
      <dgm:prSet presAssocID="{E3DA7E48-4153-4BD9-AFD4-82A3CB3557D0}" presName="rect1ParTxNoCh" presStyleLbl="alignAcc1" presStyleIdx="4" presStyleCnt="5">
        <dgm:presLayoutVars>
          <dgm:chMax val="1"/>
          <dgm:bulletEnabled val="1"/>
        </dgm:presLayoutVars>
      </dgm:prSet>
      <dgm:spPr/>
      <dgm:t>
        <a:bodyPr/>
        <a:lstStyle/>
        <a:p>
          <a:endParaRPr lang="en-US"/>
        </a:p>
      </dgm:t>
    </dgm:pt>
    <dgm:pt modelId="{B9FB6FA7-D169-41E9-9096-9D6D060D4FC6}" type="pres">
      <dgm:prSet presAssocID="{A9321AFC-7547-4A5D-8F28-090AADE5D32F}" presName="rect2ParTxNoCh" presStyleLbl="alignAcc1" presStyleIdx="4" presStyleCnt="5">
        <dgm:presLayoutVars>
          <dgm:chMax val="1"/>
          <dgm:bulletEnabled val="1"/>
        </dgm:presLayoutVars>
      </dgm:prSet>
      <dgm:spPr/>
      <dgm:t>
        <a:bodyPr/>
        <a:lstStyle/>
        <a:p>
          <a:endParaRPr lang="en-US"/>
        </a:p>
      </dgm:t>
    </dgm:pt>
    <dgm:pt modelId="{0D02B474-5D59-40C3-9402-DB0A5FD3794C}" type="pres">
      <dgm:prSet presAssocID="{D4568B20-0B23-4E3C-80FF-BF2845A1CACE}" presName="rect3ParTxNoCh" presStyleLbl="alignAcc1" presStyleIdx="4" presStyleCnt="5">
        <dgm:presLayoutVars>
          <dgm:chMax val="1"/>
          <dgm:bulletEnabled val="1"/>
        </dgm:presLayoutVars>
      </dgm:prSet>
      <dgm:spPr/>
      <dgm:t>
        <a:bodyPr/>
        <a:lstStyle/>
        <a:p>
          <a:endParaRPr lang="en-US"/>
        </a:p>
      </dgm:t>
    </dgm:pt>
    <dgm:pt modelId="{D92674C7-DCAD-4850-85D9-AA118316B0CD}" type="pres">
      <dgm:prSet presAssocID="{9EBACFCB-606A-4220-BD0E-2757F1A14346}" presName="rect4ParTxNoCh" presStyleLbl="alignAcc1" presStyleIdx="4" presStyleCnt="5">
        <dgm:presLayoutVars>
          <dgm:chMax val="1"/>
          <dgm:bulletEnabled val="1"/>
        </dgm:presLayoutVars>
      </dgm:prSet>
      <dgm:spPr/>
      <dgm:t>
        <a:bodyPr/>
        <a:lstStyle/>
        <a:p>
          <a:endParaRPr lang="en-US"/>
        </a:p>
      </dgm:t>
    </dgm:pt>
    <dgm:pt modelId="{CBE8FAB0-F7E5-4D06-86EC-06F4169F102E}" type="pres">
      <dgm:prSet presAssocID="{745EF974-1815-4D40-9DB7-9646F46E9C03}" presName="rect5ParTxNoCh" presStyleLbl="alignAcc1" presStyleIdx="4" presStyleCnt="5">
        <dgm:presLayoutVars>
          <dgm:chMax val="1"/>
          <dgm:bulletEnabled val="1"/>
        </dgm:presLayoutVars>
      </dgm:prSet>
      <dgm:spPr/>
      <dgm:t>
        <a:bodyPr/>
        <a:lstStyle/>
        <a:p>
          <a:endParaRPr lang="en-US"/>
        </a:p>
      </dgm:t>
    </dgm:pt>
  </dgm:ptLst>
  <dgm:cxnLst>
    <dgm:cxn modelId="{902618B8-17BB-4C65-82FD-259B88795663}" type="presOf" srcId="{409C8A1D-E751-43FA-976B-A59C3A847399}" destId="{51551C07-86F0-4A61-BEE4-BBAA84D03C8B}" srcOrd="0" destOrd="0" presId="urn:microsoft.com/office/officeart/2005/8/layout/target3"/>
    <dgm:cxn modelId="{E38ABDA3-C9FD-4EA1-A105-BF49847FA586}" srcId="{409C8A1D-E751-43FA-976B-A59C3A847399}" destId="{745EF974-1815-4D40-9DB7-9646F46E9C03}" srcOrd="4" destOrd="0" parTransId="{8B9CA20F-7397-4541-BAE7-3942163F6BA5}" sibTransId="{A0509E85-8999-4A87-A437-B23097C53A51}"/>
    <dgm:cxn modelId="{27782A3B-B5BB-4A02-B47D-1AB0C4595964}" srcId="{409C8A1D-E751-43FA-976B-A59C3A847399}" destId="{A9321AFC-7547-4A5D-8F28-090AADE5D32F}" srcOrd="1" destOrd="0" parTransId="{B9C63C06-DF37-47BE-95E1-27515E732EAE}" sibTransId="{EA24D029-A495-4B12-8C1B-7597852FBF29}"/>
    <dgm:cxn modelId="{2DCA9485-3140-49BA-9939-24871A6E823C}" type="presOf" srcId="{745EF974-1815-4D40-9DB7-9646F46E9C03}" destId="{7AC3B828-0097-4412-AF6A-7612D44BFFE7}" srcOrd="0" destOrd="0" presId="urn:microsoft.com/office/officeart/2005/8/layout/target3"/>
    <dgm:cxn modelId="{1AB4B2A9-338C-4AC7-9BE7-4243F27A9B63}" type="presOf" srcId="{A9321AFC-7547-4A5D-8F28-090AADE5D32F}" destId="{BD38978B-AC62-4AF0-92AA-84E20A02788E}" srcOrd="0" destOrd="0" presId="urn:microsoft.com/office/officeart/2005/8/layout/target3"/>
    <dgm:cxn modelId="{EC544CFE-434F-462B-A42A-7F5209884D58}" type="presOf" srcId="{A9321AFC-7547-4A5D-8F28-090AADE5D32F}" destId="{B9FB6FA7-D169-41E9-9096-9D6D060D4FC6}" srcOrd="1" destOrd="0" presId="urn:microsoft.com/office/officeart/2005/8/layout/target3"/>
    <dgm:cxn modelId="{37F05F6F-9E45-4FBE-BCFE-462618C53F82}" type="presOf" srcId="{E3DA7E48-4153-4BD9-AFD4-82A3CB3557D0}" destId="{566B5106-E875-41E2-8C19-EDEC59CE8D4B}" srcOrd="1" destOrd="0" presId="urn:microsoft.com/office/officeart/2005/8/layout/target3"/>
    <dgm:cxn modelId="{088DB303-4662-47C0-AE59-7437A9E03548}" type="presOf" srcId="{D4568B20-0B23-4E3C-80FF-BF2845A1CACE}" destId="{18A07F5E-BD99-4247-8EFA-22AAF6B55939}" srcOrd="0" destOrd="0" presId="urn:microsoft.com/office/officeart/2005/8/layout/target3"/>
    <dgm:cxn modelId="{C13E0553-077C-4CBA-B85E-12C2994CA91F}" srcId="{409C8A1D-E751-43FA-976B-A59C3A847399}" destId="{E3DA7E48-4153-4BD9-AFD4-82A3CB3557D0}" srcOrd="0" destOrd="0" parTransId="{DBA8F0F1-2BB5-4D3E-9CCD-F02900AA64EC}" sibTransId="{955FDC76-C905-4A48-B355-19F31D6A8577}"/>
    <dgm:cxn modelId="{8879A79E-C0E8-43EB-9EC7-0737E6179EC2}" srcId="{409C8A1D-E751-43FA-976B-A59C3A847399}" destId="{9EBACFCB-606A-4220-BD0E-2757F1A14346}" srcOrd="3" destOrd="0" parTransId="{39CA67C8-63E1-4B85-8150-4FB6A484927C}" sibTransId="{7BB70A8D-996C-463D-8545-59504D4DE439}"/>
    <dgm:cxn modelId="{686510CB-2ACF-4254-B48E-8EF91CB1D0E7}" type="presOf" srcId="{9EBACFCB-606A-4220-BD0E-2757F1A14346}" destId="{6A97CCFC-4401-4DF9-B4DA-8129586E7BCF}" srcOrd="0" destOrd="0" presId="urn:microsoft.com/office/officeart/2005/8/layout/target3"/>
    <dgm:cxn modelId="{11BF99CD-F2EE-43C6-8268-FB63A3F352BE}" type="presOf" srcId="{D4568B20-0B23-4E3C-80FF-BF2845A1CACE}" destId="{0D02B474-5D59-40C3-9402-DB0A5FD3794C}" srcOrd="1" destOrd="0" presId="urn:microsoft.com/office/officeart/2005/8/layout/target3"/>
    <dgm:cxn modelId="{277412DC-EF47-4539-B878-2933725DACF2}" srcId="{409C8A1D-E751-43FA-976B-A59C3A847399}" destId="{D4568B20-0B23-4E3C-80FF-BF2845A1CACE}" srcOrd="2" destOrd="0" parTransId="{E50D4A6C-05A1-4024-A4D2-6C3BB461B83E}" sibTransId="{23931EA2-FBA9-44AE-8E77-F5DF1FAA5DA2}"/>
    <dgm:cxn modelId="{BEA94052-012E-4385-8807-8EF79E6111C8}" type="presOf" srcId="{9EBACFCB-606A-4220-BD0E-2757F1A14346}" destId="{D92674C7-DCAD-4850-85D9-AA118316B0CD}" srcOrd="1" destOrd="0" presId="urn:microsoft.com/office/officeart/2005/8/layout/target3"/>
    <dgm:cxn modelId="{D3555B56-A611-40D0-B9E4-B24254A8F2A4}" type="presOf" srcId="{E3DA7E48-4153-4BD9-AFD4-82A3CB3557D0}" destId="{99562919-0749-49F4-8AA2-25098B9F1B9C}" srcOrd="0" destOrd="0" presId="urn:microsoft.com/office/officeart/2005/8/layout/target3"/>
    <dgm:cxn modelId="{4AD1C90C-8D1F-4AFE-BFF7-6738C6B0F599}" type="presOf" srcId="{745EF974-1815-4D40-9DB7-9646F46E9C03}" destId="{CBE8FAB0-F7E5-4D06-86EC-06F4169F102E}" srcOrd="1" destOrd="0" presId="urn:microsoft.com/office/officeart/2005/8/layout/target3"/>
    <dgm:cxn modelId="{1AA3DE48-5ACB-40E7-B5F8-F3012EB51FBD}" type="presParOf" srcId="{51551C07-86F0-4A61-BEE4-BBAA84D03C8B}" destId="{9B6FB346-23E4-48F1-8343-A5BED65A5BED}" srcOrd="0" destOrd="0" presId="urn:microsoft.com/office/officeart/2005/8/layout/target3"/>
    <dgm:cxn modelId="{7EB29D06-02EC-403C-A3C1-B4DA16E99082}" type="presParOf" srcId="{51551C07-86F0-4A61-BEE4-BBAA84D03C8B}" destId="{61AB88F2-FE13-401F-B88F-2F8680A02951}" srcOrd="1" destOrd="0" presId="urn:microsoft.com/office/officeart/2005/8/layout/target3"/>
    <dgm:cxn modelId="{C3A63F75-D62C-46C3-805B-48C51993CC46}" type="presParOf" srcId="{51551C07-86F0-4A61-BEE4-BBAA84D03C8B}" destId="{99562919-0749-49F4-8AA2-25098B9F1B9C}" srcOrd="2" destOrd="0" presId="urn:microsoft.com/office/officeart/2005/8/layout/target3"/>
    <dgm:cxn modelId="{37178CC7-D8FC-4693-A438-3A115D640066}" type="presParOf" srcId="{51551C07-86F0-4A61-BEE4-BBAA84D03C8B}" destId="{640DE7A1-71B9-4F87-817D-A8B3E1300183}" srcOrd="3" destOrd="0" presId="urn:microsoft.com/office/officeart/2005/8/layout/target3"/>
    <dgm:cxn modelId="{C0595433-A63A-4804-9F00-6796621EF25B}" type="presParOf" srcId="{51551C07-86F0-4A61-BEE4-BBAA84D03C8B}" destId="{3DA9964D-9CA3-4D3D-AD7E-1CE4078C2FE8}" srcOrd="4" destOrd="0" presId="urn:microsoft.com/office/officeart/2005/8/layout/target3"/>
    <dgm:cxn modelId="{8040F0A5-CD1E-460C-A373-3E6391F05CE4}" type="presParOf" srcId="{51551C07-86F0-4A61-BEE4-BBAA84D03C8B}" destId="{BD38978B-AC62-4AF0-92AA-84E20A02788E}" srcOrd="5" destOrd="0" presId="urn:microsoft.com/office/officeart/2005/8/layout/target3"/>
    <dgm:cxn modelId="{6EB72876-4EE5-4438-A622-E660A284FB09}" type="presParOf" srcId="{51551C07-86F0-4A61-BEE4-BBAA84D03C8B}" destId="{EDC6629C-84CD-4E7E-9AD0-DC286B1CA6DB}" srcOrd="6" destOrd="0" presId="urn:microsoft.com/office/officeart/2005/8/layout/target3"/>
    <dgm:cxn modelId="{90F41898-FC9B-4288-9DCB-F0908DA1E94E}" type="presParOf" srcId="{51551C07-86F0-4A61-BEE4-BBAA84D03C8B}" destId="{4E95E37B-CC61-4EEB-8FF6-690520FBAD34}" srcOrd="7" destOrd="0" presId="urn:microsoft.com/office/officeart/2005/8/layout/target3"/>
    <dgm:cxn modelId="{FCE501FC-0418-4AF7-A128-261E2A0DE270}" type="presParOf" srcId="{51551C07-86F0-4A61-BEE4-BBAA84D03C8B}" destId="{18A07F5E-BD99-4247-8EFA-22AAF6B55939}" srcOrd="8" destOrd="0" presId="urn:microsoft.com/office/officeart/2005/8/layout/target3"/>
    <dgm:cxn modelId="{C2D73502-B29E-4820-BB79-A220E1FC59FE}" type="presParOf" srcId="{51551C07-86F0-4A61-BEE4-BBAA84D03C8B}" destId="{6BA2E0A6-0C8C-4612-B9A1-8C5A2713926D}" srcOrd="9" destOrd="0" presId="urn:microsoft.com/office/officeart/2005/8/layout/target3"/>
    <dgm:cxn modelId="{328335C2-A8E8-4FC0-8B83-67D62765DFF6}" type="presParOf" srcId="{51551C07-86F0-4A61-BEE4-BBAA84D03C8B}" destId="{51251FC5-023E-4584-A16B-E11C986A06FA}" srcOrd="10" destOrd="0" presId="urn:microsoft.com/office/officeart/2005/8/layout/target3"/>
    <dgm:cxn modelId="{467A6410-DE57-4498-B33D-E9590FC75EF2}" type="presParOf" srcId="{51551C07-86F0-4A61-BEE4-BBAA84D03C8B}" destId="{6A97CCFC-4401-4DF9-B4DA-8129586E7BCF}" srcOrd="11" destOrd="0" presId="urn:microsoft.com/office/officeart/2005/8/layout/target3"/>
    <dgm:cxn modelId="{D460B15C-5B1D-42FC-957B-F1E5DB90C479}" type="presParOf" srcId="{51551C07-86F0-4A61-BEE4-BBAA84D03C8B}" destId="{1C653DFC-427C-4650-AC71-B1EFFD0B2D11}" srcOrd="12" destOrd="0" presId="urn:microsoft.com/office/officeart/2005/8/layout/target3"/>
    <dgm:cxn modelId="{281A02A9-2F04-4DAB-B5C5-B76F38428545}" type="presParOf" srcId="{51551C07-86F0-4A61-BEE4-BBAA84D03C8B}" destId="{6EBE161E-CE18-4123-B86E-D1C58769ABA6}" srcOrd="13" destOrd="0" presId="urn:microsoft.com/office/officeart/2005/8/layout/target3"/>
    <dgm:cxn modelId="{ACE507B5-C846-4D74-AA3B-729DC0A56FD2}" type="presParOf" srcId="{51551C07-86F0-4A61-BEE4-BBAA84D03C8B}" destId="{7AC3B828-0097-4412-AF6A-7612D44BFFE7}" srcOrd="14" destOrd="0" presId="urn:microsoft.com/office/officeart/2005/8/layout/target3"/>
    <dgm:cxn modelId="{DAEE0587-3EE8-4815-95F8-2CE4CA48A6A5}" type="presParOf" srcId="{51551C07-86F0-4A61-BEE4-BBAA84D03C8B}" destId="{566B5106-E875-41E2-8C19-EDEC59CE8D4B}" srcOrd="15" destOrd="0" presId="urn:microsoft.com/office/officeart/2005/8/layout/target3"/>
    <dgm:cxn modelId="{9AFB5CC7-BF06-401A-A3FF-F9E761D9DFFB}" type="presParOf" srcId="{51551C07-86F0-4A61-BEE4-BBAA84D03C8B}" destId="{B9FB6FA7-D169-41E9-9096-9D6D060D4FC6}" srcOrd="16" destOrd="0" presId="urn:microsoft.com/office/officeart/2005/8/layout/target3"/>
    <dgm:cxn modelId="{4D896CCD-F1AB-43E6-A0B5-BF966C8E3FBC}" type="presParOf" srcId="{51551C07-86F0-4A61-BEE4-BBAA84D03C8B}" destId="{0D02B474-5D59-40C3-9402-DB0A5FD3794C}" srcOrd="17" destOrd="0" presId="urn:microsoft.com/office/officeart/2005/8/layout/target3"/>
    <dgm:cxn modelId="{BE13FAFA-B6A0-4F52-AEF5-92D868B7DCDB}" type="presParOf" srcId="{51551C07-86F0-4A61-BEE4-BBAA84D03C8B}" destId="{D92674C7-DCAD-4850-85D9-AA118316B0CD}" srcOrd="18" destOrd="0" presId="urn:microsoft.com/office/officeart/2005/8/layout/target3"/>
    <dgm:cxn modelId="{12FD1FAD-4356-4576-B3FA-CED4F7711289}" type="presParOf" srcId="{51551C07-86F0-4A61-BEE4-BBAA84D03C8B}" destId="{CBE8FAB0-F7E5-4D06-86EC-06F4169F102E}"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135BC-752D-4F74-907A-5BC425EC4B4E}">
      <dsp:nvSpPr>
        <dsp:cNvPr id="0" name=""/>
        <dsp:cNvSpPr/>
      </dsp:nvSpPr>
      <dsp:spPr>
        <a:xfrm>
          <a:off x="0" y="103319"/>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1. Browser Attacks – 20%</a:t>
          </a:r>
          <a:endParaRPr lang="en-US" sz="1800" kern="1200" dirty="0"/>
        </a:p>
      </dsp:txBody>
      <dsp:txXfrm>
        <a:off x="21075" y="124394"/>
        <a:ext cx="10016249" cy="389580"/>
      </dsp:txXfrm>
    </dsp:sp>
    <dsp:sp modelId="{3DC9DFD0-DDBD-4C5D-9628-80D7576C20B4}">
      <dsp:nvSpPr>
        <dsp:cNvPr id="0" name=""/>
        <dsp:cNvSpPr/>
      </dsp:nvSpPr>
      <dsp:spPr>
        <a:xfrm>
          <a:off x="0" y="586889"/>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2. Brute Force Attacks – 20%</a:t>
          </a:r>
          <a:endParaRPr lang="en-US" sz="1800" kern="1200" dirty="0"/>
        </a:p>
      </dsp:txBody>
      <dsp:txXfrm>
        <a:off x="21075" y="607964"/>
        <a:ext cx="10016249" cy="389580"/>
      </dsp:txXfrm>
    </dsp:sp>
    <dsp:sp modelId="{B594B371-7453-4A9E-BB76-7DF5E353878E}">
      <dsp:nvSpPr>
        <dsp:cNvPr id="0" name=""/>
        <dsp:cNvSpPr/>
      </dsp:nvSpPr>
      <dsp:spPr>
        <a:xfrm>
          <a:off x="0" y="1070460"/>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3. Denial-of-Service (</a:t>
          </a:r>
          <a:r>
            <a:rPr lang="en-US" sz="1800" b="1" kern="1200" dirty="0" err="1" smtClean="0"/>
            <a:t>DDoS</a:t>
          </a:r>
          <a:r>
            <a:rPr lang="en-US" sz="1800" b="1" kern="1200" dirty="0" smtClean="0"/>
            <a:t>) Attacks – 15%</a:t>
          </a:r>
          <a:endParaRPr lang="en-US" sz="1800" kern="1200" dirty="0"/>
        </a:p>
      </dsp:txBody>
      <dsp:txXfrm>
        <a:off x="21075" y="1091535"/>
        <a:ext cx="10016249" cy="389580"/>
      </dsp:txXfrm>
    </dsp:sp>
    <dsp:sp modelId="{C4DA8D40-9189-437C-A08B-2B1D7B988811}">
      <dsp:nvSpPr>
        <dsp:cNvPr id="0" name=""/>
        <dsp:cNvSpPr/>
      </dsp:nvSpPr>
      <dsp:spPr>
        <a:xfrm>
          <a:off x="0" y="1554029"/>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4. Worm Attacks – 13%</a:t>
          </a:r>
          <a:endParaRPr lang="en-US" sz="1800" kern="1200" dirty="0"/>
        </a:p>
      </dsp:txBody>
      <dsp:txXfrm>
        <a:off x="21075" y="1575104"/>
        <a:ext cx="10016249" cy="389580"/>
      </dsp:txXfrm>
    </dsp:sp>
    <dsp:sp modelId="{4AD6C1E5-9254-4ABB-8E49-4B6198CC73A7}">
      <dsp:nvSpPr>
        <dsp:cNvPr id="0" name=""/>
        <dsp:cNvSpPr/>
      </dsp:nvSpPr>
      <dsp:spPr>
        <a:xfrm>
          <a:off x="0" y="2037599"/>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5. Malware Attacks – 10%</a:t>
          </a:r>
          <a:endParaRPr lang="en-US" sz="1800" kern="1200" dirty="0"/>
        </a:p>
      </dsp:txBody>
      <dsp:txXfrm>
        <a:off x="21075" y="2058674"/>
        <a:ext cx="10016249" cy="389580"/>
      </dsp:txXfrm>
    </dsp:sp>
    <dsp:sp modelId="{E0DFB4FC-535F-4DB4-B299-EC2D06D716ED}">
      <dsp:nvSpPr>
        <dsp:cNvPr id="0" name=""/>
        <dsp:cNvSpPr/>
      </dsp:nvSpPr>
      <dsp:spPr>
        <a:xfrm>
          <a:off x="0" y="2521170"/>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6. Web Attacks – 4%</a:t>
          </a:r>
          <a:endParaRPr lang="en-US" sz="1800" kern="1200" dirty="0"/>
        </a:p>
      </dsp:txBody>
      <dsp:txXfrm>
        <a:off x="21075" y="2542245"/>
        <a:ext cx="10016249" cy="389580"/>
      </dsp:txXfrm>
    </dsp:sp>
    <dsp:sp modelId="{A6DC0EC9-33E8-4C0C-9E47-FAEF91BF641A}">
      <dsp:nvSpPr>
        <dsp:cNvPr id="0" name=""/>
        <dsp:cNvSpPr/>
      </dsp:nvSpPr>
      <dsp:spPr>
        <a:xfrm>
          <a:off x="0" y="3004740"/>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7. Scan Attacks – 4%</a:t>
          </a:r>
          <a:endParaRPr lang="en-US" sz="1800" kern="1200" dirty="0"/>
        </a:p>
      </dsp:txBody>
      <dsp:txXfrm>
        <a:off x="21075" y="3025815"/>
        <a:ext cx="10016249" cy="389580"/>
      </dsp:txXfrm>
    </dsp:sp>
    <dsp:sp modelId="{D6480FB3-509E-462F-82EE-9184478BB7EB}">
      <dsp:nvSpPr>
        <dsp:cNvPr id="0" name=""/>
        <dsp:cNvSpPr/>
      </dsp:nvSpPr>
      <dsp:spPr>
        <a:xfrm>
          <a:off x="0" y="3488310"/>
          <a:ext cx="10058399" cy="4317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8. Other Attacks – 14%</a:t>
          </a:r>
          <a:endParaRPr lang="en-US" sz="1800" b="1" kern="1200" dirty="0"/>
        </a:p>
      </dsp:txBody>
      <dsp:txXfrm>
        <a:off x="21075" y="3509385"/>
        <a:ext cx="10016249"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B346-23E4-48F1-8343-A5BED65A5BED}">
      <dsp:nvSpPr>
        <dsp:cNvPr id="0" name=""/>
        <dsp:cNvSpPr/>
      </dsp:nvSpPr>
      <dsp:spPr>
        <a:xfrm>
          <a:off x="0" y="0"/>
          <a:ext cx="3391365" cy="339136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62919-0749-49F4-8AA2-25098B9F1B9C}">
      <dsp:nvSpPr>
        <dsp:cNvPr id="0" name=""/>
        <dsp:cNvSpPr/>
      </dsp:nvSpPr>
      <dsp:spPr>
        <a:xfrm>
          <a:off x="1695682" y="0"/>
          <a:ext cx="7634147" cy="339136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There are </a:t>
          </a:r>
          <a:r>
            <a:rPr lang="en-GB" sz="2000" b="1" kern="1200" dirty="0" smtClean="0"/>
            <a:t>four</a:t>
          </a:r>
          <a:r>
            <a:rPr lang="en-GB" sz="2000" kern="1200" dirty="0" smtClean="0"/>
            <a:t> different types of Malware that you need to be aware of: </a:t>
          </a:r>
          <a:endParaRPr lang="en-GB" sz="2000" kern="1200" dirty="0"/>
        </a:p>
      </dsp:txBody>
      <dsp:txXfrm>
        <a:off x="1695682" y="0"/>
        <a:ext cx="7634147" cy="542618"/>
      </dsp:txXfrm>
    </dsp:sp>
    <dsp:sp modelId="{3DA9964D-9CA3-4D3D-AD7E-1CE4078C2FE8}">
      <dsp:nvSpPr>
        <dsp:cNvPr id="0" name=""/>
        <dsp:cNvSpPr/>
      </dsp:nvSpPr>
      <dsp:spPr>
        <a:xfrm>
          <a:off x="356093" y="542618"/>
          <a:ext cx="2679178" cy="267917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8978B-AC62-4AF0-92AA-84E20A02788E}">
      <dsp:nvSpPr>
        <dsp:cNvPr id="0" name=""/>
        <dsp:cNvSpPr/>
      </dsp:nvSpPr>
      <dsp:spPr>
        <a:xfrm>
          <a:off x="1695682" y="542618"/>
          <a:ext cx="7634147" cy="267917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Viruses</a:t>
          </a:r>
          <a:endParaRPr lang="en-US" sz="2000" kern="1200" dirty="0"/>
        </a:p>
      </dsp:txBody>
      <dsp:txXfrm>
        <a:off x="1695682" y="542618"/>
        <a:ext cx="7634147" cy="542618"/>
      </dsp:txXfrm>
    </dsp:sp>
    <dsp:sp modelId="{4E95E37B-CC61-4EEB-8FF6-690520FBAD34}">
      <dsp:nvSpPr>
        <dsp:cNvPr id="0" name=""/>
        <dsp:cNvSpPr/>
      </dsp:nvSpPr>
      <dsp:spPr>
        <a:xfrm>
          <a:off x="712186" y="1085236"/>
          <a:ext cx="1966991" cy="196699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07F5E-BD99-4247-8EFA-22AAF6B55939}">
      <dsp:nvSpPr>
        <dsp:cNvPr id="0" name=""/>
        <dsp:cNvSpPr/>
      </dsp:nvSpPr>
      <dsp:spPr>
        <a:xfrm>
          <a:off x="1695682" y="1085236"/>
          <a:ext cx="7634147" cy="196699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err="1" smtClean="0"/>
            <a:t>Spyware</a:t>
          </a:r>
          <a:endParaRPr lang="en-GB" sz="2000" b="1" kern="1200" dirty="0"/>
        </a:p>
      </dsp:txBody>
      <dsp:txXfrm>
        <a:off x="1695682" y="1085236"/>
        <a:ext cx="7634147" cy="542618"/>
      </dsp:txXfrm>
    </dsp:sp>
    <dsp:sp modelId="{51251FC5-023E-4584-A16B-E11C986A06FA}">
      <dsp:nvSpPr>
        <dsp:cNvPr id="0" name=""/>
        <dsp:cNvSpPr/>
      </dsp:nvSpPr>
      <dsp:spPr>
        <a:xfrm>
          <a:off x="1068279" y="1627855"/>
          <a:ext cx="1254805" cy="125480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7CCFC-4401-4DF9-B4DA-8129586E7BCF}">
      <dsp:nvSpPr>
        <dsp:cNvPr id="0" name=""/>
        <dsp:cNvSpPr/>
      </dsp:nvSpPr>
      <dsp:spPr>
        <a:xfrm>
          <a:off x="1695682" y="1627855"/>
          <a:ext cx="7634147" cy="125480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err="1" smtClean="0"/>
            <a:t>Phishing</a:t>
          </a:r>
          <a:endParaRPr lang="en-GB" sz="2000" b="1" kern="1200" dirty="0"/>
        </a:p>
      </dsp:txBody>
      <dsp:txXfrm>
        <a:off x="1695682" y="1627855"/>
        <a:ext cx="7634147" cy="542618"/>
      </dsp:txXfrm>
    </dsp:sp>
    <dsp:sp modelId="{6EBE161E-CE18-4123-B86E-D1C58769ABA6}">
      <dsp:nvSpPr>
        <dsp:cNvPr id="0" name=""/>
        <dsp:cNvSpPr/>
      </dsp:nvSpPr>
      <dsp:spPr>
        <a:xfrm>
          <a:off x="1424373" y="2170473"/>
          <a:ext cx="542618" cy="54261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3B828-0097-4412-AF6A-7612D44BFFE7}">
      <dsp:nvSpPr>
        <dsp:cNvPr id="0" name=""/>
        <dsp:cNvSpPr/>
      </dsp:nvSpPr>
      <dsp:spPr>
        <a:xfrm>
          <a:off x="1695682" y="2170473"/>
          <a:ext cx="7634147" cy="54261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err="1" smtClean="0"/>
            <a:t>Ransomware</a:t>
          </a:r>
          <a:endParaRPr lang="en-GB" sz="2000" b="1" kern="1200" dirty="0"/>
        </a:p>
      </dsp:txBody>
      <dsp:txXfrm>
        <a:off x="1695682" y="2170473"/>
        <a:ext cx="7634147" cy="5426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37FEB4-173B-48C9-9480-E9D180AA5C5F}" type="datetimeFigureOut">
              <a:rPr lang="en-US" smtClean="0"/>
              <a:pPr/>
              <a:t>6/3/2020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2AC4AA-764C-4D2D-901E-56FD74DC10DA}" type="slidenum">
              <a:rPr lang="en-US" smtClean="0"/>
              <a:pPr/>
              <a:t>‹#›</a:t>
            </a:fld>
            <a:endParaRPr lang="en-US"/>
          </a:p>
        </p:txBody>
      </p:sp>
    </p:spTree>
    <p:extLst>
      <p:ext uri="{BB962C8B-B14F-4D97-AF65-F5344CB8AC3E}">
        <p14:creationId xmlns:p14="http://schemas.microsoft.com/office/powerpoint/2010/main" xmlns="" val="40033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C4AA-764C-4D2D-901E-56FD74DC10DA}" type="slidenum">
              <a:rPr lang="en-US" smtClean="0"/>
              <a:pPr/>
              <a:t>1</a:t>
            </a:fld>
            <a:endParaRPr lang="en-US"/>
          </a:p>
        </p:txBody>
      </p:sp>
    </p:spTree>
    <p:extLst>
      <p:ext uri="{BB962C8B-B14F-4D97-AF65-F5344CB8AC3E}">
        <p14:creationId xmlns:p14="http://schemas.microsoft.com/office/powerpoint/2010/main" xmlns="" val="131219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110026" y="6431915"/>
            <a:ext cx="1312025" cy="365125"/>
          </a:xfrm>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2A0F7-6F69-4A36-934A-F0D75A072B28}"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63571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32939-2ABF-452B-9FA8-C8707317502D}"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96186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95370" y="6431915"/>
            <a:ext cx="1312025" cy="365125"/>
          </a:xfrm>
        </p:spPr>
        <p:txBody>
          <a:bodyPr/>
          <a:lstStyle/>
          <a:p>
            <a:fld id="{DA8ACAA1-99C5-4F50-B487-84519752EF36}" type="slidenum">
              <a:rPr lang="en-US" smtClean="0"/>
              <a:pPr/>
              <a:t>‹#›</a:t>
            </a:fld>
            <a:endParaRPr lang="en-US"/>
          </a:p>
        </p:txBody>
      </p:sp>
      <p:pic>
        <p:nvPicPr>
          <p:cNvPr id="7" name="Picture 6" descr="securityService.png"/>
          <p:cNvPicPr>
            <a:picLocks noChangeAspect="1"/>
          </p:cNvPicPr>
          <p:nvPr userDrawn="1"/>
        </p:nvPicPr>
        <p:blipFill>
          <a:blip r:embed="rId2"/>
          <a:stretch>
            <a:fillRect/>
          </a:stretch>
        </p:blipFill>
        <p:spPr>
          <a:xfrm>
            <a:off x="9735703" y="304799"/>
            <a:ext cx="1350348" cy="1254193"/>
          </a:xfrm>
          <a:prstGeom prst="rect">
            <a:avLst/>
          </a:prstGeom>
        </p:spPr>
      </p:pic>
    </p:spTree>
    <p:extLst>
      <p:ext uri="{BB962C8B-B14F-4D97-AF65-F5344CB8AC3E}">
        <p14:creationId xmlns:p14="http://schemas.microsoft.com/office/powerpoint/2010/main" xmlns="" val="603664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0" name="Rectangle 9"/>
          <p:cNvSpPr/>
          <p:nvPr userDrawn="1"/>
        </p:nvSpPr>
        <p:spPr>
          <a:xfrm>
            <a:off x="0"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80719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CD1E8-FADA-4525-B219-1878FD6D3A53}"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13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9104B-3533-4262-8A2E-8EE96C67AD96}"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pic>
        <p:nvPicPr>
          <p:cNvPr id="9" name="Picture 8" descr="securityService.png"/>
          <p:cNvPicPr>
            <a:picLocks noChangeAspect="1"/>
          </p:cNvPicPr>
          <p:nvPr userDrawn="1"/>
        </p:nvPicPr>
        <p:blipFill>
          <a:blip r:embed="rId2"/>
          <a:stretch>
            <a:fillRect/>
          </a:stretch>
        </p:blipFill>
        <p:spPr>
          <a:xfrm>
            <a:off x="9735703" y="377951"/>
            <a:ext cx="1350348" cy="1254193"/>
          </a:xfrm>
          <a:prstGeom prst="rect">
            <a:avLst/>
          </a:prstGeom>
        </p:spPr>
      </p:pic>
    </p:spTree>
    <p:extLst>
      <p:ext uri="{BB962C8B-B14F-4D97-AF65-F5344CB8AC3E}">
        <p14:creationId xmlns:p14="http://schemas.microsoft.com/office/powerpoint/2010/main" xmlns="" val="10383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83178" y="6444107"/>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5253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451"/>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EC2673-6B35-4922-9DE2-AACB6FAF3861}" type="datetime1">
              <a:rPr lang="en-US" smtClean="0"/>
              <a:pPr/>
              <a:t>6/3/2020</a:t>
            </a:fld>
            <a:endParaRPr lang="en-US"/>
          </a:p>
        </p:txBody>
      </p:sp>
      <p:sp>
        <p:nvSpPr>
          <p:cNvPr id="5" name="Slide Number Placeholder 4"/>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951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660829" y="6419135"/>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43830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D3CDF-1033-44C8-9DD1-BB74141B4E84}" type="datetime1">
              <a:rPr lang="en-US" smtClean="0"/>
              <a:pPr/>
              <a:t>6/3/2020</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6817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1666-B8F3-4AF1-91C6-F423EE36DBFB}"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9355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AC2049-3251-45F6-BF6A-817A1E32FA4B}" type="datetime1">
              <a:rPr lang="en-US" smtClean="0"/>
              <a:pPr/>
              <a:t>6/3/2020</a:t>
            </a:fld>
            <a:endParaRPr lang="en-US"/>
          </a:p>
        </p:txBody>
      </p:sp>
      <p:sp>
        <p:nvSpPr>
          <p:cNvPr id="6" name="Slide Number Placeholder 5"/>
          <p:cNvSpPr>
            <a:spLocks noGrp="1"/>
          </p:cNvSpPr>
          <p:nvPr>
            <p:ph type="sldNum" sz="quarter" idx="4"/>
          </p:nvPr>
        </p:nvSpPr>
        <p:spPr>
          <a:xfrm>
            <a:off x="7486442" y="6435401"/>
            <a:ext cx="1312025" cy="365125"/>
          </a:xfrm>
          <a:prstGeom prst="rect">
            <a:avLst/>
          </a:prstGeom>
        </p:spPr>
        <p:txBody>
          <a:bodyPr vert="horz" lIns="91440" tIns="45720" rIns="91440" bIns="45720" rtlCol="0" anchor="ctr"/>
          <a:lstStyle>
            <a:lvl1pPr algn="r">
              <a:defRPr sz="1050">
                <a:solidFill>
                  <a:srgbClr val="FFFFFF"/>
                </a:solidFill>
              </a:defRPr>
            </a:lvl1pPr>
          </a:lstStyle>
          <a:p>
            <a:fld id="{DA8ACAA1-99C5-4F50-B487-84519752EF3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77803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4"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7" r:id="rId2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log.ptsecurity.com/2017/09/web-application-attack-statistics-q2.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mPQKRxzJF6g"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LGpTM0wAz0M"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GqD3nrHJfn8"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15Sc1mMM7do"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27022" y="2648196"/>
            <a:ext cx="5728657" cy="1676915"/>
          </a:xfrm>
        </p:spPr>
        <p:txBody>
          <a:bodyPr>
            <a:noAutofit/>
          </a:bodyPr>
          <a:lstStyle/>
          <a:p>
            <a:pPr algn="ctr"/>
            <a:r>
              <a:rPr lang="en-US" sz="4400" b="1" dirty="0" smtClean="0"/>
              <a:t>COMPUTER </a:t>
            </a:r>
            <a:r>
              <a:rPr lang="en-US" sz="4400" b="1" dirty="0" smtClean="0"/>
              <a:t>SECURITY</a:t>
            </a:r>
            <a:endParaRPr lang="en-US" sz="4400" b="1" dirty="0"/>
          </a:p>
        </p:txBody>
      </p:sp>
      <p:sp>
        <p:nvSpPr>
          <p:cNvPr id="5" name="Slide Number Placeholder 4"/>
          <p:cNvSpPr>
            <a:spLocks noGrp="1"/>
          </p:cNvSpPr>
          <p:nvPr>
            <p:ph type="sldNum" sz="quarter" idx="12"/>
          </p:nvPr>
        </p:nvSpPr>
        <p:spPr/>
        <p:txBody>
          <a:bodyPr/>
          <a:lstStyle/>
          <a:p>
            <a:fld id="{DA8ACAA1-99C5-4F50-B487-84519752EF36}" type="slidenum">
              <a:rPr lang="en-US" smtClean="0"/>
              <a:pPr/>
              <a:t>1</a:t>
            </a:fld>
            <a:endParaRPr lang="en-US" dirty="0"/>
          </a:p>
        </p:txBody>
      </p:sp>
      <p:pic>
        <p:nvPicPr>
          <p:cNvPr id="9" name="Picture 8" descr="securityService.png"/>
          <p:cNvPicPr>
            <a:picLocks noChangeAspect="1"/>
          </p:cNvPicPr>
          <p:nvPr/>
        </p:nvPicPr>
        <p:blipFill>
          <a:blip r:embed="rId3"/>
          <a:stretch>
            <a:fillRect/>
          </a:stretch>
        </p:blipFill>
        <p:spPr>
          <a:xfrm>
            <a:off x="1420759" y="431709"/>
            <a:ext cx="4101588" cy="3809524"/>
          </a:xfrm>
          <a:prstGeom prst="rect">
            <a:avLst/>
          </a:prstGeom>
        </p:spPr>
      </p:pic>
      <p:sp>
        <p:nvSpPr>
          <p:cNvPr id="10" name="Subtitle 9"/>
          <p:cNvSpPr>
            <a:spLocks noGrp="1"/>
          </p:cNvSpPr>
          <p:nvPr>
            <p:ph type="subTitle" idx="1"/>
          </p:nvPr>
        </p:nvSpPr>
        <p:spPr>
          <a:xfrm>
            <a:off x="2410690" y="4455620"/>
            <a:ext cx="9781309" cy="1143000"/>
          </a:xfrm>
        </p:spPr>
        <p:txBody>
          <a:bodyPr/>
          <a:lstStyle/>
          <a:p>
            <a:r>
              <a:rPr lang="en-US" b="1" dirty="0" smtClean="0"/>
              <a:t>UNIT-8: </a:t>
            </a:r>
            <a:r>
              <a:rPr lang="en-US" b="1" dirty="0" smtClean="0"/>
              <a:t>Types of attacks , malware and  access  control</a:t>
            </a:r>
            <a:endParaRPr lang="en-US" b="1" dirty="0"/>
          </a:p>
        </p:txBody>
      </p:sp>
    </p:spTree>
    <p:extLst>
      <p:ext uri="{BB962C8B-B14F-4D97-AF65-F5344CB8AC3E}">
        <p14:creationId xmlns:p14="http://schemas.microsoft.com/office/powerpoint/2010/main" xmlns="" val="151106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Web Attacks – 4%</a:t>
            </a:r>
            <a:endParaRPr lang="en-US" dirty="0"/>
          </a:p>
        </p:txBody>
      </p:sp>
      <p:sp>
        <p:nvSpPr>
          <p:cNvPr id="3" name="Content Placeholder 2"/>
          <p:cNvSpPr>
            <a:spLocks noGrp="1"/>
          </p:cNvSpPr>
          <p:nvPr>
            <p:ph idx="1"/>
          </p:nvPr>
        </p:nvSpPr>
        <p:spPr>
          <a:xfrm>
            <a:off x="1097280" y="1755648"/>
            <a:ext cx="7229856" cy="4535424"/>
          </a:xfrm>
        </p:spPr>
        <p:txBody>
          <a:bodyPr>
            <a:noAutofit/>
          </a:bodyPr>
          <a:lstStyle/>
          <a:p>
            <a:pPr algn="just"/>
            <a:r>
              <a:rPr lang="en-US" sz="1800" dirty="0" smtClean="0"/>
              <a:t>Public-facing services – such as web applications and databases – are also targeted for network security attacks.</a:t>
            </a:r>
          </a:p>
          <a:p>
            <a:pPr algn="just"/>
            <a:r>
              <a:rPr lang="en-US" sz="1800" dirty="0" smtClean="0"/>
              <a:t>The most common </a:t>
            </a:r>
            <a:r>
              <a:rPr lang="en-US" sz="1800" dirty="0" smtClean="0">
                <a:hlinkClick r:id="rId2"/>
              </a:rPr>
              <a:t>web application attacks</a:t>
            </a:r>
            <a:r>
              <a:rPr lang="en-US" sz="1800" dirty="0" smtClean="0"/>
              <a:t> in Q2 2017, according to Positive Research:</a:t>
            </a:r>
          </a:p>
          <a:p>
            <a:pPr algn="just"/>
            <a:r>
              <a:rPr lang="en-US" sz="1800" b="1" dirty="0" smtClean="0"/>
              <a:t>Cross-Site Scripting (XSS) – 39.1% – </a:t>
            </a:r>
            <a:r>
              <a:rPr lang="en-US" sz="1800" dirty="0" smtClean="0"/>
              <a:t>An attacker breaches a vulnerable website or web application and injects malicious code. The code executes a malicious script on users’ browsers when the page is loaded.</a:t>
            </a:r>
          </a:p>
          <a:p>
            <a:pPr algn="just"/>
            <a:r>
              <a:rPr lang="en-US" sz="1800" b="1" dirty="0" smtClean="0"/>
              <a:t>SQL Injection (</a:t>
            </a:r>
            <a:r>
              <a:rPr lang="en-US" sz="1800" b="1" dirty="0" err="1" smtClean="0"/>
              <a:t>SQLi</a:t>
            </a:r>
            <a:r>
              <a:rPr lang="en-US" sz="1800" b="1" dirty="0" smtClean="0"/>
              <a:t>) – 24.9% – </a:t>
            </a:r>
            <a:r>
              <a:rPr lang="en-US" sz="1800" dirty="0" smtClean="0"/>
              <a:t>Rather than submitting standard data into a text-box or other data-entry field, the attacker enters SQL statements to trick the application into revealing or manipulating its data.</a:t>
            </a:r>
          </a:p>
          <a:p>
            <a:pPr algn="just"/>
            <a:r>
              <a:rPr lang="en-US" sz="1800" b="1" dirty="0" smtClean="0"/>
              <a:t>Path Traversal – 6.6% – </a:t>
            </a:r>
            <a:r>
              <a:rPr lang="en-US" sz="1800" dirty="0" smtClean="0"/>
              <a:t>Attackers craft HTTP requests to circumvent access controls and navigate to other directories and files in the system. For example, rather than being limited to the content of a single website, a path traversal attack can grant an attacker access to the core files of the site’s web server.</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10</a:t>
            </a:fld>
            <a:endParaRPr lang="en-US"/>
          </a:p>
        </p:txBody>
      </p:sp>
      <p:pic>
        <p:nvPicPr>
          <p:cNvPr id="5" name="Picture 4" descr="attack6.jpg"/>
          <p:cNvPicPr>
            <a:picLocks noChangeAspect="1"/>
          </p:cNvPicPr>
          <p:nvPr/>
        </p:nvPicPr>
        <p:blipFill>
          <a:blip r:embed="rId3"/>
          <a:stretch>
            <a:fillRect/>
          </a:stretch>
        </p:blipFill>
        <p:spPr>
          <a:xfrm>
            <a:off x="8593074" y="2134362"/>
            <a:ext cx="2857500" cy="2857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 Scan Attacks – 4%</a:t>
            </a:r>
            <a:endParaRPr lang="en-US" dirty="0"/>
          </a:p>
        </p:txBody>
      </p:sp>
      <p:sp>
        <p:nvSpPr>
          <p:cNvPr id="3" name="Content Placeholder 2"/>
          <p:cNvSpPr>
            <a:spLocks noGrp="1"/>
          </p:cNvSpPr>
          <p:nvPr>
            <p:ph idx="1"/>
          </p:nvPr>
        </p:nvSpPr>
        <p:spPr>
          <a:xfrm>
            <a:off x="1097280" y="1845734"/>
            <a:ext cx="7071360" cy="4023360"/>
          </a:xfrm>
        </p:spPr>
        <p:txBody>
          <a:bodyPr>
            <a:normAutofit/>
          </a:bodyPr>
          <a:lstStyle/>
          <a:p>
            <a:pPr algn="just"/>
            <a:r>
              <a:rPr lang="en-US" dirty="0" smtClean="0"/>
              <a:t>Rather than outright network attacks, scans are pre-attack reconnaissance. Attackers use widely available scanning tools to probe public-facing systems to better understand the services, systems, and security in place.</a:t>
            </a:r>
          </a:p>
          <a:p>
            <a:pPr algn="just"/>
            <a:r>
              <a:rPr lang="en-US" b="1" dirty="0" smtClean="0"/>
              <a:t>Port scanner – </a:t>
            </a:r>
            <a:r>
              <a:rPr lang="en-US" dirty="0" smtClean="0"/>
              <a:t>A simple tool used to determine a system’s open ports. Several types exist, with some intended to prevent detection by the scanned target.</a:t>
            </a:r>
          </a:p>
          <a:p>
            <a:pPr algn="just"/>
            <a:r>
              <a:rPr lang="en-US" b="1" dirty="0" smtClean="0"/>
              <a:t>Vulnerability scanner – </a:t>
            </a:r>
            <a:r>
              <a:rPr lang="en-US" dirty="0" smtClean="0"/>
              <a:t>Collects information on a target and compares it to known security vulnerabilities. The result is a list of known vulnerabilities on the system and their severity.</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11</a:t>
            </a:fld>
            <a:endParaRPr lang="en-US"/>
          </a:p>
        </p:txBody>
      </p:sp>
      <p:pic>
        <p:nvPicPr>
          <p:cNvPr id="5" name="Picture 4" descr="attack7.jpg"/>
          <p:cNvPicPr>
            <a:picLocks noChangeAspect="1"/>
          </p:cNvPicPr>
          <p:nvPr/>
        </p:nvPicPr>
        <p:blipFill>
          <a:blip r:embed="rId2"/>
          <a:stretch>
            <a:fillRect/>
          </a:stretch>
        </p:blipFill>
        <p:spPr>
          <a:xfrm>
            <a:off x="8458962" y="2049018"/>
            <a:ext cx="2857500" cy="2857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Other Attacks – 14%</a:t>
            </a:r>
            <a:endParaRPr lang="en-US" dirty="0"/>
          </a:p>
        </p:txBody>
      </p:sp>
      <p:sp>
        <p:nvSpPr>
          <p:cNvPr id="3" name="Content Placeholder 2"/>
          <p:cNvSpPr>
            <a:spLocks noGrp="1"/>
          </p:cNvSpPr>
          <p:nvPr>
            <p:ph idx="1"/>
          </p:nvPr>
        </p:nvSpPr>
        <p:spPr/>
        <p:txBody>
          <a:bodyPr>
            <a:normAutofit/>
          </a:bodyPr>
          <a:lstStyle/>
          <a:p>
            <a:pPr algn="just"/>
            <a:r>
              <a:rPr lang="en-US" dirty="0" smtClean="0"/>
              <a:t>We can only speculate on the network attack types bundled into “other”. That said, here are some of the usual suspects:</a:t>
            </a:r>
          </a:p>
          <a:p>
            <a:pPr algn="just"/>
            <a:r>
              <a:rPr lang="en-US" b="1" dirty="0" smtClean="0"/>
              <a:t>Physical Attacks</a:t>
            </a:r>
            <a:r>
              <a:rPr lang="en-US" dirty="0" smtClean="0"/>
              <a:t> – Attempts to destroy or steal network architecture or systems in an old-school, hands-on way. Stolen laptops are a common example.</a:t>
            </a:r>
          </a:p>
          <a:p>
            <a:pPr algn="just"/>
            <a:r>
              <a:rPr lang="en-US" b="1" dirty="0" smtClean="0"/>
              <a:t>Insider Attacks</a:t>
            </a:r>
            <a:r>
              <a:rPr lang="en-US" dirty="0" smtClean="0"/>
              <a:t> – Not every network attack is performed by an outsider. Angry employees, criminal third-party contractors, and bumbling staff members are just a few potential actors. They can steal and abuse access credentials, misuse customer data, or accidentally leak sensitive information.</a:t>
            </a:r>
          </a:p>
          <a:p>
            <a:pPr algn="just"/>
            <a:r>
              <a:rPr lang="en-US" b="1" dirty="0" smtClean="0"/>
              <a:t>Advanced Persistent Threats – </a:t>
            </a:r>
            <a:r>
              <a:rPr lang="en-US" dirty="0" smtClean="0"/>
              <a:t>The most advanced network attacks are performed by elite teams of hackers who adapt and tailor techniques to the target environment. Their goal is usually to steal data over an extended period by hiding and “persisting”.</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Malware</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sp>
        <p:nvSpPr>
          <p:cNvPr id="3" name="Content Placeholder 2"/>
          <p:cNvSpPr>
            <a:spLocks noGrp="1"/>
          </p:cNvSpPr>
          <p:nvPr>
            <p:ph idx="1"/>
          </p:nvPr>
        </p:nvSpPr>
        <p:spPr/>
        <p:txBody>
          <a:bodyPr>
            <a:normAutofit fontScale="92500" lnSpcReduction="10000"/>
          </a:bodyPr>
          <a:lstStyle/>
          <a:p>
            <a:r>
              <a:rPr lang="en-GB" b="1" dirty="0" smtClean="0">
                <a:solidFill>
                  <a:schemeClr val="tx1"/>
                </a:solidFill>
                <a:latin typeface="Corbel" panose="020B0503020204020204" pitchFamily="34" charset="0"/>
              </a:rPr>
              <a:t>What is Malware?</a:t>
            </a:r>
          </a:p>
          <a:p>
            <a:r>
              <a:rPr lang="en-GB" dirty="0" smtClean="0">
                <a:solidFill>
                  <a:schemeClr val="tx1"/>
                </a:solidFill>
                <a:latin typeface="Corbel" panose="020B0503020204020204" pitchFamily="34" charset="0"/>
              </a:rPr>
              <a:t>Malware is any software that is used to:</a:t>
            </a:r>
          </a:p>
          <a:p>
            <a:pPr lvl="2">
              <a:buFont typeface="Wingdings" pitchFamily="2" charset="2"/>
              <a:buChar char="§"/>
            </a:pPr>
            <a:r>
              <a:rPr lang="en-GB" sz="2400" dirty="0" smtClean="0">
                <a:solidFill>
                  <a:schemeClr val="tx1"/>
                </a:solidFill>
                <a:latin typeface="Corbel" panose="020B0503020204020204" pitchFamily="34" charset="0"/>
              </a:rPr>
              <a:t>Disrupt the operation of a computer</a:t>
            </a:r>
          </a:p>
          <a:p>
            <a:pPr lvl="2">
              <a:buFont typeface="Wingdings" pitchFamily="2" charset="2"/>
              <a:buChar char="§"/>
            </a:pPr>
            <a:r>
              <a:rPr lang="en-GB" sz="2400" dirty="0" smtClean="0">
                <a:solidFill>
                  <a:schemeClr val="tx1"/>
                </a:solidFill>
                <a:latin typeface="Corbel" panose="020B0503020204020204" pitchFamily="34" charset="0"/>
              </a:rPr>
              <a:t>Gather sensitive information</a:t>
            </a:r>
          </a:p>
          <a:p>
            <a:pPr lvl="2">
              <a:buFont typeface="Wingdings" pitchFamily="2" charset="2"/>
              <a:buChar char="§"/>
            </a:pPr>
            <a:r>
              <a:rPr lang="en-GB" sz="2400" dirty="0" smtClean="0">
                <a:solidFill>
                  <a:schemeClr val="tx1"/>
                </a:solidFill>
                <a:latin typeface="Corbel" panose="020B0503020204020204" pitchFamily="34" charset="0"/>
              </a:rPr>
              <a:t>Gain access to private computer systems</a:t>
            </a:r>
            <a:r>
              <a:rPr lang="en-GB" dirty="0" smtClean="0">
                <a:solidFill>
                  <a:schemeClr val="tx1"/>
                </a:solidFill>
                <a:latin typeface="Corbel" panose="020B0503020204020204" pitchFamily="34" charset="0"/>
              </a:rPr>
              <a:t>.</a:t>
            </a:r>
          </a:p>
          <a:p>
            <a:pPr lvl="2">
              <a:buFont typeface="Wingdings" pitchFamily="2" charset="2"/>
              <a:buChar char="§"/>
            </a:pPr>
            <a:endParaRPr lang="en-GB" dirty="0" smtClean="0">
              <a:solidFill>
                <a:schemeClr val="tx1"/>
              </a:solidFill>
              <a:latin typeface="Corbel" panose="020B0503020204020204" pitchFamily="34" charset="0"/>
            </a:endParaRPr>
          </a:p>
          <a:p>
            <a:pPr lvl="3" algn="just">
              <a:buNone/>
            </a:pPr>
            <a:r>
              <a:rPr lang="en-US" sz="2600" dirty="0" smtClean="0"/>
              <a:t>“ A Malware is a set of instructions that run on your computer and make your system do something that an attacker wants it to do. “ </a:t>
            </a:r>
          </a:p>
          <a:p>
            <a:pPr lvl="2">
              <a:buFont typeface="Wingdings" pitchFamily="2" charset="2"/>
              <a:buChar char="§"/>
            </a:pPr>
            <a:endParaRPr lang="en-GB" dirty="0" smtClean="0">
              <a:solidFill>
                <a:schemeClr val="tx1"/>
              </a:solidFill>
              <a:latin typeface="Corbel" panose="020B0503020204020204" pitchFamily="34" charset="0"/>
            </a:endParaRPr>
          </a:p>
          <a:p>
            <a:pPr lvl="2">
              <a:buNone/>
            </a:pPr>
            <a:endParaRPr lang="en-GB" sz="2000" b="1" dirty="0" smtClean="0">
              <a:solidFill>
                <a:schemeClr val="tx1"/>
              </a:solidFill>
              <a:latin typeface="Corbel" panose="020B0503020204020204" pitchFamily="34" charset="0"/>
            </a:endParaRPr>
          </a:p>
          <a:p>
            <a:pPr lvl="2" algn="ctr">
              <a:buNone/>
            </a:pPr>
            <a:r>
              <a:rPr lang="en-GB" sz="2000" b="1" dirty="0" smtClean="0">
                <a:solidFill>
                  <a:schemeClr val="tx1"/>
                </a:solidFill>
                <a:latin typeface="Corbel" panose="020B0503020204020204" pitchFamily="34" charset="0"/>
              </a:rPr>
              <a:t>What does Malware stand for?</a:t>
            </a:r>
          </a:p>
          <a:p>
            <a:pPr lvl="2" algn="ctr">
              <a:buNone/>
            </a:pPr>
            <a:r>
              <a:rPr lang="en-GB" sz="3200" b="1" u="sng" dirty="0" smtClean="0">
                <a:solidFill>
                  <a:schemeClr val="tx1"/>
                </a:solidFill>
                <a:latin typeface="Corbel" panose="020B0503020204020204" pitchFamily="34" charset="0"/>
              </a:rPr>
              <a:t>Mal</a:t>
            </a:r>
            <a:r>
              <a:rPr lang="en-GB" sz="3200" dirty="0" smtClean="0">
                <a:solidFill>
                  <a:schemeClr val="tx1"/>
                </a:solidFill>
                <a:latin typeface="Corbel" panose="020B0503020204020204" pitchFamily="34" charset="0"/>
              </a:rPr>
              <a:t>icious Soft</a:t>
            </a:r>
            <a:r>
              <a:rPr lang="en-GB" sz="3200" b="1" u="sng" dirty="0" smtClean="0">
                <a:solidFill>
                  <a:schemeClr val="tx1"/>
                </a:solidFill>
                <a:latin typeface="Corbel" panose="020B0503020204020204" pitchFamily="34" charset="0"/>
              </a:rPr>
              <a:t>ware</a:t>
            </a:r>
          </a:p>
          <a:p>
            <a:pPr lvl="2">
              <a:buNone/>
            </a:pPr>
            <a:endParaRPr lang="en-GB" sz="2000" b="1" dirty="0" smtClean="0">
              <a:solidFill>
                <a:schemeClr val="tx1"/>
              </a:solidFill>
              <a:latin typeface="Corbel" panose="020B0503020204020204" pitchFamily="34" charset="0"/>
            </a:endParaRPr>
          </a:p>
          <a:p>
            <a:pPr lvl="2">
              <a:buNone/>
            </a:pPr>
            <a:endParaRPr lang="en-GB" dirty="0" smtClean="0">
              <a:solidFill>
                <a:schemeClr val="tx1"/>
              </a:solidFill>
              <a:latin typeface="Corbel" panose="020B0503020204020204" pitchFamily="34" charset="0"/>
            </a:endParaRPr>
          </a:p>
          <a:p>
            <a:endParaRPr lang="en-GB" dirty="0" smtClean="0">
              <a:solidFill>
                <a:schemeClr val="tx1"/>
              </a:solidFill>
              <a:latin typeface="Corbel" panose="020B0503020204020204" pitchFamily="34" charset="0"/>
            </a:endParaRPr>
          </a:p>
          <a:p>
            <a:endParaRPr lang="en-GB" dirty="0" smtClean="0">
              <a:solidFill>
                <a:schemeClr val="tx1"/>
              </a:solidFill>
              <a:latin typeface="Corbel" panose="020B0503020204020204" pitchFamily="34" charset="0"/>
            </a:endParaRPr>
          </a:p>
          <a:p>
            <a:endParaRPr lang="en-GB" dirty="0" smtClean="0">
              <a:solidFill>
                <a:schemeClr val="tx1"/>
              </a:solidFill>
              <a:latin typeface="Corbel" panose="020B0503020204020204" pitchFamily="34" charset="0"/>
            </a:endParaRPr>
          </a:p>
          <a:p>
            <a:endParaRPr lang="en-GB" b="1" dirty="0" smtClean="0">
              <a:solidFill>
                <a:schemeClr val="tx1"/>
              </a:solidFill>
              <a:latin typeface="Corbel" panose="020B0503020204020204" pitchFamily="34" charset="0"/>
            </a:endParaRPr>
          </a:p>
          <a:p>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14</a:t>
            </a:fld>
            <a:endParaRPr lang="en-US"/>
          </a:p>
        </p:txBody>
      </p:sp>
      <p:pic>
        <p:nvPicPr>
          <p:cNvPr id="5" name="Picture 3"/>
          <p:cNvPicPr>
            <a:picLocks noChangeArrowheads="1"/>
          </p:cNvPicPr>
          <p:nvPr/>
        </p:nvPicPr>
        <p:blipFill>
          <a:blip r:embed="rId2"/>
          <a:srcRect/>
          <a:stretch>
            <a:fillRect/>
          </a:stretch>
        </p:blipFill>
        <p:spPr bwMode="auto">
          <a:xfrm>
            <a:off x="9111996" y="2182368"/>
            <a:ext cx="1531620" cy="1395984"/>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graphicFrame>
        <p:nvGraphicFramePr>
          <p:cNvPr id="8" name="Content Placeholder 7"/>
          <p:cNvGraphicFramePr>
            <a:graphicFrameLocks noGrp="1"/>
          </p:cNvGraphicFramePr>
          <p:nvPr>
            <p:ph idx="1"/>
          </p:nvPr>
        </p:nvGraphicFramePr>
        <p:xfrm>
          <a:off x="1539720" y="1858312"/>
          <a:ext cx="9329830" cy="3391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15</a:t>
            </a:fld>
            <a:endParaRPr lang="en-US"/>
          </a:p>
        </p:txBody>
      </p:sp>
      <p:sp>
        <p:nvSpPr>
          <p:cNvPr id="9" name="Rectangle 8"/>
          <p:cNvSpPr/>
          <p:nvPr/>
        </p:nvSpPr>
        <p:spPr>
          <a:xfrm>
            <a:off x="1321361" y="5476488"/>
            <a:ext cx="9916902"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Malware is an ’umbrella’ term that covers all of these types.</a:t>
            </a:r>
            <a:endParaRPr lang="en-GB" dirty="0">
              <a:solidFill>
                <a:schemeClr val="tx1"/>
              </a:solidFill>
              <a:latin typeface="Corbel" panose="020B0503020204020204" pitchFamily="34" charset="0"/>
            </a:endParaRPr>
          </a:p>
        </p:txBody>
      </p:sp>
      <p:sp>
        <p:nvSpPr>
          <p:cNvPr id="10" name="Rectangle 9"/>
          <p:cNvSpPr/>
          <p:nvPr/>
        </p:nvSpPr>
        <p:spPr>
          <a:xfrm>
            <a:off x="770611" y="5476488"/>
            <a:ext cx="552001"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Corbel" panose="020B0503020204020204" pitchFamily="34" charset="0"/>
            </a:endParaRPr>
          </a:p>
        </p:txBody>
      </p:sp>
      <p:pic>
        <p:nvPicPr>
          <p:cNvPr id="11" name="Picture 2" descr="https://img.clipartfest.com/10e3d5e9665e299fa6903dda3259315f_pic-colorful-umbrella-clipart-transparent-umbrella-clipart_534-59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6601" y="5528010"/>
            <a:ext cx="422879" cy="4711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2297424"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Lesson Aims</a:t>
            </a:r>
            <a:endParaRPr lang="en-US" sz="3200" dirty="0">
              <a:solidFill>
                <a:schemeClr val="bg1"/>
              </a:solidFill>
              <a:latin typeface="Corbel" charset="0"/>
              <a:ea typeface="Corbel" charset="0"/>
              <a:cs typeface="Corbel" charset="0"/>
            </a:endParaRPr>
          </a:p>
        </p:txBody>
      </p:sp>
      <p:sp>
        <p:nvSpPr>
          <p:cNvPr id="3" name="Rectangle 2"/>
          <p:cNvSpPr/>
          <p:nvPr/>
        </p:nvSpPr>
        <p:spPr>
          <a:xfrm>
            <a:off x="1577008" y="2138796"/>
            <a:ext cx="9627439"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To understand the term </a:t>
            </a:r>
            <a:r>
              <a:rPr lang="en-GB" b="1" dirty="0" smtClean="0">
                <a:solidFill>
                  <a:schemeClr val="tx1"/>
                </a:solidFill>
                <a:latin typeface="Corbel" panose="020B0503020204020204" pitchFamily="34" charset="0"/>
              </a:rPr>
              <a:t>Malware</a:t>
            </a:r>
            <a:endParaRPr lang="en-GB" b="1" dirty="0">
              <a:solidFill>
                <a:schemeClr val="tx1"/>
              </a:solidFill>
              <a:latin typeface="Corbel" panose="020B0503020204020204" pitchFamily="34" charset="0"/>
            </a:endParaRPr>
          </a:p>
        </p:txBody>
      </p:sp>
      <p:sp>
        <p:nvSpPr>
          <p:cNvPr id="8" name="Rectangle 7"/>
          <p:cNvSpPr/>
          <p:nvPr/>
        </p:nvSpPr>
        <p:spPr>
          <a:xfrm>
            <a:off x="1577008" y="2874292"/>
            <a:ext cx="9627440"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To understand the different </a:t>
            </a:r>
            <a:r>
              <a:rPr lang="en-GB" b="1" dirty="0" smtClean="0">
                <a:solidFill>
                  <a:schemeClr val="tx1"/>
                </a:solidFill>
                <a:latin typeface="Corbel" panose="020B0503020204020204" pitchFamily="34" charset="0"/>
              </a:rPr>
              <a:t>types of Malware</a:t>
            </a:r>
            <a:endParaRPr lang="en-GB" b="1" dirty="0">
              <a:solidFill>
                <a:schemeClr val="tx1"/>
              </a:solidFill>
              <a:latin typeface="Corbel" panose="020B0503020204020204" pitchFamily="34" charset="0"/>
            </a:endParaRPr>
          </a:p>
        </p:txBody>
      </p:sp>
      <p:sp>
        <p:nvSpPr>
          <p:cNvPr id="7" name="Rectangle 6"/>
          <p:cNvSpPr/>
          <p:nvPr/>
        </p:nvSpPr>
        <p:spPr>
          <a:xfrm>
            <a:off x="1025009" y="2138796"/>
            <a:ext cx="491652"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1</a:t>
            </a:r>
            <a:endParaRPr lang="en-GB" b="1" dirty="0">
              <a:solidFill>
                <a:schemeClr val="bg1"/>
              </a:solidFill>
              <a:latin typeface="Corbel" panose="020B0503020204020204" pitchFamily="34" charset="0"/>
            </a:endParaRPr>
          </a:p>
        </p:txBody>
      </p:sp>
      <p:sp>
        <p:nvSpPr>
          <p:cNvPr id="9" name="Rectangle 8"/>
          <p:cNvSpPr/>
          <p:nvPr/>
        </p:nvSpPr>
        <p:spPr>
          <a:xfrm>
            <a:off x="1025009" y="2874292"/>
            <a:ext cx="491652"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2</a:t>
            </a:r>
            <a:endParaRPr lang="en-GB" b="1" dirty="0">
              <a:solidFill>
                <a:schemeClr val="bg1"/>
              </a:solidFill>
              <a:latin typeface="Corbel" panose="020B0503020204020204" pitchFamily="34" charset="0"/>
            </a:endParaRPr>
          </a:p>
        </p:txBody>
      </p:sp>
      <p:sp>
        <p:nvSpPr>
          <p:cNvPr id="10" name="Rectangle 9"/>
          <p:cNvSpPr/>
          <p:nvPr/>
        </p:nvSpPr>
        <p:spPr>
          <a:xfrm>
            <a:off x="1577008" y="3609788"/>
            <a:ext cx="9627440"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To understand the how to </a:t>
            </a:r>
            <a:r>
              <a:rPr lang="en-GB" b="1" dirty="0" smtClean="0">
                <a:solidFill>
                  <a:schemeClr val="tx1"/>
                </a:solidFill>
                <a:latin typeface="Corbel" panose="020B0503020204020204" pitchFamily="34" charset="0"/>
              </a:rPr>
              <a:t>prevent</a:t>
            </a:r>
            <a:r>
              <a:rPr lang="en-GB" dirty="0" smtClean="0">
                <a:solidFill>
                  <a:schemeClr val="tx1"/>
                </a:solidFill>
                <a:latin typeface="Corbel" panose="020B0503020204020204" pitchFamily="34" charset="0"/>
              </a:rPr>
              <a:t> Malware</a:t>
            </a:r>
            <a:endParaRPr lang="en-GB" b="1" dirty="0">
              <a:solidFill>
                <a:schemeClr val="tx1"/>
              </a:solidFill>
              <a:latin typeface="Corbel" panose="020B0503020204020204" pitchFamily="34" charset="0"/>
            </a:endParaRPr>
          </a:p>
        </p:txBody>
      </p:sp>
      <p:sp>
        <p:nvSpPr>
          <p:cNvPr id="11" name="Rectangle 10"/>
          <p:cNvSpPr/>
          <p:nvPr/>
        </p:nvSpPr>
        <p:spPr>
          <a:xfrm>
            <a:off x="1025009" y="3609788"/>
            <a:ext cx="491652"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Corbel" panose="020B0503020204020204" pitchFamily="34" charset="0"/>
              </a:rPr>
              <a:t>3</a:t>
            </a:r>
          </a:p>
        </p:txBody>
      </p:sp>
      <p:sp>
        <p:nvSpPr>
          <p:cNvPr id="14" name="Title 13"/>
          <p:cNvSpPr>
            <a:spLocks noGrp="1"/>
          </p:cNvSpPr>
          <p:nvPr>
            <p:ph type="title"/>
          </p:nvPr>
        </p:nvSpPr>
        <p:spPr/>
        <p:txBody>
          <a:bodyPr/>
          <a:lstStyle/>
          <a:p>
            <a:r>
              <a:rPr lang="en-GB" b="1" dirty="0" smtClean="0">
                <a:solidFill>
                  <a:schemeClr val="tx1"/>
                </a:solidFill>
                <a:latin typeface="Corbel" panose="020B0503020204020204" pitchFamily="34" charset="0"/>
              </a:rPr>
              <a:t>Malware</a:t>
            </a:r>
            <a:endParaRPr lang="en-US" dirty="0"/>
          </a:p>
        </p:txBody>
      </p:sp>
    </p:spTree>
    <p:extLst>
      <p:ext uri="{BB962C8B-B14F-4D97-AF65-F5344CB8AC3E}">
        <p14:creationId xmlns:p14="http://schemas.microsoft.com/office/powerpoint/2010/main" xmlns="" val="1124325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1649811"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Malware</a:t>
            </a:r>
            <a:endParaRPr lang="en-US" sz="3200" dirty="0">
              <a:solidFill>
                <a:schemeClr val="bg1"/>
              </a:solidFill>
              <a:latin typeface="Corbel" charset="0"/>
              <a:ea typeface="Corbel" charset="0"/>
              <a:cs typeface="Corbel" charset="0"/>
            </a:endParaRPr>
          </a:p>
        </p:txBody>
      </p:sp>
      <p:sp>
        <p:nvSpPr>
          <p:cNvPr id="5" name="Rectangle 4"/>
          <p:cNvSpPr/>
          <p:nvPr/>
        </p:nvSpPr>
        <p:spPr>
          <a:xfrm>
            <a:off x="1073776" y="2069620"/>
            <a:ext cx="10313102"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Malware is any software that is used to:</a:t>
            </a:r>
            <a:endParaRPr lang="en-GB" dirty="0">
              <a:solidFill>
                <a:schemeClr val="tx1"/>
              </a:solidFill>
              <a:latin typeface="Corbel" panose="020B0503020204020204" pitchFamily="34" charset="0"/>
            </a:endParaRPr>
          </a:p>
        </p:txBody>
      </p:sp>
      <p:sp>
        <p:nvSpPr>
          <p:cNvPr id="6" name="Rectangle 5"/>
          <p:cNvSpPr/>
          <p:nvPr/>
        </p:nvSpPr>
        <p:spPr>
          <a:xfrm>
            <a:off x="1607302" y="2834173"/>
            <a:ext cx="9828794"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orbel" panose="020B0503020204020204" pitchFamily="34" charset="0"/>
              </a:rPr>
              <a:t>Disrupt the operation of a computer</a:t>
            </a:r>
            <a:endParaRPr lang="en-GB" dirty="0">
              <a:solidFill>
                <a:schemeClr val="tx1"/>
              </a:solidFill>
              <a:latin typeface="Corbel" panose="020B0503020204020204" pitchFamily="34" charset="0"/>
            </a:endParaRPr>
          </a:p>
        </p:txBody>
      </p:sp>
      <p:sp>
        <p:nvSpPr>
          <p:cNvPr id="8" name="Rectangle 7"/>
          <p:cNvSpPr/>
          <p:nvPr/>
        </p:nvSpPr>
        <p:spPr>
          <a:xfrm>
            <a:off x="1624082" y="3569944"/>
            <a:ext cx="9813561"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orbel" panose="020B0503020204020204" pitchFamily="34" charset="0"/>
              </a:rPr>
              <a:t>Gather </a:t>
            </a:r>
            <a:r>
              <a:rPr lang="en-GB" dirty="0">
                <a:solidFill>
                  <a:schemeClr val="tx1"/>
                </a:solidFill>
                <a:latin typeface="Corbel" panose="020B0503020204020204" pitchFamily="34" charset="0"/>
              </a:rPr>
              <a:t>sensitive information</a:t>
            </a:r>
          </a:p>
        </p:txBody>
      </p:sp>
      <p:sp>
        <p:nvSpPr>
          <p:cNvPr id="9" name="Rectangle 8"/>
          <p:cNvSpPr/>
          <p:nvPr/>
        </p:nvSpPr>
        <p:spPr>
          <a:xfrm>
            <a:off x="1607302" y="4295491"/>
            <a:ext cx="9828793"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orbel" panose="020B0503020204020204" pitchFamily="34" charset="0"/>
              </a:rPr>
              <a:t>Gain </a:t>
            </a:r>
            <a:r>
              <a:rPr lang="en-GB" dirty="0">
                <a:solidFill>
                  <a:schemeClr val="tx1"/>
                </a:solidFill>
                <a:latin typeface="Corbel" panose="020B0503020204020204" pitchFamily="34" charset="0"/>
              </a:rPr>
              <a:t>access to private computer systems.</a:t>
            </a:r>
          </a:p>
        </p:txBody>
      </p:sp>
      <p:sp>
        <p:nvSpPr>
          <p:cNvPr id="10" name="Rectangle 9"/>
          <p:cNvSpPr/>
          <p:nvPr/>
        </p:nvSpPr>
        <p:spPr>
          <a:xfrm>
            <a:off x="1055303" y="2834173"/>
            <a:ext cx="501078"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1</a:t>
            </a:r>
            <a:endParaRPr lang="en-GB" b="1" dirty="0">
              <a:solidFill>
                <a:schemeClr val="bg1"/>
              </a:solidFill>
              <a:latin typeface="Corbel" panose="020B0503020204020204" pitchFamily="34" charset="0"/>
            </a:endParaRPr>
          </a:p>
        </p:txBody>
      </p:sp>
      <p:sp>
        <p:nvSpPr>
          <p:cNvPr id="11" name="Rectangle 10"/>
          <p:cNvSpPr/>
          <p:nvPr/>
        </p:nvSpPr>
        <p:spPr>
          <a:xfrm>
            <a:off x="1071365" y="3569944"/>
            <a:ext cx="501078"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2</a:t>
            </a:r>
            <a:endParaRPr lang="en-GB" b="1" dirty="0">
              <a:solidFill>
                <a:schemeClr val="bg1"/>
              </a:solidFill>
              <a:latin typeface="Corbel" panose="020B0503020204020204" pitchFamily="34" charset="0"/>
            </a:endParaRPr>
          </a:p>
        </p:txBody>
      </p:sp>
      <p:sp>
        <p:nvSpPr>
          <p:cNvPr id="12" name="Rectangle 11"/>
          <p:cNvSpPr/>
          <p:nvPr/>
        </p:nvSpPr>
        <p:spPr>
          <a:xfrm>
            <a:off x="1072083" y="4295491"/>
            <a:ext cx="501078"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3</a:t>
            </a:r>
            <a:endParaRPr lang="en-GB" b="1" dirty="0">
              <a:solidFill>
                <a:schemeClr val="bg1"/>
              </a:solidFill>
              <a:latin typeface="Corbel" panose="020B0503020204020204" pitchFamily="34" charset="0"/>
            </a:endParaRPr>
          </a:p>
        </p:txBody>
      </p:sp>
      <p:sp>
        <p:nvSpPr>
          <p:cNvPr id="13" name="Title 12"/>
          <p:cNvSpPr>
            <a:spLocks noGrp="1"/>
          </p:cNvSpPr>
          <p:nvPr>
            <p:ph type="title"/>
          </p:nvPr>
        </p:nvSpPr>
        <p:spPr/>
        <p:txBody>
          <a:bodyPr/>
          <a:lstStyle/>
          <a:p>
            <a:r>
              <a:rPr lang="en-GB" b="1" dirty="0" smtClean="0">
                <a:solidFill>
                  <a:schemeClr val="tx1"/>
                </a:solidFill>
                <a:latin typeface="Corbel" panose="020B0503020204020204" pitchFamily="34" charset="0"/>
              </a:rPr>
              <a:t>What is Malware?</a:t>
            </a:r>
            <a:endParaRPr lang="en-US" dirty="0"/>
          </a:p>
        </p:txBody>
      </p:sp>
    </p:spTree>
    <p:extLst>
      <p:ext uri="{BB962C8B-B14F-4D97-AF65-F5344CB8AC3E}">
        <p14:creationId xmlns:p14="http://schemas.microsoft.com/office/powerpoint/2010/main" xmlns="" val="1888683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Malware Terminologies</a:t>
            </a:r>
            <a:endParaRPr lang="en-US" dirty="0"/>
          </a:p>
        </p:txBody>
      </p:sp>
      <p:sp>
        <p:nvSpPr>
          <p:cNvPr id="3" name="Content Placeholder 2"/>
          <p:cNvSpPr>
            <a:spLocks noGrp="1"/>
          </p:cNvSpPr>
          <p:nvPr>
            <p:ph idx="1"/>
          </p:nvPr>
        </p:nvSpPr>
        <p:spPr/>
        <p:txBody>
          <a:bodyPr>
            <a:noAutofit/>
          </a:bodyPr>
          <a:lstStyle/>
          <a:p>
            <a:pPr algn="just"/>
            <a:r>
              <a:rPr lang="en-US" sz="1600" dirty="0" smtClean="0"/>
              <a:t>Before we move onto the crucial details, here is a quick look at some of the common terms and abbreviations that you will see when discussing malware.</a:t>
            </a:r>
          </a:p>
          <a:p>
            <a:pPr algn="just"/>
            <a:r>
              <a:rPr lang="en-US" sz="1600" b="1" dirty="0" smtClean="0"/>
              <a:t>Ways of Spread</a:t>
            </a:r>
          </a:p>
          <a:p>
            <a:pPr algn="just"/>
            <a:r>
              <a:rPr lang="en-US" sz="1600" b="1" dirty="0" smtClean="0"/>
              <a:t>Drive-by download: </a:t>
            </a:r>
            <a:r>
              <a:rPr lang="en-US" sz="1600" dirty="0" smtClean="0"/>
              <a:t>The unintended download of computer software from the Internet. It either refers to the download that happens without the knowledge of a user, or the download that a person authorizes but without the understanding of the consequences.</a:t>
            </a:r>
          </a:p>
          <a:p>
            <a:pPr algn="just"/>
            <a:r>
              <a:rPr lang="en-US" sz="1600" b="1" dirty="0" smtClean="0"/>
              <a:t>​Homogeneity: </a:t>
            </a:r>
            <a:r>
              <a:rPr lang="en-US" sz="1600" dirty="0" smtClean="0"/>
              <a:t>A setup where all the systems are running on the same operating system and connected to the same network. This increases the chances of a worm in one computer to easily spread to others on that network.</a:t>
            </a:r>
          </a:p>
          <a:p>
            <a:pPr algn="just"/>
            <a:r>
              <a:rPr lang="en-US" sz="1600" b="1" dirty="0" smtClean="0"/>
              <a:t>​Vulnerability:</a:t>
            </a:r>
            <a:r>
              <a:rPr lang="en-US" sz="1600" dirty="0" smtClean="0"/>
              <a:t> A security defect in software that can be attacked by a malware. It could be a design flaw, programming error, or some other kind of inherent weakness in a software implementation, application or operating system.</a:t>
            </a:r>
          </a:p>
          <a:p>
            <a:pPr algn="just"/>
            <a:r>
              <a:rPr lang="en-US" sz="1600" dirty="0" smtClean="0"/>
              <a:t>​</a:t>
            </a:r>
            <a:r>
              <a:rPr lang="en-US" sz="1600" b="1" dirty="0" smtClean="0"/>
              <a:t>Backdoor</a:t>
            </a:r>
            <a:r>
              <a:rPr lang="en-US" sz="1600" dirty="0" smtClean="0"/>
              <a:t>: An opening or break left in a software, hardware, network or system security by design, usually for debugging purposes.</a:t>
            </a:r>
          </a:p>
          <a:p>
            <a:pPr algn="just"/>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248" y="1833996"/>
            <a:ext cx="10581776"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There are </a:t>
            </a:r>
            <a:r>
              <a:rPr lang="en-GB" b="1" dirty="0" smtClean="0">
                <a:solidFill>
                  <a:schemeClr val="tx1"/>
                </a:solidFill>
                <a:latin typeface="Corbel" panose="020B0503020204020204" pitchFamily="34" charset="0"/>
              </a:rPr>
              <a:t>four</a:t>
            </a:r>
            <a:r>
              <a:rPr lang="en-GB" dirty="0" smtClean="0">
                <a:solidFill>
                  <a:schemeClr val="tx1"/>
                </a:solidFill>
                <a:latin typeface="Corbel" panose="020B0503020204020204" pitchFamily="34" charset="0"/>
              </a:rPr>
              <a:t> different types of Malware that you need to be aware of: </a:t>
            </a:r>
            <a:endParaRPr lang="en-GB" dirty="0">
              <a:solidFill>
                <a:schemeClr val="tx1"/>
              </a:solidFill>
              <a:latin typeface="Corbel" panose="020B0503020204020204" pitchFamily="34" charset="0"/>
            </a:endParaRPr>
          </a:p>
        </p:txBody>
      </p:sp>
      <p:sp>
        <p:nvSpPr>
          <p:cNvPr id="8" name="Rectangle 7"/>
          <p:cNvSpPr/>
          <p:nvPr/>
        </p:nvSpPr>
        <p:spPr>
          <a:xfrm>
            <a:off x="1223441" y="2654836"/>
            <a:ext cx="4194398"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Viruses</a:t>
            </a:r>
            <a:endParaRPr lang="en-GB" b="1" dirty="0">
              <a:solidFill>
                <a:schemeClr val="tx1"/>
              </a:solidFill>
              <a:latin typeface="Corbel" panose="020B0503020204020204" pitchFamily="34" charset="0"/>
            </a:endParaRPr>
          </a:p>
        </p:txBody>
      </p:sp>
      <p:sp>
        <p:nvSpPr>
          <p:cNvPr id="5" name="Rectangle 4"/>
          <p:cNvSpPr/>
          <p:nvPr/>
        </p:nvSpPr>
        <p:spPr>
          <a:xfrm>
            <a:off x="7010049" y="2654836"/>
            <a:ext cx="4194399"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Spyware</a:t>
            </a:r>
            <a:endParaRPr lang="en-GB" b="1" dirty="0">
              <a:solidFill>
                <a:schemeClr val="tx1"/>
              </a:solidFill>
              <a:latin typeface="Corbel" panose="020B0503020204020204" pitchFamily="34" charset="0"/>
            </a:endParaRPr>
          </a:p>
        </p:txBody>
      </p:sp>
      <p:sp>
        <p:nvSpPr>
          <p:cNvPr id="6" name="Rectangle 5"/>
          <p:cNvSpPr/>
          <p:nvPr/>
        </p:nvSpPr>
        <p:spPr>
          <a:xfrm>
            <a:off x="1223441" y="3390332"/>
            <a:ext cx="4194398"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Phishing</a:t>
            </a:r>
            <a:endParaRPr lang="en-GB" b="1" dirty="0">
              <a:solidFill>
                <a:schemeClr val="tx1"/>
              </a:solidFill>
              <a:latin typeface="Corbel" panose="020B0503020204020204" pitchFamily="34" charset="0"/>
            </a:endParaRPr>
          </a:p>
        </p:txBody>
      </p:sp>
      <p:sp>
        <p:nvSpPr>
          <p:cNvPr id="7" name="Rectangle 6"/>
          <p:cNvSpPr/>
          <p:nvPr/>
        </p:nvSpPr>
        <p:spPr>
          <a:xfrm>
            <a:off x="7010049" y="3390332"/>
            <a:ext cx="4194399" cy="558220"/>
          </a:xfrm>
          <a:prstGeom prst="rect">
            <a:avLst/>
          </a:prstGeom>
          <a:solidFill>
            <a:schemeClr val="bg1"/>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Ransomware</a:t>
            </a:r>
            <a:endParaRPr lang="en-GB" b="1" dirty="0">
              <a:solidFill>
                <a:schemeClr val="tx1"/>
              </a:solidFill>
              <a:latin typeface="Corbel" panose="020B0503020204020204" pitchFamily="34" charset="0"/>
            </a:endParaRPr>
          </a:p>
        </p:txBody>
      </p:sp>
      <p:sp>
        <p:nvSpPr>
          <p:cNvPr id="9" name="Rectangle 8"/>
          <p:cNvSpPr/>
          <p:nvPr/>
        </p:nvSpPr>
        <p:spPr>
          <a:xfrm>
            <a:off x="967408" y="5476488"/>
            <a:ext cx="10298000"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Malware is an ’umbrella’ term that covers all of these types.</a:t>
            </a:r>
            <a:endParaRPr lang="en-GB" dirty="0">
              <a:solidFill>
                <a:schemeClr val="tx1"/>
              </a:solidFill>
              <a:latin typeface="Corbel" panose="020B0503020204020204" pitchFamily="34" charset="0"/>
            </a:endParaRPr>
          </a:p>
        </p:txBody>
      </p:sp>
      <p:sp>
        <p:nvSpPr>
          <p:cNvPr id="12" name="Rectangle 11"/>
          <p:cNvSpPr/>
          <p:nvPr/>
        </p:nvSpPr>
        <p:spPr>
          <a:xfrm>
            <a:off x="671440" y="2654836"/>
            <a:ext cx="460981"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1</a:t>
            </a:r>
            <a:endParaRPr lang="en-GB" b="1" dirty="0">
              <a:solidFill>
                <a:schemeClr val="bg1"/>
              </a:solidFill>
              <a:latin typeface="Corbel" panose="020B0503020204020204" pitchFamily="34" charset="0"/>
            </a:endParaRPr>
          </a:p>
        </p:txBody>
      </p:sp>
      <p:sp>
        <p:nvSpPr>
          <p:cNvPr id="13" name="Rectangle 12"/>
          <p:cNvSpPr/>
          <p:nvPr/>
        </p:nvSpPr>
        <p:spPr>
          <a:xfrm>
            <a:off x="6458049" y="2654836"/>
            <a:ext cx="460981"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2</a:t>
            </a:r>
            <a:endParaRPr lang="en-GB" b="1" dirty="0">
              <a:solidFill>
                <a:schemeClr val="bg1"/>
              </a:solidFill>
              <a:latin typeface="Corbel" panose="020B0503020204020204" pitchFamily="34" charset="0"/>
            </a:endParaRPr>
          </a:p>
        </p:txBody>
      </p:sp>
      <p:sp>
        <p:nvSpPr>
          <p:cNvPr id="15" name="Rectangle 14"/>
          <p:cNvSpPr/>
          <p:nvPr/>
        </p:nvSpPr>
        <p:spPr>
          <a:xfrm>
            <a:off x="672691" y="3390332"/>
            <a:ext cx="460981" cy="558220"/>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3</a:t>
            </a:r>
            <a:endParaRPr lang="en-GB" b="1" dirty="0">
              <a:solidFill>
                <a:schemeClr val="bg1"/>
              </a:solidFill>
              <a:latin typeface="Corbel" panose="020B0503020204020204" pitchFamily="34" charset="0"/>
            </a:endParaRPr>
          </a:p>
        </p:txBody>
      </p:sp>
      <p:sp>
        <p:nvSpPr>
          <p:cNvPr id="16" name="Rectangle 15"/>
          <p:cNvSpPr/>
          <p:nvPr/>
        </p:nvSpPr>
        <p:spPr>
          <a:xfrm>
            <a:off x="6458048" y="3390331"/>
            <a:ext cx="460981" cy="558221"/>
          </a:xfrm>
          <a:prstGeom prst="rect">
            <a:avLst/>
          </a:prstGeom>
          <a:solidFill>
            <a:srgbClr val="435469"/>
          </a:solid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4</a:t>
            </a:r>
            <a:endParaRPr lang="en-GB" b="1" dirty="0">
              <a:solidFill>
                <a:schemeClr val="bg1"/>
              </a:solidFill>
              <a:latin typeface="Corbel" panose="020B0503020204020204" pitchFamily="34" charset="0"/>
            </a:endParaRPr>
          </a:p>
        </p:txBody>
      </p:sp>
      <p:sp>
        <p:nvSpPr>
          <p:cNvPr id="14" name="Rectangle 13"/>
          <p:cNvSpPr/>
          <p:nvPr/>
        </p:nvSpPr>
        <p:spPr>
          <a:xfrm>
            <a:off x="416659" y="5476488"/>
            <a:ext cx="460981"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Corbel" panose="020B0503020204020204" pitchFamily="34" charset="0"/>
            </a:endParaRPr>
          </a:p>
        </p:txBody>
      </p:sp>
      <p:pic>
        <p:nvPicPr>
          <p:cNvPr id="1026" name="Picture 2" descr="https://img.clipartfest.com/10e3d5e9665e299fa6903dda3259315f_pic-colorful-umbrella-clipart-transparent-umbrella-clipart_534-59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645" y="5528010"/>
            <a:ext cx="353150" cy="47118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itle 18"/>
          <p:cNvSpPr>
            <a:spLocks noGrp="1"/>
          </p:cNvSpPr>
          <p:nvPr>
            <p:ph type="title"/>
          </p:nvPr>
        </p:nvSpPr>
        <p:spPr/>
        <p:txBody>
          <a:bodyPr/>
          <a:lstStyle/>
          <a:p>
            <a:r>
              <a:rPr lang="en-US" b="1" dirty="0" smtClean="0"/>
              <a:t>Malware</a:t>
            </a:r>
            <a:endParaRPr lang="en-US" b="1" dirty="0"/>
          </a:p>
        </p:txBody>
      </p:sp>
    </p:spTree>
    <p:extLst>
      <p:ext uri="{BB962C8B-B14F-4D97-AF65-F5344CB8AC3E}">
        <p14:creationId xmlns:p14="http://schemas.microsoft.com/office/powerpoint/2010/main" xmlns="" val="1713217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9" grpId="0" animBg="1"/>
      <p:bldP spid="12" grpId="0" animBg="1"/>
      <p:bldP spid="13" grpId="0" animBg="1"/>
      <p:bldP spid="15" grpId="0" animBg="1"/>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Top 8 Network Attacks by Type in 2017</a:t>
            </a:r>
            <a:endParaRPr lang="en-US" sz="2400" b="1" dirty="0"/>
          </a:p>
        </p:txBody>
      </p:sp>
      <p:sp>
        <p:nvSpPr>
          <p:cNvPr id="3" name="Content Placeholder 2"/>
          <p:cNvSpPr>
            <a:spLocks noGrp="1"/>
          </p:cNvSpPr>
          <p:nvPr>
            <p:ph idx="1"/>
          </p:nvPr>
        </p:nvSpPr>
        <p:spPr/>
        <p:txBody>
          <a:bodyPr>
            <a:normAutofit/>
          </a:bodyPr>
          <a:lstStyle/>
          <a:p>
            <a:r>
              <a:rPr lang="en-US" dirty="0" smtClean="0"/>
              <a:t>Network attacks are launched every hour of every day, and they evolve at an astounding pace. Every year brings new attacks and trends.</a:t>
            </a:r>
          </a:p>
          <a:p>
            <a:r>
              <a:rPr lang="en-US" dirty="0" smtClean="0"/>
              <a:t>Below are the top eight network attacks by type, recorded from April to June 2017, and published in the  </a:t>
            </a:r>
            <a:r>
              <a:rPr lang="en-US" b="1" dirty="0" smtClean="0"/>
              <a:t>Sep , 2017 Quarterly Threat Report from</a:t>
            </a:r>
            <a:r>
              <a:rPr lang="en-US" dirty="0" smtClean="0"/>
              <a:t> McAfee Labs.</a:t>
            </a:r>
          </a:p>
          <a:p>
            <a:r>
              <a:rPr lang="en-US" dirty="0" smtClean="0"/>
              <a:t>The report is based on data collected from millions of sensors managed by McAfee.</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1415772"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Viruses</a:t>
            </a:r>
            <a:endParaRPr lang="en-US" sz="3200" dirty="0">
              <a:solidFill>
                <a:schemeClr val="bg1"/>
              </a:solidFill>
              <a:latin typeface="Corbel" charset="0"/>
              <a:ea typeface="Corbel" charset="0"/>
              <a:cs typeface="Corbel" charset="0"/>
            </a:endParaRPr>
          </a:p>
        </p:txBody>
      </p:sp>
      <p:sp>
        <p:nvSpPr>
          <p:cNvPr id="3" name="Rectangle 2"/>
          <p:cNvSpPr/>
          <p:nvPr/>
        </p:nvSpPr>
        <p:spPr>
          <a:xfrm>
            <a:off x="415408" y="1017132"/>
            <a:ext cx="1136118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What is a Virus?</a:t>
            </a:r>
            <a:endParaRPr lang="en-GB" b="1" dirty="0">
              <a:solidFill>
                <a:schemeClr val="tx1"/>
              </a:solidFill>
              <a:latin typeface="Corbel" panose="020B0503020204020204" pitchFamily="34" charset="0"/>
            </a:endParaRPr>
          </a:p>
        </p:txBody>
      </p:sp>
      <p:sp>
        <p:nvSpPr>
          <p:cNvPr id="9" name="Rectangle 8"/>
          <p:cNvSpPr/>
          <p:nvPr/>
        </p:nvSpPr>
        <p:spPr>
          <a:xfrm>
            <a:off x="2425148" y="5476488"/>
            <a:ext cx="9351444" cy="55822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Watch this video </a:t>
            </a:r>
            <a:r>
              <a:rPr lang="en-GB" dirty="0">
                <a:solidFill>
                  <a:schemeClr val="tx1"/>
                </a:solidFill>
                <a:latin typeface="Corbel" panose="020B0503020204020204" pitchFamily="34" charset="0"/>
              </a:rPr>
              <a:t>to learn more: </a:t>
            </a:r>
            <a:r>
              <a:rPr lang="en-GB" dirty="0">
                <a:solidFill>
                  <a:schemeClr val="tx1"/>
                </a:solidFill>
                <a:latin typeface="Corbel" panose="020B0503020204020204" pitchFamily="34" charset="0"/>
                <a:hlinkClick r:id="rId2"/>
              </a:rPr>
              <a:t>https://</a:t>
            </a:r>
            <a:r>
              <a:rPr lang="en-GB" dirty="0" err="1">
                <a:solidFill>
                  <a:schemeClr val="tx1"/>
                </a:solidFill>
                <a:latin typeface="Corbel" panose="020B0503020204020204" pitchFamily="34" charset="0"/>
                <a:hlinkClick r:id="rId2"/>
              </a:rPr>
              <a:t>www.youtube.com</a:t>
            </a:r>
            <a:r>
              <a:rPr lang="en-GB" dirty="0">
                <a:solidFill>
                  <a:schemeClr val="tx1"/>
                </a:solidFill>
                <a:latin typeface="Corbel" panose="020B0503020204020204" pitchFamily="34" charset="0"/>
                <a:hlinkClick r:id="rId2"/>
              </a:rPr>
              <a:t>/</a:t>
            </a:r>
            <a:r>
              <a:rPr lang="en-GB" dirty="0" err="1">
                <a:solidFill>
                  <a:schemeClr val="tx1"/>
                </a:solidFill>
                <a:latin typeface="Corbel" panose="020B0503020204020204" pitchFamily="34" charset="0"/>
                <a:hlinkClick r:id="rId2"/>
              </a:rPr>
              <a:t>watch?v</a:t>
            </a:r>
            <a:r>
              <a:rPr lang="en-GB" dirty="0">
                <a:solidFill>
                  <a:schemeClr val="tx1"/>
                </a:solidFill>
                <a:latin typeface="Corbel" panose="020B0503020204020204" pitchFamily="34" charset="0"/>
                <a:hlinkClick r:id="rId2"/>
              </a:rPr>
              <a:t>=mPQKRxzJF6g</a:t>
            </a:r>
            <a:endParaRPr lang="en-GB" dirty="0">
              <a:solidFill>
                <a:schemeClr val="tx1"/>
              </a:solidFill>
              <a:latin typeface="Corbel" panose="020B0503020204020204" pitchFamily="34" charset="0"/>
            </a:endParaRPr>
          </a:p>
        </p:txBody>
      </p:sp>
      <p:sp>
        <p:nvSpPr>
          <p:cNvPr id="10" name="Rectangle 9"/>
          <p:cNvSpPr/>
          <p:nvPr/>
        </p:nvSpPr>
        <p:spPr>
          <a:xfrm>
            <a:off x="415407" y="1768245"/>
            <a:ext cx="6197427"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It is </a:t>
            </a:r>
            <a:r>
              <a:rPr lang="en-GB" smtClean="0">
                <a:solidFill>
                  <a:schemeClr val="tx1"/>
                </a:solidFill>
                <a:latin typeface="Corbel" panose="020B0503020204020204" pitchFamily="34" charset="0"/>
              </a:rPr>
              <a:t>a simple program designed to cause harm to a computer.</a:t>
            </a:r>
            <a:endParaRPr lang="en-GB" dirty="0">
              <a:solidFill>
                <a:schemeClr val="tx1"/>
              </a:solidFill>
              <a:latin typeface="Corbel" panose="020B0503020204020204" pitchFamily="34" charset="0"/>
            </a:endParaRPr>
          </a:p>
        </p:txBody>
      </p:sp>
      <p:sp>
        <p:nvSpPr>
          <p:cNvPr id="11" name="Rectangle 10"/>
          <p:cNvSpPr/>
          <p:nvPr/>
        </p:nvSpPr>
        <p:spPr>
          <a:xfrm>
            <a:off x="415408" y="2507526"/>
            <a:ext cx="6197426" cy="770281"/>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They spread by duplicating </a:t>
            </a:r>
            <a:r>
              <a:rPr lang="en-GB" smtClean="0">
                <a:solidFill>
                  <a:schemeClr val="tx1"/>
                </a:solidFill>
                <a:latin typeface="Corbel" panose="020B0503020204020204" pitchFamily="34" charset="0"/>
              </a:rPr>
              <a:t>and attaching itself to other files, usually email attachments.</a:t>
            </a:r>
            <a:endParaRPr lang="en-GB" dirty="0">
              <a:solidFill>
                <a:schemeClr val="tx1"/>
              </a:solidFill>
              <a:latin typeface="Corbel" panose="020B0503020204020204" pitchFamily="34" charset="0"/>
            </a:endParaRPr>
          </a:p>
        </p:txBody>
      </p:sp>
      <p:sp>
        <p:nvSpPr>
          <p:cNvPr id="12" name="Rectangle 11"/>
          <p:cNvSpPr/>
          <p:nvPr/>
        </p:nvSpPr>
        <p:spPr>
          <a:xfrm>
            <a:off x="415407" y="4171003"/>
            <a:ext cx="6197426" cy="77028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Some virus damage is disastrous, erasing or corrupting important data.</a:t>
            </a:r>
            <a:endParaRPr lang="en-GB" dirty="0">
              <a:solidFill>
                <a:schemeClr val="tx1"/>
              </a:solidFill>
              <a:latin typeface="Corbel" panose="020B0503020204020204" pitchFamily="34" charset="0"/>
            </a:endParaRPr>
          </a:p>
        </p:txBody>
      </p:sp>
      <p:sp>
        <p:nvSpPr>
          <p:cNvPr id="13" name="Rectangle 12"/>
          <p:cNvSpPr/>
          <p:nvPr/>
        </p:nvSpPr>
        <p:spPr>
          <a:xfrm>
            <a:off x="415407" y="3436731"/>
            <a:ext cx="6197426"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Some virus damage is insignificant but inconvenient.</a:t>
            </a:r>
            <a:endParaRPr lang="en-GB" dirty="0">
              <a:solidFill>
                <a:schemeClr val="tx1"/>
              </a:solidFill>
              <a:latin typeface="Corbel" panose="020B0503020204020204" pitchFamily="34" charset="0"/>
            </a:endParaRPr>
          </a:p>
        </p:txBody>
      </p:sp>
      <p:sp>
        <p:nvSpPr>
          <p:cNvPr id="14" name="Rectangle 13"/>
          <p:cNvSpPr/>
          <p:nvPr/>
        </p:nvSpPr>
        <p:spPr>
          <a:xfrm>
            <a:off x="415407" y="5476488"/>
            <a:ext cx="2009741" cy="558220"/>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bg1"/>
                </a:solidFill>
                <a:latin typeface="Corbel" panose="020B0503020204020204" pitchFamily="34" charset="0"/>
              </a:rPr>
              <a:t>ACTIVITY</a:t>
            </a:r>
            <a:endParaRPr lang="en-GB" b="1" dirty="0">
              <a:solidFill>
                <a:schemeClr val="bg1"/>
              </a:solidFill>
              <a:latin typeface="Corbel" panose="020B0503020204020204" pitchFamily="34" charset="0"/>
            </a:endParaRPr>
          </a:p>
        </p:txBody>
      </p:sp>
      <p:pic>
        <p:nvPicPr>
          <p:cNvPr id="15" name="Picture 2" descr="\\10.50.4.14\Staff$\alyon\Desktop\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97148" y="1767148"/>
            <a:ext cx="4592637" cy="3295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108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1659429"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Spyware</a:t>
            </a:r>
            <a:endParaRPr lang="en-US" sz="3200" dirty="0">
              <a:solidFill>
                <a:schemeClr val="bg1"/>
              </a:solidFill>
              <a:latin typeface="Corbel" charset="0"/>
              <a:ea typeface="Corbel" charset="0"/>
              <a:cs typeface="Corbel" charset="0"/>
            </a:endParaRPr>
          </a:p>
        </p:txBody>
      </p:sp>
      <p:sp>
        <p:nvSpPr>
          <p:cNvPr id="3" name="Rectangle 2"/>
          <p:cNvSpPr/>
          <p:nvPr/>
        </p:nvSpPr>
        <p:spPr>
          <a:xfrm>
            <a:off x="415408" y="1017132"/>
            <a:ext cx="1136118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What is Spyware?</a:t>
            </a:r>
            <a:endParaRPr lang="en-GB" b="1" dirty="0">
              <a:solidFill>
                <a:schemeClr val="tx1"/>
              </a:solidFill>
              <a:latin typeface="Corbel" panose="020B0503020204020204" pitchFamily="34" charset="0"/>
            </a:endParaRPr>
          </a:p>
        </p:txBody>
      </p:sp>
      <p:sp>
        <p:nvSpPr>
          <p:cNvPr id="4" name="Rectangle 3"/>
          <p:cNvSpPr/>
          <p:nvPr/>
        </p:nvSpPr>
        <p:spPr>
          <a:xfrm>
            <a:off x="2425148" y="5476488"/>
            <a:ext cx="9351444" cy="55822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Watch this video </a:t>
            </a:r>
            <a:r>
              <a:rPr lang="en-GB" dirty="0">
                <a:solidFill>
                  <a:schemeClr val="tx1"/>
                </a:solidFill>
                <a:latin typeface="Corbel" panose="020B0503020204020204" pitchFamily="34" charset="0"/>
              </a:rPr>
              <a:t>to learn more: </a:t>
            </a:r>
            <a:r>
              <a:rPr lang="en-GB" dirty="0">
                <a:solidFill>
                  <a:schemeClr val="tx1"/>
                </a:solidFill>
                <a:latin typeface="Corbel" panose="020B0503020204020204" pitchFamily="34" charset="0"/>
                <a:hlinkClick r:id="rId2"/>
              </a:rPr>
              <a:t>https://www.youtube.com/watch?v=LGpTM0wAz0M </a:t>
            </a:r>
            <a:endParaRPr lang="en-GB" dirty="0">
              <a:solidFill>
                <a:schemeClr val="tx1"/>
              </a:solidFill>
              <a:latin typeface="Corbel" panose="020B0503020204020204" pitchFamily="34" charset="0"/>
            </a:endParaRPr>
          </a:p>
        </p:txBody>
      </p:sp>
      <p:sp>
        <p:nvSpPr>
          <p:cNvPr id="5" name="Rectangle 4"/>
          <p:cNvSpPr/>
          <p:nvPr/>
        </p:nvSpPr>
        <p:spPr>
          <a:xfrm>
            <a:off x="4346713" y="1746852"/>
            <a:ext cx="7429879"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Spyware is software designed </a:t>
            </a:r>
            <a:r>
              <a:rPr lang="en-GB" smtClean="0">
                <a:solidFill>
                  <a:schemeClr val="tx1"/>
                </a:solidFill>
                <a:latin typeface="Corbel" panose="020B0503020204020204" pitchFamily="34" charset="0"/>
              </a:rPr>
              <a:t>to secretly </a:t>
            </a:r>
            <a:r>
              <a:rPr lang="en-GB" dirty="0" smtClean="0">
                <a:solidFill>
                  <a:schemeClr val="tx1"/>
                </a:solidFill>
                <a:latin typeface="Corbel" panose="020B0503020204020204" pitchFamily="34" charset="0"/>
              </a:rPr>
              <a:t>collect data </a:t>
            </a:r>
            <a:r>
              <a:rPr lang="en-GB" smtClean="0">
                <a:solidFill>
                  <a:schemeClr val="tx1"/>
                </a:solidFill>
                <a:latin typeface="Corbel" panose="020B0503020204020204" pitchFamily="34" charset="0"/>
              </a:rPr>
              <a:t>about the user.</a:t>
            </a:r>
            <a:endParaRPr lang="en-GB" dirty="0">
              <a:solidFill>
                <a:schemeClr val="tx1"/>
              </a:solidFill>
              <a:latin typeface="Corbel" panose="020B0503020204020204" pitchFamily="34" charset="0"/>
            </a:endParaRPr>
          </a:p>
        </p:txBody>
      </p:sp>
      <p:sp>
        <p:nvSpPr>
          <p:cNvPr id="6" name="Rectangle 5"/>
          <p:cNvSpPr/>
          <p:nvPr/>
        </p:nvSpPr>
        <p:spPr>
          <a:xfrm>
            <a:off x="4346713" y="2486028"/>
            <a:ext cx="7429879" cy="778988"/>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Once the data is collected, it is covertly sent to the attackers computer over the Internet.</a:t>
            </a:r>
            <a:endParaRPr lang="en-GB" dirty="0">
              <a:solidFill>
                <a:schemeClr val="tx1"/>
              </a:solidFill>
              <a:latin typeface="Corbel" panose="020B0503020204020204" pitchFamily="34" charset="0"/>
            </a:endParaRPr>
          </a:p>
        </p:txBody>
      </p:sp>
      <p:sp>
        <p:nvSpPr>
          <p:cNvPr id="8" name="Rectangle 7"/>
          <p:cNvSpPr/>
          <p:nvPr/>
        </p:nvSpPr>
        <p:spPr>
          <a:xfrm>
            <a:off x="415407" y="5476488"/>
            <a:ext cx="2009741" cy="558220"/>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bg1"/>
                </a:solidFill>
                <a:latin typeface="Corbel" panose="020B0503020204020204" pitchFamily="34" charset="0"/>
              </a:rPr>
              <a:t>ACTIVITY</a:t>
            </a:r>
            <a:endParaRPr lang="en-GB" b="1" dirty="0">
              <a:solidFill>
                <a:schemeClr val="bg1"/>
              </a:solidFill>
              <a:latin typeface="Corbel" panose="020B0503020204020204" pitchFamily="34" charset="0"/>
            </a:endParaRPr>
          </a:p>
        </p:txBody>
      </p:sp>
      <p:sp>
        <p:nvSpPr>
          <p:cNvPr id="9" name="Rectangle 8"/>
          <p:cNvSpPr/>
          <p:nvPr/>
        </p:nvSpPr>
        <p:spPr>
          <a:xfrm>
            <a:off x="4346712" y="3463287"/>
            <a:ext cx="7429879" cy="778988"/>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Like other Malware, they can be spread through email, USB sticks and advertisements, among others.</a:t>
            </a:r>
            <a:endParaRPr lang="en-GB" dirty="0">
              <a:solidFill>
                <a:schemeClr val="tx1"/>
              </a:solidFill>
              <a:latin typeface="Corbel" panose="020B0503020204020204" pitchFamily="34" charset="0"/>
            </a:endParaRPr>
          </a:p>
        </p:txBody>
      </p:sp>
      <p:pic>
        <p:nvPicPr>
          <p:cNvPr id="11" name="Picture 2" descr="\\10.50.4.14\Staff$\alyon\Desktop\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686" y="1750575"/>
            <a:ext cx="3486150" cy="3554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6973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1645002"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Phishing</a:t>
            </a:r>
            <a:endParaRPr lang="en-US" sz="3200" dirty="0">
              <a:solidFill>
                <a:schemeClr val="bg1"/>
              </a:solidFill>
              <a:latin typeface="Corbel" charset="0"/>
              <a:ea typeface="Corbel" charset="0"/>
              <a:cs typeface="Corbel" charset="0"/>
            </a:endParaRPr>
          </a:p>
        </p:txBody>
      </p:sp>
      <p:sp>
        <p:nvSpPr>
          <p:cNvPr id="3" name="Rectangle 2"/>
          <p:cNvSpPr/>
          <p:nvPr/>
        </p:nvSpPr>
        <p:spPr>
          <a:xfrm>
            <a:off x="415408" y="1017132"/>
            <a:ext cx="1136118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What is Phishing?</a:t>
            </a:r>
            <a:endParaRPr lang="en-GB" b="1" dirty="0">
              <a:solidFill>
                <a:schemeClr val="tx1"/>
              </a:solidFill>
              <a:latin typeface="Corbel" panose="020B0503020204020204" pitchFamily="34" charset="0"/>
            </a:endParaRPr>
          </a:p>
        </p:txBody>
      </p:sp>
      <p:sp>
        <p:nvSpPr>
          <p:cNvPr id="4" name="Rectangle 3"/>
          <p:cNvSpPr/>
          <p:nvPr/>
        </p:nvSpPr>
        <p:spPr>
          <a:xfrm>
            <a:off x="2425148" y="5476488"/>
            <a:ext cx="9351444" cy="55822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Watch this video </a:t>
            </a:r>
            <a:r>
              <a:rPr lang="en-GB" dirty="0">
                <a:solidFill>
                  <a:schemeClr val="tx1"/>
                </a:solidFill>
                <a:latin typeface="Corbel" panose="020B0503020204020204" pitchFamily="34" charset="0"/>
              </a:rPr>
              <a:t>to learn more: </a:t>
            </a:r>
            <a:r>
              <a:rPr lang="en-GB" dirty="0">
                <a:solidFill>
                  <a:schemeClr val="tx1"/>
                </a:solidFill>
                <a:latin typeface="Corbel" panose="020B0503020204020204" pitchFamily="34" charset="0"/>
                <a:hlinkClick r:id="rId2"/>
              </a:rPr>
              <a:t>https://</a:t>
            </a:r>
            <a:r>
              <a:rPr lang="en-GB" dirty="0" err="1">
                <a:solidFill>
                  <a:schemeClr val="tx1"/>
                </a:solidFill>
                <a:latin typeface="Corbel" panose="020B0503020204020204" pitchFamily="34" charset="0"/>
                <a:hlinkClick r:id="rId2"/>
              </a:rPr>
              <a:t>www.youtube.com</a:t>
            </a:r>
            <a:r>
              <a:rPr lang="en-GB" dirty="0">
                <a:solidFill>
                  <a:schemeClr val="tx1"/>
                </a:solidFill>
                <a:latin typeface="Corbel" panose="020B0503020204020204" pitchFamily="34" charset="0"/>
                <a:hlinkClick r:id="rId2"/>
              </a:rPr>
              <a:t>/</a:t>
            </a:r>
            <a:r>
              <a:rPr lang="en-GB" dirty="0" err="1">
                <a:solidFill>
                  <a:schemeClr val="tx1"/>
                </a:solidFill>
                <a:latin typeface="Corbel" panose="020B0503020204020204" pitchFamily="34" charset="0"/>
                <a:hlinkClick r:id="rId2"/>
              </a:rPr>
              <a:t>watch?v</a:t>
            </a:r>
            <a:r>
              <a:rPr lang="en-GB" dirty="0">
                <a:solidFill>
                  <a:schemeClr val="tx1"/>
                </a:solidFill>
                <a:latin typeface="Corbel" panose="020B0503020204020204" pitchFamily="34" charset="0"/>
                <a:hlinkClick r:id="rId2"/>
              </a:rPr>
              <a:t>=GqD3nrHJfn8 </a:t>
            </a:r>
            <a:endParaRPr lang="en-GB" dirty="0">
              <a:solidFill>
                <a:schemeClr val="tx1"/>
              </a:solidFill>
              <a:latin typeface="Corbel" panose="020B0503020204020204" pitchFamily="34" charset="0"/>
            </a:endParaRPr>
          </a:p>
        </p:txBody>
      </p:sp>
      <p:sp>
        <p:nvSpPr>
          <p:cNvPr id="5" name="Rectangle 4"/>
          <p:cNvSpPr/>
          <p:nvPr/>
        </p:nvSpPr>
        <p:spPr>
          <a:xfrm>
            <a:off x="415408" y="1768245"/>
            <a:ext cx="6197427"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This is when a fake website pretends to be a real website.</a:t>
            </a:r>
            <a:endParaRPr lang="en-GB" dirty="0">
              <a:solidFill>
                <a:schemeClr val="tx1"/>
              </a:solidFill>
              <a:latin typeface="Corbel" panose="020B0503020204020204" pitchFamily="34" charset="0"/>
            </a:endParaRPr>
          </a:p>
        </p:txBody>
      </p:sp>
      <p:sp>
        <p:nvSpPr>
          <p:cNvPr id="6" name="Rectangle 5"/>
          <p:cNvSpPr/>
          <p:nvPr/>
        </p:nvSpPr>
        <p:spPr>
          <a:xfrm>
            <a:off x="415408" y="2519358"/>
            <a:ext cx="6197427" cy="727452"/>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This is often achieved by imitating (copying) the look of the real website.</a:t>
            </a:r>
            <a:endParaRPr lang="en-GB" dirty="0">
              <a:solidFill>
                <a:schemeClr val="tx1"/>
              </a:solidFill>
              <a:latin typeface="Corbel" panose="020B0503020204020204" pitchFamily="34" charset="0"/>
            </a:endParaRPr>
          </a:p>
        </p:txBody>
      </p:sp>
      <p:sp>
        <p:nvSpPr>
          <p:cNvPr id="7" name="Rectangle 6"/>
          <p:cNvSpPr/>
          <p:nvPr/>
        </p:nvSpPr>
        <p:spPr>
          <a:xfrm>
            <a:off x="415407" y="3441304"/>
            <a:ext cx="6197427" cy="727452"/>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One of the most common types of sites that are imitated are banking websites.</a:t>
            </a:r>
            <a:endParaRPr lang="en-GB" dirty="0">
              <a:solidFill>
                <a:schemeClr val="tx1"/>
              </a:solidFill>
              <a:latin typeface="Corbel" panose="020B0503020204020204" pitchFamily="34" charset="0"/>
            </a:endParaRPr>
          </a:p>
        </p:txBody>
      </p:sp>
      <p:sp>
        <p:nvSpPr>
          <p:cNvPr id="8" name="Rectangle 7"/>
          <p:cNvSpPr/>
          <p:nvPr/>
        </p:nvSpPr>
        <p:spPr>
          <a:xfrm>
            <a:off x="415407" y="4360346"/>
            <a:ext cx="6197427" cy="730057"/>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Their purpose is to steal the users online banking credentials so they can steal money.</a:t>
            </a:r>
            <a:endParaRPr lang="en-GB" dirty="0">
              <a:solidFill>
                <a:schemeClr val="tx1"/>
              </a:solidFill>
              <a:latin typeface="Corbel" panose="020B0503020204020204" pitchFamily="34" charset="0"/>
            </a:endParaRPr>
          </a:p>
        </p:txBody>
      </p:sp>
      <p:sp>
        <p:nvSpPr>
          <p:cNvPr id="10" name="Rectangle 9"/>
          <p:cNvSpPr/>
          <p:nvPr/>
        </p:nvSpPr>
        <p:spPr>
          <a:xfrm>
            <a:off x="415407" y="5476488"/>
            <a:ext cx="2009741" cy="558220"/>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bg1"/>
                </a:solidFill>
                <a:latin typeface="Corbel" panose="020B0503020204020204" pitchFamily="34" charset="0"/>
              </a:rPr>
              <a:t>ACTIVITY</a:t>
            </a:r>
            <a:endParaRPr lang="en-GB" b="1" dirty="0">
              <a:solidFill>
                <a:schemeClr val="bg1"/>
              </a:solidFill>
              <a:latin typeface="Corbel" panose="020B0503020204020204" pitchFamily="34" charset="0"/>
            </a:endParaRPr>
          </a:p>
        </p:txBody>
      </p:sp>
      <p:pic>
        <p:nvPicPr>
          <p:cNvPr id="4098" name="Picture 2" descr="\\10.50.4.14\Staff$\alyon\Desktop\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96605" y="1768245"/>
            <a:ext cx="4979987" cy="3316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4026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4608954"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Phishing: Example Email 1</a:t>
            </a:r>
            <a:endParaRPr lang="en-US" sz="3200" dirty="0">
              <a:solidFill>
                <a:schemeClr val="bg1"/>
              </a:solidFill>
              <a:latin typeface="Corbel" charset="0"/>
              <a:ea typeface="Corbel" charset="0"/>
              <a:cs typeface="Corbel" charset="0"/>
            </a:endParaRPr>
          </a:p>
        </p:txBody>
      </p:sp>
      <p:pic>
        <p:nvPicPr>
          <p:cNvPr id="3076" name="Picture 4" descr="https://www.ophtek.com/wp-content/uploads/2016/08/Amazon-Customers-Tricked-with-Ticket-Verification-Number-Phishing-Email-473445-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3372" y="764648"/>
            <a:ext cx="7656775" cy="5487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1129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4634602" cy="584775"/>
          </a:xfrm>
          <a:prstGeom prst="rect">
            <a:avLst/>
          </a:prstGeom>
          <a:noFill/>
        </p:spPr>
        <p:txBody>
          <a:bodyPr wrap="none" rtlCol="0">
            <a:spAutoFit/>
          </a:bodyPr>
          <a:lstStyle/>
          <a:p>
            <a:r>
              <a:rPr lang="en-US" sz="3200" dirty="0">
                <a:solidFill>
                  <a:schemeClr val="bg1"/>
                </a:solidFill>
                <a:latin typeface="Corbel" charset="0"/>
                <a:ea typeface="Corbel" charset="0"/>
                <a:cs typeface="Corbel" charset="0"/>
              </a:rPr>
              <a:t>Phishing: Example Email 2</a:t>
            </a:r>
          </a:p>
        </p:txBody>
      </p:sp>
      <p:pic>
        <p:nvPicPr>
          <p:cNvPr id="4098" name="Picture 2" descr="http://just-tech.co.uk/wp-content/uploads/2016/07/phishing-examp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3041" y="887700"/>
            <a:ext cx="8095488" cy="5343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7392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2404826"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Ransomware</a:t>
            </a:r>
            <a:endParaRPr lang="en-US" sz="3200" dirty="0">
              <a:solidFill>
                <a:schemeClr val="bg1"/>
              </a:solidFill>
              <a:latin typeface="Corbel" charset="0"/>
              <a:ea typeface="Corbel" charset="0"/>
              <a:cs typeface="Corbel" charset="0"/>
            </a:endParaRPr>
          </a:p>
        </p:txBody>
      </p:sp>
      <p:sp>
        <p:nvSpPr>
          <p:cNvPr id="3" name="Rectangle 2"/>
          <p:cNvSpPr/>
          <p:nvPr/>
        </p:nvSpPr>
        <p:spPr>
          <a:xfrm>
            <a:off x="415408" y="1017132"/>
            <a:ext cx="1136118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What is Ransomware?</a:t>
            </a:r>
            <a:endParaRPr lang="en-GB" b="1" dirty="0">
              <a:solidFill>
                <a:schemeClr val="tx1"/>
              </a:solidFill>
              <a:latin typeface="Corbel" panose="020B0503020204020204" pitchFamily="34" charset="0"/>
            </a:endParaRPr>
          </a:p>
        </p:txBody>
      </p:sp>
      <p:sp>
        <p:nvSpPr>
          <p:cNvPr id="4" name="Rectangle 3"/>
          <p:cNvSpPr/>
          <p:nvPr/>
        </p:nvSpPr>
        <p:spPr>
          <a:xfrm>
            <a:off x="2425148" y="5476488"/>
            <a:ext cx="9351444" cy="55822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Watch this video </a:t>
            </a:r>
            <a:r>
              <a:rPr lang="en-GB" dirty="0">
                <a:solidFill>
                  <a:schemeClr val="tx1"/>
                </a:solidFill>
                <a:latin typeface="Corbel" panose="020B0503020204020204" pitchFamily="34" charset="0"/>
              </a:rPr>
              <a:t>to learn more: </a:t>
            </a:r>
            <a:r>
              <a:rPr lang="en-GB" dirty="0">
                <a:solidFill>
                  <a:schemeClr val="tx1"/>
                </a:solidFill>
                <a:latin typeface="Corbel" panose="020B0503020204020204" pitchFamily="34" charset="0"/>
                <a:hlinkClick r:id="rId2"/>
              </a:rPr>
              <a:t>https://</a:t>
            </a:r>
            <a:r>
              <a:rPr lang="en-GB" dirty="0" err="1">
                <a:solidFill>
                  <a:schemeClr val="tx1"/>
                </a:solidFill>
                <a:latin typeface="Corbel" panose="020B0503020204020204" pitchFamily="34" charset="0"/>
                <a:hlinkClick r:id="rId2"/>
              </a:rPr>
              <a:t>www.youtube.com</a:t>
            </a:r>
            <a:r>
              <a:rPr lang="en-GB" dirty="0">
                <a:solidFill>
                  <a:schemeClr val="tx1"/>
                </a:solidFill>
                <a:latin typeface="Corbel" panose="020B0503020204020204" pitchFamily="34" charset="0"/>
                <a:hlinkClick r:id="rId2"/>
              </a:rPr>
              <a:t>/</a:t>
            </a:r>
            <a:r>
              <a:rPr lang="en-GB" dirty="0" err="1">
                <a:solidFill>
                  <a:schemeClr val="tx1"/>
                </a:solidFill>
                <a:latin typeface="Corbel" panose="020B0503020204020204" pitchFamily="34" charset="0"/>
                <a:hlinkClick r:id="rId2"/>
              </a:rPr>
              <a:t>watch?v</a:t>
            </a:r>
            <a:r>
              <a:rPr lang="en-GB" dirty="0">
                <a:solidFill>
                  <a:schemeClr val="tx1"/>
                </a:solidFill>
                <a:latin typeface="Corbel" panose="020B0503020204020204" pitchFamily="34" charset="0"/>
                <a:hlinkClick r:id="rId2"/>
              </a:rPr>
              <a:t>=15Sc1mMM7do </a:t>
            </a:r>
            <a:endParaRPr lang="en-GB" dirty="0">
              <a:solidFill>
                <a:schemeClr val="tx1"/>
              </a:solidFill>
              <a:latin typeface="Corbel" panose="020B0503020204020204" pitchFamily="34" charset="0"/>
            </a:endParaRPr>
          </a:p>
        </p:txBody>
      </p:sp>
      <p:sp>
        <p:nvSpPr>
          <p:cNvPr id="5" name="Rectangle 4"/>
          <p:cNvSpPr/>
          <p:nvPr/>
        </p:nvSpPr>
        <p:spPr>
          <a:xfrm>
            <a:off x="5923722" y="1768246"/>
            <a:ext cx="5852870"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Ransomware is a fairly new type of malware.</a:t>
            </a:r>
            <a:endParaRPr lang="en-GB" dirty="0">
              <a:solidFill>
                <a:schemeClr val="tx1"/>
              </a:solidFill>
              <a:latin typeface="Corbel" panose="020B0503020204020204" pitchFamily="34" charset="0"/>
            </a:endParaRPr>
          </a:p>
        </p:txBody>
      </p:sp>
      <p:sp>
        <p:nvSpPr>
          <p:cNvPr id="6" name="Rectangle 5"/>
          <p:cNvSpPr/>
          <p:nvPr/>
        </p:nvSpPr>
        <p:spPr>
          <a:xfrm>
            <a:off x="5923722" y="2519359"/>
            <a:ext cx="5852870" cy="727452"/>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It is designed to block access to the users own files until a fee is paid.</a:t>
            </a:r>
            <a:endParaRPr lang="en-GB" dirty="0">
              <a:solidFill>
                <a:schemeClr val="tx1"/>
              </a:solidFill>
              <a:latin typeface="Corbel" panose="020B0503020204020204" pitchFamily="34" charset="0"/>
            </a:endParaRPr>
          </a:p>
        </p:txBody>
      </p:sp>
      <p:sp>
        <p:nvSpPr>
          <p:cNvPr id="7" name="Rectangle 6"/>
          <p:cNvSpPr/>
          <p:nvPr/>
        </p:nvSpPr>
        <p:spPr>
          <a:xfrm>
            <a:off x="5923722" y="3435887"/>
            <a:ext cx="5852870" cy="727452"/>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The fee is usually paid in a currency called </a:t>
            </a:r>
            <a:r>
              <a:rPr lang="en-GB" b="1" dirty="0" smtClean="0">
                <a:solidFill>
                  <a:schemeClr val="tx1"/>
                </a:solidFill>
                <a:latin typeface="Corbel" panose="020B0503020204020204" pitchFamily="34" charset="0"/>
              </a:rPr>
              <a:t>bitcoins</a:t>
            </a:r>
            <a:r>
              <a:rPr lang="en-GB" dirty="0" smtClean="0">
                <a:solidFill>
                  <a:schemeClr val="tx1"/>
                </a:solidFill>
                <a:latin typeface="Corbel" panose="020B0503020204020204" pitchFamily="34" charset="0"/>
              </a:rPr>
              <a:t>, a type of virtual currency that can be traded for real money.</a:t>
            </a:r>
            <a:endParaRPr lang="en-GB" dirty="0">
              <a:solidFill>
                <a:schemeClr val="tx1"/>
              </a:solidFill>
              <a:latin typeface="Corbel" panose="020B0503020204020204" pitchFamily="34" charset="0"/>
            </a:endParaRPr>
          </a:p>
        </p:txBody>
      </p:sp>
      <p:sp>
        <p:nvSpPr>
          <p:cNvPr id="8" name="Rectangle 7"/>
          <p:cNvSpPr/>
          <p:nvPr/>
        </p:nvSpPr>
        <p:spPr>
          <a:xfrm>
            <a:off x="5923722" y="4352415"/>
            <a:ext cx="5852870" cy="725544"/>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Once the fee is paid, they are </a:t>
            </a:r>
            <a:r>
              <a:rPr lang="en-GB" i="1" dirty="0" smtClean="0">
                <a:solidFill>
                  <a:schemeClr val="tx1"/>
                </a:solidFill>
                <a:latin typeface="Corbel" panose="020B0503020204020204" pitchFamily="34" charset="0"/>
              </a:rPr>
              <a:t>usually</a:t>
            </a:r>
            <a:r>
              <a:rPr lang="en-GB" dirty="0" smtClean="0">
                <a:solidFill>
                  <a:schemeClr val="tx1"/>
                </a:solidFill>
                <a:latin typeface="Corbel" panose="020B0503020204020204" pitchFamily="34" charset="0"/>
              </a:rPr>
              <a:t> given access to their files again.</a:t>
            </a:r>
            <a:endParaRPr lang="en-GB" dirty="0">
              <a:solidFill>
                <a:schemeClr val="tx1"/>
              </a:solidFill>
              <a:latin typeface="Corbel" panose="020B0503020204020204" pitchFamily="34" charset="0"/>
            </a:endParaRPr>
          </a:p>
        </p:txBody>
      </p:sp>
      <p:sp>
        <p:nvSpPr>
          <p:cNvPr id="10" name="Rectangle 9"/>
          <p:cNvSpPr/>
          <p:nvPr/>
        </p:nvSpPr>
        <p:spPr>
          <a:xfrm>
            <a:off x="415407" y="5476488"/>
            <a:ext cx="2009741" cy="558220"/>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bg1"/>
                </a:solidFill>
                <a:latin typeface="Corbel" panose="020B0503020204020204" pitchFamily="34" charset="0"/>
              </a:rPr>
              <a:t>ACTIVITY</a:t>
            </a:r>
            <a:endParaRPr lang="en-GB" b="1" dirty="0">
              <a:solidFill>
                <a:schemeClr val="bg1"/>
              </a:solidFill>
              <a:latin typeface="Corbel" panose="020B0503020204020204" pitchFamily="34" charset="0"/>
            </a:endParaRPr>
          </a:p>
        </p:txBody>
      </p:sp>
      <p:pic>
        <p:nvPicPr>
          <p:cNvPr id="5122" name="Picture 2" descr="\\10.50.4.14\Staff$\alyon\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5407" y="1768246"/>
            <a:ext cx="5353051" cy="3511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1110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3586175"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Preventing Malware</a:t>
            </a:r>
            <a:endParaRPr lang="en-US" sz="3200" dirty="0">
              <a:solidFill>
                <a:schemeClr val="bg1"/>
              </a:solidFill>
              <a:latin typeface="Corbel" charset="0"/>
              <a:ea typeface="Corbel" charset="0"/>
              <a:cs typeface="Corbel" charset="0"/>
            </a:endParaRPr>
          </a:p>
        </p:txBody>
      </p:sp>
      <p:sp>
        <p:nvSpPr>
          <p:cNvPr id="3" name="Rectangle 2"/>
          <p:cNvSpPr/>
          <p:nvPr/>
        </p:nvSpPr>
        <p:spPr>
          <a:xfrm>
            <a:off x="415408" y="1017132"/>
            <a:ext cx="1136118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What can you do to help prevent Malware?</a:t>
            </a:r>
            <a:endParaRPr lang="en-GB" b="1" dirty="0">
              <a:solidFill>
                <a:schemeClr val="tx1"/>
              </a:solidFill>
              <a:latin typeface="Corbel" panose="020B0503020204020204" pitchFamily="34" charset="0"/>
            </a:endParaRPr>
          </a:p>
        </p:txBody>
      </p:sp>
      <p:sp>
        <p:nvSpPr>
          <p:cNvPr id="5" name="Rectangle 4"/>
          <p:cNvSpPr/>
          <p:nvPr/>
        </p:nvSpPr>
        <p:spPr>
          <a:xfrm>
            <a:off x="415408" y="1768246"/>
            <a:ext cx="733870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Use well-known </a:t>
            </a:r>
            <a:r>
              <a:rPr lang="en-GB" b="1" dirty="0" smtClean="0">
                <a:solidFill>
                  <a:schemeClr val="tx1"/>
                </a:solidFill>
                <a:latin typeface="Corbel" panose="020B0503020204020204" pitchFamily="34" charset="0"/>
              </a:rPr>
              <a:t>Anti-Malware</a:t>
            </a:r>
            <a:r>
              <a:rPr lang="en-GB" dirty="0" smtClean="0">
                <a:solidFill>
                  <a:schemeClr val="tx1"/>
                </a:solidFill>
                <a:latin typeface="Corbel" panose="020B0503020204020204" pitchFamily="34" charset="0"/>
              </a:rPr>
              <a:t> or Virus Protection software.</a:t>
            </a:r>
            <a:endParaRPr lang="en-GB" dirty="0">
              <a:solidFill>
                <a:schemeClr val="tx1"/>
              </a:solidFill>
              <a:latin typeface="Corbel" panose="020B0503020204020204" pitchFamily="34" charset="0"/>
            </a:endParaRPr>
          </a:p>
        </p:txBody>
      </p:sp>
      <p:sp>
        <p:nvSpPr>
          <p:cNvPr id="11" name="Rectangle 10"/>
          <p:cNvSpPr/>
          <p:nvPr/>
        </p:nvSpPr>
        <p:spPr>
          <a:xfrm>
            <a:off x="415408" y="3285684"/>
            <a:ext cx="7338704" cy="766324"/>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Just installing it is not enough, it should be </a:t>
            </a:r>
            <a:r>
              <a:rPr lang="en-GB" b="1" dirty="0" smtClean="0">
                <a:solidFill>
                  <a:schemeClr val="tx1"/>
                </a:solidFill>
                <a:latin typeface="Corbel" panose="020B0503020204020204" pitchFamily="34" charset="0"/>
              </a:rPr>
              <a:t>updated</a:t>
            </a:r>
            <a:r>
              <a:rPr lang="en-GB" dirty="0" smtClean="0">
                <a:solidFill>
                  <a:schemeClr val="tx1"/>
                </a:solidFill>
                <a:latin typeface="Corbel" panose="020B0503020204020204" pitchFamily="34" charset="0"/>
              </a:rPr>
              <a:t> regularly, at least weekly, this can be done automatically.</a:t>
            </a:r>
            <a:endParaRPr lang="en-GB" dirty="0">
              <a:solidFill>
                <a:schemeClr val="tx1"/>
              </a:solidFill>
              <a:latin typeface="Corbel" panose="020B0503020204020204" pitchFamily="34" charset="0"/>
            </a:endParaRPr>
          </a:p>
        </p:txBody>
      </p:sp>
      <p:sp>
        <p:nvSpPr>
          <p:cNvPr id="12" name="Rectangle 11"/>
          <p:cNvSpPr/>
          <p:nvPr/>
        </p:nvSpPr>
        <p:spPr>
          <a:xfrm>
            <a:off x="415408" y="2502034"/>
            <a:ext cx="733870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rbel" panose="020B0503020204020204" pitchFamily="34" charset="0"/>
              </a:rPr>
              <a:t>Good software will protect from </a:t>
            </a:r>
            <a:r>
              <a:rPr lang="en-GB" b="1" dirty="0" smtClean="0">
                <a:solidFill>
                  <a:schemeClr val="tx1"/>
                </a:solidFill>
                <a:latin typeface="Corbel" panose="020B0503020204020204" pitchFamily="34" charset="0"/>
              </a:rPr>
              <a:t>all</a:t>
            </a:r>
            <a:r>
              <a:rPr lang="en-GB" dirty="0" smtClean="0">
                <a:solidFill>
                  <a:schemeClr val="tx1"/>
                </a:solidFill>
                <a:latin typeface="Corbel" panose="020B0503020204020204" pitchFamily="34" charset="0"/>
              </a:rPr>
              <a:t> threats, not just viruses.</a:t>
            </a:r>
            <a:endParaRPr lang="en-GB" dirty="0">
              <a:solidFill>
                <a:schemeClr val="tx1"/>
              </a:solidFill>
              <a:latin typeface="Corbel" panose="020B0503020204020204" pitchFamily="34" charset="0"/>
            </a:endParaRPr>
          </a:p>
        </p:txBody>
      </p:sp>
      <p:sp>
        <p:nvSpPr>
          <p:cNvPr id="8" name="Rectangle 7"/>
          <p:cNvSpPr/>
          <p:nvPr/>
        </p:nvSpPr>
        <p:spPr>
          <a:xfrm>
            <a:off x="415408" y="4270170"/>
            <a:ext cx="7338704" cy="558220"/>
          </a:xfrm>
          <a:prstGeom prst="rect">
            <a:avLst/>
          </a:prstGeom>
          <a:noFill/>
          <a:ln w="25400">
            <a:solidFill>
              <a:srgbClr val="43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Just as importantly, always have a backup of you work!</a:t>
            </a:r>
            <a:endParaRPr lang="en-GB" b="1" dirty="0">
              <a:solidFill>
                <a:schemeClr val="tx1"/>
              </a:solidFill>
              <a:latin typeface="Corbel" panose="020B0503020204020204" pitchFamily="34" charset="0"/>
            </a:endParaRPr>
          </a:p>
        </p:txBody>
      </p:sp>
      <p:pic>
        <p:nvPicPr>
          <p:cNvPr id="6146" name="Picture 2" descr="\\10.50.4.14\Staff$\alyon\Desktop\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6592" y="1758934"/>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0162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232"/>
            <a:ext cx="1486304" cy="584775"/>
          </a:xfrm>
          <a:prstGeom prst="rect">
            <a:avLst/>
          </a:prstGeom>
          <a:noFill/>
        </p:spPr>
        <p:txBody>
          <a:bodyPr wrap="none" rtlCol="0">
            <a:spAutoFit/>
          </a:bodyPr>
          <a:lstStyle/>
          <a:p>
            <a:r>
              <a:rPr lang="en-US" sz="3200" dirty="0" smtClean="0">
                <a:solidFill>
                  <a:schemeClr val="bg1"/>
                </a:solidFill>
                <a:latin typeface="Corbel" charset="0"/>
                <a:ea typeface="Corbel" charset="0"/>
                <a:cs typeface="Corbel" charset="0"/>
              </a:rPr>
              <a:t>Activity</a:t>
            </a:r>
            <a:endParaRPr lang="en-US" sz="3200" dirty="0">
              <a:solidFill>
                <a:schemeClr val="bg1"/>
              </a:solidFill>
              <a:latin typeface="Corbel" charset="0"/>
              <a:ea typeface="Corbel" charset="0"/>
              <a:cs typeface="Corbel" charset="0"/>
            </a:endParaRPr>
          </a:p>
        </p:txBody>
      </p:sp>
      <p:sp>
        <p:nvSpPr>
          <p:cNvPr id="3" name="Rectangle 2"/>
          <p:cNvSpPr/>
          <p:nvPr/>
        </p:nvSpPr>
        <p:spPr>
          <a:xfrm>
            <a:off x="415408" y="1017132"/>
            <a:ext cx="11361184"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rbel" panose="020B0503020204020204" pitchFamily="34" charset="0"/>
              </a:rPr>
              <a:t>Examples</a:t>
            </a:r>
            <a:endParaRPr lang="en-GB" b="1" dirty="0">
              <a:solidFill>
                <a:schemeClr val="tx1"/>
              </a:solidFill>
              <a:latin typeface="Corbel" panose="020B0503020204020204" pitchFamily="34" charset="0"/>
            </a:endParaRPr>
          </a:p>
        </p:txBody>
      </p:sp>
      <p:sp>
        <p:nvSpPr>
          <p:cNvPr id="8" name="Rectangle 7"/>
          <p:cNvSpPr/>
          <p:nvPr/>
        </p:nvSpPr>
        <p:spPr>
          <a:xfrm>
            <a:off x="917844" y="1740262"/>
            <a:ext cx="10858749"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orbel" panose="020B0503020204020204" pitchFamily="34" charset="0"/>
              </a:rPr>
              <a:t>Name a type of Malware that locks the user out of their own files.</a:t>
            </a:r>
            <a:endParaRPr lang="en-GB" dirty="0">
              <a:solidFill>
                <a:schemeClr val="tx1"/>
              </a:solidFill>
              <a:latin typeface="Corbel" panose="020B0503020204020204" pitchFamily="34" charset="0"/>
            </a:endParaRPr>
          </a:p>
        </p:txBody>
      </p:sp>
      <p:sp>
        <p:nvSpPr>
          <p:cNvPr id="9" name="Rectangle 8"/>
          <p:cNvSpPr/>
          <p:nvPr/>
        </p:nvSpPr>
        <p:spPr>
          <a:xfrm>
            <a:off x="415411" y="1740262"/>
            <a:ext cx="502435" cy="558220"/>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Q</a:t>
            </a:r>
            <a:endParaRPr lang="en-GB" b="1" dirty="0">
              <a:solidFill>
                <a:schemeClr val="bg1"/>
              </a:solidFill>
              <a:latin typeface="Corbel" panose="020B0503020204020204" pitchFamily="34" charset="0"/>
            </a:endParaRPr>
          </a:p>
        </p:txBody>
      </p:sp>
      <p:sp>
        <p:nvSpPr>
          <p:cNvPr id="11" name="Rectangle 10"/>
          <p:cNvSpPr/>
          <p:nvPr/>
        </p:nvSpPr>
        <p:spPr>
          <a:xfrm>
            <a:off x="415410" y="2450882"/>
            <a:ext cx="502435" cy="558220"/>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A</a:t>
            </a:r>
            <a:endParaRPr lang="en-GB" b="1" dirty="0">
              <a:solidFill>
                <a:schemeClr val="bg1"/>
              </a:solidFill>
              <a:latin typeface="Corbel" panose="020B0503020204020204" pitchFamily="34" charset="0"/>
            </a:endParaRPr>
          </a:p>
        </p:txBody>
      </p:sp>
      <p:sp>
        <p:nvSpPr>
          <p:cNvPr id="12" name="Rectangle 11"/>
          <p:cNvSpPr/>
          <p:nvPr/>
        </p:nvSpPr>
        <p:spPr>
          <a:xfrm>
            <a:off x="917845" y="2450882"/>
            <a:ext cx="10858749"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Corbel" panose="020B0503020204020204" pitchFamily="34" charset="0"/>
              </a:rPr>
              <a:t>Ransomware</a:t>
            </a:r>
            <a:endParaRPr lang="en-GB" b="1" dirty="0">
              <a:solidFill>
                <a:schemeClr val="tx1"/>
              </a:solidFill>
              <a:latin typeface="Corbel" panose="020B0503020204020204" pitchFamily="34" charset="0"/>
            </a:endParaRPr>
          </a:p>
        </p:txBody>
      </p:sp>
      <p:sp>
        <p:nvSpPr>
          <p:cNvPr id="13" name="Rectangle 12"/>
          <p:cNvSpPr/>
          <p:nvPr/>
        </p:nvSpPr>
        <p:spPr>
          <a:xfrm>
            <a:off x="917845" y="3161382"/>
            <a:ext cx="10858749"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orbel" panose="020B0503020204020204" pitchFamily="34" charset="0"/>
              </a:rPr>
              <a:t>Name a type of Malware that is hard to detect and collects personal information.</a:t>
            </a:r>
            <a:endParaRPr lang="en-GB" dirty="0">
              <a:solidFill>
                <a:schemeClr val="tx1"/>
              </a:solidFill>
              <a:latin typeface="Corbel" panose="020B0503020204020204" pitchFamily="34" charset="0"/>
            </a:endParaRPr>
          </a:p>
        </p:txBody>
      </p:sp>
      <p:sp>
        <p:nvSpPr>
          <p:cNvPr id="17" name="Rectangle 16"/>
          <p:cNvSpPr/>
          <p:nvPr/>
        </p:nvSpPr>
        <p:spPr>
          <a:xfrm>
            <a:off x="415412" y="3161382"/>
            <a:ext cx="502435" cy="558220"/>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Q</a:t>
            </a:r>
            <a:endParaRPr lang="en-GB" b="1" dirty="0">
              <a:solidFill>
                <a:schemeClr val="bg1"/>
              </a:solidFill>
              <a:latin typeface="Corbel" panose="020B0503020204020204" pitchFamily="34" charset="0"/>
            </a:endParaRPr>
          </a:p>
        </p:txBody>
      </p:sp>
      <p:sp>
        <p:nvSpPr>
          <p:cNvPr id="18" name="Rectangle 17"/>
          <p:cNvSpPr/>
          <p:nvPr/>
        </p:nvSpPr>
        <p:spPr>
          <a:xfrm>
            <a:off x="415411" y="3872002"/>
            <a:ext cx="502435" cy="558220"/>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A</a:t>
            </a:r>
            <a:endParaRPr lang="en-GB" b="1" dirty="0">
              <a:solidFill>
                <a:schemeClr val="bg1"/>
              </a:solidFill>
              <a:latin typeface="Corbel" panose="020B0503020204020204" pitchFamily="34" charset="0"/>
            </a:endParaRPr>
          </a:p>
        </p:txBody>
      </p:sp>
      <p:sp>
        <p:nvSpPr>
          <p:cNvPr id="19" name="Rectangle 18"/>
          <p:cNvSpPr/>
          <p:nvPr/>
        </p:nvSpPr>
        <p:spPr>
          <a:xfrm>
            <a:off x="917846" y="3872002"/>
            <a:ext cx="10858749"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Corbel" panose="020B0503020204020204" pitchFamily="34" charset="0"/>
              </a:rPr>
              <a:t>Spyware</a:t>
            </a:r>
            <a:endParaRPr lang="en-GB" b="1" dirty="0">
              <a:solidFill>
                <a:schemeClr val="tx1"/>
              </a:solidFill>
              <a:latin typeface="Corbel" panose="020B0503020204020204" pitchFamily="34" charset="0"/>
            </a:endParaRPr>
          </a:p>
        </p:txBody>
      </p:sp>
      <p:sp>
        <p:nvSpPr>
          <p:cNvPr id="20" name="Rectangle 19"/>
          <p:cNvSpPr/>
          <p:nvPr/>
        </p:nvSpPr>
        <p:spPr>
          <a:xfrm>
            <a:off x="917842" y="4584366"/>
            <a:ext cx="10858749"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orbel" panose="020B0503020204020204" pitchFamily="34" charset="0"/>
              </a:rPr>
              <a:t>ILOVEYOU was an example of which type of Malware?</a:t>
            </a:r>
            <a:endParaRPr lang="en-GB" dirty="0">
              <a:solidFill>
                <a:schemeClr val="tx1"/>
              </a:solidFill>
              <a:latin typeface="Corbel" panose="020B0503020204020204" pitchFamily="34" charset="0"/>
            </a:endParaRPr>
          </a:p>
        </p:txBody>
      </p:sp>
      <p:sp>
        <p:nvSpPr>
          <p:cNvPr id="21" name="Rectangle 20"/>
          <p:cNvSpPr/>
          <p:nvPr/>
        </p:nvSpPr>
        <p:spPr>
          <a:xfrm>
            <a:off x="415409" y="4584366"/>
            <a:ext cx="502435" cy="558220"/>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Q</a:t>
            </a:r>
            <a:endParaRPr lang="en-GB" b="1" dirty="0">
              <a:solidFill>
                <a:schemeClr val="bg1"/>
              </a:solidFill>
              <a:latin typeface="Corbel" panose="020B0503020204020204" pitchFamily="34" charset="0"/>
            </a:endParaRPr>
          </a:p>
        </p:txBody>
      </p:sp>
      <p:sp>
        <p:nvSpPr>
          <p:cNvPr id="22" name="Rectangle 21"/>
          <p:cNvSpPr/>
          <p:nvPr/>
        </p:nvSpPr>
        <p:spPr>
          <a:xfrm>
            <a:off x="415408" y="5294986"/>
            <a:ext cx="502435" cy="558220"/>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orbel" panose="020B0503020204020204" pitchFamily="34" charset="0"/>
              </a:rPr>
              <a:t>A</a:t>
            </a:r>
            <a:endParaRPr lang="en-GB" b="1" dirty="0">
              <a:solidFill>
                <a:schemeClr val="bg1"/>
              </a:solidFill>
              <a:latin typeface="Corbel" panose="020B0503020204020204" pitchFamily="34" charset="0"/>
            </a:endParaRPr>
          </a:p>
        </p:txBody>
      </p:sp>
      <p:sp>
        <p:nvSpPr>
          <p:cNvPr id="23" name="Rectangle 22"/>
          <p:cNvSpPr/>
          <p:nvPr/>
        </p:nvSpPr>
        <p:spPr>
          <a:xfrm>
            <a:off x="917843" y="5294986"/>
            <a:ext cx="10858749" cy="55822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Corbel" panose="020B0503020204020204" pitchFamily="34" charset="0"/>
              </a:rPr>
              <a:t>Virus</a:t>
            </a:r>
            <a:endParaRPr lang="en-GB" b="1" dirty="0">
              <a:solidFill>
                <a:schemeClr val="tx1"/>
              </a:solidFill>
              <a:latin typeface="Corbel" panose="020B0503020204020204" pitchFamily="34" charset="0"/>
            </a:endParaRPr>
          </a:p>
        </p:txBody>
      </p:sp>
    </p:spTree>
    <p:extLst>
      <p:ext uri="{BB962C8B-B14F-4D97-AF65-F5344CB8AC3E}">
        <p14:creationId xmlns:p14="http://schemas.microsoft.com/office/powerpoint/2010/main" xmlns="" val="3941709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7" grpId="0" animBg="1"/>
      <p:bldP spid="18"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 Control</a:t>
            </a:r>
            <a:endParaRPr lang="en-US" b="1" dirty="0"/>
          </a:p>
        </p:txBody>
      </p:sp>
      <p:sp>
        <p:nvSpPr>
          <p:cNvPr id="3" name="Content Placeholder 2"/>
          <p:cNvSpPr>
            <a:spLocks noGrp="1"/>
          </p:cNvSpPr>
          <p:nvPr>
            <p:ph idx="1"/>
          </p:nvPr>
        </p:nvSpPr>
        <p:spPr>
          <a:xfrm>
            <a:off x="1097280" y="1845733"/>
            <a:ext cx="10058400" cy="4378085"/>
          </a:xfrm>
        </p:spPr>
        <p:txBody>
          <a:bodyPr>
            <a:noAutofit/>
          </a:bodyPr>
          <a:lstStyle/>
          <a:p>
            <a:pPr algn="just"/>
            <a:r>
              <a:rPr lang="en-US" sz="2400" i="1" dirty="0" smtClean="0"/>
              <a:t>Access control is a process to determine “</a:t>
            </a:r>
            <a:r>
              <a:rPr lang="en-US" sz="2400" b="1" i="1" dirty="0" smtClean="0"/>
              <a:t>Who does what to what</a:t>
            </a:r>
            <a:r>
              <a:rPr lang="en-US" sz="2400" i="1" dirty="0" smtClean="0"/>
              <a:t>,” based on a policy.</a:t>
            </a:r>
          </a:p>
          <a:p>
            <a:pPr algn="just"/>
            <a:r>
              <a:rPr lang="en-US" sz="2400" dirty="0" smtClean="0"/>
              <a:t>It is controlling access of who gets in and out of  the system  and who uses what resources, when, and in what amounts. </a:t>
            </a:r>
          </a:p>
          <a:p>
            <a:pPr algn="just"/>
            <a:r>
              <a:rPr lang="en-US" sz="2400" dirty="0" smtClean="0"/>
              <a:t>Access control is restricting access to a system or system resources based on something other than the identity of the user </a:t>
            </a:r>
          </a:p>
          <a:p>
            <a:pPr algn="just"/>
            <a:r>
              <a:rPr lang="en-US" sz="2400" dirty="0" smtClean="0"/>
              <a:t> Access control consists of four elements: </a:t>
            </a:r>
          </a:p>
          <a:p>
            <a:pPr lvl="1" algn="just"/>
            <a:r>
              <a:rPr lang="en-US" sz="2000" dirty="0" smtClean="0"/>
              <a:t>subjects</a:t>
            </a:r>
          </a:p>
          <a:p>
            <a:pPr lvl="1" algn="just"/>
            <a:r>
              <a:rPr lang="en-US" sz="2000" dirty="0" smtClean="0"/>
              <a:t>objects</a:t>
            </a:r>
          </a:p>
          <a:p>
            <a:pPr lvl="1" algn="just"/>
            <a:r>
              <a:rPr lang="en-US" sz="2000" dirty="0" smtClean="0"/>
              <a:t>operations</a:t>
            </a:r>
          </a:p>
          <a:p>
            <a:pPr lvl="1" algn="just"/>
            <a:r>
              <a:rPr lang="en-US" sz="2000" dirty="0" smtClean="0"/>
              <a:t>a reference monitor </a:t>
            </a:r>
          </a:p>
          <a:p>
            <a:pPr lvl="1" algn="just"/>
            <a:endParaRPr lang="en-US" sz="2000" dirty="0" smtClean="0"/>
          </a:p>
          <a:p>
            <a:pPr algn="just"/>
            <a:endParaRPr lang="en-US" sz="2400" dirty="0" smtClean="0"/>
          </a:p>
          <a:p>
            <a:pPr algn="just"/>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 Control</a:t>
            </a:r>
            <a:endParaRPr lang="en-US" dirty="0"/>
          </a:p>
        </p:txBody>
      </p:sp>
      <p:sp>
        <p:nvSpPr>
          <p:cNvPr id="3" name="Content Placeholder 2"/>
          <p:cNvSpPr>
            <a:spLocks noGrp="1"/>
          </p:cNvSpPr>
          <p:nvPr>
            <p:ph idx="1"/>
          </p:nvPr>
        </p:nvSpPr>
        <p:spPr/>
        <p:txBody>
          <a:bodyPr>
            <a:noAutofit/>
          </a:bodyPr>
          <a:lstStyle/>
          <a:p>
            <a:pPr algn="just"/>
            <a:r>
              <a:rPr lang="en-US" b="1" dirty="0" smtClean="0"/>
              <a:t>Subjects</a:t>
            </a:r>
            <a:r>
              <a:rPr lang="en-US" dirty="0" smtClean="0"/>
              <a:t> are system users and groups of users while </a:t>
            </a:r>
            <a:r>
              <a:rPr lang="en-US" b="1" dirty="0" smtClean="0"/>
              <a:t>objects</a:t>
            </a:r>
            <a:r>
              <a:rPr lang="en-US" dirty="0" smtClean="0"/>
              <a:t> are files  and  resources such as memory, printers, and  scanners including computers in a network. </a:t>
            </a:r>
          </a:p>
          <a:p>
            <a:pPr algn="just"/>
            <a:r>
              <a:rPr lang="en-US" dirty="0" smtClean="0"/>
              <a:t>An access operation comes in many forms including Web access, server access, memory access, and method calls. </a:t>
            </a:r>
          </a:p>
          <a:p>
            <a:pPr algn="just"/>
            <a:r>
              <a:rPr lang="en-US" dirty="0" smtClean="0"/>
              <a:t>Whenever a subject requests to access an object, an access mode must be specified. </a:t>
            </a:r>
          </a:p>
          <a:p>
            <a:pPr algn="just"/>
            <a:r>
              <a:rPr lang="en-US" dirty="0" smtClean="0"/>
              <a:t>There are two access modes:</a:t>
            </a:r>
          </a:p>
          <a:p>
            <a:pPr lvl="1" algn="just"/>
            <a:r>
              <a:rPr lang="en-US" sz="2000" dirty="0" smtClean="0"/>
              <a:t>observe  - in this mode, the subject may only look at the content of the object. This mode is the typical read  in which a client process may request a server to read  from a file. </a:t>
            </a:r>
          </a:p>
          <a:p>
            <a:pPr lvl="1" algn="just"/>
            <a:r>
              <a:rPr lang="en-US" sz="2000" dirty="0" smtClean="0"/>
              <a:t>Alter – in this mode, the subject may change the content of the object</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14528"/>
            <a:ext cx="10058400" cy="1127760"/>
          </a:xfrm>
        </p:spPr>
        <p:txBody>
          <a:bodyPr>
            <a:normAutofit/>
          </a:bodyPr>
          <a:lstStyle/>
          <a:p>
            <a:r>
              <a:rPr lang="en-US" sz="4400" b="1" dirty="0" smtClean="0"/>
              <a:t>Top Network Attacks</a:t>
            </a:r>
            <a:endParaRPr lang="en-US" sz="4400" b="1"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a:t>
            </a:fld>
            <a:endParaRPr lang="en-US"/>
          </a:p>
        </p:txBody>
      </p:sp>
      <p:pic>
        <p:nvPicPr>
          <p:cNvPr id="2050" name="Picture 2"/>
          <p:cNvPicPr>
            <a:picLocks noChangeAspect="1" noChangeArrowheads="1"/>
          </p:cNvPicPr>
          <p:nvPr/>
        </p:nvPicPr>
        <p:blipFill>
          <a:blip r:embed="rId2"/>
          <a:srcRect/>
          <a:stretch>
            <a:fillRect/>
          </a:stretch>
        </p:blipFill>
        <p:spPr bwMode="auto">
          <a:xfrm>
            <a:off x="2694433" y="1828800"/>
            <a:ext cx="6380294" cy="4437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 Control</a:t>
            </a:r>
            <a:endParaRPr lang="en-US" dirty="0"/>
          </a:p>
        </p:txBody>
      </p:sp>
      <p:sp>
        <p:nvSpPr>
          <p:cNvPr id="3" name="Content Placeholder 2"/>
          <p:cNvSpPr>
            <a:spLocks noGrp="1"/>
          </p:cNvSpPr>
          <p:nvPr>
            <p:ph idx="1"/>
          </p:nvPr>
        </p:nvSpPr>
        <p:spPr/>
        <p:txBody>
          <a:bodyPr>
            <a:normAutofit/>
          </a:bodyPr>
          <a:lstStyle/>
          <a:p>
            <a:pPr algn="just"/>
            <a:r>
              <a:rPr lang="en-US" dirty="0" smtClean="0"/>
              <a:t>For example a user, initiates  an  access request for a specified system resource, usually a passive object in the system such as a Web resource.  The request goes to the reference monitor. The job of the reference monitor is to check on  the hierarchy of rules that specify certain restrictions. A set of such rules is called an </a:t>
            </a:r>
            <a:r>
              <a:rPr lang="en-US" b="1" i="1" dirty="0" smtClean="0"/>
              <a:t>access control list</a:t>
            </a:r>
            <a:r>
              <a:rPr lang="en-US" b="1" dirty="0" smtClean="0"/>
              <a:t> </a:t>
            </a:r>
            <a:r>
              <a:rPr lang="en-US" dirty="0" smtClean="0"/>
              <a:t>(ACL). The access control hierarchy is based on the URL path  for a Web access, or file path for a file access such as in a  directory. When a request for access is made, the monitor or server goes in turn through each  ACL rule, continuing until it encounters a rule that prevents it from continuing  and results in a request rejection or comes to the last rule for that resource, resulting into access right  being granted. </a:t>
            </a:r>
          </a:p>
          <a:p>
            <a:pPr algn="just"/>
            <a:r>
              <a:rPr lang="en-US" b="1" dirty="0" smtClean="0"/>
              <a:t>See Figure 8.1 Access Control Administration</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30</a:t>
            </a:fld>
            <a:endParaRPr lang="en-US"/>
          </a:p>
        </p:txBody>
      </p:sp>
      <p:pic>
        <p:nvPicPr>
          <p:cNvPr id="1026" name="Picture 2"/>
          <p:cNvPicPr>
            <a:picLocks noChangeAspect="1" noChangeArrowheads="1"/>
          </p:cNvPicPr>
          <p:nvPr/>
        </p:nvPicPr>
        <p:blipFill>
          <a:blip r:embed="rId2"/>
          <a:srcRect/>
          <a:stretch>
            <a:fillRect/>
          </a:stretch>
        </p:blipFill>
        <p:spPr bwMode="auto">
          <a:xfrm>
            <a:off x="6156960" y="4517517"/>
            <a:ext cx="4024313" cy="13792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 Control</a:t>
            </a:r>
            <a:endParaRPr lang="en-US" dirty="0"/>
          </a:p>
        </p:txBody>
      </p:sp>
      <p:sp>
        <p:nvSpPr>
          <p:cNvPr id="3" name="Content Placeholder 2"/>
          <p:cNvSpPr>
            <a:spLocks noGrp="1"/>
          </p:cNvSpPr>
          <p:nvPr>
            <p:ph idx="1"/>
          </p:nvPr>
        </p:nvSpPr>
        <p:spPr/>
        <p:txBody>
          <a:bodyPr>
            <a:noAutofit/>
          </a:bodyPr>
          <a:lstStyle/>
          <a:p>
            <a:pPr algn="just"/>
            <a:r>
              <a:rPr lang="en-US" sz="1800" dirty="0" smtClean="0"/>
              <a:t>Access rights refer to the user’s ability to access a system resource. </a:t>
            </a:r>
          </a:p>
          <a:p>
            <a:pPr algn="just"/>
            <a:r>
              <a:rPr lang="en-US" sz="1800" dirty="0" smtClean="0"/>
              <a:t>There are four access rights: </a:t>
            </a:r>
          </a:p>
          <a:p>
            <a:pPr lvl="1" algn="just"/>
            <a:r>
              <a:rPr lang="en-US" i="1" dirty="0" smtClean="0"/>
              <a:t>execute, </a:t>
            </a:r>
          </a:p>
          <a:p>
            <a:pPr lvl="1" algn="just"/>
            <a:r>
              <a:rPr lang="en-US" i="1" dirty="0" smtClean="0"/>
              <a:t>read, </a:t>
            </a:r>
          </a:p>
          <a:p>
            <a:pPr lvl="1" algn="just"/>
            <a:r>
              <a:rPr lang="en-US" i="1" dirty="0" smtClean="0"/>
              <a:t>append</a:t>
            </a:r>
            <a:r>
              <a:rPr lang="en-US" dirty="0" smtClean="0"/>
              <a:t>,</a:t>
            </a:r>
          </a:p>
          <a:p>
            <a:pPr lvl="1" algn="just"/>
            <a:r>
              <a:rPr lang="en-US" i="1" dirty="0" smtClean="0"/>
              <a:t>write</a:t>
            </a:r>
            <a:r>
              <a:rPr lang="en-US" dirty="0" smtClean="0"/>
              <a:t>. 					 </a:t>
            </a:r>
            <a:r>
              <a:rPr lang="en-US" sz="1600" b="1" dirty="0" smtClean="0"/>
              <a:t>Fig. 8.2 Access modes and access rights </a:t>
            </a:r>
            <a:endParaRPr lang="en-US" b="1" dirty="0" smtClean="0"/>
          </a:p>
          <a:p>
            <a:pPr algn="just"/>
            <a:r>
              <a:rPr lang="en-US" sz="1800" dirty="0" smtClean="0"/>
              <a:t>The user is cautioned not to confuse access rights and access modes. </a:t>
            </a:r>
          </a:p>
          <a:p>
            <a:pPr algn="just"/>
            <a:r>
              <a:rPr lang="en-US" sz="1800" dirty="0" smtClean="0"/>
              <a:t>The  difference lies in the fact that you can perform any access right  within  each access mode. </a:t>
            </a:r>
          </a:p>
          <a:p>
            <a:pPr algn="just"/>
            <a:r>
              <a:rPr lang="en-US" sz="1800" dirty="0" smtClean="0"/>
              <a:t> </a:t>
            </a:r>
            <a:r>
              <a:rPr lang="en-US" sz="1800" b="1" dirty="0" smtClean="0"/>
              <a:t>Figure 8.2 </a:t>
            </a:r>
            <a:r>
              <a:rPr lang="en-US" sz="1800" dirty="0" smtClean="0"/>
              <a:t>shows how this can be done. Note that according to the last column in Figure 8.2 there are X marks in both rows because in order to write, one must observe first before altering. This prevents the operating system from opening the file twice, one for the read and another for a write.</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31</a:t>
            </a:fld>
            <a:endParaRPr lang="en-US"/>
          </a:p>
        </p:txBody>
      </p:sp>
      <p:pic>
        <p:nvPicPr>
          <p:cNvPr id="2050" name="Picture 2"/>
          <p:cNvPicPr>
            <a:picLocks noChangeAspect="1" noChangeArrowheads="1"/>
          </p:cNvPicPr>
          <p:nvPr/>
        </p:nvPicPr>
        <p:blipFill>
          <a:blip r:embed="rId2"/>
          <a:srcRect/>
          <a:stretch>
            <a:fillRect/>
          </a:stretch>
        </p:blipFill>
        <p:spPr bwMode="auto">
          <a:xfrm>
            <a:off x="6129587" y="2294966"/>
            <a:ext cx="4843213" cy="12285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238074"/>
          </a:xfrm>
        </p:spPr>
        <p:txBody>
          <a:bodyPr>
            <a:noAutofit/>
          </a:bodyPr>
          <a:lstStyle/>
          <a:p>
            <a:pPr algn="just">
              <a:lnSpc>
                <a:spcPct val="80000"/>
              </a:lnSpc>
            </a:pPr>
            <a:r>
              <a:rPr lang="en-US" dirty="0" smtClean="0"/>
              <a:t>Access rights can be set individually on each system resource for each individual user and group.  </a:t>
            </a:r>
          </a:p>
          <a:p>
            <a:pPr algn="just">
              <a:lnSpc>
                <a:spcPct val="80000"/>
              </a:lnSpc>
            </a:pPr>
            <a:r>
              <a:rPr lang="en-US" dirty="0" smtClean="0"/>
              <a:t>It is possible for a user to belong to a few groups and enjoy those groups’ rights.  However, user access rights always take precedence over group access rights regardless of where group rights are applied. If there are inherited group access rights, they  take precedence over user default access rights. </a:t>
            </a:r>
          </a:p>
          <a:p>
            <a:pPr algn="just">
              <a:lnSpc>
                <a:spcPct val="80000"/>
              </a:lnSpc>
            </a:pPr>
            <a:r>
              <a:rPr lang="en-US" dirty="0" smtClean="0"/>
              <a:t>A user has default rights when the user has no assigned  individual or group rights from root down to the folder in question. In the cascading of access rights application, user access rights that are closest to the resource  being checked by  the monitor take precedence over access rights assignments that are farther away. </a:t>
            </a:r>
          </a:p>
          <a:p>
            <a:pPr algn="just"/>
            <a:r>
              <a:rPr lang="en-US" dirty="0" smtClean="0"/>
              <a:t>Who sets these rights? -  The owner of the resource sets the access rights to the resource. </a:t>
            </a:r>
          </a:p>
          <a:p>
            <a:pPr algn="just"/>
            <a:r>
              <a:rPr lang="en-US" dirty="0" smtClean="0"/>
              <a:t>In a global system, the operating systems owns all system resources and therefore sets the  access rights to those resources. However, the operating system allows folders and file owners to set and revoke access rights. </a:t>
            </a:r>
          </a:p>
          <a:p>
            <a:pPr algn="just"/>
            <a:endParaRPr lang="en-US" dirty="0" smtClean="0"/>
          </a:p>
          <a:p>
            <a:pPr algn="just">
              <a:lnSpc>
                <a:spcPct val="80000"/>
              </a:lnSpc>
            </a:pPr>
            <a:endParaRPr lang="en-US" dirty="0" smtClean="0"/>
          </a:p>
          <a:p>
            <a:pPr algn="just">
              <a:lnSpc>
                <a:spcPct val="80000"/>
              </a:lnSpc>
            </a:pP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Access Control  Techniques and Technologies </a:t>
            </a:r>
            <a:endParaRPr lang="en-US" sz="3600" b="1" dirty="0"/>
          </a:p>
        </p:txBody>
      </p:sp>
      <p:sp>
        <p:nvSpPr>
          <p:cNvPr id="3" name="Content Placeholder 2"/>
          <p:cNvSpPr>
            <a:spLocks noGrp="1"/>
          </p:cNvSpPr>
          <p:nvPr>
            <p:ph idx="1"/>
          </p:nvPr>
        </p:nvSpPr>
        <p:spPr/>
        <p:txBody>
          <a:bodyPr>
            <a:noAutofit/>
          </a:bodyPr>
          <a:lstStyle/>
          <a:p>
            <a:pPr algn="just"/>
            <a:r>
              <a:rPr lang="en-US" dirty="0" smtClean="0"/>
              <a:t>Because a system, especially a network system, may have thousands of users and resources, the management of  access rights for every user  per every object may  become complex. </a:t>
            </a:r>
          </a:p>
          <a:p>
            <a:pPr algn="just"/>
            <a:r>
              <a:rPr lang="en-US" dirty="0" smtClean="0"/>
              <a:t>Several control techniques and technologies  have been developed to deal with this problem; they  include:</a:t>
            </a:r>
          </a:p>
          <a:p>
            <a:pPr lvl="1" algn="just"/>
            <a:r>
              <a:rPr lang="en-US" dirty="0" smtClean="0"/>
              <a:t> Access Control Matrix, </a:t>
            </a:r>
          </a:p>
          <a:p>
            <a:pPr lvl="1" algn="just"/>
            <a:r>
              <a:rPr lang="en-US" dirty="0" smtClean="0"/>
              <a:t>Capability Tables,  </a:t>
            </a:r>
          </a:p>
          <a:p>
            <a:pPr lvl="1" algn="just"/>
            <a:r>
              <a:rPr lang="en-US" dirty="0" smtClean="0"/>
              <a:t>Access Control Lists, </a:t>
            </a:r>
          </a:p>
          <a:p>
            <a:pPr lvl="1" algn="just"/>
            <a:r>
              <a:rPr lang="en-US" dirty="0" smtClean="0"/>
              <a:t>Role-Based Access Control, </a:t>
            </a:r>
          </a:p>
          <a:p>
            <a:pPr lvl="1" algn="just"/>
            <a:r>
              <a:rPr lang="en-US" dirty="0" smtClean="0"/>
              <a:t>Rule-Based Access Control, </a:t>
            </a:r>
          </a:p>
          <a:p>
            <a:pPr lvl="1" algn="just"/>
            <a:r>
              <a:rPr lang="en-US" dirty="0" smtClean="0"/>
              <a:t>Restricted   Interfaces,</a:t>
            </a:r>
          </a:p>
          <a:p>
            <a:pPr lvl="1" algn="just"/>
            <a:r>
              <a:rPr lang="en-US" dirty="0" smtClean="0"/>
              <a:t>Content-Dependent Access Control. </a:t>
            </a:r>
          </a:p>
          <a:p>
            <a:pPr algn="just"/>
            <a:endParaRPr lang="en-US" dirty="0" smtClean="0"/>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These new techniques and technologies have necessitated new approaches to  system access control. For a long time, access control was used with user- or group-based access control lists,  normally based in operating systems.</a:t>
            </a:r>
          </a:p>
          <a:p>
            <a:pPr algn="just"/>
            <a:r>
              <a:rPr lang="en-US" dirty="0" smtClean="0"/>
              <a:t>However, with Web-based network applications, this  approach  is no longer  flexible enough   because it does not scale in the new environment. Thus, most   Web-based systems employ newer techniques and technologies such as role-based  and rule-based access control, where access rights are  based on  specific user attributes such as their role, rank, or organization unit.</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Matrix</a:t>
            </a:r>
            <a:endParaRPr lang="en-US" dirty="0"/>
          </a:p>
        </p:txBody>
      </p:sp>
      <p:sp>
        <p:nvSpPr>
          <p:cNvPr id="3" name="Content Placeholder 2"/>
          <p:cNvSpPr>
            <a:spLocks noGrp="1"/>
          </p:cNvSpPr>
          <p:nvPr>
            <p:ph idx="1"/>
          </p:nvPr>
        </p:nvSpPr>
        <p:spPr>
          <a:xfrm>
            <a:off x="1097280" y="1845734"/>
            <a:ext cx="10058400" cy="4213690"/>
          </a:xfrm>
        </p:spPr>
        <p:txBody>
          <a:bodyPr>
            <a:normAutofit/>
          </a:bodyPr>
          <a:lstStyle/>
          <a:p>
            <a:pPr algn="just"/>
            <a:r>
              <a:rPr lang="en-US" sz="1800" dirty="0" smtClean="0"/>
              <a:t>All the information needed for   access control administration can be put into a matrix with rows representing the subjects or groups of subjects and columns representing the objects. </a:t>
            </a:r>
          </a:p>
          <a:p>
            <a:pPr algn="just"/>
            <a:r>
              <a:rPr lang="en-US" sz="1800" dirty="0" smtClean="0"/>
              <a:t>The access that the subject or a group of subjects is permitted to the object is shown in the body of the matrix. </a:t>
            </a:r>
          </a:p>
          <a:p>
            <a:pPr algn="just"/>
            <a:r>
              <a:rPr lang="en-US" sz="1800" dirty="0" smtClean="0"/>
              <a:t>For example, in the matrix in Figure 8.3, user A  has permission to write in file R4.  </a:t>
            </a:r>
          </a:p>
          <a:p>
            <a:pPr algn="just"/>
            <a:r>
              <a:rPr lang="en-US" sz="1800" dirty="0" smtClean="0"/>
              <a:t>One feature of the access control matrix is its sparseness. Because the matrix is so sparse, storage consideration becomes an issue, and it is better to store the matrix as a list. </a:t>
            </a:r>
          </a:p>
          <a:p>
            <a:pPr algn="ctr"/>
            <a:r>
              <a:rPr lang="en-US" sz="1800" b="1" dirty="0" smtClean="0"/>
              <a:t>       Figure 8.3 </a:t>
            </a:r>
            <a:r>
              <a:rPr lang="en-US" sz="1800" b="1" dirty="0" smtClean="0">
                <a:sym typeface="Wingdings" pitchFamily="2" charset="2"/>
              </a:rPr>
              <a:t></a:t>
            </a:r>
            <a:endParaRPr lang="en-US" sz="1800" b="1"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35</a:t>
            </a:fld>
            <a:endParaRPr lang="en-US"/>
          </a:p>
        </p:txBody>
      </p:sp>
      <p:pic>
        <p:nvPicPr>
          <p:cNvPr id="3074" name="Picture 2"/>
          <p:cNvPicPr>
            <a:picLocks noChangeAspect="1" noChangeArrowheads="1"/>
          </p:cNvPicPr>
          <p:nvPr/>
        </p:nvPicPr>
        <p:blipFill>
          <a:blip r:embed="rId2"/>
          <a:srcRect/>
          <a:stretch>
            <a:fillRect/>
          </a:stretch>
        </p:blipFill>
        <p:spPr bwMode="auto">
          <a:xfrm>
            <a:off x="7350825" y="4190987"/>
            <a:ext cx="3097719" cy="18210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Lists</a:t>
            </a:r>
            <a:endParaRPr lang="en-US" dirty="0"/>
          </a:p>
        </p:txBody>
      </p:sp>
      <p:sp>
        <p:nvSpPr>
          <p:cNvPr id="3" name="Content Placeholder 2"/>
          <p:cNvSpPr>
            <a:spLocks noGrp="1"/>
          </p:cNvSpPr>
          <p:nvPr>
            <p:ph idx="1"/>
          </p:nvPr>
        </p:nvSpPr>
        <p:spPr/>
        <p:txBody>
          <a:bodyPr/>
          <a:lstStyle/>
          <a:p>
            <a:r>
              <a:rPr lang="en-US" dirty="0" smtClean="0"/>
              <a:t>In the access control lists (ACLs), groups with access rights to an object are stored  in association to the object.  If you look at the access matrix in Figure 8.3,  each object has a list of access rights associated with it. In this case each object is associated with all the access rights in the column. For example, the ACL for the matrix in Figure 8.3 is shown in Figure 8.4. </a:t>
            </a:r>
          </a:p>
          <a:p>
            <a:r>
              <a:rPr lang="en-US" dirty="0" smtClean="0"/>
              <a:t>ACLs are very fitting for operating systems as they manage access to objects. </a:t>
            </a:r>
          </a:p>
          <a:p>
            <a:pPr algn="ctr"/>
            <a:r>
              <a:rPr lang="en-US" b="1" dirty="0" smtClean="0"/>
              <a:t>Figure 8.4 </a:t>
            </a:r>
            <a:r>
              <a:rPr lang="en-US" b="1" dirty="0" smtClean="0">
                <a:sym typeface="Wingdings" pitchFamily="2" charset="2"/>
              </a:rPr>
              <a:t></a:t>
            </a:r>
            <a:endParaRPr lang="en-US" b="1"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36</a:t>
            </a:fld>
            <a:endParaRPr lang="en-US"/>
          </a:p>
        </p:txBody>
      </p:sp>
      <p:pic>
        <p:nvPicPr>
          <p:cNvPr id="4098" name="Picture 2"/>
          <p:cNvPicPr>
            <a:picLocks noChangeAspect="1" noChangeArrowheads="1"/>
          </p:cNvPicPr>
          <p:nvPr/>
        </p:nvPicPr>
        <p:blipFill>
          <a:blip r:embed="rId2"/>
          <a:srcRect/>
          <a:stretch>
            <a:fillRect/>
          </a:stretch>
        </p:blipFill>
        <p:spPr bwMode="auto">
          <a:xfrm>
            <a:off x="7107936" y="3621025"/>
            <a:ext cx="3669792" cy="2340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Capability</a:t>
            </a:r>
            <a:endParaRPr lang="en-US" dirty="0"/>
          </a:p>
        </p:txBody>
      </p:sp>
      <p:sp>
        <p:nvSpPr>
          <p:cNvPr id="3" name="Content Placeholder 2"/>
          <p:cNvSpPr>
            <a:spLocks noGrp="1"/>
          </p:cNvSpPr>
          <p:nvPr>
            <p:ph idx="1"/>
          </p:nvPr>
        </p:nvSpPr>
        <p:spPr>
          <a:xfrm>
            <a:off x="1097280" y="1845734"/>
            <a:ext cx="10058400" cy="4238074"/>
          </a:xfrm>
        </p:spPr>
        <p:txBody>
          <a:bodyPr>
            <a:normAutofit/>
          </a:bodyPr>
          <a:lstStyle/>
          <a:p>
            <a:pPr algn="just"/>
            <a:r>
              <a:rPr lang="en-US" dirty="0" smtClean="0"/>
              <a:t>A capability specifies that “the subject may do operation O on object X.” </a:t>
            </a:r>
          </a:p>
          <a:p>
            <a:pPr algn="just"/>
            <a:r>
              <a:rPr lang="en-US" dirty="0" smtClean="0"/>
              <a:t>Unlike the ACLs, where the storage of access rights between objects and subjects is based on columns in the access control matrix, capabilities access control storage is based on the rows. This means that every subject is given a capability, a forgery-proof token that specifies the subject’s access rights. </a:t>
            </a:r>
          </a:p>
          <a:p>
            <a:pPr algn="just"/>
            <a:r>
              <a:rPr lang="en-US" dirty="0" smtClean="0"/>
              <a:t>From the  access matrix in Figure 8.3, we can construct a capability  as shown in </a:t>
            </a:r>
            <a:r>
              <a:rPr lang="en-US" b="1" dirty="0" smtClean="0"/>
              <a:t>Figure 8.5</a:t>
            </a:r>
            <a:r>
              <a:rPr lang="en-US" dirty="0" smtClean="0"/>
              <a:t>.</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37</a:t>
            </a:fld>
            <a:endParaRPr lang="en-US"/>
          </a:p>
        </p:txBody>
      </p:sp>
      <p:pic>
        <p:nvPicPr>
          <p:cNvPr id="5122" name="Picture 2"/>
          <p:cNvPicPr>
            <a:picLocks noChangeAspect="1" noChangeArrowheads="1"/>
          </p:cNvPicPr>
          <p:nvPr/>
        </p:nvPicPr>
        <p:blipFill>
          <a:blip r:embed="rId2"/>
          <a:srcRect/>
          <a:stretch>
            <a:fillRect/>
          </a:stretch>
        </p:blipFill>
        <p:spPr bwMode="auto">
          <a:xfrm>
            <a:off x="5536121" y="4124296"/>
            <a:ext cx="5522023" cy="1869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Role-Based Access Control</a:t>
            </a:r>
            <a:endParaRPr lang="en-US" b="1" dirty="0"/>
          </a:p>
        </p:txBody>
      </p:sp>
      <p:sp>
        <p:nvSpPr>
          <p:cNvPr id="3" name="Content Placeholder 2"/>
          <p:cNvSpPr>
            <a:spLocks noGrp="1"/>
          </p:cNvSpPr>
          <p:nvPr>
            <p:ph idx="1"/>
          </p:nvPr>
        </p:nvSpPr>
        <p:spPr/>
        <p:txBody>
          <a:bodyPr>
            <a:noAutofit/>
          </a:bodyPr>
          <a:lstStyle/>
          <a:p>
            <a:pPr lvl="1" algn="just">
              <a:lnSpc>
                <a:spcPct val="80000"/>
              </a:lnSpc>
              <a:buFont typeface="Wingdings" pitchFamily="2" charset="2"/>
              <a:buChar char="§"/>
            </a:pPr>
            <a:r>
              <a:rPr lang="en-US" sz="2000" dirty="0" smtClean="0"/>
              <a:t>The changing size and technology of  computer and communication networks are creating  complex and  challenging problems in the        security management of  these large networked systems.  </a:t>
            </a:r>
          </a:p>
          <a:p>
            <a:pPr lvl="1" algn="just">
              <a:lnSpc>
                <a:spcPct val="80000"/>
              </a:lnSpc>
              <a:buFont typeface="Wingdings" pitchFamily="2" charset="2"/>
              <a:buChar char="§"/>
            </a:pPr>
            <a:r>
              <a:rPr lang="en-US" sz="2000" dirty="0" smtClean="0"/>
              <a:t>The changing technology and large numbers of users  joining the networks are making the administration of systems extremely costly and prone to error when it is based solely on access control lists for each user on the system individually. </a:t>
            </a:r>
          </a:p>
          <a:p>
            <a:pPr lvl="1" algn="just">
              <a:lnSpc>
                <a:spcPct val="80000"/>
              </a:lnSpc>
              <a:buFont typeface="Wingdings" pitchFamily="2" charset="2"/>
              <a:buChar char="§"/>
            </a:pPr>
            <a:r>
              <a:rPr lang="en-US" sz="2000" dirty="0" smtClean="0"/>
              <a:t>System security in role-based  access control  (RBAC) is based on roles  assigned to each user in an organization. For example, one can take on a role as a chief executive officer, a  chief information officer, or chief security officer.  </a:t>
            </a:r>
          </a:p>
          <a:p>
            <a:pPr lvl="1" algn="just">
              <a:lnSpc>
                <a:spcPct val="80000"/>
              </a:lnSpc>
              <a:buFont typeface="Wingdings" pitchFamily="2" charset="2"/>
              <a:buChar char="§"/>
            </a:pPr>
            <a:r>
              <a:rPr lang="en-US" sz="2000" dirty="0" smtClean="0"/>
              <a:t>A user may be assigned one or more roles, and each role is assigned one or more privileges that are permitted to users in that role. Access decisions are then based on the roles individual users have as part of an organization. </a:t>
            </a:r>
          </a:p>
          <a:p>
            <a:pPr lvl="1" algn="just">
              <a:lnSpc>
                <a:spcPct val="80000"/>
              </a:lnSpc>
              <a:buFont typeface="Wingdings" pitchFamily="2" charset="2"/>
              <a:buChar char="§"/>
            </a:pPr>
            <a:r>
              <a:rPr lang="en-US" sz="2000" dirty="0" smtClean="0"/>
              <a:t>The process of defining roles is based on a thorough analysis of how an organization operates and include input from a wide spectrum of users in an organization. </a:t>
            </a:r>
          </a:p>
          <a:p>
            <a:pPr lvl="1" algn="just">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Role-Based Access Control</a:t>
            </a:r>
            <a:endParaRPr lang="en-US" dirty="0"/>
          </a:p>
        </p:txBody>
      </p:sp>
      <p:sp>
        <p:nvSpPr>
          <p:cNvPr id="3" name="Content Placeholder 2"/>
          <p:cNvSpPr>
            <a:spLocks noGrp="1"/>
          </p:cNvSpPr>
          <p:nvPr>
            <p:ph idx="1"/>
          </p:nvPr>
        </p:nvSpPr>
        <p:spPr/>
        <p:txBody>
          <a:bodyPr>
            <a:noAutofit/>
          </a:bodyPr>
          <a:lstStyle/>
          <a:p>
            <a:pPr lvl="1" algn="just">
              <a:buFont typeface="Wingdings" pitchFamily="2" charset="2"/>
              <a:buChar char="§"/>
            </a:pPr>
            <a:r>
              <a:rPr lang="en-US" sz="2000" dirty="0" smtClean="0"/>
              <a:t>Access rights are grouped by role name, and the use of resources is restricted to individuals authorized to assume the associated role. </a:t>
            </a:r>
          </a:p>
          <a:p>
            <a:pPr lvl="1" algn="just">
              <a:buFont typeface="Wingdings" pitchFamily="2" charset="2"/>
              <a:buChar char="§"/>
            </a:pPr>
            <a:r>
              <a:rPr lang="en-US" sz="2000" dirty="0" smtClean="0"/>
              <a:t>Users are granted membership into roles based on their competencies and responsibilities in the organization. </a:t>
            </a:r>
          </a:p>
          <a:p>
            <a:pPr lvl="1" algn="just">
              <a:buFont typeface="Wingdings" pitchFamily="2" charset="2"/>
              <a:buChar char="§"/>
            </a:pPr>
            <a:r>
              <a:rPr lang="en-US" sz="2000" dirty="0" smtClean="0"/>
              <a:t>The  types of operations that a user is permitted to perform in the role he or she assumes are based on that  user's role. User roles are constantly changing  as the user changes responsibilities and functions in the      organizations, and these roles can be revoked. </a:t>
            </a:r>
          </a:p>
          <a:p>
            <a:pPr lvl="1" algn="just">
              <a:buFont typeface="Wingdings" pitchFamily="2" charset="2"/>
              <a:buChar char="§"/>
            </a:pPr>
            <a:r>
              <a:rPr lang="en-US" sz="2000" dirty="0" smtClean="0"/>
              <a:t>Role associations can be established when new operations are instituted, and old operations can be deleted as organizational functions change and evolve. </a:t>
            </a:r>
          </a:p>
          <a:p>
            <a:pPr lvl="1" algn="just">
              <a:buFont typeface="Wingdings" pitchFamily="2" charset="2"/>
              <a:buChar char="§"/>
            </a:pPr>
            <a:r>
              <a:rPr lang="en-US" sz="2000" dirty="0" smtClean="0"/>
              <a:t>RBAC is also based on the concept of  </a:t>
            </a:r>
            <a:r>
              <a:rPr lang="en-US" sz="2000" b="1" i="1" dirty="0" smtClean="0"/>
              <a:t>least privilege</a:t>
            </a:r>
            <a:r>
              <a:rPr lang="en-US" sz="2000" b="1" dirty="0" smtClean="0"/>
              <a:t> </a:t>
            </a:r>
            <a:r>
              <a:rPr lang="en-US" sz="2000" dirty="0" smtClean="0"/>
              <a:t>that requires identifying the user's job functions, determining the minimum set of privileges required to perform that function, and restricting the user to a domain with those privileges and nothing more. </a:t>
            </a:r>
          </a:p>
          <a:p>
            <a:pPr lvl="1" algn="just">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Types of Network Security Attacks</a:t>
            </a:r>
            <a:endParaRPr lang="en-US" dirty="0"/>
          </a:p>
        </p:txBody>
      </p:sp>
      <p:graphicFrame>
        <p:nvGraphicFramePr>
          <p:cNvPr id="5" name="Content Placeholder 4"/>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Rule-based access control</a:t>
            </a:r>
            <a:endParaRPr lang="en-US" b="1" dirty="0"/>
          </a:p>
        </p:txBody>
      </p:sp>
      <p:sp>
        <p:nvSpPr>
          <p:cNvPr id="3" name="Content Placeholder 2"/>
          <p:cNvSpPr>
            <a:spLocks noGrp="1"/>
          </p:cNvSpPr>
          <p:nvPr>
            <p:ph idx="1"/>
          </p:nvPr>
        </p:nvSpPr>
        <p:spPr>
          <a:xfrm>
            <a:off x="1097280" y="1845734"/>
            <a:ext cx="10058400" cy="4323418"/>
          </a:xfrm>
        </p:spPr>
        <p:txBody>
          <a:bodyPr>
            <a:noAutofit/>
          </a:bodyPr>
          <a:lstStyle/>
          <a:p>
            <a:pPr lvl="1" algn="just">
              <a:buFont typeface="Wingdings" pitchFamily="2" charset="2"/>
              <a:buChar char="§"/>
            </a:pPr>
            <a:r>
              <a:rPr lang="en-US" dirty="0" smtClean="0"/>
              <a:t>Rule-based access control (RBAC), also known as </a:t>
            </a:r>
            <a:r>
              <a:rPr lang="en-US" i="1" dirty="0" smtClean="0"/>
              <a:t>policy-based access control </a:t>
            </a:r>
            <a:r>
              <a:rPr lang="en-US" dirty="0" smtClean="0"/>
              <a:t>(PBAC),  is based on the least privileged concept.  </a:t>
            </a:r>
          </a:p>
          <a:p>
            <a:pPr lvl="1" algn="just">
              <a:buFont typeface="Wingdings" pitchFamily="2" charset="2"/>
              <a:buChar char="§"/>
            </a:pPr>
            <a:r>
              <a:rPr lang="en-US" dirty="0" smtClean="0"/>
              <a:t>It is also based on policies that can be  algorithmically expressed. </a:t>
            </a:r>
          </a:p>
          <a:p>
            <a:pPr lvl="1" algn="just">
              <a:buFont typeface="Wingdings" pitchFamily="2" charset="2"/>
              <a:buChar char="§"/>
            </a:pPr>
            <a:r>
              <a:rPr lang="en-US" dirty="0" smtClean="0"/>
              <a:t>RBAC is a multi-part  process where one process assigns roles to  users just like in the  role-based access control techniques. </a:t>
            </a:r>
          </a:p>
          <a:p>
            <a:pPr lvl="1" algn="just">
              <a:buFont typeface="Wingdings" pitchFamily="2" charset="2"/>
              <a:buChar char="§"/>
            </a:pPr>
            <a:r>
              <a:rPr lang="en-US" dirty="0" smtClean="0"/>
              <a:t>The second process  assigns privileges to the assigned roles  based on a predefined policy. </a:t>
            </a:r>
          </a:p>
          <a:p>
            <a:pPr lvl="1" algn="just">
              <a:buFont typeface="Wingdings" pitchFamily="2" charset="2"/>
              <a:buChar char="§"/>
            </a:pPr>
            <a:r>
              <a:rPr lang="en-US" dirty="0" smtClean="0"/>
              <a:t>Another process is used to identify and authenticate the users  allowed to access the resources</a:t>
            </a:r>
            <a:r>
              <a:rPr lang="en-US" sz="2400" dirty="0" smtClean="0"/>
              <a:t>. </a:t>
            </a:r>
          </a:p>
          <a:p>
            <a:pPr lvl="1" algn="just">
              <a:buFont typeface="Wingdings" pitchFamily="2" charset="2"/>
              <a:buChar char="§"/>
            </a:pPr>
            <a:r>
              <a:rPr lang="en-US" dirty="0" smtClean="0"/>
              <a:t>It is based on a set of rules that determine users’ access rights to resources within an organization’s system. </a:t>
            </a:r>
          </a:p>
          <a:p>
            <a:pPr lvl="1" algn="just">
              <a:buFont typeface="Wingdings" pitchFamily="2" charset="2"/>
              <a:buChar char="§"/>
            </a:pPr>
            <a:r>
              <a:rPr lang="en-US" dirty="0" smtClean="0"/>
              <a:t>Many organizations, for example limit the scope and amount, sometimes the times, employees, based on their ranks and roles , can retrieve  from the site. </a:t>
            </a:r>
          </a:p>
          <a:p>
            <a:pPr lvl="1" algn="just">
              <a:buFont typeface="Wingdings" pitchFamily="2" charset="2"/>
              <a:buChar char="§"/>
            </a:pPr>
            <a:r>
              <a:rPr lang="en-US" dirty="0" smtClean="0"/>
              <a:t>Such limits may be specified based on the number of documents that can be downloaded by an employee during a certain time period and  on the  limit of which part of the Web site such an employee can access</a:t>
            </a:r>
            <a:r>
              <a:rPr lang="en-US" sz="2400" dirty="0" smtClean="0"/>
              <a:t>. </a:t>
            </a:r>
          </a:p>
          <a:p>
            <a:pPr lvl="1" algn="just">
              <a:buFont typeface="Wingdings" pitchFamily="2" charset="2"/>
              <a:buChar char="§"/>
            </a:pPr>
            <a:endParaRPr lang="en-US" sz="2400" dirty="0" smtClean="0"/>
          </a:p>
          <a:p>
            <a:pPr lvl="1" algn="just">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Interfaces</a:t>
            </a:r>
            <a:endParaRPr lang="en-US" dirty="0"/>
          </a:p>
        </p:txBody>
      </p:sp>
      <p:sp>
        <p:nvSpPr>
          <p:cNvPr id="3" name="Content Placeholder 2"/>
          <p:cNvSpPr>
            <a:spLocks noGrp="1"/>
          </p:cNvSpPr>
          <p:nvPr>
            <p:ph idx="1"/>
          </p:nvPr>
        </p:nvSpPr>
        <p:spPr/>
        <p:txBody>
          <a:bodyPr>
            <a:normAutofit/>
          </a:bodyPr>
          <a:lstStyle/>
          <a:p>
            <a:pPr algn="just">
              <a:lnSpc>
                <a:spcPct val="80000"/>
              </a:lnSpc>
            </a:pPr>
            <a:r>
              <a:rPr lang="en-US" dirty="0" smtClean="0"/>
              <a:t>As the commercial  Internet grows in popularity, more and more   organizations and  individuals are putting  their data into organization and individual databases and restricting access to it. </a:t>
            </a:r>
          </a:p>
          <a:p>
            <a:pPr algn="just">
              <a:lnSpc>
                <a:spcPct val="80000"/>
              </a:lnSpc>
            </a:pPr>
            <a:r>
              <a:rPr lang="en-US" dirty="0" smtClean="0"/>
              <a:t>For the user to get access to restricted data, the user has to go via an interface. Any outside party access to restricted data requires  a special access request, which many times requires  filling in an online form. The interfaces restrict the amount and quality of data that can be retrieved based on  filter and retrieval rules. In many cases, the restrictions and filters are instituted by content owners to protect the   integrity and proprietary aspects of their data.  </a:t>
            </a:r>
          </a:p>
          <a:p>
            <a:pPr algn="just">
              <a:lnSpc>
                <a:spcPct val="80000"/>
              </a:lnSpc>
            </a:pPr>
            <a:r>
              <a:rPr lang="en-US" dirty="0" smtClean="0"/>
              <a:t>The Web site itself and the browser must work in cooperation to overcome the over-restriction of some interfaces. Where this is impossible, hidden data is never retrievable. </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Content-Dependent Access Control</a:t>
            </a:r>
            <a:endParaRPr lang="en-US" sz="4000" b="1" dirty="0"/>
          </a:p>
        </p:txBody>
      </p:sp>
      <p:sp>
        <p:nvSpPr>
          <p:cNvPr id="3" name="Content Placeholder 2"/>
          <p:cNvSpPr>
            <a:spLocks noGrp="1"/>
          </p:cNvSpPr>
          <p:nvPr>
            <p:ph idx="1"/>
          </p:nvPr>
        </p:nvSpPr>
        <p:spPr/>
        <p:txBody>
          <a:bodyPr>
            <a:normAutofit/>
          </a:bodyPr>
          <a:lstStyle/>
          <a:p>
            <a:pPr algn="just"/>
            <a:r>
              <a:rPr lang="en-US" dirty="0" smtClean="0"/>
              <a:t>In content-dependent access control, the decision is based on the value of the attribute of the object under consideration.</a:t>
            </a:r>
          </a:p>
          <a:p>
            <a:pPr algn="just"/>
            <a:r>
              <a:rPr lang="en-US" dirty="0" smtClean="0"/>
              <a:t>Content-dependent access control is very expensive to administer  because it involves a great deal of overhead resulting from the need to scan the resource when access is to be determined. The higher the level of  granularity, the more  expensive it gets. It is also  extremely labor-intensive. </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Systems </a:t>
            </a:r>
            <a:endParaRPr lang="en-US" dirty="0"/>
          </a:p>
        </p:txBody>
      </p:sp>
      <p:sp>
        <p:nvSpPr>
          <p:cNvPr id="3" name="Content Placeholder 2"/>
          <p:cNvSpPr>
            <a:spLocks noGrp="1"/>
          </p:cNvSpPr>
          <p:nvPr>
            <p:ph idx="1"/>
          </p:nvPr>
        </p:nvSpPr>
        <p:spPr/>
        <p:txBody>
          <a:bodyPr>
            <a:normAutofit/>
          </a:bodyPr>
          <a:lstStyle/>
          <a:p>
            <a:pPr algn="just"/>
            <a:r>
              <a:rPr lang="en-US" sz="2800" b="1" dirty="0" smtClean="0"/>
              <a:t>Physical Access Control </a:t>
            </a:r>
          </a:p>
          <a:p>
            <a:pPr lvl="1" algn="just"/>
            <a:r>
              <a:rPr lang="en-US" sz="2400" dirty="0" smtClean="0"/>
              <a:t>Most accesses to an organization systems are expected to originate from remote sites and, therefore, access the system via the network access points In a limited number of cases, system access can come from intruders physically gaining access on the system itself, where they can install password cracking programs. </a:t>
            </a:r>
          </a:p>
          <a:p>
            <a:pPr lvl="1" algn="just"/>
            <a:r>
              <a:rPr lang="en-US" sz="2400" dirty="0" smtClean="0"/>
              <a:t>Studies have shown that a great majority of system break-ins originate from inside the organization.  Access to this group of users who have access to the physical premises of the system must be appropriate</a:t>
            </a:r>
          </a:p>
          <a:p>
            <a:pPr algn="just"/>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Access Control Systems  - Access Cards</a:t>
            </a:r>
            <a:endParaRPr lang="en-US" sz="3600" b="1" dirty="0"/>
          </a:p>
        </p:txBody>
      </p:sp>
      <p:sp>
        <p:nvSpPr>
          <p:cNvPr id="3" name="Content Placeholder 2"/>
          <p:cNvSpPr>
            <a:spLocks noGrp="1"/>
          </p:cNvSpPr>
          <p:nvPr>
            <p:ph idx="1"/>
          </p:nvPr>
        </p:nvSpPr>
        <p:spPr/>
        <p:txBody>
          <a:bodyPr>
            <a:noAutofit/>
          </a:bodyPr>
          <a:lstStyle/>
          <a:p>
            <a:pPr lvl="1" algn="just"/>
            <a:r>
              <a:rPr lang="en-US" sz="2400" dirty="0" smtClean="0"/>
              <a:t>Cards as access control devices have been in use for sometime now. Access cards are  perhaps the most widely used form of access control system worldwide. </a:t>
            </a:r>
          </a:p>
          <a:p>
            <a:pPr lvl="1" algn="just"/>
            <a:r>
              <a:rPr lang="en-US" sz="2400" dirty="0" smtClean="0"/>
              <a:t>With advanced digital technology, cards now contain  magnetic strips and embedded microchips.</a:t>
            </a:r>
          </a:p>
          <a:p>
            <a:pPr lvl="1" algn="just"/>
            <a:r>
              <a:rPr lang="en-US" sz="2400" dirty="0" smtClean="0"/>
              <a:t>Many companies require their  employees to carry identity cards or identity badges with a photograph of the card holder or a magnetic strip for quick identification.</a:t>
            </a:r>
          </a:p>
          <a:p>
            <a:pPr lvl="1" algn="just"/>
            <a:r>
              <a:rPr lang="en-US" sz="2400" dirty="0" smtClean="0"/>
              <a:t>Access cards are used in most e-commerce transactions, payment systems, and in services such as health and education. These types of identification are also known as electronic keys.</a:t>
            </a:r>
            <a:r>
              <a:rPr lang="en-US" sz="2800" dirty="0" smtClean="0"/>
              <a:t> </a:t>
            </a:r>
          </a:p>
          <a:p>
            <a:pPr algn="just"/>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Access Control Systems - Electronic Surveillance</a:t>
            </a:r>
            <a:endParaRPr lang="en-US" sz="3200" b="1" dirty="0"/>
          </a:p>
        </p:txBody>
      </p:sp>
      <p:sp>
        <p:nvSpPr>
          <p:cNvPr id="3" name="Content Placeholder 2"/>
          <p:cNvSpPr>
            <a:spLocks noGrp="1"/>
          </p:cNvSpPr>
          <p:nvPr>
            <p:ph idx="1"/>
          </p:nvPr>
        </p:nvSpPr>
        <p:spPr/>
        <p:txBody>
          <a:bodyPr>
            <a:normAutofit/>
          </a:bodyPr>
          <a:lstStyle/>
          <a:p>
            <a:pPr lvl="1" algn="just"/>
            <a:r>
              <a:rPr lang="en-US" dirty="0" smtClean="0"/>
              <a:t>Electronic surveillance consists of  a number of  captures such as video recordings, system logs, keystroke and  application monitors, screen-capture software commonly known as activity monitors, and network packet sniffers. </a:t>
            </a:r>
          </a:p>
          <a:p>
            <a:pPr lvl="1" algn="just"/>
            <a:r>
              <a:rPr lang="en-US" dirty="0" smtClean="0"/>
              <a:t>Video recordings capture the activities at selected access points. Increasingly these video cameras are now connected to computers and actually a Web, a process commonly now referred to as webcam  surveillance. Many of these cameras are now motion-activated and they record video footage shot from vantage points at the selected points. For access control, the selected points are system access points. The video footage can be viewed live or stored for later viewing. These captures can also be broadcast over  the Internet or transmitted to a dedicated location or sent by e-mail. </a:t>
            </a:r>
          </a:p>
          <a:p>
            <a:pPr lvl="1" algn="just"/>
            <a:r>
              <a:rPr lang="en-US" dirty="0" smtClean="0"/>
              <a:t>Keystroke monitors are software or hardware products that record  every character typed on keyboards. Software-based keystroke monitors  capture the signals that move between keyboard and computer as they are generated by all human-computer interaction activities that include  Packet sniffers work at a network level  to sniff at network packets as they move between nodes. Based on the analysis, they can monitor e-mail messages, Web browser usage, node usage, traffic into a node, nature of traffic, and how often a user accesses a particular server, application, or network. </a:t>
            </a:r>
          </a:p>
          <a:p>
            <a:pPr lvl="1"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Access Control Systems - Biometrics</a:t>
            </a:r>
            <a:endParaRPr lang="en-US" sz="4000" b="1" dirty="0"/>
          </a:p>
        </p:txBody>
      </p:sp>
      <p:sp>
        <p:nvSpPr>
          <p:cNvPr id="3" name="Content Placeholder 2"/>
          <p:cNvSpPr>
            <a:spLocks noGrp="1"/>
          </p:cNvSpPr>
          <p:nvPr>
            <p:ph idx="1"/>
          </p:nvPr>
        </p:nvSpPr>
        <p:spPr>
          <a:xfrm>
            <a:off x="1097280" y="1845733"/>
            <a:ext cx="10058400" cy="4289595"/>
          </a:xfrm>
        </p:spPr>
        <p:txBody>
          <a:bodyPr>
            <a:noAutofit/>
          </a:bodyPr>
          <a:lstStyle/>
          <a:p>
            <a:pPr lvl="1" algn="just">
              <a:lnSpc>
                <a:spcPct val="80000"/>
              </a:lnSpc>
            </a:pPr>
            <a:r>
              <a:rPr lang="en-US" sz="2000" dirty="0" smtClean="0"/>
              <a:t>Biometric technology, based on human attributes, something you are,  aims to confirm a person's identity by scanning a physical characteristic such as a fingerprint, voice, eye movement,  facial  recognition,  and others. </a:t>
            </a:r>
          </a:p>
          <a:p>
            <a:pPr lvl="1" algn="just">
              <a:lnSpc>
                <a:spcPct val="80000"/>
              </a:lnSpc>
            </a:pPr>
            <a:r>
              <a:rPr lang="en-US" sz="2000" dirty="0" smtClean="0"/>
              <a:t>It has probably been one of the oldest  access control techniques. However, during the past several years and with heightened security, biometric technology has become increasingly popular. The technology, which can be used to permit access to a network or a building, has become an increasingly reliable, convenient and cost-effective means of security. </a:t>
            </a:r>
          </a:p>
          <a:p>
            <a:pPr lvl="1" algn="just">
              <a:lnSpc>
                <a:spcPct val="80000"/>
              </a:lnSpc>
            </a:pPr>
            <a:r>
              <a:rPr lang="en-US" sz="2000" dirty="0" smtClean="0"/>
              <a:t>Current technology has made biometric access control much more practical than it has ever been in the past.  Now a new generation of low-cost yet accurate fingerprint readers is available for most mobile applications so that screening stations can be put up in a few minutes. </a:t>
            </a:r>
          </a:p>
          <a:p>
            <a:pPr lvl="1" algn="just">
              <a:lnSpc>
                <a:spcPct val="80000"/>
              </a:lnSpc>
            </a:pPr>
            <a:r>
              <a:rPr lang="en-US" sz="2000" dirty="0" smtClean="0"/>
              <a:t>Technological advances have resulted in smaller, high-quality, more accurate, and  more reliable devices. Improvements in biometrics are essential  because bad biometric security can lull  system and  network administrators into a false sense of safety. In addition, it can also lock out a legitimate user and admit an intruder. So care must be taken when procuring biometric devices. </a:t>
            </a:r>
          </a:p>
          <a:p>
            <a:pPr algn="just"/>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Access Control Systems - Event Monitoring </a:t>
            </a:r>
            <a:endParaRPr lang="en-US" sz="3200" b="1" dirty="0"/>
          </a:p>
        </p:txBody>
      </p:sp>
      <p:sp>
        <p:nvSpPr>
          <p:cNvPr id="3" name="Content Placeholder 2"/>
          <p:cNvSpPr>
            <a:spLocks noGrp="1"/>
          </p:cNvSpPr>
          <p:nvPr>
            <p:ph idx="1"/>
          </p:nvPr>
        </p:nvSpPr>
        <p:spPr/>
        <p:txBody>
          <a:bodyPr>
            <a:normAutofit/>
          </a:bodyPr>
          <a:lstStyle/>
          <a:p>
            <a:pPr lvl="1" algn="just"/>
            <a:r>
              <a:rPr lang="en-US" sz="2400" dirty="0" smtClean="0"/>
              <a:t>Event monitoring is a cousin of electronic monitoring in which the focus is on specific events of interest. Activities of interest can be   monitored by video camera, webcam, digital or serial sensors,  or a human eye. </a:t>
            </a:r>
          </a:p>
          <a:p>
            <a:pPr lvl="1" algn="just"/>
            <a:r>
              <a:rPr lang="en-US" sz="2400" dirty="0" smtClean="0"/>
              <a:t>It can be used to capture screenshots; monitor Internet activity; and report a computer's use; keystroke by keystroke; and  human voice, including human movement. </a:t>
            </a:r>
          </a:p>
          <a:p>
            <a:pPr lvl="1" algn="just"/>
            <a:r>
              <a:rPr lang="en-US" sz="2400" dirty="0" smtClean="0"/>
              <a:t>The activities recorded based on selected events can be stored, broadcast on the Internet, or sent by e-mail to a selected remote location or user. </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Browser Attacks – 20%</a:t>
            </a:r>
            <a:endParaRPr lang="en-US" dirty="0"/>
          </a:p>
        </p:txBody>
      </p:sp>
      <p:sp>
        <p:nvSpPr>
          <p:cNvPr id="3" name="Content Placeholder 2"/>
          <p:cNvSpPr>
            <a:spLocks noGrp="1"/>
          </p:cNvSpPr>
          <p:nvPr>
            <p:ph idx="1"/>
          </p:nvPr>
        </p:nvSpPr>
        <p:spPr>
          <a:xfrm>
            <a:off x="1097280" y="1845734"/>
            <a:ext cx="10058400" cy="4262458"/>
          </a:xfrm>
        </p:spPr>
        <p:txBody>
          <a:bodyPr>
            <a:noAutofit/>
          </a:bodyPr>
          <a:lstStyle/>
          <a:p>
            <a:pPr algn="just"/>
            <a:r>
              <a:rPr lang="en-US" sz="1800" dirty="0" smtClean="0"/>
              <a:t>Browser-based network attacks tied for the second-most common type. They attempt to breach a machine through a web browser, one of the most common ways people use the internet. Browser attacks often start at legitimate, but vulnerable, websites. Attackers breach the site and infect it with malware.</a:t>
            </a:r>
          </a:p>
          <a:p>
            <a:pPr algn="just"/>
            <a:r>
              <a:rPr lang="en-US" sz="1800" dirty="0" smtClean="0"/>
              <a:t>When new visitors arrive (via web browser), the infected site attempts to force malware onto their systems by exploiting vulnerabilities in their browsers. The web browsers with the most vulnerabilities discovered in 2016 are, in descending order, according to the Symantec </a:t>
            </a:r>
            <a:r>
              <a:rPr lang="en-US" sz="1800" b="1" dirty="0" smtClean="0"/>
              <a:t>Internet Security Threat Report 2017 </a:t>
            </a:r>
            <a:r>
              <a:rPr lang="en-US" sz="1800" dirty="0" smtClean="0"/>
              <a:t> :</a:t>
            </a:r>
          </a:p>
          <a:p>
            <a:pPr algn="just"/>
            <a:r>
              <a:rPr lang="en-US" sz="1800" dirty="0" smtClean="0"/>
              <a:t>Microsoft Internet Explorer / Edge</a:t>
            </a:r>
          </a:p>
          <a:p>
            <a:pPr algn="just"/>
            <a:r>
              <a:rPr lang="en-US" sz="1800" dirty="0" smtClean="0"/>
              <a:t>Google Chrome</a:t>
            </a:r>
          </a:p>
          <a:p>
            <a:pPr algn="just"/>
            <a:r>
              <a:rPr lang="en-US" sz="1800" dirty="0" smtClean="0"/>
              <a:t>Mozilla Firefox</a:t>
            </a:r>
          </a:p>
          <a:p>
            <a:pPr algn="just"/>
            <a:r>
              <a:rPr lang="en-US" sz="1800" dirty="0" smtClean="0"/>
              <a:t>Apple Safari</a:t>
            </a:r>
          </a:p>
          <a:p>
            <a:pPr algn="just"/>
            <a:r>
              <a:rPr lang="en-US" sz="1800" dirty="0" smtClean="0"/>
              <a:t>Opera</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5</a:t>
            </a:fld>
            <a:endParaRPr lang="en-US"/>
          </a:p>
        </p:txBody>
      </p:sp>
      <p:sp>
        <p:nvSpPr>
          <p:cNvPr id="10242" name="AutoShape 2" descr="Types-of-Network-Attacks-2"/>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ttack1.jpg"/>
          <p:cNvPicPr>
            <a:picLocks noChangeAspect="1"/>
          </p:cNvPicPr>
          <p:nvPr/>
        </p:nvPicPr>
        <p:blipFill>
          <a:blip r:embed="rId2"/>
          <a:stretch>
            <a:fillRect/>
          </a:stretch>
        </p:blipFill>
        <p:spPr>
          <a:xfrm>
            <a:off x="8032242" y="3648456"/>
            <a:ext cx="2440686" cy="24406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Brute Force Attacks – 20%</a:t>
            </a:r>
            <a:endParaRPr lang="en-US" dirty="0"/>
          </a:p>
        </p:txBody>
      </p:sp>
      <p:sp>
        <p:nvSpPr>
          <p:cNvPr id="3" name="Content Placeholder 2"/>
          <p:cNvSpPr>
            <a:spLocks noGrp="1"/>
          </p:cNvSpPr>
          <p:nvPr>
            <p:ph idx="1"/>
          </p:nvPr>
        </p:nvSpPr>
        <p:spPr>
          <a:xfrm>
            <a:off x="1097280" y="1845734"/>
            <a:ext cx="7278624" cy="4023360"/>
          </a:xfrm>
        </p:spPr>
        <p:txBody>
          <a:bodyPr>
            <a:normAutofit/>
          </a:bodyPr>
          <a:lstStyle/>
          <a:p>
            <a:pPr algn="just"/>
            <a:r>
              <a:rPr lang="en-US" sz="1800" dirty="0" smtClean="0"/>
              <a:t>Brute force attacks are akin to kicking down the front door of a network. Rather than attempting to trick a user into downloading malware, the attacker tries to discover the password for a system or service through trial and error.</a:t>
            </a:r>
          </a:p>
          <a:p>
            <a:pPr algn="just"/>
            <a:r>
              <a:rPr lang="en-US" sz="1800" dirty="0" smtClean="0"/>
              <a:t>These network attacks can be time consuming, so attackers typically use software to automate the task of typing hundreds of passwords.</a:t>
            </a:r>
          </a:p>
          <a:p>
            <a:pPr algn="just"/>
            <a:r>
              <a:rPr lang="en-US" sz="1800" dirty="0" smtClean="0"/>
              <a:t>Brute force attacks are one reason it’s important to follow </a:t>
            </a:r>
            <a:r>
              <a:rPr lang="en-US" sz="1800" b="1" dirty="0" smtClean="0"/>
              <a:t>Password best Practices</a:t>
            </a:r>
            <a:r>
              <a:rPr lang="en-US" sz="1800" dirty="0" smtClean="0"/>
              <a:t>, especially on critical resources such as network routers and servers.</a:t>
            </a:r>
          </a:p>
          <a:p>
            <a:pPr algn="just"/>
            <a:r>
              <a:rPr lang="en-US" sz="1800" dirty="0" smtClean="0"/>
              <a:t>Passwords that are long and complex are exponentially more difficult to crack via brute force than stupid passwords like “123456”, “qwerty”, and “password”. Rest assured: these are among the first keys an attacker will try.</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6</a:t>
            </a:fld>
            <a:endParaRPr lang="en-US"/>
          </a:p>
        </p:txBody>
      </p:sp>
      <p:pic>
        <p:nvPicPr>
          <p:cNvPr id="5" name="Picture 4" descr="attack2.jpg"/>
          <p:cNvPicPr>
            <a:picLocks noChangeAspect="1"/>
          </p:cNvPicPr>
          <p:nvPr/>
        </p:nvPicPr>
        <p:blipFill>
          <a:blip r:embed="rId2"/>
          <a:stretch>
            <a:fillRect/>
          </a:stretch>
        </p:blipFill>
        <p:spPr>
          <a:xfrm>
            <a:off x="8678418" y="2268474"/>
            <a:ext cx="2857500" cy="2857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3. Denial-of-Service (</a:t>
            </a:r>
            <a:r>
              <a:rPr lang="en-US" sz="4000" b="1" dirty="0" err="1" smtClean="0"/>
              <a:t>DDoS</a:t>
            </a:r>
            <a:r>
              <a:rPr lang="en-US" sz="4000" b="1" dirty="0" smtClean="0"/>
              <a:t>) Attacks – 15%</a:t>
            </a:r>
            <a:endParaRPr lang="en-US" sz="4000" dirty="0"/>
          </a:p>
        </p:txBody>
      </p:sp>
      <p:sp>
        <p:nvSpPr>
          <p:cNvPr id="3" name="Content Placeholder 2"/>
          <p:cNvSpPr>
            <a:spLocks noGrp="1"/>
          </p:cNvSpPr>
          <p:nvPr>
            <p:ph idx="1"/>
          </p:nvPr>
        </p:nvSpPr>
        <p:spPr>
          <a:xfrm>
            <a:off x="1097280" y="1845734"/>
            <a:ext cx="7412736" cy="4023360"/>
          </a:xfrm>
        </p:spPr>
        <p:txBody>
          <a:bodyPr>
            <a:normAutofit fontScale="92500"/>
          </a:bodyPr>
          <a:lstStyle/>
          <a:p>
            <a:pPr algn="just"/>
            <a:r>
              <a:rPr lang="en-US" sz="1800" dirty="0" smtClean="0"/>
              <a:t>Denial-of-service attacks, also known as distributed denial-of-service attacks (</a:t>
            </a:r>
            <a:r>
              <a:rPr lang="en-US" sz="1800" dirty="0" err="1" smtClean="0"/>
              <a:t>DDoS</a:t>
            </a:r>
            <a:r>
              <a:rPr lang="en-US" sz="1800" dirty="0" smtClean="0"/>
              <a:t>), are third on the list on the list of network security attacks, and they continue to grow stronger every year.</a:t>
            </a:r>
          </a:p>
          <a:p>
            <a:pPr algn="just"/>
            <a:r>
              <a:rPr lang="en-US" sz="1800" b="1" dirty="0" err="1" smtClean="0">
                <a:solidFill>
                  <a:schemeClr val="tx1"/>
                </a:solidFill>
              </a:rPr>
              <a:t>DoS</a:t>
            </a:r>
            <a:r>
              <a:rPr lang="en-US" sz="1800" b="1" dirty="0" smtClean="0">
                <a:solidFill>
                  <a:schemeClr val="tx1"/>
                </a:solidFill>
              </a:rPr>
              <a:t> Attacks </a:t>
            </a:r>
            <a:r>
              <a:rPr lang="en-US" sz="1800" dirty="0" smtClean="0"/>
              <a:t>attempt to overwhelm a resource – such as websites, game servers, or DNS servers – with floods of traffic. Typically the goal is to slow or crash the system.</a:t>
            </a:r>
          </a:p>
          <a:p>
            <a:pPr algn="just"/>
            <a:r>
              <a:rPr lang="en-US" sz="1800" dirty="0" smtClean="0"/>
              <a:t>One in three businesses (33%) experienced a </a:t>
            </a:r>
            <a:r>
              <a:rPr lang="en-US" sz="1800" dirty="0" err="1" smtClean="0"/>
              <a:t>DDoS</a:t>
            </a:r>
            <a:r>
              <a:rPr lang="en-US" sz="1800" dirty="0" smtClean="0"/>
              <a:t> attack in 2017, according to a </a:t>
            </a:r>
            <a:r>
              <a:rPr lang="en-US" sz="1800" b="1" dirty="0" err="1" smtClean="0"/>
              <a:t>Kaspersky</a:t>
            </a:r>
            <a:r>
              <a:rPr lang="en-US" sz="1800" b="1" dirty="0" smtClean="0"/>
              <a:t> Labs Survey </a:t>
            </a:r>
            <a:r>
              <a:rPr lang="en-US" sz="1800" dirty="0" smtClean="0"/>
              <a:t>of 5,200 people from businesses in 29 countries. Half of respondents said </a:t>
            </a:r>
            <a:r>
              <a:rPr lang="en-US" sz="1800" dirty="0" err="1" smtClean="0"/>
              <a:t>DDoS</a:t>
            </a:r>
            <a:r>
              <a:rPr lang="en-US" sz="1800" dirty="0" smtClean="0"/>
              <a:t> attacks are growing in frequency and complexity.</a:t>
            </a:r>
          </a:p>
          <a:p>
            <a:pPr algn="just"/>
            <a:r>
              <a:rPr lang="en-US" sz="1800" dirty="0" err="1" smtClean="0"/>
              <a:t>DDoS</a:t>
            </a:r>
            <a:r>
              <a:rPr lang="en-US" sz="1800" dirty="0" smtClean="0"/>
              <a:t> can also be used to distract from other network attacks that can be far more damaging.</a:t>
            </a:r>
          </a:p>
          <a:p>
            <a:pPr algn="just"/>
            <a:r>
              <a:rPr lang="en-US" sz="1800" dirty="0" smtClean="0"/>
              <a:t>“In the first half of 2017, over half of those respondents affected by a </a:t>
            </a:r>
            <a:r>
              <a:rPr lang="en-US" sz="1800" dirty="0" err="1" smtClean="0"/>
              <a:t>DDoS</a:t>
            </a:r>
            <a:r>
              <a:rPr lang="en-US" sz="1800" dirty="0" smtClean="0"/>
              <a:t> attack (53%) claimed that it was used as a smokescreen,” according to </a:t>
            </a:r>
            <a:r>
              <a:rPr lang="en-US" sz="1800" dirty="0" err="1" smtClean="0"/>
              <a:t>Kaspersky’s</a:t>
            </a:r>
            <a:r>
              <a:rPr lang="en-US" sz="1800" dirty="0" smtClean="0"/>
              <a:t> press release.</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7</a:t>
            </a:fld>
            <a:endParaRPr lang="en-US"/>
          </a:p>
        </p:txBody>
      </p:sp>
      <p:pic>
        <p:nvPicPr>
          <p:cNvPr id="5" name="Picture 4" descr="attack3.jpg"/>
          <p:cNvPicPr>
            <a:picLocks noChangeAspect="1"/>
          </p:cNvPicPr>
          <p:nvPr/>
        </p:nvPicPr>
        <p:blipFill>
          <a:blip r:embed="rId2"/>
          <a:stretch>
            <a:fillRect/>
          </a:stretch>
        </p:blipFill>
        <p:spPr>
          <a:xfrm>
            <a:off x="8812530" y="2158746"/>
            <a:ext cx="2857500" cy="2857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Worm Attacks – 13%</a:t>
            </a:r>
            <a:endParaRPr lang="en-US" dirty="0"/>
          </a:p>
        </p:txBody>
      </p:sp>
      <p:sp>
        <p:nvSpPr>
          <p:cNvPr id="3" name="Content Placeholder 2"/>
          <p:cNvSpPr>
            <a:spLocks noGrp="1"/>
          </p:cNvSpPr>
          <p:nvPr>
            <p:ph idx="1"/>
          </p:nvPr>
        </p:nvSpPr>
        <p:spPr>
          <a:xfrm>
            <a:off x="1097280" y="1845734"/>
            <a:ext cx="7339584" cy="4023360"/>
          </a:xfrm>
        </p:spPr>
        <p:txBody>
          <a:bodyPr>
            <a:normAutofit/>
          </a:bodyPr>
          <a:lstStyle/>
          <a:p>
            <a:pPr algn="just"/>
            <a:r>
              <a:rPr lang="en-US" sz="1800" dirty="0" smtClean="0"/>
              <a:t>Malware typically requires user interaction to start infection. For example, the person may have to download a malicious email attachment, visit an infected website, or plug an infected thumb drive into a machine.</a:t>
            </a:r>
          </a:p>
          <a:p>
            <a:pPr algn="just"/>
            <a:r>
              <a:rPr lang="en-US" sz="1800" dirty="0" smtClean="0"/>
              <a:t>Worm attacks spread on their own. They are self-propagating malware that does not require user interaction. Typically, they exploit system vulnerabilities to spread across local networks and beyond.</a:t>
            </a:r>
          </a:p>
          <a:p>
            <a:pPr algn="just"/>
            <a:r>
              <a:rPr lang="en-US" sz="1800" b="1" dirty="0" err="1" smtClean="0"/>
              <a:t>WannaCry</a:t>
            </a:r>
            <a:r>
              <a:rPr lang="en-US" sz="1800" b="1" dirty="0" smtClean="0"/>
              <a:t> </a:t>
            </a:r>
            <a:r>
              <a:rPr lang="en-US" sz="1800" b="1" dirty="0" err="1" smtClean="0"/>
              <a:t>Ransomware</a:t>
            </a:r>
            <a:r>
              <a:rPr lang="en-US" sz="1800" b="1" dirty="0" smtClean="0"/>
              <a:t> </a:t>
            </a:r>
            <a:r>
              <a:rPr lang="en-US" sz="1800" dirty="0" smtClean="0"/>
              <a:t>, which infected more than 300,000 computers in a few days, used worm techniques to attack networks and machines.</a:t>
            </a:r>
          </a:p>
          <a:p>
            <a:pPr algn="just"/>
            <a:r>
              <a:rPr lang="en-US" sz="1800" dirty="0" err="1" smtClean="0"/>
              <a:t>WannaCry</a:t>
            </a:r>
            <a:r>
              <a:rPr lang="en-US" sz="1800" dirty="0" smtClean="0"/>
              <a:t> targeted a widespread Windows vulnerability to quickly breach a machine. Once a machine was infected, the malware scanned the connected LANs and WANs to find and infect other vulnerable hosts.</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8</a:t>
            </a:fld>
            <a:endParaRPr lang="en-US"/>
          </a:p>
        </p:txBody>
      </p:sp>
      <p:pic>
        <p:nvPicPr>
          <p:cNvPr id="5" name="Picture 4" descr="attack4.jpg"/>
          <p:cNvPicPr>
            <a:picLocks noChangeAspect="1"/>
          </p:cNvPicPr>
          <p:nvPr/>
        </p:nvPicPr>
        <p:blipFill>
          <a:blip r:embed="rId2"/>
          <a:stretch>
            <a:fillRect/>
          </a:stretch>
        </p:blipFill>
        <p:spPr>
          <a:xfrm>
            <a:off x="8690610" y="2256282"/>
            <a:ext cx="2857500" cy="2857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Malware Attacks – 10%</a:t>
            </a:r>
            <a:endParaRPr lang="en-US" dirty="0"/>
          </a:p>
        </p:txBody>
      </p:sp>
      <p:sp>
        <p:nvSpPr>
          <p:cNvPr id="3" name="Content Placeholder 2"/>
          <p:cNvSpPr>
            <a:spLocks noGrp="1"/>
          </p:cNvSpPr>
          <p:nvPr>
            <p:ph idx="1"/>
          </p:nvPr>
        </p:nvSpPr>
        <p:spPr>
          <a:xfrm>
            <a:off x="902208" y="1804416"/>
            <a:ext cx="7924800" cy="4462272"/>
          </a:xfrm>
        </p:spPr>
        <p:txBody>
          <a:bodyPr>
            <a:noAutofit/>
          </a:bodyPr>
          <a:lstStyle/>
          <a:p>
            <a:pPr algn="just"/>
            <a:r>
              <a:rPr lang="en-US" sz="1800" dirty="0" smtClean="0"/>
              <a:t>Malware is, of course, malicious software – applications that have been created to harm, hijack, or spy on the infect system. It’s not clear why “worm attacks” were not included in this category – as they are typically associated with malware. Perhaps it was to emphasize the prevalence of work attacks during Q2 2017. Regardless </a:t>
            </a:r>
            <a:r>
              <a:rPr lang="en-US" sz="1800" b="1" dirty="0" smtClean="0"/>
              <a:t>Malware </a:t>
            </a:r>
            <a:r>
              <a:rPr lang="en-US" sz="1800" dirty="0" smtClean="0"/>
              <a:t>is widespread and well known. Three common ways it spreads include:</a:t>
            </a:r>
          </a:p>
          <a:p>
            <a:pPr algn="just"/>
            <a:r>
              <a:rPr lang="en-US" sz="1800" b="1" dirty="0" smtClean="0"/>
              <a:t>Phishing emails</a:t>
            </a:r>
            <a:r>
              <a:rPr lang="en-US" sz="1800" dirty="0" smtClean="0"/>
              <a:t> – Attackers create messages to lure victims into a false sense of security, tricking them into downloading attachments that turn out to be malware.</a:t>
            </a:r>
          </a:p>
          <a:p>
            <a:pPr algn="just"/>
            <a:r>
              <a:rPr lang="en-US" sz="1800" b="1" dirty="0" smtClean="0"/>
              <a:t>Malicious websites</a:t>
            </a:r>
            <a:r>
              <a:rPr lang="en-US" sz="1800" dirty="0" smtClean="0"/>
              <a:t> – Attackers can set up websites that include exploit kits designed to find vulnerabilities in the system of site visitors and use them to force malware onto their systems. The sites can also be used to disguise malware as legitimate downloads.</a:t>
            </a:r>
          </a:p>
          <a:p>
            <a:pPr algn="just"/>
            <a:r>
              <a:rPr lang="en-US" sz="1800" b="1" dirty="0" err="1" smtClean="0"/>
              <a:t>Malvertising</a:t>
            </a:r>
            <a:r>
              <a:rPr lang="en-US" sz="1800" b="1" dirty="0" smtClean="0"/>
              <a:t> – </a:t>
            </a:r>
            <a:r>
              <a:rPr lang="en-US" sz="1800" dirty="0" smtClean="0"/>
              <a:t>Clever attackers have discovered ways of using advertising networks to distribute their wares. When clicked, the malicious ads can redirect users to a malware-hosting website. Some</a:t>
            </a:r>
            <a:r>
              <a:rPr lang="en-US" sz="1800" b="1" dirty="0" smtClean="0"/>
              <a:t> </a:t>
            </a:r>
            <a:r>
              <a:rPr lang="en-US" sz="1800" b="1" dirty="0" err="1" smtClean="0"/>
              <a:t>Malvertising</a:t>
            </a:r>
            <a:r>
              <a:rPr lang="en-US" sz="1800" b="1" dirty="0" smtClean="0"/>
              <a:t> Attacks </a:t>
            </a:r>
            <a:r>
              <a:rPr lang="en-US" sz="1800" dirty="0" smtClean="0"/>
              <a:t>do not even require user interaction to infect a system.</a:t>
            </a:r>
          </a:p>
          <a:p>
            <a:pPr algn="just"/>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9</a:t>
            </a:fld>
            <a:endParaRPr lang="en-US"/>
          </a:p>
        </p:txBody>
      </p:sp>
      <p:pic>
        <p:nvPicPr>
          <p:cNvPr id="5" name="Picture 4" descr="attack5.jpg"/>
          <p:cNvPicPr>
            <a:picLocks noChangeAspect="1"/>
          </p:cNvPicPr>
          <p:nvPr/>
        </p:nvPicPr>
        <p:blipFill>
          <a:blip r:embed="rId2"/>
          <a:stretch>
            <a:fillRect/>
          </a:stretch>
        </p:blipFill>
        <p:spPr>
          <a:xfrm>
            <a:off x="9031986" y="2316480"/>
            <a:ext cx="2687574" cy="26875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4989</TotalTime>
  <Words>4690</Words>
  <Application>Microsoft Office PowerPoint</Application>
  <PresentationFormat>Custom</PresentationFormat>
  <Paragraphs>322</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Retrospect</vt:lpstr>
      <vt:lpstr>COMPUTER SECURITY</vt:lpstr>
      <vt:lpstr>Top 8 Network Attacks by Type in 2017</vt:lpstr>
      <vt:lpstr>Top Network Attacks</vt:lpstr>
      <vt:lpstr>8 Types of Network Security Attacks</vt:lpstr>
      <vt:lpstr>1. Browser Attacks – 20%</vt:lpstr>
      <vt:lpstr>2. Brute Force Attacks – 20%</vt:lpstr>
      <vt:lpstr>3. Denial-of-Service (DDoS) Attacks – 15%</vt:lpstr>
      <vt:lpstr>4. Worm Attacks – 13%</vt:lpstr>
      <vt:lpstr>5. Malware Attacks – 10%</vt:lpstr>
      <vt:lpstr>6. Web Attacks – 4%</vt:lpstr>
      <vt:lpstr>7. Scan Attacks – 4%</vt:lpstr>
      <vt:lpstr>8. Other Attacks – 14%</vt:lpstr>
      <vt:lpstr>Malware</vt:lpstr>
      <vt:lpstr>Malware</vt:lpstr>
      <vt:lpstr>Malware</vt:lpstr>
      <vt:lpstr>Malware</vt:lpstr>
      <vt:lpstr>What is Malware?</vt:lpstr>
      <vt:lpstr>Malware Terminologies</vt:lpstr>
      <vt:lpstr>Malware</vt:lpstr>
      <vt:lpstr>Slide 20</vt:lpstr>
      <vt:lpstr>Slide 21</vt:lpstr>
      <vt:lpstr>Slide 22</vt:lpstr>
      <vt:lpstr>Slide 23</vt:lpstr>
      <vt:lpstr>Slide 24</vt:lpstr>
      <vt:lpstr>Slide 25</vt:lpstr>
      <vt:lpstr>Slide 26</vt:lpstr>
      <vt:lpstr>Slide 27</vt:lpstr>
      <vt:lpstr>Access Control</vt:lpstr>
      <vt:lpstr>Access Control</vt:lpstr>
      <vt:lpstr>Access Control</vt:lpstr>
      <vt:lpstr>Access Control</vt:lpstr>
      <vt:lpstr>Slide 32</vt:lpstr>
      <vt:lpstr>Access Control  Techniques and Technologies </vt:lpstr>
      <vt:lpstr>Slide 34</vt:lpstr>
      <vt:lpstr>Access Control Matrix</vt:lpstr>
      <vt:lpstr>Access Control Lists</vt:lpstr>
      <vt:lpstr>Access Control Capability</vt:lpstr>
      <vt:lpstr>Role-Based Access Control</vt:lpstr>
      <vt:lpstr>Role-Based Access Control</vt:lpstr>
      <vt:lpstr>Rule-based access control</vt:lpstr>
      <vt:lpstr>Restricted Interfaces</vt:lpstr>
      <vt:lpstr>Content-Dependent Access Control</vt:lpstr>
      <vt:lpstr>Access Control Systems </vt:lpstr>
      <vt:lpstr>Access Control Systems  - Access Cards</vt:lpstr>
      <vt:lpstr>Access Control Systems - Electronic Surveillance</vt:lpstr>
      <vt:lpstr>Access Control Systems - Biometrics</vt:lpstr>
      <vt:lpstr>Access Control Systems - Event Monitoring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Denial of Service: Taxonomies of Attacks, Tools and Countermeasures</dc:title>
  <dc:creator>sirak tadesse</dc:creator>
  <cp:lastModifiedBy>PADAMAJA</cp:lastModifiedBy>
  <cp:revision>520</cp:revision>
  <dcterms:created xsi:type="dcterms:W3CDTF">2017-06-06T04:56:39Z</dcterms:created>
  <dcterms:modified xsi:type="dcterms:W3CDTF">2020-06-03T06:16:29Z</dcterms:modified>
</cp:coreProperties>
</file>