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layout2.xml" ContentType="application/vnd.openxmlformats-officedocument.drawingml.diagramLayout+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layout1.xml" ContentType="application/vnd.openxmlformats-officedocument.drawingml.diagram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notesMasterIdLst>
    <p:notesMasterId r:id="rId20"/>
  </p:notesMasterIdLst>
  <p:handoutMasterIdLst>
    <p:handoutMasterId r:id="rId21"/>
  </p:handoutMasterIdLst>
  <p:sldIdLst>
    <p:sldId id="256" r:id="rId2"/>
    <p:sldId id="260" r:id="rId3"/>
    <p:sldId id="261" r:id="rId4"/>
    <p:sldId id="314" r:id="rId5"/>
    <p:sldId id="262" r:id="rId6"/>
    <p:sldId id="263" r:id="rId7"/>
    <p:sldId id="266" r:id="rId8"/>
    <p:sldId id="267" r:id="rId9"/>
    <p:sldId id="268" r:id="rId10"/>
    <p:sldId id="269" r:id="rId11"/>
    <p:sldId id="270" r:id="rId12"/>
    <p:sldId id="313" r:id="rId13"/>
    <p:sldId id="280" r:id="rId14"/>
    <p:sldId id="285" r:id="rId15"/>
    <p:sldId id="286" r:id="rId16"/>
    <p:sldId id="287" r:id="rId17"/>
    <p:sldId id="288" r:id="rId18"/>
    <p:sldId id="289" r:id="rId19"/>
  </p:sldIdLst>
  <p:sldSz cx="12192000" cy="6858000"/>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8053" autoAdjust="0"/>
    <p:restoredTop sz="80344" autoAdjust="0"/>
  </p:normalViewPr>
  <p:slideViewPr>
    <p:cSldViewPr snapToGrid="0">
      <p:cViewPr varScale="1">
        <p:scale>
          <a:sx n="62" d="100"/>
          <a:sy n="62" d="100"/>
        </p:scale>
        <p:origin x="-558" y="-90"/>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A9B2614-DD45-4F7A-B758-4C9F3C546367}"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US"/>
        </a:p>
      </dgm:t>
    </dgm:pt>
    <dgm:pt modelId="{D6C6CECC-3930-4CB6-883A-9ED59C0D6065}">
      <dgm:prSet/>
      <dgm:spPr/>
      <dgm:t>
        <a:bodyPr/>
        <a:lstStyle/>
        <a:p>
          <a:pPr rtl="0"/>
          <a:r>
            <a:rPr lang="en-US" dirty="0" smtClean="0"/>
            <a:t>The NIST Computer Security Handbook defines the term </a:t>
          </a:r>
          <a:r>
            <a:rPr lang="en-US" b="1" dirty="0" smtClean="0"/>
            <a:t>Computer Security </a:t>
          </a:r>
          <a:r>
            <a:rPr lang="en-US" dirty="0" smtClean="0"/>
            <a:t>as: </a:t>
          </a:r>
          <a:endParaRPr lang="en-US" dirty="0"/>
        </a:p>
      </dgm:t>
    </dgm:pt>
    <dgm:pt modelId="{800E4F3E-F79E-491B-8B83-C14540483FBB}" type="parTrans" cxnId="{9A242FB7-29C8-413C-A874-624600E99C35}">
      <dgm:prSet/>
      <dgm:spPr/>
      <dgm:t>
        <a:bodyPr/>
        <a:lstStyle/>
        <a:p>
          <a:endParaRPr lang="en-US"/>
        </a:p>
      </dgm:t>
    </dgm:pt>
    <dgm:pt modelId="{67B22FEF-78F2-4B3D-964F-A773770D36AA}" type="sibTrans" cxnId="{9A242FB7-29C8-413C-A874-624600E99C35}">
      <dgm:prSet/>
      <dgm:spPr/>
      <dgm:t>
        <a:bodyPr/>
        <a:lstStyle/>
        <a:p>
          <a:endParaRPr lang="en-US"/>
        </a:p>
      </dgm:t>
    </dgm:pt>
    <dgm:pt modelId="{161D7CCD-A87A-47F3-AC51-5568EEFA3664}">
      <dgm:prSet/>
      <dgm:spPr/>
      <dgm:t>
        <a:bodyPr/>
        <a:lstStyle/>
        <a:p>
          <a:pPr algn="just" rtl="0"/>
          <a:r>
            <a:rPr lang="en-US" dirty="0" smtClean="0"/>
            <a:t>“The protection afforded to an automated information system in order to attain the applicable objectives of preserving the </a:t>
          </a:r>
          <a:r>
            <a:rPr lang="en-US" b="1" dirty="0" smtClean="0"/>
            <a:t>integrity</a:t>
          </a:r>
          <a:r>
            <a:rPr lang="en-US" dirty="0" smtClean="0"/>
            <a:t>, </a:t>
          </a:r>
          <a:r>
            <a:rPr lang="en-US" b="1" dirty="0" smtClean="0"/>
            <a:t>availability</a:t>
          </a:r>
          <a:r>
            <a:rPr lang="en-US" dirty="0" smtClean="0"/>
            <a:t> and </a:t>
          </a:r>
          <a:r>
            <a:rPr lang="en-US" b="1" dirty="0" smtClean="0"/>
            <a:t>confidentiality</a:t>
          </a:r>
          <a:r>
            <a:rPr lang="en-US" dirty="0" smtClean="0"/>
            <a:t> of information system resources” </a:t>
          </a:r>
          <a:endParaRPr lang="en-US" dirty="0"/>
        </a:p>
      </dgm:t>
    </dgm:pt>
    <dgm:pt modelId="{830D18D9-E618-4BC6-847A-7779534A591D}" type="parTrans" cxnId="{6246FAC9-CBB5-4017-BEFE-3135CB9C109A}">
      <dgm:prSet/>
      <dgm:spPr/>
      <dgm:t>
        <a:bodyPr/>
        <a:lstStyle/>
        <a:p>
          <a:endParaRPr lang="en-US"/>
        </a:p>
      </dgm:t>
    </dgm:pt>
    <dgm:pt modelId="{63D623AA-274D-4308-9142-07AE2F81EC8C}" type="sibTrans" cxnId="{6246FAC9-CBB5-4017-BEFE-3135CB9C109A}">
      <dgm:prSet/>
      <dgm:spPr/>
      <dgm:t>
        <a:bodyPr/>
        <a:lstStyle/>
        <a:p>
          <a:endParaRPr lang="en-US"/>
        </a:p>
      </dgm:t>
    </dgm:pt>
    <dgm:pt modelId="{8E0021B6-2FBB-4079-8984-11721B7B0861}">
      <dgm:prSet/>
      <dgm:spPr/>
      <dgm:t>
        <a:bodyPr/>
        <a:lstStyle/>
        <a:p>
          <a:pPr algn="just" rtl="0"/>
          <a:r>
            <a:rPr lang="en-US" dirty="0" smtClean="0"/>
            <a:t>Includes hardware, software, firmware, information/data and telecommunications.</a:t>
          </a:r>
          <a:endParaRPr lang="en-AU" dirty="0"/>
        </a:p>
      </dgm:t>
    </dgm:pt>
    <dgm:pt modelId="{ABE6B18B-C4CC-4814-9037-35A5E91F9FA0}" type="parTrans" cxnId="{1D6D2103-B73E-4D8F-A324-1248A5A7DD82}">
      <dgm:prSet/>
      <dgm:spPr/>
      <dgm:t>
        <a:bodyPr/>
        <a:lstStyle/>
        <a:p>
          <a:endParaRPr lang="en-US"/>
        </a:p>
      </dgm:t>
    </dgm:pt>
    <dgm:pt modelId="{C9A2776B-ED4A-4A9C-A6EC-A1F02B7FF618}" type="sibTrans" cxnId="{1D6D2103-B73E-4D8F-A324-1248A5A7DD82}">
      <dgm:prSet/>
      <dgm:spPr/>
      <dgm:t>
        <a:bodyPr/>
        <a:lstStyle/>
        <a:p>
          <a:endParaRPr lang="en-US"/>
        </a:p>
      </dgm:t>
    </dgm:pt>
    <dgm:pt modelId="{CFC4AF29-F44E-4952-B7AF-2B02F395B1EB}" type="pres">
      <dgm:prSet presAssocID="{DA9B2614-DD45-4F7A-B758-4C9F3C546367}" presName="linearFlow" presStyleCnt="0">
        <dgm:presLayoutVars>
          <dgm:dir/>
          <dgm:animLvl val="lvl"/>
          <dgm:resizeHandles val="exact"/>
        </dgm:presLayoutVars>
      </dgm:prSet>
      <dgm:spPr/>
      <dgm:t>
        <a:bodyPr/>
        <a:lstStyle/>
        <a:p>
          <a:endParaRPr lang="en-US"/>
        </a:p>
      </dgm:t>
    </dgm:pt>
    <dgm:pt modelId="{A15E4460-4EB0-4BD5-9AA4-4CE9FD97EA17}" type="pres">
      <dgm:prSet presAssocID="{D6C6CECC-3930-4CB6-883A-9ED59C0D6065}" presName="composite" presStyleCnt="0"/>
      <dgm:spPr/>
    </dgm:pt>
    <dgm:pt modelId="{0A1861FC-7115-4FC8-BA98-6ED3E7325826}" type="pres">
      <dgm:prSet presAssocID="{D6C6CECC-3930-4CB6-883A-9ED59C0D6065}" presName="parentText" presStyleLbl="alignNode1" presStyleIdx="0" presStyleCnt="1">
        <dgm:presLayoutVars>
          <dgm:chMax val="1"/>
          <dgm:bulletEnabled val="1"/>
        </dgm:presLayoutVars>
      </dgm:prSet>
      <dgm:spPr/>
      <dgm:t>
        <a:bodyPr/>
        <a:lstStyle/>
        <a:p>
          <a:endParaRPr lang="en-US"/>
        </a:p>
      </dgm:t>
    </dgm:pt>
    <dgm:pt modelId="{8206594D-60CE-4340-8E42-6BA227AE656C}" type="pres">
      <dgm:prSet presAssocID="{D6C6CECC-3930-4CB6-883A-9ED59C0D6065}" presName="descendantText" presStyleLbl="alignAcc1" presStyleIdx="0" presStyleCnt="1">
        <dgm:presLayoutVars>
          <dgm:bulletEnabled val="1"/>
        </dgm:presLayoutVars>
      </dgm:prSet>
      <dgm:spPr/>
      <dgm:t>
        <a:bodyPr/>
        <a:lstStyle/>
        <a:p>
          <a:endParaRPr lang="en-US"/>
        </a:p>
      </dgm:t>
    </dgm:pt>
  </dgm:ptLst>
  <dgm:cxnLst>
    <dgm:cxn modelId="{1D6D2103-B73E-4D8F-A324-1248A5A7DD82}" srcId="{D6C6CECC-3930-4CB6-883A-9ED59C0D6065}" destId="{8E0021B6-2FBB-4079-8984-11721B7B0861}" srcOrd="1" destOrd="0" parTransId="{ABE6B18B-C4CC-4814-9037-35A5E91F9FA0}" sibTransId="{C9A2776B-ED4A-4A9C-A6EC-A1F02B7FF618}"/>
    <dgm:cxn modelId="{4273FFAB-A3F8-4972-9B48-950B6CECA9F0}" type="presOf" srcId="{D6C6CECC-3930-4CB6-883A-9ED59C0D6065}" destId="{0A1861FC-7115-4FC8-BA98-6ED3E7325826}" srcOrd="0" destOrd="0" presId="urn:microsoft.com/office/officeart/2005/8/layout/chevron2"/>
    <dgm:cxn modelId="{CA139A80-2ED0-4DFD-B5B7-5F5324C00DA7}" type="presOf" srcId="{161D7CCD-A87A-47F3-AC51-5568EEFA3664}" destId="{8206594D-60CE-4340-8E42-6BA227AE656C}" srcOrd="0" destOrd="0" presId="urn:microsoft.com/office/officeart/2005/8/layout/chevron2"/>
    <dgm:cxn modelId="{BDD9C7DA-BEEF-4086-B5FD-4B571580D053}" type="presOf" srcId="{DA9B2614-DD45-4F7A-B758-4C9F3C546367}" destId="{CFC4AF29-F44E-4952-B7AF-2B02F395B1EB}" srcOrd="0" destOrd="0" presId="urn:microsoft.com/office/officeart/2005/8/layout/chevron2"/>
    <dgm:cxn modelId="{8ABE10E4-9F1A-4021-9A67-C08FA191CBE2}" type="presOf" srcId="{8E0021B6-2FBB-4079-8984-11721B7B0861}" destId="{8206594D-60CE-4340-8E42-6BA227AE656C}" srcOrd="0" destOrd="1" presId="urn:microsoft.com/office/officeart/2005/8/layout/chevron2"/>
    <dgm:cxn modelId="{6246FAC9-CBB5-4017-BEFE-3135CB9C109A}" srcId="{D6C6CECC-3930-4CB6-883A-9ED59C0D6065}" destId="{161D7CCD-A87A-47F3-AC51-5568EEFA3664}" srcOrd="0" destOrd="0" parTransId="{830D18D9-E618-4BC6-847A-7779534A591D}" sibTransId="{63D623AA-274D-4308-9142-07AE2F81EC8C}"/>
    <dgm:cxn modelId="{9A242FB7-29C8-413C-A874-624600E99C35}" srcId="{DA9B2614-DD45-4F7A-B758-4C9F3C546367}" destId="{D6C6CECC-3930-4CB6-883A-9ED59C0D6065}" srcOrd="0" destOrd="0" parTransId="{800E4F3E-F79E-491B-8B83-C14540483FBB}" sibTransId="{67B22FEF-78F2-4B3D-964F-A773770D36AA}"/>
    <dgm:cxn modelId="{07DBD037-DD10-4742-8FF6-3FD9988B49A7}" type="presParOf" srcId="{CFC4AF29-F44E-4952-B7AF-2B02F395B1EB}" destId="{A15E4460-4EB0-4BD5-9AA4-4CE9FD97EA17}" srcOrd="0" destOrd="0" presId="urn:microsoft.com/office/officeart/2005/8/layout/chevron2"/>
    <dgm:cxn modelId="{B8309F16-95A0-48D5-953B-8EB3F2416ACE}" type="presParOf" srcId="{A15E4460-4EB0-4BD5-9AA4-4CE9FD97EA17}" destId="{0A1861FC-7115-4FC8-BA98-6ED3E7325826}" srcOrd="0" destOrd="0" presId="urn:microsoft.com/office/officeart/2005/8/layout/chevron2"/>
    <dgm:cxn modelId="{5864B9DB-D17A-425C-BAD9-9800918C0AA0}" type="presParOf" srcId="{A15E4460-4EB0-4BD5-9AA4-4CE9FD97EA17}" destId="{8206594D-60CE-4340-8E42-6BA227AE656C}" srcOrd="1" destOrd="0" presId="urn:microsoft.com/office/officeart/2005/8/layout/chevron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797BC31-85AF-BA43-A31D-0D15FDFBC0B1}" type="doc">
      <dgm:prSet loTypeId="urn:microsoft.com/office/officeart/2005/8/layout/target3" loCatId="" qsTypeId="urn:microsoft.com/office/officeart/2005/8/quickstyle/simple1" qsCatId="simple" csTypeId="urn:microsoft.com/office/officeart/2005/8/colors/colorful4" csCatId="colorful"/>
      <dgm:spPr/>
      <dgm:t>
        <a:bodyPr/>
        <a:lstStyle/>
        <a:p>
          <a:endParaRPr lang="en-US"/>
        </a:p>
      </dgm:t>
    </dgm:pt>
    <dgm:pt modelId="{572709AF-FBB7-5A45-B7B5-06DC2842409D}">
      <dgm:prSet/>
      <dgm:spPr/>
      <dgm:t>
        <a:bodyPr/>
        <a:lstStyle/>
        <a:p>
          <a:pPr rtl="0"/>
          <a:r>
            <a:rPr lang="en-US" b="1" dirty="0" smtClean="0">
              <a:latin typeface="+mj-lt"/>
            </a:rPr>
            <a:t>Hardware</a:t>
          </a:r>
          <a:endParaRPr lang="en-US" dirty="0">
            <a:latin typeface="+mj-lt"/>
          </a:endParaRPr>
        </a:p>
      </dgm:t>
    </dgm:pt>
    <dgm:pt modelId="{91AA1A43-F863-1643-BA23-8E7C03BB01C4}" type="parTrans" cxnId="{37F64709-947C-5E49-A8B5-56FFCA8C77C0}">
      <dgm:prSet/>
      <dgm:spPr/>
      <dgm:t>
        <a:bodyPr/>
        <a:lstStyle/>
        <a:p>
          <a:endParaRPr lang="en-US"/>
        </a:p>
      </dgm:t>
    </dgm:pt>
    <dgm:pt modelId="{934F42DF-6D43-3648-99F4-A7D7591F8AF3}" type="sibTrans" cxnId="{37F64709-947C-5E49-A8B5-56FFCA8C77C0}">
      <dgm:prSet/>
      <dgm:spPr/>
      <dgm:t>
        <a:bodyPr/>
        <a:lstStyle/>
        <a:p>
          <a:endParaRPr lang="en-US"/>
        </a:p>
      </dgm:t>
    </dgm:pt>
    <dgm:pt modelId="{0C07AED5-0528-824B-92E9-70876C7B45EB}">
      <dgm:prSet/>
      <dgm:spPr/>
      <dgm:t>
        <a:bodyPr/>
        <a:lstStyle/>
        <a:p>
          <a:pPr rtl="0"/>
          <a:r>
            <a:rPr lang="en-US" b="1" dirty="0" smtClean="0">
              <a:latin typeface="+mj-lt"/>
            </a:rPr>
            <a:t>Software</a:t>
          </a:r>
          <a:endParaRPr lang="en-US" dirty="0">
            <a:latin typeface="+mj-lt"/>
          </a:endParaRPr>
        </a:p>
      </dgm:t>
    </dgm:pt>
    <dgm:pt modelId="{2BE5B43F-A780-3A49-B8CF-F374BC70E49B}" type="parTrans" cxnId="{17A29D19-CAAD-EB49-AE73-27436018B85D}">
      <dgm:prSet/>
      <dgm:spPr/>
      <dgm:t>
        <a:bodyPr/>
        <a:lstStyle/>
        <a:p>
          <a:endParaRPr lang="en-US"/>
        </a:p>
      </dgm:t>
    </dgm:pt>
    <dgm:pt modelId="{2FB552A4-4540-6C46-95F0-8E55F9E25BF6}" type="sibTrans" cxnId="{17A29D19-CAAD-EB49-AE73-27436018B85D}">
      <dgm:prSet/>
      <dgm:spPr/>
      <dgm:t>
        <a:bodyPr/>
        <a:lstStyle/>
        <a:p>
          <a:endParaRPr lang="en-US"/>
        </a:p>
      </dgm:t>
    </dgm:pt>
    <dgm:pt modelId="{FE2F7B69-513D-2148-9440-9AF8C071657F}">
      <dgm:prSet/>
      <dgm:spPr/>
      <dgm:t>
        <a:bodyPr/>
        <a:lstStyle/>
        <a:p>
          <a:pPr rtl="0"/>
          <a:r>
            <a:rPr lang="en-US" b="1" dirty="0" smtClean="0">
              <a:latin typeface="+mj-lt"/>
            </a:rPr>
            <a:t>Data</a:t>
          </a:r>
          <a:endParaRPr lang="en-US" dirty="0">
            <a:latin typeface="+mj-lt"/>
          </a:endParaRPr>
        </a:p>
      </dgm:t>
    </dgm:pt>
    <dgm:pt modelId="{F027CA4A-19F1-1A4A-A230-7ED4029CD8F0}" type="parTrans" cxnId="{5C8E6B58-66B5-8942-B4AB-A4DF11BAFD67}">
      <dgm:prSet/>
      <dgm:spPr/>
      <dgm:t>
        <a:bodyPr/>
        <a:lstStyle/>
        <a:p>
          <a:endParaRPr lang="en-US"/>
        </a:p>
      </dgm:t>
    </dgm:pt>
    <dgm:pt modelId="{8E46B7CF-F4EC-D148-BDAD-91107BF27916}" type="sibTrans" cxnId="{5C8E6B58-66B5-8942-B4AB-A4DF11BAFD67}">
      <dgm:prSet/>
      <dgm:spPr/>
      <dgm:t>
        <a:bodyPr/>
        <a:lstStyle/>
        <a:p>
          <a:endParaRPr lang="en-US"/>
        </a:p>
      </dgm:t>
    </dgm:pt>
    <dgm:pt modelId="{76DB9AEB-C055-F040-99A3-882717370FAF}">
      <dgm:prSet/>
      <dgm:spPr/>
      <dgm:t>
        <a:bodyPr/>
        <a:lstStyle/>
        <a:p>
          <a:pPr rtl="0"/>
          <a:r>
            <a:rPr lang="en-US" b="1" dirty="0" smtClean="0">
              <a:latin typeface="+mj-lt"/>
            </a:rPr>
            <a:t>Communication facilities and networks</a:t>
          </a:r>
          <a:endParaRPr lang="en-US" dirty="0">
            <a:latin typeface="+mj-lt"/>
          </a:endParaRPr>
        </a:p>
      </dgm:t>
    </dgm:pt>
    <dgm:pt modelId="{6C5B0CF0-056F-974C-B6A0-66A56BD29CB4}" type="parTrans" cxnId="{7FD62283-BC9E-274F-953F-943D443621EE}">
      <dgm:prSet/>
      <dgm:spPr/>
      <dgm:t>
        <a:bodyPr/>
        <a:lstStyle/>
        <a:p>
          <a:endParaRPr lang="en-US"/>
        </a:p>
      </dgm:t>
    </dgm:pt>
    <dgm:pt modelId="{A24544CD-59F0-4B44-A48B-34A6051B9A73}" type="sibTrans" cxnId="{7FD62283-BC9E-274F-953F-943D443621EE}">
      <dgm:prSet/>
      <dgm:spPr/>
      <dgm:t>
        <a:bodyPr/>
        <a:lstStyle/>
        <a:p>
          <a:endParaRPr lang="en-US"/>
        </a:p>
      </dgm:t>
    </dgm:pt>
    <dgm:pt modelId="{CEF40D25-25D4-C24B-8BA5-2D452AC9C9B4}" type="pres">
      <dgm:prSet presAssocID="{8797BC31-85AF-BA43-A31D-0D15FDFBC0B1}" presName="Name0" presStyleCnt="0">
        <dgm:presLayoutVars>
          <dgm:chMax val="7"/>
          <dgm:dir/>
          <dgm:animLvl val="lvl"/>
          <dgm:resizeHandles val="exact"/>
        </dgm:presLayoutVars>
      </dgm:prSet>
      <dgm:spPr/>
      <dgm:t>
        <a:bodyPr/>
        <a:lstStyle/>
        <a:p>
          <a:endParaRPr lang="en-US"/>
        </a:p>
      </dgm:t>
    </dgm:pt>
    <dgm:pt modelId="{28DB2028-2E50-AF4F-B519-F5340D5F204A}" type="pres">
      <dgm:prSet presAssocID="{572709AF-FBB7-5A45-B7B5-06DC2842409D}" presName="circle1" presStyleLbl="node1" presStyleIdx="0" presStyleCnt="4"/>
      <dgm:spPr/>
      <dgm:t>
        <a:bodyPr/>
        <a:lstStyle/>
        <a:p>
          <a:endParaRPr lang="en-US"/>
        </a:p>
      </dgm:t>
    </dgm:pt>
    <dgm:pt modelId="{8FB99E8C-C78A-6744-A14D-06E40C3A4C35}" type="pres">
      <dgm:prSet presAssocID="{572709AF-FBB7-5A45-B7B5-06DC2842409D}" presName="space" presStyleCnt="0"/>
      <dgm:spPr/>
      <dgm:t>
        <a:bodyPr/>
        <a:lstStyle/>
        <a:p>
          <a:endParaRPr lang="en-US"/>
        </a:p>
      </dgm:t>
    </dgm:pt>
    <dgm:pt modelId="{3CE3951B-72B7-544E-8146-DFDC0DC25423}" type="pres">
      <dgm:prSet presAssocID="{572709AF-FBB7-5A45-B7B5-06DC2842409D}" presName="rect1" presStyleLbl="alignAcc1" presStyleIdx="0" presStyleCnt="4"/>
      <dgm:spPr/>
      <dgm:t>
        <a:bodyPr/>
        <a:lstStyle/>
        <a:p>
          <a:endParaRPr lang="en-US"/>
        </a:p>
      </dgm:t>
    </dgm:pt>
    <dgm:pt modelId="{6CC0D818-948E-6948-8C42-0C175817569E}" type="pres">
      <dgm:prSet presAssocID="{0C07AED5-0528-824B-92E9-70876C7B45EB}" presName="vertSpace2" presStyleLbl="node1" presStyleIdx="0" presStyleCnt="4"/>
      <dgm:spPr/>
      <dgm:t>
        <a:bodyPr/>
        <a:lstStyle/>
        <a:p>
          <a:endParaRPr lang="en-US"/>
        </a:p>
      </dgm:t>
    </dgm:pt>
    <dgm:pt modelId="{6760201D-A316-0345-912B-1C05E887BD9E}" type="pres">
      <dgm:prSet presAssocID="{0C07AED5-0528-824B-92E9-70876C7B45EB}" presName="circle2" presStyleLbl="node1" presStyleIdx="1" presStyleCnt="4"/>
      <dgm:spPr/>
      <dgm:t>
        <a:bodyPr/>
        <a:lstStyle/>
        <a:p>
          <a:endParaRPr lang="en-US"/>
        </a:p>
      </dgm:t>
    </dgm:pt>
    <dgm:pt modelId="{52B88712-AF31-824B-AA64-BE8A21574F6A}" type="pres">
      <dgm:prSet presAssocID="{0C07AED5-0528-824B-92E9-70876C7B45EB}" presName="rect2" presStyleLbl="alignAcc1" presStyleIdx="1" presStyleCnt="4"/>
      <dgm:spPr/>
      <dgm:t>
        <a:bodyPr/>
        <a:lstStyle/>
        <a:p>
          <a:endParaRPr lang="en-US"/>
        </a:p>
      </dgm:t>
    </dgm:pt>
    <dgm:pt modelId="{65A25B27-2E24-924A-B322-4A515CF3B44C}" type="pres">
      <dgm:prSet presAssocID="{FE2F7B69-513D-2148-9440-9AF8C071657F}" presName="vertSpace3" presStyleLbl="node1" presStyleIdx="1" presStyleCnt="4"/>
      <dgm:spPr/>
      <dgm:t>
        <a:bodyPr/>
        <a:lstStyle/>
        <a:p>
          <a:endParaRPr lang="en-US"/>
        </a:p>
      </dgm:t>
    </dgm:pt>
    <dgm:pt modelId="{1CEBA3CC-D570-6D48-83C0-914D39E7A3D4}" type="pres">
      <dgm:prSet presAssocID="{FE2F7B69-513D-2148-9440-9AF8C071657F}" presName="circle3" presStyleLbl="node1" presStyleIdx="2" presStyleCnt="4"/>
      <dgm:spPr/>
      <dgm:t>
        <a:bodyPr/>
        <a:lstStyle/>
        <a:p>
          <a:endParaRPr lang="en-US"/>
        </a:p>
      </dgm:t>
    </dgm:pt>
    <dgm:pt modelId="{89EB32D3-675D-0A45-AD21-BCB152A507C4}" type="pres">
      <dgm:prSet presAssocID="{FE2F7B69-513D-2148-9440-9AF8C071657F}" presName="rect3" presStyleLbl="alignAcc1" presStyleIdx="2" presStyleCnt="4"/>
      <dgm:spPr/>
      <dgm:t>
        <a:bodyPr/>
        <a:lstStyle/>
        <a:p>
          <a:endParaRPr lang="en-US"/>
        </a:p>
      </dgm:t>
    </dgm:pt>
    <dgm:pt modelId="{80B50238-96AF-3142-B9CF-7E72FFC5AB0F}" type="pres">
      <dgm:prSet presAssocID="{76DB9AEB-C055-F040-99A3-882717370FAF}" presName="vertSpace4" presStyleLbl="node1" presStyleIdx="2" presStyleCnt="4"/>
      <dgm:spPr/>
      <dgm:t>
        <a:bodyPr/>
        <a:lstStyle/>
        <a:p>
          <a:endParaRPr lang="en-US"/>
        </a:p>
      </dgm:t>
    </dgm:pt>
    <dgm:pt modelId="{202D11B4-F3BA-8F41-9371-6356E59DEDC9}" type="pres">
      <dgm:prSet presAssocID="{76DB9AEB-C055-F040-99A3-882717370FAF}" presName="circle4" presStyleLbl="node1" presStyleIdx="3" presStyleCnt="4"/>
      <dgm:spPr/>
      <dgm:t>
        <a:bodyPr/>
        <a:lstStyle/>
        <a:p>
          <a:endParaRPr lang="en-US"/>
        </a:p>
      </dgm:t>
    </dgm:pt>
    <dgm:pt modelId="{DA712420-D463-7D47-A442-9CE0363E4628}" type="pres">
      <dgm:prSet presAssocID="{76DB9AEB-C055-F040-99A3-882717370FAF}" presName="rect4" presStyleLbl="alignAcc1" presStyleIdx="3" presStyleCnt="4"/>
      <dgm:spPr/>
      <dgm:t>
        <a:bodyPr/>
        <a:lstStyle/>
        <a:p>
          <a:endParaRPr lang="en-US"/>
        </a:p>
      </dgm:t>
    </dgm:pt>
    <dgm:pt modelId="{A729BE86-33AA-4841-9EAF-BEC6AE287EA7}" type="pres">
      <dgm:prSet presAssocID="{572709AF-FBB7-5A45-B7B5-06DC2842409D}" presName="rect1ParTxNoCh" presStyleLbl="alignAcc1" presStyleIdx="3" presStyleCnt="4">
        <dgm:presLayoutVars>
          <dgm:chMax val="1"/>
          <dgm:bulletEnabled val="1"/>
        </dgm:presLayoutVars>
      </dgm:prSet>
      <dgm:spPr/>
      <dgm:t>
        <a:bodyPr/>
        <a:lstStyle/>
        <a:p>
          <a:endParaRPr lang="en-US"/>
        </a:p>
      </dgm:t>
    </dgm:pt>
    <dgm:pt modelId="{E7473E44-BB72-CC47-8CC9-60A6CA06F5BC}" type="pres">
      <dgm:prSet presAssocID="{0C07AED5-0528-824B-92E9-70876C7B45EB}" presName="rect2ParTxNoCh" presStyleLbl="alignAcc1" presStyleIdx="3" presStyleCnt="4">
        <dgm:presLayoutVars>
          <dgm:chMax val="1"/>
          <dgm:bulletEnabled val="1"/>
        </dgm:presLayoutVars>
      </dgm:prSet>
      <dgm:spPr/>
      <dgm:t>
        <a:bodyPr/>
        <a:lstStyle/>
        <a:p>
          <a:endParaRPr lang="en-US"/>
        </a:p>
      </dgm:t>
    </dgm:pt>
    <dgm:pt modelId="{78D768B8-3345-A24A-AEC8-117D2433CC40}" type="pres">
      <dgm:prSet presAssocID="{FE2F7B69-513D-2148-9440-9AF8C071657F}" presName="rect3ParTxNoCh" presStyleLbl="alignAcc1" presStyleIdx="3" presStyleCnt="4">
        <dgm:presLayoutVars>
          <dgm:chMax val="1"/>
          <dgm:bulletEnabled val="1"/>
        </dgm:presLayoutVars>
      </dgm:prSet>
      <dgm:spPr/>
      <dgm:t>
        <a:bodyPr/>
        <a:lstStyle/>
        <a:p>
          <a:endParaRPr lang="en-US"/>
        </a:p>
      </dgm:t>
    </dgm:pt>
    <dgm:pt modelId="{33E5E0D6-269F-D64A-B84F-A5C37FDA9389}" type="pres">
      <dgm:prSet presAssocID="{76DB9AEB-C055-F040-99A3-882717370FAF}" presName="rect4ParTxNoCh" presStyleLbl="alignAcc1" presStyleIdx="3" presStyleCnt="4">
        <dgm:presLayoutVars>
          <dgm:chMax val="1"/>
          <dgm:bulletEnabled val="1"/>
        </dgm:presLayoutVars>
      </dgm:prSet>
      <dgm:spPr/>
      <dgm:t>
        <a:bodyPr/>
        <a:lstStyle/>
        <a:p>
          <a:endParaRPr lang="en-US"/>
        </a:p>
      </dgm:t>
    </dgm:pt>
  </dgm:ptLst>
  <dgm:cxnLst>
    <dgm:cxn modelId="{8866A124-A570-4631-AB3B-D5C5D5942252}" type="presOf" srcId="{FE2F7B69-513D-2148-9440-9AF8C071657F}" destId="{89EB32D3-675D-0A45-AD21-BCB152A507C4}" srcOrd="0" destOrd="0" presId="urn:microsoft.com/office/officeart/2005/8/layout/target3"/>
    <dgm:cxn modelId="{7FD62283-BC9E-274F-953F-943D443621EE}" srcId="{8797BC31-85AF-BA43-A31D-0D15FDFBC0B1}" destId="{76DB9AEB-C055-F040-99A3-882717370FAF}" srcOrd="3" destOrd="0" parTransId="{6C5B0CF0-056F-974C-B6A0-66A56BD29CB4}" sibTransId="{A24544CD-59F0-4B44-A48B-34A6051B9A73}"/>
    <dgm:cxn modelId="{17A29D19-CAAD-EB49-AE73-27436018B85D}" srcId="{8797BC31-85AF-BA43-A31D-0D15FDFBC0B1}" destId="{0C07AED5-0528-824B-92E9-70876C7B45EB}" srcOrd="1" destOrd="0" parTransId="{2BE5B43F-A780-3A49-B8CF-F374BC70E49B}" sibTransId="{2FB552A4-4540-6C46-95F0-8E55F9E25BF6}"/>
    <dgm:cxn modelId="{37F64709-947C-5E49-A8B5-56FFCA8C77C0}" srcId="{8797BC31-85AF-BA43-A31D-0D15FDFBC0B1}" destId="{572709AF-FBB7-5A45-B7B5-06DC2842409D}" srcOrd="0" destOrd="0" parTransId="{91AA1A43-F863-1643-BA23-8E7C03BB01C4}" sibTransId="{934F42DF-6D43-3648-99F4-A7D7591F8AF3}"/>
    <dgm:cxn modelId="{227693D1-A134-419E-822E-8DF7CCB7C0C5}" type="presOf" srcId="{76DB9AEB-C055-F040-99A3-882717370FAF}" destId="{33E5E0D6-269F-D64A-B84F-A5C37FDA9389}" srcOrd="1" destOrd="0" presId="urn:microsoft.com/office/officeart/2005/8/layout/target3"/>
    <dgm:cxn modelId="{5237D9D4-543B-412C-B50E-E950E235D5A1}" type="presOf" srcId="{572709AF-FBB7-5A45-B7B5-06DC2842409D}" destId="{3CE3951B-72B7-544E-8146-DFDC0DC25423}" srcOrd="0" destOrd="0" presId="urn:microsoft.com/office/officeart/2005/8/layout/target3"/>
    <dgm:cxn modelId="{11CB3BAD-BD93-43EA-BC0C-A25D4E520B49}" type="presOf" srcId="{572709AF-FBB7-5A45-B7B5-06DC2842409D}" destId="{A729BE86-33AA-4841-9EAF-BEC6AE287EA7}" srcOrd="1" destOrd="0" presId="urn:microsoft.com/office/officeart/2005/8/layout/target3"/>
    <dgm:cxn modelId="{22DD297F-4849-481D-89EF-599530F4C38D}" type="presOf" srcId="{76DB9AEB-C055-F040-99A3-882717370FAF}" destId="{DA712420-D463-7D47-A442-9CE0363E4628}" srcOrd="0" destOrd="0" presId="urn:microsoft.com/office/officeart/2005/8/layout/target3"/>
    <dgm:cxn modelId="{B92D2F03-23BE-489B-82E8-383FA1CF487B}" type="presOf" srcId="{0C07AED5-0528-824B-92E9-70876C7B45EB}" destId="{52B88712-AF31-824B-AA64-BE8A21574F6A}" srcOrd="0" destOrd="0" presId="urn:microsoft.com/office/officeart/2005/8/layout/target3"/>
    <dgm:cxn modelId="{5C8E6B58-66B5-8942-B4AB-A4DF11BAFD67}" srcId="{8797BC31-85AF-BA43-A31D-0D15FDFBC0B1}" destId="{FE2F7B69-513D-2148-9440-9AF8C071657F}" srcOrd="2" destOrd="0" parTransId="{F027CA4A-19F1-1A4A-A230-7ED4029CD8F0}" sibTransId="{8E46B7CF-F4EC-D148-BDAD-91107BF27916}"/>
    <dgm:cxn modelId="{240AE494-3C1A-4696-8B74-A85A42C8BF60}" type="presOf" srcId="{8797BC31-85AF-BA43-A31D-0D15FDFBC0B1}" destId="{CEF40D25-25D4-C24B-8BA5-2D452AC9C9B4}" srcOrd="0" destOrd="0" presId="urn:microsoft.com/office/officeart/2005/8/layout/target3"/>
    <dgm:cxn modelId="{7B727F1A-6425-49CB-94FC-014E81E6DFED}" type="presOf" srcId="{0C07AED5-0528-824B-92E9-70876C7B45EB}" destId="{E7473E44-BB72-CC47-8CC9-60A6CA06F5BC}" srcOrd="1" destOrd="0" presId="urn:microsoft.com/office/officeart/2005/8/layout/target3"/>
    <dgm:cxn modelId="{7739115F-FB17-4233-A981-74125CC36BC7}" type="presOf" srcId="{FE2F7B69-513D-2148-9440-9AF8C071657F}" destId="{78D768B8-3345-A24A-AEC8-117D2433CC40}" srcOrd="1" destOrd="0" presId="urn:microsoft.com/office/officeart/2005/8/layout/target3"/>
    <dgm:cxn modelId="{D7A31E3F-8005-473F-9CAE-336E67C4BF3E}" type="presParOf" srcId="{CEF40D25-25D4-C24B-8BA5-2D452AC9C9B4}" destId="{28DB2028-2E50-AF4F-B519-F5340D5F204A}" srcOrd="0" destOrd="0" presId="urn:microsoft.com/office/officeart/2005/8/layout/target3"/>
    <dgm:cxn modelId="{5A8B82D5-A48C-4636-9CCE-9E1CA08F03EB}" type="presParOf" srcId="{CEF40D25-25D4-C24B-8BA5-2D452AC9C9B4}" destId="{8FB99E8C-C78A-6744-A14D-06E40C3A4C35}" srcOrd="1" destOrd="0" presId="urn:microsoft.com/office/officeart/2005/8/layout/target3"/>
    <dgm:cxn modelId="{4E7943FA-4EF6-442C-82B1-CCB729A4C72B}" type="presParOf" srcId="{CEF40D25-25D4-C24B-8BA5-2D452AC9C9B4}" destId="{3CE3951B-72B7-544E-8146-DFDC0DC25423}" srcOrd="2" destOrd="0" presId="urn:microsoft.com/office/officeart/2005/8/layout/target3"/>
    <dgm:cxn modelId="{A0D93537-513C-4AC0-B7E6-112BE4A0BA0E}" type="presParOf" srcId="{CEF40D25-25D4-C24B-8BA5-2D452AC9C9B4}" destId="{6CC0D818-948E-6948-8C42-0C175817569E}" srcOrd="3" destOrd="0" presId="urn:microsoft.com/office/officeart/2005/8/layout/target3"/>
    <dgm:cxn modelId="{93F4C5B8-70A1-4A3B-90BC-3A1108233A80}" type="presParOf" srcId="{CEF40D25-25D4-C24B-8BA5-2D452AC9C9B4}" destId="{6760201D-A316-0345-912B-1C05E887BD9E}" srcOrd="4" destOrd="0" presId="urn:microsoft.com/office/officeart/2005/8/layout/target3"/>
    <dgm:cxn modelId="{B52E1237-A0F6-4EA0-9797-781C4919A22D}" type="presParOf" srcId="{CEF40D25-25D4-C24B-8BA5-2D452AC9C9B4}" destId="{52B88712-AF31-824B-AA64-BE8A21574F6A}" srcOrd="5" destOrd="0" presId="urn:microsoft.com/office/officeart/2005/8/layout/target3"/>
    <dgm:cxn modelId="{CD3E7150-277E-4FA6-A026-9572EBE77417}" type="presParOf" srcId="{CEF40D25-25D4-C24B-8BA5-2D452AC9C9B4}" destId="{65A25B27-2E24-924A-B322-4A515CF3B44C}" srcOrd="6" destOrd="0" presId="urn:microsoft.com/office/officeart/2005/8/layout/target3"/>
    <dgm:cxn modelId="{85CF3614-B496-4F99-8510-B3A190FCCBED}" type="presParOf" srcId="{CEF40D25-25D4-C24B-8BA5-2D452AC9C9B4}" destId="{1CEBA3CC-D570-6D48-83C0-914D39E7A3D4}" srcOrd="7" destOrd="0" presId="urn:microsoft.com/office/officeart/2005/8/layout/target3"/>
    <dgm:cxn modelId="{E23C2D28-1C91-4875-9233-BF941C7F27DB}" type="presParOf" srcId="{CEF40D25-25D4-C24B-8BA5-2D452AC9C9B4}" destId="{89EB32D3-675D-0A45-AD21-BCB152A507C4}" srcOrd="8" destOrd="0" presId="urn:microsoft.com/office/officeart/2005/8/layout/target3"/>
    <dgm:cxn modelId="{101E68BD-E8AD-4FFA-A8B5-12B0460FFD90}" type="presParOf" srcId="{CEF40D25-25D4-C24B-8BA5-2D452AC9C9B4}" destId="{80B50238-96AF-3142-B9CF-7E72FFC5AB0F}" srcOrd="9" destOrd="0" presId="urn:microsoft.com/office/officeart/2005/8/layout/target3"/>
    <dgm:cxn modelId="{DBBFCD3F-B17D-4130-AF93-BB3FA1AB69CE}" type="presParOf" srcId="{CEF40D25-25D4-C24B-8BA5-2D452AC9C9B4}" destId="{202D11B4-F3BA-8F41-9371-6356E59DEDC9}" srcOrd="10" destOrd="0" presId="urn:microsoft.com/office/officeart/2005/8/layout/target3"/>
    <dgm:cxn modelId="{881A5E57-DC53-4A88-AB98-72B5ADD6FABD}" type="presParOf" srcId="{CEF40D25-25D4-C24B-8BA5-2D452AC9C9B4}" destId="{DA712420-D463-7D47-A442-9CE0363E4628}" srcOrd="11" destOrd="0" presId="urn:microsoft.com/office/officeart/2005/8/layout/target3"/>
    <dgm:cxn modelId="{2A3AAC6B-8FE8-4915-A90B-C58883CE3B2A}" type="presParOf" srcId="{CEF40D25-25D4-C24B-8BA5-2D452AC9C9B4}" destId="{A729BE86-33AA-4841-9EAF-BEC6AE287EA7}" srcOrd="12" destOrd="0" presId="urn:microsoft.com/office/officeart/2005/8/layout/target3"/>
    <dgm:cxn modelId="{E41C8C75-AAA5-459D-A171-8F0BD04851A3}" type="presParOf" srcId="{CEF40D25-25D4-C24B-8BA5-2D452AC9C9B4}" destId="{E7473E44-BB72-CC47-8CC9-60A6CA06F5BC}" srcOrd="13" destOrd="0" presId="urn:microsoft.com/office/officeart/2005/8/layout/target3"/>
    <dgm:cxn modelId="{2B4E0B14-EF52-4FB0-BF8D-993599A6FFC2}" type="presParOf" srcId="{CEF40D25-25D4-C24B-8BA5-2D452AC9C9B4}" destId="{78D768B8-3345-A24A-AEC8-117D2433CC40}" srcOrd="14" destOrd="0" presId="urn:microsoft.com/office/officeart/2005/8/layout/target3"/>
    <dgm:cxn modelId="{58E57870-AA9D-4567-B3D6-3B2DCF955A0A}" type="presParOf" srcId="{CEF40D25-25D4-C24B-8BA5-2D452AC9C9B4}" destId="{33E5E0D6-269F-D64A-B84F-A5C37FDA9389}" srcOrd="15" destOrd="0" presId="urn:microsoft.com/office/officeart/2005/8/layout/target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1861FC-7115-4FC8-BA98-6ED3E7325826}">
      <dsp:nvSpPr>
        <dsp:cNvPr id="0" name=""/>
        <dsp:cNvSpPr/>
      </dsp:nvSpPr>
      <dsp:spPr>
        <a:xfrm rot="5400000">
          <a:off x="-609857" y="609857"/>
          <a:ext cx="4065717" cy="2846001"/>
        </a:xfrm>
        <a:prstGeom prst="chevron">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rtl="0">
            <a:lnSpc>
              <a:spcPct val="90000"/>
            </a:lnSpc>
            <a:spcBef>
              <a:spcPct val="0"/>
            </a:spcBef>
            <a:spcAft>
              <a:spcPct val="35000"/>
            </a:spcAft>
          </a:pPr>
          <a:r>
            <a:rPr lang="en-US" sz="2100" kern="1200" dirty="0" smtClean="0"/>
            <a:t>The NIST Computer Security Handbook defines the term </a:t>
          </a:r>
          <a:r>
            <a:rPr lang="en-US" sz="2100" b="1" kern="1200" dirty="0" smtClean="0"/>
            <a:t>Computer Security </a:t>
          </a:r>
          <a:r>
            <a:rPr lang="en-US" sz="2100" kern="1200" dirty="0" smtClean="0"/>
            <a:t>as: </a:t>
          </a:r>
          <a:endParaRPr lang="en-US" sz="2100" kern="1200" dirty="0"/>
        </a:p>
      </dsp:txBody>
      <dsp:txXfrm rot="-5400000">
        <a:off x="2" y="1423000"/>
        <a:ext cx="2846001" cy="1219716"/>
      </dsp:txXfrm>
    </dsp:sp>
    <dsp:sp modelId="{8206594D-60CE-4340-8E42-6BA227AE656C}">
      <dsp:nvSpPr>
        <dsp:cNvPr id="0" name=""/>
        <dsp:cNvSpPr/>
      </dsp:nvSpPr>
      <dsp:spPr>
        <a:xfrm rot="5400000">
          <a:off x="4734602" y="-1888600"/>
          <a:ext cx="2642716" cy="6419917"/>
        </a:xfrm>
        <a:prstGeom prst="round2Same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3576" tIns="14605" rIns="14605" bIns="14605" numCol="1" spcCol="1270" anchor="ctr" anchorCtr="0">
          <a:noAutofit/>
        </a:bodyPr>
        <a:lstStyle/>
        <a:p>
          <a:pPr marL="228600" lvl="1" indent="-228600" algn="just" defTabSz="1022350" rtl="0">
            <a:lnSpc>
              <a:spcPct val="90000"/>
            </a:lnSpc>
            <a:spcBef>
              <a:spcPct val="0"/>
            </a:spcBef>
            <a:spcAft>
              <a:spcPct val="15000"/>
            </a:spcAft>
            <a:buChar char="••"/>
          </a:pPr>
          <a:r>
            <a:rPr lang="en-US" sz="2300" kern="1200" dirty="0" smtClean="0"/>
            <a:t>“The protection afforded to an automated information system in order to attain the applicable objectives of preserving the </a:t>
          </a:r>
          <a:r>
            <a:rPr lang="en-US" sz="2300" b="1" kern="1200" dirty="0" smtClean="0"/>
            <a:t>integrity</a:t>
          </a:r>
          <a:r>
            <a:rPr lang="en-US" sz="2300" kern="1200" dirty="0" smtClean="0"/>
            <a:t>, </a:t>
          </a:r>
          <a:r>
            <a:rPr lang="en-US" sz="2300" b="1" kern="1200" dirty="0" smtClean="0"/>
            <a:t>availability</a:t>
          </a:r>
          <a:r>
            <a:rPr lang="en-US" sz="2300" kern="1200" dirty="0" smtClean="0"/>
            <a:t> and </a:t>
          </a:r>
          <a:r>
            <a:rPr lang="en-US" sz="2300" b="1" kern="1200" dirty="0" smtClean="0"/>
            <a:t>confidentiality</a:t>
          </a:r>
          <a:r>
            <a:rPr lang="en-US" sz="2300" kern="1200" dirty="0" smtClean="0"/>
            <a:t> of information system resources” </a:t>
          </a:r>
          <a:endParaRPr lang="en-US" sz="2300" kern="1200" dirty="0"/>
        </a:p>
        <a:p>
          <a:pPr marL="228600" lvl="1" indent="-228600" algn="just" defTabSz="1022350" rtl="0">
            <a:lnSpc>
              <a:spcPct val="90000"/>
            </a:lnSpc>
            <a:spcBef>
              <a:spcPct val="0"/>
            </a:spcBef>
            <a:spcAft>
              <a:spcPct val="15000"/>
            </a:spcAft>
            <a:buChar char="••"/>
          </a:pPr>
          <a:r>
            <a:rPr lang="en-US" sz="2300" kern="1200" dirty="0" smtClean="0"/>
            <a:t>Includes hardware, software, firmware, information/data and telecommunications.</a:t>
          </a:r>
          <a:endParaRPr lang="en-AU" sz="2300" kern="1200" dirty="0"/>
        </a:p>
      </dsp:txBody>
      <dsp:txXfrm rot="-5400000">
        <a:off x="2846002" y="129007"/>
        <a:ext cx="6290910" cy="238470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844" cy="350056"/>
          </a:xfrm>
          <a:prstGeom prst="rect">
            <a:avLst/>
          </a:prstGeom>
        </p:spPr>
        <p:txBody>
          <a:bodyPr vert="horz" lIns="88139" tIns="44070" rIns="88139" bIns="44070" rtlCol="0"/>
          <a:lstStyle>
            <a:lvl1pPr algn="l">
              <a:defRPr sz="1200"/>
            </a:lvl1pPr>
          </a:lstStyle>
          <a:p>
            <a:endParaRPr lang="en-US"/>
          </a:p>
        </p:txBody>
      </p:sp>
      <p:sp>
        <p:nvSpPr>
          <p:cNvPr id="3" name="Date Placeholder 2"/>
          <p:cNvSpPr>
            <a:spLocks noGrp="1"/>
          </p:cNvSpPr>
          <p:nvPr>
            <p:ph type="dt" sz="quarter" idx="1"/>
          </p:nvPr>
        </p:nvSpPr>
        <p:spPr>
          <a:xfrm>
            <a:off x="5265540" y="0"/>
            <a:ext cx="4028844" cy="350056"/>
          </a:xfrm>
          <a:prstGeom prst="rect">
            <a:avLst/>
          </a:prstGeom>
        </p:spPr>
        <p:txBody>
          <a:bodyPr vert="horz" lIns="88139" tIns="44070" rIns="88139" bIns="44070" rtlCol="0"/>
          <a:lstStyle>
            <a:lvl1pPr algn="r">
              <a:defRPr sz="1200"/>
            </a:lvl1pPr>
          </a:lstStyle>
          <a:p>
            <a:fld id="{13933E12-96D6-4B68-89D2-065D2F316C12}" type="datetimeFigureOut">
              <a:rPr lang="en-US" smtClean="0"/>
              <a:pPr/>
              <a:t>6/3/2020</a:t>
            </a:fld>
            <a:endParaRPr lang="en-US"/>
          </a:p>
        </p:txBody>
      </p:sp>
      <p:sp>
        <p:nvSpPr>
          <p:cNvPr id="4" name="Footer Placeholder 3"/>
          <p:cNvSpPr>
            <a:spLocks noGrp="1"/>
          </p:cNvSpPr>
          <p:nvPr>
            <p:ph type="ftr" sz="quarter" idx="2"/>
          </p:nvPr>
        </p:nvSpPr>
        <p:spPr>
          <a:xfrm>
            <a:off x="0" y="6659185"/>
            <a:ext cx="4028844" cy="350056"/>
          </a:xfrm>
          <a:prstGeom prst="rect">
            <a:avLst/>
          </a:prstGeom>
        </p:spPr>
        <p:txBody>
          <a:bodyPr vert="horz" lIns="88139" tIns="44070" rIns="88139" bIns="44070" rtlCol="0" anchor="b"/>
          <a:lstStyle>
            <a:lvl1pPr algn="l">
              <a:defRPr sz="1200"/>
            </a:lvl1pPr>
          </a:lstStyle>
          <a:p>
            <a:endParaRPr lang="en-US"/>
          </a:p>
        </p:txBody>
      </p:sp>
      <p:sp>
        <p:nvSpPr>
          <p:cNvPr id="5" name="Slide Number Placeholder 4"/>
          <p:cNvSpPr>
            <a:spLocks noGrp="1"/>
          </p:cNvSpPr>
          <p:nvPr>
            <p:ph type="sldNum" sz="quarter" idx="3"/>
          </p:nvPr>
        </p:nvSpPr>
        <p:spPr>
          <a:xfrm>
            <a:off x="5265540" y="6659185"/>
            <a:ext cx="4028844" cy="350056"/>
          </a:xfrm>
          <a:prstGeom prst="rect">
            <a:avLst/>
          </a:prstGeom>
        </p:spPr>
        <p:txBody>
          <a:bodyPr vert="horz" lIns="88139" tIns="44070" rIns="88139" bIns="44070" rtlCol="0" anchor="b"/>
          <a:lstStyle>
            <a:lvl1pPr algn="r">
              <a:defRPr sz="1200"/>
            </a:lvl1pPr>
          </a:lstStyle>
          <a:p>
            <a:fld id="{2D324FC8-3BBC-4B91-A1BD-01D1A80D7B87}" type="slidenum">
              <a:rPr lang="en-US" smtClean="0"/>
              <a:pPr/>
              <a:t>‹#›</a:t>
            </a:fld>
            <a:endParaRPr lang="en-US"/>
          </a:p>
        </p:txBody>
      </p:sp>
    </p:spTree>
    <p:extLst>
      <p:ext uri="{BB962C8B-B14F-4D97-AF65-F5344CB8AC3E}">
        <p14:creationId xmlns:p14="http://schemas.microsoft.com/office/powerpoint/2010/main" xmlns="" val="5063535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1737"/>
          </a:xfrm>
          <a:prstGeom prst="rect">
            <a:avLst/>
          </a:prstGeom>
        </p:spPr>
        <p:txBody>
          <a:bodyPr vert="horz" lIns="93172" tIns="46586" rIns="93172" bIns="46586" rtlCol="0"/>
          <a:lstStyle>
            <a:lvl1pPr algn="l">
              <a:defRPr sz="1300"/>
            </a:lvl1pPr>
          </a:lstStyle>
          <a:p>
            <a:endParaRPr lang="en-US"/>
          </a:p>
        </p:txBody>
      </p:sp>
      <p:sp>
        <p:nvSpPr>
          <p:cNvPr id="3" name="Date Placeholder 2"/>
          <p:cNvSpPr>
            <a:spLocks noGrp="1"/>
          </p:cNvSpPr>
          <p:nvPr>
            <p:ph type="dt" idx="1"/>
          </p:nvPr>
        </p:nvSpPr>
        <p:spPr>
          <a:xfrm>
            <a:off x="5265809" y="0"/>
            <a:ext cx="4028440" cy="351737"/>
          </a:xfrm>
          <a:prstGeom prst="rect">
            <a:avLst/>
          </a:prstGeom>
        </p:spPr>
        <p:txBody>
          <a:bodyPr vert="horz" lIns="93172" tIns="46586" rIns="93172" bIns="46586" rtlCol="0"/>
          <a:lstStyle>
            <a:lvl1pPr algn="r">
              <a:defRPr sz="1300"/>
            </a:lvl1pPr>
          </a:lstStyle>
          <a:p>
            <a:fld id="{3737FEB4-173B-48C9-9480-E9D180AA5C5F}" type="datetimeFigureOut">
              <a:rPr lang="en-US" smtClean="0"/>
              <a:pPr/>
              <a:t>6/3/2020</a:t>
            </a:fld>
            <a:endParaRPr lang="en-US"/>
          </a:p>
        </p:txBody>
      </p:sp>
      <p:sp>
        <p:nvSpPr>
          <p:cNvPr id="4" name="Slide Image Placeholder 3"/>
          <p:cNvSpPr>
            <a:spLocks noGrp="1" noRot="1" noChangeAspect="1"/>
          </p:cNvSpPr>
          <p:nvPr>
            <p:ph type="sldImg" idx="2"/>
          </p:nvPr>
        </p:nvSpPr>
        <p:spPr>
          <a:xfrm>
            <a:off x="2546350" y="876300"/>
            <a:ext cx="4203700" cy="2365375"/>
          </a:xfrm>
          <a:prstGeom prst="rect">
            <a:avLst/>
          </a:prstGeom>
          <a:noFill/>
          <a:ln w="12700">
            <a:solidFill>
              <a:prstClr val="black"/>
            </a:solidFill>
          </a:ln>
        </p:spPr>
        <p:txBody>
          <a:bodyPr vert="horz" lIns="93172" tIns="46586" rIns="93172" bIns="46586" rtlCol="0" anchor="ctr"/>
          <a:lstStyle/>
          <a:p>
            <a:endParaRPr lang="en-US"/>
          </a:p>
        </p:txBody>
      </p:sp>
      <p:sp>
        <p:nvSpPr>
          <p:cNvPr id="5" name="Notes Placeholder 4"/>
          <p:cNvSpPr>
            <a:spLocks noGrp="1"/>
          </p:cNvSpPr>
          <p:nvPr>
            <p:ph type="body" sz="quarter" idx="3"/>
          </p:nvPr>
        </p:nvSpPr>
        <p:spPr>
          <a:xfrm>
            <a:off x="929640" y="3373755"/>
            <a:ext cx="7437120" cy="2760345"/>
          </a:xfrm>
          <a:prstGeom prst="rect">
            <a:avLst/>
          </a:prstGeom>
        </p:spPr>
        <p:txBody>
          <a:bodyPr vert="horz" lIns="93172" tIns="46586" rIns="93172" bIns="4658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658664"/>
            <a:ext cx="4028440" cy="351736"/>
          </a:xfrm>
          <a:prstGeom prst="rect">
            <a:avLst/>
          </a:prstGeom>
        </p:spPr>
        <p:txBody>
          <a:bodyPr vert="horz" lIns="93172" tIns="46586" rIns="93172" bIns="46586" rtlCol="0" anchor="b"/>
          <a:lstStyle>
            <a:lvl1pPr algn="l">
              <a:defRPr sz="1300"/>
            </a:lvl1pPr>
          </a:lstStyle>
          <a:p>
            <a:endParaRPr lang="en-US"/>
          </a:p>
        </p:txBody>
      </p:sp>
      <p:sp>
        <p:nvSpPr>
          <p:cNvPr id="7" name="Slide Number Placeholder 6"/>
          <p:cNvSpPr>
            <a:spLocks noGrp="1"/>
          </p:cNvSpPr>
          <p:nvPr>
            <p:ph type="sldNum" sz="quarter" idx="5"/>
          </p:nvPr>
        </p:nvSpPr>
        <p:spPr>
          <a:xfrm>
            <a:off x="5265809" y="6658664"/>
            <a:ext cx="4028440" cy="351736"/>
          </a:xfrm>
          <a:prstGeom prst="rect">
            <a:avLst/>
          </a:prstGeom>
        </p:spPr>
        <p:txBody>
          <a:bodyPr vert="horz" lIns="93172" tIns="46586" rIns="93172" bIns="46586" rtlCol="0" anchor="b"/>
          <a:lstStyle>
            <a:lvl1pPr algn="r">
              <a:defRPr sz="1300"/>
            </a:lvl1pPr>
          </a:lstStyle>
          <a:p>
            <a:fld id="{2D2AC4AA-764C-4D2D-901E-56FD74DC10DA}" type="slidenum">
              <a:rPr lang="en-US" smtClean="0"/>
              <a:pPr/>
              <a:t>‹#›</a:t>
            </a:fld>
            <a:endParaRPr lang="en-US"/>
          </a:p>
        </p:txBody>
      </p:sp>
    </p:spTree>
    <p:extLst>
      <p:ext uri="{BB962C8B-B14F-4D97-AF65-F5344CB8AC3E}">
        <p14:creationId xmlns:p14="http://schemas.microsoft.com/office/powerpoint/2010/main" xmlns="" val="40033682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2AC4AA-764C-4D2D-901E-56FD74DC10DA}" type="slidenum">
              <a:rPr lang="en-US" smtClean="0"/>
              <a:pPr/>
              <a:t>1</a:t>
            </a:fld>
            <a:endParaRPr lang="en-US"/>
          </a:p>
        </p:txBody>
      </p:sp>
    </p:spTree>
    <p:extLst>
      <p:ext uri="{BB962C8B-B14F-4D97-AF65-F5344CB8AC3E}">
        <p14:creationId xmlns:p14="http://schemas.microsoft.com/office/powerpoint/2010/main" xmlns="" val="13121981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560DBF-F109-8946-ADF0-EE66B221E988}" type="slidenum">
              <a:rPr lang="en-AU" smtClean="0"/>
              <a:pPr/>
              <a:t>11</a:t>
            </a:fld>
            <a:endParaRPr lang="en-AU" dirty="0"/>
          </a:p>
        </p:txBody>
      </p:sp>
    </p:spTree>
    <p:extLst>
      <p:ext uri="{BB962C8B-B14F-4D97-AF65-F5344CB8AC3E}">
        <p14:creationId xmlns:p14="http://schemas.microsoft.com/office/powerpoint/2010/main" xmlns="" val="26707818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r>
              <a:rPr lang="en-US" b="1" i="1" dirty="0"/>
              <a:t>HARDWARE A major threat to computer system hardware is the threat to </a:t>
            </a:r>
            <a:r>
              <a:rPr lang="en-US" dirty="0"/>
              <a:t>availability. Hardware is the most vulnerable to attack and the least susceptible to automated controls. Threats include accidental and deliberate damage to equipment as well as theft. The proliferation of personal computers and workstations and the widespread use of LANs increase the potential for losses in this area. Theft of CD-ROMs and DVDs can lead to loss of confidentiality. Physical and administrative security measures are needed to deal with these threats.</a:t>
            </a:r>
          </a:p>
          <a:p>
            <a:endParaRPr lang="en-US" b="1" i="1" dirty="0"/>
          </a:p>
          <a:p>
            <a:r>
              <a:rPr lang="en-US" b="1" i="1" dirty="0"/>
              <a:t>SOFTWARE Software includes the operating system, utilities, and application </a:t>
            </a:r>
            <a:r>
              <a:rPr lang="en-US" dirty="0"/>
              <a:t>programs. A key threat to software is an attack on availability. Software, especially application software, is often easy to delete. Software can also be altered or damaged to render it useless. Careful software configuration management, which includes making backups of the most recent version of software, can maintain high availability. A more difficult problem to deal with is software modification that results in a program that still functions but that behaves differently than before, which is a threat to integrity/authenticity. Computer viruses and related attacks fall into this category. A final problem is protection against software piracy. Although certain countermeasures are available, by and large the problem of unauthorized copying of software has not been solved.</a:t>
            </a:r>
          </a:p>
          <a:p>
            <a:endParaRPr lang="en-US" b="1" i="1" dirty="0"/>
          </a:p>
          <a:p>
            <a:r>
              <a:rPr lang="en-US" b="1" i="1" dirty="0"/>
              <a:t>DATA Hardware and software security are typically concerns of computing center </a:t>
            </a:r>
            <a:r>
              <a:rPr lang="en-US" dirty="0"/>
              <a:t>professionals or individual concerns of personal computer users. A much more widespread problem is data security, which involves files and other forms of data controlled by individuals, groups, and business organizations. Security concerns with respect to data are broad, encompassing availability, secrecy, and integrity. In the case of availability, the concern is with the destruction of data files, which can occur either accidentally or maliciously.</a:t>
            </a:r>
          </a:p>
          <a:p>
            <a:endParaRPr lang="en-US" dirty="0"/>
          </a:p>
          <a:p>
            <a:r>
              <a:rPr lang="en-US" dirty="0"/>
              <a:t>The obvious concern with secrecy is the unauthorized reading of data files or databases, and this area has been the subject of perhaps more research and effort than any other area of computer security. A less obvious threat to secrecy involves the analysis of data and manifests itself in the use of so-called statistical databases, which provide summary or aggregate information. Presumably, the existence of aggregate information does not threaten the privacy of the individuals involved. However, as the use of statistical databases grows, there is an increasing potential for disclosure of personal information. In essence, characteristics of constituent individuals may be identified through careful analysis. For example, if one table records the aggregate of the incomes of respondents A, B, C, and D and another records the aggregate of the incomes of A, B, C, D, and E, the difference between the two aggregates would be the income of E. This problem is exacerbated by the increasing desire to combine data sets. In many cases, matching several sets of data or consistency at different levels of aggregation requires access to individual units. Thus, the individual units, which are the subject of privacy concerns, are available at various stages in the processing of data sets.</a:t>
            </a:r>
          </a:p>
          <a:p>
            <a:endParaRPr lang="en-US" dirty="0"/>
          </a:p>
          <a:p>
            <a:r>
              <a:rPr lang="en-US" dirty="0"/>
              <a:t>Finally, data integrity is a major concern in most installations. Modifications to data files can have consequences ranging from minor to disastrous. </a:t>
            </a:r>
          </a:p>
        </p:txBody>
      </p:sp>
      <p:sp>
        <p:nvSpPr>
          <p:cNvPr id="4" name="Slide Number Placeholder 3"/>
          <p:cNvSpPr>
            <a:spLocks noGrp="1"/>
          </p:cNvSpPr>
          <p:nvPr>
            <p:ph type="sldNum" sz="quarter" idx="10"/>
          </p:nvPr>
        </p:nvSpPr>
        <p:spPr/>
        <p:txBody>
          <a:bodyPr/>
          <a:lstStyle/>
          <a:p>
            <a:fld id="{F8560DBF-F109-8946-ADF0-EE66B221E988}" type="slidenum">
              <a:rPr lang="en-AU" smtClean="0"/>
              <a:pPr/>
              <a:t>13</a:t>
            </a:fld>
            <a:endParaRPr lang="en-AU" dirty="0"/>
          </a:p>
        </p:txBody>
      </p:sp>
    </p:spTree>
    <p:extLst>
      <p:ext uri="{BB962C8B-B14F-4D97-AF65-F5344CB8AC3E}">
        <p14:creationId xmlns:p14="http://schemas.microsoft.com/office/powerpoint/2010/main" xmlns="" val="6449783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US" b="1" i="1" dirty="0"/>
              <a:t>DATA CONFIDENTIALITY</a:t>
            </a:r>
          </a:p>
          <a:p>
            <a:endParaRPr lang="en-US" b="1" i="1" dirty="0"/>
          </a:p>
          <a:p>
            <a:r>
              <a:rPr lang="en-US" b="1" i="1" dirty="0"/>
              <a:t> In the context of network security, confidentiality</a:t>
            </a:r>
          </a:p>
          <a:p>
            <a:r>
              <a:rPr lang="en-US" dirty="0"/>
              <a:t>is the protection of transmitted data from passive attacks. With respect to </a:t>
            </a:r>
            <a:r>
              <a:rPr lang="en-US" dirty="0" smtClean="0"/>
              <a:t>the content </a:t>
            </a:r>
            <a:r>
              <a:rPr lang="en-US" dirty="0"/>
              <a:t>of a data transmission, several levels of protection can be identified. </a:t>
            </a:r>
            <a:r>
              <a:rPr lang="en-US" dirty="0" smtClean="0"/>
              <a:t>The broadest </a:t>
            </a:r>
            <a:r>
              <a:rPr lang="en-US" dirty="0"/>
              <a:t>service protects all user data transmitted between two users over a </a:t>
            </a:r>
            <a:r>
              <a:rPr lang="en-US" dirty="0" smtClean="0"/>
              <a:t>period of </a:t>
            </a:r>
            <a:r>
              <a:rPr lang="en-US" dirty="0"/>
              <a:t>time. For example, when a TCP connection is set up between two systems</a:t>
            </a:r>
            <a:r>
              <a:rPr lang="en-US" dirty="0" smtClean="0"/>
              <a:t>, this </a:t>
            </a:r>
            <a:r>
              <a:rPr lang="en-US" dirty="0"/>
              <a:t>broad protection prevents the release of any user data transmitted over the</a:t>
            </a:r>
          </a:p>
          <a:p>
            <a:r>
              <a:rPr lang="en-US" dirty="0"/>
              <a:t>TCP connection. Narrower forms of this service can also be defined, </a:t>
            </a:r>
            <a:r>
              <a:rPr lang="en-US" dirty="0" smtClean="0"/>
              <a:t>including the </a:t>
            </a:r>
            <a:r>
              <a:rPr lang="en-US" dirty="0"/>
              <a:t>protection of a single message or even specific fields within a message. </a:t>
            </a:r>
            <a:r>
              <a:rPr lang="en-US" dirty="0" smtClean="0"/>
              <a:t>These refinements </a:t>
            </a:r>
            <a:r>
              <a:rPr lang="en-US" dirty="0"/>
              <a:t>are less useful than the broad approach and may even be more </a:t>
            </a:r>
            <a:r>
              <a:rPr lang="en-US" dirty="0" smtClean="0"/>
              <a:t>complex and </a:t>
            </a:r>
            <a:r>
              <a:rPr lang="en-US" dirty="0"/>
              <a:t>expensive to implement.</a:t>
            </a:r>
          </a:p>
          <a:p>
            <a:endParaRPr lang="en-US" dirty="0"/>
          </a:p>
          <a:p>
            <a:r>
              <a:rPr lang="en-US" dirty="0"/>
              <a:t>The other aspect of confidentiality is the protection of traffic flow </a:t>
            </a:r>
            <a:r>
              <a:rPr lang="en-US" dirty="0" smtClean="0"/>
              <a:t>from analysis</a:t>
            </a:r>
            <a:r>
              <a:rPr lang="en-US" dirty="0"/>
              <a:t>. This requires that an attacker not be able to observe the source </a:t>
            </a:r>
            <a:r>
              <a:rPr lang="en-US" dirty="0" smtClean="0"/>
              <a:t>and destination</a:t>
            </a:r>
            <a:r>
              <a:rPr lang="en-US" dirty="0"/>
              <a:t>, frequency, length, or other characteristics of the traffic on a </a:t>
            </a:r>
            <a:r>
              <a:rPr lang="en-US" dirty="0" smtClean="0"/>
              <a:t>communications facility</a:t>
            </a:r>
            <a:r>
              <a:rPr lang="en-US" dirty="0"/>
              <a:t>.</a:t>
            </a:r>
          </a:p>
        </p:txBody>
      </p:sp>
      <p:sp>
        <p:nvSpPr>
          <p:cNvPr id="4" name="Slide Number Placeholder 3"/>
          <p:cNvSpPr>
            <a:spLocks noGrp="1"/>
          </p:cNvSpPr>
          <p:nvPr>
            <p:ph type="sldNum" sz="quarter" idx="10"/>
          </p:nvPr>
        </p:nvSpPr>
        <p:spPr/>
        <p:txBody>
          <a:bodyPr/>
          <a:lstStyle/>
          <a:p>
            <a:fld id="{F8560DBF-F109-8946-ADF0-EE66B221E988}" type="slidenum">
              <a:rPr lang="en-AU" smtClean="0"/>
              <a:pPr/>
              <a:t>14</a:t>
            </a:fld>
            <a:endParaRPr lang="en-AU" dirty="0"/>
          </a:p>
        </p:txBody>
      </p:sp>
    </p:spTree>
    <p:extLst>
      <p:ext uri="{BB962C8B-B14F-4D97-AF65-F5344CB8AC3E}">
        <p14:creationId xmlns:p14="http://schemas.microsoft.com/office/powerpoint/2010/main" xmlns="" val="3741796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n-US" b="1" i="1" dirty="0"/>
              <a:t>DATA INTEGRITY </a:t>
            </a:r>
          </a:p>
          <a:p>
            <a:endParaRPr lang="en-US" b="1" i="1" dirty="0"/>
          </a:p>
          <a:p>
            <a:r>
              <a:rPr lang="en-US" b="1" i="1" dirty="0"/>
              <a:t>In the context of network security, as with data confidentiality,</a:t>
            </a:r>
          </a:p>
          <a:p>
            <a:r>
              <a:rPr lang="en-US" dirty="0"/>
              <a:t>data integrity can apply to a stream of messages, a single message, or selected fields</a:t>
            </a:r>
          </a:p>
          <a:p>
            <a:r>
              <a:rPr lang="en-US" dirty="0"/>
              <a:t>within a message. Again, the most useful and straightforward approach is total</a:t>
            </a:r>
          </a:p>
          <a:p>
            <a:r>
              <a:rPr lang="en-US" dirty="0"/>
              <a:t>stream protection.</a:t>
            </a:r>
          </a:p>
          <a:p>
            <a:endParaRPr lang="en-US" dirty="0"/>
          </a:p>
          <a:p>
            <a:r>
              <a:rPr lang="en-US" dirty="0"/>
              <a:t>A connection-oriented integrity service, one that deals with a stream</a:t>
            </a:r>
          </a:p>
          <a:p>
            <a:r>
              <a:rPr lang="en-US" dirty="0"/>
              <a:t>of messages, assures that messages are received as sent, with no duplication,</a:t>
            </a:r>
          </a:p>
          <a:p>
            <a:r>
              <a:rPr lang="en-US" dirty="0"/>
              <a:t>insertion, modification, reordering, or replays. The destruction of data is also covered</a:t>
            </a:r>
          </a:p>
          <a:p>
            <a:r>
              <a:rPr lang="en-US" dirty="0"/>
              <a:t>under this service. Thus, the connection-oriented integrity service addresses</a:t>
            </a:r>
          </a:p>
          <a:p>
            <a:r>
              <a:rPr lang="en-US" dirty="0"/>
              <a:t>both message stream modification and denial of service. On the other hand, a</a:t>
            </a:r>
          </a:p>
          <a:p>
            <a:r>
              <a:rPr lang="en-US" dirty="0"/>
              <a:t>connectionless integrity service, one that deals with individual messages without</a:t>
            </a:r>
          </a:p>
          <a:p>
            <a:r>
              <a:rPr lang="en-US" dirty="0"/>
              <a:t>regard to any larger context, generally provides protection against message modification</a:t>
            </a:r>
          </a:p>
          <a:p>
            <a:r>
              <a:rPr lang="en-US" dirty="0"/>
              <a:t>only.</a:t>
            </a:r>
          </a:p>
          <a:p>
            <a:endParaRPr lang="en-US" dirty="0"/>
          </a:p>
          <a:p>
            <a:r>
              <a:rPr lang="en-US" dirty="0"/>
              <a:t>We need to make a distinction between the service with and without recovery.</a:t>
            </a:r>
          </a:p>
          <a:p>
            <a:r>
              <a:rPr lang="en-US" dirty="0"/>
              <a:t>Because the integrity service relates to active attacks, we are concerned with</a:t>
            </a:r>
          </a:p>
          <a:p>
            <a:r>
              <a:rPr lang="en-US" dirty="0"/>
              <a:t>detection rather than prevention. If a violation of integrity is detected, then the</a:t>
            </a:r>
          </a:p>
          <a:p>
            <a:r>
              <a:rPr lang="en-US" dirty="0"/>
              <a:t>service may simply report this violation, and some other portion of software or</a:t>
            </a:r>
          </a:p>
          <a:p>
            <a:r>
              <a:rPr lang="en-US" dirty="0"/>
              <a:t>human intervention is required to recover from the violation. Alternatively, there</a:t>
            </a:r>
          </a:p>
          <a:p>
            <a:r>
              <a:rPr lang="en-US" dirty="0"/>
              <a:t>are mechanisms available to recover from the loss of integrity of data, as we will</a:t>
            </a:r>
          </a:p>
          <a:p>
            <a:r>
              <a:rPr lang="en-US" dirty="0"/>
              <a:t>review subsequently. The incorporation of automated recovery mechanisms is, in</a:t>
            </a:r>
          </a:p>
          <a:p>
            <a:r>
              <a:rPr lang="en-US" dirty="0"/>
              <a:t>general, the more attractive alternative.</a:t>
            </a:r>
          </a:p>
        </p:txBody>
      </p:sp>
      <p:sp>
        <p:nvSpPr>
          <p:cNvPr id="4" name="Slide Number Placeholder 3"/>
          <p:cNvSpPr>
            <a:spLocks noGrp="1"/>
          </p:cNvSpPr>
          <p:nvPr>
            <p:ph type="sldNum" sz="quarter" idx="10"/>
          </p:nvPr>
        </p:nvSpPr>
        <p:spPr/>
        <p:txBody>
          <a:bodyPr/>
          <a:lstStyle/>
          <a:p>
            <a:fld id="{F8560DBF-F109-8946-ADF0-EE66B221E988}" type="slidenum">
              <a:rPr lang="en-AU" smtClean="0"/>
              <a:pPr/>
              <a:t>15</a:t>
            </a:fld>
            <a:endParaRPr lang="en-AU" dirty="0"/>
          </a:p>
        </p:txBody>
      </p:sp>
    </p:spTree>
    <p:extLst>
      <p:ext uri="{BB962C8B-B14F-4D97-AF65-F5344CB8AC3E}">
        <p14:creationId xmlns:p14="http://schemas.microsoft.com/office/powerpoint/2010/main" xmlns="" val="23941645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US" b="1" i="1" dirty="0"/>
              <a:t>AVAILABILITY </a:t>
            </a:r>
          </a:p>
          <a:p>
            <a:endParaRPr lang="en-US" b="1" i="1" dirty="0"/>
          </a:p>
          <a:p>
            <a:r>
              <a:rPr lang="en-US" b="1" i="1" dirty="0"/>
              <a:t>Both X.800 and RFC 2828 define availability to be the property</a:t>
            </a:r>
          </a:p>
          <a:p>
            <a:r>
              <a:rPr lang="en-US" dirty="0"/>
              <a:t>of a system or a system resource being accessible and usable upon demand by an</a:t>
            </a:r>
          </a:p>
          <a:p>
            <a:r>
              <a:rPr lang="en-US" dirty="0"/>
              <a:t>authorized system entity, according to performance specifications for the system (i.e.,</a:t>
            </a:r>
          </a:p>
          <a:p>
            <a:r>
              <a:rPr lang="en-US" dirty="0"/>
              <a:t>a system is available if it provides services according to the system design whenever</a:t>
            </a:r>
          </a:p>
          <a:p>
            <a:r>
              <a:rPr lang="en-US" dirty="0"/>
              <a:t>users request them). A variety of attacks can result in the loss of or reduction in</a:t>
            </a:r>
          </a:p>
          <a:p>
            <a:r>
              <a:rPr lang="en-US" dirty="0"/>
              <a:t>availability. Some of these attacks are amenable to automated countermeasures,</a:t>
            </a:r>
          </a:p>
          <a:p>
            <a:r>
              <a:rPr lang="en-US" dirty="0"/>
              <a:t>such as authentication and encryption, whereas others require a physical action to</a:t>
            </a:r>
          </a:p>
          <a:p>
            <a:r>
              <a:rPr lang="en-US" dirty="0"/>
              <a:t>prevent or recover from loss of availability.</a:t>
            </a:r>
          </a:p>
          <a:p>
            <a:endParaRPr lang="en-US" dirty="0"/>
          </a:p>
          <a:p>
            <a:r>
              <a:rPr lang="en-US" dirty="0"/>
              <a:t>X.800 treats availability as a property to be associated with various security</a:t>
            </a:r>
          </a:p>
          <a:p>
            <a:r>
              <a:rPr lang="en-US" dirty="0"/>
              <a:t>services. X.805, </a:t>
            </a:r>
            <a:r>
              <a:rPr lang="en-US" i="1" dirty="0"/>
              <a:t>Security Architecture for Systems Providing End-to-End</a:t>
            </a:r>
          </a:p>
          <a:p>
            <a:r>
              <a:rPr lang="en-US" i="1" dirty="0"/>
              <a:t>Communications , refers specifically to an availability service. An availability service</a:t>
            </a:r>
          </a:p>
          <a:p>
            <a:r>
              <a:rPr lang="en-US" dirty="0"/>
              <a:t>is one that protects a system to ensure its availability. This service addresses the</a:t>
            </a:r>
          </a:p>
          <a:p>
            <a:r>
              <a:rPr lang="en-US" dirty="0"/>
              <a:t>security concerns raised by denial-of-service attacks. It depends on proper management</a:t>
            </a:r>
          </a:p>
          <a:p>
            <a:r>
              <a:rPr lang="en-US" dirty="0"/>
              <a:t>and control of system resources and thus depends on access control service</a:t>
            </a:r>
          </a:p>
          <a:p>
            <a:r>
              <a:rPr lang="en-US" dirty="0"/>
              <a:t>and other security services.</a:t>
            </a:r>
          </a:p>
        </p:txBody>
      </p:sp>
      <p:sp>
        <p:nvSpPr>
          <p:cNvPr id="4" name="Slide Number Placeholder 3"/>
          <p:cNvSpPr>
            <a:spLocks noGrp="1"/>
          </p:cNvSpPr>
          <p:nvPr>
            <p:ph type="sldNum" sz="quarter" idx="10"/>
          </p:nvPr>
        </p:nvSpPr>
        <p:spPr/>
        <p:txBody>
          <a:bodyPr/>
          <a:lstStyle/>
          <a:p>
            <a:fld id="{F8560DBF-F109-8946-ADF0-EE66B221E988}" type="slidenum">
              <a:rPr lang="en-AU" smtClean="0"/>
              <a:pPr/>
              <a:t>16</a:t>
            </a:fld>
            <a:endParaRPr lang="en-AU" dirty="0"/>
          </a:p>
        </p:txBody>
      </p:sp>
    </p:spTree>
    <p:extLst>
      <p:ext uri="{BB962C8B-B14F-4D97-AF65-F5344CB8AC3E}">
        <p14:creationId xmlns:p14="http://schemas.microsoft.com/office/powerpoint/2010/main" xmlns="" val="22080933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10000"/>
          </a:bodyPr>
          <a:lstStyle/>
          <a:p>
            <a:r>
              <a:rPr lang="en-US" dirty="0"/>
              <a:t>Security implementation involves four complementary courses of action:</a:t>
            </a:r>
          </a:p>
          <a:p>
            <a:endParaRPr lang="en-US" dirty="0"/>
          </a:p>
          <a:p>
            <a:r>
              <a:rPr lang="en-US" dirty="0"/>
              <a:t>• </a:t>
            </a:r>
            <a:r>
              <a:rPr lang="en-US" b="1" dirty="0"/>
              <a:t>Prevention: An ideal security scheme is one in which no attack is successful.</a:t>
            </a:r>
          </a:p>
          <a:p>
            <a:r>
              <a:rPr lang="en-US" dirty="0"/>
              <a:t>Although this is not practical in all cases, there is a wide range of threats </a:t>
            </a:r>
            <a:r>
              <a:rPr lang="en-US" dirty="0" smtClean="0"/>
              <a:t>in </a:t>
            </a:r>
          </a:p>
          <a:p>
            <a:r>
              <a:rPr lang="en-US" dirty="0" smtClean="0"/>
              <a:t>which prevention is a reasonable goal. For example, consider the transmission</a:t>
            </a:r>
          </a:p>
          <a:p>
            <a:r>
              <a:rPr lang="en-US" dirty="0" smtClean="0"/>
              <a:t>of </a:t>
            </a:r>
            <a:r>
              <a:rPr lang="en-US" dirty="0"/>
              <a:t>encrypted data. If a secure encryption algorithm is used, and if measures</a:t>
            </a:r>
          </a:p>
          <a:p>
            <a:r>
              <a:rPr lang="en-US" dirty="0"/>
              <a:t>are in place to prevent unauthorized access to encryption keys, then attacks on</a:t>
            </a:r>
          </a:p>
          <a:p>
            <a:r>
              <a:rPr lang="en-US" dirty="0"/>
              <a:t>confidentiality of the transmitted data will be prevented.</a:t>
            </a:r>
          </a:p>
          <a:p>
            <a:endParaRPr lang="en-US" dirty="0"/>
          </a:p>
          <a:p>
            <a:r>
              <a:rPr lang="en-US" dirty="0"/>
              <a:t>• </a:t>
            </a:r>
            <a:r>
              <a:rPr lang="en-US" b="1" dirty="0"/>
              <a:t>Detection: In a number of cases, absolute protection is not feasible, but it is</a:t>
            </a:r>
          </a:p>
          <a:p>
            <a:r>
              <a:rPr lang="en-US" dirty="0"/>
              <a:t>practical to detect security attacks. For example, there are intrusion detection</a:t>
            </a:r>
          </a:p>
          <a:p>
            <a:r>
              <a:rPr lang="en-US" dirty="0"/>
              <a:t>systems designed to detect the presence of unauthorized individuals logged</a:t>
            </a:r>
          </a:p>
          <a:p>
            <a:r>
              <a:rPr lang="en-US" dirty="0"/>
              <a:t>onto a system. Another example is detection of a denial of service attack, in</a:t>
            </a:r>
          </a:p>
          <a:p>
            <a:r>
              <a:rPr lang="en-US" dirty="0"/>
              <a:t>which communications or processing resources are consumed so that they are</a:t>
            </a:r>
          </a:p>
          <a:p>
            <a:r>
              <a:rPr lang="en-US" dirty="0"/>
              <a:t>unavailable to legitimate users.</a:t>
            </a:r>
          </a:p>
          <a:p>
            <a:endParaRPr lang="en-US" dirty="0"/>
          </a:p>
          <a:p>
            <a:r>
              <a:rPr lang="en-US" dirty="0"/>
              <a:t>• </a:t>
            </a:r>
            <a:r>
              <a:rPr lang="en-US" b="1" dirty="0"/>
              <a:t>Response: If security mechanisms detect an ongoing attack, such as a denial of</a:t>
            </a:r>
          </a:p>
          <a:p>
            <a:r>
              <a:rPr lang="en-US" dirty="0"/>
              <a:t>service attack, the system may be able to respond in such a way as to halt </a:t>
            </a:r>
            <a:r>
              <a:rPr lang="en-US" dirty="0" smtClean="0"/>
              <a:t>the attack </a:t>
            </a:r>
            <a:r>
              <a:rPr lang="en-US" dirty="0"/>
              <a:t>and prevent further damage.</a:t>
            </a:r>
          </a:p>
          <a:p>
            <a:endParaRPr lang="en-US" dirty="0"/>
          </a:p>
          <a:p>
            <a:r>
              <a:rPr lang="en-US" dirty="0"/>
              <a:t>• </a:t>
            </a:r>
            <a:r>
              <a:rPr lang="en-US" b="1" dirty="0"/>
              <a:t>Recovery: An example of recovery is the use of backup systems, so that if data</a:t>
            </a:r>
          </a:p>
          <a:p>
            <a:r>
              <a:rPr lang="en-US" dirty="0"/>
              <a:t>integrity is compromised, a prior, correct copy of the data can be reloaded.</a:t>
            </a:r>
          </a:p>
        </p:txBody>
      </p:sp>
      <p:sp>
        <p:nvSpPr>
          <p:cNvPr id="4" name="Slide Number Placeholder 3"/>
          <p:cNvSpPr>
            <a:spLocks noGrp="1"/>
          </p:cNvSpPr>
          <p:nvPr>
            <p:ph type="sldNum" sz="quarter" idx="10"/>
          </p:nvPr>
        </p:nvSpPr>
        <p:spPr/>
        <p:txBody>
          <a:bodyPr/>
          <a:lstStyle/>
          <a:p>
            <a:fld id="{F8560DBF-F109-8946-ADF0-EE66B221E988}" type="slidenum">
              <a:rPr lang="en-AU" smtClean="0"/>
              <a:pPr/>
              <a:t>17</a:t>
            </a:fld>
            <a:endParaRPr lang="en-AU" dirty="0"/>
          </a:p>
        </p:txBody>
      </p:sp>
    </p:spTree>
    <p:extLst>
      <p:ext uri="{BB962C8B-B14F-4D97-AF65-F5344CB8AC3E}">
        <p14:creationId xmlns:p14="http://schemas.microsoft.com/office/powerpoint/2010/main" xmlns="" val="41879133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1031"/>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9182">
              <a:defRPr sz="2400">
                <a:solidFill>
                  <a:schemeClr val="tx1"/>
                </a:solidFill>
                <a:latin typeface="Times New Roman" pitchFamily="18" charset="0"/>
              </a:defRPr>
            </a:lvl1pPr>
            <a:lvl2pPr marL="748785" indent="-287994" defTabSz="939182">
              <a:defRPr sz="2400">
                <a:solidFill>
                  <a:schemeClr val="tx1"/>
                </a:solidFill>
                <a:latin typeface="Times New Roman" pitchFamily="18" charset="0"/>
              </a:defRPr>
            </a:lvl2pPr>
            <a:lvl3pPr marL="1151977" indent="-230395" defTabSz="939182">
              <a:defRPr sz="2400">
                <a:solidFill>
                  <a:schemeClr val="tx1"/>
                </a:solidFill>
                <a:latin typeface="Times New Roman" pitchFamily="18" charset="0"/>
              </a:defRPr>
            </a:lvl3pPr>
            <a:lvl4pPr marL="1612768" indent="-230395" defTabSz="939182">
              <a:defRPr sz="2400">
                <a:solidFill>
                  <a:schemeClr val="tx1"/>
                </a:solidFill>
                <a:latin typeface="Times New Roman" pitchFamily="18" charset="0"/>
              </a:defRPr>
            </a:lvl4pPr>
            <a:lvl5pPr marL="2073558" indent="-230395" defTabSz="939182">
              <a:defRPr sz="2400">
                <a:solidFill>
                  <a:schemeClr val="tx1"/>
                </a:solidFill>
                <a:latin typeface="Times New Roman" pitchFamily="18" charset="0"/>
              </a:defRPr>
            </a:lvl5pPr>
            <a:lvl6pPr marL="2534349" indent="-230395" defTabSz="939182" eaLnBrk="0" fontAlgn="base" hangingPunct="0">
              <a:spcBef>
                <a:spcPct val="0"/>
              </a:spcBef>
              <a:spcAft>
                <a:spcPct val="0"/>
              </a:spcAft>
              <a:defRPr sz="2400">
                <a:solidFill>
                  <a:schemeClr val="tx1"/>
                </a:solidFill>
                <a:latin typeface="Times New Roman" pitchFamily="18" charset="0"/>
              </a:defRPr>
            </a:lvl6pPr>
            <a:lvl7pPr marL="2995140" indent="-230395" defTabSz="939182" eaLnBrk="0" fontAlgn="base" hangingPunct="0">
              <a:spcBef>
                <a:spcPct val="0"/>
              </a:spcBef>
              <a:spcAft>
                <a:spcPct val="0"/>
              </a:spcAft>
              <a:defRPr sz="2400">
                <a:solidFill>
                  <a:schemeClr val="tx1"/>
                </a:solidFill>
                <a:latin typeface="Times New Roman" pitchFamily="18" charset="0"/>
              </a:defRPr>
            </a:lvl7pPr>
            <a:lvl8pPr marL="3455930" indent="-230395" defTabSz="939182" eaLnBrk="0" fontAlgn="base" hangingPunct="0">
              <a:spcBef>
                <a:spcPct val="0"/>
              </a:spcBef>
              <a:spcAft>
                <a:spcPct val="0"/>
              </a:spcAft>
              <a:defRPr sz="2400">
                <a:solidFill>
                  <a:schemeClr val="tx1"/>
                </a:solidFill>
                <a:latin typeface="Times New Roman" pitchFamily="18" charset="0"/>
              </a:defRPr>
            </a:lvl8pPr>
            <a:lvl9pPr marL="3916722" indent="-230395" defTabSz="939182" eaLnBrk="0" fontAlgn="base" hangingPunct="0">
              <a:spcBef>
                <a:spcPct val="0"/>
              </a:spcBef>
              <a:spcAft>
                <a:spcPct val="0"/>
              </a:spcAft>
              <a:defRPr sz="2400">
                <a:solidFill>
                  <a:schemeClr val="tx1"/>
                </a:solidFill>
                <a:latin typeface="Times New Roman" pitchFamily="18" charset="0"/>
              </a:defRPr>
            </a:lvl9pPr>
          </a:lstStyle>
          <a:p>
            <a:fld id="{1F247138-ECFB-4B99-9F99-4BD621A1B13B}" type="slidenum">
              <a:rPr lang="en-AU" sz="1300">
                <a:ea typeface="msgothic"/>
                <a:cs typeface="msgothic"/>
              </a:rPr>
              <a:pPr/>
              <a:t>18</a:t>
            </a:fld>
            <a:endParaRPr lang="en-AU" sz="1300" dirty="0">
              <a:ea typeface="msgothic"/>
              <a:cs typeface="msgothic"/>
            </a:endParaRPr>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sz="1300" b="1" dirty="0">
                <a:latin typeface="Arial" pitchFamily="-107" charset="0"/>
              </a:rPr>
              <a:t>Security Mechanisms</a:t>
            </a:r>
          </a:p>
          <a:p>
            <a:endParaRPr lang="en-US" sz="1300" dirty="0">
              <a:latin typeface="Arial" pitchFamily="-107" charset="0"/>
            </a:endParaRPr>
          </a:p>
          <a:p>
            <a:r>
              <a:rPr lang="en-US" sz="1300" dirty="0">
                <a:latin typeface="Arial" pitchFamily="-107" charset="0"/>
              </a:rPr>
              <a:t>Table 1.6 lists the security mechanisms defined in X.800. The mechanisms are</a:t>
            </a:r>
          </a:p>
          <a:p>
            <a:r>
              <a:rPr lang="en-US" sz="1300" dirty="0">
                <a:latin typeface="Arial" pitchFamily="-107" charset="0"/>
              </a:rPr>
              <a:t>divided into those that are implemented in a specific protocol layer, such as TCP</a:t>
            </a:r>
          </a:p>
          <a:p>
            <a:r>
              <a:rPr lang="en-US" sz="1300" dirty="0">
                <a:latin typeface="Arial" pitchFamily="-107" charset="0"/>
              </a:rPr>
              <a:t>or an application-layer protocol, and those that are not specific to any particular</a:t>
            </a:r>
          </a:p>
          <a:p>
            <a:r>
              <a:rPr lang="en-US" sz="1300" dirty="0">
                <a:latin typeface="Arial" pitchFamily="-107" charset="0"/>
              </a:rPr>
              <a:t>protocol layer or security service. These mechanisms will be covered in the appropriate</a:t>
            </a:r>
          </a:p>
          <a:p>
            <a:r>
              <a:rPr lang="en-US" sz="1300" dirty="0">
                <a:latin typeface="Arial" pitchFamily="-107" charset="0"/>
              </a:rPr>
              <a:t>places in the book and so we do not elaborate now, except to comment on the</a:t>
            </a:r>
          </a:p>
          <a:p>
            <a:r>
              <a:rPr lang="en-US" sz="1300" dirty="0">
                <a:latin typeface="Arial" pitchFamily="-107" charset="0"/>
              </a:rPr>
              <a:t>definition of </a:t>
            </a:r>
            <a:r>
              <a:rPr lang="en-US" sz="1300" dirty="0" err="1">
                <a:latin typeface="Arial" pitchFamily="-107" charset="0"/>
              </a:rPr>
              <a:t>encipherment</a:t>
            </a:r>
            <a:r>
              <a:rPr lang="en-US" sz="1300" dirty="0">
                <a:latin typeface="Arial" pitchFamily="-107" charset="0"/>
              </a:rPr>
              <a:t>. X.800 distinguishes between reversible </a:t>
            </a:r>
            <a:r>
              <a:rPr lang="en-US" sz="1300" dirty="0" err="1">
                <a:latin typeface="Arial" pitchFamily="-107" charset="0"/>
              </a:rPr>
              <a:t>encipherment</a:t>
            </a:r>
            <a:endParaRPr lang="en-US" sz="1300" dirty="0">
              <a:latin typeface="Arial" pitchFamily="-107" charset="0"/>
            </a:endParaRPr>
          </a:p>
          <a:p>
            <a:r>
              <a:rPr lang="en-US" sz="1300" dirty="0">
                <a:latin typeface="Arial" pitchFamily="-107" charset="0"/>
              </a:rPr>
              <a:t>mechanisms and irreversible </a:t>
            </a:r>
            <a:r>
              <a:rPr lang="en-US" sz="1300" dirty="0" err="1">
                <a:latin typeface="Arial" pitchFamily="-107" charset="0"/>
              </a:rPr>
              <a:t>encipherment</a:t>
            </a:r>
            <a:r>
              <a:rPr lang="en-US" sz="1300" dirty="0">
                <a:latin typeface="Arial" pitchFamily="-107" charset="0"/>
              </a:rPr>
              <a:t> mechanisms. A reversible </a:t>
            </a:r>
            <a:r>
              <a:rPr lang="en-US" sz="1300" dirty="0" err="1">
                <a:latin typeface="Arial" pitchFamily="-107" charset="0"/>
              </a:rPr>
              <a:t>encipherment</a:t>
            </a:r>
            <a:endParaRPr lang="en-US" sz="1300" dirty="0">
              <a:latin typeface="Arial" pitchFamily="-107" charset="0"/>
            </a:endParaRPr>
          </a:p>
          <a:p>
            <a:r>
              <a:rPr lang="en-US" sz="1300" dirty="0">
                <a:latin typeface="Arial" pitchFamily="-107" charset="0"/>
              </a:rPr>
              <a:t>mechanism is an encryption algorithm that allows data to be encrypted and subsequently</a:t>
            </a:r>
          </a:p>
          <a:p>
            <a:r>
              <a:rPr lang="en-US" sz="1300" dirty="0">
                <a:latin typeface="Arial" pitchFamily="-107" charset="0"/>
              </a:rPr>
              <a:t>decrypted. Irreversible </a:t>
            </a:r>
            <a:r>
              <a:rPr lang="en-US" sz="1300" dirty="0" err="1">
                <a:latin typeface="Arial" pitchFamily="-107" charset="0"/>
              </a:rPr>
              <a:t>encipherment</a:t>
            </a:r>
            <a:r>
              <a:rPr lang="en-US" sz="1300" dirty="0">
                <a:latin typeface="Arial" pitchFamily="-107" charset="0"/>
              </a:rPr>
              <a:t> mechanisms include hash algorithms</a:t>
            </a:r>
          </a:p>
          <a:p>
            <a:r>
              <a:rPr lang="en-US" sz="1300" dirty="0">
                <a:latin typeface="Arial" pitchFamily="-107" charset="0"/>
              </a:rPr>
              <a:t>and message authentication codes, which are used in digital signature and message</a:t>
            </a:r>
          </a:p>
          <a:p>
            <a:r>
              <a:rPr lang="en-US" sz="1300" dirty="0">
                <a:latin typeface="Arial" pitchFamily="-107" charset="0"/>
              </a:rPr>
              <a:t>authentication applications.</a:t>
            </a:r>
            <a:endParaRPr lang="en-US" dirty="0"/>
          </a:p>
        </p:txBody>
      </p:sp>
    </p:spTree>
    <p:extLst>
      <p:ext uri="{BB962C8B-B14F-4D97-AF65-F5344CB8AC3E}">
        <p14:creationId xmlns:p14="http://schemas.microsoft.com/office/powerpoint/2010/main" xmlns="" val="30417485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9D39426-7662-CB4C-8824-EFF6FB89C05D}" type="slidenum">
              <a:rPr lang="en-AU"/>
              <a:pPr/>
              <a:t>2</a:t>
            </a:fld>
            <a:endParaRPr lang="en-AU" dirty="0"/>
          </a:p>
        </p:txBody>
      </p:sp>
      <p:sp>
        <p:nvSpPr>
          <p:cNvPr id="207874" name="Rectangle 2"/>
          <p:cNvSpPr>
            <a:spLocks noGrp="1" noRot="1" noChangeAspect="1" noChangeArrowheads="1" noTextEdit="1"/>
          </p:cNvSpPr>
          <p:nvPr>
            <p:ph type="sldImg"/>
          </p:nvPr>
        </p:nvSpPr>
        <p:spPr>
          <a:ln/>
        </p:spPr>
      </p:sp>
      <p:sp>
        <p:nvSpPr>
          <p:cNvPr id="207875" name="Rectangle 3"/>
          <p:cNvSpPr>
            <a:spLocks noGrp="1" noChangeArrowheads="1"/>
          </p:cNvSpPr>
          <p:nvPr>
            <p:ph type="body" idx="1"/>
          </p:nvPr>
        </p:nvSpPr>
        <p:spPr/>
        <p:txBody>
          <a:bodyPr/>
          <a:lstStyle/>
          <a:p>
            <a:r>
              <a:rPr lang="en-US" dirty="0"/>
              <a:t>The NIST Computer Security Handbook [NIST95] defines the term </a:t>
            </a:r>
            <a:r>
              <a:rPr lang="en-US" i="1" dirty="0"/>
              <a:t>computer security </a:t>
            </a:r>
            <a:r>
              <a:rPr lang="en-US" dirty="0"/>
              <a:t>as follows:</a:t>
            </a:r>
          </a:p>
          <a:p>
            <a:endParaRPr lang="en-US" dirty="0"/>
          </a:p>
          <a:p>
            <a:r>
              <a:rPr lang="en-US" b="1" dirty="0"/>
              <a:t>Computer Security: The protection afforded to an automated information </a:t>
            </a:r>
            <a:r>
              <a:rPr lang="en-US" dirty="0"/>
              <a:t>system in order to attain the applicable objectives of preserving the integrity, availability, and confidentiality of information system resources (includes hardware, software, firmware, information/data, and telecommunications). </a:t>
            </a:r>
          </a:p>
          <a:p>
            <a:endParaRPr lang="en-US" dirty="0"/>
          </a:p>
          <a:p>
            <a:r>
              <a:rPr lang="en-US" dirty="0"/>
              <a:t>This definition introduces three key objectives that are at the heart of computer security:</a:t>
            </a:r>
          </a:p>
          <a:p>
            <a:endParaRPr lang="en-US" dirty="0"/>
          </a:p>
          <a:p>
            <a:r>
              <a:rPr lang="en-US" dirty="0"/>
              <a:t>• </a:t>
            </a:r>
            <a:r>
              <a:rPr lang="en-US" b="1" dirty="0"/>
              <a:t>Confidentiality: This term covers two related concepts:</a:t>
            </a:r>
          </a:p>
          <a:p>
            <a:endParaRPr lang="en-US" b="1" dirty="0"/>
          </a:p>
          <a:p>
            <a:r>
              <a:rPr lang="en-US" dirty="0"/>
              <a:t>— </a:t>
            </a:r>
            <a:r>
              <a:rPr lang="en-US" b="1" dirty="0"/>
              <a:t>Data confidentiality : 1 Assures that private or confidential information is</a:t>
            </a:r>
          </a:p>
          <a:p>
            <a:r>
              <a:rPr lang="en-US" dirty="0"/>
              <a:t>not made available or disclosed to unauthorized individuals.</a:t>
            </a:r>
          </a:p>
          <a:p>
            <a:endParaRPr lang="en-US" dirty="0"/>
          </a:p>
          <a:p>
            <a:r>
              <a:rPr lang="en-US" dirty="0"/>
              <a:t>— </a:t>
            </a:r>
            <a:r>
              <a:rPr lang="en-US" b="1" dirty="0"/>
              <a:t>Privacy : Assures that individuals control or influence what information</a:t>
            </a:r>
          </a:p>
          <a:p>
            <a:r>
              <a:rPr lang="en-US" dirty="0"/>
              <a:t>related to them may be collected and stored and by whom and to whom</a:t>
            </a:r>
          </a:p>
          <a:p>
            <a:r>
              <a:rPr lang="en-US" dirty="0"/>
              <a:t>that information may be disclosed.</a:t>
            </a:r>
          </a:p>
          <a:p>
            <a:endParaRPr lang="en-US" dirty="0"/>
          </a:p>
          <a:p>
            <a:r>
              <a:rPr lang="en-US" dirty="0"/>
              <a:t>• </a:t>
            </a:r>
            <a:r>
              <a:rPr lang="en-US" b="1" dirty="0"/>
              <a:t>Integrity: This term covers two related concepts:</a:t>
            </a:r>
          </a:p>
          <a:p>
            <a:endParaRPr lang="en-US" b="1" dirty="0"/>
          </a:p>
          <a:p>
            <a:r>
              <a:rPr lang="en-US" dirty="0"/>
              <a:t>— </a:t>
            </a:r>
            <a:r>
              <a:rPr lang="en-US" b="1" dirty="0"/>
              <a:t>Data integrity : Assures that information and programs are changed only</a:t>
            </a:r>
          </a:p>
          <a:p>
            <a:r>
              <a:rPr lang="en-US" dirty="0"/>
              <a:t>in a specified and authorized manner.</a:t>
            </a:r>
          </a:p>
          <a:p>
            <a:endParaRPr lang="en-US" dirty="0"/>
          </a:p>
          <a:p>
            <a:r>
              <a:rPr lang="en-US" dirty="0"/>
              <a:t>— </a:t>
            </a:r>
            <a:r>
              <a:rPr lang="en-US" b="1" dirty="0"/>
              <a:t>System integrity : Assures that a system performs its intended function in</a:t>
            </a:r>
          </a:p>
          <a:p>
            <a:r>
              <a:rPr lang="en-US" dirty="0"/>
              <a:t>an unimpaired manner, free from deliberate or inadvertent unauthorized</a:t>
            </a:r>
          </a:p>
          <a:p>
            <a:r>
              <a:rPr lang="en-US" dirty="0"/>
              <a:t>manipulation of the system.</a:t>
            </a:r>
          </a:p>
          <a:p>
            <a:endParaRPr lang="en-US" dirty="0"/>
          </a:p>
          <a:p>
            <a:r>
              <a:rPr lang="en-US" dirty="0"/>
              <a:t>• </a:t>
            </a:r>
            <a:r>
              <a:rPr lang="en-US" b="1" dirty="0"/>
              <a:t>Availability: Assures that systems work promptly and service is not denied to</a:t>
            </a:r>
          </a:p>
          <a:p>
            <a:r>
              <a:rPr lang="en-US" dirty="0"/>
              <a:t>authorized users.</a:t>
            </a:r>
            <a:endParaRPr lang="en-US" dirty="0">
              <a:latin typeface="Times New Roman" pitchFamily="-107" charset="0"/>
            </a:endParaRPr>
          </a:p>
        </p:txBody>
      </p:sp>
    </p:spTree>
    <p:extLst>
      <p:ext uri="{BB962C8B-B14F-4D97-AF65-F5344CB8AC3E}">
        <p14:creationId xmlns:p14="http://schemas.microsoft.com/office/powerpoint/2010/main" xmlns="" val="27559788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F2BA7E3-9315-504F-ADB4-77D054D71CB3}" type="slidenum">
              <a:rPr lang="en-AU"/>
              <a:pPr/>
              <a:t>3</a:t>
            </a:fld>
            <a:endParaRPr lang="en-AU" dirty="0"/>
          </a:p>
        </p:txBody>
      </p:sp>
      <p:sp>
        <p:nvSpPr>
          <p:cNvPr id="209922" name="Rectangle 2"/>
          <p:cNvSpPr>
            <a:spLocks noGrp="1" noRot="1" noChangeAspect="1" noChangeArrowheads="1" noTextEdit="1"/>
          </p:cNvSpPr>
          <p:nvPr>
            <p:ph type="sldImg"/>
          </p:nvPr>
        </p:nvSpPr>
        <p:spPr>
          <a:ln/>
        </p:spPr>
      </p:sp>
      <p:sp>
        <p:nvSpPr>
          <p:cNvPr id="209923" name="Rectangle 3"/>
          <p:cNvSpPr>
            <a:spLocks noGrp="1" noChangeArrowheads="1"/>
          </p:cNvSpPr>
          <p:nvPr>
            <p:ph type="body" idx="1"/>
          </p:nvPr>
        </p:nvSpPr>
        <p:spPr/>
        <p:txBody>
          <a:bodyPr/>
          <a:lstStyle/>
          <a:p>
            <a:endParaRPr lang="en-US" sz="1300" dirty="0">
              <a:latin typeface="Arial" pitchFamily="-107" charset="0"/>
            </a:endParaRPr>
          </a:p>
        </p:txBody>
      </p:sp>
    </p:spTree>
    <p:extLst>
      <p:ext uri="{BB962C8B-B14F-4D97-AF65-F5344CB8AC3E}">
        <p14:creationId xmlns:p14="http://schemas.microsoft.com/office/powerpoint/2010/main" xmlns="" val="13031976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r>
              <a:rPr lang="en-US" dirty="0"/>
              <a:t>FIPS PUB 199</a:t>
            </a:r>
          </a:p>
          <a:p>
            <a:r>
              <a:rPr lang="en-US" dirty="0"/>
              <a:t>provides a useful characterization of these three objectives in terms of requirements and the definition of a loss of security in each category:</a:t>
            </a:r>
          </a:p>
          <a:p>
            <a:endParaRPr lang="en-US" dirty="0"/>
          </a:p>
          <a:p>
            <a:r>
              <a:rPr lang="en-US" dirty="0"/>
              <a:t>• </a:t>
            </a:r>
            <a:r>
              <a:rPr lang="en-US" b="1" dirty="0"/>
              <a:t>Confidentiality: Preserving authorized restrictions on information access </a:t>
            </a:r>
            <a:r>
              <a:rPr lang="en-US" dirty="0"/>
              <a:t>and disclosure, including means for protecting personal privacy and proprietary information. A loss of confidentiality is the unauthorized disclosure of</a:t>
            </a:r>
          </a:p>
          <a:p>
            <a:r>
              <a:rPr lang="en-US" dirty="0"/>
              <a:t>information.</a:t>
            </a:r>
          </a:p>
          <a:p>
            <a:endParaRPr lang="en-US" dirty="0"/>
          </a:p>
          <a:p>
            <a:r>
              <a:rPr lang="en-US" dirty="0"/>
              <a:t>• </a:t>
            </a:r>
            <a:r>
              <a:rPr lang="en-US" b="1" dirty="0"/>
              <a:t>Integrity: Guarding against improper information modification or destruction, </a:t>
            </a:r>
            <a:r>
              <a:rPr lang="en-US" dirty="0"/>
              <a:t>including ensuring information non-repudiation and authenticity. A loss of integrity is the unauthorized modification or destruction of information.</a:t>
            </a:r>
          </a:p>
          <a:p>
            <a:endParaRPr lang="en-US" dirty="0"/>
          </a:p>
          <a:p>
            <a:r>
              <a:rPr lang="en-US" dirty="0"/>
              <a:t>• </a:t>
            </a:r>
            <a:r>
              <a:rPr lang="en-US" b="1" dirty="0"/>
              <a:t>Availability: Ensuring timely and reliable access to and use of information. </a:t>
            </a:r>
            <a:r>
              <a:rPr lang="en-US" dirty="0"/>
              <a:t>A loss of availability is the disruption of access to or use of information or an information system.</a:t>
            </a:r>
          </a:p>
          <a:p>
            <a:endParaRPr lang="en-US" dirty="0" smtClean="0">
              <a:latin typeface="Times New Roman" pitchFamily="-107" charset="0"/>
            </a:endParaRPr>
          </a:p>
          <a:p>
            <a:r>
              <a:rPr lang="en-US" dirty="0"/>
              <a:t>Although the use of the CIA triad to define security objectives is well established, some in the security field feel that additional concepts are needed to present a complete picture. Two of the most commonly mentioned are as follows:</a:t>
            </a:r>
          </a:p>
          <a:p>
            <a:endParaRPr lang="en-US" dirty="0"/>
          </a:p>
          <a:p>
            <a:r>
              <a:rPr lang="en-US" dirty="0"/>
              <a:t>• </a:t>
            </a:r>
            <a:r>
              <a:rPr lang="en-US" b="1" dirty="0"/>
              <a:t>Authenticity: The property of being genuine and being able to be verified and </a:t>
            </a:r>
            <a:r>
              <a:rPr lang="en-US" dirty="0"/>
              <a:t>trusted; confidence in the validity of a transmission, a message, or message originator. This means verifying that users are who they say they are and that each input arriving at the system came from a trusted source.</a:t>
            </a:r>
          </a:p>
          <a:p>
            <a:endParaRPr lang="en-US" dirty="0"/>
          </a:p>
          <a:p>
            <a:r>
              <a:rPr lang="en-US" dirty="0"/>
              <a:t>• </a:t>
            </a:r>
            <a:r>
              <a:rPr lang="en-US" b="1" dirty="0"/>
              <a:t>Accountability: The security goal that generates the requirement for actions </a:t>
            </a:r>
            <a:r>
              <a:rPr lang="en-US" dirty="0"/>
              <a:t>of an entity to be traced uniquely to that entity. This supports nonrepudiation, deterrence, fault isolation, intrusion detection and prevention, and after-action recovery and legal action. Because truly secure systems aren’t yet an achievable goal, we must be able to trace a security breach to a responsible party. Systems must keep records of their activities to permit later forensic analysis to trace security breaches or to aid in transaction disputes.</a:t>
            </a:r>
          </a:p>
          <a:p>
            <a:endParaRPr lang="en-US" dirty="0"/>
          </a:p>
          <a:p>
            <a:r>
              <a:rPr lang="en-US" dirty="0"/>
              <a:t>Note that FIPS PUB 199 includes authenticity under integrity.</a:t>
            </a:r>
            <a:endParaRPr lang="en-US" dirty="0" smtClean="0"/>
          </a:p>
          <a:p>
            <a:endParaRPr lang="en-US" dirty="0"/>
          </a:p>
        </p:txBody>
      </p:sp>
      <p:sp>
        <p:nvSpPr>
          <p:cNvPr id="4" name="Slide Number Placeholder 3"/>
          <p:cNvSpPr>
            <a:spLocks noGrp="1"/>
          </p:cNvSpPr>
          <p:nvPr>
            <p:ph type="sldNum" sz="quarter" idx="10"/>
          </p:nvPr>
        </p:nvSpPr>
        <p:spPr/>
        <p:txBody>
          <a:bodyPr/>
          <a:lstStyle/>
          <a:p>
            <a:fld id="{F8560DBF-F109-8946-ADF0-EE66B221E988}" type="slidenum">
              <a:rPr lang="en-AU" smtClean="0"/>
              <a:pPr/>
              <a:t>5</a:t>
            </a:fld>
            <a:endParaRPr lang="en-AU" dirty="0"/>
          </a:p>
        </p:txBody>
      </p:sp>
    </p:spTree>
    <p:extLst>
      <p:ext uri="{BB962C8B-B14F-4D97-AF65-F5344CB8AC3E}">
        <p14:creationId xmlns:p14="http://schemas.microsoft.com/office/powerpoint/2010/main" xmlns="" val="35746415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300" dirty="0">
                <a:latin typeface="Arial" pitchFamily="-107" charset="0"/>
              </a:rPr>
              <a:t>We use three levels of impact on organizations or</a:t>
            </a:r>
          </a:p>
          <a:p>
            <a:r>
              <a:rPr lang="en-US" sz="1300" dirty="0">
                <a:latin typeface="Arial" pitchFamily="-107" charset="0"/>
              </a:rPr>
              <a:t>individuals should there be a breach of security (i.e., a loss of confidentiality, integrity,</a:t>
            </a:r>
          </a:p>
          <a:p>
            <a:r>
              <a:rPr lang="en-US" sz="1300" dirty="0">
                <a:latin typeface="Arial" pitchFamily="-107" charset="0"/>
              </a:rPr>
              <a:t>or availability). These levels are defined in FIPS 199:</a:t>
            </a:r>
          </a:p>
          <a:p>
            <a:endParaRPr lang="en-US" sz="1300" dirty="0">
              <a:latin typeface="Arial" pitchFamily="-107" charset="0"/>
            </a:endParaRPr>
          </a:p>
          <a:p>
            <a:r>
              <a:rPr lang="en-US" sz="1300" dirty="0">
                <a:latin typeface="Arial" pitchFamily="-107" charset="0"/>
              </a:rPr>
              <a:t>• Low:  The loss could be expected to have a limited adverse effect on organizational</a:t>
            </a:r>
          </a:p>
          <a:p>
            <a:r>
              <a:rPr lang="en-US" sz="1300" dirty="0">
                <a:latin typeface="Arial" pitchFamily="-107" charset="0"/>
              </a:rPr>
              <a:t>operations, organizational assets, or individuals. A limited adverse effect</a:t>
            </a:r>
          </a:p>
          <a:p>
            <a:r>
              <a:rPr lang="en-US" sz="1300" dirty="0">
                <a:latin typeface="Arial" pitchFamily="-107" charset="0"/>
              </a:rPr>
              <a:t>means that, for example, the loss of confidentiality, integrity, or availability</a:t>
            </a:r>
          </a:p>
          <a:p>
            <a:r>
              <a:rPr lang="en-US" sz="1300" dirty="0">
                <a:latin typeface="Arial" pitchFamily="-107" charset="0"/>
              </a:rPr>
              <a:t>might (</a:t>
            </a:r>
            <a:r>
              <a:rPr lang="en-US" sz="1300" dirty="0" err="1">
                <a:latin typeface="Arial" pitchFamily="-107" charset="0"/>
              </a:rPr>
              <a:t>i</a:t>
            </a:r>
            <a:r>
              <a:rPr lang="en-US" sz="1300" dirty="0">
                <a:latin typeface="Arial" pitchFamily="-107" charset="0"/>
              </a:rPr>
              <a:t>) cause a degradation in mission capability to an extent and duration</a:t>
            </a:r>
          </a:p>
          <a:p>
            <a:r>
              <a:rPr lang="en-US" sz="1300" dirty="0">
                <a:latin typeface="Arial" pitchFamily="-107" charset="0"/>
              </a:rPr>
              <a:t>that the organization is able to perform its primary functions, but the effectiveness</a:t>
            </a:r>
          </a:p>
          <a:p>
            <a:r>
              <a:rPr lang="en-US" sz="1300" dirty="0">
                <a:latin typeface="Arial" pitchFamily="-107" charset="0"/>
              </a:rPr>
              <a:t>of the functions is noticeably reduced; (ii) result in minor damage to</a:t>
            </a:r>
          </a:p>
          <a:p>
            <a:r>
              <a:rPr lang="en-US" sz="1300" dirty="0">
                <a:latin typeface="Arial" pitchFamily="-107" charset="0"/>
              </a:rPr>
              <a:t>organizational assets; (iii) result in minor financial loss; or (iv) result in minor</a:t>
            </a:r>
          </a:p>
          <a:p>
            <a:r>
              <a:rPr lang="en-US" sz="1300" dirty="0">
                <a:latin typeface="Arial" pitchFamily="-107" charset="0"/>
              </a:rPr>
              <a:t>harm to individuals.</a:t>
            </a:r>
          </a:p>
          <a:p>
            <a:endParaRPr lang="en-US" sz="1300" dirty="0">
              <a:latin typeface="Arial" pitchFamily="-107" charset="0"/>
            </a:endParaRPr>
          </a:p>
          <a:p>
            <a:r>
              <a:rPr lang="en-US" sz="1300" dirty="0">
                <a:latin typeface="Arial" pitchFamily="-107" charset="0"/>
              </a:rPr>
              <a:t>• Moderate:  The loss could be expected to have a serious adverse effect on</a:t>
            </a:r>
          </a:p>
          <a:p>
            <a:r>
              <a:rPr lang="en-US" sz="1300" dirty="0">
                <a:latin typeface="Arial" pitchFamily="-107" charset="0"/>
              </a:rPr>
              <a:t>organizational operations, organizational assets, or individuals. A serious</a:t>
            </a:r>
          </a:p>
          <a:p>
            <a:r>
              <a:rPr lang="en-US" sz="1300" dirty="0">
                <a:latin typeface="Arial" pitchFamily="-107" charset="0"/>
              </a:rPr>
              <a:t>adverse effect means that, for example, the loss might (</a:t>
            </a:r>
            <a:r>
              <a:rPr lang="en-US" sz="1300" dirty="0" err="1">
                <a:latin typeface="Arial" pitchFamily="-107" charset="0"/>
              </a:rPr>
              <a:t>i</a:t>
            </a:r>
            <a:r>
              <a:rPr lang="en-US" sz="1300" dirty="0">
                <a:latin typeface="Arial" pitchFamily="-107" charset="0"/>
              </a:rPr>
              <a:t>) cause a significant</a:t>
            </a:r>
          </a:p>
          <a:p>
            <a:r>
              <a:rPr lang="en-US" sz="1300" dirty="0">
                <a:latin typeface="Arial" pitchFamily="-107" charset="0"/>
              </a:rPr>
              <a:t>degradation in mission capability to an extent and duration that the organization</a:t>
            </a:r>
          </a:p>
          <a:p>
            <a:r>
              <a:rPr lang="en-US" sz="1300" dirty="0">
                <a:latin typeface="Arial" pitchFamily="-107" charset="0"/>
              </a:rPr>
              <a:t>is able to perform its primary functions, but the effectiveness of the functions</a:t>
            </a:r>
          </a:p>
          <a:p>
            <a:r>
              <a:rPr lang="en-US" sz="1300" dirty="0">
                <a:latin typeface="Arial" pitchFamily="-107" charset="0"/>
              </a:rPr>
              <a:t>is significantly reduced; (ii) result in significant damage to organizational</a:t>
            </a:r>
          </a:p>
          <a:p>
            <a:r>
              <a:rPr lang="en-US" sz="1300" dirty="0">
                <a:latin typeface="Arial" pitchFamily="-107" charset="0"/>
              </a:rPr>
              <a:t>assets; (iii) result in significant financial loss; or (iv) result in significant harm</a:t>
            </a:r>
          </a:p>
          <a:p>
            <a:r>
              <a:rPr lang="en-US" sz="1300" dirty="0">
                <a:latin typeface="Arial" pitchFamily="-107" charset="0"/>
              </a:rPr>
              <a:t>to individuals that does not involve loss of life or serious, life-threatening</a:t>
            </a:r>
          </a:p>
          <a:p>
            <a:r>
              <a:rPr lang="en-US" sz="1300" dirty="0">
                <a:latin typeface="Arial" pitchFamily="-107" charset="0"/>
              </a:rPr>
              <a:t>injuries.</a:t>
            </a:r>
          </a:p>
          <a:p>
            <a:endParaRPr lang="en-US" sz="1300" dirty="0">
              <a:latin typeface="Arial" pitchFamily="-107" charset="0"/>
            </a:endParaRPr>
          </a:p>
          <a:p>
            <a:r>
              <a:rPr lang="en-US" sz="1300" dirty="0">
                <a:latin typeface="Arial" pitchFamily="-107" charset="0"/>
              </a:rPr>
              <a:t>• High:  The loss could be expected to have a severe or catastrophic adverse</a:t>
            </a:r>
          </a:p>
          <a:p>
            <a:r>
              <a:rPr lang="en-US" sz="1300" dirty="0">
                <a:latin typeface="Arial" pitchFamily="-107" charset="0"/>
              </a:rPr>
              <a:t>effect on organizational operations, organizational assets, or individuals. A</a:t>
            </a:r>
          </a:p>
          <a:p>
            <a:r>
              <a:rPr lang="en-US" sz="1300" dirty="0">
                <a:latin typeface="Arial" pitchFamily="-107" charset="0"/>
              </a:rPr>
              <a:t>severe or catastrophic adverse effect means that, for example, the loss might</a:t>
            </a:r>
          </a:p>
          <a:p>
            <a:r>
              <a:rPr lang="en-US" sz="1300" dirty="0">
                <a:latin typeface="Arial" pitchFamily="-107" charset="0"/>
              </a:rPr>
              <a:t>(</a:t>
            </a:r>
            <a:r>
              <a:rPr lang="en-US" sz="1300" dirty="0" err="1">
                <a:latin typeface="Arial" pitchFamily="-107" charset="0"/>
              </a:rPr>
              <a:t>i</a:t>
            </a:r>
            <a:r>
              <a:rPr lang="en-US" sz="1300" dirty="0">
                <a:latin typeface="Arial" pitchFamily="-107" charset="0"/>
              </a:rPr>
              <a:t>) cause a severe degradation in or loss of mission capability to an extent</a:t>
            </a:r>
          </a:p>
          <a:p>
            <a:r>
              <a:rPr lang="en-US" sz="1300" dirty="0">
                <a:latin typeface="Arial" pitchFamily="-107" charset="0"/>
              </a:rPr>
              <a:t>and duration that the organization is not able to perform one or more of its</a:t>
            </a:r>
          </a:p>
          <a:p>
            <a:r>
              <a:rPr lang="en-US" sz="1300" dirty="0">
                <a:latin typeface="Arial" pitchFamily="-107" charset="0"/>
              </a:rPr>
              <a:t>primary functions; (ii) result in major damage to organizational assets; (iii)</a:t>
            </a:r>
          </a:p>
          <a:p>
            <a:r>
              <a:rPr lang="en-US" sz="1300" dirty="0">
                <a:latin typeface="Arial" pitchFamily="-107" charset="0"/>
              </a:rPr>
              <a:t>result in major financial loss; or (iv) result in severe or catastrophic harm to</a:t>
            </a:r>
          </a:p>
          <a:p>
            <a:r>
              <a:rPr lang="en-US" sz="1300" dirty="0">
                <a:latin typeface="Arial" pitchFamily="-107" charset="0"/>
              </a:rPr>
              <a:t>individuals involving loss of life or serious life-threatening injuries.</a:t>
            </a:r>
            <a:endParaRPr lang="en-US" dirty="0"/>
          </a:p>
        </p:txBody>
      </p:sp>
      <p:sp>
        <p:nvSpPr>
          <p:cNvPr id="4" name="Slide Number Placeholder 3"/>
          <p:cNvSpPr>
            <a:spLocks noGrp="1"/>
          </p:cNvSpPr>
          <p:nvPr>
            <p:ph type="sldNum" sz="quarter" idx="10"/>
          </p:nvPr>
        </p:nvSpPr>
        <p:spPr/>
        <p:txBody>
          <a:bodyPr/>
          <a:lstStyle/>
          <a:p>
            <a:fld id="{F8560DBF-F109-8946-ADF0-EE66B221E988}" type="slidenum">
              <a:rPr lang="en-AU" smtClean="0"/>
              <a:pPr/>
              <a:t>6</a:t>
            </a:fld>
            <a:endParaRPr lang="en-AU" dirty="0"/>
          </a:p>
        </p:txBody>
      </p:sp>
    </p:spTree>
    <p:extLst>
      <p:ext uri="{BB962C8B-B14F-4D97-AF65-F5344CB8AC3E}">
        <p14:creationId xmlns:p14="http://schemas.microsoft.com/office/powerpoint/2010/main" xmlns="" val="15321311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560DBF-F109-8946-ADF0-EE66B221E988}" type="slidenum">
              <a:rPr lang="en-AU" smtClean="0"/>
              <a:pPr/>
              <a:t>7</a:t>
            </a:fld>
            <a:endParaRPr lang="en-AU" dirty="0"/>
          </a:p>
        </p:txBody>
      </p:sp>
    </p:spTree>
    <p:extLst>
      <p:ext uri="{BB962C8B-B14F-4D97-AF65-F5344CB8AC3E}">
        <p14:creationId xmlns:p14="http://schemas.microsoft.com/office/powerpoint/2010/main" xmlns="" val="40577437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now introduce some terminology that will be useful throughout the book, relying on RFC 2828, </a:t>
            </a:r>
            <a:r>
              <a:rPr lang="en-US" i="1" dirty="0"/>
              <a:t>Internet Security Glossary . 3 Table 1.1 defines terms.</a:t>
            </a:r>
          </a:p>
        </p:txBody>
      </p:sp>
      <p:sp>
        <p:nvSpPr>
          <p:cNvPr id="4" name="Slide Number Placeholder 3"/>
          <p:cNvSpPr>
            <a:spLocks noGrp="1"/>
          </p:cNvSpPr>
          <p:nvPr>
            <p:ph type="sldNum" sz="quarter" idx="10"/>
          </p:nvPr>
        </p:nvSpPr>
        <p:spPr/>
        <p:txBody>
          <a:bodyPr/>
          <a:lstStyle/>
          <a:p>
            <a:fld id="{F8560DBF-F109-8946-ADF0-EE66B221E988}" type="slidenum">
              <a:rPr lang="en-AU" smtClean="0"/>
              <a:pPr/>
              <a:t>8</a:t>
            </a:fld>
            <a:endParaRPr lang="en-AU" dirty="0"/>
          </a:p>
        </p:txBody>
      </p:sp>
    </p:spTree>
    <p:extLst>
      <p:ext uri="{BB962C8B-B14F-4D97-AF65-F5344CB8AC3E}">
        <p14:creationId xmlns:p14="http://schemas.microsoft.com/office/powerpoint/2010/main" xmlns="" val="40577437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now introduce some terminology that will be useful throughout the book, relying on RFC 2828, </a:t>
            </a:r>
            <a:r>
              <a:rPr lang="en-US" i="1" dirty="0"/>
              <a:t>Internet Security Glossary . 3 Table 1.1 defines terms.</a:t>
            </a:r>
          </a:p>
        </p:txBody>
      </p:sp>
      <p:sp>
        <p:nvSpPr>
          <p:cNvPr id="4" name="Slide Number Placeholder 3"/>
          <p:cNvSpPr>
            <a:spLocks noGrp="1"/>
          </p:cNvSpPr>
          <p:nvPr>
            <p:ph type="sldNum" sz="quarter" idx="10"/>
          </p:nvPr>
        </p:nvSpPr>
        <p:spPr/>
        <p:txBody>
          <a:bodyPr/>
          <a:lstStyle/>
          <a:p>
            <a:fld id="{F8560DBF-F109-8946-ADF0-EE66B221E988}" type="slidenum">
              <a:rPr lang="en-AU" smtClean="0"/>
              <a:pPr/>
              <a:t>9</a:t>
            </a:fld>
            <a:endParaRPr lang="en-AU" dirty="0"/>
          </a:p>
        </p:txBody>
      </p:sp>
    </p:spTree>
    <p:extLst>
      <p:ext uri="{BB962C8B-B14F-4D97-AF65-F5344CB8AC3E}">
        <p14:creationId xmlns:p14="http://schemas.microsoft.com/office/powerpoint/2010/main" xmlns="" val="40577437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89BC7B0-2B08-E347-A0EA-F7E788F3AE61}" type="slidenum">
              <a:rPr lang="en-AU"/>
              <a:pPr/>
              <a:t>10</a:t>
            </a:fld>
            <a:endParaRPr lang="en-AU" dirty="0"/>
          </a:p>
        </p:txBody>
      </p:sp>
      <p:sp>
        <p:nvSpPr>
          <p:cNvPr id="214018" name="Rectangle 2"/>
          <p:cNvSpPr>
            <a:spLocks noGrp="1" noRot="1" noChangeAspect="1" noChangeArrowheads="1" noTextEdit="1"/>
          </p:cNvSpPr>
          <p:nvPr>
            <p:ph type="sldImg"/>
          </p:nvPr>
        </p:nvSpPr>
        <p:spPr>
          <a:ln/>
        </p:spPr>
      </p:sp>
      <p:sp>
        <p:nvSpPr>
          <p:cNvPr id="214019" name="Rectangle 3"/>
          <p:cNvSpPr>
            <a:spLocks noGrp="1" noChangeArrowheads="1"/>
          </p:cNvSpPr>
          <p:nvPr>
            <p:ph type="body" idx="1"/>
          </p:nvPr>
        </p:nvSpPr>
        <p:spPr/>
        <p:txBody>
          <a:bodyPr/>
          <a:lstStyle/>
          <a:p>
            <a:r>
              <a:rPr lang="en-US" dirty="0">
                <a:latin typeface="Times New Roman" pitchFamily="-107" charset="0"/>
              </a:rPr>
              <a:t>Figure 1.2 [CCPS04a] shows the relationship among some terminology that will be useful throughout the book, drawn from RFC 2828, </a:t>
            </a:r>
            <a:r>
              <a:rPr lang="en-US" i="1" dirty="0">
                <a:latin typeface="Times New Roman" pitchFamily="-107" charset="0"/>
              </a:rPr>
              <a:t>Internet Security Glossary</a:t>
            </a:r>
            <a:r>
              <a:rPr lang="en-US" i="1" dirty="0" smtClean="0">
                <a:latin typeface="Times New Roman" pitchFamily="-107" charset="0"/>
              </a:rPr>
              <a:t>:</a:t>
            </a:r>
          </a:p>
          <a:p>
            <a:endParaRPr lang="en-US" i="1" dirty="0" smtClean="0">
              <a:latin typeface="Times New Roman" pitchFamily="-107" charset="0"/>
            </a:endParaRPr>
          </a:p>
        </p:txBody>
      </p:sp>
    </p:spTree>
    <p:extLst>
      <p:ext uri="{BB962C8B-B14F-4D97-AF65-F5344CB8AC3E}">
        <p14:creationId xmlns:p14="http://schemas.microsoft.com/office/powerpoint/2010/main" xmlns="" val="21352915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317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6" name="Slide Number Placeholder 5"/>
          <p:cNvSpPr>
            <a:spLocks noGrp="1"/>
          </p:cNvSpPr>
          <p:nvPr>
            <p:ph type="sldNum" sz="quarter" idx="12"/>
          </p:nvPr>
        </p:nvSpPr>
        <p:spPr>
          <a:xfrm>
            <a:off x="1110026" y="6431915"/>
            <a:ext cx="1312025" cy="365125"/>
          </a:xfrm>
        </p:spPr>
        <p:txBody>
          <a:bodyPr/>
          <a:lstStyle/>
          <a:p>
            <a:fld id="{DA8ACAA1-99C5-4F50-B487-84519752EF36}" type="slidenum">
              <a:rPr lang="en-US" smtClean="0"/>
              <a:pPr/>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587365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0C2A0F7-6F69-4A36-934A-F0D75A072B28}" type="datetime1">
              <a:rPr lang="en-US" smtClean="0"/>
              <a:pPr/>
              <a:t>6/3/2020</a:t>
            </a:fld>
            <a:endParaRPr lang="en-US"/>
          </a:p>
        </p:txBody>
      </p:sp>
      <p:sp>
        <p:nvSpPr>
          <p:cNvPr id="6" name="Slide Number Placeholder 5"/>
          <p:cNvSpPr>
            <a:spLocks noGrp="1"/>
          </p:cNvSpPr>
          <p:nvPr>
            <p:ph type="sldNum" sz="quarter" idx="12"/>
          </p:nvPr>
        </p:nvSpPr>
        <p:spPr/>
        <p:txBody>
          <a:bodyPr/>
          <a:lstStyle/>
          <a:p>
            <a:fld id="{DA8ACAA1-99C5-4F50-B487-84519752EF36}" type="slidenum">
              <a:rPr lang="en-US" smtClean="0"/>
              <a:pPr/>
              <a:t>‹#›</a:t>
            </a:fld>
            <a:endParaRPr lang="en-US"/>
          </a:p>
        </p:txBody>
      </p:sp>
    </p:spTree>
    <p:extLst>
      <p:ext uri="{BB962C8B-B14F-4D97-AF65-F5344CB8AC3E}">
        <p14:creationId xmlns:p14="http://schemas.microsoft.com/office/powerpoint/2010/main" xmlns="" val="36357145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1F32939-2ABF-452B-9FA8-C8707317502D}" type="datetime1">
              <a:rPr lang="en-US" smtClean="0"/>
              <a:pPr/>
              <a:t>6/3/2020</a:t>
            </a:fld>
            <a:endParaRPr lang="en-US"/>
          </a:p>
        </p:txBody>
      </p:sp>
      <p:sp>
        <p:nvSpPr>
          <p:cNvPr id="6" name="Slide Number Placeholder 5"/>
          <p:cNvSpPr>
            <a:spLocks noGrp="1"/>
          </p:cNvSpPr>
          <p:nvPr>
            <p:ph type="sldNum" sz="quarter" idx="12"/>
          </p:nvPr>
        </p:nvSpPr>
        <p:spPr/>
        <p:txBody>
          <a:bodyPr/>
          <a:lstStyle/>
          <a:p>
            <a:fld id="{DA8ACAA1-99C5-4F50-B487-84519752EF36}" type="slidenum">
              <a:rPr lang="en-US" smtClean="0"/>
              <a:pPr/>
              <a:t>‹#›</a:t>
            </a:fld>
            <a:endParaRPr lang="en-US"/>
          </a:p>
        </p:txBody>
      </p:sp>
    </p:spTree>
    <p:extLst>
      <p:ext uri="{BB962C8B-B14F-4D97-AF65-F5344CB8AC3E}">
        <p14:creationId xmlns:p14="http://schemas.microsoft.com/office/powerpoint/2010/main" xmlns="" val="3961861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97280" y="176875"/>
            <a:ext cx="10058400" cy="1450757"/>
          </a:xfrm>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a:xfrm>
            <a:off x="1195370" y="6431915"/>
            <a:ext cx="1312025" cy="365125"/>
          </a:xfrm>
        </p:spPr>
        <p:txBody>
          <a:bodyPr/>
          <a:lstStyle/>
          <a:p>
            <a:fld id="{DA8ACAA1-99C5-4F50-B487-84519752EF36}" type="slidenum">
              <a:rPr lang="en-US" smtClean="0"/>
              <a:pPr/>
              <a:t>‹#›</a:t>
            </a:fld>
            <a:endParaRPr lang="en-US"/>
          </a:p>
        </p:txBody>
      </p:sp>
      <p:pic>
        <p:nvPicPr>
          <p:cNvPr id="7" name="Picture 6" descr="securityService.png"/>
          <p:cNvPicPr>
            <a:picLocks noChangeAspect="1"/>
          </p:cNvPicPr>
          <p:nvPr userDrawn="1"/>
        </p:nvPicPr>
        <p:blipFill>
          <a:blip r:embed="rId2"/>
          <a:stretch>
            <a:fillRect/>
          </a:stretch>
        </p:blipFill>
        <p:spPr>
          <a:xfrm>
            <a:off x="9735703" y="304799"/>
            <a:ext cx="1350348" cy="1254193"/>
          </a:xfrm>
          <a:prstGeom prst="rect">
            <a:avLst/>
          </a:prstGeom>
        </p:spPr>
      </p:pic>
    </p:spTree>
    <p:extLst>
      <p:ext uri="{BB962C8B-B14F-4D97-AF65-F5344CB8AC3E}">
        <p14:creationId xmlns:p14="http://schemas.microsoft.com/office/powerpoint/2010/main" xmlns="" val="6036640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06CD1E8-FADA-4525-B219-1878FD6D3A53}" type="datetime1">
              <a:rPr lang="en-US" smtClean="0"/>
              <a:pPr/>
              <a:t>6/3/2020</a:t>
            </a:fld>
            <a:endParaRPr lang="en-US"/>
          </a:p>
        </p:txBody>
      </p:sp>
      <p:sp>
        <p:nvSpPr>
          <p:cNvPr id="6" name="Slide Number Placeholder 5"/>
          <p:cNvSpPr>
            <a:spLocks noGrp="1"/>
          </p:cNvSpPr>
          <p:nvPr>
            <p:ph type="sldNum" sz="quarter" idx="12"/>
          </p:nvPr>
        </p:nvSpPr>
        <p:spPr/>
        <p:txBody>
          <a:bodyPr/>
          <a:lstStyle/>
          <a:p>
            <a:fld id="{DA8ACAA1-99C5-4F50-B487-84519752EF36}" type="slidenum">
              <a:rPr lang="en-US" smtClean="0"/>
              <a:pPr/>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9713751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29104B-3533-4262-8A2E-8EE96C67AD96}" type="datetime1">
              <a:rPr lang="en-US" smtClean="0"/>
              <a:pPr/>
              <a:t>6/3/2020</a:t>
            </a:fld>
            <a:endParaRPr lang="en-US"/>
          </a:p>
        </p:txBody>
      </p:sp>
      <p:sp>
        <p:nvSpPr>
          <p:cNvPr id="7" name="Slide Number Placeholder 6"/>
          <p:cNvSpPr>
            <a:spLocks noGrp="1"/>
          </p:cNvSpPr>
          <p:nvPr>
            <p:ph type="sldNum" sz="quarter" idx="12"/>
          </p:nvPr>
        </p:nvSpPr>
        <p:spPr/>
        <p:txBody>
          <a:bodyPr/>
          <a:lstStyle/>
          <a:p>
            <a:fld id="{DA8ACAA1-99C5-4F50-B487-84519752EF36}" type="slidenum">
              <a:rPr lang="en-US" smtClean="0"/>
              <a:pPr/>
              <a:t>‹#›</a:t>
            </a:fld>
            <a:endParaRPr lang="en-US"/>
          </a:p>
        </p:txBody>
      </p:sp>
    </p:spTree>
    <p:extLst>
      <p:ext uri="{BB962C8B-B14F-4D97-AF65-F5344CB8AC3E}">
        <p14:creationId xmlns:p14="http://schemas.microsoft.com/office/powerpoint/2010/main" xmlns="" val="10383897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8"/>
          <p:cNvSpPr>
            <a:spLocks noGrp="1"/>
          </p:cNvSpPr>
          <p:nvPr>
            <p:ph type="sldNum" sz="quarter" idx="12"/>
          </p:nvPr>
        </p:nvSpPr>
        <p:spPr>
          <a:xfrm>
            <a:off x="1183178" y="6444107"/>
            <a:ext cx="1312025" cy="365125"/>
          </a:xfrm>
        </p:spPr>
        <p:txBody>
          <a:bodyPr/>
          <a:lstStyle/>
          <a:p>
            <a:fld id="{DA8ACAA1-99C5-4F50-B487-84519752EF36}" type="slidenum">
              <a:rPr lang="en-US" smtClean="0"/>
              <a:pPr/>
              <a:t>‹#›</a:t>
            </a:fld>
            <a:endParaRPr lang="en-US"/>
          </a:p>
        </p:txBody>
      </p:sp>
    </p:spTree>
    <p:extLst>
      <p:ext uri="{BB962C8B-B14F-4D97-AF65-F5344CB8AC3E}">
        <p14:creationId xmlns:p14="http://schemas.microsoft.com/office/powerpoint/2010/main" xmlns="" val="1525357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097280" y="213451"/>
            <a:ext cx="10058400" cy="1450757"/>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CEC2673-6B35-4922-9DE2-AACB6FAF3861}" type="datetime1">
              <a:rPr lang="en-US" smtClean="0"/>
              <a:pPr/>
              <a:t>6/3/2020</a:t>
            </a:fld>
            <a:endParaRPr lang="en-US"/>
          </a:p>
        </p:txBody>
      </p:sp>
      <p:sp>
        <p:nvSpPr>
          <p:cNvPr id="5" name="Slide Number Placeholder 4"/>
          <p:cNvSpPr>
            <a:spLocks noGrp="1"/>
          </p:cNvSpPr>
          <p:nvPr>
            <p:ph type="sldNum" sz="quarter" idx="12"/>
          </p:nvPr>
        </p:nvSpPr>
        <p:spPr/>
        <p:txBody>
          <a:bodyPr/>
          <a:lstStyle/>
          <a:p>
            <a:fld id="{DA8ACAA1-99C5-4F50-B487-84519752EF36}" type="slidenum">
              <a:rPr lang="en-US" smtClean="0"/>
              <a:pPr/>
              <a:t>‹#›</a:t>
            </a:fld>
            <a:endParaRPr lang="en-US"/>
          </a:p>
        </p:txBody>
      </p:sp>
    </p:spTree>
    <p:extLst>
      <p:ext uri="{BB962C8B-B14F-4D97-AF65-F5344CB8AC3E}">
        <p14:creationId xmlns:p14="http://schemas.microsoft.com/office/powerpoint/2010/main" xmlns="" val="2951540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CDC38947-0737-45F8-9C70-D47945B47C77}" type="datetime1">
              <a:rPr lang="en-US" smtClean="0"/>
              <a:pPr/>
              <a:t>6/3/2020</a:t>
            </a:fld>
            <a:endParaRPr lang="en-US"/>
          </a:p>
        </p:txBody>
      </p:sp>
      <p:sp>
        <p:nvSpPr>
          <p:cNvPr id="9" name="Slide Number Placeholder 8"/>
          <p:cNvSpPr>
            <a:spLocks noGrp="1"/>
          </p:cNvSpPr>
          <p:nvPr>
            <p:ph type="sldNum" sz="quarter" idx="12"/>
          </p:nvPr>
        </p:nvSpPr>
        <p:spPr/>
        <p:txBody>
          <a:bodyPr/>
          <a:lstStyle/>
          <a:p>
            <a:fld id="{DA8ACAA1-99C5-4F50-B487-84519752EF36}" type="slidenum">
              <a:rPr lang="en-US" smtClean="0"/>
              <a:pPr/>
              <a:t>‹#›</a:t>
            </a:fld>
            <a:endParaRPr lang="en-US"/>
          </a:p>
        </p:txBody>
      </p:sp>
    </p:spTree>
    <p:extLst>
      <p:ext uri="{BB962C8B-B14F-4D97-AF65-F5344CB8AC3E}">
        <p14:creationId xmlns:p14="http://schemas.microsoft.com/office/powerpoint/2010/main" xmlns="" val="24383074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0E0D3CDF-1033-44C8-9DD1-BB74141B4E84}" type="datetime1">
              <a:rPr lang="en-US" smtClean="0"/>
              <a:pPr/>
              <a:t>6/3/2020</a:t>
            </a:fld>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A8ACAA1-99C5-4F50-B487-84519752EF36}" type="slidenum">
              <a:rPr lang="en-US" smtClean="0"/>
              <a:pPr/>
              <a:t>‹#›</a:t>
            </a:fld>
            <a:endParaRPr lang="en-US"/>
          </a:p>
        </p:txBody>
      </p:sp>
    </p:spTree>
    <p:extLst>
      <p:ext uri="{BB962C8B-B14F-4D97-AF65-F5344CB8AC3E}">
        <p14:creationId xmlns:p14="http://schemas.microsoft.com/office/powerpoint/2010/main" xmlns="" val="16817420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501666-B8F3-4AF1-91C6-F423EE36DBFB}" type="datetime1">
              <a:rPr lang="en-US" smtClean="0"/>
              <a:pPr/>
              <a:t>6/3/2020</a:t>
            </a:fld>
            <a:endParaRPr lang="en-US"/>
          </a:p>
        </p:txBody>
      </p:sp>
      <p:sp>
        <p:nvSpPr>
          <p:cNvPr id="7" name="Slide Number Placeholder 6"/>
          <p:cNvSpPr>
            <a:spLocks noGrp="1"/>
          </p:cNvSpPr>
          <p:nvPr>
            <p:ph type="sldNum" sz="quarter" idx="12"/>
          </p:nvPr>
        </p:nvSpPr>
        <p:spPr/>
        <p:txBody>
          <a:bodyPr/>
          <a:lstStyle/>
          <a:p>
            <a:fld id="{DA8ACAA1-99C5-4F50-B487-84519752EF36}" type="slidenum">
              <a:rPr lang="en-US" smtClean="0"/>
              <a:pPr/>
              <a:t>‹#›</a:t>
            </a:fld>
            <a:endParaRPr lang="en-US"/>
          </a:p>
        </p:txBody>
      </p:sp>
    </p:spTree>
    <p:extLst>
      <p:ext uri="{BB962C8B-B14F-4D97-AF65-F5344CB8AC3E}">
        <p14:creationId xmlns:p14="http://schemas.microsoft.com/office/powerpoint/2010/main" xmlns="" val="9355383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EDAC2049-3251-45F6-BF6A-817A1E32FA4B}" type="datetime1">
              <a:rPr lang="en-US" smtClean="0"/>
              <a:pPr/>
              <a:t>6/3/2020</a:t>
            </a:fld>
            <a:endParaRPr lang="en-US"/>
          </a:p>
        </p:txBody>
      </p:sp>
      <p:sp>
        <p:nvSpPr>
          <p:cNvPr id="6" name="Slide Number Placeholder 5"/>
          <p:cNvSpPr>
            <a:spLocks noGrp="1"/>
          </p:cNvSpPr>
          <p:nvPr>
            <p:ph type="sldNum" sz="quarter" idx="4"/>
          </p:nvPr>
        </p:nvSpPr>
        <p:spPr>
          <a:xfrm>
            <a:off x="7486442" y="6435401"/>
            <a:ext cx="1312025" cy="365125"/>
          </a:xfrm>
          <a:prstGeom prst="rect">
            <a:avLst/>
          </a:prstGeom>
        </p:spPr>
        <p:txBody>
          <a:bodyPr vert="horz" lIns="91440" tIns="45720" rIns="91440" bIns="45720" rtlCol="0" anchor="ctr"/>
          <a:lstStyle>
            <a:lvl1pPr algn="r">
              <a:defRPr sz="1050">
                <a:solidFill>
                  <a:srgbClr val="FFFFFF"/>
                </a:solidFill>
              </a:defRPr>
            </a:lvl1pPr>
          </a:lstStyle>
          <a:p>
            <a:fld id="{DA8ACAA1-99C5-4F50-B487-84519752EF36}" type="slidenum">
              <a:rPr lang="en-US" smtClean="0"/>
              <a:pPr/>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037780356"/>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hf hd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6.emf"/></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8.emf"/></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a:xfrm>
            <a:off x="5427022" y="2648196"/>
            <a:ext cx="5728657" cy="1676915"/>
          </a:xfrm>
        </p:spPr>
        <p:txBody>
          <a:bodyPr>
            <a:noAutofit/>
          </a:bodyPr>
          <a:lstStyle/>
          <a:p>
            <a:pPr algn="ctr"/>
            <a:r>
              <a:rPr lang="en-US" sz="4400" b="1" dirty="0" smtClean="0"/>
              <a:t>Computer</a:t>
            </a:r>
            <a:r>
              <a:rPr lang="en-US" sz="4400" b="1" dirty="0" smtClean="0"/>
              <a:t> </a:t>
            </a:r>
            <a:r>
              <a:rPr lang="en-US" sz="4400" b="1" dirty="0" smtClean="0"/>
              <a:t>SECURITY</a:t>
            </a:r>
            <a:endParaRPr lang="en-US" sz="4400" b="1" dirty="0"/>
          </a:p>
        </p:txBody>
      </p:sp>
      <p:sp>
        <p:nvSpPr>
          <p:cNvPr id="5" name="Slide Number Placeholder 4"/>
          <p:cNvSpPr>
            <a:spLocks noGrp="1"/>
          </p:cNvSpPr>
          <p:nvPr>
            <p:ph type="sldNum" sz="quarter" idx="12"/>
          </p:nvPr>
        </p:nvSpPr>
        <p:spPr/>
        <p:txBody>
          <a:bodyPr/>
          <a:lstStyle/>
          <a:p>
            <a:fld id="{DA8ACAA1-99C5-4F50-B487-84519752EF36}" type="slidenum">
              <a:rPr lang="en-US" smtClean="0"/>
              <a:pPr/>
              <a:t>1</a:t>
            </a:fld>
            <a:endParaRPr lang="en-US"/>
          </a:p>
        </p:txBody>
      </p:sp>
      <p:pic>
        <p:nvPicPr>
          <p:cNvPr id="9" name="Picture 8" descr="securityService.png"/>
          <p:cNvPicPr>
            <a:picLocks noChangeAspect="1"/>
          </p:cNvPicPr>
          <p:nvPr/>
        </p:nvPicPr>
        <p:blipFill>
          <a:blip r:embed="rId3"/>
          <a:stretch>
            <a:fillRect/>
          </a:stretch>
        </p:blipFill>
        <p:spPr>
          <a:xfrm>
            <a:off x="1420759" y="431709"/>
            <a:ext cx="4101588" cy="3809524"/>
          </a:xfrm>
          <a:prstGeom prst="rect">
            <a:avLst/>
          </a:prstGeom>
        </p:spPr>
      </p:pic>
      <p:sp>
        <p:nvSpPr>
          <p:cNvPr id="10" name="Subtitle 9"/>
          <p:cNvSpPr>
            <a:spLocks noGrp="1"/>
          </p:cNvSpPr>
          <p:nvPr>
            <p:ph type="subTitle" idx="1"/>
          </p:nvPr>
        </p:nvSpPr>
        <p:spPr/>
        <p:txBody>
          <a:bodyPr/>
          <a:lstStyle/>
          <a:p>
            <a:pPr algn="ctr"/>
            <a:r>
              <a:rPr lang="en-US" b="1" dirty="0" smtClean="0"/>
              <a:t>confidentiality and data integrity, </a:t>
            </a:r>
            <a:r>
              <a:rPr lang="en-US" b="1" dirty="0" err="1" smtClean="0"/>
              <a:t>aVAILABILITY</a:t>
            </a:r>
            <a:endParaRPr lang="en-US" b="1" dirty="0"/>
          </a:p>
        </p:txBody>
      </p:sp>
    </p:spTree>
    <p:extLst>
      <p:ext uri="{BB962C8B-B14F-4D97-AF65-F5344CB8AC3E}">
        <p14:creationId xmlns:p14="http://schemas.microsoft.com/office/powerpoint/2010/main" xmlns="" val="15110695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a:stretch>
            <a:fillRect/>
          </a:stretch>
        </p:blipFill>
        <p:spPr>
          <a:xfrm>
            <a:off x="9753601" y="4276726"/>
            <a:ext cx="3441700" cy="2581275"/>
          </a:xfrm>
          <a:prstGeom prst="rect">
            <a:avLst/>
          </a:prstGeom>
        </p:spPr>
      </p:pic>
      <p:sp>
        <p:nvSpPr>
          <p:cNvPr id="2" name="Title 1"/>
          <p:cNvSpPr>
            <a:spLocks noGrp="1"/>
          </p:cNvSpPr>
          <p:nvPr>
            <p:ph type="title"/>
          </p:nvPr>
        </p:nvSpPr>
        <p:spPr>
          <a:xfrm>
            <a:off x="1097280" y="-121222"/>
            <a:ext cx="10058400" cy="1450757"/>
          </a:xfrm>
        </p:spPr>
        <p:txBody>
          <a:bodyPr/>
          <a:lstStyle/>
          <a:p>
            <a:r>
              <a:rPr lang="en-US" sz="3600" b="1" dirty="0" smtClean="0"/>
              <a:t>Security Concepts and Relationships</a:t>
            </a:r>
            <a:endParaRPr lang="en-US" sz="3600" b="1" dirty="0"/>
          </a:p>
        </p:txBody>
      </p:sp>
      <p:sp>
        <p:nvSpPr>
          <p:cNvPr id="3" name="Slide Number Placeholder 2"/>
          <p:cNvSpPr>
            <a:spLocks noGrp="1"/>
          </p:cNvSpPr>
          <p:nvPr>
            <p:ph type="sldNum" sz="quarter" idx="4294967295"/>
          </p:nvPr>
        </p:nvSpPr>
        <p:spPr>
          <a:xfrm>
            <a:off x="8737600" y="6340477"/>
            <a:ext cx="2844800" cy="365125"/>
          </a:xfrm>
          <a:prstGeom prst="rect">
            <a:avLst/>
          </a:prstGeom>
        </p:spPr>
        <p:txBody>
          <a:bodyPr/>
          <a:lstStyle/>
          <a:p>
            <a:fld id="{5F36C9FC-DA22-1F47-8722-58727A1D436E}" type="slidenum">
              <a:rPr lang="en-US" smtClean="0"/>
              <a:pPr/>
              <a:t>10</a:t>
            </a:fld>
            <a:endParaRPr lang="en-US" dirty="0"/>
          </a:p>
        </p:txBody>
      </p:sp>
      <p:pic>
        <p:nvPicPr>
          <p:cNvPr id="4" name="Picture 3"/>
          <p:cNvPicPr>
            <a:picLocks noChangeAspect="1"/>
          </p:cNvPicPr>
          <p:nvPr/>
        </p:nvPicPr>
        <p:blipFill rotWithShape="1">
          <a:blip r:embed="rId4"/>
          <a:srcRect t="1318" b="3350"/>
          <a:stretch/>
        </p:blipFill>
        <p:spPr>
          <a:xfrm>
            <a:off x="1855893" y="1837746"/>
            <a:ext cx="7243847" cy="4348036"/>
          </a:xfrm>
          <a:prstGeom prst="rect">
            <a:avLst/>
          </a:prstGeom>
        </p:spPr>
      </p:pic>
    </p:spTree>
  </p:cSld>
  <p:clrMapOvr>
    <a:masterClrMapping/>
  </p:clrMapOvr>
  <p:transition spd="slow">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Assets of a Computer System</a:t>
            </a:r>
            <a:endParaRPr lang="en-US" b="1" dirty="0"/>
          </a:p>
        </p:txBody>
      </p:sp>
      <p:graphicFrame>
        <p:nvGraphicFramePr>
          <p:cNvPr id="4" name="Content Placeholder 3"/>
          <p:cNvGraphicFramePr>
            <a:graphicFrameLocks noGrp="1"/>
          </p:cNvGraphicFramePr>
          <p:nvPr>
            <p:ph idx="1"/>
            <p:extLst/>
          </p:nvPr>
        </p:nvGraphicFramePr>
        <p:xfrm>
          <a:off x="1081536" y="2123775"/>
          <a:ext cx="9847006" cy="370742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3568980301"/>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Assets of a Computer System</a:t>
            </a:r>
            <a:endParaRPr lang="en-US" b="1" dirty="0"/>
          </a:p>
        </p:txBody>
      </p:sp>
      <p:sp>
        <p:nvSpPr>
          <p:cNvPr id="3" name="Content Placeholder 2"/>
          <p:cNvSpPr>
            <a:spLocks noGrp="1"/>
          </p:cNvSpPr>
          <p:nvPr>
            <p:ph idx="1"/>
          </p:nvPr>
        </p:nvSpPr>
        <p:spPr/>
        <p:txBody>
          <a:bodyPr>
            <a:normAutofit fontScale="92500"/>
          </a:bodyPr>
          <a:lstStyle/>
          <a:p>
            <a:pPr lvl="1" algn="just">
              <a:buFont typeface="Wingdings" pitchFamily="2" charset="2"/>
              <a:buChar char="Ø"/>
            </a:pPr>
            <a:r>
              <a:rPr lang="en-US" sz="2800" b="1" dirty="0" smtClean="0">
                <a:latin typeface="Arial" pitchFamily="-107" charset="0"/>
              </a:rPr>
              <a:t>The assets of a computer system can be categorized as follows:</a:t>
            </a:r>
          </a:p>
          <a:p>
            <a:pPr lvl="1" algn="just">
              <a:buFont typeface="Wingdings" pitchFamily="2" charset="2"/>
              <a:buChar char="Ø"/>
            </a:pPr>
            <a:r>
              <a:rPr lang="en-US" sz="2800" b="1" dirty="0" smtClean="0">
                <a:latin typeface="Arial" pitchFamily="-107" charset="0"/>
              </a:rPr>
              <a:t>Hardware: </a:t>
            </a:r>
            <a:r>
              <a:rPr lang="en-US" sz="2800" dirty="0" smtClean="0">
                <a:latin typeface="Arial" pitchFamily="-107" charset="0"/>
              </a:rPr>
              <a:t> Including computer systems and other data processing, data storage, and data communications devices</a:t>
            </a:r>
          </a:p>
          <a:p>
            <a:pPr lvl="1" algn="just">
              <a:buFont typeface="Wingdings" pitchFamily="2" charset="2"/>
              <a:buChar char="Ø"/>
            </a:pPr>
            <a:r>
              <a:rPr lang="en-US" sz="2800" b="1" dirty="0" smtClean="0">
                <a:latin typeface="Arial" pitchFamily="-107" charset="0"/>
              </a:rPr>
              <a:t>Software:</a:t>
            </a:r>
            <a:r>
              <a:rPr lang="en-US" sz="2800" dirty="0" smtClean="0">
                <a:latin typeface="Arial" pitchFamily="-107" charset="0"/>
              </a:rPr>
              <a:t>  Including the operating system, system utilities, and applications.</a:t>
            </a:r>
          </a:p>
          <a:p>
            <a:pPr lvl="1" algn="just">
              <a:buFont typeface="Wingdings" pitchFamily="2" charset="2"/>
              <a:buChar char="Ø"/>
            </a:pPr>
            <a:r>
              <a:rPr lang="en-US" sz="2800" b="1" dirty="0" smtClean="0">
                <a:latin typeface="Arial" pitchFamily="-107" charset="0"/>
              </a:rPr>
              <a:t>Data:</a:t>
            </a:r>
            <a:r>
              <a:rPr lang="en-US" sz="2800" dirty="0" smtClean="0">
                <a:latin typeface="Arial" pitchFamily="-107" charset="0"/>
              </a:rPr>
              <a:t>  Including files and databases, as well as security-related data, such as password files.</a:t>
            </a:r>
          </a:p>
          <a:p>
            <a:pPr lvl="1" algn="just">
              <a:buFont typeface="Wingdings" pitchFamily="2" charset="2"/>
              <a:buChar char="Ø"/>
            </a:pPr>
            <a:r>
              <a:rPr lang="en-US" sz="2800" b="1" dirty="0" smtClean="0">
                <a:latin typeface="Arial" pitchFamily="-107" charset="0"/>
              </a:rPr>
              <a:t>Communication facilities and networks:</a:t>
            </a:r>
            <a:r>
              <a:rPr lang="en-US" sz="2800" dirty="0" smtClean="0">
                <a:latin typeface="Arial" pitchFamily="-107" charset="0"/>
              </a:rPr>
              <a:t>  Local and wide area network communication links, bridges, routers, and so on.</a:t>
            </a:r>
            <a:endParaRPr lang="en-US" sz="2800" dirty="0" smtClean="0"/>
          </a:p>
          <a:p>
            <a:pPr lvl="1" algn="just">
              <a:buFont typeface="Wingdings" pitchFamily="2" charset="2"/>
              <a:buChar char="Ø"/>
            </a:pPr>
            <a:endParaRPr lang="en-US" dirty="0"/>
          </a:p>
        </p:txBody>
      </p:sp>
      <p:sp>
        <p:nvSpPr>
          <p:cNvPr id="4" name="Slide Number Placeholder 3"/>
          <p:cNvSpPr>
            <a:spLocks noGrp="1"/>
          </p:cNvSpPr>
          <p:nvPr>
            <p:ph type="sldNum" sz="quarter" idx="12"/>
          </p:nvPr>
        </p:nvSpPr>
        <p:spPr/>
        <p:txBody>
          <a:bodyPr/>
          <a:lstStyle/>
          <a:p>
            <a:fld id="{DA8ACAA1-99C5-4F50-B487-84519752EF36}"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a:stretch>
            <a:fillRect/>
          </a:stretch>
        </p:blipFill>
        <p:spPr>
          <a:xfrm rot="548377">
            <a:off x="10932375" y="157156"/>
            <a:ext cx="1300051" cy="1053901"/>
          </a:xfrm>
          <a:prstGeom prst="rect">
            <a:avLst/>
          </a:prstGeom>
        </p:spPr>
      </p:pic>
      <p:sp>
        <p:nvSpPr>
          <p:cNvPr id="3" name="Title 2"/>
          <p:cNvSpPr>
            <a:spLocks noGrp="1"/>
          </p:cNvSpPr>
          <p:nvPr>
            <p:ph type="title"/>
          </p:nvPr>
        </p:nvSpPr>
        <p:spPr>
          <a:xfrm>
            <a:off x="972788" y="60595"/>
            <a:ext cx="10058400" cy="507231"/>
          </a:xfrm>
        </p:spPr>
        <p:txBody>
          <a:bodyPr>
            <a:normAutofit fontScale="90000"/>
          </a:bodyPr>
          <a:lstStyle/>
          <a:p>
            <a:r>
              <a:rPr lang="en-US" sz="4000" b="1" dirty="0" smtClean="0"/>
              <a:t>Computer and Network Assets </a:t>
            </a:r>
            <a:endParaRPr lang="en-US" sz="4000" b="1" dirty="0"/>
          </a:p>
        </p:txBody>
      </p:sp>
      <p:sp>
        <p:nvSpPr>
          <p:cNvPr id="2" name="Slide Number Placeholder 1"/>
          <p:cNvSpPr>
            <a:spLocks noGrp="1"/>
          </p:cNvSpPr>
          <p:nvPr>
            <p:ph type="sldNum" sz="quarter" idx="4294967295"/>
          </p:nvPr>
        </p:nvSpPr>
        <p:spPr>
          <a:xfrm>
            <a:off x="8737600" y="6340477"/>
            <a:ext cx="2844800" cy="365125"/>
          </a:xfrm>
          <a:prstGeom prst="rect">
            <a:avLst/>
          </a:prstGeom>
        </p:spPr>
        <p:txBody>
          <a:bodyPr/>
          <a:lstStyle/>
          <a:p>
            <a:fld id="{5F36C9FC-DA22-1F47-8722-58727A1D436E}" type="slidenum">
              <a:rPr lang="en-US" smtClean="0"/>
              <a:pPr/>
              <a:t>13</a:t>
            </a:fld>
            <a:endParaRPr lang="en-US" dirty="0"/>
          </a:p>
        </p:txBody>
      </p:sp>
      <p:pic>
        <p:nvPicPr>
          <p:cNvPr id="6" name="Picture 5"/>
          <p:cNvPicPr>
            <a:picLocks noChangeAspect="1"/>
          </p:cNvPicPr>
          <p:nvPr/>
        </p:nvPicPr>
        <p:blipFill>
          <a:blip r:embed="rId4"/>
          <a:stretch>
            <a:fillRect/>
          </a:stretch>
        </p:blipFill>
        <p:spPr>
          <a:xfrm>
            <a:off x="146959" y="650602"/>
            <a:ext cx="11560628" cy="6173894"/>
          </a:xfrm>
          <a:prstGeom prst="rect">
            <a:avLst/>
          </a:prstGeom>
        </p:spPr>
      </p:pic>
      <p:sp>
        <p:nvSpPr>
          <p:cNvPr id="4" name="TextBox 3"/>
          <p:cNvSpPr txBox="1"/>
          <p:nvPr/>
        </p:nvSpPr>
        <p:spPr>
          <a:xfrm>
            <a:off x="8651272" y="2382702"/>
            <a:ext cx="939681" cy="338554"/>
          </a:xfrm>
          <a:prstGeom prst="rect">
            <a:avLst/>
          </a:prstGeom>
          <a:noFill/>
        </p:spPr>
        <p:txBody>
          <a:bodyPr wrap="none" rtlCol="0">
            <a:spAutoFit/>
          </a:bodyPr>
          <a:lstStyle/>
          <a:p>
            <a:r>
              <a:rPr lang="en-US" sz="1600" dirty="0" smtClean="0">
                <a:latin typeface="Times New Roman" panose="02020603050405020304" pitchFamily="18" charset="0"/>
                <a:cs typeface="Times New Roman" panose="02020603050405020304" pitchFamily="18" charset="0"/>
              </a:rPr>
              <a:t>Jamming</a:t>
            </a: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Picture Placeholder 20"/>
          <p:cNvSpPr>
            <a:spLocks noGrp="1"/>
          </p:cNvSpPr>
          <p:nvPr/>
        </p:nvSpPr>
        <p:spPr>
          <a:xfrm>
            <a:off x="1727200" y="609600"/>
            <a:ext cx="3251200" cy="2514600"/>
          </a:xfrm>
          <a:prstGeom prst="ellipse">
            <a:avLst/>
          </a:prstGeom>
          <a:solidFill>
            <a:srgbClr val="CC9900"/>
          </a:solidFill>
          <a:ln>
            <a:solidFill>
              <a:srgbClr val="FF6600"/>
            </a:solidFill>
          </a:ln>
          <a:effectLst>
            <a:innerShdw blurRad="63500" dist="50800" dir="16200000">
              <a:prstClr val="black">
                <a:alpha val="30000"/>
              </a:prstClr>
            </a:innerShdw>
          </a:effectLst>
        </p:spPr>
      </p:sp>
      <p:sp>
        <p:nvSpPr>
          <p:cNvPr id="84" name="Content Placeholder 83"/>
          <p:cNvSpPr>
            <a:spLocks noGrp="1"/>
          </p:cNvSpPr>
          <p:nvPr>
            <p:ph sz="half" idx="1"/>
          </p:nvPr>
        </p:nvSpPr>
        <p:spPr>
          <a:xfrm>
            <a:off x="335360" y="3501008"/>
            <a:ext cx="5856651" cy="3048000"/>
          </a:xfrm>
        </p:spPr>
        <p:txBody>
          <a:bodyPr>
            <a:noAutofit/>
          </a:bodyPr>
          <a:lstStyle/>
          <a:p>
            <a:r>
              <a:rPr lang="en-US" sz="2400" dirty="0" smtClean="0"/>
              <a:t>protection of transmitted   data from passive attacks</a:t>
            </a:r>
          </a:p>
          <a:p>
            <a:endParaRPr lang="en-US" sz="2400" dirty="0" smtClean="0"/>
          </a:p>
          <a:p>
            <a:r>
              <a:rPr lang="en-US" sz="2400" dirty="0" smtClean="0"/>
              <a:t>protects user data transmitted over a period of time</a:t>
            </a:r>
          </a:p>
          <a:p>
            <a:endParaRPr lang="en-US" sz="2400" dirty="0" smtClean="0"/>
          </a:p>
          <a:p>
            <a:endParaRPr lang="en-US" sz="2400" dirty="0"/>
          </a:p>
        </p:txBody>
      </p:sp>
      <p:sp>
        <p:nvSpPr>
          <p:cNvPr id="85" name="Content Placeholder 84"/>
          <p:cNvSpPr>
            <a:spLocks noGrp="1"/>
          </p:cNvSpPr>
          <p:nvPr>
            <p:ph sz="half" idx="2"/>
          </p:nvPr>
        </p:nvSpPr>
        <p:spPr>
          <a:xfrm>
            <a:off x="6727234" y="990600"/>
            <a:ext cx="5856651" cy="4608512"/>
          </a:xfrm>
        </p:spPr>
        <p:txBody>
          <a:bodyPr>
            <a:noAutofit/>
          </a:bodyPr>
          <a:lstStyle/>
          <a:p>
            <a:pPr marL="342900" lvl="1" indent="-342900">
              <a:buClr>
                <a:schemeClr val="accent1"/>
              </a:buClr>
            </a:pPr>
            <a:r>
              <a:rPr lang="en-US" sz="2400" dirty="0"/>
              <a:t>connection </a:t>
            </a:r>
            <a:r>
              <a:rPr lang="en-US" sz="2400" dirty="0" smtClean="0"/>
              <a:t>confidentiality</a:t>
            </a:r>
          </a:p>
          <a:p>
            <a:pPr marL="342900" lvl="1" indent="-342900">
              <a:buClr>
                <a:schemeClr val="accent1"/>
              </a:buClr>
            </a:pPr>
            <a:endParaRPr lang="en-US" sz="2400" dirty="0" smtClean="0"/>
          </a:p>
          <a:p>
            <a:pPr marL="342900" lvl="1" indent="-342900">
              <a:buClr>
                <a:schemeClr val="accent1"/>
              </a:buClr>
            </a:pPr>
            <a:r>
              <a:rPr lang="en-US" sz="2400" dirty="0"/>
              <a:t>connectionless </a:t>
            </a:r>
            <a:r>
              <a:rPr lang="en-US" sz="2400" dirty="0" smtClean="0"/>
              <a:t>confidentiality</a:t>
            </a:r>
          </a:p>
          <a:p>
            <a:pPr marL="342900" lvl="1" indent="-342900">
              <a:buClr>
                <a:schemeClr val="accent1"/>
              </a:buClr>
            </a:pPr>
            <a:endParaRPr lang="en-US" sz="2400" dirty="0" smtClean="0"/>
          </a:p>
          <a:p>
            <a:pPr marL="342900" lvl="1" indent="-342900">
              <a:buClr>
                <a:schemeClr val="accent1"/>
              </a:buClr>
            </a:pPr>
            <a:r>
              <a:rPr lang="en-US" sz="2400" dirty="0"/>
              <a:t>selective-field confidentiality</a:t>
            </a:r>
          </a:p>
          <a:p>
            <a:pPr marL="342900" lvl="1" indent="-342900">
              <a:buClr>
                <a:schemeClr val="accent1"/>
              </a:buClr>
            </a:pPr>
            <a:endParaRPr lang="en-US" sz="2400" dirty="0" smtClean="0"/>
          </a:p>
          <a:p>
            <a:pPr marL="342900" lvl="1" indent="-342900">
              <a:buClr>
                <a:schemeClr val="accent1"/>
              </a:buClr>
            </a:pPr>
            <a:r>
              <a:rPr lang="en-US" sz="2400" dirty="0" smtClean="0"/>
              <a:t>traffic-flow confidentiality</a:t>
            </a:r>
          </a:p>
        </p:txBody>
      </p:sp>
      <p:sp>
        <p:nvSpPr>
          <p:cNvPr id="34" name="Picture Placeholder 20"/>
          <p:cNvSpPr>
            <a:spLocks noGrp="1"/>
          </p:cNvSpPr>
          <p:nvPr/>
        </p:nvSpPr>
        <p:spPr>
          <a:xfrm>
            <a:off x="1625600" y="457200"/>
            <a:ext cx="3251200" cy="2514600"/>
          </a:xfrm>
          <a:prstGeom prst="ellipse">
            <a:avLst/>
          </a:prstGeom>
          <a:solidFill>
            <a:schemeClr val="accent1"/>
          </a:solidFill>
          <a:ln>
            <a:solidFill>
              <a:srgbClr val="FF6600"/>
            </a:solidFill>
          </a:ln>
          <a:effectLst>
            <a:innerShdw blurRad="63500" dist="50800" dir="16200000">
              <a:prstClr val="black">
                <a:alpha val="30000"/>
              </a:prstClr>
            </a:innerShdw>
          </a:effectLst>
        </p:spPr>
      </p:sp>
      <p:sp>
        <p:nvSpPr>
          <p:cNvPr id="69" name="Picture Placeholder 20"/>
          <p:cNvSpPr>
            <a:spLocks noGrp="1"/>
          </p:cNvSpPr>
          <p:nvPr/>
        </p:nvSpPr>
        <p:spPr>
          <a:xfrm>
            <a:off x="1422400" y="381000"/>
            <a:ext cx="3251200" cy="2514600"/>
          </a:xfrm>
          <a:prstGeom prst="ellipse">
            <a:avLst/>
          </a:prstGeom>
          <a:solidFill>
            <a:schemeClr val="accent2"/>
          </a:solidFill>
          <a:ln>
            <a:solidFill>
              <a:srgbClr val="FF6600"/>
            </a:solidFill>
          </a:ln>
          <a:effectLst>
            <a:innerShdw blurRad="63500" dist="50800" dir="16200000">
              <a:prstClr val="black">
                <a:alpha val="30000"/>
              </a:prstClr>
            </a:innerShdw>
          </a:effectLst>
        </p:spPr>
      </p:sp>
      <p:sp>
        <p:nvSpPr>
          <p:cNvPr id="82" name="TextBox 81"/>
          <p:cNvSpPr txBox="1"/>
          <p:nvPr/>
        </p:nvSpPr>
        <p:spPr>
          <a:xfrm>
            <a:off x="1524000" y="990600"/>
            <a:ext cx="3149600" cy="923330"/>
          </a:xfrm>
          <a:prstGeom prst="rect">
            <a:avLst/>
          </a:prstGeom>
          <a:noFill/>
        </p:spPr>
        <p:txBody>
          <a:bodyPr wrap="square" rtlCol="0">
            <a:spAutoFit/>
          </a:bodyPr>
          <a:lstStyle/>
          <a:p>
            <a:pPr algn="ctr"/>
            <a:r>
              <a:rPr lang="en-US" sz="2700" dirty="0" smtClean="0">
                <a:solidFill>
                  <a:schemeClr val="bg1">
                    <a:lumMod val="85000"/>
                    <a:lumOff val="15000"/>
                  </a:schemeClr>
                </a:solidFill>
              </a:rPr>
              <a:t>Data Confidentiality</a:t>
            </a:r>
          </a:p>
          <a:p>
            <a:pPr algn="ctr"/>
            <a:r>
              <a:rPr lang="en-US" sz="2700" dirty="0" smtClean="0">
                <a:solidFill>
                  <a:schemeClr val="bg1">
                    <a:lumMod val="85000"/>
                    <a:lumOff val="15000"/>
                  </a:schemeClr>
                </a:solidFill>
              </a:rPr>
              <a:t>Service</a:t>
            </a:r>
            <a:endParaRPr lang="en-US" sz="2700" dirty="0">
              <a:solidFill>
                <a:schemeClr val="bg1">
                  <a:lumMod val="85000"/>
                  <a:lumOff val="15000"/>
                </a:schemeClr>
              </a:solidFill>
            </a:endParaRPr>
          </a:p>
        </p:txBody>
      </p:sp>
      <p:sp>
        <p:nvSpPr>
          <p:cNvPr id="2" name="Slide Number Placeholder 1"/>
          <p:cNvSpPr>
            <a:spLocks noGrp="1"/>
          </p:cNvSpPr>
          <p:nvPr>
            <p:ph type="sldNum" sz="quarter" idx="12"/>
          </p:nvPr>
        </p:nvSpPr>
        <p:spPr/>
        <p:txBody>
          <a:bodyPr/>
          <a:lstStyle/>
          <a:p>
            <a:fld id="{6D5DF91A-7C92-3743-8A2E-356816C55239}" type="slidenum">
              <a:rPr lang="en-US" smtClean="0"/>
              <a:pPr/>
              <a:t>14</a:t>
            </a:fld>
            <a:endParaRPr lang="en-US" dirty="0"/>
          </a:p>
        </p:txBody>
      </p:sp>
    </p:spTree>
    <p:extLst>
      <p:ext uri="{BB962C8B-B14F-4D97-AF65-F5344CB8AC3E}">
        <p14:creationId xmlns:p14="http://schemas.microsoft.com/office/powerpoint/2010/main" xmlns="" val="2445382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84">
                                            <p:txEl>
                                              <p:pRg st="0" end="0"/>
                                            </p:txEl>
                                          </p:spTgt>
                                        </p:tgtEl>
                                        <p:attrNameLst>
                                          <p:attrName>style.visibility</p:attrName>
                                        </p:attrNameLst>
                                      </p:cBhvr>
                                      <p:to>
                                        <p:strVal val="visible"/>
                                      </p:to>
                                    </p:set>
                                    <p:animEffect transition="in" filter="randombar(horizontal)">
                                      <p:cBhvr>
                                        <p:cTn id="7" dur="500"/>
                                        <p:tgtEl>
                                          <p:spTgt spid="84">
                                            <p:txEl>
                                              <p:pRg st="0" end="0"/>
                                            </p:txEl>
                                          </p:spTgt>
                                        </p:tgtEl>
                                      </p:cBhvr>
                                    </p:animEffect>
                                  </p:childTnLst>
                                </p:cTn>
                              </p:par>
                              <p:par>
                                <p:cTn id="8" presetID="14" presetClass="entr" presetSubtype="10" fill="hold" nodeType="withEffect">
                                  <p:stCondLst>
                                    <p:cond delay="0"/>
                                  </p:stCondLst>
                                  <p:childTnLst>
                                    <p:set>
                                      <p:cBhvr>
                                        <p:cTn id="9" dur="1" fill="hold">
                                          <p:stCondLst>
                                            <p:cond delay="0"/>
                                          </p:stCondLst>
                                        </p:cTn>
                                        <p:tgtEl>
                                          <p:spTgt spid="84">
                                            <p:txEl>
                                              <p:pRg st="2" end="2"/>
                                            </p:txEl>
                                          </p:spTgt>
                                        </p:tgtEl>
                                        <p:attrNameLst>
                                          <p:attrName>style.visibility</p:attrName>
                                        </p:attrNameLst>
                                      </p:cBhvr>
                                      <p:to>
                                        <p:strVal val="visible"/>
                                      </p:to>
                                    </p:set>
                                    <p:animEffect transition="in" filter="randombar(horizontal)">
                                      <p:cBhvr>
                                        <p:cTn id="10" dur="500"/>
                                        <p:tgtEl>
                                          <p:spTgt spid="84">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nodeType="clickEffect">
                                  <p:stCondLst>
                                    <p:cond delay="0"/>
                                  </p:stCondLst>
                                  <p:childTnLst>
                                    <p:set>
                                      <p:cBhvr>
                                        <p:cTn id="14" dur="1" fill="hold">
                                          <p:stCondLst>
                                            <p:cond delay="0"/>
                                          </p:stCondLst>
                                        </p:cTn>
                                        <p:tgtEl>
                                          <p:spTgt spid="85">
                                            <p:txEl>
                                              <p:pRg st="0" end="0"/>
                                            </p:txEl>
                                          </p:spTgt>
                                        </p:tgtEl>
                                        <p:attrNameLst>
                                          <p:attrName>style.visibility</p:attrName>
                                        </p:attrNameLst>
                                      </p:cBhvr>
                                      <p:to>
                                        <p:strVal val="visible"/>
                                      </p:to>
                                    </p:set>
                                    <p:animEffect transition="in" filter="randombar(horizontal)">
                                      <p:cBhvr>
                                        <p:cTn id="15" dur="500"/>
                                        <p:tgtEl>
                                          <p:spTgt spid="85">
                                            <p:txEl>
                                              <p:pRg st="0" end="0"/>
                                            </p:txEl>
                                          </p:spTgt>
                                        </p:tgtEl>
                                      </p:cBhvr>
                                    </p:animEffect>
                                  </p:childTnLst>
                                </p:cTn>
                              </p:par>
                              <p:par>
                                <p:cTn id="16" presetID="14" presetClass="entr" presetSubtype="10" fill="hold" nodeType="withEffect">
                                  <p:stCondLst>
                                    <p:cond delay="0"/>
                                  </p:stCondLst>
                                  <p:childTnLst>
                                    <p:set>
                                      <p:cBhvr>
                                        <p:cTn id="17" dur="1" fill="hold">
                                          <p:stCondLst>
                                            <p:cond delay="0"/>
                                          </p:stCondLst>
                                        </p:cTn>
                                        <p:tgtEl>
                                          <p:spTgt spid="85">
                                            <p:txEl>
                                              <p:pRg st="2" end="2"/>
                                            </p:txEl>
                                          </p:spTgt>
                                        </p:tgtEl>
                                        <p:attrNameLst>
                                          <p:attrName>style.visibility</p:attrName>
                                        </p:attrNameLst>
                                      </p:cBhvr>
                                      <p:to>
                                        <p:strVal val="visible"/>
                                      </p:to>
                                    </p:set>
                                    <p:animEffect transition="in" filter="randombar(horizontal)">
                                      <p:cBhvr>
                                        <p:cTn id="18" dur="500"/>
                                        <p:tgtEl>
                                          <p:spTgt spid="85">
                                            <p:txEl>
                                              <p:pRg st="2" end="2"/>
                                            </p:txEl>
                                          </p:spTgt>
                                        </p:tgtEl>
                                      </p:cBhvr>
                                    </p:animEffect>
                                  </p:childTnLst>
                                </p:cTn>
                              </p:par>
                              <p:par>
                                <p:cTn id="19" presetID="14" presetClass="entr" presetSubtype="10" fill="hold" nodeType="withEffect">
                                  <p:stCondLst>
                                    <p:cond delay="0"/>
                                  </p:stCondLst>
                                  <p:childTnLst>
                                    <p:set>
                                      <p:cBhvr>
                                        <p:cTn id="20" dur="1" fill="hold">
                                          <p:stCondLst>
                                            <p:cond delay="0"/>
                                          </p:stCondLst>
                                        </p:cTn>
                                        <p:tgtEl>
                                          <p:spTgt spid="85">
                                            <p:txEl>
                                              <p:pRg st="4" end="4"/>
                                            </p:txEl>
                                          </p:spTgt>
                                        </p:tgtEl>
                                        <p:attrNameLst>
                                          <p:attrName>style.visibility</p:attrName>
                                        </p:attrNameLst>
                                      </p:cBhvr>
                                      <p:to>
                                        <p:strVal val="visible"/>
                                      </p:to>
                                    </p:set>
                                    <p:animEffect transition="in" filter="randombar(horizontal)">
                                      <p:cBhvr>
                                        <p:cTn id="21" dur="500"/>
                                        <p:tgtEl>
                                          <p:spTgt spid="85">
                                            <p:txEl>
                                              <p:pRg st="4" end="4"/>
                                            </p:txEl>
                                          </p:spTgt>
                                        </p:tgtEl>
                                      </p:cBhvr>
                                    </p:animEffect>
                                  </p:childTnLst>
                                </p:cTn>
                              </p:par>
                              <p:par>
                                <p:cTn id="22" presetID="14" presetClass="entr" presetSubtype="10" fill="hold" nodeType="withEffect">
                                  <p:stCondLst>
                                    <p:cond delay="0"/>
                                  </p:stCondLst>
                                  <p:childTnLst>
                                    <p:set>
                                      <p:cBhvr>
                                        <p:cTn id="23" dur="1" fill="hold">
                                          <p:stCondLst>
                                            <p:cond delay="0"/>
                                          </p:stCondLst>
                                        </p:cTn>
                                        <p:tgtEl>
                                          <p:spTgt spid="85">
                                            <p:txEl>
                                              <p:pRg st="6" end="6"/>
                                            </p:txEl>
                                          </p:spTgt>
                                        </p:tgtEl>
                                        <p:attrNameLst>
                                          <p:attrName>style.visibility</p:attrName>
                                        </p:attrNameLst>
                                      </p:cBhvr>
                                      <p:to>
                                        <p:strVal val="visible"/>
                                      </p:to>
                                    </p:set>
                                    <p:animEffect transition="in" filter="randombar(horizontal)">
                                      <p:cBhvr>
                                        <p:cTn id="24" dur="500"/>
                                        <p:tgtEl>
                                          <p:spTgt spid="8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Picture Placeholder 20"/>
          <p:cNvSpPr>
            <a:spLocks noGrp="1"/>
          </p:cNvSpPr>
          <p:nvPr/>
        </p:nvSpPr>
        <p:spPr>
          <a:xfrm>
            <a:off x="1727200" y="609600"/>
            <a:ext cx="3251200" cy="2514600"/>
          </a:xfrm>
          <a:prstGeom prst="ellipse">
            <a:avLst/>
          </a:prstGeom>
          <a:solidFill>
            <a:srgbClr val="CC9900"/>
          </a:solidFill>
          <a:ln>
            <a:solidFill>
              <a:srgbClr val="FF6600"/>
            </a:solidFill>
          </a:ln>
          <a:effectLst>
            <a:innerShdw blurRad="63500" dist="50800" dir="16200000">
              <a:prstClr val="black">
                <a:alpha val="30000"/>
              </a:prstClr>
            </a:innerShdw>
          </a:effectLst>
        </p:spPr>
      </p:sp>
      <p:sp>
        <p:nvSpPr>
          <p:cNvPr id="84" name="Content Placeholder 83"/>
          <p:cNvSpPr>
            <a:spLocks noGrp="1"/>
          </p:cNvSpPr>
          <p:nvPr>
            <p:ph sz="half" idx="1"/>
          </p:nvPr>
        </p:nvSpPr>
        <p:spPr>
          <a:xfrm>
            <a:off x="335360" y="3581400"/>
            <a:ext cx="5582411" cy="3048000"/>
          </a:xfrm>
        </p:spPr>
        <p:txBody>
          <a:bodyPr>
            <a:normAutofit/>
          </a:bodyPr>
          <a:lstStyle/>
          <a:p>
            <a:r>
              <a:rPr lang="en-US" sz="2400" dirty="0" smtClean="0"/>
              <a:t>can apply to a stream of messages, a single message, or selected fields within a message</a:t>
            </a:r>
          </a:p>
          <a:p>
            <a:endParaRPr lang="en-US" sz="2400" dirty="0" smtClean="0"/>
          </a:p>
          <a:p>
            <a:r>
              <a:rPr lang="en-US" sz="2400" dirty="0" smtClean="0"/>
              <a:t>with </a:t>
            </a:r>
            <a:r>
              <a:rPr lang="en-US" sz="2400" dirty="0"/>
              <a:t>and without recovery</a:t>
            </a:r>
          </a:p>
          <a:p>
            <a:endParaRPr lang="en-US" sz="2400" dirty="0" smtClean="0"/>
          </a:p>
        </p:txBody>
      </p:sp>
      <p:sp>
        <p:nvSpPr>
          <p:cNvPr id="85" name="Content Placeholder 84"/>
          <p:cNvSpPr>
            <a:spLocks noGrp="1"/>
          </p:cNvSpPr>
          <p:nvPr>
            <p:ph sz="half" idx="2"/>
          </p:nvPr>
        </p:nvSpPr>
        <p:spPr>
          <a:xfrm>
            <a:off x="5829300" y="690736"/>
            <a:ext cx="6219361" cy="4970512"/>
          </a:xfrm>
        </p:spPr>
        <p:txBody>
          <a:bodyPr>
            <a:normAutofit/>
          </a:bodyPr>
          <a:lstStyle/>
          <a:p>
            <a:r>
              <a:rPr lang="en-US" sz="2400" dirty="0" smtClean="0"/>
              <a:t>connectionless </a:t>
            </a:r>
            <a:r>
              <a:rPr lang="en-US" sz="2400" dirty="0"/>
              <a:t>integrity service </a:t>
            </a:r>
            <a:endParaRPr lang="en-US" sz="2400" dirty="0" smtClean="0"/>
          </a:p>
          <a:p>
            <a:pPr lvl="1"/>
            <a:r>
              <a:rPr lang="en-US" sz="2400" dirty="0" smtClean="0"/>
              <a:t>provides </a:t>
            </a:r>
            <a:r>
              <a:rPr lang="en-US" sz="2400" dirty="0"/>
              <a:t>protection against message modification only</a:t>
            </a:r>
          </a:p>
          <a:p>
            <a:endParaRPr lang="en-US" sz="2400" dirty="0" smtClean="0"/>
          </a:p>
          <a:p>
            <a:r>
              <a:rPr lang="en-US" sz="2400" dirty="0" smtClean="0"/>
              <a:t>connection-oriented integrity service </a:t>
            </a:r>
          </a:p>
          <a:p>
            <a:pPr lvl="1"/>
            <a:r>
              <a:rPr lang="en-US" sz="2400" dirty="0" smtClean="0"/>
              <a:t>assures that messages are received as sent</a:t>
            </a:r>
          </a:p>
          <a:p>
            <a:pPr lvl="2"/>
            <a:r>
              <a:rPr lang="en-US" sz="2400" dirty="0" smtClean="0"/>
              <a:t>no duplication, insertion modification, reordering, or replays</a:t>
            </a:r>
          </a:p>
          <a:p>
            <a:endParaRPr lang="en-US" sz="2400" dirty="0" smtClean="0"/>
          </a:p>
        </p:txBody>
      </p:sp>
      <p:sp>
        <p:nvSpPr>
          <p:cNvPr id="34" name="Picture Placeholder 20"/>
          <p:cNvSpPr>
            <a:spLocks noGrp="1"/>
          </p:cNvSpPr>
          <p:nvPr/>
        </p:nvSpPr>
        <p:spPr>
          <a:xfrm>
            <a:off x="1625600" y="457200"/>
            <a:ext cx="3251200" cy="2514600"/>
          </a:xfrm>
          <a:prstGeom prst="ellipse">
            <a:avLst/>
          </a:prstGeom>
          <a:solidFill>
            <a:schemeClr val="accent1"/>
          </a:solidFill>
          <a:ln>
            <a:solidFill>
              <a:srgbClr val="FF6600"/>
            </a:solidFill>
          </a:ln>
          <a:effectLst>
            <a:innerShdw blurRad="63500" dist="50800" dir="16200000">
              <a:prstClr val="black">
                <a:alpha val="30000"/>
              </a:prstClr>
            </a:innerShdw>
          </a:effectLst>
        </p:spPr>
      </p:sp>
      <p:sp>
        <p:nvSpPr>
          <p:cNvPr id="69" name="Picture Placeholder 20"/>
          <p:cNvSpPr>
            <a:spLocks noGrp="1"/>
          </p:cNvSpPr>
          <p:nvPr/>
        </p:nvSpPr>
        <p:spPr>
          <a:xfrm>
            <a:off x="1422400" y="381000"/>
            <a:ext cx="3251200" cy="2514600"/>
          </a:xfrm>
          <a:prstGeom prst="ellipse">
            <a:avLst/>
          </a:prstGeom>
          <a:solidFill>
            <a:schemeClr val="accent2"/>
          </a:solidFill>
          <a:ln>
            <a:solidFill>
              <a:srgbClr val="FF6600"/>
            </a:solidFill>
          </a:ln>
          <a:effectLst>
            <a:innerShdw blurRad="63500" dist="50800" dir="16200000">
              <a:prstClr val="black">
                <a:alpha val="30000"/>
              </a:prstClr>
            </a:innerShdw>
          </a:effectLst>
        </p:spPr>
      </p:sp>
      <p:sp>
        <p:nvSpPr>
          <p:cNvPr id="82" name="TextBox 81"/>
          <p:cNvSpPr txBox="1"/>
          <p:nvPr/>
        </p:nvSpPr>
        <p:spPr>
          <a:xfrm>
            <a:off x="1524000" y="990600"/>
            <a:ext cx="3149600" cy="1338828"/>
          </a:xfrm>
          <a:prstGeom prst="rect">
            <a:avLst/>
          </a:prstGeom>
          <a:noFill/>
        </p:spPr>
        <p:txBody>
          <a:bodyPr wrap="square" rtlCol="0">
            <a:spAutoFit/>
          </a:bodyPr>
          <a:lstStyle/>
          <a:p>
            <a:pPr algn="ctr"/>
            <a:r>
              <a:rPr lang="en-US" sz="2700" dirty="0" smtClean="0">
                <a:solidFill>
                  <a:schemeClr val="bg1">
                    <a:lumMod val="85000"/>
                    <a:lumOff val="15000"/>
                  </a:schemeClr>
                </a:solidFill>
              </a:rPr>
              <a:t>Data </a:t>
            </a:r>
          </a:p>
          <a:p>
            <a:pPr algn="ctr"/>
            <a:r>
              <a:rPr lang="en-US" sz="2700" dirty="0" smtClean="0">
                <a:solidFill>
                  <a:schemeClr val="bg1">
                    <a:lumMod val="85000"/>
                    <a:lumOff val="15000"/>
                  </a:schemeClr>
                </a:solidFill>
              </a:rPr>
              <a:t>Integrity</a:t>
            </a:r>
          </a:p>
          <a:p>
            <a:pPr algn="ctr"/>
            <a:r>
              <a:rPr lang="en-US" sz="2700" dirty="0" smtClean="0">
                <a:solidFill>
                  <a:schemeClr val="bg1">
                    <a:lumMod val="85000"/>
                    <a:lumOff val="15000"/>
                  </a:schemeClr>
                </a:solidFill>
              </a:rPr>
              <a:t>Service</a:t>
            </a:r>
            <a:endParaRPr lang="en-US" sz="2700" dirty="0">
              <a:solidFill>
                <a:schemeClr val="bg1">
                  <a:lumMod val="85000"/>
                  <a:lumOff val="15000"/>
                </a:schemeClr>
              </a:solidFill>
            </a:endParaRPr>
          </a:p>
        </p:txBody>
      </p:sp>
      <p:sp>
        <p:nvSpPr>
          <p:cNvPr id="2" name="Slide Number Placeholder 1"/>
          <p:cNvSpPr>
            <a:spLocks noGrp="1"/>
          </p:cNvSpPr>
          <p:nvPr>
            <p:ph type="sldNum" sz="quarter" idx="12"/>
          </p:nvPr>
        </p:nvSpPr>
        <p:spPr/>
        <p:txBody>
          <a:bodyPr/>
          <a:lstStyle/>
          <a:p>
            <a:fld id="{6D5DF91A-7C92-3743-8A2E-356816C55239}" type="slidenum">
              <a:rPr lang="en-US" smtClean="0"/>
              <a:pPr/>
              <a:t>15</a:t>
            </a:fld>
            <a:endParaRPr lang="en-US" dirty="0"/>
          </a:p>
        </p:txBody>
      </p:sp>
    </p:spTree>
    <p:extLst>
      <p:ext uri="{BB962C8B-B14F-4D97-AF65-F5344CB8AC3E}">
        <p14:creationId xmlns:p14="http://schemas.microsoft.com/office/powerpoint/2010/main" xmlns="" val="3461681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84">
                                            <p:txEl>
                                              <p:pRg st="0" end="0"/>
                                            </p:txEl>
                                          </p:spTgt>
                                        </p:tgtEl>
                                        <p:attrNameLst>
                                          <p:attrName>style.visibility</p:attrName>
                                        </p:attrNameLst>
                                      </p:cBhvr>
                                      <p:to>
                                        <p:strVal val="visible"/>
                                      </p:to>
                                    </p:set>
                                    <p:animEffect transition="in" filter="randombar(horizontal)">
                                      <p:cBhvr>
                                        <p:cTn id="7" dur="500"/>
                                        <p:tgtEl>
                                          <p:spTgt spid="84">
                                            <p:txEl>
                                              <p:pRg st="0" end="0"/>
                                            </p:txEl>
                                          </p:spTgt>
                                        </p:tgtEl>
                                      </p:cBhvr>
                                    </p:animEffect>
                                  </p:childTnLst>
                                </p:cTn>
                              </p:par>
                              <p:par>
                                <p:cTn id="8" presetID="14" presetClass="entr" presetSubtype="10" fill="hold" nodeType="withEffect">
                                  <p:stCondLst>
                                    <p:cond delay="0"/>
                                  </p:stCondLst>
                                  <p:childTnLst>
                                    <p:set>
                                      <p:cBhvr>
                                        <p:cTn id="9" dur="1" fill="hold">
                                          <p:stCondLst>
                                            <p:cond delay="0"/>
                                          </p:stCondLst>
                                        </p:cTn>
                                        <p:tgtEl>
                                          <p:spTgt spid="84">
                                            <p:txEl>
                                              <p:pRg st="2" end="2"/>
                                            </p:txEl>
                                          </p:spTgt>
                                        </p:tgtEl>
                                        <p:attrNameLst>
                                          <p:attrName>style.visibility</p:attrName>
                                        </p:attrNameLst>
                                      </p:cBhvr>
                                      <p:to>
                                        <p:strVal val="visible"/>
                                      </p:to>
                                    </p:set>
                                    <p:animEffect transition="in" filter="randombar(horizontal)">
                                      <p:cBhvr>
                                        <p:cTn id="10" dur="500"/>
                                        <p:tgtEl>
                                          <p:spTgt spid="84">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grpId="0" nodeType="clickEffect">
                                  <p:stCondLst>
                                    <p:cond delay="0"/>
                                  </p:stCondLst>
                                  <p:childTnLst>
                                    <p:set>
                                      <p:cBhvr>
                                        <p:cTn id="14" dur="1" fill="hold">
                                          <p:stCondLst>
                                            <p:cond delay="0"/>
                                          </p:stCondLst>
                                        </p:cTn>
                                        <p:tgtEl>
                                          <p:spTgt spid="85">
                                            <p:txEl>
                                              <p:pRg st="0" end="0"/>
                                            </p:txEl>
                                          </p:spTgt>
                                        </p:tgtEl>
                                        <p:attrNameLst>
                                          <p:attrName>style.visibility</p:attrName>
                                        </p:attrNameLst>
                                      </p:cBhvr>
                                      <p:to>
                                        <p:strVal val="visible"/>
                                      </p:to>
                                    </p:set>
                                    <p:animEffect transition="in" filter="randombar(horizontal)">
                                      <p:cBhvr>
                                        <p:cTn id="15" dur="500"/>
                                        <p:tgtEl>
                                          <p:spTgt spid="85">
                                            <p:txEl>
                                              <p:pRg st="0" end="0"/>
                                            </p:txEl>
                                          </p:spTgt>
                                        </p:tgtEl>
                                      </p:cBhvr>
                                    </p:animEffect>
                                  </p:childTnLst>
                                </p:cTn>
                              </p:par>
                              <p:par>
                                <p:cTn id="16" presetID="14" presetClass="entr" presetSubtype="10" fill="hold" grpId="0" nodeType="withEffect">
                                  <p:stCondLst>
                                    <p:cond delay="0"/>
                                  </p:stCondLst>
                                  <p:childTnLst>
                                    <p:set>
                                      <p:cBhvr>
                                        <p:cTn id="17" dur="1" fill="hold">
                                          <p:stCondLst>
                                            <p:cond delay="0"/>
                                          </p:stCondLst>
                                        </p:cTn>
                                        <p:tgtEl>
                                          <p:spTgt spid="85">
                                            <p:txEl>
                                              <p:pRg st="1" end="1"/>
                                            </p:txEl>
                                          </p:spTgt>
                                        </p:tgtEl>
                                        <p:attrNameLst>
                                          <p:attrName>style.visibility</p:attrName>
                                        </p:attrNameLst>
                                      </p:cBhvr>
                                      <p:to>
                                        <p:strVal val="visible"/>
                                      </p:to>
                                    </p:set>
                                    <p:animEffect transition="in" filter="randombar(horizontal)">
                                      <p:cBhvr>
                                        <p:cTn id="18" dur="500"/>
                                        <p:tgtEl>
                                          <p:spTgt spid="85">
                                            <p:txEl>
                                              <p:pRg st="1" end="1"/>
                                            </p:txEl>
                                          </p:spTgt>
                                        </p:tgtEl>
                                      </p:cBhvr>
                                    </p:animEffect>
                                  </p:childTnLst>
                                </p:cTn>
                              </p:par>
                              <p:par>
                                <p:cTn id="19" presetID="14" presetClass="entr" presetSubtype="10" fill="hold" grpId="0" nodeType="withEffect">
                                  <p:stCondLst>
                                    <p:cond delay="0"/>
                                  </p:stCondLst>
                                  <p:childTnLst>
                                    <p:set>
                                      <p:cBhvr>
                                        <p:cTn id="20" dur="1" fill="hold">
                                          <p:stCondLst>
                                            <p:cond delay="0"/>
                                          </p:stCondLst>
                                        </p:cTn>
                                        <p:tgtEl>
                                          <p:spTgt spid="85">
                                            <p:txEl>
                                              <p:pRg st="3" end="3"/>
                                            </p:txEl>
                                          </p:spTgt>
                                        </p:tgtEl>
                                        <p:attrNameLst>
                                          <p:attrName>style.visibility</p:attrName>
                                        </p:attrNameLst>
                                      </p:cBhvr>
                                      <p:to>
                                        <p:strVal val="visible"/>
                                      </p:to>
                                    </p:set>
                                    <p:animEffect transition="in" filter="randombar(horizontal)">
                                      <p:cBhvr>
                                        <p:cTn id="21" dur="500"/>
                                        <p:tgtEl>
                                          <p:spTgt spid="85">
                                            <p:txEl>
                                              <p:pRg st="3" end="3"/>
                                            </p:txEl>
                                          </p:spTgt>
                                        </p:tgtEl>
                                      </p:cBhvr>
                                    </p:animEffect>
                                  </p:childTnLst>
                                </p:cTn>
                              </p:par>
                              <p:par>
                                <p:cTn id="22" presetID="14" presetClass="entr" presetSubtype="10" fill="hold" grpId="0" nodeType="withEffect">
                                  <p:stCondLst>
                                    <p:cond delay="0"/>
                                  </p:stCondLst>
                                  <p:childTnLst>
                                    <p:set>
                                      <p:cBhvr>
                                        <p:cTn id="23" dur="1" fill="hold">
                                          <p:stCondLst>
                                            <p:cond delay="0"/>
                                          </p:stCondLst>
                                        </p:cTn>
                                        <p:tgtEl>
                                          <p:spTgt spid="85">
                                            <p:txEl>
                                              <p:pRg st="4" end="4"/>
                                            </p:txEl>
                                          </p:spTgt>
                                        </p:tgtEl>
                                        <p:attrNameLst>
                                          <p:attrName>style.visibility</p:attrName>
                                        </p:attrNameLst>
                                      </p:cBhvr>
                                      <p:to>
                                        <p:strVal val="visible"/>
                                      </p:to>
                                    </p:set>
                                    <p:animEffect transition="in" filter="randombar(horizontal)">
                                      <p:cBhvr>
                                        <p:cTn id="24" dur="500"/>
                                        <p:tgtEl>
                                          <p:spTgt spid="85">
                                            <p:txEl>
                                              <p:pRg st="4" end="4"/>
                                            </p:txEl>
                                          </p:spTgt>
                                        </p:tgtEl>
                                      </p:cBhvr>
                                    </p:animEffect>
                                  </p:childTnLst>
                                </p:cTn>
                              </p:par>
                              <p:par>
                                <p:cTn id="25" presetID="14" presetClass="entr" presetSubtype="10" fill="hold" grpId="0" nodeType="withEffect">
                                  <p:stCondLst>
                                    <p:cond delay="0"/>
                                  </p:stCondLst>
                                  <p:childTnLst>
                                    <p:set>
                                      <p:cBhvr>
                                        <p:cTn id="26" dur="1" fill="hold">
                                          <p:stCondLst>
                                            <p:cond delay="0"/>
                                          </p:stCondLst>
                                        </p:cTn>
                                        <p:tgtEl>
                                          <p:spTgt spid="85">
                                            <p:txEl>
                                              <p:pRg st="5" end="5"/>
                                            </p:txEl>
                                          </p:spTgt>
                                        </p:tgtEl>
                                        <p:attrNameLst>
                                          <p:attrName>style.visibility</p:attrName>
                                        </p:attrNameLst>
                                      </p:cBhvr>
                                      <p:to>
                                        <p:strVal val="visible"/>
                                      </p:to>
                                    </p:set>
                                    <p:animEffect transition="in" filter="randombar(horizontal)">
                                      <p:cBhvr>
                                        <p:cTn id="27" dur="500"/>
                                        <p:tgtEl>
                                          <p:spTgt spid="8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Picture Placeholder 20"/>
          <p:cNvSpPr>
            <a:spLocks noGrp="1"/>
          </p:cNvSpPr>
          <p:nvPr/>
        </p:nvSpPr>
        <p:spPr>
          <a:xfrm>
            <a:off x="1727200" y="609600"/>
            <a:ext cx="3251200" cy="2514600"/>
          </a:xfrm>
          <a:prstGeom prst="ellipse">
            <a:avLst/>
          </a:prstGeom>
          <a:solidFill>
            <a:srgbClr val="CC9900"/>
          </a:solidFill>
          <a:ln>
            <a:solidFill>
              <a:srgbClr val="FF6600"/>
            </a:solidFill>
          </a:ln>
          <a:effectLst>
            <a:innerShdw blurRad="63500" dist="50800" dir="16200000">
              <a:prstClr val="black">
                <a:alpha val="30000"/>
              </a:prstClr>
            </a:innerShdw>
          </a:effectLst>
        </p:spPr>
      </p:sp>
      <p:sp>
        <p:nvSpPr>
          <p:cNvPr id="84" name="Content Placeholder 83"/>
          <p:cNvSpPr>
            <a:spLocks noGrp="1"/>
          </p:cNvSpPr>
          <p:nvPr>
            <p:ph sz="half" idx="1"/>
          </p:nvPr>
        </p:nvSpPr>
        <p:spPr>
          <a:xfrm>
            <a:off x="609600" y="3581400"/>
            <a:ext cx="5242560" cy="3048000"/>
          </a:xfrm>
        </p:spPr>
        <p:txBody>
          <a:bodyPr>
            <a:noAutofit/>
          </a:bodyPr>
          <a:lstStyle/>
          <a:p>
            <a:r>
              <a:rPr lang="en-US" sz="2400" dirty="0" smtClean="0"/>
              <a:t>a service that protects a system to ensure its availability</a:t>
            </a:r>
          </a:p>
          <a:p>
            <a:pPr lvl="1">
              <a:buClr>
                <a:schemeClr val="accent2"/>
              </a:buClr>
            </a:pPr>
            <a:r>
              <a:rPr lang="en-US" sz="2400" dirty="0" smtClean="0"/>
              <a:t>being accessible and usable upon demand by an authorized system entity</a:t>
            </a:r>
          </a:p>
        </p:txBody>
      </p:sp>
      <p:sp>
        <p:nvSpPr>
          <p:cNvPr id="85" name="Content Placeholder 84"/>
          <p:cNvSpPr>
            <a:spLocks noGrp="1"/>
          </p:cNvSpPr>
          <p:nvPr>
            <p:ph sz="half" idx="2"/>
          </p:nvPr>
        </p:nvSpPr>
        <p:spPr>
          <a:xfrm>
            <a:off x="5931057" y="291775"/>
            <a:ext cx="6048672" cy="5664849"/>
          </a:xfrm>
        </p:spPr>
        <p:txBody>
          <a:bodyPr>
            <a:noAutofit/>
          </a:bodyPr>
          <a:lstStyle/>
          <a:p>
            <a:r>
              <a:rPr lang="en-US" sz="2400" dirty="0" smtClean="0"/>
              <a:t>a variety of attacks can result in the loss of or reduction in availability</a:t>
            </a:r>
          </a:p>
          <a:p>
            <a:pPr lvl="2">
              <a:buClr>
                <a:schemeClr val="accent2"/>
              </a:buClr>
            </a:pPr>
            <a:r>
              <a:rPr lang="en-US" sz="2200" dirty="0" smtClean="0"/>
              <a:t>some of these attacks are amenable to authentication and encryption</a:t>
            </a:r>
          </a:p>
          <a:p>
            <a:pPr lvl="2">
              <a:buClr>
                <a:schemeClr val="accent2"/>
              </a:buClr>
            </a:pPr>
            <a:r>
              <a:rPr lang="en-US" sz="2200" dirty="0" smtClean="0"/>
              <a:t>some attacks require a physical action to prevent or recover from loss of availability</a:t>
            </a:r>
          </a:p>
          <a:p>
            <a:pPr marL="0" lvl="2" indent="0">
              <a:buNone/>
            </a:pPr>
            <a:endParaRPr lang="en-US" dirty="0" smtClean="0"/>
          </a:p>
          <a:p>
            <a:pPr marL="342900" lvl="2" indent="-342900"/>
            <a:r>
              <a:rPr lang="en-US" sz="2400" dirty="0" smtClean="0"/>
              <a:t>depends on proper management and control of system resources</a:t>
            </a:r>
          </a:p>
          <a:p>
            <a:pPr>
              <a:buNone/>
            </a:pPr>
            <a:endParaRPr lang="en-US" sz="2400" dirty="0" smtClean="0"/>
          </a:p>
        </p:txBody>
      </p:sp>
      <p:sp>
        <p:nvSpPr>
          <p:cNvPr id="34" name="Picture Placeholder 20"/>
          <p:cNvSpPr>
            <a:spLocks noGrp="1"/>
          </p:cNvSpPr>
          <p:nvPr/>
        </p:nvSpPr>
        <p:spPr>
          <a:xfrm>
            <a:off x="1625600" y="457200"/>
            <a:ext cx="3251200" cy="2514600"/>
          </a:xfrm>
          <a:prstGeom prst="ellipse">
            <a:avLst/>
          </a:prstGeom>
          <a:solidFill>
            <a:schemeClr val="accent1"/>
          </a:solidFill>
          <a:ln>
            <a:solidFill>
              <a:srgbClr val="FF6600"/>
            </a:solidFill>
          </a:ln>
          <a:effectLst>
            <a:innerShdw blurRad="63500" dist="50800" dir="16200000">
              <a:prstClr val="black">
                <a:alpha val="30000"/>
              </a:prstClr>
            </a:innerShdw>
          </a:effectLst>
        </p:spPr>
      </p:sp>
      <p:sp>
        <p:nvSpPr>
          <p:cNvPr id="69" name="Picture Placeholder 20"/>
          <p:cNvSpPr>
            <a:spLocks noGrp="1"/>
          </p:cNvSpPr>
          <p:nvPr/>
        </p:nvSpPr>
        <p:spPr>
          <a:xfrm>
            <a:off x="1422400" y="381000"/>
            <a:ext cx="3251200" cy="2514600"/>
          </a:xfrm>
          <a:prstGeom prst="ellipse">
            <a:avLst/>
          </a:prstGeom>
          <a:solidFill>
            <a:schemeClr val="accent2"/>
          </a:solidFill>
          <a:ln>
            <a:solidFill>
              <a:srgbClr val="FF6600"/>
            </a:solidFill>
          </a:ln>
          <a:effectLst>
            <a:innerShdw blurRad="63500" dist="50800" dir="16200000">
              <a:prstClr val="black">
                <a:alpha val="30000"/>
              </a:prstClr>
            </a:innerShdw>
          </a:effectLst>
        </p:spPr>
      </p:sp>
      <p:sp>
        <p:nvSpPr>
          <p:cNvPr id="82" name="TextBox 81"/>
          <p:cNvSpPr txBox="1"/>
          <p:nvPr/>
        </p:nvSpPr>
        <p:spPr>
          <a:xfrm>
            <a:off x="1524000" y="1143000"/>
            <a:ext cx="3149600" cy="923330"/>
          </a:xfrm>
          <a:prstGeom prst="rect">
            <a:avLst/>
          </a:prstGeom>
          <a:noFill/>
        </p:spPr>
        <p:txBody>
          <a:bodyPr wrap="square" rtlCol="0">
            <a:spAutoFit/>
          </a:bodyPr>
          <a:lstStyle/>
          <a:p>
            <a:pPr algn="ctr"/>
            <a:r>
              <a:rPr lang="en-US" sz="2700" dirty="0" smtClean="0">
                <a:solidFill>
                  <a:schemeClr val="bg1">
                    <a:lumMod val="85000"/>
                    <a:lumOff val="15000"/>
                  </a:schemeClr>
                </a:solidFill>
              </a:rPr>
              <a:t>Availability</a:t>
            </a:r>
          </a:p>
          <a:p>
            <a:pPr algn="ctr"/>
            <a:r>
              <a:rPr lang="en-US" sz="2700" dirty="0" smtClean="0">
                <a:solidFill>
                  <a:schemeClr val="bg1">
                    <a:lumMod val="85000"/>
                    <a:lumOff val="15000"/>
                  </a:schemeClr>
                </a:solidFill>
              </a:rPr>
              <a:t>Service</a:t>
            </a:r>
            <a:endParaRPr lang="en-US" sz="2700" dirty="0">
              <a:solidFill>
                <a:schemeClr val="bg1">
                  <a:lumMod val="85000"/>
                  <a:lumOff val="15000"/>
                </a:schemeClr>
              </a:solidFill>
            </a:endParaRPr>
          </a:p>
        </p:txBody>
      </p:sp>
      <p:sp>
        <p:nvSpPr>
          <p:cNvPr id="2" name="Slide Number Placeholder 1"/>
          <p:cNvSpPr>
            <a:spLocks noGrp="1"/>
          </p:cNvSpPr>
          <p:nvPr>
            <p:ph type="sldNum" sz="quarter" idx="12"/>
          </p:nvPr>
        </p:nvSpPr>
        <p:spPr/>
        <p:txBody>
          <a:bodyPr/>
          <a:lstStyle/>
          <a:p>
            <a:fld id="{6D5DF91A-7C92-3743-8A2E-356816C55239}" type="slidenum">
              <a:rPr lang="en-US" smtClean="0"/>
              <a:pPr/>
              <a:t>16</a:t>
            </a:fld>
            <a:endParaRPr lang="en-US" dirty="0"/>
          </a:p>
        </p:txBody>
      </p:sp>
    </p:spTree>
    <p:extLst>
      <p:ext uri="{BB962C8B-B14F-4D97-AF65-F5344CB8AC3E}">
        <p14:creationId xmlns:p14="http://schemas.microsoft.com/office/powerpoint/2010/main" xmlns="" val="3422755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84">
                                            <p:txEl>
                                              <p:pRg st="0" end="0"/>
                                            </p:txEl>
                                          </p:spTgt>
                                        </p:tgtEl>
                                        <p:attrNameLst>
                                          <p:attrName>style.visibility</p:attrName>
                                        </p:attrNameLst>
                                      </p:cBhvr>
                                      <p:to>
                                        <p:strVal val="visible"/>
                                      </p:to>
                                    </p:set>
                                    <p:animEffect transition="in" filter="randombar(horizontal)">
                                      <p:cBhvr>
                                        <p:cTn id="7" dur="500"/>
                                        <p:tgtEl>
                                          <p:spTgt spid="84">
                                            <p:txEl>
                                              <p:pRg st="0" end="0"/>
                                            </p:txEl>
                                          </p:spTgt>
                                        </p:tgtEl>
                                      </p:cBhvr>
                                    </p:animEffect>
                                  </p:childTnLst>
                                </p:cTn>
                              </p:par>
                              <p:par>
                                <p:cTn id="8" presetID="14" presetClass="entr" presetSubtype="10" fill="hold" nodeType="withEffect">
                                  <p:stCondLst>
                                    <p:cond delay="0"/>
                                  </p:stCondLst>
                                  <p:childTnLst>
                                    <p:set>
                                      <p:cBhvr>
                                        <p:cTn id="9" dur="1" fill="hold">
                                          <p:stCondLst>
                                            <p:cond delay="0"/>
                                          </p:stCondLst>
                                        </p:cTn>
                                        <p:tgtEl>
                                          <p:spTgt spid="84">
                                            <p:txEl>
                                              <p:pRg st="1" end="1"/>
                                            </p:txEl>
                                          </p:spTgt>
                                        </p:tgtEl>
                                        <p:attrNameLst>
                                          <p:attrName>style.visibility</p:attrName>
                                        </p:attrNameLst>
                                      </p:cBhvr>
                                      <p:to>
                                        <p:strVal val="visible"/>
                                      </p:to>
                                    </p:set>
                                    <p:animEffect transition="in" filter="randombar(horizontal)">
                                      <p:cBhvr>
                                        <p:cTn id="10" dur="500"/>
                                        <p:tgtEl>
                                          <p:spTgt spid="84">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nodeType="clickEffect">
                                  <p:stCondLst>
                                    <p:cond delay="0"/>
                                  </p:stCondLst>
                                  <p:childTnLst>
                                    <p:set>
                                      <p:cBhvr>
                                        <p:cTn id="14" dur="1" fill="hold">
                                          <p:stCondLst>
                                            <p:cond delay="0"/>
                                          </p:stCondLst>
                                        </p:cTn>
                                        <p:tgtEl>
                                          <p:spTgt spid="85">
                                            <p:txEl>
                                              <p:pRg st="0" end="0"/>
                                            </p:txEl>
                                          </p:spTgt>
                                        </p:tgtEl>
                                        <p:attrNameLst>
                                          <p:attrName>style.visibility</p:attrName>
                                        </p:attrNameLst>
                                      </p:cBhvr>
                                      <p:to>
                                        <p:strVal val="visible"/>
                                      </p:to>
                                    </p:set>
                                    <p:animEffect transition="in" filter="randombar(horizontal)">
                                      <p:cBhvr>
                                        <p:cTn id="15" dur="500"/>
                                        <p:tgtEl>
                                          <p:spTgt spid="85">
                                            <p:txEl>
                                              <p:pRg st="0" end="0"/>
                                            </p:txEl>
                                          </p:spTgt>
                                        </p:tgtEl>
                                      </p:cBhvr>
                                    </p:animEffect>
                                  </p:childTnLst>
                                </p:cTn>
                              </p:par>
                              <p:par>
                                <p:cTn id="16" presetID="14" presetClass="entr" presetSubtype="10" fill="hold" nodeType="withEffect">
                                  <p:stCondLst>
                                    <p:cond delay="0"/>
                                  </p:stCondLst>
                                  <p:childTnLst>
                                    <p:set>
                                      <p:cBhvr>
                                        <p:cTn id="17" dur="1" fill="hold">
                                          <p:stCondLst>
                                            <p:cond delay="0"/>
                                          </p:stCondLst>
                                        </p:cTn>
                                        <p:tgtEl>
                                          <p:spTgt spid="85">
                                            <p:txEl>
                                              <p:pRg st="1" end="1"/>
                                            </p:txEl>
                                          </p:spTgt>
                                        </p:tgtEl>
                                        <p:attrNameLst>
                                          <p:attrName>style.visibility</p:attrName>
                                        </p:attrNameLst>
                                      </p:cBhvr>
                                      <p:to>
                                        <p:strVal val="visible"/>
                                      </p:to>
                                    </p:set>
                                    <p:animEffect transition="in" filter="randombar(horizontal)">
                                      <p:cBhvr>
                                        <p:cTn id="18" dur="500"/>
                                        <p:tgtEl>
                                          <p:spTgt spid="85">
                                            <p:txEl>
                                              <p:pRg st="1" end="1"/>
                                            </p:txEl>
                                          </p:spTgt>
                                        </p:tgtEl>
                                      </p:cBhvr>
                                    </p:animEffect>
                                  </p:childTnLst>
                                </p:cTn>
                              </p:par>
                              <p:par>
                                <p:cTn id="19" presetID="14" presetClass="entr" presetSubtype="10" fill="hold" nodeType="withEffect">
                                  <p:stCondLst>
                                    <p:cond delay="0"/>
                                  </p:stCondLst>
                                  <p:childTnLst>
                                    <p:set>
                                      <p:cBhvr>
                                        <p:cTn id="20" dur="1" fill="hold">
                                          <p:stCondLst>
                                            <p:cond delay="0"/>
                                          </p:stCondLst>
                                        </p:cTn>
                                        <p:tgtEl>
                                          <p:spTgt spid="85">
                                            <p:txEl>
                                              <p:pRg st="2" end="2"/>
                                            </p:txEl>
                                          </p:spTgt>
                                        </p:tgtEl>
                                        <p:attrNameLst>
                                          <p:attrName>style.visibility</p:attrName>
                                        </p:attrNameLst>
                                      </p:cBhvr>
                                      <p:to>
                                        <p:strVal val="visible"/>
                                      </p:to>
                                    </p:set>
                                    <p:animEffect transition="in" filter="randombar(horizontal)">
                                      <p:cBhvr>
                                        <p:cTn id="21" dur="500"/>
                                        <p:tgtEl>
                                          <p:spTgt spid="85">
                                            <p:txEl>
                                              <p:pRg st="2" end="2"/>
                                            </p:txEl>
                                          </p:spTgt>
                                        </p:tgtEl>
                                      </p:cBhvr>
                                    </p:animEffect>
                                  </p:childTnLst>
                                </p:cTn>
                              </p:par>
                              <p:par>
                                <p:cTn id="22" presetID="14" presetClass="entr" presetSubtype="10" fill="hold" nodeType="withEffect">
                                  <p:stCondLst>
                                    <p:cond delay="0"/>
                                  </p:stCondLst>
                                  <p:childTnLst>
                                    <p:set>
                                      <p:cBhvr>
                                        <p:cTn id="23" dur="1" fill="hold">
                                          <p:stCondLst>
                                            <p:cond delay="0"/>
                                          </p:stCondLst>
                                        </p:cTn>
                                        <p:tgtEl>
                                          <p:spTgt spid="85">
                                            <p:txEl>
                                              <p:pRg st="4" end="4"/>
                                            </p:txEl>
                                          </p:spTgt>
                                        </p:tgtEl>
                                        <p:attrNameLst>
                                          <p:attrName>style.visibility</p:attrName>
                                        </p:attrNameLst>
                                      </p:cBhvr>
                                      <p:to>
                                        <p:strVal val="visible"/>
                                      </p:to>
                                    </p:set>
                                    <p:animEffect transition="in" filter="randombar(horizontal)">
                                      <p:cBhvr>
                                        <p:cTn id="24" dur="500"/>
                                        <p:tgtEl>
                                          <p:spTgt spid="8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b="1" dirty="0" smtClean="0"/>
              <a:t>Security Implementation</a:t>
            </a:r>
          </a:p>
        </p:txBody>
      </p:sp>
      <p:sp>
        <p:nvSpPr>
          <p:cNvPr id="4" name="Rectangle 3"/>
          <p:cNvSpPr/>
          <p:nvPr/>
        </p:nvSpPr>
        <p:spPr>
          <a:xfrm>
            <a:off x="748601" y="2123763"/>
            <a:ext cx="10371677" cy="3879225"/>
          </a:xfrm>
          <a:prstGeom prst="rect">
            <a:avLst/>
          </a:prstGeom>
          <a:noFill/>
        </p:spPr>
      </p:sp>
      <p:sp>
        <p:nvSpPr>
          <p:cNvPr id="5" name="Diamond 4"/>
          <p:cNvSpPr/>
          <p:nvPr/>
        </p:nvSpPr>
        <p:spPr>
          <a:xfrm>
            <a:off x="3724913" y="2366192"/>
            <a:ext cx="4609633" cy="3103380"/>
          </a:xfrm>
          <a:prstGeom prst="diamond">
            <a:avLst/>
          </a:prstGeom>
          <a:solidFill>
            <a:schemeClr val="tx2">
              <a:lumMod val="60000"/>
              <a:lumOff val="40000"/>
            </a:schemeClr>
          </a:solidFill>
          <a:ln>
            <a:solidFill>
              <a:schemeClr val="accent2"/>
            </a:solidFill>
          </a:ln>
        </p:spPr>
        <p:style>
          <a:lnRef idx="0">
            <a:scrgbClr r="0" g="0" b="0"/>
          </a:lnRef>
          <a:fillRef idx="1">
            <a:scrgbClr r="0" g="0" b="0"/>
          </a:fillRef>
          <a:effectRef idx="2">
            <a:schemeClr val="accent1">
              <a:tint val="40000"/>
              <a:hueOff val="0"/>
              <a:satOff val="0"/>
              <a:lumOff val="0"/>
              <a:alphaOff val="0"/>
            </a:schemeClr>
          </a:effectRef>
          <a:fontRef idx="minor">
            <a:schemeClr val="dk1">
              <a:hueOff val="0"/>
              <a:satOff val="0"/>
              <a:lumOff val="0"/>
              <a:alphaOff val="0"/>
            </a:schemeClr>
          </a:fontRef>
        </p:style>
      </p:sp>
      <p:sp>
        <p:nvSpPr>
          <p:cNvPr id="6" name="Freeform 5"/>
          <p:cNvSpPr/>
          <p:nvPr/>
        </p:nvSpPr>
        <p:spPr>
          <a:xfrm>
            <a:off x="8876595" y="4444367"/>
            <a:ext cx="2247196" cy="1512897"/>
          </a:xfrm>
          <a:custGeom>
            <a:avLst/>
            <a:gdLst>
              <a:gd name="connsiteX0" fmla="*/ 0 w 1783079"/>
              <a:gd name="connsiteY0" fmla="*/ 297186 h 1783079"/>
              <a:gd name="connsiteX1" fmla="*/ 297186 w 1783079"/>
              <a:gd name="connsiteY1" fmla="*/ 0 h 1783079"/>
              <a:gd name="connsiteX2" fmla="*/ 1485893 w 1783079"/>
              <a:gd name="connsiteY2" fmla="*/ 0 h 1783079"/>
              <a:gd name="connsiteX3" fmla="*/ 1783079 w 1783079"/>
              <a:gd name="connsiteY3" fmla="*/ 297186 h 1783079"/>
              <a:gd name="connsiteX4" fmla="*/ 1783079 w 1783079"/>
              <a:gd name="connsiteY4" fmla="*/ 1485893 h 1783079"/>
              <a:gd name="connsiteX5" fmla="*/ 1485893 w 1783079"/>
              <a:gd name="connsiteY5" fmla="*/ 1783079 h 1783079"/>
              <a:gd name="connsiteX6" fmla="*/ 297186 w 1783079"/>
              <a:gd name="connsiteY6" fmla="*/ 1783079 h 1783079"/>
              <a:gd name="connsiteX7" fmla="*/ 0 w 1783079"/>
              <a:gd name="connsiteY7" fmla="*/ 1485893 h 1783079"/>
              <a:gd name="connsiteX8" fmla="*/ 0 w 1783079"/>
              <a:gd name="connsiteY8" fmla="*/ 297186 h 1783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83079" h="1783079">
                <a:moveTo>
                  <a:pt x="0" y="297186"/>
                </a:moveTo>
                <a:cubicBezTo>
                  <a:pt x="0" y="133055"/>
                  <a:pt x="133055" y="0"/>
                  <a:pt x="297186" y="0"/>
                </a:cubicBezTo>
                <a:lnTo>
                  <a:pt x="1485893" y="0"/>
                </a:lnTo>
                <a:cubicBezTo>
                  <a:pt x="1650024" y="0"/>
                  <a:pt x="1783079" y="133055"/>
                  <a:pt x="1783079" y="297186"/>
                </a:cubicBezTo>
                <a:lnTo>
                  <a:pt x="1783079" y="1485893"/>
                </a:lnTo>
                <a:cubicBezTo>
                  <a:pt x="1783079" y="1650024"/>
                  <a:pt x="1650024" y="1783079"/>
                  <a:pt x="1485893" y="1783079"/>
                </a:cubicBezTo>
                <a:lnTo>
                  <a:pt x="297186" y="1783079"/>
                </a:lnTo>
                <a:cubicBezTo>
                  <a:pt x="133055" y="1783079"/>
                  <a:pt x="0" y="1650024"/>
                  <a:pt x="0" y="1485893"/>
                </a:cubicBezTo>
                <a:lnTo>
                  <a:pt x="0" y="297186"/>
                </a:lnTo>
                <a:close/>
              </a:path>
            </a:pathLst>
          </a:custGeom>
          <a:solidFill>
            <a:schemeClr val="accent2"/>
          </a:solidFill>
        </p:spPr>
        <p:style>
          <a:lnRef idx="0">
            <a:schemeClr val="lt1">
              <a:hueOff val="0"/>
              <a:satOff val="0"/>
              <a:lumOff val="0"/>
              <a:alphaOff val="0"/>
            </a:schemeClr>
          </a:lnRef>
          <a:fillRef idx="3">
            <a:scrgbClr r="0" g="0" b="0"/>
          </a:fillRef>
          <a:effectRef idx="2">
            <a:schemeClr val="accent1">
              <a:hueOff val="0"/>
              <a:satOff val="0"/>
              <a:lumOff val="0"/>
              <a:alphaOff val="0"/>
            </a:schemeClr>
          </a:effectRef>
          <a:fontRef idx="minor">
            <a:schemeClr val="lt1"/>
          </a:fontRef>
        </p:style>
        <p:txBody>
          <a:bodyPr spcFirstLastPara="0" vert="horz" wrap="square" lIns="178483" tIns="178483" rIns="178483" bIns="178483" numCol="1" spcCol="1270" anchor="ctr" anchorCtr="0">
            <a:noAutofit/>
          </a:bodyPr>
          <a:lstStyle/>
          <a:p>
            <a:pPr lvl="0" algn="ctr" defTabSz="1066800">
              <a:lnSpc>
                <a:spcPct val="90000"/>
              </a:lnSpc>
              <a:spcAft>
                <a:spcPct val="35000"/>
              </a:spcAft>
            </a:pPr>
            <a:r>
              <a:rPr lang="en-US" sz="2400" b="1" dirty="0" smtClean="0"/>
              <a:t>Response</a:t>
            </a:r>
            <a:endParaRPr lang="en-US" sz="2400" kern="1200" dirty="0"/>
          </a:p>
        </p:txBody>
      </p:sp>
      <p:sp>
        <p:nvSpPr>
          <p:cNvPr id="7" name="Freeform 6"/>
          <p:cNvSpPr/>
          <p:nvPr/>
        </p:nvSpPr>
        <p:spPr>
          <a:xfrm>
            <a:off x="951812" y="1929779"/>
            <a:ext cx="2247196" cy="1512897"/>
          </a:xfrm>
          <a:custGeom>
            <a:avLst/>
            <a:gdLst>
              <a:gd name="connsiteX0" fmla="*/ 0 w 1783079"/>
              <a:gd name="connsiteY0" fmla="*/ 297186 h 1783079"/>
              <a:gd name="connsiteX1" fmla="*/ 297186 w 1783079"/>
              <a:gd name="connsiteY1" fmla="*/ 0 h 1783079"/>
              <a:gd name="connsiteX2" fmla="*/ 1485893 w 1783079"/>
              <a:gd name="connsiteY2" fmla="*/ 0 h 1783079"/>
              <a:gd name="connsiteX3" fmla="*/ 1783079 w 1783079"/>
              <a:gd name="connsiteY3" fmla="*/ 297186 h 1783079"/>
              <a:gd name="connsiteX4" fmla="*/ 1783079 w 1783079"/>
              <a:gd name="connsiteY4" fmla="*/ 1485893 h 1783079"/>
              <a:gd name="connsiteX5" fmla="*/ 1485893 w 1783079"/>
              <a:gd name="connsiteY5" fmla="*/ 1783079 h 1783079"/>
              <a:gd name="connsiteX6" fmla="*/ 297186 w 1783079"/>
              <a:gd name="connsiteY6" fmla="*/ 1783079 h 1783079"/>
              <a:gd name="connsiteX7" fmla="*/ 0 w 1783079"/>
              <a:gd name="connsiteY7" fmla="*/ 1485893 h 1783079"/>
              <a:gd name="connsiteX8" fmla="*/ 0 w 1783079"/>
              <a:gd name="connsiteY8" fmla="*/ 297186 h 1783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83079" h="1783079">
                <a:moveTo>
                  <a:pt x="0" y="297186"/>
                </a:moveTo>
                <a:cubicBezTo>
                  <a:pt x="0" y="133055"/>
                  <a:pt x="133055" y="0"/>
                  <a:pt x="297186" y="0"/>
                </a:cubicBezTo>
                <a:lnTo>
                  <a:pt x="1485893" y="0"/>
                </a:lnTo>
                <a:cubicBezTo>
                  <a:pt x="1650024" y="0"/>
                  <a:pt x="1783079" y="133055"/>
                  <a:pt x="1783079" y="297186"/>
                </a:cubicBezTo>
                <a:lnTo>
                  <a:pt x="1783079" y="1485893"/>
                </a:lnTo>
                <a:cubicBezTo>
                  <a:pt x="1783079" y="1650024"/>
                  <a:pt x="1650024" y="1783079"/>
                  <a:pt x="1485893" y="1783079"/>
                </a:cubicBezTo>
                <a:lnTo>
                  <a:pt x="297186" y="1783079"/>
                </a:lnTo>
                <a:cubicBezTo>
                  <a:pt x="133055" y="1783079"/>
                  <a:pt x="0" y="1650024"/>
                  <a:pt x="0" y="1485893"/>
                </a:cubicBezTo>
                <a:lnTo>
                  <a:pt x="0" y="297186"/>
                </a:lnTo>
                <a:close/>
              </a:path>
            </a:pathLst>
          </a:custGeom>
          <a:solidFill>
            <a:schemeClr val="accent2"/>
          </a:solidFill>
        </p:spPr>
        <p:style>
          <a:lnRef idx="0">
            <a:schemeClr val="lt1">
              <a:hueOff val="0"/>
              <a:satOff val="0"/>
              <a:lumOff val="0"/>
              <a:alphaOff val="0"/>
            </a:schemeClr>
          </a:lnRef>
          <a:fillRef idx="3">
            <a:scrgbClr r="0" g="0" b="0"/>
          </a:fillRef>
          <a:effectRef idx="2">
            <a:schemeClr val="accent1">
              <a:hueOff val="0"/>
              <a:satOff val="0"/>
              <a:lumOff val="0"/>
              <a:alphaOff val="0"/>
            </a:schemeClr>
          </a:effectRef>
          <a:fontRef idx="minor">
            <a:schemeClr val="lt1"/>
          </a:fontRef>
        </p:style>
        <p:txBody>
          <a:bodyPr spcFirstLastPara="0" vert="horz" wrap="square" lIns="178483" tIns="178483" rIns="178483" bIns="178483" numCol="1" spcCol="1270" anchor="ctr" anchorCtr="0">
            <a:noAutofit/>
          </a:bodyPr>
          <a:lstStyle/>
          <a:p>
            <a:pPr algn="ctr" defTabSz="1066800">
              <a:lnSpc>
                <a:spcPct val="90000"/>
              </a:lnSpc>
              <a:spcAft>
                <a:spcPct val="35000"/>
              </a:spcAft>
            </a:pPr>
            <a:r>
              <a:rPr lang="en-US" sz="2400" b="1" dirty="0" smtClean="0"/>
              <a:t>Prevention</a:t>
            </a:r>
            <a:endParaRPr lang="en-US" sz="2400" dirty="0"/>
          </a:p>
        </p:txBody>
      </p:sp>
      <p:sp>
        <p:nvSpPr>
          <p:cNvPr id="8" name="Freeform 7"/>
          <p:cNvSpPr/>
          <p:nvPr/>
        </p:nvSpPr>
        <p:spPr>
          <a:xfrm>
            <a:off x="951806" y="4291972"/>
            <a:ext cx="2247196" cy="1512897"/>
          </a:xfrm>
          <a:custGeom>
            <a:avLst/>
            <a:gdLst>
              <a:gd name="connsiteX0" fmla="*/ 0 w 1783079"/>
              <a:gd name="connsiteY0" fmla="*/ 297186 h 1783079"/>
              <a:gd name="connsiteX1" fmla="*/ 297186 w 1783079"/>
              <a:gd name="connsiteY1" fmla="*/ 0 h 1783079"/>
              <a:gd name="connsiteX2" fmla="*/ 1485893 w 1783079"/>
              <a:gd name="connsiteY2" fmla="*/ 0 h 1783079"/>
              <a:gd name="connsiteX3" fmla="*/ 1783079 w 1783079"/>
              <a:gd name="connsiteY3" fmla="*/ 297186 h 1783079"/>
              <a:gd name="connsiteX4" fmla="*/ 1783079 w 1783079"/>
              <a:gd name="connsiteY4" fmla="*/ 1485893 h 1783079"/>
              <a:gd name="connsiteX5" fmla="*/ 1485893 w 1783079"/>
              <a:gd name="connsiteY5" fmla="*/ 1783079 h 1783079"/>
              <a:gd name="connsiteX6" fmla="*/ 297186 w 1783079"/>
              <a:gd name="connsiteY6" fmla="*/ 1783079 h 1783079"/>
              <a:gd name="connsiteX7" fmla="*/ 0 w 1783079"/>
              <a:gd name="connsiteY7" fmla="*/ 1485893 h 1783079"/>
              <a:gd name="connsiteX8" fmla="*/ 0 w 1783079"/>
              <a:gd name="connsiteY8" fmla="*/ 297186 h 1783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83079" h="1783079">
                <a:moveTo>
                  <a:pt x="0" y="297186"/>
                </a:moveTo>
                <a:cubicBezTo>
                  <a:pt x="0" y="133055"/>
                  <a:pt x="133055" y="0"/>
                  <a:pt x="297186" y="0"/>
                </a:cubicBezTo>
                <a:lnTo>
                  <a:pt x="1485893" y="0"/>
                </a:lnTo>
                <a:cubicBezTo>
                  <a:pt x="1650024" y="0"/>
                  <a:pt x="1783079" y="133055"/>
                  <a:pt x="1783079" y="297186"/>
                </a:cubicBezTo>
                <a:lnTo>
                  <a:pt x="1783079" y="1485893"/>
                </a:lnTo>
                <a:cubicBezTo>
                  <a:pt x="1783079" y="1650024"/>
                  <a:pt x="1650024" y="1783079"/>
                  <a:pt x="1485893" y="1783079"/>
                </a:cubicBezTo>
                <a:lnTo>
                  <a:pt x="297186" y="1783079"/>
                </a:lnTo>
                <a:cubicBezTo>
                  <a:pt x="133055" y="1783079"/>
                  <a:pt x="0" y="1650024"/>
                  <a:pt x="0" y="1485893"/>
                </a:cubicBezTo>
                <a:lnTo>
                  <a:pt x="0" y="297186"/>
                </a:lnTo>
                <a:close/>
              </a:path>
            </a:pathLst>
          </a:custGeom>
          <a:solidFill>
            <a:schemeClr val="accent2"/>
          </a:solidFill>
        </p:spPr>
        <p:style>
          <a:lnRef idx="0">
            <a:schemeClr val="lt1">
              <a:hueOff val="0"/>
              <a:satOff val="0"/>
              <a:lumOff val="0"/>
              <a:alphaOff val="0"/>
            </a:schemeClr>
          </a:lnRef>
          <a:fillRef idx="3">
            <a:scrgbClr r="0" g="0" b="0"/>
          </a:fillRef>
          <a:effectRef idx="2">
            <a:schemeClr val="accent1">
              <a:hueOff val="0"/>
              <a:satOff val="0"/>
              <a:lumOff val="0"/>
              <a:alphaOff val="0"/>
            </a:schemeClr>
          </a:effectRef>
          <a:fontRef idx="minor">
            <a:schemeClr val="lt1"/>
          </a:fontRef>
        </p:style>
        <p:txBody>
          <a:bodyPr spcFirstLastPara="0" vert="horz" wrap="square" lIns="178483" tIns="178483" rIns="178483" bIns="178483" numCol="1" spcCol="1270" anchor="t" anchorCtr="0">
            <a:noAutofit/>
          </a:bodyPr>
          <a:lstStyle/>
          <a:p>
            <a:pPr lvl="0" algn="l" defTabSz="1066800" rtl="0">
              <a:lnSpc>
                <a:spcPct val="90000"/>
              </a:lnSpc>
              <a:spcBef>
                <a:spcPct val="0"/>
              </a:spcBef>
              <a:spcAft>
                <a:spcPct val="35000"/>
              </a:spcAft>
            </a:pPr>
            <a:endParaRPr lang="en-US" sz="2400" b="1" kern="1200" dirty="0" smtClean="0"/>
          </a:p>
          <a:p>
            <a:pPr lvl="0" algn="ctr" defTabSz="1066800" rtl="0">
              <a:lnSpc>
                <a:spcPct val="90000"/>
              </a:lnSpc>
              <a:spcBef>
                <a:spcPct val="0"/>
              </a:spcBef>
              <a:spcAft>
                <a:spcPct val="35000"/>
              </a:spcAft>
            </a:pPr>
            <a:r>
              <a:rPr lang="en-US" sz="2400" b="1" kern="1200" dirty="0" smtClean="0"/>
              <a:t>Recovery</a:t>
            </a:r>
          </a:p>
        </p:txBody>
      </p:sp>
      <p:sp>
        <p:nvSpPr>
          <p:cNvPr id="9" name="Freeform 8"/>
          <p:cNvSpPr/>
          <p:nvPr/>
        </p:nvSpPr>
        <p:spPr>
          <a:xfrm>
            <a:off x="8774991" y="1853575"/>
            <a:ext cx="2247196" cy="1512897"/>
          </a:xfrm>
          <a:custGeom>
            <a:avLst/>
            <a:gdLst>
              <a:gd name="connsiteX0" fmla="*/ 0 w 1783079"/>
              <a:gd name="connsiteY0" fmla="*/ 297186 h 1783079"/>
              <a:gd name="connsiteX1" fmla="*/ 297186 w 1783079"/>
              <a:gd name="connsiteY1" fmla="*/ 0 h 1783079"/>
              <a:gd name="connsiteX2" fmla="*/ 1485893 w 1783079"/>
              <a:gd name="connsiteY2" fmla="*/ 0 h 1783079"/>
              <a:gd name="connsiteX3" fmla="*/ 1783079 w 1783079"/>
              <a:gd name="connsiteY3" fmla="*/ 297186 h 1783079"/>
              <a:gd name="connsiteX4" fmla="*/ 1783079 w 1783079"/>
              <a:gd name="connsiteY4" fmla="*/ 1485893 h 1783079"/>
              <a:gd name="connsiteX5" fmla="*/ 1485893 w 1783079"/>
              <a:gd name="connsiteY5" fmla="*/ 1783079 h 1783079"/>
              <a:gd name="connsiteX6" fmla="*/ 297186 w 1783079"/>
              <a:gd name="connsiteY6" fmla="*/ 1783079 h 1783079"/>
              <a:gd name="connsiteX7" fmla="*/ 0 w 1783079"/>
              <a:gd name="connsiteY7" fmla="*/ 1485893 h 1783079"/>
              <a:gd name="connsiteX8" fmla="*/ 0 w 1783079"/>
              <a:gd name="connsiteY8" fmla="*/ 297186 h 1783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83079" h="1783079">
                <a:moveTo>
                  <a:pt x="0" y="297186"/>
                </a:moveTo>
                <a:cubicBezTo>
                  <a:pt x="0" y="133055"/>
                  <a:pt x="133055" y="0"/>
                  <a:pt x="297186" y="0"/>
                </a:cubicBezTo>
                <a:lnTo>
                  <a:pt x="1485893" y="0"/>
                </a:lnTo>
                <a:cubicBezTo>
                  <a:pt x="1650024" y="0"/>
                  <a:pt x="1783079" y="133055"/>
                  <a:pt x="1783079" y="297186"/>
                </a:cubicBezTo>
                <a:lnTo>
                  <a:pt x="1783079" y="1485893"/>
                </a:lnTo>
                <a:cubicBezTo>
                  <a:pt x="1783079" y="1650024"/>
                  <a:pt x="1650024" y="1783079"/>
                  <a:pt x="1485893" y="1783079"/>
                </a:cubicBezTo>
                <a:lnTo>
                  <a:pt x="297186" y="1783079"/>
                </a:lnTo>
                <a:cubicBezTo>
                  <a:pt x="133055" y="1783079"/>
                  <a:pt x="0" y="1650024"/>
                  <a:pt x="0" y="1485893"/>
                </a:cubicBezTo>
                <a:lnTo>
                  <a:pt x="0" y="297186"/>
                </a:lnTo>
                <a:close/>
              </a:path>
            </a:pathLst>
          </a:custGeom>
          <a:solidFill>
            <a:schemeClr val="accent2"/>
          </a:solidFill>
        </p:spPr>
        <p:style>
          <a:lnRef idx="0">
            <a:schemeClr val="lt1">
              <a:hueOff val="0"/>
              <a:satOff val="0"/>
              <a:lumOff val="0"/>
              <a:alphaOff val="0"/>
            </a:schemeClr>
          </a:lnRef>
          <a:fillRef idx="3">
            <a:scrgbClr r="0" g="0" b="0"/>
          </a:fillRef>
          <a:effectRef idx="2">
            <a:schemeClr val="accent1">
              <a:hueOff val="0"/>
              <a:satOff val="0"/>
              <a:lumOff val="0"/>
              <a:alphaOff val="0"/>
            </a:schemeClr>
          </a:effectRef>
          <a:fontRef idx="minor">
            <a:schemeClr val="lt1"/>
          </a:fontRef>
        </p:style>
        <p:txBody>
          <a:bodyPr spcFirstLastPara="0" vert="horz" wrap="square" lIns="178483" tIns="178483" rIns="178483" bIns="178483" numCol="1" spcCol="1270" anchor="ctr" anchorCtr="0">
            <a:noAutofit/>
          </a:bodyPr>
          <a:lstStyle/>
          <a:p>
            <a:pPr lvl="0" algn="ctr" defTabSz="1066800">
              <a:lnSpc>
                <a:spcPct val="90000"/>
              </a:lnSpc>
              <a:spcAft>
                <a:spcPct val="35000"/>
              </a:spcAft>
            </a:pPr>
            <a:r>
              <a:rPr lang="en-US" sz="2400" b="1" dirty="0" smtClean="0"/>
              <a:t>Detection</a:t>
            </a:r>
            <a:endParaRPr lang="en-US" sz="2400" kern="1200" dirty="0"/>
          </a:p>
        </p:txBody>
      </p:sp>
      <p:sp>
        <p:nvSpPr>
          <p:cNvPr id="45" name="TextBox 44"/>
          <p:cNvSpPr txBox="1"/>
          <p:nvPr/>
        </p:nvSpPr>
        <p:spPr>
          <a:xfrm>
            <a:off x="4646937" y="3600268"/>
            <a:ext cx="2784987" cy="707886"/>
          </a:xfrm>
          <a:prstGeom prst="rect">
            <a:avLst/>
          </a:prstGeom>
          <a:noFill/>
        </p:spPr>
        <p:txBody>
          <a:bodyPr wrap="square" rtlCol="0">
            <a:spAutoFit/>
          </a:bodyPr>
          <a:lstStyle/>
          <a:p>
            <a:pPr algn="ctr"/>
            <a:r>
              <a:rPr lang="en-US" sz="2000" b="1" dirty="0" smtClean="0"/>
              <a:t>Complementary courses of action</a:t>
            </a:r>
            <a:endParaRPr lang="en-US" sz="2000" b="1" dirty="0"/>
          </a:p>
        </p:txBody>
      </p:sp>
      <p:sp>
        <p:nvSpPr>
          <p:cNvPr id="2" name="Slide Number Placeholder 1"/>
          <p:cNvSpPr>
            <a:spLocks noGrp="1"/>
          </p:cNvSpPr>
          <p:nvPr>
            <p:ph type="sldNum" sz="quarter" idx="4294967295"/>
          </p:nvPr>
        </p:nvSpPr>
        <p:spPr>
          <a:xfrm>
            <a:off x="8737600" y="6340477"/>
            <a:ext cx="2844800" cy="365125"/>
          </a:xfrm>
          <a:prstGeom prst="rect">
            <a:avLst/>
          </a:prstGeom>
        </p:spPr>
        <p:txBody>
          <a:bodyPr/>
          <a:lstStyle/>
          <a:p>
            <a:fld id="{5F36C9FC-DA22-1F47-8722-58727A1D436E}" type="slidenum">
              <a:rPr lang="en-US" smtClean="0"/>
              <a:pPr/>
              <a:t>17</a:t>
            </a:fld>
            <a:endParaRPr lang="en-US" dirty="0"/>
          </a:p>
        </p:txBody>
      </p:sp>
    </p:spTree>
    <p:extLst>
      <p:ext uri="{BB962C8B-B14F-4D97-AF65-F5344CB8AC3E}">
        <p14:creationId xmlns:p14="http://schemas.microsoft.com/office/powerpoint/2010/main" xmlns="" val="351231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 calcmode="lin" valueType="num">
                                      <p:cBhvr>
                                        <p:cTn id="14" dur="500" fill="hold"/>
                                        <p:tgtEl>
                                          <p:spTgt spid="9"/>
                                        </p:tgtEl>
                                        <p:attrNameLst>
                                          <p:attrName>ppt_w</p:attrName>
                                        </p:attrNameLst>
                                      </p:cBhvr>
                                      <p:tavLst>
                                        <p:tav tm="0">
                                          <p:val>
                                            <p:fltVal val="0"/>
                                          </p:val>
                                        </p:tav>
                                        <p:tav tm="100000">
                                          <p:val>
                                            <p:strVal val="#ppt_w"/>
                                          </p:val>
                                        </p:tav>
                                      </p:tavLst>
                                    </p:anim>
                                    <p:anim calcmode="lin" valueType="num">
                                      <p:cBhvr>
                                        <p:cTn id="15" dur="500" fill="hold"/>
                                        <p:tgtEl>
                                          <p:spTgt spid="9"/>
                                        </p:tgtEl>
                                        <p:attrNameLst>
                                          <p:attrName>ppt_h</p:attrName>
                                        </p:attrNameLst>
                                      </p:cBhvr>
                                      <p:tavLst>
                                        <p:tav tm="0">
                                          <p:val>
                                            <p:fltVal val="0"/>
                                          </p:val>
                                        </p:tav>
                                        <p:tav tm="100000">
                                          <p:val>
                                            <p:strVal val="#ppt_h"/>
                                          </p:val>
                                        </p:tav>
                                      </p:tavLst>
                                    </p:anim>
                                    <p:animEffect transition="in" filter="fade">
                                      <p:cBhvr>
                                        <p:cTn id="16" dur="500"/>
                                        <p:tgtEl>
                                          <p:spTgt spid="9"/>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 calcmode="lin" valueType="num">
                                      <p:cBhvr>
                                        <p:cTn id="21" dur="500" fill="hold"/>
                                        <p:tgtEl>
                                          <p:spTgt spid="6"/>
                                        </p:tgtEl>
                                        <p:attrNameLst>
                                          <p:attrName>ppt_w</p:attrName>
                                        </p:attrNameLst>
                                      </p:cBhvr>
                                      <p:tavLst>
                                        <p:tav tm="0">
                                          <p:val>
                                            <p:fltVal val="0"/>
                                          </p:val>
                                        </p:tav>
                                        <p:tav tm="100000">
                                          <p:val>
                                            <p:strVal val="#ppt_w"/>
                                          </p:val>
                                        </p:tav>
                                      </p:tavLst>
                                    </p:anim>
                                    <p:anim calcmode="lin" valueType="num">
                                      <p:cBhvr>
                                        <p:cTn id="22" dur="500" fill="hold"/>
                                        <p:tgtEl>
                                          <p:spTgt spid="6"/>
                                        </p:tgtEl>
                                        <p:attrNameLst>
                                          <p:attrName>ppt_h</p:attrName>
                                        </p:attrNameLst>
                                      </p:cBhvr>
                                      <p:tavLst>
                                        <p:tav tm="0">
                                          <p:val>
                                            <p:fltVal val="0"/>
                                          </p:val>
                                        </p:tav>
                                        <p:tav tm="100000">
                                          <p:val>
                                            <p:strVal val="#ppt_h"/>
                                          </p:val>
                                        </p:tav>
                                      </p:tavLst>
                                    </p:anim>
                                    <p:animEffect transition="in" filter="fade">
                                      <p:cBhvr>
                                        <p:cTn id="23" dur="500"/>
                                        <p:tgtEl>
                                          <p:spTgt spid="6"/>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p:cTn id="28" dur="500" fill="hold"/>
                                        <p:tgtEl>
                                          <p:spTgt spid="8"/>
                                        </p:tgtEl>
                                        <p:attrNameLst>
                                          <p:attrName>ppt_w</p:attrName>
                                        </p:attrNameLst>
                                      </p:cBhvr>
                                      <p:tavLst>
                                        <p:tav tm="0">
                                          <p:val>
                                            <p:fltVal val="0"/>
                                          </p:val>
                                        </p:tav>
                                        <p:tav tm="100000">
                                          <p:val>
                                            <p:strVal val="#ppt_w"/>
                                          </p:val>
                                        </p:tav>
                                      </p:tavLst>
                                    </p:anim>
                                    <p:anim calcmode="lin" valueType="num">
                                      <p:cBhvr>
                                        <p:cTn id="29" dur="500" fill="hold"/>
                                        <p:tgtEl>
                                          <p:spTgt spid="8"/>
                                        </p:tgtEl>
                                        <p:attrNameLst>
                                          <p:attrName>ppt_h</p:attrName>
                                        </p:attrNameLst>
                                      </p:cBhvr>
                                      <p:tavLst>
                                        <p:tav tm="0">
                                          <p:val>
                                            <p:fltVal val="0"/>
                                          </p:val>
                                        </p:tav>
                                        <p:tav tm="100000">
                                          <p:val>
                                            <p:strVal val="#ppt_h"/>
                                          </p:val>
                                        </p:tav>
                                      </p:tavLst>
                                    </p:anim>
                                    <p:animEffect transition="in" filter="fade">
                                      <p:cBhvr>
                                        <p:cTn id="3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n-US" b="1" dirty="0" smtClean="0"/>
              <a:t>Security Mechanism</a:t>
            </a:r>
            <a:endParaRPr lang="en-AU" b="1" dirty="0" smtClean="0"/>
          </a:p>
        </p:txBody>
      </p:sp>
      <p:sp>
        <p:nvSpPr>
          <p:cNvPr id="40962" name="Rectangle 3"/>
          <p:cNvSpPr>
            <a:spLocks noGrp="1" noChangeArrowheads="1"/>
          </p:cNvSpPr>
          <p:nvPr>
            <p:ph idx="1"/>
          </p:nvPr>
        </p:nvSpPr>
        <p:spPr>
          <a:xfrm>
            <a:off x="1017282" y="1946805"/>
            <a:ext cx="10690304" cy="3641777"/>
          </a:xfrm>
        </p:spPr>
        <p:txBody>
          <a:bodyPr>
            <a:noAutofit/>
          </a:bodyPr>
          <a:lstStyle/>
          <a:p>
            <a:pPr eaLnBrk="1" hangingPunct="1"/>
            <a:r>
              <a:rPr lang="en-US" sz="2800" dirty="0" smtClean="0"/>
              <a:t>Feature designed to</a:t>
            </a:r>
          </a:p>
          <a:p>
            <a:pPr lvl="1" eaLnBrk="1" hangingPunct="1"/>
            <a:r>
              <a:rPr lang="en-GB" sz="2800" dirty="0" smtClean="0">
                <a:solidFill>
                  <a:srgbClr val="FF0000"/>
                </a:solidFill>
              </a:rPr>
              <a:t>Prevent</a:t>
            </a:r>
            <a:r>
              <a:rPr lang="en-GB" sz="2800" dirty="0" smtClean="0"/>
              <a:t> attackers from violating security policy</a:t>
            </a:r>
          </a:p>
          <a:p>
            <a:pPr lvl="1" eaLnBrk="1" hangingPunct="1"/>
            <a:r>
              <a:rPr lang="en-GB" sz="2800" dirty="0" smtClean="0">
                <a:solidFill>
                  <a:srgbClr val="FF0000"/>
                </a:solidFill>
              </a:rPr>
              <a:t>Detect</a:t>
            </a:r>
            <a:r>
              <a:rPr lang="en-GB" sz="2800" dirty="0" smtClean="0"/>
              <a:t> attackers’ violation of security policy</a:t>
            </a:r>
          </a:p>
          <a:p>
            <a:pPr lvl="1"/>
            <a:r>
              <a:rPr lang="en-GB" sz="2800" dirty="0" smtClean="0">
                <a:solidFill>
                  <a:srgbClr val="FF0000"/>
                </a:solidFill>
              </a:rPr>
              <a:t>Response</a:t>
            </a:r>
            <a:r>
              <a:rPr lang="en-GB" sz="2800" dirty="0" smtClean="0"/>
              <a:t> </a:t>
            </a:r>
            <a:r>
              <a:rPr lang="en-GB" sz="2800" dirty="0"/>
              <a:t>to mitigate attack</a:t>
            </a:r>
          </a:p>
          <a:p>
            <a:pPr lvl="1" eaLnBrk="1" hangingPunct="1"/>
            <a:r>
              <a:rPr lang="en-GB" sz="2800" dirty="0" smtClean="0">
                <a:solidFill>
                  <a:srgbClr val="FF0000"/>
                </a:solidFill>
              </a:rPr>
              <a:t>Recover </a:t>
            </a:r>
            <a:r>
              <a:rPr lang="en-GB" sz="2800" dirty="0" smtClean="0"/>
              <a:t>continue to function correctly even if attack succeeds</a:t>
            </a:r>
          </a:p>
          <a:p>
            <a:pPr lvl="2"/>
            <a:endParaRPr lang="en-AU" sz="2800" dirty="0" smtClean="0"/>
          </a:p>
          <a:p>
            <a:pPr eaLnBrk="1" hangingPunct="1"/>
            <a:r>
              <a:rPr lang="en-AU" sz="2800" dirty="0" smtClean="0"/>
              <a:t>No single mechanism that will support all services</a:t>
            </a:r>
          </a:p>
          <a:p>
            <a:pPr lvl="1" eaLnBrk="1" hangingPunct="1"/>
            <a:r>
              <a:rPr lang="en-AU" sz="2800" dirty="0" smtClean="0"/>
              <a:t>Authentication, authorization, availability, confidentiality, integrity, non-repudiation</a:t>
            </a:r>
          </a:p>
        </p:txBody>
      </p:sp>
      <p:sp>
        <p:nvSpPr>
          <p:cNvPr id="39941" name="Slide Number Placeholder 4"/>
          <p:cNvSpPr>
            <a:spLocks noGrp="1"/>
          </p:cNvSpPr>
          <p:nvPr>
            <p:ph type="sldNum" sz="quarter" idx="4294967295"/>
          </p:nvPr>
        </p:nvSpPr>
        <p:spPr bwMode="auto">
          <a:xfrm>
            <a:off x="8737600" y="6340477"/>
            <a:ext cx="2844800" cy="365125"/>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E10D9AB0-0938-46AB-B1E6-2002CC52FFDF}" type="slidenum">
              <a:rPr lang="en-US" sz="1200" smtClean="0">
                <a:solidFill>
                  <a:schemeClr val="bg1"/>
                </a:solidFill>
              </a:rPr>
              <a:pPr/>
              <a:t>18</a:t>
            </a:fld>
            <a:endParaRPr lang="en-US" sz="1200" smtClean="0">
              <a:solidFill>
                <a:schemeClr val="bg1"/>
              </a:solidFill>
            </a:endParaRPr>
          </a:p>
        </p:txBody>
      </p:sp>
    </p:spTree>
    <p:extLst>
      <p:ext uri="{BB962C8B-B14F-4D97-AF65-F5344CB8AC3E}">
        <p14:creationId xmlns:p14="http://schemas.microsoft.com/office/powerpoint/2010/main" xmlns="" val="60177421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nodeType="clickEffect">
                                  <p:stCondLst>
                                    <p:cond delay="0"/>
                                  </p:stCondLst>
                                  <p:childTnLst>
                                    <p:set>
                                      <p:cBhvr>
                                        <p:cTn id="6" dur="1" fill="hold">
                                          <p:stCondLst>
                                            <p:cond delay="0"/>
                                          </p:stCondLst>
                                        </p:cTn>
                                        <p:tgtEl>
                                          <p:spTgt spid="40962">
                                            <p:txEl>
                                              <p:pRg st="1" end="1"/>
                                            </p:txEl>
                                          </p:spTgt>
                                        </p:tgtEl>
                                        <p:attrNameLst>
                                          <p:attrName>style.visibility</p:attrName>
                                        </p:attrNameLst>
                                      </p:cBhvr>
                                      <p:to>
                                        <p:strVal val="visible"/>
                                      </p:to>
                                    </p:set>
                                    <p:animEffect transition="in" filter="randombar(horizontal)">
                                      <p:cBhvr>
                                        <p:cTn id="7" dur="500"/>
                                        <p:tgtEl>
                                          <p:spTgt spid="4096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40962">
                                            <p:txEl>
                                              <p:pRg st="2" end="2"/>
                                            </p:txEl>
                                          </p:spTgt>
                                        </p:tgtEl>
                                        <p:attrNameLst>
                                          <p:attrName>style.visibility</p:attrName>
                                        </p:attrNameLst>
                                      </p:cBhvr>
                                      <p:to>
                                        <p:strVal val="visible"/>
                                      </p:to>
                                    </p:set>
                                    <p:animEffect transition="in" filter="randombar(horizontal)">
                                      <p:cBhvr>
                                        <p:cTn id="12" dur="500"/>
                                        <p:tgtEl>
                                          <p:spTgt spid="4096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40962">
                                            <p:txEl>
                                              <p:pRg st="3" end="3"/>
                                            </p:txEl>
                                          </p:spTgt>
                                        </p:tgtEl>
                                        <p:attrNameLst>
                                          <p:attrName>style.visibility</p:attrName>
                                        </p:attrNameLst>
                                      </p:cBhvr>
                                      <p:to>
                                        <p:strVal val="visible"/>
                                      </p:to>
                                    </p:set>
                                    <p:animEffect transition="in" filter="randombar(horizontal)">
                                      <p:cBhvr>
                                        <p:cTn id="17" dur="500"/>
                                        <p:tgtEl>
                                          <p:spTgt spid="4096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40962">
                                            <p:txEl>
                                              <p:pRg st="4" end="4"/>
                                            </p:txEl>
                                          </p:spTgt>
                                        </p:tgtEl>
                                        <p:attrNameLst>
                                          <p:attrName>style.visibility</p:attrName>
                                        </p:attrNameLst>
                                      </p:cBhvr>
                                      <p:to>
                                        <p:strVal val="visible"/>
                                      </p:to>
                                    </p:set>
                                    <p:animEffect transition="in" filter="randombar(horizontal)">
                                      <p:cBhvr>
                                        <p:cTn id="22" dur="500"/>
                                        <p:tgtEl>
                                          <p:spTgt spid="40962">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0962">
                                            <p:txEl>
                                              <p:pRg st="6" end="6"/>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4096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2"/>
          <p:cNvSpPr>
            <a:spLocks noGrp="1" noChangeArrowheads="1"/>
          </p:cNvSpPr>
          <p:nvPr>
            <p:ph type="title"/>
          </p:nvPr>
        </p:nvSpPr>
        <p:spPr/>
        <p:txBody>
          <a:bodyPr/>
          <a:lstStyle/>
          <a:p>
            <a:r>
              <a:rPr lang="en-GB" dirty="0" smtClean="0"/>
              <a:t>Computer Security Overview</a:t>
            </a:r>
            <a:endParaRPr lang="en-AU" dirty="0"/>
          </a:p>
        </p:txBody>
      </p:sp>
      <p:graphicFrame>
        <p:nvGraphicFramePr>
          <p:cNvPr id="4" name="Content Placeholder 3"/>
          <p:cNvGraphicFramePr>
            <a:graphicFrameLocks noGrp="1"/>
          </p:cNvGraphicFramePr>
          <p:nvPr>
            <p:ph idx="1"/>
          </p:nvPr>
        </p:nvGraphicFramePr>
        <p:xfrm>
          <a:off x="609601" y="2060448"/>
          <a:ext cx="9265919" cy="406571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27360970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Rectangle 2"/>
          <p:cNvSpPr>
            <a:spLocks noGrp="1" noChangeArrowheads="1"/>
          </p:cNvSpPr>
          <p:nvPr>
            <p:ph type="title"/>
          </p:nvPr>
        </p:nvSpPr>
        <p:spPr/>
        <p:txBody>
          <a:bodyPr/>
          <a:lstStyle/>
          <a:p>
            <a:r>
              <a:rPr lang="en-US" dirty="0" smtClean="0"/>
              <a:t>The CIA Triad</a:t>
            </a:r>
            <a:endParaRPr lang="en-US" dirty="0"/>
          </a:p>
        </p:txBody>
      </p:sp>
      <p:pic>
        <p:nvPicPr>
          <p:cNvPr id="6" name="Picture Placeholder 5" descr="f1.pdf"/>
          <p:cNvPicPr>
            <a:picLocks noGrp="1" noChangeAspect="1"/>
          </p:cNvPicPr>
          <p:nvPr>
            <p:ph idx="1"/>
          </p:nvPr>
        </p:nvPicPr>
        <p:blipFill>
          <a:blip r:embed="rId3"/>
          <a:stretch>
            <a:fillRect/>
          </a:stretch>
        </p:blipFill>
        <p:spPr>
          <a:xfrm>
            <a:off x="2253344" y="440483"/>
            <a:ext cx="6890656" cy="6793074"/>
          </a:xfrm>
        </p:spPr>
      </p:pic>
    </p:spTree>
    <p:extLst>
      <p:ext uri="{BB962C8B-B14F-4D97-AF65-F5344CB8AC3E}">
        <p14:creationId xmlns:p14="http://schemas.microsoft.com/office/powerpoint/2010/main" xmlns="" val="8284403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129937" y="-394625"/>
            <a:ext cx="10058400" cy="1450757"/>
          </a:xfrm>
        </p:spPr>
        <p:txBody>
          <a:bodyPr/>
          <a:lstStyle/>
          <a:p>
            <a:r>
              <a:rPr lang="en-US" dirty="0" smtClean="0"/>
              <a:t>The CIA Triad</a:t>
            </a:r>
            <a:endParaRPr lang="en-US" dirty="0"/>
          </a:p>
        </p:txBody>
      </p:sp>
      <p:sp>
        <p:nvSpPr>
          <p:cNvPr id="3" name="Content Placeholder 2"/>
          <p:cNvSpPr>
            <a:spLocks noGrp="1"/>
          </p:cNvSpPr>
          <p:nvPr>
            <p:ph idx="1"/>
          </p:nvPr>
        </p:nvSpPr>
        <p:spPr>
          <a:xfrm>
            <a:off x="326571" y="636813"/>
            <a:ext cx="11266715" cy="6335487"/>
          </a:xfrm>
        </p:spPr>
        <p:txBody>
          <a:bodyPr>
            <a:noAutofit/>
          </a:bodyPr>
          <a:lstStyle/>
          <a:p>
            <a:endParaRPr lang="en-US" sz="1400" dirty="0" smtClean="0"/>
          </a:p>
          <a:p>
            <a:r>
              <a:rPr lang="en-US" dirty="0" smtClean="0">
                <a:latin typeface="Times" pitchFamily="18" charset="0"/>
              </a:rPr>
              <a:t>This definition introduces three key objectives that are at the heart of computer security:</a:t>
            </a:r>
          </a:p>
          <a:p>
            <a:r>
              <a:rPr lang="en-US" dirty="0" smtClean="0">
                <a:latin typeface="Times" pitchFamily="18" charset="0"/>
              </a:rPr>
              <a:t>• </a:t>
            </a:r>
            <a:r>
              <a:rPr lang="en-US" b="1" dirty="0" smtClean="0">
                <a:solidFill>
                  <a:srgbClr val="FF0000"/>
                </a:solidFill>
                <a:latin typeface="Times" pitchFamily="18" charset="0"/>
              </a:rPr>
              <a:t>Confidentiality</a:t>
            </a:r>
            <a:r>
              <a:rPr lang="en-US" b="1" dirty="0" smtClean="0">
                <a:latin typeface="Times" pitchFamily="18" charset="0"/>
              </a:rPr>
              <a:t>: This term covers two related concepts:</a:t>
            </a:r>
          </a:p>
          <a:p>
            <a:r>
              <a:rPr lang="en-US" dirty="0" smtClean="0">
                <a:latin typeface="Times" pitchFamily="18" charset="0"/>
              </a:rPr>
              <a:t>— </a:t>
            </a:r>
            <a:r>
              <a:rPr lang="en-US" b="1" dirty="0" smtClean="0">
                <a:latin typeface="Times" pitchFamily="18" charset="0"/>
              </a:rPr>
              <a:t>Data confidentiality : 1 Assures that private or confidential information is  </a:t>
            </a:r>
            <a:r>
              <a:rPr lang="en-US" dirty="0" smtClean="0">
                <a:latin typeface="Times" pitchFamily="18" charset="0"/>
              </a:rPr>
              <a:t>not made available or disclosed to unauthorized individuals.</a:t>
            </a:r>
          </a:p>
          <a:p>
            <a:r>
              <a:rPr lang="en-US" dirty="0" smtClean="0">
                <a:latin typeface="Times" pitchFamily="18" charset="0"/>
              </a:rPr>
              <a:t>— </a:t>
            </a:r>
            <a:r>
              <a:rPr lang="en-US" b="1" dirty="0" smtClean="0">
                <a:latin typeface="Times" pitchFamily="18" charset="0"/>
              </a:rPr>
              <a:t>Privacy : Assures that individuals control or influence what information </a:t>
            </a:r>
            <a:r>
              <a:rPr lang="en-US" dirty="0" smtClean="0">
                <a:latin typeface="Times" pitchFamily="18" charset="0"/>
              </a:rPr>
              <a:t>related to them may be collected and stored and by whom and to whom that information may be disclosed.</a:t>
            </a:r>
          </a:p>
          <a:p>
            <a:r>
              <a:rPr lang="en-US" dirty="0" smtClean="0">
                <a:latin typeface="Times" pitchFamily="18" charset="0"/>
              </a:rPr>
              <a:t>• </a:t>
            </a:r>
            <a:r>
              <a:rPr lang="en-US" b="1" dirty="0" smtClean="0">
                <a:solidFill>
                  <a:srgbClr val="FF0000"/>
                </a:solidFill>
                <a:latin typeface="Times" pitchFamily="18" charset="0"/>
              </a:rPr>
              <a:t>Integrity</a:t>
            </a:r>
            <a:r>
              <a:rPr lang="en-US" b="1" dirty="0" smtClean="0">
                <a:latin typeface="Times" pitchFamily="18" charset="0"/>
              </a:rPr>
              <a:t>: This term covers two related concepts:</a:t>
            </a:r>
          </a:p>
          <a:p>
            <a:r>
              <a:rPr lang="en-US" dirty="0" smtClean="0">
                <a:latin typeface="Times" pitchFamily="18" charset="0"/>
              </a:rPr>
              <a:t>— </a:t>
            </a:r>
            <a:r>
              <a:rPr lang="en-US" b="1" dirty="0" smtClean="0">
                <a:latin typeface="Times" pitchFamily="18" charset="0"/>
              </a:rPr>
              <a:t>Data integrity : Assures that information and programs are changed only </a:t>
            </a:r>
            <a:r>
              <a:rPr lang="en-US" dirty="0" smtClean="0">
                <a:latin typeface="Times" pitchFamily="18" charset="0"/>
              </a:rPr>
              <a:t>in a specified and authorized manner.</a:t>
            </a:r>
          </a:p>
          <a:p>
            <a:r>
              <a:rPr lang="en-US" dirty="0" smtClean="0">
                <a:latin typeface="Times" pitchFamily="18" charset="0"/>
              </a:rPr>
              <a:t>— </a:t>
            </a:r>
            <a:r>
              <a:rPr lang="en-US" b="1" dirty="0" smtClean="0">
                <a:latin typeface="Times" pitchFamily="18" charset="0"/>
              </a:rPr>
              <a:t>System integrity : Assures that a system performs its intended function in </a:t>
            </a:r>
            <a:r>
              <a:rPr lang="en-US" dirty="0" smtClean="0">
                <a:latin typeface="Times" pitchFamily="18" charset="0"/>
              </a:rPr>
              <a:t>an unimpaired manner, free from deliberate or inadvertent unauthorized manipulation of the system.</a:t>
            </a:r>
          </a:p>
          <a:p>
            <a:r>
              <a:rPr lang="en-US" dirty="0" smtClean="0">
                <a:latin typeface="Times" pitchFamily="18" charset="0"/>
              </a:rPr>
              <a:t>• </a:t>
            </a:r>
            <a:r>
              <a:rPr lang="en-US" b="1" dirty="0" smtClean="0">
                <a:solidFill>
                  <a:srgbClr val="FF0000"/>
                </a:solidFill>
                <a:latin typeface="Times" pitchFamily="18" charset="0"/>
              </a:rPr>
              <a:t>Availability</a:t>
            </a:r>
            <a:r>
              <a:rPr lang="en-US" b="1" dirty="0" smtClean="0">
                <a:latin typeface="Times" pitchFamily="18" charset="0"/>
              </a:rPr>
              <a:t>: Assures that systems work promptly and service is not denied to </a:t>
            </a:r>
            <a:r>
              <a:rPr lang="en-US" dirty="0" smtClean="0">
                <a:latin typeface="Times" pitchFamily="18" charset="0"/>
              </a:rPr>
              <a:t>authorized users.</a:t>
            </a:r>
          </a:p>
          <a:p>
            <a:endParaRPr lang="en-US" sz="1400" dirty="0"/>
          </a:p>
        </p:txBody>
      </p:sp>
      <p:sp>
        <p:nvSpPr>
          <p:cNvPr id="4" name="Slide Number Placeholder 3"/>
          <p:cNvSpPr>
            <a:spLocks noGrp="1"/>
          </p:cNvSpPr>
          <p:nvPr>
            <p:ph type="sldNum" sz="quarter" idx="12"/>
          </p:nvPr>
        </p:nvSpPr>
        <p:spPr/>
        <p:txBody>
          <a:bodyPr/>
          <a:lstStyle/>
          <a:p>
            <a:fld id="{DA8ACAA1-99C5-4F50-B487-84519752EF36}"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lang="en-US" smtClean="0"/>
              <a:t>Key Security Concepts</a:t>
            </a:r>
            <a:endParaRPr lang="en-US" dirty="0"/>
          </a:p>
        </p:txBody>
      </p:sp>
      <p:sp>
        <p:nvSpPr>
          <p:cNvPr id="5" name="Freeform 4"/>
          <p:cNvSpPr/>
          <p:nvPr/>
        </p:nvSpPr>
        <p:spPr>
          <a:xfrm>
            <a:off x="666013" y="1880853"/>
            <a:ext cx="4118297" cy="1080000"/>
          </a:xfrm>
          <a:custGeom>
            <a:avLst/>
            <a:gdLst>
              <a:gd name="connsiteX0" fmla="*/ 0 w 3088723"/>
              <a:gd name="connsiteY0" fmla="*/ 0 h 1080000"/>
              <a:gd name="connsiteX1" fmla="*/ 2548723 w 3088723"/>
              <a:gd name="connsiteY1" fmla="*/ 0 h 1080000"/>
              <a:gd name="connsiteX2" fmla="*/ 3088723 w 3088723"/>
              <a:gd name="connsiteY2" fmla="*/ 540000 h 1080000"/>
              <a:gd name="connsiteX3" fmla="*/ 2548723 w 3088723"/>
              <a:gd name="connsiteY3" fmla="*/ 1080000 h 1080000"/>
              <a:gd name="connsiteX4" fmla="*/ 0 w 3088723"/>
              <a:gd name="connsiteY4" fmla="*/ 1080000 h 1080000"/>
              <a:gd name="connsiteX5" fmla="*/ 540000 w 3088723"/>
              <a:gd name="connsiteY5" fmla="*/ 540000 h 1080000"/>
              <a:gd name="connsiteX6" fmla="*/ 0 w 3088723"/>
              <a:gd name="connsiteY6" fmla="*/ 0 h 108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88723" h="1080000">
                <a:moveTo>
                  <a:pt x="0" y="0"/>
                </a:moveTo>
                <a:lnTo>
                  <a:pt x="2548723" y="0"/>
                </a:lnTo>
                <a:lnTo>
                  <a:pt x="3088723" y="540000"/>
                </a:lnTo>
                <a:lnTo>
                  <a:pt x="2548723" y="1080000"/>
                </a:lnTo>
                <a:lnTo>
                  <a:pt x="0" y="1080000"/>
                </a:lnTo>
                <a:lnTo>
                  <a:pt x="540000" y="540000"/>
                </a:lnTo>
                <a:lnTo>
                  <a:pt x="0" y="0"/>
                </a:lnTo>
                <a:close/>
              </a:path>
            </a:pathLst>
          </a:custGeom>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636012" tIns="32004" rIns="572004" bIns="32004" numCol="1" spcCol="1270" anchor="ctr" anchorCtr="0">
            <a:noAutofit/>
          </a:bodyPr>
          <a:lstStyle/>
          <a:p>
            <a:pPr lvl="0" algn="ctr" defTabSz="1066800" rtl="0">
              <a:lnSpc>
                <a:spcPct val="90000"/>
              </a:lnSpc>
              <a:spcBef>
                <a:spcPct val="0"/>
              </a:spcBef>
              <a:spcAft>
                <a:spcPct val="35000"/>
              </a:spcAft>
            </a:pPr>
            <a:r>
              <a:rPr lang="en-US" sz="2400" b="1" kern="1200" dirty="0" smtClean="0">
                <a:solidFill>
                  <a:srgbClr val="FF0000"/>
                </a:solidFill>
              </a:rPr>
              <a:t>Confidentiality</a:t>
            </a:r>
            <a:endParaRPr lang="en-US" sz="2400" kern="1200" dirty="0">
              <a:solidFill>
                <a:srgbClr val="FF0000"/>
              </a:solidFill>
            </a:endParaRPr>
          </a:p>
        </p:txBody>
      </p:sp>
      <p:sp>
        <p:nvSpPr>
          <p:cNvPr id="6" name="Freeform 5"/>
          <p:cNvSpPr/>
          <p:nvPr/>
        </p:nvSpPr>
        <p:spPr>
          <a:xfrm>
            <a:off x="895742" y="3132429"/>
            <a:ext cx="2966084" cy="2835000"/>
          </a:xfrm>
          <a:custGeom>
            <a:avLst/>
            <a:gdLst>
              <a:gd name="connsiteX0" fmla="*/ 0 w 2224563"/>
              <a:gd name="connsiteY0" fmla="*/ 0 h 2835000"/>
              <a:gd name="connsiteX1" fmla="*/ 2224563 w 2224563"/>
              <a:gd name="connsiteY1" fmla="*/ 0 h 2835000"/>
              <a:gd name="connsiteX2" fmla="*/ 2224563 w 2224563"/>
              <a:gd name="connsiteY2" fmla="*/ 2835000 h 2835000"/>
              <a:gd name="connsiteX3" fmla="*/ 0 w 2224563"/>
              <a:gd name="connsiteY3" fmla="*/ 2835000 h 2835000"/>
              <a:gd name="connsiteX4" fmla="*/ 0 w 2224563"/>
              <a:gd name="connsiteY4" fmla="*/ 0 h 2835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24563" h="2835000">
                <a:moveTo>
                  <a:pt x="0" y="0"/>
                </a:moveTo>
                <a:lnTo>
                  <a:pt x="2224563" y="0"/>
                </a:lnTo>
                <a:lnTo>
                  <a:pt x="2224563" y="2835000"/>
                </a:lnTo>
                <a:lnTo>
                  <a:pt x="0" y="283500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228600" lvl="1" indent="-228600" defTabSz="889000" rtl="0">
              <a:lnSpc>
                <a:spcPct val="90000"/>
              </a:lnSpc>
              <a:spcBef>
                <a:spcPct val="0"/>
              </a:spcBef>
              <a:spcAft>
                <a:spcPct val="15000"/>
              </a:spcAft>
              <a:buChar char="••"/>
            </a:pPr>
            <a:r>
              <a:rPr lang="en-US" sz="2000" b="0" kern="1200" dirty="0" smtClean="0"/>
              <a:t>preserving authorized restrictions on information access and disclosure.</a:t>
            </a:r>
          </a:p>
          <a:p>
            <a:pPr marL="228600" lvl="1" indent="-228600" defTabSz="889000" rtl="0">
              <a:lnSpc>
                <a:spcPct val="90000"/>
              </a:lnSpc>
              <a:spcBef>
                <a:spcPct val="0"/>
              </a:spcBef>
              <a:spcAft>
                <a:spcPct val="15000"/>
              </a:spcAft>
              <a:buChar char="••"/>
            </a:pPr>
            <a:r>
              <a:rPr lang="en-US" sz="2000" b="0" kern="1200" dirty="0" smtClean="0"/>
              <a:t>including means for protecting personal privacy and proprietary information</a:t>
            </a:r>
            <a:endParaRPr lang="en-US" sz="2000" b="0" kern="1200" dirty="0"/>
          </a:p>
        </p:txBody>
      </p:sp>
      <p:sp>
        <p:nvSpPr>
          <p:cNvPr id="8" name="Freeform 7"/>
          <p:cNvSpPr/>
          <p:nvPr/>
        </p:nvSpPr>
        <p:spPr>
          <a:xfrm>
            <a:off x="4520694" y="3132429"/>
            <a:ext cx="2966084" cy="2835000"/>
          </a:xfrm>
          <a:custGeom>
            <a:avLst/>
            <a:gdLst>
              <a:gd name="connsiteX0" fmla="*/ 0 w 2224563"/>
              <a:gd name="connsiteY0" fmla="*/ 0 h 2835000"/>
              <a:gd name="connsiteX1" fmla="*/ 2224563 w 2224563"/>
              <a:gd name="connsiteY1" fmla="*/ 0 h 2835000"/>
              <a:gd name="connsiteX2" fmla="*/ 2224563 w 2224563"/>
              <a:gd name="connsiteY2" fmla="*/ 2835000 h 2835000"/>
              <a:gd name="connsiteX3" fmla="*/ 0 w 2224563"/>
              <a:gd name="connsiteY3" fmla="*/ 2835000 h 2835000"/>
              <a:gd name="connsiteX4" fmla="*/ 0 w 2224563"/>
              <a:gd name="connsiteY4" fmla="*/ 0 h 2835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24563" h="2835000">
                <a:moveTo>
                  <a:pt x="0" y="0"/>
                </a:moveTo>
                <a:lnTo>
                  <a:pt x="2224563" y="0"/>
                </a:lnTo>
                <a:lnTo>
                  <a:pt x="2224563" y="2835000"/>
                </a:lnTo>
                <a:lnTo>
                  <a:pt x="0" y="283500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228600" lvl="1" indent="-228600" algn="l" defTabSz="889000" rtl="0">
              <a:lnSpc>
                <a:spcPct val="90000"/>
              </a:lnSpc>
              <a:spcBef>
                <a:spcPct val="0"/>
              </a:spcBef>
              <a:spcAft>
                <a:spcPct val="15000"/>
              </a:spcAft>
              <a:buChar char="••"/>
            </a:pPr>
            <a:r>
              <a:rPr lang="en-US" sz="2000" b="0" kern="1200" dirty="0" smtClean="0"/>
              <a:t>guarding against improper information modification or destruction, </a:t>
            </a:r>
          </a:p>
          <a:p>
            <a:pPr marL="228600" lvl="1" indent="-228600" algn="l" defTabSz="889000" rtl="0">
              <a:lnSpc>
                <a:spcPct val="90000"/>
              </a:lnSpc>
              <a:spcBef>
                <a:spcPct val="0"/>
              </a:spcBef>
              <a:spcAft>
                <a:spcPct val="15000"/>
              </a:spcAft>
              <a:buChar char="••"/>
            </a:pPr>
            <a:r>
              <a:rPr lang="en-US" sz="2000" b="0" kern="1200" dirty="0" smtClean="0"/>
              <a:t>including ensuring information nonrepudiation and authenticity</a:t>
            </a:r>
            <a:endParaRPr lang="en-US" sz="2000" b="0" kern="1200" dirty="0"/>
          </a:p>
        </p:txBody>
      </p:sp>
      <p:sp>
        <p:nvSpPr>
          <p:cNvPr id="9" name="Freeform 8"/>
          <p:cNvSpPr/>
          <p:nvPr/>
        </p:nvSpPr>
        <p:spPr>
          <a:xfrm>
            <a:off x="7915916" y="1880853"/>
            <a:ext cx="3707605" cy="1080000"/>
          </a:xfrm>
          <a:custGeom>
            <a:avLst/>
            <a:gdLst>
              <a:gd name="connsiteX0" fmla="*/ 0 w 2780704"/>
              <a:gd name="connsiteY0" fmla="*/ 0 h 1080000"/>
              <a:gd name="connsiteX1" fmla="*/ 2240704 w 2780704"/>
              <a:gd name="connsiteY1" fmla="*/ 0 h 1080000"/>
              <a:gd name="connsiteX2" fmla="*/ 2780704 w 2780704"/>
              <a:gd name="connsiteY2" fmla="*/ 540000 h 1080000"/>
              <a:gd name="connsiteX3" fmla="*/ 2240704 w 2780704"/>
              <a:gd name="connsiteY3" fmla="*/ 1080000 h 1080000"/>
              <a:gd name="connsiteX4" fmla="*/ 0 w 2780704"/>
              <a:gd name="connsiteY4" fmla="*/ 1080000 h 1080000"/>
              <a:gd name="connsiteX5" fmla="*/ 540000 w 2780704"/>
              <a:gd name="connsiteY5" fmla="*/ 540000 h 1080000"/>
              <a:gd name="connsiteX6" fmla="*/ 0 w 2780704"/>
              <a:gd name="connsiteY6" fmla="*/ 0 h 108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780704" h="1080000">
                <a:moveTo>
                  <a:pt x="0" y="0"/>
                </a:moveTo>
                <a:lnTo>
                  <a:pt x="2240704" y="0"/>
                </a:lnTo>
                <a:lnTo>
                  <a:pt x="2780704" y="540000"/>
                </a:lnTo>
                <a:lnTo>
                  <a:pt x="2240704" y="1080000"/>
                </a:lnTo>
                <a:lnTo>
                  <a:pt x="0" y="1080000"/>
                </a:lnTo>
                <a:lnTo>
                  <a:pt x="540000" y="540000"/>
                </a:lnTo>
                <a:lnTo>
                  <a:pt x="0" y="0"/>
                </a:lnTo>
                <a:close/>
              </a:path>
            </a:pathLst>
          </a:custGeom>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636012" tIns="32004" rIns="572004" bIns="32004" numCol="1" spcCol="1270" anchor="ctr" anchorCtr="0">
            <a:noAutofit/>
          </a:bodyPr>
          <a:lstStyle/>
          <a:p>
            <a:pPr lvl="0" algn="ctr" defTabSz="1066800" rtl="0">
              <a:lnSpc>
                <a:spcPct val="90000"/>
              </a:lnSpc>
              <a:spcBef>
                <a:spcPct val="0"/>
              </a:spcBef>
              <a:spcAft>
                <a:spcPct val="35000"/>
              </a:spcAft>
            </a:pPr>
            <a:r>
              <a:rPr lang="en-US" sz="2400" b="1" kern="1200" dirty="0" smtClean="0">
                <a:solidFill>
                  <a:srgbClr val="FF0000"/>
                </a:solidFill>
              </a:rPr>
              <a:t>Availability</a:t>
            </a:r>
            <a:endParaRPr lang="en-US" sz="2400" kern="1200" dirty="0">
              <a:solidFill>
                <a:srgbClr val="FF0000"/>
              </a:solidFill>
            </a:endParaRPr>
          </a:p>
        </p:txBody>
      </p:sp>
      <p:sp>
        <p:nvSpPr>
          <p:cNvPr id="10" name="Freeform 9"/>
          <p:cNvSpPr/>
          <p:nvPr/>
        </p:nvSpPr>
        <p:spPr>
          <a:xfrm>
            <a:off x="7940301" y="3132429"/>
            <a:ext cx="2966084" cy="2835000"/>
          </a:xfrm>
          <a:custGeom>
            <a:avLst/>
            <a:gdLst>
              <a:gd name="connsiteX0" fmla="*/ 0 w 2224563"/>
              <a:gd name="connsiteY0" fmla="*/ 0 h 2835000"/>
              <a:gd name="connsiteX1" fmla="*/ 2224563 w 2224563"/>
              <a:gd name="connsiteY1" fmla="*/ 0 h 2835000"/>
              <a:gd name="connsiteX2" fmla="*/ 2224563 w 2224563"/>
              <a:gd name="connsiteY2" fmla="*/ 2835000 h 2835000"/>
              <a:gd name="connsiteX3" fmla="*/ 0 w 2224563"/>
              <a:gd name="connsiteY3" fmla="*/ 2835000 h 2835000"/>
              <a:gd name="connsiteX4" fmla="*/ 0 w 2224563"/>
              <a:gd name="connsiteY4" fmla="*/ 0 h 2835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24563" h="2835000">
                <a:moveTo>
                  <a:pt x="0" y="0"/>
                </a:moveTo>
                <a:lnTo>
                  <a:pt x="2224563" y="0"/>
                </a:lnTo>
                <a:lnTo>
                  <a:pt x="2224563" y="2835000"/>
                </a:lnTo>
                <a:lnTo>
                  <a:pt x="0" y="283500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228600" lvl="1" indent="-228600" algn="l" defTabSz="889000" rtl="0">
              <a:lnSpc>
                <a:spcPct val="90000"/>
              </a:lnSpc>
              <a:spcBef>
                <a:spcPct val="0"/>
              </a:spcBef>
              <a:spcAft>
                <a:spcPct val="15000"/>
              </a:spcAft>
              <a:buChar char="••"/>
            </a:pPr>
            <a:r>
              <a:rPr lang="en-US" sz="2000" b="0" kern="1200" dirty="0" smtClean="0"/>
              <a:t>ensuring timely and reliable access to and use of information</a:t>
            </a:r>
            <a:endParaRPr lang="en-US" sz="2000" b="0" kern="1200" dirty="0"/>
          </a:p>
        </p:txBody>
      </p:sp>
      <p:sp>
        <p:nvSpPr>
          <p:cNvPr id="13" name="Freeform 12"/>
          <p:cNvSpPr/>
          <p:nvPr/>
        </p:nvSpPr>
        <p:spPr>
          <a:xfrm>
            <a:off x="4463561" y="1880853"/>
            <a:ext cx="3707605" cy="1080000"/>
          </a:xfrm>
          <a:custGeom>
            <a:avLst/>
            <a:gdLst>
              <a:gd name="connsiteX0" fmla="*/ 0 w 2780704"/>
              <a:gd name="connsiteY0" fmla="*/ 0 h 1080000"/>
              <a:gd name="connsiteX1" fmla="*/ 2240704 w 2780704"/>
              <a:gd name="connsiteY1" fmla="*/ 0 h 1080000"/>
              <a:gd name="connsiteX2" fmla="*/ 2780704 w 2780704"/>
              <a:gd name="connsiteY2" fmla="*/ 540000 h 1080000"/>
              <a:gd name="connsiteX3" fmla="*/ 2240704 w 2780704"/>
              <a:gd name="connsiteY3" fmla="*/ 1080000 h 1080000"/>
              <a:gd name="connsiteX4" fmla="*/ 0 w 2780704"/>
              <a:gd name="connsiteY4" fmla="*/ 1080000 h 1080000"/>
              <a:gd name="connsiteX5" fmla="*/ 540000 w 2780704"/>
              <a:gd name="connsiteY5" fmla="*/ 540000 h 1080000"/>
              <a:gd name="connsiteX6" fmla="*/ 0 w 2780704"/>
              <a:gd name="connsiteY6" fmla="*/ 0 h 108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780704" h="1080000">
                <a:moveTo>
                  <a:pt x="0" y="0"/>
                </a:moveTo>
                <a:lnTo>
                  <a:pt x="2240704" y="0"/>
                </a:lnTo>
                <a:lnTo>
                  <a:pt x="2780704" y="540000"/>
                </a:lnTo>
                <a:lnTo>
                  <a:pt x="2240704" y="1080000"/>
                </a:lnTo>
                <a:lnTo>
                  <a:pt x="0" y="1080000"/>
                </a:lnTo>
                <a:lnTo>
                  <a:pt x="540000" y="540000"/>
                </a:lnTo>
                <a:lnTo>
                  <a:pt x="0" y="0"/>
                </a:lnTo>
                <a:close/>
              </a:path>
            </a:pathLst>
          </a:custGeom>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636012" tIns="32004" rIns="572004" bIns="32004" numCol="1" spcCol="1270" anchor="ctr" anchorCtr="0">
            <a:noAutofit/>
          </a:bodyPr>
          <a:lstStyle/>
          <a:p>
            <a:pPr lvl="0" algn="ctr" defTabSz="1066800" rtl="0">
              <a:lnSpc>
                <a:spcPct val="90000"/>
              </a:lnSpc>
              <a:spcBef>
                <a:spcPct val="0"/>
              </a:spcBef>
              <a:spcAft>
                <a:spcPct val="35000"/>
              </a:spcAft>
            </a:pPr>
            <a:r>
              <a:rPr lang="en-US" sz="2400" b="1" kern="1200" dirty="0" smtClean="0">
                <a:solidFill>
                  <a:srgbClr val="FF0000"/>
                </a:solidFill>
              </a:rPr>
              <a:t>Integrity</a:t>
            </a:r>
            <a:endParaRPr lang="en-US" sz="2400" kern="1200" dirty="0">
              <a:solidFill>
                <a:srgbClr val="FF0000"/>
              </a:solidFill>
            </a:endParaRPr>
          </a:p>
        </p:txBody>
      </p:sp>
    </p:spTree>
    <p:extLst>
      <p:ext uri="{BB962C8B-B14F-4D97-AF65-F5344CB8AC3E}">
        <p14:creationId xmlns:p14="http://schemas.microsoft.com/office/powerpoint/2010/main" xmlns="" val="3314649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randombar(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randombar(horizontal)">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randombar(horizontal)">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randombar(horizontal)">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randombar(horizontal)">
                                      <p:cBhvr>
                                        <p:cTn id="3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8" grpId="0"/>
      <p:bldP spid="9" grpId="0" animBg="1"/>
      <p:bldP spid="10" grpId="0"/>
      <p:bldP spid="1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mtClean="0"/>
              <a:t>Levels of Impact</a:t>
            </a:r>
            <a:endParaRPr lang="en-US" dirty="0"/>
          </a:p>
        </p:txBody>
      </p:sp>
      <p:sp>
        <p:nvSpPr>
          <p:cNvPr id="9" name="Freeform 8"/>
          <p:cNvSpPr/>
          <p:nvPr/>
        </p:nvSpPr>
        <p:spPr>
          <a:xfrm>
            <a:off x="879165" y="1901952"/>
            <a:ext cx="2740206" cy="4199828"/>
          </a:xfrm>
          <a:custGeom>
            <a:avLst/>
            <a:gdLst>
              <a:gd name="connsiteX0" fmla="*/ 0 w 2611933"/>
              <a:gd name="connsiteY0" fmla="*/ 261193 h 4830763"/>
              <a:gd name="connsiteX1" fmla="*/ 261193 w 2611933"/>
              <a:gd name="connsiteY1" fmla="*/ 0 h 4830763"/>
              <a:gd name="connsiteX2" fmla="*/ 2350740 w 2611933"/>
              <a:gd name="connsiteY2" fmla="*/ 0 h 4830763"/>
              <a:gd name="connsiteX3" fmla="*/ 2611933 w 2611933"/>
              <a:gd name="connsiteY3" fmla="*/ 261193 h 4830763"/>
              <a:gd name="connsiteX4" fmla="*/ 2611933 w 2611933"/>
              <a:gd name="connsiteY4" fmla="*/ 4569570 h 4830763"/>
              <a:gd name="connsiteX5" fmla="*/ 2350740 w 2611933"/>
              <a:gd name="connsiteY5" fmla="*/ 4830763 h 4830763"/>
              <a:gd name="connsiteX6" fmla="*/ 261193 w 2611933"/>
              <a:gd name="connsiteY6" fmla="*/ 4830763 h 4830763"/>
              <a:gd name="connsiteX7" fmla="*/ 0 w 2611933"/>
              <a:gd name="connsiteY7" fmla="*/ 4569570 h 4830763"/>
              <a:gd name="connsiteX8" fmla="*/ 0 w 2611933"/>
              <a:gd name="connsiteY8" fmla="*/ 261193 h 48307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611933" h="4830763">
                <a:moveTo>
                  <a:pt x="0" y="261193"/>
                </a:moveTo>
                <a:cubicBezTo>
                  <a:pt x="0" y="116940"/>
                  <a:pt x="116940" y="0"/>
                  <a:pt x="261193" y="0"/>
                </a:cubicBezTo>
                <a:lnTo>
                  <a:pt x="2350740" y="0"/>
                </a:lnTo>
                <a:cubicBezTo>
                  <a:pt x="2494993" y="0"/>
                  <a:pt x="2611933" y="116940"/>
                  <a:pt x="2611933" y="261193"/>
                </a:cubicBezTo>
                <a:lnTo>
                  <a:pt x="2611933" y="4569570"/>
                </a:lnTo>
                <a:cubicBezTo>
                  <a:pt x="2611933" y="4713823"/>
                  <a:pt x="2494993" y="4830763"/>
                  <a:pt x="2350740" y="4830763"/>
                </a:cubicBezTo>
                <a:lnTo>
                  <a:pt x="261193" y="4830763"/>
                </a:lnTo>
                <a:cubicBezTo>
                  <a:pt x="116940" y="4830763"/>
                  <a:pt x="0" y="4713823"/>
                  <a:pt x="0" y="4569570"/>
                </a:cubicBezTo>
                <a:lnTo>
                  <a:pt x="0" y="261193"/>
                </a:lnTo>
                <a:close/>
              </a:path>
            </a:pathLst>
          </a:custGeom>
        </p:spPr>
        <p:style>
          <a:lnRef idx="0">
            <a:schemeClr val="accent1">
              <a:hueOff val="0"/>
              <a:satOff val="0"/>
              <a:lumOff val="0"/>
              <a:alphaOff val="0"/>
            </a:schemeClr>
          </a:lnRef>
          <a:fillRef idx="1">
            <a:schemeClr val="accent1">
              <a:tint val="40000"/>
              <a:hueOff val="0"/>
              <a:satOff val="0"/>
              <a:lumOff val="0"/>
              <a:alphaOff val="0"/>
            </a:schemeClr>
          </a:fillRef>
          <a:effectRef idx="2">
            <a:schemeClr val="accent1">
              <a:tint val="40000"/>
              <a:hueOff val="0"/>
              <a:satOff val="0"/>
              <a:lumOff val="0"/>
              <a:alphaOff val="0"/>
            </a:schemeClr>
          </a:effectRef>
          <a:fontRef idx="minor">
            <a:schemeClr val="dk1">
              <a:hueOff val="0"/>
              <a:satOff val="0"/>
              <a:lumOff val="0"/>
              <a:alphaOff val="0"/>
            </a:schemeClr>
          </a:fontRef>
        </p:style>
        <p:txBody>
          <a:bodyPr spcFirstLastPara="0" vert="horz" wrap="square" lIns="167640" tIns="167640" rIns="167640" bIns="3549175" numCol="1" spcCol="1270" anchor="ctr" anchorCtr="0">
            <a:noAutofit/>
          </a:bodyPr>
          <a:lstStyle/>
          <a:p>
            <a:pPr lvl="0" algn="ctr" defTabSz="1955800" rtl="0">
              <a:lnSpc>
                <a:spcPct val="90000"/>
              </a:lnSpc>
              <a:spcBef>
                <a:spcPct val="0"/>
              </a:spcBef>
              <a:spcAft>
                <a:spcPct val="35000"/>
              </a:spcAft>
            </a:pPr>
            <a:r>
              <a:rPr lang="en-US" sz="4400" kern="1200" dirty="0" smtClean="0"/>
              <a:t>Low</a:t>
            </a:r>
            <a:endParaRPr lang="en-US" sz="4400" kern="1200" dirty="0"/>
          </a:p>
        </p:txBody>
      </p:sp>
      <p:sp>
        <p:nvSpPr>
          <p:cNvPr id="10" name="Freeform 9"/>
          <p:cNvSpPr/>
          <p:nvPr/>
        </p:nvSpPr>
        <p:spPr>
          <a:xfrm>
            <a:off x="1166461" y="2901696"/>
            <a:ext cx="2123724" cy="2739088"/>
          </a:xfrm>
          <a:custGeom>
            <a:avLst/>
            <a:gdLst>
              <a:gd name="connsiteX0" fmla="*/ 0 w 2089546"/>
              <a:gd name="connsiteY0" fmla="*/ 208955 h 3139995"/>
              <a:gd name="connsiteX1" fmla="*/ 208955 w 2089546"/>
              <a:gd name="connsiteY1" fmla="*/ 0 h 3139995"/>
              <a:gd name="connsiteX2" fmla="*/ 1880591 w 2089546"/>
              <a:gd name="connsiteY2" fmla="*/ 0 h 3139995"/>
              <a:gd name="connsiteX3" fmla="*/ 2089546 w 2089546"/>
              <a:gd name="connsiteY3" fmla="*/ 208955 h 3139995"/>
              <a:gd name="connsiteX4" fmla="*/ 2089546 w 2089546"/>
              <a:gd name="connsiteY4" fmla="*/ 2931040 h 3139995"/>
              <a:gd name="connsiteX5" fmla="*/ 1880591 w 2089546"/>
              <a:gd name="connsiteY5" fmla="*/ 3139995 h 3139995"/>
              <a:gd name="connsiteX6" fmla="*/ 208955 w 2089546"/>
              <a:gd name="connsiteY6" fmla="*/ 3139995 h 3139995"/>
              <a:gd name="connsiteX7" fmla="*/ 0 w 2089546"/>
              <a:gd name="connsiteY7" fmla="*/ 2931040 h 3139995"/>
              <a:gd name="connsiteX8" fmla="*/ 0 w 2089546"/>
              <a:gd name="connsiteY8" fmla="*/ 208955 h 31399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89546" h="3139995">
                <a:moveTo>
                  <a:pt x="0" y="208955"/>
                </a:moveTo>
                <a:cubicBezTo>
                  <a:pt x="0" y="93552"/>
                  <a:pt x="93552" y="0"/>
                  <a:pt x="208955" y="0"/>
                </a:cubicBezTo>
                <a:lnTo>
                  <a:pt x="1880591" y="0"/>
                </a:lnTo>
                <a:cubicBezTo>
                  <a:pt x="1995994" y="0"/>
                  <a:pt x="2089546" y="93552"/>
                  <a:pt x="2089546" y="208955"/>
                </a:cubicBezTo>
                <a:lnTo>
                  <a:pt x="2089546" y="2931040"/>
                </a:lnTo>
                <a:cubicBezTo>
                  <a:pt x="2089546" y="3046443"/>
                  <a:pt x="1995994" y="3139995"/>
                  <a:pt x="1880591" y="3139995"/>
                </a:cubicBezTo>
                <a:lnTo>
                  <a:pt x="208955" y="3139995"/>
                </a:lnTo>
                <a:cubicBezTo>
                  <a:pt x="93552" y="3139995"/>
                  <a:pt x="0" y="3046443"/>
                  <a:pt x="0" y="2931040"/>
                </a:cubicBezTo>
                <a:lnTo>
                  <a:pt x="0" y="208955"/>
                </a:lnTo>
                <a:close/>
              </a:path>
            </a:pathLst>
          </a:custGeom>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112001" tIns="99301" rIns="112001" bIns="99301" numCol="1" spcCol="1270" anchor="ctr" anchorCtr="0">
            <a:noAutofit/>
          </a:bodyPr>
          <a:lstStyle/>
          <a:p>
            <a:pPr lvl="0" algn="ctr" defTabSz="889000" rtl="0">
              <a:lnSpc>
                <a:spcPct val="90000"/>
              </a:lnSpc>
              <a:spcBef>
                <a:spcPct val="0"/>
              </a:spcBef>
              <a:spcAft>
                <a:spcPct val="35000"/>
              </a:spcAft>
            </a:pPr>
            <a:r>
              <a:rPr lang="en-US" sz="2000" kern="1200" dirty="0" smtClean="0"/>
              <a:t>The loss could be expected to have a </a:t>
            </a:r>
            <a:r>
              <a:rPr lang="en-US" sz="2000" b="1" u="sng" kern="1200" dirty="0" smtClean="0"/>
              <a:t>limited</a:t>
            </a:r>
            <a:r>
              <a:rPr lang="en-US" sz="2000" b="1" kern="1200" dirty="0" smtClean="0"/>
              <a:t> </a:t>
            </a:r>
            <a:r>
              <a:rPr lang="en-US" sz="2000" kern="1200" dirty="0" smtClean="0"/>
              <a:t>adverse</a:t>
            </a:r>
            <a:r>
              <a:rPr lang="en-US" sz="2000" b="1" kern="1200" dirty="0" smtClean="0"/>
              <a:t> </a:t>
            </a:r>
            <a:r>
              <a:rPr lang="en-US" sz="2000" kern="1200" dirty="0" smtClean="0"/>
              <a:t>effect on organizational operations, organizational assets, or individuals</a:t>
            </a:r>
            <a:endParaRPr lang="en-US" sz="2000" kern="1200" dirty="0"/>
          </a:p>
        </p:txBody>
      </p:sp>
      <p:sp>
        <p:nvSpPr>
          <p:cNvPr id="11" name="Freeform 10"/>
          <p:cNvSpPr/>
          <p:nvPr/>
        </p:nvSpPr>
        <p:spPr>
          <a:xfrm>
            <a:off x="4622937" y="1901952"/>
            <a:ext cx="2740206" cy="4199828"/>
          </a:xfrm>
          <a:custGeom>
            <a:avLst/>
            <a:gdLst>
              <a:gd name="connsiteX0" fmla="*/ 0 w 2611933"/>
              <a:gd name="connsiteY0" fmla="*/ 261193 h 4830763"/>
              <a:gd name="connsiteX1" fmla="*/ 261193 w 2611933"/>
              <a:gd name="connsiteY1" fmla="*/ 0 h 4830763"/>
              <a:gd name="connsiteX2" fmla="*/ 2350740 w 2611933"/>
              <a:gd name="connsiteY2" fmla="*/ 0 h 4830763"/>
              <a:gd name="connsiteX3" fmla="*/ 2611933 w 2611933"/>
              <a:gd name="connsiteY3" fmla="*/ 261193 h 4830763"/>
              <a:gd name="connsiteX4" fmla="*/ 2611933 w 2611933"/>
              <a:gd name="connsiteY4" fmla="*/ 4569570 h 4830763"/>
              <a:gd name="connsiteX5" fmla="*/ 2350740 w 2611933"/>
              <a:gd name="connsiteY5" fmla="*/ 4830763 h 4830763"/>
              <a:gd name="connsiteX6" fmla="*/ 261193 w 2611933"/>
              <a:gd name="connsiteY6" fmla="*/ 4830763 h 4830763"/>
              <a:gd name="connsiteX7" fmla="*/ 0 w 2611933"/>
              <a:gd name="connsiteY7" fmla="*/ 4569570 h 4830763"/>
              <a:gd name="connsiteX8" fmla="*/ 0 w 2611933"/>
              <a:gd name="connsiteY8" fmla="*/ 261193 h 48307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611933" h="4830763">
                <a:moveTo>
                  <a:pt x="0" y="261193"/>
                </a:moveTo>
                <a:cubicBezTo>
                  <a:pt x="0" y="116940"/>
                  <a:pt x="116940" y="0"/>
                  <a:pt x="261193" y="0"/>
                </a:cubicBezTo>
                <a:lnTo>
                  <a:pt x="2350740" y="0"/>
                </a:lnTo>
                <a:cubicBezTo>
                  <a:pt x="2494993" y="0"/>
                  <a:pt x="2611933" y="116940"/>
                  <a:pt x="2611933" y="261193"/>
                </a:cubicBezTo>
                <a:lnTo>
                  <a:pt x="2611933" y="4569570"/>
                </a:lnTo>
                <a:cubicBezTo>
                  <a:pt x="2611933" y="4713823"/>
                  <a:pt x="2494993" y="4830763"/>
                  <a:pt x="2350740" y="4830763"/>
                </a:cubicBezTo>
                <a:lnTo>
                  <a:pt x="261193" y="4830763"/>
                </a:lnTo>
                <a:cubicBezTo>
                  <a:pt x="116940" y="4830763"/>
                  <a:pt x="0" y="4713823"/>
                  <a:pt x="0" y="4569570"/>
                </a:cubicBezTo>
                <a:lnTo>
                  <a:pt x="0" y="261193"/>
                </a:lnTo>
                <a:close/>
              </a:path>
            </a:pathLst>
          </a:custGeom>
        </p:spPr>
        <p:style>
          <a:lnRef idx="0">
            <a:schemeClr val="accent1">
              <a:hueOff val="0"/>
              <a:satOff val="0"/>
              <a:lumOff val="0"/>
              <a:alphaOff val="0"/>
            </a:schemeClr>
          </a:lnRef>
          <a:fillRef idx="1">
            <a:schemeClr val="accent1">
              <a:tint val="40000"/>
              <a:hueOff val="0"/>
              <a:satOff val="0"/>
              <a:lumOff val="0"/>
              <a:alphaOff val="0"/>
            </a:schemeClr>
          </a:fillRef>
          <a:effectRef idx="2">
            <a:schemeClr val="accent1">
              <a:tint val="40000"/>
              <a:hueOff val="0"/>
              <a:satOff val="0"/>
              <a:lumOff val="0"/>
              <a:alphaOff val="0"/>
            </a:schemeClr>
          </a:effectRef>
          <a:fontRef idx="minor">
            <a:schemeClr val="dk1">
              <a:hueOff val="0"/>
              <a:satOff val="0"/>
              <a:lumOff val="0"/>
              <a:alphaOff val="0"/>
            </a:schemeClr>
          </a:fontRef>
        </p:style>
        <p:txBody>
          <a:bodyPr spcFirstLastPara="0" vert="horz" wrap="square" lIns="167640" tIns="167640" rIns="167640" bIns="3549175" numCol="1" spcCol="1270" anchor="ctr" anchorCtr="0">
            <a:noAutofit/>
          </a:bodyPr>
          <a:lstStyle/>
          <a:p>
            <a:pPr lvl="0" algn="ctr" defTabSz="1955800" rtl="0">
              <a:lnSpc>
                <a:spcPct val="90000"/>
              </a:lnSpc>
              <a:spcBef>
                <a:spcPct val="0"/>
              </a:spcBef>
              <a:spcAft>
                <a:spcPct val="35000"/>
              </a:spcAft>
            </a:pPr>
            <a:r>
              <a:rPr lang="en-US" sz="4400" kern="1200" smtClean="0"/>
              <a:t>Moderate</a:t>
            </a:r>
            <a:endParaRPr lang="en-US" sz="4400" kern="1200"/>
          </a:p>
        </p:txBody>
      </p:sp>
      <p:sp>
        <p:nvSpPr>
          <p:cNvPr id="12" name="Freeform 11"/>
          <p:cNvSpPr/>
          <p:nvPr/>
        </p:nvSpPr>
        <p:spPr>
          <a:xfrm>
            <a:off x="4910233" y="2901696"/>
            <a:ext cx="2123724" cy="2739088"/>
          </a:xfrm>
          <a:custGeom>
            <a:avLst/>
            <a:gdLst>
              <a:gd name="connsiteX0" fmla="*/ 0 w 2089546"/>
              <a:gd name="connsiteY0" fmla="*/ 208955 h 3139995"/>
              <a:gd name="connsiteX1" fmla="*/ 208955 w 2089546"/>
              <a:gd name="connsiteY1" fmla="*/ 0 h 3139995"/>
              <a:gd name="connsiteX2" fmla="*/ 1880591 w 2089546"/>
              <a:gd name="connsiteY2" fmla="*/ 0 h 3139995"/>
              <a:gd name="connsiteX3" fmla="*/ 2089546 w 2089546"/>
              <a:gd name="connsiteY3" fmla="*/ 208955 h 3139995"/>
              <a:gd name="connsiteX4" fmla="*/ 2089546 w 2089546"/>
              <a:gd name="connsiteY4" fmla="*/ 2931040 h 3139995"/>
              <a:gd name="connsiteX5" fmla="*/ 1880591 w 2089546"/>
              <a:gd name="connsiteY5" fmla="*/ 3139995 h 3139995"/>
              <a:gd name="connsiteX6" fmla="*/ 208955 w 2089546"/>
              <a:gd name="connsiteY6" fmla="*/ 3139995 h 3139995"/>
              <a:gd name="connsiteX7" fmla="*/ 0 w 2089546"/>
              <a:gd name="connsiteY7" fmla="*/ 2931040 h 3139995"/>
              <a:gd name="connsiteX8" fmla="*/ 0 w 2089546"/>
              <a:gd name="connsiteY8" fmla="*/ 208955 h 31399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89546" h="3139995">
                <a:moveTo>
                  <a:pt x="0" y="208955"/>
                </a:moveTo>
                <a:cubicBezTo>
                  <a:pt x="0" y="93552"/>
                  <a:pt x="93552" y="0"/>
                  <a:pt x="208955" y="0"/>
                </a:cubicBezTo>
                <a:lnTo>
                  <a:pt x="1880591" y="0"/>
                </a:lnTo>
                <a:cubicBezTo>
                  <a:pt x="1995994" y="0"/>
                  <a:pt x="2089546" y="93552"/>
                  <a:pt x="2089546" y="208955"/>
                </a:cubicBezTo>
                <a:lnTo>
                  <a:pt x="2089546" y="2931040"/>
                </a:lnTo>
                <a:cubicBezTo>
                  <a:pt x="2089546" y="3046443"/>
                  <a:pt x="1995994" y="3139995"/>
                  <a:pt x="1880591" y="3139995"/>
                </a:cubicBezTo>
                <a:lnTo>
                  <a:pt x="208955" y="3139995"/>
                </a:lnTo>
                <a:cubicBezTo>
                  <a:pt x="93552" y="3139995"/>
                  <a:pt x="0" y="3046443"/>
                  <a:pt x="0" y="2931040"/>
                </a:cubicBezTo>
                <a:lnTo>
                  <a:pt x="0" y="208955"/>
                </a:lnTo>
                <a:close/>
              </a:path>
            </a:pathLst>
          </a:custGeom>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112001" tIns="99301" rIns="112001" bIns="99301" numCol="1" spcCol="1270" anchor="ctr" anchorCtr="0">
            <a:noAutofit/>
          </a:bodyPr>
          <a:lstStyle/>
          <a:p>
            <a:pPr lvl="0" algn="ctr" defTabSz="889000" rtl="0">
              <a:lnSpc>
                <a:spcPct val="90000"/>
              </a:lnSpc>
              <a:spcBef>
                <a:spcPct val="0"/>
              </a:spcBef>
              <a:spcAft>
                <a:spcPct val="35000"/>
              </a:spcAft>
            </a:pPr>
            <a:r>
              <a:rPr lang="en-US" sz="2000" kern="1200" dirty="0" smtClean="0"/>
              <a:t>The loss could be expected to have a </a:t>
            </a:r>
            <a:r>
              <a:rPr lang="en-US" sz="2000" b="1" u="sng" kern="1200" dirty="0" smtClean="0"/>
              <a:t>serious</a:t>
            </a:r>
            <a:r>
              <a:rPr lang="en-US" sz="2000" kern="1200" dirty="0" smtClean="0"/>
              <a:t> adverse effect on organizational operations, organizational assets, or individuals</a:t>
            </a:r>
            <a:endParaRPr lang="en-US" sz="2000" kern="1200" dirty="0"/>
          </a:p>
        </p:txBody>
      </p:sp>
      <p:sp>
        <p:nvSpPr>
          <p:cNvPr id="13" name="Freeform 12"/>
          <p:cNvSpPr/>
          <p:nvPr/>
        </p:nvSpPr>
        <p:spPr>
          <a:xfrm>
            <a:off x="8366707" y="1901952"/>
            <a:ext cx="2740206" cy="4199828"/>
          </a:xfrm>
          <a:custGeom>
            <a:avLst/>
            <a:gdLst>
              <a:gd name="connsiteX0" fmla="*/ 0 w 2611933"/>
              <a:gd name="connsiteY0" fmla="*/ 261193 h 4830763"/>
              <a:gd name="connsiteX1" fmla="*/ 261193 w 2611933"/>
              <a:gd name="connsiteY1" fmla="*/ 0 h 4830763"/>
              <a:gd name="connsiteX2" fmla="*/ 2350740 w 2611933"/>
              <a:gd name="connsiteY2" fmla="*/ 0 h 4830763"/>
              <a:gd name="connsiteX3" fmla="*/ 2611933 w 2611933"/>
              <a:gd name="connsiteY3" fmla="*/ 261193 h 4830763"/>
              <a:gd name="connsiteX4" fmla="*/ 2611933 w 2611933"/>
              <a:gd name="connsiteY4" fmla="*/ 4569570 h 4830763"/>
              <a:gd name="connsiteX5" fmla="*/ 2350740 w 2611933"/>
              <a:gd name="connsiteY5" fmla="*/ 4830763 h 4830763"/>
              <a:gd name="connsiteX6" fmla="*/ 261193 w 2611933"/>
              <a:gd name="connsiteY6" fmla="*/ 4830763 h 4830763"/>
              <a:gd name="connsiteX7" fmla="*/ 0 w 2611933"/>
              <a:gd name="connsiteY7" fmla="*/ 4569570 h 4830763"/>
              <a:gd name="connsiteX8" fmla="*/ 0 w 2611933"/>
              <a:gd name="connsiteY8" fmla="*/ 261193 h 48307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611933" h="4830763">
                <a:moveTo>
                  <a:pt x="0" y="261193"/>
                </a:moveTo>
                <a:cubicBezTo>
                  <a:pt x="0" y="116940"/>
                  <a:pt x="116940" y="0"/>
                  <a:pt x="261193" y="0"/>
                </a:cubicBezTo>
                <a:lnTo>
                  <a:pt x="2350740" y="0"/>
                </a:lnTo>
                <a:cubicBezTo>
                  <a:pt x="2494993" y="0"/>
                  <a:pt x="2611933" y="116940"/>
                  <a:pt x="2611933" y="261193"/>
                </a:cubicBezTo>
                <a:lnTo>
                  <a:pt x="2611933" y="4569570"/>
                </a:lnTo>
                <a:cubicBezTo>
                  <a:pt x="2611933" y="4713823"/>
                  <a:pt x="2494993" y="4830763"/>
                  <a:pt x="2350740" y="4830763"/>
                </a:cubicBezTo>
                <a:lnTo>
                  <a:pt x="261193" y="4830763"/>
                </a:lnTo>
                <a:cubicBezTo>
                  <a:pt x="116940" y="4830763"/>
                  <a:pt x="0" y="4713823"/>
                  <a:pt x="0" y="4569570"/>
                </a:cubicBezTo>
                <a:lnTo>
                  <a:pt x="0" y="261193"/>
                </a:lnTo>
                <a:close/>
              </a:path>
            </a:pathLst>
          </a:custGeom>
        </p:spPr>
        <p:style>
          <a:lnRef idx="0">
            <a:schemeClr val="accent1">
              <a:hueOff val="0"/>
              <a:satOff val="0"/>
              <a:lumOff val="0"/>
              <a:alphaOff val="0"/>
            </a:schemeClr>
          </a:lnRef>
          <a:fillRef idx="1">
            <a:schemeClr val="accent1">
              <a:tint val="40000"/>
              <a:hueOff val="0"/>
              <a:satOff val="0"/>
              <a:lumOff val="0"/>
              <a:alphaOff val="0"/>
            </a:schemeClr>
          </a:fillRef>
          <a:effectRef idx="2">
            <a:schemeClr val="accent1">
              <a:tint val="40000"/>
              <a:hueOff val="0"/>
              <a:satOff val="0"/>
              <a:lumOff val="0"/>
              <a:alphaOff val="0"/>
            </a:schemeClr>
          </a:effectRef>
          <a:fontRef idx="minor">
            <a:schemeClr val="dk1">
              <a:hueOff val="0"/>
              <a:satOff val="0"/>
              <a:lumOff val="0"/>
              <a:alphaOff val="0"/>
            </a:schemeClr>
          </a:fontRef>
        </p:style>
        <p:txBody>
          <a:bodyPr spcFirstLastPara="0" vert="horz" wrap="square" lIns="167640" tIns="167640" rIns="167640" bIns="3549175" numCol="1" spcCol="1270" anchor="ctr" anchorCtr="0">
            <a:noAutofit/>
          </a:bodyPr>
          <a:lstStyle/>
          <a:p>
            <a:pPr lvl="0" algn="ctr" defTabSz="1955800" rtl="0">
              <a:lnSpc>
                <a:spcPct val="90000"/>
              </a:lnSpc>
              <a:spcBef>
                <a:spcPct val="0"/>
              </a:spcBef>
              <a:spcAft>
                <a:spcPct val="35000"/>
              </a:spcAft>
            </a:pPr>
            <a:r>
              <a:rPr lang="en-US" sz="4400" kern="1200" smtClean="0"/>
              <a:t>High</a:t>
            </a:r>
            <a:endParaRPr lang="en-US" sz="4400" kern="1200"/>
          </a:p>
        </p:txBody>
      </p:sp>
      <p:sp>
        <p:nvSpPr>
          <p:cNvPr id="14" name="Freeform 13"/>
          <p:cNvSpPr/>
          <p:nvPr/>
        </p:nvSpPr>
        <p:spPr>
          <a:xfrm>
            <a:off x="8654005" y="2901696"/>
            <a:ext cx="2123724" cy="2739088"/>
          </a:xfrm>
          <a:custGeom>
            <a:avLst/>
            <a:gdLst>
              <a:gd name="connsiteX0" fmla="*/ 0 w 2089546"/>
              <a:gd name="connsiteY0" fmla="*/ 208955 h 3139995"/>
              <a:gd name="connsiteX1" fmla="*/ 208955 w 2089546"/>
              <a:gd name="connsiteY1" fmla="*/ 0 h 3139995"/>
              <a:gd name="connsiteX2" fmla="*/ 1880591 w 2089546"/>
              <a:gd name="connsiteY2" fmla="*/ 0 h 3139995"/>
              <a:gd name="connsiteX3" fmla="*/ 2089546 w 2089546"/>
              <a:gd name="connsiteY3" fmla="*/ 208955 h 3139995"/>
              <a:gd name="connsiteX4" fmla="*/ 2089546 w 2089546"/>
              <a:gd name="connsiteY4" fmla="*/ 2931040 h 3139995"/>
              <a:gd name="connsiteX5" fmla="*/ 1880591 w 2089546"/>
              <a:gd name="connsiteY5" fmla="*/ 3139995 h 3139995"/>
              <a:gd name="connsiteX6" fmla="*/ 208955 w 2089546"/>
              <a:gd name="connsiteY6" fmla="*/ 3139995 h 3139995"/>
              <a:gd name="connsiteX7" fmla="*/ 0 w 2089546"/>
              <a:gd name="connsiteY7" fmla="*/ 2931040 h 3139995"/>
              <a:gd name="connsiteX8" fmla="*/ 0 w 2089546"/>
              <a:gd name="connsiteY8" fmla="*/ 208955 h 31399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89546" h="3139995">
                <a:moveTo>
                  <a:pt x="0" y="208955"/>
                </a:moveTo>
                <a:cubicBezTo>
                  <a:pt x="0" y="93552"/>
                  <a:pt x="93552" y="0"/>
                  <a:pt x="208955" y="0"/>
                </a:cubicBezTo>
                <a:lnTo>
                  <a:pt x="1880591" y="0"/>
                </a:lnTo>
                <a:cubicBezTo>
                  <a:pt x="1995994" y="0"/>
                  <a:pt x="2089546" y="93552"/>
                  <a:pt x="2089546" y="208955"/>
                </a:cubicBezTo>
                <a:lnTo>
                  <a:pt x="2089546" y="2931040"/>
                </a:lnTo>
                <a:cubicBezTo>
                  <a:pt x="2089546" y="3046443"/>
                  <a:pt x="1995994" y="3139995"/>
                  <a:pt x="1880591" y="3139995"/>
                </a:cubicBezTo>
                <a:lnTo>
                  <a:pt x="208955" y="3139995"/>
                </a:lnTo>
                <a:cubicBezTo>
                  <a:pt x="93552" y="3139995"/>
                  <a:pt x="0" y="3046443"/>
                  <a:pt x="0" y="2931040"/>
                </a:cubicBezTo>
                <a:lnTo>
                  <a:pt x="0" y="208955"/>
                </a:lnTo>
                <a:close/>
              </a:path>
            </a:pathLst>
          </a:custGeom>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112001" tIns="99301" rIns="112001" bIns="99301" numCol="1" spcCol="1270" anchor="ctr" anchorCtr="0">
            <a:noAutofit/>
          </a:bodyPr>
          <a:lstStyle/>
          <a:p>
            <a:pPr lvl="0" algn="ctr" defTabSz="889000" rtl="0">
              <a:lnSpc>
                <a:spcPct val="90000"/>
              </a:lnSpc>
              <a:spcBef>
                <a:spcPct val="0"/>
              </a:spcBef>
              <a:spcAft>
                <a:spcPct val="35000"/>
              </a:spcAft>
            </a:pPr>
            <a:r>
              <a:rPr lang="en-US" sz="2000" kern="1200" dirty="0" smtClean="0"/>
              <a:t>The loss could be expected to have a </a:t>
            </a:r>
            <a:r>
              <a:rPr lang="en-US" sz="2000" b="1" u="sng" kern="1200" dirty="0" smtClean="0"/>
              <a:t>severe or catastrophic </a:t>
            </a:r>
            <a:r>
              <a:rPr lang="en-US" sz="2000" kern="1200" dirty="0" smtClean="0"/>
              <a:t>adverse effect on organizational operations, organizational assets, or individuals</a:t>
            </a:r>
            <a:endParaRPr lang="en-US" sz="2000" kern="1200" dirty="0"/>
          </a:p>
        </p:txBody>
      </p:sp>
    </p:spTree>
    <p:extLst>
      <p:ext uri="{BB962C8B-B14F-4D97-AF65-F5344CB8AC3E}">
        <p14:creationId xmlns:p14="http://schemas.microsoft.com/office/powerpoint/2010/main" xmlns="" val="3347636021"/>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10467180" y="5421524"/>
            <a:ext cx="1519351" cy="1253596"/>
          </a:xfrm>
          <a:prstGeom prst="rect">
            <a:avLst/>
          </a:prstGeom>
        </p:spPr>
      </p:pic>
      <p:sp>
        <p:nvSpPr>
          <p:cNvPr id="2" name="Title 1"/>
          <p:cNvSpPr>
            <a:spLocks noGrp="1"/>
          </p:cNvSpPr>
          <p:nvPr>
            <p:ph type="title"/>
          </p:nvPr>
        </p:nvSpPr>
        <p:spPr/>
        <p:txBody>
          <a:bodyPr/>
          <a:lstStyle/>
          <a:p>
            <a:r>
              <a:rPr lang="en-US" sz="4000" b="1" dirty="0" smtClean="0"/>
              <a:t>Computer Security Terminology</a:t>
            </a:r>
            <a:endParaRPr lang="en-US" sz="4000" b="1" dirty="0"/>
          </a:p>
        </p:txBody>
      </p:sp>
      <p:sp>
        <p:nvSpPr>
          <p:cNvPr id="3" name="Content Placeholder 2"/>
          <p:cNvSpPr>
            <a:spLocks noGrp="1"/>
          </p:cNvSpPr>
          <p:nvPr>
            <p:ph idx="1"/>
          </p:nvPr>
        </p:nvSpPr>
        <p:spPr/>
        <p:txBody>
          <a:bodyPr>
            <a:normAutofit lnSpcReduction="10000"/>
          </a:bodyPr>
          <a:lstStyle/>
          <a:p>
            <a:pPr algn="just"/>
            <a:r>
              <a:rPr lang="en-US" sz="2800" b="1" dirty="0" smtClean="0"/>
              <a:t>Adversary</a:t>
            </a:r>
            <a:r>
              <a:rPr lang="en-US" sz="2800" dirty="0" smtClean="0"/>
              <a:t> (threat agent)</a:t>
            </a:r>
          </a:p>
          <a:p>
            <a:pPr lvl="1" algn="just"/>
            <a:r>
              <a:rPr lang="en-US" sz="2400" dirty="0" smtClean="0"/>
              <a:t>An entity that attacks, or is a threat to, a system.</a:t>
            </a:r>
          </a:p>
          <a:p>
            <a:pPr algn="just"/>
            <a:r>
              <a:rPr lang="en-US" sz="2800" b="1" dirty="0" smtClean="0"/>
              <a:t>Attack</a:t>
            </a:r>
            <a:endParaRPr lang="en-US" sz="2800" dirty="0"/>
          </a:p>
          <a:p>
            <a:pPr lvl="1" algn="just"/>
            <a:r>
              <a:rPr lang="en-US" sz="2400" dirty="0" smtClean="0"/>
              <a:t>An assault on system security that derives from an intelligent threat; a deliberate attempt to evade security services and violate security policy of a system.</a:t>
            </a:r>
          </a:p>
          <a:p>
            <a:pPr algn="just"/>
            <a:r>
              <a:rPr lang="en-US" sz="2800" b="1" dirty="0" smtClean="0"/>
              <a:t>Countermeasure</a:t>
            </a:r>
            <a:endParaRPr lang="en-US" sz="2800" dirty="0"/>
          </a:p>
          <a:p>
            <a:pPr lvl="1" algn="just"/>
            <a:r>
              <a:rPr lang="en-US" sz="2400" dirty="0" smtClean="0"/>
              <a:t>An action, device, procedure, or technique that reduces a threat, a vulnerability, or an attack by eliminating or preventing it, by minimizing the harm it can cause, or       by discovering and reporting it so that corrective action can be taken.</a:t>
            </a:r>
          </a:p>
        </p:txBody>
      </p:sp>
    </p:spTree>
    <p:extLst>
      <p:ext uri="{BB962C8B-B14F-4D97-AF65-F5344CB8AC3E}">
        <p14:creationId xmlns:p14="http://schemas.microsoft.com/office/powerpoint/2010/main" xmlns="" val="3389322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randombar(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t>Computer Security Terminology</a:t>
            </a:r>
            <a:endParaRPr lang="en-US" sz="4000" b="1" dirty="0"/>
          </a:p>
        </p:txBody>
      </p:sp>
      <p:sp>
        <p:nvSpPr>
          <p:cNvPr id="3" name="Content Placeholder 2"/>
          <p:cNvSpPr>
            <a:spLocks noGrp="1"/>
          </p:cNvSpPr>
          <p:nvPr>
            <p:ph idx="1"/>
          </p:nvPr>
        </p:nvSpPr>
        <p:spPr>
          <a:xfrm>
            <a:off x="609601" y="2003306"/>
            <a:ext cx="9326880" cy="4073011"/>
          </a:xfrm>
        </p:spPr>
        <p:txBody>
          <a:bodyPr>
            <a:normAutofit lnSpcReduction="10000"/>
          </a:bodyPr>
          <a:lstStyle/>
          <a:p>
            <a:pPr algn="just"/>
            <a:r>
              <a:rPr lang="en-US" sz="2800" b="1" dirty="0" smtClean="0"/>
              <a:t>Risk</a:t>
            </a:r>
          </a:p>
          <a:p>
            <a:pPr lvl="1" algn="just"/>
            <a:r>
              <a:rPr lang="en-US" sz="2400" dirty="0" smtClean="0"/>
              <a:t>An expectation of loss expressed as the probability that a particular threat will exploit a particular vulnerability with a particular harmful result.</a:t>
            </a:r>
          </a:p>
          <a:p>
            <a:pPr algn="just"/>
            <a:r>
              <a:rPr lang="en-US" sz="2800" b="1" dirty="0" smtClean="0"/>
              <a:t>Security Policy</a:t>
            </a:r>
          </a:p>
          <a:p>
            <a:pPr lvl="1" algn="just"/>
            <a:r>
              <a:rPr lang="en-US" sz="2400" dirty="0" smtClean="0"/>
              <a:t>A set of rules and practices that specify how a system or org provides security services to protect sensitive and critical system resources.</a:t>
            </a:r>
          </a:p>
          <a:p>
            <a:pPr algn="just"/>
            <a:r>
              <a:rPr lang="en-US" sz="2800" b="1" dirty="0" smtClean="0"/>
              <a:t>System Resource (Asset)</a:t>
            </a:r>
            <a:endParaRPr lang="en-US" sz="2800" dirty="0"/>
          </a:p>
          <a:p>
            <a:pPr lvl="1" algn="just"/>
            <a:r>
              <a:rPr lang="en-US" sz="2400" dirty="0" smtClean="0"/>
              <a:t>Data; a service provided by a system; a system capability; an item of system equipment; a facility that houses system operations and equipment.</a:t>
            </a:r>
          </a:p>
        </p:txBody>
      </p:sp>
      <p:pic>
        <p:nvPicPr>
          <p:cNvPr id="4" name="Picture 3"/>
          <p:cNvPicPr>
            <a:picLocks noChangeAspect="1"/>
          </p:cNvPicPr>
          <p:nvPr/>
        </p:nvPicPr>
        <p:blipFill>
          <a:blip r:embed="rId3"/>
          <a:stretch>
            <a:fillRect/>
          </a:stretch>
        </p:blipFill>
        <p:spPr>
          <a:xfrm>
            <a:off x="10290081" y="5279921"/>
            <a:ext cx="1783573" cy="1471602"/>
          </a:xfrm>
          <a:prstGeom prst="rect">
            <a:avLst/>
          </a:prstGeom>
        </p:spPr>
      </p:pic>
      <p:sp>
        <p:nvSpPr>
          <p:cNvPr id="5" name="Slide Number Placeholder 4"/>
          <p:cNvSpPr>
            <a:spLocks noGrp="1"/>
          </p:cNvSpPr>
          <p:nvPr>
            <p:ph type="sldNum" sz="quarter" idx="4294967295"/>
          </p:nvPr>
        </p:nvSpPr>
        <p:spPr>
          <a:xfrm>
            <a:off x="8737600" y="6340477"/>
            <a:ext cx="2844800" cy="365125"/>
          </a:xfrm>
          <a:prstGeom prst="rect">
            <a:avLst/>
          </a:prstGeom>
        </p:spPr>
        <p:txBody>
          <a:bodyPr/>
          <a:lstStyle/>
          <a:p>
            <a:fld id="{5F36C9FC-DA22-1F47-8722-58727A1D436E}" type="slidenum">
              <a:rPr lang="en-US" smtClean="0"/>
              <a:pPr/>
              <a:t>8</a:t>
            </a:fld>
            <a:endParaRPr lang="en-US" dirty="0"/>
          </a:p>
        </p:txBody>
      </p:sp>
    </p:spTree>
    <p:extLst>
      <p:ext uri="{BB962C8B-B14F-4D97-AF65-F5344CB8AC3E}">
        <p14:creationId xmlns:p14="http://schemas.microsoft.com/office/powerpoint/2010/main" xmlns="" val="2850483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randombar(horizontal)">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t>Computer Security Terminology</a:t>
            </a:r>
            <a:endParaRPr lang="en-US" sz="4000" b="1" dirty="0"/>
          </a:p>
        </p:txBody>
      </p:sp>
      <p:sp>
        <p:nvSpPr>
          <p:cNvPr id="3" name="Content Placeholder 2"/>
          <p:cNvSpPr>
            <a:spLocks noGrp="1"/>
          </p:cNvSpPr>
          <p:nvPr>
            <p:ph idx="1"/>
          </p:nvPr>
        </p:nvSpPr>
        <p:spPr>
          <a:xfrm>
            <a:off x="391885" y="1926770"/>
            <a:ext cx="10683795" cy="4180115"/>
          </a:xfrm>
        </p:spPr>
        <p:txBody>
          <a:bodyPr/>
          <a:lstStyle/>
          <a:p>
            <a:pPr algn="just"/>
            <a:r>
              <a:rPr lang="en-US" sz="2800" b="1" dirty="0" smtClean="0"/>
              <a:t>Threat</a:t>
            </a:r>
          </a:p>
          <a:p>
            <a:pPr lvl="1" algn="just"/>
            <a:r>
              <a:rPr lang="en-US" sz="2400" dirty="0" smtClean="0"/>
              <a:t>A potential for violation of security, which exists when there is a circumstance, capability, action, or event that could breach security and cause harm.</a:t>
            </a:r>
          </a:p>
          <a:p>
            <a:pPr algn="just"/>
            <a:r>
              <a:rPr lang="en-US" sz="2800" b="1" dirty="0" smtClean="0"/>
              <a:t>Vulnerability</a:t>
            </a:r>
            <a:endParaRPr lang="en-US" sz="2800" dirty="0"/>
          </a:p>
          <a:p>
            <a:pPr lvl="1" algn="just"/>
            <a:r>
              <a:rPr lang="en-US" sz="2400" dirty="0" smtClean="0"/>
              <a:t>Flaw or weakness in a system's design, implementation, or operation and management that could be  exploited to violate the system's security policy.</a:t>
            </a:r>
            <a:endParaRPr lang="en-US" sz="2400" dirty="0"/>
          </a:p>
        </p:txBody>
      </p:sp>
      <p:pic>
        <p:nvPicPr>
          <p:cNvPr id="4" name="Picture 3"/>
          <p:cNvPicPr>
            <a:picLocks noChangeAspect="1"/>
          </p:cNvPicPr>
          <p:nvPr/>
        </p:nvPicPr>
        <p:blipFill>
          <a:blip r:embed="rId3"/>
          <a:stretch>
            <a:fillRect/>
          </a:stretch>
        </p:blipFill>
        <p:spPr>
          <a:xfrm>
            <a:off x="9959362" y="4791456"/>
            <a:ext cx="2232638" cy="1842120"/>
          </a:xfrm>
          <a:prstGeom prst="rect">
            <a:avLst/>
          </a:prstGeom>
        </p:spPr>
      </p:pic>
      <p:sp>
        <p:nvSpPr>
          <p:cNvPr id="5" name="Slide Number Placeholder 4"/>
          <p:cNvSpPr>
            <a:spLocks noGrp="1"/>
          </p:cNvSpPr>
          <p:nvPr>
            <p:ph type="sldNum" sz="quarter" idx="4294967295"/>
          </p:nvPr>
        </p:nvSpPr>
        <p:spPr>
          <a:xfrm>
            <a:off x="8737600" y="6340477"/>
            <a:ext cx="2844800" cy="365125"/>
          </a:xfrm>
          <a:prstGeom prst="rect">
            <a:avLst/>
          </a:prstGeom>
        </p:spPr>
        <p:txBody>
          <a:bodyPr/>
          <a:lstStyle/>
          <a:p>
            <a:fld id="{5F36C9FC-DA22-1F47-8722-58727A1D436E}" type="slidenum">
              <a:rPr lang="en-US" smtClean="0"/>
              <a:pPr/>
              <a:t>9</a:t>
            </a:fld>
            <a:endParaRPr lang="en-US" dirty="0"/>
          </a:p>
        </p:txBody>
      </p:sp>
    </p:spTree>
    <p:extLst>
      <p:ext uri="{BB962C8B-B14F-4D97-AF65-F5344CB8AC3E}">
        <p14:creationId xmlns:p14="http://schemas.microsoft.com/office/powerpoint/2010/main" xmlns="" val="1536649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Retrospect">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2463</TotalTime>
  <Words>3475</Words>
  <Application>Microsoft Office PowerPoint</Application>
  <PresentationFormat>Custom</PresentationFormat>
  <Paragraphs>312</Paragraphs>
  <Slides>18</Slides>
  <Notes>16</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Retrospect</vt:lpstr>
      <vt:lpstr>Computer SECURITY</vt:lpstr>
      <vt:lpstr>Computer Security Overview</vt:lpstr>
      <vt:lpstr>The CIA Triad</vt:lpstr>
      <vt:lpstr>The CIA Triad</vt:lpstr>
      <vt:lpstr>Key Security Concepts</vt:lpstr>
      <vt:lpstr>Levels of Impact</vt:lpstr>
      <vt:lpstr>Computer Security Terminology</vt:lpstr>
      <vt:lpstr>Computer Security Terminology</vt:lpstr>
      <vt:lpstr>Computer Security Terminology</vt:lpstr>
      <vt:lpstr>Security Concepts and Relationships</vt:lpstr>
      <vt:lpstr>Assets of a Computer System</vt:lpstr>
      <vt:lpstr>Assets of a Computer System</vt:lpstr>
      <vt:lpstr>Computer and Network Assets </vt:lpstr>
      <vt:lpstr>Slide 14</vt:lpstr>
      <vt:lpstr>Slide 15</vt:lpstr>
      <vt:lpstr>Slide 16</vt:lpstr>
      <vt:lpstr>Security Implementation</vt:lpstr>
      <vt:lpstr>Security Mechanism</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Distributed Denial of Service: Taxonomies of Attacks, Tools and Countermeasures</dc:title>
  <dc:creator>sirak tadesse</dc:creator>
  <cp:lastModifiedBy>PADAMAJA</cp:lastModifiedBy>
  <cp:revision>195</cp:revision>
  <cp:lastPrinted>2020-03-14T07:14:51Z</cp:lastPrinted>
  <dcterms:created xsi:type="dcterms:W3CDTF">2017-06-06T04:56:39Z</dcterms:created>
  <dcterms:modified xsi:type="dcterms:W3CDTF">2020-06-03T06:13:04Z</dcterms:modified>
</cp:coreProperties>
</file>