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61" r:id="rId3"/>
    <p:sldId id="262" r:id="rId4"/>
    <p:sldId id="278" r:id="rId5"/>
    <p:sldId id="279" r:id="rId6"/>
    <p:sldId id="280" r:id="rId7"/>
    <p:sldId id="281" r:id="rId8"/>
    <p:sldId id="282" r:id="rId9"/>
    <p:sldId id="263" r:id="rId10"/>
    <p:sldId id="264" r:id="rId11"/>
    <p:sldId id="265" r:id="rId12"/>
    <p:sldId id="276" r:id="rId13"/>
    <p:sldId id="266" r:id="rId14"/>
    <p:sldId id="267" r:id="rId15"/>
    <p:sldId id="277" r:id="rId16"/>
    <p:sldId id="268" r:id="rId17"/>
    <p:sldId id="269" r:id="rId18"/>
    <p:sldId id="270" r:id="rId19"/>
    <p:sldId id="271" r:id="rId20"/>
    <p:sldId id="272" r:id="rId21"/>
    <p:sldId id="273" r:id="rId22"/>
    <p:sldId id="274" r:id="rId23"/>
    <p:sldId id="275"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93120" autoAdjust="0"/>
  </p:normalViewPr>
  <p:slideViewPr>
    <p:cSldViewPr snapToGrid="0">
      <p:cViewPr varScale="1">
        <p:scale>
          <a:sx n="73" d="100"/>
          <a:sy n="73" d="100"/>
        </p:scale>
        <p:origin x="-16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737FEB4-173B-48C9-9480-E9D180AA5C5F}" type="datetimeFigureOut">
              <a:rPr lang="en-US" smtClean="0"/>
              <a:pPr/>
              <a:t>6/3/2020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2AC4AA-764C-4D2D-901E-56FD74DC10DA}" type="slidenum">
              <a:rPr lang="en-US" smtClean="0"/>
              <a:pPr/>
              <a:t>‹#›</a:t>
            </a:fld>
            <a:endParaRPr lang="en-US"/>
          </a:p>
        </p:txBody>
      </p:sp>
    </p:spTree>
    <p:extLst>
      <p:ext uri="{BB962C8B-B14F-4D97-AF65-F5344CB8AC3E}">
        <p14:creationId xmlns:p14="http://schemas.microsoft.com/office/powerpoint/2010/main" xmlns="" val="40033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AC4AA-764C-4D2D-901E-56FD74DC10DA}" type="slidenum">
              <a:rPr lang="en-US" smtClean="0"/>
              <a:pPr/>
              <a:t>1</a:t>
            </a:fld>
            <a:endParaRPr lang="en-US"/>
          </a:p>
        </p:txBody>
      </p:sp>
    </p:spTree>
    <p:extLst>
      <p:ext uri="{BB962C8B-B14F-4D97-AF65-F5344CB8AC3E}">
        <p14:creationId xmlns:p14="http://schemas.microsoft.com/office/powerpoint/2010/main" xmlns="" val="13121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EFBC69-3539-48B5-ADE7-893DF8EF0AA0}" type="slidenum">
              <a:rPr lang="en-US" smtClean="0"/>
              <a:pPr/>
              <a:t>2</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110026" y="6431915"/>
            <a:ext cx="1312025" cy="365125"/>
          </a:xfrm>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7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2A0F7-6F69-4A36-934A-F0D75A072B28}"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63571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32939-2ABF-452B-9FA8-C8707317502D}"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96186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95370" y="6431915"/>
            <a:ext cx="1312025" cy="365125"/>
          </a:xfrm>
        </p:spPr>
        <p:txBody>
          <a:bodyPr/>
          <a:lstStyle/>
          <a:p>
            <a:fld id="{DA8ACAA1-99C5-4F50-B487-84519752EF36}" type="slidenum">
              <a:rPr lang="en-US" smtClean="0"/>
              <a:pPr/>
              <a:t>‹#›</a:t>
            </a:fld>
            <a:endParaRPr lang="en-US"/>
          </a:p>
        </p:txBody>
      </p:sp>
      <p:pic>
        <p:nvPicPr>
          <p:cNvPr id="7" name="Picture 6" descr="securityService.png"/>
          <p:cNvPicPr>
            <a:picLocks noChangeAspect="1"/>
          </p:cNvPicPr>
          <p:nvPr userDrawn="1"/>
        </p:nvPicPr>
        <p:blipFill>
          <a:blip r:embed="rId2"/>
          <a:stretch>
            <a:fillRect/>
          </a:stretch>
        </p:blipFill>
        <p:spPr>
          <a:xfrm>
            <a:off x="9735703" y="304799"/>
            <a:ext cx="1350348" cy="1254193"/>
          </a:xfrm>
          <a:prstGeom prst="rect">
            <a:avLst/>
          </a:prstGeom>
        </p:spPr>
      </p:pic>
    </p:spTree>
    <p:extLst>
      <p:ext uri="{BB962C8B-B14F-4D97-AF65-F5344CB8AC3E}">
        <p14:creationId xmlns:p14="http://schemas.microsoft.com/office/powerpoint/2010/main" xmlns="" val="60366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CD1E8-FADA-4525-B219-1878FD6D3A53}"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137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9104B-3533-4262-8A2E-8EE96C67AD96}"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pic>
        <p:nvPicPr>
          <p:cNvPr id="9" name="Picture 8" descr="securityService.png"/>
          <p:cNvPicPr>
            <a:picLocks noChangeAspect="1"/>
          </p:cNvPicPr>
          <p:nvPr userDrawn="1"/>
        </p:nvPicPr>
        <p:blipFill>
          <a:blip r:embed="rId2"/>
          <a:stretch>
            <a:fillRect/>
          </a:stretch>
        </p:blipFill>
        <p:spPr>
          <a:xfrm>
            <a:off x="9735703" y="377951"/>
            <a:ext cx="1350348" cy="1254193"/>
          </a:xfrm>
          <a:prstGeom prst="rect">
            <a:avLst/>
          </a:prstGeom>
        </p:spPr>
      </p:pic>
    </p:spTree>
    <p:extLst>
      <p:ext uri="{BB962C8B-B14F-4D97-AF65-F5344CB8AC3E}">
        <p14:creationId xmlns:p14="http://schemas.microsoft.com/office/powerpoint/2010/main" xmlns="" val="10383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183178" y="6444107"/>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5253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13451"/>
            <a:ext cx="100584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EC2673-6B35-4922-9DE2-AACB6FAF3861}" type="datetime1">
              <a:rPr lang="en-US" smtClean="0"/>
              <a:pPr/>
              <a:t>6/3/2020</a:t>
            </a:fld>
            <a:endParaRPr lang="en-US"/>
          </a:p>
        </p:txBody>
      </p:sp>
      <p:sp>
        <p:nvSpPr>
          <p:cNvPr id="5" name="Slide Number Placeholder 4"/>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951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660829" y="6419135"/>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43830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D3CDF-1033-44C8-9DD1-BB74141B4E84}" type="datetime1">
              <a:rPr lang="en-US" smtClean="0"/>
              <a:pPr/>
              <a:t>6/3/2020</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68174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1666-B8F3-4AF1-91C6-F423EE36DBFB}"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9355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AC2049-3251-45F6-BF6A-817A1E32FA4B}" type="datetime1">
              <a:rPr lang="en-US" smtClean="0"/>
              <a:pPr/>
              <a:t>6/3/2020</a:t>
            </a:fld>
            <a:endParaRPr lang="en-US"/>
          </a:p>
        </p:txBody>
      </p:sp>
      <p:sp>
        <p:nvSpPr>
          <p:cNvPr id="6" name="Slide Number Placeholder 5"/>
          <p:cNvSpPr>
            <a:spLocks noGrp="1"/>
          </p:cNvSpPr>
          <p:nvPr>
            <p:ph type="sldNum" sz="quarter" idx="4"/>
          </p:nvPr>
        </p:nvSpPr>
        <p:spPr>
          <a:xfrm>
            <a:off x="7486442" y="6435401"/>
            <a:ext cx="1312025" cy="365125"/>
          </a:xfrm>
          <a:prstGeom prst="rect">
            <a:avLst/>
          </a:prstGeom>
        </p:spPr>
        <p:txBody>
          <a:bodyPr vert="horz" lIns="91440" tIns="45720" rIns="91440" bIns="45720" rtlCol="0" anchor="ctr"/>
          <a:lstStyle>
            <a:lvl1pPr algn="r">
              <a:defRPr sz="1050">
                <a:solidFill>
                  <a:srgbClr val="FFFFFF"/>
                </a:solidFill>
              </a:defRPr>
            </a:lvl1pPr>
          </a:lstStyle>
          <a:p>
            <a:fld id="{DA8ACAA1-99C5-4F50-B487-84519752EF3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77803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427022" y="2648196"/>
            <a:ext cx="5728657" cy="1676915"/>
          </a:xfrm>
        </p:spPr>
        <p:txBody>
          <a:bodyPr>
            <a:noAutofit/>
          </a:bodyPr>
          <a:lstStyle/>
          <a:p>
            <a:pPr algn="ctr"/>
            <a:r>
              <a:rPr lang="en-US" sz="4400" b="1" dirty="0" smtClean="0"/>
              <a:t>COMPUTER </a:t>
            </a:r>
            <a:r>
              <a:rPr lang="en-US" sz="4400" b="1" dirty="0" smtClean="0"/>
              <a:t> SECURITY</a:t>
            </a:r>
            <a:endParaRPr lang="en-US" sz="4400" b="1" dirty="0"/>
          </a:p>
        </p:txBody>
      </p:sp>
      <p:sp>
        <p:nvSpPr>
          <p:cNvPr id="5" name="Slide Number Placeholder 4"/>
          <p:cNvSpPr>
            <a:spLocks noGrp="1"/>
          </p:cNvSpPr>
          <p:nvPr>
            <p:ph type="sldNum" sz="quarter" idx="12"/>
          </p:nvPr>
        </p:nvSpPr>
        <p:spPr/>
        <p:txBody>
          <a:bodyPr/>
          <a:lstStyle/>
          <a:p>
            <a:fld id="{DA8ACAA1-99C5-4F50-B487-84519752EF36}" type="slidenum">
              <a:rPr lang="en-US" smtClean="0"/>
              <a:pPr/>
              <a:t>1</a:t>
            </a:fld>
            <a:endParaRPr lang="en-US"/>
          </a:p>
        </p:txBody>
      </p:sp>
      <p:pic>
        <p:nvPicPr>
          <p:cNvPr id="9" name="Picture 8" descr="securityService.png"/>
          <p:cNvPicPr>
            <a:picLocks noChangeAspect="1"/>
          </p:cNvPicPr>
          <p:nvPr/>
        </p:nvPicPr>
        <p:blipFill>
          <a:blip r:embed="rId3"/>
          <a:stretch>
            <a:fillRect/>
          </a:stretch>
        </p:blipFill>
        <p:spPr>
          <a:xfrm>
            <a:off x="1420759" y="431709"/>
            <a:ext cx="4101588" cy="3809524"/>
          </a:xfrm>
          <a:prstGeom prst="rect">
            <a:avLst/>
          </a:prstGeom>
        </p:spPr>
      </p:pic>
      <p:sp>
        <p:nvSpPr>
          <p:cNvPr id="10" name="Subtitle 9"/>
          <p:cNvSpPr>
            <a:spLocks noGrp="1"/>
          </p:cNvSpPr>
          <p:nvPr>
            <p:ph type="subTitle" idx="1"/>
          </p:nvPr>
        </p:nvSpPr>
        <p:spPr/>
        <p:txBody>
          <a:bodyPr/>
          <a:lstStyle/>
          <a:p>
            <a:pPr algn="ctr"/>
            <a:r>
              <a:rPr lang="en-US" b="1" dirty="0" smtClean="0"/>
              <a:t>UNIT-4: Private key encryption schemes , public key encryption schemes, block ciphers</a:t>
            </a:r>
            <a:endParaRPr lang="en-US" b="1" dirty="0"/>
          </a:p>
        </p:txBody>
      </p:sp>
    </p:spTree>
    <p:extLst>
      <p:ext uri="{BB962C8B-B14F-4D97-AF65-F5344CB8AC3E}">
        <p14:creationId xmlns:p14="http://schemas.microsoft.com/office/powerpoint/2010/main" xmlns="" val="151106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BLOCK CIPHER .. Cont..</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10</a:t>
            </a:fld>
            <a:endParaRPr lang="en-US"/>
          </a:p>
        </p:txBody>
      </p:sp>
      <p:sp>
        <p:nvSpPr>
          <p:cNvPr id="6" name="Content Placeholder 5"/>
          <p:cNvSpPr>
            <a:spLocks noGrp="1"/>
          </p:cNvSpPr>
          <p:nvPr>
            <p:ph idx="1"/>
          </p:nvPr>
        </p:nvSpPr>
        <p:spPr>
          <a:xfrm>
            <a:off x="1097280" y="1845734"/>
            <a:ext cx="10058400" cy="4445338"/>
          </a:xfrm>
        </p:spPr>
        <p:txBody>
          <a:bodyPr>
            <a:noAutofit/>
          </a:bodyPr>
          <a:lstStyle/>
          <a:p>
            <a:pPr algn="just"/>
            <a:r>
              <a:rPr lang="en-US" sz="1600" b="1" dirty="0" smtClean="0"/>
              <a:t>Padding in Block Cipher </a:t>
            </a:r>
            <a:r>
              <a:rPr lang="en-US" sz="1600" dirty="0" smtClean="0"/>
              <a:t>Block ciphers process blocks of fixed sizes </a:t>
            </a:r>
            <a:r>
              <a:rPr lang="en-US" sz="1600" i="1" dirty="0" smtClean="0"/>
              <a:t>say64bits. The length of plaintexts is mostly not a multiple </a:t>
            </a:r>
            <a:r>
              <a:rPr lang="en-US" sz="1600" dirty="0" smtClean="0"/>
              <a:t>of the block size. For example, a 150-bit plaintext provides two blocks of 64 bits each with third block of balance 22 bits. The last block of bits needs to be padded up with redundant information so that the length of the final block equal to block size of the scheme. In our example, the remaining 22 bits need to have additional 42 redundant bits added to provide a complete block.</a:t>
            </a:r>
          </a:p>
          <a:p>
            <a:pPr algn="just"/>
            <a:r>
              <a:rPr lang="en-US" sz="1600" dirty="0" smtClean="0"/>
              <a:t>The process of adding bits to the last block is referred to as </a:t>
            </a:r>
            <a:r>
              <a:rPr lang="en-US" sz="1600" b="1" dirty="0" smtClean="0"/>
              <a:t>padding. </a:t>
            </a:r>
            <a:r>
              <a:rPr lang="en-US" sz="1600" dirty="0" smtClean="0"/>
              <a:t>Too much padding makes the system inefficient. Also, padding may render the system insecure at times, if the padding is done with same bits always.</a:t>
            </a:r>
          </a:p>
          <a:p>
            <a:pPr algn="just"/>
            <a:r>
              <a:rPr lang="en-US" sz="1600" b="1" dirty="0" smtClean="0"/>
              <a:t>Block Cipher Schemes </a:t>
            </a:r>
            <a:r>
              <a:rPr lang="en-US" sz="1600" dirty="0" smtClean="0"/>
              <a:t>There is a vast number of block ciphers schemes that are in use. Many of them are publically known. Most popular and prominent block ciphers are listed below.</a:t>
            </a:r>
          </a:p>
          <a:p>
            <a:pPr algn="just"/>
            <a:r>
              <a:rPr lang="en-US" sz="1600" b="1" dirty="0" smtClean="0"/>
              <a:t>Digital Encryption Standard </a:t>
            </a:r>
            <a:r>
              <a:rPr lang="en-US" sz="1600" b="1" i="1" dirty="0" smtClean="0"/>
              <a:t>DES − The popular block cipher of the 1990s. It is now </a:t>
            </a:r>
            <a:r>
              <a:rPr lang="en-US" sz="1600" dirty="0" smtClean="0"/>
              <a:t>considered as a ‘broken’ block cipher, due primarily to its small key size. </a:t>
            </a:r>
          </a:p>
          <a:p>
            <a:pPr algn="just"/>
            <a:r>
              <a:rPr lang="en-US" sz="1600" b="1" dirty="0" smtClean="0"/>
              <a:t>Triple DES − It is a variant scheme based on repeated DES applications. It is still a </a:t>
            </a:r>
            <a:r>
              <a:rPr lang="en-US" sz="1600" dirty="0" smtClean="0"/>
              <a:t>respected block ciphers but inefficient compared to the new faster block ciphers available. </a:t>
            </a:r>
          </a:p>
          <a:p>
            <a:pPr algn="just"/>
            <a:r>
              <a:rPr lang="en-US" sz="1600" b="1" dirty="0" smtClean="0"/>
              <a:t>Advanced Encryption Standard </a:t>
            </a:r>
            <a:r>
              <a:rPr lang="en-US" sz="1600" b="1" i="1" dirty="0" smtClean="0"/>
              <a:t>AES − It is a relatively new block cipher based on the </a:t>
            </a:r>
            <a:r>
              <a:rPr lang="en-US" sz="1600" dirty="0" smtClean="0"/>
              <a:t>encryption algorithm </a:t>
            </a:r>
            <a:r>
              <a:rPr lang="en-US" sz="1600" b="1" dirty="0" err="1" smtClean="0"/>
              <a:t>Rijndael</a:t>
            </a:r>
            <a:r>
              <a:rPr lang="en-US" sz="1600" b="1" dirty="0" smtClean="0"/>
              <a:t> that won the AES design competition.</a:t>
            </a:r>
            <a:endParaRPr lang="en-US" sz="1600" dirty="0" smtClean="0"/>
          </a:p>
          <a:p>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BLOCK CIPHER .. Cont..</a:t>
            </a:r>
            <a:endParaRPr lang="en-US" dirty="0"/>
          </a:p>
        </p:txBody>
      </p:sp>
      <p:sp>
        <p:nvSpPr>
          <p:cNvPr id="3" name="Content Placeholder 2"/>
          <p:cNvSpPr>
            <a:spLocks noGrp="1"/>
          </p:cNvSpPr>
          <p:nvPr>
            <p:ph idx="1"/>
          </p:nvPr>
        </p:nvSpPr>
        <p:spPr/>
        <p:txBody>
          <a:bodyPr>
            <a:normAutofit/>
          </a:bodyPr>
          <a:lstStyle/>
          <a:p>
            <a:pPr algn="just"/>
            <a:r>
              <a:rPr lang="en-US" b="1" dirty="0" smtClean="0"/>
              <a:t>IDEA − </a:t>
            </a:r>
            <a:r>
              <a:rPr lang="en-US" dirty="0" smtClean="0"/>
              <a:t>It is a sufficiently strong block cipher with a block size of 64 and a key size of 128 bits.</a:t>
            </a:r>
            <a:r>
              <a:rPr lang="en-US" b="1" dirty="0" smtClean="0"/>
              <a:t> </a:t>
            </a:r>
            <a:r>
              <a:rPr lang="en-US" dirty="0" smtClean="0"/>
              <a:t>A number of applications use IDEA encryption, including early versions of Pretty Good Privacy </a:t>
            </a:r>
            <a:r>
              <a:rPr lang="en-US" i="1" dirty="0" smtClean="0"/>
              <a:t>PGP protocol. The use of IDEA scheme has a restricted adoption due to patent issues.</a:t>
            </a:r>
          </a:p>
          <a:p>
            <a:pPr algn="just"/>
            <a:r>
              <a:rPr lang="en-US" b="1" dirty="0" err="1" smtClean="0"/>
              <a:t>Twofish</a:t>
            </a:r>
            <a:r>
              <a:rPr lang="en-US" b="1" dirty="0" smtClean="0"/>
              <a:t> − </a:t>
            </a:r>
            <a:r>
              <a:rPr lang="en-US" dirty="0" smtClean="0"/>
              <a:t>This scheme of block cipher uses block size of 128 bits and a key of variable</a:t>
            </a:r>
            <a:r>
              <a:rPr lang="en-US" b="1" dirty="0" smtClean="0"/>
              <a:t> </a:t>
            </a:r>
            <a:r>
              <a:rPr lang="en-US" dirty="0" smtClean="0"/>
              <a:t>length. It was one of the AES finalists. It is based on the earlier block cipher Blowfish with a block size of 64 bits.</a:t>
            </a:r>
          </a:p>
          <a:p>
            <a:pPr algn="just"/>
            <a:r>
              <a:rPr lang="en-US" b="1" dirty="0" smtClean="0"/>
              <a:t>Serpent − </a:t>
            </a:r>
            <a:r>
              <a:rPr lang="en-US" dirty="0" smtClean="0"/>
              <a:t>A block cipher with a block size of 128 bits and key lengths of 128, 192, or 256 bits, which was also an AES competition finalist. It is a slower but has more secure design than other block cipher.</a:t>
            </a:r>
          </a:p>
          <a:p>
            <a:pPr algn="just"/>
            <a:r>
              <a:rPr lang="en-US" dirty="0" smtClean="0"/>
              <a:t>In the next sections, we will first discuss the model of block cipher followed by DES and AES, two of the most influential modern block ciphers.</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65632" y="262219"/>
            <a:ext cx="8863584" cy="1450757"/>
          </a:xfrm>
        </p:spPr>
        <p:txBody>
          <a:bodyPr>
            <a:normAutofit/>
          </a:bodyPr>
          <a:lstStyle/>
          <a:p>
            <a:r>
              <a:rPr lang="en-US" sz="4400" b="1" dirty="0" smtClean="0"/>
              <a:t>Initialization Vector ( IV)</a:t>
            </a:r>
          </a:p>
        </p:txBody>
      </p:sp>
      <p:sp>
        <p:nvSpPr>
          <p:cNvPr id="10243" name="Content Placeholder 2"/>
          <p:cNvSpPr>
            <a:spLocks noGrp="1"/>
          </p:cNvSpPr>
          <p:nvPr>
            <p:ph idx="1"/>
          </p:nvPr>
        </p:nvSpPr>
        <p:spPr>
          <a:xfrm>
            <a:off x="918464" y="1834896"/>
            <a:ext cx="10363200" cy="4395216"/>
          </a:xfrm>
        </p:spPr>
        <p:txBody>
          <a:bodyPr>
            <a:normAutofit/>
          </a:bodyPr>
          <a:lstStyle/>
          <a:p>
            <a:pPr algn="just"/>
            <a:r>
              <a:rPr lang="en-US" sz="1600" dirty="0" smtClean="0"/>
              <a:t>An </a:t>
            </a:r>
            <a:r>
              <a:rPr lang="en-US" sz="1600" b="1" dirty="0" err="1" smtClean="0"/>
              <a:t>Initilazation</a:t>
            </a:r>
            <a:r>
              <a:rPr lang="en-US" sz="1600" b="1" dirty="0" smtClean="0"/>
              <a:t> Vector (IV) </a:t>
            </a:r>
            <a:r>
              <a:rPr lang="en-US" sz="1600" dirty="0" smtClean="0"/>
              <a:t>is a block of bits that is used by several modes to randomize the encryption and hence to produce distinct </a:t>
            </a:r>
            <a:r>
              <a:rPr lang="en-US" sz="1600" dirty="0" err="1" smtClean="0"/>
              <a:t>ciphertexts</a:t>
            </a:r>
            <a:r>
              <a:rPr lang="en-US" sz="1600" dirty="0" smtClean="0"/>
              <a:t> even if the same plaintext is encrypted multiple times, without the need for a slower re-keying process.</a:t>
            </a:r>
          </a:p>
          <a:p>
            <a:pPr algn="just"/>
            <a:r>
              <a:rPr lang="en-US" sz="1600" dirty="0" smtClean="0"/>
              <a:t>An </a:t>
            </a:r>
            <a:r>
              <a:rPr lang="en-US" sz="1600" b="1" dirty="0" err="1" smtClean="0"/>
              <a:t>Initilazation</a:t>
            </a:r>
            <a:r>
              <a:rPr lang="en-US" sz="1600" b="1" dirty="0" smtClean="0"/>
              <a:t> Vector </a:t>
            </a:r>
            <a:r>
              <a:rPr lang="en-US" sz="1600" dirty="0" smtClean="0"/>
              <a:t>has different security  requirements than a key, so the </a:t>
            </a:r>
            <a:r>
              <a:rPr lang="en-US" sz="1600" b="1" dirty="0" smtClean="0"/>
              <a:t>IV </a:t>
            </a:r>
            <a:r>
              <a:rPr lang="en-US" sz="1600" dirty="0" smtClean="0"/>
              <a:t>usually does not need to be secret. </a:t>
            </a:r>
          </a:p>
          <a:p>
            <a:pPr algn="just"/>
            <a:r>
              <a:rPr lang="en-US" sz="1600" dirty="0" smtClean="0"/>
              <a:t>However, in most cases, it is important that an </a:t>
            </a:r>
            <a:r>
              <a:rPr lang="en-US" sz="1600" b="1" dirty="0" err="1" smtClean="0"/>
              <a:t>Initilazation</a:t>
            </a:r>
            <a:r>
              <a:rPr lang="en-US" sz="1600" b="1" dirty="0" smtClean="0"/>
              <a:t> Vector </a:t>
            </a:r>
            <a:r>
              <a:rPr lang="en-US" sz="1600" dirty="0" smtClean="0"/>
              <a:t>is never reused under the same key. </a:t>
            </a:r>
          </a:p>
          <a:p>
            <a:pPr algn="just"/>
            <a:r>
              <a:rPr lang="en-US" sz="1600" dirty="0" smtClean="0"/>
              <a:t>For CBC and CFB, reusing an IV leaks some information about the first block of plaintext, and about any common prefix shared by the two messages. </a:t>
            </a:r>
          </a:p>
          <a:p>
            <a:pPr algn="just"/>
            <a:r>
              <a:rPr lang="en-US" sz="1600" dirty="0" smtClean="0"/>
              <a:t>For OFB and CTR, reusing an IV completely destroys security. </a:t>
            </a:r>
          </a:p>
          <a:p>
            <a:pPr algn="just"/>
            <a:r>
              <a:rPr lang="en-US" sz="1600" dirty="0" smtClean="0"/>
              <a:t>In CBC mode, the </a:t>
            </a:r>
            <a:r>
              <a:rPr lang="en-US" sz="1600" b="1" dirty="0" err="1" smtClean="0"/>
              <a:t>Initilazation</a:t>
            </a:r>
            <a:r>
              <a:rPr lang="en-US" sz="1600" b="1" dirty="0" smtClean="0"/>
              <a:t> Vector</a:t>
            </a:r>
            <a:r>
              <a:rPr lang="en-US" sz="1600" dirty="0" smtClean="0"/>
              <a:t> must, in addition, be unpredictable at encryption time; in particular, the (previously) common practice of re-using the last ciphertext block of a message as the </a:t>
            </a:r>
            <a:r>
              <a:rPr lang="en-US" sz="1600" b="1" dirty="0" smtClean="0"/>
              <a:t>IV</a:t>
            </a:r>
            <a:r>
              <a:rPr lang="en-US" sz="1600" dirty="0" smtClean="0"/>
              <a:t> for the next message is insecure (for example, this method was used by SSL 2.0). </a:t>
            </a:r>
          </a:p>
          <a:p>
            <a:pPr algn="just"/>
            <a:r>
              <a:rPr lang="en-US" sz="1600" dirty="0" smtClean="0"/>
              <a:t>If an attacker knows the </a:t>
            </a:r>
            <a:r>
              <a:rPr lang="en-US" sz="1600" b="1" dirty="0" err="1" smtClean="0"/>
              <a:t>Initilazation</a:t>
            </a:r>
            <a:r>
              <a:rPr lang="en-US" sz="1600" b="1" dirty="0" smtClean="0"/>
              <a:t> Vector</a:t>
            </a:r>
            <a:r>
              <a:rPr lang="en-US" sz="1600" dirty="0" smtClean="0"/>
              <a:t> (or the previous block of ciphertext) before he specifies the next plaintext, he can check his guess about plaintext of some block that was encrypted with the same key before (this is known as the TLS CBC IV attack).</a:t>
            </a:r>
          </a:p>
          <a:p>
            <a:pPr algn="just"/>
            <a:endParaRPr lang="en-US" sz="1600" dirty="0" smtClean="0"/>
          </a:p>
        </p:txBody>
      </p:sp>
      <p:sp>
        <p:nvSpPr>
          <p:cNvPr id="10244" name="Slide Number Placeholder 3"/>
          <p:cNvSpPr>
            <a:spLocks noGrp="1"/>
          </p:cNvSpPr>
          <p:nvPr>
            <p:ph type="sldNum" sz="quarter" idx="12"/>
          </p:nvPr>
        </p:nvSpPr>
        <p:spPr>
          <a:noFill/>
        </p:spPr>
        <p:txBody>
          <a:bodyPr/>
          <a:lstStyle/>
          <a:p>
            <a:fld id="{A5938E62-68D4-4547-A479-C5C8F551B680}"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BLOCK CIPHER MODES OF OPERATION</a:t>
            </a:r>
            <a:endParaRPr lang="en-US" sz="3600" b="1" dirty="0"/>
          </a:p>
        </p:txBody>
      </p:sp>
      <p:sp>
        <p:nvSpPr>
          <p:cNvPr id="3" name="Content Placeholder 2"/>
          <p:cNvSpPr>
            <a:spLocks noGrp="1"/>
          </p:cNvSpPr>
          <p:nvPr>
            <p:ph idx="1"/>
          </p:nvPr>
        </p:nvSpPr>
        <p:spPr/>
        <p:txBody>
          <a:bodyPr>
            <a:normAutofit/>
          </a:bodyPr>
          <a:lstStyle/>
          <a:p>
            <a:pPr algn="just"/>
            <a:r>
              <a:rPr lang="en-US" dirty="0" smtClean="0"/>
              <a:t>In this chapter, we will discuss the different modes of operation of a block cipher. These are procedural rules for a generic block cipher. Interestingly, the different modes result in different properties being achieved which add to the security of the underlying block cipher.</a:t>
            </a:r>
          </a:p>
          <a:p>
            <a:pPr algn="just"/>
            <a:r>
              <a:rPr lang="en-US" dirty="0" smtClean="0"/>
              <a:t>A block cipher processes the data blocks of fixed size. Usually, the size of a message is larger than the block size. Hence, the long message is divided into a series of sequential message blocks, and the cipher operates on these blocks one at a time.</a:t>
            </a:r>
          </a:p>
          <a:p>
            <a:pPr algn="just"/>
            <a:endParaRPr lang="en-US" dirty="0" smtClean="0"/>
          </a:p>
          <a:p>
            <a:pPr marL="749808" lvl="1" indent="-457200" algn="just">
              <a:buFont typeface="+mj-lt"/>
              <a:buAutoNum type="arabicPeriod"/>
            </a:pPr>
            <a:r>
              <a:rPr lang="en-US" dirty="0" smtClean="0"/>
              <a:t>Electronic Code Book ( ECB ) Mode</a:t>
            </a:r>
          </a:p>
          <a:p>
            <a:pPr marL="749808" lvl="1" indent="-457200" algn="just">
              <a:buFont typeface="+mj-lt"/>
              <a:buAutoNum type="arabicPeriod"/>
            </a:pPr>
            <a:r>
              <a:rPr lang="en-US" dirty="0" smtClean="0"/>
              <a:t>Cipher Block Chaining  (CBC ) Mode</a:t>
            </a:r>
          </a:p>
          <a:p>
            <a:pPr marL="749808" lvl="1" indent="-457200" algn="just">
              <a:buFont typeface="+mj-lt"/>
              <a:buAutoNum type="arabicPeriod"/>
            </a:pPr>
            <a:r>
              <a:rPr lang="en-US" dirty="0" smtClean="0"/>
              <a:t>Cipher Feedback  (CFB ) Mode</a:t>
            </a:r>
          </a:p>
          <a:p>
            <a:pPr marL="749808" lvl="1" indent="-457200" algn="just">
              <a:buFont typeface="+mj-lt"/>
              <a:buAutoNum type="arabicPeriod"/>
            </a:pPr>
            <a:r>
              <a:rPr lang="en-US" dirty="0" smtClean="0"/>
              <a:t>Output Feedback (OFB ) Mode</a:t>
            </a:r>
          </a:p>
          <a:p>
            <a:pPr marL="749808" lvl="1" indent="-457200" algn="just">
              <a:buFont typeface="+mj-lt"/>
              <a:buAutoNum type="arabicPeriod"/>
            </a:pPr>
            <a:r>
              <a:rPr lang="en-US" dirty="0" smtClean="0"/>
              <a:t>Counter  (CTR  )Mode</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Electronic Code Book </a:t>
            </a:r>
            <a:r>
              <a:rPr lang="en-US" b="1" i="1" dirty="0" smtClean="0"/>
              <a:t>ECB Mode</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This mode is a most straightforward way of processing a series of sequentially listed message blocks.</a:t>
            </a:r>
          </a:p>
          <a:p>
            <a:pPr algn="just"/>
            <a:r>
              <a:rPr lang="en-US" b="1" dirty="0" smtClean="0"/>
              <a:t>Operation</a:t>
            </a:r>
          </a:p>
          <a:p>
            <a:pPr lvl="1" algn="just">
              <a:buFont typeface="Arial" pitchFamily="34" charset="0"/>
              <a:buChar char="•"/>
            </a:pPr>
            <a:r>
              <a:rPr lang="en-US" dirty="0" smtClean="0"/>
              <a:t>The user takes the first block of plaintext and encrypts it with the key to produce the first block of ciphertext.</a:t>
            </a:r>
          </a:p>
          <a:p>
            <a:pPr lvl="1" algn="just">
              <a:buFont typeface="Arial" pitchFamily="34" charset="0"/>
              <a:buChar char="•"/>
            </a:pPr>
            <a:r>
              <a:rPr lang="en-US" dirty="0" smtClean="0"/>
              <a:t>He then takes the second block of plaintext and follows the same process with same key and so on so forth.</a:t>
            </a:r>
          </a:p>
          <a:p>
            <a:pPr algn="just"/>
            <a:r>
              <a:rPr lang="en-US" dirty="0" smtClean="0"/>
              <a:t>The ECB mode is </a:t>
            </a:r>
            <a:r>
              <a:rPr lang="en-US" b="1" dirty="0" smtClean="0"/>
              <a:t>deterministic, that is, if plaintext block P1, P2,…, Pm are encrypted twice under </a:t>
            </a:r>
            <a:r>
              <a:rPr lang="en-US" dirty="0" smtClean="0"/>
              <a:t>the same key, the output ciphertext blocks will be the same. </a:t>
            </a:r>
          </a:p>
          <a:p>
            <a:pPr algn="just"/>
            <a:r>
              <a:rPr lang="en-US" dirty="0" smtClean="0"/>
              <a:t>In fact, for a given key technically we can create a codebook of </a:t>
            </a:r>
            <a:r>
              <a:rPr lang="en-US" dirty="0" err="1" smtClean="0"/>
              <a:t>ciphertexts</a:t>
            </a:r>
            <a:r>
              <a:rPr lang="en-US" dirty="0" smtClean="0"/>
              <a:t> for all possible plaintext blocks. Encryption would then entail only looking up for required plaintext and select the  corresponding ciphertext. Thus, the operation is analogous to the assignment of code words in a codebook, and hence gets an official name − Electronic Codebook mode of operation </a:t>
            </a:r>
            <a:r>
              <a:rPr lang="en-US" i="1" dirty="0" smtClean="0"/>
              <a:t>ECB. It is </a:t>
            </a:r>
            <a:r>
              <a:rPr lang="en-US" dirty="0" smtClean="0"/>
              <a:t>illustrated as follows −</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A8ACAA1-99C5-4F50-B487-84519752EF36}" type="slidenum">
              <a:rPr lang="en-US" smtClean="0"/>
              <a:pPr/>
              <a:t>15</a:t>
            </a:fld>
            <a:endParaRPr lang="en-US"/>
          </a:p>
        </p:txBody>
      </p:sp>
      <p:pic>
        <p:nvPicPr>
          <p:cNvPr id="5" name="Picture 2"/>
          <p:cNvPicPr>
            <a:picLocks noGrp="1" noChangeAspect="1" noChangeArrowheads="1"/>
          </p:cNvPicPr>
          <p:nvPr>
            <p:ph idx="1"/>
          </p:nvPr>
        </p:nvPicPr>
        <p:blipFill>
          <a:blip r:embed="rId2"/>
          <a:srcRect/>
          <a:stretch>
            <a:fillRect/>
          </a:stretch>
        </p:blipFill>
        <p:spPr bwMode="auto">
          <a:xfrm>
            <a:off x="1011936" y="1931480"/>
            <a:ext cx="7071360" cy="4314128"/>
          </a:xfrm>
          <a:prstGeom prst="rect">
            <a:avLst/>
          </a:prstGeom>
          <a:noFill/>
          <a:ln w="12700" cap="sq">
            <a:noFill/>
            <a:miter lim="800000"/>
            <a:headEnd type="none" w="sm" len="sm"/>
            <a:tailEnd type="none" w="sm" len="sm"/>
          </a:ln>
        </p:spPr>
      </p:pic>
      <p:sp>
        <p:nvSpPr>
          <p:cNvPr id="6" name="Rectangle 5"/>
          <p:cNvSpPr/>
          <p:nvPr/>
        </p:nvSpPr>
        <p:spPr>
          <a:xfrm>
            <a:off x="8217408" y="2755392"/>
            <a:ext cx="3279648" cy="1754326"/>
          </a:xfrm>
          <a:prstGeom prst="rect">
            <a:avLst/>
          </a:prstGeom>
        </p:spPr>
        <p:txBody>
          <a:bodyPr wrap="square">
            <a:spAutoFit/>
          </a:bodyPr>
          <a:lstStyle/>
          <a:p>
            <a:pPr algn="just"/>
            <a:r>
              <a:rPr lang="en-US" dirty="0" smtClean="0"/>
              <a:t>ECB mode can also make protocols without integrity protection even more susceptible to </a:t>
            </a:r>
            <a:r>
              <a:rPr lang="en-US" b="1" dirty="0" smtClean="0"/>
              <a:t>replay attacks</a:t>
            </a:r>
            <a:r>
              <a:rPr lang="en-US" dirty="0" smtClean="0"/>
              <a:t>, since each block gets decrypted in exactly the same way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of ECB Mode</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16</a:t>
            </a:fld>
            <a:endParaRPr lang="en-US"/>
          </a:p>
        </p:txBody>
      </p:sp>
      <p:sp>
        <p:nvSpPr>
          <p:cNvPr id="6" name="Content Placeholder 5"/>
          <p:cNvSpPr>
            <a:spLocks noGrp="1"/>
          </p:cNvSpPr>
          <p:nvPr>
            <p:ph idx="1"/>
          </p:nvPr>
        </p:nvSpPr>
        <p:spPr>
          <a:xfrm>
            <a:off x="1097280" y="1845734"/>
            <a:ext cx="10058400" cy="2031322"/>
          </a:xfrm>
        </p:spPr>
        <p:txBody>
          <a:bodyPr/>
          <a:lstStyle/>
          <a:p>
            <a:pPr algn="just"/>
            <a:r>
              <a:rPr lang="en-US" dirty="0" smtClean="0"/>
              <a:t>In reality, any application data usually have partial information which can be guessed. For example, the range of salary can be guessed. A ciphertext from ECB can allow an attacker to guess the plaintext by trial-and-error if the plaintext message is within predictable.</a:t>
            </a:r>
          </a:p>
          <a:p>
            <a:pPr algn="just"/>
            <a:r>
              <a:rPr lang="en-US" dirty="0" smtClean="0"/>
              <a:t>For example, if a ciphertext from the ECB mode is known to encrypt a salary figure, then a small number of trials will allow an attacker to recover the figure. In general, we do not wish to use a deterministic cipher, and hence the ECB mode should not be used in most applications.</a:t>
            </a:r>
            <a:endParaRPr lang="en-US" dirty="0"/>
          </a:p>
        </p:txBody>
      </p:sp>
      <p:pic>
        <p:nvPicPr>
          <p:cNvPr id="5" name="Picture 4" descr="m1.jpg"/>
          <p:cNvPicPr>
            <a:picLocks noChangeAspect="1"/>
          </p:cNvPicPr>
          <p:nvPr/>
        </p:nvPicPr>
        <p:blipFill>
          <a:blip r:embed="rId2"/>
          <a:stretch>
            <a:fillRect/>
          </a:stretch>
        </p:blipFill>
        <p:spPr>
          <a:xfrm>
            <a:off x="1627251" y="3892677"/>
            <a:ext cx="8401050" cy="22669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Cipher Block Chaining </a:t>
            </a:r>
            <a:r>
              <a:rPr lang="en-US" b="1" i="1" dirty="0" smtClean="0"/>
              <a:t>CBC Mode</a:t>
            </a:r>
            <a:endParaRPr lang="en-US" dirty="0"/>
          </a:p>
        </p:txBody>
      </p:sp>
      <p:sp>
        <p:nvSpPr>
          <p:cNvPr id="3" name="Content Placeholder 2"/>
          <p:cNvSpPr>
            <a:spLocks noGrp="1"/>
          </p:cNvSpPr>
          <p:nvPr>
            <p:ph idx="1"/>
          </p:nvPr>
        </p:nvSpPr>
        <p:spPr/>
        <p:txBody>
          <a:bodyPr>
            <a:normAutofit/>
          </a:bodyPr>
          <a:lstStyle/>
          <a:p>
            <a:r>
              <a:rPr lang="en-US" dirty="0" smtClean="0"/>
              <a:t>CBC mode of operation provides message dependence for generating ciphertext and makes the system non-deterministic.</a:t>
            </a:r>
          </a:p>
          <a:p>
            <a:r>
              <a:rPr lang="en-US" b="1" dirty="0" smtClean="0"/>
              <a:t>Operation</a:t>
            </a:r>
          </a:p>
          <a:p>
            <a:pPr lvl="1">
              <a:buFont typeface="Wingdings" pitchFamily="2" charset="2"/>
              <a:buChar char="§"/>
            </a:pPr>
            <a:r>
              <a:rPr lang="en-US" dirty="0" smtClean="0"/>
              <a:t>The operation of CBC mode is depicted in the following illustration. The steps are as follows − </a:t>
            </a:r>
          </a:p>
          <a:p>
            <a:pPr lvl="1">
              <a:buFont typeface="Wingdings" pitchFamily="2" charset="2"/>
              <a:buChar char="§"/>
            </a:pPr>
            <a:r>
              <a:rPr lang="en-US" dirty="0" smtClean="0"/>
              <a:t>Load the n-bit Initialization Vector </a:t>
            </a:r>
            <a:r>
              <a:rPr lang="en-US" i="1" dirty="0" smtClean="0"/>
              <a:t>IV in the top register.</a:t>
            </a:r>
          </a:p>
          <a:p>
            <a:pPr lvl="1">
              <a:buFont typeface="Wingdings" pitchFamily="2" charset="2"/>
              <a:buChar char="§"/>
            </a:pPr>
            <a:r>
              <a:rPr lang="en-US" dirty="0" smtClean="0"/>
              <a:t>XOR the n-bit plaintext block with data value in top register.</a:t>
            </a:r>
          </a:p>
          <a:p>
            <a:pPr lvl="1">
              <a:buFont typeface="Wingdings" pitchFamily="2" charset="2"/>
              <a:buChar char="§"/>
            </a:pPr>
            <a:r>
              <a:rPr lang="en-US" dirty="0" smtClean="0"/>
              <a:t>Encrypt the result of XOR operation with underlying block cipher with key K.</a:t>
            </a:r>
          </a:p>
          <a:p>
            <a:pPr lvl="1">
              <a:buFont typeface="Wingdings" pitchFamily="2" charset="2"/>
              <a:buChar char="§"/>
            </a:pPr>
            <a:r>
              <a:rPr lang="en-US" dirty="0" smtClean="0"/>
              <a:t>Feed ciphertext block into top register and continue the operation till all plaintext blocks are processed.</a:t>
            </a:r>
          </a:p>
          <a:p>
            <a:pPr lvl="1">
              <a:buFont typeface="Wingdings" pitchFamily="2" charset="2"/>
              <a:buChar char="§"/>
            </a:pPr>
            <a:r>
              <a:rPr lang="en-US" dirty="0" smtClean="0"/>
              <a:t>For decryption, IV data is </a:t>
            </a:r>
            <a:r>
              <a:rPr lang="en-US" dirty="0" err="1" smtClean="0"/>
              <a:t>XORed</a:t>
            </a:r>
            <a:r>
              <a:rPr lang="en-US" dirty="0" smtClean="0"/>
              <a:t> with first ciphertext block decrypted. The first ciphertext block is also fed into to register replacing IV for decrypting next ciphertext block.</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of CBC Mode</a:t>
            </a:r>
            <a:endParaRPr lang="en-US" dirty="0"/>
          </a:p>
        </p:txBody>
      </p:sp>
      <p:sp>
        <p:nvSpPr>
          <p:cNvPr id="3" name="Content Placeholder 2"/>
          <p:cNvSpPr>
            <a:spLocks noGrp="1"/>
          </p:cNvSpPr>
          <p:nvPr>
            <p:ph idx="1"/>
          </p:nvPr>
        </p:nvSpPr>
        <p:spPr>
          <a:xfrm>
            <a:off x="1097280" y="1845734"/>
            <a:ext cx="10058400" cy="2080090"/>
          </a:xfrm>
        </p:spPr>
        <p:txBody>
          <a:bodyPr>
            <a:normAutofit/>
          </a:bodyPr>
          <a:lstStyle/>
          <a:p>
            <a:pPr algn="just"/>
            <a:r>
              <a:rPr lang="en-US" sz="1600" dirty="0" smtClean="0"/>
              <a:t>In CBC mode, the current plaintext block is added to the previous ciphertext block, and then the result is encrypted with the key. Decryption is thus the reverse process, which involves decrypting the current ciphertext and then adding the previous ciphertext block to the result.</a:t>
            </a:r>
          </a:p>
          <a:p>
            <a:pPr algn="just"/>
            <a:r>
              <a:rPr lang="en-US" sz="1600" dirty="0" smtClean="0"/>
              <a:t>Advantage of CBC over ECB is that changing IV results in different ciphertext for identical message. On the drawback side, the error in transmission gets propagated to few further block during decryption due to chaining effect.</a:t>
            </a:r>
          </a:p>
          <a:p>
            <a:pPr algn="just"/>
            <a:r>
              <a:rPr lang="en-US" sz="1600" dirty="0" smtClean="0"/>
              <a:t>It is worth mentioning that CBC mode forms the basis for a well-known data origin  authentication mechanism. Thus, it has an advantage for those applications that require both symmetric encryption and data origin authentication.</a:t>
            </a:r>
            <a:endParaRPr lang="en-US" sz="16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18</a:t>
            </a:fld>
            <a:endParaRPr lang="en-US"/>
          </a:p>
        </p:txBody>
      </p:sp>
      <p:pic>
        <p:nvPicPr>
          <p:cNvPr id="5" name="Picture 4" descr="m2.jpg"/>
          <p:cNvPicPr>
            <a:picLocks noChangeAspect="1"/>
          </p:cNvPicPr>
          <p:nvPr/>
        </p:nvPicPr>
        <p:blipFill>
          <a:blip r:embed="rId2"/>
          <a:stretch>
            <a:fillRect/>
          </a:stretch>
        </p:blipFill>
        <p:spPr>
          <a:xfrm>
            <a:off x="2531173" y="3784740"/>
            <a:ext cx="6990779" cy="25817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Cipher Feedback </a:t>
            </a:r>
            <a:r>
              <a:rPr lang="en-US" b="1" i="1" dirty="0" smtClean="0"/>
              <a:t>CFB Mode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this mode, each ciphertext block gets ‘fed back’ into the encryption process in order to encrypt the next plaintext block.</a:t>
            </a:r>
          </a:p>
          <a:p>
            <a:r>
              <a:rPr lang="en-US" b="1" dirty="0" smtClean="0"/>
              <a:t>Operation</a:t>
            </a:r>
          </a:p>
          <a:p>
            <a:pPr lvl="1">
              <a:buFont typeface="Arial" pitchFamily="34" charset="0"/>
              <a:buChar char="•"/>
            </a:pPr>
            <a:r>
              <a:rPr lang="en-US" dirty="0" smtClean="0"/>
              <a:t>The operation of CFB mode is depicted in the following illustration. For example, in the present system, a message block has a size ‘s’ bits where 1 &lt; s &lt; n. The CFB mode requires an initialization vector </a:t>
            </a:r>
            <a:r>
              <a:rPr lang="en-US" i="1" dirty="0" smtClean="0"/>
              <a:t>IV as the initial random n-bit input block. The IV need not be secret. Steps of </a:t>
            </a:r>
            <a:r>
              <a:rPr lang="en-US" dirty="0" smtClean="0"/>
              <a:t>operation are − Load the IV in the top register. </a:t>
            </a:r>
          </a:p>
          <a:p>
            <a:pPr lvl="1">
              <a:buFont typeface="Arial" pitchFamily="34" charset="0"/>
              <a:buChar char="•"/>
            </a:pPr>
            <a:r>
              <a:rPr lang="en-US" dirty="0" smtClean="0"/>
              <a:t>Encrypt the data value in top register with underlying block cipher with key K.</a:t>
            </a:r>
          </a:p>
          <a:p>
            <a:pPr lvl="1">
              <a:buFont typeface="Arial" pitchFamily="34" charset="0"/>
              <a:buChar char="•"/>
            </a:pPr>
            <a:r>
              <a:rPr lang="en-US" dirty="0" smtClean="0"/>
              <a:t>Take only ‘s’ number of most significant bits </a:t>
            </a:r>
            <a:r>
              <a:rPr lang="en-US" i="1" dirty="0" err="1" smtClean="0"/>
              <a:t>leftbits</a:t>
            </a:r>
            <a:r>
              <a:rPr lang="en-US" i="1" dirty="0" smtClean="0"/>
              <a:t> of output of encryption process and XOR </a:t>
            </a:r>
            <a:r>
              <a:rPr lang="en-US" dirty="0" smtClean="0"/>
              <a:t>them with ‘s’ bit plaintext message block to generate ciphertext block.</a:t>
            </a:r>
          </a:p>
          <a:p>
            <a:pPr lvl="1">
              <a:buFont typeface="Arial" pitchFamily="34" charset="0"/>
              <a:buChar char="•"/>
            </a:pPr>
            <a:r>
              <a:rPr lang="en-US" dirty="0" smtClean="0"/>
              <a:t>Feed ciphertext block into top register by shifting already present data to the left and continue the operation till all plaintext blocks are processed.</a:t>
            </a:r>
          </a:p>
          <a:p>
            <a:pPr lvl="1">
              <a:buFont typeface="Arial" pitchFamily="34" charset="0"/>
              <a:buChar char="•"/>
            </a:pPr>
            <a:r>
              <a:rPr lang="en-US" dirty="0" smtClean="0"/>
              <a:t>Essentially, the previous ciphertext block is encrypted with the key, and then the result is </a:t>
            </a:r>
            <a:r>
              <a:rPr lang="en-US" dirty="0" err="1" smtClean="0"/>
              <a:t>XORed</a:t>
            </a:r>
            <a:r>
              <a:rPr lang="en-US" dirty="0" smtClean="0"/>
              <a:t> to the current plaintext block.</a:t>
            </a:r>
          </a:p>
          <a:p>
            <a:pPr lvl="1">
              <a:buFont typeface="Arial" pitchFamily="34" charset="0"/>
              <a:buChar char="•"/>
            </a:pPr>
            <a:r>
              <a:rPr lang="en-US" dirty="0" smtClean="0"/>
              <a:t>Similar steps are followed for decryption. Pre-decided IV is initially loaded at the start of decryption.</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4400" b="1" dirty="0" smtClean="0"/>
              <a:t>Public Key Cryptography</a:t>
            </a:r>
            <a:endParaRPr lang="en-US" sz="4400" dirty="0" smtClean="0"/>
          </a:p>
        </p:txBody>
      </p:sp>
      <p:sp>
        <p:nvSpPr>
          <p:cNvPr id="21507" name="Rectangle 3"/>
          <p:cNvSpPr>
            <a:spLocks noGrp="1" noChangeArrowheads="1"/>
          </p:cNvSpPr>
          <p:nvPr>
            <p:ph type="body" idx="1"/>
          </p:nvPr>
        </p:nvSpPr>
        <p:spPr>
          <a:xfrm>
            <a:off x="609599" y="1856233"/>
            <a:ext cx="10338817" cy="3764279"/>
          </a:xfrm>
        </p:spPr>
        <p:txBody>
          <a:bodyPr>
            <a:normAutofit/>
          </a:bodyPr>
          <a:lstStyle/>
          <a:p>
            <a:pPr algn="just"/>
            <a:r>
              <a:rPr lang="en-US" sz="1800" dirty="0" smtClean="0"/>
              <a:t>Unlike symmetric key cryptography, we do not find historical use of public-key cryptography. It is a relatively new concept.</a:t>
            </a:r>
          </a:p>
          <a:p>
            <a:pPr algn="just"/>
            <a:r>
              <a:rPr lang="en-US" sz="1800" dirty="0" smtClean="0"/>
              <a:t>Symmetric cryptography was well suited for organizations such as governments, military, and big financial corporations were involved in the classified communication.</a:t>
            </a:r>
          </a:p>
          <a:p>
            <a:pPr algn="just"/>
            <a:r>
              <a:rPr lang="en-US" sz="1800" dirty="0" smtClean="0"/>
              <a:t>With the spread of more unsecure computer networks in last few decades, a genuine need was felt to use cryptography at larger scale. The symmetric key was found to be non-practical due to challenges it faced for key management. This gave rise to the public key cryptosystems.</a:t>
            </a:r>
          </a:p>
          <a:p>
            <a:pPr algn="just"/>
            <a:r>
              <a:rPr lang="en-US" sz="1800" dirty="0" smtClean="0"/>
              <a:t>The process of encryption and decryption is depicted in the following illustration</a:t>
            </a:r>
          </a:p>
          <a:p>
            <a:pPr algn="just" eaLnBrk="1" hangingPunct="1">
              <a:buFont typeface="Wingdings" pitchFamily="2" charset="2"/>
              <a:buNone/>
            </a:pPr>
            <a:endParaRPr lang="en-US" sz="1800" dirty="0" smtClean="0"/>
          </a:p>
        </p:txBody>
      </p:sp>
      <p:sp>
        <p:nvSpPr>
          <p:cNvPr id="21508"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4B5AEC0-C5C2-4ED4-8F66-419FE38CD34C}" type="slidenum">
              <a:rPr lang="en-US" smtClean="0"/>
              <a:pPr/>
              <a:t>2</a:t>
            </a:fld>
            <a:endParaRPr lang="en-US" smtClean="0"/>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of CFB Mode</a:t>
            </a:r>
            <a:endParaRPr lang="en-US" dirty="0"/>
          </a:p>
        </p:txBody>
      </p:sp>
      <p:sp>
        <p:nvSpPr>
          <p:cNvPr id="3" name="Content Placeholder 2"/>
          <p:cNvSpPr>
            <a:spLocks noGrp="1"/>
          </p:cNvSpPr>
          <p:nvPr>
            <p:ph idx="1"/>
          </p:nvPr>
        </p:nvSpPr>
        <p:spPr>
          <a:xfrm>
            <a:off x="1097280" y="1772582"/>
            <a:ext cx="10253472" cy="2616538"/>
          </a:xfrm>
        </p:spPr>
        <p:txBody>
          <a:bodyPr>
            <a:normAutofit/>
          </a:bodyPr>
          <a:lstStyle/>
          <a:p>
            <a:pPr algn="just"/>
            <a:r>
              <a:rPr lang="en-US" sz="1400" dirty="0" smtClean="0"/>
              <a:t>CFB mode differs significantly from ECB mode, the ciphertext corresponding to a given plaintext block depends not just on that plaintext block and the key, but also on the previous ciphertext block. In other words, the ciphertext block is dependent of message.</a:t>
            </a:r>
          </a:p>
          <a:p>
            <a:pPr algn="just"/>
            <a:r>
              <a:rPr lang="en-US" sz="1400" dirty="0" smtClean="0"/>
              <a:t>CFB has a very strange feature. In this mode, user decrypts the ciphertext using only the encryption process of the block cipher. The decryption algorithm of the underlying block cipher is never used.</a:t>
            </a:r>
          </a:p>
          <a:p>
            <a:pPr algn="just"/>
            <a:r>
              <a:rPr lang="en-US" sz="1400" dirty="0" smtClean="0"/>
              <a:t>Apparently, CFB mode is converting a block cipher into a type of stream cipher. The encryption algorithm is used as a key-stream generator to produce key-stream that is placed in the bottom register. This key stream is then </a:t>
            </a:r>
            <a:r>
              <a:rPr lang="en-US" sz="1400" dirty="0" err="1" smtClean="0"/>
              <a:t>XORed</a:t>
            </a:r>
            <a:r>
              <a:rPr lang="en-US" sz="1400" dirty="0" smtClean="0"/>
              <a:t> with the plaintext as in case of stream cipher.</a:t>
            </a:r>
          </a:p>
          <a:p>
            <a:pPr algn="just"/>
            <a:r>
              <a:rPr lang="en-US" sz="1400" dirty="0" smtClean="0"/>
              <a:t>By converting a block cipher into a stream cipher, CFB mode provides some of the advantageous  properties of a stream cipher while retaining the advantageous properties of a block cipher.  On the flip side, the error of transmission gets propagated due to changing of blocks.</a:t>
            </a:r>
            <a:endParaRPr lang="en-US" sz="1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20</a:t>
            </a:fld>
            <a:endParaRPr lang="en-US"/>
          </a:p>
        </p:txBody>
      </p:sp>
      <p:pic>
        <p:nvPicPr>
          <p:cNvPr id="5" name="Picture 4" descr="m3.jpg"/>
          <p:cNvPicPr>
            <a:picLocks noChangeAspect="1"/>
          </p:cNvPicPr>
          <p:nvPr/>
        </p:nvPicPr>
        <p:blipFill>
          <a:blip r:embed="rId2"/>
          <a:stretch>
            <a:fillRect/>
          </a:stretch>
        </p:blipFill>
        <p:spPr>
          <a:xfrm>
            <a:off x="3664839" y="3999458"/>
            <a:ext cx="5698617" cy="25559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Output Feedback </a:t>
            </a:r>
            <a:r>
              <a:rPr lang="en-US" b="1" i="1" dirty="0" smtClean="0"/>
              <a:t>OFB Mode</a:t>
            </a:r>
            <a:endParaRPr lang="en-US" dirty="0"/>
          </a:p>
        </p:txBody>
      </p:sp>
      <p:sp>
        <p:nvSpPr>
          <p:cNvPr id="3" name="Content Placeholder 2"/>
          <p:cNvSpPr>
            <a:spLocks noGrp="1"/>
          </p:cNvSpPr>
          <p:nvPr>
            <p:ph idx="1"/>
          </p:nvPr>
        </p:nvSpPr>
        <p:spPr/>
        <p:txBody>
          <a:bodyPr/>
          <a:lstStyle/>
          <a:p>
            <a:r>
              <a:rPr lang="en-US" dirty="0" smtClean="0"/>
              <a:t>It involves feeding the successive output blocks from the underlying block cipher back to it. These feedback blocks provide string of bits to feed the encryption algorithm which act as the key-stream generator as in case of CFB mode.</a:t>
            </a:r>
          </a:p>
          <a:p>
            <a:r>
              <a:rPr lang="en-US" dirty="0" smtClean="0"/>
              <a:t>The key stream generated is XOR-</a:t>
            </a:r>
            <a:r>
              <a:rPr lang="en-US" dirty="0" err="1" smtClean="0"/>
              <a:t>ed</a:t>
            </a:r>
            <a:r>
              <a:rPr lang="en-US" dirty="0" smtClean="0"/>
              <a:t> with the plaintext blocks. The OFB mode requires an IV as the initial random n-bit input block. The IV need not be secret.</a:t>
            </a:r>
          </a:p>
          <a:p>
            <a:r>
              <a:rPr lang="en-US" dirty="0" smtClean="0"/>
              <a:t>The operation is depicted in the following illustration −</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21</a:t>
            </a:fld>
            <a:endParaRPr lang="en-US"/>
          </a:p>
        </p:txBody>
      </p:sp>
      <p:pic>
        <p:nvPicPr>
          <p:cNvPr id="5" name="Picture 4" descr="m4.jpg"/>
          <p:cNvPicPr>
            <a:picLocks noChangeAspect="1"/>
          </p:cNvPicPr>
          <p:nvPr/>
        </p:nvPicPr>
        <p:blipFill>
          <a:blip r:embed="rId2"/>
          <a:stretch>
            <a:fillRect/>
          </a:stretch>
        </p:blipFill>
        <p:spPr>
          <a:xfrm>
            <a:off x="7130605" y="3589551"/>
            <a:ext cx="3756851" cy="23698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Counter </a:t>
            </a:r>
            <a:r>
              <a:rPr lang="en-US" b="1" i="1" dirty="0" smtClean="0"/>
              <a:t>CTR Mode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It can be considered as a counter-based version of CFB mode without the feedback. In this mode,  both the sender and receiver need to access to a reliable counter, which computes a new shared value each time a ciphertext block is exchanged. This shared counter is not necessarily a secret value, but challenge is that both sides must keep the counter synchronized.</a:t>
            </a:r>
          </a:p>
          <a:p>
            <a:pPr algn="just"/>
            <a:r>
              <a:rPr lang="en-US" b="1" dirty="0" smtClean="0"/>
              <a:t>Operation</a:t>
            </a:r>
          </a:p>
          <a:p>
            <a:pPr algn="just"/>
            <a:r>
              <a:rPr lang="en-US" dirty="0" smtClean="0"/>
              <a:t>Both encryption and decryption in CTR mode are depicted in the following illustration. Steps in operation are −</a:t>
            </a:r>
          </a:p>
          <a:p>
            <a:pPr lvl="1" algn="just">
              <a:buFont typeface="Wingdings" pitchFamily="2" charset="2"/>
              <a:buChar char="§"/>
            </a:pPr>
            <a:r>
              <a:rPr lang="en-US" dirty="0" smtClean="0"/>
              <a:t>Load the initial counter value in the top register is the same for both the sender and the receiver. It plays the same role as the IV in CFB </a:t>
            </a:r>
            <a:r>
              <a:rPr lang="en-US" i="1" dirty="0" smtClean="0"/>
              <a:t>and CBC mode.</a:t>
            </a:r>
          </a:p>
          <a:p>
            <a:pPr lvl="1" algn="just">
              <a:buFont typeface="Wingdings" pitchFamily="2" charset="2"/>
              <a:buChar char="§"/>
            </a:pPr>
            <a:r>
              <a:rPr lang="en-US" dirty="0" smtClean="0"/>
              <a:t>Encrypt the contents of the counter with the key and place the result in the bottom register.</a:t>
            </a:r>
          </a:p>
          <a:p>
            <a:pPr lvl="1" algn="just">
              <a:buFont typeface="Wingdings" pitchFamily="2" charset="2"/>
              <a:buChar char="§"/>
            </a:pPr>
            <a:r>
              <a:rPr lang="en-US" dirty="0" smtClean="0"/>
              <a:t>Take the first plaintext block P1 and XOR this to the contents of the bottom register. The result of this is C1. Send C1 to the receiver and update the counter. The counter update replaces the ciphertext feedback in CFB mode.</a:t>
            </a:r>
          </a:p>
          <a:p>
            <a:pPr lvl="1" algn="just">
              <a:buFont typeface="Wingdings" pitchFamily="2" charset="2"/>
              <a:buChar char="§"/>
            </a:pPr>
            <a:r>
              <a:rPr lang="en-US" dirty="0" smtClean="0"/>
              <a:t>Continue in this manner until the last plaintext block has been encrypted.</a:t>
            </a:r>
          </a:p>
          <a:p>
            <a:pPr lvl="1" algn="just">
              <a:buFont typeface="Wingdings" pitchFamily="2" charset="2"/>
              <a:buChar char="§"/>
            </a:pPr>
            <a:r>
              <a:rPr lang="en-US" dirty="0" smtClean="0"/>
              <a:t>The decryption is the reverse process. The ciphertext block is </a:t>
            </a:r>
            <a:r>
              <a:rPr lang="en-US" dirty="0" err="1" smtClean="0"/>
              <a:t>XORed</a:t>
            </a:r>
            <a:r>
              <a:rPr lang="en-US" dirty="0" smtClean="0"/>
              <a:t> with the output of encrypted contents of counter value. After decryption of each ciphertext block counter is updated as in case of encryption.</a:t>
            </a:r>
          </a:p>
        </p:txBody>
      </p:sp>
      <p:sp>
        <p:nvSpPr>
          <p:cNvPr id="4" name="Slide Number Placeholder 3"/>
          <p:cNvSpPr>
            <a:spLocks noGrp="1"/>
          </p:cNvSpPr>
          <p:nvPr>
            <p:ph type="sldNum" sz="quarter" idx="12"/>
          </p:nvPr>
        </p:nvSpPr>
        <p:spPr/>
        <p:txBody>
          <a:bodyPr/>
          <a:lstStyle/>
          <a:p>
            <a:fld id="{DA8ACAA1-99C5-4F50-B487-84519752EF36}"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of Counter Mode</a:t>
            </a:r>
            <a:endParaRPr lang="en-US" dirty="0"/>
          </a:p>
        </p:txBody>
      </p:sp>
      <p:sp>
        <p:nvSpPr>
          <p:cNvPr id="3" name="Content Placeholder 2"/>
          <p:cNvSpPr>
            <a:spLocks noGrp="1"/>
          </p:cNvSpPr>
          <p:nvPr>
            <p:ph idx="1"/>
          </p:nvPr>
        </p:nvSpPr>
        <p:spPr>
          <a:xfrm>
            <a:off x="1097280" y="1845734"/>
            <a:ext cx="10058400" cy="1933786"/>
          </a:xfrm>
        </p:spPr>
        <p:txBody>
          <a:bodyPr>
            <a:normAutofit/>
          </a:bodyPr>
          <a:lstStyle/>
          <a:p>
            <a:pPr algn="just"/>
            <a:r>
              <a:rPr lang="en-US" sz="1600" dirty="0" smtClean="0"/>
              <a:t>It does not have message dependency and hence a ciphertext block does not depend on the previous plaintext blocks.</a:t>
            </a:r>
          </a:p>
          <a:p>
            <a:pPr algn="just"/>
            <a:r>
              <a:rPr lang="en-US" sz="1600" dirty="0" smtClean="0"/>
              <a:t>Like CFB mode, CTR mode does not involve the decryption process of the block cipher. This is because the CTR mode is really using the block cipher to generate a key-stream, which is encrypted using the XOR function. In other words, CTR mode also converts a block cipher to a stream cipher.</a:t>
            </a:r>
          </a:p>
          <a:p>
            <a:pPr algn="just"/>
            <a:r>
              <a:rPr lang="en-US" sz="1600" dirty="0" smtClean="0"/>
              <a:t>The serious disadvantage of CTR mode is that it requires a synchronous counter at sender and receiver. Loss of synchronization leads to incorrect recovery of plaintext.</a:t>
            </a:r>
          </a:p>
          <a:p>
            <a:pPr algn="just"/>
            <a:endParaRPr lang="en-US" sz="16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23</a:t>
            </a:fld>
            <a:endParaRPr lang="en-US"/>
          </a:p>
        </p:txBody>
      </p:sp>
      <p:pic>
        <p:nvPicPr>
          <p:cNvPr id="5" name="Picture 4" descr="m5.jpg"/>
          <p:cNvPicPr>
            <a:picLocks noChangeAspect="1"/>
          </p:cNvPicPr>
          <p:nvPr/>
        </p:nvPicPr>
        <p:blipFill>
          <a:blip r:embed="rId2"/>
          <a:stretch>
            <a:fillRect/>
          </a:stretch>
        </p:blipFill>
        <p:spPr>
          <a:xfrm>
            <a:off x="3230309" y="3608832"/>
            <a:ext cx="5840540" cy="27092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Public Key Cryptography</a:t>
            </a:r>
            <a:endParaRPr lang="en-US" sz="4400" dirty="0"/>
          </a:p>
        </p:txBody>
      </p:sp>
      <p:sp>
        <p:nvSpPr>
          <p:cNvPr id="3" name="Content Placeholder 2"/>
          <p:cNvSpPr>
            <a:spLocks noGrp="1"/>
          </p:cNvSpPr>
          <p:nvPr>
            <p:ph idx="1"/>
          </p:nvPr>
        </p:nvSpPr>
        <p:spPr/>
        <p:txBody>
          <a:bodyPr>
            <a:normAutofit fontScale="92500" lnSpcReduction="20000"/>
          </a:bodyPr>
          <a:lstStyle/>
          <a:p>
            <a:r>
              <a:rPr lang="en-US" dirty="0" smtClean="0"/>
              <a:t>The most important properties of public key encryption scheme are −</a:t>
            </a:r>
          </a:p>
          <a:p>
            <a:r>
              <a:rPr lang="en-US" dirty="0" smtClean="0"/>
              <a:t>Different keys are used for encryption and decryption. This is a property which set this scheme different than symmetric encryption scheme.</a:t>
            </a:r>
          </a:p>
          <a:p>
            <a:r>
              <a:rPr lang="en-US" dirty="0" smtClean="0"/>
              <a:t>Each receiver possesses a unique decryption key, generally referred to as his private key.</a:t>
            </a:r>
          </a:p>
          <a:p>
            <a:r>
              <a:rPr lang="en-US" dirty="0" smtClean="0"/>
              <a:t>Receiver needs to publish an encryption key, referred to as his public key.</a:t>
            </a:r>
          </a:p>
          <a:p>
            <a:r>
              <a:rPr lang="en-US" dirty="0" smtClean="0"/>
              <a:t>Some assurance of the authenticity of a public key is needed in this scheme to avoid spoofing by adversary as the receiver. Generally, this type of cryptosystem involves trusted third party which certifies that a particular public key belongs to a specific person or entity only.</a:t>
            </a:r>
          </a:p>
          <a:p>
            <a:r>
              <a:rPr lang="en-US" dirty="0" smtClean="0"/>
              <a:t>Encryption algorithm is complex enough to prohibit attacker from deducing the plaintext from the ciphertext and the encryption (public) key.</a:t>
            </a:r>
          </a:p>
          <a:p>
            <a:r>
              <a:rPr lang="en-US" dirty="0" smtClean="0"/>
              <a:t>Though private and public keys are related mathematically, it is not be feasible to calculate the private key from the public key. In fact, intelligent part of any public-key cryptosystem is in designing a relationship between two keys.</a:t>
            </a:r>
          </a:p>
          <a:p>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Symmetric vs. Asymmetric Systems</a:t>
            </a:r>
            <a:endParaRPr lang="en-US" sz="4400" b="1" dirty="0"/>
          </a:p>
        </p:txBody>
      </p:sp>
      <p:sp>
        <p:nvSpPr>
          <p:cNvPr id="3" name="Content Placeholder 2"/>
          <p:cNvSpPr>
            <a:spLocks noGrp="1"/>
          </p:cNvSpPr>
          <p:nvPr>
            <p:ph idx="1"/>
          </p:nvPr>
        </p:nvSpPr>
        <p:spPr/>
        <p:txBody>
          <a:bodyPr>
            <a:normAutofit/>
          </a:bodyPr>
          <a:lstStyle/>
          <a:p>
            <a:r>
              <a:rPr lang="en-US" dirty="0" smtClean="0"/>
              <a:t>Recall that there are two basic types of encryption:</a:t>
            </a:r>
          </a:p>
          <a:p>
            <a:r>
              <a:rPr lang="en-US" b="1" dirty="0" smtClean="0"/>
              <a:t>symmetric algorithms</a:t>
            </a:r>
            <a:r>
              <a:rPr lang="en-US" dirty="0" smtClean="0"/>
              <a:t>: (also called “secret key”) use the same key for both encryption and decryption.</a:t>
            </a:r>
          </a:p>
          <a:p>
            <a:r>
              <a:rPr lang="en-US" b="1" dirty="0" smtClean="0"/>
              <a:t>asymmetric algorithms</a:t>
            </a:r>
            <a:r>
              <a:rPr lang="en-US" dirty="0" smtClean="0"/>
              <a:t>: (also called “public key”) use different keys for encryption and decryption.</a:t>
            </a:r>
          </a:p>
          <a:p>
            <a:r>
              <a:rPr lang="en-US" dirty="0" smtClean="0"/>
              <a:t>For any encryption approach, there are two major challenges :</a:t>
            </a:r>
          </a:p>
          <a:p>
            <a:r>
              <a:rPr lang="en-US" b="1" dirty="0" smtClean="0"/>
              <a:t>Key distribution</a:t>
            </a:r>
            <a:r>
              <a:rPr lang="en-US" dirty="0" smtClean="0"/>
              <a:t>: how do we convey keys to those who need them to establish secure communication.</a:t>
            </a:r>
          </a:p>
          <a:p>
            <a:r>
              <a:rPr lang="en-US" b="1" dirty="0" smtClean="0"/>
              <a:t>Key management</a:t>
            </a:r>
            <a:r>
              <a:rPr lang="en-US" dirty="0" smtClean="0"/>
              <a:t>: given a large number of keys, how do we preserve their safety and make them available as needed.</a:t>
            </a:r>
          </a:p>
          <a:p>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Asymmetric Encryption Primer</a:t>
            </a:r>
            <a:endParaRPr lang="en-US" sz="4400" b="1" dirty="0"/>
          </a:p>
        </p:txBody>
      </p:sp>
      <p:sp>
        <p:nvSpPr>
          <p:cNvPr id="3" name="Content Placeholder 2"/>
          <p:cNvSpPr>
            <a:spLocks noGrp="1"/>
          </p:cNvSpPr>
          <p:nvPr>
            <p:ph idx="1"/>
          </p:nvPr>
        </p:nvSpPr>
        <p:spPr/>
        <p:txBody>
          <a:bodyPr>
            <a:normAutofit/>
          </a:bodyPr>
          <a:lstStyle/>
          <a:p>
            <a:r>
              <a:rPr lang="en-US" sz="2400" dirty="0" smtClean="0"/>
              <a:t>In   asymmetric or public key encryption , different keys are used for Encryption and Decryption. </a:t>
            </a:r>
          </a:p>
          <a:p>
            <a:r>
              <a:rPr lang="en-US" sz="2400" dirty="0" smtClean="0"/>
              <a:t>Each subject  S  has a publicly disclosed key K </a:t>
            </a:r>
            <a:r>
              <a:rPr lang="en-US" sz="2400" baseline="-25000" dirty="0" smtClean="0"/>
              <a:t>S </a:t>
            </a:r>
            <a:r>
              <a:rPr lang="en-US" sz="2400" dirty="0" smtClean="0"/>
              <a:t> (“S’s public key”) that anyone can use to encrypt, and a privately held key K s</a:t>
            </a:r>
            <a:r>
              <a:rPr lang="en-US" sz="2400" baseline="30000" dirty="0" smtClean="0"/>
              <a:t>−  1</a:t>
            </a:r>
            <a:r>
              <a:rPr lang="en-US" sz="2400" dirty="0" smtClean="0"/>
              <a:t>  S  (“S’s  private key”). </a:t>
            </a:r>
          </a:p>
          <a:p>
            <a:r>
              <a:rPr lang="en-US" sz="2400" dirty="0" smtClean="0"/>
              <a:t>The relationship is: M =  {{  M   } K </a:t>
            </a:r>
            <a:r>
              <a:rPr lang="en-US" sz="2400" baseline="-25000" dirty="0" smtClean="0"/>
              <a:t>S</a:t>
            </a:r>
            <a:r>
              <a:rPr lang="en-US" sz="2400" dirty="0" smtClean="0"/>
              <a:t> } Ks </a:t>
            </a:r>
            <a:r>
              <a:rPr lang="en-US" sz="2400" baseline="30000" dirty="0" smtClean="0"/>
              <a:t>− 1</a:t>
            </a:r>
            <a:r>
              <a:rPr lang="en-US" sz="2400" dirty="0" smtClean="0"/>
              <a:t>  . </a:t>
            </a:r>
          </a:p>
          <a:p>
            <a:r>
              <a:rPr lang="en-US" sz="2400" dirty="0" smtClean="0"/>
              <a:t>Anyone wishing to send a message M confidentially to S sends { M } K s . Only the holder of K − 1 S can decrypt this message.</a:t>
            </a:r>
          </a:p>
          <a:p>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How Many Keys: Symmetric Encryption</a:t>
            </a:r>
            <a:endParaRPr lang="en-US" sz="3600" b="1" dirty="0"/>
          </a:p>
        </p:txBody>
      </p:sp>
      <p:sp>
        <p:nvSpPr>
          <p:cNvPr id="3" name="Content Placeholder 2"/>
          <p:cNvSpPr>
            <a:spLocks noGrp="1"/>
          </p:cNvSpPr>
          <p:nvPr>
            <p:ph idx="1"/>
          </p:nvPr>
        </p:nvSpPr>
        <p:spPr>
          <a:xfrm>
            <a:off x="1097280" y="1845734"/>
            <a:ext cx="6120384" cy="4023360"/>
          </a:xfrm>
        </p:spPr>
        <p:txBody>
          <a:bodyPr>
            <a:normAutofit/>
          </a:bodyPr>
          <a:lstStyle/>
          <a:p>
            <a:pPr algn="just"/>
            <a:r>
              <a:rPr lang="en-US" dirty="0" smtClean="0">
                <a:latin typeface="Arial"/>
              </a:rPr>
              <a:t>Given a symmetric system with n users, how many keys are needed for pairwise secure communication?</a:t>
            </a:r>
          </a:p>
          <a:p>
            <a:pPr algn="just"/>
            <a:r>
              <a:rPr lang="en-US" dirty="0" smtClean="0">
                <a:latin typeface="Arial"/>
              </a:rPr>
              <a:t>Each time a new user is added to the system, it needs to share a new key with each previous user. Thus, for n users, we have </a:t>
            </a:r>
          </a:p>
          <a:p>
            <a:pPr algn="just"/>
            <a:r>
              <a:rPr lang="en-US" dirty="0" smtClean="0">
                <a:latin typeface="Arial"/>
              </a:rPr>
              <a:t>1 + 2 + . . . + ( n − 1) = n ( n − 1) / 2 keys. </a:t>
            </a:r>
          </a:p>
          <a:p>
            <a:pPr algn="just"/>
            <a:r>
              <a:rPr lang="en-US" dirty="0" smtClean="0">
                <a:latin typeface="Arial"/>
              </a:rPr>
              <a:t>This is O ( n </a:t>
            </a:r>
            <a:r>
              <a:rPr lang="en-US" baseline="30000" dirty="0" smtClean="0">
                <a:latin typeface="Arial"/>
              </a:rPr>
              <a:t>2</a:t>
            </a:r>
            <a:r>
              <a:rPr lang="en-US" dirty="0" smtClean="0">
                <a:latin typeface="Arial"/>
              </a:rPr>
              <a:t> ) keys. </a:t>
            </a:r>
          </a:p>
          <a:p>
            <a:pPr algn="just"/>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6</a:t>
            </a:fld>
            <a:endParaRPr lang="en-US"/>
          </a:p>
        </p:txBody>
      </p:sp>
      <p:pic>
        <p:nvPicPr>
          <p:cNvPr id="5" name="Picture 4" descr="m6.jpg"/>
          <p:cNvPicPr>
            <a:picLocks noChangeAspect="1"/>
          </p:cNvPicPr>
          <p:nvPr/>
        </p:nvPicPr>
        <p:blipFill>
          <a:blip r:embed="rId2"/>
          <a:stretch>
            <a:fillRect/>
          </a:stretch>
        </p:blipFill>
        <p:spPr>
          <a:xfrm>
            <a:off x="7511796" y="2254758"/>
            <a:ext cx="3581400" cy="2933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How Many Keys: Asymmetric Encryption</a:t>
            </a:r>
            <a:endParaRPr lang="en-US" sz="2800" b="1" dirty="0"/>
          </a:p>
        </p:txBody>
      </p:sp>
      <p:sp>
        <p:nvSpPr>
          <p:cNvPr id="3" name="Content Placeholder 2"/>
          <p:cNvSpPr>
            <a:spLocks noGrp="1"/>
          </p:cNvSpPr>
          <p:nvPr>
            <p:ph idx="1"/>
          </p:nvPr>
        </p:nvSpPr>
        <p:spPr/>
        <p:txBody>
          <a:bodyPr>
            <a:normAutofit/>
          </a:bodyPr>
          <a:lstStyle/>
          <a:p>
            <a:r>
              <a:rPr lang="en-US" dirty="0" smtClean="0"/>
              <a:t>Given an asymmetric system of n users, how many keys are needed  for </a:t>
            </a:r>
            <a:r>
              <a:rPr lang="en-US" dirty="0" err="1" smtClean="0"/>
              <a:t>pairwise</a:t>
            </a:r>
            <a:r>
              <a:rPr lang="en-US" dirty="0" smtClean="0"/>
              <a:t> secure communication? </a:t>
            </a:r>
          </a:p>
          <a:p>
            <a:r>
              <a:rPr lang="en-US" dirty="0" smtClean="0"/>
              <a:t>Each time a new user is added to the system, it needs only a public key and a private key. </a:t>
            </a:r>
          </a:p>
          <a:p>
            <a:r>
              <a:rPr lang="en-US" dirty="0" smtClean="0"/>
              <a:t>Thus, for n users, we have 2 n keys, which is O ( n ). </a:t>
            </a:r>
          </a:p>
          <a:p>
            <a:r>
              <a:rPr lang="en-US" dirty="0" smtClean="0"/>
              <a:t>Depending on the algorithm, each user may need separate pair s for confidentiality and signing, i.e.,  4 n  keys, which is still O ( n ).</a:t>
            </a:r>
          </a:p>
          <a:p>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of Keys</a:t>
            </a:r>
            <a:endParaRPr lang="en-US" b="1" dirty="0"/>
          </a:p>
        </p:txBody>
      </p:sp>
      <p:sp>
        <p:nvSpPr>
          <p:cNvPr id="3" name="Content Placeholder 2"/>
          <p:cNvSpPr>
            <a:spLocks noGrp="1"/>
          </p:cNvSpPr>
          <p:nvPr>
            <p:ph idx="1"/>
          </p:nvPr>
        </p:nvSpPr>
        <p:spPr/>
        <p:txBody>
          <a:bodyPr>
            <a:normAutofit lnSpcReduction="10000"/>
          </a:bodyPr>
          <a:lstStyle/>
          <a:p>
            <a:r>
              <a:rPr lang="en-US" dirty="0" smtClean="0"/>
              <a:t>Typically, in a symmetric encryption system keys are: 1 randomly generated k -bit strings, 2 simple to generate, 3 have no special properties.</a:t>
            </a:r>
          </a:p>
          <a:p>
            <a:r>
              <a:rPr lang="en-US" dirty="0" smtClean="0"/>
              <a:t>In a public key system, keys:</a:t>
            </a:r>
          </a:p>
          <a:p>
            <a:r>
              <a:rPr lang="en-US" dirty="0" smtClean="0"/>
              <a:t>1 have special structure (e.g., are large primes), and </a:t>
            </a:r>
          </a:p>
          <a:p>
            <a:r>
              <a:rPr lang="en-US" dirty="0" smtClean="0"/>
              <a:t>2 are expensive to generate.</a:t>
            </a:r>
          </a:p>
          <a:p>
            <a:r>
              <a:rPr lang="en-US" dirty="0" smtClean="0"/>
              <a:t>Key sizes are not comparable between the two approaches. A 128-bit symmetric key may be equivalent in strength to a 3000 –bit public key.</a:t>
            </a:r>
          </a:p>
          <a:p>
            <a:r>
              <a:rPr lang="en-US" b="1" dirty="0" smtClean="0"/>
              <a:t>Lessons</a:t>
            </a:r>
          </a:p>
          <a:p>
            <a:pPr lvl="1">
              <a:buFont typeface="Wingdings" pitchFamily="2" charset="2"/>
              <a:buChar char="§"/>
            </a:pPr>
            <a:r>
              <a:rPr lang="en-US" dirty="0" smtClean="0"/>
              <a:t>Using symmetric encryption, security requires that each pair of users share a secret key.</a:t>
            </a:r>
          </a:p>
          <a:p>
            <a:pPr lvl="1">
              <a:buFont typeface="Wingdings" pitchFamily="2" charset="2"/>
              <a:buChar char="§"/>
            </a:pPr>
            <a:r>
              <a:rPr lang="en-US" dirty="0" smtClean="0"/>
              <a:t>In an asymmetric system, each user has a public/private key pair.</a:t>
            </a:r>
          </a:p>
          <a:p>
            <a:pPr lvl="1">
              <a:buFont typeface="Wingdings" pitchFamily="2" charset="2"/>
              <a:buChar char="§"/>
            </a:pPr>
            <a:r>
              <a:rPr lang="en-US" dirty="0" smtClean="0"/>
              <a:t>Keys in the two approaches have very different characteristics and are not directly comparable.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BLOCK CIPHER</a:t>
            </a:r>
            <a:endParaRPr lang="en-US" b="1" dirty="0"/>
          </a:p>
        </p:txBody>
      </p:sp>
      <p:sp>
        <p:nvSpPr>
          <p:cNvPr id="3" name="Content Placeholder 2"/>
          <p:cNvSpPr>
            <a:spLocks noGrp="1"/>
          </p:cNvSpPr>
          <p:nvPr>
            <p:ph idx="1"/>
          </p:nvPr>
        </p:nvSpPr>
        <p:spPr>
          <a:xfrm>
            <a:off x="1097280" y="1760390"/>
            <a:ext cx="10058400" cy="4640410"/>
          </a:xfrm>
        </p:spPr>
        <p:txBody>
          <a:bodyPr>
            <a:noAutofit/>
          </a:bodyPr>
          <a:lstStyle/>
          <a:p>
            <a:pPr algn="just"/>
            <a:r>
              <a:rPr lang="en-US" sz="1600" dirty="0" smtClean="0"/>
              <a:t>The basic scheme of a block cipher is depicted as follows − </a:t>
            </a:r>
          </a:p>
          <a:p>
            <a:pPr algn="just"/>
            <a:r>
              <a:rPr lang="en-US" sz="1600" dirty="0" smtClean="0"/>
              <a:t>A block cipher takes a block of plaintext bits and generates a block of ciphertext bits, generally of same size. The size of block is fixed in the given scheme. The choice of block size does not directly affect to the strength of encryption scheme. The strength of cipher depends up on the key length. </a:t>
            </a:r>
          </a:p>
          <a:p>
            <a:pPr algn="just"/>
            <a:r>
              <a:rPr lang="en-US" sz="1600" b="1" dirty="0" smtClean="0"/>
              <a:t>Block Size </a:t>
            </a:r>
            <a:r>
              <a:rPr lang="en-US" sz="1600" dirty="0" smtClean="0"/>
              <a:t>Though any size of block is acceptable, following aspects are borne in mind while selecting a size of a block. </a:t>
            </a:r>
          </a:p>
          <a:p>
            <a:pPr algn="just"/>
            <a:r>
              <a:rPr lang="en-US" sz="1600" b="1" dirty="0" smtClean="0"/>
              <a:t>Avoid very small block size − Say a block size is m bits. Then the possible plaintext bits  </a:t>
            </a:r>
            <a:r>
              <a:rPr lang="en-US" sz="1600" dirty="0" smtClean="0"/>
              <a:t>combinations are then 2m. If the attacker discovers the plain text blocks corresponding to some previously sent ciphertext blocks, then the attacker can launch a type of ‘dictionary attack’ by building up a dictionary of plaintext/ciphertext pairs sent using that encryption key. A larger block size makes attack harder as the dictionary needs to be larger. </a:t>
            </a:r>
          </a:p>
          <a:p>
            <a:pPr algn="just"/>
            <a:r>
              <a:rPr lang="en-US" sz="1600" b="1" dirty="0" smtClean="0"/>
              <a:t>Do not have very large block size − With very large block size, the cipher becomes </a:t>
            </a:r>
            <a:r>
              <a:rPr lang="en-US" sz="1600" dirty="0" smtClean="0"/>
              <a:t>inefficient to operate. Such plaintexts will need to be padded before being encrypted. </a:t>
            </a:r>
          </a:p>
          <a:p>
            <a:pPr algn="just"/>
            <a:r>
              <a:rPr lang="en-US" sz="1600" b="1" dirty="0" smtClean="0"/>
              <a:t>Multiples of 8 bit − A preferred block size is a multiple of 8 as it is easy for implementation </a:t>
            </a:r>
            <a:r>
              <a:rPr lang="en-US" sz="1600" dirty="0" smtClean="0"/>
              <a:t>as most computer processor handle data in multiple of 8 bits.</a:t>
            </a:r>
          </a:p>
        </p:txBody>
      </p:sp>
      <p:sp>
        <p:nvSpPr>
          <p:cNvPr id="4" name="Slide Number Placeholder 3"/>
          <p:cNvSpPr>
            <a:spLocks noGrp="1"/>
          </p:cNvSpPr>
          <p:nvPr>
            <p:ph type="sldNum" sz="quarter" idx="12"/>
          </p:nvPr>
        </p:nvSpPr>
        <p:spPr/>
        <p:txBody>
          <a:bodyPr/>
          <a:lstStyle/>
          <a:p>
            <a:fld id="{DA8ACAA1-99C5-4F50-B487-84519752EF36}" type="slidenum">
              <a:rPr lang="en-US" smtClean="0"/>
              <a:pPr/>
              <a:t>9</a:t>
            </a:fld>
            <a:endParaRPr lang="en-US"/>
          </a:p>
        </p:txBody>
      </p:sp>
    </p:spTree>
  </p:cSld>
  <p:clrMapOvr>
    <a:masterClrMapping/>
  </p:clrMapOvr>
</p:sld>
</file>

<file path=ppt/theme/theme1.xml><?xml version="1.0" encoding="utf-8"?>
<a:theme xmlns:a="http://schemas.openxmlformats.org/drawingml/2006/main" name="Retro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4152</TotalTime>
  <Words>3335</Words>
  <Application>Microsoft Office PowerPoint</Application>
  <PresentationFormat>Custom</PresentationFormat>
  <Paragraphs>163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Retrospect</vt:lpstr>
      <vt:lpstr>COMPUTER  SECURITY</vt:lpstr>
      <vt:lpstr>Public Key Cryptography</vt:lpstr>
      <vt:lpstr>Public Key Cryptography</vt:lpstr>
      <vt:lpstr>Symmetric vs. Asymmetric Systems</vt:lpstr>
      <vt:lpstr>Asymmetric Encryption Primer</vt:lpstr>
      <vt:lpstr>How Many Keys: Symmetric Encryption</vt:lpstr>
      <vt:lpstr>How Many Keys: Asymmetric Encryption</vt:lpstr>
      <vt:lpstr>Characteristics of Keys</vt:lpstr>
      <vt:lpstr>BLOCK CIPHER</vt:lpstr>
      <vt:lpstr>BLOCK CIPHER .. Cont..</vt:lpstr>
      <vt:lpstr>BLOCK CIPHER .. Cont..</vt:lpstr>
      <vt:lpstr>Initialization Vector ( IV)</vt:lpstr>
      <vt:lpstr>BLOCK CIPHER MODES OF OPERATION</vt:lpstr>
      <vt:lpstr>Electronic Code Book ECB Mode</vt:lpstr>
      <vt:lpstr>Slide 15</vt:lpstr>
      <vt:lpstr>Analysis of ECB Mode</vt:lpstr>
      <vt:lpstr>Cipher Block Chaining CBC Mode</vt:lpstr>
      <vt:lpstr>Analysis of CBC Mode</vt:lpstr>
      <vt:lpstr>Cipher Feedback CFB Mode</vt:lpstr>
      <vt:lpstr>Analysis of CFB Mode</vt:lpstr>
      <vt:lpstr>Output Feedback OFB Mode</vt:lpstr>
      <vt:lpstr>Counter CTR Mode</vt:lpstr>
      <vt:lpstr>Analysis of Counter Mode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Denial of Service: Taxonomies of Attacks, Tools and Countermeasures</dc:title>
  <dc:creator>sirak tadesse</dc:creator>
  <cp:lastModifiedBy>PADAMAJA</cp:lastModifiedBy>
  <cp:revision>406</cp:revision>
  <dcterms:created xsi:type="dcterms:W3CDTF">2017-06-06T04:56:39Z</dcterms:created>
  <dcterms:modified xsi:type="dcterms:W3CDTF">2020-06-03T06:14:52Z</dcterms:modified>
</cp:coreProperties>
</file>