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notesSlides/notesSlide12.xml" ContentType="application/vnd.openxmlformats-officedocument.presentationml.notesSlide+xml"/>
  <Override PartName="/ppt/slides/slide99.xml" ContentType="application/vnd.openxmlformats-officedocument.presentationml.slide+xml"/>
  <Default Extension="doc" ContentType="application/msword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95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notesSlides/notesSlide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4"/>
  </p:notesMasterIdLst>
  <p:sldIdLst>
    <p:sldId id="256" r:id="rId2"/>
    <p:sldId id="257" r:id="rId3"/>
    <p:sldId id="337" r:id="rId4"/>
    <p:sldId id="258" r:id="rId5"/>
    <p:sldId id="361" r:id="rId6"/>
    <p:sldId id="363" r:id="rId7"/>
    <p:sldId id="370" r:id="rId8"/>
    <p:sldId id="366" r:id="rId9"/>
    <p:sldId id="368" r:id="rId10"/>
    <p:sldId id="372" r:id="rId11"/>
    <p:sldId id="373" r:id="rId12"/>
    <p:sldId id="375" r:id="rId13"/>
    <p:sldId id="377" r:id="rId14"/>
    <p:sldId id="379" r:id="rId15"/>
    <p:sldId id="381" r:id="rId16"/>
    <p:sldId id="382" r:id="rId17"/>
    <p:sldId id="383" r:id="rId18"/>
    <p:sldId id="385" r:id="rId19"/>
    <p:sldId id="387" r:id="rId20"/>
    <p:sldId id="388" r:id="rId21"/>
    <p:sldId id="259" r:id="rId22"/>
    <p:sldId id="260" r:id="rId23"/>
    <p:sldId id="261" r:id="rId24"/>
    <p:sldId id="262" r:id="rId25"/>
    <p:sldId id="340" r:id="rId26"/>
    <p:sldId id="263" r:id="rId27"/>
    <p:sldId id="389" r:id="rId28"/>
    <p:sldId id="391" r:id="rId29"/>
    <p:sldId id="264" r:id="rId30"/>
    <p:sldId id="392" r:id="rId31"/>
    <p:sldId id="265" r:id="rId32"/>
    <p:sldId id="266" r:id="rId33"/>
    <p:sldId id="267" r:id="rId34"/>
    <p:sldId id="390" r:id="rId35"/>
    <p:sldId id="396" r:id="rId36"/>
    <p:sldId id="395" r:id="rId37"/>
    <p:sldId id="273" r:id="rId38"/>
    <p:sldId id="286" r:id="rId39"/>
    <p:sldId id="287" r:id="rId40"/>
    <p:sldId id="288" r:id="rId41"/>
    <p:sldId id="289" r:id="rId42"/>
    <p:sldId id="359" r:id="rId43"/>
    <p:sldId id="393" r:id="rId44"/>
    <p:sldId id="394" r:id="rId45"/>
    <p:sldId id="335" r:id="rId46"/>
    <p:sldId id="336" r:id="rId47"/>
    <p:sldId id="290" r:id="rId48"/>
    <p:sldId id="291" r:id="rId49"/>
    <p:sldId id="292" r:id="rId50"/>
    <p:sldId id="349" r:id="rId51"/>
    <p:sldId id="293" r:id="rId52"/>
    <p:sldId id="350" r:id="rId53"/>
    <p:sldId id="294" r:id="rId54"/>
    <p:sldId id="295" r:id="rId55"/>
    <p:sldId id="296" r:id="rId56"/>
    <p:sldId id="297" r:id="rId57"/>
    <p:sldId id="298" r:id="rId58"/>
    <p:sldId id="299" r:id="rId59"/>
    <p:sldId id="352" r:id="rId60"/>
    <p:sldId id="354" r:id="rId61"/>
    <p:sldId id="300" r:id="rId62"/>
    <p:sldId id="358" r:id="rId63"/>
    <p:sldId id="356" r:id="rId64"/>
    <p:sldId id="301" r:id="rId65"/>
    <p:sldId id="302" r:id="rId66"/>
    <p:sldId id="303" r:id="rId67"/>
    <p:sldId id="343" r:id="rId68"/>
    <p:sldId id="339" r:id="rId69"/>
    <p:sldId id="342" r:id="rId70"/>
    <p:sldId id="344" r:id="rId71"/>
    <p:sldId id="346" r:id="rId72"/>
    <p:sldId id="348" r:id="rId73"/>
    <p:sldId id="360" r:id="rId74"/>
    <p:sldId id="305" r:id="rId75"/>
    <p:sldId id="306" r:id="rId76"/>
    <p:sldId id="307" r:id="rId77"/>
    <p:sldId id="308" r:id="rId78"/>
    <p:sldId id="309" r:id="rId79"/>
    <p:sldId id="310" r:id="rId80"/>
    <p:sldId id="311" r:id="rId81"/>
    <p:sldId id="312" r:id="rId82"/>
    <p:sldId id="313" r:id="rId83"/>
    <p:sldId id="314" r:id="rId84"/>
    <p:sldId id="315" r:id="rId85"/>
    <p:sldId id="316" r:id="rId86"/>
    <p:sldId id="317" r:id="rId87"/>
    <p:sldId id="318" r:id="rId88"/>
    <p:sldId id="319" r:id="rId89"/>
    <p:sldId id="320" r:id="rId90"/>
    <p:sldId id="321" r:id="rId91"/>
    <p:sldId id="322" r:id="rId92"/>
    <p:sldId id="323" r:id="rId93"/>
    <p:sldId id="324" r:id="rId94"/>
    <p:sldId id="325" r:id="rId95"/>
    <p:sldId id="326" r:id="rId96"/>
    <p:sldId id="327" r:id="rId97"/>
    <p:sldId id="328" r:id="rId98"/>
    <p:sldId id="329" r:id="rId99"/>
    <p:sldId id="330" r:id="rId100"/>
    <p:sldId id="331" r:id="rId101"/>
    <p:sldId id="332" r:id="rId102"/>
    <p:sldId id="333" r:id="rId103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542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theme" Target="theme/theme1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BEDD3D-8EBA-4FE2-A18F-BFDA55F49CE3}" type="datetimeFigureOut">
              <a:rPr lang="en-US" smtClean="0"/>
              <a:pPr/>
              <a:t>24-Apr-20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93463A-F2B9-4C18-B62B-2523B8884A0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85CAE7-684A-4349-95BB-FD93BEC91D37}" type="slidenum">
              <a:rPr lang="en-US"/>
              <a:pPr/>
              <a:t>6</a:t>
            </a:fld>
            <a:endParaRPr lang="en-US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4A7B76-2EFD-4966-B7DA-91EF08E616B3}" type="slidenum">
              <a:rPr lang="en-US"/>
              <a:pPr/>
              <a:t>15</a:t>
            </a:fld>
            <a:endParaRPr lang="en-US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6A2E3E-848F-44A8-8E0B-9F8661B13AF9}" type="slidenum">
              <a:rPr lang="en-US"/>
              <a:pPr/>
              <a:t>16</a:t>
            </a:fld>
            <a:endParaRPr lang="en-US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D3185B-F2B5-4237-98C2-BC1B274E0B3A}" type="slidenum">
              <a:rPr lang="en-US"/>
              <a:pPr/>
              <a:t>17</a:t>
            </a:fld>
            <a:endParaRPr lang="en-US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5E48B6-EA6B-41AA-B706-F453C5A5C13B}" type="slidenum">
              <a:rPr lang="en-US"/>
              <a:pPr/>
              <a:t>18</a:t>
            </a:fld>
            <a:endParaRPr lang="en-US"/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DC7B81-D48C-423B-83FA-87EF2FFF595D}" type="slidenum">
              <a:rPr lang="en-US"/>
              <a:pPr/>
              <a:t>19</a:t>
            </a:fld>
            <a:endParaRPr lang="en-US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E74EAE-C46D-4467-89AD-E186E2529B65}" type="slidenum">
              <a:rPr lang="en-US"/>
              <a:pPr/>
              <a:t>20</a:t>
            </a:fld>
            <a:endParaRPr lang="en-US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2F3B80-9D70-4211-B36F-4EF5292A8C74}" type="slidenum">
              <a:rPr lang="en-US"/>
              <a:pPr/>
              <a:t>7</a:t>
            </a:fld>
            <a:endParaRPr lang="en-US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83BC6B-7D9C-460B-8FFA-F250FEF63AE1}" type="slidenum">
              <a:rPr lang="en-US"/>
              <a:pPr/>
              <a:t>8</a:t>
            </a:fld>
            <a:endParaRPr lang="en-US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D441B8-E3B3-4C71-AFDF-F2B8B95C6B65}" type="slidenum">
              <a:rPr lang="en-US"/>
              <a:pPr/>
              <a:t>9</a:t>
            </a:fld>
            <a:endParaRPr lang="en-US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451504-30A4-4EEE-82AB-4116EB8A8940}" type="slidenum">
              <a:rPr lang="en-US"/>
              <a:pPr/>
              <a:t>10</a:t>
            </a:fld>
            <a:endParaRPr lang="en-US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2E2CF9-69AF-46F9-A5D4-2EAD4CC49314}" type="slidenum">
              <a:rPr lang="en-US"/>
              <a:pPr/>
              <a:t>11</a:t>
            </a:fld>
            <a:endParaRPr lang="en-US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CA5821-4DF1-4487-A2CF-0077DC22840A}" type="slidenum">
              <a:rPr lang="en-US"/>
              <a:pPr/>
              <a:t>12</a:t>
            </a:fld>
            <a:endParaRPr lang="en-US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B2409E-1FF4-4090-B4DD-70B26DEAC3A7}" type="slidenum">
              <a:rPr lang="en-US"/>
              <a:pPr/>
              <a:t>13</a:t>
            </a:fld>
            <a:endParaRPr lang="en-US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EFB6DE-33D7-4BB5-8CCB-AEA03671A0C0}" type="slidenum">
              <a:rPr lang="en-US"/>
              <a:pPr/>
              <a:t>14</a:t>
            </a:fld>
            <a:endParaRPr lang="en-US"/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905505" y="2145918"/>
            <a:ext cx="3332988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24-Apr-20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1F487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24-Apr-20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1F487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24-Apr-20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1F487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24-Apr-20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24-Apr-20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365760"/>
          </a:xfrm>
          <a:custGeom>
            <a:avLst/>
            <a:gdLst/>
            <a:ahLst/>
            <a:cxnLst/>
            <a:rect l="l" t="t" r="r" b="b"/>
            <a:pathLst>
              <a:path w="9144000" h="365760">
                <a:moveTo>
                  <a:pt x="9144000" y="0"/>
                </a:moveTo>
                <a:lnTo>
                  <a:pt x="0" y="0"/>
                </a:lnTo>
                <a:lnTo>
                  <a:pt x="0" y="365760"/>
                </a:lnTo>
                <a:lnTo>
                  <a:pt x="9144000" y="365760"/>
                </a:lnTo>
                <a:lnTo>
                  <a:pt x="9144000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051558" y="697737"/>
            <a:ext cx="5040883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1F487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75817" y="1793442"/>
            <a:ext cx="4483735" cy="31972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24-Apr-20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Microsoft_Office_Word_97_-_2003_Document1.doc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6562" y="3399282"/>
            <a:ext cx="7848600" cy="1905"/>
          </a:xfrm>
          <a:custGeom>
            <a:avLst/>
            <a:gdLst/>
            <a:ahLst/>
            <a:cxnLst/>
            <a:rect l="l" t="t" r="r" b="b"/>
            <a:pathLst>
              <a:path w="7848600" h="1904">
                <a:moveTo>
                  <a:pt x="0" y="0"/>
                </a:moveTo>
                <a:lnTo>
                  <a:pt x="7848600" y="1523"/>
                </a:lnTo>
              </a:path>
            </a:pathLst>
          </a:custGeom>
          <a:ln w="19812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09600" y="2154164"/>
            <a:ext cx="815340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21665">
              <a:lnSpc>
                <a:spcPct val="100000"/>
              </a:lnSpc>
              <a:spcBef>
                <a:spcPts val="100"/>
              </a:spcBef>
            </a:pPr>
            <a:r>
              <a:rPr lang="en-US" sz="3600" spc="-85" dirty="0" smtClean="0"/>
              <a:t>CHAPTER ONE: INTRODUCTION</a:t>
            </a:r>
            <a:endParaRPr sz="3600" dirty="0"/>
          </a:p>
        </p:txBody>
      </p:sp>
      <p:sp>
        <p:nvSpPr>
          <p:cNvPr id="5" name="object 3"/>
          <p:cNvSpPr txBox="1">
            <a:spLocks/>
          </p:cNvSpPr>
          <p:nvPr/>
        </p:nvSpPr>
        <p:spPr>
          <a:xfrm>
            <a:off x="457200" y="3810000"/>
            <a:ext cx="8153400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621665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0" cap="none" spc="-85" normalizeH="0" baseline="0" noProof="0" dirty="0" smtClean="0">
                <a:ln>
                  <a:noFill/>
                </a:ln>
                <a:solidFill>
                  <a:srgbClr val="1F487C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OBJECT </a:t>
            </a:r>
            <a:r>
              <a:rPr kumimoji="0" lang="en-US" sz="4800" b="0" i="0" u="none" strike="noStrike" kern="0" cap="none" spc="-90" normalizeH="0" baseline="0" noProof="0" dirty="0" smtClean="0">
                <a:ln>
                  <a:noFill/>
                </a:ln>
                <a:solidFill>
                  <a:srgbClr val="1F487C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ORIENTED  </a:t>
            </a:r>
            <a:r>
              <a:rPr kumimoji="0" lang="en-US" sz="4800" b="0" i="0" u="none" strike="noStrike" kern="0" cap="none" spc="-140" normalizeH="0" baseline="0" noProof="0" dirty="0" smtClean="0">
                <a:ln>
                  <a:noFill/>
                </a:ln>
                <a:solidFill>
                  <a:srgbClr val="1F487C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SOFTWARE ENGINEERING</a:t>
            </a:r>
            <a:endParaRPr kumimoji="0" lang="en-US" sz="4800" b="0" i="0" u="none" strike="noStrike" kern="0" cap="none" spc="0" normalizeH="0" baseline="0" noProof="0" dirty="0">
              <a:ln>
                <a:noFill/>
              </a:ln>
              <a:solidFill>
                <a:srgbClr val="1F487C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077200" y="6400800"/>
            <a:ext cx="457200" cy="457200"/>
          </a:xfrm>
          <a:prstGeom prst="rect">
            <a:avLst/>
          </a:prstGeom>
        </p:spPr>
        <p:txBody>
          <a:bodyPr/>
          <a:lstStyle/>
          <a:p>
            <a:fld id="{11947A40-7270-41E2-9230-EC1998A75465}" type="slidenum">
              <a:rPr lang="en-US"/>
              <a:pPr/>
              <a:t>10</a:t>
            </a:fld>
            <a:endParaRPr lang="en-US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697737"/>
            <a:ext cx="7086600" cy="492443"/>
          </a:xfrm>
        </p:spPr>
        <p:txBody>
          <a:bodyPr/>
          <a:lstStyle/>
          <a:p>
            <a:r>
              <a:rPr lang="en-US" sz="3200" dirty="0"/>
              <a:t>1.2 What is Software Engineering</a:t>
            </a:r>
            <a:r>
              <a:rPr lang="en-US" sz="3200" dirty="0" smtClean="0"/>
              <a:t>?</a:t>
            </a:r>
            <a:endParaRPr lang="en-US" sz="3200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8153400" cy="5109091"/>
          </a:xfrm>
        </p:spPr>
        <p:txBody>
          <a:bodyPr/>
          <a:lstStyle/>
          <a:p>
            <a:r>
              <a:rPr lang="en-US" sz="2400" dirty="0"/>
              <a:t>The process of solving customers’ problems by the systematic development and evolution of large, high-quality software systems within cost, time and other constraints</a:t>
            </a:r>
          </a:p>
          <a:p>
            <a:endParaRPr lang="en-US" sz="2400" dirty="0"/>
          </a:p>
          <a:p>
            <a:r>
              <a:rPr lang="en-US" sz="2400" dirty="0"/>
              <a:t>Other definitions:</a:t>
            </a:r>
          </a:p>
          <a:p>
            <a:pPr lvl="1"/>
            <a:r>
              <a:rPr lang="en-US" sz="2000" dirty="0"/>
              <a:t>IEEE: (1) the application of a systematic, disciplined, quantifiable approach to the development, operation, maintenance of software; that is, the application of engineering to software. (2) The study of approaches as in (1).</a:t>
            </a:r>
          </a:p>
          <a:p>
            <a:pPr lvl="1"/>
            <a:r>
              <a:rPr lang="en-US" sz="2000" dirty="0"/>
              <a:t>The Canadian Standards Association: The systematic activities involved in the design, implementation and testing of software to optimize its production and support.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97737"/>
            <a:ext cx="80702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90" dirty="0"/>
              <a:t>Example </a:t>
            </a:r>
            <a:r>
              <a:rPr spc="-5" dirty="0"/>
              <a:t>: </a:t>
            </a:r>
            <a:r>
              <a:rPr spc="-85" dirty="0"/>
              <a:t>order </a:t>
            </a:r>
            <a:r>
              <a:rPr spc="-95" dirty="0"/>
              <a:t>management</a:t>
            </a:r>
            <a:r>
              <a:rPr spc="-625" dirty="0"/>
              <a:t> </a:t>
            </a:r>
            <a:r>
              <a:rPr spc="-85" dirty="0"/>
              <a:t>system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52003"/>
            <a:ext cx="3977640" cy="1782445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195580" indent="-182880">
              <a:lnSpc>
                <a:spcPct val="100000"/>
              </a:lnSpc>
              <a:spcBef>
                <a:spcPts val="680"/>
              </a:spcBef>
              <a:buClr>
                <a:srgbClr val="4F81BC"/>
              </a:buClr>
              <a:buSzPct val="85416"/>
              <a:buChar char="•"/>
              <a:tabLst>
                <a:tab pos="195580" algn="l"/>
              </a:tabLst>
            </a:pPr>
            <a:r>
              <a:rPr sz="2400" dirty="0">
                <a:latin typeface="Arial"/>
                <a:cs typeface="Arial"/>
              </a:rPr>
              <a:t>Send order by the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customer</a:t>
            </a:r>
            <a:endParaRPr sz="240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580"/>
              </a:spcBef>
              <a:buClr>
                <a:srgbClr val="4F81BC"/>
              </a:buClr>
              <a:buSzPct val="85416"/>
              <a:buChar char="•"/>
              <a:tabLst>
                <a:tab pos="195580" algn="l"/>
              </a:tabLst>
            </a:pPr>
            <a:r>
              <a:rPr sz="2400" spc="-5" dirty="0">
                <a:latin typeface="Arial"/>
                <a:cs typeface="Arial"/>
              </a:rPr>
              <a:t>Receipt </a:t>
            </a:r>
            <a:r>
              <a:rPr sz="2400" dirty="0">
                <a:latin typeface="Arial"/>
                <a:cs typeface="Arial"/>
              </a:rPr>
              <a:t>of the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order</a:t>
            </a:r>
            <a:endParaRPr sz="240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575"/>
              </a:spcBef>
              <a:buClr>
                <a:srgbClr val="4F81BC"/>
              </a:buClr>
              <a:buSzPct val="85416"/>
              <a:buChar char="•"/>
              <a:tabLst>
                <a:tab pos="195580" algn="l"/>
              </a:tabLst>
            </a:pPr>
            <a:r>
              <a:rPr sz="2400" dirty="0">
                <a:latin typeface="Arial"/>
                <a:cs typeface="Arial"/>
              </a:rPr>
              <a:t>Confirm </a:t>
            </a:r>
            <a:r>
              <a:rPr sz="2400" spc="-5" dirty="0">
                <a:latin typeface="Arial"/>
                <a:cs typeface="Arial"/>
              </a:rPr>
              <a:t>order</a:t>
            </a:r>
            <a:endParaRPr sz="240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575"/>
              </a:spcBef>
              <a:buClr>
                <a:srgbClr val="4F81BC"/>
              </a:buClr>
              <a:buSzPct val="85416"/>
              <a:buChar char="•"/>
              <a:tabLst>
                <a:tab pos="195580" algn="l"/>
              </a:tabLst>
            </a:pPr>
            <a:r>
              <a:rPr sz="2400" spc="-5" dirty="0">
                <a:latin typeface="Arial"/>
                <a:cs typeface="Arial"/>
              </a:rPr>
              <a:t>Dispatch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order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733800" y="2209800"/>
            <a:ext cx="5181600" cy="4267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38325" y="697737"/>
            <a:ext cx="547878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80" dirty="0"/>
              <a:t>Uses </a:t>
            </a:r>
            <a:r>
              <a:rPr spc="-55" dirty="0"/>
              <a:t>of </a:t>
            </a:r>
            <a:r>
              <a:rPr spc="-90" dirty="0"/>
              <a:t>Activity</a:t>
            </a:r>
            <a:r>
              <a:rPr spc="-785" dirty="0"/>
              <a:t> </a:t>
            </a:r>
            <a:r>
              <a:rPr spc="-90" dirty="0"/>
              <a:t>Diagrams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2430907"/>
            <a:ext cx="7702550" cy="178181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95580" indent="-182880">
              <a:lnSpc>
                <a:spcPct val="100000"/>
              </a:lnSpc>
              <a:spcBef>
                <a:spcPts val="675"/>
              </a:spcBef>
              <a:buClr>
                <a:srgbClr val="4F81BC"/>
              </a:buClr>
              <a:buSzPct val="85416"/>
              <a:buChar char="•"/>
              <a:tabLst>
                <a:tab pos="195580" algn="l"/>
              </a:tabLst>
            </a:pPr>
            <a:r>
              <a:rPr sz="2400" spc="-5" dirty="0">
                <a:latin typeface="Arial"/>
                <a:cs typeface="Arial"/>
              </a:rPr>
              <a:t>Modeling work flow by using</a:t>
            </a:r>
            <a:r>
              <a:rPr sz="2400" spc="6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activities.</a:t>
            </a:r>
            <a:endParaRPr sz="240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575"/>
              </a:spcBef>
              <a:buClr>
                <a:srgbClr val="4F81BC"/>
              </a:buClr>
              <a:buSzPct val="85416"/>
              <a:buChar char="•"/>
              <a:tabLst>
                <a:tab pos="195580" algn="l"/>
              </a:tabLst>
            </a:pPr>
            <a:r>
              <a:rPr sz="2400" spc="-5" dirty="0">
                <a:latin typeface="Arial"/>
                <a:cs typeface="Arial"/>
              </a:rPr>
              <a:t>Modeling business</a:t>
            </a:r>
            <a:r>
              <a:rPr sz="2400" spc="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requirements.</a:t>
            </a:r>
            <a:endParaRPr sz="240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580"/>
              </a:spcBef>
              <a:buClr>
                <a:srgbClr val="4F81BC"/>
              </a:buClr>
              <a:buSzPct val="85416"/>
              <a:buChar char="•"/>
              <a:tabLst>
                <a:tab pos="195580" algn="l"/>
              </a:tabLst>
            </a:pPr>
            <a:r>
              <a:rPr sz="2400" spc="-5" dirty="0">
                <a:latin typeface="Arial"/>
                <a:cs typeface="Arial"/>
              </a:rPr>
              <a:t>High level </a:t>
            </a:r>
            <a:r>
              <a:rPr sz="2400" dirty="0">
                <a:latin typeface="Arial"/>
                <a:cs typeface="Arial"/>
              </a:rPr>
              <a:t>understanding of the system's</a:t>
            </a:r>
            <a:r>
              <a:rPr sz="2400" spc="10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functionalities.</a:t>
            </a:r>
            <a:endParaRPr sz="240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575"/>
              </a:spcBef>
              <a:buClr>
                <a:srgbClr val="4F81BC"/>
              </a:buClr>
              <a:buSzPct val="85416"/>
              <a:buChar char="•"/>
              <a:tabLst>
                <a:tab pos="195580" algn="l"/>
              </a:tabLst>
            </a:pPr>
            <a:r>
              <a:rPr sz="2400" dirty="0">
                <a:latin typeface="Arial"/>
                <a:cs typeface="Arial"/>
              </a:rPr>
              <a:t>Investigate </a:t>
            </a:r>
            <a:r>
              <a:rPr sz="2400" spc="-5" dirty="0">
                <a:latin typeface="Arial"/>
                <a:cs typeface="Arial"/>
              </a:rPr>
              <a:t>business </a:t>
            </a:r>
            <a:r>
              <a:rPr sz="2400" dirty="0">
                <a:latin typeface="Arial"/>
                <a:cs typeface="Arial"/>
              </a:rPr>
              <a:t>requirements at </a:t>
            </a:r>
            <a:r>
              <a:rPr sz="2400" spc="-5" dirty="0">
                <a:latin typeface="Arial"/>
                <a:cs typeface="Arial"/>
              </a:rPr>
              <a:t>a later</a:t>
            </a:r>
            <a:r>
              <a:rPr sz="2400" spc="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stage.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90600" y="1952763"/>
            <a:ext cx="7086600" cy="44902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765">
              <a:lnSpc>
                <a:spcPct val="100000"/>
              </a:lnSpc>
              <a:spcBef>
                <a:spcPts val="95"/>
              </a:spcBef>
            </a:pPr>
            <a:r>
              <a:rPr spc="-90" dirty="0"/>
              <a:t>Example </a:t>
            </a:r>
            <a:r>
              <a:rPr spc="-5" dirty="0"/>
              <a:t>: </a:t>
            </a:r>
            <a:r>
              <a:rPr spc="-170" dirty="0"/>
              <a:t>ATM</a:t>
            </a:r>
            <a:r>
              <a:rPr spc="-795" dirty="0"/>
              <a:t> </a:t>
            </a:r>
            <a:r>
              <a:rPr spc="-85" dirty="0"/>
              <a:t>System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077200" y="6400800"/>
            <a:ext cx="457200" cy="457200"/>
          </a:xfrm>
          <a:prstGeom prst="rect">
            <a:avLst/>
          </a:prstGeom>
        </p:spPr>
        <p:txBody>
          <a:bodyPr/>
          <a:lstStyle/>
          <a:p>
            <a:fld id="{97EDA41A-2417-49BB-91ED-FC8B0A8A901F}" type="slidenum">
              <a:rPr lang="en-US"/>
              <a:pPr/>
              <a:t>11</a:t>
            </a:fld>
            <a:endParaRPr lang="en-US"/>
          </a:p>
        </p:txBody>
      </p:sp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697737"/>
            <a:ext cx="7543800" cy="492443"/>
          </a:xfrm>
        </p:spPr>
        <p:txBody>
          <a:bodyPr/>
          <a:lstStyle/>
          <a:p>
            <a:r>
              <a:rPr lang="en-US" sz="3200" dirty="0"/>
              <a:t>What is Software Engineering?…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5817" y="1371600"/>
            <a:ext cx="7834783" cy="4953000"/>
          </a:xfrm>
        </p:spPr>
        <p:txBody>
          <a:bodyPr/>
          <a:lstStyle/>
          <a:p>
            <a:r>
              <a:rPr lang="en-US" sz="2400" b="1" dirty="0"/>
              <a:t>Solving customers’ problems</a:t>
            </a:r>
          </a:p>
          <a:p>
            <a:pPr lvl="1"/>
            <a:r>
              <a:rPr lang="en-US" sz="2000" dirty="0"/>
              <a:t>This is the </a:t>
            </a:r>
            <a:r>
              <a:rPr lang="en-US" sz="2000" i="1" dirty="0"/>
              <a:t>goal</a:t>
            </a:r>
            <a:r>
              <a:rPr lang="en-US" sz="2000" dirty="0"/>
              <a:t> of software engineering</a:t>
            </a:r>
          </a:p>
          <a:p>
            <a:pPr lvl="1"/>
            <a:r>
              <a:rPr lang="en-US" sz="2000" dirty="0"/>
              <a:t>Sometimes the solution is to </a:t>
            </a:r>
            <a:r>
              <a:rPr lang="en-US" sz="2000" i="1" dirty="0"/>
              <a:t>buy, not build</a:t>
            </a:r>
            <a:endParaRPr lang="en-US" sz="2000" dirty="0"/>
          </a:p>
          <a:p>
            <a:pPr lvl="1"/>
            <a:r>
              <a:rPr lang="en-US" sz="2000" dirty="0"/>
              <a:t>Adding unnecessary features does not help solve the problem</a:t>
            </a:r>
          </a:p>
          <a:p>
            <a:pPr lvl="1"/>
            <a:r>
              <a:rPr lang="en-US" sz="2000" dirty="0"/>
              <a:t>Software engineers must </a:t>
            </a:r>
            <a:r>
              <a:rPr lang="en-US" sz="2000" i="1" dirty="0"/>
              <a:t>communicate effectively</a:t>
            </a:r>
            <a:r>
              <a:rPr lang="en-US" sz="2000" dirty="0"/>
              <a:t> to identify and understand the </a:t>
            </a:r>
            <a:r>
              <a:rPr lang="en-US" sz="2000" dirty="0" smtClean="0"/>
              <a:t>problem</a:t>
            </a:r>
          </a:p>
          <a:p>
            <a:r>
              <a:rPr lang="en-US" sz="2400" b="1" dirty="0" smtClean="0"/>
              <a:t>Systematic development and evolution</a:t>
            </a:r>
          </a:p>
          <a:p>
            <a:pPr lvl="1"/>
            <a:r>
              <a:rPr lang="en-US" sz="2000" dirty="0" smtClean="0"/>
              <a:t>An engineering process involves applying </a:t>
            </a:r>
            <a:r>
              <a:rPr lang="en-US" sz="2000" i="1" dirty="0" smtClean="0"/>
              <a:t>well understood techniques</a:t>
            </a:r>
            <a:r>
              <a:rPr lang="en-US" sz="2000" dirty="0" smtClean="0"/>
              <a:t> in a organized and </a:t>
            </a:r>
            <a:r>
              <a:rPr lang="en-US" sz="2000" i="1" dirty="0" smtClean="0"/>
              <a:t>disciplined</a:t>
            </a:r>
            <a:r>
              <a:rPr lang="en-US" sz="2000" dirty="0" smtClean="0"/>
              <a:t> way</a:t>
            </a:r>
          </a:p>
          <a:p>
            <a:pPr lvl="1"/>
            <a:r>
              <a:rPr lang="en-US" sz="2000" dirty="0" smtClean="0"/>
              <a:t>Many well-accepted practices have been formally standardized</a:t>
            </a:r>
          </a:p>
          <a:p>
            <a:pPr lvl="2"/>
            <a:r>
              <a:rPr lang="en-US" sz="2000" dirty="0" smtClean="0"/>
              <a:t>e.g. by the IEEE or ISO </a:t>
            </a:r>
          </a:p>
          <a:p>
            <a:pPr lvl="1"/>
            <a:r>
              <a:rPr lang="en-US" sz="2000" dirty="0" smtClean="0"/>
              <a:t>Most development work is </a:t>
            </a:r>
            <a:r>
              <a:rPr lang="en-US" sz="2000" i="1" dirty="0" smtClean="0"/>
              <a:t>evolution</a:t>
            </a:r>
            <a:r>
              <a:rPr lang="en-US" sz="2000" dirty="0" smtClean="0"/>
              <a:t> </a:t>
            </a:r>
          </a:p>
          <a:p>
            <a:pPr lvl="1"/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077200" y="6400800"/>
            <a:ext cx="457200" cy="457200"/>
          </a:xfrm>
          <a:prstGeom prst="rect">
            <a:avLst/>
          </a:prstGeom>
        </p:spPr>
        <p:txBody>
          <a:bodyPr/>
          <a:lstStyle/>
          <a:p>
            <a:fld id="{BCE90BCF-6D37-4A21-ABFA-B52C1C39787A}" type="slidenum">
              <a:rPr lang="en-US"/>
              <a:pPr/>
              <a:t>12</a:t>
            </a:fld>
            <a:endParaRPr lang="en-US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697737"/>
            <a:ext cx="6172200" cy="984885"/>
          </a:xfrm>
        </p:spPr>
        <p:txBody>
          <a:bodyPr/>
          <a:lstStyle/>
          <a:p>
            <a:r>
              <a:rPr lang="en-US" sz="3200" dirty="0"/>
              <a:t>What is Software Engineering?…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19200"/>
            <a:ext cx="8305800" cy="3323987"/>
          </a:xfrm>
        </p:spPr>
        <p:txBody>
          <a:bodyPr/>
          <a:lstStyle/>
          <a:p>
            <a:r>
              <a:rPr lang="en-US" b="1" dirty="0"/>
              <a:t>Large, high quality software systems</a:t>
            </a:r>
          </a:p>
          <a:p>
            <a:pPr lvl="1">
              <a:buFont typeface="Wingdings" pitchFamily="2" charset="2"/>
              <a:buChar char="§"/>
            </a:pPr>
            <a:r>
              <a:rPr lang="en-US" sz="2800" dirty="0"/>
              <a:t>Software engineering techniques are </a:t>
            </a:r>
            <a:r>
              <a:rPr lang="en-US" sz="2800" dirty="0" smtClean="0"/>
              <a:t>needed because </a:t>
            </a:r>
            <a:r>
              <a:rPr lang="en-US" sz="2800" dirty="0"/>
              <a:t>large systems </a:t>
            </a:r>
            <a:r>
              <a:rPr lang="en-US" sz="2800" i="1" dirty="0"/>
              <a:t>cannot be completely understood</a:t>
            </a:r>
            <a:r>
              <a:rPr lang="en-US" sz="2800" dirty="0"/>
              <a:t> by one </a:t>
            </a:r>
            <a:r>
              <a:rPr lang="en-US" sz="2800" dirty="0" smtClean="0"/>
              <a:t>person</a:t>
            </a:r>
          </a:p>
          <a:p>
            <a:pPr lvl="1">
              <a:buFont typeface="Wingdings" pitchFamily="2" charset="2"/>
              <a:buChar char="§"/>
            </a:pPr>
            <a:r>
              <a:rPr lang="en-US" sz="2800" dirty="0" smtClean="0"/>
              <a:t>Teamwork </a:t>
            </a:r>
            <a:r>
              <a:rPr lang="en-US" sz="2800" dirty="0"/>
              <a:t>and co-ordination are </a:t>
            </a:r>
            <a:r>
              <a:rPr lang="en-US" sz="2800" dirty="0" smtClean="0"/>
              <a:t>required</a:t>
            </a:r>
          </a:p>
          <a:p>
            <a:pPr lvl="1">
              <a:buFont typeface="Wingdings" pitchFamily="2" charset="2"/>
              <a:buChar char="§"/>
            </a:pPr>
            <a:r>
              <a:rPr lang="en-US" sz="2800" dirty="0" smtClean="0"/>
              <a:t>Key </a:t>
            </a:r>
            <a:r>
              <a:rPr lang="en-US" sz="2800" dirty="0"/>
              <a:t>challenge: Dividing up the work and ensuring that the parts of the system work properly </a:t>
            </a:r>
            <a:r>
              <a:rPr lang="en-US" sz="2800" dirty="0" smtClean="0"/>
              <a:t>together</a:t>
            </a:r>
          </a:p>
          <a:p>
            <a:pPr lvl="1">
              <a:buFont typeface="Wingdings" pitchFamily="2" charset="2"/>
              <a:buChar char="§"/>
            </a:pPr>
            <a:r>
              <a:rPr lang="en-US" sz="2800" dirty="0" smtClean="0"/>
              <a:t>The </a:t>
            </a:r>
            <a:r>
              <a:rPr lang="en-US" sz="2800" dirty="0"/>
              <a:t>end-product must be of sufficient quality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077200" y="6400800"/>
            <a:ext cx="457200" cy="457200"/>
          </a:xfrm>
          <a:prstGeom prst="rect">
            <a:avLst/>
          </a:prstGeom>
        </p:spPr>
        <p:txBody>
          <a:bodyPr/>
          <a:lstStyle/>
          <a:p>
            <a:fld id="{FFE902A0-393F-4169-B739-13CC838D5111}" type="slidenum">
              <a:rPr lang="en-US"/>
              <a:pPr/>
              <a:t>13</a:t>
            </a:fld>
            <a:endParaRPr lang="en-US"/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97737"/>
            <a:ext cx="8534400" cy="984885"/>
          </a:xfrm>
        </p:spPr>
        <p:txBody>
          <a:bodyPr/>
          <a:lstStyle/>
          <a:p>
            <a:r>
              <a:rPr lang="en-US" sz="3200" dirty="0"/>
              <a:t>1.3 Software Engineering and the Engineering Profession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5817" y="1793442"/>
            <a:ext cx="7377583" cy="4044184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800" dirty="0"/>
              <a:t>The term Software Engineering was coined in </a:t>
            </a:r>
            <a:r>
              <a:rPr lang="en-US" sz="2800" dirty="0" smtClean="0"/>
              <a:t>1968 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400" dirty="0" smtClean="0"/>
              <a:t>People </a:t>
            </a:r>
            <a:r>
              <a:rPr lang="en-US" sz="2400" dirty="0"/>
              <a:t>began to realize that the principles of engineering should be applied to software </a:t>
            </a:r>
            <a:r>
              <a:rPr lang="en-US" sz="2400" dirty="0" smtClean="0"/>
              <a:t>development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800" b="1" dirty="0" smtClean="0"/>
              <a:t>Engineering </a:t>
            </a:r>
            <a:r>
              <a:rPr lang="en-US" sz="2800" b="1" dirty="0"/>
              <a:t>is a licensed </a:t>
            </a:r>
            <a:r>
              <a:rPr lang="en-US" sz="2800" b="1" dirty="0" smtClean="0"/>
              <a:t>profession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400" b="1" dirty="0" smtClean="0"/>
              <a:t> In </a:t>
            </a:r>
            <a:r>
              <a:rPr lang="en-US" sz="2400" b="1" dirty="0"/>
              <a:t>order to protect the </a:t>
            </a:r>
            <a:r>
              <a:rPr lang="en-US" sz="2400" b="1" dirty="0" smtClean="0"/>
              <a:t>public 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400" dirty="0" smtClean="0"/>
              <a:t>Engineers </a:t>
            </a:r>
            <a:r>
              <a:rPr lang="en-US" sz="2400" dirty="0"/>
              <a:t>design artifacts following well accepted practices which involve the application of science, mathematics and </a:t>
            </a:r>
            <a:r>
              <a:rPr lang="en-US" sz="2400" dirty="0" smtClean="0"/>
              <a:t>economics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400" dirty="0" smtClean="0"/>
              <a:t>Ethical </a:t>
            </a:r>
            <a:r>
              <a:rPr lang="en-US" sz="2400" dirty="0"/>
              <a:t>practice is also a key tenet of the profession</a:t>
            </a:r>
          </a:p>
          <a:p>
            <a:pPr lvl="1">
              <a:lnSpc>
                <a:spcPct val="90000"/>
              </a:lnSpc>
            </a:pP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077200" y="6400800"/>
            <a:ext cx="457200" cy="457200"/>
          </a:xfrm>
          <a:prstGeom prst="rect">
            <a:avLst/>
          </a:prstGeom>
        </p:spPr>
        <p:txBody>
          <a:bodyPr/>
          <a:lstStyle/>
          <a:p>
            <a:fld id="{532AA53F-1F8D-481C-A3A0-283E69662574}" type="slidenum">
              <a:rPr lang="en-US"/>
              <a:pPr/>
              <a:t>14</a:t>
            </a:fld>
            <a:endParaRPr lang="en-US"/>
          </a:p>
        </p:txBody>
      </p:sp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97737"/>
            <a:ext cx="8382000" cy="984885"/>
          </a:xfrm>
        </p:spPr>
        <p:txBody>
          <a:bodyPr/>
          <a:lstStyle/>
          <a:p>
            <a:r>
              <a:rPr lang="en-US" sz="3200" dirty="0"/>
              <a:t>Software Engineering and the Engineering Profession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534400" cy="5293757"/>
          </a:xfrm>
        </p:spPr>
        <p:txBody>
          <a:bodyPr/>
          <a:lstStyle/>
          <a:p>
            <a:r>
              <a:rPr lang="en-US" sz="3200" dirty="0"/>
              <a:t>Ethics in Software Engineering</a:t>
            </a:r>
            <a:r>
              <a:rPr lang="en-US" sz="3200" dirty="0" smtClean="0"/>
              <a:t>:</a:t>
            </a:r>
            <a:endParaRPr lang="en-US" sz="2000" dirty="0"/>
          </a:p>
          <a:p>
            <a:r>
              <a:rPr lang="en-US" sz="3200" dirty="0"/>
              <a:t>Software engineers shall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/>
              <a:t>Act </a:t>
            </a:r>
            <a:r>
              <a:rPr lang="en-US" sz="2800" dirty="0" smtClean="0"/>
              <a:t>consistently </a:t>
            </a:r>
            <a:r>
              <a:rPr lang="en-US" sz="2800" dirty="0"/>
              <a:t>with public </a:t>
            </a:r>
            <a:r>
              <a:rPr lang="en-US" sz="2800" dirty="0" smtClean="0"/>
              <a:t>interest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/>
              <a:t>Act </a:t>
            </a:r>
            <a:r>
              <a:rPr lang="en-US" sz="2800" dirty="0"/>
              <a:t>in the best interests of their </a:t>
            </a:r>
            <a:r>
              <a:rPr lang="en-US" sz="2800" dirty="0" smtClean="0"/>
              <a:t>clients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/>
              <a:t>Develop </a:t>
            </a:r>
            <a:r>
              <a:rPr lang="en-US" sz="2800" dirty="0"/>
              <a:t>and maintain with the highest standards </a:t>
            </a:r>
            <a:r>
              <a:rPr lang="en-US" sz="2800" dirty="0" smtClean="0"/>
              <a:t>possible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/>
              <a:t>Maintain </a:t>
            </a:r>
            <a:r>
              <a:rPr lang="en-US" sz="2800" dirty="0"/>
              <a:t>integrity and </a:t>
            </a:r>
            <a:r>
              <a:rPr lang="en-US" sz="2800" dirty="0" smtClean="0"/>
              <a:t>independence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/>
              <a:t>Promote </a:t>
            </a:r>
            <a:r>
              <a:rPr lang="en-US" sz="2800" dirty="0"/>
              <a:t>an ethical approach in </a:t>
            </a:r>
            <a:r>
              <a:rPr lang="en-US" sz="2800" dirty="0" smtClean="0"/>
              <a:t>management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/>
              <a:t>Advance </a:t>
            </a:r>
            <a:r>
              <a:rPr lang="en-US" sz="2800" dirty="0"/>
              <a:t>the integrity and reputation of </a:t>
            </a:r>
            <a:r>
              <a:rPr lang="en-US" sz="2800" dirty="0" smtClean="0"/>
              <a:t>the profession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/>
              <a:t>Be </a:t>
            </a:r>
            <a:r>
              <a:rPr lang="en-US" sz="2800" dirty="0"/>
              <a:t>fair and supportive to </a:t>
            </a:r>
            <a:r>
              <a:rPr lang="en-US" sz="2800" dirty="0" smtClean="0"/>
              <a:t>colleagues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/>
              <a:t>Participate </a:t>
            </a:r>
            <a:r>
              <a:rPr lang="en-US" sz="2800" dirty="0"/>
              <a:t>in lifelong learning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077200" y="6400800"/>
            <a:ext cx="457200" cy="457200"/>
          </a:xfrm>
          <a:prstGeom prst="rect">
            <a:avLst/>
          </a:prstGeom>
        </p:spPr>
        <p:txBody>
          <a:bodyPr/>
          <a:lstStyle/>
          <a:p>
            <a:fld id="{9F87DE12-04D3-4D7C-B2BA-A4B7C8F438C5}" type="slidenum">
              <a:rPr lang="en-US"/>
              <a:pPr/>
              <a:t>15</a:t>
            </a:fld>
            <a:endParaRPr lang="en-US"/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97737"/>
            <a:ext cx="7924800" cy="984885"/>
          </a:xfrm>
        </p:spPr>
        <p:txBody>
          <a:bodyPr/>
          <a:lstStyle/>
          <a:p>
            <a:r>
              <a:rPr lang="en-US" sz="3200" dirty="0"/>
              <a:t>1.4 Stakeholders in Software Engineering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5817" y="1524000"/>
            <a:ext cx="7225183" cy="4114800"/>
          </a:xfrm>
        </p:spPr>
        <p:txBody>
          <a:bodyPr/>
          <a:lstStyle/>
          <a:p>
            <a:r>
              <a:rPr lang="en-US" sz="2800" b="1" dirty="0"/>
              <a:t>1. Users</a:t>
            </a:r>
          </a:p>
          <a:p>
            <a:pPr lvl="1"/>
            <a:r>
              <a:rPr lang="en-US" sz="2400" dirty="0"/>
              <a:t>Those who use the software</a:t>
            </a:r>
          </a:p>
          <a:p>
            <a:r>
              <a:rPr lang="en-US" sz="2800" dirty="0"/>
              <a:t>2. </a:t>
            </a:r>
            <a:r>
              <a:rPr lang="en-US" sz="2800" b="1" dirty="0"/>
              <a:t>Customers</a:t>
            </a:r>
          </a:p>
          <a:p>
            <a:pPr lvl="1"/>
            <a:r>
              <a:rPr lang="en-US" sz="2400" dirty="0"/>
              <a:t>Those who pay for the software</a:t>
            </a:r>
          </a:p>
          <a:p>
            <a:r>
              <a:rPr lang="en-US" sz="2800" b="1" dirty="0" smtClean="0"/>
              <a:t>3. Software developers</a:t>
            </a:r>
          </a:p>
          <a:p>
            <a:r>
              <a:rPr lang="en-US" sz="2800" b="1" dirty="0" smtClean="0"/>
              <a:t>4. Development Managers</a:t>
            </a:r>
          </a:p>
          <a:p>
            <a:endParaRPr lang="en-US" sz="2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077200" y="6400800"/>
            <a:ext cx="457200" cy="457200"/>
          </a:xfrm>
          <a:prstGeom prst="rect">
            <a:avLst/>
          </a:prstGeom>
        </p:spPr>
        <p:txBody>
          <a:bodyPr/>
          <a:lstStyle/>
          <a:p>
            <a:fld id="{99BDDB3E-83A5-4EDF-B175-5BFFCDB62488}" type="slidenum">
              <a:rPr lang="en-US"/>
              <a:pPr/>
              <a:t>16</a:t>
            </a:fld>
            <a:endParaRPr lang="en-US"/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697737"/>
            <a:ext cx="5873241" cy="492443"/>
          </a:xfrm>
        </p:spPr>
        <p:txBody>
          <a:bodyPr/>
          <a:lstStyle/>
          <a:p>
            <a:r>
              <a:rPr lang="en-US" sz="3200" dirty="0"/>
              <a:t>1.5 Software Quality...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219200"/>
            <a:ext cx="7543800" cy="3693319"/>
          </a:xfrm>
        </p:spPr>
        <p:txBody>
          <a:bodyPr/>
          <a:lstStyle/>
          <a:p>
            <a:r>
              <a:rPr lang="en-US" sz="2400" b="1" dirty="0"/>
              <a:t>Usability</a:t>
            </a:r>
          </a:p>
          <a:p>
            <a:pPr lvl="1"/>
            <a:r>
              <a:rPr lang="en-US" sz="2000" dirty="0"/>
              <a:t>Users can learn it and fast and get their job done easily</a:t>
            </a:r>
          </a:p>
          <a:p>
            <a:r>
              <a:rPr lang="en-US" sz="2400" b="1" dirty="0"/>
              <a:t>Efficiency</a:t>
            </a:r>
          </a:p>
          <a:p>
            <a:pPr lvl="1"/>
            <a:r>
              <a:rPr lang="en-US" sz="2000" dirty="0"/>
              <a:t>It doesn’t waste resources such as CPU time and memory</a:t>
            </a:r>
          </a:p>
          <a:p>
            <a:r>
              <a:rPr lang="en-US" sz="2400" b="1" dirty="0"/>
              <a:t>Reliability</a:t>
            </a:r>
          </a:p>
          <a:p>
            <a:pPr lvl="1"/>
            <a:r>
              <a:rPr lang="en-US" sz="2000" dirty="0"/>
              <a:t>It does what it is required to do without failing</a:t>
            </a:r>
          </a:p>
          <a:p>
            <a:r>
              <a:rPr lang="en-US" sz="2400" b="1" dirty="0"/>
              <a:t>Maintainability</a:t>
            </a:r>
          </a:p>
          <a:p>
            <a:pPr lvl="1"/>
            <a:r>
              <a:rPr lang="en-US" sz="2000" dirty="0"/>
              <a:t>It can be easily changed</a:t>
            </a:r>
          </a:p>
          <a:p>
            <a:r>
              <a:rPr lang="en-US" sz="2400" b="1" dirty="0"/>
              <a:t>Reusability</a:t>
            </a:r>
          </a:p>
          <a:p>
            <a:pPr lvl="1"/>
            <a:r>
              <a:rPr lang="en-US" sz="2000" dirty="0"/>
              <a:t>Its parts can be used in other projects, so reprogramming is not needed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077200" y="6400800"/>
            <a:ext cx="457200" cy="457200"/>
          </a:xfrm>
          <a:prstGeom prst="rect">
            <a:avLst/>
          </a:prstGeom>
        </p:spPr>
        <p:txBody>
          <a:bodyPr/>
          <a:lstStyle/>
          <a:p>
            <a:fld id="{EE780FBD-ED96-4FF6-9EDA-9DBCBA68E837}" type="slidenum">
              <a:rPr lang="en-US"/>
              <a:pPr/>
              <a:t>17</a:t>
            </a:fld>
            <a:endParaRPr lang="en-US"/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697737"/>
            <a:ext cx="6934200" cy="1231106"/>
          </a:xfrm>
        </p:spPr>
        <p:txBody>
          <a:bodyPr/>
          <a:lstStyle/>
          <a:p>
            <a:r>
              <a:rPr lang="en-US" dirty="0" smtClean="0"/>
              <a:t>1.6 </a:t>
            </a:r>
            <a:r>
              <a:rPr lang="en-US" dirty="0"/>
              <a:t>Activities Common to Software Projects...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828800"/>
            <a:ext cx="8000999" cy="4124206"/>
          </a:xfrm>
        </p:spPr>
        <p:txBody>
          <a:bodyPr/>
          <a:lstStyle/>
          <a:p>
            <a:r>
              <a:rPr lang="en-US" sz="2800" b="1" dirty="0"/>
              <a:t>Requirements and specification</a:t>
            </a:r>
          </a:p>
          <a:p>
            <a:pPr lvl="1"/>
            <a:r>
              <a:rPr lang="en-US" sz="2400" dirty="0"/>
              <a:t>Includes</a:t>
            </a:r>
          </a:p>
          <a:p>
            <a:pPr lvl="2"/>
            <a:r>
              <a:rPr lang="en-US" sz="2400" b="1" dirty="0"/>
              <a:t>Domain analysis</a:t>
            </a:r>
          </a:p>
          <a:p>
            <a:pPr lvl="2"/>
            <a:r>
              <a:rPr lang="en-US" sz="2400" b="1" dirty="0"/>
              <a:t>Defining the problem</a:t>
            </a:r>
          </a:p>
          <a:p>
            <a:pPr lvl="2"/>
            <a:r>
              <a:rPr lang="en-US" sz="2400" b="1" dirty="0"/>
              <a:t>Requirements gathering</a:t>
            </a:r>
          </a:p>
          <a:p>
            <a:pPr lvl="3"/>
            <a:r>
              <a:rPr lang="en-US" sz="2400" dirty="0"/>
              <a:t>Obtaining input from as many sources as possible</a:t>
            </a:r>
          </a:p>
          <a:p>
            <a:pPr lvl="2"/>
            <a:r>
              <a:rPr lang="en-US" sz="2400" b="1" dirty="0" smtClean="0"/>
              <a:t>Requirements </a:t>
            </a:r>
            <a:r>
              <a:rPr lang="en-US" sz="2400" b="1" dirty="0"/>
              <a:t>analysis</a:t>
            </a:r>
          </a:p>
          <a:p>
            <a:pPr lvl="3"/>
            <a:r>
              <a:rPr lang="en-US" sz="2400" dirty="0"/>
              <a:t>Organizing the information</a:t>
            </a:r>
          </a:p>
          <a:p>
            <a:pPr lvl="2"/>
            <a:r>
              <a:rPr lang="en-US" sz="2400" b="1" dirty="0"/>
              <a:t>Requirements specification</a:t>
            </a:r>
          </a:p>
          <a:p>
            <a:pPr lvl="3"/>
            <a:r>
              <a:rPr lang="en-US" sz="2400" dirty="0"/>
              <a:t>Writing detailed instructions about how the software should behave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077200" y="6400800"/>
            <a:ext cx="457200" cy="457200"/>
          </a:xfrm>
          <a:prstGeom prst="rect">
            <a:avLst/>
          </a:prstGeom>
        </p:spPr>
        <p:txBody>
          <a:bodyPr/>
          <a:lstStyle/>
          <a:p>
            <a:fld id="{E1DFDECC-7DEF-48D8-B50D-65FC976F38F8}" type="slidenum">
              <a:rPr lang="en-US"/>
              <a:pPr/>
              <a:t>18</a:t>
            </a:fld>
            <a:endParaRPr lang="en-US"/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97737"/>
            <a:ext cx="7543800" cy="492443"/>
          </a:xfrm>
        </p:spPr>
        <p:txBody>
          <a:bodyPr/>
          <a:lstStyle/>
          <a:p>
            <a:r>
              <a:rPr lang="en-US" sz="3200" dirty="0"/>
              <a:t>Activities Common to Software Projects...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153399" cy="4542226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b="1" dirty="0"/>
              <a:t>Design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Deciding how the requirements should be implemented, using the available technology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Includes:</a:t>
            </a:r>
          </a:p>
          <a:p>
            <a:pPr lvl="2">
              <a:lnSpc>
                <a:spcPct val="90000"/>
              </a:lnSpc>
            </a:pPr>
            <a:r>
              <a:rPr lang="en-US" sz="2400" b="1" i="1" dirty="0"/>
              <a:t>Systems engineering</a:t>
            </a:r>
            <a:r>
              <a:rPr lang="en-US" sz="2400" b="1" dirty="0"/>
              <a:t>:</a:t>
            </a:r>
            <a:r>
              <a:rPr lang="en-US" sz="2400" dirty="0"/>
              <a:t> Deciding what should be in hardware and what in software</a:t>
            </a:r>
          </a:p>
          <a:p>
            <a:pPr lvl="2">
              <a:lnSpc>
                <a:spcPct val="90000"/>
              </a:lnSpc>
            </a:pPr>
            <a:r>
              <a:rPr lang="en-US" sz="2400" b="1" i="1" dirty="0"/>
              <a:t>Software architecture</a:t>
            </a:r>
            <a:r>
              <a:rPr lang="en-US" sz="2400" dirty="0"/>
              <a:t>: Dividing the system into subsystems and deciding how the subsystems will interact</a:t>
            </a:r>
          </a:p>
          <a:p>
            <a:pPr lvl="2">
              <a:lnSpc>
                <a:spcPct val="90000"/>
              </a:lnSpc>
            </a:pPr>
            <a:r>
              <a:rPr lang="en-US" sz="2400" b="1" i="1" dirty="0"/>
              <a:t>Detailed design</a:t>
            </a:r>
            <a:r>
              <a:rPr lang="en-US" sz="2400" b="1" dirty="0"/>
              <a:t> of the internals of a subsystem</a:t>
            </a:r>
          </a:p>
          <a:p>
            <a:pPr lvl="2">
              <a:lnSpc>
                <a:spcPct val="90000"/>
              </a:lnSpc>
            </a:pPr>
            <a:r>
              <a:rPr lang="en-US" sz="2400" b="1" i="1" dirty="0"/>
              <a:t>User interface design</a:t>
            </a:r>
            <a:endParaRPr lang="en-US" sz="2400" b="1" dirty="0"/>
          </a:p>
          <a:p>
            <a:pPr lvl="2">
              <a:lnSpc>
                <a:spcPct val="90000"/>
              </a:lnSpc>
            </a:pPr>
            <a:r>
              <a:rPr lang="en-US" sz="2400" b="1" i="1" dirty="0"/>
              <a:t>Design of databases</a:t>
            </a:r>
            <a:endParaRPr lang="en-US" sz="2400" b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077200" y="6400800"/>
            <a:ext cx="457200" cy="457200"/>
          </a:xfrm>
          <a:prstGeom prst="rect">
            <a:avLst/>
          </a:prstGeom>
        </p:spPr>
        <p:txBody>
          <a:bodyPr/>
          <a:lstStyle/>
          <a:p>
            <a:fld id="{27A91DEB-31E4-46CE-B30C-CF5D0BE4C1E4}" type="slidenum">
              <a:rPr lang="en-US"/>
              <a:pPr/>
              <a:t>19</a:t>
            </a:fld>
            <a:endParaRPr lang="en-US"/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97737"/>
            <a:ext cx="7772400" cy="492443"/>
          </a:xfrm>
        </p:spPr>
        <p:txBody>
          <a:bodyPr/>
          <a:lstStyle/>
          <a:p>
            <a:r>
              <a:rPr lang="en-US" sz="3200" dirty="0"/>
              <a:t>Activities Common to Software </a:t>
            </a:r>
            <a:r>
              <a:rPr lang="en-US" sz="3200" dirty="0" smtClean="0"/>
              <a:t>Projects…</a:t>
            </a:r>
            <a:endParaRPr lang="en-US" sz="3200" dirty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5817" y="1371600"/>
            <a:ext cx="7453783" cy="495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b="1" dirty="0" smtClean="0"/>
              <a:t>Modeling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Creating representations of the domain or the software</a:t>
            </a:r>
          </a:p>
          <a:p>
            <a:pPr lvl="2">
              <a:lnSpc>
                <a:spcPct val="90000"/>
              </a:lnSpc>
              <a:buFont typeface="Arial" pitchFamily="34" charset="0"/>
              <a:buChar char="•"/>
            </a:pPr>
            <a:r>
              <a:rPr lang="en-US" sz="2400" dirty="0" smtClean="0"/>
              <a:t>Use </a:t>
            </a:r>
            <a:r>
              <a:rPr lang="en-US" sz="2400" dirty="0"/>
              <a:t>case modeling</a:t>
            </a:r>
          </a:p>
          <a:p>
            <a:pPr lvl="2">
              <a:lnSpc>
                <a:spcPct val="90000"/>
              </a:lnSpc>
              <a:buFont typeface="Arial" pitchFamily="34" charset="0"/>
              <a:buChar char="•"/>
            </a:pPr>
            <a:r>
              <a:rPr lang="en-US" sz="2400" dirty="0"/>
              <a:t>Structural modeling</a:t>
            </a:r>
          </a:p>
          <a:p>
            <a:pPr lvl="2">
              <a:lnSpc>
                <a:spcPct val="90000"/>
              </a:lnSpc>
              <a:buFont typeface="Arial" pitchFamily="34" charset="0"/>
              <a:buChar char="•"/>
            </a:pPr>
            <a:r>
              <a:rPr lang="en-US" sz="2400" dirty="0"/>
              <a:t>Dynamic and </a:t>
            </a:r>
            <a:r>
              <a:rPr lang="en-US" sz="2400" dirty="0" smtClean="0"/>
              <a:t>behavioral </a:t>
            </a:r>
            <a:r>
              <a:rPr lang="en-US" sz="2400" dirty="0"/>
              <a:t>modeling</a:t>
            </a:r>
          </a:p>
          <a:p>
            <a:pPr>
              <a:lnSpc>
                <a:spcPct val="90000"/>
              </a:lnSpc>
            </a:pPr>
            <a:r>
              <a:rPr lang="en-US" sz="2800" b="1" dirty="0"/>
              <a:t>Programming</a:t>
            </a:r>
          </a:p>
          <a:p>
            <a:pPr>
              <a:lnSpc>
                <a:spcPct val="90000"/>
              </a:lnSpc>
            </a:pPr>
            <a:r>
              <a:rPr lang="en-US" sz="2800" b="1" dirty="0"/>
              <a:t>Quality assurance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Reviews and inspections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Testing</a:t>
            </a:r>
          </a:p>
          <a:p>
            <a:pPr>
              <a:lnSpc>
                <a:spcPct val="90000"/>
              </a:lnSpc>
            </a:pPr>
            <a:r>
              <a:rPr lang="en-US" sz="2800" b="1" dirty="0" smtClean="0"/>
              <a:t>Deployment</a:t>
            </a:r>
          </a:p>
          <a:p>
            <a:pPr>
              <a:lnSpc>
                <a:spcPct val="90000"/>
              </a:lnSpc>
            </a:pPr>
            <a:r>
              <a:rPr lang="en-US" sz="2800" b="1" dirty="0" smtClean="0"/>
              <a:t>Managing the process</a:t>
            </a:r>
            <a:endParaRPr lang="en-US" sz="28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34334" y="2983814"/>
            <a:ext cx="244030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90" dirty="0"/>
              <a:t>Session </a:t>
            </a:r>
            <a:r>
              <a:rPr spc="-5" dirty="0"/>
              <a:t>-</a:t>
            </a:r>
            <a:r>
              <a:rPr spc="-380" dirty="0"/>
              <a:t> </a:t>
            </a:r>
            <a:r>
              <a:rPr spc="-5" dirty="0"/>
              <a:t>1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077200" y="6400800"/>
            <a:ext cx="457200" cy="457200"/>
          </a:xfrm>
          <a:prstGeom prst="rect">
            <a:avLst/>
          </a:prstGeom>
        </p:spPr>
        <p:txBody>
          <a:bodyPr/>
          <a:lstStyle/>
          <a:p>
            <a:fld id="{5ACD464D-3798-47BE-84E9-09370188BBBC}" type="slidenum">
              <a:rPr lang="en-US"/>
              <a:pPr/>
              <a:t>20</a:t>
            </a:fld>
            <a:endParaRPr lang="en-US"/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97737"/>
            <a:ext cx="7696200" cy="984885"/>
          </a:xfrm>
        </p:spPr>
        <p:txBody>
          <a:bodyPr/>
          <a:lstStyle/>
          <a:p>
            <a:r>
              <a:rPr lang="en-US" sz="3200" dirty="0" smtClean="0"/>
              <a:t>1.7 </a:t>
            </a:r>
            <a:r>
              <a:rPr lang="en-US" sz="3200" dirty="0"/>
              <a:t>Difficulties and Risks in Software Engineering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5817" y="1793442"/>
            <a:ext cx="7453783" cy="3616758"/>
          </a:xfrm>
        </p:spPr>
        <p:txBody>
          <a:bodyPr/>
          <a:lstStyle/>
          <a:p>
            <a:r>
              <a:rPr lang="en-US" sz="2800" dirty="0"/>
              <a:t>• Complexity and large numbers of details</a:t>
            </a:r>
          </a:p>
          <a:p>
            <a:r>
              <a:rPr lang="en-US" sz="2800" dirty="0"/>
              <a:t>• Uncertainty about technology</a:t>
            </a:r>
          </a:p>
          <a:p>
            <a:r>
              <a:rPr lang="en-US" sz="2800" dirty="0"/>
              <a:t>• Uncertainty about requirements</a:t>
            </a:r>
          </a:p>
          <a:p>
            <a:r>
              <a:rPr lang="en-US" sz="2800" dirty="0"/>
              <a:t>• Uncertainty about software engineering skills</a:t>
            </a:r>
          </a:p>
          <a:p>
            <a:r>
              <a:rPr lang="en-US" sz="2800" dirty="0"/>
              <a:t>• Constant change</a:t>
            </a:r>
          </a:p>
          <a:p>
            <a:r>
              <a:rPr lang="en-US" sz="2800" dirty="0"/>
              <a:t>• Deterioration of software design</a:t>
            </a:r>
          </a:p>
          <a:p>
            <a:r>
              <a:rPr lang="en-US" sz="2800" dirty="0"/>
              <a:t>• Political risks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6800" y="560577"/>
            <a:ext cx="6115430" cy="4679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900" b="1" spc="-95" dirty="0">
                <a:latin typeface="Times New Roman"/>
                <a:cs typeface="Times New Roman"/>
              </a:rPr>
              <a:t>Object-oriented </a:t>
            </a:r>
            <a:r>
              <a:rPr sz="2900" b="1" spc="-90" dirty="0">
                <a:latin typeface="Times New Roman"/>
                <a:cs typeface="Times New Roman"/>
              </a:rPr>
              <a:t>analysis </a:t>
            </a:r>
            <a:r>
              <a:rPr sz="2900" b="1" spc="-65" dirty="0">
                <a:latin typeface="Times New Roman"/>
                <a:cs typeface="Times New Roman"/>
              </a:rPr>
              <a:t>and</a:t>
            </a:r>
            <a:r>
              <a:rPr sz="2900" b="1" spc="-560" dirty="0">
                <a:latin typeface="Times New Roman"/>
                <a:cs typeface="Times New Roman"/>
              </a:rPr>
              <a:t> </a:t>
            </a:r>
            <a:r>
              <a:rPr sz="2900" b="1" spc="-85" dirty="0">
                <a:latin typeface="Times New Roman"/>
                <a:cs typeface="Times New Roman"/>
              </a:rPr>
              <a:t>design</a:t>
            </a:r>
            <a:endParaRPr sz="29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990600"/>
            <a:ext cx="8073390" cy="433644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5580" indent="-182880">
              <a:lnSpc>
                <a:spcPct val="100000"/>
              </a:lnSpc>
              <a:spcBef>
                <a:spcPts val="95"/>
              </a:spcBef>
              <a:buClr>
                <a:srgbClr val="4F81BC"/>
              </a:buClr>
              <a:buSzPct val="84090"/>
              <a:buFont typeface="Arial"/>
              <a:buChar char="•"/>
              <a:tabLst>
                <a:tab pos="195580" algn="l"/>
              </a:tabLst>
            </a:pPr>
            <a:r>
              <a:rPr sz="2200" b="1" spc="-5" dirty="0">
                <a:latin typeface="Times New Roman"/>
                <a:cs typeface="Times New Roman"/>
              </a:rPr>
              <a:t>Object-oriented</a:t>
            </a:r>
            <a:r>
              <a:rPr sz="2200" b="1" spc="365" dirty="0">
                <a:latin typeface="Times New Roman"/>
                <a:cs typeface="Times New Roman"/>
              </a:rPr>
              <a:t> </a:t>
            </a:r>
            <a:r>
              <a:rPr sz="2200" b="1" spc="-5" dirty="0">
                <a:latin typeface="Times New Roman"/>
                <a:cs typeface="Times New Roman"/>
              </a:rPr>
              <a:t>analysis</a:t>
            </a:r>
            <a:r>
              <a:rPr sz="2200" b="1" spc="355" dirty="0">
                <a:latin typeface="Times New Roman"/>
                <a:cs typeface="Times New Roman"/>
              </a:rPr>
              <a:t> </a:t>
            </a:r>
            <a:r>
              <a:rPr sz="2200" b="1" spc="-10" dirty="0">
                <a:latin typeface="Times New Roman"/>
                <a:cs typeface="Times New Roman"/>
              </a:rPr>
              <a:t>and</a:t>
            </a:r>
            <a:r>
              <a:rPr sz="2200" b="1" spc="365" dirty="0">
                <a:latin typeface="Times New Roman"/>
                <a:cs typeface="Times New Roman"/>
              </a:rPr>
              <a:t> </a:t>
            </a:r>
            <a:r>
              <a:rPr sz="2200" b="1" spc="-5" dirty="0">
                <a:latin typeface="Times New Roman"/>
                <a:cs typeface="Times New Roman"/>
              </a:rPr>
              <a:t>design</a:t>
            </a:r>
            <a:r>
              <a:rPr sz="2200" b="1" spc="365" dirty="0">
                <a:latin typeface="Times New Roman"/>
                <a:cs typeface="Times New Roman"/>
              </a:rPr>
              <a:t> </a:t>
            </a:r>
            <a:r>
              <a:rPr sz="2200" b="1" spc="-5" dirty="0">
                <a:latin typeface="Times New Roman"/>
                <a:cs typeface="Times New Roman"/>
              </a:rPr>
              <a:t>(OOAD)</a:t>
            </a:r>
            <a:r>
              <a:rPr sz="2200" b="1" spc="360" dirty="0">
                <a:latin typeface="Times New Roman"/>
                <a:cs typeface="Times New Roman"/>
              </a:rPr>
              <a:t> </a:t>
            </a:r>
            <a:r>
              <a:rPr sz="2200" b="1" spc="-5" dirty="0">
                <a:latin typeface="Times New Roman"/>
                <a:cs typeface="Times New Roman"/>
              </a:rPr>
              <a:t>is</a:t>
            </a:r>
            <a:r>
              <a:rPr sz="2200" b="1" spc="355" dirty="0">
                <a:latin typeface="Times New Roman"/>
                <a:cs typeface="Times New Roman"/>
              </a:rPr>
              <a:t> </a:t>
            </a:r>
            <a:r>
              <a:rPr sz="2200" b="1" spc="-5" dirty="0">
                <a:latin typeface="Times New Roman"/>
                <a:cs typeface="Times New Roman"/>
              </a:rPr>
              <a:t>a</a:t>
            </a:r>
            <a:r>
              <a:rPr sz="2200" b="1" spc="355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popular</a:t>
            </a:r>
            <a:r>
              <a:rPr sz="2200" b="1" spc="365" dirty="0">
                <a:latin typeface="Times New Roman"/>
                <a:cs typeface="Times New Roman"/>
              </a:rPr>
              <a:t> </a:t>
            </a:r>
            <a:r>
              <a:rPr sz="2200" b="1" spc="-5" dirty="0" smtClean="0">
                <a:latin typeface="Times New Roman"/>
                <a:cs typeface="Times New Roman"/>
              </a:rPr>
              <a:t>technical</a:t>
            </a:r>
            <a:r>
              <a:rPr lang="en-US" sz="2200" b="1" dirty="0" smtClean="0">
                <a:latin typeface="Times New Roman"/>
                <a:cs typeface="Times New Roman"/>
              </a:rPr>
              <a:t> </a:t>
            </a:r>
            <a:r>
              <a:rPr sz="2200" b="1" dirty="0" smtClean="0">
                <a:latin typeface="Times New Roman"/>
                <a:cs typeface="Times New Roman"/>
              </a:rPr>
              <a:t>approach</a:t>
            </a:r>
            <a:r>
              <a:rPr sz="2200" b="1" spc="-10" dirty="0" smtClean="0">
                <a:latin typeface="Times New Roman"/>
                <a:cs typeface="Times New Roman"/>
              </a:rPr>
              <a:t> </a:t>
            </a:r>
            <a:r>
              <a:rPr sz="2200" b="1" spc="-5" dirty="0">
                <a:latin typeface="Times New Roman"/>
                <a:cs typeface="Times New Roman"/>
              </a:rPr>
              <a:t>for</a:t>
            </a:r>
            <a:endParaRPr sz="2200" b="1" dirty="0">
              <a:latin typeface="Times New Roman"/>
              <a:cs typeface="Times New Roman"/>
            </a:endParaRPr>
          </a:p>
          <a:p>
            <a:pPr marL="469900" lvl="1" indent="-183515">
              <a:lnSpc>
                <a:spcPct val="100000"/>
              </a:lnSpc>
              <a:spcBef>
                <a:spcPts val="450"/>
              </a:spcBef>
              <a:buClr>
                <a:srgbClr val="4F81BC"/>
              </a:buClr>
              <a:buSzPct val="83333"/>
              <a:buFont typeface="Arial"/>
              <a:buChar char="•"/>
              <a:tabLst>
                <a:tab pos="470534" algn="l"/>
              </a:tabLst>
            </a:pPr>
            <a:r>
              <a:rPr sz="1800" dirty="0" smtClean="0">
                <a:latin typeface="Times New Roman"/>
                <a:cs typeface="Times New Roman"/>
              </a:rPr>
              <a:t>analyzing,</a:t>
            </a:r>
            <a:r>
              <a:rPr lang="en-US" sz="1800" dirty="0" smtClean="0">
                <a:latin typeface="Times New Roman"/>
                <a:cs typeface="Times New Roman"/>
              </a:rPr>
              <a:t> </a:t>
            </a:r>
            <a:r>
              <a:rPr sz="1800" dirty="0" smtClean="0">
                <a:latin typeface="Times New Roman"/>
                <a:cs typeface="Times New Roman"/>
              </a:rPr>
              <a:t>designing </a:t>
            </a:r>
            <a:r>
              <a:rPr sz="1800" dirty="0">
                <a:latin typeface="Times New Roman"/>
                <a:cs typeface="Times New Roman"/>
              </a:rPr>
              <a:t>an application, system, </a:t>
            </a:r>
            <a:r>
              <a:rPr sz="1800" spc="-5" dirty="0">
                <a:latin typeface="Times New Roman"/>
                <a:cs typeface="Times New Roman"/>
              </a:rPr>
              <a:t>or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business</a:t>
            </a:r>
            <a:endParaRPr sz="1800" dirty="0">
              <a:latin typeface="Times New Roman"/>
              <a:cs typeface="Times New Roman"/>
            </a:endParaRPr>
          </a:p>
          <a:p>
            <a:pPr marL="469900" lvl="1" indent="-183515">
              <a:lnSpc>
                <a:spcPct val="100000"/>
              </a:lnSpc>
              <a:spcBef>
                <a:spcPts val="430"/>
              </a:spcBef>
              <a:buClr>
                <a:srgbClr val="4F81BC"/>
              </a:buClr>
              <a:buSzPct val="83333"/>
              <a:buFont typeface="Arial"/>
              <a:buChar char="•"/>
              <a:tabLst>
                <a:tab pos="470534" algn="l"/>
              </a:tabLst>
            </a:pPr>
            <a:r>
              <a:rPr sz="1800" dirty="0">
                <a:latin typeface="Times New Roman"/>
                <a:cs typeface="Times New Roman"/>
              </a:rPr>
              <a:t>by applying the </a:t>
            </a:r>
            <a:r>
              <a:rPr sz="1800" b="1" dirty="0">
                <a:latin typeface="Times New Roman"/>
                <a:cs typeface="Times New Roman"/>
              </a:rPr>
              <a:t>object oriented paradigm</a:t>
            </a:r>
            <a:r>
              <a:rPr sz="1800" b="1" spc="-8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and</a:t>
            </a:r>
          </a:p>
          <a:p>
            <a:pPr marL="469900" lvl="1" indent="-183515">
              <a:lnSpc>
                <a:spcPct val="100000"/>
              </a:lnSpc>
              <a:spcBef>
                <a:spcPts val="434"/>
              </a:spcBef>
              <a:buClr>
                <a:srgbClr val="4F81BC"/>
              </a:buClr>
              <a:buSzPct val="83333"/>
              <a:buFont typeface="Arial"/>
              <a:buChar char="•"/>
              <a:tabLst>
                <a:tab pos="470534" algn="l"/>
              </a:tabLst>
            </a:pPr>
            <a:r>
              <a:rPr sz="1800" dirty="0">
                <a:latin typeface="Times New Roman"/>
                <a:cs typeface="Times New Roman"/>
              </a:rPr>
              <a:t>visual</a:t>
            </a:r>
            <a:r>
              <a:rPr sz="1800" spc="10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modeling</a:t>
            </a:r>
            <a:r>
              <a:rPr sz="1800" spc="1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throughout</a:t>
            </a:r>
            <a:r>
              <a:rPr sz="1800" spc="10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the</a:t>
            </a:r>
            <a:r>
              <a:rPr sz="1800" spc="114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development</a:t>
            </a:r>
            <a:r>
              <a:rPr sz="1800" spc="10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life</a:t>
            </a:r>
            <a:r>
              <a:rPr sz="1800" spc="1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cycles</a:t>
            </a:r>
            <a:r>
              <a:rPr sz="1800" spc="11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for</a:t>
            </a:r>
            <a:r>
              <a:rPr sz="1800" spc="1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better</a:t>
            </a:r>
            <a:r>
              <a:rPr sz="1800" spc="9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communication</a:t>
            </a:r>
            <a:endParaRPr sz="1800" dirty="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and product</a:t>
            </a:r>
            <a:r>
              <a:rPr sz="1800" spc="-10" dirty="0">
                <a:latin typeface="Times New Roman"/>
                <a:cs typeface="Times New Roman"/>
              </a:rPr>
              <a:t> quality.</a:t>
            </a:r>
            <a:endParaRPr sz="1800" dirty="0">
              <a:latin typeface="Times New Roman"/>
              <a:cs typeface="Times New Roman"/>
            </a:endParaRPr>
          </a:p>
          <a:p>
            <a:pPr marL="195580" indent="-182880">
              <a:lnSpc>
                <a:spcPct val="100000"/>
              </a:lnSpc>
              <a:spcBef>
                <a:spcPts val="515"/>
              </a:spcBef>
              <a:buClr>
                <a:srgbClr val="4F81BC"/>
              </a:buClr>
              <a:buSzPct val="84090"/>
              <a:buFont typeface="Arial"/>
              <a:buChar char="•"/>
              <a:tabLst>
                <a:tab pos="195580" algn="l"/>
              </a:tabLst>
            </a:pPr>
            <a:r>
              <a:rPr sz="2200" b="1" spc="-5" dirty="0">
                <a:latin typeface="Times New Roman"/>
                <a:cs typeface="Times New Roman"/>
              </a:rPr>
              <a:t>Object-oriented </a:t>
            </a:r>
            <a:r>
              <a:rPr sz="2200" b="1" spc="-10" dirty="0">
                <a:latin typeface="Times New Roman"/>
                <a:cs typeface="Times New Roman"/>
              </a:rPr>
              <a:t>programming </a:t>
            </a:r>
            <a:r>
              <a:rPr sz="2200" b="1" spc="-5" dirty="0">
                <a:latin typeface="Times New Roman"/>
                <a:cs typeface="Times New Roman"/>
              </a:rPr>
              <a:t>(OOP) is a</a:t>
            </a:r>
            <a:r>
              <a:rPr sz="2200" b="1" spc="110" dirty="0">
                <a:latin typeface="Times New Roman"/>
                <a:cs typeface="Times New Roman"/>
              </a:rPr>
              <a:t> </a:t>
            </a:r>
            <a:r>
              <a:rPr sz="2200" b="1" spc="-5" dirty="0">
                <a:latin typeface="Times New Roman"/>
                <a:cs typeface="Times New Roman"/>
              </a:rPr>
              <a:t>method</a:t>
            </a:r>
            <a:endParaRPr sz="2200" b="1" dirty="0">
              <a:latin typeface="Times New Roman"/>
              <a:cs typeface="Times New Roman"/>
            </a:endParaRPr>
          </a:p>
          <a:p>
            <a:pPr marL="469900" lvl="1" indent="-183515">
              <a:lnSpc>
                <a:spcPct val="100000"/>
              </a:lnSpc>
              <a:spcBef>
                <a:spcPts val="445"/>
              </a:spcBef>
              <a:buClr>
                <a:srgbClr val="4F81BC"/>
              </a:buClr>
              <a:buSzPct val="83333"/>
              <a:buFont typeface="Arial"/>
              <a:buChar char="•"/>
              <a:tabLst>
                <a:tab pos="470534" algn="l"/>
              </a:tabLst>
            </a:pPr>
            <a:r>
              <a:rPr sz="1800" dirty="0">
                <a:latin typeface="Times New Roman"/>
                <a:cs typeface="Times New Roman"/>
              </a:rPr>
              <a:t>based on the concept of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“objects",</a:t>
            </a:r>
            <a:endParaRPr sz="1800" dirty="0">
              <a:latin typeface="Times New Roman"/>
              <a:cs typeface="Times New Roman"/>
            </a:endParaRPr>
          </a:p>
          <a:p>
            <a:pPr marL="469900" lvl="1" indent="-183515">
              <a:lnSpc>
                <a:spcPct val="100000"/>
              </a:lnSpc>
              <a:spcBef>
                <a:spcPts val="434"/>
              </a:spcBef>
              <a:buClr>
                <a:srgbClr val="4F81BC"/>
              </a:buClr>
              <a:buSzPct val="83333"/>
              <a:buFont typeface="Arial"/>
              <a:buChar char="•"/>
              <a:tabLst>
                <a:tab pos="470534" algn="l"/>
              </a:tabLst>
            </a:pPr>
            <a:r>
              <a:rPr sz="1800" dirty="0">
                <a:latin typeface="Times New Roman"/>
                <a:cs typeface="Times New Roman"/>
              </a:rPr>
              <a:t>which are data structures that contain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data,</a:t>
            </a:r>
          </a:p>
          <a:p>
            <a:pPr marL="469900" lvl="1" indent="-183515">
              <a:lnSpc>
                <a:spcPct val="100000"/>
              </a:lnSpc>
              <a:spcBef>
                <a:spcPts val="434"/>
              </a:spcBef>
              <a:buClr>
                <a:srgbClr val="4F81BC"/>
              </a:buClr>
              <a:buSzPct val="83333"/>
              <a:buFont typeface="Arial"/>
              <a:buChar char="•"/>
              <a:tabLst>
                <a:tab pos="470534" algn="l"/>
              </a:tabLst>
            </a:pPr>
            <a:r>
              <a:rPr sz="1800" dirty="0">
                <a:latin typeface="Times New Roman"/>
                <a:cs typeface="Times New Roman"/>
              </a:rPr>
              <a:t>in the form of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fields,</a:t>
            </a:r>
          </a:p>
          <a:p>
            <a:pPr marL="469900" lvl="1" indent="-183515">
              <a:lnSpc>
                <a:spcPct val="100000"/>
              </a:lnSpc>
              <a:spcBef>
                <a:spcPts val="430"/>
              </a:spcBef>
              <a:buClr>
                <a:srgbClr val="4F81BC"/>
              </a:buClr>
              <a:buSzPct val="83333"/>
              <a:buFont typeface="Arial"/>
              <a:buChar char="•"/>
              <a:tabLst>
                <a:tab pos="470534" algn="l"/>
              </a:tabLst>
            </a:pPr>
            <a:r>
              <a:rPr sz="1800" dirty="0">
                <a:latin typeface="Times New Roman"/>
                <a:cs typeface="Times New Roman"/>
              </a:rPr>
              <a:t>often known </a:t>
            </a:r>
            <a:r>
              <a:rPr sz="1800" spc="-5" dirty="0">
                <a:latin typeface="Times New Roman"/>
                <a:cs typeface="Times New Roman"/>
              </a:rPr>
              <a:t>as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attributes;</a:t>
            </a:r>
          </a:p>
          <a:p>
            <a:pPr marL="469900" lvl="1" indent="-183515">
              <a:lnSpc>
                <a:spcPct val="100000"/>
              </a:lnSpc>
              <a:spcBef>
                <a:spcPts val="430"/>
              </a:spcBef>
              <a:buClr>
                <a:srgbClr val="4F81BC"/>
              </a:buClr>
              <a:buSzPct val="83333"/>
              <a:buFont typeface="Arial"/>
              <a:buChar char="•"/>
              <a:tabLst>
                <a:tab pos="470534" algn="l"/>
              </a:tabLst>
            </a:pPr>
            <a:r>
              <a:rPr sz="1800" dirty="0">
                <a:latin typeface="Times New Roman"/>
                <a:cs typeface="Times New Roman"/>
              </a:rPr>
              <a:t>and code, in the form of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procedures,</a:t>
            </a:r>
          </a:p>
          <a:p>
            <a:pPr marL="469900" lvl="1" indent="-183515">
              <a:lnSpc>
                <a:spcPct val="100000"/>
              </a:lnSpc>
              <a:spcBef>
                <a:spcPts val="434"/>
              </a:spcBef>
              <a:buClr>
                <a:srgbClr val="4F81BC"/>
              </a:buClr>
              <a:buSzPct val="83333"/>
              <a:buFont typeface="Arial"/>
              <a:buChar char="•"/>
              <a:tabLst>
                <a:tab pos="470534" algn="l"/>
              </a:tabLst>
            </a:pPr>
            <a:r>
              <a:rPr sz="1800" dirty="0">
                <a:latin typeface="Times New Roman"/>
                <a:cs typeface="Times New Roman"/>
              </a:rPr>
              <a:t>often </a:t>
            </a:r>
            <a:r>
              <a:rPr sz="1800" spc="-5" dirty="0">
                <a:latin typeface="Times New Roman"/>
                <a:cs typeface="Times New Roman"/>
              </a:rPr>
              <a:t>known </a:t>
            </a:r>
            <a:r>
              <a:rPr sz="1800" dirty="0">
                <a:latin typeface="Times New Roman"/>
                <a:cs typeface="Times New Roman"/>
              </a:rPr>
              <a:t>as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methods.</a:t>
            </a:r>
            <a:endParaRPr sz="18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09409" y="103124"/>
            <a:ext cx="107632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Times New Roman"/>
                <a:cs typeface="Times New Roman"/>
              </a:rPr>
              <a:t>Continued…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7340" y="415797"/>
            <a:ext cx="8286115" cy="477823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5580" marR="242570" indent="-182880">
              <a:lnSpc>
                <a:spcPct val="100000"/>
              </a:lnSpc>
              <a:spcBef>
                <a:spcPts val="100"/>
              </a:spcBef>
              <a:buClr>
                <a:srgbClr val="4F81BC"/>
              </a:buClr>
              <a:buSzPct val="85416"/>
              <a:buFont typeface="Arial"/>
              <a:buChar char="•"/>
              <a:tabLst>
                <a:tab pos="195580" algn="l"/>
              </a:tabLst>
            </a:pPr>
            <a:r>
              <a:rPr sz="2400" b="1" dirty="0">
                <a:latin typeface="Times New Roman"/>
                <a:cs typeface="Times New Roman"/>
              </a:rPr>
              <a:t>What </a:t>
            </a:r>
            <a:r>
              <a:rPr sz="2400" b="1" spc="-5" dirty="0">
                <a:latin typeface="Times New Roman"/>
                <a:cs typeface="Times New Roman"/>
              </a:rPr>
              <a:t>is OOAD?- </a:t>
            </a:r>
            <a:r>
              <a:rPr sz="2400" dirty="0">
                <a:latin typeface="Times New Roman"/>
                <a:cs typeface="Times New Roman"/>
              </a:rPr>
              <a:t>Object-oriented analysis and design</a:t>
            </a:r>
            <a:r>
              <a:rPr sz="2400" spc="-114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(OOAD)  is </a:t>
            </a:r>
            <a:r>
              <a:rPr sz="2400" dirty="0">
                <a:latin typeface="Times New Roman"/>
                <a:cs typeface="Times New Roman"/>
              </a:rPr>
              <a:t>a </a:t>
            </a:r>
            <a:r>
              <a:rPr sz="2400" spc="-5" dirty="0">
                <a:latin typeface="Times New Roman"/>
                <a:cs typeface="Times New Roman"/>
              </a:rPr>
              <a:t>software </a:t>
            </a:r>
            <a:r>
              <a:rPr sz="2400" dirty="0">
                <a:latin typeface="Times New Roman"/>
                <a:cs typeface="Times New Roman"/>
              </a:rPr>
              <a:t>engineering approach that </a:t>
            </a:r>
            <a:r>
              <a:rPr sz="2400" spc="-5" dirty="0">
                <a:latin typeface="Times New Roman"/>
                <a:cs typeface="Times New Roman"/>
              </a:rPr>
              <a:t>models </a:t>
            </a:r>
            <a:r>
              <a:rPr sz="2400" dirty="0">
                <a:latin typeface="Times New Roman"/>
                <a:cs typeface="Times New Roman"/>
              </a:rPr>
              <a:t>a </a:t>
            </a:r>
            <a:r>
              <a:rPr sz="2400" spc="-5" dirty="0">
                <a:latin typeface="Times New Roman"/>
                <a:cs typeface="Times New Roman"/>
              </a:rPr>
              <a:t>system as </a:t>
            </a:r>
            <a:r>
              <a:rPr sz="2400" dirty="0">
                <a:latin typeface="Times New Roman"/>
                <a:cs typeface="Times New Roman"/>
              </a:rPr>
              <a:t>a  group of </a:t>
            </a:r>
            <a:r>
              <a:rPr sz="2400" spc="-5" dirty="0">
                <a:latin typeface="Times New Roman"/>
                <a:cs typeface="Times New Roman"/>
              </a:rPr>
              <a:t>interacting </a:t>
            </a:r>
            <a:r>
              <a:rPr sz="2400" b="1" dirty="0">
                <a:latin typeface="Times New Roman"/>
                <a:cs typeface="Times New Roman"/>
              </a:rPr>
              <a:t>objects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 smtClean="0">
                <a:latin typeface="Times New Roman"/>
                <a:cs typeface="Times New Roman"/>
              </a:rPr>
              <a:t>.</a:t>
            </a:r>
            <a:endParaRPr sz="3500" dirty="0">
              <a:latin typeface="Times New Roman"/>
              <a:cs typeface="Times New Roman"/>
            </a:endParaRPr>
          </a:p>
          <a:p>
            <a:pPr marL="195580" marR="5080" indent="-182880">
              <a:lnSpc>
                <a:spcPct val="100000"/>
              </a:lnSpc>
              <a:buClr>
                <a:srgbClr val="4F81BC"/>
              </a:buClr>
              <a:buSzPct val="85416"/>
              <a:buFont typeface="Arial"/>
              <a:buChar char="•"/>
              <a:tabLst>
                <a:tab pos="195580" algn="l"/>
              </a:tabLst>
            </a:pPr>
            <a:r>
              <a:rPr sz="2400" b="1" spc="-5" dirty="0">
                <a:latin typeface="Times New Roman"/>
                <a:cs typeface="Times New Roman"/>
              </a:rPr>
              <a:t>Analysis </a:t>
            </a:r>
            <a:r>
              <a:rPr sz="2400" dirty="0">
                <a:latin typeface="Times New Roman"/>
                <a:cs typeface="Times New Roman"/>
              </a:rPr>
              <a:t>— understanding, finding and describing concepts in</a:t>
            </a:r>
            <a:r>
              <a:rPr sz="2400" spc="-1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  problem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domain</a:t>
            </a:r>
            <a:r>
              <a:rPr sz="2400" spc="-5" dirty="0" smtClean="0">
                <a:latin typeface="Times New Roman"/>
                <a:cs typeface="Times New Roman"/>
              </a:rPr>
              <a:t>.</a:t>
            </a:r>
            <a:endParaRPr sz="3500" dirty="0">
              <a:latin typeface="Times New Roman"/>
              <a:cs typeface="Times New Roman"/>
            </a:endParaRPr>
          </a:p>
          <a:p>
            <a:pPr marL="195580" marR="278765" indent="-182880">
              <a:lnSpc>
                <a:spcPct val="100000"/>
              </a:lnSpc>
              <a:buClr>
                <a:srgbClr val="4F81BC"/>
              </a:buClr>
              <a:buSzPct val="85416"/>
              <a:buFont typeface="Arial"/>
              <a:buChar char="•"/>
              <a:tabLst>
                <a:tab pos="195580" algn="l"/>
              </a:tabLst>
            </a:pPr>
            <a:r>
              <a:rPr sz="2400" b="1" dirty="0">
                <a:latin typeface="Times New Roman"/>
                <a:cs typeface="Times New Roman"/>
              </a:rPr>
              <a:t>Design </a:t>
            </a:r>
            <a:r>
              <a:rPr sz="2400" dirty="0">
                <a:latin typeface="Times New Roman"/>
                <a:cs typeface="Times New Roman"/>
              </a:rPr>
              <a:t>— understanding and </a:t>
            </a:r>
            <a:r>
              <a:rPr sz="2400" spc="-5" dirty="0">
                <a:latin typeface="Times New Roman"/>
                <a:cs typeface="Times New Roman"/>
              </a:rPr>
              <a:t>defining software solution/objects  </a:t>
            </a:r>
            <a:r>
              <a:rPr sz="2400" dirty="0">
                <a:latin typeface="Times New Roman"/>
                <a:cs typeface="Times New Roman"/>
              </a:rPr>
              <a:t>that represent the analysis concepts and </a:t>
            </a:r>
            <a:r>
              <a:rPr sz="2400" spc="-5" dirty="0">
                <a:latin typeface="Times New Roman"/>
                <a:cs typeface="Times New Roman"/>
              </a:rPr>
              <a:t>will </a:t>
            </a:r>
            <a:r>
              <a:rPr sz="2400" dirty="0">
                <a:latin typeface="Times New Roman"/>
                <a:cs typeface="Times New Roman"/>
              </a:rPr>
              <a:t>eventually be  </a:t>
            </a:r>
            <a:r>
              <a:rPr sz="2400" spc="-5" dirty="0">
                <a:latin typeface="Times New Roman"/>
                <a:cs typeface="Times New Roman"/>
              </a:rPr>
              <a:t>implemented </a:t>
            </a:r>
            <a:r>
              <a:rPr sz="2400" dirty="0">
                <a:latin typeface="Times New Roman"/>
                <a:cs typeface="Times New Roman"/>
              </a:rPr>
              <a:t>in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code</a:t>
            </a:r>
            <a:r>
              <a:rPr sz="2400" dirty="0" smtClean="0">
                <a:latin typeface="Times New Roman"/>
                <a:cs typeface="Times New Roman"/>
              </a:rPr>
              <a:t>.</a:t>
            </a:r>
            <a:endParaRPr sz="3500" dirty="0">
              <a:latin typeface="Times New Roman"/>
              <a:cs typeface="Times New Roman"/>
            </a:endParaRPr>
          </a:p>
          <a:p>
            <a:pPr marL="195580" marR="464820" indent="-182880">
              <a:lnSpc>
                <a:spcPct val="100000"/>
              </a:lnSpc>
              <a:buClr>
                <a:srgbClr val="4F81BC"/>
              </a:buClr>
              <a:buSzPct val="85416"/>
              <a:buFont typeface="Arial"/>
              <a:buChar char="•"/>
              <a:tabLst>
                <a:tab pos="195580" algn="l"/>
                <a:tab pos="1423670" algn="l"/>
              </a:tabLst>
            </a:pPr>
            <a:r>
              <a:rPr sz="2400" b="1" dirty="0">
                <a:latin typeface="Times New Roman"/>
                <a:cs typeface="Times New Roman"/>
              </a:rPr>
              <a:t>OOAD</a:t>
            </a:r>
            <a:r>
              <a:rPr sz="2400" b="1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-	</a:t>
            </a:r>
            <a:r>
              <a:rPr sz="2400" spc="-5" dirty="0">
                <a:latin typeface="Times New Roman"/>
                <a:cs typeface="Times New Roman"/>
              </a:rPr>
              <a:t>A </a:t>
            </a:r>
            <a:r>
              <a:rPr sz="2400" dirty="0">
                <a:latin typeface="Times New Roman"/>
                <a:cs typeface="Times New Roman"/>
              </a:rPr>
              <a:t>software </a:t>
            </a:r>
            <a:r>
              <a:rPr sz="2400" spc="-5" dirty="0">
                <a:latin typeface="Times New Roman"/>
                <a:cs typeface="Times New Roman"/>
              </a:rPr>
              <a:t>development </a:t>
            </a:r>
            <a:r>
              <a:rPr sz="2400" dirty="0">
                <a:latin typeface="Times New Roman"/>
                <a:cs typeface="Times New Roman"/>
              </a:rPr>
              <a:t>approach that </a:t>
            </a:r>
            <a:r>
              <a:rPr sz="2400" spc="-5" dirty="0">
                <a:latin typeface="Times New Roman"/>
                <a:cs typeface="Times New Roman"/>
              </a:rPr>
              <a:t>emphasizes</a:t>
            </a:r>
            <a:r>
              <a:rPr sz="2400" spc="-20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  logical solution based on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objects</a:t>
            </a:r>
            <a:r>
              <a:rPr sz="2400" dirty="0" smtClean="0">
                <a:latin typeface="Times New Roman"/>
                <a:cs typeface="Times New Roman"/>
              </a:rPr>
              <a:t>.</a:t>
            </a:r>
            <a:endParaRPr lang="en-US" sz="2400" dirty="0" smtClean="0">
              <a:latin typeface="Times New Roman"/>
              <a:cs typeface="Times New Roman"/>
            </a:endParaRPr>
          </a:p>
          <a:p>
            <a:pPr marL="195580" marR="464820" indent="-182880">
              <a:buClr>
                <a:srgbClr val="4F81BC"/>
              </a:buClr>
              <a:buSzPct val="85416"/>
              <a:buFont typeface="Arial"/>
              <a:buChar char="•"/>
              <a:tabLst>
                <a:tab pos="195580" algn="l"/>
                <a:tab pos="1423670" algn="l"/>
              </a:tabLst>
            </a:pPr>
            <a:r>
              <a:rPr lang="en-US" sz="2400" spc="-5" dirty="0" smtClean="0">
                <a:latin typeface="Times New Roman"/>
                <a:cs typeface="Times New Roman"/>
              </a:rPr>
              <a:t>Software development is dynamic and always undergoing </a:t>
            </a:r>
            <a:r>
              <a:rPr lang="en-US" sz="2400" spc="-10" dirty="0" smtClean="0">
                <a:latin typeface="Times New Roman"/>
                <a:cs typeface="Times New Roman"/>
              </a:rPr>
              <a:t>major  </a:t>
            </a:r>
            <a:r>
              <a:rPr lang="en-US" sz="2400" dirty="0" smtClean="0">
                <a:latin typeface="Times New Roman"/>
                <a:cs typeface="Times New Roman"/>
              </a:rPr>
              <a:t>change.</a:t>
            </a:r>
          </a:p>
          <a:p>
            <a:pPr marL="195580" marR="464820" indent="-182880">
              <a:lnSpc>
                <a:spcPct val="100000"/>
              </a:lnSpc>
              <a:buClr>
                <a:srgbClr val="4F81BC"/>
              </a:buClr>
              <a:buSzPct val="85416"/>
              <a:buFont typeface="Arial"/>
              <a:buChar char="•"/>
              <a:tabLst>
                <a:tab pos="195580" algn="l"/>
                <a:tab pos="1423670" algn="l"/>
              </a:tabLst>
            </a:pPr>
            <a:endParaRPr sz="2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2140" y="359837"/>
            <a:ext cx="7804150" cy="466794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R="457200" algn="r">
              <a:lnSpc>
                <a:spcPct val="100000"/>
              </a:lnSpc>
              <a:spcBef>
                <a:spcPts val="240"/>
              </a:spcBef>
            </a:pPr>
            <a:r>
              <a:rPr sz="1400" dirty="0">
                <a:latin typeface="Times New Roman"/>
                <a:cs typeface="Times New Roman"/>
              </a:rPr>
              <a:t>Co</a:t>
            </a:r>
            <a:r>
              <a:rPr sz="1400" spc="5" dirty="0">
                <a:latin typeface="Times New Roman"/>
                <a:cs typeface="Times New Roman"/>
              </a:rPr>
              <a:t>n</a:t>
            </a:r>
            <a:r>
              <a:rPr sz="1400" dirty="0">
                <a:latin typeface="Times New Roman"/>
                <a:cs typeface="Times New Roman"/>
              </a:rPr>
              <a:t>tin</a:t>
            </a:r>
            <a:r>
              <a:rPr sz="1400" spc="-10" dirty="0">
                <a:latin typeface="Times New Roman"/>
                <a:cs typeface="Times New Roman"/>
              </a:rPr>
              <a:t>u</a:t>
            </a:r>
            <a:r>
              <a:rPr sz="1400" dirty="0">
                <a:latin typeface="Times New Roman"/>
                <a:cs typeface="Times New Roman"/>
              </a:rPr>
              <a:t>ed…</a:t>
            </a: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4F81BC"/>
              </a:buClr>
              <a:buFont typeface="Wingdings"/>
              <a:buChar char=""/>
            </a:pPr>
            <a:endParaRPr sz="2250" dirty="0">
              <a:latin typeface="Times New Roman"/>
              <a:cs typeface="Times New Roman"/>
            </a:endParaRPr>
          </a:p>
          <a:p>
            <a:pPr marL="225425" indent="-213360">
              <a:lnSpc>
                <a:spcPct val="100000"/>
              </a:lnSpc>
              <a:buClr>
                <a:srgbClr val="4F81BC"/>
              </a:buClr>
              <a:buSzPct val="79545"/>
              <a:buFont typeface="Wingdings"/>
              <a:buChar char=""/>
              <a:tabLst>
                <a:tab pos="226060" algn="l"/>
              </a:tabLst>
            </a:pPr>
            <a:r>
              <a:rPr sz="2200" b="1" dirty="0">
                <a:latin typeface="Times New Roman"/>
                <a:cs typeface="Times New Roman"/>
              </a:rPr>
              <a:t>System </a:t>
            </a:r>
            <a:r>
              <a:rPr sz="2200" b="1" spc="-5" dirty="0">
                <a:latin typeface="Times New Roman"/>
                <a:cs typeface="Times New Roman"/>
              </a:rPr>
              <a:t>development refers </a:t>
            </a:r>
            <a:r>
              <a:rPr sz="2200" spc="-5" dirty="0">
                <a:latin typeface="Times New Roman"/>
                <a:cs typeface="Times New Roman"/>
              </a:rPr>
              <a:t>to all activities that </a:t>
            </a:r>
            <a:r>
              <a:rPr sz="2200" dirty="0">
                <a:latin typeface="Times New Roman"/>
                <a:cs typeface="Times New Roman"/>
              </a:rPr>
              <a:t>go </a:t>
            </a:r>
            <a:r>
              <a:rPr sz="2200" spc="-5" dirty="0">
                <a:latin typeface="Times New Roman"/>
                <a:cs typeface="Times New Roman"/>
              </a:rPr>
              <a:t>into</a:t>
            </a:r>
            <a:r>
              <a:rPr sz="2200" spc="9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producing</a:t>
            </a:r>
            <a:endParaRPr sz="2200" dirty="0">
              <a:latin typeface="Times New Roman"/>
              <a:cs typeface="Times New Roman"/>
            </a:endParaRPr>
          </a:p>
          <a:p>
            <a:pPr marL="194945">
              <a:lnSpc>
                <a:spcPct val="100000"/>
              </a:lnSpc>
            </a:pPr>
            <a:r>
              <a:rPr sz="2200" spc="-5" dirty="0">
                <a:latin typeface="Times New Roman"/>
                <a:cs typeface="Times New Roman"/>
              </a:rPr>
              <a:t>information </a:t>
            </a:r>
            <a:r>
              <a:rPr sz="2200" dirty="0">
                <a:latin typeface="Times New Roman"/>
                <a:cs typeface="Times New Roman"/>
              </a:rPr>
              <a:t>system</a:t>
            </a:r>
            <a:r>
              <a:rPr sz="2200" spc="2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solution</a:t>
            </a:r>
            <a:r>
              <a:rPr sz="2200" dirty="0" smtClean="0">
                <a:latin typeface="Times New Roman"/>
                <a:cs typeface="Times New Roman"/>
              </a:rPr>
              <a:t>.</a:t>
            </a:r>
            <a:endParaRPr sz="2250" dirty="0">
              <a:latin typeface="Times New Roman"/>
              <a:cs typeface="Times New Roman"/>
            </a:endParaRPr>
          </a:p>
          <a:p>
            <a:pPr marL="224790" indent="-212725">
              <a:lnSpc>
                <a:spcPct val="100000"/>
              </a:lnSpc>
              <a:buClr>
                <a:srgbClr val="4F81BC"/>
              </a:buClr>
              <a:buSzPct val="79545"/>
              <a:buFont typeface="Wingdings"/>
              <a:buChar char=""/>
              <a:tabLst>
                <a:tab pos="225425" algn="l"/>
              </a:tabLst>
            </a:pPr>
            <a:r>
              <a:rPr sz="2200" dirty="0">
                <a:latin typeface="Times New Roman"/>
                <a:cs typeface="Times New Roman"/>
              </a:rPr>
              <a:t>System </a:t>
            </a:r>
            <a:r>
              <a:rPr sz="2200" spc="-5" dirty="0">
                <a:latin typeface="Times New Roman"/>
                <a:cs typeface="Times New Roman"/>
              </a:rPr>
              <a:t>development activities consist</a:t>
            </a:r>
            <a:r>
              <a:rPr sz="2200" spc="-1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of</a:t>
            </a:r>
            <a:endParaRPr sz="2200" dirty="0">
              <a:latin typeface="Times New Roman"/>
              <a:cs typeface="Times New Roman"/>
            </a:endParaRPr>
          </a:p>
          <a:p>
            <a:pPr marL="469900" lvl="1" indent="-183515">
              <a:lnSpc>
                <a:spcPct val="100000"/>
              </a:lnSpc>
              <a:buClr>
                <a:srgbClr val="4F81BC"/>
              </a:buClr>
              <a:buSzPct val="84090"/>
              <a:buFont typeface="Wingdings"/>
              <a:buChar char=""/>
              <a:tabLst>
                <a:tab pos="470534" algn="l"/>
              </a:tabLst>
            </a:pPr>
            <a:r>
              <a:rPr sz="2200" b="1" spc="-5" dirty="0">
                <a:latin typeface="Times New Roman"/>
                <a:cs typeface="Times New Roman"/>
              </a:rPr>
              <a:t>system</a:t>
            </a:r>
            <a:r>
              <a:rPr sz="2200" b="1" spc="-30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analysis,</a:t>
            </a:r>
          </a:p>
          <a:p>
            <a:pPr marL="469900" lvl="1" indent="-183515">
              <a:lnSpc>
                <a:spcPct val="100000"/>
              </a:lnSpc>
              <a:buClr>
                <a:srgbClr val="4F81BC"/>
              </a:buClr>
              <a:buSzPct val="84090"/>
              <a:buFont typeface="Wingdings"/>
              <a:buChar char=""/>
              <a:tabLst>
                <a:tab pos="470534" algn="l"/>
              </a:tabLst>
            </a:pPr>
            <a:r>
              <a:rPr sz="2200" b="1" spc="-5" dirty="0">
                <a:latin typeface="Times New Roman"/>
                <a:cs typeface="Times New Roman"/>
              </a:rPr>
              <a:t>modelling,</a:t>
            </a:r>
            <a:endParaRPr sz="2200" b="1" dirty="0">
              <a:latin typeface="Times New Roman"/>
              <a:cs typeface="Times New Roman"/>
            </a:endParaRPr>
          </a:p>
          <a:p>
            <a:pPr marL="469900" lvl="1" indent="-183515">
              <a:lnSpc>
                <a:spcPct val="100000"/>
              </a:lnSpc>
              <a:buClr>
                <a:srgbClr val="4F81BC"/>
              </a:buClr>
              <a:buSzPct val="84090"/>
              <a:buFont typeface="Wingdings"/>
              <a:buChar char=""/>
              <a:tabLst>
                <a:tab pos="470534" algn="l"/>
              </a:tabLst>
            </a:pPr>
            <a:r>
              <a:rPr sz="2200" b="1" spc="-5" dirty="0">
                <a:latin typeface="Times New Roman"/>
                <a:cs typeface="Times New Roman"/>
              </a:rPr>
              <a:t>design,</a:t>
            </a:r>
            <a:endParaRPr sz="2200" b="1" dirty="0">
              <a:latin typeface="Times New Roman"/>
              <a:cs typeface="Times New Roman"/>
            </a:endParaRPr>
          </a:p>
          <a:p>
            <a:pPr marL="469900" lvl="1" indent="-183515">
              <a:lnSpc>
                <a:spcPct val="100000"/>
              </a:lnSpc>
              <a:buClr>
                <a:srgbClr val="4F81BC"/>
              </a:buClr>
              <a:buSzPct val="84090"/>
              <a:buFont typeface="Wingdings"/>
              <a:buChar char=""/>
              <a:tabLst>
                <a:tab pos="470534" algn="l"/>
              </a:tabLst>
            </a:pPr>
            <a:r>
              <a:rPr sz="2200" b="1" spc="-5" dirty="0">
                <a:latin typeface="Times New Roman"/>
                <a:cs typeface="Times New Roman"/>
              </a:rPr>
              <a:t>implementation,</a:t>
            </a:r>
            <a:endParaRPr sz="2200" b="1" dirty="0">
              <a:latin typeface="Times New Roman"/>
              <a:cs typeface="Times New Roman"/>
            </a:endParaRPr>
          </a:p>
          <a:p>
            <a:pPr marL="469900" lvl="1" indent="-183515">
              <a:lnSpc>
                <a:spcPct val="100000"/>
              </a:lnSpc>
              <a:buClr>
                <a:srgbClr val="4F81BC"/>
              </a:buClr>
              <a:buSzPct val="84090"/>
              <a:buFont typeface="Wingdings"/>
              <a:buChar char=""/>
              <a:tabLst>
                <a:tab pos="470534" algn="l"/>
              </a:tabLst>
            </a:pPr>
            <a:r>
              <a:rPr sz="2200" b="1" spc="-5" dirty="0">
                <a:latin typeface="Times New Roman"/>
                <a:cs typeface="Times New Roman"/>
              </a:rPr>
              <a:t>testing and</a:t>
            </a:r>
            <a:r>
              <a:rPr sz="2200" b="1" dirty="0">
                <a:latin typeface="Times New Roman"/>
                <a:cs typeface="Times New Roman"/>
              </a:rPr>
              <a:t> </a:t>
            </a:r>
            <a:r>
              <a:rPr sz="2200" b="1" spc="-5" dirty="0">
                <a:latin typeface="Times New Roman"/>
                <a:cs typeface="Times New Roman"/>
              </a:rPr>
              <a:t>maintenance</a:t>
            </a:r>
            <a:r>
              <a:rPr sz="2200" b="1" spc="-5" dirty="0" smtClean="0">
                <a:latin typeface="Times New Roman"/>
                <a:cs typeface="Times New Roman"/>
              </a:rPr>
              <a:t>.</a:t>
            </a:r>
            <a:endParaRPr sz="2300" dirty="0">
              <a:latin typeface="Times New Roman"/>
              <a:cs typeface="Times New Roman"/>
            </a:endParaRPr>
          </a:p>
          <a:p>
            <a:pPr marL="194945" marR="5080" indent="-182880">
              <a:lnSpc>
                <a:spcPct val="100000"/>
              </a:lnSpc>
              <a:buClr>
                <a:srgbClr val="4F81BC"/>
              </a:buClr>
              <a:buSzPct val="79545"/>
              <a:buFont typeface="Wingdings"/>
              <a:buChar char=""/>
              <a:tabLst>
                <a:tab pos="225425" algn="l"/>
              </a:tabLst>
            </a:pPr>
            <a:r>
              <a:rPr sz="2200" b="1" spc="-5" dirty="0">
                <a:latin typeface="Times New Roman"/>
                <a:cs typeface="Times New Roman"/>
              </a:rPr>
              <a:t>A software development methodology</a:t>
            </a:r>
            <a:r>
              <a:rPr sz="2200" spc="-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Wingdings"/>
                <a:cs typeface="Wingdings"/>
              </a:rPr>
              <a:t></a:t>
            </a:r>
            <a:r>
              <a:rPr sz="2200" spc="-5" dirty="0">
                <a:latin typeface="Times New Roman"/>
                <a:cs typeface="Times New Roman"/>
              </a:rPr>
              <a:t> series of processes </a:t>
            </a:r>
            <a:r>
              <a:rPr sz="2200" spc="-5" dirty="0">
                <a:latin typeface="Wingdings"/>
                <a:cs typeface="Wingdings"/>
              </a:rPr>
              <a:t></a:t>
            </a:r>
            <a:r>
              <a:rPr sz="2200" spc="-5" dirty="0">
                <a:latin typeface="Times New Roman"/>
                <a:cs typeface="Times New Roman"/>
              </a:rPr>
              <a:t> can  lead </a:t>
            </a:r>
            <a:r>
              <a:rPr sz="2200" dirty="0">
                <a:latin typeface="Times New Roman"/>
                <a:cs typeface="Times New Roman"/>
              </a:rPr>
              <a:t>to the </a:t>
            </a:r>
            <a:r>
              <a:rPr sz="2200" spc="-5" dirty="0">
                <a:latin typeface="Times New Roman"/>
                <a:cs typeface="Times New Roman"/>
              </a:rPr>
              <a:t>development </a:t>
            </a:r>
            <a:r>
              <a:rPr sz="2200" dirty="0">
                <a:latin typeface="Times New Roman"/>
                <a:cs typeface="Times New Roman"/>
              </a:rPr>
              <a:t>of </a:t>
            </a:r>
            <a:r>
              <a:rPr sz="2200" spc="-5" dirty="0">
                <a:latin typeface="Times New Roman"/>
                <a:cs typeface="Times New Roman"/>
              </a:rPr>
              <a:t>an</a:t>
            </a:r>
            <a:r>
              <a:rPr sz="2200" spc="3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application</a:t>
            </a:r>
            <a:r>
              <a:rPr sz="2200" dirty="0" smtClean="0">
                <a:latin typeface="Times New Roman"/>
                <a:cs typeface="Times New Roman"/>
              </a:rPr>
              <a:t>.</a:t>
            </a:r>
            <a:endParaRPr sz="2250" dirty="0">
              <a:latin typeface="Times New Roman"/>
              <a:cs typeface="Times New Roman"/>
            </a:endParaRPr>
          </a:p>
          <a:p>
            <a:pPr marL="225425" indent="-213360">
              <a:lnSpc>
                <a:spcPct val="100000"/>
              </a:lnSpc>
              <a:buClr>
                <a:srgbClr val="4F81BC"/>
              </a:buClr>
              <a:buSzPct val="79545"/>
              <a:buFont typeface="Wingdings"/>
              <a:buChar char=""/>
              <a:tabLst>
                <a:tab pos="226060" algn="l"/>
              </a:tabLst>
            </a:pPr>
            <a:r>
              <a:rPr sz="2200" spc="-5" dirty="0">
                <a:latin typeface="Times New Roman"/>
                <a:cs typeface="Times New Roman"/>
              </a:rPr>
              <a:t>Practices, procedures, and rules used to develop software,</a:t>
            </a:r>
            <a:r>
              <a:rPr sz="2200" spc="9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totally</a:t>
            </a:r>
            <a:endParaRPr sz="2200" dirty="0">
              <a:latin typeface="Times New Roman"/>
              <a:cs typeface="Times New Roman"/>
            </a:endParaRPr>
          </a:p>
          <a:p>
            <a:pPr marL="194945">
              <a:lnSpc>
                <a:spcPct val="100000"/>
              </a:lnSpc>
              <a:spcBef>
                <a:spcPts val="5"/>
              </a:spcBef>
            </a:pPr>
            <a:r>
              <a:rPr sz="2200" spc="-5" dirty="0">
                <a:latin typeface="Times New Roman"/>
                <a:cs typeface="Times New Roman"/>
              </a:rPr>
              <a:t>based </a:t>
            </a:r>
            <a:r>
              <a:rPr sz="2200" dirty="0">
                <a:latin typeface="Times New Roman"/>
                <a:cs typeface="Times New Roman"/>
              </a:rPr>
              <a:t>on system</a:t>
            </a:r>
            <a:r>
              <a:rPr sz="2200" spc="-1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requirements</a:t>
            </a:r>
            <a:endParaRPr sz="22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32585" y="449072"/>
            <a:ext cx="620268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b="1" spc="-100" dirty="0">
                <a:latin typeface="Times New Roman"/>
                <a:cs typeface="Times New Roman"/>
              </a:rPr>
              <a:t>ORTHOGONAL</a:t>
            </a:r>
            <a:r>
              <a:rPr sz="2500" b="1" spc="-409" dirty="0">
                <a:latin typeface="Times New Roman"/>
                <a:cs typeface="Times New Roman"/>
              </a:rPr>
              <a:t> </a:t>
            </a:r>
            <a:r>
              <a:rPr sz="2500" b="1" spc="-80" dirty="0">
                <a:latin typeface="Times New Roman"/>
                <a:cs typeface="Times New Roman"/>
              </a:rPr>
              <a:t>VIEWS</a:t>
            </a:r>
            <a:r>
              <a:rPr sz="2500" b="1" spc="-225" dirty="0">
                <a:latin typeface="Times New Roman"/>
                <a:cs typeface="Times New Roman"/>
              </a:rPr>
              <a:t> </a:t>
            </a:r>
            <a:r>
              <a:rPr sz="2500" b="1" spc="-55" dirty="0">
                <a:latin typeface="Times New Roman"/>
                <a:cs typeface="Times New Roman"/>
              </a:rPr>
              <a:t>OF</a:t>
            </a:r>
            <a:r>
              <a:rPr sz="2500" b="1" spc="-350" dirty="0">
                <a:latin typeface="Times New Roman"/>
                <a:cs typeface="Times New Roman"/>
              </a:rPr>
              <a:t> </a:t>
            </a:r>
            <a:r>
              <a:rPr sz="2500" b="1" spc="-65" dirty="0">
                <a:latin typeface="Times New Roman"/>
                <a:cs typeface="Times New Roman"/>
              </a:rPr>
              <a:t>THE</a:t>
            </a:r>
            <a:r>
              <a:rPr sz="2500" b="1" spc="-215" dirty="0">
                <a:latin typeface="Times New Roman"/>
                <a:cs typeface="Times New Roman"/>
              </a:rPr>
              <a:t> </a:t>
            </a:r>
            <a:r>
              <a:rPr sz="2500" b="1" spc="-120" dirty="0">
                <a:latin typeface="Times New Roman"/>
                <a:cs typeface="Times New Roman"/>
              </a:rPr>
              <a:t>SOFTWARE</a:t>
            </a:r>
            <a:endParaRPr sz="25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762000"/>
            <a:ext cx="7713345" cy="4710264"/>
          </a:xfrm>
          <a:prstGeom prst="rect">
            <a:avLst/>
          </a:prstGeom>
        </p:spPr>
        <p:txBody>
          <a:bodyPr vert="horz" wrap="square" lIns="0" tIns="80010" rIns="0" bIns="0" rtlCol="0">
            <a:spAutoFit/>
          </a:bodyPr>
          <a:lstStyle/>
          <a:p>
            <a:pPr marL="225425" indent="-213360">
              <a:lnSpc>
                <a:spcPct val="100000"/>
              </a:lnSpc>
              <a:spcBef>
                <a:spcPts val="630"/>
              </a:spcBef>
              <a:buClr>
                <a:srgbClr val="4F81BC"/>
              </a:buClr>
              <a:buSzPct val="79545"/>
              <a:buFont typeface="Wingdings"/>
              <a:buChar char=""/>
              <a:tabLst>
                <a:tab pos="226060" algn="l"/>
              </a:tabLst>
            </a:pPr>
            <a:r>
              <a:rPr sz="2800" spc="-55" dirty="0">
                <a:latin typeface="Times New Roman"/>
                <a:cs typeface="Times New Roman"/>
              </a:rPr>
              <a:t>Two</a:t>
            </a:r>
            <a:r>
              <a:rPr sz="2800" spc="-1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Approaches,</a:t>
            </a:r>
          </a:p>
          <a:p>
            <a:pPr marL="469900" lvl="1" indent="-183515">
              <a:lnSpc>
                <a:spcPct val="100000"/>
              </a:lnSpc>
              <a:spcBef>
                <a:spcPts val="490"/>
              </a:spcBef>
              <a:buClr>
                <a:srgbClr val="4F81BC"/>
              </a:buClr>
              <a:buSzPct val="85000"/>
              <a:buFont typeface="Wingdings"/>
              <a:buChar char=""/>
              <a:tabLst>
                <a:tab pos="470534" algn="l"/>
              </a:tabLst>
            </a:pPr>
            <a:r>
              <a:rPr sz="2800" b="1" spc="-15" dirty="0">
                <a:latin typeface="Times New Roman"/>
                <a:cs typeface="Times New Roman"/>
              </a:rPr>
              <a:t>Traditional</a:t>
            </a:r>
            <a:r>
              <a:rPr sz="2800" b="1" spc="-155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Approach</a:t>
            </a:r>
            <a:endParaRPr sz="2800" dirty="0">
              <a:latin typeface="Times New Roman"/>
              <a:cs typeface="Times New Roman"/>
            </a:endParaRPr>
          </a:p>
          <a:p>
            <a:pPr marL="469900" lvl="1" indent="-183515">
              <a:lnSpc>
                <a:spcPct val="100000"/>
              </a:lnSpc>
              <a:spcBef>
                <a:spcPts val="480"/>
              </a:spcBef>
              <a:buClr>
                <a:srgbClr val="4F81BC"/>
              </a:buClr>
              <a:buSzPct val="85000"/>
              <a:buFont typeface="Wingdings"/>
              <a:buChar char=""/>
              <a:tabLst>
                <a:tab pos="470534" algn="l"/>
              </a:tabLst>
            </a:pPr>
            <a:r>
              <a:rPr sz="2800" b="1" spc="-5" dirty="0">
                <a:latin typeface="Times New Roman"/>
                <a:cs typeface="Times New Roman"/>
              </a:rPr>
              <a:t>Objected-Oriented</a:t>
            </a:r>
            <a:r>
              <a:rPr sz="2800" b="1" spc="-155" dirty="0">
                <a:latin typeface="Times New Roman"/>
                <a:cs typeface="Times New Roman"/>
              </a:rPr>
              <a:t> </a:t>
            </a:r>
            <a:r>
              <a:rPr sz="2800" b="1" spc="-5" dirty="0" smtClean="0">
                <a:latin typeface="Times New Roman"/>
                <a:cs typeface="Times New Roman"/>
              </a:rPr>
              <a:t>Approach</a:t>
            </a:r>
            <a:endParaRPr sz="3600" dirty="0">
              <a:latin typeface="Times New Roman"/>
              <a:cs typeface="Times New Roman"/>
            </a:endParaRPr>
          </a:p>
          <a:p>
            <a:pPr marL="205740" indent="-193675">
              <a:lnSpc>
                <a:spcPct val="100000"/>
              </a:lnSpc>
              <a:spcBef>
                <a:spcPts val="5"/>
              </a:spcBef>
              <a:buClr>
                <a:srgbClr val="4F81BC"/>
              </a:buClr>
              <a:buSzPct val="80000"/>
              <a:buFont typeface="Wingdings"/>
              <a:buChar char=""/>
              <a:tabLst>
                <a:tab pos="206375" algn="l"/>
              </a:tabLst>
            </a:pPr>
            <a:r>
              <a:rPr sz="2800" b="1" u="heavy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TRADITIONAL</a:t>
            </a:r>
            <a:r>
              <a:rPr sz="2800" b="1" u="heavy" spc="-2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b="1" u="heavy" spc="5" dirty="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APPROACH</a:t>
            </a:r>
            <a:endParaRPr sz="3600" dirty="0">
              <a:latin typeface="Times New Roman"/>
              <a:cs typeface="Times New Roman"/>
            </a:endParaRPr>
          </a:p>
          <a:p>
            <a:pPr marL="469900" indent="-183515">
              <a:lnSpc>
                <a:spcPct val="100000"/>
              </a:lnSpc>
              <a:buClr>
                <a:srgbClr val="4F81BC"/>
              </a:buClr>
              <a:buSzPct val="85000"/>
              <a:buFont typeface="Arial"/>
              <a:buChar char="•"/>
              <a:tabLst>
                <a:tab pos="470534" algn="l"/>
              </a:tabLst>
            </a:pPr>
            <a:r>
              <a:rPr sz="2800" spc="-5" dirty="0">
                <a:latin typeface="Times New Roman"/>
                <a:cs typeface="Times New Roman"/>
              </a:rPr>
              <a:t>Collection </a:t>
            </a:r>
            <a:r>
              <a:rPr sz="2800" dirty="0">
                <a:latin typeface="Times New Roman"/>
                <a:cs typeface="Times New Roman"/>
              </a:rPr>
              <a:t>of </a:t>
            </a:r>
            <a:r>
              <a:rPr sz="2800" b="1" spc="-5" dirty="0">
                <a:latin typeface="Times New Roman"/>
                <a:cs typeface="Times New Roman"/>
              </a:rPr>
              <a:t>programs </a:t>
            </a:r>
            <a:r>
              <a:rPr sz="2800" b="1" dirty="0">
                <a:latin typeface="Times New Roman"/>
                <a:cs typeface="Times New Roman"/>
              </a:rPr>
              <a:t>or</a:t>
            </a:r>
            <a:r>
              <a:rPr sz="2800" b="1" spc="-105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functions.</a:t>
            </a:r>
            <a:endParaRPr sz="2800" dirty="0">
              <a:latin typeface="Times New Roman"/>
              <a:cs typeface="Times New Roman"/>
            </a:endParaRPr>
          </a:p>
          <a:p>
            <a:pPr marL="469900" indent="-183515">
              <a:lnSpc>
                <a:spcPct val="100000"/>
              </a:lnSpc>
              <a:spcBef>
                <a:spcPts val="480"/>
              </a:spcBef>
              <a:buClr>
                <a:srgbClr val="4F81BC"/>
              </a:buClr>
              <a:buSzPct val="85000"/>
              <a:buFont typeface="Arial"/>
              <a:buChar char="•"/>
              <a:tabLst>
                <a:tab pos="470534" algn="l"/>
              </a:tabLst>
            </a:pPr>
            <a:r>
              <a:rPr sz="2800" dirty="0">
                <a:latin typeface="Times New Roman"/>
                <a:cs typeface="Times New Roman"/>
              </a:rPr>
              <a:t>A system that is designed for </a:t>
            </a:r>
            <a:r>
              <a:rPr sz="2800" b="1" dirty="0">
                <a:latin typeface="Times New Roman"/>
                <a:cs typeface="Times New Roman"/>
              </a:rPr>
              <a:t>performing </a:t>
            </a:r>
            <a:r>
              <a:rPr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certain</a:t>
            </a:r>
            <a:r>
              <a:rPr sz="2800" b="1" spc="-285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actions</a:t>
            </a:r>
            <a:r>
              <a:rPr sz="2800" dirty="0">
                <a:latin typeface="Times New Roman"/>
                <a:cs typeface="Times New Roman"/>
              </a:rPr>
              <a:t>.</a:t>
            </a:r>
          </a:p>
          <a:p>
            <a:pPr marL="469900" indent="-183515">
              <a:lnSpc>
                <a:spcPct val="100000"/>
              </a:lnSpc>
              <a:spcBef>
                <a:spcPts val="480"/>
              </a:spcBef>
              <a:buClr>
                <a:srgbClr val="4F81BC"/>
              </a:buClr>
              <a:buSzPct val="85000"/>
              <a:buFont typeface="Arial"/>
              <a:buChar char="•"/>
              <a:tabLst>
                <a:tab pos="470534" algn="l"/>
              </a:tabLst>
            </a:pPr>
            <a:r>
              <a:rPr sz="2800" b="1" dirty="0">
                <a:latin typeface="Times New Roman"/>
                <a:cs typeface="Times New Roman"/>
              </a:rPr>
              <a:t>Algorithms + Data </a:t>
            </a:r>
            <a:r>
              <a:rPr sz="2800" b="1" spc="-5" dirty="0">
                <a:latin typeface="Times New Roman"/>
                <a:cs typeface="Times New Roman"/>
              </a:rPr>
              <a:t>Structures </a:t>
            </a:r>
            <a:r>
              <a:rPr sz="2800" b="1" dirty="0">
                <a:latin typeface="Times New Roman"/>
                <a:cs typeface="Times New Roman"/>
              </a:rPr>
              <a:t>=</a:t>
            </a:r>
            <a:r>
              <a:rPr sz="2800" b="1" spc="-120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Programs</a:t>
            </a:r>
            <a:r>
              <a:rPr sz="2800" spc="-5" dirty="0">
                <a:latin typeface="Times New Roman"/>
                <a:cs typeface="Times New Roman"/>
              </a:rPr>
              <a:t>.</a:t>
            </a:r>
            <a:endParaRPr sz="2800" dirty="0">
              <a:latin typeface="Times New Roman"/>
              <a:cs typeface="Times New Roman"/>
            </a:endParaRPr>
          </a:p>
          <a:p>
            <a:pPr marL="469900" indent="-183515">
              <a:lnSpc>
                <a:spcPct val="100000"/>
              </a:lnSpc>
              <a:spcBef>
                <a:spcPts val="484"/>
              </a:spcBef>
              <a:buClr>
                <a:srgbClr val="4F81BC"/>
              </a:buClr>
              <a:buSzPct val="85000"/>
              <a:buFont typeface="Arial"/>
              <a:buChar char="•"/>
              <a:tabLst>
                <a:tab pos="470534" algn="l"/>
              </a:tabLst>
            </a:pPr>
            <a:r>
              <a:rPr sz="2800" dirty="0">
                <a:latin typeface="Times New Roman"/>
                <a:cs typeface="Times New Roman"/>
              </a:rPr>
              <a:t>Software Development Models </a:t>
            </a:r>
            <a:r>
              <a:rPr sz="2800" spc="-10" dirty="0">
                <a:latin typeface="Times New Roman"/>
                <a:cs typeface="Times New Roman"/>
              </a:rPr>
              <a:t>(</a:t>
            </a:r>
            <a:r>
              <a:rPr sz="2800" b="1" spc="-10" dirty="0">
                <a:latin typeface="Times New Roman"/>
                <a:cs typeface="Times New Roman"/>
              </a:rPr>
              <a:t>Waterfall, </a:t>
            </a:r>
            <a:r>
              <a:rPr sz="2800" b="1" dirty="0">
                <a:latin typeface="Times New Roman"/>
                <a:cs typeface="Times New Roman"/>
              </a:rPr>
              <a:t>Spiral, </a:t>
            </a:r>
            <a:r>
              <a:rPr sz="2800" b="1" spc="-5" dirty="0">
                <a:latin typeface="Times New Roman"/>
                <a:cs typeface="Times New Roman"/>
              </a:rPr>
              <a:t>Incremental,</a:t>
            </a:r>
            <a:r>
              <a:rPr sz="2800" b="1" spc="-195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etc..)</a:t>
            </a:r>
            <a:endParaRPr sz="28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97737"/>
            <a:ext cx="7315200" cy="430887"/>
          </a:xfrm>
        </p:spPr>
        <p:txBody>
          <a:bodyPr/>
          <a:lstStyle/>
          <a:p>
            <a:r>
              <a:rPr lang="en-US" sz="2800" b="1" spc="-100" dirty="0" smtClean="0">
                <a:latin typeface="Times New Roman"/>
                <a:cs typeface="Times New Roman"/>
              </a:rPr>
              <a:t>ORTHOGONAL</a:t>
            </a:r>
            <a:r>
              <a:rPr lang="en-US" sz="2800" b="1" spc="-409" dirty="0" smtClean="0">
                <a:latin typeface="Times New Roman"/>
                <a:cs typeface="Times New Roman"/>
              </a:rPr>
              <a:t> </a:t>
            </a:r>
            <a:r>
              <a:rPr lang="en-US" sz="2800" b="1" spc="-80" dirty="0" smtClean="0">
                <a:latin typeface="Times New Roman"/>
                <a:cs typeface="Times New Roman"/>
              </a:rPr>
              <a:t>VIEWS</a:t>
            </a:r>
            <a:r>
              <a:rPr lang="en-US" sz="2800" b="1" spc="-225" dirty="0" smtClean="0">
                <a:latin typeface="Times New Roman"/>
                <a:cs typeface="Times New Roman"/>
              </a:rPr>
              <a:t> </a:t>
            </a:r>
            <a:r>
              <a:rPr lang="en-US" sz="2800" b="1" spc="-55" dirty="0" smtClean="0">
                <a:latin typeface="Times New Roman"/>
                <a:cs typeface="Times New Roman"/>
              </a:rPr>
              <a:t>OF</a:t>
            </a:r>
            <a:r>
              <a:rPr lang="en-US" sz="2800" b="1" spc="-350" dirty="0" smtClean="0">
                <a:latin typeface="Times New Roman"/>
                <a:cs typeface="Times New Roman"/>
              </a:rPr>
              <a:t> </a:t>
            </a:r>
            <a:r>
              <a:rPr lang="en-US" sz="2800" b="1" spc="-65" dirty="0" smtClean="0">
                <a:latin typeface="Times New Roman"/>
                <a:cs typeface="Times New Roman"/>
              </a:rPr>
              <a:t>THE</a:t>
            </a:r>
            <a:r>
              <a:rPr lang="en-US" sz="2800" b="1" spc="-215" dirty="0" smtClean="0">
                <a:latin typeface="Times New Roman"/>
                <a:cs typeface="Times New Roman"/>
              </a:rPr>
              <a:t> </a:t>
            </a:r>
            <a:r>
              <a:rPr lang="en-US" sz="2800" b="1" spc="-120" dirty="0" smtClean="0">
                <a:latin typeface="Times New Roman"/>
                <a:cs typeface="Times New Roman"/>
              </a:rPr>
              <a:t>SOFTWARE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 l="29605" t="25000" r="3947" b="39999"/>
          <a:stretch>
            <a:fillRect/>
          </a:stretch>
        </p:blipFill>
        <p:spPr bwMode="auto">
          <a:xfrm>
            <a:off x="495300" y="1295400"/>
            <a:ext cx="77343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577342"/>
            <a:ext cx="733742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b="1" spc="-100" dirty="0">
                <a:latin typeface="Times New Roman"/>
                <a:cs typeface="Times New Roman"/>
              </a:rPr>
              <a:t>Difference</a:t>
            </a:r>
            <a:r>
              <a:rPr sz="2800" b="1" spc="-225" dirty="0">
                <a:latin typeface="Times New Roman"/>
                <a:cs typeface="Times New Roman"/>
              </a:rPr>
              <a:t> </a:t>
            </a:r>
            <a:r>
              <a:rPr sz="2800" b="1" spc="-95" dirty="0">
                <a:latin typeface="Times New Roman"/>
                <a:cs typeface="Times New Roman"/>
              </a:rPr>
              <a:t>between</a:t>
            </a:r>
            <a:r>
              <a:rPr sz="2800" b="1" spc="-220" dirty="0">
                <a:latin typeface="Times New Roman"/>
                <a:cs typeface="Times New Roman"/>
              </a:rPr>
              <a:t> </a:t>
            </a:r>
            <a:r>
              <a:rPr sz="2800" b="1" spc="-110" dirty="0">
                <a:latin typeface="Times New Roman"/>
                <a:cs typeface="Times New Roman"/>
              </a:rPr>
              <a:t>Traditional</a:t>
            </a:r>
            <a:r>
              <a:rPr sz="2800" b="1" spc="-225" dirty="0">
                <a:latin typeface="Times New Roman"/>
                <a:cs typeface="Times New Roman"/>
              </a:rPr>
              <a:t> </a:t>
            </a:r>
            <a:r>
              <a:rPr sz="2800" b="1" spc="-65" dirty="0">
                <a:latin typeface="Times New Roman"/>
                <a:cs typeface="Times New Roman"/>
              </a:rPr>
              <a:t>and</a:t>
            </a:r>
            <a:r>
              <a:rPr sz="2800" b="1" spc="-200" dirty="0">
                <a:latin typeface="Times New Roman"/>
                <a:cs typeface="Times New Roman"/>
              </a:rPr>
              <a:t> </a:t>
            </a:r>
            <a:r>
              <a:rPr sz="2800" b="1" spc="-90" dirty="0">
                <a:latin typeface="Times New Roman"/>
                <a:cs typeface="Times New Roman"/>
              </a:rPr>
              <a:t>Object</a:t>
            </a:r>
            <a:r>
              <a:rPr sz="2800" b="1" spc="-210" dirty="0">
                <a:latin typeface="Times New Roman"/>
                <a:cs typeface="Times New Roman"/>
              </a:rPr>
              <a:t> </a:t>
            </a:r>
            <a:r>
              <a:rPr sz="2800" b="1" spc="-90" dirty="0">
                <a:latin typeface="Times New Roman"/>
                <a:cs typeface="Times New Roman"/>
              </a:rPr>
              <a:t>Oriented  </a:t>
            </a:r>
            <a:r>
              <a:rPr sz="2800" b="1" spc="-95" dirty="0">
                <a:latin typeface="Times New Roman"/>
                <a:cs typeface="Times New Roman"/>
              </a:rPr>
              <a:t>Approach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81000" y="1600200"/>
            <a:ext cx="8001000" cy="434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97737"/>
            <a:ext cx="7696200" cy="1846659"/>
          </a:xfrm>
        </p:spPr>
        <p:txBody>
          <a:bodyPr/>
          <a:lstStyle/>
          <a:p>
            <a:r>
              <a:rPr lang="en-US" b="1" dirty="0" smtClean="0"/>
              <a:t>Object-oriented Approach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371600"/>
            <a:ext cx="8458199" cy="4739759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Object Oriented Development is a </a:t>
            </a:r>
            <a:r>
              <a:rPr lang="en-US" sz="2800" b="1" dirty="0" smtClean="0">
                <a:solidFill>
                  <a:srgbClr val="FF0000"/>
                </a:solidFill>
              </a:rPr>
              <a:t>new way of thinking about software </a:t>
            </a:r>
            <a:r>
              <a:rPr lang="en-US" sz="2800" dirty="0" smtClean="0"/>
              <a:t>based on abstractions</a:t>
            </a:r>
            <a:br>
              <a:rPr lang="en-US" sz="2800" dirty="0" smtClean="0"/>
            </a:br>
            <a:r>
              <a:rPr lang="en-US" sz="2800" dirty="0" smtClean="0"/>
              <a:t>that exist in the </a:t>
            </a:r>
            <a:r>
              <a:rPr lang="en-US" sz="2800" b="1" dirty="0" smtClean="0">
                <a:solidFill>
                  <a:srgbClr val="FF0000"/>
                </a:solidFill>
              </a:rPr>
              <a:t>real world </a:t>
            </a:r>
            <a:r>
              <a:rPr lang="en-US" sz="2800" dirty="0" smtClean="0"/>
              <a:t>as well as in the program.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Object Oriented Development is a method of design encompassing the process of object-oriented decomposition and a notation for depicting logical and physical as well as static and dynamic models of the system under design.</a:t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97737"/>
            <a:ext cx="7391400" cy="492443"/>
          </a:xfrm>
        </p:spPr>
        <p:txBody>
          <a:bodyPr/>
          <a:lstStyle/>
          <a:p>
            <a:r>
              <a:rPr lang="en-US" sz="3200" b="1" spc="-110" dirty="0" smtClean="0">
                <a:latin typeface="Times New Roman"/>
                <a:cs typeface="Times New Roman"/>
              </a:rPr>
              <a:t>OBJECT-ORIENTED</a:t>
            </a:r>
            <a:r>
              <a:rPr lang="en-US" sz="3200" b="1" spc="-440" dirty="0" smtClean="0">
                <a:latin typeface="Times New Roman"/>
                <a:cs typeface="Times New Roman"/>
              </a:rPr>
              <a:t> </a:t>
            </a:r>
            <a:r>
              <a:rPr lang="en-US" sz="3200" b="1" spc="-90" dirty="0" smtClean="0">
                <a:latin typeface="Times New Roman"/>
                <a:cs typeface="Times New Roman"/>
              </a:rPr>
              <a:t>APPROACH …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5817" y="1371600"/>
            <a:ext cx="8063383" cy="3631763"/>
          </a:xfrm>
        </p:spPr>
        <p:txBody>
          <a:bodyPr/>
          <a:lstStyle/>
          <a:p>
            <a:r>
              <a:rPr lang="en-US" sz="2400" dirty="0" smtClean="0">
                <a:cs typeface="Times" charset="0"/>
              </a:rPr>
              <a:t>A</a:t>
            </a:r>
            <a:r>
              <a:rPr lang="en-GB" sz="2400" dirty="0" smtClean="0">
                <a:cs typeface="Times" charset="0"/>
              </a:rPr>
              <a:t>n approach to the solution of problems in which all computations are performed in the context of </a:t>
            </a:r>
            <a:r>
              <a:rPr lang="en-GB" sz="2400" b="1" dirty="0" smtClean="0">
                <a:solidFill>
                  <a:srgbClr val="FF0000"/>
                </a:solidFill>
                <a:cs typeface="Times" charset="0"/>
              </a:rPr>
              <a:t>objects</a:t>
            </a:r>
            <a:r>
              <a:rPr lang="en-GB" sz="2400" dirty="0" smtClean="0">
                <a:cs typeface="Times" charset="0"/>
              </a:rPr>
              <a:t>.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GB" sz="2400" dirty="0" smtClean="0">
                <a:cs typeface="Times" charset="0"/>
              </a:rPr>
              <a:t>The objects are </a:t>
            </a:r>
            <a:r>
              <a:rPr lang="en-GB" sz="2400" b="1" dirty="0" smtClean="0">
                <a:cs typeface="Times" charset="0"/>
              </a:rPr>
              <a:t>instances</a:t>
            </a:r>
            <a:r>
              <a:rPr lang="en-GB" sz="2400" dirty="0" smtClean="0">
                <a:cs typeface="Times" charset="0"/>
              </a:rPr>
              <a:t> of classes, which: </a:t>
            </a:r>
          </a:p>
          <a:p>
            <a:pPr lvl="2">
              <a:defRPr/>
            </a:pPr>
            <a:r>
              <a:rPr lang="en-GB" sz="2400" dirty="0" smtClean="0">
                <a:cs typeface="Times" charset="0"/>
              </a:rPr>
              <a:t>-are data abstractions</a:t>
            </a:r>
          </a:p>
          <a:p>
            <a:pPr lvl="2">
              <a:defRPr/>
            </a:pPr>
            <a:r>
              <a:rPr lang="en-GB" sz="2400" dirty="0" smtClean="0">
                <a:cs typeface="Times" charset="0"/>
              </a:rPr>
              <a:t>-contain procedural abstractions that operate on the objects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GB" sz="2400" dirty="0" smtClean="0">
                <a:cs typeface="Times" charset="0"/>
              </a:rPr>
              <a:t>A </a:t>
            </a:r>
            <a:r>
              <a:rPr lang="en-GB" sz="2400" b="1" dirty="0" smtClean="0">
                <a:cs typeface="Times" charset="0"/>
              </a:rPr>
              <a:t>running program</a:t>
            </a:r>
            <a:r>
              <a:rPr lang="en-GB" sz="2400" dirty="0" smtClean="0">
                <a:cs typeface="Times" charset="0"/>
              </a:rPr>
              <a:t> can be seen as a collection of </a:t>
            </a:r>
            <a:r>
              <a:rPr lang="en-GB" sz="2400" b="1" dirty="0" smtClean="0">
                <a:cs typeface="Times" charset="0"/>
              </a:rPr>
              <a:t>objects</a:t>
            </a:r>
            <a:r>
              <a:rPr lang="en-GB" sz="2400" dirty="0" smtClean="0">
                <a:cs typeface="Times" charset="0"/>
              </a:rPr>
              <a:t> collaborating to perform a given task</a:t>
            </a:r>
            <a:r>
              <a:rPr lang="en-US" sz="2400" dirty="0" smtClean="0"/>
              <a:t> </a:t>
            </a:r>
          </a:p>
          <a:p>
            <a:r>
              <a:rPr lang="en-GB" sz="2400" dirty="0" smtClean="0">
                <a:cs typeface="Times" charset="0"/>
              </a:rPr>
              <a:t>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61807" y="445719"/>
            <a:ext cx="83566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90" dirty="0">
                <a:solidFill>
                  <a:srgbClr val="1F487C"/>
                </a:solidFill>
                <a:latin typeface="Times New Roman"/>
                <a:cs typeface="Times New Roman"/>
              </a:rPr>
              <a:t>Continued…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167130"/>
            <a:ext cx="8024495" cy="407611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05740" indent="-193675">
              <a:lnSpc>
                <a:spcPct val="100000"/>
              </a:lnSpc>
              <a:spcBef>
                <a:spcPts val="105"/>
              </a:spcBef>
              <a:buClr>
                <a:srgbClr val="4F81BC"/>
              </a:buClr>
              <a:buSzPct val="80000"/>
              <a:buFont typeface="Wingdings"/>
              <a:buChar char=""/>
              <a:tabLst>
                <a:tab pos="206375" algn="l"/>
              </a:tabLst>
            </a:pPr>
            <a:r>
              <a:rPr sz="2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OBJECT ORIENTED</a:t>
            </a:r>
            <a:r>
              <a:rPr sz="2400" b="1" u="heavy" spc="-16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5" dirty="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APPROACH</a:t>
            </a:r>
            <a:endParaRPr sz="3200" dirty="0">
              <a:latin typeface="Times New Roman"/>
              <a:cs typeface="Times New Roman"/>
            </a:endParaRPr>
          </a:p>
          <a:p>
            <a:pPr marL="469900" lvl="1" indent="-183515">
              <a:lnSpc>
                <a:spcPct val="100000"/>
              </a:lnSpc>
              <a:buClr>
                <a:srgbClr val="4F81BC"/>
              </a:buClr>
              <a:buSzPct val="85000"/>
              <a:buFont typeface="Arial"/>
              <a:buChar char="•"/>
              <a:tabLst>
                <a:tab pos="470534" algn="l"/>
              </a:tabLst>
            </a:pPr>
            <a:r>
              <a:rPr sz="2400" dirty="0">
                <a:latin typeface="Times New Roman"/>
                <a:cs typeface="Times New Roman"/>
              </a:rPr>
              <a:t>OO development </a:t>
            </a:r>
            <a:r>
              <a:rPr sz="2400" spc="-5" dirty="0">
                <a:latin typeface="Times New Roman"/>
                <a:cs typeface="Times New Roman"/>
              </a:rPr>
              <a:t>offers </a:t>
            </a:r>
            <a:r>
              <a:rPr sz="2400" dirty="0">
                <a:latin typeface="Times New Roman"/>
                <a:cs typeface="Times New Roman"/>
              </a:rPr>
              <a:t>a </a:t>
            </a:r>
            <a:r>
              <a:rPr sz="2400" spc="-5" dirty="0">
                <a:latin typeface="Times New Roman"/>
                <a:cs typeface="Times New Roman"/>
              </a:rPr>
              <a:t>different model </a:t>
            </a:r>
            <a:r>
              <a:rPr sz="2400" dirty="0">
                <a:latin typeface="Times New Roman"/>
                <a:cs typeface="Times New Roman"/>
              </a:rPr>
              <a:t>from the traditional software</a:t>
            </a:r>
            <a:r>
              <a:rPr sz="2400" spc="275" dirty="0">
                <a:latin typeface="Times New Roman"/>
                <a:cs typeface="Times New Roman"/>
              </a:rPr>
              <a:t> </a:t>
            </a:r>
            <a:r>
              <a:rPr sz="2400" dirty="0" smtClean="0">
                <a:latin typeface="Wingdings"/>
                <a:cs typeface="Wingdings"/>
              </a:rPr>
              <a:t></a:t>
            </a:r>
            <a:r>
              <a:rPr sz="2400" b="1" dirty="0" smtClean="0">
                <a:latin typeface="Times New Roman"/>
                <a:cs typeface="Times New Roman"/>
              </a:rPr>
              <a:t>based </a:t>
            </a:r>
            <a:r>
              <a:rPr sz="2400" b="1" dirty="0">
                <a:latin typeface="Times New Roman"/>
                <a:cs typeface="Times New Roman"/>
              </a:rPr>
              <a:t>on functions and</a:t>
            </a:r>
            <a:r>
              <a:rPr sz="2400" b="1" spc="-90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procedures</a:t>
            </a:r>
            <a:r>
              <a:rPr sz="2400" b="1" spc="-10" dirty="0" smtClean="0">
                <a:latin typeface="Times New Roman"/>
                <a:cs typeface="Times New Roman"/>
              </a:rPr>
              <a:t>.</a:t>
            </a:r>
            <a:endParaRPr sz="3200" dirty="0">
              <a:latin typeface="Times New Roman"/>
              <a:cs typeface="Times New Roman"/>
            </a:endParaRPr>
          </a:p>
          <a:p>
            <a:pPr marL="469900" lvl="1" indent="-183515">
              <a:lnSpc>
                <a:spcPct val="100000"/>
              </a:lnSpc>
              <a:buClr>
                <a:srgbClr val="4F81BC"/>
              </a:buClr>
              <a:buSzPct val="85000"/>
              <a:buFont typeface="Arial"/>
              <a:buChar char="•"/>
              <a:tabLst>
                <a:tab pos="470534" algn="l"/>
              </a:tabLst>
            </a:pPr>
            <a:r>
              <a:rPr sz="2400" dirty="0">
                <a:latin typeface="Times New Roman"/>
                <a:cs typeface="Times New Roman"/>
              </a:rPr>
              <a:t>software is a </a:t>
            </a:r>
            <a:r>
              <a:rPr sz="2400" spc="-5" dirty="0">
                <a:latin typeface="Times New Roman"/>
                <a:cs typeface="Times New Roman"/>
              </a:rPr>
              <a:t>collection </a:t>
            </a:r>
            <a:r>
              <a:rPr sz="2400" dirty="0">
                <a:latin typeface="Times New Roman"/>
                <a:cs typeface="Times New Roman"/>
              </a:rPr>
              <a:t>of </a:t>
            </a:r>
            <a:r>
              <a:rPr sz="2400" b="1" spc="-5" dirty="0">
                <a:latin typeface="Times New Roman"/>
                <a:cs typeface="Times New Roman"/>
              </a:rPr>
              <a:t>discrete </a:t>
            </a:r>
            <a:r>
              <a:rPr sz="2400" b="1" dirty="0">
                <a:latin typeface="Times New Roman"/>
                <a:cs typeface="Times New Roman"/>
              </a:rPr>
              <a:t>object that encapsulate </a:t>
            </a:r>
            <a:r>
              <a:rPr sz="2400" b="1" spc="-5" dirty="0">
                <a:latin typeface="Times New Roman"/>
                <a:cs typeface="Times New Roman"/>
              </a:rPr>
              <a:t>their </a:t>
            </a:r>
            <a:r>
              <a:rPr sz="2400" b="1" dirty="0">
                <a:latin typeface="Times New Roman"/>
                <a:cs typeface="Times New Roman"/>
              </a:rPr>
              <a:t>data</a:t>
            </a:r>
            <a:r>
              <a:rPr sz="2400" b="1" spc="-215" dirty="0">
                <a:latin typeface="Times New Roman"/>
                <a:cs typeface="Times New Roman"/>
              </a:rPr>
              <a:t> </a:t>
            </a:r>
            <a:r>
              <a:rPr sz="2400" b="1" dirty="0" smtClean="0">
                <a:latin typeface="Times New Roman"/>
                <a:cs typeface="Times New Roman"/>
              </a:rPr>
              <a:t>as</a:t>
            </a:r>
            <a:r>
              <a:rPr lang="en-US" sz="2400" dirty="0" smtClean="0">
                <a:latin typeface="Times New Roman"/>
                <a:cs typeface="Times New Roman"/>
              </a:rPr>
              <a:t> </a:t>
            </a:r>
            <a:r>
              <a:rPr sz="2400" b="1" spc="-5" dirty="0" smtClean="0">
                <a:latin typeface="Times New Roman"/>
                <a:cs typeface="Times New Roman"/>
              </a:rPr>
              <a:t>well </a:t>
            </a:r>
            <a:r>
              <a:rPr sz="2400" b="1" dirty="0">
                <a:latin typeface="Times New Roman"/>
                <a:cs typeface="Times New Roman"/>
              </a:rPr>
              <a:t>as the</a:t>
            </a:r>
            <a:r>
              <a:rPr sz="2400" b="1" spc="-30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functionality</a:t>
            </a:r>
            <a:r>
              <a:rPr sz="2400" b="1" spc="-10" dirty="0" smtClean="0">
                <a:latin typeface="Times New Roman"/>
                <a:cs typeface="Times New Roman"/>
              </a:rPr>
              <a:t>.</a:t>
            </a:r>
            <a:endParaRPr sz="3200" dirty="0">
              <a:latin typeface="Times New Roman"/>
              <a:cs typeface="Times New Roman"/>
            </a:endParaRPr>
          </a:p>
          <a:p>
            <a:pPr marL="469900" lvl="1" indent="-183515">
              <a:lnSpc>
                <a:spcPct val="100000"/>
              </a:lnSpc>
              <a:spcBef>
                <a:spcPts val="5"/>
              </a:spcBef>
              <a:buClr>
                <a:srgbClr val="4F81BC"/>
              </a:buClr>
              <a:buSzPct val="85000"/>
              <a:buFont typeface="Arial"/>
              <a:buChar char="•"/>
              <a:tabLst>
                <a:tab pos="470534" algn="l"/>
              </a:tabLst>
            </a:pPr>
            <a:r>
              <a:rPr sz="2400" dirty="0">
                <a:latin typeface="Times New Roman"/>
                <a:cs typeface="Times New Roman"/>
              </a:rPr>
              <a:t>Each object has </a:t>
            </a:r>
            <a:r>
              <a:rPr sz="2400" b="1" dirty="0">
                <a:latin typeface="Times New Roman"/>
                <a:cs typeface="Times New Roman"/>
              </a:rPr>
              <a:t>attributes </a:t>
            </a:r>
            <a:r>
              <a:rPr sz="2400" b="1" spc="-5" dirty="0">
                <a:latin typeface="Times New Roman"/>
                <a:cs typeface="Times New Roman"/>
              </a:rPr>
              <a:t>(properties) </a:t>
            </a:r>
            <a:r>
              <a:rPr sz="2400" b="1" dirty="0">
                <a:latin typeface="Times New Roman"/>
                <a:cs typeface="Times New Roman"/>
              </a:rPr>
              <a:t>and method</a:t>
            </a:r>
            <a:r>
              <a:rPr sz="2400" b="1" spc="-16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(procedures</a:t>
            </a:r>
            <a:r>
              <a:rPr sz="2400" b="1" spc="-5" dirty="0" smtClean="0">
                <a:latin typeface="Times New Roman"/>
                <a:cs typeface="Times New Roman"/>
              </a:rPr>
              <a:t>).</a:t>
            </a:r>
            <a:endParaRPr sz="3200" dirty="0">
              <a:latin typeface="Times New Roman"/>
              <a:cs typeface="Times New Roman"/>
            </a:endParaRPr>
          </a:p>
          <a:p>
            <a:pPr marL="469900" lvl="1" indent="-183515">
              <a:lnSpc>
                <a:spcPct val="100000"/>
              </a:lnSpc>
              <a:buClr>
                <a:srgbClr val="4F81BC"/>
              </a:buClr>
              <a:buSzPct val="85000"/>
              <a:buFont typeface="Arial"/>
              <a:buChar char="•"/>
              <a:tabLst>
                <a:tab pos="470534" algn="l"/>
              </a:tabLst>
            </a:pPr>
            <a:r>
              <a:rPr sz="2400" dirty="0">
                <a:latin typeface="Times New Roman"/>
                <a:cs typeface="Times New Roman"/>
              </a:rPr>
              <a:t>software by building </a:t>
            </a:r>
            <a:r>
              <a:rPr sz="2400" spc="-5" dirty="0">
                <a:latin typeface="Times New Roman"/>
                <a:cs typeface="Times New Roman"/>
              </a:rPr>
              <a:t>self </a:t>
            </a:r>
            <a:r>
              <a:rPr sz="2400" dirty="0">
                <a:latin typeface="Times New Roman"/>
                <a:cs typeface="Times New Roman"/>
              </a:rPr>
              <a:t>contained modules or objects that can be</a:t>
            </a:r>
            <a:r>
              <a:rPr sz="2400" spc="-240" dirty="0">
                <a:latin typeface="Times New Roman"/>
                <a:cs typeface="Times New Roman"/>
              </a:rPr>
              <a:t> </a:t>
            </a:r>
            <a:r>
              <a:rPr sz="2400" spc="-5" dirty="0" smtClean="0">
                <a:latin typeface="Times New Roman"/>
                <a:cs typeface="Times New Roman"/>
              </a:rPr>
              <a:t>easily</a:t>
            </a:r>
            <a:r>
              <a:rPr lang="en-US" sz="2400" dirty="0" smtClean="0">
                <a:latin typeface="Times New Roman"/>
                <a:cs typeface="Times New Roman"/>
              </a:rPr>
              <a:t> </a:t>
            </a:r>
            <a:r>
              <a:rPr sz="24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REPLACED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, MODIFIED AND</a:t>
            </a:r>
            <a:r>
              <a:rPr sz="2400" b="1" spc="-1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REUSED</a:t>
            </a:r>
            <a:r>
              <a:rPr sz="24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.</a:t>
            </a:r>
            <a:endParaRPr sz="3200" dirty="0">
              <a:latin typeface="Times New Roman"/>
              <a:cs typeface="Times New Roman"/>
            </a:endParaRPr>
          </a:p>
          <a:p>
            <a:pPr marL="469900" lvl="1" indent="-183515">
              <a:lnSpc>
                <a:spcPct val="100000"/>
              </a:lnSpc>
              <a:buClr>
                <a:srgbClr val="4F81BC"/>
              </a:buClr>
              <a:buSzPct val="85000"/>
              <a:buFont typeface="Arial"/>
              <a:buChar char="•"/>
              <a:tabLst>
                <a:tab pos="470534" algn="l"/>
              </a:tabLst>
            </a:pPr>
            <a:r>
              <a:rPr sz="2400" dirty="0">
                <a:latin typeface="Times New Roman"/>
                <a:cs typeface="Times New Roman"/>
              </a:rPr>
              <a:t>Objects </a:t>
            </a:r>
            <a:r>
              <a:rPr sz="2400" b="1" spc="-5" dirty="0">
                <a:latin typeface="Times New Roman"/>
                <a:cs typeface="Times New Roman"/>
              </a:rPr>
              <a:t>grouped </a:t>
            </a:r>
            <a:r>
              <a:rPr sz="2400" b="1" dirty="0">
                <a:latin typeface="Times New Roman"/>
                <a:cs typeface="Times New Roman"/>
              </a:rPr>
              <a:t>in to classes and object </a:t>
            </a:r>
            <a:r>
              <a:rPr sz="2400" b="1" spc="-10" dirty="0">
                <a:latin typeface="Times New Roman"/>
                <a:cs typeface="Times New Roman"/>
              </a:rPr>
              <a:t>are </a:t>
            </a:r>
            <a:r>
              <a:rPr sz="2400" b="1" spc="-5" dirty="0">
                <a:latin typeface="Times New Roman"/>
                <a:cs typeface="Times New Roman"/>
              </a:rPr>
              <a:t>responsible </a:t>
            </a:r>
            <a:r>
              <a:rPr sz="2400" b="1" dirty="0">
                <a:latin typeface="Times New Roman"/>
                <a:cs typeface="Times New Roman"/>
              </a:rPr>
              <a:t>for</a:t>
            </a:r>
            <a:r>
              <a:rPr sz="2400" b="1" spc="-22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itself.</a:t>
            </a:r>
            <a:endParaRPr sz="2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97737"/>
            <a:ext cx="6858000" cy="492443"/>
          </a:xfrm>
        </p:spPr>
        <p:txBody>
          <a:bodyPr/>
          <a:lstStyle/>
          <a:p>
            <a:r>
              <a:rPr lang="en-US" sz="3200" b="1" dirty="0" smtClean="0"/>
              <a:t>Requirements for this Course</a:t>
            </a:r>
            <a:endParaRPr lang="en-US" sz="32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95400"/>
            <a:ext cx="8229599" cy="5663089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sz="2400" dirty="0" smtClean="0"/>
              <a:t>You may be </a:t>
            </a:r>
            <a:r>
              <a:rPr lang="en-US" sz="2400" b="1" dirty="0" smtClean="0">
                <a:solidFill>
                  <a:srgbClr val="FF0000"/>
                </a:solidFill>
              </a:rPr>
              <a:t>proficient in a programming language</a:t>
            </a:r>
            <a:r>
              <a:rPr lang="en-US" sz="2400" dirty="0" smtClean="0"/>
              <a:t>, but you have no </a:t>
            </a:r>
            <a:r>
              <a:rPr lang="en-US" sz="2400" b="1" dirty="0" smtClean="0">
                <a:solidFill>
                  <a:srgbClr val="FF0000"/>
                </a:solidFill>
              </a:rPr>
              <a:t>or limited experience in analysis or design of a system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 smtClean="0"/>
              <a:t>You want to learn more about the technical aspects of analysis and design of complex software systems</a:t>
            </a:r>
          </a:p>
          <a:p>
            <a:endParaRPr lang="en-US" sz="2400" dirty="0" smtClean="0"/>
          </a:p>
          <a:p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</a:rPr>
              <a:t>Objectives of the Course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 smtClean="0"/>
              <a:t>Appreciate Software Engineering:</a:t>
            </a:r>
          </a:p>
          <a:p>
            <a:pPr lvl="1"/>
            <a:r>
              <a:rPr lang="en-US" sz="2000" dirty="0" smtClean="0"/>
              <a:t>Build complex software systems in the context of frequent change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Understand how to </a:t>
            </a:r>
          </a:p>
          <a:p>
            <a:pPr lvl="1"/>
            <a:r>
              <a:rPr lang="en-US" sz="2000" dirty="0" smtClean="0"/>
              <a:t>produce a high quality software system within time</a:t>
            </a:r>
          </a:p>
          <a:p>
            <a:pPr lvl="1"/>
            <a:r>
              <a:rPr lang="en-US" sz="2000" dirty="0" smtClean="0"/>
              <a:t>while dealing with complexity and change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Acquire technical knowledge  (main emphasis)</a:t>
            </a:r>
            <a:endParaRPr lang="en-US" dirty="0" smtClean="0"/>
          </a:p>
          <a:p>
            <a:endParaRPr lang="en-US" sz="3200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sz="24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394461"/>
            <a:ext cx="73767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95" dirty="0">
                <a:latin typeface="Times New Roman"/>
                <a:cs typeface="Times New Roman"/>
              </a:rPr>
              <a:t>EXAMPLES</a:t>
            </a:r>
            <a:r>
              <a:rPr sz="2800" b="1" spc="-195" dirty="0">
                <a:latin typeface="Times New Roman"/>
                <a:cs typeface="Times New Roman"/>
              </a:rPr>
              <a:t> </a:t>
            </a:r>
            <a:r>
              <a:rPr sz="2800" b="1" spc="-60" dirty="0">
                <a:latin typeface="Times New Roman"/>
                <a:cs typeface="Times New Roman"/>
              </a:rPr>
              <a:t>OF</a:t>
            </a:r>
            <a:r>
              <a:rPr sz="2800" b="1" spc="-300" dirty="0">
                <a:latin typeface="Times New Roman"/>
                <a:cs typeface="Times New Roman"/>
              </a:rPr>
              <a:t> </a:t>
            </a:r>
            <a:r>
              <a:rPr sz="2800" b="1" spc="-90" dirty="0">
                <a:latin typeface="Times New Roman"/>
                <a:cs typeface="Times New Roman"/>
              </a:rPr>
              <a:t>OBJECT</a:t>
            </a:r>
            <a:r>
              <a:rPr sz="2800" b="1" spc="-265" dirty="0">
                <a:latin typeface="Times New Roman"/>
                <a:cs typeface="Times New Roman"/>
              </a:rPr>
              <a:t> </a:t>
            </a:r>
            <a:r>
              <a:rPr sz="2800" b="1" spc="-95" dirty="0">
                <a:latin typeface="Times New Roman"/>
                <a:cs typeface="Times New Roman"/>
              </a:rPr>
              <a:t>ORIENTED</a:t>
            </a:r>
            <a:r>
              <a:rPr sz="2800" b="1" spc="-200" dirty="0">
                <a:latin typeface="Times New Roman"/>
                <a:cs typeface="Times New Roman"/>
              </a:rPr>
              <a:t> </a:t>
            </a:r>
            <a:r>
              <a:rPr sz="2800" b="1" spc="-90" dirty="0">
                <a:latin typeface="Times New Roman"/>
                <a:cs typeface="Times New Roman"/>
              </a:rPr>
              <a:t>SYSTEMS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914400"/>
            <a:ext cx="7960359" cy="272061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24790" indent="-212725">
              <a:lnSpc>
                <a:spcPct val="100000"/>
              </a:lnSpc>
              <a:spcBef>
                <a:spcPts val="95"/>
              </a:spcBef>
              <a:buClr>
                <a:srgbClr val="4F81BC"/>
              </a:buClr>
              <a:buSzPct val="79545"/>
              <a:buFont typeface="Wingdings"/>
              <a:buChar char=""/>
              <a:tabLst>
                <a:tab pos="225425" algn="l"/>
              </a:tabLst>
            </a:pPr>
            <a:r>
              <a:rPr sz="2200" spc="-5" dirty="0">
                <a:latin typeface="Times New Roman"/>
                <a:cs typeface="Times New Roman"/>
              </a:rPr>
              <a:t>In OO </a:t>
            </a:r>
            <a:r>
              <a:rPr sz="2200" dirty="0">
                <a:latin typeface="Times New Roman"/>
                <a:cs typeface="Times New Roman"/>
              </a:rPr>
              <a:t>system </a:t>
            </a:r>
            <a:r>
              <a:rPr sz="2200" spc="-5" dirty="0">
                <a:latin typeface="Times New Roman"/>
                <a:cs typeface="Times New Roman"/>
              </a:rPr>
              <a:t>, </a:t>
            </a:r>
            <a:r>
              <a:rPr sz="2200" b="1" dirty="0">
                <a:latin typeface="Times New Roman"/>
                <a:cs typeface="Times New Roman"/>
              </a:rPr>
              <a:t>“everything is</a:t>
            </a:r>
            <a:r>
              <a:rPr sz="2200" b="1" spc="-20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object</a:t>
            </a:r>
            <a:r>
              <a:rPr sz="2200" b="1" dirty="0" smtClean="0">
                <a:latin typeface="Times New Roman"/>
                <a:cs typeface="Times New Roman"/>
              </a:rPr>
              <a:t>”.</a:t>
            </a:r>
            <a:endParaRPr sz="3200" dirty="0">
              <a:latin typeface="Times New Roman"/>
              <a:cs typeface="Times New Roman"/>
            </a:endParaRPr>
          </a:p>
          <a:p>
            <a:pPr marL="224790" indent="-212725">
              <a:lnSpc>
                <a:spcPct val="100000"/>
              </a:lnSpc>
              <a:buClr>
                <a:srgbClr val="4F81BC"/>
              </a:buClr>
              <a:buSzPct val="79545"/>
              <a:buFont typeface="Wingdings"/>
              <a:buChar char=""/>
              <a:tabLst>
                <a:tab pos="225425" algn="l"/>
              </a:tabLst>
            </a:pPr>
            <a:r>
              <a:rPr sz="2200" b="1" spc="-5" dirty="0">
                <a:latin typeface="Times New Roman"/>
                <a:cs typeface="Times New Roman"/>
              </a:rPr>
              <a:t>A spreadsheet cell, </a:t>
            </a:r>
            <a:r>
              <a:rPr sz="2200" b="1" dirty="0">
                <a:latin typeface="Times New Roman"/>
                <a:cs typeface="Times New Roman"/>
              </a:rPr>
              <a:t>bar </a:t>
            </a:r>
            <a:r>
              <a:rPr sz="2200" b="1" spc="-5" dirty="0">
                <a:latin typeface="Times New Roman"/>
                <a:cs typeface="Times New Roman"/>
              </a:rPr>
              <a:t>chart, title in </a:t>
            </a:r>
            <a:r>
              <a:rPr sz="2200" b="1" dirty="0">
                <a:latin typeface="Times New Roman"/>
                <a:cs typeface="Times New Roman"/>
              </a:rPr>
              <a:t>bar </a:t>
            </a:r>
            <a:r>
              <a:rPr sz="2200" b="1" spc="-5" dirty="0">
                <a:latin typeface="Times New Roman"/>
                <a:cs typeface="Times New Roman"/>
              </a:rPr>
              <a:t>chart,</a:t>
            </a:r>
            <a:r>
              <a:rPr sz="2200" b="1" spc="-90" dirty="0">
                <a:latin typeface="Times New Roman"/>
                <a:cs typeface="Times New Roman"/>
              </a:rPr>
              <a:t> </a:t>
            </a:r>
            <a:r>
              <a:rPr sz="2200" b="1" spc="-10" dirty="0">
                <a:latin typeface="Times New Roman"/>
                <a:cs typeface="Times New Roman"/>
              </a:rPr>
              <a:t>report</a:t>
            </a:r>
            <a:r>
              <a:rPr sz="2200" b="1" spc="-10" dirty="0" smtClean="0">
                <a:latin typeface="Times New Roman"/>
                <a:cs typeface="Times New Roman"/>
              </a:rPr>
              <a:t>,</a:t>
            </a:r>
            <a:endParaRPr sz="3200" dirty="0">
              <a:latin typeface="Times New Roman"/>
              <a:cs typeface="Times New Roman"/>
            </a:endParaRPr>
          </a:p>
          <a:p>
            <a:pPr marL="225425" indent="-213360">
              <a:lnSpc>
                <a:spcPct val="100000"/>
              </a:lnSpc>
              <a:buClr>
                <a:srgbClr val="4F81BC"/>
              </a:buClr>
              <a:buSzPct val="79545"/>
              <a:buFont typeface="Wingdings"/>
              <a:buChar char=""/>
              <a:tabLst>
                <a:tab pos="226060" algn="l"/>
              </a:tabLst>
            </a:pPr>
            <a:r>
              <a:rPr sz="2200" b="1" spc="-5" dirty="0">
                <a:latin typeface="Times New Roman"/>
                <a:cs typeface="Times New Roman"/>
              </a:rPr>
              <a:t>numbers, </a:t>
            </a:r>
            <a:r>
              <a:rPr sz="2200" b="1" dirty="0">
                <a:latin typeface="Times New Roman"/>
                <a:cs typeface="Times New Roman"/>
              </a:rPr>
              <a:t>arrays, </a:t>
            </a:r>
            <a:r>
              <a:rPr sz="2200" b="1" spc="-10" dirty="0">
                <a:latin typeface="Times New Roman"/>
                <a:cs typeface="Times New Roman"/>
              </a:rPr>
              <a:t>records, </a:t>
            </a:r>
            <a:r>
              <a:rPr sz="2200" b="1" dirty="0">
                <a:latin typeface="Times New Roman"/>
                <a:cs typeface="Times New Roman"/>
              </a:rPr>
              <a:t>fields, files,</a:t>
            </a:r>
            <a:r>
              <a:rPr sz="2200" b="1" spc="40" dirty="0">
                <a:latin typeface="Times New Roman"/>
                <a:cs typeface="Times New Roman"/>
              </a:rPr>
              <a:t> </a:t>
            </a:r>
            <a:r>
              <a:rPr sz="2200" b="1" spc="-5" dirty="0">
                <a:latin typeface="Times New Roman"/>
                <a:cs typeface="Times New Roman"/>
              </a:rPr>
              <a:t>forms,</a:t>
            </a:r>
            <a:endParaRPr sz="2200" dirty="0">
              <a:latin typeface="Times New Roman"/>
              <a:cs typeface="Times New Roman"/>
            </a:endParaRPr>
          </a:p>
          <a:p>
            <a:pPr marL="194945">
              <a:lnSpc>
                <a:spcPct val="100000"/>
              </a:lnSpc>
            </a:pPr>
            <a:r>
              <a:rPr sz="2200" b="1" dirty="0">
                <a:latin typeface="Times New Roman"/>
                <a:cs typeface="Times New Roman"/>
              </a:rPr>
              <a:t>an invoice,</a:t>
            </a:r>
            <a:r>
              <a:rPr sz="2200" b="1" spc="-5" dirty="0">
                <a:latin typeface="Times New Roman"/>
                <a:cs typeface="Times New Roman"/>
              </a:rPr>
              <a:t> etc</a:t>
            </a:r>
            <a:r>
              <a:rPr sz="2200" b="1" spc="-5" dirty="0" smtClean="0">
                <a:latin typeface="Times New Roman"/>
                <a:cs typeface="Times New Roman"/>
              </a:rPr>
              <a:t>.</a:t>
            </a:r>
            <a:endParaRPr sz="3200" dirty="0">
              <a:latin typeface="Times New Roman"/>
              <a:cs typeface="Times New Roman"/>
            </a:endParaRPr>
          </a:p>
          <a:p>
            <a:pPr marL="224790" indent="-212725">
              <a:lnSpc>
                <a:spcPct val="100000"/>
              </a:lnSpc>
              <a:spcBef>
                <a:spcPts val="5"/>
              </a:spcBef>
              <a:buClr>
                <a:srgbClr val="4F81BC"/>
              </a:buClr>
              <a:buSzPct val="79545"/>
              <a:buFont typeface="Wingdings"/>
              <a:buChar char=""/>
              <a:tabLst>
                <a:tab pos="225425" algn="l"/>
              </a:tabLst>
            </a:pPr>
            <a:r>
              <a:rPr sz="2200" b="1" spc="-5" dirty="0">
                <a:latin typeface="Times New Roman"/>
                <a:cs typeface="Times New Roman"/>
              </a:rPr>
              <a:t>A </a:t>
            </a:r>
            <a:r>
              <a:rPr sz="2200" b="1" dirty="0">
                <a:latin typeface="Times New Roman"/>
                <a:cs typeface="Times New Roman"/>
              </a:rPr>
              <a:t>window object </a:t>
            </a:r>
            <a:r>
              <a:rPr sz="2200" spc="-5" dirty="0">
                <a:latin typeface="Times New Roman"/>
                <a:cs typeface="Times New Roman"/>
              </a:rPr>
              <a:t>is responsible for things like </a:t>
            </a:r>
            <a:r>
              <a:rPr sz="2200" b="1" spc="-5" dirty="0">
                <a:latin typeface="Times New Roman"/>
                <a:cs typeface="Times New Roman"/>
              </a:rPr>
              <a:t>opening, sizing,</a:t>
            </a:r>
            <a:r>
              <a:rPr sz="2200" b="1" spc="-40" dirty="0">
                <a:latin typeface="Times New Roman"/>
                <a:cs typeface="Times New Roman"/>
              </a:rPr>
              <a:t> </a:t>
            </a:r>
            <a:r>
              <a:rPr sz="2200" b="1" spc="-5" dirty="0">
                <a:latin typeface="Times New Roman"/>
                <a:cs typeface="Times New Roman"/>
              </a:rPr>
              <a:t>and</a:t>
            </a:r>
            <a:endParaRPr sz="2200" dirty="0">
              <a:latin typeface="Times New Roman"/>
              <a:cs typeface="Times New Roman"/>
            </a:endParaRPr>
          </a:p>
          <a:p>
            <a:pPr marL="194945">
              <a:lnSpc>
                <a:spcPct val="100000"/>
              </a:lnSpc>
            </a:pPr>
            <a:r>
              <a:rPr sz="2200" b="1" spc="-5" dirty="0">
                <a:latin typeface="Times New Roman"/>
                <a:cs typeface="Times New Roman"/>
              </a:rPr>
              <a:t>closing </a:t>
            </a:r>
            <a:r>
              <a:rPr sz="2200" b="1" dirty="0">
                <a:latin typeface="Times New Roman"/>
                <a:cs typeface="Times New Roman"/>
              </a:rPr>
              <a:t>itself</a:t>
            </a:r>
            <a:r>
              <a:rPr sz="2200" b="1" dirty="0" smtClean="0">
                <a:latin typeface="Times New Roman"/>
                <a:cs typeface="Times New Roman"/>
              </a:rPr>
              <a:t>.</a:t>
            </a:r>
            <a:endParaRPr sz="3200" dirty="0">
              <a:latin typeface="Times New Roman"/>
              <a:cs typeface="Times New Roman"/>
            </a:endParaRPr>
          </a:p>
          <a:p>
            <a:pPr marL="194945" marR="165735" indent="-182880">
              <a:lnSpc>
                <a:spcPct val="100000"/>
              </a:lnSpc>
              <a:buClr>
                <a:srgbClr val="4F81BC"/>
              </a:buClr>
              <a:buSzPct val="79545"/>
              <a:buFont typeface="Wingdings"/>
              <a:buChar char=""/>
              <a:tabLst>
                <a:tab pos="225425" algn="l"/>
              </a:tabLst>
            </a:pPr>
            <a:r>
              <a:rPr sz="2200" spc="-5" dirty="0">
                <a:latin typeface="Times New Roman"/>
                <a:cs typeface="Times New Roman"/>
              </a:rPr>
              <a:t>A </a:t>
            </a:r>
            <a:r>
              <a:rPr sz="2200" b="1" spc="-5" dirty="0">
                <a:latin typeface="Times New Roman"/>
                <a:cs typeface="Times New Roman"/>
              </a:rPr>
              <a:t>chart object </a:t>
            </a:r>
            <a:r>
              <a:rPr sz="2200" spc="-5" dirty="0">
                <a:latin typeface="Times New Roman"/>
                <a:cs typeface="Times New Roman"/>
              </a:rPr>
              <a:t>is </a:t>
            </a:r>
            <a:r>
              <a:rPr sz="2200" dirty="0">
                <a:latin typeface="Times New Roman"/>
                <a:cs typeface="Times New Roman"/>
              </a:rPr>
              <a:t>responsible for things </a:t>
            </a:r>
            <a:r>
              <a:rPr sz="2200" spc="-5" dirty="0">
                <a:latin typeface="Times New Roman"/>
                <a:cs typeface="Times New Roman"/>
              </a:rPr>
              <a:t>like </a:t>
            </a:r>
            <a:r>
              <a:rPr sz="2200" b="1" spc="-5" dirty="0">
                <a:latin typeface="Times New Roman"/>
                <a:cs typeface="Times New Roman"/>
              </a:rPr>
              <a:t>maintaining data and  </a:t>
            </a:r>
            <a:r>
              <a:rPr sz="2200" b="1" dirty="0">
                <a:latin typeface="Times New Roman"/>
                <a:cs typeface="Times New Roman"/>
              </a:rPr>
              <a:t>labels even for drawing</a:t>
            </a:r>
            <a:r>
              <a:rPr sz="2200" b="1" spc="-45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itself.</a:t>
            </a:r>
            <a:endParaRPr sz="22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70052"/>
            <a:ext cx="609092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95" dirty="0">
                <a:latin typeface="Times New Roman"/>
                <a:cs typeface="Times New Roman"/>
              </a:rPr>
              <a:t>BENEFITS</a:t>
            </a:r>
            <a:r>
              <a:rPr sz="2800" b="1" spc="-215" dirty="0">
                <a:latin typeface="Times New Roman"/>
                <a:cs typeface="Times New Roman"/>
              </a:rPr>
              <a:t> </a:t>
            </a:r>
            <a:r>
              <a:rPr sz="2800" b="1" spc="-60" dirty="0">
                <a:latin typeface="Times New Roman"/>
                <a:cs typeface="Times New Roman"/>
              </a:rPr>
              <a:t>OF</a:t>
            </a:r>
            <a:r>
              <a:rPr sz="2800" b="1" spc="-305" dirty="0">
                <a:latin typeface="Times New Roman"/>
                <a:cs typeface="Times New Roman"/>
              </a:rPr>
              <a:t> </a:t>
            </a:r>
            <a:r>
              <a:rPr sz="2800" b="1" spc="-90" dirty="0">
                <a:latin typeface="Times New Roman"/>
                <a:cs typeface="Times New Roman"/>
              </a:rPr>
              <a:t>OBJECT</a:t>
            </a:r>
            <a:r>
              <a:rPr sz="2800" b="1" spc="-270" dirty="0">
                <a:latin typeface="Times New Roman"/>
                <a:cs typeface="Times New Roman"/>
              </a:rPr>
              <a:t> </a:t>
            </a:r>
            <a:r>
              <a:rPr sz="2800" b="1" spc="-135" dirty="0">
                <a:latin typeface="Times New Roman"/>
                <a:cs typeface="Times New Roman"/>
              </a:rPr>
              <a:t>ORIENTATION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295400"/>
            <a:ext cx="8052434" cy="32130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25425" indent="-213360">
              <a:lnSpc>
                <a:spcPct val="100000"/>
              </a:lnSpc>
              <a:spcBef>
                <a:spcPts val="95"/>
              </a:spcBef>
              <a:buClr>
                <a:srgbClr val="4F81BC"/>
              </a:buClr>
              <a:buSzPct val="79545"/>
              <a:buFont typeface="Wingdings"/>
              <a:buChar char=""/>
              <a:tabLst>
                <a:tab pos="226060" algn="l"/>
              </a:tabLst>
            </a:pPr>
            <a:r>
              <a:rPr sz="2200" b="1" dirty="0">
                <a:latin typeface="Times New Roman"/>
                <a:cs typeface="Times New Roman"/>
              </a:rPr>
              <a:t>Faster</a:t>
            </a:r>
            <a:r>
              <a:rPr sz="2200" b="1" spc="-45" dirty="0">
                <a:latin typeface="Times New Roman"/>
                <a:cs typeface="Times New Roman"/>
              </a:rPr>
              <a:t> </a:t>
            </a:r>
            <a:r>
              <a:rPr sz="2200" b="1" spc="-5" dirty="0" smtClean="0">
                <a:latin typeface="Times New Roman"/>
                <a:cs typeface="Times New Roman"/>
              </a:rPr>
              <a:t>development,</a:t>
            </a:r>
            <a:endParaRPr lang="en-US" sz="2200" dirty="0" smtClean="0">
              <a:latin typeface="Times New Roman"/>
              <a:cs typeface="Times New Roman"/>
            </a:endParaRPr>
          </a:p>
          <a:p>
            <a:pPr marL="225425" indent="-213360">
              <a:lnSpc>
                <a:spcPct val="100000"/>
              </a:lnSpc>
              <a:spcBef>
                <a:spcPts val="95"/>
              </a:spcBef>
              <a:buClr>
                <a:srgbClr val="4F81BC"/>
              </a:buClr>
              <a:buSzPct val="79545"/>
              <a:buFont typeface="Wingdings"/>
              <a:buChar char=""/>
              <a:tabLst>
                <a:tab pos="226060" algn="l"/>
              </a:tabLst>
            </a:pPr>
            <a:r>
              <a:rPr sz="2200" b="1" spc="-10" dirty="0" smtClean="0">
                <a:latin typeface="Times New Roman"/>
                <a:cs typeface="Times New Roman"/>
              </a:rPr>
              <a:t>Reusability,</a:t>
            </a:r>
            <a:endParaRPr lang="en-US" sz="2200" dirty="0" smtClean="0">
              <a:latin typeface="Times New Roman"/>
              <a:cs typeface="Times New Roman"/>
            </a:endParaRPr>
          </a:p>
          <a:p>
            <a:pPr marL="225425" indent="-213360">
              <a:lnSpc>
                <a:spcPct val="100000"/>
              </a:lnSpc>
              <a:spcBef>
                <a:spcPts val="95"/>
              </a:spcBef>
              <a:buClr>
                <a:srgbClr val="4F81BC"/>
              </a:buClr>
              <a:buSzPct val="79545"/>
              <a:buFont typeface="Wingdings"/>
              <a:buChar char=""/>
              <a:tabLst>
                <a:tab pos="226060" algn="l"/>
              </a:tabLst>
            </a:pPr>
            <a:r>
              <a:rPr sz="2200" b="1" spc="-10" dirty="0" smtClean="0">
                <a:latin typeface="Times New Roman"/>
                <a:cs typeface="Times New Roman"/>
              </a:rPr>
              <a:t>Increased</a:t>
            </a:r>
            <a:r>
              <a:rPr sz="2200" b="1" dirty="0" smtClean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quality</a:t>
            </a:r>
            <a:endParaRPr sz="2200" dirty="0">
              <a:latin typeface="Times New Roman"/>
              <a:cs typeface="Times New Roman"/>
            </a:endParaRPr>
          </a:p>
          <a:p>
            <a:pPr marL="194945" marR="1001394" indent="-182880">
              <a:lnSpc>
                <a:spcPct val="150000"/>
              </a:lnSpc>
              <a:spcBef>
                <a:spcPts val="530"/>
              </a:spcBef>
              <a:buClr>
                <a:srgbClr val="4F81BC"/>
              </a:buClr>
              <a:buSzPct val="79545"/>
              <a:buFont typeface="Wingdings"/>
              <a:buChar char=""/>
              <a:tabLst>
                <a:tab pos="225425" algn="l"/>
              </a:tabLst>
            </a:pPr>
            <a:r>
              <a:rPr sz="2200" spc="-5" dirty="0">
                <a:latin typeface="Times New Roman"/>
                <a:cs typeface="Times New Roman"/>
              </a:rPr>
              <a:t>modeling </a:t>
            </a:r>
            <a:r>
              <a:rPr sz="2200" dirty="0">
                <a:latin typeface="Times New Roman"/>
                <a:cs typeface="Times New Roman"/>
              </a:rPr>
              <a:t>the </a:t>
            </a:r>
            <a:r>
              <a:rPr sz="2200" b="1" spc="-15" dirty="0">
                <a:latin typeface="Times New Roman"/>
                <a:cs typeface="Times New Roman"/>
              </a:rPr>
              <a:t>real </a:t>
            </a:r>
            <a:r>
              <a:rPr sz="2200" b="1" spc="-5" dirty="0">
                <a:latin typeface="Times New Roman"/>
                <a:cs typeface="Times New Roman"/>
              </a:rPr>
              <a:t>world and </a:t>
            </a:r>
            <a:r>
              <a:rPr sz="2200" b="1" spc="-10" dirty="0">
                <a:latin typeface="Times New Roman"/>
                <a:cs typeface="Times New Roman"/>
              </a:rPr>
              <a:t>provides </a:t>
            </a:r>
            <a:r>
              <a:rPr sz="2200" b="1" spc="-5" dirty="0">
                <a:latin typeface="Times New Roman"/>
                <a:cs typeface="Times New Roman"/>
              </a:rPr>
              <a:t>us with the </a:t>
            </a:r>
            <a:r>
              <a:rPr sz="2200" b="1" spc="-10" dirty="0">
                <a:latin typeface="Times New Roman"/>
                <a:cs typeface="Times New Roman"/>
              </a:rPr>
              <a:t>stronger  </a:t>
            </a:r>
            <a:r>
              <a:rPr sz="2200" b="1" dirty="0">
                <a:latin typeface="Times New Roman"/>
                <a:cs typeface="Times New Roman"/>
              </a:rPr>
              <a:t>equivalence of </a:t>
            </a:r>
            <a:r>
              <a:rPr sz="2200" b="1" spc="-5" dirty="0">
                <a:latin typeface="Times New Roman"/>
                <a:cs typeface="Times New Roman"/>
              </a:rPr>
              <a:t>the </a:t>
            </a:r>
            <a:r>
              <a:rPr sz="2200" b="1" spc="-15" dirty="0">
                <a:latin typeface="Times New Roman"/>
                <a:cs typeface="Times New Roman"/>
              </a:rPr>
              <a:t>real </a:t>
            </a:r>
            <a:r>
              <a:rPr sz="2200" b="1" spc="-5" dirty="0">
                <a:latin typeface="Times New Roman"/>
                <a:cs typeface="Times New Roman"/>
              </a:rPr>
              <a:t>world‘s entities</a:t>
            </a:r>
            <a:r>
              <a:rPr sz="2200" b="1" spc="80" dirty="0">
                <a:latin typeface="Times New Roman"/>
                <a:cs typeface="Times New Roman"/>
              </a:rPr>
              <a:t> </a:t>
            </a:r>
            <a:r>
              <a:rPr sz="2200" b="1" spc="-10" dirty="0">
                <a:latin typeface="Times New Roman"/>
                <a:cs typeface="Times New Roman"/>
              </a:rPr>
              <a:t>(objects)</a:t>
            </a:r>
            <a:r>
              <a:rPr sz="2200" spc="-10" dirty="0">
                <a:latin typeface="Times New Roman"/>
                <a:cs typeface="Times New Roman"/>
              </a:rPr>
              <a:t>.</a:t>
            </a:r>
            <a:endParaRPr sz="2200" dirty="0">
              <a:latin typeface="Times New Roman"/>
              <a:cs typeface="Times New Roman"/>
            </a:endParaRPr>
          </a:p>
          <a:p>
            <a:pPr marL="194945" marR="5080" indent="-182880">
              <a:lnSpc>
                <a:spcPct val="150100"/>
              </a:lnSpc>
              <a:spcBef>
                <a:spcPts val="525"/>
              </a:spcBef>
              <a:buClr>
                <a:srgbClr val="4F81BC"/>
              </a:buClr>
              <a:buSzPct val="79545"/>
              <a:buFont typeface="Wingdings"/>
              <a:buChar char=""/>
              <a:tabLst>
                <a:tab pos="225425" algn="l"/>
              </a:tabLst>
            </a:pPr>
            <a:r>
              <a:rPr sz="2200" spc="-5" dirty="0">
                <a:latin typeface="Times New Roman"/>
                <a:cs typeface="Times New Roman"/>
              </a:rPr>
              <a:t>Raising </a:t>
            </a:r>
            <a:r>
              <a:rPr sz="2200" dirty="0">
                <a:latin typeface="Times New Roman"/>
                <a:cs typeface="Times New Roman"/>
              </a:rPr>
              <a:t>the level of </a:t>
            </a:r>
            <a:r>
              <a:rPr sz="2200" spc="-5" dirty="0">
                <a:latin typeface="Times New Roman"/>
                <a:cs typeface="Times New Roman"/>
              </a:rPr>
              <a:t>abstraction </a:t>
            </a:r>
            <a:r>
              <a:rPr sz="2200" dirty="0">
                <a:latin typeface="Times New Roman"/>
                <a:cs typeface="Times New Roman"/>
              </a:rPr>
              <a:t>to the point </a:t>
            </a:r>
            <a:r>
              <a:rPr sz="2200" spc="-5" dirty="0">
                <a:latin typeface="Times New Roman"/>
                <a:cs typeface="Times New Roman"/>
              </a:rPr>
              <a:t>where </a:t>
            </a:r>
            <a:r>
              <a:rPr sz="2200" b="1" spc="-5" dirty="0">
                <a:latin typeface="Times New Roman"/>
                <a:cs typeface="Times New Roman"/>
              </a:rPr>
              <a:t>application can </a:t>
            </a:r>
            <a:r>
              <a:rPr sz="2200" b="1" dirty="0">
                <a:latin typeface="Times New Roman"/>
                <a:cs typeface="Times New Roman"/>
              </a:rPr>
              <a:t>be  </a:t>
            </a:r>
            <a:r>
              <a:rPr sz="2200" b="1" spc="-5" dirty="0">
                <a:latin typeface="Times New Roman"/>
                <a:cs typeface="Times New Roman"/>
              </a:rPr>
              <a:t>implemented in the same terms </a:t>
            </a:r>
            <a:r>
              <a:rPr sz="2200" b="1" dirty="0">
                <a:latin typeface="Times New Roman"/>
                <a:cs typeface="Times New Roman"/>
              </a:rPr>
              <a:t>as </a:t>
            </a:r>
            <a:r>
              <a:rPr sz="2200" b="1" spc="-5" dirty="0">
                <a:latin typeface="Times New Roman"/>
                <a:cs typeface="Times New Roman"/>
              </a:rPr>
              <a:t>they </a:t>
            </a:r>
            <a:r>
              <a:rPr sz="2200" b="1" spc="-15" dirty="0">
                <a:latin typeface="Times New Roman"/>
                <a:cs typeface="Times New Roman"/>
              </a:rPr>
              <a:t>are</a:t>
            </a:r>
            <a:r>
              <a:rPr sz="2200" b="1" spc="135" dirty="0">
                <a:latin typeface="Times New Roman"/>
                <a:cs typeface="Times New Roman"/>
              </a:rPr>
              <a:t> </a:t>
            </a:r>
            <a:r>
              <a:rPr sz="2200" b="1" spc="-5" dirty="0">
                <a:latin typeface="Times New Roman"/>
                <a:cs typeface="Times New Roman"/>
              </a:rPr>
              <a:t>described.</a:t>
            </a:r>
            <a:endParaRPr sz="22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790702"/>
            <a:ext cx="47428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75" dirty="0">
                <a:latin typeface="Times New Roman"/>
                <a:cs typeface="Times New Roman"/>
              </a:rPr>
              <a:t>WHY </a:t>
            </a:r>
            <a:r>
              <a:rPr sz="2800" b="1" spc="-90" dirty="0">
                <a:latin typeface="Times New Roman"/>
                <a:cs typeface="Times New Roman"/>
              </a:rPr>
              <a:t>OBJECT</a:t>
            </a:r>
            <a:r>
              <a:rPr sz="2800" b="1" spc="-515" dirty="0">
                <a:latin typeface="Times New Roman"/>
                <a:cs typeface="Times New Roman"/>
              </a:rPr>
              <a:t> </a:t>
            </a:r>
            <a:r>
              <a:rPr sz="2800" b="1" spc="-135" dirty="0">
                <a:latin typeface="Times New Roman"/>
                <a:cs typeface="Times New Roman"/>
              </a:rPr>
              <a:t>ORIENTATION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24024"/>
            <a:ext cx="8014970" cy="297709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25425" indent="-213360">
              <a:lnSpc>
                <a:spcPct val="100000"/>
              </a:lnSpc>
              <a:spcBef>
                <a:spcPts val="95"/>
              </a:spcBef>
              <a:buClr>
                <a:srgbClr val="4F81BC"/>
              </a:buClr>
              <a:buSzPct val="79545"/>
              <a:buFont typeface="Wingdings"/>
              <a:buChar char=""/>
              <a:tabLst>
                <a:tab pos="226060" algn="l"/>
              </a:tabLst>
            </a:pPr>
            <a:r>
              <a:rPr sz="2200" spc="-5" dirty="0">
                <a:latin typeface="Times New Roman"/>
                <a:cs typeface="Times New Roman"/>
              </a:rPr>
              <a:t>OO Methods </a:t>
            </a:r>
            <a:r>
              <a:rPr sz="2200" dirty="0">
                <a:latin typeface="Times New Roman"/>
                <a:cs typeface="Times New Roman"/>
              </a:rPr>
              <a:t>enables to </a:t>
            </a:r>
            <a:r>
              <a:rPr sz="2200" spc="-5" dirty="0">
                <a:latin typeface="Times New Roman"/>
                <a:cs typeface="Times New Roman"/>
              </a:rPr>
              <a:t>develop </a:t>
            </a:r>
            <a:r>
              <a:rPr sz="2200" b="1" spc="-5" dirty="0">
                <a:latin typeface="Times New Roman"/>
                <a:cs typeface="Times New Roman"/>
              </a:rPr>
              <a:t>set of objects that work </a:t>
            </a:r>
            <a:r>
              <a:rPr sz="2200" dirty="0">
                <a:latin typeface="Times New Roman"/>
                <a:cs typeface="Times New Roman"/>
              </a:rPr>
              <a:t>together</a:t>
            </a:r>
            <a:r>
              <a:rPr sz="2200" spc="5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Wingdings"/>
                <a:cs typeface="Wingdings"/>
              </a:rPr>
              <a:t></a:t>
            </a:r>
            <a:endParaRPr sz="2200" dirty="0">
              <a:latin typeface="Wingdings"/>
              <a:cs typeface="Wingdings"/>
            </a:endParaRPr>
          </a:p>
          <a:p>
            <a:pPr marL="194945">
              <a:lnSpc>
                <a:spcPct val="100000"/>
              </a:lnSpc>
              <a:spcBef>
                <a:spcPts val="5"/>
              </a:spcBef>
            </a:pPr>
            <a:r>
              <a:rPr sz="2200" spc="-5" dirty="0">
                <a:latin typeface="Times New Roman"/>
                <a:cs typeface="Times New Roman"/>
              </a:rPr>
              <a:t>software </a:t>
            </a:r>
            <a:r>
              <a:rPr sz="2200" spc="-5" dirty="0">
                <a:latin typeface="Wingdings"/>
                <a:cs typeface="Wingdings"/>
              </a:rPr>
              <a:t></a:t>
            </a:r>
            <a:r>
              <a:rPr sz="2200" spc="-5" dirty="0">
                <a:latin typeface="Times New Roman"/>
                <a:cs typeface="Times New Roman"/>
              </a:rPr>
              <a:t> similar to traditional</a:t>
            </a:r>
            <a:r>
              <a:rPr sz="2200" spc="4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techniques</a:t>
            </a:r>
            <a:r>
              <a:rPr sz="2200" spc="-5" dirty="0" smtClean="0">
                <a:latin typeface="Times New Roman"/>
                <a:cs typeface="Times New Roman"/>
              </a:rPr>
              <a:t>.</a:t>
            </a:r>
            <a:endParaRPr sz="3200" dirty="0">
              <a:latin typeface="Times New Roman"/>
              <a:cs typeface="Times New Roman"/>
            </a:endParaRPr>
          </a:p>
          <a:p>
            <a:pPr marL="224790" indent="-212725">
              <a:lnSpc>
                <a:spcPct val="100000"/>
              </a:lnSpc>
              <a:buClr>
                <a:srgbClr val="4F81BC"/>
              </a:buClr>
              <a:buSzPct val="79545"/>
              <a:buFont typeface="Wingdings"/>
              <a:buChar char=""/>
              <a:tabLst>
                <a:tab pos="225425" algn="l"/>
              </a:tabLst>
            </a:pPr>
            <a:r>
              <a:rPr sz="2200" spc="-5" dirty="0">
                <a:latin typeface="Times New Roman"/>
                <a:cs typeface="Times New Roman"/>
              </a:rPr>
              <a:t>It </a:t>
            </a:r>
            <a:r>
              <a:rPr sz="2200" dirty="0">
                <a:latin typeface="Times New Roman"/>
                <a:cs typeface="Times New Roman"/>
              </a:rPr>
              <a:t>adapts</a:t>
            </a:r>
            <a:r>
              <a:rPr sz="2200" spc="5" dirty="0">
                <a:latin typeface="Times New Roman"/>
                <a:cs typeface="Times New Roman"/>
              </a:rPr>
              <a:t> </a:t>
            </a:r>
            <a:r>
              <a:rPr sz="2200" spc="-5" dirty="0" smtClean="0">
                <a:latin typeface="Times New Roman"/>
                <a:cs typeface="Times New Roman"/>
              </a:rPr>
              <a:t>to</a:t>
            </a:r>
            <a:endParaRPr sz="3200" dirty="0">
              <a:latin typeface="Times New Roman"/>
              <a:cs typeface="Times New Roman"/>
            </a:endParaRPr>
          </a:p>
          <a:p>
            <a:pPr marL="469900" lvl="1" indent="-183515">
              <a:lnSpc>
                <a:spcPct val="100000"/>
              </a:lnSpc>
              <a:buClr>
                <a:srgbClr val="4F81BC"/>
              </a:buClr>
              <a:buSzPct val="84090"/>
              <a:buFont typeface="Arial"/>
              <a:buChar char="•"/>
              <a:tabLst>
                <a:tab pos="470534" algn="l"/>
              </a:tabLst>
            </a:pPr>
            <a:r>
              <a:rPr sz="2200" b="1" spc="-5" dirty="0">
                <a:latin typeface="Times New Roman"/>
                <a:cs typeface="Times New Roman"/>
              </a:rPr>
              <a:t>Changing</a:t>
            </a:r>
            <a:r>
              <a:rPr sz="2200" b="1" spc="-10" dirty="0">
                <a:latin typeface="Times New Roman"/>
                <a:cs typeface="Times New Roman"/>
              </a:rPr>
              <a:t> requirements</a:t>
            </a:r>
            <a:endParaRPr sz="2200" dirty="0">
              <a:latin typeface="Times New Roman"/>
              <a:cs typeface="Times New Roman"/>
            </a:endParaRPr>
          </a:p>
          <a:p>
            <a:pPr marL="469900" lvl="1" indent="-183515">
              <a:lnSpc>
                <a:spcPct val="100000"/>
              </a:lnSpc>
              <a:spcBef>
                <a:spcPts val="530"/>
              </a:spcBef>
              <a:buClr>
                <a:srgbClr val="4F81BC"/>
              </a:buClr>
              <a:buSzPct val="84090"/>
              <a:buFont typeface="Arial"/>
              <a:buChar char="•"/>
              <a:tabLst>
                <a:tab pos="470534" algn="l"/>
              </a:tabLst>
            </a:pPr>
            <a:r>
              <a:rPr sz="2200" b="1" spc="-5" dirty="0">
                <a:latin typeface="Times New Roman"/>
                <a:cs typeface="Times New Roman"/>
              </a:rPr>
              <a:t>Easier to</a:t>
            </a:r>
            <a:r>
              <a:rPr sz="2200" b="1" spc="-50" dirty="0">
                <a:latin typeface="Times New Roman"/>
                <a:cs typeface="Times New Roman"/>
              </a:rPr>
              <a:t> </a:t>
            </a:r>
            <a:r>
              <a:rPr sz="2200" b="1" spc="-5" dirty="0">
                <a:latin typeface="Times New Roman"/>
                <a:cs typeface="Times New Roman"/>
              </a:rPr>
              <a:t>maintain</a:t>
            </a:r>
            <a:endParaRPr sz="2200" dirty="0">
              <a:latin typeface="Times New Roman"/>
              <a:cs typeface="Times New Roman"/>
            </a:endParaRPr>
          </a:p>
          <a:p>
            <a:pPr marL="469900" lvl="1" indent="-183515">
              <a:lnSpc>
                <a:spcPct val="100000"/>
              </a:lnSpc>
              <a:spcBef>
                <a:spcPts val="525"/>
              </a:spcBef>
              <a:buClr>
                <a:srgbClr val="4F81BC"/>
              </a:buClr>
              <a:buSzPct val="84090"/>
              <a:buFont typeface="Arial"/>
              <a:buChar char="•"/>
              <a:tabLst>
                <a:tab pos="470534" algn="l"/>
              </a:tabLst>
            </a:pPr>
            <a:r>
              <a:rPr sz="2200" b="1" spc="-15" dirty="0">
                <a:latin typeface="Times New Roman"/>
                <a:cs typeface="Times New Roman"/>
              </a:rPr>
              <a:t>More</a:t>
            </a:r>
            <a:r>
              <a:rPr sz="2200" b="1" spc="-10" dirty="0">
                <a:latin typeface="Times New Roman"/>
                <a:cs typeface="Times New Roman"/>
              </a:rPr>
              <a:t> robust</a:t>
            </a:r>
            <a:endParaRPr sz="2200" dirty="0">
              <a:latin typeface="Times New Roman"/>
              <a:cs typeface="Times New Roman"/>
            </a:endParaRPr>
          </a:p>
          <a:p>
            <a:pPr marL="469900" lvl="1" indent="-183515">
              <a:lnSpc>
                <a:spcPct val="100000"/>
              </a:lnSpc>
              <a:spcBef>
                <a:spcPts val="530"/>
              </a:spcBef>
              <a:buClr>
                <a:srgbClr val="4F81BC"/>
              </a:buClr>
              <a:buSzPct val="84090"/>
              <a:buFont typeface="Arial"/>
              <a:buChar char="•"/>
              <a:tabLst>
                <a:tab pos="470534" algn="l"/>
              </a:tabLst>
            </a:pPr>
            <a:r>
              <a:rPr sz="2200" b="1" spc="-10" dirty="0">
                <a:latin typeface="Times New Roman"/>
                <a:cs typeface="Times New Roman"/>
              </a:rPr>
              <a:t>Promote greater </a:t>
            </a:r>
            <a:r>
              <a:rPr sz="2200" b="1" spc="-5" dirty="0">
                <a:latin typeface="Times New Roman"/>
                <a:cs typeface="Times New Roman"/>
              </a:rPr>
              <a:t>design</a:t>
            </a:r>
            <a:endParaRPr sz="2200" dirty="0">
              <a:latin typeface="Times New Roman"/>
              <a:cs typeface="Times New Roman"/>
            </a:endParaRPr>
          </a:p>
          <a:p>
            <a:pPr marL="469900" lvl="1" indent="-183515">
              <a:lnSpc>
                <a:spcPct val="100000"/>
              </a:lnSpc>
              <a:spcBef>
                <a:spcPts val="530"/>
              </a:spcBef>
              <a:buClr>
                <a:srgbClr val="4F81BC"/>
              </a:buClr>
              <a:buSzPct val="84090"/>
              <a:buFont typeface="Arial"/>
              <a:buChar char="•"/>
              <a:tabLst>
                <a:tab pos="470534" algn="l"/>
              </a:tabLst>
            </a:pPr>
            <a:r>
              <a:rPr sz="2200" b="1" spc="-5" dirty="0">
                <a:latin typeface="Times New Roman"/>
                <a:cs typeface="Times New Roman"/>
              </a:rPr>
              <a:t>Code</a:t>
            </a:r>
            <a:r>
              <a:rPr sz="2200" b="1" spc="-10" dirty="0">
                <a:latin typeface="Times New Roman"/>
                <a:cs typeface="Times New Roman"/>
              </a:rPr>
              <a:t> reuse</a:t>
            </a:r>
            <a:endParaRPr sz="22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785607" y="469138"/>
            <a:ext cx="835025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90" dirty="0">
                <a:solidFill>
                  <a:srgbClr val="1F487C"/>
                </a:solidFill>
                <a:latin typeface="Times New Roman"/>
                <a:cs typeface="Times New Roman"/>
              </a:rPr>
              <a:t>Continued…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990600"/>
            <a:ext cx="7022465" cy="204350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25425" indent="-213360">
              <a:lnSpc>
                <a:spcPct val="100000"/>
              </a:lnSpc>
              <a:spcBef>
                <a:spcPts val="95"/>
              </a:spcBef>
              <a:buClr>
                <a:srgbClr val="4F81BC"/>
              </a:buClr>
              <a:buSzPct val="79545"/>
              <a:buFont typeface="Wingdings"/>
              <a:buChar char=""/>
              <a:tabLst>
                <a:tab pos="226060" algn="l"/>
              </a:tabLst>
            </a:pPr>
            <a:r>
              <a:rPr sz="2200" dirty="0" smtClean="0">
                <a:latin typeface="Times New Roman"/>
                <a:cs typeface="Times New Roman"/>
              </a:rPr>
              <a:t>Others</a:t>
            </a:r>
            <a:endParaRPr sz="3200" dirty="0">
              <a:latin typeface="Times New Roman"/>
              <a:cs typeface="Times New Roman"/>
            </a:endParaRPr>
          </a:p>
          <a:p>
            <a:pPr marL="469900" lvl="1" indent="-183515">
              <a:lnSpc>
                <a:spcPct val="100000"/>
              </a:lnSpc>
              <a:buClr>
                <a:srgbClr val="4F81BC"/>
              </a:buClr>
              <a:buSzPct val="84090"/>
              <a:buFont typeface="Arial"/>
              <a:buChar char="•"/>
              <a:tabLst>
                <a:tab pos="470534" algn="l"/>
              </a:tabLst>
            </a:pPr>
            <a:r>
              <a:rPr sz="2200" b="1" spc="-5" dirty="0">
                <a:latin typeface="Times New Roman"/>
                <a:cs typeface="Times New Roman"/>
              </a:rPr>
              <a:t>Higher level </a:t>
            </a:r>
            <a:r>
              <a:rPr sz="2200" b="1" dirty="0">
                <a:latin typeface="Times New Roman"/>
                <a:cs typeface="Times New Roman"/>
              </a:rPr>
              <a:t>of</a:t>
            </a:r>
            <a:r>
              <a:rPr sz="2200" b="1" spc="-30" dirty="0">
                <a:latin typeface="Times New Roman"/>
                <a:cs typeface="Times New Roman"/>
              </a:rPr>
              <a:t> </a:t>
            </a:r>
            <a:r>
              <a:rPr sz="2200" b="1" spc="-5" dirty="0" smtClean="0">
                <a:latin typeface="Times New Roman"/>
                <a:cs typeface="Times New Roman"/>
              </a:rPr>
              <a:t>abstraction</a:t>
            </a:r>
            <a:endParaRPr sz="3200" dirty="0">
              <a:latin typeface="Times New Roman"/>
              <a:cs typeface="Times New Roman"/>
            </a:endParaRPr>
          </a:p>
          <a:p>
            <a:pPr marL="469900" lvl="1" indent="-183515">
              <a:lnSpc>
                <a:spcPct val="100000"/>
              </a:lnSpc>
              <a:spcBef>
                <a:spcPts val="5"/>
              </a:spcBef>
              <a:buClr>
                <a:srgbClr val="4F81BC"/>
              </a:buClr>
              <a:buSzPct val="84090"/>
              <a:buFont typeface="Arial"/>
              <a:buChar char="•"/>
              <a:tabLst>
                <a:tab pos="470534" algn="l"/>
              </a:tabLst>
            </a:pPr>
            <a:r>
              <a:rPr sz="2200" b="1" spc="-5" dirty="0">
                <a:latin typeface="Times New Roman"/>
                <a:cs typeface="Times New Roman"/>
              </a:rPr>
              <a:t>Seamless transition among </a:t>
            </a:r>
            <a:r>
              <a:rPr sz="2200" b="1" spc="-10" dirty="0">
                <a:latin typeface="Times New Roman"/>
                <a:cs typeface="Times New Roman"/>
              </a:rPr>
              <a:t>different </a:t>
            </a:r>
            <a:r>
              <a:rPr sz="2200" b="1" spc="-5" dirty="0">
                <a:latin typeface="Times New Roman"/>
                <a:cs typeface="Times New Roman"/>
              </a:rPr>
              <a:t>phases of</a:t>
            </a:r>
            <a:r>
              <a:rPr sz="2200" b="1" spc="130" dirty="0">
                <a:latin typeface="Times New Roman"/>
                <a:cs typeface="Times New Roman"/>
              </a:rPr>
              <a:t> </a:t>
            </a:r>
            <a:r>
              <a:rPr sz="2200" b="1" spc="-10" dirty="0">
                <a:latin typeface="Times New Roman"/>
                <a:cs typeface="Times New Roman"/>
              </a:rPr>
              <a:t>software</a:t>
            </a:r>
            <a:endParaRPr sz="2200" dirty="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</a:pPr>
            <a:r>
              <a:rPr sz="2200" b="1" spc="-5" dirty="0">
                <a:latin typeface="Times New Roman"/>
                <a:cs typeface="Times New Roman"/>
              </a:rPr>
              <a:t>development</a:t>
            </a:r>
            <a:r>
              <a:rPr sz="2200" b="1" spc="-5" dirty="0" smtClean="0">
                <a:latin typeface="Times New Roman"/>
                <a:cs typeface="Times New Roman"/>
              </a:rPr>
              <a:t>.</a:t>
            </a:r>
            <a:endParaRPr sz="3200" dirty="0">
              <a:latin typeface="Times New Roman"/>
              <a:cs typeface="Times New Roman"/>
            </a:endParaRPr>
          </a:p>
          <a:p>
            <a:pPr marL="469900" lvl="1" indent="-183515">
              <a:lnSpc>
                <a:spcPct val="100000"/>
              </a:lnSpc>
              <a:buClr>
                <a:srgbClr val="4F81BC"/>
              </a:buClr>
              <a:buSzPct val="84090"/>
              <a:buFont typeface="Arial"/>
              <a:buChar char="•"/>
              <a:tabLst>
                <a:tab pos="470534" algn="l"/>
              </a:tabLst>
            </a:pPr>
            <a:r>
              <a:rPr sz="2200" b="1" spc="-5" dirty="0">
                <a:latin typeface="Times New Roman"/>
                <a:cs typeface="Times New Roman"/>
              </a:rPr>
              <a:t>Encouragement of </a:t>
            </a:r>
            <a:r>
              <a:rPr sz="2200" b="1" dirty="0">
                <a:latin typeface="Times New Roman"/>
                <a:cs typeface="Times New Roman"/>
              </a:rPr>
              <a:t>good </a:t>
            </a:r>
            <a:r>
              <a:rPr sz="2200" b="1" spc="-10" dirty="0">
                <a:latin typeface="Times New Roman"/>
                <a:cs typeface="Times New Roman"/>
              </a:rPr>
              <a:t>programming</a:t>
            </a:r>
            <a:r>
              <a:rPr sz="2200" b="1" spc="50" dirty="0">
                <a:latin typeface="Times New Roman"/>
                <a:cs typeface="Times New Roman"/>
              </a:rPr>
              <a:t> </a:t>
            </a:r>
            <a:r>
              <a:rPr sz="2200" b="1" spc="-5" dirty="0" smtClean="0">
                <a:latin typeface="Times New Roman"/>
                <a:cs typeface="Times New Roman"/>
              </a:rPr>
              <a:t>technique.</a:t>
            </a:r>
            <a:endParaRPr lang="en-US" sz="2200" dirty="0">
              <a:latin typeface="Times New Roman"/>
              <a:cs typeface="Times New Roman"/>
            </a:endParaRPr>
          </a:p>
          <a:p>
            <a:pPr marL="469900" lvl="1" indent="-183515">
              <a:lnSpc>
                <a:spcPct val="100000"/>
              </a:lnSpc>
              <a:buClr>
                <a:srgbClr val="4F81BC"/>
              </a:buClr>
              <a:buSzPct val="84090"/>
              <a:buFont typeface="Arial"/>
              <a:buChar char="•"/>
              <a:tabLst>
                <a:tab pos="470534" algn="l"/>
              </a:tabLst>
            </a:pPr>
            <a:r>
              <a:rPr sz="2200" b="1" spc="-10" dirty="0" smtClean="0">
                <a:latin typeface="Times New Roman"/>
                <a:cs typeface="Times New Roman"/>
              </a:rPr>
              <a:t>Promotion </a:t>
            </a:r>
            <a:r>
              <a:rPr sz="2200" b="1" spc="-5" dirty="0">
                <a:latin typeface="Times New Roman"/>
                <a:cs typeface="Times New Roman"/>
              </a:rPr>
              <a:t>of</a:t>
            </a:r>
            <a:r>
              <a:rPr sz="2200" b="1" spc="15" dirty="0">
                <a:latin typeface="Times New Roman"/>
                <a:cs typeface="Times New Roman"/>
              </a:rPr>
              <a:t> </a:t>
            </a:r>
            <a:r>
              <a:rPr sz="2200" b="1" spc="-15" dirty="0">
                <a:latin typeface="Times New Roman"/>
                <a:cs typeface="Times New Roman"/>
              </a:rPr>
              <a:t>reusability.</a:t>
            </a:r>
            <a:endParaRPr sz="22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97737"/>
            <a:ext cx="7772400" cy="492443"/>
          </a:xfrm>
        </p:spPr>
        <p:txBody>
          <a:bodyPr/>
          <a:lstStyle/>
          <a:p>
            <a:r>
              <a:rPr lang="en-US" sz="3200" b="1" spc="-80" dirty="0" smtClean="0">
                <a:latin typeface="Times New Roman"/>
                <a:cs typeface="Times New Roman"/>
              </a:rPr>
              <a:t>TRADITIONAL APPROACH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219200"/>
            <a:ext cx="8153401" cy="6894195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The traditional view of a computer program is that of a process that has been encoded in a form that can be executed on a computer.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This view originated from the fact that the first computers were developed mainly to automate a well-defined process (i.e., an algorithm) for numerical computation, and dates back to the first stored-program computers. 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Accordingly, the software creation process was seen as a translation from a description in some ‘natural’ language to </a:t>
            </a:r>
            <a:r>
              <a:rPr lang="en-US" sz="2800" b="1" dirty="0" smtClean="0">
                <a:solidFill>
                  <a:srgbClr val="FF0000"/>
                </a:solidFill>
              </a:rPr>
              <a:t>a sequence of operations that could be executed on a computer.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97737"/>
            <a:ext cx="7620000" cy="492443"/>
          </a:xfrm>
        </p:spPr>
        <p:txBody>
          <a:bodyPr/>
          <a:lstStyle/>
          <a:p>
            <a:r>
              <a:rPr lang="en-US" sz="3200" b="1" spc="-80" dirty="0" smtClean="0">
                <a:latin typeface="Times New Roman"/>
                <a:cs typeface="Times New Roman"/>
              </a:rPr>
              <a:t>TRADITIONAL APPROACH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95400"/>
            <a:ext cx="8153399" cy="5170646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The ‘</a:t>
            </a:r>
            <a:r>
              <a:rPr lang="en-US" sz="2800" b="1" dirty="0" smtClean="0">
                <a:solidFill>
                  <a:srgbClr val="FF0000"/>
                </a:solidFill>
              </a:rPr>
              <a:t>process-</a:t>
            </a:r>
            <a:r>
              <a:rPr lang="en-US" sz="2800" b="1" dirty="0" err="1" smtClean="0">
                <a:solidFill>
                  <a:srgbClr val="FF0000"/>
                </a:solidFill>
              </a:rPr>
              <a:t>centred</a:t>
            </a:r>
            <a:r>
              <a:rPr lang="en-US" sz="2800" dirty="0" smtClean="0">
                <a:solidFill>
                  <a:srgbClr val="FF0000"/>
                </a:solidFill>
              </a:rPr>
              <a:t>’</a:t>
            </a:r>
            <a:r>
              <a:rPr lang="en-US" sz="2800" dirty="0" smtClean="0"/>
              <a:t> approach used to software development is called </a:t>
            </a:r>
            <a:r>
              <a:rPr lang="en-US" sz="2800" b="1" dirty="0" smtClean="0">
                <a:solidFill>
                  <a:srgbClr val="FF0000"/>
                </a:solidFill>
              </a:rPr>
              <a:t>top-down </a:t>
            </a:r>
            <a:r>
              <a:rPr lang="en-US" sz="2800" dirty="0" smtClean="0"/>
              <a:t>functional decomposition. 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The first step in such a design was to </a:t>
            </a:r>
            <a:r>
              <a:rPr lang="en-US" sz="2800" dirty="0" err="1" smtClean="0"/>
              <a:t>recognise</a:t>
            </a:r>
            <a:r>
              <a:rPr lang="en-US" sz="2800" dirty="0" smtClean="0"/>
              <a:t> what the process had to deliver (in terms of input and output of the program), which was followed by decomposition of the process into functional modules. </a:t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97737"/>
            <a:ext cx="7391400" cy="492443"/>
          </a:xfrm>
        </p:spPr>
        <p:txBody>
          <a:bodyPr/>
          <a:lstStyle/>
          <a:p>
            <a:r>
              <a:rPr lang="en-US" sz="3200" b="1" spc="-80" dirty="0" smtClean="0">
                <a:latin typeface="Times New Roman"/>
                <a:cs typeface="Times New Roman"/>
              </a:rPr>
              <a:t>TRADITIONAL APPROACH….. 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219200"/>
            <a:ext cx="8381999" cy="5170646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sz="2800" dirty="0" smtClean="0"/>
              <a:t>As many would argue, this paradigm is still the best way to introduce the notion of programming to a </a:t>
            </a:r>
            <a:r>
              <a:rPr lang="en-US" sz="2800" b="1" dirty="0" smtClean="0">
                <a:solidFill>
                  <a:srgbClr val="FF0000"/>
                </a:solidFill>
              </a:rPr>
              <a:t>beginner</a:t>
            </a:r>
            <a:r>
              <a:rPr lang="en-US" sz="2800" dirty="0" smtClean="0"/>
              <a:t>, but as systems became more </a:t>
            </a:r>
            <a:r>
              <a:rPr lang="en-US" sz="2800" b="1" dirty="0" smtClean="0">
                <a:solidFill>
                  <a:srgbClr val="FF0000"/>
                </a:solidFill>
              </a:rPr>
              <a:t>complex</a:t>
            </a:r>
            <a:r>
              <a:rPr lang="en-US" sz="2800" dirty="0" smtClean="0"/>
              <a:t>, its effectiveness in developing solutions became suspect. 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This change of perspective on part of the software developers happened over a period of time and was fuelled by several factors including the high cost of development and the constant efforts to find uses for</a:t>
            </a:r>
            <a:br>
              <a:rPr lang="en-US" sz="2800" dirty="0" smtClean="0"/>
            </a:br>
            <a:r>
              <a:rPr lang="en-US" sz="2800" dirty="0" smtClean="0"/>
              <a:t>software in </a:t>
            </a:r>
            <a:r>
              <a:rPr lang="en-US" sz="2800" b="1" dirty="0" smtClean="0">
                <a:solidFill>
                  <a:srgbClr val="FF0000"/>
                </a:solidFill>
              </a:rPr>
              <a:t>new domains(OOSE)</a:t>
            </a:r>
            <a:r>
              <a:rPr lang="en-US" sz="2800" dirty="0" smtClean="0"/>
              <a:t>. </a:t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309118"/>
            <a:ext cx="6322060" cy="459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00" b="1" spc="-80" dirty="0" smtClean="0">
                <a:latin typeface="Times New Roman"/>
                <a:cs typeface="Times New Roman"/>
              </a:rPr>
              <a:t>TRADITIONAL</a:t>
            </a:r>
            <a:r>
              <a:rPr lang="en-US" sz="2900" b="1" spc="-80" dirty="0" smtClean="0">
                <a:latin typeface="Times New Roman"/>
                <a:cs typeface="Times New Roman"/>
              </a:rPr>
              <a:t> </a:t>
            </a:r>
            <a:r>
              <a:rPr sz="2900" b="1" spc="-80" dirty="0" smtClean="0">
                <a:latin typeface="Times New Roman"/>
                <a:cs typeface="Times New Roman"/>
              </a:rPr>
              <a:t>APPROACH</a:t>
            </a:r>
            <a:endParaRPr sz="29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014729"/>
            <a:ext cx="7797800" cy="272061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24790" indent="-212725">
              <a:lnSpc>
                <a:spcPct val="100000"/>
              </a:lnSpc>
              <a:spcBef>
                <a:spcPts val="95"/>
              </a:spcBef>
              <a:buClr>
                <a:srgbClr val="4F81BC"/>
              </a:buClr>
              <a:buSzPct val="79545"/>
              <a:buFont typeface="Wingdings"/>
              <a:buChar char=""/>
              <a:tabLst>
                <a:tab pos="225425" algn="l"/>
              </a:tabLst>
            </a:pPr>
            <a:r>
              <a:rPr sz="2200" dirty="0">
                <a:latin typeface="Times New Roman"/>
                <a:cs typeface="Times New Roman"/>
              </a:rPr>
              <a:t>The traditional approach to </a:t>
            </a:r>
            <a:r>
              <a:rPr sz="2200" spc="-5" dirty="0">
                <a:latin typeface="Times New Roman"/>
                <a:cs typeface="Times New Roman"/>
              </a:rPr>
              <a:t>software development </a:t>
            </a:r>
            <a:r>
              <a:rPr sz="2200" dirty="0">
                <a:latin typeface="Times New Roman"/>
                <a:cs typeface="Times New Roman"/>
              </a:rPr>
              <a:t>tends</a:t>
            </a:r>
            <a:r>
              <a:rPr sz="2200" spc="4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toward</a:t>
            </a:r>
            <a:endParaRPr sz="2200" dirty="0">
              <a:latin typeface="Times New Roman"/>
              <a:cs typeface="Times New Roman"/>
            </a:endParaRPr>
          </a:p>
          <a:p>
            <a:pPr marL="194945">
              <a:lnSpc>
                <a:spcPct val="100000"/>
              </a:lnSpc>
            </a:pPr>
            <a:r>
              <a:rPr sz="2200" b="1" spc="-5" dirty="0">
                <a:latin typeface="Times New Roman"/>
                <a:cs typeface="Times New Roman"/>
              </a:rPr>
              <a:t>writing a </a:t>
            </a:r>
            <a:r>
              <a:rPr sz="2200" b="1" dirty="0">
                <a:latin typeface="Times New Roman"/>
                <a:cs typeface="Times New Roman"/>
              </a:rPr>
              <a:t>lot of </a:t>
            </a:r>
            <a:r>
              <a:rPr sz="2200" b="1" spc="-5" dirty="0">
                <a:latin typeface="Times New Roman"/>
                <a:cs typeface="Times New Roman"/>
              </a:rPr>
              <a:t>code to </a:t>
            </a:r>
            <a:r>
              <a:rPr sz="2200" b="1" dirty="0">
                <a:latin typeface="Times New Roman"/>
                <a:cs typeface="Times New Roman"/>
              </a:rPr>
              <a:t>do all </a:t>
            </a:r>
            <a:r>
              <a:rPr sz="2200" b="1" spc="-5" dirty="0">
                <a:latin typeface="Times New Roman"/>
                <a:cs typeface="Times New Roman"/>
              </a:rPr>
              <a:t>the </a:t>
            </a:r>
            <a:r>
              <a:rPr sz="2200" b="1" dirty="0">
                <a:latin typeface="Times New Roman"/>
                <a:cs typeface="Times New Roman"/>
              </a:rPr>
              <a:t>things that have to be</a:t>
            </a:r>
            <a:r>
              <a:rPr sz="2200" b="1" spc="65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done</a:t>
            </a:r>
            <a:r>
              <a:rPr sz="2200" b="1" dirty="0" smtClean="0">
                <a:latin typeface="Times New Roman"/>
                <a:cs typeface="Times New Roman"/>
              </a:rPr>
              <a:t>.</a:t>
            </a:r>
            <a:endParaRPr sz="3200" dirty="0">
              <a:latin typeface="Times New Roman"/>
              <a:cs typeface="Times New Roman"/>
            </a:endParaRPr>
          </a:p>
          <a:p>
            <a:pPr marL="194945" marR="222885" indent="-182880">
              <a:lnSpc>
                <a:spcPct val="100000"/>
              </a:lnSpc>
              <a:buClr>
                <a:srgbClr val="4F81BC"/>
              </a:buClr>
              <a:buSzPct val="79545"/>
              <a:buFont typeface="Wingdings"/>
              <a:buChar char=""/>
              <a:tabLst>
                <a:tab pos="225425" algn="l"/>
              </a:tabLst>
            </a:pPr>
            <a:r>
              <a:rPr sz="2200" b="1" spc="-5" dirty="0">
                <a:latin typeface="Times New Roman"/>
                <a:cs typeface="Times New Roman"/>
              </a:rPr>
              <a:t>Algorithmic Centric </a:t>
            </a:r>
            <a:r>
              <a:rPr sz="2200" b="1" dirty="0">
                <a:latin typeface="Times New Roman"/>
                <a:cs typeface="Times New Roman"/>
              </a:rPr>
              <a:t>Methodology </a:t>
            </a:r>
            <a:r>
              <a:rPr sz="2200" spc="-5" dirty="0">
                <a:latin typeface="Times New Roman"/>
                <a:cs typeface="Times New Roman"/>
              </a:rPr>
              <a:t>– only the algorithm that can  accomplish </a:t>
            </a:r>
            <a:r>
              <a:rPr sz="2200" dirty="0">
                <a:latin typeface="Times New Roman"/>
                <a:cs typeface="Times New Roman"/>
              </a:rPr>
              <a:t>the</a:t>
            </a:r>
            <a:r>
              <a:rPr sz="2200" spc="1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task</a:t>
            </a:r>
            <a:r>
              <a:rPr sz="2200" dirty="0" smtClean="0">
                <a:latin typeface="Times New Roman"/>
                <a:cs typeface="Times New Roman"/>
              </a:rPr>
              <a:t>.</a:t>
            </a:r>
            <a:endParaRPr sz="3200" dirty="0">
              <a:latin typeface="Times New Roman"/>
              <a:cs typeface="Times New Roman"/>
            </a:endParaRPr>
          </a:p>
          <a:p>
            <a:pPr marL="194945" marR="712470" indent="-182880">
              <a:lnSpc>
                <a:spcPct val="100000"/>
              </a:lnSpc>
              <a:buClr>
                <a:srgbClr val="4F81BC"/>
              </a:buClr>
              <a:buSzPct val="79545"/>
              <a:buFont typeface="Wingdings"/>
              <a:buChar char=""/>
              <a:tabLst>
                <a:tab pos="225425" algn="l"/>
                <a:tab pos="3571240" algn="l"/>
              </a:tabLst>
            </a:pPr>
            <a:r>
              <a:rPr sz="2200" b="1" spc="-5" dirty="0">
                <a:latin typeface="Times New Roman"/>
                <a:cs typeface="Times New Roman"/>
              </a:rPr>
              <a:t>Data-Centric</a:t>
            </a:r>
            <a:r>
              <a:rPr sz="2200" b="1" spc="90" dirty="0">
                <a:latin typeface="Times New Roman"/>
                <a:cs typeface="Times New Roman"/>
              </a:rPr>
              <a:t> </a:t>
            </a:r>
            <a:r>
              <a:rPr sz="2200" b="1" spc="-5" dirty="0">
                <a:latin typeface="Times New Roman"/>
                <a:cs typeface="Times New Roman"/>
              </a:rPr>
              <a:t>Methodology	</a:t>
            </a:r>
            <a:r>
              <a:rPr sz="2200" spc="-5" dirty="0">
                <a:latin typeface="Times New Roman"/>
                <a:cs typeface="Times New Roman"/>
              </a:rPr>
              <a:t>- </a:t>
            </a:r>
            <a:r>
              <a:rPr sz="2200" dirty="0">
                <a:latin typeface="Times New Roman"/>
                <a:cs typeface="Times New Roman"/>
              </a:rPr>
              <a:t>think about the data </a:t>
            </a:r>
            <a:r>
              <a:rPr sz="2200" spc="-5" dirty="0">
                <a:latin typeface="Times New Roman"/>
                <a:cs typeface="Times New Roman"/>
              </a:rPr>
              <a:t>to </a:t>
            </a:r>
            <a:r>
              <a:rPr sz="2200" dirty="0">
                <a:latin typeface="Times New Roman"/>
                <a:cs typeface="Times New Roman"/>
              </a:rPr>
              <a:t>build</a:t>
            </a:r>
            <a:r>
              <a:rPr sz="2200" spc="-6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a  structure based </a:t>
            </a:r>
            <a:r>
              <a:rPr sz="2200" dirty="0">
                <a:latin typeface="Times New Roman"/>
                <a:cs typeface="Times New Roman"/>
              </a:rPr>
              <a:t>on the </a:t>
            </a:r>
            <a:r>
              <a:rPr sz="2200" dirty="0" smtClean="0">
                <a:latin typeface="Times New Roman"/>
                <a:cs typeface="Times New Roman"/>
              </a:rPr>
              <a:t>algorithm</a:t>
            </a:r>
            <a:endParaRPr sz="3200" dirty="0">
              <a:latin typeface="Times New Roman"/>
              <a:cs typeface="Times New Roman"/>
            </a:endParaRPr>
          </a:p>
          <a:p>
            <a:pPr marL="194945" marR="5080" indent="-182880">
              <a:lnSpc>
                <a:spcPct val="100000"/>
              </a:lnSpc>
              <a:spcBef>
                <a:spcPts val="5"/>
              </a:spcBef>
              <a:buClr>
                <a:srgbClr val="4F81BC"/>
              </a:buClr>
              <a:buSzPct val="79545"/>
              <a:buFont typeface="Wingdings"/>
              <a:buChar char=""/>
              <a:tabLst>
                <a:tab pos="225425" algn="l"/>
              </a:tabLst>
            </a:pPr>
            <a:r>
              <a:rPr sz="2200" spc="-75" dirty="0">
                <a:latin typeface="Times New Roman"/>
                <a:cs typeface="Times New Roman"/>
              </a:rPr>
              <a:t>You </a:t>
            </a:r>
            <a:r>
              <a:rPr sz="2200" spc="-5" dirty="0">
                <a:latin typeface="Times New Roman"/>
                <a:cs typeface="Times New Roman"/>
              </a:rPr>
              <a:t>are </a:t>
            </a:r>
            <a:r>
              <a:rPr sz="2200" dirty="0">
                <a:latin typeface="Times New Roman"/>
                <a:cs typeface="Times New Roman"/>
              </a:rPr>
              <a:t>the only active entity </a:t>
            </a:r>
            <a:r>
              <a:rPr sz="2200" spc="-5" dirty="0">
                <a:latin typeface="Times New Roman"/>
                <a:cs typeface="Times New Roman"/>
              </a:rPr>
              <a:t>and </a:t>
            </a:r>
            <a:r>
              <a:rPr sz="2200" dirty="0">
                <a:latin typeface="Times New Roman"/>
                <a:cs typeface="Times New Roman"/>
              </a:rPr>
              <a:t>the </a:t>
            </a:r>
            <a:r>
              <a:rPr sz="2200" b="1" spc="-5" dirty="0">
                <a:latin typeface="Times New Roman"/>
                <a:cs typeface="Times New Roman"/>
              </a:rPr>
              <a:t>code is just basically a lot </a:t>
            </a:r>
            <a:r>
              <a:rPr sz="2200" b="1" dirty="0">
                <a:latin typeface="Times New Roman"/>
                <a:cs typeface="Times New Roman"/>
              </a:rPr>
              <a:t>of  </a:t>
            </a:r>
            <a:r>
              <a:rPr sz="2200" b="1" spc="-5" dirty="0">
                <a:latin typeface="Times New Roman"/>
                <a:cs typeface="Times New Roman"/>
              </a:rPr>
              <a:t>building</a:t>
            </a:r>
            <a:r>
              <a:rPr sz="2200" b="1" spc="5" dirty="0">
                <a:latin typeface="Times New Roman"/>
                <a:cs typeface="Times New Roman"/>
              </a:rPr>
              <a:t> </a:t>
            </a:r>
            <a:r>
              <a:rPr sz="2200" b="1" spc="-5" dirty="0">
                <a:latin typeface="Times New Roman"/>
                <a:cs typeface="Times New Roman"/>
              </a:rPr>
              <a:t>materials.</a:t>
            </a:r>
            <a:endParaRPr sz="22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365760"/>
          </a:xfrm>
          <a:custGeom>
            <a:avLst/>
            <a:gdLst/>
            <a:ahLst/>
            <a:cxnLst/>
            <a:rect l="l" t="t" r="r" b="b"/>
            <a:pathLst>
              <a:path w="9144000" h="365760">
                <a:moveTo>
                  <a:pt x="9144000" y="0"/>
                </a:moveTo>
                <a:lnTo>
                  <a:pt x="0" y="0"/>
                </a:lnTo>
                <a:lnTo>
                  <a:pt x="0" y="365760"/>
                </a:lnTo>
                <a:lnTo>
                  <a:pt x="9144000" y="365760"/>
                </a:lnTo>
                <a:lnTo>
                  <a:pt x="9144000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905380" y="3708272"/>
            <a:ext cx="595820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90" dirty="0">
                <a:solidFill>
                  <a:srgbClr val="1F487C"/>
                </a:solidFill>
                <a:latin typeface="Arial"/>
                <a:cs typeface="Arial"/>
              </a:rPr>
              <a:t>OBJECTS </a:t>
            </a:r>
            <a:r>
              <a:rPr sz="4000" b="1" spc="-75" dirty="0">
                <a:solidFill>
                  <a:srgbClr val="1F487C"/>
                </a:solidFill>
                <a:latin typeface="Arial"/>
                <a:cs typeface="Arial"/>
              </a:rPr>
              <a:t>AND</a:t>
            </a:r>
            <a:r>
              <a:rPr sz="4000" b="1" spc="-51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4000" b="1" spc="-90" dirty="0">
                <a:solidFill>
                  <a:srgbClr val="1F487C"/>
                </a:solidFill>
                <a:latin typeface="Arial"/>
                <a:cs typeface="Arial"/>
              </a:rPr>
              <a:t>CLASSES</a:t>
            </a:r>
            <a:endParaRPr sz="4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72078" y="697737"/>
            <a:ext cx="181419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90" dirty="0">
                <a:latin typeface="Arial"/>
                <a:cs typeface="Arial"/>
              </a:rPr>
              <a:t>Objects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25549"/>
            <a:ext cx="7871459" cy="39039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4945" marR="5080" indent="-182880">
              <a:lnSpc>
                <a:spcPct val="100000"/>
              </a:lnSpc>
              <a:spcBef>
                <a:spcPts val="100"/>
              </a:spcBef>
              <a:buClr>
                <a:srgbClr val="4F81BC"/>
              </a:buClr>
              <a:buSzPct val="85416"/>
              <a:buChar char="•"/>
              <a:tabLst>
                <a:tab pos="195580" algn="l"/>
              </a:tabLst>
            </a:pPr>
            <a:r>
              <a:rPr sz="2400" dirty="0">
                <a:latin typeface="Arial"/>
                <a:cs typeface="Arial"/>
              </a:rPr>
              <a:t>The concepts of objects and classes are intrinsically  </a:t>
            </a:r>
            <a:r>
              <a:rPr sz="2400" spc="-5" dirty="0">
                <a:latin typeface="Arial"/>
                <a:cs typeface="Arial"/>
              </a:rPr>
              <a:t>linked with each other and </a:t>
            </a:r>
            <a:r>
              <a:rPr sz="2400" dirty="0">
                <a:latin typeface="Arial"/>
                <a:cs typeface="Arial"/>
              </a:rPr>
              <a:t>form </a:t>
            </a:r>
            <a:r>
              <a:rPr sz="2400" spc="-5" dirty="0">
                <a:latin typeface="Arial"/>
                <a:cs typeface="Arial"/>
              </a:rPr>
              <a:t>the foundation </a:t>
            </a:r>
            <a:r>
              <a:rPr sz="2400" dirty="0">
                <a:latin typeface="Arial"/>
                <a:cs typeface="Arial"/>
              </a:rPr>
              <a:t>of object–  oriented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paradigm.</a:t>
            </a:r>
            <a:endParaRPr sz="2400" dirty="0">
              <a:latin typeface="Arial"/>
              <a:cs typeface="Arial"/>
            </a:endParaRPr>
          </a:p>
          <a:p>
            <a:pPr marL="194945" marR="653415" indent="-182880">
              <a:lnSpc>
                <a:spcPct val="100000"/>
              </a:lnSpc>
              <a:spcBef>
                <a:spcPts val="580"/>
              </a:spcBef>
              <a:buClr>
                <a:srgbClr val="4F81BC"/>
              </a:buClr>
              <a:buSzPct val="85416"/>
              <a:buChar char="•"/>
              <a:tabLst>
                <a:tab pos="195580" algn="l"/>
              </a:tabLst>
            </a:pPr>
            <a:r>
              <a:rPr sz="2400" dirty="0">
                <a:latin typeface="Arial"/>
                <a:cs typeface="Arial"/>
              </a:rPr>
              <a:t>Identity that </a:t>
            </a:r>
            <a:r>
              <a:rPr sz="2400" spc="-5" dirty="0">
                <a:latin typeface="Arial"/>
                <a:cs typeface="Arial"/>
              </a:rPr>
              <a:t>distinguishes </a:t>
            </a:r>
            <a:r>
              <a:rPr sz="2400" dirty="0">
                <a:latin typeface="Arial"/>
                <a:cs typeface="Arial"/>
              </a:rPr>
              <a:t>it from </a:t>
            </a:r>
            <a:r>
              <a:rPr sz="2400" spc="-5" dirty="0">
                <a:latin typeface="Arial"/>
                <a:cs typeface="Arial"/>
              </a:rPr>
              <a:t>other objects in </a:t>
            </a:r>
            <a:r>
              <a:rPr sz="2400" dirty="0">
                <a:latin typeface="Arial"/>
                <a:cs typeface="Arial"/>
              </a:rPr>
              <a:t>the  system.</a:t>
            </a:r>
          </a:p>
          <a:p>
            <a:pPr marL="194945" marR="165735" indent="-182880">
              <a:lnSpc>
                <a:spcPct val="100000"/>
              </a:lnSpc>
              <a:spcBef>
                <a:spcPts val="580"/>
              </a:spcBef>
              <a:buClr>
                <a:srgbClr val="4F81BC"/>
              </a:buClr>
              <a:buSzPct val="85416"/>
              <a:buChar char="•"/>
              <a:tabLst>
                <a:tab pos="195580" algn="l"/>
              </a:tabLst>
            </a:pPr>
            <a:r>
              <a:rPr sz="2400" dirty="0">
                <a:latin typeface="Arial"/>
                <a:cs typeface="Arial"/>
              </a:rPr>
              <a:t>State that determines </a:t>
            </a:r>
            <a:r>
              <a:rPr sz="2400" spc="-5" dirty="0">
                <a:latin typeface="Arial"/>
                <a:cs typeface="Arial"/>
              </a:rPr>
              <a:t>the </a:t>
            </a:r>
            <a:r>
              <a:rPr sz="2400" dirty="0">
                <a:latin typeface="Arial"/>
                <a:cs typeface="Arial"/>
              </a:rPr>
              <a:t>characteristic </a:t>
            </a:r>
            <a:r>
              <a:rPr sz="2400" spc="-5" dirty="0">
                <a:latin typeface="Arial"/>
                <a:cs typeface="Arial"/>
              </a:rPr>
              <a:t>properties </a:t>
            </a:r>
            <a:r>
              <a:rPr sz="2400" dirty="0">
                <a:latin typeface="Arial"/>
                <a:cs typeface="Arial"/>
              </a:rPr>
              <a:t>of </a:t>
            </a:r>
            <a:r>
              <a:rPr sz="2400" spc="-5" dirty="0">
                <a:latin typeface="Arial"/>
                <a:cs typeface="Arial"/>
              </a:rPr>
              <a:t>an  </a:t>
            </a:r>
            <a:r>
              <a:rPr sz="2400" dirty="0">
                <a:latin typeface="Arial"/>
                <a:cs typeface="Arial"/>
              </a:rPr>
              <a:t>object </a:t>
            </a:r>
            <a:r>
              <a:rPr sz="2400" spc="-5" dirty="0">
                <a:latin typeface="Arial"/>
                <a:cs typeface="Arial"/>
              </a:rPr>
              <a:t>as well as the values </a:t>
            </a:r>
            <a:r>
              <a:rPr sz="2400" dirty="0">
                <a:latin typeface="Arial"/>
                <a:cs typeface="Arial"/>
              </a:rPr>
              <a:t>of the properties that </a:t>
            </a:r>
            <a:r>
              <a:rPr sz="2400" spc="-5" dirty="0">
                <a:latin typeface="Arial"/>
                <a:cs typeface="Arial"/>
              </a:rPr>
              <a:t>the  </a:t>
            </a:r>
            <a:r>
              <a:rPr sz="2400" dirty="0">
                <a:latin typeface="Arial"/>
                <a:cs typeface="Arial"/>
              </a:rPr>
              <a:t>object </a:t>
            </a:r>
            <a:r>
              <a:rPr sz="2400" spc="-5" dirty="0">
                <a:latin typeface="Arial"/>
                <a:cs typeface="Arial"/>
              </a:rPr>
              <a:t>holds.</a:t>
            </a:r>
            <a:endParaRPr sz="2400" dirty="0">
              <a:latin typeface="Arial"/>
              <a:cs typeface="Arial"/>
            </a:endParaRPr>
          </a:p>
          <a:p>
            <a:pPr marL="194945" marR="249554" indent="-182880">
              <a:lnSpc>
                <a:spcPct val="100000"/>
              </a:lnSpc>
              <a:spcBef>
                <a:spcPts val="575"/>
              </a:spcBef>
              <a:buClr>
                <a:srgbClr val="4F81BC"/>
              </a:buClr>
              <a:buSzPct val="85416"/>
              <a:buChar char="•"/>
              <a:tabLst>
                <a:tab pos="195580" algn="l"/>
              </a:tabLst>
            </a:pPr>
            <a:r>
              <a:rPr sz="2400" spc="-5" dirty="0">
                <a:latin typeface="Arial"/>
                <a:cs typeface="Arial"/>
              </a:rPr>
              <a:t>Behavior </a:t>
            </a:r>
            <a:r>
              <a:rPr sz="2400" dirty="0">
                <a:latin typeface="Arial"/>
                <a:cs typeface="Arial"/>
              </a:rPr>
              <a:t>that represents </a:t>
            </a:r>
            <a:r>
              <a:rPr sz="2400" spc="-5" dirty="0">
                <a:latin typeface="Arial"/>
                <a:cs typeface="Arial"/>
              </a:rPr>
              <a:t>externally visible </a:t>
            </a:r>
            <a:r>
              <a:rPr sz="2400" dirty="0">
                <a:latin typeface="Arial"/>
                <a:cs typeface="Arial"/>
              </a:rPr>
              <a:t>activities  performed </a:t>
            </a:r>
            <a:r>
              <a:rPr sz="2400" spc="-5" dirty="0">
                <a:latin typeface="Arial"/>
                <a:cs typeface="Arial"/>
              </a:rPr>
              <a:t>by an </a:t>
            </a:r>
            <a:r>
              <a:rPr sz="2400" dirty="0">
                <a:latin typeface="Arial"/>
                <a:cs typeface="Arial"/>
              </a:rPr>
              <a:t>object </a:t>
            </a:r>
            <a:r>
              <a:rPr sz="2400" spc="-5" dirty="0">
                <a:latin typeface="Arial"/>
                <a:cs typeface="Arial"/>
              </a:rPr>
              <a:t>in </a:t>
            </a:r>
            <a:r>
              <a:rPr sz="2400" dirty="0">
                <a:latin typeface="Arial"/>
                <a:cs typeface="Arial"/>
              </a:rPr>
              <a:t>terms of </a:t>
            </a:r>
            <a:r>
              <a:rPr sz="2400" spc="-5" dirty="0">
                <a:latin typeface="Arial"/>
                <a:cs typeface="Arial"/>
              </a:rPr>
              <a:t>changes in </a:t>
            </a:r>
            <a:r>
              <a:rPr sz="2400" dirty="0">
                <a:latin typeface="Arial"/>
                <a:cs typeface="Arial"/>
              </a:rPr>
              <a:t>its</a:t>
            </a:r>
            <a:r>
              <a:rPr sz="2400" spc="7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state.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8600" y="1447800"/>
            <a:ext cx="7848600" cy="1905"/>
          </a:xfrm>
          <a:custGeom>
            <a:avLst/>
            <a:gdLst/>
            <a:ahLst/>
            <a:cxnLst/>
            <a:rect l="l" t="t" r="r" b="b"/>
            <a:pathLst>
              <a:path w="7848600" h="1904">
                <a:moveTo>
                  <a:pt x="0" y="0"/>
                </a:moveTo>
                <a:lnTo>
                  <a:pt x="7848600" y="1523"/>
                </a:lnTo>
              </a:path>
            </a:pathLst>
          </a:custGeom>
          <a:ln w="19812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52600" y="762000"/>
            <a:ext cx="4798949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b="1" spc="-1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OUTLINE</a:t>
            </a:r>
            <a:endParaRPr b="1" spc="-5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9740" y="1600201"/>
            <a:ext cx="7236460" cy="3901709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625"/>
              </a:spcBef>
              <a:buClr>
                <a:srgbClr val="4F81BC"/>
              </a:buClr>
              <a:buSzPct val="84090"/>
              <a:buFont typeface="Wingdings"/>
              <a:buChar char=""/>
              <a:tabLst>
                <a:tab pos="355600" algn="l"/>
                <a:tab pos="356235" algn="l"/>
              </a:tabLst>
            </a:pPr>
            <a:r>
              <a:rPr lang="en-US" sz="2400" b="1" dirty="0" smtClean="0">
                <a:solidFill>
                  <a:srgbClr val="00B050"/>
                </a:solidFill>
              </a:rPr>
              <a:t>The Nature of Software</a:t>
            </a:r>
          </a:p>
          <a:p>
            <a:pPr marL="355600" indent="-343535">
              <a:lnSpc>
                <a:spcPct val="100000"/>
              </a:lnSpc>
              <a:spcBef>
                <a:spcPts val="625"/>
              </a:spcBef>
              <a:buClr>
                <a:srgbClr val="4F81BC"/>
              </a:buClr>
              <a:buSzPct val="84090"/>
              <a:buFont typeface="Wingdings"/>
              <a:buChar char=""/>
              <a:tabLst>
                <a:tab pos="355600" algn="l"/>
                <a:tab pos="356235" algn="l"/>
              </a:tabLst>
            </a:pPr>
            <a:r>
              <a:rPr lang="en-US" sz="2400" b="1" dirty="0" smtClean="0">
                <a:solidFill>
                  <a:srgbClr val="00B050"/>
                </a:solidFill>
              </a:rPr>
              <a:t>What is Software Engineering?.</a:t>
            </a:r>
          </a:p>
          <a:p>
            <a:pPr marL="355600" indent="-343535">
              <a:lnSpc>
                <a:spcPct val="100000"/>
              </a:lnSpc>
              <a:spcBef>
                <a:spcPts val="625"/>
              </a:spcBef>
              <a:buClr>
                <a:srgbClr val="4F81BC"/>
              </a:buClr>
              <a:buSzPct val="84090"/>
              <a:buFont typeface="Wingdings"/>
              <a:buChar char=""/>
              <a:tabLst>
                <a:tab pos="355600" algn="l"/>
                <a:tab pos="356235" algn="l"/>
              </a:tabLst>
            </a:pPr>
            <a:r>
              <a:rPr lang="en-US" sz="2400" b="1" dirty="0" smtClean="0">
                <a:solidFill>
                  <a:srgbClr val="00B050"/>
                </a:solidFill>
              </a:rPr>
              <a:t>Software Engineering and the Engineering Profession</a:t>
            </a:r>
          </a:p>
          <a:p>
            <a:pPr marL="355600" indent="-343535">
              <a:lnSpc>
                <a:spcPct val="100000"/>
              </a:lnSpc>
              <a:spcBef>
                <a:spcPts val="625"/>
              </a:spcBef>
              <a:buClr>
                <a:srgbClr val="4F81BC"/>
              </a:buClr>
              <a:buSzPct val="84090"/>
              <a:buFont typeface="Wingdings"/>
              <a:buChar char=""/>
              <a:tabLst>
                <a:tab pos="355600" algn="l"/>
                <a:tab pos="356235" algn="l"/>
              </a:tabLst>
            </a:pPr>
            <a:r>
              <a:rPr lang="en-US" sz="2400" b="1" dirty="0" smtClean="0">
                <a:solidFill>
                  <a:srgbClr val="00B050"/>
                </a:solidFill>
              </a:rPr>
              <a:t>Stakeholders in Software Engineering</a:t>
            </a:r>
          </a:p>
          <a:p>
            <a:pPr marL="355600" indent="-343535">
              <a:lnSpc>
                <a:spcPct val="100000"/>
              </a:lnSpc>
              <a:spcBef>
                <a:spcPts val="625"/>
              </a:spcBef>
              <a:buClr>
                <a:srgbClr val="4F81BC"/>
              </a:buClr>
              <a:buSzPct val="84090"/>
              <a:buFont typeface="Wingdings"/>
              <a:buChar char=""/>
              <a:tabLst>
                <a:tab pos="355600" algn="l"/>
                <a:tab pos="356235" algn="l"/>
              </a:tabLst>
            </a:pPr>
            <a:r>
              <a:rPr lang="en-US" sz="2400" b="1" dirty="0" smtClean="0">
                <a:solidFill>
                  <a:srgbClr val="00B050"/>
                </a:solidFill>
              </a:rPr>
              <a:t>Software Quality</a:t>
            </a:r>
          </a:p>
          <a:p>
            <a:pPr marL="355600" indent="-343535">
              <a:lnSpc>
                <a:spcPct val="100000"/>
              </a:lnSpc>
              <a:spcBef>
                <a:spcPts val="625"/>
              </a:spcBef>
              <a:buClr>
                <a:srgbClr val="4F81BC"/>
              </a:buClr>
              <a:buSzPct val="84090"/>
              <a:buFont typeface="Wingdings"/>
              <a:buChar char=""/>
              <a:tabLst>
                <a:tab pos="355600" algn="l"/>
                <a:tab pos="356235" algn="l"/>
              </a:tabLst>
            </a:pPr>
            <a:r>
              <a:rPr lang="en-US" sz="2400" b="1" dirty="0" smtClean="0">
                <a:solidFill>
                  <a:srgbClr val="00B050"/>
                </a:solidFill>
              </a:rPr>
              <a:t>Activities Common to Software Projects</a:t>
            </a:r>
            <a:endParaRPr lang="en-US" sz="2200" b="1" spc="-5" dirty="0" smtClean="0">
              <a:solidFill>
                <a:srgbClr val="00B050"/>
              </a:solidFill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spcBef>
                <a:spcPts val="625"/>
              </a:spcBef>
              <a:buClr>
                <a:srgbClr val="4F81BC"/>
              </a:buClr>
              <a:buSzPct val="84090"/>
              <a:buFont typeface="Wingdings"/>
              <a:buChar char=""/>
              <a:tabLst>
                <a:tab pos="355600" algn="l"/>
                <a:tab pos="356235" algn="l"/>
              </a:tabLst>
            </a:pPr>
            <a:r>
              <a:rPr sz="2200" b="1" spc="-5" dirty="0" smtClean="0">
                <a:latin typeface="Times New Roman"/>
                <a:cs typeface="Times New Roman"/>
              </a:rPr>
              <a:t>An </a:t>
            </a:r>
            <a:r>
              <a:rPr sz="2200" b="1" spc="-5" dirty="0">
                <a:latin typeface="Times New Roman"/>
                <a:cs typeface="Times New Roman"/>
              </a:rPr>
              <a:t>Overview of Object Oriented Systems</a:t>
            </a:r>
            <a:r>
              <a:rPr sz="2200" b="1" spc="85" dirty="0">
                <a:latin typeface="Times New Roman"/>
                <a:cs typeface="Times New Roman"/>
              </a:rPr>
              <a:t> </a:t>
            </a:r>
            <a:r>
              <a:rPr sz="2200" b="1" spc="-5" dirty="0">
                <a:latin typeface="Times New Roman"/>
                <a:cs typeface="Times New Roman"/>
              </a:rPr>
              <a:t>Development</a:t>
            </a:r>
            <a:endParaRPr sz="2200" dirty="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spcBef>
                <a:spcPts val="530"/>
              </a:spcBef>
              <a:buClr>
                <a:srgbClr val="4F81BC"/>
              </a:buClr>
              <a:buSzPct val="84090"/>
              <a:buFont typeface="Wingdings"/>
              <a:buChar char=""/>
              <a:tabLst>
                <a:tab pos="355600" algn="l"/>
                <a:tab pos="356235" algn="l"/>
              </a:tabLst>
            </a:pPr>
            <a:r>
              <a:rPr sz="2200" b="1" spc="-5" dirty="0">
                <a:latin typeface="Times New Roman"/>
                <a:cs typeface="Times New Roman"/>
              </a:rPr>
              <a:t>Object</a:t>
            </a:r>
            <a:r>
              <a:rPr sz="2200" b="1" spc="20" dirty="0">
                <a:latin typeface="Times New Roman"/>
                <a:cs typeface="Times New Roman"/>
              </a:rPr>
              <a:t> </a:t>
            </a:r>
            <a:r>
              <a:rPr sz="2200" b="1" spc="-5" dirty="0">
                <a:latin typeface="Times New Roman"/>
                <a:cs typeface="Times New Roman"/>
              </a:rPr>
              <a:t>Basics</a:t>
            </a:r>
            <a:endParaRPr sz="2200" dirty="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spcBef>
                <a:spcPts val="530"/>
              </a:spcBef>
              <a:buClr>
                <a:srgbClr val="4F81BC"/>
              </a:buClr>
              <a:buSzPct val="84090"/>
              <a:buFont typeface="Wingdings"/>
              <a:buChar char=""/>
              <a:tabLst>
                <a:tab pos="355600" algn="l"/>
                <a:tab pos="356235" algn="l"/>
              </a:tabLst>
            </a:pPr>
            <a:r>
              <a:rPr sz="2200" b="1" spc="-5" dirty="0">
                <a:latin typeface="Times New Roman"/>
                <a:cs typeface="Times New Roman"/>
              </a:rPr>
              <a:t>Object Oriented Systems Development Life</a:t>
            </a:r>
            <a:r>
              <a:rPr sz="2200" b="1" spc="85" dirty="0">
                <a:latin typeface="Times New Roman"/>
                <a:cs typeface="Times New Roman"/>
              </a:rPr>
              <a:t> </a:t>
            </a:r>
            <a:r>
              <a:rPr sz="2200" b="1" spc="-5" dirty="0">
                <a:latin typeface="Times New Roman"/>
                <a:cs typeface="Times New Roman"/>
              </a:rPr>
              <a:t>Cycle</a:t>
            </a:r>
            <a:endParaRPr sz="22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79926" y="386841"/>
            <a:ext cx="11982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95" dirty="0">
                <a:latin typeface="Arial"/>
                <a:cs typeface="Arial"/>
              </a:rPr>
              <a:t>C</a:t>
            </a:r>
            <a:r>
              <a:rPr sz="3600" b="1" spc="-105" dirty="0">
                <a:latin typeface="Arial"/>
                <a:cs typeface="Arial"/>
              </a:rPr>
              <a:t>l</a:t>
            </a:r>
            <a:r>
              <a:rPr sz="3600" b="1" spc="-95" dirty="0">
                <a:latin typeface="Arial"/>
                <a:cs typeface="Arial"/>
              </a:rPr>
              <a:t>as</a:t>
            </a:r>
            <a:r>
              <a:rPr sz="3600" b="1" spc="-5" dirty="0">
                <a:latin typeface="Arial"/>
                <a:cs typeface="Arial"/>
              </a:rPr>
              <a:t>s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208278"/>
            <a:ext cx="7581265" cy="4721421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94945" marR="5080" indent="-182880">
              <a:lnSpc>
                <a:spcPts val="2590"/>
              </a:lnSpc>
              <a:spcBef>
                <a:spcPts val="425"/>
              </a:spcBef>
              <a:buClr>
                <a:srgbClr val="4F81BC"/>
              </a:buClr>
              <a:buSzPct val="85416"/>
              <a:buChar char="•"/>
              <a:tabLst>
                <a:tab pos="195580" algn="l"/>
              </a:tabLst>
            </a:pPr>
            <a:r>
              <a:rPr sz="2400" dirty="0">
                <a:latin typeface="Arial"/>
                <a:cs typeface="Arial"/>
              </a:rPr>
              <a:t>A </a:t>
            </a:r>
            <a:r>
              <a:rPr sz="2400" spc="-5" dirty="0">
                <a:latin typeface="Arial"/>
                <a:cs typeface="Arial"/>
              </a:rPr>
              <a:t>class </a:t>
            </a:r>
            <a:r>
              <a:rPr sz="2400" dirty="0">
                <a:latin typeface="Arial"/>
                <a:cs typeface="Arial"/>
              </a:rPr>
              <a:t>represents </a:t>
            </a:r>
            <a:r>
              <a:rPr sz="2400" spc="-5" dirty="0">
                <a:latin typeface="Arial"/>
                <a:cs typeface="Arial"/>
              </a:rPr>
              <a:t>a collection </a:t>
            </a:r>
            <a:r>
              <a:rPr sz="2400" dirty="0">
                <a:latin typeface="Arial"/>
                <a:cs typeface="Arial"/>
              </a:rPr>
              <a:t>of </a:t>
            </a:r>
            <a:r>
              <a:rPr sz="2400" spc="-5" dirty="0">
                <a:latin typeface="Arial"/>
                <a:cs typeface="Arial"/>
              </a:rPr>
              <a:t>objects having </a:t>
            </a:r>
            <a:r>
              <a:rPr sz="2400" dirty="0">
                <a:latin typeface="Arial"/>
                <a:cs typeface="Arial"/>
              </a:rPr>
              <a:t>same  characteristic </a:t>
            </a:r>
            <a:r>
              <a:rPr sz="2400" spc="-5" dirty="0">
                <a:latin typeface="Arial"/>
                <a:cs typeface="Arial"/>
              </a:rPr>
              <a:t>properties </a:t>
            </a:r>
            <a:r>
              <a:rPr sz="2400" dirty="0">
                <a:latin typeface="Arial"/>
                <a:cs typeface="Arial"/>
              </a:rPr>
              <a:t>that </a:t>
            </a:r>
            <a:r>
              <a:rPr sz="2400" spc="-5" dirty="0">
                <a:latin typeface="Arial"/>
                <a:cs typeface="Arial"/>
              </a:rPr>
              <a:t>exhibit </a:t>
            </a:r>
            <a:r>
              <a:rPr sz="2400" dirty="0">
                <a:latin typeface="Arial"/>
                <a:cs typeface="Arial"/>
              </a:rPr>
              <a:t>common</a:t>
            </a:r>
            <a:r>
              <a:rPr sz="2400" spc="75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behavior.</a:t>
            </a:r>
            <a:endParaRPr sz="2400" dirty="0">
              <a:latin typeface="Arial"/>
              <a:cs typeface="Arial"/>
            </a:endParaRPr>
          </a:p>
          <a:p>
            <a:pPr marL="194945" marR="131445" indent="-182880">
              <a:lnSpc>
                <a:spcPts val="2590"/>
              </a:lnSpc>
              <a:spcBef>
                <a:spcPts val="585"/>
              </a:spcBef>
              <a:buClr>
                <a:srgbClr val="4F81BC"/>
              </a:buClr>
              <a:buSzPct val="85416"/>
              <a:buChar char="•"/>
              <a:tabLst>
                <a:tab pos="195580" algn="l"/>
              </a:tabLst>
            </a:pPr>
            <a:r>
              <a:rPr sz="2400" dirty="0">
                <a:latin typeface="Arial"/>
                <a:cs typeface="Arial"/>
              </a:rPr>
              <a:t>Creation of </a:t>
            </a:r>
            <a:r>
              <a:rPr sz="2400" spc="-5" dirty="0">
                <a:latin typeface="Arial"/>
                <a:cs typeface="Arial"/>
              </a:rPr>
              <a:t>an </a:t>
            </a:r>
            <a:r>
              <a:rPr sz="2400" dirty="0">
                <a:latin typeface="Arial"/>
                <a:cs typeface="Arial"/>
              </a:rPr>
              <a:t>object </a:t>
            </a:r>
            <a:r>
              <a:rPr sz="2400" spc="-5" dirty="0">
                <a:latin typeface="Arial"/>
                <a:cs typeface="Arial"/>
              </a:rPr>
              <a:t>as a member </a:t>
            </a:r>
            <a:r>
              <a:rPr sz="2400" dirty="0">
                <a:latin typeface="Arial"/>
                <a:cs typeface="Arial"/>
              </a:rPr>
              <a:t>of </a:t>
            </a:r>
            <a:r>
              <a:rPr sz="2400" spc="-5" dirty="0">
                <a:latin typeface="Arial"/>
                <a:cs typeface="Arial"/>
              </a:rPr>
              <a:t>a class is called  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instantiation</a:t>
            </a:r>
            <a:r>
              <a:rPr sz="2400" spc="-5" dirty="0">
                <a:latin typeface="Arial"/>
                <a:cs typeface="Arial"/>
              </a:rPr>
              <a:t>.</a:t>
            </a:r>
            <a:endParaRPr sz="2400" dirty="0">
              <a:latin typeface="Arial"/>
              <a:cs typeface="Arial"/>
            </a:endParaRPr>
          </a:p>
          <a:p>
            <a:pPr marL="274320" indent="-262255">
              <a:lnSpc>
                <a:spcPct val="100000"/>
              </a:lnSpc>
              <a:spcBef>
                <a:spcPts val="250"/>
              </a:spcBef>
              <a:buClr>
                <a:srgbClr val="4F81BC"/>
              </a:buClr>
              <a:buSzPct val="85416"/>
              <a:buChar char="•"/>
              <a:tabLst>
                <a:tab pos="274320" algn="l"/>
                <a:tab pos="274955" algn="l"/>
              </a:tabLst>
            </a:pPr>
            <a:r>
              <a:rPr sz="2400" dirty="0">
                <a:latin typeface="Arial"/>
                <a:cs typeface="Arial"/>
              </a:rPr>
              <a:t>Thus, </a:t>
            </a:r>
            <a:r>
              <a:rPr sz="2400" spc="-5" dirty="0">
                <a:latin typeface="Arial"/>
                <a:cs typeface="Arial"/>
              </a:rPr>
              <a:t>object is an instance </a:t>
            </a:r>
            <a:r>
              <a:rPr sz="2400" dirty="0">
                <a:latin typeface="Arial"/>
                <a:cs typeface="Arial"/>
              </a:rPr>
              <a:t>of </a:t>
            </a:r>
            <a:r>
              <a:rPr sz="2400" spc="-5" dirty="0">
                <a:latin typeface="Arial"/>
                <a:cs typeface="Arial"/>
              </a:rPr>
              <a:t>a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spc="-15" dirty="0">
                <a:latin typeface="Arial"/>
                <a:cs typeface="Arial"/>
              </a:rPr>
              <a:t>class.</a:t>
            </a:r>
            <a:endParaRPr sz="2400" dirty="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290"/>
              </a:spcBef>
              <a:buClr>
                <a:srgbClr val="4F81BC"/>
              </a:buClr>
              <a:buSzPct val="85416"/>
              <a:buChar char="•"/>
              <a:tabLst>
                <a:tab pos="195580" algn="l"/>
              </a:tabLst>
            </a:pPr>
            <a:r>
              <a:rPr sz="2400" spc="-5" dirty="0">
                <a:latin typeface="Arial"/>
                <a:cs typeface="Arial"/>
              </a:rPr>
              <a:t>Example: </a:t>
            </a:r>
            <a:r>
              <a:rPr sz="2400" b="1" dirty="0">
                <a:latin typeface="Arial"/>
                <a:cs typeface="Arial"/>
              </a:rPr>
              <a:t>Circle </a:t>
            </a:r>
            <a:r>
              <a:rPr sz="2400" dirty="0">
                <a:latin typeface="Arial"/>
                <a:cs typeface="Arial"/>
              </a:rPr>
              <a:t>– a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class</a:t>
            </a:r>
            <a:endParaRPr sz="2400" dirty="0">
              <a:latin typeface="Arial"/>
              <a:cs typeface="Arial"/>
            </a:endParaRPr>
          </a:p>
          <a:p>
            <a:pPr marL="927100">
              <a:lnSpc>
                <a:spcPct val="100000"/>
              </a:lnSpc>
              <a:spcBef>
                <a:spcPts val="290"/>
              </a:spcBef>
            </a:pPr>
            <a:r>
              <a:rPr sz="2400" spc="-10" dirty="0">
                <a:latin typeface="Arial"/>
                <a:cs typeface="Arial"/>
              </a:rPr>
              <a:t>x, </a:t>
            </a:r>
            <a:r>
              <a:rPr sz="2400" dirty="0">
                <a:latin typeface="Arial"/>
                <a:cs typeface="Arial"/>
              </a:rPr>
              <a:t>to the</a:t>
            </a:r>
            <a:r>
              <a:rPr sz="2400" spc="-5" dirty="0">
                <a:latin typeface="Arial"/>
                <a:cs typeface="Arial"/>
              </a:rPr>
              <a:t> center</a:t>
            </a:r>
            <a:endParaRPr sz="2400" dirty="0">
              <a:latin typeface="Arial"/>
              <a:cs typeface="Arial"/>
            </a:endParaRPr>
          </a:p>
          <a:p>
            <a:pPr marL="927100">
              <a:lnSpc>
                <a:spcPct val="100000"/>
              </a:lnSpc>
              <a:spcBef>
                <a:spcPts val="285"/>
              </a:spcBef>
            </a:pPr>
            <a:r>
              <a:rPr sz="2400" spc="-5" dirty="0">
                <a:latin typeface="Arial"/>
                <a:cs typeface="Arial"/>
              </a:rPr>
              <a:t>a,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5" dirty="0">
                <a:latin typeface="Arial"/>
                <a:cs typeface="Arial"/>
              </a:rPr>
              <a:t>denote the radius </a:t>
            </a:r>
            <a:r>
              <a:rPr sz="2400" dirty="0">
                <a:latin typeface="Arial"/>
                <a:cs typeface="Arial"/>
              </a:rPr>
              <a:t>of the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circle</a:t>
            </a:r>
            <a:endParaRPr sz="2400" dirty="0">
              <a:latin typeface="Arial"/>
              <a:cs typeface="Arial"/>
            </a:endParaRPr>
          </a:p>
          <a:p>
            <a:pPr marL="195580" marR="741045" indent="-195580">
              <a:lnSpc>
                <a:spcPct val="110000"/>
              </a:lnSpc>
              <a:buClr>
                <a:srgbClr val="4F81BC"/>
              </a:buClr>
              <a:buSzPct val="85416"/>
              <a:buChar char="•"/>
              <a:tabLst>
                <a:tab pos="195580" algn="l"/>
              </a:tabLst>
            </a:pPr>
            <a:r>
              <a:rPr sz="2400" spc="-5" dirty="0">
                <a:latin typeface="Arial"/>
                <a:cs typeface="Arial"/>
              </a:rPr>
              <a:t>Some </a:t>
            </a:r>
            <a:r>
              <a:rPr sz="2400" dirty="0">
                <a:latin typeface="Arial"/>
                <a:cs typeface="Arial"/>
              </a:rPr>
              <a:t>of its operations </a:t>
            </a:r>
            <a:r>
              <a:rPr sz="2400" spc="-5" dirty="0">
                <a:latin typeface="Arial"/>
                <a:cs typeface="Arial"/>
              </a:rPr>
              <a:t>can be defined as follows:  findArea(), </a:t>
            </a:r>
            <a:r>
              <a:rPr sz="2400" dirty="0">
                <a:latin typeface="Arial"/>
                <a:cs typeface="Arial"/>
              </a:rPr>
              <a:t>method to </a:t>
            </a:r>
            <a:r>
              <a:rPr sz="2400" spc="-5" dirty="0">
                <a:latin typeface="Arial"/>
                <a:cs typeface="Arial"/>
              </a:rPr>
              <a:t>calculate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 err="1" smtClean="0">
                <a:latin typeface="Arial"/>
                <a:cs typeface="Arial"/>
              </a:rPr>
              <a:t>area</a:t>
            </a:r>
            <a:r>
              <a:rPr sz="2400" spc="-5" dirty="0" err="1" smtClean="0">
                <a:latin typeface="Arial"/>
                <a:cs typeface="Arial"/>
              </a:rPr>
              <a:t>findCircumference</a:t>
            </a:r>
            <a:r>
              <a:rPr sz="2400" spc="-5" dirty="0">
                <a:latin typeface="Arial"/>
                <a:cs typeface="Arial"/>
              </a:rPr>
              <a:t>(), method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5" dirty="0">
                <a:latin typeface="Arial"/>
                <a:cs typeface="Arial"/>
              </a:rPr>
              <a:t>calculate  </a:t>
            </a:r>
            <a:r>
              <a:rPr sz="2400" dirty="0">
                <a:latin typeface="Arial"/>
                <a:cs typeface="Arial"/>
              </a:rPr>
              <a:t>circumference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97737"/>
            <a:ext cx="656526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85" dirty="0"/>
              <a:t>Object </a:t>
            </a:r>
            <a:r>
              <a:rPr spc="-90" dirty="0"/>
              <a:t>oriented</a:t>
            </a:r>
            <a:r>
              <a:rPr spc="-405" dirty="0"/>
              <a:t> </a:t>
            </a:r>
            <a:r>
              <a:rPr spc="-95" dirty="0"/>
              <a:t>Methodologies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25549"/>
            <a:ext cx="7378700" cy="2904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5580" indent="-182880">
              <a:lnSpc>
                <a:spcPct val="100000"/>
              </a:lnSpc>
              <a:spcBef>
                <a:spcPts val="100"/>
              </a:spcBef>
              <a:buClr>
                <a:srgbClr val="4F81BC"/>
              </a:buClr>
              <a:buSzPct val="85416"/>
              <a:buChar char="•"/>
              <a:tabLst>
                <a:tab pos="195580" algn="l"/>
              </a:tabLst>
            </a:pPr>
            <a:r>
              <a:rPr sz="2400" dirty="0">
                <a:latin typeface="Arial"/>
                <a:cs typeface="Arial"/>
              </a:rPr>
              <a:t>Many methodologies have been </a:t>
            </a:r>
            <a:r>
              <a:rPr sz="2400" spc="-5" dirty="0">
                <a:latin typeface="Arial"/>
                <a:cs typeface="Arial"/>
              </a:rPr>
              <a:t>developed </a:t>
            </a:r>
            <a:r>
              <a:rPr sz="2400" dirty="0">
                <a:latin typeface="Arial"/>
                <a:cs typeface="Arial"/>
              </a:rPr>
              <a:t>for</a:t>
            </a:r>
            <a:r>
              <a:rPr sz="2400" spc="7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object</a:t>
            </a:r>
          </a:p>
          <a:p>
            <a:pPr marL="194945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latin typeface="Arial"/>
                <a:cs typeface="Arial"/>
              </a:rPr>
              <a:t>oriented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development.</a:t>
            </a:r>
            <a:endParaRPr sz="2400" dirty="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575"/>
              </a:spcBef>
              <a:buClr>
                <a:srgbClr val="4F81BC"/>
              </a:buClr>
              <a:buSzPct val="85416"/>
              <a:buChar char="•"/>
              <a:tabLst>
                <a:tab pos="195580" algn="l"/>
              </a:tabLst>
            </a:pPr>
            <a:r>
              <a:rPr sz="2400" dirty="0">
                <a:latin typeface="Arial"/>
                <a:cs typeface="Arial"/>
              </a:rPr>
              <a:t>A methodology </a:t>
            </a:r>
            <a:r>
              <a:rPr sz="2400" spc="-5" dirty="0">
                <a:latin typeface="Arial"/>
                <a:cs typeface="Arial"/>
              </a:rPr>
              <a:t>usually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includes</a:t>
            </a:r>
            <a:endParaRPr sz="2400" dirty="0">
              <a:latin typeface="Arial"/>
              <a:cs typeface="Arial"/>
            </a:endParaRPr>
          </a:p>
          <a:p>
            <a:pPr marL="469900" lvl="1" indent="-183515">
              <a:lnSpc>
                <a:spcPct val="100000"/>
              </a:lnSpc>
              <a:spcBef>
                <a:spcPts val="484"/>
              </a:spcBef>
              <a:buClr>
                <a:srgbClr val="4F81BC"/>
              </a:buClr>
              <a:buSzPct val="85000"/>
              <a:buChar char="•"/>
              <a:tabLst>
                <a:tab pos="470534" algn="l"/>
              </a:tabLst>
            </a:pPr>
            <a:r>
              <a:rPr sz="2000" b="1" dirty="0">
                <a:latin typeface="Arial"/>
                <a:cs typeface="Arial"/>
              </a:rPr>
              <a:t>Notation</a:t>
            </a:r>
            <a:r>
              <a:rPr sz="2000" dirty="0">
                <a:latin typeface="Arial"/>
                <a:cs typeface="Arial"/>
              </a:rPr>
              <a:t> : Graphical </a:t>
            </a:r>
            <a:r>
              <a:rPr sz="2000" spc="-5" dirty="0">
                <a:latin typeface="Arial"/>
                <a:cs typeface="Arial"/>
              </a:rPr>
              <a:t>representation </a:t>
            </a:r>
            <a:r>
              <a:rPr sz="2000" dirty="0">
                <a:latin typeface="Arial"/>
                <a:cs typeface="Arial"/>
              </a:rPr>
              <a:t>of classes and</a:t>
            </a:r>
            <a:r>
              <a:rPr sz="2000" spc="-1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their</a:t>
            </a:r>
          </a:p>
          <a:p>
            <a:pPr marL="46990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relationships with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interactions.</a:t>
            </a:r>
          </a:p>
          <a:p>
            <a:pPr marL="469900" marR="9525" lvl="1" indent="-182880">
              <a:lnSpc>
                <a:spcPct val="100000"/>
              </a:lnSpc>
              <a:spcBef>
                <a:spcPts val="480"/>
              </a:spcBef>
              <a:buClr>
                <a:srgbClr val="4F81BC"/>
              </a:buClr>
              <a:buSzPct val="85000"/>
              <a:buChar char="•"/>
              <a:tabLst>
                <a:tab pos="470534" algn="l"/>
              </a:tabLst>
            </a:pPr>
            <a:r>
              <a:rPr sz="2000" b="1" dirty="0">
                <a:latin typeface="Arial"/>
                <a:cs typeface="Arial"/>
              </a:rPr>
              <a:t>Process</a:t>
            </a:r>
            <a:r>
              <a:rPr sz="2000" dirty="0">
                <a:latin typeface="Arial"/>
                <a:cs typeface="Arial"/>
              </a:rPr>
              <a:t> : Suggested set of steps to carry out for</a:t>
            </a:r>
            <a:r>
              <a:rPr sz="2000" spc="-2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transforming  requirements into a working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system.</a:t>
            </a:r>
          </a:p>
          <a:p>
            <a:pPr marL="469900" lvl="1" indent="-183515">
              <a:lnSpc>
                <a:spcPct val="100000"/>
              </a:lnSpc>
              <a:spcBef>
                <a:spcPts val="480"/>
              </a:spcBef>
              <a:buClr>
                <a:srgbClr val="4F81BC"/>
              </a:buClr>
              <a:buSzPct val="85000"/>
              <a:buChar char="•"/>
              <a:tabLst>
                <a:tab pos="470534" algn="l"/>
              </a:tabLst>
            </a:pPr>
            <a:r>
              <a:rPr sz="2000" b="1" spc="-55" dirty="0">
                <a:latin typeface="Arial"/>
                <a:cs typeface="Arial"/>
              </a:rPr>
              <a:t>Tool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lang="en-US" sz="2000" spc="-55" dirty="0" smtClean="0">
                <a:latin typeface="Arial"/>
                <a:cs typeface="Arial"/>
              </a:rPr>
              <a:t>(CASE)</a:t>
            </a:r>
            <a:r>
              <a:rPr sz="2000" dirty="0" smtClean="0">
                <a:latin typeface="Arial"/>
                <a:cs typeface="Arial"/>
              </a:rPr>
              <a:t>: </a:t>
            </a:r>
            <a:r>
              <a:rPr sz="2000" dirty="0">
                <a:latin typeface="Arial"/>
                <a:cs typeface="Arial"/>
              </a:rPr>
              <a:t>Software for drawings and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documentation</a:t>
            </a:r>
          </a:p>
        </p:txBody>
      </p:sp>
      <p:sp>
        <p:nvSpPr>
          <p:cNvPr id="4" name="object 4"/>
          <p:cNvSpPr/>
          <p:nvPr/>
        </p:nvSpPr>
        <p:spPr>
          <a:xfrm>
            <a:off x="2514600" y="4724400"/>
            <a:ext cx="2743200" cy="13555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2895600"/>
            <a:ext cx="6463183" cy="1138773"/>
          </a:xfrm>
        </p:spPr>
        <p:txBody>
          <a:bodyPr/>
          <a:lstStyle/>
          <a:p>
            <a:r>
              <a:rPr lang="en-US" sz="5400" spc="-90" dirty="0" smtClean="0">
                <a:solidFill>
                  <a:srgbClr val="1F487C"/>
                </a:solidFill>
              </a:rPr>
              <a:t>SESSION </a:t>
            </a:r>
            <a:r>
              <a:rPr lang="en-US" sz="5400" spc="-5" dirty="0" smtClean="0">
                <a:solidFill>
                  <a:srgbClr val="1F487C"/>
                </a:solidFill>
              </a:rPr>
              <a:t>-</a:t>
            </a:r>
            <a:r>
              <a:rPr lang="en-US" sz="5400" spc="-409" dirty="0" smtClean="0">
                <a:solidFill>
                  <a:srgbClr val="1F487C"/>
                </a:solidFill>
              </a:rPr>
              <a:t> </a:t>
            </a:r>
            <a:r>
              <a:rPr lang="en-US" sz="5400" spc="-5" dirty="0" smtClean="0">
                <a:solidFill>
                  <a:srgbClr val="1F487C"/>
                </a:solidFill>
              </a:rPr>
              <a:t>2</a:t>
            </a:r>
            <a:endParaRPr lang="en-US" sz="5400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1242406"/>
            <a:ext cx="693166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5" dirty="0">
                <a:latin typeface="Times New Roman"/>
                <a:cs typeface="Times New Roman"/>
              </a:rPr>
              <a:t>OVERVIEW</a:t>
            </a:r>
            <a:r>
              <a:rPr sz="2800" b="1" spc="-265" dirty="0">
                <a:latin typeface="Times New Roman"/>
                <a:cs typeface="Times New Roman"/>
              </a:rPr>
              <a:t> </a:t>
            </a:r>
            <a:r>
              <a:rPr sz="2800" b="1" spc="-60" dirty="0">
                <a:latin typeface="Times New Roman"/>
                <a:cs typeface="Times New Roman"/>
              </a:rPr>
              <a:t>OF</a:t>
            </a:r>
            <a:r>
              <a:rPr sz="2800" b="1" spc="-325" dirty="0">
                <a:latin typeface="Times New Roman"/>
                <a:cs typeface="Times New Roman"/>
              </a:rPr>
              <a:t> </a:t>
            </a:r>
            <a:r>
              <a:rPr sz="2800" b="1" spc="-90" dirty="0">
                <a:latin typeface="Times New Roman"/>
                <a:cs typeface="Times New Roman"/>
              </a:rPr>
              <a:t>UNIFIED</a:t>
            </a:r>
            <a:r>
              <a:rPr sz="2800" b="1" spc="-360" dirty="0">
                <a:latin typeface="Times New Roman"/>
                <a:cs typeface="Times New Roman"/>
              </a:rPr>
              <a:t> </a:t>
            </a:r>
            <a:r>
              <a:rPr sz="2800" b="1" spc="-95" dirty="0" smtClean="0">
                <a:latin typeface="Times New Roman"/>
                <a:cs typeface="Times New Roman"/>
              </a:rPr>
              <a:t>APPROACH</a:t>
            </a:r>
            <a:r>
              <a:rPr lang="en-US" sz="2800" b="1" spc="-95" dirty="0" smtClean="0">
                <a:latin typeface="Times New Roman"/>
                <a:cs typeface="Times New Roman"/>
              </a:rPr>
              <a:t>(UA)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905001"/>
            <a:ext cx="8060690" cy="450572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4945" marR="1144270" indent="-182880" algn="just">
              <a:lnSpc>
                <a:spcPct val="100000"/>
              </a:lnSpc>
              <a:spcBef>
                <a:spcPts val="95"/>
              </a:spcBef>
              <a:buClr>
                <a:srgbClr val="4F81BC"/>
              </a:buClr>
              <a:buSzPct val="79545"/>
              <a:buFont typeface="Wingdings"/>
              <a:buChar char=""/>
              <a:tabLst>
                <a:tab pos="225425" algn="l"/>
              </a:tabLst>
            </a:pPr>
            <a:r>
              <a:rPr sz="2200" dirty="0">
                <a:latin typeface="Times New Roman"/>
                <a:cs typeface="Times New Roman"/>
              </a:rPr>
              <a:t>The </a:t>
            </a:r>
            <a:r>
              <a:rPr sz="2200" b="1" spc="-5" dirty="0">
                <a:latin typeface="Times New Roman"/>
                <a:cs typeface="Times New Roman"/>
              </a:rPr>
              <a:t>unified </a:t>
            </a:r>
            <a:r>
              <a:rPr sz="2200" b="1" spc="-10" dirty="0">
                <a:latin typeface="Times New Roman"/>
                <a:cs typeface="Times New Roman"/>
              </a:rPr>
              <a:t>approach </a:t>
            </a:r>
            <a:r>
              <a:rPr sz="2200" b="1" spc="-5" dirty="0">
                <a:latin typeface="Times New Roman"/>
                <a:cs typeface="Times New Roman"/>
              </a:rPr>
              <a:t>(UA) </a:t>
            </a:r>
            <a:r>
              <a:rPr sz="2200" spc="-5" dirty="0">
                <a:latin typeface="Times New Roman"/>
                <a:cs typeface="Times New Roman"/>
              </a:rPr>
              <a:t>is a methodology for </a:t>
            </a:r>
            <a:r>
              <a:rPr sz="2200" b="1" spc="-10" dirty="0">
                <a:latin typeface="Times New Roman"/>
                <a:cs typeface="Times New Roman"/>
              </a:rPr>
              <a:t>software  </a:t>
            </a:r>
            <a:r>
              <a:rPr sz="2200" b="1" spc="-5" dirty="0">
                <a:latin typeface="Times New Roman"/>
                <a:cs typeface="Times New Roman"/>
              </a:rPr>
              <a:t>development.</a:t>
            </a:r>
            <a:endParaRPr sz="2200" dirty="0">
              <a:latin typeface="Times New Roman"/>
              <a:cs typeface="Times New Roman"/>
            </a:endParaRPr>
          </a:p>
          <a:p>
            <a:pPr marL="194945" marR="998855" indent="-182880" algn="just">
              <a:lnSpc>
                <a:spcPct val="100000"/>
              </a:lnSpc>
              <a:buClr>
                <a:srgbClr val="4F81BC"/>
              </a:buClr>
              <a:buSzPct val="79545"/>
              <a:buFont typeface="Wingdings"/>
              <a:buChar char=""/>
              <a:tabLst>
                <a:tab pos="225425" algn="l"/>
              </a:tabLst>
            </a:pPr>
            <a:r>
              <a:rPr sz="2200" b="1" spc="-5" dirty="0" err="1" smtClean="0">
                <a:latin typeface="Times New Roman"/>
                <a:cs typeface="Times New Roman"/>
              </a:rPr>
              <a:t>Booch</a:t>
            </a:r>
            <a:r>
              <a:rPr sz="2200" b="1" spc="-5" dirty="0">
                <a:latin typeface="Times New Roman"/>
                <a:cs typeface="Times New Roman"/>
              </a:rPr>
              <a:t>, Rumbaugh, </a:t>
            </a:r>
            <a:r>
              <a:rPr sz="2200" b="1" dirty="0">
                <a:latin typeface="Times New Roman"/>
                <a:cs typeface="Times New Roman"/>
              </a:rPr>
              <a:t>Jacobson methodologies </a:t>
            </a:r>
            <a:r>
              <a:rPr sz="2200" spc="-5" dirty="0">
                <a:latin typeface="Times New Roman"/>
                <a:cs typeface="Times New Roman"/>
              </a:rPr>
              <a:t>gives </a:t>
            </a:r>
            <a:r>
              <a:rPr sz="2200" dirty="0">
                <a:latin typeface="Times New Roman"/>
                <a:cs typeface="Times New Roman"/>
              </a:rPr>
              <a:t>the </a:t>
            </a:r>
            <a:r>
              <a:rPr sz="2200" spc="-5" dirty="0">
                <a:latin typeface="Times New Roman"/>
                <a:cs typeface="Times New Roman"/>
              </a:rPr>
              <a:t>best  practices, processes and </a:t>
            </a:r>
            <a:r>
              <a:rPr sz="2200" dirty="0">
                <a:latin typeface="Times New Roman"/>
                <a:cs typeface="Times New Roman"/>
              </a:rPr>
              <a:t>guidelines for </a:t>
            </a:r>
            <a:r>
              <a:rPr sz="2200" spc="-5" dirty="0">
                <a:latin typeface="Times New Roman"/>
                <a:cs typeface="Times New Roman"/>
              </a:rPr>
              <a:t>OO oriented software  </a:t>
            </a:r>
            <a:r>
              <a:rPr sz="2200" spc="-5" dirty="0" smtClean="0">
                <a:latin typeface="Times New Roman"/>
                <a:cs typeface="Times New Roman"/>
              </a:rPr>
              <a:t>development.</a:t>
            </a:r>
            <a:endParaRPr lang="en-US" sz="2200" dirty="0" smtClean="0">
              <a:latin typeface="Times New Roman"/>
              <a:cs typeface="Times New Roman"/>
            </a:endParaRPr>
          </a:p>
          <a:p>
            <a:pPr marL="194945" marR="998855" indent="-182880" algn="just">
              <a:lnSpc>
                <a:spcPct val="100000"/>
              </a:lnSpc>
              <a:buClr>
                <a:srgbClr val="4F81BC"/>
              </a:buClr>
              <a:buSzPct val="79545"/>
              <a:buFont typeface="Wingdings"/>
              <a:buChar char=""/>
              <a:tabLst>
                <a:tab pos="225425" algn="l"/>
              </a:tabLst>
            </a:pPr>
            <a:r>
              <a:rPr sz="2200" spc="-5" dirty="0" smtClean="0">
                <a:latin typeface="Times New Roman"/>
                <a:cs typeface="Times New Roman"/>
              </a:rPr>
              <a:t>Combines </a:t>
            </a:r>
            <a:r>
              <a:rPr sz="2200" spc="-5" dirty="0">
                <a:latin typeface="Times New Roman"/>
                <a:cs typeface="Times New Roman"/>
              </a:rPr>
              <a:t>with the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OMT (Object Modeling Technique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sz="2200" b="1" spc="-5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2200" b="1" spc="-5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sz="2200" b="1" spc="-5" dirty="0" smtClean="0">
                <a:latin typeface="Times New Roman" pitchFamily="18" charset="0"/>
                <a:cs typeface="Times New Roman" pitchFamily="18" charset="0"/>
              </a:rPr>
              <a:t>nified  </a:t>
            </a:r>
            <a:r>
              <a:rPr lang="en-US" sz="2200" b="1" spc="-5" dirty="0" err="1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sz="2200" b="1" spc="-5" dirty="0" err="1" smtClean="0">
                <a:latin typeface="Times New Roman" pitchFamily="18" charset="0"/>
                <a:cs typeface="Times New Roman" pitchFamily="18" charset="0"/>
              </a:rPr>
              <a:t>odelling</a:t>
            </a:r>
            <a:r>
              <a:rPr sz="2200" b="1" spc="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spc="-5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sz="2200" b="1" spc="-5" dirty="0" smtClean="0">
                <a:latin typeface="Times New Roman" pitchFamily="18" charset="0"/>
                <a:cs typeface="Times New Roman" pitchFamily="18" charset="0"/>
              </a:rPr>
              <a:t>anguage</a:t>
            </a:r>
            <a:r>
              <a:rPr lang="en-US" sz="2200" b="1" spc="-5" dirty="0" smtClean="0">
                <a:latin typeface="Times New Roman" pitchFamily="18" charset="0"/>
                <a:cs typeface="Times New Roman" pitchFamily="18" charset="0"/>
              </a:rPr>
              <a:t>(UML)</a:t>
            </a:r>
            <a:r>
              <a:rPr sz="2200" b="1" spc="-5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sz="3200" dirty="0">
              <a:latin typeface="Times New Roman"/>
              <a:cs typeface="Times New Roman"/>
            </a:endParaRPr>
          </a:p>
          <a:p>
            <a:pPr marL="355600" marR="5080" indent="-343535">
              <a:lnSpc>
                <a:spcPct val="100000"/>
              </a:lnSpc>
              <a:buClr>
                <a:srgbClr val="4F81BC"/>
              </a:buClr>
              <a:buSzPct val="79545"/>
              <a:buFont typeface="Wingdings"/>
              <a:buChar char=""/>
              <a:tabLst>
                <a:tab pos="355600" algn="l"/>
                <a:tab pos="356235" algn="l"/>
              </a:tabLst>
            </a:pPr>
            <a:r>
              <a:rPr sz="2200" spc="-5" dirty="0">
                <a:latin typeface="Times New Roman"/>
                <a:cs typeface="Times New Roman"/>
              </a:rPr>
              <a:t>UA utilizes </a:t>
            </a:r>
            <a:r>
              <a:rPr sz="2200" dirty="0">
                <a:latin typeface="Times New Roman"/>
                <a:cs typeface="Times New Roman"/>
              </a:rPr>
              <a:t>the </a:t>
            </a:r>
            <a:r>
              <a:rPr sz="2200" b="1" spc="-5" dirty="0">
                <a:latin typeface="Times New Roman"/>
                <a:cs typeface="Times New Roman"/>
              </a:rPr>
              <a:t>unified modeling language (UML) </a:t>
            </a:r>
            <a:r>
              <a:rPr sz="2200" spc="-5" dirty="0">
                <a:latin typeface="Times New Roman"/>
                <a:cs typeface="Times New Roman"/>
              </a:rPr>
              <a:t>which is a set of  </a:t>
            </a:r>
            <a:r>
              <a:rPr sz="2200" b="1" spc="-5" dirty="0">
                <a:latin typeface="Times New Roman"/>
                <a:cs typeface="Times New Roman"/>
              </a:rPr>
              <a:t>notations and conventions </a:t>
            </a:r>
            <a:r>
              <a:rPr sz="2200" spc="-5" dirty="0">
                <a:latin typeface="Times New Roman"/>
                <a:cs typeface="Times New Roman"/>
              </a:rPr>
              <a:t>used to describe and </a:t>
            </a:r>
            <a:r>
              <a:rPr sz="2200" b="1" spc="-5" dirty="0">
                <a:latin typeface="Times New Roman"/>
                <a:cs typeface="Times New Roman"/>
              </a:rPr>
              <a:t>model an  application</a:t>
            </a:r>
            <a:r>
              <a:rPr sz="2200" b="1" spc="-5" dirty="0" smtClean="0">
                <a:latin typeface="Times New Roman"/>
                <a:cs typeface="Times New Roman"/>
              </a:rPr>
              <a:t>.</a:t>
            </a:r>
            <a:endParaRPr lang="en-US" sz="2200" b="1" spc="-5" dirty="0" smtClean="0">
              <a:latin typeface="Times New Roman"/>
              <a:cs typeface="Times New Roman"/>
            </a:endParaRPr>
          </a:p>
          <a:p>
            <a:pPr marL="355600" marR="5080" indent="-343535">
              <a:lnSpc>
                <a:spcPct val="100000"/>
              </a:lnSpc>
              <a:buClr>
                <a:srgbClr val="4F81BC"/>
              </a:buClr>
              <a:buSzPct val="79545"/>
              <a:tabLst>
                <a:tab pos="355600" algn="l"/>
                <a:tab pos="356235" algn="l"/>
              </a:tabLst>
            </a:pP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endParaRPr sz="22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785607" y="469138"/>
            <a:ext cx="83502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90" dirty="0">
                <a:solidFill>
                  <a:srgbClr val="1F487C"/>
                </a:solidFill>
                <a:latin typeface="Times New Roman"/>
                <a:cs typeface="Times New Roman"/>
              </a:rPr>
              <a:t>Continued…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947063"/>
            <a:ext cx="8051165" cy="3191258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224790" indent="-212725">
              <a:lnSpc>
                <a:spcPct val="100000"/>
              </a:lnSpc>
              <a:spcBef>
                <a:spcPts val="625"/>
              </a:spcBef>
              <a:buClr>
                <a:srgbClr val="4F81BC"/>
              </a:buClr>
              <a:buSzPct val="79545"/>
              <a:buFont typeface="Wingdings"/>
              <a:buChar char=""/>
              <a:tabLst>
                <a:tab pos="225425" algn="l"/>
              </a:tabLst>
            </a:pPr>
            <a:r>
              <a:rPr sz="2200" b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Layered</a:t>
            </a:r>
            <a:r>
              <a:rPr sz="2200" b="1" u="heavy" spc="-13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200" b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Architecture</a:t>
            </a:r>
            <a:endParaRPr sz="2200" dirty="0">
              <a:latin typeface="Times New Roman"/>
              <a:cs typeface="Times New Roman"/>
            </a:endParaRPr>
          </a:p>
          <a:p>
            <a:pPr marL="469900" lvl="1" indent="-183515">
              <a:lnSpc>
                <a:spcPct val="100000"/>
              </a:lnSpc>
              <a:spcBef>
                <a:spcPts val="530"/>
              </a:spcBef>
              <a:buClr>
                <a:srgbClr val="4F81BC"/>
              </a:buClr>
              <a:buSzPct val="84090"/>
              <a:buFont typeface="Arial"/>
              <a:buChar char="•"/>
              <a:tabLst>
                <a:tab pos="470534" algn="l"/>
              </a:tabLst>
            </a:pPr>
            <a:r>
              <a:rPr sz="2200" spc="-5" dirty="0">
                <a:latin typeface="Times New Roman"/>
                <a:cs typeface="Times New Roman"/>
              </a:rPr>
              <a:t>UA uses </a:t>
            </a:r>
            <a:r>
              <a:rPr sz="2200" b="1" spc="-10" dirty="0">
                <a:latin typeface="Times New Roman"/>
                <a:cs typeface="Times New Roman"/>
              </a:rPr>
              <a:t>layered architecture </a:t>
            </a:r>
            <a:r>
              <a:rPr sz="2200" b="1" spc="-5" dirty="0">
                <a:latin typeface="Times New Roman"/>
                <a:cs typeface="Times New Roman"/>
              </a:rPr>
              <a:t>to develop</a:t>
            </a:r>
            <a:r>
              <a:rPr sz="2200" b="1" spc="-85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applications</a:t>
            </a:r>
            <a:r>
              <a:rPr sz="2200" dirty="0" smtClean="0">
                <a:latin typeface="Times New Roman"/>
                <a:cs typeface="Times New Roman"/>
              </a:rPr>
              <a:t>.</a:t>
            </a:r>
            <a:endParaRPr sz="3200" dirty="0">
              <a:latin typeface="Times New Roman"/>
              <a:cs typeface="Times New Roman"/>
            </a:endParaRPr>
          </a:p>
          <a:p>
            <a:pPr marL="469900" lvl="1" indent="-183515">
              <a:lnSpc>
                <a:spcPct val="100000"/>
              </a:lnSpc>
              <a:buClr>
                <a:srgbClr val="4F81BC"/>
              </a:buClr>
              <a:buSzPct val="84090"/>
              <a:buFont typeface="Arial"/>
              <a:buChar char="•"/>
              <a:tabLst>
                <a:tab pos="470534" algn="l"/>
              </a:tabLst>
            </a:pPr>
            <a:r>
              <a:rPr sz="2200" b="1" spc="-10" dirty="0">
                <a:latin typeface="Times New Roman"/>
                <a:cs typeface="Times New Roman"/>
              </a:rPr>
              <a:t>Creates </a:t>
            </a:r>
            <a:r>
              <a:rPr sz="2200" b="1" spc="-5" dirty="0">
                <a:latin typeface="Times New Roman"/>
                <a:cs typeface="Times New Roman"/>
              </a:rPr>
              <a:t>object </a:t>
            </a:r>
            <a:r>
              <a:rPr sz="2200" spc="-5" dirty="0">
                <a:latin typeface="Times New Roman"/>
                <a:cs typeface="Times New Roman"/>
              </a:rPr>
              <a:t>that </a:t>
            </a:r>
            <a:r>
              <a:rPr sz="2200" b="1" spc="-15" dirty="0">
                <a:latin typeface="Times New Roman"/>
                <a:cs typeface="Times New Roman"/>
              </a:rPr>
              <a:t>represent </a:t>
            </a:r>
            <a:r>
              <a:rPr sz="2200" b="1" spc="-5" dirty="0">
                <a:latin typeface="Times New Roman"/>
                <a:cs typeface="Times New Roman"/>
              </a:rPr>
              <a:t>elements to the user</a:t>
            </a:r>
            <a:r>
              <a:rPr sz="2200" b="1" spc="13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through</a:t>
            </a:r>
            <a:endParaRPr sz="2200" dirty="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</a:pPr>
            <a:r>
              <a:rPr sz="2200" b="1" spc="-5" dirty="0">
                <a:latin typeface="Times New Roman"/>
                <a:cs typeface="Times New Roman"/>
              </a:rPr>
              <a:t>interface or physically </a:t>
            </a:r>
            <a:r>
              <a:rPr sz="2200" b="1" spc="-10" dirty="0">
                <a:latin typeface="Times New Roman"/>
                <a:cs typeface="Times New Roman"/>
              </a:rPr>
              <a:t>stored </a:t>
            </a:r>
            <a:r>
              <a:rPr sz="2200" b="1" spc="-5" dirty="0">
                <a:latin typeface="Times New Roman"/>
                <a:cs typeface="Times New Roman"/>
              </a:rPr>
              <a:t>in</a:t>
            </a:r>
            <a:r>
              <a:rPr sz="2200" b="1" spc="-10" dirty="0">
                <a:latin typeface="Times New Roman"/>
                <a:cs typeface="Times New Roman"/>
              </a:rPr>
              <a:t> </a:t>
            </a:r>
            <a:r>
              <a:rPr sz="2200" b="1" spc="-5" dirty="0">
                <a:latin typeface="Times New Roman"/>
                <a:cs typeface="Times New Roman"/>
              </a:rPr>
              <a:t>database</a:t>
            </a:r>
            <a:r>
              <a:rPr sz="2200" b="1" spc="-5" dirty="0" smtClean="0">
                <a:latin typeface="Times New Roman"/>
                <a:cs typeface="Times New Roman"/>
              </a:rPr>
              <a:t>.</a:t>
            </a:r>
            <a:endParaRPr sz="3200" dirty="0">
              <a:latin typeface="Times New Roman"/>
              <a:cs typeface="Times New Roman"/>
            </a:endParaRPr>
          </a:p>
          <a:p>
            <a:pPr marL="469900" marR="196850" lvl="1" indent="-182880">
              <a:lnSpc>
                <a:spcPct val="100000"/>
              </a:lnSpc>
              <a:spcBef>
                <a:spcPts val="5"/>
              </a:spcBef>
              <a:buClr>
                <a:srgbClr val="4F81BC"/>
              </a:buClr>
              <a:buSzPct val="84090"/>
              <a:buFont typeface="Arial"/>
              <a:buChar char="•"/>
              <a:tabLst>
                <a:tab pos="470534" algn="l"/>
              </a:tabLst>
            </a:pPr>
            <a:r>
              <a:rPr sz="2200" spc="-5" dirty="0">
                <a:latin typeface="Times New Roman"/>
                <a:cs typeface="Times New Roman"/>
              </a:rPr>
              <a:t>The layered approach consists of </a:t>
            </a:r>
            <a:r>
              <a:rPr sz="2200" b="1" spc="-5" dirty="0">
                <a:latin typeface="Times New Roman"/>
                <a:cs typeface="Times New Roman"/>
              </a:rPr>
              <a:t>user interface, business, access  layers.</a:t>
            </a:r>
            <a:endParaRPr sz="2200" dirty="0">
              <a:latin typeface="Times New Roman"/>
              <a:cs typeface="Times New Roman"/>
            </a:endParaRPr>
          </a:p>
          <a:p>
            <a:pPr marL="469900" lvl="1" indent="-183515">
              <a:lnSpc>
                <a:spcPct val="100000"/>
              </a:lnSpc>
              <a:buClr>
                <a:srgbClr val="4F81BC"/>
              </a:buClr>
              <a:buSzPct val="84090"/>
              <a:buFont typeface="Arial"/>
              <a:buChar char="•"/>
              <a:tabLst>
                <a:tab pos="470534" algn="l"/>
              </a:tabLst>
            </a:pPr>
            <a:r>
              <a:rPr sz="2200" spc="-5" dirty="0" smtClean="0">
                <a:latin typeface="Times New Roman"/>
                <a:cs typeface="Times New Roman"/>
              </a:rPr>
              <a:t>This </a:t>
            </a:r>
            <a:r>
              <a:rPr sz="2200" spc="-5" dirty="0">
                <a:latin typeface="Times New Roman"/>
                <a:cs typeface="Times New Roman"/>
              </a:rPr>
              <a:t>approach </a:t>
            </a:r>
            <a:r>
              <a:rPr sz="2200" b="1" spc="-10" dirty="0">
                <a:latin typeface="Times New Roman"/>
                <a:cs typeface="Times New Roman"/>
              </a:rPr>
              <a:t>reduces </a:t>
            </a:r>
            <a:r>
              <a:rPr sz="2200" b="1" spc="-5" dirty="0">
                <a:latin typeface="Times New Roman"/>
                <a:cs typeface="Times New Roman"/>
              </a:rPr>
              <a:t>the interdependence of the user</a:t>
            </a:r>
            <a:r>
              <a:rPr sz="2200" b="1" spc="114" dirty="0">
                <a:latin typeface="Times New Roman"/>
                <a:cs typeface="Times New Roman"/>
              </a:rPr>
              <a:t> </a:t>
            </a:r>
            <a:r>
              <a:rPr sz="2200" b="1" spc="-5" dirty="0">
                <a:latin typeface="Times New Roman"/>
                <a:cs typeface="Times New Roman"/>
              </a:rPr>
              <a:t>interface,</a:t>
            </a:r>
            <a:endParaRPr sz="2200" dirty="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</a:pPr>
            <a:r>
              <a:rPr sz="2200" b="1" spc="-5" dirty="0">
                <a:latin typeface="Times New Roman"/>
                <a:cs typeface="Times New Roman"/>
              </a:rPr>
              <a:t>database access and business</a:t>
            </a:r>
            <a:r>
              <a:rPr sz="2200" b="1" spc="-15" dirty="0">
                <a:latin typeface="Times New Roman"/>
                <a:cs typeface="Times New Roman"/>
              </a:rPr>
              <a:t> </a:t>
            </a:r>
            <a:r>
              <a:rPr sz="2200" b="1" spc="-10" dirty="0">
                <a:latin typeface="Times New Roman"/>
                <a:cs typeface="Times New Roman"/>
              </a:rPr>
              <a:t>control</a:t>
            </a:r>
            <a:r>
              <a:rPr sz="2200" b="1" spc="-10" dirty="0" smtClean="0">
                <a:latin typeface="Times New Roman"/>
                <a:cs typeface="Times New Roman"/>
              </a:rPr>
              <a:t>.</a:t>
            </a:r>
            <a:endParaRPr sz="3200" dirty="0">
              <a:latin typeface="Times New Roman"/>
              <a:cs typeface="Times New Roman"/>
            </a:endParaRPr>
          </a:p>
          <a:p>
            <a:pPr marL="469900" lvl="1" indent="-183515">
              <a:lnSpc>
                <a:spcPct val="100000"/>
              </a:lnSpc>
              <a:spcBef>
                <a:spcPts val="5"/>
              </a:spcBef>
              <a:buClr>
                <a:srgbClr val="4F81BC"/>
              </a:buClr>
              <a:buSzPct val="84090"/>
              <a:buFont typeface="Arial"/>
              <a:buChar char="•"/>
              <a:tabLst>
                <a:tab pos="470534" algn="l"/>
              </a:tabLst>
            </a:pPr>
            <a:r>
              <a:rPr sz="2200" b="1" spc="-15" dirty="0">
                <a:latin typeface="Times New Roman"/>
                <a:cs typeface="Times New Roman"/>
              </a:rPr>
              <a:t>More </a:t>
            </a:r>
            <a:r>
              <a:rPr sz="2200" b="1" spc="-10" dirty="0">
                <a:latin typeface="Times New Roman"/>
                <a:cs typeface="Times New Roman"/>
              </a:rPr>
              <a:t>robust </a:t>
            </a:r>
            <a:r>
              <a:rPr sz="2200" b="1" spc="-5" dirty="0">
                <a:latin typeface="Times New Roman"/>
                <a:cs typeface="Times New Roman"/>
              </a:rPr>
              <a:t>and flexible</a:t>
            </a:r>
            <a:r>
              <a:rPr sz="2200" b="1" spc="20" dirty="0">
                <a:latin typeface="Times New Roman"/>
                <a:cs typeface="Times New Roman"/>
              </a:rPr>
              <a:t> </a:t>
            </a:r>
            <a:r>
              <a:rPr sz="2200" b="1" spc="-5" dirty="0">
                <a:latin typeface="Times New Roman"/>
                <a:cs typeface="Times New Roman"/>
              </a:rPr>
              <a:t>system.</a:t>
            </a:r>
            <a:endParaRPr sz="22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7737"/>
            <a:ext cx="8686800" cy="492443"/>
          </a:xfrm>
        </p:spPr>
        <p:txBody>
          <a:bodyPr/>
          <a:lstStyle/>
          <a:p>
            <a:r>
              <a:rPr lang="en-US" sz="3200" spc="-70" dirty="0" smtClean="0"/>
              <a:t>UML </a:t>
            </a:r>
            <a:r>
              <a:rPr lang="en-US" sz="3200" spc="-5" dirty="0" smtClean="0"/>
              <a:t>– </a:t>
            </a:r>
            <a:r>
              <a:rPr lang="en-US" sz="3200" spc="-90" dirty="0" smtClean="0"/>
              <a:t>Unified </a:t>
            </a:r>
            <a:r>
              <a:rPr lang="en-US" sz="3200" spc="-95" dirty="0" smtClean="0"/>
              <a:t>modeling</a:t>
            </a:r>
            <a:r>
              <a:rPr lang="en-US" sz="3200" spc="-770" dirty="0" smtClean="0"/>
              <a:t> </a:t>
            </a:r>
            <a:r>
              <a:rPr lang="en-US" sz="3200" spc="-95" dirty="0" smtClean="0"/>
              <a:t>language: Introduction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143000"/>
            <a:ext cx="8305799" cy="766066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UML is a notation that resulted from the unification of OMT (Object Modeling Technique).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The goal of UML is to provide a standard notation that can be used by all object-oriented methods and to select and integrate the best elements of precursor notations(OMT &amp; OOSE).</a:t>
            </a:r>
          </a:p>
          <a:p>
            <a:pPr lvl="1">
              <a:buFont typeface="Arial" pitchFamily="34" charset="0"/>
              <a:buChar char="•"/>
            </a:pPr>
            <a:r>
              <a:rPr lang="en-US" sz="2200" dirty="0" smtClean="0"/>
              <a:t>For example, UML includes the </a:t>
            </a:r>
            <a:r>
              <a:rPr lang="en-US" sz="2200" b="1" dirty="0" smtClean="0"/>
              <a:t>use case diagrams </a:t>
            </a:r>
            <a:r>
              <a:rPr lang="en-US" sz="2200" dirty="0" smtClean="0"/>
              <a:t>introduced by OOSE and uses many features of the OMT </a:t>
            </a:r>
            <a:r>
              <a:rPr lang="en-US" sz="2200" b="1" dirty="0" smtClean="0"/>
              <a:t>class diagrams</a:t>
            </a:r>
            <a:r>
              <a:rPr lang="en-US" sz="2200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UML also includes new concepts that were not present in other major methods at the time, such as extension mechanisms and a constraint language. 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UML has been designed for a broad range of applications.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7737"/>
            <a:ext cx="8382000" cy="492443"/>
          </a:xfrm>
        </p:spPr>
        <p:txBody>
          <a:bodyPr/>
          <a:lstStyle/>
          <a:p>
            <a:r>
              <a:rPr lang="en-US" sz="3200" spc="-70" dirty="0" smtClean="0"/>
              <a:t>UML </a:t>
            </a:r>
            <a:r>
              <a:rPr lang="en-US" sz="3200" spc="-5" dirty="0" smtClean="0"/>
              <a:t>– </a:t>
            </a:r>
            <a:r>
              <a:rPr lang="en-US" sz="3200" spc="-90" dirty="0" smtClean="0"/>
              <a:t>Unified </a:t>
            </a:r>
            <a:r>
              <a:rPr lang="en-US" sz="3200" spc="-95" dirty="0" smtClean="0"/>
              <a:t>modeling</a:t>
            </a:r>
            <a:r>
              <a:rPr lang="en-US" sz="3200" spc="-770" dirty="0" smtClean="0"/>
              <a:t> </a:t>
            </a:r>
            <a:r>
              <a:rPr lang="en-US" sz="3200" spc="-95" dirty="0" smtClean="0"/>
              <a:t>language: Introduction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1" y="1295400"/>
            <a:ext cx="8382000" cy="8863965"/>
          </a:xfrm>
        </p:spPr>
        <p:txBody>
          <a:bodyPr/>
          <a:lstStyle/>
          <a:p>
            <a:pPr algn="l">
              <a:buFont typeface="Wingdings" pitchFamily="2" charset="2"/>
              <a:buChar char="Ø"/>
            </a:pPr>
            <a:r>
              <a:rPr lang="en-US" sz="2400" dirty="0" smtClean="0"/>
              <a:t>Hence, UML provides constructs for a broad range of systems and activities (e.g., distributed systems, analysis, system design, deployment).</a:t>
            </a:r>
          </a:p>
          <a:p>
            <a:pPr algn="l">
              <a:buFont typeface="Wingdings" pitchFamily="2" charset="2"/>
              <a:buChar char="Ø"/>
            </a:pPr>
            <a:r>
              <a:rPr lang="en-US" sz="2400" dirty="0" smtClean="0"/>
              <a:t>System development focuses on three different models of the system.</a:t>
            </a:r>
          </a:p>
          <a:p>
            <a:pPr algn="l">
              <a:buFont typeface="Wingdings" pitchFamily="2" charset="2"/>
              <a:buChar char="Ø"/>
            </a:pPr>
            <a:r>
              <a:rPr lang="en-US" sz="2400" dirty="0" smtClean="0"/>
              <a:t>The </a:t>
            </a:r>
            <a:r>
              <a:rPr lang="en-US" sz="2400" b="1" dirty="0" smtClean="0">
                <a:solidFill>
                  <a:srgbClr val="FF0000"/>
                </a:solidFill>
              </a:rPr>
              <a:t>functional model</a:t>
            </a:r>
            <a:r>
              <a:rPr lang="en-US" sz="2400" dirty="0" smtClean="0">
                <a:solidFill>
                  <a:srgbClr val="FF0000"/>
                </a:solidFill>
              </a:rPr>
              <a:t>, </a:t>
            </a:r>
            <a:r>
              <a:rPr lang="en-US" sz="2400" dirty="0" smtClean="0"/>
              <a:t>represented in UML with </a:t>
            </a:r>
            <a:r>
              <a:rPr lang="en-US" sz="2400" b="1" dirty="0" smtClean="0"/>
              <a:t>use case diagrams</a:t>
            </a:r>
            <a:r>
              <a:rPr lang="en-US" sz="2400" dirty="0" smtClean="0"/>
              <a:t>, describes the functionality of the system from the user’s point of view.</a:t>
            </a:r>
          </a:p>
          <a:p>
            <a:pPr algn="l">
              <a:buFont typeface="Wingdings" pitchFamily="2" charset="2"/>
              <a:buChar char="Ø"/>
            </a:pPr>
            <a:r>
              <a:rPr lang="en-US" sz="2400" dirty="0" smtClean="0"/>
              <a:t>The </a:t>
            </a:r>
            <a:r>
              <a:rPr lang="en-US" sz="2400" b="1" dirty="0" smtClean="0">
                <a:solidFill>
                  <a:srgbClr val="FF0000"/>
                </a:solidFill>
              </a:rPr>
              <a:t>object model</a:t>
            </a:r>
            <a:r>
              <a:rPr lang="en-US" sz="2400" dirty="0" smtClean="0"/>
              <a:t>, represented in UML with </a:t>
            </a:r>
            <a:r>
              <a:rPr lang="en-US" sz="2400" b="1" dirty="0" smtClean="0"/>
              <a:t>class diagrams</a:t>
            </a:r>
            <a:r>
              <a:rPr lang="en-US" sz="2400" dirty="0" smtClean="0"/>
              <a:t>, describes the structure of the system in terms of </a:t>
            </a:r>
            <a:r>
              <a:rPr lang="en-US" sz="2400" b="1" dirty="0" smtClean="0"/>
              <a:t>objects</a:t>
            </a:r>
            <a:r>
              <a:rPr lang="en-US" sz="2400" dirty="0" smtClean="0"/>
              <a:t>, </a:t>
            </a:r>
            <a:r>
              <a:rPr lang="en-US" sz="2400" b="1" dirty="0" smtClean="0"/>
              <a:t>attributes</a:t>
            </a:r>
            <a:r>
              <a:rPr lang="en-US" sz="2400" dirty="0" smtClean="0"/>
              <a:t>, </a:t>
            </a:r>
            <a:r>
              <a:rPr lang="en-US" sz="2400" b="1" dirty="0" smtClean="0"/>
              <a:t>associations</a:t>
            </a:r>
            <a:r>
              <a:rPr lang="en-US" sz="2400" dirty="0" smtClean="0"/>
              <a:t>, and </a:t>
            </a:r>
            <a:r>
              <a:rPr lang="en-US" sz="2400" b="1" dirty="0" smtClean="0"/>
              <a:t>operations</a:t>
            </a:r>
            <a:r>
              <a:rPr lang="en-US" sz="2400" dirty="0" smtClean="0"/>
              <a:t>.</a:t>
            </a:r>
          </a:p>
          <a:p>
            <a:pPr algn="l">
              <a:buFont typeface="Wingdings" pitchFamily="2" charset="2"/>
              <a:buChar char="Ø"/>
            </a:pPr>
            <a:r>
              <a:rPr lang="en-US" sz="2400" dirty="0" smtClean="0"/>
              <a:t>The </a:t>
            </a:r>
            <a:r>
              <a:rPr lang="en-US" sz="2400" b="1" dirty="0" smtClean="0">
                <a:solidFill>
                  <a:srgbClr val="FF0000"/>
                </a:solidFill>
              </a:rPr>
              <a:t>dynamic model</a:t>
            </a:r>
            <a:r>
              <a:rPr lang="en-US" sz="2400" dirty="0" smtClean="0"/>
              <a:t>, represented in UML with </a:t>
            </a:r>
            <a:r>
              <a:rPr lang="en-US" sz="2400" b="1" dirty="0" smtClean="0"/>
              <a:t>interaction diagrams</a:t>
            </a:r>
            <a:r>
              <a:rPr lang="en-US" sz="2400" dirty="0" smtClean="0"/>
              <a:t>, </a:t>
            </a:r>
            <a:r>
              <a:rPr lang="en-US" sz="2400" b="1" dirty="0" smtClean="0"/>
              <a:t>state diagrams</a:t>
            </a:r>
            <a:r>
              <a:rPr lang="en-US" sz="2400" dirty="0" smtClean="0"/>
              <a:t>, and </a:t>
            </a:r>
            <a:r>
              <a:rPr lang="en-US" sz="2400" b="1" dirty="0" smtClean="0"/>
              <a:t>activity diagrams</a:t>
            </a:r>
            <a:r>
              <a:rPr lang="en-US" sz="2400" dirty="0" smtClean="0"/>
              <a:t>, describes the internal behavior of the system.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37666" y="697737"/>
            <a:ext cx="7283450" cy="99706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spc="-70" dirty="0"/>
              <a:t>UML </a:t>
            </a:r>
            <a:r>
              <a:rPr sz="3200" spc="-5" dirty="0"/>
              <a:t>– </a:t>
            </a:r>
            <a:r>
              <a:rPr sz="3200" spc="-90" dirty="0"/>
              <a:t>Unified </a:t>
            </a:r>
            <a:r>
              <a:rPr sz="3200" spc="-95" dirty="0"/>
              <a:t>modeling</a:t>
            </a:r>
            <a:r>
              <a:rPr sz="3200" spc="-770" dirty="0"/>
              <a:t> </a:t>
            </a:r>
            <a:r>
              <a:rPr sz="3200" spc="-95" dirty="0" smtClean="0"/>
              <a:t>language</a:t>
            </a:r>
            <a:r>
              <a:rPr lang="en-US" sz="3200" spc="-95" dirty="0" smtClean="0"/>
              <a:t>: Introduction</a:t>
            </a:r>
            <a:endParaRPr sz="3200" spc="-95" dirty="0"/>
          </a:p>
        </p:txBody>
      </p:sp>
      <p:sp>
        <p:nvSpPr>
          <p:cNvPr id="3" name="object 3"/>
          <p:cNvSpPr txBox="1"/>
          <p:nvPr/>
        </p:nvSpPr>
        <p:spPr>
          <a:xfrm>
            <a:off x="535940" y="1625548"/>
            <a:ext cx="7846060" cy="31890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5580" indent="-182880">
              <a:lnSpc>
                <a:spcPct val="100000"/>
              </a:lnSpc>
              <a:spcBef>
                <a:spcPts val="100"/>
              </a:spcBef>
              <a:buClr>
                <a:srgbClr val="4F81BC"/>
              </a:buClr>
              <a:buSzPct val="85416"/>
              <a:buChar char="•"/>
              <a:tabLst>
                <a:tab pos="195580" algn="l"/>
              </a:tabLst>
            </a:pPr>
            <a:r>
              <a:rPr sz="2400" dirty="0">
                <a:latin typeface="Arial"/>
                <a:cs typeface="Arial"/>
              </a:rPr>
              <a:t>UML focuses on standard modeling </a:t>
            </a:r>
            <a:r>
              <a:rPr sz="2400" spc="-5" dirty="0">
                <a:latin typeface="Arial"/>
                <a:cs typeface="Arial"/>
              </a:rPr>
              <a:t>language </a:t>
            </a:r>
            <a:r>
              <a:rPr sz="2400" dirty="0">
                <a:latin typeface="Arial"/>
                <a:cs typeface="Arial"/>
              </a:rPr>
              <a:t>and not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</a:p>
          <a:p>
            <a:pPr marL="194945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latin typeface="Arial"/>
                <a:cs typeface="Arial"/>
              </a:rPr>
              <a:t>standard </a:t>
            </a:r>
            <a:r>
              <a:rPr sz="2400" spc="-5" dirty="0">
                <a:latin typeface="Arial"/>
                <a:cs typeface="Arial"/>
              </a:rPr>
              <a:t>process</a:t>
            </a:r>
            <a:r>
              <a:rPr sz="2400" spc="-5" dirty="0" smtClean="0">
                <a:latin typeface="Arial"/>
                <a:cs typeface="Arial"/>
              </a:rPr>
              <a:t>.</a:t>
            </a:r>
            <a:endParaRPr sz="3000" dirty="0">
              <a:latin typeface="Arial"/>
              <a:cs typeface="Arial"/>
            </a:endParaRPr>
          </a:p>
          <a:p>
            <a:pPr marL="195580" marR="3729990" indent="-195580">
              <a:lnSpc>
                <a:spcPct val="120100"/>
              </a:lnSpc>
              <a:buClr>
                <a:srgbClr val="4F81BC"/>
              </a:buClr>
              <a:buSzPct val="85416"/>
              <a:buChar char="•"/>
              <a:tabLst>
                <a:tab pos="195580" algn="l"/>
              </a:tabLst>
            </a:pPr>
            <a:r>
              <a:rPr sz="2400" spc="-5" dirty="0">
                <a:latin typeface="Arial"/>
                <a:cs typeface="Arial"/>
              </a:rPr>
              <a:t>UML </a:t>
            </a:r>
            <a:r>
              <a:rPr sz="2400" dirty="0">
                <a:latin typeface="Arial"/>
                <a:cs typeface="Arial"/>
              </a:rPr>
              <a:t>focuses </a:t>
            </a:r>
            <a:r>
              <a:rPr sz="2400" spc="-5" dirty="0">
                <a:latin typeface="Arial"/>
                <a:cs typeface="Arial"/>
              </a:rPr>
              <a:t>the concept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  </a:t>
            </a:r>
            <a:r>
              <a:rPr sz="2400" spc="-5" dirty="0" err="1" smtClean="0">
                <a:latin typeface="Arial"/>
                <a:cs typeface="Arial"/>
              </a:rPr>
              <a:t>Booch</a:t>
            </a:r>
            <a:r>
              <a:rPr sz="2400" spc="-5" dirty="0" smtClean="0">
                <a:latin typeface="Arial"/>
                <a:cs typeface="Arial"/>
              </a:rPr>
              <a:t>,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sz="2400" spc="-5" dirty="0" err="1" smtClean="0">
                <a:latin typeface="Arial"/>
                <a:cs typeface="Arial"/>
              </a:rPr>
              <a:t>Rambaugh</a:t>
            </a:r>
            <a:r>
              <a:rPr lang="en-US" sz="2400" spc="-5" dirty="0" smtClean="0">
                <a:latin typeface="Arial"/>
                <a:cs typeface="Arial"/>
              </a:rPr>
              <a:t>  </a:t>
            </a:r>
            <a:r>
              <a:rPr sz="2400" spc="-35" dirty="0" smtClean="0">
                <a:latin typeface="Arial"/>
                <a:cs typeface="Arial"/>
              </a:rPr>
              <a:t> </a:t>
            </a:r>
            <a:r>
              <a:rPr sz="2400" spc="-10" dirty="0" smtClean="0">
                <a:latin typeface="Arial"/>
                <a:cs typeface="Arial"/>
              </a:rPr>
              <a:t>and</a:t>
            </a:r>
            <a:r>
              <a:rPr lang="en-US" sz="2400" spc="-10" dirty="0" smtClean="0">
                <a:latin typeface="Arial"/>
                <a:cs typeface="Arial"/>
              </a:rPr>
              <a:t>  </a:t>
            </a:r>
            <a:r>
              <a:rPr sz="2400" spc="-5" dirty="0" smtClean="0">
                <a:latin typeface="Arial"/>
                <a:cs typeface="Arial"/>
              </a:rPr>
              <a:t>Jacobson.</a:t>
            </a:r>
            <a:endParaRPr sz="3500" dirty="0">
              <a:latin typeface="Arial"/>
              <a:cs typeface="Arial"/>
            </a:endParaRPr>
          </a:p>
          <a:p>
            <a:pPr marL="194945" marR="115570" indent="-182880">
              <a:lnSpc>
                <a:spcPct val="100000"/>
              </a:lnSpc>
              <a:spcBef>
                <a:spcPts val="5"/>
              </a:spcBef>
              <a:buClr>
                <a:srgbClr val="4F81BC"/>
              </a:buClr>
              <a:buSzPct val="85416"/>
              <a:buChar char="•"/>
              <a:tabLst>
                <a:tab pos="195580" algn="l"/>
              </a:tabLst>
            </a:pP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UML is a </a:t>
            </a:r>
            <a:r>
              <a:rPr sz="2400" dirty="0">
                <a:latin typeface="Arial"/>
                <a:cs typeface="Arial"/>
              </a:rPr>
              <a:t>standard </a:t>
            </a:r>
            <a:r>
              <a:rPr sz="2400" spc="-5" dirty="0">
                <a:latin typeface="Arial"/>
                <a:cs typeface="Arial"/>
              </a:rPr>
              <a:t>graphical design </a:t>
            </a:r>
            <a:r>
              <a:rPr sz="2400" dirty="0">
                <a:latin typeface="Arial"/>
                <a:cs typeface="Arial"/>
              </a:rPr>
              <a:t>for </a:t>
            </a:r>
            <a:r>
              <a:rPr sz="2400" spc="-15" dirty="0">
                <a:latin typeface="Arial"/>
                <a:cs typeface="Arial"/>
              </a:rPr>
              <a:t>object-  </a:t>
            </a:r>
            <a:r>
              <a:rPr sz="2400" dirty="0">
                <a:latin typeface="Arial"/>
                <a:cs typeface="Arial"/>
              </a:rPr>
              <a:t>oriented </a:t>
            </a:r>
            <a:r>
              <a:rPr sz="2400" spc="-5" dirty="0">
                <a:latin typeface="Arial"/>
                <a:cs typeface="Arial"/>
              </a:rPr>
              <a:t>graphical design and a medium </a:t>
            </a:r>
            <a:r>
              <a:rPr sz="2400" dirty="0">
                <a:latin typeface="Arial"/>
                <a:cs typeface="Arial"/>
              </a:rPr>
              <a:t>for presenting  important </a:t>
            </a:r>
            <a:r>
              <a:rPr sz="2400" spc="-5" dirty="0">
                <a:latin typeface="Arial"/>
                <a:cs typeface="Arial"/>
              </a:rPr>
              <a:t>analysis and design</a:t>
            </a:r>
            <a:r>
              <a:rPr sz="2400" spc="7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concepts.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28800" y="697737"/>
            <a:ext cx="4441189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70" dirty="0"/>
              <a:t>UML</a:t>
            </a:r>
            <a:r>
              <a:rPr spc="-415" dirty="0"/>
              <a:t> </a:t>
            </a:r>
            <a:r>
              <a:rPr spc="-90" dirty="0"/>
              <a:t>Diagrams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37677"/>
            <a:ext cx="4306570" cy="4489450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195580" indent="-182880">
              <a:lnSpc>
                <a:spcPct val="100000"/>
              </a:lnSpc>
              <a:spcBef>
                <a:spcPts val="775"/>
              </a:spcBef>
              <a:buClr>
                <a:srgbClr val="4F81BC"/>
              </a:buClr>
              <a:buSzPct val="83928"/>
              <a:buChar char="•"/>
              <a:tabLst>
                <a:tab pos="195580" algn="l"/>
              </a:tabLst>
            </a:pPr>
            <a:r>
              <a:rPr sz="2800" spc="-5" dirty="0">
                <a:latin typeface="Arial"/>
                <a:cs typeface="Arial"/>
              </a:rPr>
              <a:t>Use </a:t>
            </a:r>
            <a:r>
              <a:rPr sz="2800" dirty="0">
                <a:latin typeface="Arial"/>
                <a:cs typeface="Arial"/>
              </a:rPr>
              <a:t>Case</a:t>
            </a:r>
            <a:r>
              <a:rPr sz="2800" spc="2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Diagrams</a:t>
            </a:r>
            <a:endParaRPr sz="280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675"/>
              </a:spcBef>
              <a:buClr>
                <a:srgbClr val="4F81BC"/>
              </a:buClr>
              <a:buSzPct val="83928"/>
              <a:buChar char="•"/>
              <a:tabLst>
                <a:tab pos="195580" algn="l"/>
              </a:tabLst>
            </a:pPr>
            <a:r>
              <a:rPr sz="2800" dirty="0">
                <a:latin typeface="Arial"/>
                <a:cs typeface="Arial"/>
              </a:rPr>
              <a:t>Class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Diagrams</a:t>
            </a:r>
            <a:endParaRPr sz="280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675"/>
              </a:spcBef>
              <a:buClr>
                <a:srgbClr val="4F81BC"/>
              </a:buClr>
              <a:buSzPct val="83928"/>
              <a:buChar char="•"/>
              <a:tabLst>
                <a:tab pos="195580" algn="l"/>
              </a:tabLst>
            </a:pPr>
            <a:r>
              <a:rPr sz="2800" dirty="0">
                <a:latin typeface="Arial"/>
                <a:cs typeface="Arial"/>
              </a:rPr>
              <a:t>Package Diagrams</a:t>
            </a:r>
            <a:endParaRPr sz="280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670"/>
              </a:spcBef>
              <a:buClr>
                <a:srgbClr val="4F81BC"/>
              </a:buClr>
              <a:buSzPct val="83928"/>
              <a:buChar char="•"/>
              <a:tabLst>
                <a:tab pos="195580" algn="l"/>
              </a:tabLst>
            </a:pPr>
            <a:r>
              <a:rPr sz="2800" dirty="0">
                <a:latin typeface="Arial"/>
                <a:cs typeface="Arial"/>
              </a:rPr>
              <a:t>Interaction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Diagrams</a:t>
            </a:r>
            <a:endParaRPr sz="2800">
              <a:latin typeface="Arial"/>
              <a:cs typeface="Arial"/>
            </a:endParaRPr>
          </a:p>
          <a:p>
            <a:pPr marL="469900" lvl="1" indent="-183515">
              <a:lnSpc>
                <a:spcPct val="100000"/>
              </a:lnSpc>
              <a:spcBef>
                <a:spcPts val="595"/>
              </a:spcBef>
              <a:buClr>
                <a:srgbClr val="4F81BC"/>
              </a:buClr>
              <a:buSzPct val="85416"/>
              <a:buChar char="•"/>
              <a:tabLst>
                <a:tab pos="470534" algn="l"/>
              </a:tabLst>
            </a:pPr>
            <a:r>
              <a:rPr sz="2400" spc="-5" dirty="0">
                <a:latin typeface="Arial"/>
                <a:cs typeface="Arial"/>
              </a:rPr>
              <a:t>Sequence</a:t>
            </a:r>
            <a:endParaRPr sz="2400">
              <a:latin typeface="Arial"/>
              <a:cs typeface="Arial"/>
            </a:endParaRPr>
          </a:p>
          <a:p>
            <a:pPr marL="469900" lvl="1" indent="-183515">
              <a:lnSpc>
                <a:spcPct val="100000"/>
              </a:lnSpc>
              <a:spcBef>
                <a:spcPts val="575"/>
              </a:spcBef>
              <a:buClr>
                <a:srgbClr val="4F81BC"/>
              </a:buClr>
              <a:buSzPct val="85416"/>
              <a:buChar char="•"/>
              <a:tabLst>
                <a:tab pos="470534" algn="l"/>
              </a:tabLst>
            </a:pPr>
            <a:r>
              <a:rPr sz="2400" spc="-5" dirty="0">
                <a:latin typeface="Arial"/>
                <a:cs typeface="Arial"/>
              </a:rPr>
              <a:t>Collaboration</a:t>
            </a:r>
            <a:endParaRPr sz="240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655"/>
              </a:spcBef>
              <a:buClr>
                <a:srgbClr val="4F81BC"/>
              </a:buClr>
              <a:buSzPct val="83928"/>
              <a:buChar char="•"/>
              <a:tabLst>
                <a:tab pos="195580" algn="l"/>
              </a:tabLst>
            </a:pPr>
            <a:r>
              <a:rPr sz="2800" dirty="0">
                <a:latin typeface="Arial"/>
                <a:cs typeface="Arial"/>
              </a:rPr>
              <a:t>Activity</a:t>
            </a:r>
            <a:r>
              <a:rPr sz="2800" spc="-2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Diagrams</a:t>
            </a:r>
            <a:endParaRPr sz="280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675"/>
              </a:spcBef>
              <a:buClr>
                <a:srgbClr val="4F81BC"/>
              </a:buClr>
              <a:buSzPct val="83928"/>
              <a:buChar char="•"/>
              <a:tabLst>
                <a:tab pos="195580" algn="l"/>
              </a:tabLst>
            </a:pPr>
            <a:r>
              <a:rPr sz="2800" spc="-5" dirty="0">
                <a:latin typeface="Arial"/>
                <a:cs typeface="Arial"/>
              </a:rPr>
              <a:t>State </a:t>
            </a:r>
            <a:r>
              <a:rPr sz="2800" spc="-10" dirty="0">
                <a:latin typeface="Arial"/>
                <a:cs typeface="Arial"/>
              </a:rPr>
              <a:t>Transition</a:t>
            </a:r>
            <a:r>
              <a:rPr sz="2800" spc="-9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Diagrams</a:t>
            </a:r>
            <a:endParaRPr sz="280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675"/>
              </a:spcBef>
              <a:buClr>
                <a:srgbClr val="4F81BC"/>
              </a:buClr>
              <a:buSzPct val="83928"/>
              <a:buChar char="•"/>
              <a:tabLst>
                <a:tab pos="195580" algn="l"/>
              </a:tabLst>
            </a:pPr>
            <a:r>
              <a:rPr sz="2800" dirty="0">
                <a:latin typeface="Arial"/>
                <a:cs typeface="Arial"/>
              </a:rPr>
              <a:t>Deployment</a:t>
            </a:r>
            <a:r>
              <a:rPr sz="2800" spc="2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Diagrams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26945" y="2284603"/>
            <a:ext cx="47072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65" dirty="0"/>
              <a:t>USE </a:t>
            </a:r>
            <a:r>
              <a:rPr sz="3600" spc="-75" dirty="0"/>
              <a:t>CASE</a:t>
            </a:r>
            <a:r>
              <a:rPr sz="3600" spc="-420" dirty="0"/>
              <a:t> </a:t>
            </a:r>
            <a:r>
              <a:rPr sz="3600" spc="-85" dirty="0"/>
              <a:t>DIAGRAMS</a:t>
            </a:r>
            <a:endParaRPr sz="36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97737"/>
            <a:ext cx="6482841" cy="615553"/>
          </a:xfrm>
        </p:spPr>
        <p:txBody>
          <a:bodyPr/>
          <a:lstStyle/>
          <a:p>
            <a:r>
              <a:rPr lang="en-US" dirty="0" smtClean="0"/>
              <a:t>1.1. The Nature of Software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447800"/>
            <a:ext cx="7072783" cy="4124206"/>
          </a:xfrm>
        </p:spPr>
        <p:txBody>
          <a:bodyPr/>
          <a:lstStyle/>
          <a:p>
            <a:r>
              <a:rPr lang="en-US" sz="3200" dirty="0" smtClean="0"/>
              <a:t>Software is intangible</a:t>
            </a:r>
          </a:p>
          <a:p>
            <a:pPr lvl="1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Hard</a:t>
            </a:r>
            <a:r>
              <a:rPr lang="en-US" sz="2800" dirty="0" smtClean="0"/>
              <a:t> to understand development effort</a:t>
            </a:r>
          </a:p>
          <a:p>
            <a:r>
              <a:rPr lang="en-US" sz="3200" dirty="0" smtClean="0"/>
              <a:t>Software is easy to reproduce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/>
              <a:t>Cost is in its </a:t>
            </a:r>
            <a:r>
              <a:rPr lang="en-US" sz="2800" i="1" dirty="0" smtClean="0"/>
              <a:t>development</a:t>
            </a:r>
          </a:p>
          <a:p>
            <a:pPr lvl="2"/>
            <a:r>
              <a:rPr lang="en-US" sz="2800" i="1" dirty="0" smtClean="0"/>
              <a:t>-</a:t>
            </a:r>
            <a:r>
              <a:rPr lang="en-US" sz="2800" dirty="0" smtClean="0"/>
              <a:t> in other engineering products, manufacturing is the costly stage</a:t>
            </a:r>
          </a:p>
          <a:p>
            <a:r>
              <a:rPr lang="en-US" sz="3200" dirty="0" smtClean="0"/>
              <a:t>The industry is labor-intensive</a:t>
            </a:r>
          </a:p>
          <a:p>
            <a:pPr lvl="1"/>
            <a:r>
              <a:rPr lang="en-US" sz="2800" dirty="0" smtClean="0"/>
              <a:t>Hard to automate</a:t>
            </a:r>
          </a:p>
          <a:p>
            <a:endParaRPr lang="en-US" sz="3200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38170" y="497840"/>
            <a:ext cx="286448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60" dirty="0"/>
              <a:t>Introduction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231140" y="1328420"/>
            <a:ext cx="8674100" cy="878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</a:pPr>
            <a:r>
              <a:rPr sz="2800" spc="-225" dirty="0">
                <a:solidFill>
                  <a:srgbClr val="1B1B1B"/>
                </a:solidFill>
                <a:latin typeface="+mj-lt"/>
                <a:cs typeface="Arial"/>
              </a:rPr>
              <a:t>Use-cases </a:t>
            </a:r>
            <a:r>
              <a:rPr sz="2800" spc="-114" dirty="0">
                <a:solidFill>
                  <a:srgbClr val="1B1B1B"/>
                </a:solidFill>
                <a:latin typeface="+mj-lt"/>
                <a:cs typeface="Arial"/>
              </a:rPr>
              <a:t>are </a:t>
            </a:r>
            <a:r>
              <a:rPr sz="2800" spc="-100" dirty="0">
                <a:solidFill>
                  <a:srgbClr val="1B1B1B"/>
                </a:solidFill>
                <a:latin typeface="+mj-lt"/>
                <a:cs typeface="Arial"/>
              </a:rPr>
              <a:t>descriptions </a:t>
            </a:r>
            <a:r>
              <a:rPr sz="2800" spc="-10" dirty="0">
                <a:solidFill>
                  <a:srgbClr val="1B1B1B"/>
                </a:solidFill>
                <a:latin typeface="+mj-lt"/>
                <a:cs typeface="Arial"/>
              </a:rPr>
              <a:t>of </a:t>
            </a:r>
            <a:r>
              <a:rPr sz="2800" spc="-40" dirty="0">
                <a:solidFill>
                  <a:srgbClr val="1B1B1B"/>
                </a:solidFill>
                <a:latin typeface="+mj-lt"/>
                <a:cs typeface="Arial"/>
              </a:rPr>
              <a:t>the functionality </a:t>
            </a:r>
            <a:r>
              <a:rPr sz="2800" spc="-5" dirty="0">
                <a:solidFill>
                  <a:srgbClr val="1B1B1B"/>
                </a:solidFill>
                <a:latin typeface="+mj-lt"/>
                <a:cs typeface="Arial"/>
              </a:rPr>
              <a:t>of </a:t>
            </a:r>
            <a:r>
              <a:rPr sz="2800" spc="-220" dirty="0">
                <a:solidFill>
                  <a:srgbClr val="1B1B1B"/>
                </a:solidFill>
                <a:latin typeface="+mj-lt"/>
                <a:cs typeface="Arial"/>
              </a:rPr>
              <a:t>a </a:t>
            </a:r>
            <a:r>
              <a:rPr sz="2800" spc="-150" dirty="0">
                <a:solidFill>
                  <a:srgbClr val="1B1B1B"/>
                </a:solidFill>
                <a:latin typeface="+mj-lt"/>
                <a:cs typeface="Arial"/>
              </a:rPr>
              <a:t>system  </a:t>
            </a:r>
            <a:r>
              <a:rPr sz="2800" spc="-20" dirty="0">
                <a:solidFill>
                  <a:srgbClr val="1B1B1B"/>
                </a:solidFill>
                <a:latin typeface="+mj-lt"/>
                <a:cs typeface="Arial"/>
              </a:rPr>
              <a:t>from </a:t>
            </a:r>
            <a:r>
              <a:rPr sz="2800" spc="-220" dirty="0">
                <a:solidFill>
                  <a:srgbClr val="1B1B1B"/>
                </a:solidFill>
                <a:latin typeface="+mj-lt"/>
                <a:cs typeface="Arial"/>
              </a:rPr>
              <a:t>a </a:t>
            </a:r>
            <a:r>
              <a:rPr sz="2800" spc="-135" dirty="0">
                <a:solidFill>
                  <a:srgbClr val="1B1B1B"/>
                </a:solidFill>
                <a:latin typeface="+mj-lt"/>
                <a:cs typeface="Arial"/>
              </a:rPr>
              <a:t>user</a:t>
            </a:r>
            <a:r>
              <a:rPr sz="2800" spc="-215" dirty="0">
                <a:solidFill>
                  <a:srgbClr val="1B1B1B"/>
                </a:solidFill>
                <a:latin typeface="+mj-lt"/>
                <a:cs typeface="Arial"/>
              </a:rPr>
              <a:t> </a:t>
            </a:r>
            <a:r>
              <a:rPr sz="2800" spc="-105" dirty="0">
                <a:solidFill>
                  <a:srgbClr val="1B1B1B"/>
                </a:solidFill>
                <a:latin typeface="+mj-lt"/>
                <a:cs typeface="Arial"/>
              </a:rPr>
              <a:t>perspective.</a:t>
            </a:r>
            <a:endParaRPr sz="2800" dirty="0">
              <a:latin typeface="+mj-lt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31239" y="2256790"/>
            <a:ext cx="7871459" cy="7643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buFont typeface="Arial" pitchFamily="34" charset="0"/>
              <a:buChar char="•"/>
            </a:pPr>
            <a:r>
              <a:rPr sz="2400" spc="-90" dirty="0">
                <a:solidFill>
                  <a:srgbClr val="1B1B1B"/>
                </a:solidFill>
                <a:latin typeface="+mj-lt"/>
                <a:cs typeface="Arial"/>
              </a:rPr>
              <a:t>Depict </a:t>
            </a:r>
            <a:r>
              <a:rPr sz="2400" spc="-30" dirty="0">
                <a:solidFill>
                  <a:srgbClr val="1B1B1B"/>
                </a:solidFill>
                <a:latin typeface="+mj-lt"/>
                <a:cs typeface="Arial"/>
              </a:rPr>
              <a:t>the </a:t>
            </a:r>
            <a:r>
              <a:rPr sz="2400" spc="-80" dirty="0">
                <a:solidFill>
                  <a:srgbClr val="1B1B1B"/>
                </a:solidFill>
                <a:latin typeface="+mj-lt"/>
                <a:cs typeface="Arial"/>
              </a:rPr>
              <a:t>behaviour </a:t>
            </a:r>
            <a:r>
              <a:rPr sz="2400" spc="-15" dirty="0">
                <a:solidFill>
                  <a:srgbClr val="1B1B1B"/>
                </a:solidFill>
                <a:latin typeface="+mj-lt"/>
                <a:cs typeface="Arial"/>
              </a:rPr>
              <a:t>of </a:t>
            </a:r>
            <a:r>
              <a:rPr sz="2400" spc="-30" dirty="0">
                <a:solidFill>
                  <a:srgbClr val="1B1B1B"/>
                </a:solidFill>
                <a:latin typeface="+mj-lt"/>
                <a:cs typeface="Arial"/>
              </a:rPr>
              <a:t>the </a:t>
            </a:r>
            <a:r>
              <a:rPr sz="2400" spc="-114" dirty="0">
                <a:solidFill>
                  <a:srgbClr val="1B1B1B"/>
                </a:solidFill>
                <a:latin typeface="+mj-lt"/>
                <a:cs typeface="Arial"/>
              </a:rPr>
              <a:t>system, </a:t>
            </a:r>
            <a:r>
              <a:rPr sz="2400" spc="-225" dirty="0">
                <a:solidFill>
                  <a:srgbClr val="1B1B1B"/>
                </a:solidFill>
                <a:latin typeface="+mj-lt"/>
                <a:cs typeface="Arial"/>
              </a:rPr>
              <a:t>as </a:t>
            </a:r>
            <a:r>
              <a:rPr sz="2400" spc="70" dirty="0">
                <a:solidFill>
                  <a:srgbClr val="1B1B1B"/>
                </a:solidFill>
                <a:latin typeface="+mj-lt"/>
                <a:cs typeface="Arial"/>
              </a:rPr>
              <a:t>it </a:t>
            </a:r>
            <a:r>
              <a:rPr sz="2400" spc="-130" dirty="0">
                <a:solidFill>
                  <a:srgbClr val="1B1B1B"/>
                </a:solidFill>
                <a:latin typeface="+mj-lt"/>
                <a:cs typeface="Arial"/>
              </a:rPr>
              <a:t>appears </a:t>
            </a:r>
            <a:r>
              <a:rPr sz="2400" spc="30" dirty="0">
                <a:solidFill>
                  <a:srgbClr val="1B1B1B"/>
                </a:solidFill>
                <a:latin typeface="+mj-lt"/>
                <a:cs typeface="Arial"/>
              </a:rPr>
              <a:t>to </a:t>
            </a:r>
            <a:r>
              <a:rPr sz="2400" spc="-130" dirty="0">
                <a:solidFill>
                  <a:srgbClr val="1B1B1B"/>
                </a:solidFill>
                <a:latin typeface="+mj-lt"/>
                <a:cs typeface="Arial"/>
              </a:rPr>
              <a:t>an </a:t>
            </a:r>
            <a:r>
              <a:rPr sz="2400" spc="-75" dirty="0">
                <a:solidFill>
                  <a:srgbClr val="1B1B1B"/>
                </a:solidFill>
                <a:latin typeface="+mj-lt"/>
                <a:cs typeface="Arial"/>
              </a:rPr>
              <a:t>outside  </a:t>
            </a:r>
            <a:r>
              <a:rPr sz="2400" spc="-105" dirty="0" smtClean="0">
                <a:solidFill>
                  <a:srgbClr val="1B1B1B"/>
                </a:solidFill>
                <a:latin typeface="+mj-lt"/>
                <a:cs typeface="Arial"/>
              </a:rPr>
              <a:t>user.</a:t>
            </a:r>
            <a:endParaRPr lang="en-US" sz="2400" dirty="0" smtClean="0">
              <a:latin typeface="+mj-lt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00"/>
              </a:spcBef>
              <a:buFont typeface="Arial" pitchFamily="34" charset="0"/>
              <a:buChar char="•"/>
            </a:pPr>
            <a:r>
              <a:rPr sz="2400" spc="-130" dirty="0" smtClean="0">
                <a:solidFill>
                  <a:srgbClr val="FF0000"/>
                </a:solidFill>
                <a:latin typeface="+mj-lt"/>
                <a:cs typeface="Arial"/>
              </a:rPr>
              <a:t>Describe </a:t>
            </a:r>
            <a:r>
              <a:rPr sz="2400" spc="-30" dirty="0">
                <a:solidFill>
                  <a:srgbClr val="FF0000"/>
                </a:solidFill>
                <a:latin typeface="+mj-lt"/>
                <a:cs typeface="Arial"/>
              </a:rPr>
              <a:t>the </a:t>
            </a:r>
            <a:r>
              <a:rPr sz="2400" spc="-35" dirty="0">
                <a:solidFill>
                  <a:srgbClr val="FF0000"/>
                </a:solidFill>
                <a:latin typeface="+mj-lt"/>
                <a:cs typeface="Arial"/>
              </a:rPr>
              <a:t>functionality </a:t>
            </a:r>
            <a:r>
              <a:rPr sz="2400" spc="-114" dirty="0">
                <a:solidFill>
                  <a:srgbClr val="FF0000"/>
                </a:solidFill>
                <a:latin typeface="+mj-lt"/>
                <a:cs typeface="Arial"/>
              </a:rPr>
              <a:t>and </a:t>
            </a:r>
            <a:r>
              <a:rPr sz="2400" spc="-145" dirty="0">
                <a:solidFill>
                  <a:srgbClr val="FF0000"/>
                </a:solidFill>
                <a:latin typeface="+mj-lt"/>
                <a:cs typeface="Arial"/>
              </a:rPr>
              <a:t>users </a:t>
            </a:r>
            <a:r>
              <a:rPr sz="2400" spc="-90" dirty="0">
                <a:solidFill>
                  <a:srgbClr val="FF0000"/>
                </a:solidFill>
                <a:latin typeface="+mj-lt"/>
                <a:cs typeface="Arial"/>
              </a:rPr>
              <a:t>(actors) </a:t>
            </a:r>
            <a:r>
              <a:rPr sz="2400" spc="-15" dirty="0">
                <a:solidFill>
                  <a:srgbClr val="FF0000"/>
                </a:solidFill>
                <a:latin typeface="+mj-lt"/>
                <a:cs typeface="Arial"/>
              </a:rPr>
              <a:t>of </a:t>
            </a:r>
            <a:r>
              <a:rPr sz="2400" spc="-30" dirty="0">
                <a:solidFill>
                  <a:srgbClr val="FF0000"/>
                </a:solidFill>
                <a:latin typeface="+mj-lt"/>
                <a:cs typeface="Arial"/>
              </a:rPr>
              <a:t>the</a:t>
            </a:r>
            <a:r>
              <a:rPr sz="2400" spc="-455" dirty="0">
                <a:solidFill>
                  <a:srgbClr val="FF0000"/>
                </a:solidFill>
                <a:latin typeface="+mj-lt"/>
                <a:cs typeface="Arial"/>
              </a:rPr>
              <a:t> </a:t>
            </a:r>
            <a:r>
              <a:rPr sz="2400" spc="-114" dirty="0">
                <a:solidFill>
                  <a:srgbClr val="FF0000"/>
                </a:solidFill>
                <a:latin typeface="+mj-lt"/>
                <a:cs typeface="Arial"/>
              </a:rPr>
              <a:t>system.</a:t>
            </a:r>
            <a:endParaRPr sz="2400" dirty="0">
              <a:latin typeface="+mj-lt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90600" y="3581400"/>
            <a:ext cx="7286623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73480" algn="l"/>
                <a:tab pos="1801495" algn="l"/>
                <a:tab pos="2446020" algn="l"/>
                <a:tab pos="3322320" algn="l"/>
                <a:tab pos="5282565" algn="l"/>
                <a:tab pos="6047105" algn="l"/>
                <a:tab pos="6765925" algn="l"/>
              </a:tabLst>
            </a:pPr>
            <a:r>
              <a:rPr sz="2400" spc="-275" dirty="0" smtClean="0">
                <a:solidFill>
                  <a:srgbClr val="1B1B1B"/>
                </a:solidFill>
                <a:latin typeface="+mj-lt"/>
                <a:cs typeface="Arial"/>
              </a:rPr>
              <a:t>s</a:t>
            </a:r>
            <a:r>
              <a:rPr sz="2400" spc="-114" dirty="0" smtClean="0">
                <a:solidFill>
                  <a:srgbClr val="1B1B1B"/>
                </a:solidFill>
                <a:latin typeface="+mj-lt"/>
                <a:cs typeface="Arial"/>
              </a:rPr>
              <a:t>y</a:t>
            </a:r>
            <a:r>
              <a:rPr sz="2400" spc="-70" dirty="0" smtClean="0">
                <a:solidFill>
                  <a:srgbClr val="1B1B1B"/>
                </a:solidFill>
                <a:latin typeface="+mj-lt"/>
                <a:cs typeface="Arial"/>
              </a:rPr>
              <a:t>st</a:t>
            </a:r>
            <a:r>
              <a:rPr sz="2400" spc="-135" dirty="0" smtClean="0">
                <a:solidFill>
                  <a:srgbClr val="1B1B1B"/>
                </a:solidFill>
                <a:latin typeface="+mj-lt"/>
                <a:cs typeface="Arial"/>
              </a:rPr>
              <a:t>e</a:t>
            </a:r>
            <a:r>
              <a:rPr sz="2400" spc="-85" dirty="0" smtClean="0">
                <a:solidFill>
                  <a:srgbClr val="1B1B1B"/>
                </a:solidFill>
                <a:latin typeface="+mj-lt"/>
                <a:cs typeface="Arial"/>
              </a:rPr>
              <a:t>m</a:t>
            </a:r>
            <a:r>
              <a:rPr sz="2400" spc="-70" dirty="0">
                <a:solidFill>
                  <a:srgbClr val="1B1B1B"/>
                </a:solidFill>
                <a:latin typeface="+mj-lt"/>
                <a:cs typeface="Arial"/>
              </a:rPr>
              <a:t>,</a:t>
            </a:r>
            <a:r>
              <a:rPr sz="2400" dirty="0">
                <a:solidFill>
                  <a:srgbClr val="1B1B1B"/>
                </a:solidFill>
                <a:latin typeface="+mj-lt"/>
                <a:cs typeface="Arial"/>
              </a:rPr>
              <a:t>	</a:t>
            </a:r>
            <a:r>
              <a:rPr sz="2400" spc="135" dirty="0">
                <a:solidFill>
                  <a:srgbClr val="1B1B1B"/>
                </a:solidFill>
                <a:latin typeface="+mj-lt"/>
                <a:cs typeface="Arial"/>
              </a:rPr>
              <a:t>t</a:t>
            </a:r>
            <a:r>
              <a:rPr sz="2400" spc="-114" dirty="0">
                <a:solidFill>
                  <a:srgbClr val="1B1B1B"/>
                </a:solidFill>
                <a:latin typeface="+mj-lt"/>
                <a:cs typeface="Arial"/>
              </a:rPr>
              <a:t>h</a:t>
            </a:r>
            <a:r>
              <a:rPr sz="2400" spc="-110" dirty="0">
                <a:solidFill>
                  <a:srgbClr val="1B1B1B"/>
                </a:solidFill>
                <a:latin typeface="+mj-lt"/>
                <a:cs typeface="Arial"/>
              </a:rPr>
              <a:t>e</a:t>
            </a:r>
            <a:r>
              <a:rPr sz="2400" dirty="0">
                <a:solidFill>
                  <a:srgbClr val="1B1B1B"/>
                </a:solidFill>
                <a:latin typeface="+mj-lt"/>
                <a:cs typeface="Arial"/>
              </a:rPr>
              <a:t>	</a:t>
            </a:r>
            <a:r>
              <a:rPr sz="2400" spc="-165" dirty="0">
                <a:solidFill>
                  <a:srgbClr val="1B1B1B"/>
                </a:solidFill>
                <a:latin typeface="+mj-lt"/>
                <a:cs typeface="Arial"/>
              </a:rPr>
              <a:t>use</a:t>
            </a:r>
            <a:r>
              <a:rPr sz="2400" dirty="0">
                <a:solidFill>
                  <a:srgbClr val="1B1B1B"/>
                </a:solidFill>
                <a:latin typeface="+mj-lt"/>
                <a:cs typeface="Arial"/>
              </a:rPr>
              <a:t>	</a:t>
            </a:r>
            <a:r>
              <a:rPr sz="2400" spc="-195" dirty="0">
                <a:solidFill>
                  <a:srgbClr val="1B1B1B"/>
                </a:solidFill>
                <a:latin typeface="+mj-lt"/>
                <a:cs typeface="Arial"/>
              </a:rPr>
              <a:t>c</a:t>
            </a:r>
            <a:r>
              <a:rPr sz="2400" spc="-185" dirty="0">
                <a:solidFill>
                  <a:srgbClr val="1B1B1B"/>
                </a:solidFill>
                <a:latin typeface="+mj-lt"/>
                <a:cs typeface="Arial"/>
              </a:rPr>
              <a:t>a</a:t>
            </a:r>
            <a:r>
              <a:rPr sz="2400" spc="-275" dirty="0">
                <a:solidFill>
                  <a:srgbClr val="1B1B1B"/>
                </a:solidFill>
                <a:latin typeface="+mj-lt"/>
                <a:cs typeface="Arial"/>
              </a:rPr>
              <a:t>s</a:t>
            </a:r>
            <a:r>
              <a:rPr sz="2400" spc="-145" dirty="0">
                <a:solidFill>
                  <a:srgbClr val="1B1B1B"/>
                </a:solidFill>
                <a:latin typeface="+mj-lt"/>
                <a:cs typeface="Arial"/>
              </a:rPr>
              <a:t>e</a:t>
            </a:r>
            <a:r>
              <a:rPr sz="2400" spc="-265" dirty="0">
                <a:solidFill>
                  <a:srgbClr val="1B1B1B"/>
                </a:solidFill>
                <a:latin typeface="+mj-lt"/>
                <a:cs typeface="Arial"/>
              </a:rPr>
              <a:t>s</a:t>
            </a:r>
            <a:r>
              <a:rPr sz="2400" dirty="0">
                <a:solidFill>
                  <a:srgbClr val="1B1B1B"/>
                </a:solidFill>
                <a:latin typeface="+mj-lt"/>
                <a:cs typeface="Arial"/>
              </a:rPr>
              <a:t>	</a:t>
            </a:r>
            <a:r>
              <a:rPr sz="2400" spc="-70" dirty="0">
                <a:solidFill>
                  <a:srgbClr val="1B1B1B"/>
                </a:solidFill>
                <a:latin typeface="+mj-lt"/>
                <a:cs typeface="Arial"/>
              </a:rPr>
              <a:t>(</a:t>
            </a:r>
            <a:r>
              <a:rPr sz="2400" spc="60" dirty="0">
                <a:solidFill>
                  <a:srgbClr val="1B1B1B"/>
                </a:solidFill>
                <a:latin typeface="+mj-lt"/>
                <a:cs typeface="Arial"/>
              </a:rPr>
              <a:t>f</a:t>
            </a:r>
            <a:r>
              <a:rPr sz="2400" spc="-120" dirty="0">
                <a:solidFill>
                  <a:srgbClr val="1B1B1B"/>
                </a:solidFill>
                <a:latin typeface="+mj-lt"/>
                <a:cs typeface="Arial"/>
              </a:rPr>
              <a:t>un</a:t>
            </a:r>
            <a:r>
              <a:rPr sz="2400" spc="-105" dirty="0">
                <a:solidFill>
                  <a:srgbClr val="1B1B1B"/>
                </a:solidFill>
                <a:latin typeface="+mj-lt"/>
                <a:cs typeface="Arial"/>
              </a:rPr>
              <a:t>c</a:t>
            </a:r>
            <a:r>
              <a:rPr sz="2400" spc="130" dirty="0">
                <a:solidFill>
                  <a:srgbClr val="1B1B1B"/>
                </a:solidFill>
                <a:latin typeface="+mj-lt"/>
                <a:cs typeface="Arial"/>
              </a:rPr>
              <a:t>t</a:t>
            </a:r>
            <a:r>
              <a:rPr sz="2400" spc="20" dirty="0">
                <a:solidFill>
                  <a:srgbClr val="1B1B1B"/>
                </a:solidFill>
                <a:latin typeface="+mj-lt"/>
                <a:cs typeface="Arial"/>
              </a:rPr>
              <a:t>i</a:t>
            </a:r>
            <a:r>
              <a:rPr sz="2400" spc="-90" dirty="0">
                <a:solidFill>
                  <a:srgbClr val="1B1B1B"/>
                </a:solidFill>
                <a:latin typeface="+mj-lt"/>
                <a:cs typeface="Arial"/>
              </a:rPr>
              <a:t>o</a:t>
            </a:r>
            <a:r>
              <a:rPr sz="2400" spc="-70" dirty="0">
                <a:solidFill>
                  <a:srgbClr val="1B1B1B"/>
                </a:solidFill>
                <a:latin typeface="+mj-lt"/>
                <a:cs typeface="Arial"/>
              </a:rPr>
              <a:t>n</a:t>
            </a:r>
            <a:r>
              <a:rPr sz="2400" spc="-5" dirty="0">
                <a:solidFill>
                  <a:srgbClr val="1B1B1B"/>
                </a:solidFill>
                <a:latin typeface="+mj-lt"/>
                <a:cs typeface="Arial"/>
              </a:rPr>
              <a:t>ali</a:t>
            </a:r>
            <a:r>
              <a:rPr sz="2400" spc="-10" dirty="0">
                <a:solidFill>
                  <a:srgbClr val="1B1B1B"/>
                </a:solidFill>
                <a:latin typeface="+mj-lt"/>
                <a:cs typeface="Arial"/>
              </a:rPr>
              <a:t>t</a:t>
            </a:r>
            <a:r>
              <a:rPr sz="2400" spc="-105" dirty="0">
                <a:solidFill>
                  <a:srgbClr val="1B1B1B"/>
                </a:solidFill>
                <a:latin typeface="+mj-lt"/>
                <a:cs typeface="Arial"/>
              </a:rPr>
              <a:t>y</a:t>
            </a:r>
            <a:r>
              <a:rPr sz="2400" spc="-75" dirty="0">
                <a:solidFill>
                  <a:srgbClr val="1B1B1B"/>
                </a:solidFill>
                <a:latin typeface="+mj-lt"/>
                <a:cs typeface="Arial"/>
              </a:rPr>
              <a:t>)</a:t>
            </a:r>
            <a:r>
              <a:rPr sz="2400" dirty="0">
                <a:solidFill>
                  <a:srgbClr val="1B1B1B"/>
                </a:solidFill>
                <a:latin typeface="+mj-lt"/>
                <a:cs typeface="Arial"/>
              </a:rPr>
              <a:t>	</a:t>
            </a:r>
            <a:r>
              <a:rPr sz="2400" spc="130" dirty="0">
                <a:solidFill>
                  <a:srgbClr val="1B1B1B"/>
                </a:solidFill>
                <a:latin typeface="+mj-lt"/>
                <a:cs typeface="Arial"/>
              </a:rPr>
              <a:t>t</a:t>
            </a:r>
            <a:r>
              <a:rPr sz="2400" spc="-114" dirty="0">
                <a:solidFill>
                  <a:srgbClr val="1B1B1B"/>
                </a:solidFill>
                <a:latin typeface="+mj-lt"/>
                <a:cs typeface="Arial"/>
              </a:rPr>
              <a:t>h</a:t>
            </a:r>
            <a:r>
              <a:rPr sz="2400" spc="-110" dirty="0">
                <a:solidFill>
                  <a:srgbClr val="1B1B1B"/>
                </a:solidFill>
                <a:latin typeface="+mj-lt"/>
                <a:cs typeface="Arial"/>
              </a:rPr>
              <a:t>e</a:t>
            </a:r>
            <a:r>
              <a:rPr sz="2400" spc="-114" dirty="0">
                <a:solidFill>
                  <a:srgbClr val="1B1B1B"/>
                </a:solidFill>
                <a:latin typeface="+mj-lt"/>
                <a:cs typeface="Arial"/>
              </a:rPr>
              <a:t>y</a:t>
            </a:r>
            <a:r>
              <a:rPr sz="2400" dirty="0">
                <a:solidFill>
                  <a:srgbClr val="1B1B1B"/>
                </a:solidFill>
                <a:latin typeface="+mj-lt"/>
                <a:cs typeface="Arial"/>
              </a:rPr>
              <a:t>	</a:t>
            </a:r>
            <a:r>
              <a:rPr sz="2400" spc="-185" dirty="0">
                <a:solidFill>
                  <a:srgbClr val="1B1B1B"/>
                </a:solidFill>
                <a:latin typeface="+mj-lt"/>
                <a:cs typeface="Arial"/>
              </a:rPr>
              <a:t>u</a:t>
            </a:r>
            <a:r>
              <a:rPr sz="2400" spc="-175" dirty="0">
                <a:solidFill>
                  <a:srgbClr val="1B1B1B"/>
                </a:solidFill>
                <a:latin typeface="+mj-lt"/>
                <a:cs typeface="Arial"/>
              </a:rPr>
              <a:t>s</a:t>
            </a:r>
            <a:r>
              <a:rPr sz="2400" spc="-145" dirty="0">
                <a:solidFill>
                  <a:srgbClr val="1B1B1B"/>
                </a:solidFill>
                <a:latin typeface="+mj-lt"/>
                <a:cs typeface="Arial"/>
              </a:rPr>
              <a:t>e</a:t>
            </a:r>
            <a:r>
              <a:rPr sz="2400" spc="-70" dirty="0">
                <a:solidFill>
                  <a:srgbClr val="1B1B1B"/>
                </a:solidFill>
                <a:latin typeface="+mj-lt"/>
                <a:cs typeface="Arial"/>
              </a:rPr>
              <a:t>,</a:t>
            </a:r>
            <a:r>
              <a:rPr sz="2400" dirty="0">
                <a:solidFill>
                  <a:srgbClr val="1B1B1B"/>
                </a:solidFill>
                <a:latin typeface="+mj-lt"/>
                <a:cs typeface="Arial"/>
              </a:rPr>
              <a:t>	</a:t>
            </a:r>
            <a:r>
              <a:rPr sz="2400" spc="-114" dirty="0">
                <a:solidFill>
                  <a:srgbClr val="1B1B1B"/>
                </a:solidFill>
                <a:latin typeface="+mj-lt"/>
                <a:cs typeface="Arial"/>
              </a:rPr>
              <a:t>and</a:t>
            </a:r>
            <a:endParaRPr sz="2400" dirty="0">
              <a:latin typeface="+mj-lt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31239" y="3124200"/>
            <a:ext cx="787209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  <a:tabLst>
                <a:tab pos="868680" algn="l"/>
                <a:tab pos="1475105" algn="l"/>
                <a:tab pos="3261360" algn="l"/>
                <a:tab pos="4548505" algn="l"/>
                <a:tab pos="5154930" algn="l"/>
                <a:tab pos="6109335" algn="l"/>
                <a:tab pos="6810375" algn="l"/>
                <a:tab pos="7433309" algn="l"/>
              </a:tabLst>
            </a:pPr>
            <a:r>
              <a:rPr sz="2400" spc="-505" dirty="0">
                <a:solidFill>
                  <a:srgbClr val="1B1B1B"/>
                </a:solidFill>
                <a:latin typeface="+mj-lt"/>
                <a:cs typeface="Arial"/>
              </a:rPr>
              <a:t>S</a:t>
            </a:r>
            <a:r>
              <a:rPr sz="2400" spc="-80" dirty="0">
                <a:solidFill>
                  <a:srgbClr val="1B1B1B"/>
                </a:solidFill>
                <a:latin typeface="+mj-lt"/>
                <a:cs typeface="Arial"/>
              </a:rPr>
              <a:t>h</a:t>
            </a:r>
            <a:r>
              <a:rPr sz="2400" spc="-85" dirty="0">
                <a:solidFill>
                  <a:srgbClr val="1B1B1B"/>
                </a:solidFill>
                <a:latin typeface="+mj-lt"/>
                <a:cs typeface="Arial"/>
              </a:rPr>
              <a:t>o</a:t>
            </a:r>
            <a:r>
              <a:rPr sz="2400" spc="-20" dirty="0">
                <a:solidFill>
                  <a:srgbClr val="1B1B1B"/>
                </a:solidFill>
                <a:latin typeface="+mj-lt"/>
                <a:cs typeface="Arial"/>
              </a:rPr>
              <a:t>w</a:t>
            </a:r>
            <a:r>
              <a:rPr sz="2400" dirty="0">
                <a:solidFill>
                  <a:srgbClr val="1B1B1B"/>
                </a:solidFill>
                <a:latin typeface="+mj-lt"/>
                <a:cs typeface="Arial"/>
              </a:rPr>
              <a:t>	</a:t>
            </a:r>
            <a:r>
              <a:rPr sz="2400" spc="135" dirty="0">
                <a:solidFill>
                  <a:srgbClr val="1B1B1B"/>
                </a:solidFill>
                <a:latin typeface="+mj-lt"/>
                <a:cs typeface="Arial"/>
              </a:rPr>
              <a:t>t</a:t>
            </a:r>
            <a:r>
              <a:rPr sz="2400" spc="-114" dirty="0">
                <a:solidFill>
                  <a:srgbClr val="1B1B1B"/>
                </a:solidFill>
                <a:latin typeface="+mj-lt"/>
                <a:cs typeface="Arial"/>
              </a:rPr>
              <a:t>h</a:t>
            </a:r>
            <a:r>
              <a:rPr sz="2400" spc="-110" dirty="0">
                <a:solidFill>
                  <a:srgbClr val="1B1B1B"/>
                </a:solidFill>
                <a:latin typeface="+mj-lt"/>
                <a:cs typeface="Arial"/>
              </a:rPr>
              <a:t>e</a:t>
            </a:r>
            <a:r>
              <a:rPr sz="2400" dirty="0">
                <a:solidFill>
                  <a:srgbClr val="1B1B1B"/>
                </a:solidFill>
                <a:latin typeface="+mj-lt"/>
                <a:cs typeface="Arial"/>
              </a:rPr>
              <a:t>	</a:t>
            </a:r>
            <a:r>
              <a:rPr sz="2400" spc="35" dirty="0">
                <a:solidFill>
                  <a:srgbClr val="1B1B1B"/>
                </a:solidFill>
                <a:latin typeface="+mj-lt"/>
                <a:cs typeface="Arial"/>
              </a:rPr>
              <a:t>r</a:t>
            </a:r>
            <a:r>
              <a:rPr sz="2400" spc="-145" dirty="0">
                <a:solidFill>
                  <a:srgbClr val="1B1B1B"/>
                </a:solidFill>
                <a:latin typeface="+mj-lt"/>
                <a:cs typeface="Arial"/>
              </a:rPr>
              <a:t>e</a:t>
            </a:r>
            <a:r>
              <a:rPr sz="2400" spc="-20" dirty="0">
                <a:solidFill>
                  <a:srgbClr val="1B1B1B"/>
                </a:solidFill>
                <a:latin typeface="+mj-lt"/>
                <a:cs typeface="Arial"/>
              </a:rPr>
              <a:t>la</a:t>
            </a:r>
            <a:r>
              <a:rPr sz="2400" spc="-5" dirty="0">
                <a:solidFill>
                  <a:srgbClr val="1B1B1B"/>
                </a:solidFill>
                <a:latin typeface="+mj-lt"/>
                <a:cs typeface="Arial"/>
              </a:rPr>
              <a:t>t</a:t>
            </a:r>
            <a:r>
              <a:rPr sz="2400" spc="-20" dirty="0">
                <a:solidFill>
                  <a:srgbClr val="1B1B1B"/>
                </a:solidFill>
                <a:latin typeface="+mj-lt"/>
                <a:cs typeface="Arial"/>
              </a:rPr>
              <a:t>i</a:t>
            </a:r>
            <a:r>
              <a:rPr sz="2400" spc="-50" dirty="0">
                <a:solidFill>
                  <a:srgbClr val="1B1B1B"/>
                </a:solidFill>
                <a:latin typeface="+mj-lt"/>
                <a:cs typeface="Arial"/>
              </a:rPr>
              <a:t>o</a:t>
            </a:r>
            <a:r>
              <a:rPr sz="2400" spc="-140" dirty="0">
                <a:solidFill>
                  <a:srgbClr val="1B1B1B"/>
                </a:solidFill>
                <a:latin typeface="+mj-lt"/>
                <a:cs typeface="Arial"/>
              </a:rPr>
              <a:t>ns</a:t>
            </a:r>
            <a:r>
              <a:rPr sz="2400" spc="-160" dirty="0">
                <a:solidFill>
                  <a:srgbClr val="1B1B1B"/>
                </a:solidFill>
                <a:latin typeface="+mj-lt"/>
                <a:cs typeface="Arial"/>
              </a:rPr>
              <a:t>h</a:t>
            </a:r>
            <a:r>
              <a:rPr sz="2400" spc="20" dirty="0">
                <a:solidFill>
                  <a:srgbClr val="1B1B1B"/>
                </a:solidFill>
                <a:latin typeface="+mj-lt"/>
                <a:cs typeface="Arial"/>
              </a:rPr>
              <a:t>i</a:t>
            </a:r>
            <a:r>
              <a:rPr sz="2400" spc="-185" dirty="0">
                <a:solidFill>
                  <a:srgbClr val="1B1B1B"/>
                </a:solidFill>
                <a:latin typeface="+mj-lt"/>
                <a:cs typeface="Arial"/>
              </a:rPr>
              <a:t>p</a:t>
            </a:r>
            <a:r>
              <a:rPr sz="2400" spc="-160" dirty="0">
                <a:solidFill>
                  <a:srgbClr val="1B1B1B"/>
                </a:solidFill>
                <a:latin typeface="+mj-lt"/>
                <a:cs typeface="Arial"/>
              </a:rPr>
              <a:t>s</a:t>
            </a:r>
            <a:r>
              <a:rPr sz="2400" dirty="0">
                <a:solidFill>
                  <a:srgbClr val="1B1B1B"/>
                </a:solidFill>
                <a:latin typeface="+mj-lt"/>
                <a:cs typeface="Arial"/>
              </a:rPr>
              <a:t>	</a:t>
            </a:r>
            <a:r>
              <a:rPr sz="2400" spc="-114" dirty="0">
                <a:solidFill>
                  <a:srgbClr val="1B1B1B"/>
                </a:solidFill>
                <a:latin typeface="+mj-lt"/>
                <a:cs typeface="Arial"/>
              </a:rPr>
              <a:t>b</a:t>
            </a:r>
            <a:r>
              <a:rPr sz="2400" spc="-110" dirty="0">
                <a:solidFill>
                  <a:srgbClr val="1B1B1B"/>
                </a:solidFill>
                <a:latin typeface="+mj-lt"/>
                <a:cs typeface="Arial"/>
              </a:rPr>
              <a:t>e</a:t>
            </a:r>
            <a:r>
              <a:rPr sz="2400" spc="130" dirty="0">
                <a:solidFill>
                  <a:srgbClr val="1B1B1B"/>
                </a:solidFill>
                <a:latin typeface="+mj-lt"/>
                <a:cs typeface="Arial"/>
              </a:rPr>
              <a:t>t</a:t>
            </a:r>
            <a:r>
              <a:rPr sz="2400" spc="-20" dirty="0">
                <a:solidFill>
                  <a:srgbClr val="1B1B1B"/>
                </a:solidFill>
                <a:latin typeface="+mj-lt"/>
                <a:cs typeface="Arial"/>
              </a:rPr>
              <a:t>w</a:t>
            </a:r>
            <a:r>
              <a:rPr sz="2400" spc="-150" dirty="0">
                <a:solidFill>
                  <a:srgbClr val="1B1B1B"/>
                </a:solidFill>
                <a:latin typeface="+mj-lt"/>
                <a:cs typeface="Arial"/>
              </a:rPr>
              <a:t>e</a:t>
            </a:r>
            <a:r>
              <a:rPr sz="2400" spc="-135" dirty="0">
                <a:solidFill>
                  <a:srgbClr val="1B1B1B"/>
                </a:solidFill>
                <a:latin typeface="+mj-lt"/>
                <a:cs typeface="Arial"/>
              </a:rPr>
              <a:t>e</a:t>
            </a:r>
            <a:r>
              <a:rPr sz="2400" spc="-75" dirty="0">
                <a:solidFill>
                  <a:srgbClr val="1B1B1B"/>
                </a:solidFill>
                <a:latin typeface="+mj-lt"/>
                <a:cs typeface="Arial"/>
              </a:rPr>
              <a:t>n</a:t>
            </a:r>
            <a:r>
              <a:rPr sz="2400" dirty="0">
                <a:solidFill>
                  <a:srgbClr val="1B1B1B"/>
                </a:solidFill>
                <a:latin typeface="+mj-lt"/>
                <a:cs typeface="Arial"/>
              </a:rPr>
              <a:t>	</a:t>
            </a:r>
            <a:r>
              <a:rPr sz="2400" spc="130" dirty="0">
                <a:solidFill>
                  <a:srgbClr val="1B1B1B"/>
                </a:solidFill>
                <a:latin typeface="+mj-lt"/>
                <a:cs typeface="Arial"/>
              </a:rPr>
              <a:t>t</a:t>
            </a:r>
            <a:r>
              <a:rPr sz="2400" spc="-114" dirty="0">
                <a:solidFill>
                  <a:srgbClr val="1B1B1B"/>
                </a:solidFill>
                <a:latin typeface="+mj-lt"/>
                <a:cs typeface="Arial"/>
              </a:rPr>
              <a:t>h</a:t>
            </a:r>
            <a:r>
              <a:rPr sz="2400" spc="-110" dirty="0">
                <a:solidFill>
                  <a:srgbClr val="1B1B1B"/>
                </a:solidFill>
                <a:latin typeface="+mj-lt"/>
                <a:cs typeface="Arial"/>
              </a:rPr>
              <a:t>e</a:t>
            </a:r>
            <a:r>
              <a:rPr sz="2400" dirty="0">
                <a:solidFill>
                  <a:srgbClr val="1B1B1B"/>
                </a:solidFill>
                <a:latin typeface="+mj-lt"/>
                <a:cs typeface="Arial"/>
              </a:rPr>
              <a:t>	</a:t>
            </a:r>
            <a:r>
              <a:rPr sz="2400" spc="-190" dirty="0">
                <a:solidFill>
                  <a:srgbClr val="1B1B1B"/>
                </a:solidFill>
                <a:latin typeface="+mj-lt"/>
                <a:cs typeface="Arial"/>
              </a:rPr>
              <a:t>ac</a:t>
            </a:r>
            <a:r>
              <a:rPr sz="2400" spc="130" dirty="0">
                <a:solidFill>
                  <a:srgbClr val="1B1B1B"/>
                </a:solidFill>
                <a:latin typeface="+mj-lt"/>
                <a:cs typeface="Arial"/>
              </a:rPr>
              <a:t>t</a:t>
            </a:r>
            <a:r>
              <a:rPr sz="2400" spc="-80" dirty="0">
                <a:solidFill>
                  <a:srgbClr val="1B1B1B"/>
                </a:solidFill>
                <a:latin typeface="+mj-lt"/>
                <a:cs typeface="Arial"/>
              </a:rPr>
              <a:t>o</a:t>
            </a:r>
            <a:r>
              <a:rPr sz="2400" spc="35" dirty="0">
                <a:solidFill>
                  <a:srgbClr val="1B1B1B"/>
                </a:solidFill>
                <a:latin typeface="+mj-lt"/>
                <a:cs typeface="Arial"/>
              </a:rPr>
              <a:t>r</a:t>
            </a:r>
            <a:r>
              <a:rPr sz="2400" spc="-265" dirty="0">
                <a:solidFill>
                  <a:srgbClr val="1B1B1B"/>
                </a:solidFill>
                <a:latin typeface="+mj-lt"/>
                <a:cs typeface="Arial"/>
              </a:rPr>
              <a:t>s</a:t>
            </a:r>
            <a:r>
              <a:rPr sz="2400" dirty="0">
                <a:solidFill>
                  <a:srgbClr val="1B1B1B"/>
                </a:solidFill>
                <a:latin typeface="+mj-lt"/>
                <a:cs typeface="Arial"/>
              </a:rPr>
              <a:t>	</a:t>
            </a:r>
            <a:r>
              <a:rPr sz="2400" spc="130" dirty="0">
                <a:solidFill>
                  <a:srgbClr val="1B1B1B"/>
                </a:solidFill>
                <a:latin typeface="+mj-lt"/>
                <a:cs typeface="Arial"/>
              </a:rPr>
              <a:t>t</a:t>
            </a:r>
            <a:r>
              <a:rPr sz="2400" spc="-135" dirty="0">
                <a:solidFill>
                  <a:srgbClr val="1B1B1B"/>
                </a:solidFill>
                <a:latin typeface="+mj-lt"/>
                <a:cs typeface="Arial"/>
              </a:rPr>
              <a:t>h</a:t>
            </a:r>
            <a:r>
              <a:rPr sz="2400" spc="-125" dirty="0">
                <a:solidFill>
                  <a:srgbClr val="1B1B1B"/>
                </a:solidFill>
                <a:latin typeface="+mj-lt"/>
                <a:cs typeface="Arial"/>
              </a:rPr>
              <a:t>a</a:t>
            </a:r>
            <a:r>
              <a:rPr sz="2400" spc="135" dirty="0">
                <a:solidFill>
                  <a:srgbClr val="1B1B1B"/>
                </a:solidFill>
                <a:latin typeface="+mj-lt"/>
                <a:cs typeface="Arial"/>
              </a:rPr>
              <a:t>t</a:t>
            </a:r>
            <a:r>
              <a:rPr sz="2400" dirty="0">
                <a:solidFill>
                  <a:srgbClr val="1B1B1B"/>
                </a:solidFill>
                <a:latin typeface="+mj-lt"/>
                <a:cs typeface="Arial"/>
              </a:rPr>
              <a:t>	</a:t>
            </a:r>
            <a:r>
              <a:rPr sz="2400" spc="-165" dirty="0">
                <a:solidFill>
                  <a:srgbClr val="1B1B1B"/>
                </a:solidFill>
                <a:latin typeface="+mj-lt"/>
                <a:cs typeface="Arial"/>
              </a:rPr>
              <a:t>use</a:t>
            </a:r>
            <a:r>
              <a:rPr sz="2400" dirty="0">
                <a:solidFill>
                  <a:srgbClr val="1B1B1B"/>
                </a:solidFill>
                <a:latin typeface="+mj-lt"/>
                <a:cs typeface="Arial"/>
              </a:rPr>
              <a:t>	</a:t>
            </a:r>
            <a:r>
              <a:rPr sz="2400" spc="130" dirty="0" smtClean="0">
                <a:solidFill>
                  <a:srgbClr val="1B1B1B"/>
                </a:solidFill>
                <a:latin typeface="+mj-lt"/>
                <a:cs typeface="Arial"/>
              </a:rPr>
              <a:t>t</a:t>
            </a:r>
            <a:r>
              <a:rPr sz="2400" spc="-114" dirty="0" smtClean="0">
                <a:solidFill>
                  <a:srgbClr val="1B1B1B"/>
                </a:solidFill>
                <a:latin typeface="+mj-lt"/>
                <a:cs typeface="Arial"/>
              </a:rPr>
              <a:t>he</a:t>
            </a:r>
            <a:r>
              <a:rPr lang="en-US" sz="2400" dirty="0" smtClean="0">
                <a:latin typeface="+mj-lt"/>
                <a:cs typeface="Arial"/>
              </a:rPr>
              <a:t> </a:t>
            </a:r>
            <a:endParaRPr sz="2400" dirty="0">
              <a:latin typeface="+mj-lt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31239" y="4161789"/>
            <a:ext cx="7731761" cy="9093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800"/>
              </a:lnSpc>
              <a:spcBef>
                <a:spcPts val="100"/>
              </a:spcBef>
            </a:pPr>
            <a:r>
              <a:rPr sz="2400" spc="-60" dirty="0">
                <a:solidFill>
                  <a:srgbClr val="1B1B1B"/>
                </a:solidFill>
                <a:latin typeface="Arial"/>
                <a:cs typeface="Arial"/>
              </a:rPr>
              <a:t>relationship </a:t>
            </a:r>
            <a:r>
              <a:rPr sz="2400" spc="-70" dirty="0">
                <a:solidFill>
                  <a:srgbClr val="1B1B1B"/>
                </a:solidFill>
                <a:latin typeface="Arial"/>
                <a:cs typeface="Arial"/>
              </a:rPr>
              <a:t>between </a:t>
            </a:r>
            <a:r>
              <a:rPr sz="2400" spc="-15" dirty="0">
                <a:solidFill>
                  <a:srgbClr val="1B1B1B"/>
                </a:solidFill>
                <a:latin typeface="Arial"/>
                <a:cs typeface="Arial"/>
              </a:rPr>
              <a:t>different </a:t>
            </a:r>
            <a:r>
              <a:rPr sz="2400" spc="-165" dirty="0">
                <a:solidFill>
                  <a:srgbClr val="1B1B1B"/>
                </a:solidFill>
                <a:latin typeface="Arial"/>
                <a:cs typeface="Arial"/>
              </a:rPr>
              <a:t>use</a:t>
            </a:r>
            <a:r>
              <a:rPr sz="2400" spc="-395" dirty="0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sz="2400" spc="-185" dirty="0">
                <a:solidFill>
                  <a:srgbClr val="1B1B1B"/>
                </a:solidFill>
                <a:latin typeface="Arial"/>
                <a:cs typeface="Arial"/>
              </a:rPr>
              <a:t>cases. </a:t>
            </a:r>
            <a:endParaRPr lang="en-US" sz="2400" spc="-185" dirty="0" smtClean="0">
              <a:solidFill>
                <a:srgbClr val="1B1B1B"/>
              </a:solidFill>
              <a:latin typeface="Arial"/>
              <a:cs typeface="Arial"/>
            </a:endParaRPr>
          </a:p>
          <a:p>
            <a:pPr marL="12700" marR="5080">
              <a:lnSpc>
                <a:spcPct val="120800"/>
              </a:lnSpc>
              <a:spcBef>
                <a:spcPts val="100"/>
              </a:spcBef>
            </a:pPr>
            <a:r>
              <a:rPr sz="2400" spc="-185" dirty="0" smtClean="0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sz="2400" spc="-100" dirty="0">
                <a:solidFill>
                  <a:srgbClr val="FF0000"/>
                </a:solidFill>
                <a:latin typeface="Arial"/>
                <a:cs typeface="Arial"/>
              </a:rPr>
              <a:t>Document </a:t>
            </a:r>
            <a:r>
              <a:rPr sz="2400" spc="-30" dirty="0">
                <a:solidFill>
                  <a:srgbClr val="FF0000"/>
                </a:solidFill>
                <a:latin typeface="Arial"/>
                <a:cs typeface="Arial"/>
              </a:rPr>
              <a:t>the </a:t>
            </a:r>
            <a:r>
              <a:rPr sz="2400" spc="-150" dirty="0">
                <a:solidFill>
                  <a:srgbClr val="FF0000"/>
                </a:solidFill>
                <a:latin typeface="Arial"/>
                <a:cs typeface="Arial"/>
              </a:rPr>
              <a:t>scope </a:t>
            </a:r>
            <a:r>
              <a:rPr sz="2400" spc="-10" dirty="0">
                <a:solidFill>
                  <a:srgbClr val="FF0000"/>
                </a:solidFill>
                <a:latin typeface="Arial"/>
                <a:cs typeface="Arial"/>
              </a:rPr>
              <a:t>of </a:t>
            </a:r>
            <a:r>
              <a:rPr sz="2400" spc="-30" dirty="0">
                <a:solidFill>
                  <a:srgbClr val="FF0000"/>
                </a:solidFill>
                <a:latin typeface="Arial"/>
                <a:cs typeface="Arial"/>
              </a:rPr>
              <a:t>the</a:t>
            </a:r>
            <a:r>
              <a:rPr sz="2400" spc="-3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-114" dirty="0">
                <a:solidFill>
                  <a:srgbClr val="FF0000"/>
                </a:solidFill>
                <a:latin typeface="Arial"/>
                <a:cs typeface="Arial"/>
              </a:rPr>
              <a:t>system</a:t>
            </a:r>
            <a:r>
              <a:rPr sz="2400" spc="-114" dirty="0">
                <a:solidFill>
                  <a:srgbClr val="1B1B1B"/>
                </a:solidFill>
                <a:latin typeface="Arial"/>
                <a:cs typeface="Arial"/>
              </a:rPr>
              <a:t>.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88340" y="4754879"/>
            <a:ext cx="1651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5" dirty="0">
                <a:solidFill>
                  <a:srgbClr val="FF0000"/>
                </a:solidFill>
                <a:latin typeface="UnDotum"/>
                <a:cs typeface="UnDotum"/>
              </a:rPr>
              <a:t></a:t>
            </a:r>
            <a:endParaRPr sz="1200">
              <a:latin typeface="UnDotum"/>
              <a:cs typeface="UnDotum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88340" y="5196840"/>
            <a:ext cx="1651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5" dirty="0">
                <a:solidFill>
                  <a:srgbClr val="FF0000"/>
                </a:solidFill>
                <a:latin typeface="UnDotum"/>
                <a:cs typeface="UnDotum"/>
              </a:rPr>
              <a:t></a:t>
            </a:r>
            <a:endParaRPr sz="1200">
              <a:latin typeface="UnDotum"/>
              <a:cs typeface="UnDotum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31239" y="5121909"/>
            <a:ext cx="787654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397635" algn="l"/>
                <a:tab pos="2092960" algn="l"/>
                <a:tab pos="3819525" algn="l"/>
                <a:tab pos="5900420" algn="l"/>
                <a:tab pos="6435090" algn="l"/>
                <a:tab pos="7130415" algn="l"/>
              </a:tabLst>
            </a:pPr>
            <a:r>
              <a:rPr sz="2400" spc="-70" dirty="0">
                <a:solidFill>
                  <a:srgbClr val="1B1B1B"/>
                </a:solidFill>
                <a:latin typeface="Arial"/>
                <a:cs typeface="Arial"/>
              </a:rPr>
              <a:t>I</a:t>
            </a:r>
            <a:r>
              <a:rPr sz="2400" spc="-40" dirty="0">
                <a:solidFill>
                  <a:srgbClr val="1B1B1B"/>
                </a:solidFill>
                <a:latin typeface="Arial"/>
                <a:cs typeface="Arial"/>
              </a:rPr>
              <a:t>llust</a:t>
            </a:r>
            <a:r>
              <a:rPr sz="2400" spc="35" dirty="0">
                <a:solidFill>
                  <a:srgbClr val="1B1B1B"/>
                </a:solidFill>
                <a:latin typeface="Arial"/>
                <a:cs typeface="Arial"/>
              </a:rPr>
              <a:t>r</a:t>
            </a:r>
            <a:r>
              <a:rPr sz="2400" spc="-35" dirty="0">
                <a:solidFill>
                  <a:srgbClr val="1B1B1B"/>
                </a:solidFill>
                <a:latin typeface="Arial"/>
                <a:cs typeface="Arial"/>
              </a:rPr>
              <a:t>a</a:t>
            </a:r>
            <a:r>
              <a:rPr sz="2400" spc="-15" dirty="0">
                <a:solidFill>
                  <a:srgbClr val="1B1B1B"/>
                </a:solidFill>
                <a:latin typeface="Arial"/>
                <a:cs typeface="Arial"/>
              </a:rPr>
              <a:t>t</a:t>
            </a:r>
            <a:r>
              <a:rPr sz="2400" spc="-145" dirty="0">
                <a:solidFill>
                  <a:srgbClr val="1B1B1B"/>
                </a:solidFill>
                <a:latin typeface="Arial"/>
                <a:cs typeface="Arial"/>
              </a:rPr>
              <a:t>e</a:t>
            </a:r>
            <a:r>
              <a:rPr sz="2400" dirty="0">
                <a:solidFill>
                  <a:srgbClr val="1B1B1B"/>
                </a:solidFill>
                <a:latin typeface="Arial"/>
                <a:cs typeface="Arial"/>
              </a:rPr>
              <a:t>	</a:t>
            </a:r>
            <a:r>
              <a:rPr sz="2400" spc="130" dirty="0">
                <a:solidFill>
                  <a:srgbClr val="1B1B1B"/>
                </a:solidFill>
                <a:latin typeface="Arial"/>
                <a:cs typeface="Arial"/>
              </a:rPr>
              <a:t>t</a:t>
            </a:r>
            <a:r>
              <a:rPr sz="2400" spc="-114" dirty="0">
                <a:solidFill>
                  <a:srgbClr val="1B1B1B"/>
                </a:solidFill>
                <a:latin typeface="Arial"/>
                <a:cs typeface="Arial"/>
              </a:rPr>
              <a:t>h</a:t>
            </a:r>
            <a:r>
              <a:rPr sz="2400" spc="-110" dirty="0">
                <a:solidFill>
                  <a:srgbClr val="1B1B1B"/>
                </a:solidFill>
                <a:latin typeface="Arial"/>
                <a:cs typeface="Arial"/>
              </a:rPr>
              <a:t>e</a:t>
            </a:r>
            <a:r>
              <a:rPr sz="2400" dirty="0">
                <a:solidFill>
                  <a:srgbClr val="1B1B1B"/>
                </a:solidFill>
                <a:latin typeface="Arial"/>
                <a:cs typeface="Arial"/>
              </a:rPr>
              <a:t>	</a:t>
            </a:r>
            <a:r>
              <a:rPr sz="2400" spc="-114" dirty="0">
                <a:solidFill>
                  <a:srgbClr val="1B1B1B"/>
                </a:solidFill>
                <a:latin typeface="Arial"/>
                <a:cs typeface="Arial"/>
              </a:rPr>
              <a:t>d</a:t>
            </a:r>
            <a:r>
              <a:rPr sz="2400" spc="-110" dirty="0">
                <a:solidFill>
                  <a:srgbClr val="1B1B1B"/>
                </a:solidFill>
                <a:latin typeface="Arial"/>
                <a:cs typeface="Arial"/>
              </a:rPr>
              <a:t>e</a:t>
            </a:r>
            <a:r>
              <a:rPr sz="2400" spc="-125" dirty="0">
                <a:solidFill>
                  <a:srgbClr val="1B1B1B"/>
                </a:solidFill>
                <a:latin typeface="Arial"/>
                <a:cs typeface="Arial"/>
              </a:rPr>
              <a:t>v</a:t>
            </a:r>
            <a:r>
              <a:rPr sz="2400" spc="-145" dirty="0">
                <a:solidFill>
                  <a:srgbClr val="1B1B1B"/>
                </a:solidFill>
                <a:latin typeface="Arial"/>
                <a:cs typeface="Arial"/>
              </a:rPr>
              <a:t>e</a:t>
            </a:r>
            <a:r>
              <a:rPr sz="2400" spc="20" dirty="0">
                <a:solidFill>
                  <a:srgbClr val="1B1B1B"/>
                </a:solidFill>
                <a:latin typeface="Arial"/>
                <a:cs typeface="Arial"/>
              </a:rPr>
              <a:t>l</a:t>
            </a:r>
            <a:r>
              <a:rPr sz="2400" spc="-80" dirty="0">
                <a:solidFill>
                  <a:srgbClr val="1B1B1B"/>
                </a:solidFill>
                <a:latin typeface="Arial"/>
                <a:cs typeface="Arial"/>
              </a:rPr>
              <a:t>o</a:t>
            </a:r>
            <a:r>
              <a:rPr sz="2400" spc="-114" dirty="0">
                <a:solidFill>
                  <a:srgbClr val="1B1B1B"/>
                </a:solidFill>
                <a:latin typeface="Arial"/>
                <a:cs typeface="Arial"/>
              </a:rPr>
              <a:t>p</a:t>
            </a:r>
            <a:r>
              <a:rPr sz="2400" spc="-110" dirty="0">
                <a:solidFill>
                  <a:srgbClr val="1B1B1B"/>
                </a:solidFill>
                <a:latin typeface="Arial"/>
                <a:cs typeface="Arial"/>
              </a:rPr>
              <a:t>e</a:t>
            </a:r>
            <a:r>
              <a:rPr sz="2400" spc="25" dirty="0">
                <a:solidFill>
                  <a:srgbClr val="1B1B1B"/>
                </a:solidFill>
                <a:latin typeface="Arial"/>
                <a:cs typeface="Arial"/>
              </a:rPr>
              <a:t>r</a:t>
            </a:r>
            <a:r>
              <a:rPr sz="2400" spc="70" dirty="0">
                <a:solidFill>
                  <a:srgbClr val="1B1B1B"/>
                </a:solidFill>
                <a:latin typeface="Arial"/>
                <a:cs typeface="Arial"/>
              </a:rPr>
              <a:t>’</a:t>
            </a:r>
            <a:r>
              <a:rPr sz="2400" spc="-265" dirty="0">
                <a:solidFill>
                  <a:srgbClr val="1B1B1B"/>
                </a:solidFill>
                <a:latin typeface="Arial"/>
                <a:cs typeface="Arial"/>
              </a:rPr>
              <a:t>s</a:t>
            </a:r>
            <a:r>
              <a:rPr sz="2400" dirty="0">
                <a:solidFill>
                  <a:srgbClr val="1B1B1B"/>
                </a:solidFill>
                <a:latin typeface="Arial"/>
                <a:cs typeface="Arial"/>
              </a:rPr>
              <a:t>	</a:t>
            </a:r>
            <a:r>
              <a:rPr sz="2400" spc="-100" dirty="0">
                <a:solidFill>
                  <a:srgbClr val="1B1B1B"/>
                </a:solidFill>
                <a:latin typeface="Arial"/>
                <a:cs typeface="Arial"/>
              </a:rPr>
              <a:t>und</a:t>
            </a:r>
            <a:r>
              <a:rPr sz="2400" spc="-95" dirty="0">
                <a:solidFill>
                  <a:srgbClr val="1B1B1B"/>
                </a:solidFill>
                <a:latin typeface="Arial"/>
                <a:cs typeface="Arial"/>
              </a:rPr>
              <a:t>e</a:t>
            </a:r>
            <a:r>
              <a:rPr sz="2400" spc="35" dirty="0">
                <a:solidFill>
                  <a:srgbClr val="1B1B1B"/>
                </a:solidFill>
                <a:latin typeface="Arial"/>
                <a:cs typeface="Arial"/>
              </a:rPr>
              <a:t>r</a:t>
            </a:r>
            <a:r>
              <a:rPr sz="2400" spc="-70" dirty="0">
                <a:solidFill>
                  <a:srgbClr val="1B1B1B"/>
                </a:solidFill>
                <a:latin typeface="Arial"/>
                <a:cs typeface="Arial"/>
              </a:rPr>
              <a:t>st</a:t>
            </a:r>
            <a:r>
              <a:rPr sz="2400" spc="-100" dirty="0">
                <a:solidFill>
                  <a:srgbClr val="1B1B1B"/>
                </a:solidFill>
                <a:latin typeface="Arial"/>
                <a:cs typeface="Arial"/>
              </a:rPr>
              <a:t>anding</a:t>
            </a:r>
            <a:r>
              <a:rPr sz="2400" dirty="0">
                <a:solidFill>
                  <a:srgbClr val="1B1B1B"/>
                </a:solidFill>
                <a:latin typeface="Arial"/>
                <a:cs typeface="Arial"/>
              </a:rPr>
              <a:t>	</a:t>
            </a:r>
            <a:r>
              <a:rPr sz="2400" spc="-80" dirty="0">
                <a:solidFill>
                  <a:srgbClr val="1B1B1B"/>
                </a:solidFill>
                <a:latin typeface="Arial"/>
                <a:cs typeface="Arial"/>
              </a:rPr>
              <a:t>o</a:t>
            </a:r>
            <a:r>
              <a:rPr sz="2400" spc="65" dirty="0">
                <a:solidFill>
                  <a:srgbClr val="1B1B1B"/>
                </a:solidFill>
                <a:latin typeface="Arial"/>
                <a:cs typeface="Arial"/>
              </a:rPr>
              <a:t>f</a:t>
            </a:r>
            <a:r>
              <a:rPr sz="2400" dirty="0">
                <a:solidFill>
                  <a:srgbClr val="1B1B1B"/>
                </a:solidFill>
                <a:latin typeface="Arial"/>
                <a:cs typeface="Arial"/>
              </a:rPr>
              <a:t>	</a:t>
            </a:r>
            <a:r>
              <a:rPr sz="2400" spc="135" dirty="0">
                <a:solidFill>
                  <a:srgbClr val="1B1B1B"/>
                </a:solidFill>
                <a:latin typeface="Arial"/>
                <a:cs typeface="Arial"/>
              </a:rPr>
              <a:t>t</a:t>
            </a:r>
            <a:r>
              <a:rPr sz="2400" spc="-90" dirty="0">
                <a:solidFill>
                  <a:srgbClr val="1B1B1B"/>
                </a:solidFill>
                <a:latin typeface="Arial"/>
                <a:cs typeface="Arial"/>
              </a:rPr>
              <a:t>h</a:t>
            </a:r>
            <a:r>
              <a:rPr sz="2400" spc="-145" dirty="0">
                <a:solidFill>
                  <a:srgbClr val="1B1B1B"/>
                </a:solidFill>
                <a:latin typeface="Arial"/>
                <a:cs typeface="Arial"/>
              </a:rPr>
              <a:t>e</a:t>
            </a:r>
            <a:r>
              <a:rPr sz="2400" dirty="0">
                <a:solidFill>
                  <a:srgbClr val="1B1B1B"/>
                </a:solidFill>
                <a:latin typeface="Arial"/>
                <a:cs typeface="Arial"/>
              </a:rPr>
              <a:t>	</a:t>
            </a:r>
            <a:r>
              <a:rPr sz="2400" spc="-165" dirty="0">
                <a:solidFill>
                  <a:srgbClr val="1B1B1B"/>
                </a:solidFill>
                <a:latin typeface="Arial"/>
                <a:cs typeface="Arial"/>
              </a:rPr>
              <a:t>use</a:t>
            </a:r>
            <a:r>
              <a:rPr sz="2400" spc="35" dirty="0">
                <a:solidFill>
                  <a:srgbClr val="1B1B1B"/>
                </a:solidFill>
                <a:latin typeface="Arial"/>
                <a:cs typeface="Arial"/>
              </a:rPr>
              <a:t>r</a:t>
            </a:r>
            <a:r>
              <a:rPr sz="2400" spc="-95" dirty="0">
                <a:solidFill>
                  <a:srgbClr val="1B1B1B"/>
                </a:solidFill>
                <a:latin typeface="Arial"/>
                <a:cs typeface="Arial"/>
              </a:rPr>
              <a:t>’s  </a:t>
            </a:r>
            <a:r>
              <a:rPr sz="2400" spc="-70" dirty="0">
                <a:solidFill>
                  <a:srgbClr val="1B1B1B"/>
                </a:solidFill>
                <a:latin typeface="Arial"/>
                <a:cs typeface="Arial"/>
              </a:rPr>
              <a:t>requirements.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94966" y="697737"/>
            <a:ext cx="436753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70" dirty="0"/>
              <a:t>Use </a:t>
            </a:r>
            <a:r>
              <a:rPr spc="-80" dirty="0"/>
              <a:t>Case</a:t>
            </a:r>
            <a:r>
              <a:rPr spc="-415" dirty="0"/>
              <a:t> </a:t>
            </a:r>
            <a:r>
              <a:rPr spc="-90" dirty="0"/>
              <a:t>Diagrams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371600"/>
            <a:ext cx="7945120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4945" marR="5080" indent="-182880">
              <a:lnSpc>
                <a:spcPct val="100000"/>
              </a:lnSpc>
              <a:spcBef>
                <a:spcPts val="100"/>
              </a:spcBef>
              <a:buClr>
                <a:srgbClr val="4F81BC"/>
              </a:buClr>
              <a:buSzPct val="85416"/>
              <a:buChar char="•"/>
              <a:tabLst>
                <a:tab pos="195580" algn="l"/>
              </a:tabLst>
            </a:pP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use case diagram</a:t>
            </a:r>
            <a:r>
              <a:rPr sz="2400" b="1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at its </a:t>
            </a:r>
            <a:r>
              <a:rPr sz="2400" spc="-5" dirty="0">
                <a:latin typeface="Arial"/>
                <a:cs typeface="Arial"/>
              </a:rPr>
              <a:t>simplest </a:t>
            </a:r>
            <a:r>
              <a:rPr sz="2400" dirty="0">
                <a:latin typeface="Arial"/>
                <a:cs typeface="Arial"/>
              </a:rPr>
              <a:t>is a </a:t>
            </a:r>
            <a:r>
              <a:rPr sz="2400" spc="-5" dirty="0">
                <a:latin typeface="Arial"/>
                <a:cs typeface="Arial"/>
              </a:rPr>
              <a:t>representation </a:t>
            </a:r>
            <a:r>
              <a:rPr sz="2400" dirty="0">
                <a:latin typeface="Arial"/>
                <a:cs typeface="Arial"/>
              </a:rPr>
              <a:t>of  </a:t>
            </a:r>
            <a:r>
              <a:rPr sz="2400" spc="-5" dirty="0">
                <a:latin typeface="Arial"/>
                <a:cs typeface="Arial"/>
              </a:rPr>
              <a:t>a </a:t>
            </a:r>
            <a:r>
              <a:rPr sz="2400" dirty="0">
                <a:latin typeface="Arial"/>
                <a:cs typeface="Arial"/>
              </a:rPr>
              <a:t>user's interaction </a:t>
            </a:r>
            <a:r>
              <a:rPr sz="2400" spc="-5" dirty="0">
                <a:latin typeface="Arial"/>
                <a:cs typeface="Arial"/>
              </a:rPr>
              <a:t>with the </a:t>
            </a:r>
            <a:r>
              <a:rPr sz="2400" dirty="0">
                <a:latin typeface="Arial"/>
                <a:cs typeface="Arial"/>
              </a:rPr>
              <a:t>system that </a:t>
            </a:r>
            <a:r>
              <a:rPr sz="2400" spc="-5" dirty="0">
                <a:latin typeface="Arial"/>
                <a:cs typeface="Arial"/>
              </a:rPr>
              <a:t>shows the  </a:t>
            </a:r>
            <a:r>
              <a:rPr sz="2400" dirty="0">
                <a:latin typeface="Arial"/>
                <a:cs typeface="Arial"/>
              </a:rPr>
              <a:t>relationship </a:t>
            </a:r>
            <a:r>
              <a:rPr sz="2400" spc="-5" dirty="0">
                <a:latin typeface="Arial"/>
                <a:cs typeface="Arial"/>
              </a:rPr>
              <a:t>between the 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user</a:t>
            </a:r>
            <a:r>
              <a:rPr sz="2400" spc="-5" dirty="0">
                <a:latin typeface="Arial"/>
                <a:cs typeface="Arial"/>
              </a:rPr>
              <a:t> and the </a:t>
            </a:r>
            <a:r>
              <a:rPr sz="2400" spc="-10" dirty="0">
                <a:latin typeface="Arial"/>
                <a:cs typeface="Arial"/>
              </a:rPr>
              <a:t>different </a:t>
            </a:r>
            <a:r>
              <a:rPr sz="2400" spc="-5" dirty="0">
                <a:latin typeface="Arial"/>
                <a:cs typeface="Arial"/>
              </a:rPr>
              <a:t>use cases  in which the user is</a:t>
            </a:r>
            <a:r>
              <a:rPr sz="2400" spc="6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involved.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476500" y="3375659"/>
            <a:ext cx="4191000" cy="30571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97737"/>
            <a:ext cx="7543800" cy="492443"/>
          </a:xfrm>
        </p:spPr>
        <p:txBody>
          <a:bodyPr/>
          <a:lstStyle/>
          <a:p>
            <a:r>
              <a:rPr lang="en-US" sz="3200" spc="-160" dirty="0" smtClean="0"/>
              <a:t>Components </a:t>
            </a:r>
            <a:r>
              <a:rPr lang="en-US" sz="3200" spc="-5" dirty="0" smtClean="0"/>
              <a:t>of </a:t>
            </a:r>
            <a:r>
              <a:rPr lang="en-US" sz="3200" spc="-215" dirty="0" smtClean="0"/>
              <a:t>use </a:t>
            </a:r>
            <a:r>
              <a:rPr lang="en-US" sz="3200" spc="-260" dirty="0" smtClean="0"/>
              <a:t>case</a:t>
            </a:r>
            <a:r>
              <a:rPr lang="en-US" sz="3200" spc="-330" dirty="0" smtClean="0"/>
              <a:t> </a:t>
            </a:r>
            <a:r>
              <a:rPr lang="en-US" sz="3200" spc="-120" dirty="0" smtClean="0"/>
              <a:t>diagram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object 5"/>
          <p:cNvSpPr txBox="1"/>
          <p:nvPr/>
        </p:nvSpPr>
        <p:spPr>
          <a:xfrm>
            <a:off x="914400" y="2057400"/>
            <a:ext cx="3124200" cy="211109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250315">
              <a:lnSpc>
                <a:spcPct val="120800"/>
              </a:lnSpc>
              <a:spcBef>
                <a:spcPts val="100"/>
              </a:spcBef>
            </a:pPr>
            <a:r>
              <a:rPr lang="en-US" sz="2800" b="1" spc="-75" dirty="0" smtClean="0">
                <a:latin typeface="Arial"/>
                <a:cs typeface="Arial"/>
              </a:rPr>
              <a:t>1. </a:t>
            </a:r>
            <a:r>
              <a:rPr sz="2800" b="1" spc="-75" dirty="0" smtClean="0">
                <a:latin typeface="Arial"/>
                <a:cs typeface="Arial"/>
              </a:rPr>
              <a:t>Actor </a:t>
            </a:r>
            <a:endParaRPr lang="en-US" sz="2800" b="1" spc="-75" dirty="0" smtClean="0">
              <a:latin typeface="Arial"/>
              <a:cs typeface="Arial"/>
            </a:endParaRPr>
          </a:p>
          <a:p>
            <a:pPr marL="12700" marR="1250315">
              <a:lnSpc>
                <a:spcPct val="120800"/>
              </a:lnSpc>
              <a:spcBef>
                <a:spcPts val="100"/>
              </a:spcBef>
            </a:pPr>
            <a:r>
              <a:rPr sz="2800" b="1" spc="-75" dirty="0" smtClean="0">
                <a:latin typeface="Arial"/>
                <a:cs typeface="Arial"/>
              </a:rPr>
              <a:t> </a:t>
            </a:r>
            <a:r>
              <a:rPr lang="en-US" sz="2800" b="1" spc="-75" dirty="0" smtClean="0">
                <a:latin typeface="Arial"/>
                <a:cs typeface="Arial"/>
              </a:rPr>
              <a:t>2. </a:t>
            </a:r>
            <a:r>
              <a:rPr sz="2800" b="1" spc="-235" dirty="0" smtClean="0">
                <a:latin typeface="Arial"/>
                <a:cs typeface="Arial"/>
              </a:rPr>
              <a:t>Use </a:t>
            </a:r>
            <a:r>
              <a:rPr sz="2800" b="1" spc="-229" dirty="0">
                <a:latin typeface="Arial"/>
                <a:cs typeface="Arial"/>
              </a:rPr>
              <a:t>case</a:t>
            </a:r>
            <a:endParaRPr sz="2800" b="1" dirty="0">
              <a:latin typeface="Arial"/>
              <a:cs typeface="Arial"/>
            </a:endParaRPr>
          </a:p>
          <a:p>
            <a:pPr marL="12700" marR="5080">
              <a:lnSpc>
                <a:spcPct val="120500"/>
              </a:lnSpc>
              <a:spcBef>
                <a:spcPts val="10"/>
              </a:spcBef>
            </a:pPr>
            <a:r>
              <a:rPr lang="en-US" sz="2800" b="1" spc="-195" dirty="0" smtClean="0">
                <a:latin typeface="Arial"/>
                <a:cs typeface="Arial"/>
              </a:rPr>
              <a:t>3: </a:t>
            </a:r>
            <a:r>
              <a:rPr sz="2800" b="1" spc="-195" dirty="0" smtClean="0">
                <a:latin typeface="Arial"/>
                <a:cs typeface="Arial"/>
              </a:rPr>
              <a:t>System </a:t>
            </a:r>
            <a:r>
              <a:rPr sz="2800" b="1" spc="-100" dirty="0">
                <a:latin typeface="Arial"/>
                <a:cs typeface="Arial"/>
              </a:rPr>
              <a:t>boundary  </a:t>
            </a:r>
            <a:r>
              <a:rPr lang="en-US" sz="2800" b="1" spc="-100" dirty="0" smtClean="0">
                <a:latin typeface="Arial"/>
                <a:cs typeface="Arial"/>
              </a:rPr>
              <a:t>4: </a:t>
            </a:r>
            <a:r>
              <a:rPr sz="2800" b="1" spc="-114" dirty="0" smtClean="0">
                <a:latin typeface="Arial"/>
                <a:cs typeface="Arial"/>
              </a:rPr>
              <a:t>Relationship</a:t>
            </a:r>
            <a:endParaRPr sz="2800" b="1" dirty="0">
              <a:latin typeface="Arial"/>
              <a:cs typeface="Aria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4419600" y="3048000"/>
            <a:ext cx="381000" cy="695325"/>
            <a:chOff x="4267200" y="3048407"/>
            <a:chExt cx="381000" cy="695325"/>
          </a:xfrm>
        </p:grpSpPr>
        <p:sp>
          <p:nvSpPr>
            <p:cNvPr id="15" name="object 15"/>
            <p:cNvSpPr/>
            <p:nvPr/>
          </p:nvSpPr>
          <p:spPr>
            <a:xfrm>
              <a:off x="4371747" y="3048407"/>
              <a:ext cx="199844" cy="16428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267200" y="3208020"/>
              <a:ext cx="381000" cy="530860"/>
            </a:xfrm>
            <a:custGeom>
              <a:avLst/>
              <a:gdLst/>
              <a:ahLst/>
              <a:cxnLst/>
              <a:rect l="l" t="t" r="r" b="b"/>
              <a:pathLst>
                <a:path w="381000" h="530860">
                  <a:moveTo>
                    <a:pt x="190500" y="0"/>
                  </a:moveTo>
                  <a:lnTo>
                    <a:pt x="190500" y="287019"/>
                  </a:lnTo>
                </a:path>
                <a:path w="381000" h="530860">
                  <a:moveTo>
                    <a:pt x="0" y="132079"/>
                  </a:moveTo>
                  <a:lnTo>
                    <a:pt x="381000" y="132079"/>
                  </a:lnTo>
                </a:path>
                <a:path w="381000" h="530860">
                  <a:moveTo>
                    <a:pt x="190500" y="287019"/>
                  </a:moveTo>
                  <a:lnTo>
                    <a:pt x="54610" y="530859"/>
                  </a:lnTo>
                </a:path>
                <a:path w="381000" h="530860">
                  <a:moveTo>
                    <a:pt x="190500" y="287019"/>
                  </a:moveTo>
                  <a:lnTo>
                    <a:pt x="326389" y="530859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4419600" y="4953000"/>
            <a:ext cx="381000" cy="695325"/>
            <a:chOff x="4343400" y="4877207"/>
            <a:chExt cx="381000" cy="695325"/>
          </a:xfrm>
        </p:grpSpPr>
        <p:sp>
          <p:nvSpPr>
            <p:cNvPr id="18" name="object 18"/>
            <p:cNvSpPr/>
            <p:nvPr/>
          </p:nvSpPr>
          <p:spPr>
            <a:xfrm>
              <a:off x="4446677" y="4877207"/>
              <a:ext cx="199844" cy="16428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343400" y="5036820"/>
              <a:ext cx="381000" cy="530860"/>
            </a:xfrm>
            <a:custGeom>
              <a:avLst/>
              <a:gdLst/>
              <a:ahLst/>
              <a:cxnLst/>
              <a:rect l="l" t="t" r="r" b="b"/>
              <a:pathLst>
                <a:path w="381000" h="530860">
                  <a:moveTo>
                    <a:pt x="190500" y="0"/>
                  </a:moveTo>
                  <a:lnTo>
                    <a:pt x="190500" y="287019"/>
                  </a:lnTo>
                </a:path>
                <a:path w="381000" h="530860">
                  <a:moveTo>
                    <a:pt x="0" y="132079"/>
                  </a:moveTo>
                  <a:lnTo>
                    <a:pt x="381000" y="132079"/>
                  </a:lnTo>
                </a:path>
                <a:path w="381000" h="530860">
                  <a:moveTo>
                    <a:pt x="190500" y="287019"/>
                  </a:moveTo>
                  <a:lnTo>
                    <a:pt x="54610" y="530859"/>
                  </a:lnTo>
                </a:path>
                <a:path w="381000" h="530860">
                  <a:moveTo>
                    <a:pt x="190500" y="287019"/>
                  </a:moveTo>
                  <a:lnTo>
                    <a:pt x="326389" y="530859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6"/>
          <p:cNvGrpSpPr/>
          <p:nvPr/>
        </p:nvGrpSpPr>
        <p:grpSpPr>
          <a:xfrm>
            <a:off x="4796154" y="2818537"/>
            <a:ext cx="4149725" cy="3362325"/>
            <a:chOff x="4796154" y="2818537"/>
            <a:chExt cx="4149725" cy="3362325"/>
          </a:xfrm>
        </p:grpSpPr>
        <p:sp>
          <p:nvSpPr>
            <p:cNvPr id="21" name="object 7"/>
            <p:cNvSpPr/>
            <p:nvPr/>
          </p:nvSpPr>
          <p:spPr>
            <a:xfrm>
              <a:off x="6095999" y="2823209"/>
              <a:ext cx="2844800" cy="3352800"/>
            </a:xfrm>
            <a:custGeom>
              <a:avLst/>
              <a:gdLst/>
              <a:ahLst/>
              <a:cxnLst/>
              <a:rect l="l" t="t" r="r" b="b"/>
              <a:pathLst>
                <a:path w="2844800" h="3352800">
                  <a:moveTo>
                    <a:pt x="1422400" y="3352800"/>
                  </a:moveTo>
                  <a:lnTo>
                    <a:pt x="0" y="3352800"/>
                  </a:lnTo>
                  <a:lnTo>
                    <a:pt x="0" y="0"/>
                  </a:lnTo>
                  <a:lnTo>
                    <a:pt x="2844800" y="0"/>
                  </a:lnTo>
                  <a:lnTo>
                    <a:pt x="2844800" y="3352800"/>
                  </a:lnTo>
                  <a:lnTo>
                    <a:pt x="1422400" y="3352800"/>
                  </a:lnTo>
                  <a:close/>
                </a:path>
                <a:path w="2844800" h="3352800">
                  <a:moveTo>
                    <a:pt x="1371600" y="382269"/>
                  </a:moveTo>
                  <a:lnTo>
                    <a:pt x="1439550" y="383570"/>
                  </a:lnTo>
                  <a:lnTo>
                    <a:pt x="1505007" y="387390"/>
                  </a:lnTo>
                  <a:lnTo>
                    <a:pt x="1567647" y="393608"/>
                  </a:lnTo>
                  <a:lnTo>
                    <a:pt x="1627144" y="402102"/>
                  </a:lnTo>
                  <a:lnTo>
                    <a:pt x="1683173" y="412749"/>
                  </a:lnTo>
                  <a:lnTo>
                    <a:pt x="1735409" y="425429"/>
                  </a:lnTo>
                  <a:lnTo>
                    <a:pt x="1783527" y="440019"/>
                  </a:lnTo>
                  <a:lnTo>
                    <a:pt x="1827201" y="456397"/>
                  </a:lnTo>
                  <a:lnTo>
                    <a:pt x="1866107" y="474441"/>
                  </a:lnTo>
                  <a:lnTo>
                    <a:pt x="1899920" y="494029"/>
                  </a:lnTo>
                  <a:lnTo>
                    <a:pt x="1950963" y="537352"/>
                  </a:lnTo>
                  <a:lnTo>
                    <a:pt x="1977732" y="585388"/>
                  </a:lnTo>
                  <a:lnTo>
                    <a:pt x="1981200" y="610869"/>
                  </a:lnTo>
                  <a:lnTo>
                    <a:pt x="1977732" y="636351"/>
                  </a:lnTo>
                  <a:lnTo>
                    <a:pt x="1950963" y="684387"/>
                  </a:lnTo>
                  <a:lnTo>
                    <a:pt x="1899920" y="727709"/>
                  </a:lnTo>
                  <a:lnTo>
                    <a:pt x="1866107" y="747298"/>
                  </a:lnTo>
                  <a:lnTo>
                    <a:pt x="1827201" y="765342"/>
                  </a:lnTo>
                  <a:lnTo>
                    <a:pt x="1783527" y="781720"/>
                  </a:lnTo>
                  <a:lnTo>
                    <a:pt x="1735409" y="796310"/>
                  </a:lnTo>
                  <a:lnTo>
                    <a:pt x="1683173" y="808989"/>
                  </a:lnTo>
                  <a:lnTo>
                    <a:pt x="1627144" y="819637"/>
                  </a:lnTo>
                  <a:lnTo>
                    <a:pt x="1567647" y="828131"/>
                  </a:lnTo>
                  <a:lnTo>
                    <a:pt x="1505007" y="834349"/>
                  </a:lnTo>
                  <a:lnTo>
                    <a:pt x="1439550" y="838169"/>
                  </a:lnTo>
                  <a:lnTo>
                    <a:pt x="1371600" y="839469"/>
                  </a:lnTo>
                  <a:lnTo>
                    <a:pt x="1303428" y="838169"/>
                  </a:lnTo>
                  <a:lnTo>
                    <a:pt x="1237810" y="834349"/>
                  </a:lnTo>
                  <a:lnTo>
                    <a:pt x="1175064" y="828131"/>
                  </a:lnTo>
                  <a:lnTo>
                    <a:pt x="1115509" y="819637"/>
                  </a:lnTo>
                  <a:lnTo>
                    <a:pt x="1059462" y="808989"/>
                  </a:lnTo>
                  <a:lnTo>
                    <a:pt x="1007242" y="796310"/>
                  </a:lnTo>
                  <a:lnTo>
                    <a:pt x="959167" y="781720"/>
                  </a:lnTo>
                  <a:lnTo>
                    <a:pt x="915555" y="765342"/>
                  </a:lnTo>
                  <a:lnTo>
                    <a:pt x="876726" y="747298"/>
                  </a:lnTo>
                  <a:lnTo>
                    <a:pt x="842997" y="727710"/>
                  </a:lnTo>
                  <a:lnTo>
                    <a:pt x="792114" y="684387"/>
                  </a:lnTo>
                  <a:lnTo>
                    <a:pt x="765452" y="636351"/>
                  </a:lnTo>
                  <a:lnTo>
                    <a:pt x="762000" y="610869"/>
                  </a:lnTo>
                  <a:lnTo>
                    <a:pt x="765452" y="585388"/>
                  </a:lnTo>
                  <a:lnTo>
                    <a:pt x="792114" y="537352"/>
                  </a:lnTo>
                  <a:lnTo>
                    <a:pt x="842997" y="494029"/>
                  </a:lnTo>
                  <a:lnTo>
                    <a:pt x="876726" y="474441"/>
                  </a:lnTo>
                  <a:lnTo>
                    <a:pt x="915555" y="456397"/>
                  </a:lnTo>
                  <a:lnTo>
                    <a:pt x="959167" y="440019"/>
                  </a:lnTo>
                  <a:lnTo>
                    <a:pt x="1007242" y="425429"/>
                  </a:lnTo>
                  <a:lnTo>
                    <a:pt x="1059462" y="412750"/>
                  </a:lnTo>
                  <a:lnTo>
                    <a:pt x="1115509" y="402102"/>
                  </a:lnTo>
                  <a:lnTo>
                    <a:pt x="1175064" y="393608"/>
                  </a:lnTo>
                  <a:lnTo>
                    <a:pt x="1237810" y="387390"/>
                  </a:lnTo>
                  <a:lnTo>
                    <a:pt x="1303428" y="383570"/>
                  </a:lnTo>
                  <a:lnTo>
                    <a:pt x="1371600" y="382269"/>
                  </a:lnTo>
                  <a:close/>
                </a:path>
                <a:path w="2844800" h="3352800">
                  <a:moveTo>
                    <a:pt x="762000" y="382269"/>
                  </a:moveTo>
                  <a:lnTo>
                    <a:pt x="762000" y="382269"/>
                  </a:lnTo>
                </a:path>
                <a:path w="2844800" h="3352800">
                  <a:moveTo>
                    <a:pt x="1981200" y="839469"/>
                  </a:moveTo>
                  <a:lnTo>
                    <a:pt x="1981200" y="839469"/>
                  </a:lnTo>
                </a:path>
                <a:path w="2844800" h="3352800">
                  <a:moveTo>
                    <a:pt x="1371600" y="1296670"/>
                  </a:moveTo>
                  <a:lnTo>
                    <a:pt x="1439550" y="1297970"/>
                  </a:lnTo>
                  <a:lnTo>
                    <a:pt x="1505007" y="1301790"/>
                  </a:lnTo>
                  <a:lnTo>
                    <a:pt x="1567647" y="1308008"/>
                  </a:lnTo>
                  <a:lnTo>
                    <a:pt x="1627144" y="1316502"/>
                  </a:lnTo>
                  <a:lnTo>
                    <a:pt x="1683173" y="1327150"/>
                  </a:lnTo>
                  <a:lnTo>
                    <a:pt x="1735409" y="1339829"/>
                  </a:lnTo>
                  <a:lnTo>
                    <a:pt x="1783527" y="1354419"/>
                  </a:lnTo>
                  <a:lnTo>
                    <a:pt x="1827201" y="1370797"/>
                  </a:lnTo>
                  <a:lnTo>
                    <a:pt x="1866107" y="1388841"/>
                  </a:lnTo>
                  <a:lnTo>
                    <a:pt x="1899920" y="1408429"/>
                  </a:lnTo>
                  <a:lnTo>
                    <a:pt x="1950963" y="1451752"/>
                  </a:lnTo>
                  <a:lnTo>
                    <a:pt x="1977732" y="1499788"/>
                  </a:lnTo>
                  <a:lnTo>
                    <a:pt x="1981200" y="1525270"/>
                  </a:lnTo>
                  <a:lnTo>
                    <a:pt x="1977732" y="1550751"/>
                  </a:lnTo>
                  <a:lnTo>
                    <a:pt x="1950963" y="1598787"/>
                  </a:lnTo>
                  <a:lnTo>
                    <a:pt x="1899920" y="1642109"/>
                  </a:lnTo>
                  <a:lnTo>
                    <a:pt x="1866107" y="1661698"/>
                  </a:lnTo>
                  <a:lnTo>
                    <a:pt x="1827201" y="1679742"/>
                  </a:lnTo>
                  <a:lnTo>
                    <a:pt x="1783527" y="1696120"/>
                  </a:lnTo>
                  <a:lnTo>
                    <a:pt x="1735409" y="1710710"/>
                  </a:lnTo>
                  <a:lnTo>
                    <a:pt x="1683173" y="1723390"/>
                  </a:lnTo>
                  <a:lnTo>
                    <a:pt x="1627144" y="1734037"/>
                  </a:lnTo>
                  <a:lnTo>
                    <a:pt x="1567647" y="1742531"/>
                  </a:lnTo>
                  <a:lnTo>
                    <a:pt x="1505007" y="1748749"/>
                  </a:lnTo>
                  <a:lnTo>
                    <a:pt x="1439550" y="1752569"/>
                  </a:lnTo>
                  <a:lnTo>
                    <a:pt x="1371600" y="1753870"/>
                  </a:lnTo>
                  <a:lnTo>
                    <a:pt x="1303428" y="1752569"/>
                  </a:lnTo>
                  <a:lnTo>
                    <a:pt x="1237810" y="1748749"/>
                  </a:lnTo>
                  <a:lnTo>
                    <a:pt x="1175064" y="1742531"/>
                  </a:lnTo>
                  <a:lnTo>
                    <a:pt x="1115509" y="1734037"/>
                  </a:lnTo>
                  <a:lnTo>
                    <a:pt x="1059462" y="1723389"/>
                  </a:lnTo>
                  <a:lnTo>
                    <a:pt x="1007242" y="1710710"/>
                  </a:lnTo>
                  <a:lnTo>
                    <a:pt x="959167" y="1696120"/>
                  </a:lnTo>
                  <a:lnTo>
                    <a:pt x="915555" y="1679742"/>
                  </a:lnTo>
                  <a:lnTo>
                    <a:pt x="876726" y="1661698"/>
                  </a:lnTo>
                  <a:lnTo>
                    <a:pt x="842997" y="1642109"/>
                  </a:lnTo>
                  <a:lnTo>
                    <a:pt x="792114" y="1598787"/>
                  </a:lnTo>
                  <a:lnTo>
                    <a:pt x="765452" y="1550751"/>
                  </a:lnTo>
                  <a:lnTo>
                    <a:pt x="762000" y="1525270"/>
                  </a:lnTo>
                  <a:lnTo>
                    <a:pt x="765452" y="1499788"/>
                  </a:lnTo>
                  <a:lnTo>
                    <a:pt x="792114" y="1451752"/>
                  </a:lnTo>
                  <a:lnTo>
                    <a:pt x="842997" y="1408429"/>
                  </a:lnTo>
                  <a:lnTo>
                    <a:pt x="876726" y="1388841"/>
                  </a:lnTo>
                  <a:lnTo>
                    <a:pt x="915555" y="1370797"/>
                  </a:lnTo>
                  <a:lnTo>
                    <a:pt x="959167" y="1354419"/>
                  </a:lnTo>
                  <a:lnTo>
                    <a:pt x="1007242" y="1339829"/>
                  </a:lnTo>
                  <a:lnTo>
                    <a:pt x="1059462" y="1327149"/>
                  </a:lnTo>
                  <a:lnTo>
                    <a:pt x="1115509" y="1316502"/>
                  </a:lnTo>
                  <a:lnTo>
                    <a:pt x="1175064" y="1308008"/>
                  </a:lnTo>
                  <a:lnTo>
                    <a:pt x="1237810" y="1301790"/>
                  </a:lnTo>
                  <a:lnTo>
                    <a:pt x="1303428" y="1297970"/>
                  </a:lnTo>
                  <a:lnTo>
                    <a:pt x="1371600" y="1296670"/>
                  </a:lnTo>
                  <a:close/>
                </a:path>
                <a:path w="2844800" h="3352800">
                  <a:moveTo>
                    <a:pt x="762000" y="1296670"/>
                  </a:moveTo>
                  <a:lnTo>
                    <a:pt x="762000" y="1296670"/>
                  </a:lnTo>
                </a:path>
                <a:path w="2844800" h="3352800">
                  <a:moveTo>
                    <a:pt x="1981200" y="1753870"/>
                  </a:moveTo>
                  <a:lnTo>
                    <a:pt x="1981200" y="1753870"/>
                  </a:lnTo>
                </a:path>
                <a:path w="2844800" h="3352800">
                  <a:moveTo>
                    <a:pt x="1371600" y="2287270"/>
                  </a:moveTo>
                  <a:lnTo>
                    <a:pt x="1439550" y="2288570"/>
                  </a:lnTo>
                  <a:lnTo>
                    <a:pt x="1505007" y="2292390"/>
                  </a:lnTo>
                  <a:lnTo>
                    <a:pt x="1567647" y="2298608"/>
                  </a:lnTo>
                  <a:lnTo>
                    <a:pt x="1627144" y="2307102"/>
                  </a:lnTo>
                  <a:lnTo>
                    <a:pt x="1683173" y="2317750"/>
                  </a:lnTo>
                  <a:lnTo>
                    <a:pt x="1735409" y="2330429"/>
                  </a:lnTo>
                  <a:lnTo>
                    <a:pt x="1783527" y="2345019"/>
                  </a:lnTo>
                  <a:lnTo>
                    <a:pt x="1827201" y="2361397"/>
                  </a:lnTo>
                  <a:lnTo>
                    <a:pt x="1866107" y="2379441"/>
                  </a:lnTo>
                  <a:lnTo>
                    <a:pt x="1899920" y="2399029"/>
                  </a:lnTo>
                  <a:lnTo>
                    <a:pt x="1950963" y="2442352"/>
                  </a:lnTo>
                  <a:lnTo>
                    <a:pt x="1977732" y="2490388"/>
                  </a:lnTo>
                  <a:lnTo>
                    <a:pt x="1981200" y="2515870"/>
                  </a:lnTo>
                  <a:lnTo>
                    <a:pt x="1977732" y="2541351"/>
                  </a:lnTo>
                  <a:lnTo>
                    <a:pt x="1950963" y="2589387"/>
                  </a:lnTo>
                  <a:lnTo>
                    <a:pt x="1899920" y="2632710"/>
                  </a:lnTo>
                  <a:lnTo>
                    <a:pt x="1866107" y="2652298"/>
                  </a:lnTo>
                  <a:lnTo>
                    <a:pt x="1827201" y="2670342"/>
                  </a:lnTo>
                  <a:lnTo>
                    <a:pt x="1783527" y="2686720"/>
                  </a:lnTo>
                  <a:lnTo>
                    <a:pt x="1735409" y="2701310"/>
                  </a:lnTo>
                  <a:lnTo>
                    <a:pt x="1683173" y="2713990"/>
                  </a:lnTo>
                  <a:lnTo>
                    <a:pt x="1627144" y="2724637"/>
                  </a:lnTo>
                  <a:lnTo>
                    <a:pt x="1567647" y="2733131"/>
                  </a:lnTo>
                  <a:lnTo>
                    <a:pt x="1505007" y="2739349"/>
                  </a:lnTo>
                  <a:lnTo>
                    <a:pt x="1439550" y="2743169"/>
                  </a:lnTo>
                  <a:lnTo>
                    <a:pt x="1371600" y="2744470"/>
                  </a:lnTo>
                  <a:lnTo>
                    <a:pt x="1303428" y="2743169"/>
                  </a:lnTo>
                  <a:lnTo>
                    <a:pt x="1237810" y="2739349"/>
                  </a:lnTo>
                  <a:lnTo>
                    <a:pt x="1175064" y="2733131"/>
                  </a:lnTo>
                  <a:lnTo>
                    <a:pt x="1115509" y="2724637"/>
                  </a:lnTo>
                  <a:lnTo>
                    <a:pt x="1059462" y="2713990"/>
                  </a:lnTo>
                  <a:lnTo>
                    <a:pt x="1007242" y="2701310"/>
                  </a:lnTo>
                  <a:lnTo>
                    <a:pt x="959167" y="2686720"/>
                  </a:lnTo>
                  <a:lnTo>
                    <a:pt x="915555" y="2670342"/>
                  </a:lnTo>
                  <a:lnTo>
                    <a:pt x="876726" y="2652298"/>
                  </a:lnTo>
                  <a:lnTo>
                    <a:pt x="842997" y="2632710"/>
                  </a:lnTo>
                  <a:lnTo>
                    <a:pt x="792114" y="2589387"/>
                  </a:lnTo>
                  <a:lnTo>
                    <a:pt x="765452" y="2541351"/>
                  </a:lnTo>
                  <a:lnTo>
                    <a:pt x="762000" y="2515870"/>
                  </a:lnTo>
                  <a:lnTo>
                    <a:pt x="765452" y="2490388"/>
                  </a:lnTo>
                  <a:lnTo>
                    <a:pt x="792114" y="2442352"/>
                  </a:lnTo>
                  <a:lnTo>
                    <a:pt x="842997" y="2399030"/>
                  </a:lnTo>
                  <a:lnTo>
                    <a:pt x="876726" y="2379441"/>
                  </a:lnTo>
                  <a:lnTo>
                    <a:pt x="915555" y="2361397"/>
                  </a:lnTo>
                  <a:lnTo>
                    <a:pt x="959167" y="2345019"/>
                  </a:lnTo>
                  <a:lnTo>
                    <a:pt x="1007242" y="2330429"/>
                  </a:lnTo>
                  <a:lnTo>
                    <a:pt x="1059462" y="2317750"/>
                  </a:lnTo>
                  <a:lnTo>
                    <a:pt x="1115509" y="2307102"/>
                  </a:lnTo>
                  <a:lnTo>
                    <a:pt x="1175064" y="2298608"/>
                  </a:lnTo>
                  <a:lnTo>
                    <a:pt x="1237810" y="2292390"/>
                  </a:lnTo>
                  <a:lnTo>
                    <a:pt x="1303428" y="2288570"/>
                  </a:lnTo>
                  <a:lnTo>
                    <a:pt x="1371600" y="2287270"/>
                  </a:lnTo>
                  <a:close/>
                </a:path>
                <a:path w="2844800" h="3352800">
                  <a:moveTo>
                    <a:pt x="762000" y="2287270"/>
                  </a:moveTo>
                  <a:lnTo>
                    <a:pt x="762000" y="2287270"/>
                  </a:lnTo>
                </a:path>
                <a:path w="2844800" h="3352800">
                  <a:moveTo>
                    <a:pt x="1981200" y="2744470"/>
                  </a:moveTo>
                  <a:lnTo>
                    <a:pt x="1981200" y="2744470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8"/>
            <p:cNvSpPr/>
            <p:nvPr/>
          </p:nvSpPr>
          <p:spPr>
            <a:xfrm>
              <a:off x="4800599" y="3434079"/>
              <a:ext cx="1910080" cy="0"/>
            </a:xfrm>
            <a:custGeom>
              <a:avLst/>
              <a:gdLst/>
              <a:ahLst/>
              <a:cxnLst/>
              <a:rect l="l" t="t" r="r" b="b"/>
              <a:pathLst>
                <a:path w="1910079">
                  <a:moveTo>
                    <a:pt x="0" y="0"/>
                  </a:moveTo>
                  <a:lnTo>
                    <a:pt x="1910079" y="0"/>
                  </a:lnTo>
                </a:path>
              </a:pathLst>
            </a:custGeom>
            <a:ln w="88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9"/>
            <p:cNvSpPr/>
            <p:nvPr/>
          </p:nvSpPr>
          <p:spPr>
            <a:xfrm>
              <a:off x="6705600" y="3395979"/>
              <a:ext cx="76200" cy="74930"/>
            </a:xfrm>
            <a:custGeom>
              <a:avLst/>
              <a:gdLst/>
              <a:ahLst/>
              <a:cxnLst/>
              <a:rect l="l" t="t" r="r" b="b"/>
              <a:pathLst>
                <a:path w="76200" h="74929">
                  <a:moveTo>
                    <a:pt x="0" y="0"/>
                  </a:moveTo>
                  <a:lnTo>
                    <a:pt x="0" y="74930"/>
                  </a:lnTo>
                  <a:lnTo>
                    <a:pt x="76200" y="38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10"/>
            <p:cNvSpPr/>
            <p:nvPr/>
          </p:nvSpPr>
          <p:spPr>
            <a:xfrm>
              <a:off x="4800599" y="3586479"/>
              <a:ext cx="1838960" cy="661670"/>
            </a:xfrm>
            <a:custGeom>
              <a:avLst/>
              <a:gdLst/>
              <a:ahLst/>
              <a:cxnLst/>
              <a:rect l="l" t="t" r="r" b="b"/>
              <a:pathLst>
                <a:path w="1838959" h="661670">
                  <a:moveTo>
                    <a:pt x="0" y="0"/>
                  </a:moveTo>
                  <a:lnTo>
                    <a:pt x="1838959" y="661670"/>
                  </a:lnTo>
                </a:path>
              </a:pathLst>
            </a:custGeom>
            <a:ln w="88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11"/>
            <p:cNvSpPr/>
            <p:nvPr/>
          </p:nvSpPr>
          <p:spPr>
            <a:xfrm>
              <a:off x="6621779" y="4211319"/>
              <a:ext cx="83820" cy="71120"/>
            </a:xfrm>
            <a:custGeom>
              <a:avLst/>
              <a:gdLst/>
              <a:ahLst/>
              <a:cxnLst/>
              <a:rect l="l" t="t" r="r" b="b"/>
              <a:pathLst>
                <a:path w="83820" h="71120">
                  <a:moveTo>
                    <a:pt x="25400" y="0"/>
                  </a:moveTo>
                  <a:lnTo>
                    <a:pt x="0" y="71119"/>
                  </a:lnTo>
                  <a:lnTo>
                    <a:pt x="83820" y="60959"/>
                  </a:lnTo>
                  <a:lnTo>
                    <a:pt x="254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12"/>
            <p:cNvSpPr/>
            <p:nvPr/>
          </p:nvSpPr>
          <p:spPr>
            <a:xfrm>
              <a:off x="4800599" y="5339079"/>
              <a:ext cx="1910080" cy="0"/>
            </a:xfrm>
            <a:custGeom>
              <a:avLst/>
              <a:gdLst/>
              <a:ahLst/>
              <a:cxnLst/>
              <a:rect l="l" t="t" r="r" b="b"/>
              <a:pathLst>
                <a:path w="1910079">
                  <a:moveTo>
                    <a:pt x="0" y="0"/>
                  </a:moveTo>
                  <a:lnTo>
                    <a:pt x="1910079" y="0"/>
                  </a:lnTo>
                </a:path>
              </a:pathLst>
            </a:custGeom>
            <a:ln w="88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13"/>
            <p:cNvSpPr/>
            <p:nvPr/>
          </p:nvSpPr>
          <p:spPr>
            <a:xfrm>
              <a:off x="6705600" y="5300979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0" y="0"/>
                  </a:moveTo>
                  <a:lnTo>
                    <a:pt x="0" y="76200"/>
                  </a:lnTo>
                  <a:lnTo>
                    <a:pt x="76200" y="38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28109" y="697737"/>
            <a:ext cx="13011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105" dirty="0">
                <a:latin typeface="Arial"/>
                <a:cs typeface="Arial"/>
              </a:rPr>
              <a:t>Acto</a:t>
            </a:r>
            <a:r>
              <a:rPr b="1" spc="-5" dirty="0">
                <a:latin typeface="Arial"/>
                <a:cs typeface="Arial"/>
              </a:rPr>
              <a:t>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371600"/>
            <a:ext cx="7987030" cy="2902718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2099310">
              <a:lnSpc>
                <a:spcPct val="100000"/>
              </a:lnSpc>
              <a:spcBef>
                <a:spcPts val="675"/>
              </a:spcBef>
            </a:pPr>
            <a:r>
              <a:rPr sz="2400" spc="-5" dirty="0">
                <a:latin typeface="Arial"/>
                <a:cs typeface="Arial"/>
              </a:rPr>
              <a:t>An </a:t>
            </a:r>
            <a:r>
              <a:rPr sz="2400" b="1" spc="-5" dirty="0">
                <a:latin typeface="Arial"/>
                <a:cs typeface="Arial"/>
              </a:rPr>
              <a:t>actor instance </a:t>
            </a:r>
            <a:r>
              <a:rPr sz="2400" b="1" dirty="0">
                <a:latin typeface="Arial"/>
                <a:cs typeface="Arial"/>
              </a:rPr>
              <a:t>is </a:t>
            </a:r>
            <a:r>
              <a:rPr sz="2400" b="1" spc="-5" dirty="0">
                <a:latin typeface="Arial"/>
                <a:cs typeface="Arial"/>
              </a:rPr>
              <a:t>someone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or</a:t>
            </a:r>
            <a:endParaRPr sz="2400" dirty="0">
              <a:latin typeface="Arial"/>
              <a:cs typeface="Arial"/>
            </a:endParaRPr>
          </a:p>
          <a:p>
            <a:pPr marL="12700" marR="966469">
              <a:lnSpc>
                <a:spcPct val="100000"/>
              </a:lnSpc>
              <a:spcBef>
                <a:spcPts val="575"/>
              </a:spcBef>
            </a:pPr>
            <a:r>
              <a:rPr sz="2400" spc="-5" dirty="0">
                <a:latin typeface="Arial"/>
                <a:cs typeface="Arial"/>
              </a:rPr>
              <a:t>something outside </a:t>
            </a:r>
            <a:r>
              <a:rPr sz="2400" dirty="0">
                <a:latin typeface="Arial"/>
                <a:cs typeface="Arial"/>
              </a:rPr>
              <a:t>the system that </a:t>
            </a:r>
            <a:r>
              <a:rPr sz="2400" spc="-5" dirty="0">
                <a:latin typeface="Arial"/>
                <a:cs typeface="Arial"/>
              </a:rPr>
              <a:t>interacts with the  </a:t>
            </a:r>
            <a:r>
              <a:rPr sz="2400" dirty="0" smtClean="0">
                <a:latin typeface="Arial"/>
                <a:cs typeface="Arial"/>
              </a:rPr>
              <a:t>system.</a:t>
            </a:r>
            <a:endParaRPr lang="en-US" sz="2400" dirty="0" smtClean="0">
              <a:latin typeface="Arial"/>
              <a:cs typeface="Arial"/>
            </a:endParaRPr>
          </a:p>
          <a:p>
            <a:pPr marL="12700" marR="966469">
              <a:lnSpc>
                <a:spcPct val="100000"/>
              </a:lnSpc>
              <a:spcBef>
                <a:spcPts val="575"/>
              </a:spcBef>
              <a:buFont typeface="Arial" pitchFamily="34" charset="0"/>
              <a:buChar char="•"/>
            </a:pPr>
            <a:r>
              <a:rPr sz="2400" spc="-5" dirty="0" smtClean="0">
                <a:latin typeface="Arial"/>
                <a:cs typeface="Arial"/>
              </a:rPr>
              <a:t>An </a:t>
            </a:r>
            <a:r>
              <a:rPr sz="2400" dirty="0">
                <a:latin typeface="Arial"/>
                <a:cs typeface="Arial"/>
              </a:rPr>
              <a:t>actor </a:t>
            </a:r>
            <a:r>
              <a:rPr sz="2400" spc="-5" dirty="0">
                <a:latin typeface="Arial"/>
                <a:cs typeface="Arial"/>
              </a:rPr>
              <a:t>is anything </a:t>
            </a:r>
            <a:r>
              <a:rPr sz="2400" dirty="0">
                <a:latin typeface="Arial"/>
                <a:cs typeface="Arial"/>
              </a:rPr>
              <a:t>that </a:t>
            </a:r>
            <a:r>
              <a:rPr sz="2400" spc="-5" dirty="0">
                <a:latin typeface="Arial"/>
                <a:cs typeface="Arial"/>
              </a:rPr>
              <a:t>exchanges data with the</a:t>
            </a:r>
            <a:r>
              <a:rPr sz="2400" spc="85" dirty="0">
                <a:latin typeface="Arial"/>
                <a:cs typeface="Arial"/>
              </a:rPr>
              <a:t> </a:t>
            </a:r>
            <a:r>
              <a:rPr sz="2400" dirty="0" smtClean="0">
                <a:latin typeface="Arial"/>
                <a:cs typeface="Arial"/>
              </a:rPr>
              <a:t>system.</a:t>
            </a:r>
            <a:endParaRPr lang="en-US" sz="2400" dirty="0" smtClean="0">
              <a:latin typeface="Arial"/>
              <a:cs typeface="Arial"/>
            </a:endParaRPr>
          </a:p>
          <a:p>
            <a:pPr marL="12700" marR="966469">
              <a:lnSpc>
                <a:spcPct val="100000"/>
              </a:lnSpc>
              <a:spcBef>
                <a:spcPts val="575"/>
              </a:spcBef>
              <a:buFont typeface="Arial" pitchFamily="34" charset="0"/>
              <a:buChar char="•"/>
            </a:pPr>
            <a:r>
              <a:rPr sz="2400" spc="-5" dirty="0" smtClean="0">
                <a:latin typeface="Arial"/>
                <a:cs typeface="Arial"/>
              </a:rPr>
              <a:t>An </a:t>
            </a:r>
            <a:r>
              <a:rPr sz="2400" dirty="0">
                <a:latin typeface="Arial"/>
                <a:cs typeface="Arial"/>
              </a:rPr>
              <a:t>actor </a:t>
            </a:r>
            <a:r>
              <a:rPr sz="2400" spc="-5" dirty="0">
                <a:latin typeface="Arial"/>
                <a:cs typeface="Arial"/>
              </a:rPr>
              <a:t>can be a </a:t>
            </a:r>
            <a:r>
              <a:rPr sz="2400" b="1" spc="-30" dirty="0">
                <a:solidFill>
                  <a:srgbClr val="FF0000"/>
                </a:solidFill>
                <a:latin typeface="Arial"/>
                <a:cs typeface="Arial"/>
              </a:rPr>
              <a:t>user</a:t>
            </a:r>
            <a:r>
              <a:rPr sz="2400" spc="-30" dirty="0">
                <a:latin typeface="Arial"/>
                <a:cs typeface="Arial"/>
              </a:rPr>
              <a:t>, 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external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hardware</a:t>
            </a:r>
            <a:r>
              <a:rPr sz="2400" spc="-5" dirty="0">
                <a:latin typeface="Arial"/>
                <a:cs typeface="Arial"/>
              </a:rPr>
              <a:t>, or another 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system</a:t>
            </a:r>
            <a:r>
              <a:rPr sz="2400" dirty="0">
                <a:latin typeface="Arial"/>
                <a:cs typeface="Arial"/>
              </a:rPr>
              <a:t>.</a:t>
            </a:r>
          </a:p>
        </p:txBody>
      </p:sp>
      <p:sp>
        <p:nvSpPr>
          <p:cNvPr id="4" name="object 4"/>
          <p:cNvSpPr/>
          <p:nvPr/>
        </p:nvSpPr>
        <p:spPr>
          <a:xfrm>
            <a:off x="1752600" y="1600200"/>
            <a:ext cx="561860" cy="936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55342" y="697737"/>
            <a:ext cx="444627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70" dirty="0">
                <a:latin typeface="Arial"/>
                <a:cs typeface="Arial"/>
              </a:rPr>
              <a:t>How </a:t>
            </a:r>
            <a:r>
              <a:rPr b="1" spc="-55" dirty="0">
                <a:latin typeface="Arial"/>
                <a:cs typeface="Arial"/>
              </a:rPr>
              <a:t>to </a:t>
            </a:r>
            <a:r>
              <a:rPr b="1" spc="-80" dirty="0">
                <a:latin typeface="Arial"/>
                <a:cs typeface="Arial"/>
              </a:rPr>
              <a:t>Find</a:t>
            </a:r>
            <a:r>
              <a:rPr b="1" spc="-705" dirty="0">
                <a:latin typeface="Arial"/>
                <a:cs typeface="Arial"/>
              </a:rPr>
              <a:t> </a:t>
            </a:r>
            <a:r>
              <a:rPr b="1" spc="-85" dirty="0">
                <a:latin typeface="Arial"/>
                <a:cs typeface="Arial"/>
              </a:rPr>
              <a:t>Actors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52003"/>
            <a:ext cx="8006080" cy="3099435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195580" indent="-182880">
              <a:lnSpc>
                <a:spcPct val="100000"/>
              </a:lnSpc>
              <a:spcBef>
                <a:spcPts val="680"/>
              </a:spcBef>
              <a:buClr>
                <a:srgbClr val="4F81BC"/>
              </a:buClr>
              <a:buSzPct val="85416"/>
              <a:buChar char="•"/>
              <a:tabLst>
                <a:tab pos="195580" algn="l"/>
              </a:tabLst>
            </a:pPr>
            <a:r>
              <a:rPr sz="2400" dirty="0">
                <a:latin typeface="Arial"/>
                <a:cs typeface="Arial"/>
              </a:rPr>
              <a:t>Actors:</a:t>
            </a:r>
          </a:p>
          <a:p>
            <a:pPr marL="927100" indent="-915035">
              <a:lnSpc>
                <a:spcPct val="100000"/>
              </a:lnSpc>
              <a:spcBef>
                <a:spcPts val="580"/>
              </a:spcBef>
              <a:buClr>
                <a:srgbClr val="4F81BC"/>
              </a:buClr>
              <a:buSzPct val="85416"/>
              <a:buChar char="•"/>
              <a:tabLst>
                <a:tab pos="927100" algn="l"/>
                <a:tab pos="927735" algn="l"/>
              </a:tabLst>
            </a:pPr>
            <a:r>
              <a:rPr sz="2400" spc="-5" dirty="0">
                <a:latin typeface="Arial"/>
                <a:cs typeface="Arial"/>
              </a:rPr>
              <a:t>Supply/use/remove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information</a:t>
            </a:r>
            <a:endParaRPr sz="2400" dirty="0">
              <a:latin typeface="Arial"/>
              <a:cs typeface="Arial"/>
            </a:endParaRPr>
          </a:p>
          <a:p>
            <a:pPr marL="927100" indent="-915035">
              <a:lnSpc>
                <a:spcPct val="100000"/>
              </a:lnSpc>
              <a:spcBef>
                <a:spcPts val="575"/>
              </a:spcBef>
              <a:buClr>
                <a:srgbClr val="4F81BC"/>
              </a:buClr>
              <a:buSzPct val="85416"/>
              <a:buChar char="•"/>
              <a:tabLst>
                <a:tab pos="927100" algn="l"/>
                <a:tab pos="927735" algn="l"/>
              </a:tabLst>
            </a:pPr>
            <a:r>
              <a:rPr sz="2400" spc="-5" dirty="0">
                <a:latin typeface="Arial"/>
                <a:cs typeface="Arial"/>
              </a:rPr>
              <a:t>Use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15" dirty="0">
                <a:latin typeface="Arial"/>
                <a:cs typeface="Arial"/>
              </a:rPr>
              <a:t>functionality.</a:t>
            </a:r>
            <a:endParaRPr sz="2400" dirty="0">
              <a:latin typeface="Arial"/>
              <a:cs typeface="Arial"/>
            </a:endParaRPr>
          </a:p>
          <a:p>
            <a:pPr marL="927100" indent="-915035">
              <a:lnSpc>
                <a:spcPct val="100000"/>
              </a:lnSpc>
              <a:spcBef>
                <a:spcPts val="575"/>
              </a:spcBef>
              <a:buClr>
                <a:srgbClr val="4F81BC"/>
              </a:buClr>
              <a:buSzPct val="85416"/>
              <a:buChar char="•"/>
              <a:tabLst>
                <a:tab pos="927100" algn="l"/>
                <a:tab pos="927735" algn="l"/>
              </a:tabLst>
            </a:pPr>
            <a:r>
              <a:rPr sz="2400" spc="-5" dirty="0">
                <a:latin typeface="Arial"/>
                <a:cs typeface="Arial"/>
              </a:rPr>
              <a:t>Will be interested in any</a:t>
            </a:r>
            <a:r>
              <a:rPr sz="2400" spc="4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requirement.</a:t>
            </a:r>
            <a:endParaRPr sz="2400" dirty="0">
              <a:latin typeface="Arial"/>
              <a:cs typeface="Arial"/>
            </a:endParaRPr>
          </a:p>
          <a:p>
            <a:pPr marL="927100" indent="-915035">
              <a:lnSpc>
                <a:spcPct val="100000"/>
              </a:lnSpc>
              <a:spcBef>
                <a:spcPts val="580"/>
              </a:spcBef>
              <a:buClr>
                <a:srgbClr val="4F81BC"/>
              </a:buClr>
              <a:buSzPct val="85416"/>
              <a:buChar char="•"/>
              <a:tabLst>
                <a:tab pos="927100" algn="l"/>
                <a:tab pos="927735" algn="l"/>
              </a:tabLst>
            </a:pPr>
            <a:r>
              <a:rPr sz="2400" spc="-5" dirty="0">
                <a:latin typeface="Arial"/>
                <a:cs typeface="Arial"/>
              </a:rPr>
              <a:t>Will support/maintain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system.</a:t>
            </a:r>
          </a:p>
          <a:p>
            <a:pPr marL="927100" indent="-915035">
              <a:lnSpc>
                <a:spcPct val="100000"/>
              </a:lnSpc>
              <a:spcBef>
                <a:spcPts val="575"/>
              </a:spcBef>
              <a:buClr>
                <a:srgbClr val="4F81BC"/>
              </a:buClr>
              <a:buSzPct val="85416"/>
              <a:buChar char="•"/>
              <a:tabLst>
                <a:tab pos="927100" algn="l"/>
                <a:tab pos="927735" algn="l"/>
              </a:tabLst>
            </a:pPr>
            <a:r>
              <a:rPr sz="2400" spc="-5" dirty="0">
                <a:latin typeface="Arial"/>
                <a:cs typeface="Arial"/>
              </a:rPr>
              <a:t>The </a:t>
            </a:r>
            <a:r>
              <a:rPr sz="2400" spc="-10" dirty="0">
                <a:latin typeface="Arial"/>
                <a:cs typeface="Arial"/>
              </a:rPr>
              <a:t>system’s </a:t>
            </a:r>
            <a:r>
              <a:rPr sz="2400" spc="-5" dirty="0">
                <a:latin typeface="Arial"/>
                <a:cs typeface="Arial"/>
              </a:rPr>
              <a:t>external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resources.</a:t>
            </a:r>
          </a:p>
          <a:p>
            <a:pPr marL="927100" indent="-915035">
              <a:lnSpc>
                <a:spcPct val="100000"/>
              </a:lnSpc>
              <a:spcBef>
                <a:spcPts val="575"/>
              </a:spcBef>
              <a:buClr>
                <a:srgbClr val="4F81BC"/>
              </a:buClr>
              <a:buSzPct val="85416"/>
              <a:buChar char="•"/>
              <a:tabLst>
                <a:tab pos="927100" algn="l"/>
                <a:tab pos="927735" algn="l"/>
              </a:tabLst>
            </a:pP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other </a:t>
            </a:r>
            <a:r>
              <a:rPr sz="2400" dirty="0">
                <a:latin typeface="Arial"/>
                <a:cs typeface="Arial"/>
              </a:rPr>
              <a:t>systems </a:t>
            </a:r>
            <a:r>
              <a:rPr sz="2400" spc="-5" dirty="0">
                <a:latin typeface="Arial"/>
                <a:cs typeface="Arial"/>
              </a:rPr>
              <a:t>will need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5" dirty="0">
                <a:latin typeface="Arial"/>
                <a:cs typeface="Arial"/>
              </a:rPr>
              <a:t>interact with this</a:t>
            </a:r>
            <a:r>
              <a:rPr sz="2400" spc="6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one.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729741"/>
            <a:ext cx="775972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95" dirty="0">
                <a:latin typeface="Arial"/>
                <a:cs typeface="Arial"/>
              </a:rPr>
              <a:t>Documenting </a:t>
            </a:r>
            <a:r>
              <a:rPr sz="3600" b="1" spc="-80" dirty="0">
                <a:latin typeface="Arial"/>
                <a:cs typeface="Arial"/>
              </a:rPr>
              <a:t>Actor</a:t>
            </a:r>
            <a:r>
              <a:rPr sz="3600" b="1" spc="-509" dirty="0">
                <a:latin typeface="Arial"/>
                <a:cs typeface="Arial"/>
              </a:rPr>
              <a:t> </a:t>
            </a:r>
            <a:r>
              <a:rPr sz="3600" b="1" spc="-95" dirty="0">
                <a:latin typeface="Arial"/>
                <a:cs typeface="Arial"/>
              </a:rPr>
              <a:t>Characteristics</a:t>
            </a:r>
            <a:endParaRPr sz="36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7340" y="1323720"/>
            <a:ext cx="8100695" cy="434276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2400" b="1" spc="-5" dirty="0">
                <a:latin typeface="Arial"/>
                <a:cs typeface="Arial"/>
              </a:rPr>
              <a:t>Brief Description:</a:t>
            </a:r>
            <a:endParaRPr sz="240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580"/>
              </a:spcBef>
              <a:buClr>
                <a:srgbClr val="4F81BC"/>
              </a:buClr>
              <a:buSzPct val="85416"/>
              <a:buChar char="•"/>
              <a:tabLst>
                <a:tab pos="195580" algn="l"/>
              </a:tabLst>
            </a:pPr>
            <a:r>
              <a:rPr sz="2400" dirty="0">
                <a:latin typeface="Arial"/>
                <a:cs typeface="Arial"/>
              </a:rPr>
              <a:t>What </a:t>
            </a:r>
            <a:r>
              <a:rPr sz="2400" spc="-5" dirty="0">
                <a:latin typeface="Arial"/>
                <a:cs typeface="Arial"/>
              </a:rPr>
              <a:t>or </a:t>
            </a:r>
            <a:r>
              <a:rPr sz="2400" spc="-10" dirty="0">
                <a:latin typeface="Arial"/>
                <a:cs typeface="Arial"/>
              </a:rPr>
              <a:t>who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actor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represents?</a:t>
            </a:r>
            <a:endParaRPr sz="240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580"/>
              </a:spcBef>
              <a:buClr>
                <a:srgbClr val="4F81BC"/>
              </a:buClr>
              <a:buSzPct val="85416"/>
              <a:buChar char="•"/>
              <a:tabLst>
                <a:tab pos="195580" algn="l"/>
              </a:tabLst>
            </a:pPr>
            <a:r>
              <a:rPr sz="2400" dirty="0">
                <a:latin typeface="Arial"/>
                <a:cs typeface="Arial"/>
              </a:rPr>
              <a:t>Why the actor </a:t>
            </a:r>
            <a:r>
              <a:rPr sz="2400" spc="-5" dirty="0">
                <a:latin typeface="Arial"/>
                <a:cs typeface="Arial"/>
              </a:rPr>
              <a:t>is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needed?</a:t>
            </a:r>
            <a:endParaRPr sz="240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575"/>
              </a:spcBef>
              <a:buClr>
                <a:srgbClr val="4F81BC"/>
              </a:buClr>
              <a:buSzPct val="85416"/>
              <a:buChar char="•"/>
              <a:tabLst>
                <a:tab pos="195580" algn="l"/>
              </a:tabLst>
            </a:pPr>
            <a:r>
              <a:rPr sz="2400" dirty="0">
                <a:latin typeface="Arial"/>
                <a:cs typeface="Arial"/>
              </a:rPr>
              <a:t>What </a:t>
            </a:r>
            <a:r>
              <a:rPr sz="2400" spc="-5" dirty="0">
                <a:latin typeface="Arial"/>
                <a:cs typeface="Arial"/>
              </a:rPr>
              <a:t>interests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actor has in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system?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2400" b="1" spc="-5" dirty="0">
                <a:latin typeface="Arial"/>
                <a:cs typeface="Arial"/>
              </a:rPr>
              <a:t>Actor </a:t>
            </a:r>
            <a:r>
              <a:rPr sz="2400" b="1" dirty="0">
                <a:latin typeface="Arial"/>
                <a:cs typeface="Arial"/>
              </a:rPr>
              <a:t>characteristics might </a:t>
            </a:r>
            <a:r>
              <a:rPr sz="2400" b="1" spc="-5" dirty="0">
                <a:latin typeface="Arial"/>
                <a:cs typeface="Arial"/>
              </a:rPr>
              <a:t>influence how </a:t>
            </a:r>
            <a:r>
              <a:rPr sz="2400" b="1" dirty="0">
                <a:latin typeface="Arial"/>
                <a:cs typeface="Arial"/>
              </a:rPr>
              <a:t>the </a:t>
            </a:r>
            <a:r>
              <a:rPr sz="2400" b="1" spc="-5" dirty="0">
                <a:latin typeface="Arial"/>
                <a:cs typeface="Arial"/>
              </a:rPr>
              <a:t>system</a:t>
            </a:r>
            <a:r>
              <a:rPr sz="2400" b="1" spc="-4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is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2400" b="1" spc="-5" dirty="0">
                <a:latin typeface="Arial"/>
                <a:cs typeface="Arial"/>
              </a:rPr>
              <a:t>developed:</a:t>
            </a:r>
            <a:endParaRPr sz="240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575"/>
              </a:spcBef>
              <a:buClr>
                <a:srgbClr val="4F81BC"/>
              </a:buClr>
              <a:buSzPct val="85416"/>
              <a:buChar char="•"/>
              <a:tabLst>
                <a:tab pos="195580" algn="l"/>
              </a:tabLst>
            </a:pPr>
            <a:r>
              <a:rPr sz="2400" dirty="0">
                <a:latin typeface="Arial"/>
                <a:cs typeface="Arial"/>
              </a:rPr>
              <a:t>The actor's </a:t>
            </a:r>
            <a:r>
              <a:rPr sz="2400" spc="-5" dirty="0">
                <a:latin typeface="Arial"/>
                <a:cs typeface="Arial"/>
              </a:rPr>
              <a:t>scope </a:t>
            </a:r>
            <a:r>
              <a:rPr sz="2400" dirty="0">
                <a:latin typeface="Arial"/>
                <a:cs typeface="Arial"/>
              </a:rPr>
              <a:t>of</a:t>
            </a:r>
            <a:r>
              <a:rPr sz="2400" spc="-15" dirty="0">
                <a:latin typeface="Arial"/>
                <a:cs typeface="Arial"/>
              </a:rPr>
              <a:t> responsibility.</a:t>
            </a:r>
            <a:endParaRPr sz="240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575"/>
              </a:spcBef>
              <a:buClr>
                <a:srgbClr val="4F81BC"/>
              </a:buClr>
              <a:buSzPct val="85416"/>
              <a:buChar char="•"/>
              <a:tabLst>
                <a:tab pos="195580" algn="l"/>
              </a:tabLst>
            </a:pPr>
            <a:r>
              <a:rPr sz="2400" spc="-5" dirty="0">
                <a:latin typeface="Arial"/>
                <a:cs typeface="Arial"/>
              </a:rPr>
              <a:t>The physical environment </a:t>
            </a:r>
            <a:r>
              <a:rPr sz="2400" dirty="0">
                <a:latin typeface="Arial"/>
                <a:cs typeface="Arial"/>
              </a:rPr>
              <a:t>in </a:t>
            </a:r>
            <a:r>
              <a:rPr sz="2400" spc="-5" dirty="0">
                <a:latin typeface="Arial"/>
                <a:cs typeface="Arial"/>
              </a:rPr>
              <a:t>which </a:t>
            </a:r>
            <a:r>
              <a:rPr sz="2400" dirty="0">
                <a:latin typeface="Arial"/>
                <a:cs typeface="Arial"/>
              </a:rPr>
              <a:t>the actor </a:t>
            </a:r>
            <a:r>
              <a:rPr sz="2400" spc="-5" dirty="0">
                <a:latin typeface="Arial"/>
                <a:cs typeface="Arial"/>
              </a:rPr>
              <a:t>will </a:t>
            </a:r>
            <a:r>
              <a:rPr sz="2400" dirty="0">
                <a:latin typeface="Arial"/>
                <a:cs typeface="Arial"/>
              </a:rPr>
              <a:t>be</a:t>
            </a:r>
            <a:r>
              <a:rPr sz="2400" spc="7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using</a:t>
            </a:r>
            <a:endParaRPr sz="2400">
              <a:latin typeface="Arial"/>
              <a:cs typeface="Arial"/>
            </a:endParaRPr>
          </a:p>
          <a:p>
            <a:pPr marL="195580">
              <a:lnSpc>
                <a:spcPct val="100000"/>
              </a:lnSpc>
              <a:spcBef>
                <a:spcPts val="5"/>
              </a:spcBef>
            </a:pPr>
            <a:r>
              <a:rPr sz="2400" spc="-5" dirty="0">
                <a:latin typeface="Arial"/>
                <a:cs typeface="Arial"/>
              </a:rPr>
              <a:t>the system.</a:t>
            </a:r>
            <a:endParaRPr sz="240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575"/>
              </a:spcBef>
              <a:buClr>
                <a:srgbClr val="4F81BC"/>
              </a:buClr>
              <a:buSzPct val="85416"/>
              <a:buChar char="•"/>
              <a:tabLst>
                <a:tab pos="195580" algn="l"/>
              </a:tabLst>
            </a:pP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number </a:t>
            </a:r>
            <a:r>
              <a:rPr sz="2400" dirty="0">
                <a:latin typeface="Arial"/>
                <a:cs typeface="Arial"/>
              </a:rPr>
              <a:t>of </a:t>
            </a:r>
            <a:r>
              <a:rPr sz="2400" spc="-5" dirty="0">
                <a:latin typeface="Arial"/>
                <a:cs typeface="Arial"/>
              </a:rPr>
              <a:t>users represented by this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actor.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97985" y="694690"/>
            <a:ext cx="175958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70" dirty="0">
                <a:latin typeface="Times New Roman"/>
                <a:cs typeface="Times New Roman"/>
              </a:rPr>
              <a:t>Use</a:t>
            </a:r>
            <a:r>
              <a:rPr b="1" spc="-275" dirty="0">
                <a:latin typeface="Times New Roman"/>
                <a:cs typeface="Times New Roman"/>
              </a:rPr>
              <a:t> </a:t>
            </a:r>
            <a:r>
              <a:rPr b="1" spc="-75" dirty="0">
                <a:latin typeface="Times New Roman"/>
                <a:cs typeface="Times New Roman"/>
              </a:rPr>
              <a:t>case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73363"/>
            <a:ext cx="7811134" cy="855980"/>
          </a:xfrm>
          <a:prstGeom prst="rect">
            <a:avLst/>
          </a:prstGeom>
        </p:spPr>
        <p:txBody>
          <a:bodyPr vert="horz" wrap="square" lIns="0" tIns="62229" rIns="0" bIns="0" rtlCol="0">
            <a:spAutoFit/>
          </a:bodyPr>
          <a:lstStyle/>
          <a:p>
            <a:pPr marL="195580" indent="-182880">
              <a:lnSpc>
                <a:spcPct val="100000"/>
              </a:lnSpc>
              <a:spcBef>
                <a:spcPts val="489"/>
              </a:spcBef>
              <a:buClr>
                <a:srgbClr val="4F81BC"/>
              </a:buClr>
              <a:buSzPct val="85416"/>
              <a:buFont typeface="Arial"/>
              <a:buChar char="•"/>
              <a:tabLst>
                <a:tab pos="195580" algn="l"/>
                <a:tab pos="5986780" algn="l"/>
              </a:tabLst>
            </a:pPr>
            <a:r>
              <a:rPr sz="2400" dirty="0">
                <a:latin typeface="Times New Roman"/>
                <a:cs typeface="Times New Roman"/>
              </a:rPr>
              <a:t>A set of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scenarios</a:t>
            </a:r>
            <a:r>
              <a:rPr sz="2400" dirty="0">
                <a:latin typeface="Times New Roman"/>
                <a:cs typeface="Times New Roman"/>
              </a:rPr>
              <a:t> that describes</a:t>
            </a:r>
            <a:r>
              <a:rPr sz="2400" spc="-1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interaction	between a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user</a:t>
            </a:r>
          </a:p>
          <a:p>
            <a:pPr marL="194945">
              <a:lnSpc>
                <a:spcPct val="100000"/>
              </a:lnSpc>
              <a:spcBef>
                <a:spcPts val="385"/>
              </a:spcBef>
            </a:pPr>
            <a:r>
              <a:rPr sz="2400" dirty="0">
                <a:latin typeface="Times New Roman"/>
                <a:cs typeface="Times New Roman"/>
              </a:rPr>
              <a:t>and a </a:t>
            </a:r>
            <a:r>
              <a:rPr sz="2400" spc="-5" dirty="0">
                <a:latin typeface="Times New Roman"/>
                <a:cs typeface="Times New Roman"/>
              </a:rPr>
              <a:t>system, </a:t>
            </a:r>
            <a:r>
              <a:rPr sz="2400" dirty="0">
                <a:latin typeface="Times New Roman"/>
                <a:cs typeface="Times New Roman"/>
              </a:rPr>
              <a:t>including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alternatives</a:t>
            </a:r>
            <a:r>
              <a:rPr sz="2400" spc="-5" dirty="0">
                <a:latin typeface="Arial"/>
                <a:cs typeface="Arial"/>
              </a:rPr>
              <a:t>.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4035933"/>
            <a:ext cx="147066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5580" indent="-182880">
              <a:lnSpc>
                <a:spcPct val="100000"/>
              </a:lnSpc>
              <a:spcBef>
                <a:spcPts val="95"/>
              </a:spcBef>
              <a:buClr>
                <a:srgbClr val="4F81BC"/>
              </a:buClr>
              <a:buSzPct val="83928"/>
              <a:buFont typeface="Arial"/>
              <a:buChar char="•"/>
              <a:tabLst>
                <a:tab pos="195580" algn="l"/>
              </a:tabLst>
            </a:pPr>
            <a:r>
              <a:rPr sz="2800" spc="-5" dirty="0">
                <a:latin typeface="Times New Roman"/>
                <a:cs typeface="Times New Roman"/>
              </a:rPr>
              <a:t>Exa</a:t>
            </a:r>
            <a:r>
              <a:rPr sz="2800" spc="-15" dirty="0">
                <a:latin typeface="Times New Roman"/>
                <a:cs typeface="Times New Roman"/>
              </a:rPr>
              <a:t>m</a:t>
            </a:r>
            <a:r>
              <a:rPr sz="2800" dirty="0">
                <a:latin typeface="Times New Roman"/>
                <a:cs typeface="Times New Roman"/>
              </a:rPr>
              <a:t>p</a:t>
            </a:r>
            <a:r>
              <a:rPr sz="2800" spc="-5" dirty="0">
                <a:latin typeface="Times New Roman"/>
                <a:cs typeface="Times New Roman"/>
              </a:rPr>
              <a:t>le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145746" y="2569464"/>
            <a:ext cx="3336422" cy="80048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95400" y="4505930"/>
            <a:ext cx="5545484" cy="173233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62936" y="685799"/>
            <a:ext cx="483044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70" dirty="0">
                <a:latin typeface="Arial"/>
                <a:cs typeface="Arial"/>
              </a:rPr>
              <a:t>How </a:t>
            </a:r>
            <a:r>
              <a:rPr sz="3600" b="1" spc="-50" dirty="0">
                <a:latin typeface="Arial"/>
                <a:cs typeface="Arial"/>
              </a:rPr>
              <a:t>to </a:t>
            </a:r>
            <a:r>
              <a:rPr sz="3600" b="1" spc="-80" dirty="0">
                <a:latin typeface="Arial"/>
                <a:cs typeface="Arial"/>
              </a:rPr>
              <a:t>Find </a:t>
            </a:r>
            <a:r>
              <a:rPr sz="3600" b="1" spc="-65" dirty="0">
                <a:latin typeface="Arial"/>
                <a:cs typeface="Arial"/>
              </a:rPr>
              <a:t>Use</a:t>
            </a:r>
            <a:r>
              <a:rPr sz="3600" b="1" spc="-685" dirty="0">
                <a:latin typeface="Arial"/>
                <a:cs typeface="Arial"/>
              </a:rPr>
              <a:t> </a:t>
            </a:r>
            <a:r>
              <a:rPr sz="3600" b="1" spc="-80" dirty="0">
                <a:latin typeface="Arial"/>
                <a:cs typeface="Arial"/>
              </a:rPr>
              <a:t>Cases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9740" y="940053"/>
            <a:ext cx="7942580" cy="56579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4945" marR="876935" indent="-182880">
              <a:lnSpc>
                <a:spcPct val="100000"/>
              </a:lnSpc>
              <a:spcBef>
                <a:spcPts val="100"/>
              </a:spcBef>
              <a:buClr>
                <a:srgbClr val="4F81BC"/>
              </a:buClr>
              <a:buSzPct val="85416"/>
              <a:buChar char="•"/>
              <a:tabLst>
                <a:tab pos="195580" algn="l"/>
              </a:tabLst>
            </a:pPr>
            <a:endParaRPr lang="en-US" sz="2400" dirty="0" smtClean="0">
              <a:latin typeface="Arial"/>
              <a:cs typeface="Arial"/>
            </a:endParaRPr>
          </a:p>
          <a:p>
            <a:pPr marL="194945" marR="876935" indent="-182880">
              <a:lnSpc>
                <a:spcPct val="100000"/>
              </a:lnSpc>
              <a:spcBef>
                <a:spcPts val="100"/>
              </a:spcBef>
              <a:buClr>
                <a:srgbClr val="4F81BC"/>
              </a:buClr>
              <a:buSzPct val="85416"/>
              <a:buChar char="•"/>
              <a:tabLst>
                <a:tab pos="195580" algn="l"/>
              </a:tabLst>
            </a:pPr>
            <a:r>
              <a:rPr sz="2400" dirty="0" smtClean="0">
                <a:latin typeface="Arial"/>
                <a:cs typeface="Arial"/>
              </a:rPr>
              <a:t>What </a:t>
            </a:r>
            <a:r>
              <a:rPr sz="2400" spc="-5" dirty="0">
                <a:latin typeface="Arial"/>
                <a:cs typeface="Arial"/>
              </a:rPr>
              <a:t>are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system tasks </a:t>
            </a:r>
            <a:r>
              <a:rPr sz="2400" dirty="0">
                <a:latin typeface="Arial"/>
                <a:cs typeface="Arial"/>
              </a:rPr>
              <a:t>for </a:t>
            </a:r>
            <a:r>
              <a:rPr sz="2400" spc="-5" dirty="0">
                <a:latin typeface="Arial"/>
                <a:cs typeface="Arial"/>
              </a:rPr>
              <a:t>each </a:t>
            </a:r>
            <a:r>
              <a:rPr sz="2400" dirty="0">
                <a:latin typeface="Arial"/>
                <a:cs typeface="Arial"/>
              </a:rPr>
              <a:t>actor </a:t>
            </a:r>
            <a:r>
              <a:rPr sz="2400" spc="-5" dirty="0">
                <a:latin typeface="Arial"/>
                <a:cs typeface="Arial"/>
              </a:rPr>
              <a:t>you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have  identified?</a:t>
            </a:r>
            <a:endParaRPr sz="2400" dirty="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575"/>
              </a:spcBef>
              <a:buClr>
                <a:srgbClr val="4F81BC"/>
              </a:buClr>
              <a:buSzPct val="85416"/>
              <a:buChar char="•"/>
              <a:tabLst>
                <a:tab pos="195580" algn="l"/>
              </a:tabLst>
            </a:pPr>
            <a:r>
              <a:rPr sz="2400" dirty="0">
                <a:latin typeface="Arial"/>
                <a:cs typeface="Arial"/>
              </a:rPr>
              <a:t>Does the </a:t>
            </a:r>
            <a:r>
              <a:rPr sz="2400" spc="-5" dirty="0">
                <a:latin typeface="Arial"/>
                <a:cs typeface="Arial"/>
              </a:rPr>
              <a:t>actor </a:t>
            </a:r>
            <a:r>
              <a:rPr sz="2400" dirty="0">
                <a:latin typeface="Arial"/>
                <a:cs typeface="Arial"/>
              </a:rPr>
              <a:t>need to be informed about certain</a:t>
            </a:r>
          </a:p>
          <a:p>
            <a:pPr marL="194945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latin typeface="Arial"/>
                <a:cs typeface="Arial"/>
              </a:rPr>
              <a:t>occurrences </a:t>
            </a:r>
            <a:r>
              <a:rPr sz="2400" spc="-5" dirty="0">
                <a:latin typeface="Arial"/>
                <a:cs typeface="Arial"/>
              </a:rPr>
              <a:t>in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system?</a:t>
            </a:r>
          </a:p>
          <a:p>
            <a:pPr marL="194945" marR="365125" indent="-182880">
              <a:lnSpc>
                <a:spcPct val="100000"/>
              </a:lnSpc>
              <a:spcBef>
                <a:spcPts val="575"/>
              </a:spcBef>
              <a:buClr>
                <a:srgbClr val="4F81BC"/>
              </a:buClr>
              <a:buSzPct val="85416"/>
              <a:buChar char="•"/>
              <a:tabLst>
                <a:tab pos="195580" algn="l"/>
              </a:tabLst>
            </a:pPr>
            <a:r>
              <a:rPr sz="2400" spc="-5" dirty="0">
                <a:latin typeface="Arial"/>
                <a:cs typeface="Arial"/>
              </a:rPr>
              <a:t>Will </a:t>
            </a:r>
            <a:r>
              <a:rPr sz="2400" dirty="0">
                <a:latin typeface="Arial"/>
                <a:cs typeface="Arial"/>
              </a:rPr>
              <a:t>the actor </a:t>
            </a:r>
            <a:r>
              <a:rPr sz="2400" spc="-5" dirty="0">
                <a:latin typeface="Arial"/>
                <a:cs typeface="Arial"/>
              </a:rPr>
              <a:t>need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5" dirty="0">
                <a:latin typeface="Arial"/>
                <a:cs typeface="Arial"/>
              </a:rPr>
              <a:t>inform </a:t>
            </a:r>
            <a:r>
              <a:rPr sz="2400" dirty="0">
                <a:latin typeface="Arial"/>
                <a:cs typeface="Arial"/>
              </a:rPr>
              <a:t>the system </a:t>
            </a:r>
            <a:r>
              <a:rPr sz="2400" spc="-5" dirty="0">
                <a:latin typeface="Arial"/>
                <a:cs typeface="Arial"/>
              </a:rPr>
              <a:t>about sudden,  external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changes?</a:t>
            </a:r>
            <a:endParaRPr sz="2400" dirty="0">
              <a:latin typeface="Arial"/>
              <a:cs typeface="Arial"/>
            </a:endParaRPr>
          </a:p>
          <a:p>
            <a:pPr marL="194945" marR="549275" indent="-182880">
              <a:lnSpc>
                <a:spcPct val="100000"/>
              </a:lnSpc>
              <a:spcBef>
                <a:spcPts val="575"/>
              </a:spcBef>
              <a:buClr>
                <a:srgbClr val="4F81BC"/>
              </a:buClr>
              <a:buSzPct val="85416"/>
              <a:buChar char="•"/>
              <a:tabLst>
                <a:tab pos="195580" algn="l"/>
              </a:tabLst>
            </a:pPr>
            <a:r>
              <a:rPr sz="2400" spc="-5" dirty="0">
                <a:latin typeface="Arial"/>
                <a:cs typeface="Arial"/>
              </a:rPr>
              <a:t>Does </a:t>
            </a:r>
            <a:r>
              <a:rPr sz="2400" dirty="0">
                <a:latin typeface="Arial"/>
                <a:cs typeface="Arial"/>
              </a:rPr>
              <a:t>the system </a:t>
            </a:r>
            <a:r>
              <a:rPr sz="2400" spc="-5" dirty="0">
                <a:latin typeface="Arial"/>
                <a:cs typeface="Arial"/>
              </a:rPr>
              <a:t>supply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business with the </a:t>
            </a:r>
            <a:r>
              <a:rPr sz="2400" dirty="0">
                <a:latin typeface="Arial"/>
                <a:cs typeface="Arial"/>
              </a:rPr>
              <a:t>correct  </a:t>
            </a:r>
            <a:r>
              <a:rPr sz="2400" spc="-5" dirty="0">
                <a:latin typeface="Arial"/>
                <a:cs typeface="Arial"/>
              </a:rPr>
              <a:t>behavior?</a:t>
            </a:r>
            <a:endParaRPr sz="2400" dirty="0">
              <a:latin typeface="Arial"/>
              <a:cs typeface="Arial"/>
            </a:endParaRPr>
          </a:p>
          <a:p>
            <a:pPr marL="194945" marR="5080" indent="-182880">
              <a:lnSpc>
                <a:spcPct val="100000"/>
              </a:lnSpc>
              <a:spcBef>
                <a:spcPts val="580"/>
              </a:spcBef>
              <a:buClr>
                <a:srgbClr val="4F81BC"/>
              </a:buClr>
              <a:buSzPct val="85416"/>
              <a:buChar char="•"/>
              <a:tabLst>
                <a:tab pos="195580" algn="l"/>
              </a:tabLst>
            </a:pPr>
            <a:r>
              <a:rPr sz="2400" spc="-5" dirty="0">
                <a:latin typeface="Arial"/>
                <a:cs typeface="Arial"/>
              </a:rPr>
              <a:t>Can all </a:t>
            </a:r>
            <a:r>
              <a:rPr sz="2400" dirty="0">
                <a:latin typeface="Arial"/>
                <a:cs typeface="Arial"/>
              </a:rPr>
              <a:t>features </a:t>
            </a:r>
            <a:r>
              <a:rPr sz="2400" spc="-5" dirty="0">
                <a:latin typeface="Arial"/>
                <a:cs typeface="Arial"/>
              </a:rPr>
              <a:t>be </a:t>
            </a:r>
            <a:r>
              <a:rPr sz="2400" dirty="0">
                <a:latin typeface="Arial"/>
                <a:cs typeface="Arial"/>
              </a:rPr>
              <a:t>performed </a:t>
            </a:r>
            <a:r>
              <a:rPr sz="2400" spc="-5" dirty="0">
                <a:latin typeface="Arial"/>
                <a:cs typeface="Arial"/>
              </a:rPr>
              <a:t>by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use cases you have  identified?</a:t>
            </a:r>
            <a:endParaRPr sz="2400" dirty="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575"/>
              </a:spcBef>
              <a:buClr>
                <a:srgbClr val="4F81BC"/>
              </a:buClr>
              <a:buSzPct val="85416"/>
              <a:buChar char="•"/>
              <a:tabLst>
                <a:tab pos="195580" algn="l"/>
              </a:tabLst>
            </a:pPr>
            <a:r>
              <a:rPr sz="2400" dirty="0">
                <a:latin typeface="Arial"/>
                <a:cs typeface="Arial"/>
              </a:rPr>
              <a:t>What </a:t>
            </a:r>
            <a:r>
              <a:rPr sz="2400" spc="-5" dirty="0">
                <a:latin typeface="Arial"/>
                <a:cs typeface="Arial"/>
              </a:rPr>
              <a:t>use cases will support and maintain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1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system?</a:t>
            </a:r>
          </a:p>
          <a:p>
            <a:pPr marL="194945" marR="734695" indent="-182880">
              <a:lnSpc>
                <a:spcPct val="100000"/>
              </a:lnSpc>
              <a:spcBef>
                <a:spcPts val="575"/>
              </a:spcBef>
              <a:buClr>
                <a:srgbClr val="4F81BC"/>
              </a:buClr>
              <a:buSzPct val="85416"/>
              <a:buChar char="•"/>
              <a:tabLst>
                <a:tab pos="195580" algn="l"/>
              </a:tabLst>
            </a:pPr>
            <a:r>
              <a:rPr sz="2400" dirty="0">
                <a:latin typeface="Arial"/>
                <a:cs typeface="Arial"/>
              </a:rPr>
              <a:t>What </a:t>
            </a:r>
            <a:r>
              <a:rPr sz="2400" spc="-5" dirty="0">
                <a:latin typeface="Arial"/>
                <a:cs typeface="Arial"/>
              </a:rPr>
              <a:t>information </a:t>
            </a:r>
            <a:r>
              <a:rPr sz="2400" dirty="0">
                <a:latin typeface="Arial"/>
                <a:cs typeface="Arial"/>
              </a:rPr>
              <a:t>must </a:t>
            </a:r>
            <a:r>
              <a:rPr sz="2400" spc="-5" dirty="0">
                <a:latin typeface="Arial"/>
                <a:cs typeface="Arial"/>
              </a:rPr>
              <a:t>be </a:t>
            </a:r>
            <a:r>
              <a:rPr sz="2400" dirty="0">
                <a:latin typeface="Arial"/>
                <a:cs typeface="Arial"/>
              </a:rPr>
              <a:t>modified </a:t>
            </a:r>
            <a:r>
              <a:rPr sz="2400" spc="-5" dirty="0">
                <a:latin typeface="Arial"/>
                <a:cs typeface="Arial"/>
              </a:rPr>
              <a:t>or created in </a:t>
            </a:r>
            <a:r>
              <a:rPr sz="2400" dirty="0">
                <a:latin typeface="Arial"/>
                <a:cs typeface="Arial"/>
              </a:rPr>
              <a:t>the  system?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04922" y="455421"/>
            <a:ext cx="35477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65" dirty="0">
                <a:latin typeface="Arial"/>
                <a:cs typeface="Arial"/>
              </a:rPr>
              <a:t>Use </a:t>
            </a:r>
            <a:r>
              <a:rPr sz="3600" b="1" spc="-80" dirty="0">
                <a:latin typeface="Arial"/>
                <a:cs typeface="Arial"/>
              </a:rPr>
              <a:t>cases</a:t>
            </a:r>
            <a:r>
              <a:rPr sz="3600" b="1" spc="-434" dirty="0">
                <a:latin typeface="Arial"/>
                <a:cs typeface="Arial"/>
              </a:rPr>
              <a:t> </a:t>
            </a:r>
            <a:r>
              <a:rPr sz="3600" b="1" spc="-85" dirty="0">
                <a:latin typeface="Arial"/>
                <a:cs typeface="Arial"/>
              </a:rPr>
              <a:t>types: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552003"/>
            <a:ext cx="7579359" cy="1782445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195580" indent="-182880">
              <a:lnSpc>
                <a:spcPct val="100000"/>
              </a:lnSpc>
              <a:spcBef>
                <a:spcPts val="680"/>
              </a:spcBef>
              <a:buClr>
                <a:srgbClr val="4F81BC"/>
              </a:buClr>
              <a:buSzPct val="85416"/>
              <a:buChar char="•"/>
              <a:tabLst>
                <a:tab pos="195580" algn="l"/>
              </a:tabLst>
            </a:pPr>
            <a:r>
              <a:rPr sz="2400" dirty="0">
                <a:latin typeface="Arial"/>
                <a:cs typeface="Arial"/>
              </a:rPr>
              <a:t>System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start</a:t>
            </a:r>
            <a:r>
              <a:rPr sz="2400" dirty="0">
                <a:latin typeface="Arial"/>
                <a:cs typeface="Arial"/>
              </a:rPr>
              <a:t> and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stop</a:t>
            </a:r>
            <a:r>
              <a:rPr sz="2400" dirty="0">
                <a:latin typeface="Arial"/>
                <a:cs typeface="Arial"/>
              </a:rPr>
              <a:t>.</a:t>
            </a:r>
          </a:p>
          <a:p>
            <a:pPr marL="195580" indent="-182880">
              <a:lnSpc>
                <a:spcPct val="100000"/>
              </a:lnSpc>
              <a:spcBef>
                <a:spcPts val="580"/>
              </a:spcBef>
              <a:buClr>
                <a:srgbClr val="4F81BC"/>
              </a:buClr>
              <a:buSzPct val="85416"/>
              <a:buChar char="•"/>
              <a:tabLst>
                <a:tab pos="195580" algn="l"/>
              </a:tabLst>
            </a:pPr>
            <a:r>
              <a:rPr sz="2400" spc="-5" dirty="0">
                <a:latin typeface="Arial"/>
                <a:cs typeface="Arial"/>
              </a:rPr>
              <a:t>Maintenance of </a:t>
            </a:r>
            <a:r>
              <a:rPr sz="2400" dirty="0">
                <a:latin typeface="Arial"/>
                <a:cs typeface="Arial"/>
              </a:rPr>
              <a:t>the system (add </a:t>
            </a:r>
            <a:r>
              <a:rPr sz="2400" spc="-30" dirty="0">
                <a:latin typeface="Arial"/>
                <a:cs typeface="Arial"/>
              </a:rPr>
              <a:t>user,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…).</a:t>
            </a:r>
          </a:p>
          <a:p>
            <a:pPr marL="195580" indent="-182880">
              <a:lnSpc>
                <a:spcPct val="100000"/>
              </a:lnSpc>
              <a:spcBef>
                <a:spcPts val="575"/>
              </a:spcBef>
              <a:buClr>
                <a:srgbClr val="4F81BC"/>
              </a:buClr>
              <a:buSzPct val="85416"/>
              <a:buChar char="•"/>
              <a:tabLst>
                <a:tab pos="195580" algn="l"/>
              </a:tabLst>
            </a:pPr>
            <a:r>
              <a:rPr sz="2400" spc="-5" dirty="0">
                <a:latin typeface="Arial"/>
                <a:cs typeface="Arial"/>
              </a:rPr>
              <a:t>Maintenance </a:t>
            </a:r>
            <a:r>
              <a:rPr sz="2400" dirty="0">
                <a:latin typeface="Arial"/>
                <a:cs typeface="Arial"/>
              </a:rPr>
              <a:t>of </a:t>
            </a:r>
            <a:r>
              <a:rPr sz="2400" spc="-5" dirty="0">
                <a:latin typeface="Arial"/>
                <a:cs typeface="Arial"/>
              </a:rPr>
              <a:t>data </a:t>
            </a:r>
            <a:r>
              <a:rPr sz="2400" dirty="0">
                <a:latin typeface="Arial"/>
                <a:cs typeface="Arial"/>
              </a:rPr>
              <a:t>stored </a:t>
            </a:r>
            <a:r>
              <a:rPr sz="2400" spc="-10" dirty="0">
                <a:latin typeface="Arial"/>
                <a:cs typeface="Arial"/>
              </a:rPr>
              <a:t>in </a:t>
            </a:r>
            <a:r>
              <a:rPr sz="2400" spc="-5" dirty="0">
                <a:latin typeface="Arial"/>
                <a:cs typeface="Arial"/>
              </a:rPr>
              <a:t>the</a:t>
            </a:r>
            <a:r>
              <a:rPr sz="2400" spc="7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system.</a:t>
            </a:r>
          </a:p>
          <a:p>
            <a:pPr marL="195580" indent="-182880">
              <a:lnSpc>
                <a:spcPct val="100000"/>
              </a:lnSpc>
              <a:spcBef>
                <a:spcPts val="575"/>
              </a:spcBef>
              <a:buClr>
                <a:srgbClr val="4F81BC"/>
              </a:buClr>
              <a:buSzPct val="85416"/>
              <a:buChar char="•"/>
              <a:tabLst>
                <a:tab pos="195580" algn="l"/>
              </a:tabLst>
            </a:pPr>
            <a:r>
              <a:rPr sz="2400" spc="-5" dirty="0">
                <a:latin typeface="Arial"/>
                <a:cs typeface="Arial"/>
              </a:rPr>
              <a:t>Functionality needed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5" dirty="0">
                <a:latin typeface="Arial"/>
                <a:cs typeface="Arial"/>
              </a:rPr>
              <a:t>modify behavior in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19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system.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75560" y="497840"/>
            <a:ext cx="398716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300" dirty="0"/>
              <a:t>System</a:t>
            </a:r>
            <a:r>
              <a:rPr sz="4400" spc="-265" dirty="0"/>
              <a:t> </a:t>
            </a:r>
            <a:r>
              <a:rPr sz="4400" spc="-200" dirty="0"/>
              <a:t>Boundary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458469" y="1611629"/>
            <a:ext cx="165100" cy="2451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50" spc="-355" dirty="0">
                <a:solidFill>
                  <a:srgbClr val="3333CC"/>
                </a:solidFill>
                <a:latin typeface="UnDotum"/>
                <a:cs typeface="UnDotum"/>
              </a:rPr>
              <a:t></a:t>
            </a:r>
            <a:endParaRPr sz="1450">
              <a:latin typeface="UnDotum"/>
              <a:cs typeface="UnDotum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01369" y="1483360"/>
            <a:ext cx="7541259" cy="1714500"/>
          </a:xfrm>
          <a:prstGeom prst="rect">
            <a:avLst/>
          </a:prstGeom>
        </p:spPr>
        <p:txBody>
          <a:bodyPr vert="horz" wrap="square" lIns="0" tIns="876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90"/>
              </a:spcBef>
              <a:tabLst>
                <a:tab pos="351155" algn="l"/>
              </a:tabLst>
            </a:pPr>
            <a:r>
              <a:rPr sz="2400" dirty="0">
                <a:latin typeface="Arial"/>
                <a:cs typeface="Arial"/>
              </a:rPr>
              <a:t>It	</a:t>
            </a:r>
            <a:r>
              <a:rPr sz="2400" spc="-5" dirty="0">
                <a:latin typeface="Arial"/>
                <a:cs typeface="Arial"/>
              </a:rPr>
              <a:t>is shown as </a:t>
            </a:r>
            <a:r>
              <a:rPr sz="2400" dirty="0">
                <a:latin typeface="Arial"/>
                <a:cs typeface="Arial"/>
              </a:rPr>
              <a:t>a </a:t>
            </a:r>
            <a:r>
              <a:rPr sz="2400" spc="-5" dirty="0">
                <a:latin typeface="Arial"/>
                <a:cs typeface="Arial"/>
              </a:rPr>
              <a:t>rectangle.</a:t>
            </a:r>
            <a:endParaRPr sz="2400">
              <a:latin typeface="Arial"/>
              <a:cs typeface="Arial"/>
            </a:endParaRPr>
          </a:p>
          <a:p>
            <a:pPr marL="12700" marR="209550">
              <a:lnSpc>
                <a:spcPct val="100000"/>
              </a:lnSpc>
              <a:spcBef>
                <a:spcPts val="590"/>
              </a:spcBef>
            </a:pP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It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helps 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to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identify </a:t>
            </a:r>
            <a:r>
              <a:rPr sz="2400" spc="-10" dirty="0">
                <a:solidFill>
                  <a:srgbClr val="FF0000"/>
                </a:solidFill>
                <a:latin typeface="Arial"/>
                <a:cs typeface="Arial"/>
              </a:rPr>
              <a:t>what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is external versus internal, </a:t>
            </a:r>
            <a:r>
              <a:rPr sz="2400" spc="-10" dirty="0">
                <a:solidFill>
                  <a:srgbClr val="FF0000"/>
                </a:solidFill>
                <a:latin typeface="Arial"/>
                <a:cs typeface="Arial"/>
              </a:rPr>
              <a:t>and  what 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the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responsibilities of the system</a:t>
            </a:r>
            <a:r>
              <a:rPr sz="2400" spc="10" dirty="0">
                <a:solidFill>
                  <a:srgbClr val="FF0000"/>
                </a:solidFill>
                <a:latin typeface="Arial"/>
                <a:cs typeface="Arial"/>
              </a:rPr>
              <a:t> are</a:t>
            </a:r>
            <a:r>
              <a:rPr sz="2400" spc="10" dirty="0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2400" spc="-1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external environment is represented </a:t>
            </a:r>
            <a:r>
              <a:rPr sz="2400" spc="-10" dirty="0">
                <a:latin typeface="Arial"/>
                <a:cs typeface="Arial"/>
              </a:rPr>
              <a:t>only </a:t>
            </a:r>
            <a:r>
              <a:rPr sz="2400" spc="-5" dirty="0">
                <a:latin typeface="Arial"/>
                <a:cs typeface="Arial"/>
              </a:rPr>
              <a:t>by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actors.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8469" y="2053590"/>
            <a:ext cx="165100" cy="2451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50" spc="-355" dirty="0">
                <a:solidFill>
                  <a:srgbClr val="3333CC"/>
                </a:solidFill>
                <a:latin typeface="UnDotum"/>
                <a:cs typeface="UnDotum"/>
              </a:rPr>
              <a:t></a:t>
            </a:r>
            <a:endParaRPr sz="1450">
              <a:latin typeface="UnDotum"/>
              <a:cs typeface="UnDotum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58469" y="2861310"/>
            <a:ext cx="165100" cy="2451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50" spc="-355" dirty="0">
                <a:solidFill>
                  <a:srgbClr val="3333CC"/>
                </a:solidFill>
                <a:latin typeface="UnDotum"/>
                <a:cs typeface="UnDotum"/>
              </a:rPr>
              <a:t></a:t>
            </a:r>
            <a:endParaRPr sz="1450">
              <a:latin typeface="UnDotum"/>
              <a:cs typeface="UnDotum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328114" y="3535088"/>
            <a:ext cx="2691686" cy="24009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077200" y="6400800"/>
            <a:ext cx="457200" cy="457200"/>
          </a:xfrm>
          <a:prstGeom prst="rect">
            <a:avLst/>
          </a:prstGeom>
        </p:spPr>
        <p:txBody>
          <a:bodyPr/>
          <a:lstStyle/>
          <a:p>
            <a:fld id="{20449058-96FE-495A-8C36-78EEADEEE4C2}" type="slidenum">
              <a:rPr lang="en-US"/>
              <a:pPr/>
              <a:t>6</a:t>
            </a:fld>
            <a:endParaRPr lang="en-US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97737"/>
            <a:ext cx="7467600" cy="635000"/>
          </a:xfrm>
        </p:spPr>
        <p:txBody>
          <a:bodyPr/>
          <a:lstStyle/>
          <a:p>
            <a:r>
              <a:rPr lang="en-US" dirty="0"/>
              <a:t>The Nature of Software ...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95400"/>
            <a:ext cx="8153399" cy="5355312"/>
          </a:xfrm>
        </p:spPr>
        <p:txBody>
          <a:bodyPr/>
          <a:lstStyle/>
          <a:p>
            <a:r>
              <a:rPr lang="en-US" sz="2800" b="1" dirty="0"/>
              <a:t>Untrained people can hack something together</a:t>
            </a:r>
          </a:p>
          <a:p>
            <a:pPr lvl="1"/>
            <a:r>
              <a:rPr lang="en-US" sz="2400" dirty="0"/>
              <a:t>Quality problems are hard to notice</a:t>
            </a:r>
          </a:p>
          <a:p>
            <a:r>
              <a:rPr lang="en-US" sz="2800" b="1" dirty="0"/>
              <a:t>Software is easy to modify</a:t>
            </a:r>
          </a:p>
          <a:p>
            <a:pPr lvl="1"/>
            <a:r>
              <a:rPr lang="en-US" sz="2400" dirty="0"/>
              <a:t>People make changes without fully understanding it</a:t>
            </a:r>
          </a:p>
          <a:p>
            <a:r>
              <a:rPr lang="en-US" sz="2800" b="1" dirty="0"/>
              <a:t>Software does not ‘wear out’</a:t>
            </a:r>
          </a:p>
          <a:p>
            <a:pPr lvl="1"/>
            <a:r>
              <a:rPr lang="en-US" sz="2400" dirty="0"/>
              <a:t>It </a:t>
            </a:r>
            <a:r>
              <a:rPr lang="en-US" sz="2400" i="1" dirty="0"/>
              <a:t>deteriorates</a:t>
            </a:r>
            <a:r>
              <a:rPr lang="en-US" sz="2400" dirty="0"/>
              <a:t> by having its design </a:t>
            </a:r>
            <a:r>
              <a:rPr lang="en-US" sz="2400" dirty="0" smtClean="0"/>
              <a:t>changed: erroneously</a:t>
            </a:r>
            <a:r>
              <a:rPr lang="en-US" sz="2400" dirty="0"/>
              <a:t>, or</a:t>
            </a:r>
          </a:p>
          <a:p>
            <a:pPr lvl="2"/>
            <a:r>
              <a:rPr lang="en-US" sz="2400" dirty="0"/>
              <a:t>in ways that were not anticipated, thus making it </a:t>
            </a:r>
            <a:r>
              <a:rPr lang="en-US" sz="2400" dirty="0" smtClean="0"/>
              <a:t>complex</a:t>
            </a:r>
          </a:p>
          <a:p>
            <a:r>
              <a:rPr lang="en-US" sz="2400" b="1" dirty="0" smtClean="0"/>
              <a:t>Conclusions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Much software has poor design and is getting worse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Demand for software is high and rising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We are in a perpetual ‘software crisis’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We have to learn to ‘engineer’ software</a:t>
            </a:r>
            <a:endParaRPr lang="en-US" dirty="0" smtClean="0"/>
          </a:p>
          <a:p>
            <a:pPr lvl="2"/>
            <a:endParaRPr lang="en-US" sz="2400" dirty="0"/>
          </a:p>
          <a:p>
            <a:pPr lvl="2"/>
            <a:endParaRPr lang="en-US" sz="2400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49600" y="223520"/>
            <a:ext cx="2837815" cy="9030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50000"/>
              </a:lnSpc>
              <a:spcBef>
                <a:spcPts val="100"/>
              </a:spcBef>
            </a:pPr>
            <a:r>
              <a:rPr sz="4400" spc="-250" dirty="0"/>
              <a:t>Rela</a:t>
            </a:r>
            <a:r>
              <a:rPr sz="4400" spc="-135" dirty="0"/>
              <a:t>t</a:t>
            </a:r>
            <a:r>
              <a:rPr sz="4400" spc="-75" dirty="0"/>
              <a:t>io</a:t>
            </a:r>
            <a:r>
              <a:rPr sz="4400" spc="-100" dirty="0"/>
              <a:t>n</a:t>
            </a:r>
            <a:r>
              <a:rPr sz="4400" spc="-480" dirty="0"/>
              <a:t>s</a:t>
            </a:r>
            <a:r>
              <a:rPr sz="4400" spc="-140" dirty="0"/>
              <a:t>h</a:t>
            </a:r>
            <a:r>
              <a:rPr sz="4400" spc="15" dirty="0"/>
              <a:t>i</a:t>
            </a:r>
            <a:r>
              <a:rPr sz="4400" spc="-140" dirty="0"/>
              <a:t>p</a:t>
            </a:r>
            <a:endParaRPr sz="4400" dirty="0"/>
          </a:p>
        </p:txBody>
      </p:sp>
      <p:sp>
        <p:nvSpPr>
          <p:cNvPr id="3" name="object 3"/>
          <p:cNvSpPr txBox="1"/>
          <p:nvPr/>
        </p:nvSpPr>
        <p:spPr>
          <a:xfrm>
            <a:off x="535940" y="1083309"/>
            <a:ext cx="132715" cy="1206228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50000"/>
              </a:lnSpc>
              <a:spcBef>
                <a:spcPts val="700"/>
              </a:spcBef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50000"/>
              </a:lnSpc>
              <a:spcBef>
                <a:spcPts val="600"/>
              </a:spcBef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78839" y="1099820"/>
            <a:ext cx="7243445" cy="10523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sz="2400" spc="-100" dirty="0">
                <a:latin typeface="Arial"/>
                <a:cs typeface="Arial"/>
              </a:rPr>
              <a:t>Relationship </a:t>
            </a:r>
            <a:r>
              <a:rPr sz="2400" spc="-125" dirty="0">
                <a:latin typeface="Arial"/>
                <a:cs typeface="Arial"/>
              </a:rPr>
              <a:t>is </a:t>
            </a:r>
            <a:r>
              <a:rPr sz="2400" spc="-130" dirty="0">
                <a:latin typeface="Arial"/>
                <a:cs typeface="Arial"/>
              </a:rPr>
              <a:t>an </a:t>
            </a:r>
            <a:r>
              <a:rPr sz="2400" spc="-110" dirty="0">
                <a:latin typeface="Arial"/>
                <a:cs typeface="Arial"/>
              </a:rPr>
              <a:t>association </a:t>
            </a:r>
            <a:r>
              <a:rPr sz="2400" spc="-70" dirty="0">
                <a:latin typeface="Arial"/>
                <a:cs typeface="Arial"/>
              </a:rPr>
              <a:t>between </a:t>
            </a:r>
            <a:r>
              <a:rPr sz="2400" spc="-170" dirty="0">
                <a:latin typeface="Arial"/>
                <a:cs typeface="Arial"/>
              </a:rPr>
              <a:t>use </a:t>
            </a:r>
            <a:r>
              <a:rPr sz="2400" spc="-200" dirty="0">
                <a:latin typeface="Arial"/>
                <a:cs typeface="Arial"/>
              </a:rPr>
              <a:t>case </a:t>
            </a:r>
            <a:r>
              <a:rPr sz="2400" spc="-114" dirty="0">
                <a:latin typeface="Arial"/>
                <a:cs typeface="Arial"/>
              </a:rPr>
              <a:t>and </a:t>
            </a:r>
            <a:r>
              <a:rPr sz="2400" spc="-60" dirty="0">
                <a:latin typeface="Arial"/>
                <a:cs typeface="Arial"/>
              </a:rPr>
              <a:t>actor.  </a:t>
            </a:r>
            <a:r>
              <a:rPr sz="2400" spc="-130" dirty="0">
                <a:latin typeface="Arial"/>
                <a:cs typeface="Arial"/>
              </a:rPr>
              <a:t>There </a:t>
            </a:r>
            <a:r>
              <a:rPr sz="2400" spc="-100" dirty="0">
                <a:latin typeface="Arial"/>
                <a:cs typeface="Arial"/>
              </a:rPr>
              <a:t>are </a:t>
            </a:r>
            <a:r>
              <a:rPr sz="2400" spc="-114" dirty="0">
                <a:latin typeface="Arial"/>
                <a:cs typeface="Arial"/>
              </a:rPr>
              <a:t>several </a:t>
            </a:r>
            <a:r>
              <a:rPr sz="2400" spc="-204" dirty="0">
                <a:latin typeface="Arial"/>
                <a:cs typeface="Arial"/>
              </a:rPr>
              <a:t>Use </a:t>
            </a:r>
            <a:r>
              <a:rPr sz="2400" spc="-265" dirty="0">
                <a:latin typeface="Arial"/>
                <a:cs typeface="Arial"/>
              </a:rPr>
              <a:t>Case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spc="-75" dirty="0">
                <a:latin typeface="Arial"/>
                <a:cs typeface="Arial"/>
              </a:rPr>
              <a:t>relationships: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15669" y="2527300"/>
            <a:ext cx="165100" cy="30495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50000"/>
              </a:lnSpc>
              <a:spcBef>
                <a:spcPts val="90"/>
              </a:spcBef>
            </a:pPr>
            <a:r>
              <a:rPr sz="1450" spc="-355" dirty="0">
                <a:solidFill>
                  <a:srgbClr val="3333CC"/>
                </a:solidFill>
                <a:latin typeface="UnDotum"/>
                <a:cs typeface="UnDotum"/>
              </a:rPr>
              <a:t></a:t>
            </a:r>
            <a:endParaRPr sz="1450">
              <a:latin typeface="UnDotum"/>
              <a:cs typeface="UnDotum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58569" y="2472690"/>
            <a:ext cx="1581150" cy="49834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50000"/>
              </a:lnSpc>
              <a:spcBef>
                <a:spcPts val="100"/>
              </a:spcBef>
            </a:pPr>
            <a:r>
              <a:rPr sz="2400" spc="-15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sso</a:t>
            </a:r>
            <a:r>
              <a:rPr sz="2400" spc="-10" dirty="0">
                <a:latin typeface="Arial"/>
                <a:cs typeface="Arial"/>
              </a:rPr>
              <a:t>c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spc="10" dirty="0">
                <a:latin typeface="Arial"/>
                <a:cs typeface="Arial"/>
              </a:rPr>
              <a:t>t</a:t>
            </a:r>
            <a:r>
              <a:rPr sz="2400" spc="-1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on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15669" y="3409950"/>
            <a:ext cx="165100" cy="30495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50000"/>
              </a:lnSpc>
              <a:spcBef>
                <a:spcPts val="90"/>
              </a:spcBef>
            </a:pPr>
            <a:r>
              <a:rPr sz="1450" spc="-355" dirty="0">
                <a:solidFill>
                  <a:srgbClr val="3333CC"/>
                </a:solidFill>
                <a:latin typeface="UnDotum"/>
                <a:cs typeface="UnDotum"/>
              </a:rPr>
              <a:t></a:t>
            </a:r>
            <a:endParaRPr sz="1450">
              <a:latin typeface="UnDotum"/>
              <a:cs typeface="UnDotum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58569" y="3355340"/>
            <a:ext cx="972819" cy="49834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50000"/>
              </a:lnSpc>
              <a:spcBef>
                <a:spcPts val="100"/>
              </a:spcBef>
            </a:pPr>
            <a:r>
              <a:rPr sz="2400" spc="-1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xte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d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15669" y="4293870"/>
            <a:ext cx="165100" cy="30495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50000"/>
              </a:lnSpc>
              <a:spcBef>
                <a:spcPts val="90"/>
              </a:spcBef>
            </a:pPr>
            <a:r>
              <a:rPr sz="1450" spc="-355" dirty="0">
                <a:solidFill>
                  <a:srgbClr val="3333CC"/>
                </a:solidFill>
                <a:latin typeface="UnDotum"/>
                <a:cs typeface="UnDotum"/>
              </a:rPr>
              <a:t></a:t>
            </a:r>
            <a:endParaRPr sz="1450">
              <a:latin typeface="UnDotum"/>
              <a:cs typeface="UnDotum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58569" y="4239259"/>
            <a:ext cx="1987550" cy="49834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5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G</a:t>
            </a:r>
            <a:r>
              <a:rPr sz="2400" spc="-10" dirty="0">
                <a:latin typeface="Arial"/>
                <a:cs typeface="Arial"/>
              </a:rPr>
              <a:t>ene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spc="-5" dirty="0">
                <a:latin typeface="Arial"/>
                <a:cs typeface="Arial"/>
              </a:rPr>
              <a:t>li</a:t>
            </a:r>
            <a:r>
              <a:rPr sz="2400" dirty="0">
                <a:latin typeface="Arial"/>
                <a:cs typeface="Arial"/>
              </a:rPr>
              <a:t>z</a:t>
            </a:r>
            <a:r>
              <a:rPr sz="2400" spc="-5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n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15669" y="5176520"/>
            <a:ext cx="165100" cy="30495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50000"/>
              </a:lnSpc>
              <a:spcBef>
                <a:spcPts val="90"/>
              </a:spcBef>
            </a:pPr>
            <a:r>
              <a:rPr sz="1450" spc="-355" dirty="0">
                <a:solidFill>
                  <a:srgbClr val="3333CC"/>
                </a:solidFill>
                <a:latin typeface="UnDotum"/>
                <a:cs typeface="UnDotum"/>
              </a:rPr>
              <a:t></a:t>
            </a:r>
            <a:endParaRPr sz="1450">
              <a:latin typeface="UnDotum"/>
              <a:cs typeface="UnDotum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258569" y="5123179"/>
            <a:ext cx="718820" cy="49834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5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U</a:t>
            </a:r>
            <a:r>
              <a:rPr sz="2400" spc="-10" dirty="0">
                <a:latin typeface="Arial"/>
                <a:cs typeface="Arial"/>
              </a:rPr>
              <a:t>s</a:t>
            </a:r>
            <a:r>
              <a:rPr sz="2400" dirty="0">
                <a:latin typeface="Arial"/>
                <a:cs typeface="Arial"/>
              </a:rPr>
              <a:t>es</a:t>
            </a:r>
            <a:endParaRPr sz="2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15669" y="6060440"/>
            <a:ext cx="165100" cy="30495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50000"/>
              </a:lnSpc>
              <a:spcBef>
                <a:spcPts val="90"/>
              </a:spcBef>
            </a:pPr>
            <a:r>
              <a:rPr sz="1450" spc="-355" dirty="0">
                <a:solidFill>
                  <a:srgbClr val="3333CC"/>
                </a:solidFill>
                <a:latin typeface="UnDotum"/>
                <a:cs typeface="UnDotum"/>
              </a:rPr>
              <a:t></a:t>
            </a:r>
            <a:endParaRPr sz="1450">
              <a:latin typeface="UnDotum"/>
              <a:cs typeface="UnDotum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258569" y="6005829"/>
            <a:ext cx="1006475" cy="49834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5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c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ud</a:t>
            </a:r>
            <a:r>
              <a:rPr sz="2400" dirty="0">
                <a:latin typeface="Arial"/>
                <a:cs typeface="Arial"/>
              </a:rPr>
              <a:t>e</a:t>
            </a:r>
            <a:endParaRPr sz="24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694307" y="2895838"/>
            <a:ext cx="2351993" cy="35049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>
              <a:lnSpc>
                <a:spcPct val="150000"/>
              </a:lnSpc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6800" y="697737"/>
            <a:ext cx="7086600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3200" spc="-250" dirty="0" smtClean="0"/>
              <a:t>Rela</a:t>
            </a:r>
            <a:r>
              <a:rPr lang="en-US" sz="3200" spc="-135" dirty="0" smtClean="0"/>
              <a:t>t</a:t>
            </a:r>
            <a:r>
              <a:rPr lang="en-US" sz="3200" spc="-75" dirty="0" smtClean="0"/>
              <a:t>io</a:t>
            </a:r>
            <a:r>
              <a:rPr lang="en-US" sz="3200" spc="-100" dirty="0" smtClean="0"/>
              <a:t>n</a:t>
            </a:r>
            <a:r>
              <a:rPr lang="en-US" sz="3200" spc="-480" dirty="0" smtClean="0"/>
              <a:t>s</a:t>
            </a:r>
            <a:r>
              <a:rPr lang="en-US" sz="3200" spc="-140" dirty="0" smtClean="0"/>
              <a:t>h</a:t>
            </a:r>
            <a:r>
              <a:rPr lang="en-US" sz="3200" spc="15" dirty="0" smtClean="0"/>
              <a:t>i</a:t>
            </a:r>
            <a:r>
              <a:rPr lang="en-US" sz="3200" spc="-140" dirty="0" smtClean="0"/>
              <a:t>p                ……  </a:t>
            </a:r>
            <a:r>
              <a:rPr lang="en-US" sz="1800" spc="-140" dirty="0" smtClean="0"/>
              <a:t>Continue   </a:t>
            </a:r>
            <a:endParaRPr sz="3200" spc="-130" dirty="0"/>
          </a:p>
        </p:txBody>
      </p:sp>
      <p:sp>
        <p:nvSpPr>
          <p:cNvPr id="3" name="object 3"/>
          <p:cNvSpPr txBox="1"/>
          <p:nvPr/>
        </p:nvSpPr>
        <p:spPr>
          <a:xfrm>
            <a:off x="535940" y="1620977"/>
            <a:ext cx="7994650" cy="231024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4945" marR="189865">
              <a:lnSpc>
                <a:spcPts val="2880"/>
              </a:lnSpc>
              <a:spcBef>
                <a:spcPts val="85"/>
              </a:spcBef>
              <a:tabLst>
                <a:tab pos="1870075" algn="l"/>
              </a:tabLst>
            </a:pPr>
            <a:r>
              <a:rPr sz="2400" u="heavy" dirty="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Association</a:t>
            </a:r>
            <a:r>
              <a:rPr sz="2400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: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5" dirty="0">
                <a:latin typeface="Times New Roman"/>
                <a:cs typeface="Times New Roman"/>
              </a:rPr>
              <a:t>communication </a:t>
            </a:r>
            <a:r>
              <a:rPr sz="2400" dirty="0">
                <a:latin typeface="Times New Roman"/>
                <a:cs typeface="Times New Roman"/>
              </a:rPr>
              <a:t>between an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actor</a:t>
            </a:r>
            <a:r>
              <a:rPr sz="2400" dirty="0">
                <a:latin typeface="Times New Roman"/>
                <a:cs typeface="Times New Roman"/>
              </a:rPr>
              <a:t> and a </a:t>
            </a: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use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case</a:t>
            </a:r>
            <a:r>
              <a:rPr sz="2400" dirty="0">
                <a:latin typeface="Times New Roman"/>
                <a:cs typeface="Times New Roman"/>
              </a:rPr>
              <a:t>;  Represented by a solid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line</a:t>
            </a:r>
            <a:r>
              <a:rPr sz="2400" dirty="0" smtClean="0">
                <a:latin typeface="Times New Roman"/>
                <a:cs typeface="Times New Roman"/>
              </a:rPr>
              <a:t>.</a:t>
            </a:r>
            <a:endParaRPr sz="3400" dirty="0">
              <a:latin typeface="Times New Roman"/>
              <a:cs typeface="Times New Roman"/>
            </a:endParaRPr>
          </a:p>
          <a:p>
            <a:pPr marL="194945" marR="5080" indent="-182880">
              <a:lnSpc>
                <a:spcPct val="100000"/>
              </a:lnSpc>
              <a:spcBef>
                <a:spcPts val="5"/>
              </a:spcBef>
              <a:buClr>
                <a:srgbClr val="4F81BC"/>
              </a:buClr>
              <a:buSzPct val="85416"/>
              <a:buFont typeface="Arial"/>
              <a:buChar char="•"/>
              <a:tabLst>
                <a:tab pos="195580" algn="l"/>
              </a:tabLst>
            </a:pPr>
            <a:r>
              <a:rPr sz="2400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Generalization</a:t>
            </a:r>
            <a:r>
              <a:rPr sz="2400" dirty="0">
                <a:latin typeface="Times New Roman"/>
                <a:cs typeface="Times New Roman"/>
              </a:rPr>
              <a:t>: relationship between one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general </a:t>
            </a: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use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case </a:t>
            </a:r>
            <a:r>
              <a:rPr sz="2400" dirty="0">
                <a:latin typeface="Times New Roman"/>
                <a:cs typeface="Times New Roman"/>
              </a:rPr>
              <a:t>and</a:t>
            </a:r>
            <a:r>
              <a:rPr sz="2400" spc="-140" dirty="0"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a  special use case </a:t>
            </a:r>
            <a:r>
              <a:rPr sz="2400" dirty="0">
                <a:latin typeface="Times New Roman"/>
                <a:cs typeface="Times New Roman"/>
              </a:rPr>
              <a:t>(used for defining special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alternatives)</a:t>
            </a:r>
          </a:p>
          <a:p>
            <a:pPr marL="194945" marR="251460" indent="-182880">
              <a:lnSpc>
                <a:spcPct val="100000"/>
              </a:lnSpc>
              <a:spcBef>
                <a:spcPts val="575"/>
              </a:spcBef>
              <a:buClr>
                <a:srgbClr val="4F81BC"/>
              </a:buClr>
              <a:buSzPct val="85416"/>
              <a:buFont typeface="Arial"/>
              <a:buChar char="•"/>
              <a:tabLst>
                <a:tab pos="195580" algn="l"/>
              </a:tabLst>
            </a:pPr>
            <a:r>
              <a:rPr sz="2400" dirty="0">
                <a:latin typeface="Times New Roman"/>
                <a:cs typeface="Times New Roman"/>
              </a:rPr>
              <a:t>Represented by a line with a triangular arrow head toward</a:t>
            </a:r>
            <a:r>
              <a:rPr sz="2400" spc="-1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 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parent </a:t>
            </a: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use</a:t>
            </a:r>
            <a:r>
              <a:rPr sz="2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case</a:t>
            </a:r>
            <a:r>
              <a:rPr sz="2400" dirty="0"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4" name="object 4"/>
          <p:cNvSpPr/>
          <p:nvPr/>
        </p:nvSpPr>
        <p:spPr>
          <a:xfrm>
            <a:off x="5029200" y="2209800"/>
            <a:ext cx="1600200" cy="0"/>
          </a:xfrm>
          <a:custGeom>
            <a:avLst/>
            <a:gdLst/>
            <a:ahLst/>
            <a:cxnLst/>
            <a:rect l="l" t="t" r="r" b="b"/>
            <a:pathLst>
              <a:path w="1600200">
                <a:moveTo>
                  <a:pt x="0" y="0"/>
                </a:moveTo>
                <a:lnTo>
                  <a:pt x="160020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505200" y="3657600"/>
            <a:ext cx="1656587" cy="4663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71600" y="685800"/>
            <a:ext cx="5466715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60" dirty="0"/>
              <a:t>Include</a:t>
            </a:r>
            <a:r>
              <a:rPr sz="3200" spc="-305" dirty="0"/>
              <a:t> </a:t>
            </a:r>
            <a:r>
              <a:rPr sz="3200" spc="-175" dirty="0"/>
              <a:t>Relationship</a:t>
            </a:r>
            <a:endParaRPr sz="3200" dirty="0"/>
          </a:p>
        </p:txBody>
      </p:sp>
      <p:sp>
        <p:nvSpPr>
          <p:cNvPr id="3" name="object 3"/>
          <p:cNvSpPr txBox="1"/>
          <p:nvPr/>
        </p:nvSpPr>
        <p:spPr>
          <a:xfrm>
            <a:off x="294640" y="1295400"/>
            <a:ext cx="8528685" cy="27776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8300" marR="473709" indent="-342900">
              <a:lnSpc>
                <a:spcPct val="100000"/>
              </a:lnSpc>
              <a:spcBef>
                <a:spcPts val="100"/>
              </a:spcBef>
              <a:buFont typeface="UnDotum"/>
              <a:buChar char=""/>
              <a:tabLst>
                <a:tab pos="367665" algn="l"/>
                <a:tab pos="368300" algn="l"/>
              </a:tabLst>
            </a:pPr>
            <a:r>
              <a:rPr sz="2800" spc="-110" dirty="0">
                <a:latin typeface="Arial"/>
                <a:cs typeface="Arial"/>
              </a:rPr>
              <a:t>Include </a:t>
            </a:r>
            <a:r>
              <a:rPr sz="2800" spc="-90" dirty="0">
                <a:latin typeface="Arial"/>
                <a:cs typeface="Arial"/>
              </a:rPr>
              <a:t>relationships </a:t>
            </a:r>
            <a:r>
              <a:rPr sz="2800" spc="-65" dirty="0">
                <a:latin typeface="Arial"/>
                <a:cs typeface="Arial"/>
              </a:rPr>
              <a:t>insert </a:t>
            </a:r>
            <a:r>
              <a:rPr sz="2800" spc="-60" dirty="0">
                <a:latin typeface="Arial"/>
                <a:cs typeface="Arial"/>
              </a:rPr>
              <a:t>additional </a:t>
            </a:r>
            <a:r>
              <a:rPr sz="2800" spc="-95" dirty="0">
                <a:latin typeface="Arial"/>
                <a:cs typeface="Arial"/>
              </a:rPr>
              <a:t>behavior </a:t>
            </a:r>
            <a:r>
              <a:rPr sz="2800" spc="-5" dirty="0">
                <a:latin typeface="Arial"/>
                <a:cs typeface="Arial"/>
              </a:rPr>
              <a:t>into</a:t>
            </a:r>
            <a:r>
              <a:rPr sz="2800" spc="-484" dirty="0">
                <a:latin typeface="Arial"/>
                <a:cs typeface="Arial"/>
              </a:rPr>
              <a:t> </a:t>
            </a:r>
            <a:r>
              <a:rPr sz="2800" spc="-220" dirty="0">
                <a:latin typeface="Arial"/>
                <a:cs typeface="Arial"/>
              </a:rPr>
              <a:t>a  </a:t>
            </a:r>
            <a:r>
              <a:rPr sz="2800" spc="-200" dirty="0">
                <a:latin typeface="Arial"/>
                <a:cs typeface="Arial"/>
              </a:rPr>
              <a:t>base </a:t>
            </a:r>
            <a:r>
              <a:rPr sz="2800" spc="-195" dirty="0">
                <a:latin typeface="Arial"/>
                <a:cs typeface="Arial"/>
              </a:rPr>
              <a:t>use</a:t>
            </a:r>
            <a:r>
              <a:rPr sz="2800" spc="-95" dirty="0">
                <a:latin typeface="Arial"/>
                <a:cs typeface="Arial"/>
              </a:rPr>
              <a:t> </a:t>
            </a:r>
            <a:r>
              <a:rPr sz="2800" spc="-229" dirty="0">
                <a:latin typeface="Arial"/>
                <a:cs typeface="Arial"/>
              </a:rPr>
              <a:t>case</a:t>
            </a:r>
            <a:endParaRPr sz="2800" dirty="0">
              <a:latin typeface="Arial"/>
              <a:cs typeface="Arial"/>
            </a:endParaRPr>
          </a:p>
          <a:p>
            <a:pPr marL="368300" indent="-342900">
              <a:lnSpc>
                <a:spcPct val="100000"/>
              </a:lnSpc>
              <a:spcBef>
                <a:spcPts val="690"/>
              </a:spcBef>
              <a:buFont typeface="UnDotum"/>
              <a:buChar char=""/>
              <a:tabLst>
                <a:tab pos="367665" algn="l"/>
                <a:tab pos="368300" algn="l"/>
              </a:tabLst>
            </a:pPr>
            <a:r>
              <a:rPr sz="2800" spc="-190" dirty="0">
                <a:solidFill>
                  <a:srgbClr val="FF0000"/>
                </a:solidFill>
                <a:latin typeface="Arial"/>
                <a:cs typeface="Arial"/>
              </a:rPr>
              <a:t>use </a:t>
            </a:r>
            <a:r>
              <a:rPr sz="2800" spc="-245" dirty="0">
                <a:solidFill>
                  <a:srgbClr val="FF0000"/>
                </a:solidFill>
                <a:latin typeface="Arial"/>
                <a:cs typeface="Arial"/>
              </a:rPr>
              <a:t>cases </a:t>
            </a:r>
            <a:r>
              <a:rPr sz="2800" spc="-5" dirty="0">
                <a:solidFill>
                  <a:srgbClr val="FF0000"/>
                </a:solidFill>
                <a:latin typeface="Arial"/>
                <a:cs typeface="Arial"/>
              </a:rPr>
              <a:t>that </a:t>
            </a:r>
            <a:r>
              <a:rPr sz="2800" spc="-114" dirty="0">
                <a:solidFill>
                  <a:srgbClr val="FF0000"/>
                </a:solidFill>
                <a:latin typeface="Arial"/>
                <a:cs typeface="Arial"/>
              </a:rPr>
              <a:t>are </a:t>
            </a:r>
            <a:r>
              <a:rPr sz="2800" spc="-95" dirty="0">
                <a:solidFill>
                  <a:srgbClr val="FF0000"/>
                </a:solidFill>
                <a:latin typeface="Arial"/>
                <a:cs typeface="Arial"/>
              </a:rPr>
              <a:t>included </a:t>
            </a:r>
            <a:r>
              <a:rPr sz="2800" spc="-265" dirty="0">
                <a:solidFill>
                  <a:srgbClr val="FF0000"/>
                </a:solidFill>
                <a:latin typeface="Arial"/>
                <a:cs typeface="Arial"/>
              </a:rPr>
              <a:t>as </a:t>
            </a:r>
            <a:r>
              <a:rPr sz="2800" spc="-85" dirty="0">
                <a:solidFill>
                  <a:srgbClr val="FF0000"/>
                </a:solidFill>
                <a:latin typeface="Arial"/>
                <a:cs typeface="Arial"/>
              </a:rPr>
              <a:t>parts </a:t>
            </a:r>
            <a:r>
              <a:rPr sz="2800" spc="-10" dirty="0">
                <a:solidFill>
                  <a:srgbClr val="FF0000"/>
                </a:solidFill>
                <a:latin typeface="Arial"/>
                <a:cs typeface="Arial"/>
              </a:rPr>
              <a:t>of </a:t>
            </a:r>
            <a:r>
              <a:rPr sz="2800" spc="-30" dirty="0">
                <a:solidFill>
                  <a:srgbClr val="FF0000"/>
                </a:solidFill>
                <a:latin typeface="Arial"/>
                <a:cs typeface="Arial"/>
              </a:rPr>
              <a:t>other </a:t>
            </a:r>
            <a:r>
              <a:rPr sz="2800" spc="-195" dirty="0">
                <a:solidFill>
                  <a:srgbClr val="FF0000"/>
                </a:solidFill>
                <a:latin typeface="Arial"/>
                <a:cs typeface="Arial"/>
              </a:rPr>
              <a:t>use</a:t>
            </a:r>
            <a:r>
              <a:rPr sz="2800" spc="-459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spc="-220" dirty="0">
                <a:solidFill>
                  <a:srgbClr val="FF0000"/>
                </a:solidFill>
                <a:latin typeface="Arial"/>
                <a:cs typeface="Arial"/>
              </a:rPr>
              <a:t>cases.</a:t>
            </a:r>
            <a:endParaRPr sz="2800" dirty="0">
              <a:latin typeface="Arial"/>
              <a:cs typeface="Arial"/>
            </a:endParaRPr>
          </a:p>
          <a:p>
            <a:pPr marL="368300">
              <a:lnSpc>
                <a:spcPct val="100000"/>
              </a:lnSpc>
            </a:pPr>
            <a:r>
              <a:rPr sz="2800" spc="-180" dirty="0">
                <a:solidFill>
                  <a:srgbClr val="FF0000"/>
                </a:solidFill>
                <a:latin typeface="Arial"/>
                <a:cs typeface="Arial"/>
              </a:rPr>
              <a:t>Enable </a:t>
            </a:r>
            <a:r>
              <a:rPr sz="2800" spc="35" dirty="0">
                <a:solidFill>
                  <a:srgbClr val="FF0000"/>
                </a:solidFill>
                <a:latin typeface="Arial"/>
                <a:cs typeface="Arial"/>
              </a:rPr>
              <a:t>to </a:t>
            </a:r>
            <a:r>
              <a:rPr sz="2800" spc="-45" dirty="0">
                <a:solidFill>
                  <a:srgbClr val="FF0000"/>
                </a:solidFill>
                <a:latin typeface="Arial"/>
                <a:cs typeface="Arial"/>
              </a:rPr>
              <a:t>factor </a:t>
            </a:r>
            <a:r>
              <a:rPr sz="2800" spc="-114" dirty="0">
                <a:solidFill>
                  <a:srgbClr val="FF0000"/>
                </a:solidFill>
                <a:latin typeface="Arial"/>
                <a:cs typeface="Arial"/>
              </a:rPr>
              <a:t>common</a:t>
            </a:r>
            <a:r>
              <a:rPr sz="2800" spc="-4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spc="-95" dirty="0">
                <a:solidFill>
                  <a:srgbClr val="FF0000"/>
                </a:solidFill>
                <a:latin typeface="Arial"/>
                <a:cs typeface="Arial"/>
              </a:rPr>
              <a:t>behavior.</a:t>
            </a:r>
            <a:endParaRPr sz="2800" dirty="0">
              <a:latin typeface="Arial"/>
              <a:cs typeface="Arial"/>
            </a:endParaRPr>
          </a:p>
          <a:p>
            <a:pPr marL="368300" marR="17780" indent="-342900">
              <a:lnSpc>
                <a:spcPct val="100000"/>
              </a:lnSpc>
              <a:spcBef>
                <a:spcPts val="700"/>
              </a:spcBef>
              <a:buFont typeface="UnDotum"/>
              <a:buChar char=""/>
              <a:tabLst>
                <a:tab pos="367665" algn="l"/>
                <a:tab pos="368300" algn="l"/>
              </a:tabLst>
            </a:pPr>
            <a:r>
              <a:rPr sz="2800" spc="-204" dirty="0">
                <a:latin typeface="Arial"/>
                <a:cs typeface="Arial"/>
              </a:rPr>
              <a:t>The </a:t>
            </a:r>
            <a:r>
              <a:rPr sz="2800" spc="-200" dirty="0">
                <a:latin typeface="Arial"/>
                <a:cs typeface="Arial"/>
              </a:rPr>
              <a:t>base </a:t>
            </a:r>
            <a:r>
              <a:rPr sz="2800" spc="-195" dirty="0">
                <a:latin typeface="Arial"/>
                <a:cs typeface="Arial"/>
              </a:rPr>
              <a:t>use </a:t>
            </a:r>
            <a:r>
              <a:rPr sz="2800" spc="-229" dirty="0">
                <a:latin typeface="Arial"/>
                <a:cs typeface="Arial"/>
              </a:rPr>
              <a:t>case </a:t>
            </a:r>
            <a:r>
              <a:rPr sz="2800" spc="-60" dirty="0">
                <a:latin typeface="Arial"/>
                <a:cs typeface="Arial"/>
              </a:rPr>
              <a:t>explicitly </a:t>
            </a:r>
            <a:r>
              <a:rPr sz="2800" spc="-90" dirty="0">
                <a:latin typeface="Arial"/>
                <a:cs typeface="Arial"/>
              </a:rPr>
              <a:t>incorporates </a:t>
            </a:r>
            <a:r>
              <a:rPr sz="2800" spc="-40" dirty="0">
                <a:latin typeface="Arial"/>
                <a:cs typeface="Arial"/>
              </a:rPr>
              <a:t>the </a:t>
            </a:r>
            <a:r>
              <a:rPr sz="2800" spc="-95" dirty="0">
                <a:latin typeface="Arial"/>
                <a:cs typeface="Arial"/>
              </a:rPr>
              <a:t>behavior </a:t>
            </a:r>
            <a:r>
              <a:rPr sz="2800" spc="-5" dirty="0">
                <a:latin typeface="Arial"/>
                <a:cs typeface="Arial"/>
              </a:rPr>
              <a:t>of  </a:t>
            </a:r>
            <a:r>
              <a:rPr sz="2800" spc="-70" dirty="0">
                <a:latin typeface="Arial"/>
                <a:cs typeface="Arial"/>
              </a:rPr>
              <a:t>another </a:t>
            </a:r>
            <a:r>
              <a:rPr sz="2800" spc="-190" dirty="0">
                <a:latin typeface="Arial"/>
                <a:cs typeface="Arial"/>
              </a:rPr>
              <a:t>use </a:t>
            </a:r>
            <a:r>
              <a:rPr sz="2800" spc="-229" dirty="0">
                <a:latin typeface="Arial"/>
                <a:cs typeface="Arial"/>
              </a:rPr>
              <a:t>case </a:t>
            </a:r>
            <a:r>
              <a:rPr sz="2800" spc="-30" dirty="0">
                <a:latin typeface="Arial"/>
                <a:cs typeface="Arial"/>
              </a:rPr>
              <a:t>at </a:t>
            </a:r>
            <a:r>
              <a:rPr sz="2800" spc="-220" dirty="0">
                <a:latin typeface="Arial"/>
                <a:cs typeface="Arial"/>
              </a:rPr>
              <a:t>a </a:t>
            </a:r>
            <a:r>
              <a:rPr sz="2800" spc="-65" dirty="0">
                <a:latin typeface="Arial"/>
                <a:cs typeface="Arial"/>
              </a:rPr>
              <a:t>location </a:t>
            </a:r>
            <a:r>
              <a:rPr sz="2800" spc="-110" dirty="0">
                <a:latin typeface="Arial"/>
                <a:cs typeface="Arial"/>
              </a:rPr>
              <a:t>specified </a:t>
            </a:r>
            <a:r>
              <a:rPr sz="2800" spc="-45" dirty="0">
                <a:latin typeface="Arial"/>
                <a:cs typeface="Arial"/>
              </a:rPr>
              <a:t>in </a:t>
            </a:r>
            <a:r>
              <a:rPr sz="2800" spc="-40" dirty="0">
                <a:latin typeface="Arial"/>
                <a:cs typeface="Arial"/>
              </a:rPr>
              <a:t>the</a:t>
            </a:r>
            <a:r>
              <a:rPr sz="2800" spc="-365" dirty="0">
                <a:latin typeface="Arial"/>
                <a:cs typeface="Arial"/>
              </a:rPr>
              <a:t> </a:t>
            </a:r>
            <a:r>
              <a:rPr sz="2800" spc="-175" dirty="0">
                <a:latin typeface="Arial"/>
                <a:cs typeface="Arial"/>
              </a:rPr>
              <a:t>base</a:t>
            </a:r>
            <a:r>
              <a:rPr sz="2800" spc="-175" dirty="0" smtClean="0">
                <a:latin typeface="Arial"/>
                <a:cs typeface="Arial"/>
              </a:rPr>
              <a:t>.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905000" y="4572000"/>
            <a:ext cx="4450842" cy="9289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09800" y="609600"/>
            <a:ext cx="4531360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229" dirty="0"/>
              <a:t>Extend</a:t>
            </a:r>
            <a:r>
              <a:rPr sz="4400" spc="-315" dirty="0"/>
              <a:t> </a:t>
            </a:r>
            <a:r>
              <a:rPr sz="4400" spc="-175" dirty="0"/>
              <a:t>Relationship</a:t>
            </a:r>
            <a:endParaRPr sz="4400" dirty="0"/>
          </a:p>
        </p:txBody>
      </p:sp>
      <p:sp>
        <p:nvSpPr>
          <p:cNvPr id="3" name="object 3"/>
          <p:cNvSpPr txBox="1"/>
          <p:nvPr/>
        </p:nvSpPr>
        <p:spPr>
          <a:xfrm>
            <a:off x="218440" y="1447800"/>
            <a:ext cx="8627745" cy="3480312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368300" marR="20320" indent="-342900" algn="just">
              <a:lnSpc>
                <a:spcPct val="79900"/>
              </a:lnSpc>
              <a:spcBef>
                <a:spcPts val="775"/>
              </a:spcBef>
              <a:buFont typeface="UnDotum"/>
              <a:buChar char=""/>
              <a:tabLst>
                <a:tab pos="368300" algn="l"/>
              </a:tabLst>
            </a:pPr>
            <a:r>
              <a:rPr sz="2800" spc="-204" dirty="0">
                <a:latin typeface="+mj-lt"/>
                <a:cs typeface="Arial"/>
              </a:rPr>
              <a:t>The </a:t>
            </a:r>
            <a:r>
              <a:rPr sz="2800" spc="-105" dirty="0">
                <a:latin typeface="+mj-lt"/>
                <a:cs typeface="Arial"/>
              </a:rPr>
              <a:t>extended </a:t>
            </a:r>
            <a:r>
              <a:rPr sz="2800" spc="-70" dirty="0">
                <a:latin typeface="+mj-lt"/>
                <a:cs typeface="Arial"/>
              </a:rPr>
              <a:t>relationship </a:t>
            </a:r>
            <a:r>
              <a:rPr sz="2800" spc="-145" dirty="0">
                <a:latin typeface="+mj-lt"/>
                <a:cs typeface="Arial"/>
              </a:rPr>
              <a:t>is </a:t>
            </a:r>
            <a:r>
              <a:rPr sz="2800" spc="-170" dirty="0">
                <a:latin typeface="+mj-lt"/>
                <a:cs typeface="Arial"/>
              </a:rPr>
              <a:t>used </a:t>
            </a:r>
            <a:r>
              <a:rPr sz="2800" spc="35" dirty="0">
                <a:latin typeface="+mj-lt"/>
                <a:cs typeface="Arial"/>
              </a:rPr>
              <a:t>to </a:t>
            </a:r>
            <a:r>
              <a:rPr sz="2800" spc="-80" dirty="0">
                <a:latin typeface="+mj-lt"/>
                <a:cs typeface="Arial"/>
              </a:rPr>
              <a:t>indicate </a:t>
            </a:r>
            <a:r>
              <a:rPr sz="2800" spc="-5" dirty="0">
                <a:latin typeface="+mj-lt"/>
                <a:cs typeface="Arial"/>
              </a:rPr>
              <a:t>that </a:t>
            </a:r>
            <a:r>
              <a:rPr sz="2800" spc="-190" dirty="0">
                <a:latin typeface="+mj-lt"/>
                <a:cs typeface="Arial"/>
              </a:rPr>
              <a:t>use  </a:t>
            </a:r>
            <a:r>
              <a:rPr sz="2800" spc="-229" dirty="0">
                <a:latin typeface="+mj-lt"/>
                <a:cs typeface="Arial"/>
              </a:rPr>
              <a:t>case </a:t>
            </a:r>
            <a:r>
              <a:rPr sz="2800" spc="-80" dirty="0">
                <a:latin typeface="+mj-lt"/>
                <a:cs typeface="Arial"/>
              </a:rPr>
              <a:t>completely </a:t>
            </a:r>
            <a:r>
              <a:rPr sz="2800" spc="-150" dirty="0">
                <a:latin typeface="+mj-lt"/>
                <a:cs typeface="Arial"/>
              </a:rPr>
              <a:t>consists </a:t>
            </a:r>
            <a:r>
              <a:rPr sz="2800" spc="-5" dirty="0">
                <a:latin typeface="+mj-lt"/>
                <a:cs typeface="Arial"/>
              </a:rPr>
              <a:t>of </a:t>
            </a:r>
            <a:r>
              <a:rPr sz="2800" spc="-40" dirty="0">
                <a:latin typeface="+mj-lt"/>
                <a:cs typeface="Arial"/>
              </a:rPr>
              <a:t>the </a:t>
            </a:r>
            <a:r>
              <a:rPr sz="2800" spc="-95" dirty="0">
                <a:latin typeface="+mj-lt"/>
                <a:cs typeface="Arial"/>
              </a:rPr>
              <a:t>behavior </a:t>
            </a:r>
            <a:r>
              <a:rPr sz="2800" spc="-10" dirty="0">
                <a:latin typeface="+mj-lt"/>
                <a:cs typeface="Arial"/>
              </a:rPr>
              <a:t>of </a:t>
            </a:r>
            <a:r>
              <a:rPr sz="2800" spc="-70" dirty="0">
                <a:latin typeface="+mj-lt"/>
                <a:cs typeface="Arial"/>
              </a:rPr>
              <a:t>another </a:t>
            </a:r>
            <a:r>
              <a:rPr sz="2800" spc="-190" dirty="0">
                <a:latin typeface="+mj-lt"/>
                <a:cs typeface="Arial"/>
              </a:rPr>
              <a:t>use  </a:t>
            </a:r>
            <a:r>
              <a:rPr sz="2800" spc="-229" dirty="0">
                <a:latin typeface="+mj-lt"/>
                <a:cs typeface="Arial"/>
              </a:rPr>
              <a:t>case </a:t>
            </a:r>
            <a:r>
              <a:rPr sz="2800" spc="-30" dirty="0">
                <a:latin typeface="+mj-lt"/>
                <a:cs typeface="Arial"/>
              </a:rPr>
              <a:t>at </a:t>
            </a:r>
            <a:r>
              <a:rPr sz="2800" spc="-120" dirty="0">
                <a:latin typeface="+mj-lt"/>
                <a:cs typeface="Arial"/>
              </a:rPr>
              <a:t>one </a:t>
            </a:r>
            <a:r>
              <a:rPr sz="2800" spc="-20" dirty="0">
                <a:latin typeface="+mj-lt"/>
                <a:cs typeface="Arial"/>
              </a:rPr>
              <a:t>or </a:t>
            </a:r>
            <a:r>
              <a:rPr sz="2800" spc="-114" dirty="0">
                <a:latin typeface="+mj-lt"/>
                <a:cs typeface="Arial"/>
              </a:rPr>
              <a:t>specific</a:t>
            </a:r>
            <a:r>
              <a:rPr sz="2800" spc="-340" dirty="0">
                <a:latin typeface="+mj-lt"/>
                <a:cs typeface="Arial"/>
              </a:rPr>
              <a:t> </a:t>
            </a:r>
            <a:r>
              <a:rPr sz="2800" spc="-25" dirty="0">
                <a:latin typeface="+mj-lt"/>
                <a:cs typeface="Arial"/>
              </a:rPr>
              <a:t>point</a:t>
            </a:r>
            <a:endParaRPr sz="2800" dirty="0">
              <a:latin typeface="+mj-lt"/>
              <a:cs typeface="Arial"/>
            </a:endParaRPr>
          </a:p>
          <a:p>
            <a:pPr marL="368300" marR="22225" indent="-342900" algn="just">
              <a:lnSpc>
                <a:spcPts val="2690"/>
              </a:lnSpc>
              <a:spcBef>
                <a:spcPts val="675"/>
              </a:spcBef>
              <a:buFont typeface="UnDotum"/>
              <a:buChar char=""/>
              <a:tabLst>
                <a:tab pos="368300" algn="l"/>
              </a:tabLst>
            </a:pPr>
            <a:r>
              <a:rPr sz="2800" spc="-195" dirty="0">
                <a:solidFill>
                  <a:srgbClr val="FF0000"/>
                </a:solidFill>
                <a:latin typeface="+mj-lt"/>
                <a:cs typeface="Arial"/>
              </a:rPr>
              <a:t>use </a:t>
            </a:r>
            <a:r>
              <a:rPr sz="2800" spc="-245" dirty="0">
                <a:solidFill>
                  <a:srgbClr val="FF0000"/>
                </a:solidFill>
                <a:latin typeface="+mj-lt"/>
                <a:cs typeface="Arial"/>
              </a:rPr>
              <a:t>cases </a:t>
            </a:r>
            <a:r>
              <a:rPr sz="2800" dirty="0">
                <a:solidFill>
                  <a:srgbClr val="FF0000"/>
                </a:solidFill>
                <a:latin typeface="+mj-lt"/>
                <a:cs typeface="Arial"/>
              </a:rPr>
              <a:t>that </a:t>
            </a:r>
            <a:r>
              <a:rPr sz="2800" spc="-95" dirty="0">
                <a:solidFill>
                  <a:srgbClr val="FF0000"/>
                </a:solidFill>
                <a:latin typeface="+mj-lt"/>
                <a:cs typeface="Arial"/>
              </a:rPr>
              <a:t>extend </a:t>
            </a:r>
            <a:r>
              <a:rPr sz="2800" spc="-40" dirty="0">
                <a:solidFill>
                  <a:srgbClr val="FF0000"/>
                </a:solidFill>
                <a:latin typeface="+mj-lt"/>
                <a:cs typeface="Arial"/>
              </a:rPr>
              <a:t>the </a:t>
            </a:r>
            <a:r>
              <a:rPr sz="2800" spc="-95" dirty="0">
                <a:solidFill>
                  <a:srgbClr val="FF0000"/>
                </a:solidFill>
                <a:latin typeface="+mj-lt"/>
                <a:cs typeface="Arial"/>
              </a:rPr>
              <a:t>behavior </a:t>
            </a:r>
            <a:r>
              <a:rPr sz="2800" spc="-5" dirty="0">
                <a:solidFill>
                  <a:srgbClr val="FF0000"/>
                </a:solidFill>
                <a:latin typeface="+mj-lt"/>
                <a:cs typeface="Arial"/>
              </a:rPr>
              <a:t>of </a:t>
            </a:r>
            <a:r>
              <a:rPr sz="2800" spc="-30" dirty="0">
                <a:solidFill>
                  <a:srgbClr val="FF0000"/>
                </a:solidFill>
                <a:latin typeface="+mj-lt"/>
                <a:cs typeface="Arial"/>
              </a:rPr>
              <a:t>other </a:t>
            </a:r>
            <a:r>
              <a:rPr sz="2800" spc="-110" dirty="0">
                <a:solidFill>
                  <a:srgbClr val="FF0000"/>
                </a:solidFill>
                <a:latin typeface="+mj-lt"/>
                <a:cs typeface="Arial"/>
              </a:rPr>
              <a:t>core </a:t>
            </a:r>
            <a:r>
              <a:rPr sz="2800" spc="-190" dirty="0">
                <a:solidFill>
                  <a:srgbClr val="FF0000"/>
                </a:solidFill>
                <a:latin typeface="+mj-lt"/>
                <a:cs typeface="Arial"/>
              </a:rPr>
              <a:t>use  </a:t>
            </a:r>
            <a:r>
              <a:rPr sz="2800" spc="-220" dirty="0">
                <a:solidFill>
                  <a:srgbClr val="FF0000"/>
                </a:solidFill>
                <a:latin typeface="+mj-lt"/>
                <a:cs typeface="Arial"/>
              </a:rPr>
              <a:t>cases. </a:t>
            </a:r>
            <a:r>
              <a:rPr sz="2800" spc="-180" dirty="0">
                <a:solidFill>
                  <a:srgbClr val="FF0000"/>
                </a:solidFill>
                <a:latin typeface="+mj-lt"/>
                <a:cs typeface="Arial"/>
              </a:rPr>
              <a:t>Enable </a:t>
            </a:r>
            <a:r>
              <a:rPr sz="2800" spc="35" dirty="0">
                <a:solidFill>
                  <a:srgbClr val="FF0000"/>
                </a:solidFill>
                <a:latin typeface="+mj-lt"/>
                <a:cs typeface="Arial"/>
              </a:rPr>
              <a:t>to </a:t>
            </a:r>
            <a:r>
              <a:rPr sz="2800" spc="-45" dirty="0">
                <a:solidFill>
                  <a:srgbClr val="FF0000"/>
                </a:solidFill>
                <a:latin typeface="+mj-lt"/>
                <a:cs typeface="Arial"/>
              </a:rPr>
              <a:t>factor</a:t>
            </a:r>
            <a:r>
              <a:rPr sz="2800" spc="-240" dirty="0">
                <a:solidFill>
                  <a:srgbClr val="FF0000"/>
                </a:solidFill>
                <a:latin typeface="+mj-lt"/>
                <a:cs typeface="Arial"/>
              </a:rPr>
              <a:t> </a:t>
            </a:r>
            <a:r>
              <a:rPr sz="2800" spc="-100" dirty="0">
                <a:solidFill>
                  <a:srgbClr val="FF0000"/>
                </a:solidFill>
                <a:latin typeface="+mj-lt"/>
                <a:cs typeface="Arial"/>
              </a:rPr>
              <a:t>variants</a:t>
            </a:r>
            <a:endParaRPr sz="2800" dirty="0">
              <a:latin typeface="+mj-lt"/>
              <a:cs typeface="Arial"/>
            </a:endParaRPr>
          </a:p>
          <a:p>
            <a:pPr marL="368300" marR="17780" indent="-342900" algn="just">
              <a:lnSpc>
                <a:spcPts val="2690"/>
              </a:lnSpc>
              <a:spcBef>
                <a:spcPts val="690"/>
              </a:spcBef>
              <a:buFont typeface="UnDotum"/>
              <a:buChar char=""/>
              <a:tabLst>
                <a:tab pos="368300" algn="l"/>
              </a:tabLst>
            </a:pPr>
            <a:r>
              <a:rPr sz="2800" spc="-204" dirty="0">
                <a:latin typeface="+mj-lt"/>
                <a:cs typeface="Arial"/>
              </a:rPr>
              <a:t>The </a:t>
            </a:r>
            <a:r>
              <a:rPr sz="2800" spc="-200" dirty="0">
                <a:latin typeface="+mj-lt"/>
                <a:cs typeface="Arial"/>
              </a:rPr>
              <a:t>base </a:t>
            </a:r>
            <a:r>
              <a:rPr sz="2800" spc="-190" dirty="0">
                <a:latin typeface="+mj-lt"/>
                <a:cs typeface="Arial"/>
              </a:rPr>
              <a:t>use </a:t>
            </a:r>
            <a:r>
              <a:rPr sz="2800" spc="-229" dirty="0">
                <a:latin typeface="+mj-lt"/>
                <a:cs typeface="Arial"/>
              </a:rPr>
              <a:t>case </a:t>
            </a:r>
            <a:r>
              <a:rPr sz="2800" spc="-35" dirty="0">
                <a:latin typeface="+mj-lt"/>
                <a:cs typeface="Arial"/>
              </a:rPr>
              <a:t>implicitly </a:t>
            </a:r>
            <a:r>
              <a:rPr sz="2800" spc="-90" dirty="0">
                <a:latin typeface="+mj-lt"/>
                <a:cs typeface="Arial"/>
              </a:rPr>
              <a:t>incorporates </a:t>
            </a:r>
            <a:r>
              <a:rPr sz="2800" spc="-40" dirty="0">
                <a:latin typeface="+mj-lt"/>
                <a:cs typeface="Arial"/>
              </a:rPr>
              <a:t>the </a:t>
            </a:r>
            <a:r>
              <a:rPr sz="2800" spc="-95" dirty="0">
                <a:latin typeface="+mj-lt"/>
                <a:cs typeface="Arial"/>
              </a:rPr>
              <a:t>behavior </a:t>
            </a:r>
            <a:r>
              <a:rPr sz="2800" spc="-5" dirty="0">
                <a:latin typeface="+mj-lt"/>
                <a:cs typeface="Arial"/>
              </a:rPr>
              <a:t>of  </a:t>
            </a:r>
            <a:r>
              <a:rPr sz="2800" spc="-70" dirty="0">
                <a:latin typeface="+mj-lt"/>
                <a:cs typeface="Arial"/>
              </a:rPr>
              <a:t>another </a:t>
            </a:r>
            <a:r>
              <a:rPr sz="2800" spc="-195" dirty="0">
                <a:latin typeface="+mj-lt"/>
                <a:cs typeface="Arial"/>
              </a:rPr>
              <a:t>use </a:t>
            </a:r>
            <a:r>
              <a:rPr sz="2800" spc="-229" dirty="0">
                <a:latin typeface="+mj-lt"/>
                <a:cs typeface="Arial"/>
              </a:rPr>
              <a:t>case </a:t>
            </a:r>
            <a:r>
              <a:rPr sz="2800" spc="-30" dirty="0">
                <a:latin typeface="+mj-lt"/>
                <a:cs typeface="Arial"/>
              </a:rPr>
              <a:t>at </a:t>
            </a:r>
            <a:r>
              <a:rPr sz="2800" spc="-70" dirty="0">
                <a:latin typeface="+mj-lt"/>
                <a:cs typeface="Arial"/>
              </a:rPr>
              <a:t>certain </a:t>
            </a:r>
            <a:r>
              <a:rPr sz="2800" spc="-75" dirty="0">
                <a:latin typeface="+mj-lt"/>
                <a:cs typeface="Arial"/>
              </a:rPr>
              <a:t>points </a:t>
            </a:r>
            <a:r>
              <a:rPr sz="2800" spc="-114" dirty="0">
                <a:latin typeface="+mj-lt"/>
                <a:cs typeface="Arial"/>
              </a:rPr>
              <a:t>called</a:t>
            </a:r>
            <a:r>
              <a:rPr sz="2800" spc="545" dirty="0">
                <a:latin typeface="+mj-lt"/>
                <a:cs typeface="Arial"/>
              </a:rPr>
              <a:t> </a:t>
            </a:r>
            <a:r>
              <a:rPr sz="2800" spc="-105" dirty="0">
                <a:latin typeface="+mj-lt"/>
                <a:cs typeface="Arial"/>
              </a:rPr>
              <a:t>extension  </a:t>
            </a:r>
            <a:r>
              <a:rPr sz="2800" spc="-75" dirty="0">
                <a:latin typeface="+mj-lt"/>
                <a:cs typeface="Arial"/>
              </a:rPr>
              <a:t>points</a:t>
            </a:r>
            <a:endParaRPr sz="2800" dirty="0">
              <a:latin typeface="+mj-lt"/>
              <a:cs typeface="Arial"/>
            </a:endParaRPr>
          </a:p>
          <a:p>
            <a:pPr marL="368300" marR="22860" indent="-342900" algn="just">
              <a:lnSpc>
                <a:spcPts val="2690"/>
              </a:lnSpc>
              <a:spcBef>
                <a:spcPts val="690"/>
              </a:spcBef>
              <a:buFont typeface="UnDotum"/>
              <a:buChar char=""/>
              <a:tabLst>
                <a:tab pos="368300" algn="l"/>
              </a:tabLst>
            </a:pPr>
            <a:r>
              <a:rPr sz="2800" spc="40" dirty="0">
                <a:latin typeface="+mj-lt"/>
                <a:cs typeface="Arial"/>
              </a:rPr>
              <a:t>It </a:t>
            </a:r>
            <a:r>
              <a:rPr sz="2800" spc="-145" dirty="0">
                <a:latin typeface="+mj-lt"/>
                <a:cs typeface="Arial"/>
              </a:rPr>
              <a:t>is </a:t>
            </a:r>
            <a:r>
              <a:rPr sz="2800" spc="-125" dirty="0">
                <a:latin typeface="+mj-lt"/>
                <a:cs typeface="Arial"/>
              </a:rPr>
              <a:t>shown </a:t>
            </a:r>
            <a:r>
              <a:rPr sz="2800" spc="-260" dirty="0">
                <a:latin typeface="+mj-lt"/>
                <a:cs typeface="Arial"/>
              </a:rPr>
              <a:t>as </a:t>
            </a:r>
            <a:r>
              <a:rPr sz="2800" spc="-220" dirty="0">
                <a:latin typeface="+mj-lt"/>
                <a:cs typeface="Arial"/>
              </a:rPr>
              <a:t>a </a:t>
            </a:r>
            <a:r>
              <a:rPr sz="2800" spc="-25" dirty="0">
                <a:latin typeface="+mj-lt"/>
                <a:cs typeface="Arial"/>
              </a:rPr>
              <a:t>dotted </a:t>
            </a:r>
            <a:r>
              <a:rPr sz="2800" spc="-60" dirty="0">
                <a:latin typeface="+mj-lt"/>
                <a:cs typeface="Arial"/>
              </a:rPr>
              <a:t>line </a:t>
            </a:r>
            <a:r>
              <a:rPr sz="2800" spc="15" dirty="0">
                <a:latin typeface="+mj-lt"/>
                <a:cs typeface="Arial"/>
              </a:rPr>
              <a:t>with </a:t>
            </a:r>
            <a:r>
              <a:rPr sz="2800" spc="-150" dirty="0">
                <a:latin typeface="+mj-lt"/>
                <a:cs typeface="Arial"/>
              </a:rPr>
              <a:t>an </a:t>
            </a:r>
            <a:r>
              <a:rPr sz="2800" spc="-50" dirty="0">
                <a:latin typeface="+mj-lt"/>
                <a:cs typeface="Arial"/>
              </a:rPr>
              <a:t>arrow </a:t>
            </a:r>
            <a:r>
              <a:rPr sz="2800" spc="-25" dirty="0">
                <a:latin typeface="+mj-lt"/>
                <a:cs typeface="Arial"/>
              </a:rPr>
              <a:t>point </a:t>
            </a:r>
            <a:r>
              <a:rPr sz="2800" spc="-130" dirty="0">
                <a:latin typeface="+mj-lt"/>
                <a:cs typeface="Arial"/>
              </a:rPr>
              <a:t>and  </a:t>
            </a:r>
            <a:r>
              <a:rPr sz="2800" spc="-105" dirty="0">
                <a:latin typeface="+mj-lt"/>
                <a:cs typeface="Arial"/>
              </a:rPr>
              <a:t>labeled</a:t>
            </a:r>
            <a:r>
              <a:rPr sz="2800" spc="-160" dirty="0">
                <a:latin typeface="+mj-lt"/>
                <a:cs typeface="Arial"/>
              </a:rPr>
              <a:t> &lt;&lt;extend&gt;&gt;</a:t>
            </a:r>
            <a:endParaRPr sz="2800" dirty="0">
              <a:latin typeface="+mj-lt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510982" y="5168582"/>
            <a:ext cx="1854835" cy="940435"/>
            <a:chOff x="1510982" y="5168582"/>
            <a:chExt cx="1854835" cy="940435"/>
          </a:xfrm>
        </p:grpSpPr>
        <p:sp>
          <p:nvSpPr>
            <p:cNvPr id="5" name="object 5"/>
            <p:cNvSpPr/>
            <p:nvPr/>
          </p:nvSpPr>
          <p:spPr>
            <a:xfrm>
              <a:off x="1523999" y="5181600"/>
              <a:ext cx="1828800" cy="914400"/>
            </a:xfrm>
            <a:custGeom>
              <a:avLst/>
              <a:gdLst/>
              <a:ahLst/>
              <a:cxnLst/>
              <a:rect l="l" t="t" r="r" b="b"/>
              <a:pathLst>
                <a:path w="1828800" h="914400">
                  <a:moveTo>
                    <a:pt x="914400" y="0"/>
                  </a:moveTo>
                  <a:lnTo>
                    <a:pt x="850284" y="1021"/>
                  </a:lnTo>
                  <a:lnTo>
                    <a:pt x="787558" y="4048"/>
                  </a:lnTo>
                  <a:lnTo>
                    <a:pt x="726340" y="9018"/>
                  </a:lnTo>
                  <a:lnTo>
                    <a:pt x="666750" y="15875"/>
                  </a:lnTo>
                  <a:lnTo>
                    <a:pt x="608905" y="24556"/>
                  </a:lnTo>
                  <a:lnTo>
                    <a:pt x="552926" y="35004"/>
                  </a:lnTo>
                  <a:lnTo>
                    <a:pt x="498931" y="47158"/>
                  </a:lnTo>
                  <a:lnTo>
                    <a:pt x="447040" y="60959"/>
                  </a:lnTo>
                  <a:lnTo>
                    <a:pt x="397371" y="76348"/>
                  </a:lnTo>
                  <a:lnTo>
                    <a:pt x="350043" y="93265"/>
                  </a:lnTo>
                  <a:lnTo>
                    <a:pt x="305177" y="111650"/>
                  </a:lnTo>
                  <a:lnTo>
                    <a:pt x="262890" y="131444"/>
                  </a:lnTo>
                  <a:lnTo>
                    <a:pt x="223301" y="152588"/>
                  </a:lnTo>
                  <a:lnTo>
                    <a:pt x="186531" y="175021"/>
                  </a:lnTo>
                  <a:lnTo>
                    <a:pt x="152697" y="198685"/>
                  </a:lnTo>
                  <a:lnTo>
                    <a:pt x="121920" y="223519"/>
                  </a:lnTo>
                  <a:lnTo>
                    <a:pt x="70008" y="276463"/>
                  </a:lnTo>
                  <a:lnTo>
                    <a:pt x="31750" y="333375"/>
                  </a:lnTo>
                  <a:lnTo>
                    <a:pt x="8096" y="393779"/>
                  </a:lnTo>
                  <a:lnTo>
                    <a:pt x="0" y="457200"/>
                  </a:lnTo>
                  <a:lnTo>
                    <a:pt x="2043" y="489257"/>
                  </a:lnTo>
                  <a:lnTo>
                    <a:pt x="18037" y="551229"/>
                  </a:lnTo>
                  <a:lnTo>
                    <a:pt x="49113" y="609947"/>
                  </a:lnTo>
                  <a:lnTo>
                    <a:pt x="94317" y="664934"/>
                  </a:lnTo>
                  <a:lnTo>
                    <a:pt x="152697" y="715714"/>
                  </a:lnTo>
                  <a:lnTo>
                    <a:pt x="186531" y="739378"/>
                  </a:lnTo>
                  <a:lnTo>
                    <a:pt x="223301" y="761811"/>
                  </a:lnTo>
                  <a:lnTo>
                    <a:pt x="262889" y="782954"/>
                  </a:lnTo>
                  <a:lnTo>
                    <a:pt x="305177" y="802749"/>
                  </a:lnTo>
                  <a:lnTo>
                    <a:pt x="350043" y="821134"/>
                  </a:lnTo>
                  <a:lnTo>
                    <a:pt x="397371" y="838051"/>
                  </a:lnTo>
                  <a:lnTo>
                    <a:pt x="447039" y="853439"/>
                  </a:lnTo>
                  <a:lnTo>
                    <a:pt x="498931" y="867241"/>
                  </a:lnTo>
                  <a:lnTo>
                    <a:pt x="552926" y="879395"/>
                  </a:lnTo>
                  <a:lnTo>
                    <a:pt x="608905" y="889843"/>
                  </a:lnTo>
                  <a:lnTo>
                    <a:pt x="666750" y="898525"/>
                  </a:lnTo>
                  <a:lnTo>
                    <a:pt x="726340" y="905381"/>
                  </a:lnTo>
                  <a:lnTo>
                    <a:pt x="787558" y="910351"/>
                  </a:lnTo>
                  <a:lnTo>
                    <a:pt x="850284" y="913378"/>
                  </a:lnTo>
                  <a:lnTo>
                    <a:pt x="914400" y="914400"/>
                  </a:lnTo>
                  <a:lnTo>
                    <a:pt x="978515" y="913378"/>
                  </a:lnTo>
                  <a:lnTo>
                    <a:pt x="1041241" y="910351"/>
                  </a:lnTo>
                  <a:lnTo>
                    <a:pt x="1102459" y="905381"/>
                  </a:lnTo>
                  <a:lnTo>
                    <a:pt x="1162050" y="898525"/>
                  </a:lnTo>
                  <a:lnTo>
                    <a:pt x="1219894" y="889843"/>
                  </a:lnTo>
                  <a:lnTo>
                    <a:pt x="1275873" y="879395"/>
                  </a:lnTo>
                  <a:lnTo>
                    <a:pt x="1329868" y="867241"/>
                  </a:lnTo>
                  <a:lnTo>
                    <a:pt x="1381760" y="853440"/>
                  </a:lnTo>
                  <a:lnTo>
                    <a:pt x="1431428" y="838051"/>
                  </a:lnTo>
                  <a:lnTo>
                    <a:pt x="1478756" y="821134"/>
                  </a:lnTo>
                  <a:lnTo>
                    <a:pt x="1523622" y="802749"/>
                  </a:lnTo>
                  <a:lnTo>
                    <a:pt x="1565910" y="782955"/>
                  </a:lnTo>
                  <a:lnTo>
                    <a:pt x="1605498" y="761811"/>
                  </a:lnTo>
                  <a:lnTo>
                    <a:pt x="1642268" y="739378"/>
                  </a:lnTo>
                  <a:lnTo>
                    <a:pt x="1676102" y="715714"/>
                  </a:lnTo>
                  <a:lnTo>
                    <a:pt x="1706880" y="690880"/>
                  </a:lnTo>
                  <a:lnTo>
                    <a:pt x="1758791" y="637936"/>
                  </a:lnTo>
                  <a:lnTo>
                    <a:pt x="1797050" y="581025"/>
                  </a:lnTo>
                  <a:lnTo>
                    <a:pt x="1820703" y="520620"/>
                  </a:lnTo>
                  <a:lnTo>
                    <a:pt x="1828800" y="457200"/>
                  </a:lnTo>
                  <a:lnTo>
                    <a:pt x="1826756" y="425142"/>
                  </a:lnTo>
                  <a:lnTo>
                    <a:pt x="1810762" y="363170"/>
                  </a:lnTo>
                  <a:lnTo>
                    <a:pt x="1779686" y="304452"/>
                  </a:lnTo>
                  <a:lnTo>
                    <a:pt x="1734482" y="249465"/>
                  </a:lnTo>
                  <a:lnTo>
                    <a:pt x="1676102" y="198685"/>
                  </a:lnTo>
                  <a:lnTo>
                    <a:pt x="1642268" y="175021"/>
                  </a:lnTo>
                  <a:lnTo>
                    <a:pt x="1605498" y="152588"/>
                  </a:lnTo>
                  <a:lnTo>
                    <a:pt x="1565910" y="131444"/>
                  </a:lnTo>
                  <a:lnTo>
                    <a:pt x="1523622" y="111650"/>
                  </a:lnTo>
                  <a:lnTo>
                    <a:pt x="1478756" y="93265"/>
                  </a:lnTo>
                  <a:lnTo>
                    <a:pt x="1431428" y="76348"/>
                  </a:lnTo>
                  <a:lnTo>
                    <a:pt x="1381760" y="60959"/>
                  </a:lnTo>
                  <a:lnTo>
                    <a:pt x="1329868" y="47158"/>
                  </a:lnTo>
                  <a:lnTo>
                    <a:pt x="1275873" y="35004"/>
                  </a:lnTo>
                  <a:lnTo>
                    <a:pt x="1219894" y="24556"/>
                  </a:lnTo>
                  <a:lnTo>
                    <a:pt x="1162050" y="15874"/>
                  </a:lnTo>
                  <a:lnTo>
                    <a:pt x="1102459" y="9018"/>
                  </a:lnTo>
                  <a:lnTo>
                    <a:pt x="1041241" y="4048"/>
                  </a:lnTo>
                  <a:lnTo>
                    <a:pt x="978515" y="1021"/>
                  </a:lnTo>
                  <a:lnTo>
                    <a:pt x="914400" y="0"/>
                  </a:lnTo>
                  <a:close/>
                </a:path>
              </a:pathLst>
            </a:custGeom>
            <a:solidFill>
              <a:srgbClr val="4E80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23999" y="5181600"/>
              <a:ext cx="1828800" cy="914400"/>
            </a:xfrm>
            <a:custGeom>
              <a:avLst/>
              <a:gdLst/>
              <a:ahLst/>
              <a:cxnLst/>
              <a:rect l="l" t="t" r="r" b="b"/>
              <a:pathLst>
                <a:path w="1828800" h="914400">
                  <a:moveTo>
                    <a:pt x="914400" y="0"/>
                  </a:moveTo>
                  <a:lnTo>
                    <a:pt x="978515" y="1021"/>
                  </a:lnTo>
                  <a:lnTo>
                    <a:pt x="1041241" y="4048"/>
                  </a:lnTo>
                  <a:lnTo>
                    <a:pt x="1102459" y="9018"/>
                  </a:lnTo>
                  <a:lnTo>
                    <a:pt x="1162050" y="15874"/>
                  </a:lnTo>
                  <a:lnTo>
                    <a:pt x="1219894" y="24556"/>
                  </a:lnTo>
                  <a:lnTo>
                    <a:pt x="1275873" y="35004"/>
                  </a:lnTo>
                  <a:lnTo>
                    <a:pt x="1329868" y="47158"/>
                  </a:lnTo>
                  <a:lnTo>
                    <a:pt x="1381760" y="60959"/>
                  </a:lnTo>
                  <a:lnTo>
                    <a:pt x="1431428" y="76348"/>
                  </a:lnTo>
                  <a:lnTo>
                    <a:pt x="1478756" y="93265"/>
                  </a:lnTo>
                  <a:lnTo>
                    <a:pt x="1523622" y="111650"/>
                  </a:lnTo>
                  <a:lnTo>
                    <a:pt x="1565910" y="131444"/>
                  </a:lnTo>
                  <a:lnTo>
                    <a:pt x="1605498" y="152588"/>
                  </a:lnTo>
                  <a:lnTo>
                    <a:pt x="1642268" y="175021"/>
                  </a:lnTo>
                  <a:lnTo>
                    <a:pt x="1676102" y="198685"/>
                  </a:lnTo>
                  <a:lnTo>
                    <a:pt x="1706880" y="223519"/>
                  </a:lnTo>
                  <a:lnTo>
                    <a:pt x="1758791" y="276463"/>
                  </a:lnTo>
                  <a:lnTo>
                    <a:pt x="1797050" y="333374"/>
                  </a:lnTo>
                  <a:lnTo>
                    <a:pt x="1820703" y="393779"/>
                  </a:lnTo>
                  <a:lnTo>
                    <a:pt x="1828800" y="457200"/>
                  </a:lnTo>
                  <a:lnTo>
                    <a:pt x="1826756" y="489257"/>
                  </a:lnTo>
                  <a:lnTo>
                    <a:pt x="1810762" y="551229"/>
                  </a:lnTo>
                  <a:lnTo>
                    <a:pt x="1779686" y="609947"/>
                  </a:lnTo>
                  <a:lnTo>
                    <a:pt x="1734482" y="664934"/>
                  </a:lnTo>
                  <a:lnTo>
                    <a:pt x="1676102" y="715714"/>
                  </a:lnTo>
                  <a:lnTo>
                    <a:pt x="1642268" y="739378"/>
                  </a:lnTo>
                  <a:lnTo>
                    <a:pt x="1605498" y="761811"/>
                  </a:lnTo>
                  <a:lnTo>
                    <a:pt x="1565910" y="782955"/>
                  </a:lnTo>
                  <a:lnTo>
                    <a:pt x="1523622" y="802749"/>
                  </a:lnTo>
                  <a:lnTo>
                    <a:pt x="1478756" y="821134"/>
                  </a:lnTo>
                  <a:lnTo>
                    <a:pt x="1431428" y="838051"/>
                  </a:lnTo>
                  <a:lnTo>
                    <a:pt x="1381760" y="853440"/>
                  </a:lnTo>
                  <a:lnTo>
                    <a:pt x="1329868" y="867241"/>
                  </a:lnTo>
                  <a:lnTo>
                    <a:pt x="1275873" y="879395"/>
                  </a:lnTo>
                  <a:lnTo>
                    <a:pt x="1219894" y="889843"/>
                  </a:lnTo>
                  <a:lnTo>
                    <a:pt x="1162050" y="898525"/>
                  </a:lnTo>
                  <a:lnTo>
                    <a:pt x="1102459" y="905381"/>
                  </a:lnTo>
                  <a:lnTo>
                    <a:pt x="1041241" y="910351"/>
                  </a:lnTo>
                  <a:lnTo>
                    <a:pt x="978515" y="913378"/>
                  </a:lnTo>
                  <a:lnTo>
                    <a:pt x="914400" y="914400"/>
                  </a:lnTo>
                  <a:lnTo>
                    <a:pt x="850284" y="913378"/>
                  </a:lnTo>
                  <a:lnTo>
                    <a:pt x="787558" y="910351"/>
                  </a:lnTo>
                  <a:lnTo>
                    <a:pt x="726340" y="905381"/>
                  </a:lnTo>
                  <a:lnTo>
                    <a:pt x="666750" y="898525"/>
                  </a:lnTo>
                  <a:lnTo>
                    <a:pt x="608905" y="889843"/>
                  </a:lnTo>
                  <a:lnTo>
                    <a:pt x="552926" y="879395"/>
                  </a:lnTo>
                  <a:lnTo>
                    <a:pt x="498931" y="867241"/>
                  </a:lnTo>
                  <a:lnTo>
                    <a:pt x="447039" y="853439"/>
                  </a:lnTo>
                  <a:lnTo>
                    <a:pt x="397371" y="838051"/>
                  </a:lnTo>
                  <a:lnTo>
                    <a:pt x="350043" y="821134"/>
                  </a:lnTo>
                  <a:lnTo>
                    <a:pt x="305177" y="802749"/>
                  </a:lnTo>
                  <a:lnTo>
                    <a:pt x="262889" y="782954"/>
                  </a:lnTo>
                  <a:lnTo>
                    <a:pt x="223301" y="761811"/>
                  </a:lnTo>
                  <a:lnTo>
                    <a:pt x="186531" y="739378"/>
                  </a:lnTo>
                  <a:lnTo>
                    <a:pt x="152697" y="715714"/>
                  </a:lnTo>
                  <a:lnTo>
                    <a:pt x="121919" y="690879"/>
                  </a:lnTo>
                  <a:lnTo>
                    <a:pt x="70008" y="637936"/>
                  </a:lnTo>
                  <a:lnTo>
                    <a:pt x="31749" y="581024"/>
                  </a:lnTo>
                  <a:lnTo>
                    <a:pt x="8096" y="520620"/>
                  </a:lnTo>
                  <a:lnTo>
                    <a:pt x="0" y="457200"/>
                  </a:lnTo>
                  <a:lnTo>
                    <a:pt x="2043" y="425142"/>
                  </a:lnTo>
                  <a:lnTo>
                    <a:pt x="18037" y="363170"/>
                  </a:lnTo>
                  <a:lnTo>
                    <a:pt x="49113" y="304452"/>
                  </a:lnTo>
                  <a:lnTo>
                    <a:pt x="94317" y="249465"/>
                  </a:lnTo>
                  <a:lnTo>
                    <a:pt x="152697" y="198685"/>
                  </a:lnTo>
                  <a:lnTo>
                    <a:pt x="186531" y="175021"/>
                  </a:lnTo>
                  <a:lnTo>
                    <a:pt x="223301" y="152588"/>
                  </a:lnTo>
                  <a:lnTo>
                    <a:pt x="262890" y="131444"/>
                  </a:lnTo>
                  <a:lnTo>
                    <a:pt x="305177" y="111650"/>
                  </a:lnTo>
                  <a:lnTo>
                    <a:pt x="350043" y="93265"/>
                  </a:lnTo>
                  <a:lnTo>
                    <a:pt x="397371" y="76348"/>
                  </a:lnTo>
                  <a:lnTo>
                    <a:pt x="447040" y="60959"/>
                  </a:lnTo>
                  <a:lnTo>
                    <a:pt x="498931" y="47158"/>
                  </a:lnTo>
                  <a:lnTo>
                    <a:pt x="552926" y="35004"/>
                  </a:lnTo>
                  <a:lnTo>
                    <a:pt x="608905" y="24556"/>
                  </a:lnTo>
                  <a:lnTo>
                    <a:pt x="666750" y="15875"/>
                  </a:lnTo>
                  <a:lnTo>
                    <a:pt x="726340" y="9018"/>
                  </a:lnTo>
                  <a:lnTo>
                    <a:pt x="787558" y="4048"/>
                  </a:lnTo>
                  <a:lnTo>
                    <a:pt x="850284" y="1021"/>
                  </a:lnTo>
                  <a:lnTo>
                    <a:pt x="914400" y="0"/>
                  </a:lnTo>
                  <a:close/>
                </a:path>
                <a:path w="1828800" h="914400">
                  <a:moveTo>
                    <a:pt x="0" y="0"/>
                  </a:moveTo>
                  <a:lnTo>
                    <a:pt x="0" y="0"/>
                  </a:lnTo>
                </a:path>
                <a:path w="1828800" h="914400">
                  <a:moveTo>
                    <a:pt x="1828800" y="914400"/>
                  </a:moveTo>
                  <a:lnTo>
                    <a:pt x="1828800" y="914400"/>
                  </a:lnTo>
                </a:path>
              </a:pathLst>
            </a:custGeom>
            <a:ln w="25518">
              <a:solidFill>
                <a:srgbClr val="375C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2176779" y="5488940"/>
            <a:ext cx="522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4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800" spc="-11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800" spc="-105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800" spc="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800" spc="-6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5016182" y="5168582"/>
            <a:ext cx="1854835" cy="940435"/>
            <a:chOff x="5016182" y="5168582"/>
            <a:chExt cx="1854835" cy="940435"/>
          </a:xfrm>
        </p:grpSpPr>
        <p:sp>
          <p:nvSpPr>
            <p:cNvPr id="9" name="object 9"/>
            <p:cNvSpPr/>
            <p:nvPr/>
          </p:nvSpPr>
          <p:spPr>
            <a:xfrm>
              <a:off x="5029200" y="5181600"/>
              <a:ext cx="1828800" cy="914400"/>
            </a:xfrm>
            <a:custGeom>
              <a:avLst/>
              <a:gdLst/>
              <a:ahLst/>
              <a:cxnLst/>
              <a:rect l="l" t="t" r="r" b="b"/>
              <a:pathLst>
                <a:path w="1828800" h="914400">
                  <a:moveTo>
                    <a:pt x="914400" y="0"/>
                  </a:moveTo>
                  <a:lnTo>
                    <a:pt x="850284" y="1021"/>
                  </a:lnTo>
                  <a:lnTo>
                    <a:pt x="787558" y="4048"/>
                  </a:lnTo>
                  <a:lnTo>
                    <a:pt x="726340" y="9018"/>
                  </a:lnTo>
                  <a:lnTo>
                    <a:pt x="666749" y="15875"/>
                  </a:lnTo>
                  <a:lnTo>
                    <a:pt x="608905" y="24556"/>
                  </a:lnTo>
                  <a:lnTo>
                    <a:pt x="552926" y="35004"/>
                  </a:lnTo>
                  <a:lnTo>
                    <a:pt x="498931" y="47158"/>
                  </a:lnTo>
                  <a:lnTo>
                    <a:pt x="447039" y="60959"/>
                  </a:lnTo>
                  <a:lnTo>
                    <a:pt x="397371" y="76348"/>
                  </a:lnTo>
                  <a:lnTo>
                    <a:pt x="350043" y="93265"/>
                  </a:lnTo>
                  <a:lnTo>
                    <a:pt x="305177" y="111650"/>
                  </a:lnTo>
                  <a:lnTo>
                    <a:pt x="262889" y="131444"/>
                  </a:lnTo>
                  <a:lnTo>
                    <a:pt x="223301" y="152588"/>
                  </a:lnTo>
                  <a:lnTo>
                    <a:pt x="186531" y="175021"/>
                  </a:lnTo>
                  <a:lnTo>
                    <a:pt x="152697" y="198685"/>
                  </a:lnTo>
                  <a:lnTo>
                    <a:pt x="121919" y="223519"/>
                  </a:lnTo>
                  <a:lnTo>
                    <a:pt x="70008" y="276463"/>
                  </a:lnTo>
                  <a:lnTo>
                    <a:pt x="31749" y="333375"/>
                  </a:lnTo>
                  <a:lnTo>
                    <a:pt x="8096" y="393779"/>
                  </a:lnTo>
                  <a:lnTo>
                    <a:pt x="0" y="457200"/>
                  </a:lnTo>
                  <a:lnTo>
                    <a:pt x="2043" y="489257"/>
                  </a:lnTo>
                  <a:lnTo>
                    <a:pt x="18037" y="551229"/>
                  </a:lnTo>
                  <a:lnTo>
                    <a:pt x="49113" y="609947"/>
                  </a:lnTo>
                  <a:lnTo>
                    <a:pt x="94317" y="664934"/>
                  </a:lnTo>
                  <a:lnTo>
                    <a:pt x="152697" y="715714"/>
                  </a:lnTo>
                  <a:lnTo>
                    <a:pt x="186531" y="739378"/>
                  </a:lnTo>
                  <a:lnTo>
                    <a:pt x="223301" y="761811"/>
                  </a:lnTo>
                  <a:lnTo>
                    <a:pt x="262890" y="782954"/>
                  </a:lnTo>
                  <a:lnTo>
                    <a:pt x="305177" y="802749"/>
                  </a:lnTo>
                  <a:lnTo>
                    <a:pt x="350043" y="821134"/>
                  </a:lnTo>
                  <a:lnTo>
                    <a:pt x="397371" y="838051"/>
                  </a:lnTo>
                  <a:lnTo>
                    <a:pt x="447040" y="853439"/>
                  </a:lnTo>
                  <a:lnTo>
                    <a:pt x="498931" y="867241"/>
                  </a:lnTo>
                  <a:lnTo>
                    <a:pt x="552926" y="879395"/>
                  </a:lnTo>
                  <a:lnTo>
                    <a:pt x="608905" y="889843"/>
                  </a:lnTo>
                  <a:lnTo>
                    <a:pt x="666750" y="898525"/>
                  </a:lnTo>
                  <a:lnTo>
                    <a:pt x="726340" y="905381"/>
                  </a:lnTo>
                  <a:lnTo>
                    <a:pt x="787558" y="910351"/>
                  </a:lnTo>
                  <a:lnTo>
                    <a:pt x="850284" y="913378"/>
                  </a:lnTo>
                  <a:lnTo>
                    <a:pt x="914400" y="914400"/>
                  </a:lnTo>
                  <a:lnTo>
                    <a:pt x="978515" y="913378"/>
                  </a:lnTo>
                  <a:lnTo>
                    <a:pt x="1041241" y="910351"/>
                  </a:lnTo>
                  <a:lnTo>
                    <a:pt x="1102459" y="905381"/>
                  </a:lnTo>
                  <a:lnTo>
                    <a:pt x="1162050" y="898525"/>
                  </a:lnTo>
                  <a:lnTo>
                    <a:pt x="1219894" y="889843"/>
                  </a:lnTo>
                  <a:lnTo>
                    <a:pt x="1275873" y="879395"/>
                  </a:lnTo>
                  <a:lnTo>
                    <a:pt x="1329868" y="867241"/>
                  </a:lnTo>
                  <a:lnTo>
                    <a:pt x="1381760" y="853440"/>
                  </a:lnTo>
                  <a:lnTo>
                    <a:pt x="1431428" y="838051"/>
                  </a:lnTo>
                  <a:lnTo>
                    <a:pt x="1478756" y="821134"/>
                  </a:lnTo>
                  <a:lnTo>
                    <a:pt x="1523622" y="802749"/>
                  </a:lnTo>
                  <a:lnTo>
                    <a:pt x="1565909" y="782955"/>
                  </a:lnTo>
                  <a:lnTo>
                    <a:pt x="1605498" y="761811"/>
                  </a:lnTo>
                  <a:lnTo>
                    <a:pt x="1642268" y="739378"/>
                  </a:lnTo>
                  <a:lnTo>
                    <a:pt x="1676102" y="715714"/>
                  </a:lnTo>
                  <a:lnTo>
                    <a:pt x="1706879" y="690880"/>
                  </a:lnTo>
                  <a:lnTo>
                    <a:pt x="1758791" y="637936"/>
                  </a:lnTo>
                  <a:lnTo>
                    <a:pt x="1797050" y="581025"/>
                  </a:lnTo>
                  <a:lnTo>
                    <a:pt x="1820703" y="520620"/>
                  </a:lnTo>
                  <a:lnTo>
                    <a:pt x="1828800" y="457200"/>
                  </a:lnTo>
                  <a:lnTo>
                    <a:pt x="1826756" y="425142"/>
                  </a:lnTo>
                  <a:lnTo>
                    <a:pt x="1810762" y="363170"/>
                  </a:lnTo>
                  <a:lnTo>
                    <a:pt x="1779686" y="304452"/>
                  </a:lnTo>
                  <a:lnTo>
                    <a:pt x="1734482" y="249465"/>
                  </a:lnTo>
                  <a:lnTo>
                    <a:pt x="1676102" y="198685"/>
                  </a:lnTo>
                  <a:lnTo>
                    <a:pt x="1642268" y="175021"/>
                  </a:lnTo>
                  <a:lnTo>
                    <a:pt x="1605498" y="152588"/>
                  </a:lnTo>
                  <a:lnTo>
                    <a:pt x="1565909" y="131444"/>
                  </a:lnTo>
                  <a:lnTo>
                    <a:pt x="1523622" y="111650"/>
                  </a:lnTo>
                  <a:lnTo>
                    <a:pt x="1478756" y="93265"/>
                  </a:lnTo>
                  <a:lnTo>
                    <a:pt x="1431428" y="76348"/>
                  </a:lnTo>
                  <a:lnTo>
                    <a:pt x="1381759" y="60959"/>
                  </a:lnTo>
                  <a:lnTo>
                    <a:pt x="1329868" y="47158"/>
                  </a:lnTo>
                  <a:lnTo>
                    <a:pt x="1275873" y="35004"/>
                  </a:lnTo>
                  <a:lnTo>
                    <a:pt x="1219894" y="24556"/>
                  </a:lnTo>
                  <a:lnTo>
                    <a:pt x="1162049" y="15874"/>
                  </a:lnTo>
                  <a:lnTo>
                    <a:pt x="1102459" y="9018"/>
                  </a:lnTo>
                  <a:lnTo>
                    <a:pt x="1041241" y="4048"/>
                  </a:lnTo>
                  <a:lnTo>
                    <a:pt x="978515" y="1021"/>
                  </a:lnTo>
                  <a:lnTo>
                    <a:pt x="914400" y="0"/>
                  </a:lnTo>
                  <a:close/>
                </a:path>
              </a:pathLst>
            </a:custGeom>
            <a:solidFill>
              <a:srgbClr val="4E80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029200" y="5181600"/>
              <a:ext cx="1828800" cy="914400"/>
            </a:xfrm>
            <a:custGeom>
              <a:avLst/>
              <a:gdLst/>
              <a:ahLst/>
              <a:cxnLst/>
              <a:rect l="l" t="t" r="r" b="b"/>
              <a:pathLst>
                <a:path w="1828800" h="914400">
                  <a:moveTo>
                    <a:pt x="914400" y="0"/>
                  </a:moveTo>
                  <a:lnTo>
                    <a:pt x="978515" y="1021"/>
                  </a:lnTo>
                  <a:lnTo>
                    <a:pt x="1041241" y="4048"/>
                  </a:lnTo>
                  <a:lnTo>
                    <a:pt x="1102459" y="9018"/>
                  </a:lnTo>
                  <a:lnTo>
                    <a:pt x="1162049" y="15874"/>
                  </a:lnTo>
                  <a:lnTo>
                    <a:pt x="1219894" y="24556"/>
                  </a:lnTo>
                  <a:lnTo>
                    <a:pt x="1275873" y="35004"/>
                  </a:lnTo>
                  <a:lnTo>
                    <a:pt x="1329868" y="47158"/>
                  </a:lnTo>
                  <a:lnTo>
                    <a:pt x="1381759" y="60959"/>
                  </a:lnTo>
                  <a:lnTo>
                    <a:pt x="1431428" y="76348"/>
                  </a:lnTo>
                  <a:lnTo>
                    <a:pt x="1478756" y="93265"/>
                  </a:lnTo>
                  <a:lnTo>
                    <a:pt x="1523622" y="111650"/>
                  </a:lnTo>
                  <a:lnTo>
                    <a:pt x="1565909" y="131444"/>
                  </a:lnTo>
                  <a:lnTo>
                    <a:pt x="1605498" y="152588"/>
                  </a:lnTo>
                  <a:lnTo>
                    <a:pt x="1642268" y="175021"/>
                  </a:lnTo>
                  <a:lnTo>
                    <a:pt x="1676102" y="198685"/>
                  </a:lnTo>
                  <a:lnTo>
                    <a:pt x="1706879" y="223519"/>
                  </a:lnTo>
                  <a:lnTo>
                    <a:pt x="1758791" y="276463"/>
                  </a:lnTo>
                  <a:lnTo>
                    <a:pt x="1797049" y="333374"/>
                  </a:lnTo>
                  <a:lnTo>
                    <a:pt x="1820703" y="393779"/>
                  </a:lnTo>
                  <a:lnTo>
                    <a:pt x="1828800" y="457200"/>
                  </a:lnTo>
                  <a:lnTo>
                    <a:pt x="1826756" y="489257"/>
                  </a:lnTo>
                  <a:lnTo>
                    <a:pt x="1810762" y="551229"/>
                  </a:lnTo>
                  <a:lnTo>
                    <a:pt x="1779686" y="609947"/>
                  </a:lnTo>
                  <a:lnTo>
                    <a:pt x="1734482" y="664934"/>
                  </a:lnTo>
                  <a:lnTo>
                    <a:pt x="1676102" y="715714"/>
                  </a:lnTo>
                  <a:lnTo>
                    <a:pt x="1642268" y="739378"/>
                  </a:lnTo>
                  <a:lnTo>
                    <a:pt x="1605498" y="761811"/>
                  </a:lnTo>
                  <a:lnTo>
                    <a:pt x="1565909" y="782955"/>
                  </a:lnTo>
                  <a:lnTo>
                    <a:pt x="1523622" y="802749"/>
                  </a:lnTo>
                  <a:lnTo>
                    <a:pt x="1478756" y="821134"/>
                  </a:lnTo>
                  <a:lnTo>
                    <a:pt x="1431428" y="838051"/>
                  </a:lnTo>
                  <a:lnTo>
                    <a:pt x="1381760" y="853440"/>
                  </a:lnTo>
                  <a:lnTo>
                    <a:pt x="1329868" y="867241"/>
                  </a:lnTo>
                  <a:lnTo>
                    <a:pt x="1275873" y="879395"/>
                  </a:lnTo>
                  <a:lnTo>
                    <a:pt x="1219894" y="889843"/>
                  </a:lnTo>
                  <a:lnTo>
                    <a:pt x="1162050" y="898525"/>
                  </a:lnTo>
                  <a:lnTo>
                    <a:pt x="1102459" y="905381"/>
                  </a:lnTo>
                  <a:lnTo>
                    <a:pt x="1041241" y="910351"/>
                  </a:lnTo>
                  <a:lnTo>
                    <a:pt x="978515" y="913378"/>
                  </a:lnTo>
                  <a:lnTo>
                    <a:pt x="914400" y="914400"/>
                  </a:lnTo>
                  <a:lnTo>
                    <a:pt x="850284" y="913378"/>
                  </a:lnTo>
                  <a:lnTo>
                    <a:pt x="787558" y="910351"/>
                  </a:lnTo>
                  <a:lnTo>
                    <a:pt x="726340" y="905381"/>
                  </a:lnTo>
                  <a:lnTo>
                    <a:pt x="666750" y="898525"/>
                  </a:lnTo>
                  <a:lnTo>
                    <a:pt x="608905" y="889843"/>
                  </a:lnTo>
                  <a:lnTo>
                    <a:pt x="552926" y="879395"/>
                  </a:lnTo>
                  <a:lnTo>
                    <a:pt x="498931" y="867241"/>
                  </a:lnTo>
                  <a:lnTo>
                    <a:pt x="447040" y="853439"/>
                  </a:lnTo>
                  <a:lnTo>
                    <a:pt x="397371" y="838051"/>
                  </a:lnTo>
                  <a:lnTo>
                    <a:pt x="350043" y="821134"/>
                  </a:lnTo>
                  <a:lnTo>
                    <a:pt x="305177" y="802749"/>
                  </a:lnTo>
                  <a:lnTo>
                    <a:pt x="262890" y="782954"/>
                  </a:lnTo>
                  <a:lnTo>
                    <a:pt x="223301" y="761811"/>
                  </a:lnTo>
                  <a:lnTo>
                    <a:pt x="186531" y="739378"/>
                  </a:lnTo>
                  <a:lnTo>
                    <a:pt x="152697" y="715714"/>
                  </a:lnTo>
                  <a:lnTo>
                    <a:pt x="121920" y="690879"/>
                  </a:lnTo>
                  <a:lnTo>
                    <a:pt x="70008" y="637936"/>
                  </a:lnTo>
                  <a:lnTo>
                    <a:pt x="31750" y="581024"/>
                  </a:lnTo>
                  <a:lnTo>
                    <a:pt x="8096" y="520620"/>
                  </a:lnTo>
                  <a:lnTo>
                    <a:pt x="0" y="457200"/>
                  </a:lnTo>
                  <a:lnTo>
                    <a:pt x="2043" y="425142"/>
                  </a:lnTo>
                  <a:lnTo>
                    <a:pt x="18037" y="363170"/>
                  </a:lnTo>
                  <a:lnTo>
                    <a:pt x="49113" y="304452"/>
                  </a:lnTo>
                  <a:lnTo>
                    <a:pt x="94317" y="249465"/>
                  </a:lnTo>
                  <a:lnTo>
                    <a:pt x="152697" y="198685"/>
                  </a:lnTo>
                  <a:lnTo>
                    <a:pt x="186531" y="175021"/>
                  </a:lnTo>
                  <a:lnTo>
                    <a:pt x="223301" y="152588"/>
                  </a:lnTo>
                  <a:lnTo>
                    <a:pt x="262889" y="131444"/>
                  </a:lnTo>
                  <a:lnTo>
                    <a:pt x="305177" y="111650"/>
                  </a:lnTo>
                  <a:lnTo>
                    <a:pt x="350043" y="93265"/>
                  </a:lnTo>
                  <a:lnTo>
                    <a:pt x="397371" y="76348"/>
                  </a:lnTo>
                  <a:lnTo>
                    <a:pt x="447039" y="60959"/>
                  </a:lnTo>
                  <a:lnTo>
                    <a:pt x="498931" y="47158"/>
                  </a:lnTo>
                  <a:lnTo>
                    <a:pt x="552926" y="35004"/>
                  </a:lnTo>
                  <a:lnTo>
                    <a:pt x="608905" y="24556"/>
                  </a:lnTo>
                  <a:lnTo>
                    <a:pt x="666749" y="15875"/>
                  </a:lnTo>
                  <a:lnTo>
                    <a:pt x="726340" y="9018"/>
                  </a:lnTo>
                  <a:lnTo>
                    <a:pt x="787558" y="4048"/>
                  </a:lnTo>
                  <a:lnTo>
                    <a:pt x="850284" y="1021"/>
                  </a:lnTo>
                  <a:lnTo>
                    <a:pt x="914400" y="0"/>
                  </a:lnTo>
                  <a:close/>
                </a:path>
                <a:path w="1828800" h="914400">
                  <a:moveTo>
                    <a:pt x="0" y="0"/>
                  </a:moveTo>
                  <a:lnTo>
                    <a:pt x="0" y="0"/>
                  </a:lnTo>
                </a:path>
                <a:path w="1828800" h="914400">
                  <a:moveTo>
                    <a:pt x="1828800" y="914400"/>
                  </a:moveTo>
                  <a:lnTo>
                    <a:pt x="1828800" y="914400"/>
                  </a:lnTo>
                </a:path>
              </a:pathLst>
            </a:custGeom>
            <a:ln w="25518">
              <a:solidFill>
                <a:srgbClr val="375C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5477509" y="5351779"/>
            <a:ext cx="9321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74930">
              <a:lnSpc>
                <a:spcPct val="100000"/>
              </a:lnSpc>
              <a:spcBef>
                <a:spcPts val="100"/>
              </a:spcBef>
            </a:pPr>
            <a:r>
              <a:rPr sz="1800" spc="-95" dirty="0">
                <a:solidFill>
                  <a:srgbClr val="FFFFFF"/>
                </a:solidFill>
                <a:latin typeface="Arial"/>
                <a:cs typeface="Arial"/>
              </a:rPr>
              <a:t>Register  </a:t>
            </a:r>
            <a:r>
              <a:rPr sz="1800" spc="-90" dirty="0">
                <a:solidFill>
                  <a:srgbClr val="FFFFFF"/>
                </a:solidFill>
                <a:latin typeface="Arial"/>
                <a:cs typeface="Arial"/>
              </a:rPr>
              <a:t>New</a:t>
            </a:r>
            <a:r>
              <a:rPr sz="1800" spc="-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10" dirty="0">
                <a:solidFill>
                  <a:srgbClr val="FFFFFF"/>
                </a:solidFill>
                <a:latin typeface="Arial"/>
                <a:cs typeface="Arial"/>
              </a:rPr>
              <a:t>User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3351529" y="5581650"/>
            <a:ext cx="1748789" cy="134620"/>
            <a:chOff x="3351529" y="5581650"/>
            <a:chExt cx="1748789" cy="134620"/>
          </a:xfrm>
        </p:grpSpPr>
        <p:sp>
          <p:nvSpPr>
            <p:cNvPr id="13" name="object 13"/>
            <p:cNvSpPr/>
            <p:nvPr/>
          </p:nvSpPr>
          <p:spPr>
            <a:xfrm>
              <a:off x="3563619" y="5657850"/>
              <a:ext cx="1536700" cy="1270"/>
            </a:xfrm>
            <a:custGeom>
              <a:avLst/>
              <a:gdLst/>
              <a:ahLst/>
              <a:cxnLst/>
              <a:rect l="l" t="t" r="r" b="b"/>
              <a:pathLst>
                <a:path w="1536700" h="1270">
                  <a:moveTo>
                    <a:pt x="1536700" y="0"/>
                  </a:moveTo>
                  <a:lnTo>
                    <a:pt x="1512569" y="0"/>
                  </a:lnTo>
                </a:path>
                <a:path w="1536700" h="1270">
                  <a:moveTo>
                    <a:pt x="1487169" y="0"/>
                  </a:moveTo>
                  <a:lnTo>
                    <a:pt x="1461769" y="0"/>
                  </a:lnTo>
                </a:path>
                <a:path w="1536700" h="1270">
                  <a:moveTo>
                    <a:pt x="1436369" y="0"/>
                  </a:moveTo>
                  <a:lnTo>
                    <a:pt x="1410969" y="0"/>
                  </a:lnTo>
                </a:path>
                <a:path w="1536700" h="1270">
                  <a:moveTo>
                    <a:pt x="1385569" y="0"/>
                  </a:moveTo>
                  <a:lnTo>
                    <a:pt x="1361439" y="0"/>
                  </a:lnTo>
                </a:path>
                <a:path w="1536700" h="1270">
                  <a:moveTo>
                    <a:pt x="1336039" y="0"/>
                  </a:moveTo>
                  <a:lnTo>
                    <a:pt x="1310639" y="0"/>
                  </a:lnTo>
                </a:path>
                <a:path w="1536700" h="1270">
                  <a:moveTo>
                    <a:pt x="1285239" y="0"/>
                  </a:moveTo>
                  <a:lnTo>
                    <a:pt x="1259839" y="0"/>
                  </a:lnTo>
                </a:path>
                <a:path w="1536700" h="1270">
                  <a:moveTo>
                    <a:pt x="1234439" y="0"/>
                  </a:moveTo>
                  <a:lnTo>
                    <a:pt x="1209039" y="0"/>
                  </a:lnTo>
                </a:path>
                <a:path w="1536700" h="1270">
                  <a:moveTo>
                    <a:pt x="1184909" y="0"/>
                  </a:moveTo>
                  <a:lnTo>
                    <a:pt x="1159509" y="0"/>
                  </a:lnTo>
                </a:path>
                <a:path w="1536700" h="1270">
                  <a:moveTo>
                    <a:pt x="1134109" y="0"/>
                  </a:moveTo>
                  <a:lnTo>
                    <a:pt x="1108709" y="1269"/>
                  </a:lnTo>
                </a:path>
                <a:path w="1536700" h="1270">
                  <a:moveTo>
                    <a:pt x="1083309" y="1269"/>
                  </a:moveTo>
                  <a:lnTo>
                    <a:pt x="1057909" y="1269"/>
                  </a:lnTo>
                </a:path>
                <a:path w="1536700" h="1270">
                  <a:moveTo>
                    <a:pt x="1033779" y="1269"/>
                  </a:moveTo>
                  <a:lnTo>
                    <a:pt x="1008379" y="1269"/>
                  </a:lnTo>
                </a:path>
                <a:path w="1536700" h="1270">
                  <a:moveTo>
                    <a:pt x="982979" y="1269"/>
                  </a:moveTo>
                  <a:lnTo>
                    <a:pt x="957579" y="1269"/>
                  </a:lnTo>
                </a:path>
                <a:path w="1536700" h="1270">
                  <a:moveTo>
                    <a:pt x="932179" y="1269"/>
                  </a:moveTo>
                  <a:lnTo>
                    <a:pt x="906779" y="1269"/>
                  </a:lnTo>
                </a:path>
                <a:path w="1536700" h="1270">
                  <a:moveTo>
                    <a:pt x="882650" y="1269"/>
                  </a:moveTo>
                  <a:lnTo>
                    <a:pt x="857250" y="1269"/>
                  </a:lnTo>
                </a:path>
                <a:path w="1536700" h="1270">
                  <a:moveTo>
                    <a:pt x="831850" y="1269"/>
                  </a:moveTo>
                  <a:lnTo>
                    <a:pt x="806450" y="1269"/>
                  </a:lnTo>
                </a:path>
                <a:path w="1536700" h="1270">
                  <a:moveTo>
                    <a:pt x="781050" y="1269"/>
                  </a:moveTo>
                  <a:lnTo>
                    <a:pt x="755650" y="1269"/>
                  </a:lnTo>
                </a:path>
                <a:path w="1536700" h="1270">
                  <a:moveTo>
                    <a:pt x="730250" y="1269"/>
                  </a:moveTo>
                  <a:lnTo>
                    <a:pt x="706119" y="1269"/>
                  </a:lnTo>
                </a:path>
                <a:path w="1536700" h="1270">
                  <a:moveTo>
                    <a:pt x="680719" y="1269"/>
                  </a:moveTo>
                  <a:lnTo>
                    <a:pt x="655319" y="1269"/>
                  </a:lnTo>
                </a:path>
                <a:path w="1536700" h="1270">
                  <a:moveTo>
                    <a:pt x="629919" y="1269"/>
                  </a:moveTo>
                  <a:lnTo>
                    <a:pt x="604519" y="1269"/>
                  </a:lnTo>
                </a:path>
                <a:path w="1536700" h="1270">
                  <a:moveTo>
                    <a:pt x="579119" y="1269"/>
                  </a:moveTo>
                  <a:lnTo>
                    <a:pt x="554989" y="1269"/>
                  </a:lnTo>
                </a:path>
                <a:path w="1536700" h="1270">
                  <a:moveTo>
                    <a:pt x="529589" y="1269"/>
                  </a:moveTo>
                  <a:lnTo>
                    <a:pt x="504189" y="1269"/>
                  </a:lnTo>
                </a:path>
                <a:path w="1536700" h="1270">
                  <a:moveTo>
                    <a:pt x="478789" y="1269"/>
                  </a:moveTo>
                  <a:lnTo>
                    <a:pt x="453389" y="1269"/>
                  </a:lnTo>
                </a:path>
                <a:path w="1536700" h="1270">
                  <a:moveTo>
                    <a:pt x="427989" y="1269"/>
                  </a:moveTo>
                  <a:lnTo>
                    <a:pt x="402589" y="1269"/>
                  </a:lnTo>
                </a:path>
                <a:path w="1536700" h="1270">
                  <a:moveTo>
                    <a:pt x="378459" y="1269"/>
                  </a:moveTo>
                  <a:lnTo>
                    <a:pt x="353059" y="1269"/>
                  </a:lnTo>
                </a:path>
                <a:path w="1536700" h="1270">
                  <a:moveTo>
                    <a:pt x="327659" y="1269"/>
                  </a:moveTo>
                  <a:lnTo>
                    <a:pt x="302259" y="1269"/>
                  </a:lnTo>
                </a:path>
                <a:path w="1536700" h="1270">
                  <a:moveTo>
                    <a:pt x="276859" y="1269"/>
                  </a:moveTo>
                  <a:lnTo>
                    <a:pt x="251459" y="1269"/>
                  </a:lnTo>
                </a:path>
                <a:path w="1536700" h="1270">
                  <a:moveTo>
                    <a:pt x="227329" y="1269"/>
                  </a:moveTo>
                  <a:lnTo>
                    <a:pt x="201929" y="1269"/>
                  </a:lnTo>
                </a:path>
                <a:path w="1536700" h="1270">
                  <a:moveTo>
                    <a:pt x="176529" y="1269"/>
                  </a:moveTo>
                  <a:lnTo>
                    <a:pt x="151129" y="1269"/>
                  </a:lnTo>
                </a:path>
                <a:path w="1536700" h="1270">
                  <a:moveTo>
                    <a:pt x="125729" y="1269"/>
                  </a:moveTo>
                  <a:lnTo>
                    <a:pt x="100329" y="1269"/>
                  </a:lnTo>
                </a:path>
                <a:path w="1536700" h="1270">
                  <a:moveTo>
                    <a:pt x="76200" y="1269"/>
                  </a:moveTo>
                  <a:lnTo>
                    <a:pt x="50800" y="1269"/>
                  </a:lnTo>
                </a:path>
                <a:path w="1536700" h="1270">
                  <a:moveTo>
                    <a:pt x="25400" y="1269"/>
                  </a:moveTo>
                  <a:lnTo>
                    <a:pt x="0" y="1269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531869" y="5659119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3175" y="-12700"/>
                  </a:moveTo>
                  <a:lnTo>
                    <a:pt x="3175" y="12699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423919" y="5601970"/>
              <a:ext cx="114300" cy="114300"/>
            </a:xfrm>
            <a:custGeom>
              <a:avLst/>
              <a:gdLst/>
              <a:ahLst/>
              <a:cxnLst/>
              <a:rect l="l" t="t" r="r" b="b"/>
              <a:pathLst>
                <a:path w="114300" h="114300">
                  <a:moveTo>
                    <a:pt x="104139" y="0"/>
                  </a:moveTo>
                  <a:lnTo>
                    <a:pt x="0" y="57149"/>
                  </a:lnTo>
                  <a:lnTo>
                    <a:pt x="104139" y="114299"/>
                  </a:lnTo>
                  <a:lnTo>
                    <a:pt x="114300" y="97789"/>
                  </a:lnTo>
                  <a:lnTo>
                    <a:pt x="41909" y="57149"/>
                  </a:lnTo>
                  <a:lnTo>
                    <a:pt x="114300" y="16509"/>
                  </a:lnTo>
                  <a:lnTo>
                    <a:pt x="104139" y="0"/>
                  </a:lnTo>
                  <a:close/>
                </a:path>
              </a:pathLst>
            </a:custGeom>
            <a:solidFill>
              <a:srgbClr val="000000">
                <a:alpha val="38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491229" y="5638800"/>
              <a:ext cx="1537970" cy="0"/>
            </a:xfrm>
            <a:custGeom>
              <a:avLst/>
              <a:gdLst/>
              <a:ahLst/>
              <a:cxnLst/>
              <a:rect l="l" t="t" r="r" b="b"/>
              <a:pathLst>
                <a:path w="1537970">
                  <a:moveTo>
                    <a:pt x="1537970" y="0"/>
                  </a:moveTo>
                  <a:lnTo>
                    <a:pt x="1512570" y="0"/>
                  </a:lnTo>
                </a:path>
                <a:path w="1537970">
                  <a:moveTo>
                    <a:pt x="1487170" y="0"/>
                  </a:moveTo>
                  <a:lnTo>
                    <a:pt x="1461770" y="0"/>
                  </a:lnTo>
                </a:path>
                <a:path w="1537970">
                  <a:moveTo>
                    <a:pt x="1436370" y="0"/>
                  </a:moveTo>
                  <a:lnTo>
                    <a:pt x="1412240" y="0"/>
                  </a:lnTo>
                </a:path>
                <a:path w="1537970">
                  <a:moveTo>
                    <a:pt x="1386840" y="0"/>
                  </a:moveTo>
                  <a:lnTo>
                    <a:pt x="1361440" y="0"/>
                  </a:lnTo>
                </a:path>
                <a:path w="1537970">
                  <a:moveTo>
                    <a:pt x="1336040" y="0"/>
                  </a:moveTo>
                  <a:lnTo>
                    <a:pt x="1310640" y="0"/>
                  </a:lnTo>
                </a:path>
                <a:path w="1537970">
                  <a:moveTo>
                    <a:pt x="1285240" y="0"/>
                  </a:moveTo>
                  <a:lnTo>
                    <a:pt x="1259840" y="0"/>
                  </a:lnTo>
                </a:path>
                <a:path w="1537970">
                  <a:moveTo>
                    <a:pt x="1235710" y="0"/>
                  </a:moveTo>
                  <a:lnTo>
                    <a:pt x="1210310" y="0"/>
                  </a:lnTo>
                </a:path>
                <a:path w="1537970">
                  <a:moveTo>
                    <a:pt x="1184910" y="0"/>
                  </a:moveTo>
                  <a:lnTo>
                    <a:pt x="1159510" y="0"/>
                  </a:lnTo>
                </a:path>
                <a:path w="1537970">
                  <a:moveTo>
                    <a:pt x="1134110" y="0"/>
                  </a:moveTo>
                  <a:lnTo>
                    <a:pt x="1108710" y="0"/>
                  </a:lnTo>
                </a:path>
                <a:path w="1537970">
                  <a:moveTo>
                    <a:pt x="1084580" y="0"/>
                  </a:moveTo>
                  <a:lnTo>
                    <a:pt x="1059180" y="0"/>
                  </a:lnTo>
                </a:path>
                <a:path w="1537970">
                  <a:moveTo>
                    <a:pt x="1033780" y="0"/>
                  </a:moveTo>
                  <a:lnTo>
                    <a:pt x="1008380" y="0"/>
                  </a:lnTo>
                </a:path>
                <a:path w="1537970">
                  <a:moveTo>
                    <a:pt x="982980" y="0"/>
                  </a:moveTo>
                  <a:lnTo>
                    <a:pt x="957580" y="0"/>
                  </a:lnTo>
                </a:path>
                <a:path w="1537970">
                  <a:moveTo>
                    <a:pt x="932180" y="0"/>
                  </a:moveTo>
                  <a:lnTo>
                    <a:pt x="908050" y="0"/>
                  </a:lnTo>
                </a:path>
                <a:path w="1537970">
                  <a:moveTo>
                    <a:pt x="882650" y="0"/>
                  </a:moveTo>
                  <a:lnTo>
                    <a:pt x="857250" y="0"/>
                  </a:lnTo>
                </a:path>
                <a:path w="1537970">
                  <a:moveTo>
                    <a:pt x="831850" y="0"/>
                  </a:moveTo>
                  <a:lnTo>
                    <a:pt x="806450" y="0"/>
                  </a:lnTo>
                </a:path>
                <a:path w="1537970">
                  <a:moveTo>
                    <a:pt x="781050" y="0"/>
                  </a:moveTo>
                  <a:lnTo>
                    <a:pt x="756920" y="0"/>
                  </a:lnTo>
                </a:path>
                <a:path w="1537970">
                  <a:moveTo>
                    <a:pt x="731520" y="0"/>
                  </a:moveTo>
                  <a:lnTo>
                    <a:pt x="706120" y="0"/>
                  </a:lnTo>
                </a:path>
                <a:path w="1537970">
                  <a:moveTo>
                    <a:pt x="680720" y="0"/>
                  </a:moveTo>
                  <a:lnTo>
                    <a:pt x="655320" y="0"/>
                  </a:lnTo>
                </a:path>
                <a:path w="1537970">
                  <a:moveTo>
                    <a:pt x="629920" y="0"/>
                  </a:moveTo>
                  <a:lnTo>
                    <a:pt x="605790" y="0"/>
                  </a:lnTo>
                </a:path>
                <a:path w="1537970">
                  <a:moveTo>
                    <a:pt x="580390" y="0"/>
                  </a:moveTo>
                  <a:lnTo>
                    <a:pt x="554990" y="0"/>
                  </a:lnTo>
                </a:path>
                <a:path w="1537970">
                  <a:moveTo>
                    <a:pt x="529590" y="0"/>
                  </a:moveTo>
                  <a:lnTo>
                    <a:pt x="504190" y="0"/>
                  </a:lnTo>
                </a:path>
                <a:path w="1537970">
                  <a:moveTo>
                    <a:pt x="478790" y="0"/>
                  </a:moveTo>
                  <a:lnTo>
                    <a:pt x="453390" y="0"/>
                  </a:lnTo>
                </a:path>
                <a:path w="1537970">
                  <a:moveTo>
                    <a:pt x="429260" y="0"/>
                  </a:moveTo>
                  <a:lnTo>
                    <a:pt x="403860" y="0"/>
                  </a:lnTo>
                </a:path>
                <a:path w="1537970">
                  <a:moveTo>
                    <a:pt x="378460" y="0"/>
                  </a:moveTo>
                  <a:lnTo>
                    <a:pt x="353060" y="0"/>
                  </a:lnTo>
                </a:path>
                <a:path w="1537970">
                  <a:moveTo>
                    <a:pt x="327660" y="0"/>
                  </a:moveTo>
                  <a:lnTo>
                    <a:pt x="302260" y="0"/>
                  </a:lnTo>
                </a:path>
                <a:path w="1537970">
                  <a:moveTo>
                    <a:pt x="278130" y="0"/>
                  </a:moveTo>
                  <a:lnTo>
                    <a:pt x="252730" y="0"/>
                  </a:lnTo>
                </a:path>
                <a:path w="1537970">
                  <a:moveTo>
                    <a:pt x="227330" y="0"/>
                  </a:moveTo>
                  <a:lnTo>
                    <a:pt x="201930" y="0"/>
                  </a:lnTo>
                </a:path>
                <a:path w="1537970">
                  <a:moveTo>
                    <a:pt x="176530" y="0"/>
                  </a:moveTo>
                  <a:lnTo>
                    <a:pt x="151130" y="0"/>
                  </a:lnTo>
                </a:path>
                <a:path w="1537970">
                  <a:moveTo>
                    <a:pt x="127000" y="0"/>
                  </a:moveTo>
                  <a:lnTo>
                    <a:pt x="101600" y="0"/>
                  </a:lnTo>
                </a:path>
                <a:path w="1537970">
                  <a:moveTo>
                    <a:pt x="76200" y="0"/>
                  </a:moveTo>
                  <a:lnTo>
                    <a:pt x="50800" y="0"/>
                  </a:lnTo>
                </a:path>
                <a:path w="1537970">
                  <a:moveTo>
                    <a:pt x="25400" y="0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459479" y="5638800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3175" y="-12700"/>
                  </a:moveTo>
                  <a:lnTo>
                    <a:pt x="3175" y="1270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351529" y="5581650"/>
              <a:ext cx="115570" cy="114300"/>
            </a:xfrm>
            <a:custGeom>
              <a:avLst/>
              <a:gdLst/>
              <a:ahLst/>
              <a:cxnLst/>
              <a:rect l="l" t="t" r="r" b="b"/>
              <a:pathLst>
                <a:path w="115570" h="114300">
                  <a:moveTo>
                    <a:pt x="105410" y="0"/>
                  </a:moveTo>
                  <a:lnTo>
                    <a:pt x="0" y="57150"/>
                  </a:lnTo>
                  <a:lnTo>
                    <a:pt x="105410" y="114300"/>
                  </a:lnTo>
                  <a:lnTo>
                    <a:pt x="115570" y="97790"/>
                  </a:lnTo>
                  <a:lnTo>
                    <a:pt x="41910" y="57150"/>
                  </a:lnTo>
                  <a:lnTo>
                    <a:pt x="115570" y="16509"/>
                  </a:lnTo>
                  <a:lnTo>
                    <a:pt x="10541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3695700" y="5214620"/>
            <a:ext cx="105727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145" dirty="0">
                <a:latin typeface="Arial"/>
                <a:cs typeface="Arial"/>
              </a:rPr>
              <a:t>&lt;&lt;</a:t>
            </a:r>
            <a:r>
              <a:rPr sz="1600" b="1" spc="-150" dirty="0">
                <a:latin typeface="Arial"/>
                <a:cs typeface="Arial"/>
              </a:rPr>
              <a:t> </a:t>
            </a:r>
            <a:r>
              <a:rPr sz="1600" b="1" spc="-110" dirty="0">
                <a:latin typeface="Arial"/>
                <a:cs typeface="Arial"/>
              </a:rPr>
              <a:t>extend&gt;&gt;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83664" y="3087623"/>
            <a:ext cx="1752600" cy="76200"/>
          </a:xfrm>
          <a:custGeom>
            <a:avLst/>
            <a:gdLst/>
            <a:ahLst/>
            <a:cxnLst/>
            <a:rect l="l" t="t" r="r" b="b"/>
            <a:pathLst>
              <a:path w="1752600" h="76200">
                <a:moveTo>
                  <a:pt x="1016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101600" y="44450"/>
                </a:lnTo>
                <a:lnTo>
                  <a:pt x="101600" y="31750"/>
                </a:lnTo>
                <a:close/>
              </a:path>
              <a:path w="1752600" h="76200">
                <a:moveTo>
                  <a:pt x="241300" y="31750"/>
                </a:moveTo>
                <a:lnTo>
                  <a:pt x="139700" y="31750"/>
                </a:lnTo>
                <a:lnTo>
                  <a:pt x="139700" y="44450"/>
                </a:lnTo>
                <a:lnTo>
                  <a:pt x="241300" y="44450"/>
                </a:lnTo>
                <a:lnTo>
                  <a:pt x="241300" y="31750"/>
                </a:lnTo>
                <a:close/>
              </a:path>
              <a:path w="1752600" h="76200">
                <a:moveTo>
                  <a:pt x="381000" y="31750"/>
                </a:moveTo>
                <a:lnTo>
                  <a:pt x="279400" y="31750"/>
                </a:lnTo>
                <a:lnTo>
                  <a:pt x="279400" y="44450"/>
                </a:lnTo>
                <a:lnTo>
                  <a:pt x="381000" y="44450"/>
                </a:lnTo>
                <a:lnTo>
                  <a:pt x="381000" y="31750"/>
                </a:lnTo>
                <a:close/>
              </a:path>
              <a:path w="1752600" h="76200">
                <a:moveTo>
                  <a:pt x="520700" y="31750"/>
                </a:moveTo>
                <a:lnTo>
                  <a:pt x="419100" y="31750"/>
                </a:lnTo>
                <a:lnTo>
                  <a:pt x="419100" y="44450"/>
                </a:lnTo>
                <a:lnTo>
                  <a:pt x="520700" y="44450"/>
                </a:lnTo>
                <a:lnTo>
                  <a:pt x="520700" y="31750"/>
                </a:lnTo>
                <a:close/>
              </a:path>
              <a:path w="1752600" h="76200">
                <a:moveTo>
                  <a:pt x="660400" y="31750"/>
                </a:moveTo>
                <a:lnTo>
                  <a:pt x="558800" y="31750"/>
                </a:lnTo>
                <a:lnTo>
                  <a:pt x="558800" y="44450"/>
                </a:lnTo>
                <a:lnTo>
                  <a:pt x="660400" y="44450"/>
                </a:lnTo>
                <a:lnTo>
                  <a:pt x="660400" y="31750"/>
                </a:lnTo>
                <a:close/>
              </a:path>
              <a:path w="1752600" h="76200">
                <a:moveTo>
                  <a:pt x="800100" y="31750"/>
                </a:moveTo>
                <a:lnTo>
                  <a:pt x="698500" y="31750"/>
                </a:lnTo>
                <a:lnTo>
                  <a:pt x="698500" y="44450"/>
                </a:lnTo>
                <a:lnTo>
                  <a:pt x="800100" y="44450"/>
                </a:lnTo>
                <a:lnTo>
                  <a:pt x="800100" y="31750"/>
                </a:lnTo>
                <a:close/>
              </a:path>
              <a:path w="1752600" h="76200">
                <a:moveTo>
                  <a:pt x="939800" y="31750"/>
                </a:moveTo>
                <a:lnTo>
                  <a:pt x="838200" y="31750"/>
                </a:lnTo>
                <a:lnTo>
                  <a:pt x="838200" y="44450"/>
                </a:lnTo>
                <a:lnTo>
                  <a:pt x="939800" y="44450"/>
                </a:lnTo>
                <a:lnTo>
                  <a:pt x="939800" y="31750"/>
                </a:lnTo>
                <a:close/>
              </a:path>
              <a:path w="1752600" h="76200">
                <a:moveTo>
                  <a:pt x="1079500" y="31750"/>
                </a:moveTo>
                <a:lnTo>
                  <a:pt x="977900" y="31750"/>
                </a:lnTo>
                <a:lnTo>
                  <a:pt x="977900" y="44450"/>
                </a:lnTo>
                <a:lnTo>
                  <a:pt x="1079500" y="44450"/>
                </a:lnTo>
                <a:lnTo>
                  <a:pt x="1079500" y="31750"/>
                </a:lnTo>
                <a:close/>
              </a:path>
              <a:path w="1752600" h="76200">
                <a:moveTo>
                  <a:pt x="1219200" y="31750"/>
                </a:moveTo>
                <a:lnTo>
                  <a:pt x="1117600" y="31750"/>
                </a:lnTo>
                <a:lnTo>
                  <a:pt x="1117600" y="44450"/>
                </a:lnTo>
                <a:lnTo>
                  <a:pt x="1219200" y="44450"/>
                </a:lnTo>
                <a:lnTo>
                  <a:pt x="1219200" y="31750"/>
                </a:lnTo>
                <a:close/>
              </a:path>
              <a:path w="1752600" h="76200">
                <a:moveTo>
                  <a:pt x="1358900" y="31750"/>
                </a:moveTo>
                <a:lnTo>
                  <a:pt x="1257300" y="31750"/>
                </a:lnTo>
                <a:lnTo>
                  <a:pt x="1257300" y="44450"/>
                </a:lnTo>
                <a:lnTo>
                  <a:pt x="1358900" y="44450"/>
                </a:lnTo>
                <a:lnTo>
                  <a:pt x="1358900" y="31750"/>
                </a:lnTo>
                <a:close/>
              </a:path>
              <a:path w="1752600" h="76200">
                <a:moveTo>
                  <a:pt x="1498600" y="31750"/>
                </a:moveTo>
                <a:lnTo>
                  <a:pt x="1397000" y="31750"/>
                </a:lnTo>
                <a:lnTo>
                  <a:pt x="1397000" y="44450"/>
                </a:lnTo>
                <a:lnTo>
                  <a:pt x="1498600" y="44450"/>
                </a:lnTo>
                <a:lnTo>
                  <a:pt x="1498600" y="31750"/>
                </a:lnTo>
                <a:close/>
              </a:path>
              <a:path w="1752600" h="76200">
                <a:moveTo>
                  <a:pt x="1638300" y="31750"/>
                </a:moveTo>
                <a:lnTo>
                  <a:pt x="1536700" y="31750"/>
                </a:lnTo>
                <a:lnTo>
                  <a:pt x="1536700" y="44450"/>
                </a:lnTo>
                <a:lnTo>
                  <a:pt x="1638300" y="44450"/>
                </a:lnTo>
                <a:lnTo>
                  <a:pt x="1638300" y="31750"/>
                </a:lnTo>
                <a:close/>
              </a:path>
              <a:path w="1752600" h="76200">
                <a:moveTo>
                  <a:pt x="1676400" y="0"/>
                </a:moveTo>
                <a:lnTo>
                  <a:pt x="1676400" y="76200"/>
                </a:lnTo>
                <a:lnTo>
                  <a:pt x="1739900" y="44450"/>
                </a:lnTo>
                <a:lnTo>
                  <a:pt x="1689100" y="44450"/>
                </a:lnTo>
                <a:lnTo>
                  <a:pt x="1689100" y="31750"/>
                </a:lnTo>
                <a:lnTo>
                  <a:pt x="1739900" y="31750"/>
                </a:lnTo>
                <a:lnTo>
                  <a:pt x="1676400" y="0"/>
                </a:lnTo>
                <a:close/>
              </a:path>
              <a:path w="1752600" h="76200">
                <a:moveTo>
                  <a:pt x="1739900" y="31750"/>
                </a:moveTo>
                <a:lnTo>
                  <a:pt x="1689100" y="31750"/>
                </a:lnTo>
                <a:lnTo>
                  <a:pt x="1689100" y="44450"/>
                </a:lnTo>
                <a:lnTo>
                  <a:pt x="1739900" y="44450"/>
                </a:lnTo>
                <a:lnTo>
                  <a:pt x="1752600" y="38100"/>
                </a:lnTo>
                <a:lnTo>
                  <a:pt x="17399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07340" y="706881"/>
            <a:ext cx="8263255" cy="4611519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95580" marR="5080" indent="-182880">
              <a:lnSpc>
                <a:spcPct val="100499"/>
              </a:lnSpc>
              <a:spcBef>
                <a:spcPts val="80"/>
              </a:spcBef>
              <a:buClr>
                <a:srgbClr val="4F81BC"/>
              </a:buClr>
              <a:buSzPct val="83928"/>
              <a:buFont typeface="Arial"/>
              <a:buChar char="•"/>
              <a:tabLst>
                <a:tab pos="195580" algn="l"/>
              </a:tabLst>
            </a:pP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Include</a:t>
            </a:r>
            <a:r>
              <a:rPr sz="2800" spc="-5" dirty="0">
                <a:latin typeface="Times New Roman"/>
                <a:cs typeface="Times New Roman"/>
              </a:rPr>
              <a:t>: </a:t>
            </a:r>
            <a:r>
              <a:rPr sz="2400" dirty="0">
                <a:latin typeface="Times New Roman"/>
                <a:cs typeface="Times New Roman"/>
              </a:rPr>
              <a:t>a dotted line labeled &lt;&lt;include&gt;&gt; beginning at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base</a:t>
            </a:r>
            <a:r>
              <a:rPr sz="2400" b="1" spc="-2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use 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case </a:t>
            </a:r>
            <a:r>
              <a:rPr sz="2400" dirty="0">
                <a:latin typeface="Times New Roman"/>
                <a:cs typeface="Times New Roman"/>
              </a:rPr>
              <a:t>and ending </a:t>
            </a:r>
            <a:r>
              <a:rPr sz="2400" spc="-5" dirty="0">
                <a:latin typeface="Times New Roman"/>
                <a:cs typeface="Times New Roman"/>
              </a:rPr>
              <a:t>with </a:t>
            </a:r>
            <a:r>
              <a:rPr sz="2400" dirty="0">
                <a:latin typeface="Times New Roman"/>
                <a:cs typeface="Times New Roman"/>
              </a:rPr>
              <a:t>an arrows pointing to the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include </a:t>
            </a: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use</a:t>
            </a:r>
            <a:r>
              <a:rPr sz="2400" b="1" spc="-15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case.</a:t>
            </a:r>
            <a:r>
              <a:rPr lang="en-US" sz="24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dirty="0" smtClean="0">
                <a:latin typeface="Times New Roman"/>
                <a:cs typeface="Times New Roman"/>
              </a:rPr>
              <a:t>The </a:t>
            </a:r>
            <a:r>
              <a:rPr sz="2400" dirty="0">
                <a:latin typeface="Times New Roman"/>
                <a:cs typeface="Times New Roman"/>
              </a:rPr>
              <a:t>include relationship occurs when a chunk of behavior </a:t>
            </a:r>
            <a:r>
              <a:rPr sz="2400" spc="-5" dirty="0">
                <a:latin typeface="Times New Roman"/>
                <a:cs typeface="Times New Roman"/>
              </a:rPr>
              <a:t>is  similar </a:t>
            </a:r>
            <a:r>
              <a:rPr sz="2400" dirty="0">
                <a:latin typeface="Times New Roman"/>
                <a:cs typeface="Times New Roman"/>
              </a:rPr>
              <a:t>across </a:t>
            </a:r>
            <a:r>
              <a:rPr sz="2400" spc="-5" dirty="0">
                <a:latin typeface="Times New Roman"/>
                <a:cs typeface="Times New Roman"/>
              </a:rPr>
              <a:t>more </a:t>
            </a:r>
            <a:r>
              <a:rPr sz="2400" dirty="0">
                <a:latin typeface="Times New Roman"/>
                <a:cs typeface="Times New Roman"/>
              </a:rPr>
              <a:t>than one use case. </a:t>
            </a:r>
            <a:r>
              <a:rPr sz="2400" spc="-5" dirty="0">
                <a:latin typeface="Times New Roman"/>
                <a:cs typeface="Times New Roman"/>
              </a:rPr>
              <a:t>Use </a:t>
            </a:r>
            <a:r>
              <a:rPr sz="2400" dirty="0">
                <a:latin typeface="Times New Roman"/>
                <a:cs typeface="Times New Roman"/>
              </a:rPr>
              <a:t>“include” in stead</a:t>
            </a:r>
            <a:r>
              <a:rPr sz="2400" spc="-1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  copying the description of that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behavior.</a:t>
            </a:r>
            <a:endParaRPr sz="2400" dirty="0">
              <a:latin typeface="Times New Roman"/>
              <a:cs typeface="Times New Roman"/>
            </a:endParaRPr>
          </a:p>
          <a:p>
            <a:pPr marL="1288415">
              <a:lnSpc>
                <a:spcPct val="100000"/>
              </a:lnSpc>
              <a:spcBef>
                <a:spcPts val="1345"/>
              </a:spcBef>
            </a:pPr>
            <a:r>
              <a:rPr sz="1800" dirty="0">
                <a:latin typeface="Times New Roman"/>
                <a:cs typeface="Times New Roman"/>
              </a:rPr>
              <a:t>&lt;&lt;include&gt;&gt;</a:t>
            </a: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600" dirty="0">
              <a:latin typeface="Times New Roman"/>
              <a:cs typeface="Times New Roman"/>
            </a:endParaRPr>
          </a:p>
          <a:p>
            <a:pPr marL="195580" marR="17145" indent="-182880">
              <a:lnSpc>
                <a:spcPct val="100200"/>
              </a:lnSpc>
              <a:buClr>
                <a:srgbClr val="4F81BC"/>
              </a:buClr>
              <a:buSzPct val="84375"/>
              <a:buFont typeface="Arial"/>
              <a:buChar char="•"/>
              <a:tabLst>
                <a:tab pos="195580" algn="l"/>
                <a:tab pos="6439535" algn="l"/>
              </a:tabLst>
            </a:pPr>
            <a:r>
              <a:rPr sz="3200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Extend</a:t>
            </a:r>
            <a:r>
              <a:rPr sz="3200" dirty="0">
                <a:latin typeface="Times New Roman"/>
                <a:cs typeface="Times New Roman"/>
              </a:rPr>
              <a:t>: </a:t>
            </a:r>
            <a:r>
              <a:rPr sz="2800" spc="-5" dirty="0">
                <a:latin typeface="Times New Roman"/>
                <a:cs typeface="Times New Roman"/>
              </a:rPr>
              <a:t>a dotted line labeled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&lt;&lt;extend&gt;&gt;	with an  arrow toward the </a:t>
            </a:r>
            <a:r>
              <a:rPr sz="2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base case</a:t>
            </a:r>
            <a:r>
              <a:rPr sz="2800" spc="-5" dirty="0">
                <a:latin typeface="Times New Roman"/>
                <a:cs typeface="Times New Roman"/>
              </a:rPr>
              <a:t>. T</a:t>
            </a:r>
            <a:r>
              <a:rPr sz="2400" spc="-5" dirty="0">
                <a:latin typeface="Times New Roman"/>
                <a:cs typeface="Times New Roman"/>
              </a:rPr>
              <a:t>he </a:t>
            </a:r>
            <a:r>
              <a:rPr sz="2400" dirty="0">
                <a:latin typeface="Times New Roman"/>
                <a:cs typeface="Times New Roman"/>
              </a:rPr>
              <a:t>extending </a:t>
            </a:r>
            <a:r>
              <a:rPr sz="2400" spc="-5" dirty="0">
                <a:latin typeface="Times New Roman"/>
                <a:cs typeface="Times New Roman"/>
              </a:rPr>
              <a:t>use </a:t>
            </a:r>
            <a:r>
              <a:rPr sz="2400" dirty="0">
                <a:latin typeface="Times New Roman"/>
                <a:cs typeface="Times New Roman"/>
              </a:rPr>
              <a:t>case </a:t>
            </a:r>
            <a:r>
              <a:rPr sz="2400" spc="-10" dirty="0">
                <a:latin typeface="Times New Roman"/>
                <a:cs typeface="Times New Roman"/>
              </a:rPr>
              <a:t>may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add</a:t>
            </a:r>
            <a:r>
              <a:rPr sz="2400" dirty="0">
                <a:latin typeface="Times New Roman"/>
                <a:cs typeface="Times New Roman"/>
              </a:rPr>
              <a:t>  behavior to the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base use case</a:t>
            </a:r>
            <a:r>
              <a:rPr sz="2400" dirty="0">
                <a:latin typeface="Times New Roman"/>
                <a:cs typeface="Times New Roman"/>
              </a:rPr>
              <a:t>. The base class declares “extension  </a:t>
            </a:r>
            <a:r>
              <a:rPr sz="2400" spc="-5" dirty="0">
                <a:latin typeface="Times New Roman"/>
                <a:cs typeface="Times New Roman"/>
              </a:rPr>
              <a:t>points”.</a:t>
            </a:r>
            <a:endParaRPr sz="2400" dirty="0">
              <a:latin typeface="Times New Roman"/>
              <a:cs typeface="Times New Roman"/>
            </a:endParaRPr>
          </a:p>
          <a:p>
            <a:pPr marL="1165860">
              <a:lnSpc>
                <a:spcPct val="100000"/>
              </a:lnSpc>
              <a:spcBef>
                <a:spcPts val="505"/>
              </a:spcBef>
            </a:pPr>
            <a:r>
              <a:rPr sz="1800" dirty="0">
                <a:latin typeface="Times New Roman"/>
                <a:cs typeface="Times New Roman"/>
              </a:rPr>
              <a:t>&lt;&lt;extend&gt;&gt;</a:t>
            </a:r>
          </a:p>
        </p:txBody>
      </p:sp>
      <p:sp>
        <p:nvSpPr>
          <p:cNvPr id="4" name="object 4"/>
          <p:cNvSpPr/>
          <p:nvPr/>
        </p:nvSpPr>
        <p:spPr>
          <a:xfrm>
            <a:off x="1540763" y="5588508"/>
            <a:ext cx="1905000" cy="76200"/>
          </a:xfrm>
          <a:custGeom>
            <a:avLst/>
            <a:gdLst/>
            <a:ahLst/>
            <a:cxnLst/>
            <a:rect l="l" t="t" r="r" b="b"/>
            <a:pathLst>
              <a:path w="1905000" h="76200">
                <a:moveTo>
                  <a:pt x="50800" y="31749"/>
                </a:moveTo>
                <a:lnTo>
                  <a:pt x="0" y="31749"/>
                </a:lnTo>
                <a:lnTo>
                  <a:pt x="0" y="44449"/>
                </a:lnTo>
                <a:lnTo>
                  <a:pt x="50800" y="44449"/>
                </a:lnTo>
                <a:lnTo>
                  <a:pt x="50800" y="31749"/>
                </a:lnTo>
                <a:close/>
              </a:path>
              <a:path w="1905000" h="76200">
                <a:moveTo>
                  <a:pt x="139700" y="31749"/>
                </a:moveTo>
                <a:lnTo>
                  <a:pt x="88900" y="31749"/>
                </a:lnTo>
                <a:lnTo>
                  <a:pt x="88900" y="44449"/>
                </a:lnTo>
                <a:lnTo>
                  <a:pt x="139700" y="44449"/>
                </a:lnTo>
                <a:lnTo>
                  <a:pt x="139700" y="31749"/>
                </a:lnTo>
                <a:close/>
              </a:path>
              <a:path w="1905000" h="76200">
                <a:moveTo>
                  <a:pt x="228600" y="31749"/>
                </a:moveTo>
                <a:lnTo>
                  <a:pt x="177800" y="31749"/>
                </a:lnTo>
                <a:lnTo>
                  <a:pt x="177800" y="44449"/>
                </a:lnTo>
                <a:lnTo>
                  <a:pt x="228600" y="44449"/>
                </a:lnTo>
                <a:lnTo>
                  <a:pt x="228600" y="31749"/>
                </a:lnTo>
                <a:close/>
              </a:path>
              <a:path w="1905000" h="76200">
                <a:moveTo>
                  <a:pt x="317500" y="31749"/>
                </a:moveTo>
                <a:lnTo>
                  <a:pt x="266700" y="31749"/>
                </a:lnTo>
                <a:lnTo>
                  <a:pt x="266700" y="44449"/>
                </a:lnTo>
                <a:lnTo>
                  <a:pt x="317500" y="44449"/>
                </a:lnTo>
                <a:lnTo>
                  <a:pt x="317500" y="31749"/>
                </a:lnTo>
                <a:close/>
              </a:path>
              <a:path w="1905000" h="76200">
                <a:moveTo>
                  <a:pt x="406400" y="31749"/>
                </a:moveTo>
                <a:lnTo>
                  <a:pt x="355600" y="31749"/>
                </a:lnTo>
                <a:lnTo>
                  <a:pt x="355600" y="44449"/>
                </a:lnTo>
                <a:lnTo>
                  <a:pt x="406400" y="44449"/>
                </a:lnTo>
                <a:lnTo>
                  <a:pt x="406400" y="31749"/>
                </a:lnTo>
                <a:close/>
              </a:path>
              <a:path w="1905000" h="76200">
                <a:moveTo>
                  <a:pt x="495300" y="31749"/>
                </a:moveTo>
                <a:lnTo>
                  <a:pt x="444500" y="31749"/>
                </a:lnTo>
                <a:lnTo>
                  <a:pt x="444500" y="44449"/>
                </a:lnTo>
                <a:lnTo>
                  <a:pt x="495300" y="44449"/>
                </a:lnTo>
                <a:lnTo>
                  <a:pt x="495300" y="31749"/>
                </a:lnTo>
                <a:close/>
              </a:path>
              <a:path w="1905000" h="76200">
                <a:moveTo>
                  <a:pt x="584200" y="31749"/>
                </a:moveTo>
                <a:lnTo>
                  <a:pt x="533400" y="31749"/>
                </a:lnTo>
                <a:lnTo>
                  <a:pt x="533400" y="44449"/>
                </a:lnTo>
                <a:lnTo>
                  <a:pt x="584200" y="44449"/>
                </a:lnTo>
                <a:lnTo>
                  <a:pt x="584200" y="31749"/>
                </a:lnTo>
                <a:close/>
              </a:path>
              <a:path w="1905000" h="76200">
                <a:moveTo>
                  <a:pt x="673100" y="31749"/>
                </a:moveTo>
                <a:lnTo>
                  <a:pt x="622300" y="31749"/>
                </a:lnTo>
                <a:lnTo>
                  <a:pt x="622300" y="44449"/>
                </a:lnTo>
                <a:lnTo>
                  <a:pt x="673100" y="44449"/>
                </a:lnTo>
                <a:lnTo>
                  <a:pt x="673100" y="31749"/>
                </a:lnTo>
                <a:close/>
              </a:path>
              <a:path w="1905000" h="76200">
                <a:moveTo>
                  <a:pt x="762000" y="31749"/>
                </a:moveTo>
                <a:lnTo>
                  <a:pt x="711200" y="31749"/>
                </a:lnTo>
                <a:lnTo>
                  <a:pt x="711200" y="44449"/>
                </a:lnTo>
                <a:lnTo>
                  <a:pt x="762000" y="44449"/>
                </a:lnTo>
                <a:lnTo>
                  <a:pt x="762000" y="31749"/>
                </a:lnTo>
                <a:close/>
              </a:path>
              <a:path w="1905000" h="76200">
                <a:moveTo>
                  <a:pt x="850900" y="31749"/>
                </a:moveTo>
                <a:lnTo>
                  <a:pt x="800100" y="31749"/>
                </a:lnTo>
                <a:lnTo>
                  <a:pt x="800100" y="44449"/>
                </a:lnTo>
                <a:lnTo>
                  <a:pt x="850900" y="44449"/>
                </a:lnTo>
                <a:lnTo>
                  <a:pt x="850900" y="31749"/>
                </a:lnTo>
                <a:close/>
              </a:path>
              <a:path w="1905000" h="76200">
                <a:moveTo>
                  <a:pt x="939800" y="31749"/>
                </a:moveTo>
                <a:lnTo>
                  <a:pt x="889000" y="31749"/>
                </a:lnTo>
                <a:lnTo>
                  <a:pt x="889000" y="44449"/>
                </a:lnTo>
                <a:lnTo>
                  <a:pt x="939800" y="44449"/>
                </a:lnTo>
                <a:lnTo>
                  <a:pt x="939800" y="31749"/>
                </a:lnTo>
                <a:close/>
              </a:path>
              <a:path w="1905000" h="76200">
                <a:moveTo>
                  <a:pt x="1028700" y="31749"/>
                </a:moveTo>
                <a:lnTo>
                  <a:pt x="977900" y="31749"/>
                </a:lnTo>
                <a:lnTo>
                  <a:pt x="977900" y="44449"/>
                </a:lnTo>
                <a:lnTo>
                  <a:pt x="1028700" y="44449"/>
                </a:lnTo>
                <a:lnTo>
                  <a:pt x="1028700" y="31749"/>
                </a:lnTo>
                <a:close/>
              </a:path>
              <a:path w="1905000" h="76200">
                <a:moveTo>
                  <a:pt x="1117600" y="31749"/>
                </a:moveTo>
                <a:lnTo>
                  <a:pt x="1066800" y="31749"/>
                </a:lnTo>
                <a:lnTo>
                  <a:pt x="1066800" y="44449"/>
                </a:lnTo>
                <a:lnTo>
                  <a:pt x="1117600" y="44449"/>
                </a:lnTo>
                <a:lnTo>
                  <a:pt x="1117600" y="31749"/>
                </a:lnTo>
                <a:close/>
              </a:path>
              <a:path w="1905000" h="76200">
                <a:moveTo>
                  <a:pt x="1206500" y="31749"/>
                </a:moveTo>
                <a:lnTo>
                  <a:pt x="1155700" y="31749"/>
                </a:lnTo>
                <a:lnTo>
                  <a:pt x="1155700" y="44449"/>
                </a:lnTo>
                <a:lnTo>
                  <a:pt x="1206500" y="44449"/>
                </a:lnTo>
                <a:lnTo>
                  <a:pt x="1206500" y="31749"/>
                </a:lnTo>
                <a:close/>
              </a:path>
              <a:path w="1905000" h="76200">
                <a:moveTo>
                  <a:pt x="1295400" y="31749"/>
                </a:moveTo>
                <a:lnTo>
                  <a:pt x="1244600" y="31749"/>
                </a:lnTo>
                <a:lnTo>
                  <a:pt x="1244600" y="44449"/>
                </a:lnTo>
                <a:lnTo>
                  <a:pt x="1295400" y="44449"/>
                </a:lnTo>
                <a:lnTo>
                  <a:pt x="1295400" y="31749"/>
                </a:lnTo>
                <a:close/>
              </a:path>
              <a:path w="1905000" h="76200">
                <a:moveTo>
                  <a:pt x="1384300" y="31749"/>
                </a:moveTo>
                <a:lnTo>
                  <a:pt x="1333500" y="31749"/>
                </a:lnTo>
                <a:lnTo>
                  <a:pt x="1333500" y="44449"/>
                </a:lnTo>
                <a:lnTo>
                  <a:pt x="1384300" y="44449"/>
                </a:lnTo>
                <a:lnTo>
                  <a:pt x="1384300" y="31749"/>
                </a:lnTo>
                <a:close/>
              </a:path>
              <a:path w="1905000" h="76200">
                <a:moveTo>
                  <a:pt x="1473200" y="31749"/>
                </a:moveTo>
                <a:lnTo>
                  <a:pt x="1422400" y="31749"/>
                </a:lnTo>
                <a:lnTo>
                  <a:pt x="1422400" y="44449"/>
                </a:lnTo>
                <a:lnTo>
                  <a:pt x="1473200" y="44449"/>
                </a:lnTo>
                <a:lnTo>
                  <a:pt x="1473200" y="31749"/>
                </a:lnTo>
                <a:close/>
              </a:path>
              <a:path w="1905000" h="76200">
                <a:moveTo>
                  <a:pt x="1562100" y="31749"/>
                </a:moveTo>
                <a:lnTo>
                  <a:pt x="1511300" y="31749"/>
                </a:lnTo>
                <a:lnTo>
                  <a:pt x="1511300" y="44449"/>
                </a:lnTo>
                <a:lnTo>
                  <a:pt x="1562100" y="44449"/>
                </a:lnTo>
                <a:lnTo>
                  <a:pt x="1562100" y="31749"/>
                </a:lnTo>
                <a:close/>
              </a:path>
              <a:path w="1905000" h="76200">
                <a:moveTo>
                  <a:pt x="1651000" y="31749"/>
                </a:moveTo>
                <a:lnTo>
                  <a:pt x="1600200" y="31749"/>
                </a:lnTo>
                <a:lnTo>
                  <a:pt x="1600200" y="44449"/>
                </a:lnTo>
                <a:lnTo>
                  <a:pt x="1651000" y="44449"/>
                </a:lnTo>
                <a:lnTo>
                  <a:pt x="1651000" y="31749"/>
                </a:lnTo>
                <a:close/>
              </a:path>
              <a:path w="1905000" h="76200">
                <a:moveTo>
                  <a:pt x="1739900" y="31749"/>
                </a:moveTo>
                <a:lnTo>
                  <a:pt x="1689100" y="31749"/>
                </a:lnTo>
                <a:lnTo>
                  <a:pt x="1689100" y="44449"/>
                </a:lnTo>
                <a:lnTo>
                  <a:pt x="1739900" y="44449"/>
                </a:lnTo>
                <a:lnTo>
                  <a:pt x="1739900" y="31749"/>
                </a:lnTo>
                <a:close/>
              </a:path>
              <a:path w="1905000" h="76200">
                <a:moveTo>
                  <a:pt x="1828800" y="0"/>
                </a:moveTo>
                <a:lnTo>
                  <a:pt x="1828800" y="76199"/>
                </a:lnTo>
                <a:lnTo>
                  <a:pt x="1905000" y="38099"/>
                </a:lnTo>
                <a:lnTo>
                  <a:pt x="1828800" y="0"/>
                </a:lnTo>
                <a:close/>
              </a:path>
              <a:path w="1905000" h="76200">
                <a:moveTo>
                  <a:pt x="1828800" y="31749"/>
                </a:moveTo>
                <a:lnTo>
                  <a:pt x="1778000" y="31749"/>
                </a:lnTo>
                <a:lnTo>
                  <a:pt x="1778000" y="44449"/>
                </a:lnTo>
                <a:lnTo>
                  <a:pt x="1828800" y="44449"/>
                </a:lnTo>
                <a:lnTo>
                  <a:pt x="1828800" y="317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7082" y="729741"/>
            <a:ext cx="74834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90" dirty="0"/>
              <a:t>Example: </a:t>
            </a:r>
            <a:r>
              <a:rPr sz="3600" spc="-85" dirty="0"/>
              <a:t>Library </a:t>
            </a:r>
            <a:r>
              <a:rPr sz="3600" spc="-90" dirty="0"/>
              <a:t>management</a:t>
            </a:r>
            <a:r>
              <a:rPr sz="3600" spc="-555" dirty="0"/>
              <a:t> </a:t>
            </a:r>
            <a:r>
              <a:rPr sz="3600" spc="-85" dirty="0"/>
              <a:t>System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535940" y="1439117"/>
            <a:ext cx="7249159" cy="1489710"/>
          </a:xfrm>
          <a:prstGeom prst="rect">
            <a:avLst/>
          </a:prstGeom>
        </p:spPr>
        <p:txBody>
          <a:bodyPr vert="horz" wrap="square" lIns="0" tIns="196215" rIns="0" bIns="0" rtlCol="0">
            <a:spAutoFit/>
          </a:bodyPr>
          <a:lstStyle/>
          <a:p>
            <a:pPr marL="195580" indent="-182880">
              <a:lnSpc>
                <a:spcPct val="100000"/>
              </a:lnSpc>
              <a:spcBef>
                <a:spcPts val="1545"/>
              </a:spcBef>
              <a:buClr>
                <a:srgbClr val="4F81BC"/>
              </a:buClr>
              <a:buSzPct val="85416"/>
              <a:buChar char="•"/>
              <a:tabLst>
                <a:tab pos="195580" algn="l"/>
              </a:tabLst>
            </a:pPr>
            <a:r>
              <a:rPr sz="2400" dirty="0">
                <a:latin typeface="Times New Roman"/>
                <a:cs typeface="Times New Roman"/>
              </a:rPr>
              <a:t>A generalized description of how a system will be</a:t>
            </a:r>
            <a:r>
              <a:rPr sz="2400" spc="-2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used.</a:t>
            </a:r>
            <a:endParaRPr sz="2400">
              <a:latin typeface="Times New Roman"/>
              <a:cs typeface="Times New Roman"/>
            </a:endParaRPr>
          </a:p>
          <a:p>
            <a:pPr marL="194945" marR="5080" indent="-182880">
              <a:lnSpc>
                <a:spcPct val="100000"/>
              </a:lnSpc>
              <a:spcBef>
                <a:spcPts val="1445"/>
              </a:spcBef>
              <a:buClr>
                <a:srgbClr val="4F81BC"/>
              </a:buClr>
              <a:buSzPct val="85416"/>
              <a:buFont typeface="Times New Roman"/>
              <a:buChar char="•"/>
              <a:tabLst>
                <a:tab pos="271145" algn="l"/>
                <a:tab pos="271780" algn="l"/>
              </a:tabLst>
            </a:pPr>
            <a:r>
              <a:rPr dirty="0"/>
              <a:t>	</a:t>
            </a:r>
            <a:r>
              <a:rPr sz="2400" dirty="0">
                <a:latin typeface="Times New Roman"/>
                <a:cs typeface="Times New Roman"/>
              </a:rPr>
              <a:t>Provides an overview of the intended functionality of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  system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698850" y="2965197"/>
            <a:ext cx="5910829" cy="34615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62480" y="697737"/>
            <a:ext cx="60325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70" dirty="0">
                <a:solidFill>
                  <a:srgbClr val="000000"/>
                </a:solidFill>
                <a:latin typeface="Arial"/>
                <a:cs typeface="Arial"/>
              </a:rPr>
              <a:t>Use </a:t>
            </a:r>
            <a:r>
              <a:rPr b="1" spc="-80" dirty="0">
                <a:solidFill>
                  <a:srgbClr val="000000"/>
                </a:solidFill>
                <a:latin typeface="Arial"/>
                <a:cs typeface="Arial"/>
              </a:rPr>
              <a:t>Case</a:t>
            </a:r>
            <a:r>
              <a:rPr b="1" spc="-39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1" spc="-95" dirty="0">
                <a:solidFill>
                  <a:srgbClr val="000000"/>
                </a:solidFill>
                <a:latin typeface="Arial"/>
                <a:cs typeface="Arial"/>
              </a:rPr>
              <a:t>Diagrams(cont.)</a:t>
            </a:r>
          </a:p>
        </p:txBody>
      </p:sp>
      <p:sp>
        <p:nvSpPr>
          <p:cNvPr id="3" name="object 3"/>
          <p:cNvSpPr/>
          <p:nvPr/>
        </p:nvSpPr>
        <p:spPr>
          <a:xfrm>
            <a:off x="1629155" y="1652016"/>
            <a:ext cx="5885688" cy="46493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3540" y="754162"/>
            <a:ext cx="7964805" cy="3985895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R="636270" algn="r">
              <a:lnSpc>
                <a:spcPct val="100000"/>
              </a:lnSpc>
              <a:spcBef>
                <a:spcPts val="380"/>
              </a:spcBef>
            </a:pPr>
            <a:r>
              <a:rPr sz="1300" b="1" spc="-5" dirty="0">
                <a:latin typeface="Times New Roman"/>
                <a:cs typeface="Times New Roman"/>
              </a:rPr>
              <a:t>Continued…</a:t>
            </a:r>
            <a:endParaRPr sz="1300">
              <a:latin typeface="Times New Roman"/>
              <a:cs typeface="Times New Roman"/>
            </a:endParaRPr>
          </a:p>
          <a:p>
            <a:pPr marL="195580" marR="5080" indent="-182880">
              <a:lnSpc>
                <a:spcPct val="100000"/>
              </a:lnSpc>
              <a:spcBef>
                <a:spcPts val="535"/>
              </a:spcBef>
              <a:buClr>
                <a:srgbClr val="4F81BC"/>
              </a:buClr>
              <a:buSzPct val="85416"/>
              <a:buFont typeface="Times New Roman"/>
              <a:buChar char="•"/>
              <a:tabLst>
                <a:tab pos="195580" algn="l"/>
              </a:tabLst>
            </a:pPr>
            <a:r>
              <a:rPr sz="2400" b="1" dirty="0">
                <a:latin typeface="Times New Roman"/>
                <a:cs typeface="Times New Roman"/>
              </a:rPr>
              <a:t>Pay Bill </a:t>
            </a:r>
            <a:r>
              <a:rPr sz="2400" spc="-5" dirty="0">
                <a:latin typeface="Times New Roman"/>
                <a:cs typeface="Times New Roman"/>
              </a:rPr>
              <a:t>is </a:t>
            </a:r>
            <a:r>
              <a:rPr sz="2400" dirty="0">
                <a:latin typeface="Times New Roman"/>
                <a:cs typeface="Times New Roman"/>
              </a:rPr>
              <a:t>a parent </a:t>
            </a:r>
            <a:r>
              <a:rPr sz="2400" spc="-5" dirty="0">
                <a:latin typeface="Times New Roman"/>
                <a:cs typeface="Times New Roman"/>
              </a:rPr>
              <a:t>use </a:t>
            </a:r>
            <a:r>
              <a:rPr sz="2400" dirty="0">
                <a:latin typeface="Times New Roman"/>
                <a:cs typeface="Times New Roman"/>
              </a:rPr>
              <a:t>case and </a:t>
            </a:r>
            <a:r>
              <a:rPr sz="2400" b="1" dirty="0">
                <a:latin typeface="Times New Roman"/>
                <a:cs typeface="Times New Roman"/>
              </a:rPr>
              <a:t>Bill </a:t>
            </a:r>
            <a:r>
              <a:rPr sz="2400" b="1" spc="-5" dirty="0">
                <a:latin typeface="Times New Roman"/>
                <a:cs typeface="Times New Roman"/>
              </a:rPr>
              <a:t>Insurance </a:t>
            </a:r>
            <a:r>
              <a:rPr sz="2400" spc="-5" dirty="0">
                <a:latin typeface="Times New Roman"/>
                <a:cs typeface="Times New Roman"/>
              </a:rPr>
              <a:t>is </a:t>
            </a:r>
            <a:r>
              <a:rPr sz="2400" dirty="0">
                <a:latin typeface="Times New Roman"/>
                <a:cs typeface="Times New Roman"/>
              </a:rPr>
              <a:t>the child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use  </a:t>
            </a:r>
            <a:r>
              <a:rPr sz="2400" dirty="0">
                <a:latin typeface="Times New Roman"/>
                <a:cs typeface="Times New Roman"/>
              </a:rPr>
              <a:t>case.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(generalization)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4F81BC"/>
              </a:buClr>
              <a:buFont typeface="Times New Roman"/>
              <a:buChar char="•"/>
            </a:pPr>
            <a:endParaRPr sz="3500">
              <a:latin typeface="Times New Roman"/>
              <a:cs typeface="Times New Roman"/>
            </a:endParaRPr>
          </a:p>
          <a:p>
            <a:pPr marL="195580" indent="-182880">
              <a:lnSpc>
                <a:spcPct val="100000"/>
              </a:lnSpc>
              <a:buClr>
                <a:srgbClr val="4F81BC"/>
              </a:buClr>
              <a:buSzPct val="85416"/>
              <a:buChar char="•"/>
              <a:tabLst>
                <a:tab pos="195580" algn="l"/>
              </a:tabLst>
            </a:pPr>
            <a:r>
              <a:rPr sz="2400" dirty="0">
                <a:latin typeface="Times New Roman"/>
                <a:cs typeface="Times New Roman"/>
              </a:rPr>
              <a:t>Both </a:t>
            </a:r>
            <a:r>
              <a:rPr sz="2400" b="1" dirty="0">
                <a:latin typeface="Times New Roman"/>
                <a:cs typeface="Times New Roman"/>
              </a:rPr>
              <a:t>Make </a:t>
            </a:r>
            <a:r>
              <a:rPr sz="2400" b="1" spc="-5" dirty="0">
                <a:latin typeface="Times New Roman"/>
                <a:cs typeface="Times New Roman"/>
              </a:rPr>
              <a:t>Appointment </a:t>
            </a:r>
            <a:r>
              <a:rPr sz="2400" dirty="0">
                <a:latin typeface="Times New Roman"/>
                <a:cs typeface="Times New Roman"/>
              </a:rPr>
              <a:t>and </a:t>
            </a:r>
            <a:r>
              <a:rPr sz="2400" b="1" spc="-5" dirty="0">
                <a:latin typeface="Times New Roman"/>
                <a:cs typeface="Times New Roman"/>
              </a:rPr>
              <a:t>Request </a:t>
            </a:r>
            <a:r>
              <a:rPr sz="2400" b="1" dirty="0">
                <a:latin typeface="Times New Roman"/>
                <a:cs typeface="Times New Roman"/>
              </a:rPr>
              <a:t>Medication</a:t>
            </a:r>
            <a:r>
              <a:rPr sz="2400" b="1" spc="-1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include</a:t>
            </a:r>
            <a:endParaRPr sz="2400">
              <a:latin typeface="Times New Roman"/>
              <a:cs typeface="Times New Roman"/>
            </a:endParaRPr>
          </a:p>
          <a:p>
            <a:pPr marL="195580">
              <a:lnSpc>
                <a:spcPct val="100000"/>
              </a:lnSpc>
            </a:pPr>
            <a:r>
              <a:rPr sz="2400" b="1" spc="-5" dirty="0">
                <a:latin typeface="Times New Roman"/>
                <a:cs typeface="Times New Roman"/>
              </a:rPr>
              <a:t>Check </a:t>
            </a:r>
            <a:r>
              <a:rPr sz="2400" b="1" dirty="0">
                <a:latin typeface="Times New Roman"/>
                <a:cs typeface="Times New Roman"/>
              </a:rPr>
              <a:t>Patient </a:t>
            </a:r>
            <a:r>
              <a:rPr sz="2400" b="1" spc="-5" dirty="0">
                <a:latin typeface="Times New Roman"/>
                <a:cs typeface="Times New Roman"/>
              </a:rPr>
              <a:t>Record </a:t>
            </a:r>
            <a:r>
              <a:rPr sz="2400" spc="-5" dirty="0">
                <a:latin typeface="Times New Roman"/>
                <a:cs typeface="Times New Roman"/>
              </a:rPr>
              <a:t>as 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subtask.(include)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500">
              <a:latin typeface="Times New Roman"/>
              <a:cs typeface="Times New Roman"/>
            </a:endParaRPr>
          </a:p>
          <a:p>
            <a:pPr marL="195580" indent="-182880">
              <a:lnSpc>
                <a:spcPct val="100000"/>
              </a:lnSpc>
              <a:buClr>
                <a:srgbClr val="4F81BC"/>
              </a:buClr>
              <a:buSzPct val="85416"/>
              <a:buChar char="•"/>
              <a:tabLst>
                <a:tab pos="195580" algn="l"/>
              </a:tabLst>
            </a:pPr>
            <a:r>
              <a:rPr sz="2400" dirty="0">
                <a:latin typeface="Times New Roman"/>
                <a:cs typeface="Times New Roman"/>
              </a:rPr>
              <a:t>The </a:t>
            </a:r>
            <a:r>
              <a:rPr sz="2400" b="1" dirty="0">
                <a:latin typeface="Times New Roman"/>
                <a:cs typeface="Times New Roman"/>
              </a:rPr>
              <a:t>extension </a:t>
            </a:r>
            <a:r>
              <a:rPr sz="2400" b="1" spc="-5" dirty="0">
                <a:latin typeface="Times New Roman"/>
                <a:cs typeface="Times New Roman"/>
              </a:rPr>
              <a:t>point </a:t>
            </a:r>
            <a:r>
              <a:rPr sz="2400" spc="-5" dirty="0">
                <a:latin typeface="Times New Roman"/>
                <a:cs typeface="Times New Roman"/>
              </a:rPr>
              <a:t>is </a:t>
            </a:r>
            <a:r>
              <a:rPr sz="2400" dirty="0">
                <a:latin typeface="Times New Roman"/>
                <a:cs typeface="Times New Roman"/>
              </a:rPr>
              <a:t>written inside the base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case</a:t>
            </a:r>
            <a:endParaRPr sz="2400">
              <a:latin typeface="Times New Roman"/>
              <a:cs typeface="Times New Roman"/>
            </a:endParaRPr>
          </a:p>
          <a:p>
            <a:pPr marL="195580" marR="58419" indent="-182880">
              <a:lnSpc>
                <a:spcPct val="100000"/>
              </a:lnSpc>
              <a:spcBef>
                <a:spcPts val="575"/>
              </a:spcBef>
              <a:buClr>
                <a:srgbClr val="4F81BC"/>
              </a:buClr>
              <a:buSzPct val="85416"/>
              <a:buFont typeface="Arial"/>
              <a:buChar char="•"/>
              <a:tabLst>
                <a:tab pos="195580" algn="l"/>
              </a:tabLst>
            </a:pPr>
            <a:r>
              <a:rPr sz="2400" b="1" dirty="0">
                <a:latin typeface="Times New Roman"/>
                <a:cs typeface="Times New Roman"/>
              </a:rPr>
              <a:t>Pay bill</a:t>
            </a:r>
            <a:r>
              <a:rPr sz="2400" dirty="0">
                <a:latin typeface="Times New Roman"/>
                <a:cs typeface="Times New Roman"/>
              </a:rPr>
              <a:t>; the extending class </a:t>
            </a:r>
            <a:r>
              <a:rPr sz="2400" b="1" dirty="0">
                <a:latin typeface="Times New Roman"/>
                <a:cs typeface="Times New Roman"/>
              </a:rPr>
              <a:t>Defer </a:t>
            </a:r>
            <a:r>
              <a:rPr sz="2400" b="1" spc="-5" dirty="0">
                <a:latin typeface="Times New Roman"/>
                <a:cs typeface="Times New Roman"/>
              </a:rPr>
              <a:t>payment </a:t>
            </a:r>
            <a:r>
              <a:rPr sz="2400" dirty="0">
                <a:latin typeface="Times New Roman"/>
                <a:cs typeface="Times New Roman"/>
              </a:rPr>
              <a:t>adds the</a:t>
            </a:r>
            <a:r>
              <a:rPr sz="2400" spc="-1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behavior  of this extension point.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(extend)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1558" y="533401"/>
            <a:ext cx="5040883" cy="533400"/>
          </a:xfrm>
        </p:spPr>
        <p:txBody>
          <a:bodyPr/>
          <a:lstStyle/>
          <a:p>
            <a:r>
              <a:rPr lang="en-US" dirty="0" smtClean="0"/>
              <a:t> Use case Description </a:t>
            </a:r>
            <a:endParaRPr lang="en-US" dirty="0"/>
          </a:p>
        </p:txBody>
      </p:sp>
      <p:sp>
        <p:nvSpPr>
          <p:cNvPr id="3" name="object 3"/>
          <p:cNvSpPr txBox="1"/>
          <p:nvPr/>
        </p:nvSpPr>
        <p:spPr>
          <a:xfrm>
            <a:off x="914400" y="1066800"/>
            <a:ext cx="7840979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75" dirty="0">
                <a:latin typeface="Lohit Telugu"/>
                <a:cs typeface="Lohit Telugu"/>
              </a:rPr>
              <a:t>:</a:t>
            </a:r>
            <a:r>
              <a:rPr sz="2400" spc="-175" dirty="0">
                <a:latin typeface="Arial"/>
                <a:cs typeface="Arial"/>
              </a:rPr>
              <a:t>Each </a:t>
            </a:r>
            <a:r>
              <a:rPr sz="2400" spc="-170" dirty="0">
                <a:latin typeface="Arial"/>
                <a:cs typeface="Arial"/>
              </a:rPr>
              <a:t>use </a:t>
            </a:r>
            <a:r>
              <a:rPr sz="2400" spc="-195" dirty="0">
                <a:latin typeface="Arial"/>
                <a:cs typeface="Arial"/>
              </a:rPr>
              <a:t>case </a:t>
            </a:r>
            <a:r>
              <a:rPr sz="2400" spc="-130" dirty="0">
                <a:latin typeface="Arial"/>
                <a:cs typeface="Arial"/>
              </a:rPr>
              <a:t>may </a:t>
            </a:r>
            <a:r>
              <a:rPr sz="2400" spc="-75" dirty="0">
                <a:latin typeface="Arial"/>
                <a:cs typeface="Arial"/>
              </a:rPr>
              <a:t>include </a:t>
            </a:r>
            <a:r>
              <a:rPr sz="2400" spc="-50" dirty="0">
                <a:latin typeface="Arial"/>
                <a:cs typeface="Arial"/>
              </a:rPr>
              <a:t>all </a:t>
            </a:r>
            <a:r>
              <a:rPr sz="2400" spc="-25" dirty="0">
                <a:latin typeface="Arial"/>
                <a:cs typeface="Arial"/>
              </a:rPr>
              <a:t>or part </a:t>
            </a:r>
            <a:r>
              <a:rPr sz="2400" spc="-10" dirty="0">
                <a:latin typeface="Arial"/>
                <a:cs typeface="Arial"/>
              </a:rPr>
              <a:t>of </a:t>
            </a:r>
            <a:r>
              <a:rPr sz="2400" spc="-35" dirty="0">
                <a:latin typeface="Arial"/>
                <a:cs typeface="Arial"/>
              </a:rPr>
              <a:t>the</a:t>
            </a:r>
            <a:r>
              <a:rPr sz="2400" spc="-400" dirty="0">
                <a:latin typeface="Arial"/>
                <a:cs typeface="Arial"/>
              </a:rPr>
              <a:t> </a:t>
            </a:r>
            <a:r>
              <a:rPr sz="2400" spc="-45" dirty="0">
                <a:latin typeface="Arial"/>
                <a:cs typeface="Arial"/>
              </a:rPr>
              <a:t>following</a:t>
            </a:r>
            <a:endParaRPr sz="2400" dirty="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457200" y="1600198"/>
          <a:ext cx="7848600" cy="502920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2527"/>
                <a:gridCol w="3203270"/>
                <a:gridCol w="4382803"/>
              </a:tblGrid>
              <a:tr h="378653">
                <a:tc>
                  <a:txBody>
                    <a:bodyPr/>
                    <a:lstStyle/>
                    <a:p>
                      <a:pPr marL="31750">
                        <a:lnSpc>
                          <a:spcPts val="2010"/>
                        </a:lnSpc>
                      </a:pPr>
                      <a:r>
                        <a:rPr sz="1800" dirty="0">
                          <a:solidFill>
                            <a:srgbClr val="1E487C"/>
                          </a:solidFill>
                          <a:latin typeface="UnDotum"/>
                          <a:cs typeface="UnDotum"/>
                        </a:rPr>
                        <a:t></a:t>
                      </a:r>
                      <a:endParaRPr sz="1800" dirty="0">
                        <a:latin typeface="UnDotum"/>
                        <a:cs typeface="UnDotum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800" spc="-45" dirty="0">
                          <a:latin typeface="Arial"/>
                          <a:cs typeface="Arial"/>
                        </a:rPr>
                        <a:t>Title </a:t>
                      </a:r>
                      <a:r>
                        <a:rPr sz="1800" spc="-15" dirty="0">
                          <a:latin typeface="Arial"/>
                          <a:cs typeface="Arial"/>
                        </a:rPr>
                        <a:t>or </a:t>
                      </a:r>
                      <a:r>
                        <a:rPr sz="1800" spc="-100" dirty="0">
                          <a:latin typeface="Arial"/>
                          <a:cs typeface="Arial"/>
                        </a:rPr>
                        <a:t>Reference</a:t>
                      </a:r>
                      <a:r>
                        <a:rPr sz="1800" spc="-25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14" dirty="0">
                          <a:latin typeface="Arial"/>
                          <a:cs typeface="Arial"/>
                        </a:rPr>
                        <a:t>Name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L="237490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800" spc="-50" dirty="0">
                          <a:latin typeface="Arial"/>
                          <a:cs typeface="Arial"/>
                        </a:rPr>
                        <a:t>- </a:t>
                      </a:r>
                      <a:r>
                        <a:rPr sz="1800" spc="-60" dirty="0">
                          <a:latin typeface="Arial"/>
                          <a:cs typeface="Arial"/>
                        </a:rPr>
                        <a:t>meaningful </a:t>
                      </a:r>
                      <a:r>
                        <a:rPr sz="1800" spc="-95" dirty="0">
                          <a:latin typeface="Arial"/>
                          <a:cs typeface="Arial"/>
                        </a:rPr>
                        <a:t>name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800" spc="-25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800" spc="-2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245" dirty="0">
                          <a:latin typeface="Arial"/>
                          <a:cs typeface="Arial"/>
                        </a:rPr>
                        <a:t>UC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810" marB="0"/>
                </a:tc>
              </a:tr>
              <a:tr h="388354">
                <a:tc>
                  <a:txBody>
                    <a:bodyPr/>
                    <a:lstStyle/>
                    <a:p>
                      <a:pPr marL="31750">
                        <a:lnSpc>
                          <a:spcPts val="2060"/>
                        </a:lnSpc>
                      </a:pPr>
                      <a:r>
                        <a:rPr sz="1800" dirty="0">
                          <a:solidFill>
                            <a:srgbClr val="1E487C"/>
                          </a:solidFill>
                          <a:latin typeface="UnDotum"/>
                          <a:cs typeface="UnDotum"/>
                        </a:rPr>
                        <a:t></a:t>
                      </a:r>
                      <a:endParaRPr sz="1800">
                        <a:latin typeface="UnDotum"/>
                        <a:cs typeface="UnDotum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800" spc="-35" dirty="0">
                          <a:latin typeface="Arial"/>
                          <a:cs typeface="Arial"/>
                        </a:rPr>
                        <a:t>Author/Date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1430" marB="0"/>
                </a:tc>
                <a:tc>
                  <a:txBody>
                    <a:bodyPr/>
                    <a:lstStyle/>
                    <a:p>
                      <a:pPr marL="237490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800" spc="-50" dirty="0">
                          <a:latin typeface="Arial"/>
                          <a:cs typeface="Arial"/>
                        </a:rPr>
                        <a:t>- </a:t>
                      </a:r>
                      <a:r>
                        <a:rPr sz="1800" spc="-25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800" spc="-35" dirty="0">
                          <a:latin typeface="Arial"/>
                          <a:cs typeface="Arial"/>
                        </a:rPr>
                        <a:t>author </a:t>
                      </a:r>
                      <a:r>
                        <a:rPr sz="1800" spc="-85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800" spc="-50" dirty="0">
                          <a:latin typeface="Arial"/>
                          <a:cs typeface="Arial"/>
                        </a:rPr>
                        <a:t>creation</a:t>
                      </a:r>
                      <a:r>
                        <a:rPr sz="1800" spc="-2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0" dirty="0">
                          <a:latin typeface="Arial"/>
                          <a:cs typeface="Arial"/>
                        </a:rPr>
                        <a:t>date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1430" marB="0"/>
                </a:tc>
              </a:tr>
              <a:tr h="388355">
                <a:tc>
                  <a:txBody>
                    <a:bodyPr/>
                    <a:lstStyle/>
                    <a:p>
                      <a:pPr marL="31750">
                        <a:lnSpc>
                          <a:spcPts val="2060"/>
                        </a:lnSpc>
                      </a:pPr>
                      <a:r>
                        <a:rPr sz="1800" dirty="0">
                          <a:solidFill>
                            <a:srgbClr val="1E487C"/>
                          </a:solidFill>
                          <a:latin typeface="UnDotum"/>
                          <a:cs typeface="UnDotum"/>
                        </a:rPr>
                        <a:t></a:t>
                      </a:r>
                      <a:endParaRPr sz="1800">
                        <a:latin typeface="UnDotum"/>
                        <a:cs typeface="UnDotum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800" spc="-30" dirty="0">
                          <a:latin typeface="Arial"/>
                          <a:cs typeface="Arial"/>
                        </a:rPr>
                        <a:t>Modification/Date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11430" marB="0"/>
                </a:tc>
                <a:tc>
                  <a:txBody>
                    <a:bodyPr/>
                    <a:lstStyle/>
                    <a:p>
                      <a:pPr marL="237490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800" spc="-50" dirty="0">
                          <a:latin typeface="Arial"/>
                          <a:cs typeface="Arial"/>
                        </a:rPr>
                        <a:t>- </a:t>
                      </a:r>
                      <a:r>
                        <a:rPr sz="1800" spc="-60" dirty="0">
                          <a:latin typeface="Arial"/>
                          <a:cs typeface="Arial"/>
                        </a:rPr>
                        <a:t>last </a:t>
                      </a:r>
                      <a:r>
                        <a:rPr sz="1800" spc="-40" dirty="0">
                          <a:latin typeface="Arial"/>
                          <a:cs typeface="Arial"/>
                        </a:rPr>
                        <a:t>modification </a:t>
                      </a:r>
                      <a:r>
                        <a:rPr sz="1800" spc="-85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800" spc="-35" dirty="0">
                          <a:latin typeface="Arial"/>
                          <a:cs typeface="Arial"/>
                        </a:rPr>
                        <a:t>its</a:t>
                      </a:r>
                      <a:r>
                        <a:rPr sz="1800" spc="-229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5" dirty="0">
                          <a:latin typeface="Arial"/>
                          <a:cs typeface="Arial"/>
                        </a:rPr>
                        <a:t>date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1430" marB="0"/>
                </a:tc>
              </a:tr>
              <a:tr h="388354">
                <a:tc>
                  <a:txBody>
                    <a:bodyPr/>
                    <a:lstStyle/>
                    <a:p>
                      <a:pPr marL="31750">
                        <a:lnSpc>
                          <a:spcPts val="2060"/>
                        </a:lnSpc>
                      </a:pPr>
                      <a:r>
                        <a:rPr sz="1800" dirty="0">
                          <a:solidFill>
                            <a:srgbClr val="1E487C"/>
                          </a:solidFill>
                          <a:latin typeface="UnDotum"/>
                          <a:cs typeface="UnDotum"/>
                        </a:rPr>
                        <a:t></a:t>
                      </a:r>
                      <a:endParaRPr sz="1800">
                        <a:latin typeface="UnDotum"/>
                        <a:cs typeface="UnDotum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800" spc="-105" dirty="0">
                          <a:latin typeface="Arial"/>
                          <a:cs typeface="Arial"/>
                        </a:rPr>
                        <a:t>Purpose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1430" marB="0"/>
                </a:tc>
                <a:tc>
                  <a:txBody>
                    <a:bodyPr/>
                    <a:lstStyle/>
                    <a:p>
                      <a:pPr marL="237490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800" spc="-50" dirty="0">
                          <a:latin typeface="Arial"/>
                          <a:cs typeface="Arial"/>
                        </a:rPr>
                        <a:t>- </a:t>
                      </a:r>
                      <a:r>
                        <a:rPr sz="1800" spc="-85" dirty="0">
                          <a:latin typeface="Arial"/>
                          <a:cs typeface="Arial"/>
                        </a:rPr>
                        <a:t>specifies </a:t>
                      </a:r>
                      <a:r>
                        <a:rPr sz="1800" spc="-25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800" spc="-85" dirty="0">
                          <a:latin typeface="Arial"/>
                          <a:cs typeface="Arial"/>
                        </a:rPr>
                        <a:t>goal </a:t>
                      </a:r>
                      <a:r>
                        <a:rPr sz="1800" spc="20" dirty="0">
                          <a:latin typeface="Arial"/>
                          <a:cs typeface="Arial"/>
                        </a:rPr>
                        <a:t>to </a:t>
                      </a:r>
                      <a:r>
                        <a:rPr sz="1800" spc="-85" dirty="0">
                          <a:latin typeface="Arial"/>
                          <a:cs typeface="Arial"/>
                        </a:rPr>
                        <a:t>be</a:t>
                      </a:r>
                      <a:r>
                        <a:rPr sz="1800" spc="-3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90" dirty="0">
                          <a:latin typeface="Arial"/>
                          <a:cs typeface="Arial"/>
                        </a:rPr>
                        <a:t>achieved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1430" marB="0"/>
                </a:tc>
              </a:tr>
              <a:tr h="388355">
                <a:tc>
                  <a:txBody>
                    <a:bodyPr/>
                    <a:lstStyle/>
                    <a:p>
                      <a:pPr marL="31750">
                        <a:lnSpc>
                          <a:spcPts val="2060"/>
                        </a:lnSpc>
                      </a:pPr>
                      <a:r>
                        <a:rPr sz="1800" dirty="0">
                          <a:solidFill>
                            <a:srgbClr val="1E487C"/>
                          </a:solidFill>
                          <a:latin typeface="UnDotum"/>
                          <a:cs typeface="UnDotum"/>
                        </a:rPr>
                        <a:t></a:t>
                      </a:r>
                      <a:endParaRPr sz="1800">
                        <a:latin typeface="UnDotum"/>
                        <a:cs typeface="UnDotum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800" spc="-75" dirty="0">
                          <a:latin typeface="Arial"/>
                          <a:cs typeface="Arial"/>
                        </a:rPr>
                        <a:t>Overview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11430" marB="0"/>
                </a:tc>
                <a:tc>
                  <a:txBody>
                    <a:bodyPr/>
                    <a:lstStyle/>
                    <a:p>
                      <a:pPr marL="237490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800" spc="-50" dirty="0">
                          <a:latin typeface="Arial"/>
                          <a:cs typeface="Arial"/>
                        </a:rPr>
                        <a:t>- </a:t>
                      </a:r>
                      <a:r>
                        <a:rPr sz="1800" spc="-40" dirty="0">
                          <a:latin typeface="Arial"/>
                          <a:cs typeface="Arial"/>
                        </a:rPr>
                        <a:t>short </a:t>
                      </a:r>
                      <a:r>
                        <a:rPr sz="1800" spc="-50" dirty="0">
                          <a:latin typeface="Arial"/>
                          <a:cs typeface="Arial"/>
                        </a:rPr>
                        <a:t>description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800" spc="-25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800" spc="-3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20" dirty="0">
                          <a:latin typeface="Arial"/>
                          <a:cs typeface="Arial"/>
                        </a:rPr>
                        <a:t>processes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1430" marB="0"/>
                </a:tc>
              </a:tr>
              <a:tr h="387541">
                <a:tc>
                  <a:txBody>
                    <a:bodyPr/>
                    <a:lstStyle/>
                    <a:p>
                      <a:pPr marL="31750">
                        <a:lnSpc>
                          <a:spcPts val="2060"/>
                        </a:lnSpc>
                      </a:pPr>
                      <a:r>
                        <a:rPr sz="1800" dirty="0">
                          <a:solidFill>
                            <a:srgbClr val="1E487C"/>
                          </a:solidFill>
                          <a:latin typeface="UnDotum"/>
                          <a:cs typeface="UnDotum"/>
                        </a:rPr>
                        <a:t></a:t>
                      </a:r>
                      <a:endParaRPr sz="1800">
                        <a:latin typeface="UnDotum"/>
                        <a:cs typeface="UnDotum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800" spc="-155" dirty="0">
                          <a:latin typeface="Arial"/>
                          <a:cs typeface="Arial"/>
                        </a:rPr>
                        <a:t>Cross</a:t>
                      </a:r>
                      <a:r>
                        <a:rPr sz="1800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10" dirty="0">
                          <a:latin typeface="Arial"/>
                          <a:cs typeface="Arial"/>
                        </a:rPr>
                        <a:t>References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0160" marB="0"/>
                </a:tc>
                <a:tc>
                  <a:txBody>
                    <a:bodyPr/>
                    <a:lstStyle/>
                    <a:p>
                      <a:pPr marL="23749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800" spc="-50" dirty="0">
                          <a:latin typeface="Arial"/>
                          <a:cs typeface="Arial"/>
                        </a:rPr>
                        <a:t>- requirements</a:t>
                      </a:r>
                      <a:r>
                        <a:rPr sz="1800" spc="-1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75" dirty="0">
                          <a:latin typeface="Arial"/>
                          <a:cs typeface="Arial"/>
                        </a:rPr>
                        <a:t>references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0160" marB="0"/>
                </a:tc>
              </a:tr>
              <a:tr h="388355">
                <a:tc>
                  <a:txBody>
                    <a:bodyPr/>
                    <a:lstStyle/>
                    <a:p>
                      <a:pPr marL="31750">
                        <a:lnSpc>
                          <a:spcPts val="2065"/>
                        </a:lnSpc>
                      </a:pPr>
                      <a:r>
                        <a:rPr sz="1800" dirty="0">
                          <a:solidFill>
                            <a:srgbClr val="1E487C"/>
                          </a:solidFill>
                          <a:latin typeface="UnDotum"/>
                          <a:cs typeface="UnDotum"/>
                        </a:rPr>
                        <a:t></a:t>
                      </a:r>
                      <a:endParaRPr sz="1800">
                        <a:latin typeface="UnDotum"/>
                        <a:cs typeface="UnDotum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800" spc="-75" dirty="0">
                          <a:latin typeface="Arial"/>
                          <a:cs typeface="Arial"/>
                        </a:rPr>
                        <a:t>Actors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10795" marB="0"/>
                </a:tc>
                <a:tc>
                  <a:txBody>
                    <a:bodyPr/>
                    <a:lstStyle/>
                    <a:p>
                      <a:pPr marL="23749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800" spc="-50" dirty="0">
                          <a:latin typeface="Arial"/>
                          <a:cs typeface="Arial"/>
                        </a:rPr>
                        <a:t>- </a:t>
                      </a:r>
                      <a:r>
                        <a:rPr sz="1800" spc="-95" dirty="0">
                          <a:latin typeface="Arial"/>
                          <a:cs typeface="Arial"/>
                        </a:rPr>
                        <a:t>agents</a:t>
                      </a:r>
                      <a:r>
                        <a:rPr sz="1800" spc="-1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40" dirty="0">
                          <a:latin typeface="Arial"/>
                          <a:cs typeface="Arial"/>
                        </a:rPr>
                        <a:t>participating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0795" marB="0"/>
                </a:tc>
              </a:tr>
              <a:tr h="388354">
                <a:tc>
                  <a:txBody>
                    <a:bodyPr/>
                    <a:lstStyle/>
                    <a:p>
                      <a:pPr marL="31750">
                        <a:lnSpc>
                          <a:spcPts val="2065"/>
                        </a:lnSpc>
                      </a:pPr>
                      <a:r>
                        <a:rPr sz="1800" dirty="0">
                          <a:solidFill>
                            <a:srgbClr val="1E487C"/>
                          </a:solidFill>
                          <a:latin typeface="UnDotum"/>
                          <a:cs typeface="UnDotum"/>
                        </a:rPr>
                        <a:t></a:t>
                      </a:r>
                      <a:endParaRPr sz="1800">
                        <a:latin typeface="UnDotum"/>
                        <a:cs typeface="UnDotum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800" spc="-125" dirty="0">
                          <a:latin typeface="Arial"/>
                          <a:cs typeface="Arial"/>
                        </a:rPr>
                        <a:t>Pre</a:t>
                      </a:r>
                      <a:r>
                        <a:rPr sz="1800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75" dirty="0">
                          <a:latin typeface="Arial"/>
                          <a:cs typeface="Arial"/>
                        </a:rPr>
                        <a:t>Conditions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0795" marB="0"/>
                </a:tc>
                <a:tc>
                  <a:txBody>
                    <a:bodyPr/>
                    <a:lstStyle/>
                    <a:p>
                      <a:pPr marL="23749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800" spc="-50" dirty="0">
                          <a:latin typeface="Arial"/>
                          <a:cs typeface="Arial"/>
                        </a:rPr>
                        <a:t>- </a:t>
                      </a:r>
                      <a:r>
                        <a:rPr sz="1800" spc="-55" dirty="0">
                          <a:latin typeface="Arial"/>
                          <a:cs typeface="Arial"/>
                        </a:rPr>
                        <a:t>must </a:t>
                      </a:r>
                      <a:r>
                        <a:rPr sz="1800" spc="-85" dirty="0">
                          <a:latin typeface="Arial"/>
                          <a:cs typeface="Arial"/>
                        </a:rPr>
                        <a:t>be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true </a:t>
                      </a:r>
                      <a:r>
                        <a:rPr sz="1800" spc="20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1800" spc="-3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40" dirty="0">
                          <a:latin typeface="Arial"/>
                          <a:cs typeface="Arial"/>
                        </a:rPr>
                        <a:t>allow </a:t>
                      </a:r>
                      <a:r>
                        <a:rPr sz="1800" spc="-65" dirty="0">
                          <a:latin typeface="Arial"/>
                          <a:cs typeface="Arial"/>
                        </a:rPr>
                        <a:t>execution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0795" marB="0"/>
                </a:tc>
              </a:tr>
              <a:tr h="388354">
                <a:tc>
                  <a:txBody>
                    <a:bodyPr/>
                    <a:lstStyle/>
                    <a:p>
                      <a:pPr marL="31750">
                        <a:lnSpc>
                          <a:spcPts val="2065"/>
                        </a:lnSpc>
                      </a:pPr>
                      <a:r>
                        <a:rPr sz="1800" dirty="0">
                          <a:solidFill>
                            <a:srgbClr val="1E487C"/>
                          </a:solidFill>
                          <a:latin typeface="UnDotum"/>
                          <a:cs typeface="UnDotum"/>
                        </a:rPr>
                        <a:t></a:t>
                      </a:r>
                      <a:endParaRPr sz="1800">
                        <a:latin typeface="UnDotum"/>
                        <a:cs typeface="UnDotum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800" spc="-110" dirty="0">
                          <a:latin typeface="Arial"/>
                          <a:cs typeface="Arial"/>
                        </a:rPr>
                        <a:t>Post</a:t>
                      </a:r>
                      <a:r>
                        <a:rPr sz="18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75" dirty="0">
                          <a:latin typeface="Arial"/>
                          <a:cs typeface="Arial"/>
                        </a:rPr>
                        <a:t>Conditions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10795" marB="0"/>
                </a:tc>
                <a:tc>
                  <a:txBody>
                    <a:bodyPr/>
                    <a:lstStyle/>
                    <a:p>
                      <a:pPr marL="23749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800" spc="-50" dirty="0">
                          <a:latin typeface="Arial"/>
                          <a:cs typeface="Arial"/>
                        </a:rPr>
                        <a:t>-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will </a:t>
                      </a:r>
                      <a:r>
                        <a:rPr sz="1800" spc="-85" dirty="0">
                          <a:latin typeface="Arial"/>
                          <a:cs typeface="Arial"/>
                        </a:rPr>
                        <a:t>be </a:t>
                      </a:r>
                      <a:r>
                        <a:rPr sz="1800" spc="-70" dirty="0">
                          <a:latin typeface="Arial"/>
                          <a:cs typeface="Arial"/>
                        </a:rPr>
                        <a:t>set </a:t>
                      </a:r>
                      <a:r>
                        <a:rPr sz="1800" spc="-60" dirty="0">
                          <a:latin typeface="Arial"/>
                          <a:cs typeface="Arial"/>
                        </a:rPr>
                        <a:t>when </a:t>
                      </a:r>
                      <a:r>
                        <a:rPr sz="1800" spc="-70" dirty="0">
                          <a:latin typeface="Arial"/>
                          <a:cs typeface="Arial"/>
                        </a:rPr>
                        <a:t>completes</a:t>
                      </a:r>
                      <a:r>
                        <a:rPr sz="1800" spc="-3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45" dirty="0">
                          <a:latin typeface="Arial"/>
                          <a:cs typeface="Arial"/>
                        </a:rPr>
                        <a:t>normally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0795" marB="0"/>
                </a:tc>
              </a:tr>
              <a:tr h="388355">
                <a:tc>
                  <a:txBody>
                    <a:bodyPr/>
                    <a:lstStyle/>
                    <a:p>
                      <a:pPr marL="31750">
                        <a:lnSpc>
                          <a:spcPts val="2065"/>
                        </a:lnSpc>
                      </a:pPr>
                      <a:r>
                        <a:rPr sz="1800" dirty="0">
                          <a:solidFill>
                            <a:srgbClr val="1E487C"/>
                          </a:solidFill>
                          <a:latin typeface="UnDotum"/>
                          <a:cs typeface="UnDotum"/>
                        </a:rPr>
                        <a:t></a:t>
                      </a:r>
                      <a:endParaRPr sz="1800">
                        <a:latin typeface="UnDotum"/>
                        <a:cs typeface="UnDotum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800" spc="-65" dirty="0">
                          <a:latin typeface="Arial"/>
                          <a:cs typeface="Arial"/>
                        </a:rPr>
                        <a:t>Normal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flow of</a:t>
                      </a:r>
                      <a:r>
                        <a:rPr sz="1800" spc="-229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80" dirty="0">
                          <a:latin typeface="Arial"/>
                          <a:cs typeface="Arial"/>
                        </a:rPr>
                        <a:t>events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0795" marB="0"/>
                </a:tc>
                <a:tc>
                  <a:txBody>
                    <a:bodyPr/>
                    <a:lstStyle/>
                    <a:p>
                      <a:pPr marL="23749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800" spc="-50" dirty="0">
                          <a:latin typeface="Arial"/>
                          <a:cs typeface="Arial"/>
                        </a:rPr>
                        <a:t>- </a:t>
                      </a:r>
                      <a:r>
                        <a:rPr sz="1800" spc="-60" dirty="0">
                          <a:latin typeface="Arial"/>
                          <a:cs typeface="Arial"/>
                        </a:rPr>
                        <a:t>regular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flow of</a:t>
                      </a:r>
                      <a:r>
                        <a:rPr sz="1800" spc="-2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0" dirty="0">
                          <a:latin typeface="Arial"/>
                          <a:cs typeface="Arial"/>
                        </a:rPr>
                        <a:t>activities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0795" marB="0"/>
                </a:tc>
              </a:tr>
              <a:tr h="388354">
                <a:tc>
                  <a:txBody>
                    <a:bodyPr/>
                    <a:lstStyle/>
                    <a:p>
                      <a:pPr marL="31750">
                        <a:lnSpc>
                          <a:spcPts val="2065"/>
                        </a:lnSpc>
                      </a:pPr>
                      <a:r>
                        <a:rPr sz="1800" dirty="0">
                          <a:solidFill>
                            <a:srgbClr val="1E487C"/>
                          </a:solidFill>
                          <a:latin typeface="UnDotum"/>
                          <a:cs typeface="UnDotum"/>
                        </a:rPr>
                        <a:t></a:t>
                      </a:r>
                      <a:endParaRPr sz="1800">
                        <a:latin typeface="UnDotum"/>
                        <a:cs typeface="UnDotum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800" spc="-40" dirty="0">
                          <a:latin typeface="Arial"/>
                          <a:cs typeface="Arial"/>
                        </a:rPr>
                        <a:t>Alternative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flow of</a:t>
                      </a:r>
                      <a:r>
                        <a:rPr sz="1800" spc="-2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75" dirty="0">
                          <a:latin typeface="Arial"/>
                          <a:cs typeface="Arial"/>
                        </a:rPr>
                        <a:t>events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0795" marB="0"/>
                </a:tc>
                <a:tc>
                  <a:txBody>
                    <a:bodyPr/>
                    <a:lstStyle/>
                    <a:p>
                      <a:pPr marL="23749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800" spc="-50" dirty="0">
                          <a:latin typeface="Arial"/>
                          <a:cs typeface="Arial"/>
                        </a:rPr>
                        <a:t>- </a:t>
                      </a:r>
                      <a:r>
                        <a:rPr sz="1800" spc="-20" dirty="0">
                          <a:latin typeface="Arial"/>
                          <a:cs typeface="Arial"/>
                        </a:rPr>
                        <a:t>other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flow of</a:t>
                      </a:r>
                      <a:r>
                        <a:rPr sz="1800" spc="-3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0" dirty="0">
                          <a:latin typeface="Arial"/>
                          <a:cs typeface="Arial"/>
                        </a:rPr>
                        <a:t>activities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0795" marB="0"/>
                </a:tc>
              </a:tr>
              <a:tr h="388354">
                <a:tc>
                  <a:txBody>
                    <a:bodyPr/>
                    <a:lstStyle/>
                    <a:p>
                      <a:pPr marL="31750">
                        <a:lnSpc>
                          <a:spcPts val="2065"/>
                        </a:lnSpc>
                      </a:pPr>
                      <a:r>
                        <a:rPr sz="1800" dirty="0">
                          <a:solidFill>
                            <a:srgbClr val="1E487C"/>
                          </a:solidFill>
                          <a:latin typeface="UnDotum"/>
                          <a:cs typeface="UnDotum"/>
                        </a:rPr>
                        <a:t></a:t>
                      </a:r>
                      <a:endParaRPr sz="1800">
                        <a:latin typeface="UnDotum"/>
                        <a:cs typeface="UnDotum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800" spc="-85" dirty="0">
                          <a:latin typeface="Arial"/>
                          <a:cs typeface="Arial"/>
                        </a:rPr>
                        <a:t>Exceptional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flow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800" spc="-20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80" dirty="0">
                          <a:latin typeface="Arial"/>
                          <a:cs typeface="Arial"/>
                        </a:rPr>
                        <a:t>events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0795" marB="0"/>
                </a:tc>
                <a:tc>
                  <a:txBody>
                    <a:bodyPr/>
                    <a:lstStyle/>
                    <a:p>
                      <a:pPr marL="23749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800" spc="-50" dirty="0">
                          <a:latin typeface="Arial"/>
                          <a:cs typeface="Arial"/>
                        </a:rPr>
                        <a:t>- </a:t>
                      </a:r>
                      <a:r>
                        <a:rPr sz="1800" spc="-80" dirty="0">
                          <a:latin typeface="Arial"/>
                          <a:cs typeface="Arial"/>
                        </a:rPr>
                        <a:t>unusual</a:t>
                      </a:r>
                      <a:r>
                        <a:rPr sz="1800" spc="-1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0" dirty="0">
                          <a:latin typeface="Arial"/>
                          <a:cs typeface="Arial"/>
                        </a:rPr>
                        <a:t>situations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0795" marB="0"/>
                </a:tc>
              </a:tr>
              <a:tr h="379465">
                <a:tc>
                  <a:txBody>
                    <a:bodyPr/>
                    <a:lstStyle/>
                    <a:p>
                      <a:pPr marL="31750">
                        <a:lnSpc>
                          <a:spcPts val="2065"/>
                        </a:lnSpc>
                      </a:pPr>
                      <a:r>
                        <a:rPr sz="1800" dirty="0">
                          <a:solidFill>
                            <a:srgbClr val="1E487C"/>
                          </a:solidFill>
                          <a:latin typeface="UnDotum"/>
                          <a:cs typeface="UnDotum"/>
                        </a:rPr>
                        <a:t></a:t>
                      </a:r>
                      <a:endParaRPr sz="1800">
                        <a:latin typeface="UnDotum"/>
                        <a:cs typeface="UnDotum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ts val="2150"/>
                        </a:lnSpc>
                        <a:spcBef>
                          <a:spcPts val="85"/>
                        </a:spcBef>
                      </a:pPr>
                      <a:r>
                        <a:rPr sz="1800" spc="-40" dirty="0">
                          <a:latin typeface="Arial"/>
                          <a:cs typeface="Arial"/>
                        </a:rPr>
                        <a:t>Implementation</a:t>
                      </a:r>
                      <a:r>
                        <a:rPr sz="18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25" dirty="0">
                          <a:latin typeface="Arial"/>
                          <a:cs typeface="Arial"/>
                        </a:rPr>
                        <a:t>issues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10795" marB="0"/>
                </a:tc>
                <a:tc>
                  <a:txBody>
                    <a:bodyPr/>
                    <a:lstStyle/>
                    <a:p>
                      <a:pPr marL="237490">
                        <a:lnSpc>
                          <a:spcPts val="2150"/>
                        </a:lnSpc>
                        <a:spcBef>
                          <a:spcPts val="85"/>
                        </a:spcBef>
                      </a:pPr>
                      <a:r>
                        <a:rPr sz="1800" spc="-50" dirty="0">
                          <a:latin typeface="Arial"/>
                          <a:cs typeface="Arial"/>
                        </a:rPr>
                        <a:t>- </a:t>
                      </a:r>
                      <a:r>
                        <a:rPr sz="1800" spc="-70" dirty="0">
                          <a:latin typeface="Arial"/>
                          <a:cs typeface="Arial"/>
                        </a:rPr>
                        <a:t>foreseen </a:t>
                      </a:r>
                      <a:r>
                        <a:rPr sz="1800" spc="-35" dirty="0">
                          <a:latin typeface="Arial"/>
                          <a:cs typeface="Arial"/>
                        </a:rPr>
                        <a:t>implementation</a:t>
                      </a:r>
                      <a:r>
                        <a:rPr sz="1800" spc="-2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65" dirty="0">
                          <a:latin typeface="Arial"/>
                          <a:cs typeface="Arial"/>
                        </a:rPr>
                        <a:t>problems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10795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97737"/>
            <a:ext cx="7010400" cy="673863"/>
          </a:xfrm>
        </p:spPr>
        <p:txBody>
          <a:bodyPr/>
          <a:lstStyle/>
          <a:p>
            <a:r>
              <a:rPr lang="en-US" spc="-260" dirty="0" smtClean="0"/>
              <a:t>Example- </a:t>
            </a:r>
            <a:r>
              <a:rPr lang="en-US" spc="-130" dirty="0" smtClean="0"/>
              <a:t>Money</a:t>
            </a:r>
            <a:r>
              <a:rPr lang="en-US" spc="-260" dirty="0" smtClean="0"/>
              <a:t> </a:t>
            </a:r>
            <a:r>
              <a:rPr lang="en-US" spc="-70" dirty="0" smtClean="0"/>
              <a:t>Withdraw</a:t>
            </a:r>
            <a:endParaRPr lang="en-US" dirty="0"/>
          </a:p>
        </p:txBody>
      </p:sp>
      <p:sp>
        <p:nvSpPr>
          <p:cNvPr id="3" name="object 4"/>
          <p:cNvSpPr txBox="1"/>
          <p:nvPr/>
        </p:nvSpPr>
        <p:spPr>
          <a:xfrm>
            <a:off x="381000" y="1447799"/>
            <a:ext cx="8378824" cy="4895956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4727575">
              <a:lnSpc>
                <a:spcPct val="100699"/>
              </a:lnSpc>
              <a:spcBef>
                <a:spcPts val="80"/>
              </a:spcBef>
            </a:pPr>
            <a:r>
              <a:rPr sz="2400" b="1" spc="-210" dirty="0">
                <a:latin typeface="Arial"/>
                <a:cs typeface="Arial"/>
              </a:rPr>
              <a:t>Use </a:t>
            </a:r>
            <a:r>
              <a:rPr sz="2400" b="1" spc="-220" dirty="0">
                <a:latin typeface="Arial"/>
                <a:cs typeface="Arial"/>
              </a:rPr>
              <a:t>Case</a:t>
            </a:r>
            <a:r>
              <a:rPr sz="2400" spc="-220" dirty="0">
                <a:latin typeface="Arial"/>
                <a:cs typeface="Arial"/>
              </a:rPr>
              <a:t>: </a:t>
            </a:r>
            <a:r>
              <a:rPr sz="2400" spc="-40" dirty="0" smtClean="0">
                <a:latin typeface="Arial"/>
                <a:cs typeface="Arial"/>
              </a:rPr>
              <a:t>Withdraw </a:t>
            </a:r>
            <a:r>
              <a:rPr lang="en-US" sz="2400" spc="-40" dirty="0" smtClean="0">
                <a:latin typeface="Arial"/>
                <a:cs typeface="Arial"/>
              </a:rPr>
              <a:t> </a:t>
            </a:r>
            <a:r>
              <a:rPr sz="2400" spc="-40" dirty="0" smtClean="0">
                <a:latin typeface="Arial"/>
                <a:cs typeface="Arial"/>
              </a:rPr>
              <a:t>Money</a:t>
            </a:r>
            <a:r>
              <a:rPr sz="2400" spc="-75" dirty="0" smtClean="0">
                <a:latin typeface="Arial"/>
                <a:cs typeface="Arial"/>
              </a:rPr>
              <a:t>  </a:t>
            </a:r>
            <a:r>
              <a:rPr sz="2400" b="1" spc="-45" dirty="0">
                <a:latin typeface="Arial"/>
                <a:cs typeface="Arial"/>
              </a:rPr>
              <a:t>Author</a:t>
            </a:r>
            <a:r>
              <a:rPr sz="2400" spc="-45" dirty="0">
                <a:latin typeface="Arial"/>
                <a:cs typeface="Arial"/>
              </a:rPr>
              <a:t>:</a:t>
            </a:r>
            <a:r>
              <a:rPr sz="2400" spc="-130" dirty="0">
                <a:latin typeface="Arial"/>
                <a:cs typeface="Arial"/>
              </a:rPr>
              <a:t> </a:t>
            </a:r>
            <a:r>
              <a:rPr lang="en-US" sz="2400" spc="-330" dirty="0" smtClean="0">
                <a:latin typeface="Arial"/>
                <a:cs typeface="Arial"/>
              </a:rPr>
              <a:t>G </a:t>
            </a:r>
            <a:r>
              <a:rPr lang="en-US" sz="2400" spc="-330" dirty="0" err="1" smtClean="0">
                <a:latin typeface="Arial"/>
                <a:cs typeface="Arial"/>
              </a:rPr>
              <a:t>rou</a:t>
            </a:r>
            <a:r>
              <a:rPr lang="en-US" sz="2400" spc="-330" dirty="0" smtClean="0">
                <a:latin typeface="Arial"/>
                <a:cs typeface="Arial"/>
              </a:rPr>
              <a:t> p 3</a:t>
            </a:r>
            <a:endParaRPr sz="2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2400" b="1" spc="-100" dirty="0">
                <a:latin typeface="Arial"/>
                <a:cs typeface="Arial"/>
              </a:rPr>
              <a:t>Date</a:t>
            </a:r>
            <a:r>
              <a:rPr sz="2400" spc="-100" dirty="0">
                <a:latin typeface="Arial"/>
                <a:cs typeface="Arial"/>
              </a:rPr>
              <a:t>:</a:t>
            </a:r>
            <a:r>
              <a:rPr sz="2400" spc="-130" dirty="0">
                <a:latin typeface="Arial"/>
                <a:cs typeface="Arial"/>
              </a:rPr>
              <a:t> </a:t>
            </a:r>
            <a:r>
              <a:rPr lang="en-US" sz="2400" spc="-114" dirty="0" smtClean="0">
                <a:latin typeface="Arial"/>
                <a:cs typeface="Arial"/>
              </a:rPr>
              <a:t>20</a:t>
            </a:r>
            <a:r>
              <a:rPr sz="2400" spc="-114" dirty="0" smtClean="0">
                <a:latin typeface="Arial"/>
                <a:cs typeface="Arial"/>
              </a:rPr>
              <a:t>-0</a:t>
            </a:r>
            <a:r>
              <a:rPr lang="en-US" sz="2400" spc="-114" dirty="0" smtClean="0">
                <a:latin typeface="Arial"/>
                <a:cs typeface="Arial"/>
              </a:rPr>
              <a:t>3</a:t>
            </a:r>
            <a:r>
              <a:rPr sz="2400" spc="-114" dirty="0" smtClean="0">
                <a:latin typeface="Arial"/>
                <a:cs typeface="Arial"/>
              </a:rPr>
              <a:t>-20</a:t>
            </a:r>
            <a:r>
              <a:rPr lang="en-US" sz="2400" spc="-114" dirty="0" smtClean="0">
                <a:latin typeface="Arial"/>
                <a:cs typeface="Arial"/>
              </a:rPr>
              <a:t>20</a:t>
            </a:r>
            <a:endParaRPr sz="2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2400" b="1" spc="-130" dirty="0">
                <a:latin typeface="Arial"/>
                <a:cs typeface="Arial"/>
              </a:rPr>
              <a:t>Purpose</a:t>
            </a:r>
            <a:r>
              <a:rPr sz="2400" spc="-130" dirty="0">
                <a:latin typeface="Arial"/>
                <a:cs typeface="Arial"/>
              </a:rPr>
              <a:t>: </a:t>
            </a:r>
            <a:r>
              <a:rPr sz="2400" spc="-195" dirty="0">
                <a:latin typeface="Arial"/>
                <a:cs typeface="Arial"/>
              </a:rPr>
              <a:t>To </a:t>
            </a:r>
            <a:r>
              <a:rPr sz="2400" spc="-25" dirty="0">
                <a:latin typeface="Arial"/>
                <a:cs typeface="Arial"/>
              </a:rPr>
              <a:t>withdraw </a:t>
            </a:r>
            <a:r>
              <a:rPr sz="2400" spc="-145" dirty="0">
                <a:latin typeface="Arial"/>
                <a:cs typeface="Arial"/>
              </a:rPr>
              <a:t>some </a:t>
            </a:r>
            <a:r>
              <a:rPr sz="2400" spc="-180" dirty="0">
                <a:latin typeface="Arial"/>
                <a:cs typeface="Arial"/>
              </a:rPr>
              <a:t>cash </a:t>
            </a:r>
            <a:r>
              <a:rPr sz="2400" spc="-20" dirty="0">
                <a:latin typeface="Arial"/>
                <a:cs typeface="Arial"/>
              </a:rPr>
              <a:t>from </a:t>
            </a:r>
            <a:r>
              <a:rPr sz="2400" spc="-110" dirty="0">
                <a:latin typeface="Arial"/>
                <a:cs typeface="Arial"/>
              </a:rPr>
              <a:t>user’s </a:t>
            </a:r>
            <a:r>
              <a:rPr sz="2400" spc="-114" dirty="0">
                <a:latin typeface="Arial"/>
                <a:cs typeface="Arial"/>
              </a:rPr>
              <a:t>bank</a:t>
            </a:r>
            <a:r>
              <a:rPr sz="2400" spc="-235" dirty="0">
                <a:latin typeface="Arial"/>
                <a:cs typeface="Arial"/>
              </a:rPr>
              <a:t> </a:t>
            </a:r>
            <a:r>
              <a:rPr sz="2400" spc="-95" dirty="0">
                <a:latin typeface="Arial"/>
                <a:cs typeface="Arial"/>
              </a:rPr>
              <a:t>account</a:t>
            </a:r>
            <a:endParaRPr sz="2400" dirty="0">
              <a:latin typeface="Arial"/>
              <a:cs typeface="Arial"/>
            </a:endParaRPr>
          </a:p>
          <a:p>
            <a:pPr marL="12700" marR="5080" algn="just">
              <a:lnSpc>
                <a:spcPct val="79900"/>
              </a:lnSpc>
              <a:spcBef>
                <a:spcPts val="595"/>
              </a:spcBef>
            </a:pPr>
            <a:r>
              <a:rPr sz="2400" b="1" spc="-90" dirty="0">
                <a:latin typeface="Arial"/>
                <a:cs typeface="Arial"/>
              </a:rPr>
              <a:t>Overview</a:t>
            </a:r>
            <a:r>
              <a:rPr sz="2400" spc="-90" dirty="0">
                <a:latin typeface="Arial"/>
                <a:cs typeface="Arial"/>
              </a:rPr>
              <a:t>: </a:t>
            </a:r>
            <a:r>
              <a:rPr sz="2400" i="1" spc="-5" dirty="0">
                <a:latin typeface="Carlito"/>
                <a:cs typeface="Carlito"/>
              </a:rPr>
              <a:t>The use case starts when the customer inserts his card  into the system. </a:t>
            </a:r>
            <a:r>
              <a:rPr sz="2400" i="1" spc="-5" dirty="0">
                <a:solidFill>
                  <a:srgbClr val="FF0000"/>
                </a:solidFill>
                <a:latin typeface="Carlito"/>
                <a:cs typeface="Carlito"/>
              </a:rPr>
              <a:t>The system requests the user </a:t>
            </a:r>
            <a:r>
              <a:rPr sz="2400" i="1" spc="5" dirty="0">
                <a:solidFill>
                  <a:srgbClr val="FF0000"/>
                </a:solidFill>
                <a:latin typeface="Carlito"/>
                <a:cs typeface="Carlito"/>
              </a:rPr>
              <a:t>PIN</a:t>
            </a:r>
            <a:r>
              <a:rPr sz="2400" i="1" spc="5" dirty="0">
                <a:latin typeface="Carlito"/>
                <a:cs typeface="Carlito"/>
              </a:rPr>
              <a:t>. </a:t>
            </a:r>
            <a:r>
              <a:rPr sz="2400" i="1" spc="-5" dirty="0">
                <a:latin typeface="Carlito"/>
                <a:cs typeface="Carlito"/>
              </a:rPr>
              <a:t>The system  validates the PIN. If the validation succeeded, the customer can  choose the withdraw operation else alternative </a:t>
            </a:r>
            <a:r>
              <a:rPr sz="2400" i="1" dirty="0">
                <a:latin typeface="Carlito"/>
                <a:cs typeface="Carlito"/>
              </a:rPr>
              <a:t>1 – </a:t>
            </a:r>
            <a:r>
              <a:rPr sz="2400" i="1" spc="-5" dirty="0">
                <a:latin typeface="Carlito"/>
                <a:cs typeface="Carlito"/>
              </a:rPr>
              <a:t>validation  failure is executed. </a:t>
            </a:r>
            <a:r>
              <a:rPr sz="2400" i="1" spc="-5" dirty="0">
                <a:solidFill>
                  <a:srgbClr val="FF0000"/>
                </a:solidFill>
                <a:latin typeface="Carlito"/>
                <a:cs typeface="Carlito"/>
              </a:rPr>
              <a:t>The customer </a:t>
            </a:r>
            <a:r>
              <a:rPr sz="2400" i="1" dirty="0">
                <a:solidFill>
                  <a:srgbClr val="FF0000"/>
                </a:solidFill>
                <a:latin typeface="Carlito"/>
                <a:cs typeface="Carlito"/>
              </a:rPr>
              <a:t>enters </a:t>
            </a:r>
            <a:r>
              <a:rPr sz="2400" i="1" spc="-5" dirty="0">
                <a:solidFill>
                  <a:srgbClr val="FF0000"/>
                </a:solidFill>
                <a:latin typeface="Carlito"/>
                <a:cs typeface="Carlito"/>
              </a:rPr>
              <a:t>the amount of cash </a:t>
            </a:r>
            <a:r>
              <a:rPr sz="2400" i="1" dirty="0">
                <a:solidFill>
                  <a:srgbClr val="FF0000"/>
                </a:solidFill>
                <a:latin typeface="Carlito"/>
                <a:cs typeface="Carlito"/>
              </a:rPr>
              <a:t>to  </a:t>
            </a:r>
            <a:r>
              <a:rPr sz="2400" i="1" spc="-5" dirty="0">
                <a:solidFill>
                  <a:srgbClr val="FF0000"/>
                </a:solidFill>
                <a:latin typeface="Carlito"/>
                <a:cs typeface="Carlito"/>
              </a:rPr>
              <a:t>withdraw</a:t>
            </a:r>
            <a:r>
              <a:rPr sz="2400" i="1" spc="-5" dirty="0">
                <a:latin typeface="Carlito"/>
                <a:cs typeface="Carlito"/>
              </a:rPr>
              <a:t>. The system checks the amount </a:t>
            </a:r>
            <a:r>
              <a:rPr sz="2400" i="1" dirty="0">
                <a:latin typeface="Carlito"/>
                <a:cs typeface="Carlito"/>
              </a:rPr>
              <a:t>of </a:t>
            </a:r>
            <a:r>
              <a:rPr sz="2400" i="1" spc="-5" dirty="0">
                <a:latin typeface="Carlito"/>
                <a:cs typeface="Carlito"/>
              </a:rPr>
              <a:t>cash in the user  account, </a:t>
            </a:r>
            <a:r>
              <a:rPr sz="2400" i="1" dirty="0">
                <a:latin typeface="Carlito"/>
                <a:cs typeface="Carlito"/>
              </a:rPr>
              <a:t>its </a:t>
            </a:r>
            <a:r>
              <a:rPr sz="2400" i="1" spc="-5" dirty="0">
                <a:latin typeface="Carlito"/>
                <a:cs typeface="Carlito"/>
              </a:rPr>
              <a:t>credit limit. </a:t>
            </a:r>
            <a:r>
              <a:rPr sz="2400" i="1" dirty="0">
                <a:latin typeface="Carlito"/>
                <a:cs typeface="Carlito"/>
              </a:rPr>
              <a:t>If </a:t>
            </a:r>
            <a:r>
              <a:rPr sz="2400" i="1" spc="-5" dirty="0">
                <a:latin typeface="Carlito"/>
                <a:cs typeface="Carlito"/>
              </a:rPr>
              <a:t>the withdraw amount in the range  between the </a:t>
            </a:r>
            <a:r>
              <a:rPr sz="2400" i="1" dirty="0">
                <a:latin typeface="Carlito"/>
                <a:cs typeface="Carlito"/>
              </a:rPr>
              <a:t>current </a:t>
            </a:r>
            <a:r>
              <a:rPr sz="2400" i="1" spc="-5" dirty="0">
                <a:latin typeface="Carlito"/>
                <a:cs typeface="Carlito"/>
              </a:rPr>
              <a:t>amount </a:t>
            </a:r>
            <a:r>
              <a:rPr sz="2400" i="1" dirty="0">
                <a:latin typeface="Carlito"/>
                <a:cs typeface="Carlito"/>
              </a:rPr>
              <a:t>+ credit </a:t>
            </a:r>
            <a:r>
              <a:rPr sz="2400" i="1" spc="-5" dirty="0">
                <a:latin typeface="Carlito"/>
                <a:cs typeface="Carlito"/>
              </a:rPr>
              <a:t>limit the system dispense  the cash and prints </a:t>
            </a:r>
            <a:r>
              <a:rPr sz="2400" i="1" dirty="0">
                <a:latin typeface="Carlito"/>
                <a:cs typeface="Carlito"/>
              </a:rPr>
              <a:t>a </a:t>
            </a:r>
            <a:r>
              <a:rPr sz="2400" i="1" spc="-5" dirty="0">
                <a:latin typeface="Carlito"/>
                <a:cs typeface="Carlito"/>
              </a:rPr>
              <a:t>withdraw receipt, else alternative </a:t>
            </a:r>
            <a:r>
              <a:rPr sz="2400" i="1" dirty="0">
                <a:latin typeface="Carlito"/>
                <a:cs typeface="Carlito"/>
              </a:rPr>
              <a:t>2 –  </a:t>
            </a:r>
            <a:r>
              <a:rPr sz="2400" i="1" spc="-5" dirty="0">
                <a:latin typeface="Carlito"/>
                <a:cs typeface="Carlito"/>
              </a:rPr>
              <a:t>amount exceeded is executed.</a:t>
            </a:r>
            <a:endParaRPr sz="2400" dirty="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2400" b="1" spc="-210" dirty="0">
                <a:latin typeface="Arial"/>
                <a:cs typeface="Arial"/>
              </a:rPr>
              <a:t>Cross </a:t>
            </a:r>
            <a:r>
              <a:rPr sz="2400" b="1" spc="-135" dirty="0">
                <a:latin typeface="Arial"/>
                <a:cs typeface="Arial"/>
              </a:rPr>
              <a:t>References: </a:t>
            </a:r>
            <a:r>
              <a:rPr sz="2400" spc="-170" dirty="0">
                <a:latin typeface="Arial"/>
                <a:cs typeface="Arial"/>
              </a:rPr>
              <a:t>R1.1, R1.2,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spc="-275" dirty="0">
                <a:latin typeface="Arial"/>
                <a:cs typeface="Arial"/>
              </a:rPr>
              <a:t>R7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077200" y="6400800"/>
            <a:ext cx="457200" cy="457200"/>
          </a:xfrm>
          <a:prstGeom prst="rect">
            <a:avLst/>
          </a:prstGeom>
        </p:spPr>
        <p:txBody>
          <a:bodyPr/>
          <a:lstStyle/>
          <a:p>
            <a:fld id="{DFB8E488-45DB-4C12-B6CA-F3550BEA91DF}" type="slidenum">
              <a:rPr lang="en-US"/>
              <a:pPr/>
              <a:t>7</a:t>
            </a:fld>
            <a:endParaRPr lang="en-US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697737"/>
            <a:ext cx="5949441" cy="492443"/>
          </a:xfrm>
        </p:spPr>
        <p:txBody>
          <a:bodyPr/>
          <a:lstStyle/>
          <a:p>
            <a:r>
              <a:rPr lang="en-US" sz="3200" dirty="0"/>
              <a:t>Types of </a:t>
            </a:r>
            <a:r>
              <a:rPr lang="en-US" sz="3200" dirty="0" smtClean="0"/>
              <a:t>Software</a:t>
            </a:r>
            <a:endParaRPr lang="en-US" sz="3200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8077200" cy="3508653"/>
          </a:xfrm>
        </p:spPr>
        <p:txBody>
          <a:bodyPr/>
          <a:lstStyle/>
          <a:p>
            <a:r>
              <a:rPr lang="en-US" sz="2800" b="1" dirty="0"/>
              <a:t>Custom</a:t>
            </a:r>
          </a:p>
          <a:p>
            <a:pPr lvl="1"/>
            <a:r>
              <a:rPr lang="en-US" sz="2400" dirty="0"/>
              <a:t>For a specific customer</a:t>
            </a:r>
          </a:p>
          <a:p>
            <a:r>
              <a:rPr lang="en-US" sz="2800" b="1" dirty="0"/>
              <a:t>Generic</a:t>
            </a:r>
          </a:p>
          <a:p>
            <a:pPr lvl="1"/>
            <a:r>
              <a:rPr lang="en-US" sz="2400" dirty="0"/>
              <a:t>Sold on open market</a:t>
            </a:r>
          </a:p>
          <a:p>
            <a:pPr lvl="1"/>
            <a:r>
              <a:rPr lang="en-US" sz="2400" dirty="0"/>
              <a:t>Often </a:t>
            </a:r>
            <a:r>
              <a:rPr lang="en-US" sz="2400" dirty="0" smtClean="0"/>
              <a:t>called COTS </a:t>
            </a:r>
            <a:r>
              <a:rPr lang="en-US" sz="2400" dirty="0"/>
              <a:t>(Commercial Off The </a:t>
            </a:r>
            <a:r>
              <a:rPr lang="en-US" sz="2400" dirty="0" smtClean="0"/>
              <a:t>Shelf)</a:t>
            </a:r>
          </a:p>
          <a:p>
            <a:pPr lvl="1"/>
            <a:r>
              <a:rPr lang="en-US" sz="2400" dirty="0" smtClean="0"/>
              <a:t>Shrink-wrapped</a:t>
            </a:r>
            <a:endParaRPr lang="en-US" sz="2400" dirty="0"/>
          </a:p>
          <a:p>
            <a:r>
              <a:rPr lang="en-US" sz="2800" b="1" dirty="0"/>
              <a:t>Embedded</a:t>
            </a:r>
          </a:p>
          <a:p>
            <a:pPr lvl="1"/>
            <a:r>
              <a:rPr lang="en-US" sz="2400" dirty="0"/>
              <a:t>Built into hardware</a:t>
            </a:r>
          </a:p>
          <a:p>
            <a:pPr lvl="1"/>
            <a:r>
              <a:rPr lang="en-US" sz="2400" dirty="0"/>
              <a:t>Hard to change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97737"/>
            <a:ext cx="7543800" cy="553998"/>
          </a:xfrm>
        </p:spPr>
        <p:txBody>
          <a:bodyPr/>
          <a:lstStyle/>
          <a:p>
            <a:r>
              <a:rPr lang="en-US" sz="3600" spc="-260" dirty="0" smtClean="0"/>
              <a:t>Example- </a:t>
            </a:r>
            <a:r>
              <a:rPr lang="en-US" sz="3600" spc="-130" dirty="0" smtClean="0"/>
              <a:t>Money</a:t>
            </a:r>
            <a:r>
              <a:rPr lang="en-US" sz="3600" spc="-260" dirty="0" smtClean="0"/>
              <a:t> </a:t>
            </a:r>
            <a:r>
              <a:rPr lang="en-US" sz="3600" spc="-70" dirty="0" smtClean="0"/>
              <a:t>Withdraw    ---continue </a:t>
            </a:r>
            <a:endParaRPr lang="en-US" sz="3600" dirty="0"/>
          </a:p>
        </p:txBody>
      </p:sp>
      <p:sp>
        <p:nvSpPr>
          <p:cNvPr id="3" name="object 3"/>
          <p:cNvSpPr txBox="1">
            <a:spLocks/>
          </p:cNvSpPr>
          <p:nvPr/>
        </p:nvSpPr>
        <p:spPr>
          <a:xfrm>
            <a:off x="878839" y="1447800"/>
            <a:ext cx="5674361" cy="8449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lvl="0" indent="0" defTabSz="914400" eaLnBrk="1" fontAlgn="auto" latinLnBrk="0" hangingPunct="1">
              <a:lnSpc>
                <a:spcPct val="1108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-90" normalizeH="0" baseline="0" noProof="0" dirty="0" smtClean="0">
                <a:ln>
                  <a:noFill/>
                </a:ln>
                <a:solidFill>
                  <a:srgbClr val="1F487C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Actors</a:t>
            </a:r>
            <a:r>
              <a:rPr kumimoji="0" lang="en-US" sz="2400" b="0" i="0" u="none" strike="noStrike" kern="0" cap="none" spc="-90" normalizeH="0" baseline="0" noProof="0" dirty="0" smtClean="0">
                <a:ln>
                  <a:noFill/>
                </a:ln>
                <a:solidFill>
                  <a:srgbClr val="1F487C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:</a:t>
            </a:r>
            <a:r>
              <a:rPr kumimoji="0" lang="en-US" sz="2400" b="0" i="0" u="none" strike="noStrike" kern="0" cap="none" spc="-170" normalizeH="0" baseline="0" noProof="0" dirty="0" smtClean="0">
                <a:ln>
                  <a:noFill/>
                </a:ln>
                <a:solidFill>
                  <a:srgbClr val="1F487C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en-US" sz="2400" i="0" u="none" strike="noStrike" kern="0" cap="none" spc="-12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j-ea"/>
                <a:cs typeface="Arial"/>
              </a:rPr>
              <a:t>Customer  </a:t>
            </a:r>
          </a:p>
          <a:p>
            <a:pPr marL="12700" marR="5080" lvl="0" indent="0" defTabSz="914400" eaLnBrk="1" fontAlgn="auto" latinLnBrk="0" hangingPunct="1">
              <a:lnSpc>
                <a:spcPct val="1108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-16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j-ea"/>
                <a:cs typeface="Arial"/>
              </a:rPr>
              <a:t>Pre</a:t>
            </a:r>
            <a:r>
              <a:rPr kumimoji="0" lang="en-US" sz="2400" b="1" i="0" u="none" strike="noStrike" kern="0" cap="none" spc="-135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en-US" sz="2400" b="1" i="0" u="none" strike="noStrike" kern="0" cap="none" spc="-75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j-ea"/>
                <a:cs typeface="Arial"/>
              </a:rPr>
              <a:t>Condition:</a:t>
            </a:r>
            <a:endParaRPr kumimoji="0" lang="en-US" sz="2400" b="1" i="0" u="none" strike="noStrike" kern="0" cap="none" spc="-75" normalizeH="0" baseline="0" noProof="0" dirty="0">
              <a:ln>
                <a:noFill/>
              </a:ln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4400" y="2209800"/>
            <a:ext cx="7635875" cy="3044423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412750" indent="-285750">
              <a:lnSpc>
                <a:spcPct val="100000"/>
              </a:lnSpc>
              <a:spcBef>
                <a:spcPts val="360"/>
              </a:spcBef>
              <a:buChar char="–"/>
              <a:tabLst>
                <a:tab pos="412115" algn="l"/>
                <a:tab pos="412750" algn="l"/>
              </a:tabLst>
            </a:pPr>
            <a:r>
              <a:rPr sz="2000" spc="-150" dirty="0">
                <a:latin typeface="Arial"/>
                <a:cs typeface="Arial"/>
              </a:rPr>
              <a:t>The </a:t>
            </a:r>
            <a:r>
              <a:rPr sz="2000" spc="-130" dirty="0">
                <a:latin typeface="Arial"/>
                <a:cs typeface="Arial"/>
              </a:rPr>
              <a:t>ATM </a:t>
            </a:r>
            <a:r>
              <a:rPr sz="2000" spc="-60" dirty="0">
                <a:latin typeface="Arial"/>
                <a:cs typeface="Arial"/>
              </a:rPr>
              <a:t>must </a:t>
            </a:r>
            <a:r>
              <a:rPr sz="2000" spc="-95" dirty="0">
                <a:latin typeface="Arial"/>
                <a:cs typeface="Arial"/>
              </a:rPr>
              <a:t>be </a:t>
            </a:r>
            <a:r>
              <a:rPr sz="2000" spc="-30" dirty="0">
                <a:latin typeface="Arial"/>
                <a:cs typeface="Arial"/>
              </a:rPr>
              <a:t>in </a:t>
            </a:r>
            <a:r>
              <a:rPr sz="2000" spc="-155" dirty="0">
                <a:latin typeface="Arial"/>
                <a:cs typeface="Arial"/>
              </a:rPr>
              <a:t>a </a:t>
            </a:r>
            <a:r>
              <a:rPr sz="2000" spc="-60" dirty="0">
                <a:latin typeface="Arial"/>
                <a:cs typeface="Arial"/>
              </a:rPr>
              <a:t>state </a:t>
            </a:r>
            <a:r>
              <a:rPr sz="2000" spc="-85" dirty="0">
                <a:latin typeface="Arial"/>
                <a:cs typeface="Arial"/>
              </a:rPr>
              <a:t>ready </a:t>
            </a:r>
            <a:r>
              <a:rPr sz="2000" spc="25" dirty="0">
                <a:latin typeface="Arial"/>
                <a:cs typeface="Arial"/>
              </a:rPr>
              <a:t>to </a:t>
            </a:r>
            <a:r>
              <a:rPr sz="2000" spc="-90" dirty="0">
                <a:latin typeface="Arial"/>
                <a:cs typeface="Arial"/>
              </a:rPr>
              <a:t>accept</a:t>
            </a:r>
            <a:r>
              <a:rPr sz="2000" spc="-275" dirty="0">
                <a:latin typeface="Arial"/>
                <a:cs typeface="Arial"/>
              </a:rPr>
              <a:t> </a:t>
            </a:r>
            <a:r>
              <a:rPr sz="2000" spc="-70" dirty="0">
                <a:latin typeface="Arial"/>
                <a:cs typeface="Arial"/>
              </a:rPr>
              <a:t>transactions</a:t>
            </a:r>
            <a:endParaRPr sz="2000" dirty="0">
              <a:latin typeface="Arial"/>
              <a:cs typeface="Arial"/>
            </a:endParaRPr>
          </a:p>
          <a:p>
            <a:pPr marL="412750" indent="-285750">
              <a:lnSpc>
                <a:spcPct val="100000"/>
              </a:lnSpc>
              <a:spcBef>
                <a:spcPts val="260"/>
              </a:spcBef>
              <a:buChar char="–"/>
              <a:tabLst>
                <a:tab pos="412115" algn="l"/>
                <a:tab pos="412750" algn="l"/>
              </a:tabLst>
            </a:pPr>
            <a:r>
              <a:rPr sz="2000" spc="-150" dirty="0">
                <a:latin typeface="Arial"/>
                <a:cs typeface="Arial"/>
              </a:rPr>
              <a:t>The </a:t>
            </a:r>
            <a:r>
              <a:rPr sz="2000" spc="-130" dirty="0">
                <a:latin typeface="Arial"/>
                <a:cs typeface="Arial"/>
              </a:rPr>
              <a:t>ATM </a:t>
            </a:r>
            <a:r>
              <a:rPr sz="2000" spc="-60" dirty="0">
                <a:latin typeface="Arial"/>
                <a:cs typeface="Arial"/>
              </a:rPr>
              <a:t>must </a:t>
            </a:r>
            <a:r>
              <a:rPr sz="2000" spc="-114" dirty="0">
                <a:latin typeface="Arial"/>
                <a:cs typeface="Arial"/>
              </a:rPr>
              <a:t>have </a:t>
            </a:r>
            <a:r>
              <a:rPr sz="2000" spc="-20" dirty="0">
                <a:latin typeface="Arial"/>
                <a:cs typeface="Arial"/>
              </a:rPr>
              <a:t>at </a:t>
            </a:r>
            <a:r>
              <a:rPr sz="2000" spc="-80" dirty="0">
                <a:latin typeface="Arial"/>
                <a:cs typeface="Arial"/>
              </a:rPr>
              <a:t>least </a:t>
            </a:r>
            <a:r>
              <a:rPr sz="2000" spc="-120" dirty="0">
                <a:latin typeface="Arial"/>
                <a:cs typeface="Arial"/>
              </a:rPr>
              <a:t>some </a:t>
            </a:r>
            <a:r>
              <a:rPr sz="2000" spc="-150" dirty="0">
                <a:latin typeface="Arial"/>
                <a:cs typeface="Arial"/>
              </a:rPr>
              <a:t>cash </a:t>
            </a:r>
            <a:r>
              <a:rPr sz="2000" spc="-60" dirty="0">
                <a:latin typeface="Arial"/>
                <a:cs typeface="Arial"/>
              </a:rPr>
              <a:t>on </a:t>
            </a:r>
            <a:r>
              <a:rPr sz="2000" spc="-90" dirty="0">
                <a:latin typeface="Arial"/>
                <a:cs typeface="Arial"/>
              </a:rPr>
              <a:t>hand </a:t>
            </a:r>
            <a:r>
              <a:rPr sz="2000" dirty="0">
                <a:latin typeface="Arial"/>
                <a:cs typeface="Arial"/>
              </a:rPr>
              <a:t>that </a:t>
            </a:r>
            <a:r>
              <a:rPr sz="2000" spc="60" dirty="0">
                <a:latin typeface="Arial"/>
                <a:cs typeface="Arial"/>
              </a:rPr>
              <a:t>it </a:t>
            </a:r>
            <a:r>
              <a:rPr sz="2000" spc="-125" dirty="0">
                <a:latin typeface="Arial"/>
                <a:cs typeface="Arial"/>
              </a:rPr>
              <a:t>can</a:t>
            </a:r>
            <a:r>
              <a:rPr sz="2000" spc="-360" dirty="0">
                <a:latin typeface="Arial"/>
                <a:cs typeface="Arial"/>
              </a:rPr>
              <a:t> </a:t>
            </a:r>
            <a:r>
              <a:rPr sz="2000" spc="-110" dirty="0">
                <a:latin typeface="Arial"/>
                <a:cs typeface="Arial"/>
              </a:rPr>
              <a:t>dispense</a:t>
            </a:r>
            <a:endParaRPr sz="2000" dirty="0">
              <a:latin typeface="Arial"/>
              <a:cs typeface="Arial"/>
            </a:endParaRPr>
          </a:p>
          <a:p>
            <a:pPr marL="412750" marR="157480" indent="-285750">
              <a:lnSpc>
                <a:spcPts val="2160"/>
              </a:lnSpc>
              <a:spcBef>
                <a:spcPts val="530"/>
              </a:spcBef>
              <a:buChar char="–"/>
              <a:tabLst>
                <a:tab pos="412115" algn="l"/>
                <a:tab pos="412750" algn="l"/>
              </a:tabLst>
            </a:pPr>
            <a:r>
              <a:rPr sz="2000" spc="-150" dirty="0">
                <a:latin typeface="Arial"/>
                <a:cs typeface="Arial"/>
              </a:rPr>
              <a:t>The </a:t>
            </a:r>
            <a:r>
              <a:rPr sz="2000" spc="-130" dirty="0">
                <a:latin typeface="Arial"/>
                <a:cs typeface="Arial"/>
              </a:rPr>
              <a:t>ATM </a:t>
            </a:r>
            <a:r>
              <a:rPr sz="2000" spc="-60" dirty="0">
                <a:latin typeface="Arial"/>
                <a:cs typeface="Arial"/>
              </a:rPr>
              <a:t>must </a:t>
            </a:r>
            <a:r>
              <a:rPr sz="2000" spc="-114" dirty="0">
                <a:latin typeface="Arial"/>
                <a:cs typeface="Arial"/>
              </a:rPr>
              <a:t>have </a:t>
            </a:r>
            <a:r>
              <a:rPr sz="2000" spc="-90" dirty="0">
                <a:latin typeface="Arial"/>
                <a:cs typeface="Arial"/>
              </a:rPr>
              <a:t>enough </a:t>
            </a:r>
            <a:r>
              <a:rPr sz="2000" spc="-75" dirty="0">
                <a:latin typeface="Arial"/>
                <a:cs typeface="Arial"/>
              </a:rPr>
              <a:t>paper </a:t>
            </a:r>
            <a:r>
              <a:rPr sz="2000" spc="25" dirty="0">
                <a:latin typeface="Arial"/>
                <a:cs typeface="Arial"/>
              </a:rPr>
              <a:t>to</a:t>
            </a:r>
            <a:r>
              <a:rPr sz="2000" spc="-415" dirty="0">
                <a:latin typeface="Arial"/>
                <a:cs typeface="Arial"/>
              </a:rPr>
              <a:t> </a:t>
            </a:r>
            <a:r>
              <a:rPr sz="2000" spc="5" dirty="0">
                <a:latin typeface="Arial"/>
                <a:cs typeface="Arial"/>
              </a:rPr>
              <a:t>print </a:t>
            </a:r>
            <a:r>
              <a:rPr sz="2000" spc="-155" dirty="0">
                <a:latin typeface="Arial"/>
                <a:cs typeface="Arial"/>
              </a:rPr>
              <a:t>a </a:t>
            </a:r>
            <a:r>
              <a:rPr sz="2000" spc="-45" dirty="0">
                <a:latin typeface="Arial"/>
                <a:cs typeface="Arial"/>
              </a:rPr>
              <a:t>receipt </a:t>
            </a:r>
            <a:r>
              <a:rPr sz="2000" spc="5" dirty="0">
                <a:latin typeface="Arial"/>
                <a:cs typeface="Arial"/>
              </a:rPr>
              <a:t>for </a:t>
            </a:r>
            <a:r>
              <a:rPr sz="2000" spc="-20" dirty="0">
                <a:latin typeface="Arial"/>
                <a:cs typeface="Arial"/>
              </a:rPr>
              <a:t>at </a:t>
            </a:r>
            <a:r>
              <a:rPr sz="2000" spc="-80" dirty="0">
                <a:latin typeface="Arial"/>
                <a:cs typeface="Arial"/>
              </a:rPr>
              <a:t>least one  </a:t>
            </a:r>
            <a:r>
              <a:rPr sz="2000" spc="-55" dirty="0">
                <a:latin typeface="Arial"/>
                <a:cs typeface="Arial"/>
              </a:rPr>
              <a:t>transaction</a:t>
            </a:r>
            <a:endParaRPr sz="2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80"/>
              </a:spcBef>
            </a:pPr>
            <a:r>
              <a:rPr sz="2400" b="1" spc="-145" dirty="0">
                <a:latin typeface="Arial"/>
                <a:cs typeface="Arial"/>
              </a:rPr>
              <a:t>Post</a:t>
            </a:r>
            <a:r>
              <a:rPr sz="2400" b="1" spc="-140" dirty="0">
                <a:latin typeface="Arial"/>
                <a:cs typeface="Arial"/>
              </a:rPr>
              <a:t> </a:t>
            </a:r>
            <a:r>
              <a:rPr sz="2400" b="1" spc="-75" dirty="0">
                <a:latin typeface="Arial"/>
                <a:cs typeface="Arial"/>
              </a:rPr>
              <a:t>Condition:</a:t>
            </a:r>
            <a:endParaRPr sz="2400" b="1" dirty="0">
              <a:latin typeface="Arial"/>
              <a:cs typeface="Arial"/>
            </a:endParaRPr>
          </a:p>
          <a:p>
            <a:pPr marL="412750" marR="5080" indent="-285750">
              <a:lnSpc>
                <a:spcPts val="2160"/>
              </a:lnSpc>
              <a:spcBef>
                <a:spcPts val="520"/>
              </a:spcBef>
              <a:buChar char="–"/>
              <a:tabLst>
                <a:tab pos="412115" algn="l"/>
                <a:tab pos="412750" algn="l"/>
              </a:tabLst>
            </a:pPr>
            <a:r>
              <a:rPr sz="2000" spc="-150" dirty="0">
                <a:latin typeface="Arial"/>
                <a:cs typeface="Arial"/>
              </a:rPr>
              <a:t>The </a:t>
            </a:r>
            <a:r>
              <a:rPr sz="2000" spc="-35" dirty="0">
                <a:latin typeface="Arial"/>
                <a:cs typeface="Arial"/>
              </a:rPr>
              <a:t>current </a:t>
            </a:r>
            <a:r>
              <a:rPr sz="2000" spc="-50" dirty="0">
                <a:latin typeface="Arial"/>
                <a:cs typeface="Arial"/>
              </a:rPr>
              <a:t>amount </a:t>
            </a:r>
            <a:r>
              <a:rPr sz="2000" spc="-5" dirty="0">
                <a:latin typeface="Arial"/>
                <a:cs typeface="Arial"/>
              </a:rPr>
              <a:t>of </a:t>
            </a:r>
            <a:r>
              <a:rPr sz="2000" spc="-150" dirty="0">
                <a:latin typeface="Arial"/>
                <a:cs typeface="Arial"/>
              </a:rPr>
              <a:t>cash </a:t>
            </a:r>
            <a:r>
              <a:rPr sz="2000" spc="-30" dirty="0">
                <a:latin typeface="Arial"/>
                <a:cs typeface="Arial"/>
              </a:rPr>
              <a:t>in </a:t>
            </a:r>
            <a:r>
              <a:rPr sz="2000" spc="-25" dirty="0">
                <a:latin typeface="Arial"/>
                <a:cs typeface="Arial"/>
              </a:rPr>
              <a:t>the </a:t>
            </a:r>
            <a:r>
              <a:rPr sz="2000" spc="-95" dirty="0">
                <a:latin typeface="Arial"/>
                <a:cs typeface="Arial"/>
              </a:rPr>
              <a:t>user </a:t>
            </a:r>
            <a:r>
              <a:rPr sz="2000" spc="-80" dirty="0">
                <a:latin typeface="Arial"/>
                <a:cs typeface="Arial"/>
              </a:rPr>
              <a:t>account </a:t>
            </a:r>
            <a:r>
              <a:rPr sz="2000" spc="-105" dirty="0">
                <a:latin typeface="Arial"/>
                <a:cs typeface="Arial"/>
              </a:rPr>
              <a:t>is </a:t>
            </a:r>
            <a:r>
              <a:rPr sz="2000" spc="-25" dirty="0">
                <a:latin typeface="Arial"/>
                <a:cs typeface="Arial"/>
              </a:rPr>
              <a:t>the</a:t>
            </a:r>
            <a:r>
              <a:rPr sz="2000" spc="-415" dirty="0">
                <a:latin typeface="Arial"/>
                <a:cs typeface="Arial"/>
              </a:rPr>
              <a:t> </a:t>
            </a:r>
            <a:r>
              <a:rPr sz="2000" spc="-50" dirty="0">
                <a:latin typeface="Arial"/>
                <a:cs typeface="Arial"/>
              </a:rPr>
              <a:t>amount before  </a:t>
            </a:r>
            <a:r>
              <a:rPr sz="2000" spc="-25" dirty="0">
                <a:latin typeface="Arial"/>
                <a:cs typeface="Arial"/>
              </a:rPr>
              <a:t>the withdraw </a:t>
            </a:r>
            <a:r>
              <a:rPr sz="2000" spc="-80" dirty="0">
                <a:latin typeface="Arial"/>
                <a:cs typeface="Arial"/>
              </a:rPr>
              <a:t>minus </a:t>
            </a:r>
            <a:r>
              <a:rPr sz="2000" spc="-25" dirty="0">
                <a:latin typeface="Arial"/>
                <a:cs typeface="Arial"/>
              </a:rPr>
              <a:t>the withdraw</a:t>
            </a:r>
            <a:r>
              <a:rPr sz="2000" spc="-375" dirty="0">
                <a:latin typeface="Arial"/>
                <a:cs typeface="Arial"/>
              </a:rPr>
              <a:t> </a:t>
            </a:r>
            <a:r>
              <a:rPr sz="2000" spc="-50" dirty="0">
                <a:latin typeface="Arial"/>
                <a:cs typeface="Arial"/>
              </a:rPr>
              <a:t>amount</a:t>
            </a:r>
            <a:endParaRPr sz="2000" dirty="0">
              <a:latin typeface="Arial"/>
              <a:cs typeface="Arial"/>
            </a:endParaRPr>
          </a:p>
          <a:p>
            <a:pPr marL="412750" indent="-285750">
              <a:lnSpc>
                <a:spcPct val="100000"/>
              </a:lnSpc>
              <a:spcBef>
                <a:spcPts val="229"/>
              </a:spcBef>
              <a:buChar char="–"/>
              <a:tabLst>
                <a:tab pos="412115" algn="l"/>
                <a:tab pos="412750" algn="l"/>
              </a:tabLst>
            </a:pPr>
            <a:r>
              <a:rPr sz="2000" spc="-180" dirty="0">
                <a:latin typeface="Arial"/>
                <a:cs typeface="Arial"/>
              </a:rPr>
              <a:t>A </a:t>
            </a:r>
            <a:r>
              <a:rPr sz="2000" spc="-45" dirty="0">
                <a:latin typeface="Arial"/>
                <a:cs typeface="Arial"/>
              </a:rPr>
              <a:t>receipt </a:t>
            </a:r>
            <a:r>
              <a:rPr sz="2000" spc="-130" dirty="0">
                <a:latin typeface="Arial"/>
                <a:cs typeface="Arial"/>
              </a:rPr>
              <a:t>was </a:t>
            </a:r>
            <a:r>
              <a:rPr sz="2000" spc="-25" dirty="0">
                <a:latin typeface="Arial"/>
                <a:cs typeface="Arial"/>
              </a:rPr>
              <a:t>printed </a:t>
            </a:r>
            <a:r>
              <a:rPr sz="2000" spc="-60" dirty="0">
                <a:latin typeface="Arial"/>
                <a:cs typeface="Arial"/>
              </a:rPr>
              <a:t>on </a:t>
            </a:r>
            <a:r>
              <a:rPr sz="2000" spc="-25" dirty="0">
                <a:latin typeface="Arial"/>
                <a:cs typeface="Arial"/>
              </a:rPr>
              <a:t>the withdraw</a:t>
            </a:r>
            <a:r>
              <a:rPr sz="2000" spc="-270" dirty="0">
                <a:latin typeface="Arial"/>
                <a:cs typeface="Arial"/>
              </a:rPr>
              <a:t> </a:t>
            </a:r>
            <a:r>
              <a:rPr sz="2000" spc="-50" dirty="0">
                <a:latin typeface="Arial"/>
                <a:cs typeface="Arial"/>
              </a:rPr>
              <a:t>amount</a:t>
            </a:r>
            <a:endParaRPr sz="2000" dirty="0">
              <a:latin typeface="Arial"/>
              <a:cs typeface="Arial"/>
            </a:endParaRPr>
          </a:p>
          <a:p>
            <a:pPr marL="412750" indent="-285750">
              <a:lnSpc>
                <a:spcPct val="100000"/>
              </a:lnSpc>
              <a:spcBef>
                <a:spcPts val="260"/>
              </a:spcBef>
              <a:buChar char="–"/>
              <a:tabLst>
                <a:tab pos="412115" algn="l"/>
                <a:tab pos="412750" algn="l"/>
              </a:tabLst>
            </a:pPr>
            <a:r>
              <a:rPr sz="2000" spc="-150" dirty="0">
                <a:latin typeface="Arial"/>
                <a:cs typeface="Arial"/>
              </a:rPr>
              <a:t>The </a:t>
            </a:r>
            <a:r>
              <a:rPr sz="2000" spc="-25" dirty="0">
                <a:latin typeface="Arial"/>
                <a:cs typeface="Arial"/>
              </a:rPr>
              <a:t>withdraw </a:t>
            </a:r>
            <a:r>
              <a:rPr sz="2000" spc="-60" dirty="0">
                <a:latin typeface="Arial"/>
                <a:cs typeface="Arial"/>
              </a:rPr>
              <a:t>transaction </a:t>
            </a:r>
            <a:r>
              <a:rPr sz="2000" spc="-135" dirty="0">
                <a:latin typeface="Arial"/>
                <a:cs typeface="Arial"/>
              </a:rPr>
              <a:t>was </a:t>
            </a:r>
            <a:r>
              <a:rPr sz="2000" spc="-30" dirty="0">
                <a:latin typeface="Arial"/>
                <a:cs typeface="Arial"/>
              </a:rPr>
              <a:t>audit in </a:t>
            </a:r>
            <a:r>
              <a:rPr sz="2000" spc="-25" dirty="0">
                <a:latin typeface="Arial"/>
                <a:cs typeface="Arial"/>
              </a:rPr>
              <a:t>the </a:t>
            </a:r>
            <a:r>
              <a:rPr sz="2000" spc="-135" dirty="0">
                <a:latin typeface="Arial"/>
                <a:cs typeface="Arial"/>
              </a:rPr>
              <a:t>System </a:t>
            </a:r>
            <a:r>
              <a:rPr sz="2000" spc="-75" dirty="0">
                <a:latin typeface="Arial"/>
                <a:cs typeface="Arial"/>
              </a:rPr>
              <a:t>log</a:t>
            </a:r>
            <a:r>
              <a:rPr sz="2000" spc="-320" dirty="0">
                <a:latin typeface="Arial"/>
                <a:cs typeface="Arial"/>
              </a:rPr>
              <a:t> </a:t>
            </a:r>
            <a:r>
              <a:rPr sz="2000" spc="-15" dirty="0">
                <a:latin typeface="Arial"/>
                <a:cs typeface="Arial"/>
              </a:rPr>
              <a:t>file</a:t>
            </a:r>
            <a:endParaRPr sz="20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00200" y="1371600"/>
            <a:ext cx="5471795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220" dirty="0"/>
              <a:t>Typical </a:t>
            </a:r>
            <a:r>
              <a:rPr sz="3200" spc="-215" dirty="0"/>
              <a:t>course </a:t>
            </a:r>
            <a:r>
              <a:rPr sz="3200" spc="-5" dirty="0"/>
              <a:t>of</a:t>
            </a:r>
            <a:r>
              <a:rPr sz="3200" spc="-310" dirty="0"/>
              <a:t> </a:t>
            </a:r>
            <a:r>
              <a:rPr sz="3200" spc="-185" dirty="0"/>
              <a:t>events</a:t>
            </a:r>
            <a:endParaRPr sz="3200" dirty="0"/>
          </a:p>
        </p:txBody>
      </p:sp>
      <p:sp>
        <p:nvSpPr>
          <p:cNvPr id="3" name="object 3"/>
          <p:cNvSpPr/>
          <p:nvPr/>
        </p:nvSpPr>
        <p:spPr>
          <a:xfrm>
            <a:off x="582930" y="2057400"/>
            <a:ext cx="7979409" cy="4572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38200" y="697737"/>
            <a:ext cx="754380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-260" normalizeH="0" baseline="0" noProof="0" dirty="0" smtClean="0">
                <a:ln>
                  <a:noFill/>
                </a:ln>
                <a:solidFill>
                  <a:srgbClr val="1F487C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Example- </a:t>
            </a:r>
            <a:r>
              <a:rPr kumimoji="0" lang="en-US" sz="3200" b="0" i="0" u="none" strike="noStrike" kern="0" cap="none" spc="-130" normalizeH="0" baseline="0" noProof="0" dirty="0" smtClean="0">
                <a:ln>
                  <a:noFill/>
                </a:ln>
                <a:solidFill>
                  <a:srgbClr val="1F487C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Money</a:t>
            </a:r>
            <a:r>
              <a:rPr kumimoji="0" lang="en-US" sz="3200" b="0" i="0" u="none" strike="noStrike" kern="0" cap="none" spc="-260" normalizeH="0" baseline="0" noProof="0" dirty="0" smtClean="0">
                <a:ln>
                  <a:noFill/>
                </a:ln>
                <a:solidFill>
                  <a:srgbClr val="1F487C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en-US" sz="3200" b="0" i="0" u="none" strike="noStrike" kern="0" cap="none" spc="-70" normalizeH="0" baseline="0" noProof="0" dirty="0" smtClean="0">
                <a:ln>
                  <a:noFill/>
                </a:ln>
                <a:solidFill>
                  <a:srgbClr val="1F487C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Withdraw    ---continue 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1F487C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4331970"/>
            <a:ext cx="15049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45"/>
              </a:lnSpc>
            </a:pPr>
            <a:r>
              <a:rPr spc="-10" dirty="0"/>
              <a:t>Object </a:t>
            </a:r>
            <a:r>
              <a:rPr spc="-5" dirty="0"/>
              <a:t>Oriented Design </a:t>
            </a:r>
            <a:r>
              <a:rPr spc="-10" dirty="0"/>
              <a:t>and</a:t>
            </a:r>
            <a:r>
              <a:rPr spc="-20" dirty="0"/>
              <a:t> </a:t>
            </a:r>
            <a:r>
              <a:rPr spc="-10" dirty="0"/>
              <a:t>Analysis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61676"/>
            <a:ext cx="7988300" cy="4303742"/>
          </a:xfrm>
          <a:prstGeom prst="rect">
            <a:avLst/>
          </a:prstGeom>
        </p:spPr>
        <p:txBody>
          <a:bodyPr vert="horz" wrap="square" lIns="0" tIns="6858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54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b="1" spc="-65" dirty="0">
                <a:latin typeface="Arial"/>
                <a:cs typeface="Arial"/>
              </a:rPr>
              <a:t>Alternative </a:t>
            </a:r>
            <a:r>
              <a:rPr sz="2800" b="1" spc="-5" dirty="0">
                <a:latin typeface="Arial"/>
                <a:cs typeface="Arial"/>
              </a:rPr>
              <a:t>flow </a:t>
            </a:r>
            <a:r>
              <a:rPr sz="2800" b="1" spc="-10" dirty="0">
                <a:latin typeface="Arial"/>
                <a:cs typeface="Arial"/>
              </a:rPr>
              <a:t>of</a:t>
            </a:r>
            <a:r>
              <a:rPr sz="2800" b="1" spc="-380" dirty="0">
                <a:latin typeface="Arial"/>
                <a:cs typeface="Arial"/>
              </a:rPr>
              <a:t> </a:t>
            </a:r>
            <a:r>
              <a:rPr sz="2800" b="1" spc="-110" dirty="0">
                <a:latin typeface="Arial"/>
                <a:cs typeface="Arial"/>
              </a:rPr>
              <a:t>events:</a:t>
            </a:r>
            <a:endParaRPr sz="2800" b="1" dirty="0">
              <a:latin typeface="Arial"/>
              <a:cs typeface="Arial"/>
            </a:endParaRPr>
          </a:p>
          <a:p>
            <a:pPr marL="755650" marR="490855" lvl="1" indent="-285750">
              <a:lnSpc>
                <a:spcPts val="2620"/>
              </a:lnSpc>
              <a:spcBef>
                <a:spcPts val="685"/>
              </a:spcBef>
              <a:buChar char="–"/>
              <a:tabLst>
                <a:tab pos="755650" algn="l"/>
              </a:tabLst>
            </a:pPr>
            <a:r>
              <a:rPr sz="2400" b="1" spc="-150" dirty="0">
                <a:solidFill>
                  <a:srgbClr val="FF0000"/>
                </a:solidFill>
                <a:latin typeface="Arial"/>
                <a:cs typeface="Arial"/>
              </a:rPr>
              <a:t>Step </a:t>
            </a:r>
            <a:r>
              <a:rPr sz="2400" b="1" spc="-75" dirty="0">
                <a:solidFill>
                  <a:srgbClr val="FF0000"/>
                </a:solidFill>
                <a:latin typeface="Arial"/>
                <a:cs typeface="Arial"/>
              </a:rPr>
              <a:t>3: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spc="-120" dirty="0">
                <a:latin typeface="Arial"/>
                <a:cs typeface="Arial"/>
              </a:rPr>
              <a:t>Customer </a:t>
            </a:r>
            <a:r>
              <a:rPr sz="2400" spc="-55" dirty="0">
                <a:latin typeface="Arial"/>
                <a:cs typeface="Arial"/>
              </a:rPr>
              <a:t>authorization failed. </a:t>
            </a:r>
            <a:r>
              <a:rPr sz="2400" spc="-130" dirty="0">
                <a:latin typeface="Arial"/>
                <a:cs typeface="Arial"/>
              </a:rPr>
              <a:t>Display an</a:t>
            </a:r>
            <a:r>
              <a:rPr sz="2400" spc="-280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error  </a:t>
            </a:r>
            <a:r>
              <a:rPr sz="2400" spc="-175" dirty="0">
                <a:latin typeface="Arial"/>
                <a:cs typeface="Arial"/>
              </a:rPr>
              <a:t>message, </a:t>
            </a:r>
            <a:r>
              <a:rPr sz="2400" spc="-130" dirty="0">
                <a:latin typeface="Arial"/>
                <a:cs typeface="Arial"/>
              </a:rPr>
              <a:t>cancel </a:t>
            </a:r>
            <a:r>
              <a:rPr sz="2400" spc="-30" dirty="0">
                <a:latin typeface="Arial"/>
                <a:cs typeface="Arial"/>
              </a:rPr>
              <a:t>the </a:t>
            </a:r>
            <a:r>
              <a:rPr sz="2400" spc="-70" dirty="0">
                <a:latin typeface="Arial"/>
                <a:cs typeface="Arial"/>
              </a:rPr>
              <a:t>transaction </a:t>
            </a:r>
            <a:r>
              <a:rPr sz="2400" spc="-114" dirty="0">
                <a:latin typeface="Arial"/>
                <a:cs typeface="Arial"/>
              </a:rPr>
              <a:t>and </a:t>
            </a:r>
            <a:r>
              <a:rPr sz="2400" spc="-60" dirty="0">
                <a:latin typeface="Arial"/>
                <a:cs typeface="Arial"/>
              </a:rPr>
              <a:t>eject </a:t>
            </a:r>
            <a:r>
              <a:rPr sz="2400" spc="-35" dirty="0">
                <a:latin typeface="Arial"/>
                <a:cs typeface="Arial"/>
              </a:rPr>
              <a:t>the</a:t>
            </a:r>
            <a:r>
              <a:rPr sz="2400" spc="-300" dirty="0">
                <a:latin typeface="Arial"/>
                <a:cs typeface="Arial"/>
              </a:rPr>
              <a:t> </a:t>
            </a:r>
            <a:r>
              <a:rPr sz="2400" spc="-95" dirty="0">
                <a:latin typeface="Arial"/>
                <a:cs typeface="Arial"/>
              </a:rPr>
              <a:t>card.</a:t>
            </a:r>
            <a:endParaRPr sz="2400" dirty="0">
              <a:latin typeface="Arial"/>
              <a:cs typeface="Arial"/>
            </a:endParaRPr>
          </a:p>
          <a:p>
            <a:pPr marL="755650" marR="602615" lvl="1" indent="-285750">
              <a:lnSpc>
                <a:spcPts val="2620"/>
              </a:lnSpc>
              <a:spcBef>
                <a:spcPts val="620"/>
              </a:spcBef>
              <a:buChar char="–"/>
              <a:tabLst>
                <a:tab pos="755650" algn="l"/>
              </a:tabLst>
            </a:pPr>
            <a:r>
              <a:rPr sz="2400" spc="-150" dirty="0">
                <a:solidFill>
                  <a:srgbClr val="FF0000"/>
                </a:solidFill>
                <a:latin typeface="Arial"/>
                <a:cs typeface="Arial"/>
              </a:rPr>
              <a:t>Step </a:t>
            </a:r>
            <a:r>
              <a:rPr sz="2400" spc="-75" dirty="0">
                <a:solidFill>
                  <a:srgbClr val="FF0000"/>
                </a:solidFill>
                <a:latin typeface="Arial"/>
                <a:cs typeface="Arial"/>
              </a:rPr>
              <a:t>8: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spc="-120" dirty="0">
                <a:latin typeface="Arial"/>
                <a:cs typeface="Arial"/>
              </a:rPr>
              <a:t>Customer </a:t>
            </a:r>
            <a:r>
              <a:rPr sz="2400" spc="-180" dirty="0">
                <a:latin typeface="Arial"/>
                <a:cs typeface="Arial"/>
              </a:rPr>
              <a:t>has </a:t>
            </a:r>
            <a:r>
              <a:rPr sz="2400" spc="-45" dirty="0">
                <a:latin typeface="Arial"/>
                <a:cs typeface="Arial"/>
              </a:rPr>
              <a:t>insufficient </a:t>
            </a:r>
            <a:r>
              <a:rPr sz="2400" spc="-90" dirty="0">
                <a:latin typeface="Arial"/>
                <a:cs typeface="Arial"/>
              </a:rPr>
              <a:t>funds </a:t>
            </a:r>
            <a:r>
              <a:rPr sz="2400" spc="-35" dirty="0">
                <a:latin typeface="Arial"/>
                <a:cs typeface="Arial"/>
              </a:rPr>
              <a:t>in </a:t>
            </a:r>
            <a:r>
              <a:rPr sz="2400" spc="-40" dirty="0">
                <a:latin typeface="Arial"/>
                <a:cs typeface="Arial"/>
              </a:rPr>
              <a:t>its</a:t>
            </a:r>
            <a:r>
              <a:rPr sz="2400" spc="-345" dirty="0">
                <a:latin typeface="Arial"/>
                <a:cs typeface="Arial"/>
              </a:rPr>
              <a:t> </a:t>
            </a:r>
            <a:r>
              <a:rPr sz="2400" spc="-90" dirty="0">
                <a:latin typeface="Arial"/>
                <a:cs typeface="Arial"/>
              </a:rPr>
              <a:t>account.  </a:t>
            </a:r>
            <a:r>
              <a:rPr sz="2400" spc="-130" dirty="0">
                <a:latin typeface="Arial"/>
                <a:cs typeface="Arial"/>
              </a:rPr>
              <a:t>Display an </a:t>
            </a:r>
            <a:r>
              <a:rPr sz="2400" spc="-25" dirty="0">
                <a:latin typeface="Arial"/>
                <a:cs typeface="Arial"/>
              </a:rPr>
              <a:t>error </a:t>
            </a:r>
            <a:r>
              <a:rPr sz="2400" spc="-170" dirty="0">
                <a:latin typeface="Arial"/>
                <a:cs typeface="Arial"/>
              </a:rPr>
              <a:t>message, </a:t>
            </a:r>
            <a:r>
              <a:rPr sz="2400" spc="-110" dirty="0">
                <a:latin typeface="Arial"/>
                <a:cs typeface="Arial"/>
              </a:rPr>
              <a:t>and </a:t>
            </a:r>
            <a:r>
              <a:rPr sz="2400" spc="-145" dirty="0">
                <a:latin typeface="Arial"/>
                <a:cs typeface="Arial"/>
              </a:rPr>
              <a:t>go </a:t>
            </a:r>
            <a:r>
              <a:rPr sz="2400" spc="30" dirty="0">
                <a:latin typeface="Arial"/>
                <a:cs typeface="Arial"/>
              </a:rPr>
              <a:t>to </a:t>
            </a:r>
            <a:r>
              <a:rPr sz="2400" spc="-90" dirty="0">
                <a:latin typeface="Arial"/>
                <a:cs typeface="Arial"/>
              </a:rPr>
              <a:t>step</a:t>
            </a:r>
            <a:r>
              <a:rPr sz="2400" spc="-385" dirty="0">
                <a:latin typeface="Arial"/>
                <a:cs typeface="Arial"/>
              </a:rPr>
              <a:t> </a:t>
            </a:r>
            <a:r>
              <a:rPr sz="2400" spc="-95" dirty="0">
                <a:latin typeface="Arial"/>
                <a:cs typeface="Arial"/>
              </a:rPr>
              <a:t>6.</a:t>
            </a:r>
            <a:endParaRPr sz="2400" dirty="0">
              <a:latin typeface="Arial"/>
              <a:cs typeface="Arial"/>
            </a:endParaRPr>
          </a:p>
          <a:p>
            <a:pPr marL="755650" marR="567690" lvl="1" indent="-285750">
              <a:lnSpc>
                <a:spcPts val="2630"/>
              </a:lnSpc>
              <a:spcBef>
                <a:spcPts val="615"/>
              </a:spcBef>
              <a:buChar char="–"/>
              <a:tabLst>
                <a:tab pos="755650" algn="l"/>
              </a:tabLst>
            </a:pPr>
            <a:r>
              <a:rPr sz="2400" spc="-150" dirty="0">
                <a:solidFill>
                  <a:srgbClr val="FF0000"/>
                </a:solidFill>
                <a:latin typeface="Arial"/>
                <a:cs typeface="Arial"/>
              </a:rPr>
              <a:t>Step </a:t>
            </a:r>
            <a:r>
              <a:rPr sz="2400" spc="-75" dirty="0">
                <a:solidFill>
                  <a:srgbClr val="FF0000"/>
                </a:solidFill>
                <a:latin typeface="Arial"/>
                <a:cs typeface="Arial"/>
              </a:rPr>
              <a:t>8</a:t>
            </a:r>
            <a:r>
              <a:rPr sz="2400" spc="-75" dirty="0">
                <a:latin typeface="Arial"/>
                <a:cs typeface="Arial"/>
              </a:rPr>
              <a:t>: </a:t>
            </a:r>
            <a:r>
              <a:rPr sz="2400" spc="-120" dirty="0">
                <a:latin typeface="Arial"/>
                <a:cs typeface="Arial"/>
              </a:rPr>
              <a:t>Customer </a:t>
            </a:r>
            <a:r>
              <a:rPr sz="2400" spc="-160" dirty="0">
                <a:latin typeface="Arial"/>
                <a:cs typeface="Arial"/>
              </a:rPr>
              <a:t>exceeds </a:t>
            </a:r>
            <a:r>
              <a:rPr sz="2400" spc="-40" dirty="0">
                <a:latin typeface="Arial"/>
                <a:cs typeface="Arial"/>
              </a:rPr>
              <a:t>its </a:t>
            </a:r>
            <a:r>
              <a:rPr sz="2400" spc="-105" dirty="0">
                <a:latin typeface="Arial"/>
                <a:cs typeface="Arial"/>
              </a:rPr>
              <a:t>legal </a:t>
            </a:r>
            <a:r>
              <a:rPr sz="2400" spc="-65" dirty="0">
                <a:latin typeface="Arial"/>
                <a:cs typeface="Arial"/>
              </a:rPr>
              <a:t>amount. </a:t>
            </a:r>
            <a:r>
              <a:rPr sz="2400" spc="-130" dirty="0">
                <a:latin typeface="Arial"/>
                <a:cs typeface="Arial"/>
              </a:rPr>
              <a:t>Display</a:t>
            </a:r>
            <a:r>
              <a:rPr sz="2400" spc="-305" dirty="0">
                <a:latin typeface="Arial"/>
                <a:cs typeface="Arial"/>
              </a:rPr>
              <a:t> </a:t>
            </a:r>
            <a:r>
              <a:rPr sz="2400" spc="-130" dirty="0">
                <a:latin typeface="Arial"/>
                <a:cs typeface="Arial"/>
              </a:rPr>
              <a:t>an  </a:t>
            </a:r>
            <a:r>
              <a:rPr sz="2400" spc="-25" dirty="0">
                <a:latin typeface="Arial"/>
                <a:cs typeface="Arial"/>
              </a:rPr>
              <a:t>error </a:t>
            </a:r>
            <a:r>
              <a:rPr sz="2400" spc="-175" dirty="0">
                <a:latin typeface="Arial"/>
                <a:cs typeface="Arial"/>
              </a:rPr>
              <a:t>message, </a:t>
            </a:r>
            <a:r>
              <a:rPr sz="2400" spc="-114" dirty="0">
                <a:latin typeface="Arial"/>
                <a:cs typeface="Arial"/>
              </a:rPr>
              <a:t>and </a:t>
            </a:r>
            <a:r>
              <a:rPr sz="2400" spc="-140" dirty="0">
                <a:latin typeface="Arial"/>
                <a:cs typeface="Arial"/>
              </a:rPr>
              <a:t>go </a:t>
            </a:r>
            <a:r>
              <a:rPr sz="2400" spc="30" dirty="0">
                <a:latin typeface="Arial"/>
                <a:cs typeface="Arial"/>
              </a:rPr>
              <a:t>to </a:t>
            </a:r>
            <a:r>
              <a:rPr sz="2400" spc="-90" dirty="0">
                <a:latin typeface="Arial"/>
                <a:cs typeface="Arial"/>
              </a:rPr>
              <a:t>step</a:t>
            </a:r>
            <a:r>
              <a:rPr sz="2400" spc="-370" dirty="0">
                <a:latin typeface="Arial"/>
                <a:cs typeface="Arial"/>
              </a:rPr>
              <a:t> </a:t>
            </a:r>
            <a:r>
              <a:rPr sz="2400" spc="-95" dirty="0">
                <a:latin typeface="Arial"/>
                <a:cs typeface="Arial"/>
              </a:rPr>
              <a:t>6.</a:t>
            </a:r>
            <a:endParaRPr sz="2400" dirty="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330"/>
              </a:spcBef>
            </a:pPr>
            <a:r>
              <a:rPr sz="2800" b="1" spc="-130" dirty="0">
                <a:latin typeface="Arial"/>
                <a:cs typeface="Arial"/>
              </a:rPr>
              <a:t>Exceptional </a:t>
            </a:r>
            <a:r>
              <a:rPr sz="2800" b="1" spc="-10" dirty="0">
                <a:latin typeface="Arial"/>
                <a:cs typeface="Arial"/>
              </a:rPr>
              <a:t>flow </a:t>
            </a:r>
            <a:r>
              <a:rPr sz="2800" b="1" spc="-5" dirty="0">
                <a:latin typeface="Arial"/>
                <a:cs typeface="Arial"/>
              </a:rPr>
              <a:t>of</a:t>
            </a:r>
            <a:r>
              <a:rPr sz="2800" b="1" spc="-310" dirty="0">
                <a:latin typeface="Arial"/>
                <a:cs typeface="Arial"/>
              </a:rPr>
              <a:t> </a:t>
            </a:r>
            <a:r>
              <a:rPr sz="2800" b="1" spc="-110" dirty="0">
                <a:latin typeface="Arial"/>
                <a:cs typeface="Arial"/>
              </a:rPr>
              <a:t>events:</a:t>
            </a:r>
            <a:endParaRPr sz="2800" b="1" dirty="0">
              <a:latin typeface="Arial"/>
              <a:cs typeface="Arial"/>
            </a:endParaRPr>
          </a:p>
          <a:p>
            <a:pPr marL="755650" marR="5080" lvl="1" indent="-285750">
              <a:lnSpc>
                <a:spcPts val="2620"/>
              </a:lnSpc>
              <a:spcBef>
                <a:spcPts val="705"/>
              </a:spcBef>
              <a:buChar char="–"/>
              <a:tabLst>
                <a:tab pos="755650" algn="l"/>
              </a:tabLst>
            </a:pPr>
            <a:r>
              <a:rPr sz="2400" spc="-120" dirty="0">
                <a:latin typeface="Arial"/>
                <a:cs typeface="Arial"/>
              </a:rPr>
              <a:t>Power</a:t>
            </a:r>
            <a:r>
              <a:rPr sz="2400" spc="-125" dirty="0">
                <a:latin typeface="Arial"/>
                <a:cs typeface="Arial"/>
              </a:rPr>
              <a:t> </a:t>
            </a:r>
            <a:r>
              <a:rPr sz="2400" spc="-40" dirty="0">
                <a:latin typeface="Arial"/>
                <a:cs typeface="Arial"/>
              </a:rPr>
              <a:t>failure</a:t>
            </a:r>
            <a:r>
              <a:rPr sz="2400" spc="-120" dirty="0">
                <a:latin typeface="Arial"/>
                <a:cs typeface="Arial"/>
              </a:rPr>
              <a:t> </a:t>
            </a:r>
            <a:r>
              <a:rPr sz="2400" spc="-35" dirty="0">
                <a:latin typeface="Arial"/>
                <a:cs typeface="Arial"/>
              </a:rPr>
              <a:t>in</a:t>
            </a:r>
            <a:r>
              <a:rPr sz="2400" spc="-125" dirty="0">
                <a:latin typeface="Arial"/>
                <a:cs typeface="Arial"/>
              </a:rPr>
              <a:t> </a:t>
            </a:r>
            <a:r>
              <a:rPr sz="2400" spc="-30" dirty="0">
                <a:latin typeface="Arial"/>
                <a:cs typeface="Arial"/>
              </a:rPr>
              <a:t>the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145" dirty="0">
                <a:latin typeface="Arial"/>
                <a:cs typeface="Arial"/>
              </a:rPr>
              <a:t>process</a:t>
            </a:r>
            <a:r>
              <a:rPr sz="2400" spc="-125" dirty="0">
                <a:latin typeface="Arial"/>
                <a:cs typeface="Arial"/>
              </a:rPr>
              <a:t> </a:t>
            </a:r>
            <a:r>
              <a:rPr sz="2400" spc="-15" dirty="0">
                <a:latin typeface="Arial"/>
                <a:cs typeface="Arial"/>
              </a:rPr>
              <a:t>of</a:t>
            </a:r>
            <a:r>
              <a:rPr sz="2400" spc="-120" dirty="0">
                <a:latin typeface="Arial"/>
                <a:cs typeface="Arial"/>
              </a:rPr>
              <a:t> </a:t>
            </a:r>
            <a:r>
              <a:rPr sz="2400" spc="-30" dirty="0">
                <a:latin typeface="Arial"/>
                <a:cs typeface="Arial"/>
              </a:rPr>
              <a:t>the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spc="-70" dirty="0">
                <a:latin typeface="Arial"/>
                <a:cs typeface="Arial"/>
              </a:rPr>
              <a:t>transaction</a:t>
            </a:r>
            <a:r>
              <a:rPr sz="2400" spc="-125" dirty="0">
                <a:latin typeface="Arial"/>
                <a:cs typeface="Arial"/>
              </a:rPr>
              <a:t> </a:t>
            </a:r>
            <a:r>
              <a:rPr sz="2400" spc="-60" dirty="0">
                <a:latin typeface="Arial"/>
                <a:cs typeface="Arial"/>
              </a:rPr>
              <a:t>before</a:t>
            </a:r>
            <a:r>
              <a:rPr sz="2400" spc="-120" dirty="0">
                <a:latin typeface="Arial"/>
                <a:cs typeface="Arial"/>
              </a:rPr>
              <a:t> </a:t>
            </a:r>
            <a:r>
              <a:rPr sz="2400" spc="-90" dirty="0">
                <a:latin typeface="Arial"/>
                <a:cs typeface="Arial"/>
              </a:rPr>
              <a:t>step  </a:t>
            </a:r>
            <a:r>
              <a:rPr sz="2400" spc="-100" dirty="0">
                <a:latin typeface="Arial"/>
                <a:cs typeface="Arial"/>
              </a:rPr>
              <a:t>9, </a:t>
            </a:r>
            <a:r>
              <a:rPr sz="2400" spc="-130" dirty="0">
                <a:latin typeface="Arial"/>
                <a:cs typeface="Arial"/>
              </a:rPr>
              <a:t>cancel </a:t>
            </a:r>
            <a:r>
              <a:rPr sz="2400" spc="-30" dirty="0">
                <a:latin typeface="Arial"/>
                <a:cs typeface="Arial"/>
              </a:rPr>
              <a:t>the </a:t>
            </a:r>
            <a:r>
              <a:rPr sz="2400" spc="-70" dirty="0">
                <a:latin typeface="Arial"/>
                <a:cs typeface="Arial"/>
              </a:rPr>
              <a:t>transaction </a:t>
            </a:r>
            <a:r>
              <a:rPr sz="2400" spc="-114" dirty="0">
                <a:latin typeface="Arial"/>
                <a:cs typeface="Arial"/>
              </a:rPr>
              <a:t>and </a:t>
            </a:r>
            <a:r>
              <a:rPr sz="2400" spc="-60" dirty="0">
                <a:latin typeface="Arial"/>
                <a:cs typeface="Arial"/>
              </a:rPr>
              <a:t>eject </a:t>
            </a:r>
            <a:r>
              <a:rPr sz="2400" spc="-30" dirty="0">
                <a:latin typeface="Arial"/>
                <a:cs typeface="Arial"/>
              </a:rPr>
              <a:t>the</a:t>
            </a:r>
            <a:r>
              <a:rPr sz="2400" spc="-400" dirty="0">
                <a:latin typeface="Arial"/>
                <a:cs typeface="Arial"/>
              </a:rPr>
              <a:t> </a:t>
            </a:r>
            <a:r>
              <a:rPr sz="2400" spc="-100" dirty="0">
                <a:latin typeface="Arial"/>
                <a:cs typeface="Arial"/>
              </a:rPr>
              <a:t>card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9600" y="697737"/>
            <a:ext cx="7772400" cy="553998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-26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Example- </a:t>
            </a:r>
            <a:r>
              <a:rPr kumimoji="0" lang="en-US" sz="3600" b="0" i="0" u="none" strike="noStrike" kern="0" cap="none" spc="-13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Money</a:t>
            </a:r>
            <a:r>
              <a:rPr kumimoji="0" lang="en-US" sz="3600" b="0" i="0" u="none" strike="noStrike" kern="0" cap="none" spc="-26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600" b="0" i="0" u="none" strike="noStrike" kern="0" cap="none" spc="-7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Withdraw    ---continue 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/>
          <p:cNvSpPr txBox="1">
            <a:spLocks/>
          </p:cNvSpPr>
          <p:nvPr/>
        </p:nvSpPr>
        <p:spPr>
          <a:xfrm>
            <a:off x="1524001" y="2895600"/>
            <a:ext cx="5486400" cy="1138773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0" cap="none" spc="-90" normalizeH="0" baseline="0" noProof="0" dirty="0" smtClean="0">
                <a:ln>
                  <a:noFill/>
                </a:ln>
                <a:solidFill>
                  <a:srgbClr val="1F487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SESSION </a:t>
            </a:r>
            <a:r>
              <a:rPr kumimoji="0" lang="en-US" sz="5400" b="0" i="0" u="none" strike="noStrike" kern="0" cap="none" spc="-5" normalizeH="0" baseline="0" noProof="0" dirty="0" smtClean="0">
                <a:ln>
                  <a:noFill/>
                </a:ln>
                <a:solidFill>
                  <a:srgbClr val="1F487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</a:t>
            </a:r>
            <a:r>
              <a:rPr kumimoji="0" lang="en-US" sz="5400" b="0" i="0" u="none" strike="noStrike" kern="0" cap="none" spc="-409" normalizeH="0" baseline="0" noProof="0" dirty="0" smtClean="0">
                <a:ln>
                  <a:noFill/>
                </a:ln>
                <a:solidFill>
                  <a:srgbClr val="1F487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5400" kern="0" spc="-5" dirty="0" smtClean="0">
                <a:solidFill>
                  <a:srgbClr val="1F487C"/>
                </a:solidFill>
              </a:rPr>
              <a:t>3</a:t>
            </a:r>
            <a:endParaRPr kumimoji="0" lang="en-US" sz="5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18282" y="697737"/>
            <a:ext cx="312039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85" dirty="0"/>
              <a:t>Class</a:t>
            </a:r>
            <a:r>
              <a:rPr spc="-275" dirty="0"/>
              <a:t> </a:t>
            </a:r>
            <a:r>
              <a:rPr spc="-90" dirty="0"/>
              <a:t>diagram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88973"/>
            <a:ext cx="7526655" cy="22580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5580" indent="-182880">
              <a:lnSpc>
                <a:spcPts val="2735"/>
              </a:lnSpc>
              <a:spcBef>
                <a:spcPts val="100"/>
              </a:spcBef>
              <a:buClr>
                <a:srgbClr val="4F81BC"/>
              </a:buClr>
              <a:buSzPct val="85416"/>
              <a:buChar char="•"/>
              <a:tabLst>
                <a:tab pos="195580" algn="l"/>
              </a:tabLst>
            </a:pPr>
            <a:r>
              <a:rPr sz="2400" dirty="0">
                <a:latin typeface="Arial"/>
                <a:cs typeface="Arial"/>
              </a:rPr>
              <a:t>Used for describing </a:t>
            </a:r>
            <a:r>
              <a:rPr sz="2400" dirty="0">
                <a:solidFill>
                  <a:srgbClr val="800080"/>
                </a:solidFill>
                <a:latin typeface="Arial"/>
                <a:cs typeface="Arial"/>
              </a:rPr>
              <a:t>structure </a:t>
            </a:r>
            <a:r>
              <a:rPr sz="2400" spc="-5" dirty="0">
                <a:solidFill>
                  <a:srgbClr val="800080"/>
                </a:solidFill>
                <a:latin typeface="Arial"/>
                <a:cs typeface="Arial"/>
              </a:rPr>
              <a:t>and behavior </a:t>
            </a:r>
            <a:r>
              <a:rPr sz="2400" dirty="0">
                <a:latin typeface="Arial"/>
                <a:cs typeface="Arial"/>
              </a:rPr>
              <a:t>in the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use</a:t>
            </a:r>
            <a:endParaRPr sz="2400">
              <a:latin typeface="Arial"/>
              <a:cs typeface="Arial"/>
            </a:endParaRPr>
          </a:p>
          <a:p>
            <a:pPr marL="194945">
              <a:lnSpc>
                <a:spcPts val="2735"/>
              </a:lnSpc>
            </a:pPr>
            <a:r>
              <a:rPr sz="2400" spc="-5" dirty="0">
                <a:latin typeface="Arial"/>
                <a:cs typeface="Arial"/>
              </a:rPr>
              <a:t>cases</a:t>
            </a:r>
            <a:endParaRPr sz="2400">
              <a:latin typeface="Arial"/>
              <a:cs typeface="Arial"/>
            </a:endParaRPr>
          </a:p>
          <a:p>
            <a:pPr marL="194945" marR="5080" indent="-182880">
              <a:lnSpc>
                <a:spcPts val="2590"/>
              </a:lnSpc>
              <a:spcBef>
                <a:spcPts val="615"/>
              </a:spcBef>
              <a:buClr>
                <a:srgbClr val="4F81BC"/>
              </a:buClr>
              <a:buSzPct val="85416"/>
              <a:buChar char="•"/>
              <a:tabLst>
                <a:tab pos="195580" algn="l"/>
              </a:tabLst>
            </a:pPr>
            <a:r>
              <a:rPr sz="2400" spc="-5" dirty="0">
                <a:latin typeface="Arial"/>
                <a:cs typeface="Arial"/>
              </a:rPr>
              <a:t>Provides a conceptual model </a:t>
            </a:r>
            <a:r>
              <a:rPr sz="2400" dirty="0">
                <a:latin typeface="Arial"/>
                <a:cs typeface="Arial"/>
              </a:rPr>
              <a:t>of the system </a:t>
            </a:r>
            <a:r>
              <a:rPr sz="2400" spc="-10" dirty="0">
                <a:latin typeface="Arial"/>
                <a:cs typeface="Arial"/>
              </a:rPr>
              <a:t>in </a:t>
            </a:r>
            <a:r>
              <a:rPr sz="2400" dirty="0">
                <a:latin typeface="Arial"/>
                <a:cs typeface="Arial"/>
              </a:rPr>
              <a:t>terms of  </a:t>
            </a:r>
            <a:r>
              <a:rPr sz="2400" spc="-5" dirty="0">
                <a:latin typeface="Arial"/>
                <a:cs typeface="Arial"/>
              </a:rPr>
              <a:t>entities and their</a:t>
            </a:r>
            <a:r>
              <a:rPr sz="2400" spc="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relationships</a:t>
            </a:r>
            <a:endParaRPr sz="240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254"/>
              </a:spcBef>
              <a:buClr>
                <a:srgbClr val="4F81BC"/>
              </a:buClr>
              <a:buSzPct val="85416"/>
              <a:buChar char="•"/>
              <a:tabLst>
                <a:tab pos="195580" algn="l"/>
              </a:tabLst>
            </a:pPr>
            <a:r>
              <a:rPr sz="2400" dirty="0">
                <a:latin typeface="Arial"/>
                <a:cs typeface="Arial"/>
              </a:rPr>
              <a:t>Used for requirement capture, </a:t>
            </a:r>
            <a:r>
              <a:rPr sz="2400" spc="-10" dirty="0">
                <a:latin typeface="Arial"/>
                <a:cs typeface="Arial"/>
              </a:rPr>
              <a:t>end-user</a:t>
            </a:r>
            <a:r>
              <a:rPr sz="2400" spc="3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interaction</a:t>
            </a:r>
            <a:endParaRPr sz="240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290"/>
              </a:spcBef>
              <a:buClr>
                <a:srgbClr val="4F81BC"/>
              </a:buClr>
              <a:buSzPct val="85416"/>
              <a:buChar char="•"/>
              <a:tabLst>
                <a:tab pos="195580" algn="l"/>
              </a:tabLst>
            </a:pPr>
            <a:r>
              <a:rPr sz="2400" spc="-5" dirty="0">
                <a:latin typeface="Arial"/>
                <a:cs typeface="Arial"/>
              </a:rPr>
              <a:t>Detailed class </a:t>
            </a:r>
            <a:r>
              <a:rPr sz="2400" dirty="0">
                <a:latin typeface="Arial"/>
                <a:cs typeface="Arial"/>
              </a:rPr>
              <a:t>diagrams </a:t>
            </a:r>
            <a:r>
              <a:rPr sz="2400" spc="-5" dirty="0">
                <a:latin typeface="Arial"/>
                <a:cs typeface="Arial"/>
              </a:rPr>
              <a:t>are used </a:t>
            </a:r>
            <a:r>
              <a:rPr sz="2400" dirty="0">
                <a:latin typeface="Arial"/>
                <a:cs typeface="Arial"/>
              </a:rPr>
              <a:t>for</a:t>
            </a:r>
            <a:r>
              <a:rPr sz="2400" spc="1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developers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54960" y="697737"/>
            <a:ext cx="445262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80" dirty="0"/>
              <a:t>Class</a:t>
            </a:r>
            <a:r>
              <a:rPr spc="-250" dirty="0"/>
              <a:t> </a:t>
            </a:r>
            <a:r>
              <a:rPr spc="-95" dirty="0"/>
              <a:t>representation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95374"/>
            <a:ext cx="7706359" cy="3187700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94945" marR="502920" indent="-182880">
              <a:lnSpc>
                <a:spcPts val="2160"/>
              </a:lnSpc>
              <a:spcBef>
                <a:spcPts val="375"/>
              </a:spcBef>
              <a:buClr>
                <a:srgbClr val="4F81BC"/>
              </a:buClr>
              <a:buSzPct val="85000"/>
              <a:buChar char="•"/>
              <a:tabLst>
                <a:tab pos="195580" algn="l"/>
              </a:tabLst>
            </a:pPr>
            <a:r>
              <a:rPr sz="2000" dirty="0">
                <a:latin typeface="Arial"/>
                <a:cs typeface="Arial"/>
              </a:rPr>
              <a:t>Each class is represented by a rectangle subdivided into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three  compartments</a:t>
            </a:r>
            <a:endParaRPr sz="2000">
              <a:latin typeface="Arial"/>
              <a:cs typeface="Arial"/>
            </a:endParaRPr>
          </a:p>
          <a:p>
            <a:pPr marL="469900" lvl="1" indent="-183515">
              <a:lnSpc>
                <a:spcPct val="100000"/>
              </a:lnSpc>
              <a:spcBef>
                <a:spcPts val="195"/>
              </a:spcBef>
              <a:buClr>
                <a:srgbClr val="4F81BC"/>
              </a:buClr>
              <a:buSzPct val="83333"/>
              <a:buChar char="•"/>
              <a:tabLst>
                <a:tab pos="470534" algn="l"/>
              </a:tabLst>
            </a:pPr>
            <a:r>
              <a:rPr sz="1800" spc="-5" dirty="0">
                <a:latin typeface="Arial"/>
                <a:cs typeface="Arial"/>
              </a:rPr>
              <a:t>Name</a:t>
            </a:r>
            <a:endParaRPr sz="1800">
              <a:latin typeface="Arial"/>
              <a:cs typeface="Arial"/>
            </a:endParaRPr>
          </a:p>
          <a:p>
            <a:pPr marL="469900" lvl="1" indent="-183515">
              <a:lnSpc>
                <a:spcPct val="100000"/>
              </a:lnSpc>
              <a:spcBef>
                <a:spcPts val="215"/>
              </a:spcBef>
              <a:buClr>
                <a:srgbClr val="4F81BC"/>
              </a:buClr>
              <a:buSzPct val="83333"/>
              <a:buChar char="•"/>
              <a:tabLst>
                <a:tab pos="470534" algn="l"/>
              </a:tabLst>
            </a:pPr>
            <a:r>
              <a:rPr sz="1800" spc="-5" dirty="0">
                <a:latin typeface="Arial"/>
                <a:cs typeface="Arial"/>
              </a:rPr>
              <a:t>Attributes</a:t>
            </a:r>
            <a:endParaRPr sz="1800">
              <a:latin typeface="Arial"/>
              <a:cs typeface="Arial"/>
            </a:endParaRPr>
          </a:p>
          <a:p>
            <a:pPr marL="469900" lvl="1" indent="-183515">
              <a:lnSpc>
                <a:spcPct val="100000"/>
              </a:lnSpc>
              <a:spcBef>
                <a:spcPts val="215"/>
              </a:spcBef>
              <a:buClr>
                <a:srgbClr val="4F81BC"/>
              </a:buClr>
              <a:buSzPct val="83333"/>
              <a:buChar char="•"/>
              <a:tabLst>
                <a:tab pos="470534" algn="l"/>
              </a:tabLst>
            </a:pPr>
            <a:r>
              <a:rPr sz="1800" spc="-5" dirty="0">
                <a:latin typeface="Arial"/>
                <a:cs typeface="Arial"/>
              </a:rPr>
              <a:t>Operations</a:t>
            </a:r>
            <a:endParaRPr sz="180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234"/>
              </a:spcBef>
              <a:buClr>
                <a:srgbClr val="4F81BC"/>
              </a:buClr>
              <a:buSzPct val="85000"/>
              <a:buChar char="•"/>
              <a:tabLst>
                <a:tab pos="195580" algn="l"/>
              </a:tabLst>
            </a:pPr>
            <a:r>
              <a:rPr sz="2000" dirty="0">
                <a:latin typeface="Arial"/>
                <a:cs typeface="Arial"/>
              </a:rPr>
              <a:t>Modifiers are used to indicate visibility of attributes and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operations.</a:t>
            </a:r>
            <a:endParaRPr sz="2000">
              <a:latin typeface="Arial"/>
              <a:cs typeface="Arial"/>
            </a:endParaRPr>
          </a:p>
          <a:p>
            <a:pPr marL="469900" lvl="1" indent="-183515">
              <a:lnSpc>
                <a:spcPct val="100000"/>
              </a:lnSpc>
              <a:spcBef>
                <a:spcPts val="240"/>
              </a:spcBef>
              <a:buClr>
                <a:srgbClr val="4F81BC"/>
              </a:buClr>
              <a:buSzPct val="83333"/>
              <a:buChar char="•"/>
              <a:tabLst>
                <a:tab pos="470534" algn="l"/>
                <a:tab pos="886460" algn="l"/>
              </a:tabLst>
            </a:pPr>
            <a:r>
              <a:rPr sz="1800" spc="-5" dirty="0">
                <a:latin typeface="Arial"/>
                <a:cs typeface="Arial"/>
              </a:rPr>
              <a:t>‘+’	is used </a:t>
            </a:r>
            <a:r>
              <a:rPr sz="1800" dirty="0">
                <a:latin typeface="Arial"/>
                <a:cs typeface="Arial"/>
              </a:rPr>
              <a:t>to </a:t>
            </a:r>
            <a:r>
              <a:rPr sz="1800" spc="-5" dirty="0">
                <a:latin typeface="Arial"/>
                <a:cs typeface="Arial"/>
              </a:rPr>
              <a:t>denote </a:t>
            </a:r>
            <a:r>
              <a:rPr sz="2000" i="1" dirty="0">
                <a:latin typeface="Arial"/>
                <a:cs typeface="Arial"/>
              </a:rPr>
              <a:t>Public </a:t>
            </a:r>
            <a:r>
              <a:rPr sz="1800" spc="-5" dirty="0">
                <a:latin typeface="Arial"/>
                <a:cs typeface="Arial"/>
              </a:rPr>
              <a:t>visibility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(everyone)</a:t>
            </a:r>
            <a:endParaRPr sz="1800">
              <a:latin typeface="Arial"/>
              <a:cs typeface="Arial"/>
            </a:endParaRPr>
          </a:p>
          <a:p>
            <a:pPr marL="469900" lvl="1" indent="-183515">
              <a:lnSpc>
                <a:spcPct val="100000"/>
              </a:lnSpc>
              <a:spcBef>
                <a:spcPts val="240"/>
              </a:spcBef>
              <a:buClr>
                <a:srgbClr val="4F81BC"/>
              </a:buClr>
              <a:buSzPct val="83333"/>
              <a:buChar char="•"/>
              <a:tabLst>
                <a:tab pos="470534" algn="l"/>
                <a:tab pos="880110" algn="l"/>
              </a:tabLst>
            </a:pPr>
            <a:r>
              <a:rPr sz="1800" spc="-5" dirty="0">
                <a:latin typeface="Arial"/>
                <a:cs typeface="Arial"/>
              </a:rPr>
              <a:t>‘#’	is used </a:t>
            </a:r>
            <a:r>
              <a:rPr sz="1800" dirty="0">
                <a:latin typeface="Arial"/>
                <a:cs typeface="Arial"/>
              </a:rPr>
              <a:t>to </a:t>
            </a:r>
            <a:r>
              <a:rPr sz="1800" spc="-5" dirty="0">
                <a:latin typeface="Arial"/>
                <a:cs typeface="Arial"/>
              </a:rPr>
              <a:t>denote </a:t>
            </a:r>
            <a:r>
              <a:rPr sz="2000" i="1" dirty="0">
                <a:latin typeface="Arial"/>
                <a:cs typeface="Arial"/>
              </a:rPr>
              <a:t>Protected </a:t>
            </a:r>
            <a:r>
              <a:rPr sz="1800" spc="-5" dirty="0">
                <a:latin typeface="Arial"/>
                <a:cs typeface="Arial"/>
              </a:rPr>
              <a:t>visibility (friends and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derived)</a:t>
            </a:r>
            <a:endParaRPr sz="1800">
              <a:latin typeface="Arial"/>
              <a:cs typeface="Arial"/>
            </a:endParaRPr>
          </a:p>
          <a:p>
            <a:pPr marL="469900" lvl="1" indent="-183515">
              <a:lnSpc>
                <a:spcPct val="100000"/>
              </a:lnSpc>
              <a:spcBef>
                <a:spcPts val="240"/>
              </a:spcBef>
              <a:buClr>
                <a:srgbClr val="4F81BC"/>
              </a:buClr>
              <a:buSzPct val="83333"/>
              <a:buChar char="•"/>
              <a:tabLst>
                <a:tab pos="470534" algn="l"/>
                <a:tab pos="892810" algn="l"/>
              </a:tabLst>
            </a:pPr>
            <a:r>
              <a:rPr sz="1800" spc="-5" dirty="0">
                <a:latin typeface="Arial"/>
                <a:cs typeface="Arial"/>
              </a:rPr>
              <a:t>‘-’	is used </a:t>
            </a:r>
            <a:r>
              <a:rPr sz="1800" dirty="0">
                <a:latin typeface="Arial"/>
                <a:cs typeface="Arial"/>
              </a:rPr>
              <a:t>to </a:t>
            </a:r>
            <a:r>
              <a:rPr sz="1800" spc="-5" dirty="0">
                <a:latin typeface="Arial"/>
                <a:cs typeface="Arial"/>
              </a:rPr>
              <a:t>denote </a:t>
            </a:r>
            <a:r>
              <a:rPr sz="2000" i="1" dirty="0">
                <a:latin typeface="Arial"/>
                <a:cs typeface="Arial"/>
              </a:rPr>
              <a:t>Private </a:t>
            </a:r>
            <a:r>
              <a:rPr sz="1800" spc="-5" dirty="0">
                <a:latin typeface="Arial"/>
                <a:cs typeface="Arial"/>
              </a:rPr>
              <a:t>visibility (no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one)</a:t>
            </a:r>
            <a:endParaRPr sz="180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240"/>
              </a:spcBef>
              <a:buClr>
                <a:srgbClr val="4F81BC"/>
              </a:buClr>
              <a:buSzPct val="85000"/>
              <a:buChar char="•"/>
              <a:tabLst>
                <a:tab pos="195580" algn="l"/>
              </a:tabLst>
            </a:pPr>
            <a:r>
              <a:rPr sz="2000" dirty="0">
                <a:latin typeface="Arial"/>
                <a:cs typeface="Arial"/>
              </a:rPr>
              <a:t>By default, attributes </a:t>
            </a:r>
            <a:r>
              <a:rPr sz="2000" spc="5" dirty="0">
                <a:latin typeface="Arial"/>
                <a:cs typeface="Arial"/>
              </a:rPr>
              <a:t>are </a:t>
            </a:r>
            <a:r>
              <a:rPr sz="2000" dirty="0">
                <a:latin typeface="Arial"/>
                <a:cs typeface="Arial"/>
              </a:rPr>
              <a:t>hidden and operations </a:t>
            </a:r>
            <a:r>
              <a:rPr sz="2000" spc="5" dirty="0">
                <a:latin typeface="Arial"/>
                <a:cs typeface="Arial"/>
              </a:rPr>
              <a:t>are</a:t>
            </a:r>
            <a:r>
              <a:rPr sz="2000" spc="-1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visible.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42210" y="455421"/>
            <a:ext cx="42710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0" dirty="0">
                <a:solidFill>
                  <a:srgbClr val="000000"/>
                </a:solidFill>
                <a:latin typeface="Arial"/>
                <a:cs typeface="Arial"/>
              </a:rPr>
              <a:t>An </a:t>
            </a:r>
            <a:r>
              <a:rPr sz="3600" b="1" spc="-85" dirty="0">
                <a:solidFill>
                  <a:srgbClr val="000000"/>
                </a:solidFill>
                <a:latin typeface="Arial"/>
                <a:cs typeface="Arial"/>
              </a:rPr>
              <a:t>example </a:t>
            </a:r>
            <a:r>
              <a:rPr sz="3600" b="1" spc="-55" dirty="0">
                <a:solidFill>
                  <a:srgbClr val="000000"/>
                </a:solidFill>
                <a:latin typeface="Arial"/>
                <a:cs typeface="Arial"/>
              </a:rPr>
              <a:t>of</a:t>
            </a:r>
            <a:r>
              <a:rPr sz="3600" b="1" spc="-5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600" b="1" spc="-80" dirty="0">
                <a:solidFill>
                  <a:srgbClr val="000000"/>
                </a:solidFill>
                <a:latin typeface="Arial"/>
                <a:cs typeface="Arial"/>
              </a:rPr>
              <a:t>Class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676400" y="1066800"/>
            <a:ext cx="5410200" cy="4724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44545" y="694690"/>
            <a:ext cx="346392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5" dirty="0">
                <a:latin typeface="Times New Roman"/>
                <a:cs typeface="Times New Roman"/>
              </a:rPr>
              <a:t>OO</a:t>
            </a:r>
            <a:r>
              <a:rPr spc="-260" dirty="0">
                <a:latin typeface="Times New Roman"/>
                <a:cs typeface="Times New Roman"/>
              </a:rPr>
              <a:t> </a:t>
            </a:r>
            <a:r>
              <a:rPr spc="-95" dirty="0">
                <a:latin typeface="Times New Roman"/>
                <a:cs typeface="Times New Roman"/>
              </a:rPr>
              <a:t>Relationships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2431053"/>
            <a:ext cx="5641975" cy="236728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95580" indent="-182880">
              <a:lnSpc>
                <a:spcPct val="100000"/>
              </a:lnSpc>
              <a:spcBef>
                <a:spcPts val="675"/>
              </a:spcBef>
              <a:buClr>
                <a:srgbClr val="4F81BC"/>
              </a:buClr>
              <a:buSzPct val="85416"/>
              <a:buChar char="•"/>
              <a:tabLst>
                <a:tab pos="195580" algn="l"/>
              </a:tabLst>
            </a:pPr>
            <a:r>
              <a:rPr sz="2400" spc="-5" dirty="0">
                <a:latin typeface="Arial"/>
                <a:cs typeface="Arial"/>
              </a:rPr>
              <a:t>There are </a:t>
            </a:r>
            <a:r>
              <a:rPr sz="2400" dirty="0">
                <a:latin typeface="Arial"/>
                <a:cs typeface="Arial"/>
              </a:rPr>
              <a:t>two </a:t>
            </a:r>
            <a:r>
              <a:rPr sz="2400" spc="-5" dirty="0">
                <a:latin typeface="Arial"/>
                <a:cs typeface="Arial"/>
              </a:rPr>
              <a:t>kinds </a:t>
            </a:r>
            <a:r>
              <a:rPr sz="2400" dirty="0">
                <a:latin typeface="Arial"/>
                <a:cs typeface="Arial"/>
              </a:rPr>
              <a:t>of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Relationships</a:t>
            </a:r>
            <a:endParaRPr sz="2400">
              <a:latin typeface="Arial"/>
              <a:cs typeface="Arial"/>
            </a:endParaRPr>
          </a:p>
          <a:p>
            <a:pPr marL="469900" lvl="1" indent="-183515">
              <a:lnSpc>
                <a:spcPct val="100000"/>
              </a:lnSpc>
              <a:spcBef>
                <a:spcPts val="480"/>
              </a:spcBef>
              <a:buClr>
                <a:srgbClr val="4F81BC"/>
              </a:buClr>
              <a:buSzPct val="85000"/>
              <a:buChar char="•"/>
              <a:tabLst>
                <a:tab pos="470534" algn="l"/>
              </a:tabLst>
            </a:pPr>
            <a:r>
              <a:rPr sz="2000" dirty="0">
                <a:latin typeface="Arial"/>
                <a:cs typeface="Arial"/>
              </a:rPr>
              <a:t>Generalization (parent-child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relationship)</a:t>
            </a:r>
            <a:endParaRPr sz="2000">
              <a:latin typeface="Arial"/>
              <a:cs typeface="Arial"/>
            </a:endParaRPr>
          </a:p>
          <a:p>
            <a:pPr marL="469900" lvl="1" indent="-183515">
              <a:lnSpc>
                <a:spcPct val="100000"/>
              </a:lnSpc>
              <a:spcBef>
                <a:spcPts val="480"/>
              </a:spcBef>
              <a:buClr>
                <a:srgbClr val="4F81BC"/>
              </a:buClr>
              <a:buSzPct val="85000"/>
              <a:buChar char="•"/>
              <a:tabLst>
                <a:tab pos="470534" algn="l"/>
              </a:tabLst>
            </a:pPr>
            <a:r>
              <a:rPr sz="2000" dirty="0">
                <a:latin typeface="Arial"/>
                <a:cs typeface="Arial"/>
              </a:rPr>
              <a:t>Association (student enrolls in</a:t>
            </a:r>
            <a:r>
              <a:rPr sz="2000" spc="-114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course)</a:t>
            </a:r>
            <a:endParaRPr sz="200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575"/>
              </a:spcBef>
              <a:buClr>
                <a:srgbClr val="4F81BC"/>
              </a:buClr>
              <a:buSzPct val="85416"/>
              <a:buChar char="•"/>
              <a:tabLst>
                <a:tab pos="195580" algn="l"/>
              </a:tabLst>
            </a:pPr>
            <a:r>
              <a:rPr sz="2400" dirty="0">
                <a:latin typeface="Arial"/>
                <a:cs typeface="Arial"/>
              </a:rPr>
              <a:t>Associations </a:t>
            </a:r>
            <a:r>
              <a:rPr sz="2400" spc="-5" dirty="0">
                <a:latin typeface="Arial"/>
                <a:cs typeface="Arial"/>
              </a:rPr>
              <a:t>can be </a:t>
            </a:r>
            <a:r>
              <a:rPr sz="2400" dirty="0">
                <a:latin typeface="Arial"/>
                <a:cs typeface="Arial"/>
              </a:rPr>
              <a:t>further </a:t>
            </a:r>
            <a:r>
              <a:rPr sz="2400" spc="-5" dirty="0">
                <a:latin typeface="Arial"/>
                <a:cs typeface="Arial"/>
              </a:rPr>
              <a:t>classified</a:t>
            </a:r>
            <a:r>
              <a:rPr sz="2400" spc="7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as</a:t>
            </a:r>
            <a:endParaRPr sz="2400">
              <a:latin typeface="Arial"/>
              <a:cs typeface="Arial"/>
            </a:endParaRPr>
          </a:p>
          <a:p>
            <a:pPr marL="469900" lvl="1" indent="-183515">
              <a:lnSpc>
                <a:spcPct val="100000"/>
              </a:lnSpc>
              <a:spcBef>
                <a:spcPts val="484"/>
              </a:spcBef>
              <a:buClr>
                <a:srgbClr val="4F81BC"/>
              </a:buClr>
              <a:buSzPct val="85000"/>
              <a:buChar char="•"/>
              <a:tabLst>
                <a:tab pos="470534" algn="l"/>
              </a:tabLst>
            </a:pPr>
            <a:r>
              <a:rPr sz="2000" dirty="0">
                <a:latin typeface="Arial"/>
                <a:cs typeface="Arial"/>
              </a:rPr>
              <a:t>Aggregation</a:t>
            </a:r>
            <a:endParaRPr sz="2000">
              <a:latin typeface="Arial"/>
              <a:cs typeface="Arial"/>
            </a:endParaRPr>
          </a:p>
          <a:p>
            <a:pPr marL="469900" lvl="1" indent="-183515">
              <a:lnSpc>
                <a:spcPct val="100000"/>
              </a:lnSpc>
              <a:spcBef>
                <a:spcPts val="480"/>
              </a:spcBef>
              <a:buClr>
                <a:srgbClr val="4F81BC"/>
              </a:buClr>
              <a:buSzPct val="85000"/>
              <a:buChar char="•"/>
              <a:tabLst>
                <a:tab pos="470534" algn="l"/>
              </a:tabLst>
            </a:pPr>
            <a:r>
              <a:rPr sz="2000" dirty="0">
                <a:latin typeface="Arial"/>
                <a:cs typeface="Arial"/>
              </a:rPr>
              <a:t>Composition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6726" y="548386"/>
            <a:ext cx="708342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5" dirty="0">
                <a:latin typeface="Times New Roman"/>
                <a:cs typeface="Times New Roman"/>
              </a:rPr>
              <a:t>OO </a:t>
            </a:r>
            <a:r>
              <a:rPr spc="-95" dirty="0">
                <a:latin typeface="Times New Roman"/>
                <a:cs typeface="Times New Roman"/>
              </a:rPr>
              <a:t>Relationships:</a:t>
            </a:r>
            <a:r>
              <a:rPr spc="-310" dirty="0">
                <a:latin typeface="Times New Roman"/>
                <a:cs typeface="Times New Roman"/>
              </a:rPr>
              <a:t> </a:t>
            </a:r>
            <a:r>
              <a:rPr sz="4400" b="1" spc="-95" dirty="0">
                <a:latin typeface="Times New Roman"/>
                <a:cs typeface="Times New Roman"/>
              </a:rPr>
              <a:t>Generalization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24421" y="1769864"/>
            <a:ext cx="8390394" cy="42642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26844" y="662686"/>
            <a:ext cx="630237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5" dirty="0">
                <a:latin typeface="Times New Roman"/>
                <a:cs typeface="Times New Roman"/>
              </a:rPr>
              <a:t>OO </a:t>
            </a:r>
            <a:r>
              <a:rPr spc="-95" dirty="0">
                <a:latin typeface="Times New Roman"/>
                <a:cs typeface="Times New Roman"/>
              </a:rPr>
              <a:t>Relationships:</a:t>
            </a:r>
            <a:r>
              <a:rPr spc="-385" dirty="0">
                <a:latin typeface="Times New Roman"/>
                <a:cs typeface="Times New Roman"/>
              </a:rPr>
              <a:t> </a:t>
            </a:r>
            <a:r>
              <a:rPr sz="4400" b="1" spc="-95" dirty="0">
                <a:latin typeface="Times New Roman"/>
                <a:cs typeface="Times New Roman"/>
              </a:rPr>
              <a:t>Association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552003"/>
            <a:ext cx="7734934" cy="3977640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195580" indent="-182880">
              <a:lnSpc>
                <a:spcPct val="100000"/>
              </a:lnSpc>
              <a:spcBef>
                <a:spcPts val="680"/>
              </a:spcBef>
              <a:buClr>
                <a:srgbClr val="4F81BC"/>
              </a:buClr>
              <a:buSzPct val="85416"/>
              <a:buChar char="•"/>
              <a:tabLst>
                <a:tab pos="195580" algn="l"/>
              </a:tabLst>
            </a:pPr>
            <a:r>
              <a:rPr sz="2400" dirty="0">
                <a:latin typeface="Arial"/>
                <a:cs typeface="Arial"/>
              </a:rPr>
              <a:t>Represent </a:t>
            </a:r>
            <a:r>
              <a:rPr sz="2400" spc="-5" dirty="0">
                <a:latin typeface="Arial"/>
                <a:cs typeface="Arial"/>
              </a:rPr>
              <a:t>relationship </a:t>
            </a:r>
            <a:r>
              <a:rPr sz="2400" dirty="0">
                <a:latin typeface="Arial"/>
                <a:cs typeface="Arial"/>
              </a:rPr>
              <a:t>between instances of</a:t>
            </a:r>
            <a:r>
              <a:rPr sz="2400" spc="9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classes</a:t>
            </a:r>
            <a:endParaRPr sz="2400">
              <a:latin typeface="Arial"/>
              <a:cs typeface="Arial"/>
            </a:endParaRPr>
          </a:p>
          <a:p>
            <a:pPr marL="469900" lvl="1" indent="-183515">
              <a:lnSpc>
                <a:spcPct val="100000"/>
              </a:lnSpc>
              <a:spcBef>
                <a:spcPts val="580"/>
              </a:spcBef>
              <a:buClr>
                <a:srgbClr val="4F81BC"/>
              </a:buClr>
              <a:buSzPct val="85416"/>
              <a:buChar char="•"/>
              <a:tabLst>
                <a:tab pos="470534" algn="l"/>
              </a:tabLst>
            </a:pPr>
            <a:r>
              <a:rPr sz="2400" spc="-5" dirty="0">
                <a:latin typeface="Arial"/>
                <a:cs typeface="Arial"/>
              </a:rPr>
              <a:t>Student enrolls in a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course</a:t>
            </a:r>
            <a:endParaRPr sz="2400">
              <a:latin typeface="Arial"/>
              <a:cs typeface="Arial"/>
            </a:endParaRPr>
          </a:p>
          <a:p>
            <a:pPr marL="469900" lvl="1" indent="-183515">
              <a:lnSpc>
                <a:spcPct val="100000"/>
              </a:lnSpc>
              <a:spcBef>
                <a:spcPts val="575"/>
              </a:spcBef>
              <a:buClr>
                <a:srgbClr val="4F81BC"/>
              </a:buClr>
              <a:buSzPct val="85416"/>
              <a:buChar char="•"/>
              <a:tabLst>
                <a:tab pos="470534" algn="l"/>
              </a:tabLst>
            </a:pPr>
            <a:r>
              <a:rPr sz="2400" spc="-5" dirty="0">
                <a:latin typeface="Arial"/>
                <a:cs typeface="Arial"/>
              </a:rPr>
              <a:t>Courses have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students</a:t>
            </a:r>
            <a:endParaRPr sz="2400">
              <a:latin typeface="Arial"/>
              <a:cs typeface="Arial"/>
            </a:endParaRPr>
          </a:p>
          <a:p>
            <a:pPr marL="469900" lvl="1" indent="-183515">
              <a:lnSpc>
                <a:spcPct val="100000"/>
              </a:lnSpc>
              <a:spcBef>
                <a:spcPts val="575"/>
              </a:spcBef>
              <a:buClr>
                <a:srgbClr val="4F81BC"/>
              </a:buClr>
              <a:buSzPct val="85416"/>
              <a:buChar char="•"/>
              <a:tabLst>
                <a:tab pos="470534" algn="l"/>
              </a:tabLst>
            </a:pPr>
            <a:r>
              <a:rPr sz="2400" spc="-5" dirty="0">
                <a:latin typeface="Arial"/>
                <a:cs typeface="Arial"/>
              </a:rPr>
              <a:t>Courses have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exams</a:t>
            </a:r>
            <a:endParaRPr sz="2400">
              <a:latin typeface="Arial"/>
              <a:cs typeface="Arial"/>
            </a:endParaRPr>
          </a:p>
          <a:p>
            <a:pPr marL="469900" lvl="1" indent="-183515">
              <a:lnSpc>
                <a:spcPct val="100000"/>
              </a:lnSpc>
              <a:spcBef>
                <a:spcPts val="580"/>
              </a:spcBef>
              <a:buClr>
                <a:srgbClr val="4F81BC"/>
              </a:buClr>
              <a:buSzPct val="85416"/>
              <a:buChar char="•"/>
              <a:tabLst>
                <a:tab pos="470534" algn="l"/>
              </a:tabLst>
            </a:pPr>
            <a:r>
              <a:rPr sz="2400" dirty="0">
                <a:latin typeface="Arial"/>
                <a:cs typeface="Arial"/>
              </a:rPr>
              <a:t>Etc.</a:t>
            </a:r>
            <a:endParaRPr sz="240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575"/>
              </a:spcBef>
              <a:buClr>
                <a:srgbClr val="4F81BC"/>
              </a:buClr>
              <a:buSzPct val="85416"/>
              <a:buChar char="•"/>
              <a:tabLst>
                <a:tab pos="195580" algn="l"/>
              </a:tabLst>
            </a:pPr>
            <a:r>
              <a:rPr sz="2400" dirty="0">
                <a:latin typeface="Arial"/>
                <a:cs typeface="Arial"/>
              </a:rPr>
              <a:t>Association </a:t>
            </a:r>
            <a:r>
              <a:rPr sz="2400" spc="-5" dirty="0">
                <a:latin typeface="Arial"/>
                <a:cs typeface="Arial"/>
              </a:rPr>
              <a:t>has </a:t>
            </a:r>
            <a:r>
              <a:rPr sz="2400" dirty="0">
                <a:latin typeface="Arial"/>
                <a:cs typeface="Arial"/>
              </a:rPr>
              <a:t>two</a:t>
            </a:r>
            <a:r>
              <a:rPr sz="2400" spc="4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ends</a:t>
            </a:r>
            <a:endParaRPr sz="2400">
              <a:latin typeface="Arial"/>
              <a:cs typeface="Arial"/>
            </a:endParaRPr>
          </a:p>
          <a:p>
            <a:pPr marL="469900" lvl="1" indent="-183515">
              <a:lnSpc>
                <a:spcPct val="100000"/>
              </a:lnSpc>
              <a:spcBef>
                <a:spcPts val="575"/>
              </a:spcBef>
              <a:buClr>
                <a:srgbClr val="4F81BC"/>
              </a:buClr>
              <a:buSzPct val="85416"/>
              <a:buChar char="•"/>
              <a:tabLst>
                <a:tab pos="470534" algn="l"/>
              </a:tabLst>
            </a:pPr>
            <a:r>
              <a:rPr sz="2400" spc="-5" dirty="0">
                <a:latin typeface="Arial"/>
                <a:cs typeface="Arial"/>
              </a:rPr>
              <a:t>Role names </a:t>
            </a:r>
            <a:r>
              <a:rPr sz="2400" dirty="0">
                <a:latin typeface="Arial"/>
                <a:cs typeface="Arial"/>
              </a:rPr>
              <a:t>(e.g.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enrolls)</a:t>
            </a:r>
            <a:endParaRPr sz="2400">
              <a:latin typeface="Arial"/>
              <a:cs typeface="Arial"/>
            </a:endParaRPr>
          </a:p>
          <a:p>
            <a:pPr marL="469900" lvl="1" indent="-183515">
              <a:lnSpc>
                <a:spcPct val="100000"/>
              </a:lnSpc>
              <a:spcBef>
                <a:spcPts val="575"/>
              </a:spcBef>
              <a:buClr>
                <a:srgbClr val="4F81BC"/>
              </a:buClr>
              <a:buSzPct val="85416"/>
              <a:buChar char="•"/>
              <a:tabLst>
                <a:tab pos="470534" algn="l"/>
              </a:tabLst>
            </a:pPr>
            <a:r>
              <a:rPr sz="2400" spc="-5" dirty="0">
                <a:latin typeface="Arial"/>
                <a:cs typeface="Arial"/>
              </a:rPr>
              <a:t>Multiplicity </a:t>
            </a:r>
            <a:r>
              <a:rPr sz="2400" dirty="0">
                <a:latin typeface="Arial"/>
                <a:cs typeface="Arial"/>
              </a:rPr>
              <a:t>(e.g. One </a:t>
            </a:r>
            <a:r>
              <a:rPr sz="2400" spc="-5" dirty="0">
                <a:latin typeface="Arial"/>
                <a:cs typeface="Arial"/>
              </a:rPr>
              <a:t>course </a:t>
            </a:r>
            <a:r>
              <a:rPr sz="2400" dirty="0">
                <a:latin typeface="Arial"/>
                <a:cs typeface="Arial"/>
              </a:rPr>
              <a:t>can </a:t>
            </a:r>
            <a:r>
              <a:rPr sz="2400" spc="-5" dirty="0">
                <a:latin typeface="Arial"/>
                <a:cs typeface="Arial"/>
              </a:rPr>
              <a:t>have </a:t>
            </a:r>
            <a:r>
              <a:rPr sz="2400" dirty="0">
                <a:latin typeface="Arial"/>
                <a:cs typeface="Arial"/>
              </a:rPr>
              <a:t>many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students)</a:t>
            </a:r>
            <a:endParaRPr sz="2400">
              <a:latin typeface="Arial"/>
              <a:cs typeface="Arial"/>
            </a:endParaRPr>
          </a:p>
          <a:p>
            <a:pPr marL="469900" lvl="1" indent="-183515">
              <a:lnSpc>
                <a:spcPct val="100000"/>
              </a:lnSpc>
              <a:spcBef>
                <a:spcPts val="580"/>
              </a:spcBef>
              <a:buClr>
                <a:srgbClr val="4F81BC"/>
              </a:buClr>
              <a:buSzPct val="85416"/>
              <a:buChar char="•"/>
              <a:tabLst>
                <a:tab pos="470534" algn="l"/>
              </a:tabLst>
            </a:pPr>
            <a:r>
              <a:rPr sz="2400" spc="-5" dirty="0">
                <a:latin typeface="Arial"/>
                <a:cs typeface="Arial"/>
              </a:rPr>
              <a:t>Navigability (unidirectional,</a:t>
            </a:r>
            <a:r>
              <a:rPr sz="2400" spc="9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bidirectional)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077200" y="6400800"/>
            <a:ext cx="457200" cy="457200"/>
          </a:xfrm>
          <a:prstGeom prst="rect">
            <a:avLst/>
          </a:prstGeom>
        </p:spPr>
        <p:txBody>
          <a:bodyPr/>
          <a:lstStyle/>
          <a:p>
            <a:fld id="{7B49D8BF-FFB4-494A-8C32-3952A4039F99}" type="slidenum">
              <a:rPr lang="en-US"/>
              <a:pPr/>
              <a:t>8</a:t>
            </a:fld>
            <a:endParaRPr lang="en-US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Types of Software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75817" y="1793442"/>
            <a:ext cx="6920383" cy="615553"/>
          </a:xfrm>
        </p:spPr>
        <p:txBody>
          <a:bodyPr/>
          <a:lstStyle/>
          <a:p>
            <a:r>
              <a:rPr lang="en-US" dirty="0"/>
              <a:t>Differences among </a:t>
            </a:r>
            <a:r>
              <a:rPr lang="en-US" b="1" dirty="0"/>
              <a:t>custom</a:t>
            </a:r>
            <a:r>
              <a:rPr lang="en-US" dirty="0"/>
              <a:t>, </a:t>
            </a:r>
            <a:r>
              <a:rPr lang="en-US" b="1" dirty="0"/>
              <a:t>generic</a:t>
            </a:r>
            <a:r>
              <a:rPr lang="en-US" dirty="0"/>
              <a:t> and </a:t>
            </a:r>
            <a:r>
              <a:rPr lang="en-US" b="1" dirty="0"/>
              <a:t>embedded</a:t>
            </a:r>
            <a:r>
              <a:rPr lang="en-US" dirty="0"/>
              <a:t> software</a:t>
            </a:r>
          </a:p>
        </p:txBody>
      </p:sp>
      <p:graphicFrame>
        <p:nvGraphicFramePr>
          <p:cNvPr id="12361" name="Object 73"/>
          <p:cNvGraphicFramePr>
            <a:graphicFrameLocks noChangeAspect="1"/>
          </p:cNvGraphicFramePr>
          <p:nvPr/>
        </p:nvGraphicFramePr>
        <p:xfrm>
          <a:off x="609600" y="2209800"/>
          <a:ext cx="8153400" cy="3733800"/>
        </p:xfrm>
        <a:graphic>
          <a:graphicData uri="http://schemas.openxmlformats.org/presentationml/2006/ole">
            <p:oleObj spid="_x0000_s1026" name="Document" r:id="rId4" imgW="5632920" imgH="1542960" progId="Word.Document.8">
              <p:embed/>
            </p:oleObj>
          </a:graphicData>
        </a:graphic>
      </p:graphicFrame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22501" y="760221"/>
            <a:ext cx="570928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95" dirty="0"/>
              <a:t>Association: Multiplicity </a:t>
            </a:r>
            <a:r>
              <a:rPr sz="3200" spc="-70" dirty="0"/>
              <a:t>and</a:t>
            </a:r>
            <a:r>
              <a:rPr sz="3200" spc="-525" dirty="0"/>
              <a:t> </a:t>
            </a:r>
            <a:r>
              <a:rPr sz="3200" spc="-80" dirty="0"/>
              <a:t>Roles</a:t>
            </a:r>
            <a:endParaRPr sz="32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697735" y="2249423"/>
          <a:ext cx="6568440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52600"/>
                <a:gridCol w="3063240"/>
                <a:gridCol w="1752600"/>
              </a:tblGrid>
              <a:tr h="152400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2050">
                        <a:latin typeface="Times New Roman"/>
                        <a:cs typeface="Times New Roman"/>
                      </a:endParaRPr>
                    </a:p>
                    <a:p>
                      <a:pPr marL="3962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University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2050">
                        <a:latin typeface="Times New Roman"/>
                        <a:cs typeface="Times New Roman"/>
                      </a:endParaRPr>
                    </a:p>
                    <a:p>
                      <a:pPr marL="53340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Person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096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90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90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524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90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90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3517772" y="2038604"/>
            <a:ext cx="1384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Arial"/>
                <a:cs typeface="Arial"/>
              </a:rPr>
              <a:t>1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57447" y="3180359"/>
            <a:ext cx="857885" cy="546735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65100">
              <a:lnSpc>
                <a:spcPct val="100000"/>
              </a:lnSpc>
              <a:spcBef>
                <a:spcPts val="229"/>
              </a:spcBef>
            </a:pPr>
            <a:r>
              <a:rPr sz="1600" spc="-5" dirty="0">
                <a:latin typeface="Arial"/>
                <a:cs typeface="Arial"/>
              </a:rPr>
              <a:t>0..1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600" spc="-5" dirty="0">
                <a:solidFill>
                  <a:srgbClr val="800080"/>
                </a:solidFill>
                <a:latin typeface="Arial"/>
                <a:cs typeface="Arial"/>
              </a:rPr>
              <a:t>emp</a:t>
            </a:r>
            <a:r>
              <a:rPr sz="1600" dirty="0">
                <a:solidFill>
                  <a:srgbClr val="800080"/>
                </a:solidFill>
                <a:latin typeface="Arial"/>
                <a:cs typeface="Arial"/>
              </a:rPr>
              <a:t>l</a:t>
            </a:r>
            <a:r>
              <a:rPr sz="1600" spc="-5" dirty="0">
                <a:solidFill>
                  <a:srgbClr val="800080"/>
                </a:solidFill>
                <a:latin typeface="Arial"/>
                <a:cs typeface="Arial"/>
              </a:rPr>
              <a:t>o</a:t>
            </a:r>
            <a:r>
              <a:rPr sz="1600" spc="-25" dirty="0">
                <a:solidFill>
                  <a:srgbClr val="800080"/>
                </a:solidFill>
                <a:latin typeface="Arial"/>
                <a:cs typeface="Arial"/>
              </a:rPr>
              <a:t>y</a:t>
            </a:r>
            <a:r>
              <a:rPr sz="1600" spc="-5" dirty="0">
                <a:solidFill>
                  <a:srgbClr val="800080"/>
                </a:solidFill>
                <a:latin typeface="Arial"/>
                <a:cs typeface="Arial"/>
              </a:rPr>
              <a:t>er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201283" y="2054174"/>
            <a:ext cx="10477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Arial"/>
                <a:cs typeface="Arial"/>
              </a:rPr>
              <a:t>*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213983" y="3197732"/>
            <a:ext cx="7937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Arial"/>
                <a:cs typeface="Arial"/>
              </a:rPr>
              <a:t>*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016508" y="4038600"/>
            <a:ext cx="3352800" cy="2237740"/>
          </a:xfrm>
          <a:custGeom>
            <a:avLst/>
            <a:gdLst/>
            <a:ahLst/>
            <a:cxnLst/>
            <a:rect l="l" t="t" r="r" b="b"/>
            <a:pathLst>
              <a:path w="3352800" h="2237740">
                <a:moveTo>
                  <a:pt x="0" y="2237232"/>
                </a:moveTo>
                <a:lnTo>
                  <a:pt x="3352800" y="2237232"/>
                </a:lnTo>
                <a:lnTo>
                  <a:pt x="3352800" y="0"/>
                </a:lnTo>
                <a:lnTo>
                  <a:pt x="0" y="0"/>
                </a:lnTo>
                <a:lnTo>
                  <a:pt x="0" y="2237232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107643" y="3958358"/>
            <a:ext cx="2064385" cy="622935"/>
          </a:xfrm>
          <a:prstGeom prst="rect">
            <a:avLst/>
          </a:prstGeom>
        </p:spPr>
        <p:txBody>
          <a:bodyPr vert="horz" wrap="square" lIns="0" tIns="121285" rIns="0" bIns="0" rtlCol="0">
            <a:spAutoFit/>
          </a:bodyPr>
          <a:lstStyle/>
          <a:p>
            <a:pPr marL="1121410">
              <a:lnSpc>
                <a:spcPct val="100000"/>
              </a:lnSpc>
              <a:spcBef>
                <a:spcPts val="955"/>
              </a:spcBef>
            </a:pPr>
            <a:r>
              <a:rPr sz="1400" b="1" spc="-5" dirty="0">
                <a:solidFill>
                  <a:srgbClr val="800080"/>
                </a:solidFill>
                <a:latin typeface="Arial"/>
                <a:cs typeface="Arial"/>
              </a:rPr>
              <a:t>Multiplicity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25"/>
              </a:spcBef>
              <a:tabLst>
                <a:tab pos="914400" algn="l"/>
              </a:tabLst>
            </a:pPr>
            <a:r>
              <a:rPr sz="12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Symbol	Meaning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07643" y="4555236"/>
            <a:ext cx="321945" cy="849630"/>
          </a:xfrm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819"/>
              </a:spcBef>
            </a:pPr>
            <a:r>
              <a:rPr sz="1200" spc="-5" dirty="0">
                <a:latin typeface="Arial"/>
                <a:cs typeface="Arial"/>
              </a:rPr>
              <a:t>1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25"/>
              </a:spcBef>
            </a:pPr>
            <a:r>
              <a:rPr sz="1200" dirty="0">
                <a:latin typeface="Arial"/>
                <a:cs typeface="Arial"/>
              </a:rPr>
              <a:t>0..1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20"/>
              </a:spcBef>
            </a:pPr>
            <a:r>
              <a:rPr sz="1200" spc="-5" dirty="0">
                <a:latin typeface="Arial"/>
                <a:cs typeface="Arial"/>
              </a:rPr>
              <a:t>M</a:t>
            </a:r>
            <a:r>
              <a:rPr sz="1200" dirty="0">
                <a:latin typeface="Arial"/>
                <a:cs typeface="Arial"/>
              </a:rPr>
              <a:t>..</a:t>
            </a:r>
            <a:r>
              <a:rPr sz="1200" spc="-5" dirty="0">
                <a:latin typeface="Arial"/>
                <a:cs typeface="Arial"/>
              </a:rPr>
              <a:t>N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07643" y="5470347"/>
            <a:ext cx="596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*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07643" y="5653227"/>
            <a:ext cx="229870" cy="574040"/>
          </a:xfrm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819"/>
              </a:spcBef>
            </a:pPr>
            <a:r>
              <a:rPr sz="1200" spc="-5" dirty="0">
                <a:latin typeface="Arial"/>
                <a:cs typeface="Arial"/>
              </a:rPr>
              <a:t>0</a:t>
            </a:r>
            <a:r>
              <a:rPr sz="1200" dirty="0">
                <a:latin typeface="Arial"/>
                <a:cs typeface="Arial"/>
              </a:rPr>
              <a:t>..</a:t>
            </a:r>
            <a:r>
              <a:rPr sz="1200" spc="-5" dirty="0">
                <a:latin typeface="Arial"/>
                <a:cs typeface="Arial"/>
              </a:rPr>
              <a:t>*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20"/>
              </a:spcBef>
            </a:pPr>
            <a:r>
              <a:rPr sz="1200" spc="-5" dirty="0">
                <a:latin typeface="Arial"/>
                <a:cs typeface="Arial"/>
              </a:rPr>
              <a:t>1</a:t>
            </a:r>
            <a:r>
              <a:rPr sz="1200" dirty="0">
                <a:latin typeface="Arial"/>
                <a:cs typeface="Arial"/>
              </a:rPr>
              <a:t>..</a:t>
            </a:r>
            <a:r>
              <a:rPr sz="1200" spc="-5" dirty="0">
                <a:latin typeface="Arial"/>
                <a:cs typeface="Arial"/>
              </a:rPr>
              <a:t>*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022348" y="4555236"/>
            <a:ext cx="2230120" cy="16725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021715">
              <a:lnSpc>
                <a:spcPct val="1502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One </a:t>
            </a:r>
            <a:r>
              <a:rPr sz="1200" spc="-5" dirty="0">
                <a:latin typeface="Arial"/>
                <a:cs typeface="Arial"/>
              </a:rPr>
              <a:t>and only</a:t>
            </a:r>
            <a:r>
              <a:rPr sz="1200" spc="-10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one  Zero </a:t>
            </a:r>
            <a:r>
              <a:rPr sz="1200" spc="-5" dirty="0">
                <a:latin typeface="Arial"/>
                <a:cs typeface="Arial"/>
              </a:rPr>
              <a:t>or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one</a:t>
            </a:r>
            <a:endParaRPr sz="1200">
              <a:latin typeface="Arial"/>
              <a:cs typeface="Arial"/>
            </a:endParaRPr>
          </a:p>
          <a:p>
            <a:pPr marR="5080">
              <a:lnSpc>
                <a:spcPct val="150000"/>
              </a:lnSpc>
            </a:pPr>
            <a:r>
              <a:rPr sz="1200" spc="-5" dirty="0">
                <a:latin typeface="Arial"/>
                <a:cs typeface="Arial"/>
              </a:rPr>
              <a:t>From </a:t>
            </a:r>
            <a:r>
              <a:rPr sz="1200" dirty="0">
                <a:latin typeface="Arial"/>
                <a:cs typeface="Arial"/>
              </a:rPr>
              <a:t>M to </a:t>
            </a:r>
            <a:r>
              <a:rPr sz="1200" spc="-5" dirty="0">
                <a:latin typeface="Arial"/>
                <a:cs typeface="Arial"/>
              </a:rPr>
              <a:t>N </a:t>
            </a:r>
            <a:r>
              <a:rPr sz="1200" dirty="0">
                <a:latin typeface="Arial"/>
                <a:cs typeface="Arial"/>
              </a:rPr>
              <a:t>(natural </a:t>
            </a:r>
            <a:r>
              <a:rPr sz="1200" spc="-5" dirty="0">
                <a:latin typeface="Arial"/>
                <a:cs typeface="Arial"/>
              </a:rPr>
              <a:t>language)  From zero </a:t>
            </a:r>
            <a:r>
              <a:rPr sz="1200" dirty="0">
                <a:latin typeface="Arial"/>
                <a:cs typeface="Arial"/>
              </a:rPr>
              <a:t>to any </a:t>
            </a:r>
            <a:r>
              <a:rPr sz="1200" spc="-5" dirty="0">
                <a:latin typeface="Arial"/>
                <a:cs typeface="Arial"/>
              </a:rPr>
              <a:t>positive integer  From zero </a:t>
            </a:r>
            <a:r>
              <a:rPr sz="1200" dirty="0">
                <a:latin typeface="Arial"/>
                <a:cs typeface="Arial"/>
              </a:rPr>
              <a:t>to any </a:t>
            </a:r>
            <a:r>
              <a:rPr sz="1200" spc="-5" dirty="0">
                <a:latin typeface="Arial"/>
                <a:cs typeface="Arial"/>
              </a:rPr>
              <a:t>positive integer  From one </a:t>
            </a:r>
            <a:r>
              <a:rPr sz="1200" dirty="0">
                <a:latin typeface="Arial"/>
                <a:cs typeface="Arial"/>
              </a:rPr>
              <a:t>to any </a:t>
            </a:r>
            <a:r>
              <a:rPr sz="1200" spc="-5" dirty="0">
                <a:latin typeface="Arial"/>
                <a:cs typeface="Arial"/>
              </a:rPr>
              <a:t>positive</a:t>
            </a:r>
            <a:r>
              <a:rPr sz="1200" spc="-5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integer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061583" y="3382136"/>
            <a:ext cx="67691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800080"/>
                </a:solidFill>
                <a:latin typeface="Arial"/>
                <a:cs typeface="Arial"/>
              </a:rPr>
              <a:t>tea</a:t>
            </a:r>
            <a:r>
              <a:rPr sz="1600" dirty="0">
                <a:solidFill>
                  <a:srgbClr val="800080"/>
                </a:solidFill>
                <a:latin typeface="Arial"/>
                <a:cs typeface="Arial"/>
              </a:rPr>
              <a:t>c</a:t>
            </a:r>
            <a:r>
              <a:rPr sz="1600" spc="-5" dirty="0">
                <a:solidFill>
                  <a:srgbClr val="800080"/>
                </a:solidFill>
                <a:latin typeface="Arial"/>
                <a:cs typeface="Arial"/>
              </a:rPr>
              <a:t>her</a:t>
            </a:r>
            <a:endParaRPr sz="16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328409" y="3839336"/>
            <a:ext cx="4432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i="1" spc="-5" dirty="0">
                <a:solidFill>
                  <a:srgbClr val="800080"/>
                </a:solidFill>
                <a:latin typeface="Arial"/>
                <a:cs typeface="Arial"/>
              </a:rPr>
              <a:t>Role</a:t>
            </a:r>
            <a:endParaRPr sz="16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6502907" y="3657600"/>
            <a:ext cx="461645" cy="386080"/>
          </a:xfrm>
          <a:custGeom>
            <a:avLst/>
            <a:gdLst/>
            <a:ahLst/>
            <a:cxnLst/>
            <a:rect l="l" t="t" r="r" b="b"/>
            <a:pathLst>
              <a:path w="461645" h="386079">
                <a:moveTo>
                  <a:pt x="101564" y="76445"/>
                </a:moveTo>
                <a:lnTo>
                  <a:pt x="93426" y="86211"/>
                </a:lnTo>
                <a:lnTo>
                  <a:pt x="453136" y="385825"/>
                </a:lnTo>
                <a:lnTo>
                  <a:pt x="461264" y="376174"/>
                </a:lnTo>
                <a:lnTo>
                  <a:pt x="101564" y="76445"/>
                </a:lnTo>
                <a:close/>
              </a:path>
              <a:path w="461645" h="386079">
                <a:moveTo>
                  <a:pt x="0" y="0"/>
                </a:moveTo>
                <a:lnTo>
                  <a:pt x="56896" y="130048"/>
                </a:lnTo>
                <a:lnTo>
                  <a:pt x="93426" y="86211"/>
                </a:lnTo>
                <a:lnTo>
                  <a:pt x="83693" y="78105"/>
                </a:lnTo>
                <a:lnTo>
                  <a:pt x="91821" y="68325"/>
                </a:lnTo>
                <a:lnTo>
                  <a:pt x="108330" y="68325"/>
                </a:lnTo>
                <a:lnTo>
                  <a:pt x="138175" y="32512"/>
                </a:lnTo>
                <a:lnTo>
                  <a:pt x="0" y="0"/>
                </a:lnTo>
                <a:close/>
              </a:path>
              <a:path w="461645" h="386079">
                <a:moveTo>
                  <a:pt x="91821" y="68325"/>
                </a:moveTo>
                <a:lnTo>
                  <a:pt x="83693" y="78105"/>
                </a:lnTo>
                <a:lnTo>
                  <a:pt x="93426" y="86211"/>
                </a:lnTo>
                <a:lnTo>
                  <a:pt x="101564" y="76445"/>
                </a:lnTo>
                <a:lnTo>
                  <a:pt x="91821" y="68325"/>
                </a:lnTo>
                <a:close/>
              </a:path>
              <a:path w="461645" h="386079">
                <a:moveTo>
                  <a:pt x="108330" y="68325"/>
                </a:moveTo>
                <a:lnTo>
                  <a:pt x="91821" y="68325"/>
                </a:lnTo>
                <a:lnTo>
                  <a:pt x="101564" y="76445"/>
                </a:lnTo>
                <a:lnTo>
                  <a:pt x="108330" y="68325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4953000" y="4495800"/>
            <a:ext cx="3657600" cy="1728470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41275" rIns="0" bIns="0" rtlCol="0">
            <a:spAutoFit/>
          </a:bodyPr>
          <a:lstStyle/>
          <a:p>
            <a:pPr marL="1609090">
              <a:lnSpc>
                <a:spcPct val="100000"/>
              </a:lnSpc>
              <a:spcBef>
                <a:spcPts val="325"/>
              </a:spcBef>
            </a:pPr>
            <a:r>
              <a:rPr sz="1600" b="1" spc="-5" dirty="0">
                <a:solidFill>
                  <a:srgbClr val="800080"/>
                </a:solidFill>
                <a:latin typeface="Arial"/>
                <a:cs typeface="Arial"/>
              </a:rPr>
              <a:t>Role</a:t>
            </a:r>
            <a:endParaRPr sz="1600">
              <a:latin typeface="Arial"/>
              <a:cs typeface="Arial"/>
            </a:endParaRPr>
          </a:p>
          <a:p>
            <a:pPr marL="92075" marR="224790">
              <a:lnSpc>
                <a:spcPct val="100000"/>
              </a:lnSpc>
              <a:spcBef>
                <a:spcPts val="840"/>
              </a:spcBef>
            </a:pPr>
            <a:r>
              <a:rPr sz="1400" i="1" dirty="0">
                <a:latin typeface="Arial"/>
                <a:cs typeface="Arial"/>
              </a:rPr>
              <a:t>“A </a:t>
            </a:r>
            <a:r>
              <a:rPr sz="1400" i="1" spc="-5" dirty="0">
                <a:latin typeface="Arial"/>
                <a:cs typeface="Arial"/>
              </a:rPr>
              <a:t>given university groups many people;  some </a:t>
            </a:r>
            <a:r>
              <a:rPr sz="1400" i="1" dirty="0">
                <a:latin typeface="Arial"/>
                <a:cs typeface="Arial"/>
              </a:rPr>
              <a:t>act as students, others as teachers.  A given student belongs to a single  university; a given teacher </a:t>
            </a:r>
            <a:r>
              <a:rPr sz="1400" i="1" spc="-5" dirty="0">
                <a:latin typeface="Arial"/>
                <a:cs typeface="Arial"/>
              </a:rPr>
              <a:t>may </a:t>
            </a:r>
            <a:r>
              <a:rPr sz="1400" i="1" dirty="0">
                <a:latin typeface="Arial"/>
                <a:cs typeface="Arial"/>
              </a:rPr>
              <a:t>or </a:t>
            </a:r>
            <a:r>
              <a:rPr sz="1400" i="1" spc="-5" dirty="0">
                <a:latin typeface="Arial"/>
                <a:cs typeface="Arial"/>
              </a:rPr>
              <a:t>may</a:t>
            </a:r>
            <a:r>
              <a:rPr sz="1400" i="1" spc="-210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not  be working for the university at a</a:t>
            </a:r>
            <a:r>
              <a:rPr sz="1400" i="1" spc="-215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particular  </a:t>
            </a:r>
            <a:r>
              <a:rPr sz="1400" i="1" spc="-5" dirty="0">
                <a:latin typeface="Arial"/>
                <a:cs typeface="Arial"/>
              </a:rPr>
              <a:t>time.”</a:t>
            </a:r>
            <a:endParaRPr sz="14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947028" y="1705101"/>
            <a:ext cx="69278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800080"/>
                </a:solidFill>
                <a:latin typeface="Arial"/>
                <a:cs typeface="Arial"/>
              </a:rPr>
              <a:t>student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13128" y="645921"/>
            <a:ext cx="632777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95" dirty="0"/>
              <a:t>Association: </a:t>
            </a:r>
            <a:r>
              <a:rPr sz="3200" spc="-85" dirty="0"/>
              <a:t>Model </a:t>
            </a:r>
            <a:r>
              <a:rPr sz="3200" spc="-50" dirty="0"/>
              <a:t>to</a:t>
            </a:r>
            <a:r>
              <a:rPr sz="3200" spc="-484" dirty="0"/>
              <a:t> </a:t>
            </a:r>
            <a:r>
              <a:rPr sz="3200" spc="-100" dirty="0"/>
              <a:t>Implementation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535940" y="3076548"/>
            <a:ext cx="2751455" cy="2842895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90"/>
              </a:spcBef>
            </a:pPr>
            <a:r>
              <a:rPr sz="2400" spc="-5" dirty="0">
                <a:latin typeface="Arial"/>
                <a:cs typeface="Arial"/>
              </a:rPr>
              <a:t>Class Student</a:t>
            </a:r>
            <a:r>
              <a:rPr sz="2400" dirty="0">
                <a:latin typeface="Arial"/>
                <a:cs typeface="Arial"/>
              </a:rPr>
              <a:t> {</a:t>
            </a:r>
            <a:endParaRPr sz="2400">
              <a:latin typeface="Arial"/>
              <a:cs typeface="Arial"/>
            </a:endParaRPr>
          </a:p>
          <a:p>
            <a:pPr marL="351155">
              <a:lnSpc>
                <a:spcPct val="100000"/>
              </a:lnSpc>
              <a:spcBef>
                <a:spcPts val="290"/>
              </a:spcBef>
            </a:pPr>
            <a:r>
              <a:rPr sz="2400" spc="-5" dirty="0">
                <a:latin typeface="Arial"/>
                <a:cs typeface="Arial"/>
              </a:rPr>
              <a:t>Course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enrolls[4];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sz="2400" dirty="0">
                <a:latin typeface="Arial"/>
                <a:cs typeface="Arial"/>
              </a:rPr>
              <a:t>}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spc="-5" dirty="0">
                <a:latin typeface="Arial"/>
                <a:cs typeface="Arial"/>
              </a:rPr>
              <a:t>Class Course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{</a:t>
            </a:r>
            <a:endParaRPr sz="2400">
              <a:latin typeface="Arial"/>
              <a:cs typeface="Arial"/>
            </a:endParaRPr>
          </a:p>
          <a:p>
            <a:pPr marL="194945">
              <a:lnSpc>
                <a:spcPct val="100000"/>
              </a:lnSpc>
              <a:spcBef>
                <a:spcPts val="290"/>
              </a:spcBef>
            </a:pPr>
            <a:r>
              <a:rPr sz="2400" spc="-5" dirty="0">
                <a:latin typeface="Arial"/>
                <a:cs typeface="Arial"/>
              </a:rPr>
              <a:t>Student</a:t>
            </a:r>
            <a:r>
              <a:rPr sz="2400" dirty="0">
                <a:latin typeface="Arial"/>
                <a:cs typeface="Arial"/>
              </a:rPr>
              <a:t> have[];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sz="2400" dirty="0">
                <a:latin typeface="Arial"/>
                <a:cs typeface="Arial"/>
              </a:rPr>
              <a:t>}</a:t>
            </a:r>
            <a:endParaRPr sz="240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751076" y="1795272"/>
          <a:ext cx="4345303" cy="47015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38885"/>
                <a:gridCol w="1986914"/>
                <a:gridCol w="1119504"/>
              </a:tblGrid>
              <a:tr h="241553">
                <a:tc rowSpan="2"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465"/>
                        </a:spcBef>
                      </a:pPr>
                      <a:r>
                        <a:rPr sz="2400" spc="-5" dirty="0">
                          <a:latin typeface="Tahoma"/>
                          <a:cs typeface="Tahoma"/>
                        </a:rPr>
                        <a:t>Student</a:t>
                      </a:r>
                      <a:endParaRPr sz="2400">
                        <a:latin typeface="Tahoma"/>
                        <a:cs typeface="Tahoma"/>
                      </a:endParaRPr>
                    </a:p>
                  </a:txBody>
                  <a:tcPr marL="0" marR="0" marT="59055" marB="0">
                    <a:lnL w="12700">
                      <a:solidFill>
                        <a:srgbClr val="800080"/>
                      </a:solidFill>
                      <a:prstDash val="solid"/>
                    </a:lnL>
                    <a:lnR w="12700">
                      <a:solidFill>
                        <a:srgbClr val="800080"/>
                      </a:solidFill>
                      <a:prstDash val="solid"/>
                    </a:lnR>
                    <a:lnT w="12700">
                      <a:solidFill>
                        <a:srgbClr val="800080"/>
                      </a:solidFill>
                      <a:prstDash val="solid"/>
                    </a:lnT>
                    <a:lnB w="12700">
                      <a:solidFill>
                        <a:srgbClr val="800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800080"/>
                      </a:solidFill>
                      <a:prstDash val="solid"/>
                    </a:lnL>
                    <a:lnR w="12700">
                      <a:solidFill>
                        <a:srgbClr val="800080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2400" dirty="0">
                          <a:latin typeface="Tahoma"/>
                          <a:cs typeface="Tahoma"/>
                        </a:rPr>
                        <a:t>Course</a:t>
                      </a:r>
                      <a:endParaRPr sz="2400">
                        <a:latin typeface="Tahoma"/>
                        <a:cs typeface="Tahoma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800080"/>
                      </a:solidFill>
                      <a:prstDash val="solid"/>
                    </a:lnL>
                    <a:lnR w="12700">
                      <a:solidFill>
                        <a:srgbClr val="800080"/>
                      </a:solidFill>
                      <a:prstDash val="solid"/>
                    </a:lnR>
                    <a:lnT w="12700">
                      <a:solidFill>
                        <a:srgbClr val="800080"/>
                      </a:solidFill>
                      <a:prstDash val="solid"/>
                    </a:lnT>
                    <a:lnB w="12700">
                      <a:solidFill>
                        <a:srgbClr val="800080"/>
                      </a:solidFill>
                      <a:prstDash val="solid"/>
                    </a:lnB>
                  </a:tcPr>
                </a:tc>
              </a:tr>
              <a:tr h="2286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9055" marB="0">
                    <a:lnL w="12700">
                      <a:solidFill>
                        <a:srgbClr val="800080"/>
                      </a:solidFill>
                      <a:prstDash val="solid"/>
                    </a:lnL>
                    <a:lnR w="12700">
                      <a:solidFill>
                        <a:srgbClr val="800080"/>
                      </a:solidFill>
                      <a:prstDash val="solid"/>
                    </a:lnR>
                    <a:lnT w="12700">
                      <a:solidFill>
                        <a:srgbClr val="800080"/>
                      </a:solidFill>
                      <a:prstDash val="solid"/>
                    </a:lnT>
                    <a:lnB w="12700">
                      <a:solidFill>
                        <a:srgbClr val="800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800080"/>
                      </a:solidFill>
                      <a:prstDash val="solid"/>
                    </a:lnL>
                    <a:lnR w="12700">
                      <a:solidFill>
                        <a:srgbClr val="80008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0480" marB="0">
                    <a:lnL w="12700">
                      <a:solidFill>
                        <a:srgbClr val="800080"/>
                      </a:solidFill>
                      <a:prstDash val="solid"/>
                    </a:lnL>
                    <a:lnR w="12700">
                      <a:solidFill>
                        <a:srgbClr val="800080"/>
                      </a:solidFill>
                      <a:prstDash val="solid"/>
                    </a:lnR>
                    <a:lnT w="12700">
                      <a:solidFill>
                        <a:srgbClr val="800080"/>
                      </a:solidFill>
                      <a:prstDash val="solid"/>
                    </a:lnT>
                    <a:lnB w="12700">
                      <a:solidFill>
                        <a:srgbClr val="80008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4270628" y="2241930"/>
            <a:ext cx="6845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800080"/>
                </a:solidFill>
                <a:latin typeface="Tahoma"/>
                <a:cs typeface="Tahoma"/>
              </a:rPr>
              <a:t>en</a:t>
            </a:r>
            <a:r>
              <a:rPr sz="1800" spc="-10" dirty="0">
                <a:solidFill>
                  <a:srgbClr val="800080"/>
                </a:solidFill>
                <a:latin typeface="Tahoma"/>
                <a:cs typeface="Tahoma"/>
              </a:rPr>
              <a:t>r</a:t>
            </a:r>
            <a:r>
              <a:rPr sz="1800" spc="-5" dirty="0">
                <a:solidFill>
                  <a:srgbClr val="800080"/>
                </a:solidFill>
                <a:latin typeface="Tahoma"/>
                <a:cs typeface="Tahoma"/>
              </a:rPr>
              <a:t>o</a:t>
            </a:r>
            <a:r>
              <a:rPr sz="1800" spc="-15" dirty="0">
                <a:solidFill>
                  <a:srgbClr val="800080"/>
                </a:solidFill>
                <a:latin typeface="Tahoma"/>
                <a:cs typeface="Tahoma"/>
              </a:rPr>
              <a:t>l</a:t>
            </a:r>
            <a:r>
              <a:rPr sz="1800" dirty="0">
                <a:solidFill>
                  <a:srgbClr val="800080"/>
                </a:solidFill>
                <a:latin typeface="Tahoma"/>
                <a:cs typeface="Tahoma"/>
              </a:rPr>
              <a:t>ls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051175" y="2241930"/>
            <a:ext cx="3765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800080"/>
                </a:solidFill>
                <a:latin typeface="Tahoma"/>
                <a:cs typeface="Tahoma"/>
              </a:rPr>
              <a:t>has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035300" y="1587195"/>
            <a:ext cx="15049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ahoma"/>
                <a:cs typeface="Tahoma"/>
              </a:rPr>
              <a:t>*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711953" y="1663953"/>
            <a:ext cx="1504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ahoma"/>
                <a:cs typeface="Tahoma"/>
              </a:rPr>
              <a:t>4</a:t>
            </a:r>
            <a:endParaRPr sz="18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83689" y="301497"/>
            <a:ext cx="497713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" dirty="0">
                <a:latin typeface="Times New Roman"/>
                <a:cs typeface="Times New Roman"/>
              </a:rPr>
              <a:t>OO Relationships:</a:t>
            </a:r>
            <a:r>
              <a:rPr sz="2800" spc="65" dirty="0"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000000"/>
                </a:solidFill>
                <a:latin typeface="Times New Roman"/>
                <a:cs typeface="Times New Roman"/>
              </a:rPr>
              <a:t>Composition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05583" y="1360932"/>
            <a:ext cx="1143000" cy="381000"/>
          </a:xfrm>
          <a:prstGeom prst="rect">
            <a:avLst/>
          </a:prstGeom>
          <a:solidFill>
            <a:srgbClr val="FFFF99"/>
          </a:solidFill>
          <a:ln w="9144">
            <a:solidFill>
              <a:srgbClr val="000000"/>
            </a:solidFill>
          </a:ln>
        </p:spPr>
        <p:txBody>
          <a:bodyPr vert="horz" wrap="square" lIns="0" tIns="78105" rIns="0" bIns="0" rtlCol="0">
            <a:spAutoFit/>
          </a:bodyPr>
          <a:lstStyle/>
          <a:p>
            <a:pPr marL="257810">
              <a:lnSpc>
                <a:spcPct val="100000"/>
              </a:lnSpc>
              <a:spcBef>
                <a:spcPts val="615"/>
              </a:spcBef>
            </a:pPr>
            <a:r>
              <a:rPr sz="1400" b="1" spc="-5" dirty="0">
                <a:latin typeface="Times New Roman"/>
                <a:cs typeface="Times New Roman"/>
              </a:rPr>
              <a:t>Class</a:t>
            </a:r>
            <a:r>
              <a:rPr sz="1400" b="1" spc="-4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W</a:t>
            </a:r>
            <a:endParaRPr sz="1400">
              <a:latin typeface="Times New Roman"/>
              <a:cs typeface="Times New Roman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274063" y="2194560"/>
          <a:ext cx="2606673" cy="7619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4675"/>
                <a:gridCol w="568325"/>
                <a:gridCol w="321309"/>
                <a:gridCol w="557529"/>
                <a:gridCol w="584835"/>
              </a:tblGrid>
              <a:tr h="32080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41198">
                <a:tc gridSpan="2">
                  <a:txBody>
                    <a:bodyPr/>
                    <a:lstStyle/>
                    <a:p>
                      <a:pPr marL="260350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Class</a:t>
                      </a:r>
                      <a:r>
                        <a:rPr sz="14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5" dirty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1350" b="1" spc="7" baseline="-21604" dirty="0">
                          <a:latin typeface="Times New Roman"/>
                          <a:cs typeface="Times New Roman"/>
                        </a:rPr>
                        <a:t>1</a:t>
                      </a:r>
                      <a:endParaRPr sz="1350" baseline="-21604">
                        <a:latin typeface="Times New Roman"/>
                        <a:cs typeface="Times New Roman"/>
                      </a:endParaRPr>
                    </a:p>
                  </a:txBody>
                  <a:tcPr marL="0" marR="0" marT="11112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 gridSpan="2">
                  <a:txBody>
                    <a:bodyPr/>
                    <a:lstStyle/>
                    <a:p>
                      <a:pPr marL="247650">
                        <a:lnSpc>
                          <a:spcPct val="100000"/>
                        </a:lnSpc>
                        <a:spcBef>
                          <a:spcPts val="835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Class</a:t>
                      </a:r>
                      <a:r>
                        <a:rPr sz="14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5" dirty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1350" b="1" spc="7" baseline="-21604" dirty="0">
                          <a:latin typeface="Times New Roman"/>
                          <a:cs typeface="Times New Roman"/>
                        </a:rPr>
                        <a:t>2</a:t>
                      </a:r>
                      <a:endParaRPr sz="1350" baseline="-21604">
                        <a:latin typeface="Times New Roman"/>
                        <a:cs typeface="Times New Roman"/>
                      </a:endParaRPr>
                    </a:p>
                  </a:txBody>
                  <a:tcPr marL="0" marR="0" marT="1060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  <p:grpSp>
        <p:nvGrpSpPr>
          <p:cNvPr id="5" name="object 5"/>
          <p:cNvGrpSpPr/>
          <p:nvPr/>
        </p:nvGrpSpPr>
        <p:grpSpPr>
          <a:xfrm>
            <a:off x="2453639" y="1735835"/>
            <a:ext cx="238125" cy="452755"/>
            <a:chOff x="2453639" y="1735835"/>
            <a:chExt cx="238125" cy="452755"/>
          </a:xfrm>
        </p:grpSpPr>
        <p:sp>
          <p:nvSpPr>
            <p:cNvPr id="6" name="object 6"/>
            <p:cNvSpPr/>
            <p:nvPr/>
          </p:nvSpPr>
          <p:spPr>
            <a:xfrm>
              <a:off x="2572511" y="2031491"/>
              <a:ext cx="6350" cy="152400"/>
            </a:xfrm>
            <a:custGeom>
              <a:avLst/>
              <a:gdLst/>
              <a:ahLst/>
              <a:cxnLst/>
              <a:rect l="l" t="t" r="r" b="b"/>
              <a:pathLst>
                <a:path w="6350" h="152400">
                  <a:moveTo>
                    <a:pt x="0" y="0"/>
                  </a:moveTo>
                  <a:lnTo>
                    <a:pt x="6095" y="152400"/>
                  </a:lnTo>
                </a:path>
              </a:pathLst>
            </a:custGeom>
            <a:ln w="9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458211" y="1740407"/>
              <a:ext cx="228600" cy="304800"/>
            </a:xfrm>
            <a:custGeom>
              <a:avLst/>
              <a:gdLst/>
              <a:ahLst/>
              <a:cxnLst/>
              <a:rect l="l" t="t" r="r" b="b"/>
              <a:pathLst>
                <a:path w="228600" h="304800">
                  <a:moveTo>
                    <a:pt x="114300" y="0"/>
                  </a:moveTo>
                  <a:lnTo>
                    <a:pt x="0" y="152400"/>
                  </a:lnTo>
                  <a:lnTo>
                    <a:pt x="114300" y="304800"/>
                  </a:lnTo>
                  <a:lnTo>
                    <a:pt x="228600" y="152400"/>
                  </a:lnTo>
                  <a:lnTo>
                    <a:pt x="11430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458211" y="1740407"/>
              <a:ext cx="228600" cy="304800"/>
            </a:xfrm>
            <a:custGeom>
              <a:avLst/>
              <a:gdLst/>
              <a:ahLst/>
              <a:cxnLst/>
              <a:rect l="l" t="t" r="r" b="b"/>
              <a:pathLst>
                <a:path w="228600" h="304800">
                  <a:moveTo>
                    <a:pt x="0" y="152400"/>
                  </a:moveTo>
                  <a:lnTo>
                    <a:pt x="114300" y="0"/>
                  </a:lnTo>
                  <a:lnTo>
                    <a:pt x="228600" y="152400"/>
                  </a:lnTo>
                  <a:lnTo>
                    <a:pt x="114300" y="304800"/>
                  </a:lnTo>
                  <a:lnTo>
                    <a:pt x="0" y="15240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4041775" y="938530"/>
            <a:ext cx="4331970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22225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Composition: </a:t>
            </a:r>
            <a:r>
              <a:rPr sz="2000" b="1" spc="-5" dirty="0">
                <a:latin typeface="Times New Roman"/>
                <a:cs typeface="Times New Roman"/>
              </a:rPr>
              <a:t>expresses </a:t>
            </a:r>
            <a:r>
              <a:rPr sz="2000" b="1" dirty="0">
                <a:latin typeface="Times New Roman"/>
                <a:cs typeface="Times New Roman"/>
              </a:rPr>
              <a:t>a</a:t>
            </a:r>
            <a:r>
              <a:rPr sz="2000" b="1" spc="-10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relationship  </a:t>
            </a:r>
            <a:r>
              <a:rPr sz="2000" b="1" dirty="0">
                <a:latin typeface="Times New Roman"/>
                <a:cs typeface="Times New Roman"/>
              </a:rPr>
              <a:t>among</a:t>
            </a:r>
            <a:r>
              <a:rPr sz="2000" b="1" spc="-3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instances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b="1" dirty="0">
                <a:latin typeface="Times New Roman"/>
                <a:cs typeface="Times New Roman"/>
              </a:rPr>
              <a:t>of </a:t>
            </a:r>
            <a:r>
              <a:rPr sz="2000" b="1" spc="-5" dirty="0">
                <a:latin typeface="Times New Roman"/>
                <a:cs typeface="Times New Roman"/>
              </a:rPr>
              <a:t>related </a:t>
            </a:r>
            <a:r>
              <a:rPr sz="2000" b="1" dirty="0">
                <a:latin typeface="Times New Roman"/>
                <a:cs typeface="Times New Roman"/>
              </a:rPr>
              <a:t>classes. It is a specific </a:t>
            </a:r>
            <a:r>
              <a:rPr sz="2000" b="1" dirty="0">
                <a:solidFill>
                  <a:srgbClr val="800080"/>
                </a:solidFill>
                <a:latin typeface="Times New Roman"/>
                <a:cs typeface="Times New Roman"/>
              </a:rPr>
              <a:t>kind</a:t>
            </a:r>
            <a:r>
              <a:rPr sz="2000" b="1" spc="-185" dirty="0">
                <a:solidFill>
                  <a:srgbClr val="80008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800080"/>
                </a:solidFill>
                <a:latin typeface="Times New Roman"/>
                <a:cs typeface="Times New Roman"/>
              </a:rPr>
              <a:t>of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800080"/>
                </a:solidFill>
                <a:latin typeface="Times New Roman"/>
                <a:cs typeface="Times New Roman"/>
              </a:rPr>
              <a:t>Whole-Part</a:t>
            </a:r>
            <a:r>
              <a:rPr sz="2000" b="1" spc="-45" dirty="0">
                <a:solidFill>
                  <a:srgbClr val="800080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relationship.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041775" y="2462911"/>
            <a:ext cx="4835525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Times New Roman"/>
                <a:cs typeface="Times New Roman"/>
              </a:rPr>
              <a:t>It </a:t>
            </a:r>
            <a:r>
              <a:rPr sz="2000" b="1" spc="-5" dirty="0">
                <a:latin typeface="Times New Roman"/>
                <a:cs typeface="Times New Roman"/>
              </a:rPr>
              <a:t>expresses </a:t>
            </a:r>
            <a:r>
              <a:rPr sz="2000" b="1" dirty="0">
                <a:latin typeface="Times New Roman"/>
                <a:cs typeface="Times New Roman"/>
              </a:rPr>
              <a:t>a </a:t>
            </a:r>
            <a:r>
              <a:rPr sz="2000" b="1" spc="-5" dirty="0">
                <a:latin typeface="Times New Roman"/>
                <a:cs typeface="Times New Roman"/>
              </a:rPr>
              <a:t>relationship </a:t>
            </a:r>
            <a:r>
              <a:rPr sz="2000" b="1" spc="-10" dirty="0">
                <a:latin typeface="Times New Roman"/>
                <a:cs typeface="Times New Roman"/>
              </a:rPr>
              <a:t>where </a:t>
            </a:r>
            <a:r>
              <a:rPr sz="2000" b="1" dirty="0">
                <a:latin typeface="Times New Roman"/>
                <a:cs typeface="Times New Roman"/>
              </a:rPr>
              <a:t>an</a:t>
            </a:r>
            <a:r>
              <a:rPr sz="2000" b="1" spc="-9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instance  of the Whole-class has the </a:t>
            </a:r>
            <a:r>
              <a:rPr sz="2000" b="1" spc="-5" dirty="0">
                <a:latin typeface="Times New Roman"/>
                <a:cs typeface="Times New Roman"/>
              </a:rPr>
              <a:t>responsibility </a:t>
            </a:r>
            <a:r>
              <a:rPr sz="2000" b="1" dirty="0">
                <a:latin typeface="Times New Roman"/>
                <a:cs typeface="Times New Roman"/>
              </a:rPr>
              <a:t>to  </a:t>
            </a:r>
            <a:r>
              <a:rPr sz="2000" b="1" spc="-5" dirty="0">
                <a:solidFill>
                  <a:srgbClr val="800080"/>
                </a:solidFill>
                <a:latin typeface="Times New Roman"/>
                <a:cs typeface="Times New Roman"/>
              </a:rPr>
              <a:t>create </a:t>
            </a:r>
            <a:r>
              <a:rPr sz="2000" b="1" dirty="0">
                <a:solidFill>
                  <a:srgbClr val="800080"/>
                </a:solidFill>
                <a:latin typeface="Times New Roman"/>
                <a:cs typeface="Times New Roman"/>
              </a:rPr>
              <a:t>and </a:t>
            </a:r>
            <a:r>
              <a:rPr sz="2000" b="1" spc="-5" dirty="0">
                <a:solidFill>
                  <a:srgbClr val="800080"/>
                </a:solidFill>
                <a:latin typeface="Times New Roman"/>
                <a:cs typeface="Times New Roman"/>
              </a:rPr>
              <a:t>initialize </a:t>
            </a:r>
            <a:r>
              <a:rPr sz="2000" b="1" dirty="0">
                <a:solidFill>
                  <a:srgbClr val="800080"/>
                </a:solidFill>
                <a:latin typeface="Times New Roman"/>
                <a:cs typeface="Times New Roman"/>
              </a:rPr>
              <a:t>instances </a:t>
            </a:r>
            <a:r>
              <a:rPr sz="2000" b="1" dirty="0">
                <a:latin typeface="Times New Roman"/>
                <a:cs typeface="Times New Roman"/>
              </a:rPr>
              <a:t>of each Part-  </a:t>
            </a:r>
            <a:r>
              <a:rPr sz="2000" b="1" spc="-5" dirty="0">
                <a:latin typeface="Times New Roman"/>
                <a:cs typeface="Times New Roman"/>
              </a:rPr>
              <a:t>class.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041775" y="3987165"/>
            <a:ext cx="4783455" cy="15506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Times New Roman"/>
                <a:cs typeface="Times New Roman"/>
              </a:rPr>
              <a:t>It may also be used to </a:t>
            </a:r>
            <a:r>
              <a:rPr sz="2000" b="1" spc="-5" dirty="0">
                <a:latin typeface="Times New Roman"/>
                <a:cs typeface="Times New Roman"/>
              </a:rPr>
              <a:t>express </a:t>
            </a:r>
            <a:r>
              <a:rPr sz="2000" b="1" dirty="0">
                <a:latin typeface="Times New Roman"/>
                <a:cs typeface="Times New Roman"/>
              </a:rPr>
              <a:t>a</a:t>
            </a:r>
            <a:r>
              <a:rPr sz="2000" b="1" spc="-13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relationship  </a:t>
            </a:r>
            <a:r>
              <a:rPr sz="2000" b="1" spc="-10" dirty="0">
                <a:latin typeface="Times New Roman"/>
                <a:cs typeface="Times New Roman"/>
              </a:rPr>
              <a:t>where </a:t>
            </a:r>
            <a:r>
              <a:rPr sz="2000" b="1" dirty="0">
                <a:latin typeface="Times New Roman"/>
                <a:cs typeface="Times New Roman"/>
              </a:rPr>
              <a:t>instances of the Part-classes have  </a:t>
            </a:r>
            <a:r>
              <a:rPr sz="2000" b="1" dirty="0">
                <a:solidFill>
                  <a:srgbClr val="800080"/>
                </a:solidFill>
                <a:latin typeface="Times New Roman"/>
                <a:cs typeface="Times New Roman"/>
              </a:rPr>
              <a:t>privileged access or </a:t>
            </a:r>
            <a:r>
              <a:rPr sz="2000" b="1" spc="-5" dirty="0">
                <a:solidFill>
                  <a:srgbClr val="800080"/>
                </a:solidFill>
                <a:latin typeface="Times New Roman"/>
                <a:cs typeface="Times New Roman"/>
              </a:rPr>
              <a:t>visibility</a:t>
            </a:r>
            <a:r>
              <a:rPr sz="2000" b="1" spc="-145" dirty="0">
                <a:solidFill>
                  <a:srgbClr val="80008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to</a:t>
            </a:r>
            <a:endParaRPr sz="2000">
              <a:latin typeface="Times New Roman"/>
              <a:cs typeface="Times New Roman"/>
            </a:endParaRPr>
          </a:p>
          <a:p>
            <a:pPr marL="12700" marR="116205">
              <a:lnSpc>
                <a:spcPct val="100000"/>
              </a:lnSpc>
              <a:spcBef>
                <a:spcPts val="5"/>
              </a:spcBef>
            </a:pPr>
            <a:r>
              <a:rPr sz="2000" b="1" dirty="0">
                <a:latin typeface="Times New Roman"/>
                <a:cs typeface="Times New Roman"/>
              </a:rPr>
              <a:t>certain attributes and/or behaviors</a:t>
            </a:r>
            <a:r>
              <a:rPr sz="2000" b="1" spc="-20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defined  by the</a:t>
            </a:r>
            <a:r>
              <a:rPr sz="2000" b="1" spc="-6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Whole-class.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587246" y="1104722"/>
            <a:ext cx="97028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latin typeface="Times New Roman"/>
                <a:cs typeface="Times New Roman"/>
              </a:rPr>
              <a:t>Whole</a:t>
            </a:r>
            <a:r>
              <a:rPr sz="1400" b="1" spc="-9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Class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160270" y="3369309"/>
            <a:ext cx="96139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latin typeface="Times New Roman"/>
                <a:cs typeface="Times New Roman"/>
              </a:rPr>
              <a:t>Part</a:t>
            </a:r>
            <a:r>
              <a:rPr sz="1400" b="1" spc="-7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Classes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700783" y="3113532"/>
            <a:ext cx="1828800" cy="228600"/>
          </a:xfrm>
          <a:custGeom>
            <a:avLst/>
            <a:gdLst/>
            <a:ahLst/>
            <a:cxnLst/>
            <a:rect l="l" t="t" r="r" b="b"/>
            <a:pathLst>
              <a:path w="1828800" h="228600">
                <a:moveTo>
                  <a:pt x="1828800" y="0"/>
                </a:moveTo>
                <a:lnTo>
                  <a:pt x="1799405" y="67501"/>
                </a:lnTo>
                <a:lnTo>
                  <a:pt x="1766419" y="92244"/>
                </a:lnTo>
                <a:lnTo>
                  <a:pt x="1724582" y="108472"/>
                </a:lnTo>
                <a:lnTo>
                  <a:pt x="1676400" y="114300"/>
                </a:lnTo>
                <a:lnTo>
                  <a:pt x="1066800" y="114300"/>
                </a:lnTo>
                <a:lnTo>
                  <a:pt x="1018617" y="120127"/>
                </a:lnTo>
                <a:lnTo>
                  <a:pt x="976780" y="136355"/>
                </a:lnTo>
                <a:lnTo>
                  <a:pt x="943794" y="161098"/>
                </a:lnTo>
                <a:lnTo>
                  <a:pt x="922166" y="192475"/>
                </a:lnTo>
                <a:lnTo>
                  <a:pt x="914400" y="228600"/>
                </a:lnTo>
                <a:lnTo>
                  <a:pt x="906633" y="192475"/>
                </a:lnTo>
                <a:lnTo>
                  <a:pt x="885005" y="161098"/>
                </a:lnTo>
                <a:lnTo>
                  <a:pt x="852019" y="136355"/>
                </a:lnTo>
                <a:lnTo>
                  <a:pt x="810182" y="120127"/>
                </a:lnTo>
                <a:lnTo>
                  <a:pt x="762000" y="114300"/>
                </a:lnTo>
                <a:lnTo>
                  <a:pt x="152400" y="114300"/>
                </a:lnTo>
                <a:lnTo>
                  <a:pt x="104217" y="108472"/>
                </a:lnTo>
                <a:lnTo>
                  <a:pt x="62380" y="92244"/>
                </a:lnTo>
                <a:lnTo>
                  <a:pt x="29394" y="67501"/>
                </a:lnTo>
                <a:lnTo>
                  <a:pt x="7766" y="36124"/>
                </a:lnTo>
                <a:lnTo>
                  <a:pt x="0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2046732" y="4408932"/>
            <a:ext cx="1143000" cy="381000"/>
          </a:xfrm>
          <a:prstGeom prst="rect">
            <a:avLst/>
          </a:prstGeom>
          <a:solidFill>
            <a:srgbClr val="FFFF99"/>
          </a:solidFill>
          <a:ln w="9144">
            <a:solidFill>
              <a:srgbClr val="000000"/>
            </a:solidFill>
          </a:ln>
        </p:spPr>
        <p:txBody>
          <a:bodyPr vert="horz" wrap="square" lIns="0" tIns="78740" rIns="0" bIns="0" rtlCol="0">
            <a:spAutoFit/>
          </a:bodyPr>
          <a:lstStyle/>
          <a:p>
            <a:pPr marL="125095">
              <a:lnSpc>
                <a:spcPct val="100000"/>
              </a:lnSpc>
              <a:spcBef>
                <a:spcPts val="620"/>
              </a:spcBef>
            </a:pPr>
            <a:r>
              <a:rPr sz="1400" b="1" spc="-5" dirty="0">
                <a:latin typeface="Times New Roman"/>
                <a:cs typeface="Times New Roman"/>
              </a:rPr>
              <a:t>Automobile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319783" y="5567934"/>
            <a:ext cx="1143000" cy="441325"/>
          </a:xfrm>
          <a:prstGeom prst="rect">
            <a:avLst/>
          </a:prstGeom>
          <a:solidFill>
            <a:srgbClr val="FFFF99"/>
          </a:solidFill>
          <a:ln w="9144">
            <a:solidFill>
              <a:srgbClr val="000000"/>
            </a:solidFill>
          </a:ln>
        </p:spPr>
        <p:txBody>
          <a:bodyPr vert="horz" wrap="square" lIns="0" tIns="111760" rIns="0" bIns="0" rtlCol="0">
            <a:spAutoFit/>
          </a:bodyPr>
          <a:lstStyle/>
          <a:p>
            <a:pPr marL="301625">
              <a:lnSpc>
                <a:spcPct val="100000"/>
              </a:lnSpc>
              <a:spcBef>
                <a:spcPts val="880"/>
              </a:spcBef>
            </a:pPr>
            <a:r>
              <a:rPr sz="1400" b="1" dirty="0">
                <a:latin typeface="Times New Roman"/>
                <a:cs typeface="Times New Roman"/>
              </a:rPr>
              <a:t>Engine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784348" y="5567934"/>
            <a:ext cx="1143000" cy="441325"/>
          </a:xfrm>
          <a:prstGeom prst="rect">
            <a:avLst/>
          </a:prstGeom>
          <a:solidFill>
            <a:srgbClr val="FFFF99"/>
          </a:solidFill>
          <a:ln w="9144">
            <a:solidFill>
              <a:srgbClr val="000000"/>
            </a:solidFill>
          </a:ln>
        </p:spPr>
        <p:txBody>
          <a:bodyPr vert="horz" wrap="square" lIns="0" tIns="106680" rIns="0" bIns="0" rtlCol="0">
            <a:spAutoFit/>
          </a:bodyPr>
          <a:lstStyle/>
          <a:p>
            <a:pPr marL="49530">
              <a:lnSpc>
                <a:spcPct val="100000"/>
              </a:lnSpc>
              <a:spcBef>
                <a:spcPts val="840"/>
              </a:spcBef>
            </a:pPr>
            <a:r>
              <a:rPr sz="1400" b="1" spc="-10" dirty="0">
                <a:latin typeface="Times New Roman"/>
                <a:cs typeface="Times New Roman"/>
              </a:rPr>
              <a:t>Transmission</a:t>
            </a:r>
            <a:endParaRPr sz="1400">
              <a:latin typeface="Times New Roman"/>
              <a:cs typeface="Times New Roman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1889760" y="4796028"/>
            <a:ext cx="1457325" cy="760730"/>
            <a:chOff x="1889760" y="4796028"/>
            <a:chExt cx="1457325" cy="760730"/>
          </a:xfrm>
        </p:grpSpPr>
        <p:sp>
          <p:nvSpPr>
            <p:cNvPr id="19" name="object 19"/>
            <p:cNvSpPr/>
            <p:nvPr/>
          </p:nvSpPr>
          <p:spPr>
            <a:xfrm>
              <a:off x="1894332" y="5067300"/>
              <a:ext cx="1447800" cy="485140"/>
            </a:xfrm>
            <a:custGeom>
              <a:avLst/>
              <a:gdLst/>
              <a:ahLst/>
              <a:cxnLst/>
              <a:rect l="l" t="t" r="r" b="b"/>
              <a:pathLst>
                <a:path w="1447800" h="485139">
                  <a:moveTo>
                    <a:pt x="0" y="484631"/>
                  </a:moveTo>
                  <a:lnTo>
                    <a:pt x="0" y="179831"/>
                  </a:lnTo>
                  <a:lnTo>
                    <a:pt x="1447800" y="179831"/>
                  </a:lnTo>
                  <a:lnTo>
                    <a:pt x="1447800" y="484631"/>
                  </a:lnTo>
                </a:path>
                <a:path w="1447800" h="485139">
                  <a:moveTo>
                    <a:pt x="699516" y="0"/>
                  </a:moveTo>
                  <a:lnTo>
                    <a:pt x="699516" y="19050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479548" y="4800600"/>
              <a:ext cx="228600" cy="304800"/>
            </a:xfrm>
            <a:custGeom>
              <a:avLst/>
              <a:gdLst/>
              <a:ahLst/>
              <a:cxnLst/>
              <a:rect l="l" t="t" r="r" b="b"/>
              <a:pathLst>
                <a:path w="228600" h="304800">
                  <a:moveTo>
                    <a:pt x="114300" y="0"/>
                  </a:moveTo>
                  <a:lnTo>
                    <a:pt x="0" y="152400"/>
                  </a:lnTo>
                  <a:lnTo>
                    <a:pt x="114300" y="304800"/>
                  </a:lnTo>
                  <a:lnTo>
                    <a:pt x="228600" y="152400"/>
                  </a:lnTo>
                  <a:lnTo>
                    <a:pt x="11430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479548" y="4800600"/>
              <a:ext cx="228600" cy="304800"/>
            </a:xfrm>
            <a:custGeom>
              <a:avLst/>
              <a:gdLst/>
              <a:ahLst/>
              <a:cxnLst/>
              <a:rect l="l" t="t" r="r" b="b"/>
              <a:pathLst>
                <a:path w="228600" h="304800">
                  <a:moveTo>
                    <a:pt x="0" y="152400"/>
                  </a:moveTo>
                  <a:lnTo>
                    <a:pt x="114300" y="0"/>
                  </a:lnTo>
                  <a:lnTo>
                    <a:pt x="228600" y="152400"/>
                  </a:lnTo>
                  <a:lnTo>
                    <a:pt x="114300" y="304800"/>
                  </a:lnTo>
                  <a:lnTo>
                    <a:pt x="0" y="15240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1450594" y="3990213"/>
            <a:ext cx="69850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Example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03452" y="476757"/>
            <a:ext cx="4049395" cy="4679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500" spc="-55" dirty="0">
                <a:latin typeface="Times New Roman"/>
                <a:cs typeface="Times New Roman"/>
              </a:rPr>
              <a:t>OO </a:t>
            </a:r>
            <a:r>
              <a:rPr sz="2500" spc="-95" dirty="0">
                <a:latin typeface="Times New Roman"/>
                <a:cs typeface="Times New Roman"/>
              </a:rPr>
              <a:t>Relationships:</a:t>
            </a:r>
            <a:r>
              <a:rPr sz="2500" spc="-350" dirty="0">
                <a:latin typeface="Times New Roman"/>
                <a:cs typeface="Times New Roman"/>
              </a:rPr>
              <a:t> </a:t>
            </a:r>
            <a:r>
              <a:rPr sz="2900" b="1" spc="-100" dirty="0">
                <a:latin typeface="Times New Roman"/>
                <a:cs typeface="Times New Roman"/>
              </a:rPr>
              <a:t>Aggregation</a:t>
            </a:r>
            <a:endParaRPr sz="29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362200" y="1524000"/>
            <a:ext cx="1143000" cy="381000"/>
          </a:xfrm>
          <a:prstGeom prst="rect">
            <a:avLst/>
          </a:prstGeom>
          <a:solidFill>
            <a:srgbClr val="FFFF99"/>
          </a:solidFill>
          <a:ln w="9144">
            <a:solidFill>
              <a:srgbClr val="000000"/>
            </a:solidFill>
          </a:ln>
        </p:spPr>
        <p:txBody>
          <a:bodyPr vert="horz" wrap="square" lIns="0" tIns="78105" rIns="0" bIns="0" rtlCol="0">
            <a:spAutoFit/>
          </a:bodyPr>
          <a:lstStyle/>
          <a:p>
            <a:pPr marL="281305">
              <a:lnSpc>
                <a:spcPct val="100000"/>
              </a:lnSpc>
              <a:spcBef>
                <a:spcPts val="615"/>
              </a:spcBef>
            </a:pPr>
            <a:r>
              <a:rPr sz="1400" b="1" spc="-5" dirty="0">
                <a:latin typeface="Times New Roman"/>
                <a:cs typeface="Times New Roman"/>
              </a:rPr>
              <a:t>Class</a:t>
            </a:r>
            <a:r>
              <a:rPr sz="1400" b="1" spc="-1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C</a:t>
            </a:r>
            <a:endParaRPr sz="1400">
              <a:latin typeface="Times New Roman"/>
              <a:cs typeface="Times New Roman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630679" y="2357627"/>
          <a:ext cx="2606673" cy="7619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4675"/>
                <a:gridCol w="568325"/>
                <a:gridCol w="321309"/>
                <a:gridCol w="557529"/>
                <a:gridCol w="584835"/>
              </a:tblGrid>
              <a:tr h="32156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40435">
                <a:tc gridSpan="2">
                  <a:txBody>
                    <a:bodyPr/>
                    <a:lstStyle/>
                    <a:p>
                      <a:pPr marL="256540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Class</a:t>
                      </a:r>
                      <a:r>
                        <a:rPr sz="14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10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350" b="1" spc="15" baseline="-21604" dirty="0">
                          <a:latin typeface="Times New Roman"/>
                          <a:cs typeface="Times New Roman"/>
                        </a:rPr>
                        <a:t>1</a:t>
                      </a:r>
                      <a:endParaRPr sz="1350" baseline="-21604">
                        <a:latin typeface="Times New Roman"/>
                        <a:cs typeface="Times New Roman"/>
                      </a:endParaRPr>
                    </a:p>
                  </a:txBody>
                  <a:tcPr marL="0" marR="0" marT="11112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 gridSpan="2">
                  <a:txBody>
                    <a:bodyPr/>
                    <a:lstStyle/>
                    <a:p>
                      <a:pPr marL="241935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Class</a:t>
                      </a:r>
                      <a:r>
                        <a:rPr sz="14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10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350" b="1" spc="15" baseline="-21604" dirty="0">
                          <a:latin typeface="Times New Roman"/>
                          <a:cs typeface="Times New Roman"/>
                        </a:rPr>
                        <a:t>2</a:t>
                      </a:r>
                      <a:endParaRPr sz="1350" baseline="-21604">
                        <a:latin typeface="Times New Roman"/>
                        <a:cs typeface="Times New Roman"/>
                      </a:endParaRPr>
                    </a:p>
                  </a:txBody>
                  <a:tcPr marL="0" marR="0" marT="10541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  <p:grpSp>
        <p:nvGrpSpPr>
          <p:cNvPr id="5" name="object 5"/>
          <p:cNvGrpSpPr/>
          <p:nvPr/>
        </p:nvGrpSpPr>
        <p:grpSpPr>
          <a:xfrm>
            <a:off x="2810255" y="1898904"/>
            <a:ext cx="238125" cy="454659"/>
            <a:chOff x="2810255" y="1898904"/>
            <a:chExt cx="238125" cy="454659"/>
          </a:xfrm>
        </p:grpSpPr>
        <p:sp>
          <p:nvSpPr>
            <p:cNvPr id="6" name="object 6"/>
            <p:cNvSpPr/>
            <p:nvPr/>
          </p:nvSpPr>
          <p:spPr>
            <a:xfrm>
              <a:off x="2929127" y="2196084"/>
              <a:ext cx="6350" cy="152400"/>
            </a:xfrm>
            <a:custGeom>
              <a:avLst/>
              <a:gdLst/>
              <a:ahLst/>
              <a:cxnLst/>
              <a:rect l="l" t="t" r="r" b="b"/>
              <a:pathLst>
                <a:path w="6350" h="152400">
                  <a:moveTo>
                    <a:pt x="0" y="0"/>
                  </a:moveTo>
                  <a:lnTo>
                    <a:pt x="6096" y="152400"/>
                  </a:lnTo>
                </a:path>
              </a:pathLst>
            </a:custGeom>
            <a:ln w="9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814827" y="1903476"/>
              <a:ext cx="228600" cy="304800"/>
            </a:xfrm>
            <a:custGeom>
              <a:avLst/>
              <a:gdLst/>
              <a:ahLst/>
              <a:cxnLst/>
              <a:rect l="l" t="t" r="r" b="b"/>
              <a:pathLst>
                <a:path w="228600" h="304800">
                  <a:moveTo>
                    <a:pt x="0" y="152400"/>
                  </a:moveTo>
                  <a:lnTo>
                    <a:pt x="114300" y="0"/>
                  </a:lnTo>
                  <a:lnTo>
                    <a:pt x="228600" y="152400"/>
                  </a:lnTo>
                  <a:lnTo>
                    <a:pt x="114300" y="304800"/>
                  </a:lnTo>
                  <a:lnTo>
                    <a:pt x="0" y="15240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374394" y="2008758"/>
            <a:ext cx="138747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AGGREGATION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327652" y="1551178"/>
            <a:ext cx="432879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Aggregation: </a:t>
            </a:r>
            <a:r>
              <a:rPr sz="1600" b="1" spc="-5" dirty="0">
                <a:latin typeface="Times New Roman"/>
                <a:cs typeface="Times New Roman"/>
              </a:rPr>
              <a:t>expresses a relationship </a:t>
            </a:r>
            <a:r>
              <a:rPr sz="1600" b="1" spc="-10" dirty="0">
                <a:latin typeface="Times New Roman"/>
                <a:cs typeface="Times New Roman"/>
              </a:rPr>
              <a:t>among  </a:t>
            </a:r>
            <a:r>
              <a:rPr sz="1600" b="1" spc="-5" dirty="0">
                <a:latin typeface="Times New Roman"/>
                <a:cs typeface="Times New Roman"/>
              </a:rPr>
              <a:t>instances of related classes. It is a specific </a:t>
            </a:r>
            <a:r>
              <a:rPr sz="1600" b="1" spc="-5" dirty="0">
                <a:solidFill>
                  <a:srgbClr val="800080"/>
                </a:solidFill>
                <a:latin typeface="Times New Roman"/>
                <a:cs typeface="Times New Roman"/>
              </a:rPr>
              <a:t>kind of  </a:t>
            </a:r>
            <a:r>
              <a:rPr sz="1600" b="1" spc="-10" dirty="0">
                <a:solidFill>
                  <a:srgbClr val="800080"/>
                </a:solidFill>
                <a:latin typeface="Times New Roman"/>
                <a:cs typeface="Times New Roman"/>
              </a:rPr>
              <a:t>Container-Containee</a:t>
            </a:r>
            <a:r>
              <a:rPr sz="1600" b="1" spc="35" dirty="0">
                <a:solidFill>
                  <a:srgbClr val="800080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relationship.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327652" y="3746372"/>
            <a:ext cx="4387215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Times New Roman"/>
                <a:cs typeface="Times New Roman"/>
              </a:rPr>
              <a:t>Aggregation should be used to </a:t>
            </a:r>
            <a:r>
              <a:rPr sz="1600" b="1" spc="-10" dirty="0">
                <a:latin typeface="Times New Roman"/>
                <a:cs typeface="Times New Roman"/>
              </a:rPr>
              <a:t>express </a:t>
            </a:r>
            <a:r>
              <a:rPr sz="1600" b="1" spc="-5" dirty="0">
                <a:latin typeface="Times New Roman"/>
                <a:cs typeface="Times New Roman"/>
              </a:rPr>
              <a:t>a </a:t>
            </a:r>
            <a:r>
              <a:rPr sz="1600" b="1" spc="-15" dirty="0">
                <a:latin typeface="Times New Roman"/>
                <a:cs typeface="Times New Roman"/>
              </a:rPr>
              <a:t>more  </a:t>
            </a:r>
            <a:r>
              <a:rPr sz="1600" b="1" spc="-5" dirty="0">
                <a:latin typeface="Times New Roman"/>
                <a:cs typeface="Times New Roman"/>
              </a:rPr>
              <a:t>informal relationship than composition expresses.  That is, it is an appropriate relationship where the  </a:t>
            </a:r>
            <a:r>
              <a:rPr sz="1600" b="1" spc="-5" dirty="0">
                <a:solidFill>
                  <a:srgbClr val="800080"/>
                </a:solidFill>
                <a:latin typeface="Times New Roman"/>
                <a:cs typeface="Times New Roman"/>
              </a:rPr>
              <a:t>Container and its</a:t>
            </a:r>
            <a:r>
              <a:rPr sz="1600" b="1" spc="10" dirty="0">
                <a:solidFill>
                  <a:srgbClr val="800080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800080"/>
                </a:solidFill>
                <a:latin typeface="Times New Roman"/>
                <a:cs typeface="Times New Roman"/>
              </a:rPr>
              <a:t>Containees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288794" y="2526918"/>
            <a:ext cx="6459220" cy="12458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051050" marR="508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Times New Roman"/>
                <a:cs typeface="Times New Roman"/>
              </a:rPr>
              <a:t>It expresses a relationship where an instance of the  </a:t>
            </a:r>
            <a:r>
              <a:rPr sz="1600" b="1" spc="-10" dirty="0">
                <a:latin typeface="Times New Roman"/>
                <a:cs typeface="Times New Roman"/>
              </a:rPr>
              <a:t>Container-class </a:t>
            </a:r>
            <a:r>
              <a:rPr sz="1600" b="1" spc="-5" dirty="0">
                <a:latin typeface="Times New Roman"/>
                <a:cs typeface="Times New Roman"/>
              </a:rPr>
              <a:t>has the responsibility to </a:t>
            </a:r>
            <a:r>
              <a:rPr sz="1600" b="1" spc="-5" dirty="0">
                <a:solidFill>
                  <a:srgbClr val="800080"/>
                </a:solidFill>
                <a:latin typeface="Times New Roman"/>
                <a:cs typeface="Times New Roman"/>
              </a:rPr>
              <a:t>hold and  </a:t>
            </a:r>
            <a:r>
              <a:rPr sz="1600" b="1" spc="-10" dirty="0">
                <a:solidFill>
                  <a:srgbClr val="800080"/>
                </a:solidFill>
                <a:latin typeface="Times New Roman"/>
                <a:cs typeface="Times New Roman"/>
              </a:rPr>
              <a:t>maintain </a:t>
            </a:r>
            <a:r>
              <a:rPr sz="1600" b="1" spc="-5" dirty="0">
                <a:solidFill>
                  <a:srgbClr val="800080"/>
                </a:solidFill>
                <a:latin typeface="Times New Roman"/>
                <a:cs typeface="Times New Roman"/>
              </a:rPr>
              <a:t>instances </a:t>
            </a:r>
            <a:r>
              <a:rPr sz="1600" b="1" spc="-5" dirty="0">
                <a:latin typeface="Times New Roman"/>
                <a:cs typeface="Times New Roman"/>
              </a:rPr>
              <a:t>of each Containee-class that  </a:t>
            </a:r>
            <a:r>
              <a:rPr sz="1600" b="1" dirty="0">
                <a:latin typeface="Times New Roman"/>
                <a:cs typeface="Times New Roman"/>
              </a:rPr>
              <a:t>have </a:t>
            </a:r>
            <a:r>
              <a:rPr sz="1600" b="1" spc="-5" dirty="0">
                <a:latin typeface="Times New Roman"/>
                <a:cs typeface="Times New Roman"/>
              </a:rPr>
              <a:t>been created outside the</a:t>
            </a:r>
            <a:r>
              <a:rPr sz="1600" b="1" spc="6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Container-class.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50"/>
              </a:spcBef>
            </a:pPr>
            <a:r>
              <a:rPr sz="1400" b="1" dirty="0">
                <a:latin typeface="Times New Roman"/>
                <a:cs typeface="Times New Roman"/>
              </a:rPr>
              <a:t>Containee</a:t>
            </a:r>
            <a:r>
              <a:rPr sz="1400" b="1" spc="-4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Classes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327652" y="4965953"/>
            <a:ext cx="4484370" cy="7562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Times New Roman"/>
                <a:cs typeface="Times New Roman"/>
              </a:rPr>
              <a:t>Aggregation is appropriate </a:t>
            </a:r>
            <a:r>
              <a:rPr sz="1600" b="1" dirty="0">
                <a:latin typeface="Times New Roman"/>
                <a:cs typeface="Times New Roman"/>
              </a:rPr>
              <a:t>when </a:t>
            </a:r>
            <a:r>
              <a:rPr sz="1600" b="1" spc="-5" dirty="0">
                <a:solidFill>
                  <a:srgbClr val="800080"/>
                </a:solidFill>
                <a:latin typeface="Times New Roman"/>
                <a:cs typeface="Times New Roman"/>
              </a:rPr>
              <a:t>Container and  Containees </a:t>
            </a:r>
            <a:r>
              <a:rPr sz="1600" b="1" spc="-5" dirty="0">
                <a:latin typeface="Times New Roman"/>
                <a:cs typeface="Times New Roman"/>
              </a:rPr>
              <a:t>have no special access privileges to each  other</a:t>
            </a:r>
            <a:r>
              <a:rPr sz="1400" b="1" spc="-5" dirty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288794" y="1246377"/>
            <a:ext cx="124269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latin typeface="Times New Roman"/>
                <a:cs typeface="Times New Roman"/>
              </a:rPr>
              <a:t>Container</a:t>
            </a:r>
            <a:r>
              <a:rPr sz="1400" b="1" spc="-114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Class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057400" y="3276600"/>
            <a:ext cx="1828800" cy="228600"/>
          </a:xfrm>
          <a:custGeom>
            <a:avLst/>
            <a:gdLst/>
            <a:ahLst/>
            <a:cxnLst/>
            <a:rect l="l" t="t" r="r" b="b"/>
            <a:pathLst>
              <a:path w="1828800" h="228600">
                <a:moveTo>
                  <a:pt x="1828800" y="0"/>
                </a:moveTo>
                <a:lnTo>
                  <a:pt x="1799405" y="67501"/>
                </a:lnTo>
                <a:lnTo>
                  <a:pt x="1766419" y="92244"/>
                </a:lnTo>
                <a:lnTo>
                  <a:pt x="1724582" y="108472"/>
                </a:lnTo>
                <a:lnTo>
                  <a:pt x="1676400" y="114300"/>
                </a:lnTo>
                <a:lnTo>
                  <a:pt x="1066800" y="114300"/>
                </a:lnTo>
                <a:lnTo>
                  <a:pt x="1018617" y="120127"/>
                </a:lnTo>
                <a:lnTo>
                  <a:pt x="976780" y="136355"/>
                </a:lnTo>
                <a:lnTo>
                  <a:pt x="943794" y="161098"/>
                </a:lnTo>
                <a:lnTo>
                  <a:pt x="922166" y="192475"/>
                </a:lnTo>
                <a:lnTo>
                  <a:pt x="914400" y="228600"/>
                </a:lnTo>
                <a:lnTo>
                  <a:pt x="906633" y="192475"/>
                </a:lnTo>
                <a:lnTo>
                  <a:pt x="885005" y="161098"/>
                </a:lnTo>
                <a:lnTo>
                  <a:pt x="852019" y="136355"/>
                </a:lnTo>
                <a:lnTo>
                  <a:pt x="810182" y="120127"/>
                </a:lnTo>
                <a:lnTo>
                  <a:pt x="762000" y="114300"/>
                </a:lnTo>
                <a:lnTo>
                  <a:pt x="152400" y="114300"/>
                </a:lnTo>
                <a:lnTo>
                  <a:pt x="104217" y="108472"/>
                </a:lnTo>
                <a:lnTo>
                  <a:pt x="62380" y="92244"/>
                </a:lnTo>
                <a:lnTo>
                  <a:pt x="29394" y="67501"/>
                </a:lnTo>
                <a:lnTo>
                  <a:pt x="7766" y="36124"/>
                </a:lnTo>
                <a:lnTo>
                  <a:pt x="0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2403348" y="4572000"/>
            <a:ext cx="1143000" cy="381000"/>
          </a:xfrm>
          <a:prstGeom prst="rect">
            <a:avLst/>
          </a:prstGeom>
          <a:solidFill>
            <a:srgbClr val="FFFF99"/>
          </a:solidFill>
          <a:ln w="9144">
            <a:solidFill>
              <a:srgbClr val="000000"/>
            </a:solidFill>
          </a:ln>
        </p:spPr>
        <p:txBody>
          <a:bodyPr vert="horz" wrap="square" lIns="0" tIns="7874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20"/>
              </a:spcBef>
            </a:pPr>
            <a:r>
              <a:rPr sz="1400" b="1" dirty="0">
                <a:latin typeface="Times New Roman"/>
                <a:cs typeface="Times New Roman"/>
              </a:rPr>
              <a:t>Bag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676400" y="5731764"/>
            <a:ext cx="1143000" cy="440690"/>
          </a:xfrm>
          <a:prstGeom prst="rect">
            <a:avLst/>
          </a:prstGeom>
          <a:solidFill>
            <a:srgbClr val="FFFF99"/>
          </a:solidFill>
          <a:ln w="9144">
            <a:solidFill>
              <a:srgbClr val="000000"/>
            </a:solidFill>
          </a:ln>
        </p:spPr>
        <p:txBody>
          <a:bodyPr vert="horz" wrap="square" lIns="0" tIns="111760" rIns="0" bIns="0" rtlCol="0">
            <a:spAutoFit/>
          </a:bodyPr>
          <a:lstStyle/>
          <a:p>
            <a:pPr marL="308610">
              <a:lnSpc>
                <a:spcPct val="100000"/>
              </a:lnSpc>
              <a:spcBef>
                <a:spcPts val="880"/>
              </a:spcBef>
            </a:pPr>
            <a:r>
              <a:rPr sz="1400" b="1" dirty="0">
                <a:latin typeface="Times New Roman"/>
                <a:cs typeface="Times New Roman"/>
              </a:rPr>
              <a:t>Apples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140964" y="5731764"/>
            <a:ext cx="1143000" cy="440690"/>
          </a:xfrm>
          <a:prstGeom prst="rect">
            <a:avLst/>
          </a:prstGeom>
          <a:solidFill>
            <a:srgbClr val="FFFF99"/>
          </a:solidFill>
          <a:ln w="9144">
            <a:solidFill>
              <a:srgbClr val="000000"/>
            </a:solidFill>
          </a:ln>
        </p:spPr>
        <p:txBody>
          <a:bodyPr vert="horz" wrap="square" lIns="0" tIns="106045" rIns="0" bIns="0" rtlCol="0">
            <a:spAutoFit/>
          </a:bodyPr>
          <a:lstStyle/>
          <a:p>
            <a:pPr marL="375285">
              <a:lnSpc>
                <a:spcPct val="100000"/>
              </a:lnSpc>
              <a:spcBef>
                <a:spcPts val="835"/>
              </a:spcBef>
            </a:pPr>
            <a:r>
              <a:rPr sz="1400" b="1" dirty="0">
                <a:latin typeface="Times New Roman"/>
                <a:cs typeface="Times New Roman"/>
              </a:rPr>
              <a:t>Milk</a:t>
            </a:r>
            <a:endParaRPr sz="1400">
              <a:latin typeface="Times New Roman"/>
              <a:cs typeface="Times New Roman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2246376" y="4959096"/>
            <a:ext cx="1457325" cy="760730"/>
            <a:chOff x="2246376" y="4959096"/>
            <a:chExt cx="1457325" cy="760730"/>
          </a:xfrm>
        </p:grpSpPr>
        <p:sp>
          <p:nvSpPr>
            <p:cNvPr id="19" name="object 19"/>
            <p:cNvSpPr/>
            <p:nvPr/>
          </p:nvSpPr>
          <p:spPr>
            <a:xfrm>
              <a:off x="2250948" y="5230368"/>
              <a:ext cx="1447800" cy="485140"/>
            </a:xfrm>
            <a:custGeom>
              <a:avLst/>
              <a:gdLst/>
              <a:ahLst/>
              <a:cxnLst/>
              <a:rect l="l" t="t" r="r" b="b"/>
              <a:pathLst>
                <a:path w="1447800" h="485139">
                  <a:moveTo>
                    <a:pt x="0" y="484631"/>
                  </a:moveTo>
                  <a:lnTo>
                    <a:pt x="0" y="179831"/>
                  </a:lnTo>
                  <a:lnTo>
                    <a:pt x="1447800" y="179831"/>
                  </a:lnTo>
                  <a:lnTo>
                    <a:pt x="1447800" y="484631"/>
                  </a:lnTo>
                </a:path>
                <a:path w="1447800" h="485139">
                  <a:moveTo>
                    <a:pt x="699515" y="0"/>
                  </a:moveTo>
                  <a:lnTo>
                    <a:pt x="699515" y="190499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836164" y="4963668"/>
              <a:ext cx="228600" cy="304800"/>
            </a:xfrm>
            <a:custGeom>
              <a:avLst/>
              <a:gdLst/>
              <a:ahLst/>
              <a:cxnLst/>
              <a:rect l="l" t="t" r="r" b="b"/>
              <a:pathLst>
                <a:path w="228600" h="304800">
                  <a:moveTo>
                    <a:pt x="0" y="152399"/>
                  </a:moveTo>
                  <a:lnTo>
                    <a:pt x="114300" y="0"/>
                  </a:lnTo>
                  <a:lnTo>
                    <a:pt x="228600" y="152399"/>
                  </a:lnTo>
                  <a:lnTo>
                    <a:pt x="114300" y="304799"/>
                  </a:lnTo>
                  <a:lnTo>
                    <a:pt x="0" y="152399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1450594" y="4523613"/>
            <a:ext cx="69850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Example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59889" y="951991"/>
            <a:ext cx="4841240" cy="4679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900" b="1" spc="-90" dirty="0">
                <a:latin typeface="Arial"/>
                <a:cs typeface="Arial"/>
              </a:rPr>
              <a:t>Aggregation </a:t>
            </a:r>
            <a:r>
              <a:rPr sz="2900" b="1" spc="-60" dirty="0">
                <a:latin typeface="Arial"/>
                <a:cs typeface="Arial"/>
              </a:rPr>
              <a:t>vs.</a:t>
            </a:r>
            <a:r>
              <a:rPr sz="2900" b="1" spc="-430" dirty="0">
                <a:latin typeface="Arial"/>
                <a:cs typeface="Arial"/>
              </a:rPr>
              <a:t> </a:t>
            </a:r>
            <a:r>
              <a:rPr sz="2900" b="1" spc="-90" dirty="0">
                <a:latin typeface="Arial"/>
                <a:cs typeface="Arial"/>
              </a:rPr>
              <a:t>Composition</a:t>
            </a:r>
            <a:endParaRPr sz="29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38200" y="1828800"/>
            <a:ext cx="7144004" cy="27834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2235" indent="-90170">
              <a:lnSpc>
                <a:spcPct val="100000"/>
              </a:lnSpc>
              <a:spcBef>
                <a:spcPts val="105"/>
              </a:spcBef>
              <a:buSzPct val="95000"/>
              <a:buFont typeface="Times New Roman"/>
              <a:buChar char="•"/>
              <a:tabLst>
                <a:tab pos="102870" algn="l"/>
              </a:tabLst>
            </a:pPr>
            <a:r>
              <a:rPr sz="2000" b="1" dirty="0">
                <a:latin typeface="Times New Roman"/>
                <a:cs typeface="Times New Roman"/>
              </a:rPr>
              <a:t>Composition </a:t>
            </a:r>
            <a:r>
              <a:rPr sz="2000" dirty="0">
                <a:latin typeface="Times New Roman"/>
                <a:cs typeface="Times New Roman"/>
              </a:rPr>
              <a:t>is </a:t>
            </a:r>
            <a:r>
              <a:rPr sz="2000" spc="-5" dirty="0" smtClean="0">
                <a:latin typeface="Times New Roman"/>
                <a:cs typeface="Times New Roman"/>
              </a:rPr>
              <a:t>really </a:t>
            </a:r>
            <a:r>
              <a:rPr sz="2000" dirty="0">
                <a:latin typeface="Times New Roman"/>
                <a:cs typeface="Times New Roman"/>
              </a:rPr>
              <a:t>a strong form of</a:t>
            </a:r>
            <a:r>
              <a:rPr sz="2000" spc="-13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aggregation</a:t>
            </a:r>
            <a:endParaRPr sz="2000" dirty="0">
              <a:latin typeface="Times New Roman"/>
              <a:cs typeface="Times New Roman"/>
            </a:endParaRPr>
          </a:p>
          <a:p>
            <a:pPr marL="559435" lvl="1" indent="-90170">
              <a:lnSpc>
                <a:spcPct val="100000"/>
              </a:lnSpc>
              <a:buSzPct val="95000"/>
              <a:buChar char="•"/>
              <a:tabLst>
                <a:tab pos="560070" algn="l"/>
              </a:tabLst>
            </a:pPr>
            <a:r>
              <a:rPr sz="2000" dirty="0" smtClean="0">
                <a:latin typeface="Times New Roman"/>
                <a:cs typeface="Times New Roman"/>
              </a:rPr>
              <a:t>components have only </a:t>
            </a:r>
            <a:r>
              <a:rPr sz="2000" spc="5" dirty="0">
                <a:latin typeface="Times New Roman"/>
                <a:cs typeface="Times New Roman"/>
              </a:rPr>
              <a:t>one</a:t>
            </a:r>
            <a:r>
              <a:rPr sz="2000" spc="-11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owner</a:t>
            </a:r>
          </a:p>
          <a:p>
            <a:pPr marL="559435" lvl="1" indent="-90170">
              <a:lnSpc>
                <a:spcPct val="100000"/>
              </a:lnSpc>
              <a:buSzPct val="95000"/>
              <a:buChar char="•"/>
              <a:tabLst>
                <a:tab pos="560070" algn="l"/>
              </a:tabLst>
            </a:pPr>
            <a:r>
              <a:rPr sz="2000" dirty="0">
                <a:latin typeface="Times New Roman"/>
                <a:cs typeface="Times New Roman"/>
              </a:rPr>
              <a:t>components cannot exist independent of their</a:t>
            </a:r>
            <a:r>
              <a:rPr sz="2000" spc="-1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owner</a:t>
            </a:r>
          </a:p>
          <a:p>
            <a:pPr marL="559435" lvl="1" indent="-90170">
              <a:lnSpc>
                <a:spcPct val="100000"/>
              </a:lnSpc>
              <a:buSzPct val="95000"/>
              <a:buChar char="•"/>
              <a:tabLst>
                <a:tab pos="560070" algn="l"/>
              </a:tabLst>
            </a:pPr>
            <a:r>
              <a:rPr sz="2000" dirty="0">
                <a:latin typeface="Times New Roman"/>
                <a:cs typeface="Times New Roman"/>
              </a:rPr>
              <a:t>components </a:t>
            </a:r>
            <a:r>
              <a:rPr sz="2000" spc="-5" dirty="0">
                <a:latin typeface="Times New Roman"/>
                <a:cs typeface="Times New Roman"/>
              </a:rPr>
              <a:t>live </a:t>
            </a:r>
            <a:r>
              <a:rPr sz="2000" dirty="0">
                <a:latin typeface="Times New Roman"/>
                <a:cs typeface="Times New Roman"/>
              </a:rPr>
              <a:t>or die with their</a:t>
            </a:r>
            <a:r>
              <a:rPr sz="2000" spc="-11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owner</a:t>
            </a:r>
          </a:p>
          <a:p>
            <a:pPr marL="469900">
              <a:lnSpc>
                <a:spcPct val="100000"/>
              </a:lnSpc>
            </a:pPr>
            <a:r>
              <a:rPr sz="2000" dirty="0">
                <a:latin typeface="Times New Roman"/>
                <a:cs typeface="Times New Roman"/>
              </a:rPr>
              <a:t>e.g. Each </a:t>
            </a:r>
            <a:r>
              <a:rPr sz="2000" spc="-5" dirty="0">
                <a:latin typeface="Times New Roman"/>
                <a:cs typeface="Times New Roman"/>
              </a:rPr>
              <a:t>car </a:t>
            </a:r>
            <a:r>
              <a:rPr sz="2000" dirty="0">
                <a:latin typeface="Times New Roman"/>
                <a:cs typeface="Times New Roman"/>
              </a:rPr>
              <a:t>has an engine that can not be shared</a:t>
            </a:r>
            <a:r>
              <a:rPr sz="2000" spc="-1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with</a:t>
            </a:r>
          </a:p>
          <a:p>
            <a:pPr marL="469900">
              <a:lnSpc>
                <a:spcPct val="100000"/>
              </a:lnSpc>
            </a:pPr>
            <a:r>
              <a:rPr sz="2000" dirty="0">
                <a:latin typeface="Times New Roman"/>
                <a:cs typeface="Times New Roman"/>
              </a:rPr>
              <a:t>other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cars</a:t>
            </a:r>
            <a:r>
              <a:rPr sz="2000" dirty="0" smtClean="0">
                <a:latin typeface="Times New Roman"/>
                <a:cs typeface="Times New Roman"/>
              </a:rPr>
              <a:t>.</a:t>
            </a:r>
            <a:endParaRPr sz="2050" dirty="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buSzPct val="95000"/>
              <a:buFont typeface="Times New Roman"/>
              <a:buChar char="•"/>
              <a:tabLst>
                <a:tab pos="102870" algn="l"/>
              </a:tabLst>
            </a:pPr>
            <a:r>
              <a:rPr sz="2000" b="1" spc="-5" dirty="0">
                <a:latin typeface="Times New Roman"/>
                <a:cs typeface="Times New Roman"/>
              </a:rPr>
              <a:t>Aggregations </a:t>
            </a:r>
            <a:r>
              <a:rPr sz="2000" spc="-10" dirty="0">
                <a:latin typeface="Times New Roman"/>
                <a:cs typeface="Times New Roman"/>
              </a:rPr>
              <a:t>may </a:t>
            </a:r>
            <a:r>
              <a:rPr sz="2000" dirty="0">
                <a:latin typeface="Times New Roman"/>
                <a:cs typeface="Times New Roman"/>
              </a:rPr>
              <a:t>form "part of" the aggregate, </a:t>
            </a:r>
            <a:r>
              <a:rPr sz="2000" spc="5" dirty="0">
                <a:latin typeface="Times New Roman"/>
                <a:cs typeface="Times New Roman"/>
              </a:rPr>
              <a:t>but </a:t>
            </a:r>
            <a:r>
              <a:rPr sz="2000" spc="-10" dirty="0">
                <a:latin typeface="Times New Roman"/>
                <a:cs typeface="Times New Roman"/>
              </a:rPr>
              <a:t>may</a:t>
            </a:r>
            <a:r>
              <a:rPr sz="2000" spc="-16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not  </a:t>
            </a:r>
            <a:r>
              <a:rPr sz="2000" dirty="0">
                <a:latin typeface="Times New Roman"/>
                <a:cs typeface="Times New Roman"/>
              </a:rPr>
              <a:t>be essential to </a:t>
            </a:r>
            <a:r>
              <a:rPr sz="2000" spc="-5" dirty="0">
                <a:latin typeface="Times New Roman"/>
                <a:cs typeface="Times New Roman"/>
              </a:rPr>
              <a:t>it. </a:t>
            </a:r>
            <a:r>
              <a:rPr sz="2000" dirty="0">
                <a:latin typeface="Times New Roman"/>
                <a:cs typeface="Times New Roman"/>
              </a:rPr>
              <a:t>They </a:t>
            </a:r>
            <a:r>
              <a:rPr sz="2000" spc="-5" dirty="0">
                <a:latin typeface="Times New Roman"/>
                <a:cs typeface="Times New Roman"/>
              </a:rPr>
              <a:t>may </a:t>
            </a:r>
            <a:r>
              <a:rPr sz="2000" dirty="0">
                <a:latin typeface="Times New Roman"/>
                <a:cs typeface="Times New Roman"/>
              </a:rPr>
              <a:t>also exist independent of the  aggregate.</a:t>
            </a:r>
          </a:p>
          <a:p>
            <a:pPr marL="139065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latin typeface="Times New Roman"/>
                <a:cs typeface="Times New Roman"/>
              </a:rPr>
              <a:t>e.g. Apples </a:t>
            </a:r>
            <a:r>
              <a:rPr sz="2000" spc="-10" dirty="0">
                <a:latin typeface="Times New Roman"/>
                <a:cs typeface="Times New Roman"/>
              </a:rPr>
              <a:t>may </a:t>
            </a:r>
            <a:r>
              <a:rPr sz="2000" dirty="0">
                <a:latin typeface="Times New Roman"/>
                <a:cs typeface="Times New Roman"/>
              </a:rPr>
              <a:t>exist independent of the</a:t>
            </a:r>
            <a:r>
              <a:rPr sz="2000" spc="-2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bag.</a:t>
            </a: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01390" y="2755214"/>
            <a:ext cx="215265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90" dirty="0"/>
              <a:t>Session</a:t>
            </a:r>
            <a:r>
              <a:rPr spc="-290" dirty="0"/>
              <a:t> </a:t>
            </a:r>
            <a:r>
              <a:rPr spc="-5" dirty="0"/>
              <a:t>3</a:t>
            </a: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1600200"/>
            <a:ext cx="6500495" cy="185884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464685" algn="l"/>
              </a:tabLst>
            </a:pPr>
            <a:r>
              <a:rPr spc="-95" dirty="0"/>
              <a:t>Interaction</a:t>
            </a:r>
            <a:r>
              <a:rPr spc="-210" dirty="0"/>
              <a:t> </a:t>
            </a:r>
            <a:r>
              <a:rPr spc="-90" dirty="0"/>
              <a:t>Diagram	</a:t>
            </a:r>
            <a:r>
              <a:rPr spc="-5" dirty="0"/>
              <a:t>-</a:t>
            </a:r>
          </a:p>
          <a:p>
            <a:pPr marL="1684655" marR="5080">
              <a:lnSpc>
                <a:spcPct val="100000"/>
              </a:lnSpc>
            </a:pPr>
            <a:r>
              <a:rPr spc="-90" dirty="0"/>
              <a:t>Sequence diagram  </a:t>
            </a:r>
            <a:r>
              <a:rPr spc="-95" dirty="0"/>
              <a:t>Collaboration</a:t>
            </a:r>
            <a:r>
              <a:rPr spc="-280" dirty="0"/>
              <a:t> </a:t>
            </a:r>
            <a:r>
              <a:rPr spc="-90" dirty="0"/>
              <a:t>Diagram</a:t>
            </a: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63545" y="697737"/>
            <a:ext cx="423164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95" dirty="0"/>
              <a:t>Interaction</a:t>
            </a:r>
            <a:r>
              <a:rPr spc="-265" dirty="0"/>
              <a:t> </a:t>
            </a:r>
            <a:r>
              <a:rPr spc="-90" dirty="0"/>
              <a:t>Diagram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25549"/>
            <a:ext cx="7956550" cy="3413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4945" marR="297815" indent="-182880">
              <a:lnSpc>
                <a:spcPct val="100000"/>
              </a:lnSpc>
              <a:spcBef>
                <a:spcPts val="100"/>
              </a:spcBef>
              <a:buClr>
                <a:srgbClr val="4F81BC"/>
              </a:buClr>
              <a:buSzPct val="85416"/>
              <a:buChar char="•"/>
              <a:tabLst>
                <a:tab pos="195580" algn="l"/>
              </a:tabLst>
            </a:pPr>
            <a:r>
              <a:rPr sz="2400" dirty="0" smtClean="0">
                <a:latin typeface="Arial"/>
                <a:cs typeface="Arial"/>
              </a:rPr>
              <a:t>From the </a:t>
            </a:r>
            <a:r>
              <a:rPr sz="2400" spc="-5" dirty="0" smtClean="0">
                <a:latin typeface="Arial"/>
                <a:cs typeface="Arial"/>
              </a:rPr>
              <a:t>name </a:t>
            </a:r>
            <a:r>
              <a:rPr sz="2400" i="1" dirty="0" smtClean="0">
                <a:latin typeface="Arial"/>
                <a:cs typeface="Arial"/>
              </a:rPr>
              <a:t>Interaction </a:t>
            </a:r>
            <a:r>
              <a:rPr sz="2400" dirty="0" smtClean="0">
                <a:latin typeface="Arial"/>
                <a:cs typeface="Arial"/>
              </a:rPr>
              <a:t>it is </a:t>
            </a:r>
            <a:r>
              <a:rPr sz="2400" spc="-5" dirty="0" smtClean="0">
                <a:latin typeface="Arial"/>
                <a:cs typeface="Arial"/>
              </a:rPr>
              <a:t>clear </a:t>
            </a:r>
            <a:r>
              <a:rPr sz="2400" dirty="0" smtClean="0">
                <a:latin typeface="Arial"/>
                <a:cs typeface="Arial"/>
              </a:rPr>
              <a:t>that the </a:t>
            </a:r>
            <a:r>
              <a:rPr sz="2400" spc="-5" dirty="0" smtClean="0">
                <a:latin typeface="Arial"/>
                <a:cs typeface="Arial"/>
              </a:rPr>
              <a:t>diagram </a:t>
            </a:r>
            <a:r>
              <a:rPr sz="2400" dirty="0" smtClean="0">
                <a:latin typeface="Arial"/>
                <a:cs typeface="Arial"/>
              </a:rPr>
              <a:t>is  </a:t>
            </a:r>
            <a:r>
              <a:rPr sz="2400" spc="-5" dirty="0" smtClean="0">
                <a:latin typeface="Arial"/>
                <a:cs typeface="Arial"/>
              </a:rPr>
              <a:t>used </a:t>
            </a:r>
            <a:r>
              <a:rPr sz="2400" dirty="0" smtClean="0">
                <a:latin typeface="Arial"/>
                <a:cs typeface="Arial"/>
              </a:rPr>
              <a:t>to describe some type of </a:t>
            </a:r>
            <a:r>
              <a:rPr sz="2400" b="1" dirty="0" smtClean="0">
                <a:solidFill>
                  <a:srgbClr val="FF0000"/>
                </a:solidFill>
                <a:latin typeface="Arial"/>
                <a:cs typeface="Arial"/>
              </a:rPr>
              <a:t>interactions</a:t>
            </a:r>
            <a:r>
              <a:rPr sz="2400" dirty="0" smtClean="0">
                <a:latin typeface="Arial"/>
                <a:cs typeface="Arial"/>
              </a:rPr>
              <a:t> </a:t>
            </a:r>
            <a:r>
              <a:rPr sz="2400" spc="-5" dirty="0" smtClean="0">
                <a:latin typeface="Arial"/>
                <a:cs typeface="Arial"/>
              </a:rPr>
              <a:t>among the  </a:t>
            </a:r>
            <a:r>
              <a:rPr sz="2400" spc="-10" dirty="0" smtClean="0">
                <a:latin typeface="Arial"/>
                <a:cs typeface="Arial"/>
              </a:rPr>
              <a:t>different </a:t>
            </a:r>
            <a:r>
              <a:rPr sz="2400" dirty="0" smtClean="0">
                <a:latin typeface="Arial"/>
                <a:cs typeface="Arial"/>
              </a:rPr>
              <a:t>elements </a:t>
            </a:r>
            <a:r>
              <a:rPr sz="2400" spc="-5" dirty="0" smtClean="0">
                <a:latin typeface="Arial"/>
                <a:cs typeface="Arial"/>
              </a:rPr>
              <a:t>in the</a:t>
            </a:r>
            <a:r>
              <a:rPr sz="2400" spc="40" dirty="0" smtClean="0">
                <a:latin typeface="Arial"/>
                <a:cs typeface="Arial"/>
              </a:rPr>
              <a:t> </a:t>
            </a:r>
            <a:r>
              <a:rPr sz="2400" spc="-5" dirty="0" smtClean="0">
                <a:latin typeface="Arial"/>
                <a:cs typeface="Arial"/>
              </a:rPr>
              <a:t>model.</a:t>
            </a:r>
            <a:endParaRPr sz="2400" dirty="0" smtClean="0">
              <a:latin typeface="Arial"/>
              <a:cs typeface="Arial"/>
            </a:endParaRPr>
          </a:p>
          <a:p>
            <a:pPr marL="194945" marR="497840" indent="-182880">
              <a:lnSpc>
                <a:spcPct val="100000"/>
              </a:lnSpc>
              <a:spcBef>
                <a:spcPts val="580"/>
              </a:spcBef>
              <a:buClr>
                <a:srgbClr val="4F81BC"/>
              </a:buClr>
              <a:buSzPct val="85416"/>
              <a:buChar char="•"/>
              <a:tabLst>
                <a:tab pos="195580" algn="l"/>
              </a:tabLst>
            </a:pPr>
            <a:r>
              <a:rPr sz="2400" spc="-5" dirty="0" smtClean="0">
                <a:latin typeface="Arial"/>
                <a:cs typeface="Arial"/>
              </a:rPr>
              <a:t>So </a:t>
            </a:r>
            <a:r>
              <a:rPr sz="2400" dirty="0" smtClean="0">
                <a:latin typeface="Arial"/>
                <a:cs typeface="Arial"/>
              </a:rPr>
              <a:t>this </a:t>
            </a:r>
            <a:r>
              <a:rPr sz="2400" spc="-5" dirty="0" smtClean="0">
                <a:latin typeface="Arial"/>
                <a:cs typeface="Arial"/>
              </a:rPr>
              <a:t>interaction is a </a:t>
            </a:r>
            <a:r>
              <a:rPr sz="2400" dirty="0" smtClean="0">
                <a:latin typeface="Arial"/>
                <a:cs typeface="Arial"/>
              </a:rPr>
              <a:t>part </a:t>
            </a:r>
            <a:r>
              <a:rPr sz="2400" spc="-5" dirty="0" smtClean="0">
                <a:latin typeface="Arial"/>
                <a:cs typeface="Arial"/>
              </a:rPr>
              <a:t>of dynamic behavior </a:t>
            </a:r>
            <a:r>
              <a:rPr sz="2400" dirty="0" smtClean="0">
                <a:latin typeface="Arial"/>
                <a:cs typeface="Arial"/>
              </a:rPr>
              <a:t>of the  system.</a:t>
            </a:r>
            <a:endParaRPr sz="3500" dirty="0" smtClean="0">
              <a:latin typeface="Arial"/>
              <a:cs typeface="Arial"/>
            </a:endParaRPr>
          </a:p>
          <a:p>
            <a:pPr marL="194945" marR="5080" indent="-182880">
              <a:lnSpc>
                <a:spcPct val="100000"/>
              </a:lnSpc>
              <a:buClr>
                <a:srgbClr val="4F81BC"/>
              </a:buClr>
              <a:buSzPct val="85416"/>
              <a:buChar char="•"/>
              <a:tabLst>
                <a:tab pos="195580" algn="l"/>
              </a:tabLst>
            </a:pPr>
            <a:r>
              <a:rPr sz="2400" dirty="0" smtClean="0">
                <a:latin typeface="Arial"/>
                <a:cs typeface="Arial"/>
              </a:rPr>
              <a:t>This interactive </a:t>
            </a:r>
            <a:r>
              <a:rPr sz="2400" spc="-5" dirty="0" smtClean="0">
                <a:latin typeface="Arial"/>
                <a:cs typeface="Arial"/>
              </a:rPr>
              <a:t>behavior is </a:t>
            </a:r>
            <a:r>
              <a:rPr sz="2400" dirty="0" smtClean="0">
                <a:latin typeface="Arial"/>
                <a:cs typeface="Arial"/>
              </a:rPr>
              <a:t>represented </a:t>
            </a:r>
            <a:r>
              <a:rPr sz="2400" spc="-5" dirty="0" smtClean="0">
                <a:latin typeface="Arial"/>
                <a:cs typeface="Arial"/>
              </a:rPr>
              <a:t>in UML by </a:t>
            </a:r>
            <a:r>
              <a:rPr sz="2400" dirty="0" smtClean="0">
                <a:latin typeface="Arial"/>
                <a:cs typeface="Arial"/>
              </a:rPr>
              <a:t>two  diagrams </a:t>
            </a:r>
            <a:r>
              <a:rPr sz="2400" spc="-5" dirty="0" smtClean="0">
                <a:latin typeface="Arial"/>
                <a:cs typeface="Arial"/>
              </a:rPr>
              <a:t>known as </a:t>
            </a:r>
            <a:r>
              <a:rPr sz="2400" b="1" i="1" spc="-5" dirty="0" smtClean="0">
                <a:solidFill>
                  <a:srgbClr val="FF0000"/>
                </a:solidFill>
                <a:latin typeface="Arial"/>
                <a:cs typeface="Arial"/>
              </a:rPr>
              <a:t>Sequence diagram </a:t>
            </a:r>
            <a:r>
              <a:rPr sz="2400" spc="-5" dirty="0" smtClean="0">
                <a:latin typeface="Arial"/>
                <a:cs typeface="Arial"/>
              </a:rPr>
              <a:t>and </a:t>
            </a:r>
            <a:r>
              <a:rPr sz="2400" b="1" i="1" spc="-5" dirty="0" smtClean="0">
                <a:solidFill>
                  <a:srgbClr val="FF0000"/>
                </a:solidFill>
                <a:latin typeface="Arial"/>
                <a:cs typeface="Arial"/>
              </a:rPr>
              <a:t>Collaboration  diagram</a:t>
            </a:r>
            <a:r>
              <a:rPr sz="2400" b="1" spc="-5" dirty="0" smtClean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endParaRPr sz="3500" b="1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buClr>
                <a:srgbClr val="4F81BC"/>
              </a:buClr>
              <a:buSzPct val="85416"/>
              <a:buChar char="•"/>
              <a:tabLst>
                <a:tab pos="195580" algn="l"/>
              </a:tabLst>
            </a:pPr>
            <a:r>
              <a:rPr sz="2400" dirty="0" smtClean="0">
                <a:latin typeface="Arial"/>
                <a:cs typeface="Arial"/>
              </a:rPr>
              <a:t>The </a:t>
            </a:r>
            <a:r>
              <a:rPr sz="2400" spc="-5" dirty="0" smtClean="0">
                <a:latin typeface="Arial"/>
                <a:cs typeface="Arial"/>
              </a:rPr>
              <a:t>basic purposes </a:t>
            </a:r>
            <a:r>
              <a:rPr sz="2400" dirty="0" smtClean="0">
                <a:latin typeface="Arial"/>
                <a:cs typeface="Arial"/>
              </a:rPr>
              <a:t>of </a:t>
            </a:r>
            <a:r>
              <a:rPr sz="2400" spc="-5" dirty="0" smtClean="0">
                <a:latin typeface="Arial"/>
                <a:cs typeface="Arial"/>
              </a:rPr>
              <a:t>both </a:t>
            </a:r>
            <a:r>
              <a:rPr sz="2400" dirty="0" smtClean="0">
                <a:latin typeface="Arial"/>
                <a:cs typeface="Arial"/>
              </a:rPr>
              <a:t>the </a:t>
            </a:r>
            <a:r>
              <a:rPr sz="2400" spc="-5" dirty="0" smtClean="0">
                <a:latin typeface="Arial"/>
                <a:cs typeface="Arial"/>
              </a:rPr>
              <a:t>diagrams are</a:t>
            </a:r>
            <a:r>
              <a:rPr sz="2400" spc="50" dirty="0" smtClean="0">
                <a:latin typeface="Arial"/>
                <a:cs typeface="Arial"/>
              </a:rPr>
              <a:t> </a:t>
            </a:r>
            <a:r>
              <a:rPr sz="2400" b="1" spc="-20" dirty="0" smtClean="0">
                <a:latin typeface="Arial"/>
                <a:cs typeface="Arial"/>
              </a:rPr>
              <a:t>similar</a:t>
            </a:r>
            <a:r>
              <a:rPr sz="2400" spc="-20" dirty="0" smtClean="0">
                <a:latin typeface="Arial"/>
                <a:cs typeface="Arial"/>
              </a:rPr>
              <a:t>.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3540" y="1447799"/>
            <a:ext cx="8105140" cy="371537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5580" marR="5080" indent="-182880">
              <a:lnSpc>
                <a:spcPct val="100000"/>
              </a:lnSpc>
              <a:spcBef>
                <a:spcPts val="100"/>
              </a:spcBef>
              <a:buClr>
                <a:srgbClr val="4F81BC"/>
              </a:buClr>
              <a:buSzPct val="85416"/>
              <a:tabLst>
                <a:tab pos="195580" algn="l"/>
              </a:tabLst>
            </a:pPr>
            <a:r>
              <a:rPr sz="2400" spc="-5" dirty="0" smtClean="0">
                <a:latin typeface="Arial"/>
                <a:cs typeface="Arial"/>
              </a:rPr>
              <a:t>Sequence </a:t>
            </a:r>
            <a:r>
              <a:rPr sz="2400" spc="-5" dirty="0">
                <a:latin typeface="Arial"/>
                <a:cs typeface="Arial"/>
              </a:rPr>
              <a:t>diagram emphasizes on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time 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sequence </a:t>
            </a:r>
            <a:r>
              <a:rPr sz="2400" dirty="0">
                <a:latin typeface="Arial"/>
                <a:cs typeface="Arial"/>
              </a:rPr>
              <a:t>of  </a:t>
            </a:r>
            <a:r>
              <a:rPr sz="2400" spc="-5" dirty="0">
                <a:latin typeface="Arial"/>
                <a:cs typeface="Arial"/>
              </a:rPr>
              <a:t>messages and collaboration diagram emphasizes on </a:t>
            </a:r>
            <a:r>
              <a:rPr sz="2400" dirty="0">
                <a:latin typeface="Arial"/>
                <a:cs typeface="Arial"/>
              </a:rPr>
              <a:t>the 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structural 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organization </a:t>
            </a:r>
            <a:r>
              <a:rPr sz="2400" dirty="0">
                <a:latin typeface="Arial"/>
                <a:cs typeface="Arial"/>
              </a:rPr>
              <a:t>of the </a:t>
            </a:r>
            <a:r>
              <a:rPr sz="2400" spc="-5" dirty="0">
                <a:latin typeface="Arial"/>
                <a:cs typeface="Arial"/>
              </a:rPr>
              <a:t>objects </a:t>
            </a:r>
            <a:r>
              <a:rPr sz="2400" dirty="0">
                <a:latin typeface="Arial"/>
                <a:cs typeface="Arial"/>
              </a:rPr>
              <a:t>that </a:t>
            </a:r>
            <a:r>
              <a:rPr sz="2400" spc="-5" dirty="0">
                <a:latin typeface="Arial"/>
                <a:cs typeface="Arial"/>
              </a:rPr>
              <a:t>send and receive  messages</a:t>
            </a:r>
            <a:r>
              <a:rPr sz="2400" spc="-5" dirty="0" smtClean="0">
                <a:latin typeface="Arial"/>
                <a:cs typeface="Arial"/>
              </a:rPr>
              <a:t>.</a:t>
            </a:r>
            <a:endParaRPr sz="3000" dirty="0">
              <a:latin typeface="Arial"/>
              <a:cs typeface="Arial"/>
            </a:endParaRPr>
          </a:p>
          <a:p>
            <a:pPr marL="195580" marR="138430" indent="-195580">
              <a:lnSpc>
                <a:spcPct val="120000"/>
              </a:lnSpc>
              <a:spcBef>
                <a:spcPts val="5"/>
              </a:spcBef>
              <a:buClr>
                <a:srgbClr val="4F81BC"/>
              </a:buClr>
              <a:buSzPct val="85416"/>
              <a:buChar char="•"/>
              <a:tabLst>
                <a:tab pos="195580" algn="l"/>
              </a:tabLst>
            </a:pPr>
            <a:r>
              <a:rPr sz="2400" spc="-5" dirty="0">
                <a:latin typeface="Arial"/>
                <a:cs typeface="Arial"/>
              </a:rPr>
              <a:t>The purposes </a:t>
            </a:r>
            <a:r>
              <a:rPr sz="2400" dirty="0">
                <a:latin typeface="Arial"/>
                <a:cs typeface="Arial"/>
              </a:rPr>
              <a:t>of </a:t>
            </a:r>
            <a:r>
              <a:rPr sz="2400" spc="-5" dirty="0">
                <a:latin typeface="Arial"/>
                <a:cs typeface="Arial"/>
              </a:rPr>
              <a:t>interaction diagram can be describes </a:t>
            </a:r>
            <a:r>
              <a:rPr sz="2400" dirty="0" smtClean="0">
                <a:latin typeface="Arial"/>
                <a:cs typeface="Arial"/>
              </a:rPr>
              <a:t>as:</a:t>
            </a:r>
            <a:endParaRPr lang="en-US" sz="2400" dirty="0" smtClean="0">
              <a:latin typeface="Arial"/>
              <a:cs typeface="Arial"/>
            </a:endParaRPr>
          </a:p>
          <a:p>
            <a:pPr marL="1109980" marR="138430" lvl="2" indent="-195580">
              <a:lnSpc>
                <a:spcPct val="120000"/>
              </a:lnSpc>
              <a:spcBef>
                <a:spcPts val="5"/>
              </a:spcBef>
              <a:buClr>
                <a:srgbClr val="4F81BC"/>
              </a:buClr>
              <a:buSzPct val="85416"/>
              <a:buFont typeface="Wingdings" pitchFamily="2" charset="2"/>
              <a:buChar char="Ø"/>
              <a:tabLst>
                <a:tab pos="195580" algn="l"/>
              </a:tabLst>
            </a:pPr>
            <a:r>
              <a:rPr sz="2400" spc="-135" dirty="0" smtClean="0">
                <a:latin typeface="Arial"/>
                <a:cs typeface="Arial"/>
              </a:rPr>
              <a:t>To </a:t>
            </a:r>
            <a:r>
              <a:rPr sz="2400" spc="-5" dirty="0">
                <a:latin typeface="Arial"/>
                <a:cs typeface="Arial"/>
              </a:rPr>
              <a:t>capture 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dynamic behavior </a:t>
            </a:r>
            <a:r>
              <a:rPr sz="2400" dirty="0">
                <a:latin typeface="Arial"/>
                <a:cs typeface="Arial"/>
              </a:rPr>
              <a:t>of a</a:t>
            </a:r>
            <a:r>
              <a:rPr sz="2400" spc="1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system.</a:t>
            </a:r>
          </a:p>
          <a:p>
            <a:pPr marL="927100">
              <a:lnSpc>
                <a:spcPct val="100000"/>
              </a:lnSpc>
              <a:spcBef>
                <a:spcPts val="575"/>
              </a:spcBef>
              <a:buFont typeface="Wingdings" pitchFamily="2" charset="2"/>
              <a:buChar char="Ø"/>
            </a:pPr>
            <a:r>
              <a:rPr sz="2400" spc="-135" dirty="0">
                <a:latin typeface="Arial"/>
                <a:cs typeface="Arial"/>
              </a:rPr>
              <a:t>To </a:t>
            </a:r>
            <a:r>
              <a:rPr sz="2400" spc="-5" dirty="0">
                <a:latin typeface="Arial"/>
                <a:cs typeface="Arial"/>
              </a:rPr>
              <a:t>describe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message flow </a:t>
            </a:r>
            <a:r>
              <a:rPr sz="2400" spc="-5" dirty="0">
                <a:latin typeface="Arial"/>
                <a:cs typeface="Arial"/>
              </a:rPr>
              <a:t>in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180" dirty="0">
                <a:latin typeface="Arial"/>
                <a:cs typeface="Arial"/>
              </a:rPr>
              <a:t> </a:t>
            </a:r>
            <a:r>
              <a:rPr sz="2400" spc="-5" dirty="0" smtClean="0">
                <a:latin typeface="Arial"/>
                <a:cs typeface="Arial"/>
              </a:rPr>
              <a:t>system.</a:t>
            </a:r>
            <a:endParaRPr lang="en-US" sz="2400" dirty="0">
              <a:latin typeface="Arial"/>
              <a:cs typeface="Arial"/>
            </a:endParaRPr>
          </a:p>
          <a:p>
            <a:pPr marL="927100">
              <a:lnSpc>
                <a:spcPct val="100000"/>
              </a:lnSpc>
              <a:spcBef>
                <a:spcPts val="575"/>
              </a:spcBef>
              <a:buFont typeface="Wingdings" pitchFamily="2" charset="2"/>
              <a:buChar char="Ø"/>
            </a:pPr>
            <a:r>
              <a:rPr sz="2400" spc="-135" dirty="0" smtClean="0">
                <a:latin typeface="Arial"/>
                <a:cs typeface="Arial"/>
              </a:rPr>
              <a:t>To </a:t>
            </a:r>
            <a:r>
              <a:rPr sz="2400" spc="-5" dirty="0">
                <a:latin typeface="Arial"/>
                <a:cs typeface="Arial"/>
              </a:rPr>
              <a:t>describe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structural 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organization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 the objects. </a:t>
            </a:r>
            <a:endParaRPr lang="en-US" sz="2400" dirty="0" smtClean="0">
              <a:latin typeface="Arial"/>
              <a:cs typeface="Arial"/>
            </a:endParaRPr>
          </a:p>
          <a:p>
            <a:pPr marL="927100">
              <a:lnSpc>
                <a:spcPct val="100000"/>
              </a:lnSpc>
              <a:spcBef>
                <a:spcPts val="575"/>
              </a:spcBef>
              <a:buFont typeface="Wingdings" pitchFamily="2" charset="2"/>
              <a:buChar char="Ø"/>
            </a:pPr>
            <a:r>
              <a:rPr sz="2400" spc="-135" dirty="0" smtClean="0">
                <a:latin typeface="Arial"/>
                <a:cs typeface="Arial"/>
              </a:rPr>
              <a:t>To </a:t>
            </a:r>
            <a:r>
              <a:rPr sz="2400" spc="-5" dirty="0">
                <a:latin typeface="Arial"/>
                <a:cs typeface="Arial"/>
              </a:rPr>
              <a:t>describe 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interaction among</a:t>
            </a:r>
            <a:r>
              <a:rPr sz="2400" b="1" spc="16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objects.</a:t>
            </a:r>
          </a:p>
        </p:txBody>
      </p:sp>
      <p:sp>
        <p:nvSpPr>
          <p:cNvPr id="5" name="object 2"/>
          <p:cNvSpPr txBox="1">
            <a:spLocks/>
          </p:cNvSpPr>
          <p:nvPr/>
        </p:nvSpPr>
        <p:spPr>
          <a:xfrm>
            <a:off x="2463545" y="697736"/>
            <a:ext cx="4231640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-95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Interaction</a:t>
            </a:r>
            <a:r>
              <a:rPr kumimoji="0" lang="en-US" sz="4000" b="0" i="0" u="none" strike="noStrike" kern="0" cap="none" spc="-265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0" i="0" u="none" strike="noStrike" kern="0" cap="none" spc="-9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Diagram</a:t>
            </a:r>
            <a:endParaRPr kumimoji="0" lang="en-US" sz="4000" b="0" i="0" u="none" strike="noStrike" kern="0" cap="none" spc="-9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3540" y="1226565"/>
            <a:ext cx="7684134" cy="3391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54965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The following </a:t>
            </a:r>
            <a:r>
              <a:rPr sz="2400" dirty="0">
                <a:latin typeface="Arial"/>
                <a:cs typeface="Arial"/>
              </a:rPr>
              <a:t>factors </a:t>
            </a:r>
            <a:r>
              <a:rPr sz="2400" spc="-5" dirty="0">
                <a:latin typeface="Arial"/>
                <a:cs typeface="Arial"/>
              </a:rPr>
              <a:t>are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5" dirty="0">
                <a:latin typeface="Arial"/>
                <a:cs typeface="Arial"/>
              </a:rPr>
              <a:t>be identified clearly </a:t>
            </a:r>
            <a:r>
              <a:rPr sz="2400" dirty="0">
                <a:latin typeface="Arial"/>
                <a:cs typeface="Arial"/>
              </a:rPr>
              <a:t>before  </a:t>
            </a:r>
            <a:r>
              <a:rPr sz="2400" spc="-5" dirty="0">
                <a:latin typeface="Arial"/>
                <a:cs typeface="Arial"/>
              </a:rPr>
              <a:t>drawing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interaction</a:t>
            </a:r>
            <a:r>
              <a:rPr sz="2400" spc="3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diagram:</a:t>
            </a:r>
            <a:endParaRPr sz="2400" dirty="0">
              <a:latin typeface="Arial"/>
              <a:cs typeface="Arial"/>
            </a:endParaRPr>
          </a:p>
          <a:p>
            <a:pPr marL="231775" indent="-231775">
              <a:lnSpc>
                <a:spcPct val="100000"/>
              </a:lnSpc>
              <a:spcBef>
                <a:spcPts val="580"/>
              </a:spcBef>
              <a:buClr>
                <a:srgbClr val="4F81BC"/>
              </a:buClr>
              <a:buSzPct val="85416"/>
              <a:buFont typeface="Arial" pitchFamily="34" charset="0"/>
              <a:buChar char="•"/>
              <a:tabLst>
                <a:tab pos="231775" algn="l"/>
                <a:tab pos="573088" algn="l"/>
              </a:tabLst>
            </a:pPr>
            <a:r>
              <a:rPr sz="2400" dirty="0">
                <a:latin typeface="Arial"/>
                <a:cs typeface="Arial"/>
              </a:rPr>
              <a:t>Objects </a:t>
            </a:r>
            <a:r>
              <a:rPr sz="2400" spc="-5" dirty="0">
                <a:latin typeface="Arial"/>
                <a:cs typeface="Arial"/>
              </a:rPr>
              <a:t>taking </a:t>
            </a:r>
            <a:r>
              <a:rPr sz="2400" dirty="0">
                <a:latin typeface="Arial"/>
                <a:cs typeface="Arial"/>
              </a:rPr>
              <a:t>part </a:t>
            </a:r>
            <a:r>
              <a:rPr sz="2400" spc="-10" dirty="0">
                <a:latin typeface="Arial"/>
                <a:cs typeface="Arial"/>
              </a:rPr>
              <a:t>in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dirty="0" smtClean="0">
                <a:latin typeface="Arial"/>
                <a:cs typeface="Arial"/>
              </a:rPr>
              <a:t>interaction.</a:t>
            </a:r>
            <a:endParaRPr lang="en-US" sz="2400" dirty="0" smtClean="0">
              <a:latin typeface="Arial"/>
              <a:cs typeface="Arial"/>
            </a:endParaRPr>
          </a:p>
          <a:p>
            <a:pPr marL="231775" indent="-231775">
              <a:lnSpc>
                <a:spcPct val="100000"/>
              </a:lnSpc>
              <a:spcBef>
                <a:spcPts val="580"/>
              </a:spcBef>
              <a:buClr>
                <a:srgbClr val="4F81BC"/>
              </a:buClr>
              <a:buSzPct val="85416"/>
              <a:buFont typeface="Arial" pitchFamily="34" charset="0"/>
              <a:buChar char="•"/>
              <a:tabLst>
                <a:tab pos="231775" algn="l"/>
                <a:tab pos="573088" algn="l"/>
              </a:tabLst>
            </a:pPr>
            <a:r>
              <a:rPr sz="2400" spc="-5" dirty="0" smtClean="0">
                <a:latin typeface="Arial"/>
                <a:cs typeface="Arial"/>
              </a:rPr>
              <a:t>Message </a:t>
            </a:r>
            <a:r>
              <a:rPr sz="2400" spc="-5" dirty="0">
                <a:latin typeface="Arial"/>
                <a:cs typeface="Arial"/>
              </a:rPr>
              <a:t>flows among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35" dirty="0">
                <a:latin typeface="Arial"/>
                <a:cs typeface="Arial"/>
              </a:rPr>
              <a:t> </a:t>
            </a:r>
            <a:r>
              <a:rPr sz="2400" spc="-5" dirty="0" smtClean="0">
                <a:latin typeface="Arial"/>
                <a:cs typeface="Arial"/>
              </a:rPr>
              <a:t>objects.</a:t>
            </a:r>
            <a:endParaRPr lang="en-US" sz="2400" dirty="0">
              <a:latin typeface="Arial"/>
              <a:cs typeface="Arial"/>
            </a:endParaRPr>
          </a:p>
          <a:p>
            <a:pPr marL="231775" indent="-231775">
              <a:lnSpc>
                <a:spcPct val="100000"/>
              </a:lnSpc>
              <a:spcBef>
                <a:spcPts val="580"/>
              </a:spcBef>
              <a:buClr>
                <a:srgbClr val="4F81BC"/>
              </a:buClr>
              <a:buSzPct val="85416"/>
              <a:buFont typeface="Arial" pitchFamily="34" charset="0"/>
              <a:buChar char="•"/>
              <a:tabLst>
                <a:tab pos="231775" algn="l"/>
                <a:tab pos="573088" algn="l"/>
              </a:tabLst>
            </a:pPr>
            <a:r>
              <a:rPr sz="2400" spc="-5" dirty="0" smtClean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sequence in which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messages are</a:t>
            </a:r>
            <a:r>
              <a:rPr sz="2400" spc="9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flowing.</a:t>
            </a:r>
            <a:endParaRPr sz="2400" dirty="0">
              <a:latin typeface="Arial"/>
              <a:cs typeface="Arial"/>
            </a:endParaRPr>
          </a:p>
          <a:p>
            <a:pPr marL="12700" marR="4040504">
              <a:lnSpc>
                <a:spcPct val="120000"/>
              </a:lnSpc>
              <a:buClr>
                <a:srgbClr val="4F81BC"/>
              </a:buClr>
              <a:buSzPct val="85416"/>
              <a:buChar char="•"/>
              <a:tabLst>
                <a:tab pos="927100" algn="l"/>
                <a:tab pos="927735" algn="l"/>
              </a:tabLst>
            </a:pPr>
            <a:r>
              <a:rPr sz="2400" dirty="0">
                <a:latin typeface="Arial"/>
                <a:cs typeface="Arial"/>
              </a:rPr>
              <a:t>Object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organization.  Example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:</a:t>
            </a:r>
          </a:p>
          <a:p>
            <a:pPr marL="927100">
              <a:lnSpc>
                <a:spcPct val="100000"/>
              </a:lnSpc>
              <a:spcBef>
                <a:spcPts val="580"/>
              </a:spcBef>
            </a:pPr>
            <a:r>
              <a:rPr sz="2400" spc="-5" dirty="0">
                <a:latin typeface="Arial"/>
                <a:cs typeface="Arial"/>
              </a:rPr>
              <a:t>Making a phone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call.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077200" y="6400800"/>
            <a:ext cx="457200" cy="457200"/>
          </a:xfrm>
          <a:prstGeom prst="rect">
            <a:avLst/>
          </a:prstGeom>
        </p:spPr>
        <p:txBody>
          <a:bodyPr/>
          <a:lstStyle/>
          <a:p>
            <a:fld id="{A40DF7DE-AD99-4DA7-8AC6-32B940FC59BB}" type="slidenum">
              <a:rPr lang="en-US"/>
              <a:pPr/>
              <a:t>9</a:t>
            </a:fld>
            <a:endParaRPr lang="en-US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Types of Software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1" y="1524000"/>
            <a:ext cx="7467600" cy="2577766"/>
          </a:xfrm>
        </p:spPr>
        <p:txBody>
          <a:bodyPr/>
          <a:lstStyle/>
          <a:p>
            <a:r>
              <a:rPr lang="en-US" b="1" dirty="0"/>
              <a:t>Real time software</a:t>
            </a:r>
          </a:p>
          <a:p>
            <a:pPr lvl="1"/>
            <a:r>
              <a:rPr lang="en-US" dirty="0"/>
              <a:t>E.g. control and monitoring systems</a:t>
            </a:r>
          </a:p>
          <a:p>
            <a:pPr lvl="1"/>
            <a:r>
              <a:rPr lang="en-US" dirty="0"/>
              <a:t>Must react immediately</a:t>
            </a:r>
          </a:p>
          <a:p>
            <a:pPr lvl="1"/>
            <a:r>
              <a:rPr lang="en-US" dirty="0"/>
              <a:t>Safety often a concern</a:t>
            </a:r>
          </a:p>
          <a:p>
            <a:r>
              <a:rPr lang="en-US" b="1" dirty="0"/>
              <a:t>Data processing software</a:t>
            </a:r>
          </a:p>
          <a:p>
            <a:pPr lvl="1"/>
            <a:r>
              <a:rPr lang="en-US" dirty="0"/>
              <a:t>Used to run businesses</a:t>
            </a:r>
          </a:p>
          <a:p>
            <a:pPr lvl="1"/>
            <a:r>
              <a:rPr lang="en-US" dirty="0"/>
              <a:t>Accuracy and security of data are key</a:t>
            </a:r>
          </a:p>
          <a:p>
            <a:endParaRPr lang="en-US" i="1" dirty="0"/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97737"/>
            <a:ext cx="757047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90" dirty="0"/>
              <a:t>Sequence </a:t>
            </a:r>
            <a:r>
              <a:rPr spc="-125" dirty="0"/>
              <a:t>Diagram(Telephone</a:t>
            </a:r>
            <a:r>
              <a:rPr spc="-355" dirty="0"/>
              <a:t> </a:t>
            </a:r>
            <a:r>
              <a:rPr spc="-85" dirty="0"/>
              <a:t>call)</a:t>
            </a:r>
          </a:p>
        </p:txBody>
      </p:sp>
      <p:sp>
        <p:nvSpPr>
          <p:cNvPr id="3" name="object 3"/>
          <p:cNvSpPr/>
          <p:nvPr/>
        </p:nvSpPr>
        <p:spPr>
          <a:xfrm>
            <a:off x="381000" y="1600200"/>
            <a:ext cx="8458200" cy="5029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793749"/>
            <a:ext cx="60051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85" dirty="0"/>
              <a:t>Sequence</a:t>
            </a:r>
            <a:r>
              <a:rPr sz="2800" spc="-220" dirty="0"/>
              <a:t> </a:t>
            </a:r>
            <a:r>
              <a:rPr sz="2800" spc="-85" dirty="0"/>
              <a:t>Diagrams</a:t>
            </a:r>
            <a:r>
              <a:rPr sz="2800" spc="-225" dirty="0"/>
              <a:t> </a:t>
            </a:r>
            <a:r>
              <a:rPr sz="2800" spc="-5" dirty="0"/>
              <a:t>–</a:t>
            </a:r>
            <a:r>
              <a:rPr sz="2800" spc="-204" dirty="0"/>
              <a:t> </a:t>
            </a:r>
            <a:r>
              <a:rPr sz="2800" spc="-85" dirty="0"/>
              <a:t>Object</a:t>
            </a:r>
            <a:r>
              <a:rPr sz="2800" spc="-220" dirty="0"/>
              <a:t> </a:t>
            </a:r>
            <a:r>
              <a:rPr sz="2800" spc="-75" dirty="0"/>
              <a:t>Life</a:t>
            </a:r>
            <a:r>
              <a:rPr sz="2800" spc="-215" dirty="0"/>
              <a:t> </a:t>
            </a:r>
            <a:r>
              <a:rPr sz="2800" spc="-80" dirty="0"/>
              <a:t>Spans</a:t>
            </a:r>
            <a:endParaRPr sz="280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303530" indent="-291465">
              <a:lnSpc>
                <a:spcPct val="100000"/>
              </a:lnSpc>
              <a:spcBef>
                <a:spcPts val="345"/>
              </a:spcBef>
              <a:buClr>
                <a:srgbClr val="4F81BC"/>
              </a:buClr>
              <a:buSzPct val="85000"/>
              <a:buChar char="•"/>
              <a:tabLst>
                <a:tab pos="303530" algn="l"/>
                <a:tab pos="304165" algn="l"/>
              </a:tabLst>
            </a:pPr>
            <a:r>
              <a:rPr b="1" dirty="0">
                <a:solidFill>
                  <a:srgbClr val="FF0000"/>
                </a:solidFill>
              </a:rPr>
              <a:t>Creation</a:t>
            </a:r>
          </a:p>
          <a:p>
            <a:pPr marL="754380" lvl="1" indent="-285750">
              <a:lnSpc>
                <a:spcPct val="100000"/>
              </a:lnSpc>
              <a:spcBef>
                <a:spcPts val="240"/>
              </a:spcBef>
              <a:buClr>
                <a:srgbClr val="4F81BC"/>
              </a:buClr>
              <a:buSzPct val="85000"/>
              <a:buChar char="•"/>
              <a:tabLst>
                <a:tab pos="754380" algn="l"/>
                <a:tab pos="755015" algn="l"/>
              </a:tabLst>
            </a:pPr>
            <a:r>
              <a:rPr sz="2000" dirty="0">
                <a:latin typeface="Arial"/>
                <a:cs typeface="Arial"/>
              </a:rPr>
              <a:t>Create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message</a:t>
            </a:r>
          </a:p>
          <a:p>
            <a:pPr marL="754380" lvl="1" indent="-285750">
              <a:lnSpc>
                <a:spcPct val="100000"/>
              </a:lnSpc>
              <a:spcBef>
                <a:spcPts val="240"/>
              </a:spcBef>
              <a:buClr>
                <a:srgbClr val="4F81BC"/>
              </a:buClr>
              <a:buSzPct val="85000"/>
              <a:buChar char="•"/>
              <a:tabLst>
                <a:tab pos="754380" algn="l"/>
                <a:tab pos="755015" algn="l"/>
              </a:tabLst>
            </a:pPr>
            <a:r>
              <a:rPr sz="2000" dirty="0">
                <a:latin typeface="Arial"/>
                <a:cs typeface="Arial"/>
              </a:rPr>
              <a:t>Object </a:t>
            </a:r>
            <a:r>
              <a:rPr sz="2000" spc="-5" dirty="0">
                <a:latin typeface="Arial"/>
                <a:cs typeface="Arial"/>
              </a:rPr>
              <a:t>life </a:t>
            </a:r>
            <a:r>
              <a:rPr sz="2000" dirty="0">
                <a:latin typeface="Arial"/>
                <a:cs typeface="Arial"/>
              </a:rPr>
              <a:t>starts at that</a:t>
            </a:r>
            <a:r>
              <a:rPr sz="2000" spc="-114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point</a:t>
            </a:r>
          </a:p>
          <a:p>
            <a:pPr marL="303530" indent="-291465">
              <a:lnSpc>
                <a:spcPct val="100000"/>
              </a:lnSpc>
              <a:spcBef>
                <a:spcPts val="240"/>
              </a:spcBef>
              <a:buClr>
                <a:srgbClr val="4F81BC"/>
              </a:buClr>
              <a:buSzPct val="85000"/>
              <a:buChar char="•"/>
              <a:tabLst>
                <a:tab pos="303530" algn="l"/>
                <a:tab pos="304165" algn="l"/>
              </a:tabLst>
            </a:pPr>
            <a:r>
              <a:rPr b="1" dirty="0">
                <a:solidFill>
                  <a:srgbClr val="FF0000"/>
                </a:solidFill>
              </a:rPr>
              <a:t>Activation</a:t>
            </a:r>
          </a:p>
          <a:p>
            <a:pPr marL="754380" lvl="1" indent="-285750">
              <a:lnSpc>
                <a:spcPts val="2280"/>
              </a:lnSpc>
              <a:spcBef>
                <a:spcPts val="240"/>
              </a:spcBef>
              <a:buClr>
                <a:srgbClr val="4F81BC"/>
              </a:buClr>
              <a:buSzPct val="85000"/>
              <a:buChar char="•"/>
              <a:tabLst>
                <a:tab pos="754380" algn="l"/>
                <a:tab pos="755015" algn="l"/>
              </a:tabLst>
            </a:pPr>
            <a:r>
              <a:rPr sz="2000" dirty="0">
                <a:latin typeface="Arial"/>
                <a:cs typeface="Arial"/>
              </a:rPr>
              <a:t>Symbolized by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rectangular</a:t>
            </a:r>
          </a:p>
          <a:p>
            <a:pPr marL="754380">
              <a:lnSpc>
                <a:spcPts val="2280"/>
              </a:lnSpc>
            </a:pPr>
            <a:r>
              <a:rPr dirty="0"/>
              <a:t>stripes</a:t>
            </a:r>
          </a:p>
          <a:p>
            <a:pPr marL="754380" marR="5080" lvl="1" indent="-285115">
              <a:lnSpc>
                <a:spcPts val="2160"/>
              </a:lnSpc>
              <a:spcBef>
                <a:spcPts val="515"/>
              </a:spcBef>
              <a:buClr>
                <a:srgbClr val="4F81BC"/>
              </a:buClr>
              <a:buSzPct val="85000"/>
              <a:buChar char="•"/>
              <a:tabLst>
                <a:tab pos="754380" algn="l"/>
                <a:tab pos="755015" algn="l"/>
              </a:tabLst>
            </a:pPr>
            <a:r>
              <a:rPr sz="2000" dirty="0">
                <a:latin typeface="Arial"/>
                <a:cs typeface="Arial"/>
              </a:rPr>
              <a:t>Place on the </a:t>
            </a:r>
            <a:r>
              <a:rPr sz="2000" spc="-5" dirty="0">
                <a:latin typeface="Arial"/>
                <a:cs typeface="Arial"/>
              </a:rPr>
              <a:t>lifeline </a:t>
            </a:r>
            <a:r>
              <a:rPr sz="2000" dirty="0">
                <a:latin typeface="Arial"/>
                <a:cs typeface="Arial"/>
              </a:rPr>
              <a:t>where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object  is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activated.</a:t>
            </a:r>
          </a:p>
          <a:p>
            <a:pPr marL="754380" lvl="1" indent="-285750">
              <a:lnSpc>
                <a:spcPts val="2280"/>
              </a:lnSpc>
              <a:spcBef>
                <a:spcPts val="204"/>
              </a:spcBef>
              <a:buClr>
                <a:srgbClr val="4F81BC"/>
              </a:buClr>
              <a:buSzPct val="85000"/>
              <a:buChar char="•"/>
              <a:tabLst>
                <a:tab pos="754380" algn="l"/>
                <a:tab pos="755015" algn="l"/>
              </a:tabLst>
            </a:pPr>
            <a:r>
              <a:rPr sz="2000" dirty="0">
                <a:latin typeface="Arial"/>
                <a:cs typeface="Arial"/>
              </a:rPr>
              <a:t>Rectangle also denotes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when</a:t>
            </a:r>
          </a:p>
          <a:p>
            <a:pPr marL="754380">
              <a:lnSpc>
                <a:spcPts val="2280"/>
              </a:lnSpc>
            </a:pPr>
            <a:r>
              <a:rPr dirty="0"/>
              <a:t>object is</a:t>
            </a:r>
            <a:r>
              <a:rPr spc="-45" dirty="0"/>
              <a:t> </a:t>
            </a:r>
            <a:r>
              <a:rPr dirty="0"/>
              <a:t>deactivated.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75817" y="4965090"/>
            <a:ext cx="4091940" cy="1031240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303530" indent="-291465">
              <a:lnSpc>
                <a:spcPct val="100000"/>
              </a:lnSpc>
              <a:spcBef>
                <a:spcPts val="335"/>
              </a:spcBef>
              <a:buClr>
                <a:srgbClr val="4F81BC"/>
              </a:buClr>
              <a:buSzPct val="85000"/>
              <a:buChar char="•"/>
              <a:tabLst>
                <a:tab pos="303530" algn="l"/>
                <a:tab pos="304165" algn="l"/>
              </a:tabLst>
            </a:pP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Deletion</a:t>
            </a:r>
          </a:p>
          <a:p>
            <a:pPr marL="754380" lvl="1" indent="-285750">
              <a:lnSpc>
                <a:spcPct val="100000"/>
              </a:lnSpc>
              <a:spcBef>
                <a:spcPts val="240"/>
              </a:spcBef>
              <a:buClr>
                <a:srgbClr val="4F81BC"/>
              </a:buClr>
              <a:buSzPct val="85000"/>
              <a:buChar char="•"/>
              <a:tabLst>
                <a:tab pos="754380" algn="l"/>
                <a:tab pos="755015" algn="l"/>
              </a:tabLst>
            </a:pPr>
            <a:r>
              <a:rPr sz="2000" dirty="0">
                <a:latin typeface="Arial"/>
                <a:cs typeface="Arial"/>
              </a:rPr>
              <a:t>Placing </a:t>
            </a:r>
            <a:r>
              <a:rPr sz="2000" spc="-5" dirty="0">
                <a:latin typeface="Arial"/>
                <a:cs typeface="Arial"/>
              </a:rPr>
              <a:t>an ‘X’ on</a:t>
            </a:r>
            <a:r>
              <a:rPr sz="2000" spc="-15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lifeline</a:t>
            </a:r>
            <a:endParaRPr sz="2000" dirty="0">
              <a:latin typeface="Arial"/>
              <a:cs typeface="Arial"/>
            </a:endParaRPr>
          </a:p>
          <a:p>
            <a:pPr marL="754380" lvl="1" indent="-285750">
              <a:lnSpc>
                <a:spcPct val="100000"/>
              </a:lnSpc>
              <a:spcBef>
                <a:spcPts val="240"/>
              </a:spcBef>
              <a:buClr>
                <a:srgbClr val="4F81BC"/>
              </a:buClr>
              <a:buSzPct val="85000"/>
              <a:buChar char="•"/>
              <a:tabLst>
                <a:tab pos="754380" algn="l"/>
                <a:tab pos="755015" algn="l"/>
              </a:tabLst>
            </a:pPr>
            <a:r>
              <a:rPr sz="2000" spc="-5" dirty="0">
                <a:latin typeface="Arial"/>
                <a:cs typeface="Arial"/>
              </a:rPr>
              <a:t>Object’s life ends at </a:t>
            </a:r>
            <a:r>
              <a:rPr sz="2000" dirty="0">
                <a:latin typeface="Arial"/>
                <a:cs typeface="Arial"/>
              </a:rPr>
              <a:t>that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point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232275" y="5055870"/>
            <a:ext cx="119824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Times New Roman"/>
                <a:cs typeface="Times New Roman"/>
              </a:rPr>
              <a:t>Activation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bar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422391" y="1955292"/>
            <a:ext cx="990600" cy="609600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161925" rIns="0" bIns="0" rtlCol="0">
            <a:spAutoFit/>
          </a:bodyPr>
          <a:lstStyle/>
          <a:p>
            <a:pPr marR="40640" algn="ctr">
              <a:lnSpc>
                <a:spcPct val="100000"/>
              </a:lnSpc>
              <a:spcBef>
                <a:spcPts val="1275"/>
              </a:spcBef>
            </a:pPr>
            <a:r>
              <a:rPr sz="16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479792" y="2869692"/>
            <a:ext cx="990600" cy="609600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162560" rIns="0" bIns="0" rtlCol="0">
            <a:spAutoFit/>
          </a:bodyPr>
          <a:lstStyle/>
          <a:p>
            <a:pPr marL="53340" algn="ctr">
              <a:lnSpc>
                <a:spcPct val="100000"/>
              </a:lnSpc>
              <a:spcBef>
                <a:spcPts val="1280"/>
              </a:spcBef>
            </a:pPr>
            <a:r>
              <a:rPr sz="16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B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5874829" y="2560129"/>
            <a:ext cx="2143125" cy="3438525"/>
            <a:chOff x="5874829" y="2560129"/>
            <a:chExt cx="2143125" cy="3438525"/>
          </a:xfrm>
        </p:grpSpPr>
        <p:sp>
          <p:nvSpPr>
            <p:cNvPr id="9" name="object 9"/>
            <p:cNvSpPr/>
            <p:nvPr/>
          </p:nvSpPr>
          <p:spPr>
            <a:xfrm>
              <a:off x="5879591" y="2564892"/>
              <a:ext cx="0" cy="3429000"/>
            </a:xfrm>
            <a:custGeom>
              <a:avLst/>
              <a:gdLst/>
              <a:ahLst/>
              <a:cxnLst/>
              <a:rect l="l" t="t" r="r" b="b"/>
              <a:pathLst>
                <a:path h="3429000">
                  <a:moveTo>
                    <a:pt x="0" y="0"/>
                  </a:moveTo>
                  <a:lnTo>
                    <a:pt x="0" y="3429000"/>
                  </a:lnTo>
                </a:path>
              </a:pathLst>
            </a:custGeom>
            <a:ln w="9144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879591" y="3103753"/>
              <a:ext cx="1600200" cy="141605"/>
            </a:xfrm>
            <a:custGeom>
              <a:avLst/>
              <a:gdLst/>
              <a:ahLst/>
              <a:cxnLst/>
              <a:rect l="l" t="t" r="r" b="b"/>
              <a:pathLst>
                <a:path w="1600200" h="141605">
                  <a:moveTo>
                    <a:pt x="1574012" y="70738"/>
                  </a:moveTo>
                  <a:lnTo>
                    <a:pt x="1469771" y="128650"/>
                  </a:lnTo>
                  <a:lnTo>
                    <a:pt x="1466723" y="130429"/>
                  </a:lnTo>
                  <a:lnTo>
                    <a:pt x="1465580" y="134238"/>
                  </a:lnTo>
                  <a:lnTo>
                    <a:pt x="1467231" y="137287"/>
                  </a:lnTo>
                  <a:lnTo>
                    <a:pt x="1469009" y="140335"/>
                  </a:lnTo>
                  <a:lnTo>
                    <a:pt x="1472818" y="141477"/>
                  </a:lnTo>
                  <a:lnTo>
                    <a:pt x="1475866" y="139826"/>
                  </a:lnTo>
                  <a:lnTo>
                    <a:pt x="1588772" y="77088"/>
                  </a:lnTo>
                  <a:lnTo>
                    <a:pt x="1587118" y="77088"/>
                  </a:lnTo>
                  <a:lnTo>
                    <a:pt x="1587118" y="76326"/>
                  </a:lnTo>
                  <a:lnTo>
                    <a:pt x="1584071" y="76326"/>
                  </a:lnTo>
                  <a:lnTo>
                    <a:pt x="1574012" y="70738"/>
                  </a:lnTo>
                  <a:close/>
                </a:path>
                <a:path w="1600200" h="141605">
                  <a:moveTo>
                    <a:pt x="1562582" y="64388"/>
                  </a:moveTo>
                  <a:lnTo>
                    <a:pt x="0" y="64388"/>
                  </a:lnTo>
                  <a:lnTo>
                    <a:pt x="0" y="77088"/>
                  </a:lnTo>
                  <a:lnTo>
                    <a:pt x="1562582" y="77088"/>
                  </a:lnTo>
                  <a:lnTo>
                    <a:pt x="1574012" y="70738"/>
                  </a:lnTo>
                  <a:lnTo>
                    <a:pt x="1562582" y="64388"/>
                  </a:lnTo>
                  <a:close/>
                </a:path>
                <a:path w="1600200" h="141605">
                  <a:moveTo>
                    <a:pt x="1588772" y="64388"/>
                  </a:moveTo>
                  <a:lnTo>
                    <a:pt x="1587118" y="64388"/>
                  </a:lnTo>
                  <a:lnTo>
                    <a:pt x="1587118" y="77088"/>
                  </a:lnTo>
                  <a:lnTo>
                    <a:pt x="1588772" y="77088"/>
                  </a:lnTo>
                  <a:lnTo>
                    <a:pt x="1600200" y="70738"/>
                  </a:lnTo>
                  <a:lnTo>
                    <a:pt x="1588772" y="64388"/>
                  </a:lnTo>
                  <a:close/>
                </a:path>
                <a:path w="1600200" h="141605">
                  <a:moveTo>
                    <a:pt x="1584071" y="65150"/>
                  </a:moveTo>
                  <a:lnTo>
                    <a:pt x="1574012" y="70738"/>
                  </a:lnTo>
                  <a:lnTo>
                    <a:pt x="1584071" y="76326"/>
                  </a:lnTo>
                  <a:lnTo>
                    <a:pt x="1584071" y="65150"/>
                  </a:lnTo>
                  <a:close/>
                </a:path>
                <a:path w="1600200" h="141605">
                  <a:moveTo>
                    <a:pt x="1587118" y="65150"/>
                  </a:moveTo>
                  <a:lnTo>
                    <a:pt x="1584071" y="65150"/>
                  </a:lnTo>
                  <a:lnTo>
                    <a:pt x="1584071" y="76326"/>
                  </a:lnTo>
                  <a:lnTo>
                    <a:pt x="1587118" y="76326"/>
                  </a:lnTo>
                  <a:lnTo>
                    <a:pt x="1587118" y="65150"/>
                  </a:lnTo>
                  <a:close/>
                </a:path>
                <a:path w="1600200" h="141605">
                  <a:moveTo>
                    <a:pt x="1472818" y="0"/>
                  </a:moveTo>
                  <a:lnTo>
                    <a:pt x="1469009" y="1143"/>
                  </a:lnTo>
                  <a:lnTo>
                    <a:pt x="1467231" y="4191"/>
                  </a:lnTo>
                  <a:lnTo>
                    <a:pt x="1465580" y="7238"/>
                  </a:lnTo>
                  <a:lnTo>
                    <a:pt x="1466723" y="11049"/>
                  </a:lnTo>
                  <a:lnTo>
                    <a:pt x="1469771" y="12826"/>
                  </a:lnTo>
                  <a:lnTo>
                    <a:pt x="1574012" y="70738"/>
                  </a:lnTo>
                  <a:lnTo>
                    <a:pt x="1584071" y="65150"/>
                  </a:lnTo>
                  <a:lnTo>
                    <a:pt x="1587118" y="65150"/>
                  </a:lnTo>
                  <a:lnTo>
                    <a:pt x="1587118" y="64388"/>
                  </a:lnTo>
                  <a:lnTo>
                    <a:pt x="1588772" y="64388"/>
                  </a:lnTo>
                  <a:lnTo>
                    <a:pt x="1475866" y="1650"/>
                  </a:lnTo>
                  <a:lnTo>
                    <a:pt x="147281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013191" y="3479292"/>
              <a:ext cx="0" cy="1524000"/>
            </a:xfrm>
            <a:custGeom>
              <a:avLst/>
              <a:gdLst/>
              <a:ahLst/>
              <a:cxnLst/>
              <a:rect l="l" t="t" r="r" b="b"/>
              <a:pathLst>
                <a:path h="1524000">
                  <a:moveTo>
                    <a:pt x="0" y="0"/>
                  </a:moveTo>
                  <a:lnTo>
                    <a:pt x="0" y="1524000"/>
                  </a:lnTo>
                </a:path>
              </a:pathLst>
            </a:custGeom>
            <a:ln w="9144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6324980" y="2878073"/>
            <a:ext cx="6337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Arial"/>
                <a:cs typeface="Arial"/>
              </a:rPr>
              <a:t>Create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795771" y="3169920"/>
            <a:ext cx="2306320" cy="1863725"/>
            <a:chOff x="5795771" y="3169920"/>
            <a:chExt cx="2306320" cy="1863725"/>
          </a:xfrm>
        </p:grpSpPr>
        <p:sp>
          <p:nvSpPr>
            <p:cNvPr id="14" name="object 14"/>
            <p:cNvSpPr/>
            <p:nvPr/>
          </p:nvSpPr>
          <p:spPr>
            <a:xfrm>
              <a:off x="5955791" y="3789553"/>
              <a:ext cx="2057400" cy="141605"/>
            </a:xfrm>
            <a:custGeom>
              <a:avLst/>
              <a:gdLst/>
              <a:ahLst/>
              <a:cxnLst/>
              <a:rect l="l" t="t" r="r" b="b"/>
              <a:pathLst>
                <a:path w="2057400" h="141604">
                  <a:moveTo>
                    <a:pt x="2031212" y="70739"/>
                  </a:moveTo>
                  <a:lnTo>
                    <a:pt x="1926971" y="128651"/>
                  </a:lnTo>
                  <a:lnTo>
                    <a:pt x="1923923" y="130429"/>
                  </a:lnTo>
                  <a:lnTo>
                    <a:pt x="1922780" y="134239"/>
                  </a:lnTo>
                  <a:lnTo>
                    <a:pt x="1924431" y="137287"/>
                  </a:lnTo>
                  <a:lnTo>
                    <a:pt x="1926209" y="140335"/>
                  </a:lnTo>
                  <a:lnTo>
                    <a:pt x="1930018" y="141478"/>
                  </a:lnTo>
                  <a:lnTo>
                    <a:pt x="1933066" y="139827"/>
                  </a:lnTo>
                  <a:lnTo>
                    <a:pt x="2045972" y="77089"/>
                  </a:lnTo>
                  <a:lnTo>
                    <a:pt x="2044318" y="77089"/>
                  </a:lnTo>
                  <a:lnTo>
                    <a:pt x="2044318" y="76327"/>
                  </a:lnTo>
                  <a:lnTo>
                    <a:pt x="2041271" y="76327"/>
                  </a:lnTo>
                  <a:lnTo>
                    <a:pt x="2031212" y="70739"/>
                  </a:lnTo>
                  <a:close/>
                </a:path>
                <a:path w="2057400" h="141604">
                  <a:moveTo>
                    <a:pt x="2019782" y="64389"/>
                  </a:moveTo>
                  <a:lnTo>
                    <a:pt x="0" y="64389"/>
                  </a:lnTo>
                  <a:lnTo>
                    <a:pt x="0" y="77089"/>
                  </a:lnTo>
                  <a:lnTo>
                    <a:pt x="2019782" y="77089"/>
                  </a:lnTo>
                  <a:lnTo>
                    <a:pt x="2031212" y="70739"/>
                  </a:lnTo>
                  <a:lnTo>
                    <a:pt x="2019782" y="64389"/>
                  </a:lnTo>
                  <a:close/>
                </a:path>
                <a:path w="2057400" h="141604">
                  <a:moveTo>
                    <a:pt x="2045972" y="64389"/>
                  </a:moveTo>
                  <a:lnTo>
                    <a:pt x="2044318" y="64389"/>
                  </a:lnTo>
                  <a:lnTo>
                    <a:pt x="2044318" y="77089"/>
                  </a:lnTo>
                  <a:lnTo>
                    <a:pt x="2045972" y="77089"/>
                  </a:lnTo>
                  <a:lnTo>
                    <a:pt x="2057400" y="70739"/>
                  </a:lnTo>
                  <a:lnTo>
                    <a:pt x="2045972" y="64389"/>
                  </a:lnTo>
                  <a:close/>
                </a:path>
                <a:path w="2057400" h="141604">
                  <a:moveTo>
                    <a:pt x="2041271" y="65151"/>
                  </a:moveTo>
                  <a:lnTo>
                    <a:pt x="2031212" y="70739"/>
                  </a:lnTo>
                  <a:lnTo>
                    <a:pt x="2041271" y="76327"/>
                  </a:lnTo>
                  <a:lnTo>
                    <a:pt x="2041271" y="65151"/>
                  </a:lnTo>
                  <a:close/>
                </a:path>
                <a:path w="2057400" h="141604">
                  <a:moveTo>
                    <a:pt x="2044318" y="65151"/>
                  </a:moveTo>
                  <a:lnTo>
                    <a:pt x="2041271" y="65151"/>
                  </a:lnTo>
                  <a:lnTo>
                    <a:pt x="2041271" y="76327"/>
                  </a:lnTo>
                  <a:lnTo>
                    <a:pt x="2044318" y="76327"/>
                  </a:lnTo>
                  <a:lnTo>
                    <a:pt x="2044318" y="65151"/>
                  </a:lnTo>
                  <a:close/>
                </a:path>
                <a:path w="2057400" h="141604">
                  <a:moveTo>
                    <a:pt x="1930018" y="0"/>
                  </a:moveTo>
                  <a:lnTo>
                    <a:pt x="1926209" y="1143"/>
                  </a:lnTo>
                  <a:lnTo>
                    <a:pt x="1924431" y="4191"/>
                  </a:lnTo>
                  <a:lnTo>
                    <a:pt x="1922780" y="7239"/>
                  </a:lnTo>
                  <a:lnTo>
                    <a:pt x="1923923" y="11049"/>
                  </a:lnTo>
                  <a:lnTo>
                    <a:pt x="1926971" y="12827"/>
                  </a:lnTo>
                  <a:lnTo>
                    <a:pt x="2031212" y="70739"/>
                  </a:lnTo>
                  <a:lnTo>
                    <a:pt x="2041271" y="65151"/>
                  </a:lnTo>
                  <a:lnTo>
                    <a:pt x="2044318" y="65151"/>
                  </a:lnTo>
                  <a:lnTo>
                    <a:pt x="2044318" y="64389"/>
                  </a:lnTo>
                  <a:lnTo>
                    <a:pt x="2045972" y="64389"/>
                  </a:lnTo>
                  <a:lnTo>
                    <a:pt x="1933066" y="1651"/>
                  </a:lnTo>
                  <a:lnTo>
                    <a:pt x="193001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800343" y="3174492"/>
              <a:ext cx="2296795" cy="1600200"/>
            </a:xfrm>
            <a:custGeom>
              <a:avLst/>
              <a:gdLst/>
              <a:ahLst/>
              <a:cxnLst/>
              <a:rect l="l" t="t" r="r" b="b"/>
              <a:pathLst>
                <a:path w="2296795" h="1600200">
                  <a:moveTo>
                    <a:pt x="2139696" y="1440179"/>
                  </a:moveTo>
                  <a:lnTo>
                    <a:pt x="2296668" y="1440179"/>
                  </a:lnTo>
                  <a:lnTo>
                    <a:pt x="2296668" y="681227"/>
                  </a:lnTo>
                  <a:lnTo>
                    <a:pt x="2139696" y="681227"/>
                  </a:lnTo>
                  <a:lnTo>
                    <a:pt x="2139696" y="1440179"/>
                  </a:lnTo>
                  <a:close/>
                </a:path>
                <a:path w="2296795" h="1600200">
                  <a:moveTo>
                    <a:pt x="0" y="1600199"/>
                  </a:moveTo>
                  <a:lnTo>
                    <a:pt x="155448" y="1600199"/>
                  </a:lnTo>
                  <a:lnTo>
                    <a:pt x="155448" y="0"/>
                  </a:lnTo>
                  <a:lnTo>
                    <a:pt x="0" y="0"/>
                  </a:lnTo>
                  <a:lnTo>
                    <a:pt x="0" y="1600199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955792" y="4553076"/>
              <a:ext cx="1984375" cy="480695"/>
            </a:xfrm>
            <a:custGeom>
              <a:avLst/>
              <a:gdLst/>
              <a:ahLst/>
              <a:cxnLst/>
              <a:rect l="l" t="t" r="r" b="b"/>
              <a:pathLst>
                <a:path w="1984375" h="480695">
                  <a:moveTo>
                    <a:pt x="117348" y="64389"/>
                  </a:moveTo>
                  <a:lnTo>
                    <a:pt x="66548" y="64389"/>
                  </a:lnTo>
                  <a:lnTo>
                    <a:pt x="66548" y="77089"/>
                  </a:lnTo>
                  <a:lnTo>
                    <a:pt x="117348" y="77089"/>
                  </a:lnTo>
                  <a:lnTo>
                    <a:pt x="117348" y="64389"/>
                  </a:lnTo>
                  <a:close/>
                </a:path>
                <a:path w="1984375" h="480695">
                  <a:moveTo>
                    <a:pt x="134620" y="7239"/>
                  </a:moveTo>
                  <a:lnTo>
                    <a:pt x="132969" y="4191"/>
                  </a:lnTo>
                  <a:lnTo>
                    <a:pt x="131191" y="1143"/>
                  </a:lnTo>
                  <a:lnTo>
                    <a:pt x="127381" y="0"/>
                  </a:lnTo>
                  <a:lnTo>
                    <a:pt x="124333" y="1651"/>
                  </a:lnTo>
                  <a:lnTo>
                    <a:pt x="0" y="70739"/>
                  </a:lnTo>
                  <a:lnTo>
                    <a:pt x="124333" y="139827"/>
                  </a:lnTo>
                  <a:lnTo>
                    <a:pt x="127381" y="141478"/>
                  </a:lnTo>
                  <a:lnTo>
                    <a:pt x="131191" y="140335"/>
                  </a:lnTo>
                  <a:lnTo>
                    <a:pt x="132969" y="137287"/>
                  </a:lnTo>
                  <a:lnTo>
                    <a:pt x="134620" y="134239"/>
                  </a:lnTo>
                  <a:lnTo>
                    <a:pt x="133477" y="130429"/>
                  </a:lnTo>
                  <a:lnTo>
                    <a:pt x="130429" y="128651"/>
                  </a:lnTo>
                  <a:lnTo>
                    <a:pt x="37617" y="77089"/>
                  </a:lnTo>
                  <a:lnTo>
                    <a:pt x="28448" y="71996"/>
                  </a:lnTo>
                  <a:lnTo>
                    <a:pt x="28448" y="69494"/>
                  </a:lnTo>
                  <a:lnTo>
                    <a:pt x="37617" y="64389"/>
                  </a:lnTo>
                  <a:lnTo>
                    <a:pt x="130429" y="12827"/>
                  </a:lnTo>
                  <a:lnTo>
                    <a:pt x="133477" y="11049"/>
                  </a:lnTo>
                  <a:lnTo>
                    <a:pt x="134620" y="7239"/>
                  </a:lnTo>
                  <a:close/>
                </a:path>
                <a:path w="1984375" h="480695">
                  <a:moveTo>
                    <a:pt x="206248" y="64389"/>
                  </a:moveTo>
                  <a:lnTo>
                    <a:pt x="155448" y="64389"/>
                  </a:lnTo>
                  <a:lnTo>
                    <a:pt x="155448" y="77089"/>
                  </a:lnTo>
                  <a:lnTo>
                    <a:pt x="206248" y="77089"/>
                  </a:lnTo>
                  <a:lnTo>
                    <a:pt x="206248" y="64389"/>
                  </a:lnTo>
                  <a:close/>
                </a:path>
                <a:path w="1984375" h="480695">
                  <a:moveTo>
                    <a:pt x="295148" y="64389"/>
                  </a:moveTo>
                  <a:lnTo>
                    <a:pt x="244348" y="64389"/>
                  </a:lnTo>
                  <a:lnTo>
                    <a:pt x="244348" y="77089"/>
                  </a:lnTo>
                  <a:lnTo>
                    <a:pt x="295148" y="77089"/>
                  </a:lnTo>
                  <a:lnTo>
                    <a:pt x="295148" y="64389"/>
                  </a:lnTo>
                  <a:close/>
                </a:path>
                <a:path w="1984375" h="480695">
                  <a:moveTo>
                    <a:pt x="384048" y="64389"/>
                  </a:moveTo>
                  <a:lnTo>
                    <a:pt x="333248" y="64389"/>
                  </a:lnTo>
                  <a:lnTo>
                    <a:pt x="333248" y="77089"/>
                  </a:lnTo>
                  <a:lnTo>
                    <a:pt x="384048" y="77089"/>
                  </a:lnTo>
                  <a:lnTo>
                    <a:pt x="384048" y="64389"/>
                  </a:lnTo>
                  <a:close/>
                </a:path>
                <a:path w="1984375" h="480695">
                  <a:moveTo>
                    <a:pt x="472948" y="64389"/>
                  </a:moveTo>
                  <a:lnTo>
                    <a:pt x="422148" y="64389"/>
                  </a:lnTo>
                  <a:lnTo>
                    <a:pt x="422148" y="77089"/>
                  </a:lnTo>
                  <a:lnTo>
                    <a:pt x="472948" y="77089"/>
                  </a:lnTo>
                  <a:lnTo>
                    <a:pt x="472948" y="64389"/>
                  </a:lnTo>
                  <a:close/>
                </a:path>
                <a:path w="1984375" h="480695">
                  <a:moveTo>
                    <a:pt x="561848" y="64389"/>
                  </a:moveTo>
                  <a:lnTo>
                    <a:pt x="511048" y="64389"/>
                  </a:lnTo>
                  <a:lnTo>
                    <a:pt x="511048" y="77089"/>
                  </a:lnTo>
                  <a:lnTo>
                    <a:pt x="561848" y="77089"/>
                  </a:lnTo>
                  <a:lnTo>
                    <a:pt x="561848" y="64389"/>
                  </a:lnTo>
                  <a:close/>
                </a:path>
                <a:path w="1984375" h="480695">
                  <a:moveTo>
                    <a:pt x="650748" y="64389"/>
                  </a:moveTo>
                  <a:lnTo>
                    <a:pt x="599948" y="64389"/>
                  </a:lnTo>
                  <a:lnTo>
                    <a:pt x="599948" y="77089"/>
                  </a:lnTo>
                  <a:lnTo>
                    <a:pt x="650748" y="77089"/>
                  </a:lnTo>
                  <a:lnTo>
                    <a:pt x="650748" y="64389"/>
                  </a:lnTo>
                  <a:close/>
                </a:path>
                <a:path w="1984375" h="480695">
                  <a:moveTo>
                    <a:pt x="739648" y="64389"/>
                  </a:moveTo>
                  <a:lnTo>
                    <a:pt x="688848" y="64389"/>
                  </a:lnTo>
                  <a:lnTo>
                    <a:pt x="688848" y="77089"/>
                  </a:lnTo>
                  <a:lnTo>
                    <a:pt x="739648" y="77089"/>
                  </a:lnTo>
                  <a:lnTo>
                    <a:pt x="739648" y="64389"/>
                  </a:lnTo>
                  <a:close/>
                </a:path>
                <a:path w="1984375" h="480695">
                  <a:moveTo>
                    <a:pt x="749808" y="171323"/>
                  </a:moveTo>
                  <a:lnTo>
                    <a:pt x="669036" y="198247"/>
                  </a:lnTo>
                  <a:lnTo>
                    <a:pt x="691451" y="220675"/>
                  </a:lnTo>
                  <a:lnTo>
                    <a:pt x="440563" y="471678"/>
                  </a:lnTo>
                  <a:lnTo>
                    <a:pt x="449453" y="480568"/>
                  </a:lnTo>
                  <a:lnTo>
                    <a:pt x="700455" y="229679"/>
                  </a:lnTo>
                  <a:lnTo>
                    <a:pt x="722884" y="252095"/>
                  </a:lnTo>
                  <a:lnTo>
                    <a:pt x="736346" y="211709"/>
                  </a:lnTo>
                  <a:lnTo>
                    <a:pt x="749808" y="171323"/>
                  </a:lnTo>
                  <a:close/>
                </a:path>
                <a:path w="1984375" h="480695">
                  <a:moveTo>
                    <a:pt x="828548" y="64389"/>
                  </a:moveTo>
                  <a:lnTo>
                    <a:pt x="777748" y="64389"/>
                  </a:lnTo>
                  <a:lnTo>
                    <a:pt x="777748" y="77089"/>
                  </a:lnTo>
                  <a:lnTo>
                    <a:pt x="828548" y="77089"/>
                  </a:lnTo>
                  <a:lnTo>
                    <a:pt x="828548" y="64389"/>
                  </a:lnTo>
                  <a:close/>
                </a:path>
                <a:path w="1984375" h="480695">
                  <a:moveTo>
                    <a:pt x="917448" y="64389"/>
                  </a:moveTo>
                  <a:lnTo>
                    <a:pt x="866648" y="64389"/>
                  </a:lnTo>
                  <a:lnTo>
                    <a:pt x="866648" y="77089"/>
                  </a:lnTo>
                  <a:lnTo>
                    <a:pt x="917448" y="77089"/>
                  </a:lnTo>
                  <a:lnTo>
                    <a:pt x="917448" y="64389"/>
                  </a:lnTo>
                  <a:close/>
                </a:path>
                <a:path w="1984375" h="480695">
                  <a:moveTo>
                    <a:pt x="1006348" y="64389"/>
                  </a:moveTo>
                  <a:lnTo>
                    <a:pt x="955548" y="64389"/>
                  </a:lnTo>
                  <a:lnTo>
                    <a:pt x="955548" y="77089"/>
                  </a:lnTo>
                  <a:lnTo>
                    <a:pt x="1006348" y="77089"/>
                  </a:lnTo>
                  <a:lnTo>
                    <a:pt x="1006348" y="64389"/>
                  </a:lnTo>
                  <a:close/>
                </a:path>
                <a:path w="1984375" h="480695">
                  <a:moveTo>
                    <a:pt x="1095248" y="64389"/>
                  </a:moveTo>
                  <a:lnTo>
                    <a:pt x="1044448" y="64389"/>
                  </a:lnTo>
                  <a:lnTo>
                    <a:pt x="1044448" y="77089"/>
                  </a:lnTo>
                  <a:lnTo>
                    <a:pt x="1095248" y="77089"/>
                  </a:lnTo>
                  <a:lnTo>
                    <a:pt x="1095248" y="64389"/>
                  </a:lnTo>
                  <a:close/>
                </a:path>
                <a:path w="1984375" h="480695">
                  <a:moveTo>
                    <a:pt x="1184148" y="64389"/>
                  </a:moveTo>
                  <a:lnTo>
                    <a:pt x="1133348" y="64389"/>
                  </a:lnTo>
                  <a:lnTo>
                    <a:pt x="1133348" y="77089"/>
                  </a:lnTo>
                  <a:lnTo>
                    <a:pt x="1184148" y="77089"/>
                  </a:lnTo>
                  <a:lnTo>
                    <a:pt x="1184148" y="64389"/>
                  </a:lnTo>
                  <a:close/>
                </a:path>
                <a:path w="1984375" h="480695">
                  <a:moveTo>
                    <a:pt x="1273048" y="64389"/>
                  </a:moveTo>
                  <a:lnTo>
                    <a:pt x="1222248" y="64389"/>
                  </a:lnTo>
                  <a:lnTo>
                    <a:pt x="1222248" y="77089"/>
                  </a:lnTo>
                  <a:lnTo>
                    <a:pt x="1273048" y="77089"/>
                  </a:lnTo>
                  <a:lnTo>
                    <a:pt x="1273048" y="64389"/>
                  </a:lnTo>
                  <a:close/>
                </a:path>
                <a:path w="1984375" h="480695">
                  <a:moveTo>
                    <a:pt x="1361948" y="64389"/>
                  </a:moveTo>
                  <a:lnTo>
                    <a:pt x="1311148" y="64389"/>
                  </a:lnTo>
                  <a:lnTo>
                    <a:pt x="1311148" y="77089"/>
                  </a:lnTo>
                  <a:lnTo>
                    <a:pt x="1361948" y="77089"/>
                  </a:lnTo>
                  <a:lnTo>
                    <a:pt x="1361948" y="64389"/>
                  </a:lnTo>
                  <a:close/>
                </a:path>
                <a:path w="1984375" h="480695">
                  <a:moveTo>
                    <a:pt x="1450848" y="64389"/>
                  </a:moveTo>
                  <a:lnTo>
                    <a:pt x="1400048" y="64389"/>
                  </a:lnTo>
                  <a:lnTo>
                    <a:pt x="1400048" y="77089"/>
                  </a:lnTo>
                  <a:lnTo>
                    <a:pt x="1450848" y="77089"/>
                  </a:lnTo>
                  <a:lnTo>
                    <a:pt x="1450848" y="64389"/>
                  </a:lnTo>
                  <a:close/>
                </a:path>
                <a:path w="1984375" h="480695">
                  <a:moveTo>
                    <a:pt x="1539748" y="64389"/>
                  </a:moveTo>
                  <a:lnTo>
                    <a:pt x="1488948" y="64389"/>
                  </a:lnTo>
                  <a:lnTo>
                    <a:pt x="1488948" y="77089"/>
                  </a:lnTo>
                  <a:lnTo>
                    <a:pt x="1539748" y="77089"/>
                  </a:lnTo>
                  <a:lnTo>
                    <a:pt x="1539748" y="64389"/>
                  </a:lnTo>
                  <a:close/>
                </a:path>
                <a:path w="1984375" h="480695">
                  <a:moveTo>
                    <a:pt x="1628648" y="64389"/>
                  </a:moveTo>
                  <a:lnTo>
                    <a:pt x="1577848" y="64389"/>
                  </a:lnTo>
                  <a:lnTo>
                    <a:pt x="1577848" y="77089"/>
                  </a:lnTo>
                  <a:lnTo>
                    <a:pt x="1628648" y="77089"/>
                  </a:lnTo>
                  <a:lnTo>
                    <a:pt x="1628648" y="64389"/>
                  </a:lnTo>
                  <a:close/>
                </a:path>
                <a:path w="1984375" h="480695">
                  <a:moveTo>
                    <a:pt x="1717548" y="64389"/>
                  </a:moveTo>
                  <a:lnTo>
                    <a:pt x="1666748" y="64389"/>
                  </a:lnTo>
                  <a:lnTo>
                    <a:pt x="1666748" y="77089"/>
                  </a:lnTo>
                  <a:lnTo>
                    <a:pt x="1717548" y="77089"/>
                  </a:lnTo>
                  <a:lnTo>
                    <a:pt x="1717548" y="64389"/>
                  </a:lnTo>
                  <a:close/>
                </a:path>
                <a:path w="1984375" h="480695">
                  <a:moveTo>
                    <a:pt x="1806448" y="64389"/>
                  </a:moveTo>
                  <a:lnTo>
                    <a:pt x="1755648" y="64389"/>
                  </a:lnTo>
                  <a:lnTo>
                    <a:pt x="1755648" y="77089"/>
                  </a:lnTo>
                  <a:lnTo>
                    <a:pt x="1806448" y="77089"/>
                  </a:lnTo>
                  <a:lnTo>
                    <a:pt x="1806448" y="64389"/>
                  </a:lnTo>
                  <a:close/>
                </a:path>
                <a:path w="1984375" h="480695">
                  <a:moveTo>
                    <a:pt x="1895348" y="64389"/>
                  </a:moveTo>
                  <a:lnTo>
                    <a:pt x="1844548" y="64389"/>
                  </a:lnTo>
                  <a:lnTo>
                    <a:pt x="1844548" y="77089"/>
                  </a:lnTo>
                  <a:lnTo>
                    <a:pt x="1895348" y="77089"/>
                  </a:lnTo>
                  <a:lnTo>
                    <a:pt x="1895348" y="64389"/>
                  </a:lnTo>
                  <a:close/>
                </a:path>
                <a:path w="1984375" h="480695">
                  <a:moveTo>
                    <a:pt x="1984248" y="64389"/>
                  </a:moveTo>
                  <a:lnTo>
                    <a:pt x="1933448" y="64389"/>
                  </a:lnTo>
                  <a:lnTo>
                    <a:pt x="1933448" y="77089"/>
                  </a:lnTo>
                  <a:lnTo>
                    <a:pt x="1984248" y="77089"/>
                  </a:lnTo>
                  <a:lnTo>
                    <a:pt x="1984248" y="6438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7887461" y="4780863"/>
            <a:ext cx="26289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latin typeface="Arial"/>
                <a:cs typeface="Arial"/>
              </a:rPr>
              <a:t>X</a:t>
            </a:r>
            <a:endParaRPr sz="28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471409" y="5282946"/>
            <a:ext cx="90106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Times New Roman"/>
                <a:cs typeface="Times New Roman"/>
              </a:rPr>
              <a:t>Dele</a:t>
            </a:r>
            <a:r>
              <a:rPr sz="2000" spc="-10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ion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236334" y="5068570"/>
            <a:ext cx="71755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turn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092953" y="5805017"/>
            <a:ext cx="66865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Times New Roman"/>
                <a:cs typeface="Times New Roman"/>
              </a:rPr>
              <a:t>Lifeline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5328284" y="4267200"/>
            <a:ext cx="386715" cy="765175"/>
          </a:xfrm>
          <a:custGeom>
            <a:avLst/>
            <a:gdLst/>
            <a:ahLst/>
            <a:cxnLst/>
            <a:rect l="l" t="t" r="r" b="b"/>
            <a:pathLst>
              <a:path w="386714" h="765175">
                <a:moveTo>
                  <a:pt x="347003" y="65324"/>
                </a:moveTo>
                <a:lnTo>
                  <a:pt x="0" y="759206"/>
                </a:lnTo>
                <a:lnTo>
                  <a:pt x="11429" y="764794"/>
                </a:lnTo>
                <a:lnTo>
                  <a:pt x="358328" y="70997"/>
                </a:lnTo>
                <a:lnTo>
                  <a:pt x="347003" y="65324"/>
                </a:lnTo>
                <a:close/>
              </a:path>
              <a:path w="386714" h="765175">
                <a:moveTo>
                  <a:pt x="386714" y="53975"/>
                </a:moveTo>
                <a:lnTo>
                  <a:pt x="352678" y="53975"/>
                </a:lnTo>
                <a:lnTo>
                  <a:pt x="363981" y="59689"/>
                </a:lnTo>
                <a:lnTo>
                  <a:pt x="358328" y="70997"/>
                </a:lnTo>
                <a:lnTo>
                  <a:pt x="386714" y="85217"/>
                </a:lnTo>
                <a:lnTo>
                  <a:pt x="386714" y="53975"/>
                </a:lnTo>
                <a:close/>
              </a:path>
              <a:path w="386714" h="765175">
                <a:moveTo>
                  <a:pt x="352678" y="53975"/>
                </a:moveTo>
                <a:lnTo>
                  <a:pt x="347003" y="65324"/>
                </a:lnTo>
                <a:lnTo>
                  <a:pt x="358328" y="70997"/>
                </a:lnTo>
                <a:lnTo>
                  <a:pt x="363981" y="59689"/>
                </a:lnTo>
                <a:lnTo>
                  <a:pt x="352678" y="53975"/>
                </a:lnTo>
                <a:close/>
              </a:path>
              <a:path w="386714" h="765175">
                <a:moveTo>
                  <a:pt x="386714" y="0"/>
                </a:moveTo>
                <a:lnTo>
                  <a:pt x="318515" y="51054"/>
                </a:lnTo>
                <a:lnTo>
                  <a:pt x="347003" y="65324"/>
                </a:lnTo>
                <a:lnTo>
                  <a:pt x="352678" y="53975"/>
                </a:lnTo>
                <a:lnTo>
                  <a:pt x="386714" y="53975"/>
                </a:lnTo>
                <a:lnTo>
                  <a:pt x="38671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17826" y="577341"/>
            <a:ext cx="43249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95" dirty="0"/>
              <a:t>Collaboration</a:t>
            </a:r>
            <a:r>
              <a:rPr sz="3600" spc="-254" dirty="0"/>
              <a:t> </a:t>
            </a:r>
            <a:r>
              <a:rPr sz="3600" spc="-85" dirty="0"/>
              <a:t>Diagram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459740" y="1321053"/>
            <a:ext cx="8079105" cy="42697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4945" marR="478790" indent="-182880">
              <a:lnSpc>
                <a:spcPct val="100000"/>
              </a:lnSpc>
              <a:spcBef>
                <a:spcPts val="100"/>
              </a:spcBef>
              <a:buClr>
                <a:srgbClr val="4F81BC"/>
              </a:buClr>
              <a:buSzPct val="85416"/>
              <a:buChar char="•"/>
              <a:tabLst>
                <a:tab pos="195580" algn="l"/>
              </a:tabLst>
            </a:pPr>
            <a:r>
              <a:rPr sz="2400" dirty="0">
                <a:latin typeface="Arial"/>
                <a:cs typeface="Arial"/>
              </a:rPr>
              <a:t>A </a:t>
            </a:r>
            <a:r>
              <a:rPr sz="2400" i="1" spc="-5" dirty="0">
                <a:latin typeface="Arial"/>
                <a:cs typeface="Arial"/>
              </a:rPr>
              <a:t>collaboration diagram </a:t>
            </a:r>
            <a:r>
              <a:rPr sz="2400" spc="-5" dirty="0">
                <a:latin typeface="Arial"/>
                <a:cs typeface="Arial"/>
              </a:rPr>
              <a:t>also shows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passing </a:t>
            </a:r>
            <a:r>
              <a:rPr sz="2400" dirty="0">
                <a:latin typeface="Arial"/>
                <a:cs typeface="Arial"/>
              </a:rPr>
              <a:t>of  messages between objects, but </a:t>
            </a:r>
            <a:r>
              <a:rPr sz="2400" spc="-5" dirty="0">
                <a:latin typeface="Arial"/>
                <a:cs typeface="Arial"/>
              </a:rPr>
              <a:t>focuses </a:t>
            </a:r>
            <a:r>
              <a:rPr sz="2400" dirty="0">
                <a:latin typeface="Arial"/>
                <a:cs typeface="Arial"/>
              </a:rPr>
              <a:t>on the objects  </a:t>
            </a:r>
            <a:r>
              <a:rPr sz="2400" spc="-5" dirty="0">
                <a:latin typeface="Arial"/>
                <a:cs typeface="Arial"/>
              </a:rPr>
              <a:t>and messages and their 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order</a:t>
            </a:r>
            <a:r>
              <a:rPr sz="2400" spc="-5" dirty="0">
                <a:latin typeface="Arial"/>
                <a:cs typeface="Arial"/>
              </a:rPr>
              <a:t> instead </a:t>
            </a:r>
            <a:r>
              <a:rPr sz="2400" dirty="0">
                <a:latin typeface="Arial"/>
                <a:cs typeface="Arial"/>
              </a:rPr>
              <a:t>of the time  </a:t>
            </a:r>
            <a:r>
              <a:rPr sz="2400" spc="-5" dirty="0">
                <a:latin typeface="Arial"/>
                <a:cs typeface="Arial"/>
              </a:rPr>
              <a:t>sequence.</a:t>
            </a:r>
            <a:endParaRPr sz="2400" dirty="0">
              <a:latin typeface="Arial"/>
              <a:cs typeface="Arial"/>
            </a:endParaRPr>
          </a:p>
          <a:p>
            <a:pPr marL="194945" marR="231775" indent="-182880">
              <a:lnSpc>
                <a:spcPct val="100000"/>
              </a:lnSpc>
              <a:spcBef>
                <a:spcPts val="580"/>
              </a:spcBef>
              <a:buClr>
                <a:srgbClr val="4F81BC"/>
              </a:buClr>
              <a:buSzPct val="85416"/>
              <a:buChar char="•"/>
              <a:tabLst>
                <a:tab pos="195580" algn="l"/>
              </a:tabLst>
            </a:pP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sequence </a:t>
            </a:r>
            <a:r>
              <a:rPr sz="2400" dirty="0">
                <a:latin typeface="Arial"/>
                <a:cs typeface="Arial"/>
              </a:rPr>
              <a:t>of </a:t>
            </a:r>
            <a:r>
              <a:rPr sz="2400" spc="-5" dirty="0">
                <a:latin typeface="Arial"/>
                <a:cs typeface="Arial"/>
              </a:rPr>
              <a:t>interactions and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concurrent </a:t>
            </a:r>
            <a:r>
              <a:rPr sz="2400" dirty="0">
                <a:latin typeface="Arial"/>
                <a:cs typeface="Arial"/>
              </a:rPr>
              <a:t>threads  are </a:t>
            </a:r>
            <a:r>
              <a:rPr sz="2400" spc="-5" dirty="0">
                <a:latin typeface="Arial"/>
                <a:cs typeface="Arial"/>
              </a:rPr>
              <a:t>identified using 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sequence</a:t>
            </a:r>
            <a:r>
              <a:rPr sz="2400" b="1" spc="7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numbers</a:t>
            </a:r>
            <a:r>
              <a:rPr sz="2400" dirty="0">
                <a:latin typeface="Arial"/>
                <a:cs typeface="Arial"/>
              </a:rPr>
              <a:t>.</a:t>
            </a:r>
          </a:p>
          <a:p>
            <a:pPr marL="194945" marR="5080" indent="-182880">
              <a:lnSpc>
                <a:spcPct val="100000"/>
              </a:lnSpc>
              <a:spcBef>
                <a:spcPts val="575"/>
              </a:spcBef>
              <a:buClr>
                <a:srgbClr val="4F81BC"/>
              </a:buClr>
              <a:buSzPct val="85416"/>
              <a:buChar char="•"/>
              <a:tabLst>
                <a:tab pos="195580" algn="l"/>
              </a:tabLst>
            </a:pPr>
            <a:r>
              <a:rPr sz="2400" dirty="0">
                <a:latin typeface="Arial"/>
                <a:cs typeface="Arial"/>
              </a:rPr>
              <a:t>A </a:t>
            </a:r>
            <a:r>
              <a:rPr sz="2400" spc="-5" dirty="0">
                <a:latin typeface="Arial"/>
                <a:cs typeface="Arial"/>
              </a:rPr>
              <a:t>collaboration diagram shows an interaction </a:t>
            </a:r>
            <a:r>
              <a:rPr sz="2400" dirty="0">
                <a:latin typeface="Arial"/>
                <a:cs typeface="Arial"/>
              </a:rPr>
              <a:t>the  </a:t>
            </a:r>
            <a:r>
              <a:rPr sz="2400" spc="-5" dirty="0">
                <a:latin typeface="Arial"/>
                <a:cs typeface="Arial"/>
              </a:rPr>
              <a:t>relationships among the objects playing the </a:t>
            </a:r>
            <a:r>
              <a:rPr sz="2400" spc="-10" dirty="0">
                <a:latin typeface="Arial"/>
                <a:cs typeface="Arial"/>
              </a:rPr>
              <a:t>different</a:t>
            </a:r>
            <a:r>
              <a:rPr sz="2400" spc="2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roles.</a:t>
            </a:r>
          </a:p>
          <a:p>
            <a:pPr marL="194945" marR="569595" indent="-182880">
              <a:lnSpc>
                <a:spcPct val="100000"/>
              </a:lnSpc>
              <a:spcBef>
                <a:spcPts val="575"/>
              </a:spcBef>
              <a:buClr>
                <a:srgbClr val="4F81BC"/>
              </a:buClr>
              <a:buSzPct val="85416"/>
              <a:buChar char="•"/>
              <a:tabLst>
                <a:tab pos="195580" algn="l"/>
              </a:tabLst>
            </a:pPr>
            <a:r>
              <a:rPr sz="2400" spc="-5" dirty="0">
                <a:latin typeface="Arial"/>
                <a:cs typeface="Arial"/>
              </a:rPr>
              <a:t>The </a:t>
            </a:r>
            <a:r>
              <a:rPr sz="2400" i="1" dirty="0">
                <a:latin typeface="Arial"/>
                <a:cs typeface="Arial"/>
              </a:rPr>
              <a:t>UML </a:t>
            </a:r>
            <a:r>
              <a:rPr sz="2400" i="1" spc="-5" dirty="0">
                <a:latin typeface="Arial"/>
                <a:cs typeface="Arial"/>
              </a:rPr>
              <a:t>Specification </a:t>
            </a:r>
            <a:r>
              <a:rPr sz="2400" spc="-5" dirty="0">
                <a:latin typeface="Arial"/>
                <a:cs typeface="Arial"/>
              </a:rPr>
              <a:t>suggests that collaboration  diagrams are </a:t>
            </a:r>
            <a:r>
              <a:rPr sz="2400" dirty="0">
                <a:latin typeface="Arial"/>
                <a:cs typeface="Arial"/>
              </a:rPr>
              <a:t>better for 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real-time specifications</a:t>
            </a:r>
            <a:r>
              <a:rPr sz="2400" spc="-5" dirty="0">
                <a:latin typeface="Arial"/>
                <a:cs typeface="Arial"/>
              </a:rPr>
              <a:t> and </a:t>
            </a:r>
            <a:r>
              <a:rPr sz="2400" dirty="0">
                <a:latin typeface="Arial"/>
                <a:cs typeface="Arial"/>
              </a:rPr>
              <a:t>for  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complex scenarios </a:t>
            </a:r>
            <a:r>
              <a:rPr sz="2400" spc="-5" dirty="0">
                <a:latin typeface="Arial"/>
                <a:cs typeface="Arial"/>
              </a:rPr>
              <a:t>than sequence</a:t>
            </a:r>
            <a:r>
              <a:rPr sz="2400" spc="8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diagrams.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729741"/>
            <a:ext cx="73469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95" dirty="0"/>
              <a:t>Collaboration </a:t>
            </a:r>
            <a:r>
              <a:rPr sz="3600" spc="-120" dirty="0"/>
              <a:t>Diagram(Telephone</a:t>
            </a:r>
            <a:r>
              <a:rPr sz="3600" spc="-360" dirty="0"/>
              <a:t> </a:t>
            </a:r>
            <a:r>
              <a:rPr sz="3600" spc="-80" dirty="0"/>
              <a:t>call)</a:t>
            </a:r>
            <a:endParaRPr sz="3600"/>
          </a:p>
        </p:txBody>
      </p:sp>
      <p:sp>
        <p:nvSpPr>
          <p:cNvPr id="3" name="object 3"/>
          <p:cNvSpPr/>
          <p:nvPr/>
        </p:nvSpPr>
        <p:spPr>
          <a:xfrm>
            <a:off x="2057400" y="1810499"/>
            <a:ext cx="5442508" cy="43426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6018" y="697737"/>
            <a:ext cx="774509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70" dirty="0"/>
              <a:t>Use </a:t>
            </a:r>
            <a:r>
              <a:rPr spc="-80" dirty="0"/>
              <a:t>Case </a:t>
            </a:r>
            <a:r>
              <a:rPr spc="-90" dirty="0"/>
              <a:t>diagram </a:t>
            </a:r>
            <a:r>
              <a:rPr spc="-5" dirty="0"/>
              <a:t>–</a:t>
            </a:r>
            <a:r>
              <a:rPr spc="-715" dirty="0"/>
              <a:t> </a:t>
            </a:r>
            <a:r>
              <a:rPr spc="-145" dirty="0"/>
              <a:t>Telephone </a:t>
            </a:r>
            <a:r>
              <a:rPr spc="-80" dirty="0"/>
              <a:t>Call</a:t>
            </a:r>
          </a:p>
        </p:txBody>
      </p:sp>
      <p:sp>
        <p:nvSpPr>
          <p:cNvPr id="3" name="object 3"/>
          <p:cNvSpPr/>
          <p:nvPr/>
        </p:nvSpPr>
        <p:spPr>
          <a:xfrm>
            <a:off x="2191511" y="2496311"/>
            <a:ext cx="4724399" cy="1828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55570" y="2526614"/>
            <a:ext cx="384492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90" dirty="0">
                <a:solidFill>
                  <a:srgbClr val="375F92"/>
                </a:solidFill>
                <a:latin typeface="Arial"/>
                <a:cs typeface="Arial"/>
              </a:rPr>
              <a:t>Activity</a:t>
            </a:r>
            <a:r>
              <a:rPr b="1" spc="-265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b="1" spc="-90" dirty="0">
                <a:solidFill>
                  <a:srgbClr val="375F92"/>
                </a:solidFill>
                <a:latin typeface="Arial"/>
                <a:cs typeface="Arial"/>
              </a:rPr>
              <a:t>Diagram</a:t>
            </a: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55570" y="697737"/>
            <a:ext cx="3846829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90" dirty="0">
                <a:solidFill>
                  <a:srgbClr val="375F92"/>
                </a:solidFill>
                <a:latin typeface="Arial"/>
                <a:cs typeface="Arial"/>
              </a:rPr>
              <a:t>Activity</a:t>
            </a:r>
            <a:r>
              <a:rPr b="1" spc="-265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b="1" spc="-90" dirty="0">
                <a:solidFill>
                  <a:srgbClr val="375F92"/>
                </a:solidFill>
                <a:latin typeface="Arial"/>
                <a:cs typeface="Arial"/>
              </a:rPr>
              <a:t>Diagram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52397"/>
            <a:ext cx="7981950" cy="39039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5580" indent="-182880">
              <a:lnSpc>
                <a:spcPts val="2595"/>
              </a:lnSpc>
              <a:spcBef>
                <a:spcPts val="100"/>
              </a:spcBef>
              <a:buClr>
                <a:srgbClr val="4F81BC"/>
              </a:buClr>
              <a:buSzPct val="85416"/>
              <a:buFont typeface="Arial"/>
              <a:buChar char="•"/>
              <a:tabLst>
                <a:tab pos="195580" algn="l"/>
              </a:tabLst>
            </a:pPr>
            <a:r>
              <a:rPr sz="2400" i="1" dirty="0">
                <a:solidFill>
                  <a:srgbClr val="0066FF"/>
                </a:solidFill>
                <a:latin typeface="Arial"/>
                <a:cs typeface="Arial"/>
              </a:rPr>
              <a:t>Activity </a:t>
            </a:r>
            <a:r>
              <a:rPr sz="2400" i="1" spc="-5" dirty="0">
                <a:solidFill>
                  <a:srgbClr val="0066FF"/>
                </a:solidFill>
                <a:latin typeface="Arial"/>
                <a:cs typeface="Arial"/>
              </a:rPr>
              <a:t>Diagram </a:t>
            </a:r>
            <a:r>
              <a:rPr sz="2400" dirty="0">
                <a:latin typeface="Arial"/>
                <a:cs typeface="Arial"/>
              </a:rPr>
              <a:t>– a </a:t>
            </a:r>
            <a:r>
              <a:rPr sz="2400" spc="-5" dirty="0">
                <a:latin typeface="Arial"/>
                <a:cs typeface="Arial"/>
              </a:rPr>
              <a:t>special kind </a:t>
            </a:r>
            <a:r>
              <a:rPr sz="2400" dirty="0">
                <a:latin typeface="Arial"/>
                <a:cs typeface="Arial"/>
              </a:rPr>
              <a:t>of State </a:t>
            </a:r>
            <a:r>
              <a:rPr sz="2400" spc="-5" dirty="0">
                <a:latin typeface="Arial"/>
                <a:cs typeface="Arial"/>
              </a:rPr>
              <a:t>chart</a:t>
            </a:r>
            <a:r>
              <a:rPr sz="2400" spc="3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diagram,</a:t>
            </a:r>
            <a:endParaRPr sz="2400">
              <a:latin typeface="Arial"/>
              <a:cs typeface="Arial"/>
            </a:endParaRPr>
          </a:p>
          <a:p>
            <a:pPr marL="194945">
              <a:lnSpc>
                <a:spcPts val="2595"/>
              </a:lnSpc>
            </a:pPr>
            <a:r>
              <a:rPr sz="2400" spc="-5" dirty="0">
                <a:latin typeface="Arial"/>
                <a:cs typeface="Arial"/>
              </a:rPr>
              <a:t>but shows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flow </a:t>
            </a:r>
            <a:r>
              <a:rPr sz="2400" dirty="0">
                <a:latin typeface="Arial"/>
                <a:cs typeface="Arial"/>
              </a:rPr>
              <a:t>from activity to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activity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950">
              <a:latin typeface="Arial"/>
              <a:cs typeface="Arial"/>
            </a:endParaRPr>
          </a:p>
          <a:p>
            <a:pPr marL="194945" marR="5080" indent="-182880">
              <a:lnSpc>
                <a:spcPts val="2300"/>
              </a:lnSpc>
              <a:buClr>
                <a:srgbClr val="4F81BC"/>
              </a:buClr>
              <a:buSzPct val="85416"/>
              <a:buFont typeface="Arial"/>
              <a:buChar char="•"/>
              <a:tabLst>
                <a:tab pos="195580" algn="l"/>
              </a:tabLst>
            </a:pPr>
            <a:r>
              <a:rPr sz="2400" i="1" spc="-5" dirty="0">
                <a:solidFill>
                  <a:srgbClr val="0066FF"/>
                </a:solidFill>
                <a:latin typeface="Arial"/>
                <a:cs typeface="Arial"/>
              </a:rPr>
              <a:t>Activity </a:t>
            </a:r>
            <a:r>
              <a:rPr sz="2400" i="1" dirty="0">
                <a:solidFill>
                  <a:srgbClr val="0066FF"/>
                </a:solidFill>
                <a:latin typeface="Arial"/>
                <a:cs typeface="Arial"/>
              </a:rPr>
              <a:t>state </a:t>
            </a:r>
            <a:r>
              <a:rPr sz="2400" spc="-5" dirty="0">
                <a:latin typeface="Arial"/>
                <a:cs typeface="Arial"/>
              </a:rPr>
              <a:t>–</a:t>
            </a:r>
            <a:r>
              <a:rPr sz="2400" i="1" spc="-5" dirty="0">
                <a:solidFill>
                  <a:srgbClr val="FF00FF"/>
                </a:solidFill>
                <a:latin typeface="Arial"/>
                <a:cs typeface="Arial"/>
              </a:rPr>
              <a:t>non-atomic </a:t>
            </a:r>
            <a:r>
              <a:rPr sz="2400" spc="-5" dirty="0">
                <a:latin typeface="Arial"/>
                <a:cs typeface="Arial"/>
              </a:rPr>
              <a:t>execution, ultimately result in  </a:t>
            </a:r>
            <a:r>
              <a:rPr sz="2400" dirty="0">
                <a:latin typeface="Arial"/>
                <a:cs typeface="Arial"/>
              </a:rPr>
              <a:t>some action; </a:t>
            </a:r>
            <a:r>
              <a:rPr sz="2400" spc="-5" dirty="0">
                <a:latin typeface="Arial"/>
                <a:cs typeface="Arial"/>
              </a:rPr>
              <a:t>a </a:t>
            </a:r>
            <a:r>
              <a:rPr sz="2400" dirty="0">
                <a:latin typeface="Arial"/>
                <a:cs typeface="Arial"/>
              </a:rPr>
              <a:t>composite </a:t>
            </a:r>
            <a:r>
              <a:rPr sz="2400" spc="-5" dirty="0">
                <a:latin typeface="Arial"/>
                <a:cs typeface="Arial"/>
              </a:rPr>
              <a:t>made up </a:t>
            </a:r>
            <a:r>
              <a:rPr sz="2400" dirty="0">
                <a:latin typeface="Arial"/>
                <a:cs typeface="Arial"/>
              </a:rPr>
              <a:t>of </a:t>
            </a:r>
            <a:r>
              <a:rPr sz="2400" spc="-5" dirty="0">
                <a:latin typeface="Arial"/>
                <a:cs typeface="Arial"/>
              </a:rPr>
              <a:t>other </a:t>
            </a:r>
            <a:r>
              <a:rPr sz="2400" dirty="0">
                <a:latin typeface="Arial"/>
                <a:cs typeface="Arial"/>
              </a:rPr>
              <a:t>activity/action  states; can be represented by other activity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diagrams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4F81BC"/>
              </a:buClr>
              <a:buFont typeface="Arial"/>
              <a:buChar char="•"/>
            </a:pPr>
            <a:endParaRPr sz="3000">
              <a:latin typeface="Arial"/>
              <a:cs typeface="Arial"/>
            </a:endParaRPr>
          </a:p>
          <a:p>
            <a:pPr marL="194945" marR="434975" indent="-182880">
              <a:lnSpc>
                <a:spcPct val="80000"/>
              </a:lnSpc>
              <a:buClr>
                <a:srgbClr val="4F81BC"/>
              </a:buClr>
              <a:buSzPct val="85416"/>
              <a:buFont typeface="Arial"/>
              <a:buChar char="•"/>
              <a:tabLst>
                <a:tab pos="195580" algn="l"/>
              </a:tabLst>
            </a:pPr>
            <a:r>
              <a:rPr sz="2400" i="1" spc="-5" dirty="0">
                <a:solidFill>
                  <a:srgbClr val="0066FF"/>
                </a:solidFill>
                <a:latin typeface="Arial"/>
                <a:cs typeface="Arial"/>
              </a:rPr>
              <a:t>Action </a:t>
            </a:r>
            <a:r>
              <a:rPr sz="2400" i="1" dirty="0">
                <a:solidFill>
                  <a:srgbClr val="0066FF"/>
                </a:solidFill>
                <a:latin typeface="Arial"/>
                <a:cs typeface="Arial"/>
              </a:rPr>
              <a:t>state </a:t>
            </a:r>
            <a:r>
              <a:rPr sz="2400" spc="-5" dirty="0">
                <a:latin typeface="Arial"/>
                <a:cs typeface="Arial"/>
              </a:rPr>
              <a:t>–</a:t>
            </a:r>
            <a:r>
              <a:rPr sz="2400" i="1" spc="-5" dirty="0">
                <a:solidFill>
                  <a:srgbClr val="FF00FF"/>
                </a:solidFill>
                <a:latin typeface="Arial"/>
                <a:cs typeface="Arial"/>
              </a:rPr>
              <a:t>atomic </a:t>
            </a:r>
            <a:r>
              <a:rPr sz="2400" spc="-5" dirty="0">
                <a:latin typeface="Arial"/>
                <a:cs typeface="Arial"/>
              </a:rPr>
              <a:t>execution, results in a change in  </a:t>
            </a:r>
            <a:r>
              <a:rPr sz="2400" dirty="0">
                <a:latin typeface="Arial"/>
                <a:cs typeface="Arial"/>
              </a:rPr>
              <a:t>state of </a:t>
            </a:r>
            <a:r>
              <a:rPr sz="2400" spc="-5" dirty="0">
                <a:latin typeface="Arial"/>
                <a:cs typeface="Arial"/>
              </a:rPr>
              <a:t>the </a:t>
            </a:r>
            <a:r>
              <a:rPr sz="2400" dirty="0">
                <a:latin typeface="Arial"/>
                <a:cs typeface="Arial"/>
              </a:rPr>
              <a:t>system </a:t>
            </a:r>
            <a:r>
              <a:rPr sz="2400" spc="-5" dirty="0">
                <a:latin typeface="Arial"/>
                <a:cs typeface="Arial"/>
              </a:rPr>
              <a:t>or the </a:t>
            </a:r>
            <a:r>
              <a:rPr sz="2400" dirty="0">
                <a:latin typeface="Arial"/>
                <a:cs typeface="Arial"/>
              </a:rPr>
              <a:t>return of </a:t>
            </a:r>
            <a:r>
              <a:rPr sz="2400" spc="-5" dirty="0">
                <a:latin typeface="Arial"/>
                <a:cs typeface="Arial"/>
              </a:rPr>
              <a:t>a value </a:t>
            </a:r>
            <a:r>
              <a:rPr sz="2400" dirty="0">
                <a:latin typeface="Arial"/>
                <a:cs typeface="Arial"/>
              </a:rPr>
              <a:t>(i.e., </a:t>
            </a:r>
            <a:r>
              <a:rPr sz="2400" spc="-5" dirty="0">
                <a:latin typeface="Arial"/>
                <a:cs typeface="Arial"/>
              </a:rPr>
              <a:t>calling  </a:t>
            </a:r>
            <a:r>
              <a:rPr sz="2400" dirty="0">
                <a:latin typeface="Arial"/>
                <a:cs typeface="Arial"/>
              </a:rPr>
              <a:t>another operation, sending a </a:t>
            </a:r>
            <a:r>
              <a:rPr sz="2400" spc="-5" dirty="0">
                <a:latin typeface="Arial"/>
                <a:cs typeface="Arial"/>
              </a:rPr>
              <a:t>signal, </a:t>
            </a:r>
            <a:r>
              <a:rPr sz="2400" dirty="0">
                <a:latin typeface="Arial"/>
                <a:cs typeface="Arial"/>
              </a:rPr>
              <a:t>creating or  destroying </a:t>
            </a:r>
            <a:r>
              <a:rPr sz="2400" spc="-5" dirty="0">
                <a:latin typeface="Arial"/>
                <a:cs typeface="Arial"/>
              </a:rPr>
              <a:t>an </a:t>
            </a:r>
            <a:r>
              <a:rPr sz="2400" dirty="0">
                <a:latin typeface="Arial"/>
                <a:cs typeface="Arial"/>
              </a:rPr>
              <a:t>object, </a:t>
            </a:r>
            <a:r>
              <a:rPr sz="2400" spc="-5" dirty="0">
                <a:latin typeface="Arial"/>
                <a:cs typeface="Arial"/>
              </a:rPr>
              <a:t>or some </a:t>
            </a:r>
            <a:r>
              <a:rPr sz="2400" dirty="0">
                <a:latin typeface="Arial"/>
                <a:cs typeface="Arial"/>
              </a:rPr>
              <a:t>computation); </a:t>
            </a:r>
            <a:r>
              <a:rPr sz="2400" spc="-20" dirty="0">
                <a:latin typeface="Arial"/>
                <a:cs typeface="Arial"/>
              </a:rPr>
              <a:t>non-  </a:t>
            </a:r>
            <a:r>
              <a:rPr sz="2400" dirty="0">
                <a:latin typeface="Arial"/>
                <a:cs typeface="Arial"/>
              </a:rPr>
              <a:t>decomposable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9740" y="638301"/>
            <a:ext cx="8111490" cy="456184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6414135">
              <a:lnSpc>
                <a:spcPct val="100000"/>
              </a:lnSpc>
              <a:spcBef>
                <a:spcPts val="675"/>
              </a:spcBef>
            </a:pPr>
            <a:r>
              <a:rPr sz="2400" spc="-5" dirty="0">
                <a:latin typeface="Arial"/>
                <a:cs typeface="Arial"/>
              </a:rPr>
              <a:t>continued…</a:t>
            </a:r>
            <a:endParaRPr sz="2400">
              <a:latin typeface="Arial"/>
              <a:cs typeface="Arial"/>
            </a:endParaRPr>
          </a:p>
          <a:p>
            <a:pPr marL="194945" marR="333375" indent="-182880">
              <a:lnSpc>
                <a:spcPct val="100000"/>
              </a:lnSpc>
              <a:spcBef>
                <a:spcPts val="575"/>
              </a:spcBef>
              <a:buClr>
                <a:srgbClr val="4F81BC"/>
              </a:buClr>
              <a:buSzPct val="85416"/>
              <a:buChar char="•"/>
              <a:tabLst>
                <a:tab pos="195580" algn="l"/>
              </a:tabLst>
            </a:pPr>
            <a:r>
              <a:rPr sz="2400" spc="-5" dirty="0">
                <a:latin typeface="Arial"/>
                <a:cs typeface="Arial"/>
              </a:rPr>
              <a:t>Activity diagram is basically a flow </a:t>
            </a:r>
            <a:r>
              <a:rPr sz="2400" dirty="0">
                <a:latin typeface="Arial"/>
                <a:cs typeface="Arial"/>
              </a:rPr>
              <a:t>chart to </a:t>
            </a:r>
            <a:r>
              <a:rPr sz="2400" spc="-5" dirty="0">
                <a:latin typeface="Arial"/>
                <a:cs typeface="Arial"/>
              </a:rPr>
              <a:t>represent </a:t>
            </a:r>
            <a:r>
              <a:rPr sz="2400" dirty="0">
                <a:latin typeface="Arial"/>
                <a:cs typeface="Arial"/>
              </a:rPr>
              <a:t>the  </a:t>
            </a:r>
            <a:r>
              <a:rPr sz="2400" spc="-5" dirty="0">
                <a:latin typeface="Arial"/>
                <a:cs typeface="Arial"/>
              </a:rPr>
              <a:t>flow </a:t>
            </a:r>
            <a:r>
              <a:rPr sz="2400" dirty="0">
                <a:latin typeface="Arial"/>
                <a:cs typeface="Arial"/>
              </a:rPr>
              <a:t>form </a:t>
            </a:r>
            <a:r>
              <a:rPr sz="2400" spc="-5" dirty="0">
                <a:latin typeface="Arial"/>
                <a:cs typeface="Arial"/>
              </a:rPr>
              <a:t>one activity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5" dirty="0">
                <a:latin typeface="Arial"/>
                <a:cs typeface="Arial"/>
              </a:rPr>
              <a:t>another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activity.</a:t>
            </a:r>
            <a:endParaRPr sz="2400">
              <a:latin typeface="Arial"/>
              <a:cs typeface="Arial"/>
            </a:endParaRPr>
          </a:p>
          <a:p>
            <a:pPr marL="194945" marR="924560" indent="-182880">
              <a:lnSpc>
                <a:spcPct val="100000"/>
              </a:lnSpc>
              <a:spcBef>
                <a:spcPts val="580"/>
              </a:spcBef>
              <a:buClr>
                <a:srgbClr val="4F81BC"/>
              </a:buClr>
              <a:buSzPct val="85416"/>
              <a:buChar char="•"/>
              <a:tabLst>
                <a:tab pos="195580" algn="l"/>
              </a:tabLst>
            </a:pPr>
            <a:r>
              <a:rPr sz="2400" dirty="0">
                <a:latin typeface="Arial"/>
                <a:cs typeface="Arial"/>
              </a:rPr>
              <a:t>The activity </a:t>
            </a:r>
            <a:r>
              <a:rPr sz="2400" spc="-5" dirty="0">
                <a:latin typeface="Arial"/>
                <a:cs typeface="Arial"/>
              </a:rPr>
              <a:t>can be described as an operation </a:t>
            </a:r>
            <a:r>
              <a:rPr sz="2400" dirty="0">
                <a:latin typeface="Arial"/>
                <a:cs typeface="Arial"/>
              </a:rPr>
              <a:t>of the  system.</a:t>
            </a:r>
            <a:endParaRPr sz="240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575"/>
              </a:spcBef>
              <a:buClr>
                <a:srgbClr val="4F81BC"/>
              </a:buClr>
              <a:buSzPct val="85416"/>
              <a:buChar char="•"/>
              <a:tabLst>
                <a:tab pos="195580" algn="l"/>
              </a:tabLst>
            </a:pPr>
            <a:r>
              <a:rPr sz="2400" spc="-5" dirty="0">
                <a:latin typeface="Arial"/>
                <a:cs typeface="Arial"/>
              </a:rPr>
              <a:t>So </a:t>
            </a:r>
            <a:r>
              <a:rPr sz="2400" dirty="0">
                <a:latin typeface="Arial"/>
                <a:cs typeface="Arial"/>
              </a:rPr>
              <a:t>the control </a:t>
            </a:r>
            <a:r>
              <a:rPr sz="2400" spc="-5" dirty="0">
                <a:latin typeface="Arial"/>
                <a:cs typeface="Arial"/>
              </a:rPr>
              <a:t>flow is drawn </a:t>
            </a:r>
            <a:r>
              <a:rPr sz="2400" dirty="0">
                <a:latin typeface="Arial"/>
                <a:cs typeface="Arial"/>
              </a:rPr>
              <a:t>from </a:t>
            </a:r>
            <a:r>
              <a:rPr sz="2400" spc="-5" dirty="0">
                <a:latin typeface="Arial"/>
                <a:cs typeface="Arial"/>
              </a:rPr>
              <a:t>one </a:t>
            </a:r>
            <a:r>
              <a:rPr sz="2400" dirty="0">
                <a:latin typeface="Arial"/>
                <a:cs typeface="Arial"/>
              </a:rPr>
              <a:t>operation to</a:t>
            </a:r>
            <a:r>
              <a:rPr sz="2400" spc="65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another.</a:t>
            </a:r>
            <a:endParaRPr sz="240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575"/>
              </a:spcBef>
              <a:buClr>
                <a:srgbClr val="4F81BC"/>
              </a:buClr>
              <a:buSzPct val="85416"/>
              <a:buChar char="•"/>
              <a:tabLst>
                <a:tab pos="195580" algn="l"/>
              </a:tabLst>
            </a:pPr>
            <a:r>
              <a:rPr sz="2400" spc="-5" dirty="0">
                <a:latin typeface="Arial"/>
                <a:cs typeface="Arial"/>
              </a:rPr>
              <a:t>This </a:t>
            </a:r>
            <a:r>
              <a:rPr sz="2400" dirty="0">
                <a:latin typeface="Arial"/>
                <a:cs typeface="Arial"/>
              </a:rPr>
              <a:t>flow can be </a:t>
            </a:r>
            <a:r>
              <a:rPr sz="2400" spc="-5" dirty="0">
                <a:latin typeface="Arial"/>
                <a:cs typeface="Arial"/>
              </a:rPr>
              <a:t>sequential, branched </a:t>
            </a:r>
            <a:r>
              <a:rPr sz="2400" dirty="0">
                <a:latin typeface="Arial"/>
                <a:cs typeface="Arial"/>
              </a:rPr>
              <a:t>or</a:t>
            </a:r>
            <a:r>
              <a:rPr sz="2400" spc="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concurrent.</a:t>
            </a:r>
            <a:endParaRPr sz="2400">
              <a:latin typeface="Arial"/>
              <a:cs typeface="Arial"/>
            </a:endParaRPr>
          </a:p>
          <a:p>
            <a:pPr marL="194945" marR="740410" indent="-182880">
              <a:lnSpc>
                <a:spcPct val="100000"/>
              </a:lnSpc>
              <a:spcBef>
                <a:spcPts val="580"/>
              </a:spcBef>
              <a:buClr>
                <a:srgbClr val="4F81BC"/>
              </a:buClr>
              <a:buSzPct val="85416"/>
              <a:buChar char="•"/>
              <a:tabLst>
                <a:tab pos="195580" algn="l"/>
              </a:tabLst>
            </a:pPr>
            <a:r>
              <a:rPr sz="2400" spc="-5" dirty="0">
                <a:latin typeface="Arial"/>
                <a:cs typeface="Arial"/>
              </a:rPr>
              <a:t>Activity diagrams deals with all </a:t>
            </a:r>
            <a:r>
              <a:rPr sz="2400" dirty="0">
                <a:latin typeface="Arial"/>
                <a:cs typeface="Arial"/>
              </a:rPr>
              <a:t>type </a:t>
            </a:r>
            <a:r>
              <a:rPr sz="2400" spc="-5" dirty="0">
                <a:latin typeface="Arial"/>
                <a:cs typeface="Arial"/>
              </a:rPr>
              <a:t>of flow </a:t>
            </a:r>
            <a:r>
              <a:rPr sz="2400" dirty="0">
                <a:latin typeface="Arial"/>
                <a:cs typeface="Arial"/>
              </a:rPr>
              <a:t>control </a:t>
            </a:r>
            <a:r>
              <a:rPr sz="2400" spc="-5" dirty="0">
                <a:latin typeface="Arial"/>
                <a:cs typeface="Arial"/>
              </a:rPr>
              <a:t>by  using </a:t>
            </a:r>
            <a:r>
              <a:rPr sz="2400" spc="-10" dirty="0">
                <a:latin typeface="Arial"/>
                <a:cs typeface="Arial"/>
              </a:rPr>
              <a:t>different </a:t>
            </a:r>
            <a:r>
              <a:rPr sz="2400" spc="-5" dirty="0">
                <a:latin typeface="Arial"/>
                <a:cs typeface="Arial"/>
              </a:rPr>
              <a:t>elements like </a:t>
            </a:r>
            <a:r>
              <a:rPr sz="2400" dirty="0">
                <a:latin typeface="Arial"/>
                <a:cs typeface="Arial"/>
              </a:rPr>
              <a:t>fork, </a:t>
            </a:r>
            <a:r>
              <a:rPr sz="2400" spc="-5" dirty="0">
                <a:latin typeface="Arial"/>
                <a:cs typeface="Arial"/>
              </a:rPr>
              <a:t>join</a:t>
            </a:r>
            <a:r>
              <a:rPr sz="2400" spc="6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etc.</a:t>
            </a:r>
            <a:endParaRPr sz="2400">
              <a:latin typeface="Arial"/>
              <a:cs typeface="Arial"/>
            </a:endParaRPr>
          </a:p>
          <a:p>
            <a:pPr marL="194945" marR="716915" indent="-182880">
              <a:lnSpc>
                <a:spcPct val="100000"/>
              </a:lnSpc>
              <a:spcBef>
                <a:spcPts val="575"/>
              </a:spcBef>
              <a:buClr>
                <a:srgbClr val="4F81BC"/>
              </a:buClr>
              <a:buSzPct val="85416"/>
              <a:buChar char="•"/>
              <a:tabLst>
                <a:tab pos="195580" algn="l"/>
              </a:tabLst>
            </a:pP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basic purposes </a:t>
            </a:r>
            <a:r>
              <a:rPr sz="2400" dirty="0">
                <a:latin typeface="Arial"/>
                <a:cs typeface="Arial"/>
              </a:rPr>
              <a:t>of </a:t>
            </a:r>
            <a:r>
              <a:rPr sz="2400" spc="-5" dirty="0">
                <a:latin typeface="Arial"/>
                <a:cs typeface="Arial"/>
              </a:rPr>
              <a:t>activity diagrams are similar </a:t>
            </a:r>
            <a:r>
              <a:rPr sz="2400" dirty="0">
                <a:latin typeface="Arial"/>
                <a:cs typeface="Arial"/>
              </a:rPr>
              <a:t>to  </a:t>
            </a:r>
            <a:r>
              <a:rPr sz="2400" spc="-5" dirty="0">
                <a:latin typeface="Arial"/>
                <a:cs typeface="Arial"/>
              </a:rPr>
              <a:t>other </a:t>
            </a:r>
            <a:r>
              <a:rPr sz="2400" dirty="0">
                <a:latin typeface="Arial"/>
                <a:cs typeface="Arial"/>
              </a:rPr>
              <a:t>four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diagrams.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3540" y="485901"/>
            <a:ext cx="8088630" cy="441579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R="112395" algn="r">
              <a:lnSpc>
                <a:spcPct val="100000"/>
              </a:lnSpc>
              <a:spcBef>
                <a:spcPts val="675"/>
              </a:spcBef>
            </a:pPr>
            <a:r>
              <a:rPr sz="2400" spc="-5" dirty="0">
                <a:latin typeface="Arial"/>
                <a:cs typeface="Arial"/>
              </a:rPr>
              <a:t>contin</a:t>
            </a:r>
            <a:r>
              <a:rPr sz="2400" spc="-15" dirty="0">
                <a:latin typeface="Arial"/>
                <a:cs typeface="Arial"/>
              </a:rPr>
              <a:t>u</a:t>
            </a:r>
            <a:r>
              <a:rPr sz="2400" spc="-5" dirty="0">
                <a:latin typeface="Arial"/>
                <a:cs typeface="Arial"/>
              </a:rPr>
              <a:t>e</a:t>
            </a:r>
            <a:r>
              <a:rPr sz="2400" spc="-10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…</a:t>
            </a:r>
            <a:endParaRPr sz="2400">
              <a:latin typeface="Arial"/>
              <a:cs typeface="Arial"/>
            </a:endParaRPr>
          </a:p>
          <a:p>
            <a:pPr marL="195580" indent="-182880" algn="just">
              <a:lnSpc>
                <a:spcPct val="100000"/>
              </a:lnSpc>
              <a:spcBef>
                <a:spcPts val="575"/>
              </a:spcBef>
              <a:buClr>
                <a:srgbClr val="4F81BC"/>
              </a:buClr>
              <a:buSzPct val="85416"/>
              <a:buChar char="•"/>
              <a:tabLst>
                <a:tab pos="195580" algn="l"/>
              </a:tabLst>
            </a:pPr>
            <a:r>
              <a:rPr sz="2400" dirty="0">
                <a:latin typeface="Arial"/>
                <a:cs typeface="Arial"/>
              </a:rPr>
              <a:t>It </a:t>
            </a:r>
            <a:r>
              <a:rPr sz="2400" spc="-5" dirty="0">
                <a:latin typeface="Arial"/>
                <a:cs typeface="Arial"/>
              </a:rPr>
              <a:t>captures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dynamic behavior </a:t>
            </a:r>
            <a:r>
              <a:rPr sz="2400" dirty="0">
                <a:latin typeface="Arial"/>
                <a:cs typeface="Arial"/>
              </a:rPr>
              <a:t>of the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system.</a:t>
            </a:r>
            <a:endParaRPr sz="2400">
              <a:latin typeface="Arial"/>
              <a:cs typeface="Arial"/>
            </a:endParaRPr>
          </a:p>
          <a:p>
            <a:pPr marL="195580" marR="226695" indent="-182880" algn="just">
              <a:lnSpc>
                <a:spcPct val="100000"/>
              </a:lnSpc>
              <a:spcBef>
                <a:spcPts val="575"/>
              </a:spcBef>
              <a:buClr>
                <a:srgbClr val="4F81BC"/>
              </a:buClr>
              <a:buSzPct val="85416"/>
              <a:buChar char="•"/>
              <a:tabLst>
                <a:tab pos="195580" algn="l"/>
              </a:tabLst>
            </a:pPr>
            <a:r>
              <a:rPr sz="2400" dirty="0">
                <a:latin typeface="Arial"/>
                <a:cs typeface="Arial"/>
              </a:rPr>
              <a:t>Other four </a:t>
            </a:r>
            <a:r>
              <a:rPr sz="2400" spc="-5" dirty="0">
                <a:latin typeface="Arial"/>
                <a:cs typeface="Arial"/>
              </a:rPr>
              <a:t>diagrams are used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5" dirty="0">
                <a:latin typeface="Arial"/>
                <a:cs typeface="Arial"/>
              </a:rPr>
              <a:t>show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message flow  </a:t>
            </a:r>
            <a:r>
              <a:rPr sz="2400" dirty="0">
                <a:latin typeface="Arial"/>
                <a:cs typeface="Arial"/>
              </a:rPr>
              <a:t>from </a:t>
            </a:r>
            <a:r>
              <a:rPr sz="2400" spc="-5" dirty="0">
                <a:latin typeface="Arial"/>
                <a:cs typeface="Arial"/>
              </a:rPr>
              <a:t>one object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5" dirty="0">
                <a:latin typeface="Arial"/>
                <a:cs typeface="Arial"/>
              </a:rPr>
              <a:t>another but activity diagram </a:t>
            </a:r>
            <a:r>
              <a:rPr sz="2400" dirty="0">
                <a:latin typeface="Arial"/>
                <a:cs typeface="Arial"/>
              </a:rPr>
              <a:t>is </a:t>
            </a:r>
            <a:r>
              <a:rPr sz="2400" spc="-5" dirty="0">
                <a:latin typeface="Arial"/>
                <a:cs typeface="Arial"/>
              </a:rPr>
              <a:t>used </a:t>
            </a:r>
            <a:r>
              <a:rPr sz="2400" dirty="0">
                <a:latin typeface="Arial"/>
                <a:cs typeface="Arial"/>
              </a:rPr>
              <a:t>to  </a:t>
            </a:r>
            <a:r>
              <a:rPr sz="2400" spc="-5" dirty="0">
                <a:latin typeface="Arial"/>
                <a:cs typeface="Arial"/>
              </a:rPr>
              <a:t>show message flow </a:t>
            </a:r>
            <a:r>
              <a:rPr sz="2400" dirty="0">
                <a:latin typeface="Arial"/>
                <a:cs typeface="Arial"/>
              </a:rPr>
              <a:t>from </a:t>
            </a:r>
            <a:r>
              <a:rPr sz="2400" spc="-5" dirty="0">
                <a:latin typeface="Arial"/>
                <a:cs typeface="Arial"/>
              </a:rPr>
              <a:t>one </a:t>
            </a:r>
            <a:r>
              <a:rPr sz="2400" dirty="0">
                <a:latin typeface="Arial"/>
                <a:cs typeface="Arial"/>
              </a:rPr>
              <a:t>activity to </a:t>
            </a:r>
            <a:r>
              <a:rPr sz="2400" spc="-20" dirty="0">
                <a:latin typeface="Arial"/>
                <a:cs typeface="Arial"/>
              </a:rPr>
              <a:t>another.</a:t>
            </a:r>
            <a:endParaRPr sz="2400">
              <a:latin typeface="Arial"/>
              <a:cs typeface="Arial"/>
            </a:endParaRPr>
          </a:p>
          <a:p>
            <a:pPr marL="195580" marR="5080" indent="-182880">
              <a:lnSpc>
                <a:spcPct val="100000"/>
              </a:lnSpc>
              <a:spcBef>
                <a:spcPts val="580"/>
              </a:spcBef>
              <a:buClr>
                <a:srgbClr val="4F81BC"/>
              </a:buClr>
              <a:buSzPct val="85416"/>
              <a:buChar char="•"/>
              <a:tabLst>
                <a:tab pos="195580" algn="l"/>
              </a:tabLst>
            </a:pPr>
            <a:r>
              <a:rPr sz="2400" spc="-5" dirty="0">
                <a:latin typeface="Arial"/>
                <a:cs typeface="Arial"/>
              </a:rPr>
              <a:t>Activity diagrams are </a:t>
            </a:r>
            <a:r>
              <a:rPr sz="2400" dirty="0">
                <a:latin typeface="Arial"/>
                <a:cs typeface="Arial"/>
              </a:rPr>
              <a:t>not </a:t>
            </a:r>
            <a:r>
              <a:rPr sz="2400" spc="-5" dirty="0">
                <a:latin typeface="Arial"/>
                <a:cs typeface="Arial"/>
              </a:rPr>
              <a:t>only used </a:t>
            </a:r>
            <a:r>
              <a:rPr sz="2400" dirty="0">
                <a:latin typeface="Arial"/>
                <a:cs typeface="Arial"/>
              </a:rPr>
              <a:t>for </a:t>
            </a:r>
            <a:r>
              <a:rPr sz="2400" spc="-5" dirty="0">
                <a:latin typeface="Arial"/>
                <a:cs typeface="Arial"/>
              </a:rPr>
              <a:t>visualizing dynamic  nature </a:t>
            </a:r>
            <a:r>
              <a:rPr sz="2400" dirty="0">
                <a:latin typeface="Arial"/>
                <a:cs typeface="Arial"/>
              </a:rPr>
              <a:t>of </a:t>
            </a:r>
            <a:r>
              <a:rPr sz="2400" spc="-5" dirty="0">
                <a:latin typeface="Arial"/>
                <a:cs typeface="Arial"/>
              </a:rPr>
              <a:t>a system but </a:t>
            </a:r>
            <a:r>
              <a:rPr sz="2400" dirty="0">
                <a:latin typeface="Arial"/>
                <a:cs typeface="Arial"/>
              </a:rPr>
              <a:t>they </a:t>
            </a:r>
            <a:r>
              <a:rPr sz="2400" spc="-5" dirty="0">
                <a:latin typeface="Arial"/>
                <a:cs typeface="Arial"/>
              </a:rPr>
              <a:t>are also used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5" dirty="0">
                <a:latin typeface="Arial"/>
                <a:cs typeface="Arial"/>
              </a:rPr>
              <a:t>construct </a:t>
            </a:r>
            <a:r>
              <a:rPr sz="2400" dirty="0">
                <a:latin typeface="Arial"/>
                <a:cs typeface="Arial"/>
              </a:rPr>
              <a:t>the  </a:t>
            </a:r>
            <a:r>
              <a:rPr sz="2400" spc="-5" dirty="0">
                <a:latin typeface="Arial"/>
                <a:cs typeface="Arial"/>
              </a:rPr>
              <a:t>executable </a:t>
            </a:r>
            <a:r>
              <a:rPr sz="2400" dirty="0">
                <a:latin typeface="Arial"/>
                <a:cs typeface="Arial"/>
              </a:rPr>
              <a:t>system </a:t>
            </a:r>
            <a:r>
              <a:rPr sz="2400" spc="-10" dirty="0">
                <a:latin typeface="Arial"/>
                <a:cs typeface="Arial"/>
              </a:rPr>
              <a:t>by </a:t>
            </a:r>
            <a:r>
              <a:rPr sz="2400" spc="-5" dirty="0">
                <a:latin typeface="Arial"/>
                <a:cs typeface="Arial"/>
              </a:rPr>
              <a:t>using forward and reverse  engineering</a:t>
            </a:r>
            <a:r>
              <a:rPr sz="2400" spc="4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techniques.</a:t>
            </a:r>
            <a:endParaRPr sz="2400">
              <a:latin typeface="Arial"/>
              <a:cs typeface="Arial"/>
            </a:endParaRPr>
          </a:p>
          <a:p>
            <a:pPr marL="195580" marR="191135" indent="-182880">
              <a:lnSpc>
                <a:spcPct val="100000"/>
              </a:lnSpc>
              <a:spcBef>
                <a:spcPts val="580"/>
              </a:spcBef>
              <a:buClr>
                <a:srgbClr val="4F81BC"/>
              </a:buClr>
              <a:buSzPct val="85416"/>
              <a:buChar char="•"/>
              <a:tabLst>
                <a:tab pos="195580" algn="l"/>
              </a:tabLst>
            </a:pPr>
            <a:r>
              <a:rPr sz="2400" spc="-5" dirty="0">
                <a:latin typeface="Arial"/>
                <a:cs typeface="Arial"/>
              </a:rPr>
              <a:t>The only missing thing in activity diagram is </a:t>
            </a:r>
            <a:r>
              <a:rPr sz="2400" dirty="0">
                <a:latin typeface="Arial"/>
                <a:cs typeface="Arial"/>
              </a:rPr>
              <a:t>the message  </a:t>
            </a:r>
            <a:r>
              <a:rPr sz="2400" spc="-5" dirty="0">
                <a:latin typeface="Arial"/>
                <a:cs typeface="Arial"/>
              </a:rPr>
              <a:t>part.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455421"/>
            <a:ext cx="63900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70" dirty="0">
                <a:latin typeface="Arial"/>
                <a:cs typeface="Arial"/>
              </a:rPr>
              <a:t>How</a:t>
            </a:r>
            <a:r>
              <a:rPr sz="3600" b="1" spc="-220" dirty="0">
                <a:latin typeface="Arial"/>
                <a:cs typeface="Arial"/>
              </a:rPr>
              <a:t> </a:t>
            </a:r>
            <a:r>
              <a:rPr sz="3600" b="1" spc="-50" dirty="0">
                <a:latin typeface="Arial"/>
                <a:cs typeface="Arial"/>
              </a:rPr>
              <a:t>to</a:t>
            </a:r>
            <a:r>
              <a:rPr sz="3600" b="1" spc="-215" dirty="0">
                <a:latin typeface="Arial"/>
                <a:cs typeface="Arial"/>
              </a:rPr>
              <a:t> </a:t>
            </a:r>
            <a:r>
              <a:rPr sz="3600" b="1" spc="-75" dirty="0">
                <a:latin typeface="Arial"/>
                <a:cs typeface="Arial"/>
              </a:rPr>
              <a:t>draw</a:t>
            </a:r>
            <a:r>
              <a:rPr sz="3600" b="1" spc="-355" dirty="0">
                <a:latin typeface="Arial"/>
                <a:cs typeface="Arial"/>
              </a:rPr>
              <a:t> </a:t>
            </a:r>
            <a:r>
              <a:rPr sz="3600" b="1" spc="-90" dirty="0">
                <a:latin typeface="Arial"/>
                <a:cs typeface="Arial"/>
              </a:rPr>
              <a:t>Activity</a:t>
            </a:r>
            <a:r>
              <a:rPr sz="3600" b="1" spc="-254" dirty="0">
                <a:latin typeface="Arial"/>
                <a:cs typeface="Arial"/>
              </a:rPr>
              <a:t> </a:t>
            </a:r>
            <a:r>
              <a:rPr sz="3600" b="1" spc="-85" dirty="0">
                <a:latin typeface="Arial"/>
                <a:cs typeface="Arial"/>
              </a:rPr>
              <a:t>Diagram?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25549"/>
            <a:ext cx="8000365" cy="3318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5580" indent="-182880">
              <a:lnSpc>
                <a:spcPct val="100000"/>
              </a:lnSpc>
              <a:spcBef>
                <a:spcPts val="100"/>
              </a:spcBef>
              <a:buClr>
                <a:srgbClr val="4F81BC"/>
              </a:buClr>
              <a:buSzPct val="85416"/>
              <a:buChar char="•"/>
              <a:tabLst>
                <a:tab pos="195580" algn="l"/>
              </a:tabLst>
            </a:pPr>
            <a:r>
              <a:rPr sz="2400" dirty="0">
                <a:latin typeface="Arial"/>
                <a:cs typeface="Arial"/>
              </a:rPr>
              <a:t>Activity diagrams are mainly used as a flow chart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consists</a:t>
            </a:r>
            <a:endParaRPr sz="2400">
              <a:latin typeface="Arial"/>
              <a:cs typeface="Arial"/>
            </a:endParaRPr>
          </a:p>
          <a:p>
            <a:pPr marL="194945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latin typeface="Arial"/>
                <a:cs typeface="Arial"/>
              </a:rPr>
              <a:t>of activities performed </a:t>
            </a:r>
            <a:r>
              <a:rPr sz="2400" spc="-5" dirty="0">
                <a:latin typeface="Arial"/>
                <a:cs typeface="Arial"/>
              </a:rPr>
              <a:t>by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system.</a:t>
            </a:r>
            <a:endParaRPr sz="2400">
              <a:latin typeface="Arial"/>
              <a:cs typeface="Arial"/>
            </a:endParaRPr>
          </a:p>
          <a:p>
            <a:pPr marL="194945" marR="172720" indent="-182880">
              <a:lnSpc>
                <a:spcPct val="100000"/>
              </a:lnSpc>
              <a:spcBef>
                <a:spcPts val="575"/>
              </a:spcBef>
              <a:buClr>
                <a:srgbClr val="4F81BC"/>
              </a:buClr>
              <a:buSzPct val="85416"/>
              <a:buChar char="•"/>
              <a:tabLst>
                <a:tab pos="195580" algn="l"/>
              </a:tabLst>
            </a:pPr>
            <a:r>
              <a:rPr sz="2400" spc="-5" dirty="0">
                <a:latin typeface="Arial"/>
                <a:cs typeface="Arial"/>
              </a:rPr>
              <a:t>So </a:t>
            </a:r>
            <a:r>
              <a:rPr sz="2400" dirty="0">
                <a:latin typeface="Arial"/>
                <a:cs typeface="Arial"/>
              </a:rPr>
              <a:t>before </a:t>
            </a:r>
            <a:r>
              <a:rPr sz="2400" spc="-5" dirty="0">
                <a:latin typeface="Arial"/>
                <a:cs typeface="Arial"/>
              </a:rPr>
              <a:t>drawing an </a:t>
            </a:r>
            <a:r>
              <a:rPr sz="2400" dirty="0">
                <a:latin typeface="Arial"/>
                <a:cs typeface="Arial"/>
              </a:rPr>
              <a:t>activity </a:t>
            </a:r>
            <a:r>
              <a:rPr sz="2400" spc="-5" dirty="0">
                <a:latin typeface="Arial"/>
                <a:cs typeface="Arial"/>
              </a:rPr>
              <a:t>diagram we should </a:t>
            </a:r>
            <a:r>
              <a:rPr sz="2400" dirty="0">
                <a:latin typeface="Arial"/>
                <a:cs typeface="Arial"/>
              </a:rPr>
              <a:t>identify  </a:t>
            </a:r>
            <a:r>
              <a:rPr sz="2400" spc="-5" dirty="0">
                <a:latin typeface="Arial"/>
                <a:cs typeface="Arial"/>
              </a:rPr>
              <a:t>the following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elements:</a:t>
            </a:r>
            <a:endParaRPr sz="240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575"/>
              </a:spcBef>
              <a:buClr>
                <a:srgbClr val="4F81BC"/>
              </a:buClr>
              <a:buSzPct val="85416"/>
              <a:buChar char="•"/>
              <a:tabLst>
                <a:tab pos="195580" algn="l"/>
              </a:tabLst>
            </a:pPr>
            <a:r>
              <a:rPr sz="2400" dirty="0">
                <a:latin typeface="Arial"/>
                <a:cs typeface="Arial"/>
              </a:rPr>
              <a:t>Activities</a:t>
            </a:r>
            <a:endParaRPr sz="240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580"/>
              </a:spcBef>
              <a:buClr>
                <a:srgbClr val="4F81BC"/>
              </a:buClr>
              <a:buSzPct val="85416"/>
              <a:buChar char="•"/>
              <a:tabLst>
                <a:tab pos="195580" algn="l"/>
              </a:tabLst>
            </a:pPr>
            <a:r>
              <a:rPr sz="2400" dirty="0">
                <a:latin typeface="Arial"/>
                <a:cs typeface="Arial"/>
              </a:rPr>
              <a:t>Association</a:t>
            </a:r>
            <a:endParaRPr sz="240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575"/>
              </a:spcBef>
              <a:buClr>
                <a:srgbClr val="4F81BC"/>
              </a:buClr>
              <a:buSzPct val="85416"/>
              <a:buChar char="•"/>
              <a:tabLst>
                <a:tab pos="195580" algn="l"/>
              </a:tabLst>
            </a:pPr>
            <a:r>
              <a:rPr sz="2400" spc="-5" dirty="0">
                <a:latin typeface="Arial"/>
                <a:cs typeface="Arial"/>
              </a:rPr>
              <a:t>Conditions</a:t>
            </a:r>
            <a:endParaRPr sz="240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575"/>
              </a:spcBef>
              <a:buClr>
                <a:srgbClr val="4F81BC"/>
              </a:buClr>
              <a:buSzPct val="85416"/>
              <a:buChar char="•"/>
              <a:tabLst>
                <a:tab pos="195580" algn="l"/>
              </a:tabLst>
            </a:pPr>
            <a:r>
              <a:rPr sz="2400" dirty="0">
                <a:latin typeface="Arial"/>
                <a:cs typeface="Arial"/>
              </a:rPr>
              <a:t>Constraints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813</TotalTime>
  <Words>5063</Words>
  <Application>Microsoft Office PowerPoint</Application>
  <PresentationFormat>On-screen Show (4:3)</PresentationFormat>
  <Paragraphs>754</Paragraphs>
  <Slides>102</Slides>
  <Notes>15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102</vt:i4>
      </vt:variant>
    </vt:vector>
  </HeadingPairs>
  <TitlesOfParts>
    <vt:vector size="104" baseType="lpstr">
      <vt:lpstr>Office Theme</vt:lpstr>
      <vt:lpstr>Document</vt:lpstr>
      <vt:lpstr>CHAPTER ONE: INTRODUCTION</vt:lpstr>
      <vt:lpstr>Session - 1</vt:lpstr>
      <vt:lpstr>Requirements for this Course</vt:lpstr>
      <vt:lpstr>OUTLINE</vt:lpstr>
      <vt:lpstr>1.1. The Nature of Software</vt:lpstr>
      <vt:lpstr>The Nature of Software ...</vt:lpstr>
      <vt:lpstr>Types of Software</vt:lpstr>
      <vt:lpstr>Types of Software</vt:lpstr>
      <vt:lpstr>Types of Software</vt:lpstr>
      <vt:lpstr>1.2 What is Software Engineering?</vt:lpstr>
      <vt:lpstr>What is Software Engineering?…</vt:lpstr>
      <vt:lpstr>What is Software Engineering?…</vt:lpstr>
      <vt:lpstr>1.3 Software Engineering and the Engineering Profession</vt:lpstr>
      <vt:lpstr>Software Engineering and the Engineering Profession</vt:lpstr>
      <vt:lpstr>1.4 Stakeholders in Software Engineering</vt:lpstr>
      <vt:lpstr>1.5 Software Quality...</vt:lpstr>
      <vt:lpstr>1.6 Activities Common to Software Projects...</vt:lpstr>
      <vt:lpstr>Activities Common to Software Projects...</vt:lpstr>
      <vt:lpstr>Activities Common to Software Projects…</vt:lpstr>
      <vt:lpstr>1.7 Difficulties and Risks in Software Engineering</vt:lpstr>
      <vt:lpstr>Object-oriented analysis and design</vt:lpstr>
      <vt:lpstr>Slide 22</vt:lpstr>
      <vt:lpstr>Slide 23</vt:lpstr>
      <vt:lpstr>ORTHOGONAL VIEWS OF THE SOFTWARE</vt:lpstr>
      <vt:lpstr>ORTHOGONAL VIEWS OF THE SOFTWARE</vt:lpstr>
      <vt:lpstr>Difference between Traditional and Object Oriented  Approach</vt:lpstr>
      <vt:lpstr>Object-oriented Approach  </vt:lpstr>
      <vt:lpstr>OBJECT-ORIENTED APPROACH …</vt:lpstr>
      <vt:lpstr>Slide 29</vt:lpstr>
      <vt:lpstr>EXAMPLES OF OBJECT ORIENTED SYSTEMS</vt:lpstr>
      <vt:lpstr>BENEFITS OF OBJECT ORIENTATION</vt:lpstr>
      <vt:lpstr>WHY OBJECT ORIENTATION</vt:lpstr>
      <vt:lpstr>Slide 33</vt:lpstr>
      <vt:lpstr>TRADITIONAL APPROACH</vt:lpstr>
      <vt:lpstr>TRADITIONAL APPROACH</vt:lpstr>
      <vt:lpstr>TRADITIONAL APPROACH….. </vt:lpstr>
      <vt:lpstr>TRADITIONAL APPROACH</vt:lpstr>
      <vt:lpstr>Slide 38</vt:lpstr>
      <vt:lpstr>Objects</vt:lpstr>
      <vt:lpstr>Class</vt:lpstr>
      <vt:lpstr>Object oriented Methodologies</vt:lpstr>
      <vt:lpstr>Slide 42</vt:lpstr>
      <vt:lpstr>OVERVIEW OF UNIFIED APPROACH(UA)</vt:lpstr>
      <vt:lpstr>Slide 44</vt:lpstr>
      <vt:lpstr>UML – Unified modeling language: Introduction</vt:lpstr>
      <vt:lpstr>UML – Unified modeling language: Introduction</vt:lpstr>
      <vt:lpstr>UML – Unified modeling language: Introduction</vt:lpstr>
      <vt:lpstr>UML Diagrams</vt:lpstr>
      <vt:lpstr>USE CASE DIAGRAMS</vt:lpstr>
      <vt:lpstr>Introduction</vt:lpstr>
      <vt:lpstr>Use Case Diagrams</vt:lpstr>
      <vt:lpstr>Components of use case diagram</vt:lpstr>
      <vt:lpstr>Actor</vt:lpstr>
      <vt:lpstr>How to Find Actors</vt:lpstr>
      <vt:lpstr>Documenting Actor Characteristics</vt:lpstr>
      <vt:lpstr>Use case</vt:lpstr>
      <vt:lpstr>How to Find Use Cases</vt:lpstr>
      <vt:lpstr>Use cases types:</vt:lpstr>
      <vt:lpstr>System Boundary</vt:lpstr>
      <vt:lpstr>Relationship</vt:lpstr>
      <vt:lpstr>Relationship                ……  Continue   </vt:lpstr>
      <vt:lpstr>Include Relationship</vt:lpstr>
      <vt:lpstr>Extend Relationship</vt:lpstr>
      <vt:lpstr>Slide 64</vt:lpstr>
      <vt:lpstr>Example: Library management System</vt:lpstr>
      <vt:lpstr>Use Case Diagrams(cont.)</vt:lpstr>
      <vt:lpstr>Slide 67</vt:lpstr>
      <vt:lpstr> Use case Description </vt:lpstr>
      <vt:lpstr>Example- Money Withdraw</vt:lpstr>
      <vt:lpstr>Example- Money Withdraw    ---continue </vt:lpstr>
      <vt:lpstr>Typical course of events</vt:lpstr>
      <vt:lpstr>Slide 72</vt:lpstr>
      <vt:lpstr>Slide 73</vt:lpstr>
      <vt:lpstr>Class diagram</vt:lpstr>
      <vt:lpstr>Class representation</vt:lpstr>
      <vt:lpstr>An example of Class</vt:lpstr>
      <vt:lpstr>OO Relationships</vt:lpstr>
      <vt:lpstr>OO Relationships: Generalization</vt:lpstr>
      <vt:lpstr>OO Relationships: Association</vt:lpstr>
      <vt:lpstr>Association: Multiplicity and Roles</vt:lpstr>
      <vt:lpstr>Association: Model to Implementation</vt:lpstr>
      <vt:lpstr>OO Relationships: Composition</vt:lpstr>
      <vt:lpstr>OO Relationships: Aggregation</vt:lpstr>
      <vt:lpstr>Aggregation vs. Composition</vt:lpstr>
      <vt:lpstr>Session 3</vt:lpstr>
      <vt:lpstr>Interaction Diagram - Sequence diagram  Collaboration Diagram</vt:lpstr>
      <vt:lpstr>Interaction Diagram</vt:lpstr>
      <vt:lpstr>Slide 88</vt:lpstr>
      <vt:lpstr>Slide 89</vt:lpstr>
      <vt:lpstr>Sequence Diagram(Telephone call)</vt:lpstr>
      <vt:lpstr>Sequence Diagrams – Object Life Spans</vt:lpstr>
      <vt:lpstr>Collaboration Diagram</vt:lpstr>
      <vt:lpstr>Collaboration Diagram(Telephone call)</vt:lpstr>
      <vt:lpstr>Use Case diagram – Telephone Call</vt:lpstr>
      <vt:lpstr>Activity Diagram</vt:lpstr>
      <vt:lpstr>Activity Diagram</vt:lpstr>
      <vt:lpstr>Slide 97</vt:lpstr>
      <vt:lpstr>Slide 98</vt:lpstr>
      <vt:lpstr>How to draw Activity Diagram?</vt:lpstr>
      <vt:lpstr>Example : order management system</vt:lpstr>
      <vt:lpstr>Uses of Activity Diagrams</vt:lpstr>
      <vt:lpstr>Example : ATM System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OBJECT ORIENTED  ANALYSIS AND DESIGN</dc:title>
  <cp:lastModifiedBy>INSY</cp:lastModifiedBy>
  <cp:revision>103</cp:revision>
  <dcterms:created xsi:type="dcterms:W3CDTF">2020-03-09T12:55:11Z</dcterms:created>
  <dcterms:modified xsi:type="dcterms:W3CDTF">2020-04-24T13:38:25Z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2015-07-30T00:00:00Z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2020-03-09T00:00:00Z</vt:filetime>
  </property>
</Properties>
</file>