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7" r:id="rId2"/>
    <p:sldId id="258" r:id="rId3"/>
    <p:sldId id="259" r:id="rId4"/>
    <p:sldId id="318" r:id="rId5"/>
    <p:sldId id="319" r:id="rId6"/>
    <p:sldId id="261" r:id="rId7"/>
    <p:sldId id="262" r:id="rId8"/>
    <p:sldId id="263" r:id="rId9"/>
    <p:sldId id="264" r:id="rId10"/>
    <p:sldId id="310" r:id="rId11"/>
    <p:sldId id="265" r:id="rId12"/>
    <p:sldId id="311" r:id="rId13"/>
    <p:sldId id="272" r:id="rId14"/>
    <p:sldId id="273" r:id="rId15"/>
    <p:sldId id="276" r:id="rId16"/>
    <p:sldId id="275" r:id="rId17"/>
    <p:sldId id="278" r:id="rId18"/>
    <p:sldId id="312" r:id="rId19"/>
    <p:sldId id="313" r:id="rId20"/>
    <p:sldId id="314" r:id="rId21"/>
    <p:sldId id="315" r:id="rId22"/>
    <p:sldId id="316" r:id="rId23"/>
    <p:sldId id="283" r:id="rId24"/>
    <p:sldId id="317" r:id="rId25"/>
    <p:sldId id="284" r:id="rId26"/>
    <p:sldId id="285" r:id="rId27"/>
    <p:sldId id="286" r:id="rId28"/>
    <p:sldId id="287" r:id="rId29"/>
    <p:sldId id="288" r:id="rId30"/>
    <p:sldId id="289" r:id="rId31"/>
    <p:sldId id="291" r:id="rId32"/>
    <p:sldId id="292" r:id="rId33"/>
    <p:sldId id="293" r:id="rId34"/>
    <p:sldId id="294" r:id="rId35"/>
    <p:sldId id="302" r:id="rId36"/>
    <p:sldId id="304" r:id="rId37"/>
    <p:sldId id="30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393A06-BE82-44E5-BDEE-959BFD0A6EE6}" type="datetimeFigureOut">
              <a:rPr lang="en-US" smtClean="0"/>
              <a:pPr/>
              <a:t>5/31/2020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CA383C-A3AA-49BF-98EE-A39AC43F1C9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pPr defTabSz="913674"/>
            <a:fld id="{680B2D2E-ACB2-46B1-8D52-4A3D787EBB36}" type="slidenum">
              <a:rPr lang="en-US" altLang="en-US" sz="1300" smtClean="0">
                <a:latin typeface="Helvetica" pitchFamily="-84" charset="0"/>
              </a:rPr>
              <a:pPr defTabSz="913674"/>
              <a:t>6</a:t>
            </a:fld>
            <a:endParaRPr lang="en-US" altLang="en-US" sz="1300" dirty="0">
              <a:latin typeface="Helvetica" pitchFamily="-84"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pPr defTabSz="913674"/>
            <a:fld id="{F93B140A-8988-4B85-8EF9-7957DC22C458}" type="slidenum">
              <a:rPr lang="en-US" altLang="en-US" sz="1300" smtClean="0">
                <a:latin typeface="Helvetica" pitchFamily="-84" charset="0"/>
              </a:rPr>
              <a:pPr defTabSz="913674"/>
              <a:t>25</a:t>
            </a:fld>
            <a:endParaRPr lang="en-US" altLang="en-US" sz="1300" dirty="0">
              <a:latin typeface="Helvetica" pitchFamily="-84"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pPr defTabSz="913674"/>
            <a:fld id="{8D3FDA00-6EB6-4DF8-9B2A-70A42A187CC0}" type="slidenum">
              <a:rPr lang="en-US" altLang="en-US" sz="1300" smtClean="0">
                <a:latin typeface="Helvetica" pitchFamily="-84" charset="0"/>
              </a:rPr>
              <a:pPr defTabSz="913674"/>
              <a:t>26</a:t>
            </a:fld>
            <a:endParaRPr lang="en-US" altLang="en-US" sz="1300" dirty="0">
              <a:latin typeface="Helvetica" pitchFamily="-84"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pPr defTabSz="913674"/>
            <a:fld id="{148604D9-2211-4266-B04A-A54F068C30A6}" type="slidenum">
              <a:rPr lang="en-US" altLang="en-US" sz="1300" smtClean="0">
                <a:latin typeface="Helvetica" pitchFamily="-84" charset="0"/>
              </a:rPr>
              <a:pPr defTabSz="913674"/>
              <a:t>27</a:t>
            </a:fld>
            <a:endParaRPr lang="en-US" altLang="en-US" sz="1300" dirty="0">
              <a:latin typeface="Helvetica" pitchFamily="-84"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pPr defTabSz="913674"/>
            <a:fld id="{1A048163-C05A-4099-8382-06C6530AA0CE}" type="slidenum">
              <a:rPr lang="en-US" altLang="en-US" sz="1300" smtClean="0">
                <a:latin typeface="Helvetica" pitchFamily="-84" charset="0"/>
              </a:rPr>
              <a:pPr defTabSz="913674"/>
              <a:t>28</a:t>
            </a:fld>
            <a:endParaRPr lang="en-US" altLang="en-US" sz="1300" dirty="0">
              <a:latin typeface="Helvetica" pitchFamily="-84"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pPr defTabSz="913674"/>
            <a:fld id="{93EF664D-B465-4663-924E-9A9711B3F437}" type="slidenum">
              <a:rPr lang="en-US" altLang="en-US" sz="1300" smtClean="0">
                <a:latin typeface="Helvetica" pitchFamily="-84" charset="0"/>
              </a:rPr>
              <a:pPr defTabSz="913674"/>
              <a:t>29</a:t>
            </a:fld>
            <a:endParaRPr lang="en-US" altLang="en-US" sz="1300" dirty="0">
              <a:latin typeface="Helvetica" pitchFamily="-84"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pPr defTabSz="913674"/>
            <a:fld id="{A0A88634-DA1D-4957-A18B-280882F79DB3}" type="slidenum">
              <a:rPr lang="en-US" altLang="en-US" sz="1300" smtClean="0">
                <a:latin typeface="Helvetica" pitchFamily="-84" charset="0"/>
              </a:rPr>
              <a:pPr defTabSz="913674"/>
              <a:t>30</a:t>
            </a:fld>
            <a:endParaRPr lang="en-US" altLang="en-US" sz="1300" dirty="0">
              <a:latin typeface="Helvetica" pitchFamily="-84" charset="0"/>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pPr defTabSz="913674"/>
            <a:fld id="{C3A938D9-9355-41C3-906C-3645B886E9D3}" type="slidenum">
              <a:rPr lang="en-US" altLang="en-US" sz="1300" smtClean="0">
                <a:latin typeface="Helvetica" pitchFamily="-84" charset="0"/>
              </a:rPr>
              <a:pPr defTabSz="913674"/>
              <a:t>31</a:t>
            </a:fld>
            <a:endParaRPr lang="en-US" altLang="en-US" sz="1300" dirty="0">
              <a:latin typeface="Helvetica" pitchFamily="-84"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pPr defTabSz="913674"/>
            <a:fld id="{C535FBD6-CC89-4DE7-A206-6CA02C17EF87}" type="slidenum">
              <a:rPr lang="en-US" altLang="en-US" sz="1300" smtClean="0">
                <a:latin typeface="Helvetica" pitchFamily="-84" charset="0"/>
              </a:rPr>
              <a:pPr defTabSz="913674"/>
              <a:t>32</a:t>
            </a:fld>
            <a:endParaRPr lang="en-US" altLang="en-US" sz="1300" dirty="0">
              <a:latin typeface="Helvetica" pitchFamily="-84"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pPr defTabSz="913674"/>
            <a:fld id="{D689B6D9-EDEE-4B15-BD67-FA3FC86FFE54}" type="slidenum">
              <a:rPr lang="en-US" altLang="en-US" sz="1300" smtClean="0">
                <a:latin typeface="Helvetica" pitchFamily="-84" charset="0"/>
              </a:rPr>
              <a:pPr defTabSz="913674"/>
              <a:t>33</a:t>
            </a:fld>
            <a:endParaRPr lang="en-US" altLang="en-US" sz="1300" dirty="0">
              <a:latin typeface="Helvetica" pitchFamily="-84"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pPr defTabSz="913674"/>
            <a:fld id="{F27506DD-862A-4420-BEBD-B09D0CE8F2BE}" type="slidenum">
              <a:rPr lang="en-US" altLang="en-US" sz="1300" smtClean="0">
                <a:latin typeface="Helvetica" pitchFamily="-84" charset="0"/>
              </a:rPr>
              <a:pPr defTabSz="913674"/>
              <a:t>34</a:t>
            </a:fld>
            <a:endParaRPr lang="en-US" altLang="en-US" sz="1300" dirty="0">
              <a:latin typeface="Helvetica" pitchFamily="-84"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pPr defTabSz="913674"/>
            <a:fld id="{A20CBC97-2F08-4BC5-902E-2D7B9FC110A4}" type="slidenum">
              <a:rPr lang="en-US" altLang="en-US" sz="1300" smtClean="0">
                <a:latin typeface="Helvetica" pitchFamily="-84" charset="0"/>
              </a:rPr>
              <a:pPr defTabSz="913674"/>
              <a:t>8</a:t>
            </a:fld>
            <a:endParaRPr lang="en-US" altLang="en-US" sz="1300" dirty="0">
              <a:latin typeface="Helvetica" pitchFamily="-8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p:spPr>
        <p:txBody>
          <a:bodyPr/>
          <a:lstStyle/>
          <a:p>
            <a:endParaRPr lang="en-US" altLang="en-US">
              <a:latin typeface="Times New Roman" pitchFamily="18" charset="0"/>
            </a:endParaRPr>
          </a:p>
        </p:txBody>
      </p:sp>
      <p:sp>
        <p:nvSpPr>
          <p:cNvPr id="99332" name="Slide Number Placeholder 3"/>
          <p:cNvSpPr>
            <a:spLocks noGrp="1"/>
          </p:cNvSpPr>
          <p:nvPr>
            <p:ph type="sldNum" sz="quarter" idx="5"/>
          </p:nvPr>
        </p:nvSpPr>
        <p:spPr>
          <a:noFill/>
        </p:spPr>
        <p:txBody>
          <a:bodyPr/>
          <a:lstStyle/>
          <a:p>
            <a:pPr defTabSz="913674"/>
            <a:fld id="{7255570D-8484-4727-8FC9-C90FF0B8B499}" type="slidenum">
              <a:rPr lang="en-US" altLang="en-US" sz="1300" smtClean="0">
                <a:latin typeface="Helvetica" pitchFamily="-84" charset="0"/>
              </a:rPr>
              <a:pPr defTabSz="913674"/>
              <a:t>35</a:t>
            </a:fld>
            <a:endParaRPr lang="en-US" altLang="en-US" sz="1300" dirty="0">
              <a:latin typeface="Helvetica" pitchFamily="-8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pPr defTabSz="913674"/>
            <a:fld id="{424F67C7-C002-4DFC-B749-84CB924C850A}" type="slidenum">
              <a:rPr lang="en-US" altLang="en-US" sz="1300" smtClean="0">
                <a:latin typeface="Helvetica" pitchFamily="-84" charset="0"/>
              </a:rPr>
              <a:pPr defTabSz="913674"/>
              <a:t>36</a:t>
            </a:fld>
            <a:endParaRPr lang="en-US" altLang="en-US" sz="1300" dirty="0">
              <a:latin typeface="Helvetica" pitchFamily="-84" charset="0"/>
            </a:endParaRP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pPr defTabSz="913674"/>
            <a:fld id="{EADD409F-9A5E-4829-AEFC-670F08E928D2}" type="slidenum">
              <a:rPr lang="en-US" altLang="en-US" sz="1300" smtClean="0">
                <a:latin typeface="Helvetica" pitchFamily="-84" charset="0"/>
              </a:rPr>
              <a:pPr defTabSz="913674"/>
              <a:t>9</a:t>
            </a:fld>
            <a:endParaRPr lang="en-US" altLang="en-US" sz="1300" dirty="0">
              <a:latin typeface="Helvetica" pitchFamily="-84"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pPr defTabSz="913674"/>
            <a:fld id="{DC8C3D49-9978-47CC-B917-413A29F8BCEA}" type="slidenum">
              <a:rPr lang="en-US" altLang="en-US" sz="1300" smtClean="0">
                <a:latin typeface="Helvetica" pitchFamily="-84" charset="0"/>
              </a:rPr>
              <a:pPr defTabSz="913674"/>
              <a:t>11</a:t>
            </a:fld>
            <a:endParaRPr lang="en-US" altLang="en-US" sz="1300" dirty="0">
              <a:latin typeface="Helvetica" pitchFamily="-84"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pPr defTabSz="913674"/>
            <a:fld id="{DC8C3D49-9978-47CC-B917-413A29F8BCEA}" type="slidenum">
              <a:rPr lang="en-US" altLang="en-US" sz="1300" smtClean="0">
                <a:latin typeface="Helvetica" pitchFamily="-84" charset="0"/>
              </a:rPr>
              <a:pPr defTabSz="913674"/>
              <a:t>12</a:t>
            </a:fld>
            <a:endParaRPr lang="en-US" altLang="en-US" sz="1300" dirty="0">
              <a:latin typeface="Helvetica" pitchFamily="-84"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pPr defTabSz="913674"/>
            <a:fld id="{A9F9A481-E5A2-4033-A9D3-19CDC88D9F94}" type="slidenum">
              <a:rPr lang="en-US" altLang="en-US" sz="1300" smtClean="0">
                <a:latin typeface="Helvetica" pitchFamily="-84" charset="0"/>
              </a:rPr>
              <a:pPr defTabSz="913674"/>
              <a:t>13</a:t>
            </a:fld>
            <a:endParaRPr lang="en-US" altLang="en-US" sz="1300" dirty="0">
              <a:latin typeface="Helvetica" pitchFamily="-84"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pPr defTabSz="913674"/>
            <a:fld id="{765CC3C4-864B-4B5D-9990-49CCB95C57B6}" type="slidenum">
              <a:rPr lang="en-US" altLang="en-US" sz="1300" smtClean="0">
                <a:latin typeface="Helvetica" pitchFamily="-84" charset="0"/>
              </a:rPr>
              <a:pPr defTabSz="913674"/>
              <a:t>14</a:t>
            </a:fld>
            <a:endParaRPr lang="en-US" altLang="en-US" sz="1300" dirty="0">
              <a:latin typeface="Helvetica" pitchFamily="-84"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pPr defTabSz="913674"/>
            <a:fld id="{A49D7BF5-2A6D-4E6A-BC64-E4D87734E6D1}" type="slidenum">
              <a:rPr lang="en-US" altLang="en-US" sz="1300" smtClean="0">
                <a:latin typeface="Helvetica" pitchFamily="-84" charset="0"/>
              </a:rPr>
              <a:pPr defTabSz="913674"/>
              <a:t>15</a:t>
            </a:fld>
            <a:endParaRPr lang="en-US" altLang="en-US" sz="1300" dirty="0">
              <a:latin typeface="Helvetica" pitchFamily="-84"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pPr defTabSz="913674"/>
            <a:fld id="{B0504979-68DE-49B3-8B5F-569DFB8DF7B1}" type="slidenum">
              <a:rPr lang="en-US" altLang="en-US" sz="1300" smtClean="0">
                <a:latin typeface="Helvetica" pitchFamily="-84" charset="0"/>
              </a:rPr>
              <a:pPr defTabSz="913674"/>
              <a:t>17</a:t>
            </a:fld>
            <a:endParaRPr lang="en-US" altLang="en-US" sz="1300" dirty="0">
              <a:latin typeface="Helvetica" pitchFamily="-84"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endParaRPr lang="en-US" altLang="en-US">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8E3CFCF-1F49-49AA-AC53-28FEFBFCB21A}"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63FBC72C-C25E-457F-A554-F1CCF5570F9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1F835F-6296-4D88-BB55-0BC131492320}"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63FBC72C-C25E-457F-A554-F1CCF5570F9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F1DF2C-2D01-4A26-BE71-D4B451D5CEAB}"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63FBC72C-C25E-457F-A554-F1CCF5570F9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30683-F7EC-4D9C-8F42-597CC21278B3}"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63FBC72C-C25E-457F-A554-F1CCF5570F9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8D03DF-E1C3-421B-8E75-D290A317C774}"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63FBC72C-C25E-457F-A554-F1CCF5570F9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23A7280-D24D-4384-B7D3-2E4C109879D5}"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lide Number Placeholder 6"/>
          <p:cNvSpPr>
            <a:spLocks noGrp="1"/>
          </p:cNvSpPr>
          <p:nvPr>
            <p:ph type="sldNum" sz="quarter" idx="12"/>
          </p:nvPr>
        </p:nvSpPr>
        <p:spPr/>
        <p:txBody>
          <a:bodyPr/>
          <a:lstStyle/>
          <a:p>
            <a:fld id="{63FBC72C-C25E-457F-A554-F1CCF5570F9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EFCF94-598B-4A31-9ED4-5D464A6D462B}" type="datetime1">
              <a:rPr lang="en-US" smtClean="0"/>
              <a:t>5/31/2020</a:t>
            </a:fld>
            <a:endParaRPr lang="en-US"/>
          </a:p>
        </p:txBody>
      </p:sp>
      <p:sp>
        <p:nvSpPr>
          <p:cNvPr id="8" name="Footer Placeholder 7"/>
          <p:cNvSpPr>
            <a:spLocks noGrp="1"/>
          </p:cNvSpPr>
          <p:nvPr>
            <p:ph type="ftr" sz="quarter" idx="11"/>
          </p:nvPr>
        </p:nvSpPr>
        <p:spPr/>
        <p:txBody>
          <a:bodyPr/>
          <a:lstStyle/>
          <a:p>
            <a:r>
              <a:rPr lang="en-US"/>
              <a:t>Ambo University || Woliso Campus</a:t>
            </a:r>
          </a:p>
        </p:txBody>
      </p:sp>
      <p:sp>
        <p:nvSpPr>
          <p:cNvPr id="9" name="Slide Number Placeholder 8"/>
          <p:cNvSpPr>
            <a:spLocks noGrp="1"/>
          </p:cNvSpPr>
          <p:nvPr>
            <p:ph type="sldNum" sz="quarter" idx="12"/>
          </p:nvPr>
        </p:nvSpPr>
        <p:spPr/>
        <p:txBody>
          <a:bodyPr/>
          <a:lstStyle/>
          <a:p>
            <a:fld id="{63FBC72C-C25E-457F-A554-F1CCF5570F9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D7B09A-F50C-45D6-ACAB-2A4DB0FC9AF8}" type="datetime1">
              <a:rPr lang="en-US" smtClean="0"/>
              <a:t>5/31/2020</a:t>
            </a:fld>
            <a:endParaRPr lang="en-US"/>
          </a:p>
        </p:txBody>
      </p:sp>
      <p:sp>
        <p:nvSpPr>
          <p:cNvPr id="4" name="Footer Placeholder 3"/>
          <p:cNvSpPr>
            <a:spLocks noGrp="1"/>
          </p:cNvSpPr>
          <p:nvPr>
            <p:ph type="ftr" sz="quarter" idx="11"/>
          </p:nvPr>
        </p:nvSpPr>
        <p:spPr/>
        <p:txBody>
          <a:bodyPr/>
          <a:lstStyle/>
          <a:p>
            <a:r>
              <a:rPr lang="en-US"/>
              <a:t>Ambo University || Woliso Campus</a:t>
            </a:r>
          </a:p>
        </p:txBody>
      </p:sp>
      <p:sp>
        <p:nvSpPr>
          <p:cNvPr id="5" name="Slide Number Placeholder 4"/>
          <p:cNvSpPr>
            <a:spLocks noGrp="1"/>
          </p:cNvSpPr>
          <p:nvPr>
            <p:ph type="sldNum" sz="quarter" idx="12"/>
          </p:nvPr>
        </p:nvSpPr>
        <p:spPr/>
        <p:txBody>
          <a:bodyPr/>
          <a:lstStyle/>
          <a:p>
            <a:fld id="{63FBC72C-C25E-457F-A554-F1CCF5570F9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CE7DA8-BD91-4960-AD0B-26F7C182D0C3}" type="datetime1">
              <a:rPr lang="en-US" smtClean="0"/>
              <a:t>5/31/2020</a:t>
            </a:fld>
            <a:endParaRPr lang="en-US"/>
          </a:p>
        </p:txBody>
      </p:sp>
      <p:sp>
        <p:nvSpPr>
          <p:cNvPr id="3" name="Footer Placeholder 2"/>
          <p:cNvSpPr>
            <a:spLocks noGrp="1"/>
          </p:cNvSpPr>
          <p:nvPr>
            <p:ph type="ftr" sz="quarter" idx="11"/>
          </p:nvPr>
        </p:nvSpPr>
        <p:spPr/>
        <p:txBody>
          <a:bodyPr/>
          <a:lstStyle/>
          <a:p>
            <a:r>
              <a:rPr lang="en-US"/>
              <a:t>Ambo University || Woliso Campus</a:t>
            </a:r>
          </a:p>
        </p:txBody>
      </p:sp>
      <p:sp>
        <p:nvSpPr>
          <p:cNvPr id="4" name="Slide Number Placeholder 3"/>
          <p:cNvSpPr>
            <a:spLocks noGrp="1"/>
          </p:cNvSpPr>
          <p:nvPr>
            <p:ph type="sldNum" sz="quarter" idx="12"/>
          </p:nvPr>
        </p:nvSpPr>
        <p:spPr/>
        <p:txBody>
          <a:bodyPr/>
          <a:lstStyle/>
          <a:p>
            <a:fld id="{63FBC72C-C25E-457F-A554-F1CCF5570F9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21994B-0B51-461F-8B57-6DA95590BAFA}"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lide Number Placeholder 6"/>
          <p:cNvSpPr>
            <a:spLocks noGrp="1"/>
          </p:cNvSpPr>
          <p:nvPr>
            <p:ph type="sldNum" sz="quarter" idx="12"/>
          </p:nvPr>
        </p:nvSpPr>
        <p:spPr/>
        <p:txBody>
          <a:bodyPr/>
          <a:lstStyle/>
          <a:p>
            <a:fld id="{63FBC72C-C25E-457F-A554-F1CCF5570F9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2EAAE8-A9CB-4B6F-BBAC-A0AE541A9833}"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lide Number Placeholder 6"/>
          <p:cNvSpPr>
            <a:spLocks noGrp="1"/>
          </p:cNvSpPr>
          <p:nvPr>
            <p:ph type="sldNum" sz="quarter" idx="12"/>
          </p:nvPr>
        </p:nvSpPr>
        <p:spPr/>
        <p:txBody>
          <a:bodyPr/>
          <a:lstStyle/>
          <a:p>
            <a:fld id="{63FBC72C-C25E-457F-A554-F1CCF5570F9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999E3-92BB-4043-B558-D56DE25F786D}" type="datetime1">
              <a:rPr lang="en-US" smtClean="0"/>
              <a:t>5/31/2020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Ambo University || Woliso Campus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FBC72C-C25E-457F-A554-F1CCF5570F9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a:p>
          <a:p>
            <a:pPr>
              <a:buNone/>
            </a:pPr>
            <a:endParaRPr lang="en-US" dirty="0"/>
          </a:p>
          <a:p>
            <a:pPr algn="ctr">
              <a:buNone/>
            </a:pPr>
            <a:r>
              <a:rPr lang="en-US" sz="4800" b="1" dirty="0">
                <a:effectLst>
                  <a:outerShdw blurRad="38100" dist="38100" dir="2700000" algn="tl">
                    <a:srgbClr val="000000">
                      <a:alpha val="43137"/>
                    </a:srgbClr>
                  </a:outerShdw>
                </a:effectLst>
              </a:rPr>
              <a:t>6.2 Security</a:t>
            </a:r>
          </a:p>
        </p:txBody>
      </p:sp>
      <p:sp>
        <p:nvSpPr>
          <p:cNvPr id="2" name="Footer Placeholder 1">
            <a:extLst>
              <a:ext uri="{FF2B5EF4-FFF2-40B4-BE49-F238E27FC236}">
                <a16:creationId xmlns:a16="http://schemas.microsoft.com/office/drawing/2014/main" id="{929BDBA7-A198-48A4-B0C1-6C24CF73D3C6}"/>
              </a:ext>
            </a:extLst>
          </p:cNvPr>
          <p:cNvSpPr>
            <a:spLocks noGrp="1"/>
          </p:cNvSpPr>
          <p:nvPr>
            <p:ph type="ftr" sz="quarter" idx="11"/>
          </p:nvPr>
        </p:nvSpPr>
        <p:spPr/>
        <p:txBody>
          <a:bodyPr/>
          <a:lstStyle/>
          <a:p>
            <a:r>
              <a:rPr lang="en-US"/>
              <a:t>Ambo University || Woliso Campus</a:t>
            </a:r>
          </a:p>
        </p:txBody>
      </p:sp>
      <p:sp>
        <p:nvSpPr>
          <p:cNvPr id="4" name="Slide Number Placeholder 3">
            <a:extLst>
              <a:ext uri="{FF2B5EF4-FFF2-40B4-BE49-F238E27FC236}">
                <a16:creationId xmlns:a16="http://schemas.microsoft.com/office/drawing/2014/main" id="{B3067103-BB7B-45B1-8FA3-28080C72C94B}"/>
              </a:ext>
            </a:extLst>
          </p:cNvPr>
          <p:cNvSpPr>
            <a:spLocks noGrp="1"/>
          </p:cNvSpPr>
          <p:nvPr>
            <p:ph type="sldNum" sz="quarter" idx="12"/>
          </p:nvPr>
        </p:nvSpPr>
        <p:spPr/>
        <p:txBody>
          <a:bodyPr/>
          <a:lstStyle/>
          <a:p>
            <a:fld id="{63FBC72C-C25E-457F-A554-F1CCF5570F9F}"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639762"/>
          </a:xfrm>
        </p:spPr>
        <p:txBody>
          <a:bodyPr>
            <a:noAutofit/>
          </a:bodyPr>
          <a:lstStyle/>
          <a:p>
            <a:r>
              <a:rPr lang="en-US" sz="3600" b="1" dirty="0">
                <a:solidFill>
                  <a:srgbClr val="FF0000"/>
                </a:solidFill>
                <a:effectLst>
                  <a:outerShdw blurRad="38100" dist="38100" dir="2700000" algn="tl">
                    <a:srgbClr val="000000">
                      <a:alpha val="43137"/>
                    </a:srgbClr>
                  </a:outerShdw>
                </a:effectLst>
              </a:rPr>
              <a:t>Security measures at OS level</a:t>
            </a:r>
          </a:p>
        </p:txBody>
      </p:sp>
      <p:sp>
        <p:nvSpPr>
          <p:cNvPr id="7171" name="Rectangle 3"/>
          <p:cNvSpPr>
            <a:spLocks noGrp="1" noChangeArrowheads="1"/>
          </p:cNvSpPr>
          <p:nvPr>
            <p:ph type="body" idx="1"/>
          </p:nvPr>
        </p:nvSpPr>
        <p:spPr>
          <a:xfrm>
            <a:off x="396875" y="890588"/>
            <a:ext cx="8201025" cy="5287962"/>
          </a:xfrm>
        </p:spPr>
        <p:txBody>
          <a:bodyPr>
            <a:normAutofit lnSpcReduction="10000"/>
          </a:bodyPr>
          <a:lstStyle/>
          <a:p>
            <a:pPr>
              <a:buFont typeface="Courier New" pitchFamily="49" charset="0"/>
              <a:buChar char="o"/>
            </a:pPr>
            <a:r>
              <a:rPr lang="en-US" sz="2400" dirty="0">
                <a:solidFill>
                  <a:srgbClr val="0000CC"/>
                </a:solidFill>
                <a:latin typeface="Comic Sans MS" pitchFamily="66" charset="0"/>
              </a:rPr>
              <a:t>User authentication</a:t>
            </a:r>
          </a:p>
          <a:p>
            <a:pPr lvl="1"/>
            <a:r>
              <a:rPr lang="en-US" sz="2400" dirty="0">
                <a:solidFill>
                  <a:srgbClr val="0000CC"/>
                </a:solidFill>
                <a:latin typeface="Comic Sans MS" pitchFamily="66" charset="0"/>
              </a:rPr>
              <a:t>Verifying the user’s authentication</a:t>
            </a:r>
          </a:p>
          <a:p>
            <a:pPr>
              <a:buFont typeface="Courier New" pitchFamily="49" charset="0"/>
              <a:buChar char="o"/>
            </a:pPr>
            <a:r>
              <a:rPr lang="en-US" sz="2400" dirty="0">
                <a:solidFill>
                  <a:srgbClr val="0000CC"/>
                </a:solidFill>
                <a:latin typeface="Comic Sans MS" pitchFamily="66" charset="0"/>
              </a:rPr>
              <a:t>Program threats</a:t>
            </a:r>
          </a:p>
          <a:p>
            <a:pPr lvl="1"/>
            <a:r>
              <a:rPr lang="en-US" sz="2400" dirty="0">
                <a:solidFill>
                  <a:srgbClr val="0000CC"/>
                </a:solidFill>
                <a:latin typeface="Comic Sans MS" pitchFamily="66" charset="0"/>
              </a:rPr>
              <a:t>Misuse of programs unexpected misuse of programs.</a:t>
            </a:r>
          </a:p>
          <a:p>
            <a:pPr>
              <a:buFont typeface="Courier New" pitchFamily="49" charset="0"/>
              <a:buChar char="o"/>
            </a:pPr>
            <a:r>
              <a:rPr lang="en-US" sz="2400" dirty="0">
                <a:solidFill>
                  <a:srgbClr val="0000CC"/>
                </a:solidFill>
                <a:latin typeface="Comic Sans MS" pitchFamily="66" charset="0"/>
              </a:rPr>
              <a:t>System threats</a:t>
            </a:r>
          </a:p>
          <a:p>
            <a:pPr lvl="1"/>
            <a:r>
              <a:rPr lang="en-US" sz="2400" dirty="0">
                <a:solidFill>
                  <a:srgbClr val="0000CC"/>
                </a:solidFill>
                <a:latin typeface="Comic Sans MS" pitchFamily="66" charset="0"/>
              </a:rPr>
              <a:t>Worms and viruses</a:t>
            </a:r>
          </a:p>
          <a:p>
            <a:pPr>
              <a:buFont typeface="Courier New" pitchFamily="49" charset="0"/>
              <a:buChar char="o"/>
            </a:pPr>
            <a:r>
              <a:rPr lang="en-US" sz="2400" dirty="0">
                <a:solidFill>
                  <a:srgbClr val="0000CC"/>
                </a:solidFill>
                <a:latin typeface="Comic Sans MS" pitchFamily="66" charset="0"/>
              </a:rPr>
              <a:t>Intrusion detection</a:t>
            </a:r>
          </a:p>
          <a:p>
            <a:pPr lvl="1"/>
            <a:r>
              <a:rPr lang="en-US" sz="2400" dirty="0">
                <a:solidFill>
                  <a:srgbClr val="0000CC"/>
                </a:solidFill>
                <a:latin typeface="Comic Sans MS" pitchFamily="66" charset="0"/>
              </a:rPr>
              <a:t>Detect attempted intrusions or successful intrusions and initiate appropriate responses to the intrusions.</a:t>
            </a:r>
          </a:p>
          <a:p>
            <a:pPr>
              <a:buFont typeface="Courier New" pitchFamily="49" charset="0"/>
              <a:buChar char="o"/>
            </a:pPr>
            <a:r>
              <a:rPr lang="en-US" sz="2400" dirty="0">
                <a:solidFill>
                  <a:srgbClr val="0000CC"/>
                </a:solidFill>
                <a:latin typeface="Comic Sans MS" pitchFamily="66" charset="0"/>
              </a:rPr>
              <a:t>Cryptography</a:t>
            </a:r>
          </a:p>
          <a:p>
            <a:pPr lvl="1"/>
            <a:r>
              <a:rPr lang="en-US" sz="2400" dirty="0">
                <a:solidFill>
                  <a:srgbClr val="0000CC"/>
                </a:solidFill>
                <a:latin typeface="Comic Sans MS" pitchFamily="66" charset="0"/>
              </a:rPr>
              <a:t>Ensuring protection of data over network</a:t>
            </a:r>
          </a:p>
          <a:p>
            <a:pPr lvl="1"/>
            <a:endParaRPr lang="en-US" sz="1800" dirty="0"/>
          </a:p>
        </p:txBody>
      </p:sp>
      <p:sp>
        <p:nvSpPr>
          <p:cNvPr id="2" name="Footer Placeholder 1">
            <a:extLst>
              <a:ext uri="{FF2B5EF4-FFF2-40B4-BE49-F238E27FC236}">
                <a16:creationId xmlns:a16="http://schemas.microsoft.com/office/drawing/2014/main" id="{CB661219-6593-44DD-877F-DF99EEB4DED3}"/>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ADB7FB7D-7FE5-4072-A7C1-FE1EE4732AB2}"/>
              </a:ext>
            </a:extLst>
          </p:cNvPr>
          <p:cNvSpPr>
            <a:spLocks noGrp="1"/>
          </p:cNvSpPr>
          <p:nvPr>
            <p:ph type="sldNum" sz="quarter" idx="12"/>
          </p:nvPr>
        </p:nvSpPr>
        <p:spPr/>
        <p:txBody>
          <a:bodyPr/>
          <a:lstStyle/>
          <a:p>
            <a:fld id="{63FBC72C-C25E-457F-A554-F1CCF5570F9F}"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84188" y="127000"/>
            <a:ext cx="8229600" cy="576263"/>
          </a:xfrm>
        </p:spPr>
        <p:txBody>
          <a:bodyPr>
            <a:normAutofit fontScale="90000"/>
          </a:bodyPr>
          <a:lstStyle/>
          <a:p>
            <a:pPr eaLnBrk="1" hangingPunct="1"/>
            <a:r>
              <a:rPr lang="en-US" altLang="en-US" b="1" dirty="0">
                <a:solidFill>
                  <a:srgbClr val="FF0000"/>
                </a:solidFill>
                <a:effectLst>
                  <a:outerShdw blurRad="38100" dist="38100" dir="2700000" algn="tl">
                    <a:srgbClr val="000000">
                      <a:alpha val="43137"/>
                    </a:srgbClr>
                  </a:outerShdw>
                </a:effectLst>
              </a:rPr>
              <a:t>Program Threats</a:t>
            </a:r>
          </a:p>
        </p:txBody>
      </p:sp>
      <p:sp>
        <p:nvSpPr>
          <p:cNvPr id="11267" name="Rectangle 3"/>
          <p:cNvSpPr>
            <a:spLocks noGrp="1" noChangeArrowheads="1"/>
          </p:cNvSpPr>
          <p:nvPr>
            <p:ph type="body" idx="1"/>
          </p:nvPr>
        </p:nvSpPr>
        <p:spPr>
          <a:xfrm>
            <a:off x="847725" y="762001"/>
            <a:ext cx="7704138" cy="5621338"/>
          </a:xfrm>
        </p:spPr>
        <p:txBody>
          <a:bodyPr>
            <a:noAutofit/>
          </a:bodyPr>
          <a:lstStyle/>
          <a:p>
            <a:pPr>
              <a:buFont typeface="Courier New" pitchFamily="49" charset="0"/>
              <a:buChar char="o"/>
            </a:pPr>
            <a:r>
              <a:rPr lang="en-US" altLang="en-US" sz="2000" dirty="0">
                <a:solidFill>
                  <a:srgbClr val="0000CC"/>
                </a:solidFill>
                <a:latin typeface="Comic Sans MS" pitchFamily="66" charset="0"/>
              </a:rPr>
              <a:t>Many variations, many names</a:t>
            </a:r>
          </a:p>
          <a:p>
            <a:pPr>
              <a:buFont typeface="Courier New" pitchFamily="49" charset="0"/>
              <a:buChar char="o"/>
            </a:pPr>
            <a:r>
              <a:rPr lang="en-US" altLang="en-US" sz="2000" b="1" dirty="0">
                <a:solidFill>
                  <a:srgbClr val="FF0000"/>
                </a:solidFill>
                <a:latin typeface="Comic Sans MS" pitchFamily="66" charset="0"/>
              </a:rPr>
              <a:t>Trojan Horse</a:t>
            </a:r>
          </a:p>
          <a:p>
            <a:pPr lvl="1"/>
            <a:r>
              <a:rPr lang="en-US" altLang="en-US" sz="2000" dirty="0">
                <a:solidFill>
                  <a:srgbClr val="0000CC"/>
                </a:solidFill>
                <a:latin typeface="Comic Sans MS" pitchFamily="66" charset="0"/>
              </a:rPr>
              <a:t>Code segment that misuses its environment</a:t>
            </a:r>
          </a:p>
          <a:p>
            <a:pPr lvl="1"/>
            <a:r>
              <a:rPr lang="en-US" altLang="en-US" sz="2000" dirty="0">
                <a:solidFill>
                  <a:srgbClr val="0000CC"/>
                </a:solidFill>
                <a:latin typeface="Comic Sans MS" pitchFamily="66" charset="0"/>
              </a:rPr>
              <a:t>Exploits mechanisms for allowing programs written by users to be executed by other users</a:t>
            </a:r>
          </a:p>
          <a:p>
            <a:pPr lvl="1"/>
            <a:r>
              <a:rPr lang="en-US" altLang="en-US" sz="2000" b="1" dirty="0">
                <a:solidFill>
                  <a:srgbClr val="0000CC"/>
                </a:solidFill>
                <a:latin typeface="Comic Sans MS" pitchFamily="66" charset="0"/>
              </a:rPr>
              <a:t>Spyware</a:t>
            </a:r>
            <a:r>
              <a:rPr lang="en-US" altLang="en-US" sz="2000" dirty="0">
                <a:solidFill>
                  <a:srgbClr val="0000CC"/>
                </a:solidFill>
                <a:latin typeface="Comic Sans MS" pitchFamily="66" charset="0"/>
              </a:rPr>
              <a:t>,</a:t>
            </a:r>
            <a:r>
              <a:rPr lang="en-US" altLang="en-US" sz="2000" b="1" dirty="0">
                <a:solidFill>
                  <a:srgbClr val="0000CC"/>
                </a:solidFill>
                <a:latin typeface="Comic Sans MS" pitchFamily="66" charset="0"/>
              </a:rPr>
              <a:t> pop-up browser windows</a:t>
            </a:r>
            <a:r>
              <a:rPr lang="en-US" altLang="en-US" sz="2000" dirty="0">
                <a:solidFill>
                  <a:srgbClr val="0000CC"/>
                </a:solidFill>
                <a:latin typeface="Comic Sans MS" pitchFamily="66" charset="0"/>
              </a:rPr>
              <a:t>,</a:t>
            </a:r>
            <a:r>
              <a:rPr lang="en-US" altLang="en-US" sz="2000" b="1" dirty="0">
                <a:solidFill>
                  <a:srgbClr val="0000CC"/>
                </a:solidFill>
                <a:latin typeface="Comic Sans MS" pitchFamily="66" charset="0"/>
              </a:rPr>
              <a:t> covert channels</a:t>
            </a:r>
          </a:p>
          <a:p>
            <a:pPr lvl="1"/>
            <a:r>
              <a:rPr lang="en-US" altLang="en-US" sz="2000" dirty="0">
                <a:solidFill>
                  <a:srgbClr val="0000CC"/>
                </a:solidFill>
                <a:latin typeface="Comic Sans MS" pitchFamily="66" charset="0"/>
              </a:rPr>
              <a:t>Up to 80% of spam delivered by spyware-infected systems</a:t>
            </a:r>
          </a:p>
          <a:p>
            <a:pPr>
              <a:buFont typeface="Courier New" pitchFamily="49" charset="0"/>
              <a:buChar char="o"/>
            </a:pPr>
            <a:r>
              <a:rPr lang="en-US" altLang="en-US" sz="2000" b="1" dirty="0">
                <a:solidFill>
                  <a:srgbClr val="FF0000"/>
                </a:solidFill>
                <a:latin typeface="Comic Sans MS" pitchFamily="66" charset="0"/>
              </a:rPr>
              <a:t>Trap Door</a:t>
            </a:r>
          </a:p>
          <a:p>
            <a:pPr lvl="1"/>
            <a:r>
              <a:rPr lang="en-US" sz="2000" dirty="0">
                <a:solidFill>
                  <a:srgbClr val="0000CC"/>
                </a:solidFill>
                <a:latin typeface="Comic Sans MS" pitchFamily="66" charset="0"/>
              </a:rPr>
              <a:t>The designer of the code might leave a hole in the software that only she is capable of using.</a:t>
            </a:r>
            <a:endParaRPr lang="en-US" altLang="en-US" sz="2000" dirty="0">
              <a:solidFill>
                <a:srgbClr val="0000CC"/>
              </a:solidFill>
              <a:latin typeface="Comic Sans MS" pitchFamily="66" charset="0"/>
            </a:endParaRPr>
          </a:p>
          <a:p>
            <a:pPr lvl="1"/>
            <a:r>
              <a:rPr lang="en-US" altLang="en-US" sz="2000" dirty="0">
                <a:solidFill>
                  <a:srgbClr val="0000CC"/>
                </a:solidFill>
                <a:latin typeface="Comic Sans MS" pitchFamily="66" charset="0"/>
              </a:rPr>
              <a:t>Specific user identifier or password that circumvents normal security procedures</a:t>
            </a:r>
          </a:p>
          <a:p>
            <a:pPr lvl="1"/>
            <a:r>
              <a:rPr lang="en-US" altLang="en-US" sz="2000" dirty="0">
                <a:solidFill>
                  <a:srgbClr val="0000CC"/>
                </a:solidFill>
                <a:latin typeface="Comic Sans MS" pitchFamily="66" charset="0"/>
              </a:rPr>
              <a:t>Could be included in a compiler</a:t>
            </a:r>
          </a:p>
          <a:p>
            <a:pPr>
              <a:buFont typeface="Courier New" pitchFamily="49" charset="0"/>
              <a:buChar char="o"/>
            </a:pPr>
            <a:r>
              <a:rPr lang="en-US" altLang="en-US" sz="2000" b="1" dirty="0">
                <a:solidFill>
                  <a:srgbClr val="FF0000"/>
                </a:solidFill>
                <a:latin typeface="Comic Sans MS" pitchFamily="66" charset="0"/>
              </a:rPr>
              <a:t>Logic Bomb</a:t>
            </a:r>
          </a:p>
          <a:p>
            <a:pPr lvl="1"/>
            <a:r>
              <a:rPr lang="en-US" altLang="en-US" sz="2000" dirty="0">
                <a:solidFill>
                  <a:srgbClr val="0000CC"/>
                </a:solidFill>
                <a:latin typeface="Comic Sans MS" pitchFamily="66" charset="0"/>
              </a:rPr>
              <a:t>Program that initiates a security incident under certain circumstances</a:t>
            </a:r>
          </a:p>
          <a:p>
            <a:pPr lvl="1"/>
            <a:endParaRPr lang="en-US" altLang="en-US" sz="2000" dirty="0">
              <a:solidFill>
                <a:srgbClr val="0000CC"/>
              </a:solidFill>
              <a:latin typeface="Comic Sans MS" pitchFamily="66" charset="0"/>
            </a:endParaRPr>
          </a:p>
        </p:txBody>
      </p:sp>
      <p:sp>
        <p:nvSpPr>
          <p:cNvPr id="2" name="Footer Placeholder 1">
            <a:extLst>
              <a:ext uri="{FF2B5EF4-FFF2-40B4-BE49-F238E27FC236}">
                <a16:creationId xmlns:a16="http://schemas.microsoft.com/office/drawing/2014/main" id="{72B70BAA-F322-4165-A3F6-3EABCCB3A022}"/>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F467E475-0E02-423C-83B6-C5C80CC1E084}"/>
              </a:ext>
            </a:extLst>
          </p:cNvPr>
          <p:cNvSpPr>
            <a:spLocks noGrp="1"/>
          </p:cNvSpPr>
          <p:nvPr>
            <p:ph type="sldNum" sz="quarter" idx="12"/>
          </p:nvPr>
        </p:nvSpPr>
        <p:spPr/>
        <p:txBody>
          <a:bodyPr/>
          <a:lstStyle/>
          <a:p>
            <a:fld id="{63FBC72C-C25E-457F-A554-F1CCF5570F9F}"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84188" y="127000"/>
            <a:ext cx="8229600" cy="576263"/>
          </a:xfrm>
        </p:spPr>
        <p:txBody>
          <a:bodyPr>
            <a:normAutofit fontScale="90000"/>
          </a:bodyPr>
          <a:lstStyle/>
          <a:p>
            <a:pPr eaLnBrk="1" hangingPunct="1"/>
            <a:r>
              <a:rPr lang="en-US" altLang="en-US" b="1" dirty="0">
                <a:solidFill>
                  <a:srgbClr val="FF0000"/>
                </a:solidFill>
                <a:effectLst>
                  <a:outerShdw blurRad="38100" dist="38100" dir="2700000" algn="tl">
                    <a:srgbClr val="000000">
                      <a:alpha val="43137"/>
                    </a:srgbClr>
                  </a:outerShdw>
                </a:effectLst>
              </a:rPr>
              <a:t>Program Threats(</a:t>
            </a:r>
            <a:r>
              <a:rPr lang="en-US" altLang="en-US" b="1" dirty="0" err="1">
                <a:solidFill>
                  <a:srgbClr val="FF0000"/>
                </a:solidFill>
                <a:effectLst>
                  <a:outerShdw blurRad="38100" dist="38100" dir="2700000" algn="tl">
                    <a:srgbClr val="000000">
                      <a:alpha val="43137"/>
                    </a:srgbClr>
                  </a:outerShdw>
                </a:effectLst>
              </a:rPr>
              <a:t>con’t</a:t>
            </a:r>
            <a:r>
              <a:rPr lang="en-US" altLang="en-US" b="1" dirty="0">
                <a:solidFill>
                  <a:srgbClr val="FF0000"/>
                </a:solidFill>
                <a:effectLst>
                  <a:outerShdw blurRad="38100" dist="38100" dir="2700000" algn="tl">
                    <a:srgbClr val="000000">
                      <a:alpha val="43137"/>
                    </a:srgbClr>
                  </a:outerShdw>
                </a:effectLst>
              </a:rPr>
              <a:t>…)</a:t>
            </a:r>
          </a:p>
        </p:txBody>
      </p:sp>
      <p:sp>
        <p:nvSpPr>
          <p:cNvPr id="11267" name="Rectangle 3"/>
          <p:cNvSpPr>
            <a:spLocks noGrp="1" noChangeArrowheads="1"/>
          </p:cNvSpPr>
          <p:nvPr>
            <p:ph type="body" idx="1"/>
          </p:nvPr>
        </p:nvSpPr>
        <p:spPr>
          <a:xfrm>
            <a:off x="847725" y="762001"/>
            <a:ext cx="7704138" cy="5621338"/>
          </a:xfrm>
        </p:spPr>
        <p:txBody>
          <a:bodyPr>
            <a:noAutofit/>
          </a:bodyPr>
          <a:lstStyle/>
          <a:p>
            <a:pPr>
              <a:buFont typeface="Courier New" pitchFamily="49" charset="0"/>
              <a:buChar char="o"/>
            </a:pPr>
            <a:r>
              <a:rPr lang="en-US" sz="2000" dirty="0">
                <a:solidFill>
                  <a:srgbClr val="0000CC"/>
                </a:solidFill>
                <a:latin typeface="Comic Sans MS" pitchFamily="66" charset="0"/>
              </a:rPr>
              <a:t>Stack and Buffer Overflow</a:t>
            </a:r>
          </a:p>
          <a:p>
            <a:pPr lvl="1"/>
            <a:r>
              <a:rPr lang="en-US" sz="2000" dirty="0">
                <a:solidFill>
                  <a:srgbClr val="0000CC"/>
                </a:solidFill>
                <a:latin typeface="Comic Sans MS" pitchFamily="66" charset="0"/>
              </a:rPr>
              <a:t>Exploits a bug in a program (overflow either the stack or memory buffers.)</a:t>
            </a:r>
          </a:p>
          <a:p>
            <a:pPr>
              <a:buFont typeface="Courier New" pitchFamily="49" charset="0"/>
              <a:buChar char="o"/>
            </a:pPr>
            <a:r>
              <a:rPr lang="en-US" sz="2000" dirty="0">
                <a:solidFill>
                  <a:srgbClr val="0000CC"/>
                </a:solidFill>
                <a:latin typeface="Comic Sans MS" pitchFamily="66" charset="0"/>
              </a:rPr>
              <a:t>The attacker determines the vulnerability and writes a program to do the following.</a:t>
            </a:r>
          </a:p>
          <a:p>
            <a:pPr lvl="1"/>
            <a:r>
              <a:rPr lang="en-US" sz="2000" dirty="0">
                <a:solidFill>
                  <a:srgbClr val="0000CC"/>
                </a:solidFill>
                <a:latin typeface="Comic Sans MS" pitchFamily="66" charset="0"/>
              </a:rPr>
              <a:t>Overflow an input-field, command-line argument, or input buffer until it writes into the stack.</a:t>
            </a:r>
          </a:p>
          <a:p>
            <a:pPr lvl="1"/>
            <a:r>
              <a:rPr lang="en-US" sz="2000" dirty="0">
                <a:solidFill>
                  <a:srgbClr val="0000CC"/>
                </a:solidFill>
                <a:latin typeface="Comic Sans MS" pitchFamily="66" charset="0"/>
              </a:rPr>
              <a:t>Overwrite the current return address on the stack with the address of the exploit code in the next step.</a:t>
            </a:r>
          </a:p>
          <a:p>
            <a:pPr lvl="1"/>
            <a:r>
              <a:rPr lang="en-US" sz="2000" dirty="0">
                <a:solidFill>
                  <a:srgbClr val="0000CC"/>
                </a:solidFill>
                <a:latin typeface="Comic Sans MS" pitchFamily="66" charset="0"/>
              </a:rPr>
              <a:t>Write a simple set of code for the next space in the stack that includes commands that the attacker wishes to execute, for example, </a:t>
            </a:r>
            <a:r>
              <a:rPr lang="en-US" sz="2000" dirty="0" err="1">
                <a:solidFill>
                  <a:srgbClr val="0000CC"/>
                </a:solidFill>
                <a:latin typeface="Comic Sans MS" pitchFamily="66" charset="0"/>
              </a:rPr>
              <a:t>spwan</a:t>
            </a:r>
            <a:r>
              <a:rPr lang="en-US" sz="2000" dirty="0">
                <a:solidFill>
                  <a:srgbClr val="0000CC"/>
                </a:solidFill>
                <a:latin typeface="Comic Sans MS" pitchFamily="66" charset="0"/>
              </a:rPr>
              <a:t> a shell.</a:t>
            </a:r>
          </a:p>
        </p:txBody>
      </p:sp>
      <p:sp>
        <p:nvSpPr>
          <p:cNvPr id="2" name="Footer Placeholder 1">
            <a:extLst>
              <a:ext uri="{FF2B5EF4-FFF2-40B4-BE49-F238E27FC236}">
                <a16:creationId xmlns:a16="http://schemas.microsoft.com/office/drawing/2014/main" id="{8B3A2F2C-0559-40FC-87B5-8B737053C344}"/>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18F0644A-7112-467B-AB43-8D082C5A01BE}"/>
              </a:ext>
            </a:extLst>
          </p:cNvPr>
          <p:cNvSpPr>
            <a:spLocks noGrp="1"/>
          </p:cNvSpPr>
          <p:nvPr>
            <p:ph type="sldNum" sz="quarter" idx="12"/>
          </p:nvPr>
        </p:nvSpPr>
        <p:spPr/>
        <p:txBody>
          <a:bodyPr/>
          <a:lstStyle/>
          <a:p>
            <a:fld id="{63FBC72C-C25E-457F-A554-F1CCF5570F9F}"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020763" y="155575"/>
            <a:ext cx="7666037" cy="576263"/>
          </a:xfrm>
        </p:spPr>
        <p:txBody>
          <a:bodyPr>
            <a:normAutofit fontScale="90000"/>
          </a:bodyPr>
          <a:lstStyle/>
          <a:p>
            <a:pPr eaLnBrk="1" hangingPunct="1"/>
            <a:r>
              <a:rPr lang="en-US" altLang="en-US" b="1" dirty="0">
                <a:solidFill>
                  <a:srgbClr val="FF0000"/>
                </a:solidFill>
                <a:effectLst>
                  <a:outerShdw blurRad="38100" dist="38100" dir="2700000" algn="tl">
                    <a:srgbClr val="000000">
                      <a:alpha val="43137"/>
                    </a:srgbClr>
                  </a:outerShdw>
                </a:effectLst>
              </a:rPr>
              <a:t>System Threats</a:t>
            </a:r>
          </a:p>
        </p:txBody>
      </p:sp>
      <p:sp>
        <p:nvSpPr>
          <p:cNvPr id="18435" name="Rectangle 3"/>
          <p:cNvSpPr>
            <a:spLocks noGrp="1" noChangeArrowheads="1"/>
          </p:cNvSpPr>
          <p:nvPr>
            <p:ph type="body" idx="1"/>
          </p:nvPr>
        </p:nvSpPr>
        <p:spPr>
          <a:xfrm>
            <a:off x="785813" y="1150938"/>
            <a:ext cx="8482012" cy="4530725"/>
          </a:xfrm>
        </p:spPr>
        <p:txBody>
          <a:bodyPr>
            <a:noAutofit/>
          </a:bodyPr>
          <a:lstStyle/>
          <a:p>
            <a:pPr>
              <a:buFont typeface="Courier New" pitchFamily="49" charset="0"/>
              <a:buChar char="o"/>
            </a:pPr>
            <a:r>
              <a:rPr lang="en-US" altLang="en-US" sz="2000" b="1" dirty="0">
                <a:solidFill>
                  <a:srgbClr val="FF0000"/>
                </a:solidFill>
                <a:latin typeface="Comic Sans MS" pitchFamily="66" charset="0"/>
              </a:rPr>
              <a:t>Viruses</a:t>
            </a:r>
          </a:p>
          <a:p>
            <a:pPr lvl="1"/>
            <a:r>
              <a:rPr lang="en-US" altLang="en-US" sz="2000" dirty="0">
                <a:solidFill>
                  <a:srgbClr val="0000CC"/>
                </a:solidFill>
                <a:latin typeface="Comic Sans MS" pitchFamily="66" charset="0"/>
              </a:rPr>
              <a:t>Code fragment embedded in legitimate program</a:t>
            </a:r>
          </a:p>
          <a:p>
            <a:pPr lvl="1"/>
            <a:r>
              <a:rPr lang="en-US" altLang="en-US" sz="2000" dirty="0">
                <a:solidFill>
                  <a:srgbClr val="0000CC"/>
                </a:solidFill>
                <a:latin typeface="Comic Sans MS" pitchFamily="66" charset="0"/>
              </a:rPr>
              <a:t>Self-replicating, designed to infect other computers</a:t>
            </a:r>
          </a:p>
          <a:p>
            <a:pPr lvl="1"/>
            <a:r>
              <a:rPr lang="en-US" altLang="en-US" sz="2000" dirty="0">
                <a:solidFill>
                  <a:srgbClr val="0000CC"/>
                </a:solidFill>
                <a:latin typeface="Comic Sans MS" pitchFamily="66" charset="0"/>
              </a:rPr>
              <a:t>Very specific to CPU architecture, operating system, applications</a:t>
            </a:r>
          </a:p>
          <a:p>
            <a:pPr lvl="1"/>
            <a:r>
              <a:rPr lang="en-US" altLang="en-US" sz="2000" dirty="0">
                <a:solidFill>
                  <a:srgbClr val="0000CC"/>
                </a:solidFill>
                <a:latin typeface="Comic Sans MS" pitchFamily="66" charset="0"/>
              </a:rPr>
              <a:t>Usually borne via email or as a macro</a:t>
            </a:r>
          </a:p>
          <a:p>
            <a:pPr lvl="1"/>
            <a:r>
              <a:rPr lang="en-US" altLang="en-US" sz="2000" dirty="0">
                <a:solidFill>
                  <a:srgbClr val="0000CC"/>
                </a:solidFill>
                <a:latin typeface="Comic Sans MS" pitchFamily="66" charset="0"/>
              </a:rPr>
              <a:t>Visual Basic Macro to reformat hard drive</a:t>
            </a:r>
          </a:p>
          <a:p>
            <a:pPr lvl="2">
              <a:buFontTx/>
              <a:buNone/>
            </a:pPr>
            <a:r>
              <a:rPr lang="en-US" altLang="en-US" sz="2000" dirty="0">
                <a:solidFill>
                  <a:srgbClr val="0000CC"/>
                </a:solidFill>
                <a:latin typeface="Comic Sans MS" pitchFamily="66" charset="0"/>
              </a:rPr>
              <a:t>Sub AutoOpen()</a:t>
            </a:r>
          </a:p>
          <a:p>
            <a:pPr lvl="2">
              <a:buFontTx/>
              <a:buNone/>
            </a:pPr>
            <a:r>
              <a:rPr lang="en-US" altLang="en-US" sz="2000" dirty="0">
                <a:solidFill>
                  <a:srgbClr val="0000CC"/>
                </a:solidFill>
                <a:latin typeface="Comic Sans MS" pitchFamily="66" charset="0"/>
              </a:rPr>
              <a:t>Dim </a:t>
            </a:r>
            <a:r>
              <a:rPr lang="en-US" altLang="en-US" sz="2000" dirty="0" err="1">
                <a:solidFill>
                  <a:srgbClr val="0000CC"/>
                </a:solidFill>
                <a:latin typeface="Comic Sans MS" pitchFamily="66" charset="0"/>
              </a:rPr>
              <a:t>oFS</a:t>
            </a:r>
            <a:endParaRPr lang="en-US" altLang="en-US" sz="2000" dirty="0">
              <a:solidFill>
                <a:srgbClr val="0000CC"/>
              </a:solidFill>
              <a:latin typeface="Comic Sans MS" pitchFamily="66" charset="0"/>
            </a:endParaRPr>
          </a:p>
          <a:p>
            <a:pPr lvl="2">
              <a:buFontTx/>
              <a:buNone/>
            </a:pPr>
            <a:r>
              <a:rPr lang="en-US" altLang="en-US" sz="2000" dirty="0">
                <a:solidFill>
                  <a:srgbClr val="0000CC"/>
                </a:solidFill>
                <a:latin typeface="Comic Sans MS" pitchFamily="66" charset="0"/>
              </a:rPr>
              <a:t>	Set </a:t>
            </a:r>
            <a:r>
              <a:rPr lang="en-US" altLang="en-US" sz="2000" dirty="0" err="1">
                <a:solidFill>
                  <a:srgbClr val="0000CC"/>
                </a:solidFill>
                <a:latin typeface="Comic Sans MS" pitchFamily="66" charset="0"/>
              </a:rPr>
              <a:t>oFS</a:t>
            </a:r>
            <a:r>
              <a:rPr lang="en-US" altLang="en-US" sz="2000" dirty="0">
                <a:solidFill>
                  <a:srgbClr val="0000CC"/>
                </a:solidFill>
                <a:latin typeface="Comic Sans MS" pitchFamily="66" charset="0"/>
              </a:rPr>
              <a:t> = </a:t>
            </a:r>
            <a:r>
              <a:rPr lang="en-US" altLang="en-US" sz="2000" dirty="0" err="1">
                <a:solidFill>
                  <a:srgbClr val="0000CC"/>
                </a:solidFill>
                <a:latin typeface="Comic Sans MS" pitchFamily="66" charset="0"/>
              </a:rPr>
              <a:t>CreateObject</a:t>
            </a:r>
            <a:r>
              <a:rPr lang="en-US" altLang="en-US" sz="2000" dirty="0">
                <a:solidFill>
                  <a:srgbClr val="0000CC"/>
                </a:solidFill>
                <a:latin typeface="Comic Sans MS" pitchFamily="66" charset="0"/>
              </a:rPr>
              <a:t>(</a:t>
            </a:r>
            <a:r>
              <a:rPr lang="ja-JP" altLang="en-US" sz="2000">
                <a:solidFill>
                  <a:srgbClr val="0000CC"/>
                </a:solidFill>
                <a:latin typeface="Comic Sans MS" pitchFamily="66" charset="0"/>
              </a:rPr>
              <a:t>’’</a:t>
            </a:r>
            <a:r>
              <a:rPr lang="en-US" altLang="ja-JP" sz="2000" dirty="0" err="1">
                <a:solidFill>
                  <a:srgbClr val="0000CC"/>
                </a:solidFill>
                <a:latin typeface="Comic Sans MS" pitchFamily="66" charset="0"/>
              </a:rPr>
              <a:t>Scripting.FileSystemObject</a:t>
            </a:r>
            <a:r>
              <a:rPr lang="ja-JP" altLang="en-US" sz="2000">
                <a:solidFill>
                  <a:srgbClr val="0000CC"/>
                </a:solidFill>
                <a:latin typeface="Comic Sans MS" pitchFamily="66" charset="0"/>
              </a:rPr>
              <a:t>’’</a:t>
            </a:r>
            <a:r>
              <a:rPr lang="en-US" altLang="ja-JP" sz="2000" dirty="0">
                <a:solidFill>
                  <a:srgbClr val="0000CC"/>
                </a:solidFill>
                <a:latin typeface="Comic Sans MS" pitchFamily="66" charset="0"/>
              </a:rPr>
              <a:t>)</a:t>
            </a:r>
          </a:p>
          <a:p>
            <a:pPr lvl="2">
              <a:buFontTx/>
              <a:buNone/>
            </a:pPr>
            <a:r>
              <a:rPr lang="en-US" altLang="en-US" sz="2000" dirty="0">
                <a:solidFill>
                  <a:srgbClr val="0000CC"/>
                </a:solidFill>
                <a:latin typeface="Comic Sans MS" pitchFamily="66" charset="0"/>
              </a:rPr>
              <a:t>	</a:t>
            </a:r>
            <a:r>
              <a:rPr lang="en-US" altLang="en-US" sz="2000" dirty="0" err="1">
                <a:solidFill>
                  <a:srgbClr val="0000CC"/>
                </a:solidFill>
                <a:latin typeface="Comic Sans MS" pitchFamily="66" charset="0"/>
              </a:rPr>
              <a:t>vs</a:t>
            </a:r>
            <a:r>
              <a:rPr lang="en-US" altLang="en-US" sz="2000" dirty="0">
                <a:solidFill>
                  <a:srgbClr val="0000CC"/>
                </a:solidFill>
                <a:latin typeface="Comic Sans MS" pitchFamily="66" charset="0"/>
              </a:rPr>
              <a:t> = Shell(</a:t>
            </a:r>
            <a:r>
              <a:rPr lang="ja-JP" altLang="en-US" sz="2000">
                <a:solidFill>
                  <a:srgbClr val="0000CC"/>
                </a:solidFill>
                <a:latin typeface="Comic Sans MS" pitchFamily="66" charset="0"/>
              </a:rPr>
              <a:t>’’</a:t>
            </a:r>
            <a:r>
              <a:rPr lang="en-US" altLang="ja-JP" sz="2000" dirty="0">
                <a:solidFill>
                  <a:srgbClr val="0000CC"/>
                </a:solidFill>
                <a:latin typeface="Comic Sans MS" pitchFamily="66" charset="0"/>
              </a:rPr>
              <a:t>c:command.com /k format c:</a:t>
            </a:r>
            <a:r>
              <a:rPr lang="ja-JP" altLang="en-US" sz="2000">
                <a:solidFill>
                  <a:srgbClr val="0000CC"/>
                </a:solidFill>
                <a:latin typeface="Comic Sans MS" pitchFamily="66" charset="0"/>
              </a:rPr>
              <a:t>’’</a:t>
            </a:r>
            <a:r>
              <a:rPr lang="en-US" altLang="ja-JP" sz="2000" dirty="0">
                <a:solidFill>
                  <a:srgbClr val="0000CC"/>
                </a:solidFill>
                <a:latin typeface="Comic Sans MS" pitchFamily="66" charset="0"/>
              </a:rPr>
              <a:t>,</a:t>
            </a:r>
            <a:r>
              <a:rPr lang="en-US" altLang="ja-JP" sz="2000" dirty="0" err="1">
                <a:solidFill>
                  <a:srgbClr val="0000CC"/>
                </a:solidFill>
                <a:latin typeface="Comic Sans MS" pitchFamily="66" charset="0"/>
              </a:rPr>
              <a:t>vbHide</a:t>
            </a:r>
            <a:r>
              <a:rPr lang="en-US" altLang="ja-JP" sz="2000" dirty="0">
                <a:solidFill>
                  <a:srgbClr val="0000CC"/>
                </a:solidFill>
                <a:latin typeface="Comic Sans MS" pitchFamily="66" charset="0"/>
              </a:rPr>
              <a:t>)</a:t>
            </a:r>
          </a:p>
          <a:p>
            <a:pPr lvl="2">
              <a:buFontTx/>
              <a:buNone/>
            </a:pPr>
            <a:r>
              <a:rPr lang="en-US" altLang="en-US" sz="2000" dirty="0">
                <a:solidFill>
                  <a:srgbClr val="0000CC"/>
                </a:solidFill>
                <a:latin typeface="Comic Sans MS" pitchFamily="66" charset="0"/>
              </a:rPr>
              <a:t>End Sub</a:t>
            </a:r>
          </a:p>
          <a:p>
            <a:pPr lvl="1"/>
            <a:endParaRPr lang="en-US" altLang="en-US" sz="2000" dirty="0">
              <a:solidFill>
                <a:srgbClr val="0000CC"/>
              </a:solidFill>
              <a:latin typeface="Comic Sans MS" pitchFamily="66" charset="0"/>
            </a:endParaRPr>
          </a:p>
        </p:txBody>
      </p:sp>
      <p:sp>
        <p:nvSpPr>
          <p:cNvPr id="2" name="Footer Placeholder 1">
            <a:extLst>
              <a:ext uri="{FF2B5EF4-FFF2-40B4-BE49-F238E27FC236}">
                <a16:creationId xmlns:a16="http://schemas.microsoft.com/office/drawing/2014/main" id="{1D61A8E9-B3C5-4A0E-AAF7-11FC5015F446}"/>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DCB3B8BC-15CD-4655-8341-62C2B56E34BB}"/>
              </a:ext>
            </a:extLst>
          </p:cNvPr>
          <p:cNvSpPr>
            <a:spLocks noGrp="1"/>
          </p:cNvSpPr>
          <p:nvPr>
            <p:ph type="sldNum" sz="quarter" idx="12"/>
          </p:nvPr>
        </p:nvSpPr>
        <p:spPr/>
        <p:txBody>
          <a:bodyPr/>
          <a:lstStyle/>
          <a:p>
            <a:fld id="{63FBC72C-C25E-457F-A554-F1CCF5570F9F}"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836613" y="141288"/>
            <a:ext cx="7850187" cy="576262"/>
          </a:xfrm>
        </p:spPr>
        <p:txBody>
          <a:bodyPr>
            <a:normAutofit fontScale="90000"/>
          </a:bodyPr>
          <a:lstStyle/>
          <a:p>
            <a:pPr eaLnBrk="1" hangingPunct="1"/>
            <a:r>
              <a:rPr lang="en-US" altLang="en-US" b="1" dirty="0">
                <a:solidFill>
                  <a:srgbClr val="FF0000"/>
                </a:solidFill>
                <a:effectLst>
                  <a:outerShdw blurRad="38100" dist="38100" dir="2700000" algn="tl">
                    <a:srgbClr val="000000">
                      <a:alpha val="43137"/>
                    </a:srgbClr>
                  </a:outerShdw>
                </a:effectLst>
              </a:rPr>
              <a:t>System Threats (Cont.)</a:t>
            </a:r>
          </a:p>
        </p:txBody>
      </p:sp>
      <p:sp>
        <p:nvSpPr>
          <p:cNvPr id="19459" name="Rectangle 3"/>
          <p:cNvSpPr>
            <a:spLocks noGrp="1" noChangeArrowheads="1"/>
          </p:cNvSpPr>
          <p:nvPr>
            <p:ph type="body" idx="1"/>
          </p:nvPr>
        </p:nvSpPr>
        <p:spPr>
          <a:xfrm>
            <a:off x="860425" y="1123950"/>
            <a:ext cx="7559675" cy="4530725"/>
          </a:xfrm>
        </p:spPr>
        <p:txBody>
          <a:bodyPr/>
          <a:lstStyle/>
          <a:p>
            <a:pPr>
              <a:lnSpc>
                <a:spcPct val="90000"/>
              </a:lnSpc>
              <a:buFont typeface="Courier New" pitchFamily="49" charset="0"/>
              <a:buChar char="o"/>
            </a:pPr>
            <a:r>
              <a:rPr lang="en-US" altLang="en-US" sz="2000" b="1" dirty="0">
                <a:solidFill>
                  <a:srgbClr val="FF0000"/>
                </a:solidFill>
                <a:latin typeface="Comic Sans MS" pitchFamily="66" charset="0"/>
              </a:rPr>
              <a:t>Virus dropper</a:t>
            </a:r>
            <a:r>
              <a:rPr lang="en-US" altLang="en-US" sz="2000" dirty="0">
                <a:solidFill>
                  <a:srgbClr val="FF0000"/>
                </a:solidFill>
                <a:latin typeface="Comic Sans MS" pitchFamily="66" charset="0"/>
              </a:rPr>
              <a:t> </a:t>
            </a:r>
            <a:r>
              <a:rPr lang="en-US" altLang="en-US" sz="2000" dirty="0">
                <a:solidFill>
                  <a:srgbClr val="0000CC"/>
                </a:solidFill>
                <a:latin typeface="Comic Sans MS" pitchFamily="66" charset="0"/>
              </a:rPr>
              <a:t>inserts virus onto the system</a:t>
            </a:r>
          </a:p>
          <a:p>
            <a:pPr>
              <a:lnSpc>
                <a:spcPct val="90000"/>
              </a:lnSpc>
              <a:buFont typeface="Courier New" pitchFamily="49" charset="0"/>
              <a:buChar char="o"/>
            </a:pPr>
            <a:r>
              <a:rPr lang="en-US" altLang="en-US" sz="2000" dirty="0">
                <a:solidFill>
                  <a:srgbClr val="0000CC"/>
                </a:solidFill>
                <a:latin typeface="Comic Sans MS" pitchFamily="66" charset="0"/>
              </a:rPr>
              <a:t>Many categories of viruses, literally many thousands of viruses</a:t>
            </a:r>
          </a:p>
          <a:p>
            <a:pPr lvl="1">
              <a:lnSpc>
                <a:spcPct val="90000"/>
              </a:lnSpc>
            </a:pPr>
            <a:r>
              <a:rPr lang="en-US" altLang="en-US" sz="2000" dirty="0">
                <a:solidFill>
                  <a:srgbClr val="0000CC"/>
                </a:solidFill>
                <a:latin typeface="Comic Sans MS" pitchFamily="66" charset="0"/>
              </a:rPr>
              <a:t>File / parasitic</a:t>
            </a:r>
          </a:p>
          <a:p>
            <a:pPr lvl="1">
              <a:lnSpc>
                <a:spcPct val="90000"/>
              </a:lnSpc>
            </a:pPr>
            <a:r>
              <a:rPr lang="en-US" altLang="en-US" sz="2000" dirty="0">
                <a:solidFill>
                  <a:srgbClr val="0000CC"/>
                </a:solidFill>
                <a:latin typeface="Comic Sans MS" pitchFamily="66" charset="0"/>
              </a:rPr>
              <a:t>Boot / memory</a:t>
            </a:r>
          </a:p>
          <a:p>
            <a:pPr lvl="1">
              <a:lnSpc>
                <a:spcPct val="90000"/>
              </a:lnSpc>
            </a:pPr>
            <a:r>
              <a:rPr lang="en-US" altLang="en-US" sz="2000" dirty="0">
                <a:solidFill>
                  <a:srgbClr val="0000CC"/>
                </a:solidFill>
                <a:latin typeface="Comic Sans MS" pitchFamily="66" charset="0"/>
              </a:rPr>
              <a:t>Macro</a:t>
            </a:r>
          </a:p>
          <a:p>
            <a:pPr lvl="1">
              <a:lnSpc>
                <a:spcPct val="90000"/>
              </a:lnSpc>
            </a:pPr>
            <a:r>
              <a:rPr lang="en-US" altLang="en-US" sz="2000" dirty="0">
                <a:solidFill>
                  <a:srgbClr val="0000CC"/>
                </a:solidFill>
                <a:latin typeface="Comic Sans MS" pitchFamily="66" charset="0"/>
              </a:rPr>
              <a:t>Source code</a:t>
            </a:r>
          </a:p>
          <a:p>
            <a:pPr lvl="1">
              <a:lnSpc>
                <a:spcPct val="90000"/>
              </a:lnSpc>
            </a:pPr>
            <a:r>
              <a:rPr lang="en-US" altLang="en-US" sz="2000" dirty="0">
                <a:solidFill>
                  <a:srgbClr val="0000CC"/>
                </a:solidFill>
                <a:latin typeface="Comic Sans MS" pitchFamily="66" charset="0"/>
              </a:rPr>
              <a:t>Polymorphic to avoid having a </a:t>
            </a:r>
            <a:r>
              <a:rPr lang="en-US" altLang="en-US" sz="2000" b="1" dirty="0">
                <a:solidFill>
                  <a:srgbClr val="0000CC"/>
                </a:solidFill>
                <a:latin typeface="Comic Sans MS" pitchFamily="66" charset="0"/>
              </a:rPr>
              <a:t>virus signature</a:t>
            </a:r>
          </a:p>
          <a:p>
            <a:pPr lvl="1">
              <a:lnSpc>
                <a:spcPct val="90000"/>
              </a:lnSpc>
            </a:pPr>
            <a:r>
              <a:rPr lang="en-US" altLang="en-US" sz="2000" dirty="0">
                <a:solidFill>
                  <a:srgbClr val="0000CC"/>
                </a:solidFill>
                <a:latin typeface="Comic Sans MS" pitchFamily="66" charset="0"/>
              </a:rPr>
              <a:t>Encrypted</a:t>
            </a:r>
          </a:p>
          <a:p>
            <a:pPr lvl="1">
              <a:lnSpc>
                <a:spcPct val="90000"/>
              </a:lnSpc>
            </a:pPr>
            <a:r>
              <a:rPr lang="en-US" altLang="en-US" sz="2000" dirty="0">
                <a:solidFill>
                  <a:srgbClr val="0000CC"/>
                </a:solidFill>
                <a:latin typeface="Comic Sans MS" pitchFamily="66" charset="0"/>
              </a:rPr>
              <a:t>Stealth</a:t>
            </a:r>
          </a:p>
          <a:p>
            <a:pPr lvl="1">
              <a:lnSpc>
                <a:spcPct val="90000"/>
              </a:lnSpc>
            </a:pPr>
            <a:r>
              <a:rPr lang="en-US" altLang="en-US" sz="2000" dirty="0">
                <a:solidFill>
                  <a:srgbClr val="0000CC"/>
                </a:solidFill>
                <a:latin typeface="Comic Sans MS" pitchFamily="66" charset="0"/>
              </a:rPr>
              <a:t>Tunneling</a:t>
            </a:r>
          </a:p>
          <a:p>
            <a:pPr lvl="1">
              <a:lnSpc>
                <a:spcPct val="90000"/>
              </a:lnSpc>
            </a:pPr>
            <a:r>
              <a:rPr lang="en-US" altLang="en-US" sz="2000" dirty="0">
                <a:solidFill>
                  <a:srgbClr val="0000CC"/>
                </a:solidFill>
                <a:latin typeface="Comic Sans MS" pitchFamily="66" charset="0"/>
              </a:rPr>
              <a:t>Multipartite</a:t>
            </a:r>
          </a:p>
          <a:p>
            <a:pPr lvl="1">
              <a:lnSpc>
                <a:spcPct val="90000"/>
              </a:lnSpc>
            </a:pPr>
            <a:r>
              <a:rPr lang="en-US" altLang="en-US" sz="2000" dirty="0">
                <a:solidFill>
                  <a:srgbClr val="0000CC"/>
                </a:solidFill>
                <a:latin typeface="Comic Sans MS" pitchFamily="66" charset="0"/>
              </a:rPr>
              <a:t>Armored</a:t>
            </a:r>
          </a:p>
          <a:p>
            <a:pPr>
              <a:lnSpc>
                <a:spcPct val="90000"/>
              </a:lnSpc>
            </a:pPr>
            <a:endParaRPr lang="en-US" altLang="en-US" sz="2000" dirty="0">
              <a:latin typeface="Comic Sans MS" pitchFamily="66" charset="0"/>
            </a:endParaRPr>
          </a:p>
          <a:p>
            <a:pPr lvl="1">
              <a:lnSpc>
                <a:spcPct val="90000"/>
              </a:lnSpc>
            </a:pPr>
            <a:endParaRPr lang="en-US" altLang="en-US" sz="2000" dirty="0">
              <a:latin typeface="Comic Sans MS" pitchFamily="66" charset="0"/>
            </a:endParaRPr>
          </a:p>
          <a:p>
            <a:pPr lvl="1">
              <a:lnSpc>
                <a:spcPct val="90000"/>
              </a:lnSpc>
            </a:pPr>
            <a:endParaRPr lang="en-US" altLang="en-US" sz="1800" dirty="0"/>
          </a:p>
        </p:txBody>
      </p:sp>
      <p:sp>
        <p:nvSpPr>
          <p:cNvPr id="2" name="Footer Placeholder 1">
            <a:extLst>
              <a:ext uri="{FF2B5EF4-FFF2-40B4-BE49-F238E27FC236}">
                <a16:creationId xmlns:a16="http://schemas.microsoft.com/office/drawing/2014/main" id="{0AD2E7ED-335E-4FD4-B07D-09ECFAE1F1C4}"/>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F0A3405F-2AB0-40B7-B13A-90280B929D5F}"/>
              </a:ext>
            </a:extLst>
          </p:cNvPr>
          <p:cNvSpPr>
            <a:spLocks noGrp="1"/>
          </p:cNvSpPr>
          <p:nvPr>
            <p:ph type="sldNum" sz="quarter" idx="12"/>
          </p:nvPr>
        </p:nvSpPr>
        <p:spPr/>
        <p:txBody>
          <a:bodyPr/>
          <a:lstStyle/>
          <a:p>
            <a:fld id="{63FBC72C-C25E-457F-A554-F1CCF5570F9F}"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827088" y="141288"/>
            <a:ext cx="7859712" cy="576262"/>
          </a:xfrm>
        </p:spPr>
        <p:txBody>
          <a:bodyPr>
            <a:normAutofit fontScale="90000"/>
          </a:bodyPr>
          <a:lstStyle/>
          <a:p>
            <a:pPr eaLnBrk="1" hangingPunct="1"/>
            <a:r>
              <a:rPr lang="en-US" altLang="en-US" b="1" dirty="0">
                <a:solidFill>
                  <a:srgbClr val="FF0000"/>
                </a:solidFill>
                <a:effectLst>
                  <a:outerShdw blurRad="38100" dist="38100" dir="2700000" algn="tl">
                    <a:srgbClr val="000000">
                      <a:alpha val="43137"/>
                    </a:srgbClr>
                  </a:outerShdw>
                </a:effectLst>
              </a:rPr>
              <a:t>System Threats(</a:t>
            </a:r>
            <a:r>
              <a:rPr lang="en-US" altLang="en-US" b="1" dirty="0" err="1">
                <a:solidFill>
                  <a:srgbClr val="FF0000"/>
                </a:solidFill>
                <a:effectLst>
                  <a:outerShdw blurRad="38100" dist="38100" dir="2700000" algn="tl">
                    <a:srgbClr val="000000">
                      <a:alpha val="43137"/>
                    </a:srgbClr>
                  </a:outerShdw>
                </a:effectLst>
              </a:rPr>
              <a:t>con’t</a:t>
            </a:r>
            <a:r>
              <a:rPr lang="en-US" altLang="en-US" b="1" dirty="0">
                <a:solidFill>
                  <a:srgbClr val="FF0000"/>
                </a:solidFill>
                <a:effectLst>
                  <a:outerShdw blurRad="38100" dist="38100" dir="2700000" algn="tl">
                    <a:srgbClr val="000000">
                      <a:alpha val="43137"/>
                    </a:srgbClr>
                  </a:outerShdw>
                </a:effectLst>
              </a:rPr>
              <a:t>…)</a:t>
            </a:r>
          </a:p>
        </p:txBody>
      </p:sp>
      <p:sp>
        <p:nvSpPr>
          <p:cNvPr id="22531" name="Rectangle 3"/>
          <p:cNvSpPr>
            <a:spLocks noGrp="1" noChangeArrowheads="1"/>
          </p:cNvSpPr>
          <p:nvPr>
            <p:ph type="body" idx="1"/>
          </p:nvPr>
        </p:nvSpPr>
        <p:spPr>
          <a:xfrm>
            <a:off x="847725" y="1138238"/>
            <a:ext cx="7313613" cy="4530725"/>
          </a:xfrm>
        </p:spPr>
        <p:txBody>
          <a:bodyPr>
            <a:normAutofit lnSpcReduction="10000"/>
          </a:bodyPr>
          <a:lstStyle/>
          <a:p>
            <a:pPr>
              <a:lnSpc>
                <a:spcPct val="90000"/>
              </a:lnSpc>
              <a:buFont typeface="Courier New" pitchFamily="49" charset="0"/>
              <a:buChar char="o"/>
            </a:pPr>
            <a:r>
              <a:rPr lang="en-US" sz="2000" dirty="0">
                <a:solidFill>
                  <a:srgbClr val="FF0000"/>
                </a:solidFill>
                <a:latin typeface="Comic Sans MS" pitchFamily="66" charset="0"/>
              </a:rPr>
              <a:t>Worms </a:t>
            </a:r>
            <a:r>
              <a:rPr lang="en-US" sz="2000" dirty="0">
                <a:solidFill>
                  <a:srgbClr val="0000CC"/>
                </a:solidFill>
                <a:latin typeface="Comic Sans MS" pitchFamily="66" charset="0"/>
              </a:rPr>
              <a:t>– use spawn mechanism; standalone program</a:t>
            </a:r>
          </a:p>
          <a:p>
            <a:pPr lvl="1">
              <a:lnSpc>
                <a:spcPct val="90000"/>
              </a:lnSpc>
            </a:pPr>
            <a:r>
              <a:rPr lang="en-US" sz="2000" dirty="0">
                <a:solidFill>
                  <a:srgbClr val="0000CC"/>
                </a:solidFill>
                <a:latin typeface="Comic Sans MS" pitchFamily="66" charset="0"/>
              </a:rPr>
              <a:t>The worm spawns copies of itself, using up systems resources and perhaps locking out system use by all other processes.</a:t>
            </a:r>
          </a:p>
          <a:p>
            <a:pPr>
              <a:lnSpc>
                <a:spcPct val="90000"/>
              </a:lnSpc>
              <a:buFont typeface="Courier New" pitchFamily="49" charset="0"/>
              <a:buChar char="o"/>
            </a:pPr>
            <a:r>
              <a:rPr lang="en-US" sz="2000" dirty="0">
                <a:solidFill>
                  <a:srgbClr val="FF0000"/>
                </a:solidFill>
                <a:latin typeface="Comic Sans MS" pitchFamily="66" charset="0"/>
              </a:rPr>
              <a:t>Internet worm</a:t>
            </a:r>
          </a:p>
          <a:p>
            <a:pPr lvl="1">
              <a:lnSpc>
                <a:spcPct val="90000"/>
              </a:lnSpc>
            </a:pPr>
            <a:r>
              <a:rPr lang="en-US" sz="2000" dirty="0">
                <a:solidFill>
                  <a:srgbClr val="0000CC"/>
                </a:solidFill>
                <a:latin typeface="Comic Sans MS" pitchFamily="66" charset="0"/>
              </a:rPr>
              <a:t>Exploited UNIX networking features (remote access) and bugs in </a:t>
            </a:r>
            <a:r>
              <a:rPr lang="en-US" sz="2000" i="1" dirty="0">
                <a:solidFill>
                  <a:srgbClr val="0000CC"/>
                </a:solidFill>
                <a:latin typeface="Comic Sans MS" pitchFamily="66" charset="0"/>
              </a:rPr>
              <a:t>finger</a:t>
            </a:r>
            <a:r>
              <a:rPr lang="en-US" sz="2000" dirty="0">
                <a:solidFill>
                  <a:srgbClr val="0000CC"/>
                </a:solidFill>
                <a:latin typeface="Comic Sans MS" pitchFamily="66" charset="0"/>
              </a:rPr>
              <a:t> and </a:t>
            </a:r>
            <a:r>
              <a:rPr lang="en-US" sz="2000" i="1" dirty="0" err="1">
                <a:solidFill>
                  <a:srgbClr val="0000CC"/>
                </a:solidFill>
                <a:latin typeface="Comic Sans MS" pitchFamily="66" charset="0"/>
              </a:rPr>
              <a:t>sendmail</a:t>
            </a:r>
            <a:r>
              <a:rPr lang="en-US" sz="2000" dirty="0">
                <a:solidFill>
                  <a:srgbClr val="0000CC"/>
                </a:solidFill>
                <a:latin typeface="Comic Sans MS" pitchFamily="66" charset="0"/>
              </a:rPr>
              <a:t> programs.</a:t>
            </a:r>
          </a:p>
          <a:p>
            <a:pPr lvl="1">
              <a:lnSpc>
                <a:spcPct val="90000"/>
              </a:lnSpc>
            </a:pPr>
            <a:r>
              <a:rPr lang="en-US" sz="2000" dirty="0">
                <a:solidFill>
                  <a:srgbClr val="0000CC"/>
                </a:solidFill>
                <a:latin typeface="Comic Sans MS" pitchFamily="66" charset="0"/>
              </a:rPr>
              <a:t>Grappling hook program uploaded main worm program.</a:t>
            </a:r>
          </a:p>
          <a:p>
            <a:pPr>
              <a:lnSpc>
                <a:spcPct val="90000"/>
              </a:lnSpc>
              <a:buFont typeface="Courier New" pitchFamily="49" charset="0"/>
              <a:buChar char="o"/>
            </a:pPr>
            <a:r>
              <a:rPr lang="en-US" sz="2000" dirty="0">
                <a:solidFill>
                  <a:srgbClr val="FF0000"/>
                </a:solidFill>
                <a:latin typeface="Comic Sans MS" pitchFamily="66" charset="0"/>
              </a:rPr>
              <a:t>Denial of Service</a:t>
            </a:r>
          </a:p>
          <a:p>
            <a:pPr lvl="1">
              <a:lnSpc>
                <a:spcPct val="90000"/>
              </a:lnSpc>
            </a:pPr>
            <a:r>
              <a:rPr lang="en-US" sz="2000" dirty="0">
                <a:solidFill>
                  <a:srgbClr val="0000CC"/>
                </a:solidFill>
                <a:latin typeface="Comic Sans MS" pitchFamily="66" charset="0"/>
              </a:rPr>
              <a:t>Overload the targeted computer preventing it from doing any useful work.</a:t>
            </a:r>
          </a:p>
          <a:p>
            <a:pPr lvl="1">
              <a:lnSpc>
                <a:spcPct val="90000"/>
              </a:lnSpc>
            </a:pPr>
            <a:r>
              <a:rPr lang="en-US" sz="2000" dirty="0">
                <a:solidFill>
                  <a:srgbClr val="0000CC"/>
                </a:solidFill>
                <a:latin typeface="Comic Sans MS" pitchFamily="66" charset="0"/>
              </a:rPr>
              <a:t>Downloading of a page.</a:t>
            </a:r>
          </a:p>
          <a:p>
            <a:pPr lvl="1">
              <a:lnSpc>
                <a:spcPct val="90000"/>
              </a:lnSpc>
            </a:pPr>
            <a:r>
              <a:rPr lang="en-US" sz="2000" dirty="0">
                <a:solidFill>
                  <a:srgbClr val="0000CC"/>
                </a:solidFill>
                <a:latin typeface="Comic Sans MS" pitchFamily="66" charset="0"/>
              </a:rPr>
              <a:t>Partially started TCP/IP sessions  could eat up all resources.</a:t>
            </a:r>
          </a:p>
          <a:p>
            <a:pPr lvl="1">
              <a:lnSpc>
                <a:spcPct val="90000"/>
              </a:lnSpc>
            </a:pPr>
            <a:r>
              <a:rPr lang="en-US" sz="2000" dirty="0">
                <a:solidFill>
                  <a:srgbClr val="0000CC"/>
                </a:solidFill>
                <a:latin typeface="Comic Sans MS" pitchFamily="66" charset="0"/>
              </a:rPr>
              <a:t>Difficult to prevent denial of service attacks.</a:t>
            </a:r>
          </a:p>
        </p:txBody>
      </p:sp>
      <p:sp>
        <p:nvSpPr>
          <p:cNvPr id="2" name="Footer Placeholder 1">
            <a:extLst>
              <a:ext uri="{FF2B5EF4-FFF2-40B4-BE49-F238E27FC236}">
                <a16:creationId xmlns:a16="http://schemas.microsoft.com/office/drawing/2014/main" id="{59C04B6F-6D1F-498C-9AED-5FDA2BAECF16}"/>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60F96660-99FE-46F1-9C1E-005B9F20A260}"/>
              </a:ext>
            </a:extLst>
          </p:cNvPr>
          <p:cNvSpPr>
            <a:spLocks noGrp="1"/>
          </p:cNvSpPr>
          <p:nvPr>
            <p:ph type="sldNum" sz="quarter" idx="12"/>
          </p:nvPr>
        </p:nvSpPr>
        <p:spPr/>
        <p:txBody>
          <a:bodyPr/>
          <a:lstStyle/>
          <a:p>
            <a:fld id="{63FBC72C-C25E-457F-A554-F1CCF5570F9F}"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41288"/>
            <a:ext cx="8229600" cy="576262"/>
          </a:xfrm>
        </p:spPr>
        <p:txBody>
          <a:bodyPr>
            <a:normAutofit fontScale="90000"/>
          </a:bodyPr>
          <a:lstStyle/>
          <a:p>
            <a:r>
              <a:rPr lang="en-US" altLang="en-US" b="1" dirty="0">
                <a:solidFill>
                  <a:srgbClr val="FF0000"/>
                </a:solidFill>
                <a:effectLst>
                  <a:outerShdw blurRad="38100" dist="38100" dir="2700000" algn="tl">
                    <a:srgbClr val="000000">
                      <a:alpha val="43137"/>
                    </a:srgbClr>
                  </a:outerShdw>
                </a:effectLst>
              </a:rPr>
              <a:t>Threat Continues</a:t>
            </a:r>
          </a:p>
        </p:txBody>
      </p:sp>
      <p:sp>
        <p:nvSpPr>
          <p:cNvPr id="21507" name="Content Placeholder 2"/>
          <p:cNvSpPr>
            <a:spLocks noGrp="1"/>
          </p:cNvSpPr>
          <p:nvPr>
            <p:ph idx="1"/>
          </p:nvPr>
        </p:nvSpPr>
        <p:spPr>
          <a:xfrm>
            <a:off x="874713" y="1082675"/>
            <a:ext cx="7723187" cy="4530725"/>
          </a:xfrm>
        </p:spPr>
        <p:txBody>
          <a:bodyPr>
            <a:normAutofit/>
          </a:bodyPr>
          <a:lstStyle/>
          <a:p>
            <a:pPr>
              <a:buFont typeface="Courier New" pitchFamily="49" charset="0"/>
              <a:buChar char="o"/>
            </a:pPr>
            <a:r>
              <a:rPr lang="en-US" altLang="en-US" sz="2000" dirty="0">
                <a:solidFill>
                  <a:srgbClr val="0000CC"/>
                </a:solidFill>
                <a:latin typeface="Comic Sans MS" pitchFamily="66" charset="0"/>
              </a:rPr>
              <a:t>Attacks still common, still occurring</a:t>
            </a:r>
          </a:p>
          <a:p>
            <a:pPr>
              <a:buFont typeface="Courier New" pitchFamily="49" charset="0"/>
              <a:buChar char="o"/>
            </a:pPr>
            <a:r>
              <a:rPr lang="en-US" altLang="en-US" sz="2000" dirty="0">
                <a:solidFill>
                  <a:srgbClr val="0000CC"/>
                </a:solidFill>
                <a:latin typeface="Comic Sans MS" pitchFamily="66" charset="0"/>
              </a:rPr>
              <a:t>Attacks moved over time from science experiments to tools of organized crime</a:t>
            </a:r>
          </a:p>
          <a:p>
            <a:pPr lvl="1"/>
            <a:r>
              <a:rPr lang="en-US" altLang="en-US" sz="2000" dirty="0">
                <a:solidFill>
                  <a:srgbClr val="0000CC"/>
                </a:solidFill>
                <a:latin typeface="Comic Sans MS" pitchFamily="66" charset="0"/>
              </a:rPr>
              <a:t>Targeting specific companies</a:t>
            </a:r>
          </a:p>
          <a:p>
            <a:pPr lvl="1"/>
            <a:r>
              <a:rPr lang="en-US" altLang="en-US" sz="2000" dirty="0">
                <a:solidFill>
                  <a:srgbClr val="0000CC"/>
                </a:solidFill>
                <a:latin typeface="Comic Sans MS" pitchFamily="66" charset="0"/>
              </a:rPr>
              <a:t>Creating </a:t>
            </a:r>
            <a:r>
              <a:rPr lang="en-US" altLang="en-US" sz="2000" dirty="0" err="1">
                <a:solidFill>
                  <a:srgbClr val="FF0000"/>
                </a:solidFill>
                <a:latin typeface="Comic Sans MS" pitchFamily="66" charset="0"/>
              </a:rPr>
              <a:t>botnets</a:t>
            </a:r>
            <a:r>
              <a:rPr lang="en-US" altLang="en-US" sz="2000" dirty="0">
                <a:solidFill>
                  <a:srgbClr val="0000CC"/>
                </a:solidFill>
                <a:latin typeface="Comic Sans MS" pitchFamily="66" charset="0"/>
              </a:rPr>
              <a:t> to use as tool for spam and DDOS delivery</a:t>
            </a:r>
          </a:p>
          <a:p>
            <a:pPr lvl="1"/>
            <a:r>
              <a:rPr lang="en-US" altLang="en-US" sz="2000" dirty="0">
                <a:solidFill>
                  <a:srgbClr val="FF0000"/>
                </a:solidFill>
                <a:latin typeface="Comic Sans MS" pitchFamily="66" charset="0"/>
              </a:rPr>
              <a:t>Keystroke logger </a:t>
            </a:r>
            <a:r>
              <a:rPr lang="en-US" altLang="en-US" sz="2000" dirty="0">
                <a:solidFill>
                  <a:srgbClr val="0000CC"/>
                </a:solidFill>
                <a:latin typeface="Comic Sans MS" pitchFamily="66" charset="0"/>
              </a:rPr>
              <a:t>to grab passwords, credit card numbers</a:t>
            </a:r>
          </a:p>
          <a:p>
            <a:pPr lvl="1"/>
            <a:endParaRPr lang="en-US" altLang="en-US" sz="1800" dirty="0"/>
          </a:p>
        </p:txBody>
      </p:sp>
      <p:sp>
        <p:nvSpPr>
          <p:cNvPr id="2" name="Footer Placeholder 1">
            <a:extLst>
              <a:ext uri="{FF2B5EF4-FFF2-40B4-BE49-F238E27FC236}">
                <a16:creationId xmlns:a16="http://schemas.microsoft.com/office/drawing/2014/main" id="{B9A6E571-35E3-436A-8CBA-D2350A3890A1}"/>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49A3B8E2-886E-4428-8F81-F8C0E9C10CD9}"/>
              </a:ext>
            </a:extLst>
          </p:cNvPr>
          <p:cNvSpPr>
            <a:spLocks noGrp="1"/>
          </p:cNvSpPr>
          <p:nvPr>
            <p:ph type="sldNum" sz="quarter" idx="12"/>
          </p:nvPr>
        </p:nvSpPr>
        <p:spPr/>
        <p:txBody>
          <a:bodyPr/>
          <a:lstStyle/>
          <a:p>
            <a:fld id="{63FBC72C-C25E-457F-A554-F1CCF5570F9F}"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26"/>
          <p:cNvSpPr>
            <a:spLocks noGrp="1" noChangeArrowheads="1"/>
          </p:cNvSpPr>
          <p:nvPr>
            <p:ph type="title"/>
          </p:nvPr>
        </p:nvSpPr>
        <p:spPr>
          <a:xfrm>
            <a:off x="1065213" y="155575"/>
            <a:ext cx="7621587" cy="576263"/>
          </a:xfrm>
        </p:spPr>
        <p:txBody>
          <a:bodyPr>
            <a:normAutofit fontScale="90000"/>
          </a:bodyPr>
          <a:lstStyle/>
          <a:p>
            <a:pPr eaLnBrk="1" hangingPunct="1"/>
            <a:r>
              <a:rPr lang="en-US" altLang="en-US" b="1" dirty="0">
                <a:solidFill>
                  <a:srgbClr val="FF0000"/>
                </a:solidFill>
                <a:effectLst>
                  <a:outerShdw blurRad="38100" dist="38100" dir="2700000" algn="tl">
                    <a:srgbClr val="000000">
                      <a:alpha val="43137"/>
                    </a:srgbClr>
                  </a:outerShdw>
                </a:effectLst>
              </a:rPr>
              <a:t>The Morris Internet Worm</a:t>
            </a:r>
          </a:p>
        </p:txBody>
      </p:sp>
      <p:pic>
        <p:nvPicPr>
          <p:cNvPr id="24579" name="Picture 1031"/>
          <p:cNvPicPr>
            <a:picLocks noChangeAspect="1" noChangeArrowheads="1"/>
          </p:cNvPicPr>
          <p:nvPr/>
        </p:nvPicPr>
        <p:blipFill>
          <a:blip r:embed="rId3"/>
          <a:srcRect/>
          <a:stretch>
            <a:fillRect/>
          </a:stretch>
        </p:blipFill>
        <p:spPr bwMode="auto">
          <a:xfrm>
            <a:off x="1631950" y="1255713"/>
            <a:ext cx="6500813" cy="3744912"/>
          </a:xfrm>
          <a:prstGeom prst="rect">
            <a:avLst/>
          </a:prstGeom>
          <a:noFill/>
          <a:ln w="9525">
            <a:noFill/>
            <a:miter lim="800000"/>
            <a:headEnd/>
            <a:tailEnd/>
          </a:ln>
        </p:spPr>
      </p:pic>
      <p:sp>
        <p:nvSpPr>
          <p:cNvPr id="2" name="Footer Placeholder 1">
            <a:extLst>
              <a:ext uri="{FF2B5EF4-FFF2-40B4-BE49-F238E27FC236}">
                <a16:creationId xmlns:a16="http://schemas.microsoft.com/office/drawing/2014/main" id="{DF63618A-A8B2-44DE-8930-77249C8006C2}"/>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4E056462-6B6E-412F-AAB1-C0115AD0E4ED}"/>
              </a:ext>
            </a:extLst>
          </p:cNvPr>
          <p:cNvSpPr>
            <a:spLocks noGrp="1"/>
          </p:cNvSpPr>
          <p:nvPr>
            <p:ph type="sldNum" sz="quarter" idx="12"/>
          </p:nvPr>
        </p:nvSpPr>
        <p:spPr/>
        <p:txBody>
          <a:bodyPr/>
          <a:lstStyle/>
          <a:p>
            <a:fld id="{63FBC72C-C25E-457F-A554-F1CCF5570F9F}"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b="1" dirty="0">
                <a:solidFill>
                  <a:srgbClr val="FF0000"/>
                </a:solidFill>
                <a:effectLst>
                  <a:outerShdw blurRad="38100" dist="38100" dir="2700000" algn="tl">
                    <a:srgbClr val="000000">
                      <a:alpha val="43137"/>
                    </a:srgbClr>
                  </a:outerShdw>
                </a:effectLst>
              </a:rPr>
              <a:t>Threat Monitoring</a:t>
            </a:r>
          </a:p>
        </p:txBody>
      </p:sp>
      <p:sp>
        <p:nvSpPr>
          <p:cNvPr id="14339" name="Rectangle 3"/>
          <p:cNvSpPr>
            <a:spLocks noGrp="1" noChangeArrowheads="1"/>
          </p:cNvSpPr>
          <p:nvPr>
            <p:ph type="body" idx="1"/>
          </p:nvPr>
        </p:nvSpPr>
        <p:spPr>
          <a:xfrm>
            <a:off x="515938" y="1366838"/>
            <a:ext cx="8169275" cy="4522787"/>
          </a:xfrm>
        </p:spPr>
        <p:txBody>
          <a:bodyPr>
            <a:normAutofit/>
          </a:bodyPr>
          <a:lstStyle/>
          <a:p>
            <a:pPr>
              <a:buFont typeface="Courier New" pitchFamily="49" charset="0"/>
              <a:buChar char="o"/>
            </a:pPr>
            <a:r>
              <a:rPr lang="en-US" sz="2400" dirty="0">
                <a:solidFill>
                  <a:srgbClr val="0000CC"/>
                </a:solidFill>
                <a:latin typeface="Comic Sans MS" pitchFamily="66" charset="0"/>
              </a:rPr>
              <a:t>Check for suspicious patterns of activity – i.e., several incorrect password attempts may signal password guessing.</a:t>
            </a:r>
          </a:p>
          <a:p>
            <a:pPr>
              <a:buFont typeface="Courier New" pitchFamily="49" charset="0"/>
              <a:buChar char="o"/>
            </a:pPr>
            <a:endParaRPr lang="en-US" sz="2400" dirty="0">
              <a:solidFill>
                <a:srgbClr val="0000CC"/>
              </a:solidFill>
              <a:latin typeface="Comic Sans MS" pitchFamily="66" charset="0"/>
            </a:endParaRPr>
          </a:p>
          <a:p>
            <a:pPr>
              <a:buFont typeface="Courier New" pitchFamily="49" charset="0"/>
              <a:buChar char="o"/>
            </a:pPr>
            <a:r>
              <a:rPr lang="en-US" sz="2400" dirty="0">
                <a:solidFill>
                  <a:srgbClr val="0000CC"/>
                </a:solidFill>
                <a:latin typeface="Comic Sans MS" pitchFamily="66" charset="0"/>
              </a:rPr>
              <a:t>Audit log – records the time, user, and type of all accesses to an object; useful for recovery from a violation and developing better security measures.</a:t>
            </a:r>
          </a:p>
          <a:p>
            <a:pPr>
              <a:buFont typeface="Courier New" pitchFamily="49" charset="0"/>
              <a:buChar char="o"/>
            </a:pPr>
            <a:endParaRPr lang="en-US" sz="2400" dirty="0">
              <a:solidFill>
                <a:srgbClr val="0000CC"/>
              </a:solidFill>
              <a:latin typeface="Comic Sans MS" pitchFamily="66" charset="0"/>
            </a:endParaRPr>
          </a:p>
          <a:p>
            <a:pPr>
              <a:buFont typeface="Courier New" pitchFamily="49" charset="0"/>
              <a:buChar char="o"/>
            </a:pPr>
            <a:r>
              <a:rPr lang="en-US" sz="2400" dirty="0">
                <a:solidFill>
                  <a:srgbClr val="0000CC"/>
                </a:solidFill>
                <a:latin typeface="Comic Sans MS" pitchFamily="66" charset="0"/>
              </a:rPr>
              <a:t>Scan the system periodically for security holes; done when the computer is relatively unused.</a:t>
            </a:r>
          </a:p>
        </p:txBody>
      </p:sp>
      <p:sp>
        <p:nvSpPr>
          <p:cNvPr id="2" name="Footer Placeholder 1">
            <a:extLst>
              <a:ext uri="{FF2B5EF4-FFF2-40B4-BE49-F238E27FC236}">
                <a16:creationId xmlns:a16="http://schemas.microsoft.com/office/drawing/2014/main" id="{7E593301-DCD0-46FB-981C-B35AD415E56E}"/>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02F7A286-1F53-4666-8B36-414398C0B0DB}"/>
              </a:ext>
            </a:extLst>
          </p:cNvPr>
          <p:cNvSpPr>
            <a:spLocks noGrp="1"/>
          </p:cNvSpPr>
          <p:nvPr>
            <p:ph type="sldNum" sz="quarter" idx="12"/>
          </p:nvPr>
        </p:nvSpPr>
        <p:spPr/>
        <p:txBody>
          <a:bodyPr/>
          <a:lstStyle/>
          <a:p>
            <a:fld id="{63FBC72C-C25E-457F-A554-F1CCF5570F9F}"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b="1" dirty="0">
                <a:solidFill>
                  <a:srgbClr val="FF0000"/>
                </a:solidFill>
                <a:effectLst>
                  <a:outerShdw blurRad="38100" dist="38100" dir="2700000" algn="tl">
                    <a:srgbClr val="000000">
                      <a:alpha val="43137"/>
                    </a:srgbClr>
                  </a:outerShdw>
                </a:effectLst>
              </a:rPr>
              <a:t>Threat Monitoring (Cont.)</a:t>
            </a:r>
          </a:p>
        </p:txBody>
      </p:sp>
      <p:sp>
        <p:nvSpPr>
          <p:cNvPr id="15363" name="Rectangle 3"/>
          <p:cNvSpPr>
            <a:spLocks noGrp="1" noChangeArrowheads="1"/>
          </p:cNvSpPr>
          <p:nvPr>
            <p:ph type="body" idx="1"/>
          </p:nvPr>
        </p:nvSpPr>
        <p:spPr>
          <a:xfrm>
            <a:off x="303213" y="1366838"/>
            <a:ext cx="8255000" cy="5029200"/>
          </a:xfrm>
        </p:spPr>
        <p:txBody>
          <a:bodyPr>
            <a:normAutofit/>
          </a:bodyPr>
          <a:lstStyle/>
          <a:p>
            <a:pPr>
              <a:buFont typeface="Courier New" pitchFamily="49" charset="0"/>
              <a:buChar char="o"/>
            </a:pPr>
            <a:r>
              <a:rPr lang="en-US" sz="2400" dirty="0">
                <a:solidFill>
                  <a:srgbClr val="0000CC"/>
                </a:solidFill>
                <a:latin typeface="Comic Sans MS" pitchFamily="66" charset="0"/>
              </a:rPr>
              <a:t>Check for:</a:t>
            </a:r>
          </a:p>
          <a:p>
            <a:pPr lvl="1"/>
            <a:r>
              <a:rPr lang="en-US" sz="2400" dirty="0">
                <a:solidFill>
                  <a:srgbClr val="0000CC"/>
                </a:solidFill>
                <a:latin typeface="Comic Sans MS" pitchFamily="66" charset="0"/>
              </a:rPr>
              <a:t>Short or easy-to-guess passwords</a:t>
            </a:r>
          </a:p>
          <a:p>
            <a:pPr lvl="1"/>
            <a:r>
              <a:rPr lang="en-US" sz="2400" dirty="0">
                <a:solidFill>
                  <a:srgbClr val="0000CC"/>
                </a:solidFill>
                <a:latin typeface="Comic Sans MS" pitchFamily="66" charset="0"/>
              </a:rPr>
              <a:t>Unauthorized set-</a:t>
            </a:r>
            <a:r>
              <a:rPr lang="en-US" sz="2400" dirty="0" err="1">
                <a:solidFill>
                  <a:srgbClr val="0000CC"/>
                </a:solidFill>
                <a:latin typeface="Comic Sans MS" pitchFamily="66" charset="0"/>
              </a:rPr>
              <a:t>uid</a:t>
            </a:r>
            <a:r>
              <a:rPr lang="en-US" sz="2400" dirty="0">
                <a:solidFill>
                  <a:srgbClr val="0000CC"/>
                </a:solidFill>
                <a:latin typeface="Comic Sans MS" pitchFamily="66" charset="0"/>
              </a:rPr>
              <a:t> programs</a:t>
            </a:r>
          </a:p>
          <a:p>
            <a:pPr lvl="1"/>
            <a:r>
              <a:rPr lang="en-US" sz="2400" dirty="0">
                <a:solidFill>
                  <a:srgbClr val="0000CC"/>
                </a:solidFill>
                <a:latin typeface="Comic Sans MS" pitchFamily="66" charset="0"/>
              </a:rPr>
              <a:t>Unauthorized programs in system directories</a:t>
            </a:r>
          </a:p>
          <a:p>
            <a:pPr lvl="1"/>
            <a:r>
              <a:rPr lang="en-US" sz="2400" dirty="0">
                <a:solidFill>
                  <a:srgbClr val="0000CC"/>
                </a:solidFill>
                <a:latin typeface="Comic Sans MS" pitchFamily="66" charset="0"/>
              </a:rPr>
              <a:t>Unexpected long-running processes</a:t>
            </a:r>
          </a:p>
          <a:p>
            <a:pPr lvl="1"/>
            <a:r>
              <a:rPr lang="en-US" sz="2400" dirty="0">
                <a:solidFill>
                  <a:srgbClr val="0000CC"/>
                </a:solidFill>
                <a:latin typeface="Comic Sans MS" pitchFamily="66" charset="0"/>
              </a:rPr>
              <a:t>Improper directory protections</a:t>
            </a:r>
          </a:p>
          <a:p>
            <a:pPr lvl="1"/>
            <a:r>
              <a:rPr lang="en-US" sz="2400" dirty="0">
                <a:solidFill>
                  <a:srgbClr val="0000CC"/>
                </a:solidFill>
                <a:latin typeface="Comic Sans MS" pitchFamily="66" charset="0"/>
              </a:rPr>
              <a:t>Improper protections on system data files</a:t>
            </a:r>
          </a:p>
          <a:p>
            <a:pPr lvl="1"/>
            <a:r>
              <a:rPr lang="en-US" sz="2400" dirty="0">
                <a:solidFill>
                  <a:srgbClr val="0000CC"/>
                </a:solidFill>
                <a:latin typeface="Comic Sans MS" pitchFamily="66" charset="0"/>
              </a:rPr>
              <a:t>Dangerous entries in the program search path (Trojan horse)</a:t>
            </a:r>
          </a:p>
          <a:p>
            <a:pPr lvl="1"/>
            <a:r>
              <a:rPr lang="en-US" sz="2400" dirty="0">
                <a:solidFill>
                  <a:srgbClr val="0000CC"/>
                </a:solidFill>
                <a:latin typeface="Comic Sans MS" pitchFamily="66" charset="0"/>
              </a:rPr>
              <a:t>Changes to system programs: monitor checksum values</a:t>
            </a:r>
          </a:p>
        </p:txBody>
      </p:sp>
      <p:sp>
        <p:nvSpPr>
          <p:cNvPr id="2" name="Footer Placeholder 1">
            <a:extLst>
              <a:ext uri="{FF2B5EF4-FFF2-40B4-BE49-F238E27FC236}">
                <a16:creationId xmlns:a16="http://schemas.microsoft.com/office/drawing/2014/main" id="{C165D267-17F2-4AFA-8969-A72E174C34F6}"/>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BA5014D8-631A-4AC2-A319-2D7215F2CF24}"/>
              </a:ext>
            </a:extLst>
          </p:cNvPr>
          <p:cNvSpPr>
            <a:spLocks noGrp="1"/>
          </p:cNvSpPr>
          <p:nvPr>
            <p:ph type="sldNum" sz="quarter" idx="12"/>
          </p:nvPr>
        </p:nvSpPr>
        <p:spPr/>
        <p:txBody>
          <a:bodyPr/>
          <a:lstStyle/>
          <a:p>
            <a:fld id="{63FBC72C-C25E-457F-A554-F1CCF5570F9F}"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Contents</a:t>
            </a:r>
            <a:r>
              <a:rPr lang="en-US" dirty="0">
                <a:solidFill>
                  <a:srgbClr val="FF0000"/>
                </a:solidFill>
              </a:rPr>
              <a:t> </a:t>
            </a:r>
          </a:p>
        </p:txBody>
      </p:sp>
      <p:sp>
        <p:nvSpPr>
          <p:cNvPr id="3" name="Content Placeholder 2"/>
          <p:cNvSpPr>
            <a:spLocks noGrp="1"/>
          </p:cNvSpPr>
          <p:nvPr>
            <p:ph idx="1"/>
          </p:nvPr>
        </p:nvSpPr>
        <p:spPr/>
        <p:txBody>
          <a:bodyPr>
            <a:normAutofit/>
          </a:bodyPr>
          <a:lstStyle/>
          <a:p>
            <a:pPr>
              <a:buFont typeface="Courier New" pitchFamily="49" charset="0"/>
              <a:buChar char="o"/>
            </a:pPr>
            <a:r>
              <a:rPr lang="en-US" sz="2800" dirty="0">
                <a:solidFill>
                  <a:srgbClr val="0000CC"/>
                </a:solidFill>
                <a:latin typeface="Comic Sans MS" pitchFamily="66" charset="0"/>
              </a:rPr>
              <a:t>Security problem</a:t>
            </a:r>
          </a:p>
          <a:p>
            <a:pPr>
              <a:buFont typeface="Courier New" pitchFamily="49" charset="0"/>
              <a:buChar char="o"/>
            </a:pPr>
            <a:r>
              <a:rPr lang="en-US" sz="2800" dirty="0">
                <a:solidFill>
                  <a:srgbClr val="0000CC"/>
                </a:solidFill>
                <a:latin typeface="Comic Sans MS" pitchFamily="66" charset="0"/>
              </a:rPr>
              <a:t>Program threat</a:t>
            </a:r>
          </a:p>
          <a:p>
            <a:pPr>
              <a:buFont typeface="Courier New" pitchFamily="49" charset="0"/>
              <a:buChar char="o"/>
            </a:pPr>
            <a:r>
              <a:rPr lang="en-US" sz="2800" dirty="0">
                <a:solidFill>
                  <a:srgbClr val="0000CC"/>
                </a:solidFill>
                <a:latin typeface="Comic Sans MS" pitchFamily="66" charset="0"/>
              </a:rPr>
              <a:t>Network and system threat</a:t>
            </a:r>
          </a:p>
          <a:p>
            <a:pPr>
              <a:buFont typeface="Courier New" pitchFamily="49" charset="0"/>
              <a:buChar char="o"/>
            </a:pPr>
            <a:r>
              <a:rPr lang="en-US" sz="2800" dirty="0">
                <a:solidFill>
                  <a:srgbClr val="0000CC"/>
                </a:solidFill>
                <a:latin typeface="Comic Sans MS" pitchFamily="66" charset="0"/>
              </a:rPr>
              <a:t>Security tools</a:t>
            </a:r>
          </a:p>
          <a:p>
            <a:pPr>
              <a:buFont typeface="Courier New" pitchFamily="49" charset="0"/>
              <a:buChar char="o"/>
            </a:pPr>
            <a:r>
              <a:rPr lang="en-US" sz="2800" dirty="0">
                <a:solidFill>
                  <a:srgbClr val="0000CC"/>
                </a:solidFill>
                <a:latin typeface="Comic Sans MS" pitchFamily="66" charset="0"/>
              </a:rPr>
              <a:t>Cryptography</a:t>
            </a:r>
          </a:p>
          <a:p>
            <a:pPr>
              <a:buFont typeface="Courier New" pitchFamily="49" charset="0"/>
              <a:buChar char="o"/>
            </a:pPr>
            <a:r>
              <a:rPr lang="en-US" sz="2800" dirty="0">
                <a:solidFill>
                  <a:srgbClr val="0000CC"/>
                </a:solidFill>
                <a:latin typeface="Comic Sans MS" pitchFamily="66" charset="0"/>
              </a:rPr>
              <a:t>Authentication</a:t>
            </a:r>
          </a:p>
          <a:p>
            <a:pPr>
              <a:buFont typeface="Courier New" pitchFamily="49" charset="0"/>
              <a:buChar char="o"/>
            </a:pPr>
            <a:r>
              <a:rPr lang="en-US" sz="2800" dirty="0">
                <a:solidFill>
                  <a:srgbClr val="0000CC"/>
                </a:solidFill>
                <a:latin typeface="Comic Sans MS" pitchFamily="66" charset="0"/>
              </a:rPr>
              <a:t>Intrusion defense</a:t>
            </a:r>
          </a:p>
          <a:p>
            <a:pPr>
              <a:buFont typeface="Courier New" pitchFamily="49" charset="0"/>
              <a:buChar char="o"/>
            </a:pPr>
            <a:r>
              <a:rPr lang="en-US" sz="2800" dirty="0">
                <a:solidFill>
                  <a:srgbClr val="0000CC"/>
                </a:solidFill>
                <a:latin typeface="Comic Sans MS" pitchFamily="66" charset="0"/>
              </a:rPr>
              <a:t>Firewall</a:t>
            </a:r>
          </a:p>
          <a:p>
            <a:pPr>
              <a:buFont typeface="Courier New" pitchFamily="49" charset="0"/>
              <a:buChar char="o"/>
            </a:pPr>
            <a:endParaRPr lang="en-US" dirty="0"/>
          </a:p>
          <a:p>
            <a:pPr>
              <a:buFont typeface="Courier New" pitchFamily="49" charset="0"/>
              <a:buChar char="o"/>
            </a:pPr>
            <a:endParaRPr lang="en-US" dirty="0"/>
          </a:p>
          <a:p>
            <a:endParaRPr lang="en-US" dirty="0"/>
          </a:p>
        </p:txBody>
      </p:sp>
      <p:sp>
        <p:nvSpPr>
          <p:cNvPr id="4" name="Footer Placeholder 3">
            <a:extLst>
              <a:ext uri="{FF2B5EF4-FFF2-40B4-BE49-F238E27FC236}">
                <a16:creationId xmlns:a16="http://schemas.microsoft.com/office/drawing/2014/main" id="{4019D79E-02FA-4D59-AFBF-9FB31B09728F}"/>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2C27459B-8FB3-423D-B7F6-E7C791C67742}"/>
              </a:ext>
            </a:extLst>
          </p:cNvPr>
          <p:cNvSpPr>
            <a:spLocks noGrp="1"/>
          </p:cNvSpPr>
          <p:nvPr>
            <p:ph type="sldNum" sz="quarter" idx="12"/>
          </p:nvPr>
        </p:nvSpPr>
        <p:spPr/>
        <p:txBody>
          <a:bodyPr/>
          <a:lstStyle/>
          <a:p>
            <a:fld id="{63FBC72C-C25E-457F-A554-F1CCF5570F9F}"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28600"/>
            <a:ext cx="8229600" cy="685800"/>
          </a:xfrm>
        </p:spPr>
        <p:txBody>
          <a:bodyPr>
            <a:normAutofit fontScale="90000"/>
          </a:bodyPr>
          <a:lstStyle/>
          <a:p>
            <a:r>
              <a:rPr lang="en-US" b="1" dirty="0" err="1">
                <a:solidFill>
                  <a:srgbClr val="FF0000"/>
                </a:solidFill>
                <a:effectLst>
                  <a:outerShdw blurRad="38100" dist="38100" dir="2700000" algn="tl">
                    <a:srgbClr val="000000">
                      <a:alpha val="43137"/>
                    </a:srgbClr>
                  </a:outerShdw>
                </a:effectLst>
              </a:rPr>
              <a:t>FireWall</a:t>
            </a:r>
            <a:endParaRPr lang="en-US" b="1" dirty="0">
              <a:solidFill>
                <a:srgbClr val="FF0000"/>
              </a:solidFill>
              <a:effectLst>
                <a:outerShdw blurRad="38100" dist="38100" dir="2700000" algn="tl">
                  <a:srgbClr val="000000">
                    <a:alpha val="43137"/>
                  </a:srgbClr>
                </a:outerShdw>
              </a:effectLst>
            </a:endParaRPr>
          </a:p>
        </p:txBody>
      </p:sp>
      <p:sp>
        <p:nvSpPr>
          <p:cNvPr id="16387" name="Rectangle 3"/>
          <p:cNvSpPr>
            <a:spLocks noGrp="1" noChangeArrowheads="1"/>
          </p:cNvSpPr>
          <p:nvPr>
            <p:ph type="body" idx="1"/>
          </p:nvPr>
        </p:nvSpPr>
        <p:spPr>
          <a:xfrm>
            <a:off x="501650" y="914399"/>
            <a:ext cx="8308975" cy="5440363"/>
          </a:xfrm>
        </p:spPr>
        <p:txBody>
          <a:bodyPr>
            <a:normAutofit/>
          </a:bodyPr>
          <a:lstStyle/>
          <a:p>
            <a:pPr>
              <a:buFont typeface="Courier New" pitchFamily="49" charset="0"/>
              <a:buChar char="o"/>
            </a:pPr>
            <a:r>
              <a:rPr lang="en-US" sz="2400" dirty="0">
                <a:solidFill>
                  <a:srgbClr val="0000CC"/>
                </a:solidFill>
                <a:latin typeface="Comic Sans MS" pitchFamily="66" charset="0"/>
              </a:rPr>
              <a:t>A firewall is placed between trusted and </a:t>
            </a:r>
            <a:r>
              <a:rPr lang="en-US" sz="2400" dirty="0" err="1">
                <a:solidFill>
                  <a:srgbClr val="0000CC"/>
                </a:solidFill>
                <a:latin typeface="Comic Sans MS" pitchFamily="66" charset="0"/>
              </a:rPr>
              <a:t>untrusted</a:t>
            </a:r>
            <a:r>
              <a:rPr lang="en-US" sz="2400" dirty="0">
                <a:solidFill>
                  <a:srgbClr val="0000CC"/>
                </a:solidFill>
                <a:latin typeface="Comic Sans MS" pitchFamily="66" charset="0"/>
              </a:rPr>
              <a:t> hosts.</a:t>
            </a:r>
          </a:p>
          <a:p>
            <a:pPr lvl="1"/>
            <a:r>
              <a:rPr lang="en-US" sz="2400" dirty="0">
                <a:solidFill>
                  <a:srgbClr val="0000CC"/>
                </a:solidFill>
                <a:latin typeface="Comic Sans MS" pitchFamily="66" charset="0"/>
              </a:rPr>
              <a:t>A firewall is a computer or router that sits between trusted and </a:t>
            </a:r>
            <a:r>
              <a:rPr lang="en-US" sz="2400" dirty="0" err="1">
                <a:solidFill>
                  <a:srgbClr val="0000CC"/>
                </a:solidFill>
                <a:latin typeface="Comic Sans MS" pitchFamily="66" charset="0"/>
              </a:rPr>
              <a:t>untrusted</a:t>
            </a:r>
            <a:r>
              <a:rPr lang="en-US" sz="2400" dirty="0">
                <a:solidFill>
                  <a:srgbClr val="0000CC"/>
                </a:solidFill>
                <a:latin typeface="Comic Sans MS" pitchFamily="66" charset="0"/>
              </a:rPr>
              <a:t> systems. It monitors and logs all connections. </a:t>
            </a:r>
          </a:p>
          <a:p>
            <a:pPr>
              <a:buFont typeface="Courier New" pitchFamily="49" charset="0"/>
              <a:buChar char="o"/>
            </a:pPr>
            <a:r>
              <a:rPr lang="en-US" sz="2400" dirty="0">
                <a:solidFill>
                  <a:srgbClr val="0000CC"/>
                </a:solidFill>
                <a:latin typeface="Comic Sans MS" pitchFamily="66" charset="0"/>
              </a:rPr>
              <a:t>The firewall limits network access between these two security domains.</a:t>
            </a:r>
          </a:p>
          <a:p>
            <a:pPr>
              <a:buFont typeface="Courier New" pitchFamily="49" charset="0"/>
              <a:buChar char="o"/>
            </a:pPr>
            <a:r>
              <a:rPr lang="en-US" sz="2400" b="1" dirty="0">
                <a:solidFill>
                  <a:srgbClr val="0000CC"/>
                </a:solidFill>
                <a:latin typeface="Comic Sans MS" pitchFamily="66" charset="0"/>
              </a:rPr>
              <a:t>Spoofing</a:t>
            </a:r>
            <a:r>
              <a:rPr lang="en-US" sz="2400" dirty="0">
                <a:solidFill>
                  <a:srgbClr val="0000CC"/>
                </a:solidFill>
                <a:latin typeface="Comic Sans MS" pitchFamily="66" charset="0"/>
              </a:rPr>
              <a:t>: An unauthorized host pretends to be an authorized host by meeting some authorization criterion.</a:t>
            </a:r>
          </a:p>
        </p:txBody>
      </p:sp>
      <p:sp>
        <p:nvSpPr>
          <p:cNvPr id="2" name="Footer Placeholder 1">
            <a:extLst>
              <a:ext uri="{FF2B5EF4-FFF2-40B4-BE49-F238E27FC236}">
                <a16:creationId xmlns:a16="http://schemas.microsoft.com/office/drawing/2014/main" id="{C5D34546-608F-4BAC-B116-B6E4F0F26E86}"/>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213B88D9-C297-4EE4-9F97-54B85E6E0C14}"/>
              </a:ext>
            </a:extLst>
          </p:cNvPr>
          <p:cNvSpPr>
            <a:spLocks noGrp="1"/>
          </p:cNvSpPr>
          <p:nvPr>
            <p:ph type="sldNum" sz="quarter" idx="12"/>
          </p:nvPr>
        </p:nvSpPr>
        <p:spPr/>
        <p:txBody>
          <a:bodyPr/>
          <a:lstStyle/>
          <a:p>
            <a:fld id="{63FBC72C-C25E-457F-A554-F1CCF5570F9F}"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09663" y="241300"/>
            <a:ext cx="8034337" cy="457200"/>
          </a:xfrm>
        </p:spPr>
        <p:txBody>
          <a:bodyPr/>
          <a:lstStyle/>
          <a:p>
            <a:r>
              <a:rPr lang="en-US" sz="2200" b="1" dirty="0">
                <a:solidFill>
                  <a:srgbClr val="FF0000"/>
                </a:solidFill>
                <a:effectLst>
                  <a:outerShdw blurRad="38100" dist="38100" dir="2700000" algn="tl">
                    <a:srgbClr val="000000">
                      <a:alpha val="43137"/>
                    </a:srgbClr>
                  </a:outerShdw>
                </a:effectLst>
              </a:rPr>
              <a:t>Network Security Through Domain Separation Via Firewall</a:t>
            </a:r>
          </a:p>
        </p:txBody>
      </p:sp>
      <p:pic>
        <p:nvPicPr>
          <p:cNvPr id="17411" name="Picture 3"/>
          <p:cNvPicPr>
            <a:picLocks noChangeAspect="1" noChangeArrowheads="1"/>
          </p:cNvPicPr>
          <p:nvPr/>
        </p:nvPicPr>
        <p:blipFill>
          <a:blip r:embed="rId2"/>
          <a:srcRect l="766" t="12308" r="574" b="12122"/>
          <a:stretch>
            <a:fillRect/>
          </a:stretch>
        </p:blipFill>
        <p:spPr bwMode="auto">
          <a:xfrm>
            <a:off x="1035050" y="1262063"/>
            <a:ext cx="7366000" cy="4513262"/>
          </a:xfrm>
          <a:prstGeom prst="rect">
            <a:avLst/>
          </a:prstGeom>
          <a:noFill/>
          <a:ln w="57150" cmpd="thickThin">
            <a:solidFill>
              <a:schemeClr val="tx1"/>
            </a:solidFill>
            <a:miter lim="800000"/>
            <a:headEnd/>
            <a:tailEnd/>
          </a:ln>
        </p:spPr>
      </p:pic>
      <p:sp>
        <p:nvSpPr>
          <p:cNvPr id="17412" name="Text Box 4"/>
          <p:cNvSpPr txBox="1">
            <a:spLocks noChangeArrowheads="1"/>
          </p:cNvSpPr>
          <p:nvPr/>
        </p:nvSpPr>
        <p:spPr bwMode="auto">
          <a:xfrm>
            <a:off x="3551238" y="6199188"/>
            <a:ext cx="2686050" cy="366712"/>
          </a:xfrm>
          <a:prstGeom prst="rect">
            <a:avLst/>
          </a:prstGeom>
          <a:noFill/>
          <a:ln w="9525">
            <a:noFill/>
            <a:miter lim="800000"/>
            <a:headEnd/>
            <a:tailEnd/>
          </a:ln>
        </p:spPr>
        <p:txBody>
          <a:bodyPr wrap="none">
            <a:spAutoFit/>
          </a:bodyPr>
          <a:lstStyle/>
          <a:p>
            <a:r>
              <a:rPr lang="en-US"/>
              <a:t>DMZ: Demilitarized zone</a:t>
            </a:r>
          </a:p>
        </p:txBody>
      </p:sp>
      <p:sp>
        <p:nvSpPr>
          <p:cNvPr id="2" name="Footer Placeholder 1">
            <a:extLst>
              <a:ext uri="{FF2B5EF4-FFF2-40B4-BE49-F238E27FC236}">
                <a16:creationId xmlns:a16="http://schemas.microsoft.com/office/drawing/2014/main" id="{ABFDFDF9-0AD9-48BA-A444-9ED0DFCC8731}"/>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F0C8F5B6-4520-4098-9D21-4BE7F0580569}"/>
              </a:ext>
            </a:extLst>
          </p:cNvPr>
          <p:cNvSpPr>
            <a:spLocks noGrp="1"/>
          </p:cNvSpPr>
          <p:nvPr>
            <p:ph type="sldNum" sz="quarter" idx="12"/>
          </p:nvPr>
        </p:nvSpPr>
        <p:spPr/>
        <p:txBody>
          <a:bodyPr/>
          <a:lstStyle/>
          <a:p>
            <a:fld id="{63FBC72C-C25E-457F-A554-F1CCF5570F9F}"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a:xfrm>
            <a:off x="457200" y="274638"/>
            <a:ext cx="8229600" cy="411162"/>
          </a:xfrm>
        </p:spPr>
        <p:txBody>
          <a:bodyPr>
            <a:normAutofit fontScale="90000"/>
          </a:bodyPr>
          <a:lstStyle/>
          <a:p>
            <a:r>
              <a:rPr lang="en-US" b="1" dirty="0">
                <a:solidFill>
                  <a:srgbClr val="FF0000"/>
                </a:solidFill>
                <a:effectLst>
                  <a:outerShdw blurRad="38100" dist="38100" dir="2700000" algn="tl">
                    <a:srgbClr val="000000">
                      <a:alpha val="43137"/>
                    </a:srgbClr>
                  </a:outerShdw>
                </a:effectLst>
              </a:rPr>
              <a:t>Intrusion Detection</a:t>
            </a:r>
          </a:p>
        </p:txBody>
      </p:sp>
      <p:sp>
        <p:nvSpPr>
          <p:cNvPr id="18435" name="Rectangle 1027"/>
          <p:cNvSpPr>
            <a:spLocks noGrp="1" noChangeArrowheads="1"/>
          </p:cNvSpPr>
          <p:nvPr>
            <p:ph type="body" idx="1"/>
          </p:nvPr>
        </p:nvSpPr>
        <p:spPr>
          <a:xfrm>
            <a:off x="461963" y="774700"/>
            <a:ext cx="8289925" cy="5854700"/>
          </a:xfrm>
        </p:spPr>
        <p:txBody>
          <a:bodyPr>
            <a:noAutofit/>
          </a:bodyPr>
          <a:lstStyle/>
          <a:p>
            <a:pPr>
              <a:lnSpc>
                <a:spcPct val="80000"/>
              </a:lnSpc>
              <a:buFont typeface="Courier New" pitchFamily="49" charset="0"/>
              <a:buChar char="o"/>
            </a:pPr>
            <a:r>
              <a:rPr lang="en-US" sz="1800" dirty="0">
                <a:solidFill>
                  <a:srgbClr val="0000CC"/>
                </a:solidFill>
              </a:rPr>
              <a:t>Detect attempts to intrude into computer systems.</a:t>
            </a:r>
          </a:p>
          <a:p>
            <a:pPr>
              <a:lnSpc>
                <a:spcPct val="80000"/>
              </a:lnSpc>
              <a:buFont typeface="Courier New" pitchFamily="49" charset="0"/>
              <a:buChar char="o"/>
            </a:pPr>
            <a:r>
              <a:rPr lang="en-US" sz="1800" dirty="0">
                <a:solidFill>
                  <a:srgbClr val="0000CC"/>
                </a:solidFill>
              </a:rPr>
              <a:t>Wide variety of techniques</a:t>
            </a:r>
          </a:p>
          <a:p>
            <a:pPr lvl="1">
              <a:lnSpc>
                <a:spcPct val="80000"/>
              </a:lnSpc>
            </a:pPr>
            <a:r>
              <a:rPr lang="en-US" sz="1800" dirty="0">
                <a:solidFill>
                  <a:srgbClr val="0000CC"/>
                </a:solidFill>
              </a:rPr>
              <a:t>The time of detection</a:t>
            </a:r>
          </a:p>
          <a:p>
            <a:pPr lvl="1">
              <a:lnSpc>
                <a:spcPct val="80000"/>
              </a:lnSpc>
            </a:pPr>
            <a:r>
              <a:rPr lang="en-US" sz="1800" dirty="0">
                <a:solidFill>
                  <a:srgbClr val="0000CC"/>
                </a:solidFill>
              </a:rPr>
              <a:t>The type of inputs examined to detect intrusion activity</a:t>
            </a:r>
          </a:p>
          <a:p>
            <a:pPr lvl="1">
              <a:lnSpc>
                <a:spcPct val="80000"/>
              </a:lnSpc>
            </a:pPr>
            <a:r>
              <a:rPr lang="en-US" sz="1800" dirty="0">
                <a:solidFill>
                  <a:srgbClr val="0000CC"/>
                </a:solidFill>
              </a:rPr>
              <a:t>The range of response capabilities.</a:t>
            </a:r>
          </a:p>
          <a:p>
            <a:pPr lvl="2">
              <a:lnSpc>
                <a:spcPct val="80000"/>
              </a:lnSpc>
            </a:pPr>
            <a:r>
              <a:rPr lang="en-US" sz="1800" dirty="0">
                <a:solidFill>
                  <a:srgbClr val="0000CC"/>
                </a:solidFill>
              </a:rPr>
              <a:t>Alerting the administrator, killing the intrusion process, false resource is exposed to the attacker (but the resource appears to be real to the attacker) to gain more information about the attacker.</a:t>
            </a:r>
          </a:p>
          <a:p>
            <a:pPr>
              <a:lnSpc>
                <a:spcPct val="80000"/>
              </a:lnSpc>
              <a:buFont typeface="Courier New" pitchFamily="49" charset="0"/>
              <a:buChar char="o"/>
            </a:pPr>
            <a:r>
              <a:rPr lang="en-US" sz="1800" dirty="0">
                <a:solidFill>
                  <a:srgbClr val="0000CC"/>
                </a:solidFill>
              </a:rPr>
              <a:t>The solutions are known as </a:t>
            </a:r>
            <a:r>
              <a:rPr lang="en-US" sz="1800" dirty="0">
                <a:solidFill>
                  <a:srgbClr val="FF0000"/>
                </a:solidFill>
              </a:rPr>
              <a:t>intrusion detection systems.</a:t>
            </a:r>
          </a:p>
          <a:p>
            <a:pPr>
              <a:lnSpc>
                <a:spcPct val="80000"/>
              </a:lnSpc>
              <a:buFont typeface="Courier New" pitchFamily="49" charset="0"/>
              <a:buChar char="o"/>
            </a:pPr>
            <a:r>
              <a:rPr lang="en-US" sz="1800" dirty="0">
                <a:solidFill>
                  <a:srgbClr val="0000CC"/>
                </a:solidFill>
              </a:rPr>
              <a:t>Detection methods:</a:t>
            </a:r>
          </a:p>
          <a:p>
            <a:pPr lvl="1">
              <a:lnSpc>
                <a:spcPct val="80000"/>
              </a:lnSpc>
            </a:pPr>
            <a:r>
              <a:rPr lang="en-US" sz="1800" dirty="0">
                <a:solidFill>
                  <a:srgbClr val="0000CC"/>
                </a:solidFill>
              </a:rPr>
              <a:t>Auditing and logging.</a:t>
            </a:r>
          </a:p>
          <a:p>
            <a:pPr lvl="2">
              <a:lnSpc>
                <a:spcPct val="80000"/>
              </a:lnSpc>
            </a:pPr>
            <a:r>
              <a:rPr lang="en-US" sz="1800" dirty="0">
                <a:solidFill>
                  <a:srgbClr val="0000CC"/>
                </a:solidFill>
              </a:rPr>
              <a:t>Install logging tool and analyze the external accesses.</a:t>
            </a:r>
          </a:p>
          <a:p>
            <a:pPr lvl="1">
              <a:lnSpc>
                <a:spcPct val="80000"/>
              </a:lnSpc>
            </a:pPr>
            <a:r>
              <a:rPr lang="en-US" sz="1800" dirty="0">
                <a:solidFill>
                  <a:srgbClr val="0000CC"/>
                </a:solidFill>
              </a:rPr>
              <a:t>Tripwire (UNIX software that checks if certain files and directories have been altered – I.e. password files)</a:t>
            </a:r>
          </a:p>
          <a:p>
            <a:pPr lvl="2">
              <a:lnSpc>
                <a:spcPct val="80000"/>
              </a:lnSpc>
            </a:pPr>
            <a:r>
              <a:rPr lang="en-US" sz="1800" dirty="0">
                <a:solidFill>
                  <a:srgbClr val="0000CC"/>
                </a:solidFill>
              </a:rPr>
              <a:t>Integrity checking tool for UNIX.</a:t>
            </a:r>
          </a:p>
          <a:p>
            <a:pPr lvl="2">
              <a:lnSpc>
                <a:spcPct val="80000"/>
              </a:lnSpc>
            </a:pPr>
            <a:r>
              <a:rPr lang="en-US" sz="1800" dirty="0">
                <a:solidFill>
                  <a:srgbClr val="0000CC"/>
                </a:solidFill>
              </a:rPr>
              <a:t>It operates on the premise that a large class of intrusions results in anomalous modification of  system directories and files.</a:t>
            </a:r>
          </a:p>
          <a:p>
            <a:pPr lvl="2">
              <a:lnSpc>
                <a:spcPct val="80000"/>
              </a:lnSpc>
            </a:pPr>
            <a:r>
              <a:rPr lang="en-US" sz="1800" dirty="0">
                <a:solidFill>
                  <a:srgbClr val="0000CC"/>
                </a:solidFill>
              </a:rPr>
              <a:t>It first enumerates the directories and files to be monitored for changes and deletions or additions.  Later it checks for modifications by comparing signatures.</a:t>
            </a:r>
          </a:p>
          <a:p>
            <a:pPr>
              <a:lnSpc>
                <a:spcPct val="80000"/>
              </a:lnSpc>
              <a:buFont typeface="Courier New" pitchFamily="49" charset="0"/>
              <a:buChar char="o"/>
            </a:pPr>
            <a:r>
              <a:rPr lang="en-US" sz="1800" dirty="0">
                <a:solidFill>
                  <a:srgbClr val="0000CC"/>
                </a:solidFill>
              </a:rPr>
              <a:t>System call monitoring</a:t>
            </a:r>
          </a:p>
          <a:p>
            <a:pPr lvl="1">
              <a:lnSpc>
                <a:spcPct val="80000"/>
              </a:lnSpc>
            </a:pPr>
            <a:r>
              <a:rPr lang="en-US" sz="1800" dirty="0">
                <a:solidFill>
                  <a:srgbClr val="0000CC"/>
                </a:solidFill>
              </a:rPr>
              <a:t>Detects when a process is deviating from expected system call behavior.</a:t>
            </a:r>
          </a:p>
        </p:txBody>
      </p:sp>
      <p:sp>
        <p:nvSpPr>
          <p:cNvPr id="2" name="Footer Placeholder 1">
            <a:extLst>
              <a:ext uri="{FF2B5EF4-FFF2-40B4-BE49-F238E27FC236}">
                <a16:creationId xmlns:a16="http://schemas.microsoft.com/office/drawing/2014/main" id="{0355B745-4F42-4130-B5A6-650E8E2715C5}"/>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BFB7E600-7051-4AE6-81F2-F3E390722816}"/>
              </a:ext>
            </a:extLst>
          </p:cNvPr>
          <p:cNvSpPr>
            <a:spLocks noGrp="1"/>
          </p:cNvSpPr>
          <p:nvPr>
            <p:ph type="sldNum" sz="quarter" idx="12"/>
          </p:nvPr>
        </p:nvSpPr>
        <p:spPr/>
        <p:txBody>
          <a:bodyPr/>
          <a:lstStyle/>
          <a:p>
            <a:fld id="{63FBC72C-C25E-457F-A554-F1CCF5570F9F}"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127000"/>
            <a:ext cx="8229600" cy="576263"/>
          </a:xfrm>
        </p:spPr>
        <p:txBody>
          <a:bodyPr>
            <a:normAutofit fontScale="90000"/>
          </a:bodyPr>
          <a:lstStyle/>
          <a:p>
            <a:r>
              <a:rPr lang="en-US" altLang="en-US" b="1" dirty="0">
                <a:solidFill>
                  <a:srgbClr val="FF0000"/>
                </a:solidFill>
                <a:effectLst>
                  <a:outerShdw blurRad="38100" dist="38100" dir="2700000" algn="tl">
                    <a:srgbClr val="000000">
                      <a:alpha val="43137"/>
                    </a:srgbClr>
                  </a:outerShdw>
                </a:effectLst>
              </a:rPr>
              <a:t>Cryptography</a:t>
            </a:r>
          </a:p>
        </p:txBody>
      </p:sp>
      <p:sp>
        <p:nvSpPr>
          <p:cNvPr id="29699" name="Content Placeholder 2"/>
          <p:cNvSpPr>
            <a:spLocks noGrp="1"/>
          </p:cNvSpPr>
          <p:nvPr>
            <p:ph idx="1"/>
          </p:nvPr>
        </p:nvSpPr>
        <p:spPr>
          <a:xfrm>
            <a:off x="820738" y="1138238"/>
            <a:ext cx="7789862" cy="5033962"/>
          </a:xfrm>
        </p:spPr>
        <p:txBody>
          <a:bodyPr>
            <a:noAutofit/>
          </a:bodyPr>
          <a:lstStyle/>
          <a:p>
            <a:pPr>
              <a:buFont typeface="Courier New" pitchFamily="49" charset="0"/>
              <a:buChar char="o"/>
            </a:pPr>
            <a:r>
              <a:rPr lang="en-US" sz="2000" dirty="0">
                <a:solidFill>
                  <a:srgbClr val="0000CC"/>
                </a:solidFill>
                <a:latin typeface="Comic Sans MS" pitchFamily="66" charset="0"/>
              </a:rPr>
              <a:t>Eliminate the need to trust the network. </a:t>
            </a:r>
          </a:p>
          <a:p>
            <a:pPr>
              <a:buFont typeface="Courier New" pitchFamily="49" charset="0"/>
              <a:buChar char="o"/>
            </a:pPr>
            <a:r>
              <a:rPr lang="en-US" sz="2000" dirty="0">
                <a:solidFill>
                  <a:srgbClr val="0000CC"/>
                </a:solidFill>
                <a:latin typeface="Comic Sans MS" pitchFamily="66" charset="0"/>
              </a:rPr>
              <a:t>Cryptography enables a recipient of a message to verify that the message was created by  some computer  possessing a certain key.</a:t>
            </a:r>
          </a:p>
          <a:p>
            <a:pPr>
              <a:buFont typeface="Courier New" pitchFamily="49" charset="0"/>
              <a:buChar char="o"/>
            </a:pPr>
            <a:r>
              <a:rPr lang="en-US" sz="2000" dirty="0">
                <a:solidFill>
                  <a:srgbClr val="0000CC"/>
                </a:solidFill>
                <a:latin typeface="Comic Sans MS" pitchFamily="66" charset="0"/>
              </a:rPr>
              <a:t>Keys are designed to be computationally infeasible to derive from the messages</a:t>
            </a:r>
            <a:endParaRPr lang="en-US" altLang="en-US" sz="2000" dirty="0">
              <a:solidFill>
                <a:srgbClr val="0000CC"/>
              </a:solidFill>
              <a:latin typeface="Comic Sans MS" pitchFamily="66" charset="0"/>
            </a:endParaRPr>
          </a:p>
          <a:p>
            <a:pPr>
              <a:buFont typeface="Courier New" pitchFamily="49" charset="0"/>
              <a:buChar char="o"/>
            </a:pPr>
            <a:r>
              <a:rPr lang="en-US" altLang="en-US" sz="2000" dirty="0">
                <a:solidFill>
                  <a:srgbClr val="0000CC"/>
                </a:solidFill>
                <a:latin typeface="Comic Sans MS" pitchFamily="66" charset="0"/>
              </a:rPr>
              <a:t>Means to constrain potential senders (</a:t>
            </a:r>
            <a:r>
              <a:rPr lang="en-US" altLang="en-US" sz="2000" i="1" dirty="0">
                <a:solidFill>
                  <a:srgbClr val="0000CC"/>
                </a:solidFill>
                <a:latin typeface="Comic Sans MS" pitchFamily="66" charset="0"/>
              </a:rPr>
              <a:t>sources</a:t>
            </a:r>
            <a:r>
              <a:rPr lang="en-US" altLang="en-US" sz="2000" dirty="0">
                <a:solidFill>
                  <a:srgbClr val="0000CC"/>
                </a:solidFill>
                <a:latin typeface="Comic Sans MS" pitchFamily="66" charset="0"/>
              </a:rPr>
              <a:t>) and / or receivers (</a:t>
            </a:r>
            <a:r>
              <a:rPr lang="en-US" altLang="en-US" sz="2000" i="1" dirty="0">
                <a:solidFill>
                  <a:srgbClr val="0000CC"/>
                </a:solidFill>
                <a:latin typeface="Comic Sans MS" pitchFamily="66" charset="0"/>
              </a:rPr>
              <a:t>destinations</a:t>
            </a:r>
            <a:r>
              <a:rPr lang="en-US" altLang="en-US" sz="2000" dirty="0">
                <a:solidFill>
                  <a:srgbClr val="0000CC"/>
                </a:solidFill>
                <a:latin typeface="Comic Sans MS" pitchFamily="66" charset="0"/>
              </a:rPr>
              <a:t>) of </a:t>
            </a:r>
            <a:r>
              <a:rPr lang="en-US" altLang="en-US" sz="2000" i="1" dirty="0">
                <a:solidFill>
                  <a:srgbClr val="0000CC"/>
                </a:solidFill>
                <a:latin typeface="Comic Sans MS" pitchFamily="66" charset="0"/>
              </a:rPr>
              <a:t>messages</a:t>
            </a:r>
          </a:p>
          <a:p>
            <a:pPr lvl="1"/>
            <a:r>
              <a:rPr lang="en-US" altLang="en-US" sz="2000" dirty="0">
                <a:solidFill>
                  <a:srgbClr val="0000CC"/>
                </a:solidFill>
                <a:latin typeface="Comic Sans MS" pitchFamily="66" charset="0"/>
              </a:rPr>
              <a:t>Based on secrets (</a:t>
            </a:r>
            <a:r>
              <a:rPr lang="en-US" altLang="en-US" sz="2000" b="1" dirty="0">
                <a:solidFill>
                  <a:srgbClr val="0000CC"/>
                </a:solidFill>
                <a:latin typeface="Comic Sans MS" pitchFamily="66" charset="0"/>
              </a:rPr>
              <a:t>keys</a:t>
            </a:r>
            <a:r>
              <a:rPr lang="en-US" altLang="en-US" sz="2000" dirty="0">
                <a:solidFill>
                  <a:srgbClr val="0000CC"/>
                </a:solidFill>
                <a:latin typeface="Comic Sans MS" pitchFamily="66" charset="0"/>
              </a:rPr>
              <a:t>)</a:t>
            </a:r>
          </a:p>
          <a:p>
            <a:pPr lvl="1"/>
            <a:r>
              <a:rPr lang="en-US" altLang="en-US" sz="2000" dirty="0">
                <a:solidFill>
                  <a:srgbClr val="0000CC"/>
                </a:solidFill>
                <a:latin typeface="Comic Sans MS" pitchFamily="66" charset="0"/>
              </a:rPr>
              <a:t>Enables</a:t>
            </a:r>
          </a:p>
          <a:p>
            <a:pPr lvl="2"/>
            <a:r>
              <a:rPr lang="en-US" altLang="en-US" sz="2000" dirty="0">
                <a:solidFill>
                  <a:srgbClr val="0000CC"/>
                </a:solidFill>
                <a:latin typeface="Comic Sans MS" pitchFamily="66" charset="0"/>
              </a:rPr>
              <a:t>Confirmation of source</a:t>
            </a:r>
          </a:p>
          <a:p>
            <a:pPr lvl="2"/>
            <a:r>
              <a:rPr lang="en-US" altLang="en-US" sz="2000" dirty="0">
                <a:solidFill>
                  <a:srgbClr val="0000CC"/>
                </a:solidFill>
                <a:latin typeface="Comic Sans MS" pitchFamily="66" charset="0"/>
              </a:rPr>
              <a:t>Receipt only by certain destination</a:t>
            </a:r>
          </a:p>
          <a:p>
            <a:pPr lvl="2"/>
            <a:r>
              <a:rPr lang="en-US" altLang="en-US" sz="2000" dirty="0">
                <a:solidFill>
                  <a:srgbClr val="0000CC"/>
                </a:solidFill>
                <a:latin typeface="Comic Sans MS" pitchFamily="66" charset="0"/>
              </a:rPr>
              <a:t>Trust relationship between sender and receiver</a:t>
            </a:r>
          </a:p>
          <a:p>
            <a:pPr lvl="2"/>
            <a:endParaRPr lang="en-US" altLang="en-US" sz="2000" dirty="0">
              <a:solidFill>
                <a:srgbClr val="0000CC"/>
              </a:solidFill>
              <a:latin typeface="Comic Sans MS" pitchFamily="66" charset="0"/>
            </a:endParaRPr>
          </a:p>
          <a:p>
            <a:endParaRPr lang="en-US" altLang="en-US" sz="2000" dirty="0">
              <a:solidFill>
                <a:srgbClr val="0000CC"/>
              </a:solidFill>
              <a:latin typeface="Comic Sans MS" pitchFamily="66" charset="0"/>
            </a:endParaRPr>
          </a:p>
        </p:txBody>
      </p:sp>
      <p:sp>
        <p:nvSpPr>
          <p:cNvPr id="2" name="Footer Placeholder 1">
            <a:extLst>
              <a:ext uri="{FF2B5EF4-FFF2-40B4-BE49-F238E27FC236}">
                <a16:creationId xmlns:a16="http://schemas.microsoft.com/office/drawing/2014/main" id="{D59E9A18-4417-4C4C-962C-50FFD27E6750}"/>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A9A8342E-7CCD-4490-AC60-3EEA3E079393}"/>
              </a:ext>
            </a:extLst>
          </p:cNvPr>
          <p:cNvSpPr>
            <a:spLocks noGrp="1"/>
          </p:cNvSpPr>
          <p:nvPr>
            <p:ph type="sldNum" sz="quarter" idx="12"/>
          </p:nvPr>
        </p:nvSpPr>
        <p:spPr/>
        <p:txBody>
          <a:bodyPr/>
          <a:lstStyle/>
          <a:p>
            <a:fld id="{63FBC72C-C25E-457F-A554-F1CCF5570F9F}"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4638"/>
            <a:ext cx="8229600" cy="792162"/>
          </a:xfrm>
        </p:spPr>
        <p:txBody>
          <a:bodyPr/>
          <a:lstStyle/>
          <a:p>
            <a:r>
              <a:rPr lang="en-US" b="1" dirty="0">
                <a:solidFill>
                  <a:srgbClr val="FF0000"/>
                </a:solidFill>
                <a:effectLst>
                  <a:outerShdw blurRad="38100" dist="38100" dir="2700000" algn="tl">
                    <a:srgbClr val="000000">
                      <a:alpha val="43137"/>
                    </a:srgbClr>
                  </a:outerShdw>
                </a:effectLst>
              </a:rPr>
              <a:t> Encryption</a:t>
            </a:r>
          </a:p>
        </p:txBody>
      </p:sp>
      <p:sp>
        <p:nvSpPr>
          <p:cNvPr id="21507" name="Rectangle 3"/>
          <p:cNvSpPr>
            <a:spLocks noGrp="1" noChangeArrowheads="1"/>
          </p:cNvSpPr>
          <p:nvPr>
            <p:ph type="body" idx="1"/>
          </p:nvPr>
        </p:nvSpPr>
        <p:spPr>
          <a:xfrm>
            <a:off x="457200" y="1066800"/>
            <a:ext cx="8229600" cy="5059363"/>
          </a:xfrm>
        </p:spPr>
        <p:txBody>
          <a:bodyPr>
            <a:noAutofit/>
          </a:bodyPr>
          <a:lstStyle/>
          <a:p>
            <a:pPr>
              <a:buFont typeface="Courier New" pitchFamily="49" charset="0"/>
              <a:buChar char="o"/>
            </a:pPr>
            <a:r>
              <a:rPr lang="en-US" altLang="en-US" sz="2000" dirty="0">
                <a:solidFill>
                  <a:srgbClr val="0000CC"/>
                </a:solidFill>
                <a:latin typeface="Comic Sans MS" pitchFamily="66" charset="0"/>
              </a:rPr>
              <a:t>Constrains the set of possible receivers of a message</a:t>
            </a:r>
          </a:p>
          <a:p>
            <a:pPr>
              <a:buFont typeface="Courier New" pitchFamily="49" charset="0"/>
              <a:buChar char="o"/>
            </a:pPr>
            <a:r>
              <a:rPr lang="en-US" sz="2000" dirty="0">
                <a:solidFill>
                  <a:srgbClr val="0000CC"/>
                </a:solidFill>
                <a:latin typeface="Comic Sans MS" pitchFamily="66" charset="0"/>
              </a:rPr>
              <a:t>Encrypt clear text into cipher text.</a:t>
            </a:r>
          </a:p>
          <a:p>
            <a:pPr>
              <a:buFont typeface="Courier New" pitchFamily="49" charset="0"/>
              <a:buChar char="o"/>
            </a:pPr>
            <a:r>
              <a:rPr lang="en-US" sz="2000" dirty="0">
                <a:solidFill>
                  <a:srgbClr val="0000CC"/>
                </a:solidFill>
                <a:latin typeface="Comic Sans MS" pitchFamily="66" charset="0"/>
              </a:rPr>
              <a:t>Properties of good encryption technique:</a:t>
            </a:r>
          </a:p>
          <a:p>
            <a:pPr lvl="1"/>
            <a:r>
              <a:rPr lang="en-US" sz="2000" dirty="0">
                <a:solidFill>
                  <a:srgbClr val="0000CC"/>
                </a:solidFill>
                <a:latin typeface="Comic Sans MS" pitchFamily="66" charset="0"/>
              </a:rPr>
              <a:t>Relatively simple for authorized users to encrypt and decrypt data. </a:t>
            </a:r>
          </a:p>
          <a:p>
            <a:pPr lvl="1"/>
            <a:r>
              <a:rPr lang="en-US" sz="2000" dirty="0">
                <a:solidFill>
                  <a:srgbClr val="0000CC"/>
                </a:solidFill>
                <a:latin typeface="Comic Sans MS" pitchFamily="66" charset="0"/>
              </a:rPr>
              <a:t>Encryption scheme depends not on the secrecy of the algorithm but on a parameter of the algorithm called the encryption key.</a:t>
            </a:r>
          </a:p>
          <a:p>
            <a:pPr lvl="1"/>
            <a:r>
              <a:rPr lang="en-US" sz="2000" dirty="0">
                <a:solidFill>
                  <a:srgbClr val="0000CC"/>
                </a:solidFill>
                <a:latin typeface="Comic Sans MS" pitchFamily="66" charset="0"/>
              </a:rPr>
              <a:t>Extremely difficult for an intruder to determine the encryption key.</a:t>
            </a:r>
          </a:p>
          <a:p>
            <a:pPr>
              <a:buFont typeface="Courier New" pitchFamily="49" charset="0"/>
              <a:buChar char="o"/>
            </a:pPr>
            <a:r>
              <a:rPr lang="en-US" sz="2000" i="1" dirty="0">
                <a:solidFill>
                  <a:srgbClr val="0000CC"/>
                </a:solidFill>
                <a:latin typeface="Comic Sans MS" pitchFamily="66" charset="0"/>
              </a:rPr>
              <a:t>Data Encryption Standard</a:t>
            </a:r>
            <a:r>
              <a:rPr lang="en-US" sz="2000" dirty="0">
                <a:solidFill>
                  <a:srgbClr val="0000CC"/>
                </a:solidFill>
                <a:latin typeface="Comic Sans MS" pitchFamily="66" charset="0"/>
              </a:rPr>
              <a:t> substitutes characters and rearranges their order on the basis of an encryption key provided to authorized users via a secure mechanism.  Scheme only as secure as the mechanism. </a:t>
            </a:r>
          </a:p>
          <a:p>
            <a:r>
              <a:rPr lang="en-US" sz="2000" dirty="0">
                <a:solidFill>
                  <a:srgbClr val="0000CC"/>
                </a:solidFill>
                <a:latin typeface="Comic Sans MS" pitchFamily="66" charset="0"/>
              </a:rPr>
              <a:t>RSA : public/private key algorithm is popular</a:t>
            </a:r>
          </a:p>
        </p:txBody>
      </p:sp>
      <p:sp>
        <p:nvSpPr>
          <p:cNvPr id="2" name="Footer Placeholder 1">
            <a:extLst>
              <a:ext uri="{FF2B5EF4-FFF2-40B4-BE49-F238E27FC236}">
                <a16:creationId xmlns:a16="http://schemas.microsoft.com/office/drawing/2014/main" id="{28796852-6FAE-4EF0-B6D2-A89C175918DB}"/>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9337F89C-C056-4DF8-AC2D-F9B7A8CAA4FA}"/>
              </a:ext>
            </a:extLst>
          </p:cNvPr>
          <p:cNvSpPr>
            <a:spLocks noGrp="1"/>
          </p:cNvSpPr>
          <p:nvPr>
            <p:ph type="sldNum" sz="quarter" idx="12"/>
          </p:nvPr>
        </p:nvSpPr>
        <p:spPr/>
        <p:txBody>
          <a:bodyPr/>
          <a:lstStyle/>
          <a:p>
            <a:fld id="{63FBC72C-C25E-457F-A554-F1CCF5570F9F}"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41288"/>
            <a:ext cx="8229600" cy="576262"/>
          </a:xfrm>
        </p:spPr>
        <p:txBody>
          <a:bodyPr>
            <a:normAutofit fontScale="90000"/>
          </a:bodyPr>
          <a:lstStyle/>
          <a:p>
            <a:pPr eaLnBrk="1" hangingPunct="1"/>
            <a:r>
              <a:rPr lang="en-US" altLang="en-US" b="1" dirty="0">
                <a:solidFill>
                  <a:srgbClr val="FF0000"/>
                </a:solidFill>
              </a:rPr>
              <a:t>Encryption(</a:t>
            </a:r>
            <a:r>
              <a:rPr lang="en-US" altLang="en-US" b="1" dirty="0" err="1">
                <a:solidFill>
                  <a:srgbClr val="FF0000"/>
                </a:solidFill>
              </a:rPr>
              <a:t>con’t</a:t>
            </a:r>
            <a:r>
              <a:rPr lang="en-US" altLang="en-US" b="1" dirty="0">
                <a:solidFill>
                  <a:srgbClr val="FF0000"/>
                </a:solidFill>
              </a:rPr>
              <a:t>…)</a:t>
            </a:r>
          </a:p>
        </p:txBody>
      </p:sp>
      <p:sp>
        <p:nvSpPr>
          <p:cNvPr id="30723" name="Rectangle 3"/>
          <p:cNvSpPr>
            <a:spLocks noGrp="1" noChangeArrowheads="1"/>
          </p:cNvSpPr>
          <p:nvPr>
            <p:ph type="body" idx="1"/>
          </p:nvPr>
        </p:nvSpPr>
        <p:spPr>
          <a:xfrm>
            <a:off x="806450" y="1071563"/>
            <a:ext cx="7081838" cy="5173662"/>
          </a:xfrm>
        </p:spPr>
        <p:txBody>
          <a:bodyPr>
            <a:noAutofit/>
          </a:bodyPr>
          <a:lstStyle/>
          <a:p>
            <a:pPr>
              <a:lnSpc>
                <a:spcPct val="90000"/>
              </a:lnSpc>
              <a:buFont typeface="Courier New" pitchFamily="49" charset="0"/>
              <a:buChar char="o"/>
            </a:pPr>
            <a:r>
              <a:rPr lang="en-US" altLang="en-US" sz="2000" dirty="0">
                <a:solidFill>
                  <a:srgbClr val="0000CC"/>
                </a:solidFill>
                <a:latin typeface="Comic Sans MS" pitchFamily="66" charset="0"/>
              </a:rPr>
              <a:t>Constrains the set of possible receivers of a message</a:t>
            </a:r>
          </a:p>
          <a:p>
            <a:pPr>
              <a:lnSpc>
                <a:spcPct val="90000"/>
              </a:lnSpc>
              <a:buFont typeface="Courier New" pitchFamily="49" charset="0"/>
              <a:buChar char="o"/>
            </a:pPr>
            <a:r>
              <a:rPr lang="en-US" altLang="en-US" sz="2000" b="1" dirty="0">
                <a:solidFill>
                  <a:srgbClr val="0000CC"/>
                </a:solidFill>
                <a:latin typeface="Comic Sans MS" pitchFamily="66" charset="0"/>
              </a:rPr>
              <a:t>Encryption</a:t>
            </a:r>
            <a:r>
              <a:rPr lang="en-US" altLang="en-US" sz="2000" dirty="0">
                <a:solidFill>
                  <a:srgbClr val="0000CC"/>
                </a:solidFill>
                <a:latin typeface="Comic Sans MS" pitchFamily="66" charset="0"/>
              </a:rPr>
              <a:t> algorithm consists of</a:t>
            </a:r>
          </a:p>
          <a:p>
            <a:pPr lvl="1">
              <a:lnSpc>
                <a:spcPct val="90000"/>
              </a:lnSpc>
            </a:pPr>
            <a:r>
              <a:rPr lang="en-US" altLang="en-US" sz="2000" dirty="0">
                <a:solidFill>
                  <a:srgbClr val="0000CC"/>
                </a:solidFill>
                <a:latin typeface="Comic Sans MS" pitchFamily="66" charset="0"/>
              </a:rPr>
              <a:t>Set </a:t>
            </a:r>
            <a:r>
              <a:rPr lang="en-US" altLang="en-US" sz="2000" i="1" dirty="0">
                <a:solidFill>
                  <a:srgbClr val="0000CC"/>
                </a:solidFill>
                <a:latin typeface="Comic Sans MS" pitchFamily="66" charset="0"/>
              </a:rPr>
              <a:t>K</a:t>
            </a:r>
            <a:r>
              <a:rPr lang="en-US" altLang="en-US" sz="2000" dirty="0">
                <a:solidFill>
                  <a:srgbClr val="0000CC"/>
                </a:solidFill>
                <a:latin typeface="Comic Sans MS" pitchFamily="66" charset="0"/>
              </a:rPr>
              <a:t> of keys</a:t>
            </a:r>
          </a:p>
          <a:p>
            <a:pPr lvl="1">
              <a:lnSpc>
                <a:spcPct val="90000"/>
              </a:lnSpc>
            </a:pPr>
            <a:r>
              <a:rPr lang="en-US" altLang="en-US" sz="2000" dirty="0">
                <a:solidFill>
                  <a:srgbClr val="0000CC"/>
                </a:solidFill>
                <a:latin typeface="Comic Sans MS" pitchFamily="66" charset="0"/>
              </a:rPr>
              <a:t>Set </a:t>
            </a:r>
            <a:r>
              <a:rPr lang="en-US" altLang="en-US" sz="2000" i="1" dirty="0">
                <a:solidFill>
                  <a:srgbClr val="0000CC"/>
                </a:solidFill>
                <a:latin typeface="Comic Sans MS" pitchFamily="66" charset="0"/>
              </a:rPr>
              <a:t>M</a:t>
            </a:r>
            <a:r>
              <a:rPr lang="en-US" altLang="en-US" sz="2000" dirty="0">
                <a:solidFill>
                  <a:srgbClr val="0000CC"/>
                </a:solidFill>
                <a:latin typeface="Comic Sans MS" pitchFamily="66" charset="0"/>
              </a:rPr>
              <a:t> of Messages</a:t>
            </a:r>
          </a:p>
          <a:p>
            <a:pPr lvl="1">
              <a:lnSpc>
                <a:spcPct val="90000"/>
              </a:lnSpc>
            </a:pPr>
            <a:r>
              <a:rPr lang="en-US" altLang="en-US" sz="2000" dirty="0">
                <a:solidFill>
                  <a:srgbClr val="0000CC"/>
                </a:solidFill>
                <a:latin typeface="Comic Sans MS" pitchFamily="66" charset="0"/>
              </a:rPr>
              <a:t>Set </a:t>
            </a:r>
            <a:r>
              <a:rPr lang="en-US" altLang="en-US" sz="2000" i="1" dirty="0">
                <a:solidFill>
                  <a:srgbClr val="0000CC"/>
                </a:solidFill>
                <a:latin typeface="Comic Sans MS" pitchFamily="66" charset="0"/>
              </a:rPr>
              <a:t>C</a:t>
            </a:r>
            <a:r>
              <a:rPr lang="en-US" altLang="en-US" sz="2000" dirty="0">
                <a:solidFill>
                  <a:srgbClr val="0000CC"/>
                </a:solidFill>
                <a:latin typeface="Comic Sans MS" pitchFamily="66" charset="0"/>
              </a:rPr>
              <a:t> of </a:t>
            </a:r>
            <a:r>
              <a:rPr lang="en-US" altLang="en-US" sz="2000" dirty="0" err="1">
                <a:solidFill>
                  <a:srgbClr val="0000CC"/>
                </a:solidFill>
                <a:latin typeface="Comic Sans MS" pitchFamily="66" charset="0"/>
              </a:rPr>
              <a:t>ciphertexts</a:t>
            </a:r>
            <a:r>
              <a:rPr lang="en-US" altLang="en-US" sz="2000" dirty="0">
                <a:solidFill>
                  <a:srgbClr val="0000CC"/>
                </a:solidFill>
                <a:latin typeface="Comic Sans MS" pitchFamily="66" charset="0"/>
              </a:rPr>
              <a:t> (encrypted messages)</a:t>
            </a:r>
          </a:p>
          <a:p>
            <a:pPr lvl="1">
              <a:lnSpc>
                <a:spcPct val="90000"/>
              </a:lnSpc>
            </a:pPr>
            <a:r>
              <a:rPr lang="en-US" altLang="en-US" sz="2000" dirty="0">
                <a:solidFill>
                  <a:srgbClr val="0000CC"/>
                </a:solidFill>
                <a:latin typeface="Comic Sans MS" pitchFamily="66" charset="0"/>
              </a:rPr>
              <a:t>A function </a:t>
            </a:r>
            <a:r>
              <a:rPr lang="en-US" altLang="en-US" sz="2000" i="1" dirty="0">
                <a:solidFill>
                  <a:srgbClr val="0000CC"/>
                </a:solidFill>
                <a:latin typeface="Comic Sans MS" pitchFamily="66" charset="0"/>
              </a:rPr>
              <a:t>E </a:t>
            </a:r>
            <a:r>
              <a:rPr lang="en-US" altLang="en-US" sz="2000" dirty="0">
                <a:solidFill>
                  <a:srgbClr val="0000CC"/>
                </a:solidFill>
                <a:latin typeface="Comic Sans MS" pitchFamily="66" charset="0"/>
              </a:rPr>
              <a:t>: </a:t>
            </a:r>
            <a:r>
              <a:rPr lang="en-US" altLang="en-US" sz="2000" i="1" dirty="0">
                <a:solidFill>
                  <a:srgbClr val="0000CC"/>
                </a:solidFill>
                <a:latin typeface="Comic Sans MS" pitchFamily="66" charset="0"/>
              </a:rPr>
              <a:t>K </a:t>
            </a:r>
            <a:r>
              <a:rPr lang="en-US" altLang="en-US" sz="2000" dirty="0">
                <a:solidFill>
                  <a:srgbClr val="0000CC"/>
                </a:solidFill>
                <a:latin typeface="Comic Sans MS" pitchFamily="66" charset="0"/>
              </a:rPr>
              <a:t>→ (</a:t>
            </a:r>
            <a:r>
              <a:rPr lang="en-US" altLang="en-US" sz="2000" i="1" dirty="0">
                <a:solidFill>
                  <a:srgbClr val="0000CC"/>
                </a:solidFill>
                <a:latin typeface="Comic Sans MS" pitchFamily="66" charset="0"/>
              </a:rPr>
              <a:t>M</a:t>
            </a:r>
            <a:r>
              <a:rPr lang="en-US" altLang="en-US" sz="2000" dirty="0">
                <a:solidFill>
                  <a:srgbClr val="0000CC"/>
                </a:solidFill>
                <a:latin typeface="Comic Sans MS" pitchFamily="66" charset="0"/>
              </a:rPr>
              <a:t>→</a:t>
            </a:r>
            <a:r>
              <a:rPr lang="en-US" altLang="en-US" sz="2000" i="1" dirty="0">
                <a:solidFill>
                  <a:srgbClr val="0000CC"/>
                </a:solidFill>
                <a:latin typeface="Comic Sans MS" pitchFamily="66" charset="0"/>
              </a:rPr>
              <a:t>C</a:t>
            </a:r>
            <a:r>
              <a:rPr lang="en-US" altLang="en-US" sz="2000" dirty="0">
                <a:solidFill>
                  <a:srgbClr val="0000CC"/>
                </a:solidFill>
                <a:latin typeface="Comic Sans MS" pitchFamily="66" charset="0"/>
              </a:rPr>
              <a:t>). That is, for each </a:t>
            </a:r>
            <a:r>
              <a:rPr lang="en-US" altLang="en-US" sz="2000" i="1" dirty="0">
                <a:solidFill>
                  <a:srgbClr val="0000CC"/>
                </a:solidFill>
                <a:latin typeface="Comic Sans MS" pitchFamily="66" charset="0"/>
              </a:rPr>
              <a:t>k </a:t>
            </a:r>
            <a:r>
              <a:rPr lang="en-US" altLang="en-US" sz="2000" dirty="0">
                <a:solidFill>
                  <a:srgbClr val="0000CC"/>
                </a:solidFill>
                <a:latin typeface="Comic Sans MS" pitchFamily="66" charset="0"/>
                <a:sym typeface="Symbol" pitchFamily="18" charset="2"/>
              </a:rPr>
              <a:t></a:t>
            </a:r>
            <a:r>
              <a:rPr lang="en-US" altLang="en-US" sz="2000" dirty="0">
                <a:solidFill>
                  <a:srgbClr val="0000CC"/>
                </a:solidFill>
                <a:latin typeface="Comic Sans MS" pitchFamily="66" charset="0"/>
              </a:rPr>
              <a:t> </a:t>
            </a:r>
            <a:r>
              <a:rPr lang="en-US" altLang="en-US" sz="2000" i="1" dirty="0">
                <a:solidFill>
                  <a:srgbClr val="0000CC"/>
                </a:solidFill>
                <a:latin typeface="Comic Sans MS" pitchFamily="66" charset="0"/>
              </a:rPr>
              <a:t>K</a:t>
            </a:r>
            <a:r>
              <a:rPr lang="en-US" altLang="en-US" sz="2000" dirty="0">
                <a:solidFill>
                  <a:srgbClr val="0000CC"/>
                </a:solidFill>
                <a:latin typeface="Comic Sans MS" pitchFamily="66" charset="0"/>
              </a:rPr>
              <a:t>, </a:t>
            </a:r>
            <a:r>
              <a:rPr lang="en-US" altLang="en-US" sz="2000" i="1" dirty="0" err="1">
                <a:solidFill>
                  <a:srgbClr val="0000CC"/>
                </a:solidFill>
                <a:latin typeface="Comic Sans MS" pitchFamily="66" charset="0"/>
              </a:rPr>
              <a:t>E</a:t>
            </a:r>
            <a:r>
              <a:rPr lang="en-US" altLang="en-US" sz="2000" i="1" baseline="-25000" dirty="0" err="1">
                <a:solidFill>
                  <a:srgbClr val="0000CC"/>
                </a:solidFill>
                <a:latin typeface="Comic Sans MS" pitchFamily="66" charset="0"/>
              </a:rPr>
              <a:t>k</a:t>
            </a:r>
            <a:r>
              <a:rPr lang="en-US" altLang="en-US" sz="2000" i="1" dirty="0">
                <a:solidFill>
                  <a:srgbClr val="0000CC"/>
                </a:solidFill>
                <a:latin typeface="Comic Sans MS" pitchFamily="66" charset="0"/>
              </a:rPr>
              <a:t> </a:t>
            </a:r>
            <a:r>
              <a:rPr lang="en-US" altLang="en-US" sz="2000" dirty="0">
                <a:solidFill>
                  <a:srgbClr val="0000CC"/>
                </a:solidFill>
                <a:latin typeface="Comic Sans MS" pitchFamily="66" charset="0"/>
              </a:rPr>
              <a:t>is a function for generating </a:t>
            </a:r>
            <a:r>
              <a:rPr lang="en-US" altLang="en-US" sz="2000" dirty="0" err="1">
                <a:solidFill>
                  <a:srgbClr val="0000CC"/>
                </a:solidFill>
                <a:latin typeface="Comic Sans MS" pitchFamily="66" charset="0"/>
              </a:rPr>
              <a:t>ciphertexts</a:t>
            </a:r>
            <a:r>
              <a:rPr lang="en-US" altLang="en-US" sz="2000" dirty="0">
                <a:solidFill>
                  <a:srgbClr val="0000CC"/>
                </a:solidFill>
                <a:latin typeface="Comic Sans MS" pitchFamily="66" charset="0"/>
              </a:rPr>
              <a:t> from messages</a:t>
            </a:r>
          </a:p>
          <a:p>
            <a:pPr lvl="2">
              <a:lnSpc>
                <a:spcPct val="90000"/>
              </a:lnSpc>
            </a:pPr>
            <a:r>
              <a:rPr lang="en-US" altLang="en-US" sz="2000" dirty="0">
                <a:solidFill>
                  <a:srgbClr val="0000CC"/>
                </a:solidFill>
                <a:latin typeface="Comic Sans MS" pitchFamily="66" charset="0"/>
              </a:rPr>
              <a:t>Both </a:t>
            </a:r>
            <a:r>
              <a:rPr lang="en-US" altLang="en-US" sz="2000" i="1" dirty="0">
                <a:solidFill>
                  <a:srgbClr val="0000CC"/>
                </a:solidFill>
                <a:latin typeface="Comic Sans MS" pitchFamily="66" charset="0"/>
              </a:rPr>
              <a:t>E </a:t>
            </a:r>
            <a:r>
              <a:rPr lang="en-US" altLang="en-US" sz="2000" dirty="0">
                <a:solidFill>
                  <a:srgbClr val="0000CC"/>
                </a:solidFill>
                <a:latin typeface="Comic Sans MS" pitchFamily="66" charset="0"/>
              </a:rPr>
              <a:t>and </a:t>
            </a:r>
            <a:r>
              <a:rPr lang="en-US" altLang="en-US" sz="2000" i="1" dirty="0" err="1">
                <a:solidFill>
                  <a:srgbClr val="0000CC"/>
                </a:solidFill>
                <a:latin typeface="Comic Sans MS" pitchFamily="66" charset="0"/>
              </a:rPr>
              <a:t>E</a:t>
            </a:r>
            <a:r>
              <a:rPr lang="en-US" altLang="en-US" sz="2000" baseline="-25000" dirty="0" err="1">
                <a:solidFill>
                  <a:srgbClr val="0000CC"/>
                </a:solidFill>
                <a:latin typeface="Comic Sans MS" pitchFamily="66" charset="0"/>
              </a:rPr>
              <a:t>k</a:t>
            </a:r>
            <a:r>
              <a:rPr lang="en-US" altLang="en-US" sz="2000" dirty="0">
                <a:solidFill>
                  <a:srgbClr val="0000CC"/>
                </a:solidFill>
                <a:latin typeface="Comic Sans MS" pitchFamily="66" charset="0"/>
              </a:rPr>
              <a:t> for any </a:t>
            </a:r>
            <a:r>
              <a:rPr lang="en-US" altLang="en-US" sz="2000" i="1" dirty="0">
                <a:solidFill>
                  <a:srgbClr val="0000CC"/>
                </a:solidFill>
                <a:latin typeface="Comic Sans MS" pitchFamily="66" charset="0"/>
              </a:rPr>
              <a:t>k </a:t>
            </a:r>
            <a:r>
              <a:rPr lang="en-US" altLang="en-US" sz="2000" dirty="0">
                <a:solidFill>
                  <a:srgbClr val="0000CC"/>
                </a:solidFill>
                <a:latin typeface="Comic Sans MS" pitchFamily="66" charset="0"/>
              </a:rPr>
              <a:t>should be efficiently computable functions</a:t>
            </a:r>
          </a:p>
          <a:p>
            <a:pPr lvl="1">
              <a:lnSpc>
                <a:spcPct val="90000"/>
              </a:lnSpc>
            </a:pPr>
            <a:r>
              <a:rPr lang="en-US" altLang="en-US" sz="2000" dirty="0">
                <a:solidFill>
                  <a:srgbClr val="0000CC"/>
                </a:solidFill>
                <a:latin typeface="Comic Sans MS" pitchFamily="66" charset="0"/>
              </a:rPr>
              <a:t>A function </a:t>
            </a:r>
            <a:r>
              <a:rPr lang="en-US" altLang="en-US" sz="2000" i="1" dirty="0">
                <a:solidFill>
                  <a:srgbClr val="0000CC"/>
                </a:solidFill>
                <a:latin typeface="Comic Sans MS" pitchFamily="66" charset="0"/>
              </a:rPr>
              <a:t>D </a:t>
            </a:r>
            <a:r>
              <a:rPr lang="en-US" altLang="en-US" sz="2000" dirty="0">
                <a:solidFill>
                  <a:srgbClr val="0000CC"/>
                </a:solidFill>
                <a:latin typeface="Comic Sans MS" pitchFamily="66" charset="0"/>
              </a:rPr>
              <a:t>: </a:t>
            </a:r>
            <a:r>
              <a:rPr lang="en-US" altLang="en-US" sz="2000" i="1" dirty="0">
                <a:solidFill>
                  <a:srgbClr val="0000CC"/>
                </a:solidFill>
                <a:latin typeface="Comic Sans MS" pitchFamily="66" charset="0"/>
              </a:rPr>
              <a:t>K </a:t>
            </a:r>
            <a:r>
              <a:rPr lang="en-US" altLang="en-US" sz="2000" dirty="0">
                <a:solidFill>
                  <a:srgbClr val="0000CC"/>
                </a:solidFill>
                <a:latin typeface="Comic Sans MS" pitchFamily="66" charset="0"/>
              </a:rPr>
              <a:t>→ (</a:t>
            </a:r>
            <a:r>
              <a:rPr lang="en-US" altLang="en-US" sz="2000" i="1" dirty="0">
                <a:solidFill>
                  <a:srgbClr val="0000CC"/>
                </a:solidFill>
                <a:latin typeface="Comic Sans MS" pitchFamily="66" charset="0"/>
              </a:rPr>
              <a:t>C </a:t>
            </a:r>
            <a:r>
              <a:rPr lang="en-US" altLang="en-US" sz="2000" dirty="0">
                <a:solidFill>
                  <a:srgbClr val="0000CC"/>
                </a:solidFill>
                <a:latin typeface="Comic Sans MS" pitchFamily="66" charset="0"/>
              </a:rPr>
              <a:t>→ </a:t>
            </a:r>
            <a:r>
              <a:rPr lang="en-US" altLang="en-US" sz="2000" i="1" dirty="0">
                <a:solidFill>
                  <a:srgbClr val="0000CC"/>
                </a:solidFill>
                <a:latin typeface="Comic Sans MS" pitchFamily="66" charset="0"/>
              </a:rPr>
              <a:t>M</a:t>
            </a:r>
            <a:r>
              <a:rPr lang="en-US" altLang="en-US" sz="2000" dirty="0">
                <a:solidFill>
                  <a:srgbClr val="0000CC"/>
                </a:solidFill>
                <a:latin typeface="Comic Sans MS" pitchFamily="66" charset="0"/>
              </a:rPr>
              <a:t>). That is, for each </a:t>
            </a:r>
            <a:r>
              <a:rPr lang="en-US" altLang="en-US" sz="2000" i="1" dirty="0">
                <a:solidFill>
                  <a:srgbClr val="0000CC"/>
                </a:solidFill>
                <a:latin typeface="Comic Sans MS" pitchFamily="66" charset="0"/>
              </a:rPr>
              <a:t>k </a:t>
            </a:r>
            <a:r>
              <a:rPr lang="en-US" altLang="en-US" sz="2000" i="1" dirty="0">
                <a:solidFill>
                  <a:srgbClr val="0000CC"/>
                </a:solidFill>
                <a:latin typeface="Comic Sans MS" pitchFamily="66" charset="0"/>
                <a:sym typeface="Symbol" pitchFamily="18" charset="2"/>
              </a:rPr>
              <a:t></a:t>
            </a:r>
            <a:r>
              <a:rPr lang="en-US" altLang="en-US" sz="2000" dirty="0">
                <a:solidFill>
                  <a:srgbClr val="0000CC"/>
                </a:solidFill>
                <a:latin typeface="Comic Sans MS" pitchFamily="66" charset="0"/>
              </a:rPr>
              <a:t> </a:t>
            </a:r>
            <a:r>
              <a:rPr lang="en-US" altLang="en-US" sz="2000" i="1" dirty="0">
                <a:solidFill>
                  <a:srgbClr val="0000CC"/>
                </a:solidFill>
                <a:latin typeface="Comic Sans MS" pitchFamily="66" charset="0"/>
              </a:rPr>
              <a:t>K</a:t>
            </a:r>
            <a:r>
              <a:rPr lang="en-US" altLang="en-US" sz="2000" dirty="0">
                <a:solidFill>
                  <a:srgbClr val="0000CC"/>
                </a:solidFill>
                <a:latin typeface="Comic Sans MS" pitchFamily="66" charset="0"/>
              </a:rPr>
              <a:t>, </a:t>
            </a:r>
            <a:r>
              <a:rPr lang="en-US" altLang="en-US" sz="2000" i="1" dirty="0" err="1">
                <a:solidFill>
                  <a:srgbClr val="0000CC"/>
                </a:solidFill>
                <a:latin typeface="Comic Sans MS" pitchFamily="66" charset="0"/>
              </a:rPr>
              <a:t>D</a:t>
            </a:r>
            <a:r>
              <a:rPr lang="en-US" altLang="en-US" sz="2000" baseline="-25000" dirty="0" err="1">
                <a:solidFill>
                  <a:srgbClr val="0000CC"/>
                </a:solidFill>
                <a:latin typeface="Comic Sans MS" pitchFamily="66" charset="0"/>
              </a:rPr>
              <a:t>k</a:t>
            </a:r>
            <a:r>
              <a:rPr lang="en-US" altLang="en-US" sz="2000" dirty="0">
                <a:solidFill>
                  <a:srgbClr val="0000CC"/>
                </a:solidFill>
                <a:latin typeface="Comic Sans MS" pitchFamily="66" charset="0"/>
              </a:rPr>
              <a:t> is a function for generating messages from </a:t>
            </a:r>
            <a:r>
              <a:rPr lang="en-US" altLang="en-US" sz="2000" dirty="0" err="1">
                <a:solidFill>
                  <a:srgbClr val="0000CC"/>
                </a:solidFill>
                <a:latin typeface="Comic Sans MS" pitchFamily="66" charset="0"/>
              </a:rPr>
              <a:t>ciphertexts</a:t>
            </a:r>
            <a:endParaRPr lang="en-US" altLang="en-US" sz="2000" dirty="0">
              <a:solidFill>
                <a:srgbClr val="0000CC"/>
              </a:solidFill>
              <a:latin typeface="Comic Sans MS" pitchFamily="66" charset="0"/>
            </a:endParaRPr>
          </a:p>
          <a:p>
            <a:pPr lvl="2">
              <a:lnSpc>
                <a:spcPct val="90000"/>
              </a:lnSpc>
            </a:pPr>
            <a:r>
              <a:rPr lang="en-US" altLang="en-US" sz="2000" dirty="0">
                <a:solidFill>
                  <a:srgbClr val="0000CC"/>
                </a:solidFill>
                <a:latin typeface="Comic Sans MS" pitchFamily="66" charset="0"/>
              </a:rPr>
              <a:t>Both </a:t>
            </a:r>
            <a:r>
              <a:rPr lang="en-US" altLang="en-US" sz="2000" i="1" dirty="0">
                <a:solidFill>
                  <a:srgbClr val="0000CC"/>
                </a:solidFill>
                <a:latin typeface="Comic Sans MS" pitchFamily="66" charset="0"/>
              </a:rPr>
              <a:t>D </a:t>
            </a:r>
            <a:r>
              <a:rPr lang="en-US" altLang="en-US" sz="2000" dirty="0">
                <a:solidFill>
                  <a:srgbClr val="0000CC"/>
                </a:solidFill>
                <a:latin typeface="Comic Sans MS" pitchFamily="66" charset="0"/>
              </a:rPr>
              <a:t>and </a:t>
            </a:r>
            <a:r>
              <a:rPr lang="en-US" altLang="en-US" sz="2000" i="1" dirty="0" err="1">
                <a:solidFill>
                  <a:srgbClr val="0000CC"/>
                </a:solidFill>
                <a:latin typeface="Comic Sans MS" pitchFamily="66" charset="0"/>
              </a:rPr>
              <a:t>D</a:t>
            </a:r>
            <a:r>
              <a:rPr lang="en-US" altLang="en-US" sz="2000" baseline="-25000" dirty="0" err="1">
                <a:solidFill>
                  <a:srgbClr val="0000CC"/>
                </a:solidFill>
                <a:latin typeface="Comic Sans MS" pitchFamily="66" charset="0"/>
              </a:rPr>
              <a:t>k</a:t>
            </a:r>
            <a:r>
              <a:rPr lang="en-US" altLang="en-US" sz="2000" dirty="0">
                <a:solidFill>
                  <a:srgbClr val="0000CC"/>
                </a:solidFill>
                <a:latin typeface="Comic Sans MS" pitchFamily="66" charset="0"/>
              </a:rPr>
              <a:t> for any </a:t>
            </a:r>
            <a:r>
              <a:rPr lang="en-US" altLang="en-US" sz="2000" i="1" dirty="0">
                <a:solidFill>
                  <a:srgbClr val="0000CC"/>
                </a:solidFill>
                <a:latin typeface="Comic Sans MS" pitchFamily="66" charset="0"/>
              </a:rPr>
              <a:t>k </a:t>
            </a:r>
            <a:r>
              <a:rPr lang="en-US" altLang="en-US" sz="2000" dirty="0">
                <a:solidFill>
                  <a:srgbClr val="0000CC"/>
                </a:solidFill>
                <a:latin typeface="Comic Sans MS" pitchFamily="66" charset="0"/>
              </a:rPr>
              <a:t>should be efficiently computable functions</a:t>
            </a:r>
          </a:p>
        </p:txBody>
      </p:sp>
      <p:sp>
        <p:nvSpPr>
          <p:cNvPr id="2" name="Footer Placeholder 1">
            <a:extLst>
              <a:ext uri="{FF2B5EF4-FFF2-40B4-BE49-F238E27FC236}">
                <a16:creationId xmlns:a16="http://schemas.microsoft.com/office/drawing/2014/main" id="{3FA01A39-36FF-4D59-937B-F702894F272E}"/>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E31D9069-5131-4274-A372-6FAAB12836CE}"/>
              </a:ext>
            </a:extLst>
          </p:cNvPr>
          <p:cNvSpPr>
            <a:spLocks noGrp="1"/>
          </p:cNvSpPr>
          <p:nvPr>
            <p:ph type="sldNum" sz="quarter" idx="12"/>
          </p:nvPr>
        </p:nvSpPr>
        <p:spPr/>
        <p:txBody>
          <a:bodyPr/>
          <a:lstStyle/>
          <a:p>
            <a:fld id="{63FBC72C-C25E-457F-A554-F1CCF5570F9F}"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141288"/>
            <a:ext cx="8229600" cy="576262"/>
          </a:xfrm>
        </p:spPr>
        <p:txBody>
          <a:bodyPr>
            <a:noAutofit/>
          </a:bodyPr>
          <a:lstStyle/>
          <a:p>
            <a:pPr eaLnBrk="1" hangingPunct="1"/>
            <a:r>
              <a:rPr lang="en-US" altLang="en-US" sz="3600" b="1" dirty="0">
                <a:solidFill>
                  <a:srgbClr val="FF0000"/>
                </a:solidFill>
                <a:effectLst>
                  <a:outerShdw blurRad="38100" dist="38100" dir="2700000" algn="tl">
                    <a:srgbClr val="000000">
                      <a:alpha val="43137"/>
                    </a:srgbClr>
                  </a:outerShdw>
                </a:effectLst>
              </a:rPr>
              <a:t>Encryption (Cont.)</a:t>
            </a:r>
          </a:p>
        </p:txBody>
      </p:sp>
      <p:sp>
        <p:nvSpPr>
          <p:cNvPr id="31747" name="Rectangle 3"/>
          <p:cNvSpPr>
            <a:spLocks noGrp="1" noChangeArrowheads="1"/>
          </p:cNvSpPr>
          <p:nvPr>
            <p:ph type="body" idx="1"/>
          </p:nvPr>
        </p:nvSpPr>
        <p:spPr>
          <a:xfrm>
            <a:off x="860424" y="1071563"/>
            <a:ext cx="7750175" cy="5173662"/>
          </a:xfrm>
        </p:spPr>
        <p:txBody>
          <a:bodyPr>
            <a:normAutofit/>
          </a:bodyPr>
          <a:lstStyle/>
          <a:p>
            <a:pPr>
              <a:lnSpc>
                <a:spcPct val="90000"/>
              </a:lnSpc>
              <a:buFont typeface="Courier New" pitchFamily="49" charset="0"/>
              <a:buChar char="o"/>
            </a:pPr>
            <a:r>
              <a:rPr lang="en-US" altLang="en-US" sz="2400" dirty="0">
                <a:solidFill>
                  <a:srgbClr val="0000CC"/>
                </a:solidFill>
                <a:latin typeface="Comic Sans MS" pitchFamily="66" charset="0"/>
              </a:rPr>
              <a:t>An encryption algorithm must provide this essential property: Given a </a:t>
            </a:r>
            <a:r>
              <a:rPr lang="en-US" altLang="en-US" sz="2400" dirty="0" err="1">
                <a:solidFill>
                  <a:srgbClr val="0000CC"/>
                </a:solidFill>
                <a:latin typeface="Comic Sans MS" pitchFamily="66" charset="0"/>
              </a:rPr>
              <a:t>ciphertext</a:t>
            </a:r>
            <a:r>
              <a:rPr lang="en-US" altLang="en-US" sz="2400" dirty="0">
                <a:solidFill>
                  <a:srgbClr val="0000CC"/>
                </a:solidFill>
                <a:latin typeface="Comic Sans MS" pitchFamily="66" charset="0"/>
              </a:rPr>
              <a:t> c </a:t>
            </a:r>
            <a:r>
              <a:rPr lang="en-US" altLang="en-US" sz="2400" dirty="0">
                <a:solidFill>
                  <a:srgbClr val="0000CC"/>
                </a:solidFill>
                <a:latin typeface="Comic Sans MS" pitchFamily="66" charset="0"/>
                <a:sym typeface="Symbol" pitchFamily="18" charset="2"/>
              </a:rPr>
              <a:t> </a:t>
            </a:r>
            <a:r>
              <a:rPr lang="en-US" altLang="en-US" sz="2400" dirty="0">
                <a:solidFill>
                  <a:srgbClr val="0000CC"/>
                </a:solidFill>
                <a:latin typeface="Comic Sans MS" pitchFamily="66" charset="0"/>
              </a:rPr>
              <a:t>C, a computer can compute m such that </a:t>
            </a:r>
            <a:r>
              <a:rPr lang="en-US" altLang="en-US" sz="2400" dirty="0" err="1">
                <a:solidFill>
                  <a:srgbClr val="0000CC"/>
                </a:solidFill>
                <a:latin typeface="Comic Sans MS" pitchFamily="66" charset="0"/>
              </a:rPr>
              <a:t>E</a:t>
            </a:r>
            <a:r>
              <a:rPr lang="en-US" altLang="en-US" sz="2400" baseline="-25000" dirty="0" err="1">
                <a:solidFill>
                  <a:srgbClr val="0000CC"/>
                </a:solidFill>
                <a:latin typeface="Comic Sans MS" pitchFamily="66" charset="0"/>
              </a:rPr>
              <a:t>k</a:t>
            </a:r>
            <a:r>
              <a:rPr lang="en-US" altLang="en-US" sz="2400" dirty="0">
                <a:solidFill>
                  <a:srgbClr val="0000CC"/>
                </a:solidFill>
                <a:latin typeface="Comic Sans MS" pitchFamily="66" charset="0"/>
              </a:rPr>
              <a:t>(m) = c only if it possesses </a:t>
            </a:r>
            <a:r>
              <a:rPr lang="en-US" altLang="en-US" sz="2400" i="1" dirty="0">
                <a:solidFill>
                  <a:srgbClr val="0000CC"/>
                </a:solidFill>
                <a:latin typeface="Comic Sans MS" pitchFamily="66" charset="0"/>
              </a:rPr>
              <a:t>k</a:t>
            </a:r>
          </a:p>
          <a:p>
            <a:pPr lvl="1">
              <a:lnSpc>
                <a:spcPct val="90000"/>
              </a:lnSpc>
            </a:pPr>
            <a:r>
              <a:rPr lang="en-US" altLang="en-US" sz="2400" dirty="0">
                <a:solidFill>
                  <a:srgbClr val="0000CC"/>
                </a:solidFill>
                <a:latin typeface="Comic Sans MS" pitchFamily="66" charset="0"/>
              </a:rPr>
              <a:t>Thus, a computer holding </a:t>
            </a:r>
            <a:r>
              <a:rPr lang="en-US" altLang="en-US" sz="2400" i="1" dirty="0">
                <a:solidFill>
                  <a:srgbClr val="0000CC"/>
                </a:solidFill>
                <a:latin typeface="Comic Sans MS" pitchFamily="66" charset="0"/>
              </a:rPr>
              <a:t>k </a:t>
            </a:r>
            <a:r>
              <a:rPr lang="en-US" altLang="en-US" sz="2400" dirty="0">
                <a:solidFill>
                  <a:srgbClr val="0000CC"/>
                </a:solidFill>
                <a:latin typeface="Comic Sans MS" pitchFamily="66" charset="0"/>
              </a:rPr>
              <a:t>can decrypt </a:t>
            </a:r>
            <a:r>
              <a:rPr lang="en-US" altLang="en-US" sz="2400" dirty="0" err="1">
                <a:solidFill>
                  <a:srgbClr val="0000CC"/>
                </a:solidFill>
                <a:latin typeface="Comic Sans MS" pitchFamily="66" charset="0"/>
              </a:rPr>
              <a:t>ciphertexts</a:t>
            </a:r>
            <a:r>
              <a:rPr lang="en-US" altLang="en-US" sz="2400" dirty="0">
                <a:solidFill>
                  <a:srgbClr val="0000CC"/>
                </a:solidFill>
                <a:latin typeface="Comic Sans MS" pitchFamily="66" charset="0"/>
              </a:rPr>
              <a:t> to the plaintexts used to produce them, but a computer not holding </a:t>
            </a:r>
            <a:r>
              <a:rPr lang="en-US" altLang="en-US" sz="2400" i="1" dirty="0">
                <a:solidFill>
                  <a:srgbClr val="0000CC"/>
                </a:solidFill>
                <a:latin typeface="Comic Sans MS" pitchFamily="66" charset="0"/>
              </a:rPr>
              <a:t>k </a:t>
            </a:r>
            <a:r>
              <a:rPr lang="en-US" altLang="en-US" sz="2400" dirty="0">
                <a:solidFill>
                  <a:srgbClr val="0000CC"/>
                </a:solidFill>
                <a:latin typeface="Comic Sans MS" pitchFamily="66" charset="0"/>
              </a:rPr>
              <a:t>cannot decrypt </a:t>
            </a:r>
            <a:r>
              <a:rPr lang="en-US" altLang="en-US" sz="2400" dirty="0" err="1">
                <a:solidFill>
                  <a:srgbClr val="0000CC"/>
                </a:solidFill>
                <a:latin typeface="Comic Sans MS" pitchFamily="66" charset="0"/>
              </a:rPr>
              <a:t>ciphertexts</a:t>
            </a:r>
            <a:endParaRPr lang="en-US" altLang="en-US" sz="2400" dirty="0">
              <a:solidFill>
                <a:srgbClr val="0000CC"/>
              </a:solidFill>
              <a:latin typeface="Comic Sans MS" pitchFamily="66" charset="0"/>
            </a:endParaRPr>
          </a:p>
          <a:p>
            <a:pPr lvl="1">
              <a:lnSpc>
                <a:spcPct val="90000"/>
              </a:lnSpc>
            </a:pPr>
            <a:r>
              <a:rPr lang="en-US" altLang="en-US" sz="2400" dirty="0">
                <a:solidFill>
                  <a:srgbClr val="0000CC"/>
                </a:solidFill>
                <a:latin typeface="Comic Sans MS" pitchFamily="66" charset="0"/>
              </a:rPr>
              <a:t>Since </a:t>
            </a:r>
            <a:r>
              <a:rPr lang="en-US" altLang="en-US" sz="2400" dirty="0" err="1">
                <a:solidFill>
                  <a:srgbClr val="0000CC"/>
                </a:solidFill>
                <a:latin typeface="Comic Sans MS" pitchFamily="66" charset="0"/>
              </a:rPr>
              <a:t>ciphertexts</a:t>
            </a:r>
            <a:r>
              <a:rPr lang="en-US" altLang="en-US" sz="2400" dirty="0">
                <a:solidFill>
                  <a:srgbClr val="0000CC"/>
                </a:solidFill>
                <a:latin typeface="Comic Sans MS" pitchFamily="66" charset="0"/>
              </a:rPr>
              <a:t> are generally exposed (for example, sent on the network), it is important that it be infeasible to derive </a:t>
            </a:r>
            <a:r>
              <a:rPr lang="en-US" altLang="en-US" sz="2400" i="1" dirty="0">
                <a:solidFill>
                  <a:srgbClr val="0000CC"/>
                </a:solidFill>
                <a:latin typeface="Comic Sans MS" pitchFamily="66" charset="0"/>
              </a:rPr>
              <a:t>k</a:t>
            </a:r>
            <a:r>
              <a:rPr lang="en-US" altLang="en-US" sz="2400" dirty="0">
                <a:solidFill>
                  <a:srgbClr val="0000CC"/>
                </a:solidFill>
                <a:latin typeface="Comic Sans MS" pitchFamily="66" charset="0"/>
              </a:rPr>
              <a:t> from the </a:t>
            </a:r>
            <a:r>
              <a:rPr lang="en-US" altLang="en-US" sz="2400" dirty="0" err="1">
                <a:solidFill>
                  <a:srgbClr val="0000CC"/>
                </a:solidFill>
                <a:latin typeface="Comic Sans MS" pitchFamily="66" charset="0"/>
              </a:rPr>
              <a:t>ciphertexts</a:t>
            </a:r>
            <a:endParaRPr lang="en-US" altLang="en-US" sz="2400" dirty="0">
              <a:solidFill>
                <a:srgbClr val="0000CC"/>
              </a:solidFill>
              <a:latin typeface="Comic Sans MS" pitchFamily="66" charset="0"/>
            </a:endParaRPr>
          </a:p>
        </p:txBody>
      </p:sp>
      <p:sp>
        <p:nvSpPr>
          <p:cNvPr id="2" name="Footer Placeholder 1">
            <a:extLst>
              <a:ext uri="{FF2B5EF4-FFF2-40B4-BE49-F238E27FC236}">
                <a16:creationId xmlns:a16="http://schemas.microsoft.com/office/drawing/2014/main" id="{E625262F-FE36-4867-8568-F4480357A340}"/>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9224FBED-3B78-4F08-ADBB-A0ED4E22F398}"/>
              </a:ext>
            </a:extLst>
          </p:cNvPr>
          <p:cNvSpPr>
            <a:spLocks noGrp="1"/>
          </p:cNvSpPr>
          <p:nvPr>
            <p:ph type="sldNum" sz="quarter" idx="12"/>
          </p:nvPr>
        </p:nvSpPr>
        <p:spPr/>
        <p:txBody>
          <a:bodyPr/>
          <a:lstStyle/>
          <a:p>
            <a:fld id="{63FBC72C-C25E-457F-A554-F1CCF5570F9F}"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141288"/>
            <a:ext cx="8229600" cy="576262"/>
          </a:xfrm>
        </p:spPr>
        <p:txBody>
          <a:bodyPr>
            <a:normAutofit fontScale="90000"/>
          </a:bodyPr>
          <a:lstStyle/>
          <a:p>
            <a:pPr eaLnBrk="1" hangingPunct="1"/>
            <a:r>
              <a:rPr lang="en-US" altLang="en-US" b="1" dirty="0">
                <a:solidFill>
                  <a:srgbClr val="FF0000"/>
                </a:solidFill>
                <a:effectLst>
                  <a:outerShdw blurRad="38100" dist="38100" dir="2700000" algn="tl">
                    <a:srgbClr val="000000">
                      <a:alpha val="43137"/>
                    </a:srgbClr>
                  </a:outerShdw>
                </a:effectLst>
              </a:rPr>
              <a:t>Symmetric Encryption</a:t>
            </a:r>
          </a:p>
        </p:txBody>
      </p:sp>
      <p:sp>
        <p:nvSpPr>
          <p:cNvPr id="32771" name="Rectangle 3"/>
          <p:cNvSpPr>
            <a:spLocks noGrp="1" noChangeArrowheads="1"/>
          </p:cNvSpPr>
          <p:nvPr>
            <p:ph type="body" idx="1"/>
          </p:nvPr>
        </p:nvSpPr>
        <p:spPr>
          <a:xfrm>
            <a:off x="381000" y="1042988"/>
            <a:ext cx="8458199" cy="5967412"/>
          </a:xfrm>
        </p:spPr>
        <p:txBody>
          <a:bodyPr>
            <a:noAutofit/>
          </a:bodyPr>
          <a:lstStyle/>
          <a:p>
            <a:pPr>
              <a:buFont typeface="Courier New" pitchFamily="49" charset="0"/>
              <a:buChar char="o"/>
            </a:pPr>
            <a:r>
              <a:rPr lang="en-US" altLang="en-US" sz="2000" dirty="0">
                <a:solidFill>
                  <a:srgbClr val="0000CC"/>
                </a:solidFill>
                <a:latin typeface="Comic Sans MS" pitchFamily="66" charset="0"/>
              </a:rPr>
              <a:t>Same key used to encrypt and decrypt</a:t>
            </a:r>
          </a:p>
          <a:p>
            <a:pPr lvl="1"/>
            <a:r>
              <a:rPr lang="en-US" altLang="en-US" sz="2000" dirty="0">
                <a:solidFill>
                  <a:srgbClr val="0000CC"/>
                </a:solidFill>
                <a:latin typeface="Comic Sans MS" pitchFamily="66" charset="0"/>
              </a:rPr>
              <a:t>Therefore </a:t>
            </a:r>
            <a:r>
              <a:rPr lang="en-US" altLang="en-US" sz="2000" i="1" dirty="0">
                <a:solidFill>
                  <a:srgbClr val="0000CC"/>
                </a:solidFill>
                <a:latin typeface="Comic Sans MS" pitchFamily="66" charset="0"/>
              </a:rPr>
              <a:t>k</a:t>
            </a:r>
            <a:r>
              <a:rPr lang="en-US" altLang="en-US" sz="2000" dirty="0">
                <a:solidFill>
                  <a:srgbClr val="0000CC"/>
                </a:solidFill>
                <a:latin typeface="Comic Sans MS" pitchFamily="66" charset="0"/>
              </a:rPr>
              <a:t> must be kept secret</a:t>
            </a:r>
          </a:p>
          <a:p>
            <a:pPr>
              <a:buFont typeface="Courier New" pitchFamily="49" charset="0"/>
              <a:buChar char="o"/>
            </a:pPr>
            <a:r>
              <a:rPr lang="en-US" altLang="en-US" sz="2000" dirty="0">
                <a:solidFill>
                  <a:srgbClr val="0000CC"/>
                </a:solidFill>
                <a:latin typeface="Comic Sans MS" pitchFamily="66" charset="0"/>
              </a:rPr>
              <a:t>DES was most commonly used symmetric block-encryption algorithm (created by US </a:t>
            </a:r>
            <a:r>
              <a:rPr lang="en-US" altLang="en-US" sz="2000" dirty="0" err="1">
                <a:solidFill>
                  <a:srgbClr val="0000CC"/>
                </a:solidFill>
                <a:latin typeface="Comic Sans MS" pitchFamily="66" charset="0"/>
              </a:rPr>
              <a:t>Govt</a:t>
            </a:r>
            <a:r>
              <a:rPr lang="en-US" altLang="en-US" sz="2000" dirty="0">
                <a:solidFill>
                  <a:srgbClr val="0000CC"/>
                </a:solidFill>
                <a:latin typeface="Comic Sans MS" pitchFamily="66" charset="0"/>
              </a:rPr>
              <a:t>)</a:t>
            </a:r>
          </a:p>
          <a:p>
            <a:pPr lvl="1"/>
            <a:r>
              <a:rPr lang="en-US" altLang="en-US" sz="2000" dirty="0">
                <a:solidFill>
                  <a:srgbClr val="0000CC"/>
                </a:solidFill>
                <a:latin typeface="Comic Sans MS" pitchFamily="66" charset="0"/>
              </a:rPr>
              <a:t>Encrypts a block of data at a time</a:t>
            </a:r>
          </a:p>
          <a:p>
            <a:pPr lvl="1"/>
            <a:r>
              <a:rPr lang="en-US" altLang="en-US" sz="2000" dirty="0">
                <a:solidFill>
                  <a:srgbClr val="0000CC"/>
                </a:solidFill>
                <a:latin typeface="Comic Sans MS" pitchFamily="66" charset="0"/>
              </a:rPr>
              <a:t>Keys too short so now considered insecure</a:t>
            </a:r>
          </a:p>
          <a:p>
            <a:pPr>
              <a:buFont typeface="Courier New" pitchFamily="49" charset="0"/>
              <a:buChar char="o"/>
            </a:pPr>
            <a:r>
              <a:rPr lang="en-US" altLang="en-US" sz="2000" dirty="0">
                <a:solidFill>
                  <a:srgbClr val="0000CC"/>
                </a:solidFill>
                <a:latin typeface="Comic Sans MS" pitchFamily="66" charset="0"/>
              </a:rPr>
              <a:t>Triple-DES considered more secure</a:t>
            </a:r>
          </a:p>
          <a:p>
            <a:pPr lvl="1"/>
            <a:r>
              <a:rPr lang="en-US" altLang="en-US" sz="2000" dirty="0">
                <a:solidFill>
                  <a:srgbClr val="0000CC"/>
                </a:solidFill>
                <a:latin typeface="Comic Sans MS" pitchFamily="66" charset="0"/>
              </a:rPr>
              <a:t>Algorithm used 3 times using 2 or 3 keys</a:t>
            </a:r>
          </a:p>
          <a:p>
            <a:pPr>
              <a:buFont typeface="Courier New" pitchFamily="49" charset="0"/>
              <a:buChar char="o"/>
            </a:pPr>
            <a:r>
              <a:rPr lang="en-US" altLang="en-US" sz="2000" dirty="0">
                <a:solidFill>
                  <a:srgbClr val="0000CC"/>
                </a:solidFill>
                <a:latin typeface="Comic Sans MS" pitchFamily="66" charset="0"/>
              </a:rPr>
              <a:t>2001 NIST adopted new block cipher - Advanced Encryption Standard (</a:t>
            </a:r>
            <a:r>
              <a:rPr lang="en-US" altLang="en-US" sz="2000" b="1" dirty="0">
                <a:solidFill>
                  <a:srgbClr val="0000CC"/>
                </a:solidFill>
                <a:latin typeface="Comic Sans MS" pitchFamily="66" charset="0"/>
              </a:rPr>
              <a:t>AES</a:t>
            </a:r>
            <a:r>
              <a:rPr lang="en-US" altLang="en-US" sz="2000" dirty="0">
                <a:solidFill>
                  <a:srgbClr val="0000CC"/>
                </a:solidFill>
                <a:latin typeface="Comic Sans MS" pitchFamily="66" charset="0"/>
              </a:rPr>
              <a:t>)</a:t>
            </a:r>
          </a:p>
          <a:p>
            <a:pPr lvl="1"/>
            <a:r>
              <a:rPr lang="en-US" altLang="en-US" sz="2000" dirty="0">
                <a:solidFill>
                  <a:srgbClr val="0000CC"/>
                </a:solidFill>
                <a:latin typeface="Comic Sans MS" pitchFamily="66" charset="0"/>
              </a:rPr>
              <a:t>Keys of 128, 192, or 256 bits, works on 128 bit blocks</a:t>
            </a:r>
          </a:p>
          <a:p>
            <a:pPr>
              <a:buFont typeface="Courier New" pitchFamily="49" charset="0"/>
              <a:buChar char="o"/>
            </a:pPr>
            <a:r>
              <a:rPr lang="en-US" altLang="en-US" sz="2000" dirty="0">
                <a:solidFill>
                  <a:srgbClr val="0000CC"/>
                </a:solidFill>
                <a:latin typeface="Comic Sans MS" pitchFamily="66" charset="0"/>
              </a:rPr>
              <a:t>RC4 is most common symmetric stream cipher, but known to have vulnerabilities</a:t>
            </a:r>
          </a:p>
          <a:p>
            <a:pPr lvl="1"/>
            <a:r>
              <a:rPr lang="en-US" altLang="en-US" sz="2000" dirty="0">
                <a:solidFill>
                  <a:srgbClr val="0000CC"/>
                </a:solidFill>
                <a:latin typeface="Comic Sans MS" pitchFamily="66" charset="0"/>
              </a:rPr>
              <a:t>Encrypts/decrypts a stream of bytes (i.e., wireless transmission)</a:t>
            </a:r>
          </a:p>
          <a:p>
            <a:pPr lvl="1"/>
            <a:r>
              <a:rPr lang="en-US" altLang="en-US" sz="2000" dirty="0">
                <a:solidFill>
                  <a:srgbClr val="0000CC"/>
                </a:solidFill>
                <a:latin typeface="Comic Sans MS" pitchFamily="66" charset="0"/>
              </a:rPr>
              <a:t>Key is a input to pseudo-random-bit generator</a:t>
            </a:r>
          </a:p>
          <a:p>
            <a:pPr lvl="2"/>
            <a:r>
              <a:rPr lang="en-US" altLang="en-US" sz="2000" dirty="0">
                <a:solidFill>
                  <a:srgbClr val="0000CC"/>
                </a:solidFill>
                <a:latin typeface="Comic Sans MS" pitchFamily="66" charset="0"/>
              </a:rPr>
              <a:t>Generates an infinite </a:t>
            </a:r>
            <a:r>
              <a:rPr lang="en-US" altLang="en-US" sz="2000" b="1" dirty="0" err="1">
                <a:solidFill>
                  <a:srgbClr val="0000CC"/>
                </a:solidFill>
                <a:latin typeface="Comic Sans MS" pitchFamily="66" charset="0"/>
              </a:rPr>
              <a:t>keystream</a:t>
            </a:r>
            <a:endParaRPr lang="en-US" altLang="en-US" sz="2000" b="1" dirty="0">
              <a:solidFill>
                <a:srgbClr val="0000CC"/>
              </a:solidFill>
              <a:latin typeface="Comic Sans MS" pitchFamily="66" charset="0"/>
            </a:endParaRPr>
          </a:p>
        </p:txBody>
      </p:sp>
      <p:sp>
        <p:nvSpPr>
          <p:cNvPr id="2" name="Footer Placeholder 1">
            <a:extLst>
              <a:ext uri="{FF2B5EF4-FFF2-40B4-BE49-F238E27FC236}">
                <a16:creationId xmlns:a16="http://schemas.microsoft.com/office/drawing/2014/main" id="{409C42D9-9B17-4DD6-AF36-47810D252C5E}"/>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2688DD11-2A08-4E4A-83DF-574AAE299D35}"/>
              </a:ext>
            </a:extLst>
          </p:cNvPr>
          <p:cNvSpPr>
            <a:spLocks noGrp="1"/>
          </p:cNvSpPr>
          <p:nvPr>
            <p:ph type="sldNum" sz="quarter" idx="12"/>
          </p:nvPr>
        </p:nvSpPr>
        <p:spPr/>
        <p:txBody>
          <a:bodyPr/>
          <a:lstStyle/>
          <a:p>
            <a:fld id="{63FBC72C-C25E-457F-A554-F1CCF5570F9F}"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077913" y="177800"/>
            <a:ext cx="8053387" cy="449263"/>
          </a:xfrm>
        </p:spPr>
        <p:txBody>
          <a:bodyPr>
            <a:noAutofit/>
          </a:bodyPr>
          <a:lstStyle/>
          <a:p>
            <a:pPr eaLnBrk="1" hangingPunct="1"/>
            <a:r>
              <a:rPr lang="en-US" altLang="en-US" sz="2800" b="1" dirty="0">
                <a:solidFill>
                  <a:srgbClr val="FF0000"/>
                </a:solidFill>
                <a:effectLst>
                  <a:outerShdw blurRad="38100" dist="38100" dir="2700000" algn="tl">
                    <a:srgbClr val="000000">
                      <a:alpha val="43137"/>
                    </a:srgbClr>
                  </a:outerShdw>
                </a:effectLst>
              </a:rPr>
              <a:t>Secure Communication over Insecure Medium</a:t>
            </a:r>
          </a:p>
        </p:txBody>
      </p:sp>
      <p:pic>
        <p:nvPicPr>
          <p:cNvPr id="33795" name="Picture 4"/>
          <p:cNvPicPr>
            <a:picLocks noChangeAspect="1"/>
          </p:cNvPicPr>
          <p:nvPr/>
        </p:nvPicPr>
        <p:blipFill>
          <a:blip r:embed="rId3"/>
          <a:srcRect/>
          <a:stretch>
            <a:fillRect/>
          </a:stretch>
        </p:blipFill>
        <p:spPr bwMode="auto">
          <a:xfrm>
            <a:off x="2193925" y="1065213"/>
            <a:ext cx="5005388" cy="4972050"/>
          </a:xfrm>
          <a:prstGeom prst="rect">
            <a:avLst/>
          </a:prstGeom>
          <a:noFill/>
          <a:ln w="9525">
            <a:noFill/>
            <a:miter lim="800000"/>
            <a:headEnd/>
            <a:tailEnd/>
          </a:ln>
        </p:spPr>
      </p:pic>
      <p:sp>
        <p:nvSpPr>
          <p:cNvPr id="2" name="Footer Placeholder 1">
            <a:extLst>
              <a:ext uri="{FF2B5EF4-FFF2-40B4-BE49-F238E27FC236}">
                <a16:creationId xmlns:a16="http://schemas.microsoft.com/office/drawing/2014/main" id="{DCFB4F23-45EB-4A5E-BAB8-ECD229A7401A}"/>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E9A2B40C-2AFF-432E-B977-DB3E5542B4E9}"/>
              </a:ext>
            </a:extLst>
          </p:cNvPr>
          <p:cNvSpPr>
            <a:spLocks noGrp="1"/>
          </p:cNvSpPr>
          <p:nvPr>
            <p:ph type="sldNum" sz="quarter" idx="12"/>
          </p:nvPr>
        </p:nvSpPr>
        <p:spPr/>
        <p:txBody>
          <a:bodyPr/>
          <a:lstStyle/>
          <a:p>
            <a:fld id="{63FBC72C-C25E-457F-A554-F1CCF5570F9F}"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98475" y="155575"/>
            <a:ext cx="8229600" cy="576263"/>
          </a:xfrm>
        </p:spPr>
        <p:txBody>
          <a:bodyPr/>
          <a:lstStyle/>
          <a:p>
            <a:pPr eaLnBrk="1" hangingPunct="1"/>
            <a:r>
              <a:rPr lang="en-US" altLang="en-US" sz="2800" b="1" dirty="0">
                <a:solidFill>
                  <a:srgbClr val="FF0000"/>
                </a:solidFill>
                <a:effectLst>
                  <a:outerShdw blurRad="38100" dist="38100" dir="2700000" algn="tl">
                    <a:srgbClr val="000000">
                      <a:alpha val="43137"/>
                    </a:srgbClr>
                  </a:outerShdw>
                </a:effectLst>
              </a:rPr>
              <a:t>Asymmetric Encryption</a:t>
            </a:r>
          </a:p>
        </p:txBody>
      </p:sp>
      <p:sp>
        <p:nvSpPr>
          <p:cNvPr id="34819" name="Rectangle 3"/>
          <p:cNvSpPr>
            <a:spLocks noGrp="1" noChangeArrowheads="1"/>
          </p:cNvSpPr>
          <p:nvPr>
            <p:ph type="body" idx="1"/>
          </p:nvPr>
        </p:nvSpPr>
        <p:spPr>
          <a:xfrm>
            <a:off x="833438" y="1082675"/>
            <a:ext cx="6837362" cy="4530725"/>
          </a:xfrm>
        </p:spPr>
        <p:txBody>
          <a:bodyPr>
            <a:normAutofit/>
          </a:bodyPr>
          <a:lstStyle/>
          <a:p>
            <a:pPr>
              <a:buFont typeface="Courier New" pitchFamily="49" charset="0"/>
              <a:buChar char="o"/>
            </a:pPr>
            <a:r>
              <a:rPr lang="en-US" altLang="en-US" sz="2000" b="1" dirty="0">
                <a:solidFill>
                  <a:srgbClr val="0000CC"/>
                </a:solidFill>
                <a:latin typeface="Comic Sans MS" pitchFamily="66" charset="0"/>
              </a:rPr>
              <a:t>Public-key encryption </a:t>
            </a:r>
            <a:r>
              <a:rPr lang="en-US" altLang="en-US" sz="2000" dirty="0">
                <a:solidFill>
                  <a:srgbClr val="0000CC"/>
                </a:solidFill>
                <a:latin typeface="Comic Sans MS" pitchFamily="66" charset="0"/>
              </a:rPr>
              <a:t>based on each user having two keys:</a:t>
            </a:r>
          </a:p>
          <a:p>
            <a:pPr lvl="1"/>
            <a:r>
              <a:rPr lang="en-US" altLang="en-US" sz="2000" b="1" dirty="0">
                <a:solidFill>
                  <a:srgbClr val="0000CC"/>
                </a:solidFill>
                <a:latin typeface="Comic Sans MS" pitchFamily="66" charset="0"/>
              </a:rPr>
              <a:t>public key </a:t>
            </a:r>
            <a:r>
              <a:rPr lang="en-US" altLang="en-US" sz="2000" dirty="0">
                <a:solidFill>
                  <a:srgbClr val="0000CC"/>
                </a:solidFill>
                <a:latin typeface="Comic Sans MS" pitchFamily="66" charset="0"/>
              </a:rPr>
              <a:t>– published key used to encrypt data</a:t>
            </a:r>
          </a:p>
          <a:p>
            <a:pPr lvl="1"/>
            <a:r>
              <a:rPr lang="en-US" altLang="en-US" sz="2000" b="1" dirty="0">
                <a:solidFill>
                  <a:srgbClr val="0000CC"/>
                </a:solidFill>
                <a:latin typeface="Comic Sans MS" pitchFamily="66" charset="0"/>
              </a:rPr>
              <a:t>private key </a:t>
            </a:r>
            <a:r>
              <a:rPr lang="en-US" altLang="en-US" sz="2000" dirty="0">
                <a:solidFill>
                  <a:srgbClr val="0000CC"/>
                </a:solidFill>
                <a:latin typeface="Comic Sans MS" pitchFamily="66" charset="0"/>
              </a:rPr>
              <a:t>– key known only to individual user used to decrypt data</a:t>
            </a:r>
          </a:p>
          <a:p>
            <a:pPr>
              <a:buFont typeface="Courier New" pitchFamily="49" charset="0"/>
              <a:buChar char="o"/>
            </a:pPr>
            <a:r>
              <a:rPr lang="en-US" altLang="en-US" sz="2000" dirty="0">
                <a:solidFill>
                  <a:srgbClr val="0000CC"/>
                </a:solidFill>
                <a:latin typeface="Comic Sans MS" pitchFamily="66" charset="0"/>
              </a:rPr>
              <a:t>Must be an encryption scheme that can be made public without making it easy to figure out the decryption scheme</a:t>
            </a:r>
          </a:p>
          <a:p>
            <a:pPr lvl="1"/>
            <a:r>
              <a:rPr lang="en-US" altLang="en-US" sz="2000" dirty="0">
                <a:solidFill>
                  <a:srgbClr val="0000CC"/>
                </a:solidFill>
                <a:latin typeface="Comic Sans MS" pitchFamily="66" charset="0"/>
              </a:rPr>
              <a:t>Most common is </a:t>
            </a:r>
            <a:r>
              <a:rPr lang="en-US" altLang="en-US" sz="2000" b="1" dirty="0">
                <a:solidFill>
                  <a:srgbClr val="0000CC"/>
                </a:solidFill>
                <a:latin typeface="Comic Sans MS" pitchFamily="66" charset="0"/>
              </a:rPr>
              <a:t>RSA</a:t>
            </a:r>
            <a:r>
              <a:rPr lang="en-US" altLang="en-US" sz="2000" dirty="0">
                <a:solidFill>
                  <a:srgbClr val="0000CC"/>
                </a:solidFill>
                <a:latin typeface="Comic Sans MS" pitchFamily="66" charset="0"/>
              </a:rPr>
              <a:t> block cipher</a:t>
            </a:r>
          </a:p>
          <a:p>
            <a:pPr lvl="1"/>
            <a:r>
              <a:rPr lang="en-US" altLang="en-US" sz="2000" dirty="0">
                <a:solidFill>
                  <a:srgbClr val="0000CC"/>
                </a:solidFill>
                <a:latin typeface="Comic Sans MS" pitchFamily="66" charset="0"/>
              </a:rPr>
              <a:t>Efficient algorithm for testing whether or not a number is prime</a:t>
            </a:r>
          </a:p>
          <a:p>
            <a:pPr lvl="1"/>
            <a:r>
              <a:rPr lang="en-US" altLang="en-US" sz="2000" dirty="0">
                <a:solidFill>
                  <a:srgbClr val="0000CC"/>
                </a:solidFill>
                <a:latin typeface="Comic Sans MS" pitchFamily="66" charset="0"/>
              </a:rPr>
              <a:t>No efficient algorithm is know for finding the prime factors of a number</a:t>
            </a:r>
          </a:p>
        </p:txBody>
      </p:sp>
      <p:sp>
        <p:nvSpPr>
          <p:cNvPr id="2" name="Footer Placeholder 1">
            <a:extLst>
              <a:ext uri="{FF2B5EF4-FFF2-40B4-BE49-F238E27FC236}">
                <a16:creationId xmlns:a16="http://schemas.microsoft.com/office/drawing/2014/main" id="{CEB20BDD-AA39-4846-AD99-EE84AB4F58C8}"/>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71C8BBE6-1E77-4E9B-B6EF-C441618B0BD0}"/>
              </a:ext>
            </a:extLst>
          </p:cNvPr>
          <p:cNvSpPr>
            <a:spLocks noGrp="1"/>
          </p:cNvSpPr>
          <p:nvPr>
            <p:ph type="sldNum" sz="quarter" idx="12"/>
          </p:nvPr>
        </p:nvSpPr>
        <p:spPr/>
        <p:txBody>
          <a:bodyPr/>
          <a:lstStyle/>
          <a:p>
            <a:fld id="{63FBC72C-C25E-457F-A554-F1CCF5570F9F}"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effectLst>
                  <a:outerShdw blurRad="38100" dist="38100" dir="2700000" algn="tl">
                    <a:srgbClr val="000000">
                      <a:alpha val="43137"/>
                    </a:srgbClr>
                  </a:outerShdw>
                </a:effectLst>
              </a:rPr>
              <a:t>Security problem</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a:buFont typeface="Courier New" pitchFamily="49" charset="0"/>
              <a:buChar char="o"/>
            </a:pPr>
            <a:r>
              <a:rPr lang="en-US" sz="2000" dirty="0">
                <a:solidFill>
                  <a:srgbClr val="0000CC"/>
                </a:solidFill>
                <a:latin typeface="Comic Sans MS" pitchFamily="66" charset="0"/>
              </a:rPr>
              <a:t>Security must consider external environment of the system, and protect it from:</a:t>
            </a:r>
          </a:p>
          <a:p>
            <a:pPr lvl="1"/>
            <a:r>
              <a:rPr lang="en-US" sz="2000" dirty="0">
                <a:solidFill>
                  <a:srgbClr val="0000CC"/>
                </a:solidFill>
                <a:latin typeface="Comic Sans MS" pitchFamily="66" charset="0"/>
              </a:rPr>
              <a:t>unauthorized access.</a:t>
            </a:r>
          </a:p>
          <a:p>
            <a:pPr lvl="1"/>
            <a:r>
              <a:rPr lang="en-US" sz="2000" dirty="0">
                <a:solidFill>
                  <a:srgbClr val="0000CC"/>
                </a:solidFill>
                <a:latin typeface="Comic Sans MS" pitchFamily="66" charset="0"/>
              </a:rPr>
              <a:t>malicious modification or destruction</a:t>
            </a:r>
          </a:p>
          <a:p>
            <a:pPr lvl="1"/>
            <a:r>
              <a:rPr lang="en-US" sz="2000" dirty="0">
                <a:solidFill>
                  <a:srgbClr val="0000CC"/>
                </a:solidFill>
                <a:latin typeface="Comic Sans MS" pitchFamily="66" charset="0"/>
              </a:rPr>
              <a:t>accidental introduction of inconsistency.</a:t>
            </a:r>
          </a:p>
          <a:p>
            <a:pPr lvl="1"/>
            <a:r>
              <a:rPr lang="en-US" sz="2000" dirty="0">
                <a:solidFill>
                  <a:srgbClr val="0000CC"/>
                </a:solidFill>
                <a:latin typeface="Comic Sans MS" pitchFamily="66" charset="0"/>
              </a:rPr>
              <a:t>These are management, rather than system, problems.</a:t>
            </a:r>
          </a:p>
          <a:p>
            <a:pPr>
              <a:buFont typeface="Courier New" pitchFamily="49" charset="0"/>
              <a:buChar char="o"/>
            </a:pPr>
            <a:r>
              <a:rPr lang="en-US" sz="2000" dirty="0">
                <a:solidFill>
                  <a:srgbClr val="0000CC"/>
                </a:solidFill>
                <a:latin typeface="Comic Sans MS" pitchFamily="66" charset="0"/>
              </a:rPr>
              <a:t>Easier to protect against accidental than malicious misuse.</a:t>
            </a:r>
          </a:p>
          <a:p>
            <a:pPr>
              <a:buFont typeface="Courier New" pitchFamily="49" charset="0"/>
              <a:buChar char="o"/>
            </a:pPr>
            <a:r>
              <a:rPr lang="en-US" sz="2000" dirty="0">
                <a:solidFill>
                  <a:srgbClr val="0000CC"/>
                </a:solidFill>
                <a:latin typeface="Comic Sans MS" pitchFamily="66" charset="0"/>
              </a:rPr>
              <a:t>We say that the system is secure if its resources are used and accessed as intended under all circumstances.</a:t>
            </a:r>
          </a:p>
        </p:txBody>
      </p:sp>
      <p:sp>
        <p:nvSpPr>
          <p:cNvPr id="4" name="Footer Placeholder 3">
            <a:extLst>
              <a:ext uri="{FF2B5EF4-FFF2-40B4-BE49-F238E27FC236}">
                <a16:creationId xmlns:a16="http://schemas.microsoft.com/office/drawing/2014/main" id="{849AC52E-3B2D-44B5-82A0-AD62ED3FF6D1}"/>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D6D8E23C-E79D-4C41-A837-AF9E5C697B82}"/>
              </a:ext>
            </a:extLst>
          </p:cNvPr>
          <p:cNvSpPr>
            <a:spLocks noGrp="1"/>
          </p:cNvSpPr>
          <p:nvPr>
            <p:ph type="sldNum" sz="quarter" idx="12"/>
          </p:nvPr>
        </p:nvSpPr>
        <p:spPr/>
        <p:txBody>
          <a:bodyPr/>
          <a:lstStyle/>
          <a:p>
            <a:fld id="{63FBC72C-C25E-457F-A554-F1CCF5570F9F}"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973138" y="141288"/>
            <a:ext cx="7713662" cy="576262"/>
          </a:xfrm>
        </p:spPr>
        <p:txBody>
          <a:bodyPr>
            <a:noAutofit/>
          </a:bodyPr>
          <a:lstStyle/>
          <a:p>
            <a:pPr eaLnBrk="1" hangingPunct="1"/>
            <a:r>
              <a:rPr lang="en-US" altLang="en-US" sz="3200" b="1" dirty="0">
                <a:solidFill>
                  <a:srgbClr val="FF0000"/>
                </a:solidFill>
                <a:effectLst>
                  <a:outerShdw blurRad="38100" dist="38100" dir="2700000" algn="tl">
                    <a:srgbClr val="000000">
                      <a:alpha val="43137"/>
                    </a:srgbClr>
                  </a:outerShdw>
                </a:effectLst>
              </a:rPr>
              <a:t>Asymmetric Encryption (Cont.)</a:t>
            </a:r>
          </a:p>
        </p:txBody>
      </p:sp>
      <p:sp>
        <p:nvSpPr>
          <p:cNvPr id="35843" name="Rectangle 3"/>
          <p:cNvSpPr>
            <a:spLocks noGrp="1" noChangeArrowheads="1"/>
          </p:cNvSpPr>
          <p:nvPr>
            <p:ph type="body" idx="1"/>
          </p:nvPr>
        </p:nvSpPr>
        <p:spPr>
          <a:xfrm>
            <a:off x="304800" y="1082675"/>
            <a:ext cx="8305800" cy="4860925"/>
          </a:xfrm>
        </p:spPr>
        <p:txBody>
          <a:bodyPr>
            <a:noAutofit/>
          </a:bodyPr>
          <a:lstStyle/>
          <a:p>
            <a:r>
              <a:rPr lang="en-US" altLang="en-US" sz="2400" dirty="0">
                <a:solidFill>
                  <a:srgbClr val="0000CC"/>
                </a:solidFill>
                <a:latin typeface="Comic Sans MS" pitchFamily="66" charset="0"/>
              </a:rPr>
              <a:t>Formally, it is computationally infeasible to derive </a:t>
            </a:r>
            <a:r>
              <a:rPr lang="en-US" altLang="en-US" sz="2400" i="1" dirty="0" err="1">
                <a:solidFill>
                  <a:srgbClr val="0000CC"/>
                </a:solidFill>
                <a:latin typeface="Comic Sans MS" pitchFamily="66" charset="0"/>
              </a:rPr>
              <a:t>k</a:t>
            </a:r>
            <a:r>
              <a:rPr lang="en-US" altLang="en-US" sz="2400" i="1" baseline="-25000" dirty="0" err="1">
                <a:solidFill>
                  <a:srgbClr val="0000CC"/>
                </a:solidFill>
                <a:latin typeface="Comic Sans MS" pitchFamily="66" charset="0"/>
              </a:rPr>
              <a:t>d,N</a:t>
            </a:r>
            <a:r>
              <a:rPr lang="en-US" altLang="en-US" sz="2400" dirty="0">
                <a:solidFill>
                  <a:srgbClr val="0000CC"/>
                </a:solidFill>
                <a:latin typeface="Comic Sans MS" pitchFamily="66" charset="0"/>
              </a:rPr>
              <a:t> from </a:t>
            </a:r>
            <a:r>
              <a:rPr lang="en-US" altLang="en-US" sz="2400" i="1" dirty="0" err="1">
                <a:solidFill>
                  <a:srgbClr val="0000CC"/>
                </a:solidFill>
                <a:latin typeface="Comic Sans MS" pitchFamily="66" charset="0"/>
              </a:rPr>
              <a:t>k</a:t>
            </a:r>
            <a:r>
              <a:rPr lang="en-US" altLang="en-US" sz="2400" i="1" baseline="-25000" dirty="0" err="1">
                <a:solidFill>
                  <a:srgbClr val="0000CC"/>
                </a:solidFill>
                <a:latin typeface="Comic Sans MS" pitchFamily="66" charset="0"/>
              </a:rPr>
              <a:t>e,N</a:t>
            </a:r>
            <a:r>
              <a:rPr lang="en-US" altLang="en-US" sz="2400" dirty="0">
                <a:solidFill>
                  <a:srgbClr val="0000CC"/>
                </a:solidFill>
                <a:latin typeface="Comic Sans MS" pitchFamily="66" charset="0"/>
              </a:rPr>
              <a:t>, and so </a:t>
            </a:r>
            <a:r>
              <a:rPr lang="en-US" altLang="en-US" sz="2400" i="1" dirty="0" err="1">
                <a:solidFill>
                  <a:srgbClr val="0000CC"/>
                </a:solidFill>
                <a:latin typeface="Comic Sans MS" pitchFamily="66" charset="0"/>
              </a:rPr>
              <a:t>k</a:t>
            </a:r>
            <a:r>
              <a:rPr lang="en-US" altLang="en-US" sz="2400" i="1" baseline="-25000" dirty="0" err="1">
                <a:solidFill>
                  <a:srgbClr val="0000CC"/>
                </a:solidFill>
                <a:latin typeface="Comic Sans MS" pitchFamily="66" charset="0"/>
              </a:rPr>
              <a:t>e</a:t>
            </a:r>
            <a:r>
              <a:rPr lang="en-US" altLang="en-US" sz="2400" i="1" baseline="-25000" dirty="0">
                <a:solidFill>
                  <a:srgbClr val="0000CC"/>
                </a:solidFill>
                <a:latin typeface="Comic Sans MS" pitchFamily="66" charset="0"/>
              </a:rPr>
              <a:t> </a:t>
            </a:r>
            <a:r>
              <a:rPr lang="en-US" altLang="en-US" sz="2400" dirty="0">
                <a:solidFill>
                  <a:srgbClr val="0000CC"/>
                </a:solidFill>
                <a:latin typeface="Comic Sans MS" pitchFamily="66" charset="0"/>
              </a:rPr>
              <a:t> need not be kept secret and can be widely disseminated</a:t>
            </a:r>
          </a:p>
          <a:p>
            <a:pPr lvl="1"/>
            <a:r>
              <a:rPr lang="en-US" altLang="en-US" sz="2400" i="1" dirty="0" err="1">
                <a:solidFill>
                  <a:srgbClr val="0000CC"/>
                </a:solidFill>
                <a:latin typeface="Comic Sans MS" pitchFamily="66" charset="0"/>
              </a:rPr>
              <a:t>k</a:t>
            </a:r>
            <a:r>
              <a:rPr lang="en-US" altLang="en-US" sz="2400" i="1" baseline="-25000" dirty="0" err="1">
                <a:solidFill>
                  <a:srgbClr val="0000CC"/>
                </a:solidFill>
                <a:latin typeface="Comic Sans MS" pitchFamily="66" charset="0"/>
              </a:rPr>
              <a:t>e</a:t>
            </a:r>
            <a:r>
              <a:rPr lang="en-US" altLang="en-US" sz="2400" dirty="0">
                <a:solidFill>
                  <a:srgbClr val="0000CC"/>
                </a:solidFill>
                <a:latin typeface="Comic Sans MS" pitchFamily="66" charset="0"/>
              </a:rPr>
              <a:t> is the </a:t>
            </a:r>
            <a:r>
              <a:rPr lang="en-US" altLang="en-US" sz="2400" b="1" dirty="0">
                <a:solidFill>
                  <a:srgbClr val="0000CC"/>
                </a:solidFill>
                <a:latin typeface="Comic Sans MS" pitchFamily="66" charset="0"/>
              </a:rPr>
              <a:t>public key</a:t>
            </a:r>
          </a:p>
          <a:p>
            <a:pPr lvl="1"/>
            <a:r>
              <a:rPr lang="en-US" altLang="en-US" sz="2400" i="1" dirty="0" err="1">
                <a:solidFill>
                  <a:srgbClr val="0000CC"/>
                </a:solidFill>
                <a:latin typeface="Comic Sans MS" pitchFamily="66" charset="0"/>
              </a:rPr>
              <a:t>k</a:t>
            </a:r>
            <a:r>
              <a:rPr lang="en-US" altLang="en-US" sz="2400" i="1" baseline="-25000" dirty="0" err="1">
                <a:solidFill>
                  <a:srgbClr val="0000CC"/>
                </a:solidFill>
                <a:latin typeface="Comic Sans MS" pitchFamily="66" charset="0"/>
              </a:rPr>
              <a:t>d</a:t>
            </a:r>
            <a:r>
              <a:rPr lang="en-US" altLang="en-US" sz="2400" dirty="0">
                <a:solidFill>
                  <a:srgbClr val="0000CC"/>
                </a:solidFill>
                <a:latin typeface="Comic Sans MS" pitchFamily="66" charset="0"/>
              </a:rPr>
              <a:t> is the </a:t>
            </a:r>
            <a:r>
              <a:rPr lang="en-US" altLang="en-US" sz="2400" b="1" dirty="0">
                <a:solidFill>
                  <a:srgbClr val="0000CC"/>
                </a:solidFill>
                <a:latin typeface="Comic Sans MS" pitchFamily="66" charset="0"/>
              </a:rPr>
              <a:t>private key</a:t>
            </a:r>
          </a:p>
          <a:p>
            <a:pPr lvl="1"/>
            <a:r>
              <a:rPr lang="en-US" altLang="en-US" sz="2400" i="1" dirty="0">
                <a:solidFill>
                  <a:srgbClr val="0000CC"/>
                </a:solidFill>
                <a:latin typeface="Comic Sans MS" pitchFamily="66" charset="0"/>
              </a:rPr>
              <a:t>N </a:t>
            </a:r>
            <a:r>
              <a:rPr lang="en-US" altLang="en-US" sz="2400" dirty="0">
                <a:solidFill>
                  <a:srgbClr val="0000CC"/>
                </a:solidFill>
                <a:latin typeface="Comic Sans MS" pitchFamily="66" charset="0"/>
              </a:rPr>
              <a:t>is the product of two large, randomly chosen prime numbers </a:t>
            </a:r>
            <a:r>
              <a:rPr lang="en-US" altLang="en-US" sz="2400" i="1" dirty="0">
                <a:solidFill>
                  <a:srgbClr val="0000CC"/>
                </a:solidFill>
                <a:latin typeface="Comic Sans MS" pitchFamily="66" charset="0"/>
              </a:rPr>
              <a:t>p </a:t>
            </a:r>
            <a:r>
              <a:rPr lang="en-US" altLang="en-US" sz="2400" dirty="0">
                <a:solidFill>
                  <a:srgbClr val="0000CC"/>
                </a:solidFill>
                <a:latin typeface="Comic Sans MS" pitchFamily="66" charset="0"/>
              </a:rPr>
              <a:t>and </a:t>
            </a:r>
            <a:r>
              <a:rPr lang="en-US" altLang="en-US" sz="2400" i="1" dirty="0">
                <a:solidFill>
                  <a:srgbClr val="0000CC"/>
                </a:solidFill>
                <a:latin typeface="Comic Sans MS" pitchFamily="66" charset="0"/>
              </a:rPr>
              <a:t>q </a:t>
            </a:r>
            <a:r>
              <a:rPr lang="en-US" altLang="en-US" sz="2400" dirty="0">
                <a:solidFill>
                  <a:srgbClr val="0000CC"/>
                </a:solidFill>
                <a:latin typeface="Comic Sans MS" pitchFamily="66" charset="0"/>
              </a:rPr>
              <a:t>(for example, </a:t>
            </a:r>
            <a:r>
              <a:rPr lang="en-US" altLang="en-US" sz="2400" i="1" dirty="0">
                <a:solidFill>
                  <a:srgbClr val="0000CC"/>
                </a:solidFill>
                <a:latin typeface="Comic Sans MS" pitchFamily="66" charset="0"/>
              </a:rPr>
              <a:t>p </a:t>
            </a:r>
            <a:r>
              <a:rPr lang="en-US" altLang="en-US" sz="2400" dirty="0">
                <a:solidFill>
                  <a:srgbClr val="0000CC"/>
                </a:solidFill>
                <a:latin typeface="Comic Sans MS" pitchFamily="66" charset="0"/>
              </a:rPr>
              <a:t>and </a:t>
            </a:r>
            <a:r>
              <a:rPr lang="en-US" altLang="en-US" sz="2400" i="1" dirty="0">
                <a:solidFill>
                  <a:srgbClr val="0000CC"/>
                </a:solidFill>
                <a:latin typeface="Comic Sans MS" pitchFamily="66" charset="0"/>
              </a:rPr>
              <a:t>q </a:t>
            </a:r>
            <a:r>
              <a:rPr lang="en-US" altLang="en-US" sz="2400" dirty="0">
                <a:solidFill>
                  <a:srgbClr val="0000CC"/>
                </a:solidFill>
                <a:latin typeface="Comic Sans MS" pitchFamily="66" charset="0"/>
              </a:rPr>
              <a:t>are 512 bits each)</a:t>
            </a:r>
          </a:p>
          <a:p>
            <a:pPr lvl="1"/>
            <a:r>
              <a:rPr lang="en-US" altLang="en-US" sz="2400" dirty="0">
                <a:solidFill>
                  <a:srgbClr val="0000CC"/>
                </a:solidFill>
                <a:latin typeface="Comic Sans MS" pitchFamily="66" charset="0"/>
              </a:rPr>
              <a:t>Encryption algorithm is </a:t>
            </a:r>
            <a:r>
              <a:rPr lang="en-US" altLang="en-US" sz="2400" i="1" dirty="0" err="1">
                <a:solidFill>
                  <a:srgbClr val="0000CC"/>
                </a:solidFill>
                <a:latin typeface="Comic Sans MS" pitchFamily="66" charset="0"/>
              </a:rPr>
              <a:t>E</a:t>
            </a:r>
            <a:r>
              <a:rPr lang="en-US" altLang="en-US" sz="2400" i="1" baseline="-25000" dirty="0" err="1">
                <a:solidFill>
                  <a:srgbClr val="0000CC"/>
                </a:solidFill>
                <a:latin typeface="Comic Sans MS" pitchFamily="66" charset="0"/>
              </a:rPr>
              <a:t>ke,N</a:t>
            </a:r>
            <a:r>
              <a:rPr lang="en-US" altLang="en-US" sz="2400" dirty="0">
                <a:solidFill>
                  <a:srgbClr val="0000CC"/>
                </a:solidFill>
                <a:latin typeface="Comic Sans MS" pitchFamily="66" charset="0"/>
              </a:rPr>
              <a:t>(</a:t>
            </a:r>
            <a:r>
              <a:rPr lang="en-US" altLang="en-US" sz="2400" i="1" dirty="0">
                <a:solidFill>
                  <a:srgbClr val="0000CC"/>
                </a:solidFill>
                <a:latin typeface="Comic Sans MS" pitchFamily="66" charset="0"/>
              </a:rPr>
              <a:t>m</a:t>
            </a:r>
            <a:r>
              <a:rPr lang="en-US" altLang="en-US" sz="2400" dirty="0">
                <a:solidFill>
                  <a:srgbClr val="0000CC"/>
                </a:solidFill>
                <a:latin typeface="Comic Sans MS" pitchFamily="66" charset="0"/>
              </a:rPr>
              <a:t>) = </a:t>
            </a:r>
            <a:r>
              <a:rPr lang="en-US" altLang="en-US" sz="2400" i="1" dirty="0" err="1">
                <a:solidFill>
                  <a:srgbClr val="0000CC"/>
                </a:solidFill>
                <a:latin typeface="Comic Sans MS" pitchFamily="66" charset="0"/>
              </a:rPr>
              <a:t>m</a:t>
            </a:r>
            <a:r>
              <a:rPr lang="en-US" altLang="en-US" sz="2400" i="1" baseline="30000" dirty="0" err="1">
                <a:solidFill>
                  <a:srgbClr val="0000CC"/>
                </a:solidFill>
                <a:latin typeface="Comic Sans MS" pitchFamily="66" charset="0"/>
              </a:rPr>
              <a:t>k</a:t>
            </a:r>
            <a:r>
              <a:rPr lang="en-US" altLang="en-US" sz="2400" i="1" baseline="12000" dirty="0" err="1">
                <a:solidFill>
                  <a:srgbClr val="0000CC"/>
                </a:solidFill>
                <a:latin typeface="Comic Sans MS" pitchFamily="66" charset="0"/>
              </a:rPr>
              <a:t>e</a:t>
            </a:r>
            <a:r>
              <a:rPr lang="en-US" altLang="en-US" sz="2400" i="1" dirty="0">
                <a:solidFill>
                  <a:srgbClr val="0000CC"/>
                </a:solidFill>
                <a:latin typeface="Comic Sans MS" pitchFamily="66" charset="0"/>
              </a:rPr>
              <a:t> </a:t>
            </a:r>
            <a:r>
              <a:rPr lang="en-US" altLang="en-US" sz="2400" dirty="0">
                <a:solidFill>
                  <a:srgbClr val="0000CC"/>
                </a:solidFill>
                <a:latin typeface="Comic Sans MS" pitchFamily="66" charset="0"/>
              </a:rPr>
              <a:t>mod </a:t>
            </a:r>
            <a:r>
              <a:rPr lang="en-US" altLang="en-US" sz="2400" i="1" dirty="0">
                <a:solidFill>
                  <a:srgbClr val="0000CC"/>
                </a:solidFill>
                <a:latin typeface="Comic Sans MS" pitchFamily="66" charset="0"/>
              </a:rPr>
              <a:t>N</a:t>
            </a:r>
            <a:r>
              <a:rPr lang="en-US" altLang="en-US" sz="2400" dirty="0">
                <a:solidFill>
                  <a:srgbClr val="0000CC"/>
                </a:solidFill>
                <a:latin typeface="Comic Sans MS" pitchFamily="66" charset="0"/>
              </a:rPr>
              <a:t>, where </a:t>
            </a:r>
            <a:r>
              <a:rPr lang="en-US" altLang="en-US" sz="2400" i="1" dirty="0" err="1">
                <a:solidFill>
                  <a:srgbClr val="0000CC"/>
                </a:solidFill>
                <a:latin typeface="Comic Sans MS" pitchFamily="66" charset="0"/>
              </a:rPr>
              <a:t>k</a:t>
            </a:r>
            <a:r>
              <a:rPr lang="en-US" altLang="en-US" sz="2400" i="1" baseline="-25000" dirty="0" err="1">
                <a:solidFill>
                  <a:srgbClr val="0000CC"/>
                </a:solidFill>
                <a:latin typeface="Comic Sans MS" pitchFamily="66" charset="0"/>
              </a:rPr>
              <a:t>e</a:t>
            </a:r>
            <a:r>
              <a:rPr lang="en-US" altLang="en-US" sz="2400" i="1" dirty="0">
                <a:solidFill>
                  <a:srgbClr val="0000CC"/>
                </a:solidFill>
                <a:latin typeface="Comic Sans MS" pitchFamily="66" charset="0"/>
              </a:rPr>
              <a:t> </a:t>
            </a:r>
            <a:r>
              <a:rPr lang="en-US" altLang="en-US" sz="2400" dirty="0">
                <a:solidFill>
                  <a:srgbClr val="0000CC"/>
                </a:solidFill>
                <a:latin typeface="Comic Sans MS" pitchFamily="66" charset="0"/>
              </a:rPr>
              <a:t>satisfies </a:t>
            </a:r>
            <a:r>
              <a:rPr lang="en-US" altLang="en-US" sz="2400" i="1" dirty="0" err="1">
                <a:solidFill>
                  <a:srgbClr val="0000CC"/>
                </a:solidFill>
                <a:latin typeface="Comic Sans MS" pitchFamily="66" charset="0"/>
              </a:rPr>
              <a:t>k</a:t>
            </a:r>
            <a:r>
              <a:rPr lang="en-US" altLang="en-US" sz="2400" i="1" baseline="-25000" dirty="0" err="1">
                <a:solidFill>
                  <a:srgbClr val="0000CC"/>
                </a:solidFill>
                <a:latin typeface="Comic Sans MS" pitchFamily="66" charset="0"/>
              </a:rPr>
              <a:t>e</a:t>
            </a:r>
            <a:r>
              <a:rPr lang="en-US" altLang="en-US" sz="2400" i="1" dirty="0" err="1">
                <a:solidFill>
                  <a:srgbClr val="0000CC"/>
                </a:solidFill>
                <a:latin typeface="Comic Sans MS" pitchFamily="66" charset="0"/>
              </a:rPr>
              <a:t>k</a:t>
            </a:r>
            <a:r>
              <a:rPr lang="en-US" altLang="en-US" sz="2400" i="1" baseline="-25000" dirty="0" err="1">
                <a:solidFill>
                  <a:srgbClr val="0000CC"/>
                </a:solidFill>
                <a:latin typeface="Comic Sans MS" pitchFamily="66" charset="0"/>
              </a:rPr>
              <a:t>d</a:t>
            </a:r>
            <a:r>
              <a:rPr lang="en-US" altLang="en-US" sz="2400" i="1" baseline="-25000" dirty="0">
                <a:solidFill>
                  <a:srgbClr val="0000CC"/>
                </a:solidFill>
                <a:latin typeface="Comic Sans MS" pitchFamily="66" charset="0"/>
              </a:rPr>
              <a:t> </a:t>
            </a:r>
            <a:r>
              <a:rPr lang="en-US" altLang="en-US" sz="2400" dirty="0">
                <a:solidFill>
                  <a:srgbClr val="0000CC"/>
                </a:solidFill>
                <a:latin typeface="Comic Sans MS" pitchFamily="66" charset="0"/>
              </a:rPr>
              <a:t>mod (</a:t>
            </a:r>
            <a:r>
              <a:rPr lang="en-US" altLang="en-US" sz="2400" i="1" dirty="0">
                <a:solidFill>
                  <a:srgbClr val="0000CC"/>
                </a:solidFill>
                <a:latin typeface="Comic Sans MS" pitchFamily="66" charset="0"/>
              </a:rPr>
              <a:t>p</a:t>
            </a:r>
            <a:r>
              <a:rPr lang="en-US" altLang="en-US" sz="2400" dirty="0">
                <a:solidFill>
                  <a:srgbClr val="0000CC"/>
                </a:solidFill>
                <a:latin typeface="Comic Sans MS" pitchFamily="66" charset="0"/>
              </a:rPr>
              <a:t>−1)(</a:t>
            </a:r>
            <a:r>
              <a:rPr lang="en-US" altLang="en-US" sz="2400" i="1" dirty="0">
                <a:solidFill>
                  <a:srgbClr val="0000CC"/>
                </a:solidFill>
                <a:latin typeface="Comic Sans MS" pitchFamily="66" charset="0"/>
              </a:rPr>
              <a:t>q </a:t>
            </a:r>
            <a:r>
              <a:rPr lang="en-US" altLang="en-US" sz="2400" dirty="0">
                <a:solidFill>
                  <a:srgbClr val="0000CC"/>
                </a:solidFill>
                <a:latin typeface="Comic Sans MS" pitchFamily="66" charset="0"/>
              </a:rPr>
              <a:t>−1) = 1</a:t>
            </a:r>
          </a:p>
          <a:p>
            <a:pPr lvl="1"/>
            <a:r>
              <a:rPr lang="en-US" altLang="en-US" sz="2400" dirty="0">
                <a:solidFill>
                  <a:srgbClr val="0000CC"/>
                </a:solidFill>
                <a:latin typeface="Comic Sans MS" pitchFamily="66" charset="0"/>
              </a:rPr>
              <a:t>The decryption algorithm is then </a:t>
            </a:r>
            <a:r>
              <a:rPr lang="en-US" altLang="en-US" sz="2400" i="1" dirty="0" err="1">
                <a:solidFill>
                  <a:srgbClr val="0000CC"/>
                </a:solidFill>
                <a:latin typeface="Comic Sans MS" pitchFamily="66" charset="0"/>
              </a:rPr>
              <a:t>D</a:t>
            </a:r>
            <a:r>
              <a:rPr lang="en-US" altLang="en-US" sz="2400" i="1" baseline="-25000" dirty="0" err="1">
                <a:solidFill>
                  <a:srgbClr val="0000CC"/>
                </a:solidFill>
                <a:latin typeface="Comic Sans MS" pitchFamily="66" charset="0"/>
              </a:rPr>
              <a:t>kd,N</a:t>
            </a:r>
            <a:r>
              <a:rPr lang="en-US" altLang="en-US" sz="2400" dirty="0">
                <a:solidFill>
                  <a:srgbClr val="0000CC"/>
                </a:solidFill>
                <a:latin typeface="Comic Sans MS" pitchFamily="66" charset="0"/>
              </a:rPr>
              <a:t>(</a:t>
            </a:r>
            <a:r>
              <a:rPr lang="en-US" altLang="en-US" sz="2400" i="1" dirty="0">
                <a:solidFill>
                  <a:srgbClr val="0000CC"/>
                </a:solidFill>
                <a:latin typeface="Comic Sans MS" pitchFamily="66" charset="0"/>
              </a:rPr>
              <a:t>c</a:t>
            </a:r>
            <a:r>
              <a:rPr lang="en-US" altLang="en-US" sz="2400" dirty="0">
                <a:solidFill>
                  <a:srgbClr val="0000CC"/>
                </a:solidFill>
                <a:latin typeface="Comic Sans MS" pitchFamily="66" charset="0"/>
              </a:rPr>
              <a:t>) = </a:t>
            </a:r>
            <a:r>
              <a:rPr lang="en-US" altLang="en-US" sz="2400" i="1" dirty="0" err="1">
                <a:solidFill>
                  <a:srgbClr val="0000CC"/>
                </a:solidFill>
                <a:latin typeface="Comic Sans MS" pitchFamily="66" charset="0"/>
              </a:rPr>
              <a:t>c</a:t>
            </a:r>
            <a:r>
              <a:rPr lang="en-US" altLang="en-US" sz="2400" i="1" baseline="30000" dirty="0" err="1">
                <a:solidFill>
                  <a:srgbClr val="0000CC"/>
                </a:solidFill>
                <a:latin typeface="Comic Sans MS" pitchFamily="66" charset="0"/>
              </a:rPr>
              <a:t>k</a:t>
            </a:r>
            <a:r>
              <a:rPr lang="en-US" altLang="en-US" sz="2400" i="1" baseline="12000" dirty="0" err="1">
                <a:solidFill>
                  <a:srgbClr val="0000CC"/>
                </a:solidFill>
                <a:latin typeface="Comic Sans MS" pitchFamily="66" charset="0"/>
              </a:rPr>
              <a:t>d</a:t>
            </a:r>
            <a:r>
              <a:rPr lang="en-US" altLang="en-US" sz="2400" i="1" dirty="0">
                <a:solidFill>
                  <a:srgbClr val="0000CC"/>
                </a:solidFill>
                <a:latin typeface="Comic Sans MS" pitchFamily="66" charset="0"/>
              </a:rPr>
              <a:t> </a:t>
            </a:r>
            <a:r>
              <a:rPr lang="en-US" altLang="en-US" sz="2400" dirty="0">
                <a:solidFill>
                  <a:srgbClr val="0000CC"/>
                </a:solidFill>
                <a:latin typeface="Comic Sans MS" pitchFamily="66" charset="0"/>
              </a:rPr>
              <a:t>mod </a:t>
            </a:r>
            <a:r>
              <a:rPr lang="en-US" altLang="en-US" sz="2400" i="1" dirty="0">
                <a:solidFill>
                  <a:srgbClr val="0000CC"/>
                </a:solidFill>
                <a:latin typeface="Comic Sans MS" pitchFamily="66" charset="0"/>
              </a:rPr>
              <a:t>N</a:t>
            </a:r>
            <a:endParaRPr lang="en-US" altLang="en-US" sz="2400" dirty="0">
              <a:solidFill>
                <a:srgbClr val="0000CC"/>
              </a:solidFill>
              <a:latin typeface="Comic Sans MS" pitchFamily="66" charset="0"/>
            </a:endParaRPr>
          </a:p>
        </p:txBody>
      </p:sp>
      <p:sp>
        <p:nvSpPr>
          <p:cNvPr id="2" name="Footer Placeholder 1">
            <a:extLst>
              <a:ext uri="{FF2B5EF4-FFF2-40B4-BE49-F238E27FC236}">
                <a16:creationId xmlns:a16="http://schemas.microsoft.com/office/drawing/2014/main" id="{FFC19AB8-8AC1-4BEF-BCA9-6F3FB7CACA83}"/>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8165F1E7-22D9-4834-BA22-4146AC30B5D0}"/>
              </a:ext>
            </a:extLst>
          </p:cNvPr>
          <p:cNvSpPr>
            <a:spLocks noGrp="1"/>
          </p:cNvSpPr>
          <p:nvPr>
            <p:ph type="sldNum" sz="quarter" idx="12"/>
          </p:nvPr>
        </p:nvSpPr>
        <p:spPr/>
        <p:txBody>
          <a:bodyPr/>
          <a:lstStyle/>
          <a:p>
            <a:fld id="{63FBC72C-C25E-457F-A554-F1CCF5570F9F}"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187450" y="71438"/>
            <a:ext cx="7956550" cy="576262"/>
          </a:xfrm>
        </p:spPr>
        <p:txBody>
          <a:bodyPr/>
          <a:lstStyle/>
          <a:p>
            <a:pPr eaLnBrk="1" hangingPunct="1"/>
            <a:r>
              <a:rPr lang="en-US" altLang="en-US" sz="2400" b="1" dirty="0">
                <a:solidFill>
                  <a:srgbClr val="FF0000"/>
                </a:solidFill>
                <a:effectLst>
                  <a:outerShdw blurRad="38100" dist="38100" dir="2700000" algn="tl">
                    <a:srgbClr val="000000">
                      <a:alpha val="43137"/>
                    </a:srgbClr>
                  </a:outerShdw>
                </a:effectLst>
              </a:rPr>
              <a:t>Encryption using RSA Asymmetric Cryptography</a:t>
            </a:r>
          </a:p>
        </p:txBody>
      </p:sp>
      <p:pic>
        <p:nvPicPr>
          <p:cNvPr id="37891" name="Picture 2"/>
          <p:cNvPicPr>
            <a:picLocks noChangeAspect="1"/>
          </p:cNvPicPr>
          <p:nvPr/>
        </p:nvPicPr>
        <p:blipFill>
          <a:blip r:embed="rId3"/>
          <a:srcRect/>
          <a:stretch>
            <a:fillRect/>
          </a:stretch>
        </p:blipFill>
        <p:spPr bwMode="auto">
          <a:xfrm>
            <a:off x="3427413" y="1012825"/>
            <a:ext cx="2644775" cy="5140325"/>
          </a:xfrm>
          <a:prstGeom prst="rect">
            <a:avLst/>
          </a:prstGeom>
          <a:noFill/>
          <a:ln w="9525">
            <a:noFill/>
            <a:miter lim="800000"/>
            <a:headEnd/>
            <a:tailEnd/>
          </a:ln>
        </p:spPr>
      </p:pic>
      <p:sp>
        <p:nvSpPr>
          <p:cNvPr id="2" name="Footer Placeholder 1">
            <a:extLst>
              <a:ext uri="{FF2B5EF4-FFF2-40B4-BE49-F238E27FC236}">
                <a16:creationId xmlns:a16="http://schemas.microsoft.com/office/drawing/2014/main" id="{B12A3E46-3861-4543-9674-7D9189A35F4E}"/>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35AC5C78-23C3-4C49-9A94-EB9A5A32F579}"/>
              </a:ext>
            </a:extLst>
          </p:cNvPr>
          <p:cNvSpPr>
            <a:spLocks noGrp="1"/>
          </p:cNvSpPr>
          <p:nvPr>
            <p:ph type="sldNum" sz="quarter" idx="12"/>
          </p:nvPr>
        </p:nvSpPr>
        <p:spPr/>
        <p:txBody>
          <a:bodyPr/>
          <a:lstStyle/>
          <a:p>
            <a:fld id="{63FBC72C-C25E-457F-A554-F1CCF5570F9F}"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711200" y="114300"/>
            <a:ext cx="7975600" cy="576263"/>
          </a:xfrm>
        </p:spPr>
        <p:txBody>
          <a:bodyPr>
            <a:noAutofit/>
          </a:bodyPr>
          <a:lstStyle/>
          <a:p>
            <a:pPr eaLnBrk="1" hangingPunct="1"/>
            <a:r>
              <a:rPr lang="en-US" altLang="en-US" sz="3200" b="1" dirty="0">
                <a:solidFill>
                  <a:srgbClr val="FF0000"/>
                </a:solidFill>
                <a:effectLst>
                  <a:outerShdw blurRad="38100" dist="38100" dir="2700000" algn="tl">
                    <a:srgbClr val="000000">
                      <a:alpha val="43137"/>
                    </a:srgbClr>
                  </a:outerShdw>
                </a:effectLst>
              </a:rPr>
              <a:t>Cryptography (Cont.)</a:t>
            </a:r>
          </a:p>
        </p:txBody>
      </p:sp>
      <p:sp>
        <p:nvSpPr>
          <p:cNvPr id="38915" name="Rectangle 3"/>
          <p:cNvSpPr>
            <a:spLocks noGrp="1" noChangeArrowheads="1"/>
          </p:cNvSpPr>
          <p:nvPr>
            <p:ph type="body" idx="1"/>
          </p:nvPr>
        </p:nvSpPr>
        <p:spPr>
          <a:xfrm>
            <a:off x="847725" y="1165225"/>
            <a:ext cx="8067675" cy="4625975"/>
          </a:xfrm>
        </p:spPr>
        <p:txBody>
          <a:bodyPr>
            <a:normAutofit/>
          </a:bodyPr>
          <a:lstStyle/>
          <a:p>
            <a:pPr>
              <a:buNone/>
            </a:pPr>
            <a:r>
              <a:rPr lang="en-US" altLang="en-US" sz="2400" dirty="0">
                <a:solidFill>
                  <a:srgbClr val="0000CC"/>
                </a:solidFill>
                <a:latin typeface="Comic Sans MS" pitchFamily="66" charset="0"/>
              </a:rPr>
              <a:t>Note :</a:t>
            </a:r>
          </a:p>
          <a:p>
            <a:pPr>
              <a:buFont typeface="Wingdings" pitchFamily="2" charset="2"/>
              <a:buChar char="ü"/>
            </a:pPr>
            <a:r>
              <a:rPr lang="en-US" altLang="en-US" sz="2400" dirty="0">
                <a:solidFill>
                  <a:srgbClr val="0000CC"/>
                </a:solidFill>
                <a:latin typeface="Comic Sans MS" pitchFamily="66" charset="0"/>
              </a:rPr>
              <a:t>symmetric cryptography based on transformations</a:t>
            </a:r>
          </a:p>
          <a:p>
            <a:pPr>
              <a:buFont typeface="Wingdings" pitchFamily="2" charset="2"/>
              <a:buChar char="ü"/>
            </a:pPr>
            <a:r>
              <a:rPr lang="en-US" altLang="en-US" sz="2400" dirty="0">
                <a:solidFill>
                  <a:srgbClr val="0000CC"/>
                </a:solidFill>
                <a:latin typeface="Comic Sans MS" pitchFamily="66" charset="0"/>
              </a:rPr>
              <a:t>asymmetric based on mathematical functions</a:t>
            </a:r>
          </a:p>
          <a:p>
            <a:pPr lvl="1"/>
            <a:r>
              <a:rPr lang="en-US" altLang="en-US" sz="2400" dirty="0">
                <a:solidFill>
                  <a:srgbClr val="0000CC"/>
                </a:solidFill>
                <a:latin typeface="Comic Sans MS" pitchFamily="66" charset="0"/>
              </a:rPr>
              <a:t>Asymmetric much more compute intensive</a:t>
            </a:r>
          </a:p>
          <a:p>
            <a:pPr lvl="1"/>
            <a:r>
              <a:rPr lang="en-US" altLang="en-US" sz="2400" dirty="0">
                <a:solidFill>
                  <a:srgbClr val="0000CC"/>
                </a:solidFill>
                <a:latin typeface="Comic Sans MS" pitchFamily="66" charset="0"/>
              </a:rPr>
              <a:t>Typically not used for bulk data encryption </a:t>
            </a:r>
          </a:p>
        </p:txBody>
      </p:sp>
      <p:sp>
        <p:nvSpPr>
          <p:cNvPr id="2" name="Footer Placeholder 1">
            <a:extLst>
              <a:ext uri="{FF2B5EF4-FFF2-40B4-BE49-F238E27FC236}">
                <a16:creationId xmlns:a16="http://schemas.microsoft.com/office/drawing/2014/main" id="{72FEA4C5-6FCC-455C-B24C-2B7D161F91E3}"/>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0EFA6A29-BF9B-4B41-874E-54FC77C2D157}"/>
              </a:ext>
            </a:extLst>
          </p:cNvPr>
          <p:cNvSpPr>
            <a:spLocks noGrp="1"/>
          </p:cNvSpPr>
          <p:nvPr>
            <p:ph type="sldNum" sz="quarter" idx="12"/>
          </p:nvPr>
        </p:nvSpPr>
        <p:spPr/>
        <p:txBody>
          <a:bodyPr/>
          <a:lstStyle/>
          <a:p>
            <a:fld id="{63FBC72C-C25E-457F-A554-F1CCF5570F9F}"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141288"/>
            <a:ext cx="8229600" cy="576262"/>
          </a:xfrm>
        </p:spPr>
        <p:txBody>
          <a:bodyPr>
            <a:normAutofit fontScale="90000"/>
          </a:bodyPr>
          <a:lstStyle/>
          <a:p>
            <a:pPr eaLnBrk="1" hangingPunct="1"/>
            <a:r>
              <a:rPr lang="en-US" altLang="en-US" b="1" dirty="0">
                <a:solidFill>
                  <a:srgbClr val="FF0000"/>
                </a:solidFill>
                <a:effectLst>
                  <a:outerShdw blurRad="38100" dist="38100" dir="2700000" algn="tl">
                    <a:srgbClr val="000000">
                      <a:alpha val="43137"/>
                    </a:srgbClr>
                  </a:outerShdw>
                </a:effectLst>
              </a:rPr>
              <a:t>Authentication</a:t>
            </a:r>
          </a:p>
        </p:txBody>
      </p:sp>
      <p:sp>
        <p:nvSpPr>
          <p:cNvPr id="39939" name="Rectangle 3"/>
          <p:cNvSpPr>
            <a:spLocks noGrp="1" noChangeArrowheads="1"/>
          </p:cNvSpPr>
          <p:nvPr>
            <p:ph type="body" idx="1"/>
          </p:nvPr>
        </p:nvSpPr>
        <p:spPr>
          <a:xfrm>
            <a:off x="847725" y="996950"/>
            <a:ext cx="7723188" cy="5221288"/>
          </a:xfrm>
        </p:spPr>
        <p:txBody>
          <a:bodyPr>
            <a:normAutofit lnSpcReduction="10000"/>
          </a:bodyPr>
          <a:lstStyle/>
          <a:p>
            <a:pPr>
              <a:lnSpc>
                <a:spcPct val="90000"/>
              </a:lnSpc>
              <a:buFont typeface="Courier New" pitchFamily="49" charset="0"/>
              <a:buChar char="o"/>
            </a:pPr>
            <a:r>
              <a:rPr lang="en-US" altLang="en-US" sz="2000" dirty="0">
                <a:solidFill>
                  <a:srgbClr val="0000CC"/>
                </a:solidFill>
                <a:latin typeface="Comic Sans MS" pitchFamily="66" charset="0"/>
              </a:rPr>
              <a:t>Constraining set of potential senders of a message</a:t>
            </a:r>
          </a:p>
          <a:p>
            <a:pPr lvl="1">
              <a:lnSpc>
                <a:spcPct val="90000"/>
              </a:lnSpc>
            </a:pPr>
            <a:r>
              <a:rPr lang="en-US" altLang="en-US" sz="2000" dirty="0">
                <a:solidFill>
                  <a:srgbClr val="0000CC"/>
                </a:solidFill>
                <a:latin typeface="Comic Sans MS" pitchFamily="66" charset="0"/>
              </a:rPr>
              <a:t>Complementary to encryption</a:t>
            </a:r>
          </a:p>
          <a:p>
            <a:pPr lvl="1">
              <a:lnSpc>
                <a:spcPct val="90000"/>
              </a:lnSpc>
            </a:pPr>
            <a:r>
              <a:rPr lang="en-US" altLang="en-US" sz="2000" dirty="0">
                <a:solidFill>
                  <a:srgbClr val="0000CC"/>
                </a:solidFill>
                <a:latin typeface="Comic Sans MS" pitchFamily="66" charset="0"/>
              </a:rPr>
              <a:t>Also can prove message unmodified</a:t>
            </a:r>
          </a:p>
          <a:p>
            <a:pPr>
              <a:lnSpc>
                <a:spcPct val="90000"/>
              </a:lnSpc>
              <a:buFont typeface="Courier New" pitchFamily="49" charset="0"/>
              <a:buChar char="o"/>
            </a:pPr>
            <a:r>
              <a:rPr lang="en-US" altLang="en-US" sz="2000" dirty="0">
                <a:solidFill>
                  <a:srgbClr val="0000CC"/>
                </a:solidFill>
                <a:latin typeface="Comic Sans MS" pitchFamily="66" charset="0"/>
              </a:rPr>
              <a:t>Algorithm components</a:t>
            </a:r>
          </a:p>
          <a:p>
            <a:pPr lvl="1">
              <a:lnSpc>
                <a:spcPct val="90000"/>
              </a:lnSpc>
            </a:pPr>
            <a:r>
              <a:rPr lang="en-US" altLang="en-US" sz="2000" dirty="0">
                <a:solidFill>
                  <a:srgbClr val="0000CC"/>
                </a:solidFill>
                <a:latin typeface="Comic Sans MS" pitchFamily="66" charset="0"/>
              </a:rPr>
              <a:t>A set </a:t>
            </a:r>
            <a:r>
              <a:rPr lang="en-US" altLang="en-US" sz="2000" i="1" dirty="0">
                <a:solidFill>
                  <a:srgbClr val="0000CC"/>
                </a:solidFill>
                <a:latin typeface="Comic Sans MS" pitchFamily="66" charset="0"/>
              </a:rPr>
              <a:t>K </a:t>
            </a:r>
            <a:r>
              <a:rPr lang="en-US" altLang="en-US" sz="2000" dirty="0">
                <a:solidFill>
                  <a:srgbClr val="0000CC"/>
                </a:solidFill>
                <a:latin typeface="Comic Sans MS" pitchFamily="66" charset="0"/>
              </a:rPr>
              <a:t>of keys</a:t>
            </a:r>
          </a:p>
          <a:p>
            <a:pPr lvl="1">
              <a:lnSpc>
                <a:spcPct val="90000"/>
              </a:lnSpc>
            </a:pPr>
            <a:r>
              <a:rPr lang="en-US" altLang="en-US" sz="2000" dirty="0">
                <a:solidFill>
                  <a:srgbClr val="0000CC"/>
                </a:solidFill>
                <a:latin typeface="Comic Sans MS" pitchFamily="66" charset="0"/>
              </a:rPr>
              <a:t>A set </a:t>
            </a:r>
            <a:r>
              <a:rPr lang="en-US" altLang="en-US" sz="2000" i="1" dirty="0">
                <a:solidFill>
                  <a:srgbClr val="0000CC"/>
                </a:solidFill>
                <a:latin typeface="Comic Sans MS" pitchFamily="66" charset="0"/>
              </a:rPr>
              <a:t>M </a:t>
            </a:r>
            <a:r>
              <a:rPr lang="en-US" altLang="en-US" sz="2000" dirty="0">
                <a:solidFill>
                  <a:srgbClr val="0000CC"/>
                </a:solidFill>
                <a:latin typeface="Comic Sans MS" pitchFamily="66" charset="0"/>
              </a:rPr>
              <a:t>of messages</a:t>
            </a:r>
          </a:p>
          <a:p>
            <a:pPr lvl="1">
              <a:lnSpc>
                <a:spcPct val="90000"/>
              </a:lnSpc>
            </a:pPr>
            <a:r>
              <a:rPr lang="en-US" altLang="en-US" sz="2000" dirty="0">
                <a:solidFill>
                  <a:srgbClr val="0000CC"/>
                </a:solidFill>
                <a:latin typeface="Comic Sans MS" pitchFamily="66" charset="0"/>
              </a:rPr>
              <a:t>A set </a:t>
            </a:r>
            <a:r>
              <a:rPr lang="en-US" altLang="en-US" sz="2000" i="1" dirty="0">
                <a:solidFill>
                  <a:srgbClr val="0000CC"/>
                </a:solidFill>
                <a:latin typeface="Comic Sans MS" pitchFamily="66" charset="0"/>
              </a:rPr>
              <a:t>A </a:t>
            </a:r>
            <a:r>
              <a:rPr lang="en-US" altLang="en-US" sz="2000" dirty="0">
                <a:solidFill>
                  <a:srgbClr val="0000CC"/>
                </a:solidFill>
                <a:latin typeface="Comic Sans MS" pitchFamily="66" charset="0"/>
              </a:rPr>
              <a:t>of authenticators</a:t>
            </a:r>
          </a:p>
          <a:p>
            <a:pPr lvl="1">
              <a:lnSpc>
                <a:spcPct val="90000"/>
              </a:lnSpc>
            </a:pPr>
            <a:r>
              <a:rPr lang="en-US" altLang="en-US" sz="2000" dirty="0">
                <a:solidFill>
                  <a:srgbClr val="0000CC"/>
                </a:solidFill>
                <a:latin typeface="Comic Sans MS" pitchFamily="66" charset="0"/>
              </a:rPr>
              <a:t>A function </a:t>
            </a:r>
            <a:r>
              <a:rPr lang="en-US" altLang="en-US" sz="2000" i="1" dirty="0">
                <a:solidFill>
                  <a:srgbClr val="0000CC"/>
                </a:solidFill>
                <a:latin typeface="Comic Sans MS" pitchFamily="66" charset="0"/>
              </a:rPr>
              <a:t>S </a:t>
            </a:r>
            <a:r>
              <a:rPr lang="en-US" altLang="en-US" sz="2000" dirty="0">
                <a:solidFill>
                  <a:srgbClr val="0000CC"/>
                </a:solidFill>
                <a:latin typeface="Comic Sans MS" pitchFamily="66" charset="0"/>
              </a:rPr>
              <a:t>: </a:t>
            </a:r>
            <a:r>
              <a:rPr lang="en-US" altLang="en-US" sz="2000" i="1" dirty="0">
                <a:solidFill>
                  <a:srgbClr val="0000CC"/>
                </a:solidFill>
                <a:latin typeface="Comic Sans MS" pitchFamily="66" charset="0"/>
              </a:rPr>
              <a:t>K </a:t>
            </a:r>
            <a:r>
              <a:rPr lang="en-US" altLang="en-US" sz="2000" dirty="0">
                <a:solidFill>
                  <a:srgbClr val="0000CC"/>
                </a:solidFill>
                <a:latin typeface="Comic Sans MS" pitchFamily="66" charset="0"/>
              </a:rPr>
              <a:t>→ (</a:t>
            </a:r>
            <a:r>
              <a:rPr lang="en-US" altLang="en-US" sz="2000" i="1" dirty="0">
                <a:solidFill>
                  <a:srgbClr val="0000CC"/>
                </a:solidFill>
                <a:latin typeface="Comic Sans MS" pitchFamily="66" charset="0"/>
              </a:rPr>
              <a:t>M</a:t>
            </a:r>
            <a:r>
              <a:rPr lang="en-US" altLang="en-US" sz="2000" dirty="0">
                <a:solidFill>
                  <a:srgbClr val="0000CC"/>
                </a:solidFill>
                <a:latin typeface="Comic Sans MS" pitchFamily="66" charset="0"/>
              </a:rPr>
              <a:t>→ </a:t>
            </a:r>
            <a:r>
              <a:rPr lang="en-US" altLang="en-US" sz="2000" i="1" dirty="0">
                <a:solidFill>
                  <a:srgbClr val="0000CC"/>
                </a:solidFill>
                <a:latin typeface="Comic Sans MS" pitchFamily="66" charset="0"/>
              </a:rPr>
              <a:t>A</a:t>
            </a:r>
            <a:r>
              <a:rPr lang="en-US" altLang="en-US" sz="2000" dirty="0">
                <a:solidFill>
                  <a:srgbClr val="0000CC"/>
                </a:solidFill>
                <a:latin typeface="Comic Sans MS" pitchFamily="66" charset="0"/>
              </a:rPr>
              <a:t>)</a:t>
            </a:r>
          </a:p>
          <a:p>
            <a:pPr lvl="2">
              <a:lnSpc>
                <a:spcPct val="90000"/>
              </a:lnSpc>
            </a:pPr>
            <a:r>
              <a:rPr lang="en-US" altLang="en-US" sz="2000" dirty="0">
                <a:solidFill>
                  <a:srgbClr val="0000CC"/>
                </a:solidFill>
                <a:latin typeface="Comic Sans MS" pitchFamily="66" charset="0"/>
              </a:rPr>
              <a:t>That is, for each </a:t>
            </a:r>
            <a:r>
              <a:rPr lang="en-US" altLang="en-US" sz="2000" i="1" dirty="0">
                <a:solidFill>
                  <a:srgbClr val="0000CC"/>
                </a:solidFill>
                <a:latin typeface="Comic Sans MS" pitchFamily="66" charset="0"/>
              </a:rPr>
              <a:t>k </a:t>
            </a:r>
            <a:r>
              <a:rPr lang="en-US" altLang="en-US" sz="2000" dirty="0">
                <a:solidFill>
                  <a:srgbClr val="0000CC"/>
                </a:solidFill>
                <a:latin typeface="Comic Sans MS" pitchFamily="66" charset="0"/>
                <a:sym typeface="Symbol" pitchFamily="18" charset="2"/>
              </a:rPr>
              <a:t></a:t>
            </a:r>
            <a:r>
              <a:rPr lang="en-US" altLang="en-US" sz="2000" dirty="0">
                <a:solidFill>
                  <a:srgbClr val="0000CC"/>
                </a:solidFill>
                <a:latin typeface="Comic Sans MS" pitchFamily="66" charset="0"/>
              </a:rPr>
              <a:t> </a:t>
            </a:r>
            <a:r>
              <a:rPr lang="en-US" altLang="en-US" sz="2000" i="1" dirty="0">
                <a:solidFill>
                  <a:srgbClr val="0000CC"/>
                </a:solidFill>
                <a:latin typeface="Comic Sans MS" pitchFamily="66" charset="0"/>
              </a:rPr>
              <a:t>K</a:t>
            </a:r>
            <a:r>
              <a:rPr lang="en-US" altLang="en-US" sz="2000" dirty="0">
                <a:solidFill>
                  <a:srgbClr val="0000CC"/>
                </a:solidFill>
                <a:latin typeface="Comic Sans MS" pitchFamily="66" charset="0"/>
              </a:rPr>
              <a:t>, </a:t>
            </a:r>
            <a:r>
              <a:rPr lang="en-US" altLang="en-US" sz="2000" i="1" dirty="0" err="1">
                <a:solidFill>
                  <a:srgbClr val="0000CC"/>
                </a:solidFill>
                <a:latin typeface="Comic Sans MS" pitchFamily="66" charset="0"/>
              </a:rPr>
              <a:t>S</a:t>
            </a:r>
            <a:r>
              <a:rPr lang="en-US" altLang="en-US" sz="2000" baseline="-25000" dirty="0" err="1">
                <a:solidFill>
                  <a:srgbClr val="0000CC"/>
                </a:solidFill>
                <a:latin typeface="Comic Sans MS" pitchFamily="66" charset="0"/>
              </a:rPr>
              <a:t>k</a:t>
            </a:r>
            <a:r>
              <a:rPr lang="en-US" altLang="en-US" sz="2000" dirty="0">
                <a:solidFill>
                  <a:srgbClr val="0000CC"/>
                </a:solidFill>
                <a:latin typeface="Comic Sans MS" pitchFamily="66" charset="0"/>
              </a:rPr>
              <a:t> is a function for generating authenticators from messages</a:t>
            </a:r>
          </a:p>
          <a:p>
            <a:pPr lvl="2">
              <a:lnSpc>
                <a:spcPct val="90000"/>
              </a:lnSpc>
            </a:pPr>
            <a:r>
              <a:rPr lang="en-US" altLang="en-US" sz="2000" dirty="0">
                <a:solidFill>
                  <a:srgbClr val="0000CC"/>
                </a:solidFill>
                <a:latin typeface="Comic Sans MS" pitchFamily="66" charset="0"/>
              </a:rPr>
              <a:t>Both </a:t>
            </a:r>
            <a:r>
              <a:rPr lang="en-US" altLang="en-US" sz="2000" i="1" dirty="0">
                <a:solidFill>
                  <a:srgbClr val="0000CC"/>
                </a:solidFill>
                <a:latin typeface="Comic Sans MS" pitchFamily="66" charset="0"/>
              </a:rPr>
              <a:t>S </a:t>
            </a:r>
            <a:r>
              <a:rPr lang="en-US" altLang="en-US" sz="2000" dirty="0">
                <a:solidFill>
                  <a:srgbClr val="0000CC"/>
                </a:solidFill>
                <a:latin typeface="Comic Sans MS" pitchFamily="66" charset="0"/>
              </a:rPr>
              <a:t>and </a:t>
            </a:r>
            <a:r>
              <a:rPr lang="en-US" altLang="en-US" sz="2000" i="1" dirty="0" err="1">
                <a:solidFill>
                  <a:srgbClr val="0000CC"/>
                </a:solidFill>
                <a:latin typeface="Comic Sans MS" pitchFamily="66" charset="0"/>
              </a:rPr>
              <a:t>S</a:t>
            </a:r>
            <a:r>
              <a:rPr lang="en-US" altLang="en-US" sz="2000" baseline="-25000" dirty="0" err="1">
                <a:solidFill>
                  <a:srgbClr val="0000CC"/>
                </a:solidFill>
                <a:latin typeface="Comic Sans MS" pitchFamily="66" charset="0"/>
              </a:rPr>
              <a:t>k</a:t>
            </a:r>
            <a:r>
              <a:rPr lang="en-US" altLang="en-US" sz="2000" dirty="0">
                <a:solidFill>
                  <a:srgbClr val="0000CC"/>
                </a:solidFill>
                <a:latin typeface="Comic Sans MS" pitchFamily="66" charset="0"/>
              </a:rPr>
              <a:t> for any </a:t>
            </a:r>
            <a:r>
              <a:rPr lang="en-US" altLang="en-US" sz="2000" i="1" dirty="0">
                <a:solidFill>
                  <a:srgbClr val="0000CC"/>
                </a:solidFill>
                <a:latin typeface="Comic Sans MS" pitchFamily="66" charset="0"/>
              </a:rPr>
              <a:t>k </a:t>
            </a:r>
            <a:r>
              <a:rPr lang="en-US" altLang="en-US" sz="2000" dirty="0">
                <a:solidFill>
                  <a:srgbClr val="0000CC"/>
                </a:solidFill>
                <a:latin typeface="Comic Sans MS" pitchFamily="66" charset="0"/>
              </a:rPr>
              <a:t>should be efficiently computable functions</a:t>
            </a:r>
          </a:p>
          <a:p>
            <a:pPr lvl="1">
              <a:lnSpc>
                <a:spcPct val="90000"/>
              </a:lnSpc>
            </a:pPr>
            <a:r>
              <a:rPr lang="en-US" altLang="en-US" sz="2000" dirty="0">
                <a:solidFill>
                  <a:srgbClr val="0000CC"/>
                </a:solidFill>
                <a:latin typeface="Comic Sans MS" pitchFamily="66" charset="0"/>
              </a:rPr>
              <a:t>A function </a:t>
            </a:r>
            <a:r>
              <a:rPr lang="en-US" altLang="en-US" sz="2000" i="1" dirty="0">
                <a:solidFill>
                  <a:srgbClr val="0000CC"/>
                </a:solidFill>
                <a:latin typeface="Comic Sans MS" pitchFamily="66" charset="0"/>
              </a:rPr>
              <a:t>V </a:t>
            </a:r>
            <a:r>
              <a:rPr lang="en-US" altLang="en-US" sz="2000" dirty="0">
                <a:solidFill>
                  <a:srgbClr val="0000CC"/>
                </a:solidFill>
                <a:latin typeface="Comic Sans MS" pitchFamily="66" charset="0"/>
              </a:rPr>
              <a:t>: </a:t>
            </a:r>
            <a:r>
              <a:rPr lang="en-US" altLang="en-US" sz="2000" i="1" dirty="0">
                <a:solidFill>
                  <a:srgbClr val="0000CC"/>
                </a:solidFill>
                <a:latin typeface="Comic Sans MS" pitchFamily="66" charset="0"/>
              </a:rPr>
              <a:t>K </a:t>
            </a:r>
            <a:r>
              <a:rPr lang="en-US" altLang="en-US" sz="2000" dirty="0">
                <a:solidFill>
                  <a:srgbClr val="0000CC"/>
                </a:solidFill>
                <a:latin typeface="Comic Sans MS" pitchFamily="66" charset="0"/>
              </a:rPr>
              <a:t>→ (</a:t>
            </a:r>
            <a:r>
              <a:rPr lang="en-US" altLang="en-US" sz="2000" i="1" dirty="0">
                <a:solidFill>
                  <a:srgbClr val="0000CC"/>
                </a:solidFill>
                <a:latin typeface="Comic Sans MS" pitchFamily="66" charset="0"/>
              </a:rPr>
              <a:t>M </a:t>
            </a:r>
            <a:r>
              <a:rPr lang="en-US" altLang="en-US" sz="2000" dirty="0">
                <a:solidFill>
                  <a:srgbClr val="0000CC"/>
                </a:solidFill>
                <a:latin typeface="Comic Sans MS" pitchFamily="66" charset="0"/>
              </a:rPr>
              <a:t>× </a:t>
            </a:r>
            <a:r>
              <a:rPr lang="en-US" altLang="en-US" sz="2000" i="1" dirty="0">
                <a:solidFill>
                  <a:srgbClr val="0000CC"/>
                </a:solidFill>
                <a:latin typeface="Comic Sans MS" pitchFamily="66" charset="0"/>
              </a:rPr>
              <a:t>A</a:t>
            </a:r>
            <a:r>
              <a:rPr lang="en-US" altLang="en-US" sz="2000" dirty="0">
                <a:solidFill>
                  <a:srgbClr val="0000CC"/>
                </a:solidFill>
                <a:latin typeface="Comic Sans MS" pitchFamily="66" charset="0"/>
              </a:rPr>
              <a:t>→ {true, false}). That is, for each </a:t>
            </a:r>
            <a:r>
              <a:rPr lang="en-US" altLang="en-US" sz="2000" i="1" dirty="0">
                <a:solidFill>
                  <a:srgbClr val="0000CC"/>
                </a:solidFill>
                <a:latin typeface="Comic Sans MS" pitchFamily="66" charset="0"/>
              </a:rPr>
              <a:t>k </a:t>
            </a:r>
            <a:r>
              <a:rPr lang="en-US" altLang="en-US" sz="2000" dirty="0">
                <a:solidFill>
                  <a:srgbClr val="0000CC"/>
                </a:solidFill>
                <a:latin typeface="Comic Sans MS" pitchFamily="66" charset="0"/>
                <a:sym typeface="Symbol" pitchFamily="18" charset="2"/>
              </a:rPr>
              <a:t></a:t>
            </a:r>
            <a:r>
              <a:rPr lang="en-US" altLang="en-US" sz="2000" dirty="0">
                <a:solidFill>
                  <a:srgbClr val="0000CC"/>
                </a:solidFill>
                <a:latin typeface="Comic Sans MS" pitchFamily="66" charset="0"/>
              </a:rPr>
              <a:t> </a:t>
            </a:r>
            <a:r>
              <a:rPr lang="en-US" altLang="en-US" sz="2000" i="1" dirty="0">
                <a:solidFill>
                  <a:srgbClr val="0000CC"/>
                </a:solidFill>
                <a:latin typeface="Comic Sans MS" pitchFamily="66" charset="0"/>
              </a:rPr>
              <a:t>K</a:t>
            </a:r>
            <a:r>
              <a:rPr lang="en-US" altLang="en-US" sz="2000" dirty="0">
                <a:solidFill>
                  <a:srgbClr val="0000CC"/>
                </a:solidFill>
                <a:latin typeface="Comic Sans MS" pitchFamily="66" charset="0"/>
              </a:rPr>
              <a:t>, </a:t>
            </a:r>
            <a:r>
              <a:rPr lang="en-US" altLang="en-US" sz="2000" i="1" dirty="0" err="1">
                <a:solidFill>
                  <a:srgbClr val="0000CC"/>
                </a:solidFill>
                <a:latin typeface="Comic Sans MS" pitchFamily="66" charset="0"/>
              </a:rPr>
              <a:t>V</a:t>
            </a:r>
            <a:r>
              <a:rPr lang="en-US" altLang="en-US" sz="2000" baseline="-25000" dirty="0" err="1">
                <a:solidFill>
                  <a:srgbClr val="0000CC"/>
                </a:solidFill>
                <a:latin typeface="Comic Sans MS" pitchFamily="66" charset="0"/>
              </a:rPr>
              <a:t>k</a:t>
            </a:r>
            <a:r>
              <a:rPr lang="en-US" altLang="en-US" sz="2000" dirty="0">
                <a:solidFill>
                  <a:srgbClr val="0000CC"/>
                </a:solidFill>
                <a:latin typeface="Comic Sans MS" pitchFamily="66" charset="0"/>
              </a:rPr>
              <a:t> is a function for verifying authenticators on messages</a:t>
            </a:r>
          </a:p>
          <a:p>
            <a:pPr lvl="2">
              <a:lnSpc>
                <a:spcPct val="90000"/>
              </a:lnSpc>
            </a:pPr>
            <a:r>
              <a:rPr lang="en-US" altLang="en-US" sz="2000" dirty="0">
                <a:solidFill>
                  <a:srgbClr val="0000CC"/>
                </a:solidFill>
                <a:latin typeface="Comic Sans MS" pitchFamily="66" charset="0"/>
              </a:rPr>
              <a:t>Both </a:t>
            </a:r>
            <a:r>
              <a:rPr lang="en-US" altLang="en-US" sz="2000" i="1" dirty="0">
                <a:solidFill>
                  <a:srgbClr val="0000CC"/>
                </a:solidFill>
                <a:latin typeface="Comic Sans MS" pitchFamily="66" charset="0"/>
              </a:rPr>
              <a:t>V </a:t>
            </a:r>
            <a:r>
              <a:rPr lang="en-US" altLang="en-US" sz="2000" dirty="0">
                <a:solidFill>
                  <a:srgbClr val="0000CC"/>
                </a:solidFill>
                <a:latin typeface="Comic Sans MS" pitchFamily="66" charset="0"/>
              </a:rPr>
              <a:t>and </a:t>
            </a:r>
            <a:r>
              <a:rPr lang="en-US" altLang="en-US" sz="2000" i="1" dirty="0" err="1">
                <a:solidFill>
                  <a:srgbClr val="0000CC"/>
                </a:solidFill>
                <a:latin typeface="Comic Sans MS" pitchFamily="66" charset="0"/>
              </a:rPr>
              <a:t>V</a:t>
            </a:r>
            <a:r>
              <a:rPr lang="en-US" altLang="en-US" sz="2000" baseline="-25000" dirty="0" err="1">
                <a:solidFill>
                  <a:srgbClr val="0000CC"/>
                </a:solidFill>
                <a:latin typeface="Comic Sans MS" pitchFamily="66" charset="0"/>
              </a:rPr>
              <a:t>k</a:t>
            </a:r>
            <a:r>
              <a:rPr lang="en-US" altLang="en-US" sz="2000" dirty="0">
                <a:solidFill>
                  <a:srgbClr val="0000CC"/>
                </a:solidFill>
                <a:latin typeface="Comic Sans MS" pitchFamily="66" charset="0"/>
              </a:rPr>
              <a:t> for any </a:t>
            </a:r>
            <a:r>
              <a:rPr lang="en-US" altLang="en-US" sz="2000" i="1" dirty="0">
                <a:solidFill>
                  <a:srgbClr val="0000CC"/>
                </a:solidFill>
                <a:latin typeface="Comic Sans MS" pitchFamily="66" charset="0"/>
              </a:rPr>
              <a:t>k </a:t>
            </a:r>
            <a:r>
              <a:rPr lang="en-US" altLang="en-US" sz="2000" dirty="0">
                <a:solidFill>
                  <a:srgbClr val="0000CC"/>
                </a:solidFill>
                <a:latin typeface="Comic Sans MS" pitchFamily="66" charset="0"/>
              </a:rPr>
              <a:t>should be efficiently computable functions</a:t>
            </a:r>
          </a:p>
          <a:p>
            <a:pPr lvl="1">
              <a:lnSpc>
                <a:spcPct val="90000"/>
              </a:lnSpc>
            </a:pPr>
            <a:endParaRPr lang="en-US" altLang="en-US" sz="2000" dirty="0">
              <a:solidFill>
                <a:srgbClr val="0000CC"/>
              </a:solidFill>
              <a:latin typeface="Comic Sans MS" pitchFamily="66" charset="0"/>
            </a:endParaRPr>
          </a:p>
        </p:txBody>
      </p:sp>
      <p:sp>
        <p:nvSpPr>
          <p:cNvPr id="2" name="Footer Placeholder 1">
            <a:extLst>
              <a:ext uri="{FF2B5EF4-FFF2-40B4-BE49-F238E27FC236}">
                <a16:creationId xmlns:a16="http://schemas.microsoft.com/office/drawing/2014/main" id="{1FE4A567-FEED-494F-9C71-168EC6D3042D}"/>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DCBBC242-E175-4DA6-8AC9-29E8175895FA}"/>
              </a:ext>
            </a:extLst>
          </p:cNvPr>
          <p:cNvSpPr>
            <a:spLocks noGrp="1"/>
          </p:cNvSpPr>
          <p:nvPr>
            <p:ph type="sldNum" sz="quarter" idx="12"/>
          </p:nvPr>
        </p:nvSpPr>
        <p:spPr/>
        <p:txBody>
          <a:bodyPr/>
          <a:lstStyle/>
          <a:p>
            <a:fld id="{63FBC72C-C25E-457F-A554-F1CCF5570F9F}"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114300"/>
            <a:ext cx="8229600" cy="576263"/>
          </a:xfrm>
        </p:spPr>
        <p:txBody>
          <a:bodyPr>
            <a:noAutofit/>
          </a:bodyPr>
          <a:lstStyle/>
          <a:p>
            <a:pPr eaLnBrk="1" hangingPunct="1"/>
            <a:r>
              <a:rPr lang="en-US" altLang="en-US" sz="3200" b="1" dirty="0">
                <a:solidFill>
                  <a:srgbClr val="FF0000"/>
                </a:solidFill>
              </a:rPr>
              <a:t>Authentication (Cont.)</a:t>
            </a:r>
          </a:p>
        </p:txBody>
      </p:sp>
      <p:sp>
        <p:nvSpPr>
          <p:cNvPr id="40963" name="Rectangle 3"/>
          <p:cNvSpPr>
            <a:spLocks noGrp="1" noChangeArrowheads="1"/>
          </p:cNvSpPr>
          <p:nvPr>
            <p:ph type="body" idx="1"/>
          </p:nvPr>
        </p:nvSpPr>
        <p:spPr>
          <a:xfrm>
            <a:off x="889000" y="1055688"/>
            <a:ext cx="7874000" cy="5573712"/>
          </a:xfrm>
        </p:spPr>
        <p:txBody>
          <a:bodyPr>
            <a:noAutofit/>
          </a:bodyPr>
          <a:lstStyle/>
          <a:p>
            <a:pPr>
              <a:buFont typeface="Courier New" pitchFamily="49" charset="0"/>
              <a:buChar char="o"/>
            </a:pPr>
            <a:r>
              <a:rPr lang="en-US" altLang="en-US" sz="2000" dirty="0">
                <a:solidFill>
                  <a:srgbClr val="0000CC"/>
                </a:solidFill>
                <a:latin typeface="Comic Sans MS" pitchFamily="66" charset="0"/>
              </a:rPr>
              <a:t>For a message </a:t>
            </a:r>
            <a:r>
              <a:rPr lang="en-US" altLang="en-US" sz="2000" i="1" dirty="0">
                <a:solidFill>
                  <a:srgbClr val="0000CC"/>
                </a:solidFill>
                <a:latin typeface="Comic Sans MS" pitchFamily="66" charset="0"/>
              </a:rPr>
              <a:t>m</a:t>
            </a:r>
            <a:r>
              <a:rPr lang="en-US" altLang="en-US" sz="2000" dirty="0">
                <a:solidFill>
                  <a:srgbClr val="0000CC"/>
                </a:solidFill>
                <a:latin typeface="Comic Sans MS" pitchFamily="66" charset="0"/>
              </a:rPr>
              <a:t>, a computer can generate an authenticator </a:t>
            </a:r>
            <a:r>
              <a:rPr lang="en-US" altLang="en-US" sz="2000" i="1" dirty="0">
                <a:solidFill>
                  <a:srgbClr val="0000CC"/>
                </a:solidFill>
                <a:latin typeface="Comic Sans MS" pitchFamily="66" charset="0"/>
              </a:rPr>
              <a:t>a </a:t>
            </a:r>
            <a:r>
              <a:rPr lang="en-US" altLang="en-US" sz="2000" dirty="0">
                <a:solidFill>
                  <a:srgbClr val="0000CC"/>
                </a:solidFill>
                <a:latin typeface="Comic Sans MS" pitchFamily="66" charset="0"/>
                <a:sym typeface="Symbol" pitchFamily="18" charset="2"/>
              </a:rPr>
              <a:t></a:t>
            </a:r>
            <a:r>
              <a:rPr lang="en-US" altLang="en-US" sz="2000" dirty="0">
                <a:solidFill>
                  <a:srgbClr val="0000CC"/>
                </a:solidFill>
                <a:latin typeface="Comic Sans MS" pitchFamily="66" charset="0"/>
              </a:rPr>
              <a:t> </a:t>
            </a:r>
            <a:r>
              <a:rPr lang="en-US" altLang="en-US" sz="2000" i="1" dirty="0">
                <a:solidFill>
                  <a:srgbClr val="0000CC"/>
                </a:solidFill>
                <a:latin typeface="Comic Sans MS" pitchFamily="66" charset="0"/>
              </a:rPr>
              <a:t>A </a:t>
            </a:r>
            <a:r>
              <a:rPr lang="en-US" altLang="en-US" sz="2000" dirty="0">
                <a:solidFill>
                  <a:srgbClr val="0000CC"/>
                </a:solidFill>
                <a:latin typeface="Comic Sans MS" pitchFamily="66" charset="0"/>
              </a:rPr>
              <a:t>such that </a:t>
            </a:r>
            <a:r>
              <a:rPr lang="en-US" altLang="en-US" sz="2000" i="1" dirty="0" err="1">
                <a:solidFill>
                  <a:srgbClr val="0000CC"/>
                </a:solidFill>
                <a:latin typeface="Comic Sans MS" pitchFamily="66" charset="0"/>
              </a:rPr>
              <a:t>V</a:t>
            </a:r>
            <a:r>
              <a:rPr lang="en-US" altLang="en-US" sz="2000" baseline="-25000" dirty="0" err="1">
                <a:solidFill>
                  <a:srgbClr val="0000CC"/>
                </a:solidFill>
                <a:latin typeface="Comic Sans MS" pitchFamily="66" charset="0"/>
              </a:rPr>
              <a:t>k</a:t>
            </a:r>
            <a:r>
              <a:rPr lang="en-US" altLang="en-US" sz="2000" dirty="0">
                <a:solidFill>
                  <a:srgbClr val="0000CC"/>
                </a:solidFill>
                <a:latin typeface="Comic Sans MS" pitchFamily="66" charset="0"/>
              </a:rPr>
              <a:t>(</a:t>
            </a:r>
            <a:r>
              <a:rPr lang="en-US" altLang="en-US" sz="2000" i="1" dirty="0">
                <a:solidFill>
                  <a:srgbClr val="0000CC"/>
                </a:solidFill>
                <a:latin typeface="Comic Sans MS" pitchFamily="66" charset="0"/>
              </a:rPr>
              <a:t>m, a</a:t>
            </a:r>
            <a:r>
              <a:rPr lang="en-US" altLang="en-US" sz="2000" dirty="0">
                <a:solidFill>
                  <a:srgbClr val="0000CC"/>
                </a:solidFill>
                <a:latin typeface="Comic Sans MS" pitchFamily="66" charset="0"/>
              </a:rPr>
              <a:t>) = true only if it possesses </a:t>
            </a:r>
            <a:r>
              <a:rPr lang="en-US" altLang="en-US" sz="2000" i="1" dirty="0">
                <a:solidFill>
                  <a:srgbClr val="0000CC"/>
                </a:solidFill>
                <a:latin typeface="Comic Sans MS" pitchFamily="66" charset="0"/>
              </a:rPr>
              <a:t>k</a:t>
            </a:r>
            <a:endParaRPr lang="en-US" altLang="en-US" sz="2000" dirty="0">
              <a:solidFill>
                <a:srgbClr val="0000CC"/>
              </a:solidFill>
              <a:latin typeface="Comic Sans MS" pitchFamily="66" charset="0"/>
            </a:endParaRPr>
          </a:p>
          <a:p>
            <a:pPr>
              <a:buFont typeface="Courier New" pitchFamily="49" charset="0"/>
              <a:buChar char="o"/>
            </a:pPr>
            <a:r>
              <a:rPr lang="en-US" altLang="en-US" sz="2000" dirty="0">
                <a:solidFill>
                  <a:srgbClr val="0000CC"/>
                </a:solidFill>
                <a:latin typeface="Comic Sans MS" pitchFamily="66" charset="0"/>
              </a:rPr>
              <a:t>Thus, computer holding </a:t>
            </a:r>
            <a:r>
              <a:rPr lang="en-US" altLang="en-US" sz="2000" i="1" dirty="0">
                <a:solidFill>
                  <a:srgbClr val="0000CC"/>
                </a:solidFill>
                <a:latin typeface="Comic Sans MS" pitchFamily="66" charset="0"/>
              </a:rPr>
              <a:t>k</a:t>
            </a:r>
            <a:r>
              <a:rPr lang="en-US" altLang="en-US" sz="2000" dirty="0">
                <a:solidFill>
                  <a:srgbClr val="0000CC"/>
                </a:solidFill>
                <a:latin typeface="Comic Sans MS" pitchFamily="66" charset="0"/>
              </a:rPr>
              <a:t> can generate authenticators on messages so that any other computer possessing </a:t>
            </a:r>
            <a:r>
              <a:rPr lang="en-US" altLang="en-US" sz="2000" i="1" dirty="0">
                <a:solidFill>
                  <a:srgbClr val="0000CC"/>
                </a:solidFill>
                <a:latin typeface="Comic Sans MS" pitchFamily="66" charset="0"/>
              </a:rPr>
              <a:t>k</a:t>
            </a:r>
            <a:r>
              <a:rPr lang="en-US" altLang="en-US" sz="2000" dirty="0">
                <a:solidFill>
                  <a:srgbClr val="0000CC"/>
                </a:solidFill>
                <a:latin typeface="Comic Sans MS" pitchFamily="66" charset="0"/>
              </a:rPr>
              <a:t> can verify them</a:t>
            </a:r>
          </a:p>
          <a:p>
            <a:pPr>
              <a:buFont typeface="Courier New" pitchFamily="49" charset="0"/>
              <a:buChar char="o"/>
            </a:pPr>
            <a:r>
              <a:rPr lang="en-US" altLang="en-US" sz="2000" dirty="0">
                <a:solidFill>
                  <a:srgbClr val="0000CC"/>
                </a:solidFill>
                <a:latin typeface="Comic Sans MS" pitchFamily="66" charset="0"/>
              </a:rPr>
              <a:t>Computer not holding </a:t>
            </a:r>
            <a:r>
              <a:rPr lang="en-US" altLang="en-US" sz="2000" i="1" dirty="0">
                <a:solidFill>
                  <a:srgbClr val="0000CC"/>
                </a:solidFill>
                <a:latin typeface="Comic Sans MS" pitchFamily="66" charset="0"/>
              </a:rPr>
              <a:t>k</a:t>
            </a:r>
            <a:r>
              <a:rPr lang="en-US" altLang="en-US" sz="2000" dirty="0">
                <a:solidFill>
                  <a:srgbClr val="0000CC"/>
                </a:solidFill>
                <a:latin typeface="Comic Sans MS" pitchFamily="66" charset="0"/>
              </a:rPr>
              <a:t> cannot generate authenticators on messages that can be verified using </a:t>
            </a:r>
            <a:r>
              <a:rPr lang="en-US" altLang="en-US" sz="2000" i="1" dirty="0" err="1">
                <a:solidFill>
                  <a:srgbClr val="0000CC"/>
                </a:solidFill>
                <a:latin typeface="Comic Sans MS" pitchFamily="66" charset="0"/>
              </a:rPr>
              <a:t>V</a:t>
            </a:r>
            <a:r>
              <a:rPr lang="en-US" altLang="en-US" sz="2000" i="1" baseline="-25000" dirty="0" err="1">
                <a:solidFill>
                  <a:srgbClr val="0000CC"/>
                </a:solidFill>
                <a:latin typeface="Comic Sans MS" pitchFamily="66" charset="0"/>
              </a:rPr>
              <a:t>k</a:t>
            </a:r>
            <a:endParaRPr lang="en-US" altLang="en-US" sz="2000" dirty="0">
              <a:solidFill>
                <a:srgbClr val="0000CC"/>
              </a:solidFill>
              <a:latin typeface="Comic Sans MS" pitchFamily="66" charset="0"/>
            </a:endParaRPr>
          </a:p>
          <a:p>
            <a:pPr>
              <a:buFont typeface="Courier New" pitchFamily="49" charset="0"/>
              <a:buChar char="o"/>
            </a:pPr>
            <a:r>
              <a:rPr lang="en-US" altLang="en-US" sz="2000" dirty="0">
                <a:solidFill>
                  <a:srgbClr val="0000CC"/>
                </a:solidFill>
                <a:latin typeface="Comic Sans MS" pitchFamily="66" charset="0"/>
              </a:rPr>
              <a:t>Since authenticators are generally exposed (for example, they are sent on the network with the messages themselves), it must not be feasible to derive </a:t>
            </a:r>
            <a:r>
              <a:rPr lang="en-US" altLang="en-US" sz="2000" i="1" dirty="0">
                <a:solidFill>
                  <a:srgbClr val="0000CC"/>
                </a:solidFill>
                <a:latin typeface="Comic Sans MS" pitchFamily="66" charset="0"/>
              </a:rPr>
              <a:t>k</a:t>
            </a:r>
            <a:r>
              <a:rPr lang="en-US" altLang="en-US" sz="2000" dirty="0">
                <a:solidFill>
                  <a:srgbClr val="0000CC"/>
                </a:solidFill>
                <a:latin typeface="Comic Sans MS" pitchFamily="66" charset="0"/>
              </a:rPr>
              <a:t> from the authenticators</a:t>
            </a:r>
          </a:p>
          <a:p>
            <a:pPr>
              <a:buFont typeface="Courier New" pitchFamily="49" charset="0"/>
              <a:buChar char="o"/>
            </a:pPr>
            <a:r>
              <a:rPr lang="en-US" altLang="en-US" sz="2000" dirty="0">
                <a:solidFill>
                  <a:srgbClr val="0000CC"/>
                </a:solidFill>
                <a:latin typeface="Comic Sans MS" pitchFamily="66" charset="0"/>
              </a:rPr>
              <a:t>Practically, if </a:t>
            </a:r>
            <a:r>
              <a:rPr lang="en-US" altLang="en-US" sz="2000" dirty="0" err="1">
                <a:solidFill>
                  <a:srgbClr val="0000CC"/>
                </a:solidFill>
                <a:latin typeface="Comic Sans MS" pitchFamily="66" charset="0"/>
              </a:rPr>
              <a:t>V</a:t>
            </a:r>
            <a:r>
              <a:rPr lang="en-US" altLang="en-US" sz="2000" baseline="-25000" dirty="0" err="1">
                <a:solidFill>
                  <a:srgbClr val="0000CC"/>
                </a:solidFill>
                <a:latin typeface="Comic Sans MS" pitchFamily="66" charset="0"/>
              </a:rPr>
              <a:t>k</a:t>
            </a:r>
            <a:r>
              <a:rPr lang="en-US" altLang="en-US" sz="2000" dirty="0">
                <a:solidFill>
                  <a:srgbClr val="0000CC"/>
                </a:solidFill>
                <a:latin typeface="Comic Sans MS" pitchFamily="66" charset="0"/>
              </a:rPr>
              <a:t>(</a:t>
            </a:r>
            <a:r>
              <a:rPr lang="en-US" altLang="en-US" sz="2000" i="1" dirty="0" err="1">
                <a:solidFill>
                  <a:srgbClr val="0000CC"/>
                </a:solidFill>
                <a:latin typeface="Comic Sans MS" pitchFamily="66" charset="0"/>
              </a:rPr>
              <a:t>m,a</a:t>
            </a:r>
            <a:r>
              <a:rPr lang="en-US" altLang="en-US" sz="2000" i="1" dirty="0">
                <a:solidFill>
                  <a:srgbClr val="0000CC"/>
                </a:solidFill>
                <a:latin typeface="Comic Sans MS" pitchFamily="66" charset="0"/>
              </a:rPr>
              <a:t>) </a:t>
            </a:r>
            <a:r>
              <a:rPr lang="en-US" altLang="en-US" sz="2000" dirty="0">
                <a:solidFill>
                  <a:srgbClr val="0000CC"/>
                </a:solidFill>
                <a:latin typeface="Comic Sans MS" pitchFamily="66" charset="0"/>
              </a:rPr>
              <a:t>= </a:t>
            </a:r>
            <a:r>
              <a:rPr lang="en-US" altLang="en-US" sz="2000" b="1" dirty="0">
                <a:solidFill>
                  <a:srgbClr val="0000CC"/>
                </a:solidFill>
                <a:latin typeface="Comic Sans MS" pitchFamily="66" charset="0"/>
                <a:cs typeface="Courier New" pitchFamily="49" charset="0"/>
              </a:rPr>
              <a:t>true </a:t>
            </a:r>
            <a:r>
              <a:rPr lang="en-US" altLang="en-US" sz="2000" dirty="0">
                <a:solidFill>
                  <a:srgbClr val="0000CC"/>
                </a:solidFill>
                <a:latin typeface="Comic Sans MS" pitchFamily="66" charset="0"/>
              </a:rPr>
              <a:t>then we know </a:t>
            </a:r>
            <a:r>
              <a:rPr lang="en-US" altLang="en-US" sz="2000" i="1" dirty="0">
                <a:solidFill>
                  <a:srgbClr val="0000CC"/>
                </a:solidFill>
                <a:latin typeface="Comic Sans MS" pitchFamily="66" charset="0"/>
              </a:rPr>
              <a:t>m</a:t>
            </a:r>
            <a:r>
              <a:rPr lang="en-US" altLang="en-US" sz="2000" dirty="0">
                <a:solidFill>
                  <a:srgbClr val="0000CC"/>
                </a:solidFill>
                <a:latin typeface="Comic Sans MS" pitchFamily="66" charset="0"/>
              </a:rPr>
              <a:t> has not been modified and that send of message has </a:t>
            </a:r>
            <a:r>
              <a:rPr lang="en-US" altLang="en-US" sz="2000" i="1" dirty="0">
                <a:solidFill>
                  <a:srgbClr val="0000CC"/>
                </a:solidFill>
                <a:latin typeface="Comic Sans MS" pitchFamily="66" charset="0"/>
              </a:rPr>
              <a:t>k</a:t>
            </a:r>
          </a:p>
          <a:p>
            <a:pPr lvl="1"/>
            <a:r>
              <a:rPr lang="en-US" altLang="en-US" sz="2000" dirty="0">
                <a:solidFill>
                  <a:srgbClr val="0000CC"/>
                </a:solidFill>
                <a:latin typeface="Comic Sans MS" pitchFamily="66" charset="0"/>
              </a:rPr>
              <a:t>If we share </a:t>
            </a:r>
            <a:r>
              <a:rPr lang="en-US" altLang="en-US" sz="2000" i="1" dirty="0">
                <a:solidFill>
                  <a:srgbClr val="0000CC"/>
                </a:solidFill>
                <a:latin typeface="Comic Sans MS" pitchFamily="66" charset="0"/>
              </a:rPr>
              <a:t>k</a:t>
            </a:r>
            <a:r>
              <a:rPr lang="en-US" altLang="en-US" sz="2000" dirty="0">
                <a:solidFill>
                  <a:srgbClr val="0000CC"/>
                </a:solidFill>
                <a:latin typeface="Comic Sans MS" pitchFamily="66" charset="0"/>
              </a:rPr>
              <a:t> with only one entity, know where the message originated </a:t>
            </a:r>
          </a:p>
          <a:p>
            <a:endParaRPr lang="en-US" altLang="en-US" sz="2000" dirty="0">
              <a:solidFill>
                <a:srgbClr val="0000CC"/>
              </a:solidFill>
              <a:latin typeface="Comic Sans MS" pitchFamily="66" charset="0"/>
            </a:endParaRPr>
          </a:p>
        </p:txBody>
      </p:sp>
      <p:sp>
        <p:nvSpPr>
          <p:cNvPr id="2" name="Footer Placeholder 1">
            <a:extLst>
              <a:ext uri="{FF2B5EF4-FFF2-40B4-BE49-F238E27FC236}">
                <a16:creationId xmlns:a16="http://schemas.microsoft.com/office/drawing/2014/main" id="{BFF0557A-96A4-4E29-8E16-B46FCB8D8135}"/>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A2C4E9F8-9AB8-4083-A695-CD40E7623E12}"/>
              </a:ext>
            </a:extLst>
          </p:cNvPr>
          <p:cNvSpPr>
            <a:spLocks noGrp="1"/>
          </p:cNvSpPr>
          <p:nvPr>
            <p:ph type="sldNum" sz="quarter" idx="12"/>
          </p:nvPr>
        </p:nvSpPr>
        <p:spPr/>
        <p:txBody>
          <a:bodyPr/>
          <a:lstStyle/>
          <a:p>
            <a:fld id="{63FBC72C-C25E-457F-A554-F1CCF5570F9F}"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860425" y="155575"/>
            <a:ext cx="7826375" cy="576263"/>
          </a:xfrm>
        </p:spPr>
        <p:txBody>
          <a:bodyPr>
            <a:normAutofit fontScale="90000"/>
          </a:bodyPr>
          <a:lstStyle/>
          <a:p>
            <a:r>
              <a:rPr lang="en-US" altLang="en-US" b="1" dirty="0">
                <a:solidFill>
                  <a:srgbClr val="FF0000"/>
                </a:solidFill>
                <a:effectLst>
                  <a:outerShdw blurRad="38100" dist="38100" dir="2700000" algn="tl">
                    <a:srgbClr val="000000">
                      <a:alpha val="43137"/>
                    </a:srgbClr>
                  </a:outerShdw>
                </a:effectLst>
              </a:rPr>
              <a:t>Implementation of Cryptography</a:t>
            </a:r>
          </a:p>
        </p:txBody>
      </p:sp>
      <p:sp>
        <p:nvSpPr>
          <p:cNvPr id="49155" name="Content Placeholder 2"/>
          <p:cNvSpPr>
            <a:spLocks noGrp="1"/>
          </p:cNvSpPr>
          <p:nvPr>
            <p:ph idx="1"/>
          </p:nvPr>
        </p:nvSpPr>
        <p:spPr>
          <a:xfrm>
            <a:off x="806450" y="1233488"/>
            <a:ext cx="3586163" cy="4530725"/>
          </a:xfrm>
        </p:spPr>
        <p:txBody>
          <a:bodyPr>
            <a:normAutofit lnSpcReduction="10000"/>
          </a:bodyPr>
          <a:lstStyle/>
          <a:p>
            <a:pPr>
              <a:buFont typeface="Courier New" pitchFamily="49" charset="0"/>
              <a:buChar char="o"/>
            </a:pPr>
            <a:r>
              <a:rPr lang="en-US" altLang="en-US" sz="1800" dirty="0">
                <a:solidFill>
                  <a:srgbClr val="0000CC"/>
                </a:solidFill>
                <a:latin typeface="Comic Sans MS" pitchFamily="66" charset="0"/>
              </a:rPr>
              <a:t>Can be done at various </a:t>
            </a:r>
            <a:r>
              <a:rPr lang="en-US" altLang="en-US" sz="1800" b="1" dirty="0">
                <a:solidFill>
                  <a:srgbClr val="0000CC"/>
                </a:solidFill>
                <a:latin typeface="Comic Sans MS" pitchFamily="66" charset="0"/>
              </a:rPr>
              <a:t>layers</a:t>
            </a:r>
            <a:r>
              <a:rPr lang="en-US" altLang="en-US" sz="1800" dirty="0">
                <a:solidFill>
                  <a:srgbClr val="0000CC"/>
                </a:solidFill>
                <a:latin typeface="Comic Sans MS" pitchFamily="66" charset="0"/>
              </a:rPr>
              <a:t> of ISO Reference Model</a:t>
            </a:r>
          </a:p>
          <a:p>
            <a:pPr lvl="1"/>
            <a:r>
              <a:rPr lang="en-US" altLang="en-US" sz="1600" dirty="0">
                <a:solidFill>
                  <a:srgbClr val="0000CC"/>
                </a:solidFill>
                <a:latin typeface="Comic Sans MS" pitchFamily="66" charset="0"/>
              </a:rPr>
              <a:t>SSL at the Transport layer</a:t>
            </a:r>
          </a:p>
          <a:p>
            <a:pPr lvl="1"/>
            <a:r>
              <a:rPr lang="en-US" altLang="en-US" sz="1600" dirty="0">
                <a:solidFill>
                  <a:srgbClr val="0000CC"/>
                </a:solidFill>
                <a:latin typeface="Comic Sans MS" pitchFamily="66" charset="0"/>
              </a:rPr>
              <a:t>Network layer is typically </a:t>
            </a:r>
            <a:r>
              <a:rPr lang="en-US" altLang="en-US" sz="1600" b="1" dirty="0">
                <a:solidFill>
                  <a:srgbClr val="0000CC"/>
                </a:solidFill>
                <a:latin typeface="Comic Sans MS" pitchFamily="66" charset="0"/>
              </a:rPr>
              <a:t>IPSec</a:t>
            </a:r>
          </a:p>
          <a:p>
            <a:pPr lvl="2"/>
            <a:r>
              <a:rPr lang="en-US" altLang="en-US" sz="1600" b="1" dirty="0">
                <a:solidFill>
                  <a:srgbClr val="0000CC"/>
                </a:solidFill>
                <a:latin typeface="Comic Sans MS" pitchFamily="66" charset="0"/>
              </a:rPr>
              <a:t>IKE</a:t>
            </a:r>
            <a:r>
              <a:rPr lang="en-US" altLang="en-US" sz="1600" dirty="0">
                <a:solidFill>
                  <a:srgbClr val="0000CC"/>
                </a:solidFill>
                <a:latin typeface="Comic Sans MS" pitchFamily="66" charset="0"/>
              </a:rPr>
              <a:t> for key exchange</a:t>
            </a:r>
          </a:p>
          <a:p>
            <a:pPr lvl="2"/>
            <a:r>
              <a:rPr lang="en-US" altLang="en-US" sz="1600" dirty="0">
                <a:solidFill>
                  <a:srgbClr val="0000CC"/>
                </a:solidFill>
                <a:latin typeface="Comic Sans MS" pitchFamily="66" charset="0"/>
              </a:rPr>
              <a:t>Basis of </a:t>
            </a:r>
            <a:r>
              <a:rPr lang="en-US" altLang="en-US" sz="1600" b="1" dirty="0">
                <a:solidFill>
                  <a:srgbClr val="0000CC"/>
                </a:solidFill>
                <a:latin typeface="Comic Sans MS" pitchFamily="66" charset="0"/>
              </a:rPr>
              <a:t>Virtual Private Networks (VPNs)</a:t>
            </a:r>
          </a:p>
          <a:p>
            <a:pPr lvl="2"/>
            <a:endParaRPr lang="en-US" altLang="en-US" sz="1600" b="1" dirty="0">
              <a:solidFill>
                <a:srgbClr val="0000CC"/>
              </a:solidFill>
              <a:latin typeface="Comic Sans MS" pitchFamily="66" charset="0"/>
            </a:endParaRPr>
          </a:p>
          <a:p>
            <a:pPr>
              <a:buFont typeface="Courier New" pitchFamily="49" charset="0"/>
              <a:buChar char="o"/>
            </a:pPr>
            <a:r>
              <a:rPr lang="en-US" altLang="en-US" sz="1800" dirty="0">
                <a:solidFill>
                  <a:srgbClr val="0000CC"/>
                </a:solidFill>
                <a:latin typeface="Comic Sans MS" pitchFamily="66" charset="0"/>
              </a:rPr>
              <a:t>Why not just at lowest level?</a:t>
            </a:r>
          </a:p>
          <a:p>
            <a:pPr lvl="1"/>
            <a:r>
              <a:rPr lang="en-US" altLang="en-US" sz="1600" dirty="0">
                <a:solidFill>
                  <a:srgbClr val="0000CC"/>
                </a:solidFill>
                <a:latin typeface="Comic Sans MS" pitchFamily="66" charset="0"/>
              </a:rPr>
              <a:t>Sometimes need more knowledge than available at low levels</a:t>
            </a:r>
          </a:p>
          <a:p>
            <a:pPr lvl="2"/>
            <a:r>
              <a:rPr lang="en-US" altLang="en-US" sz="1600" dirty="0">
                <a:solidFill>
                  <a:srgbClr val="0000CC"/>
                </a:solidFill>
                <a:latin typeface="Comic Sans MS" pitchFamily="66" charset="0"/>
              </a:rPr>
              <a:t>i.e. User authentication</a:t>
            </a:r>
          </a:p>
          <a:p>
            <a:pPr lvl="2"/>
            <a:r>
              <a:rPr lang="en-US" altLang="en-US" sz="1600" dirty="0">
                <a:solidFill>
                  <a:srgbClr val="0000CC"/>
                </a:solidFill>
                <a:latin typeface="Comic Sans MS" pitchFamily="66" charset="0"/>
              </a:rPr>
              <a:t>i.e. e-mail delivery</a:t>
            </a:r>
          </a:p>
          <a:p>
            <a:pPr lvl="1"/>
            <a:endParaRPr lang="en-US" altLang="en-US" sz="1800" dirty="0"/>
          </a:p>
        </p:txBody>
      </p:sp>
      <p:pic>
        <p:nvPicPr>
          <p:cNvPr id="49156" name="Picture 3" descr="Screen shot 2011-04-30 at 8.45.55 PM.png"/>
          <p:cNvPicPr>
            <a:picLocks noChangeAspect="1"/>
          </p:cNvPicPr>
          <p:nvPr/>
        </p:nvPicPr>
        <p:blipFill>
          <a:blip r:embed="rId3"/>
          <a:srcRect/>
          <a:stretch>
            <a:fillRect/>
          </a:stretch>
        </p:blipFill>
        <p:spPr bwMode="auto">
          <a:xfrm>
            <a:off x="4341813" y="906463"/>
            <a:ext cx="1978025" cy="5875337"/>
          </a:xfrm>
          <a:prstGeom prst="rect">
            <a:avLst/>
          </a:prstGeom>
          <a:noFill/>
          <a:ln w="9525">
            <a:noFill/>
            <a:miter lim="800000"/>
            <a:headEnd/>
            <a:tailEnd/>
          </a:ln>
        </p:spPr>
      </p:pic>
      <p:pic>
        <p:nvPicPr>
          <p:cNvPr id="49158" name="Picture 5" descr="Screen shot 2011-04-30 at 8.46.34 PM.png"/>
          <p:cNvPicPr>
            <a:picLocks noChangeAspect="1"/>
          </p:cNvPicPr>
          <p:nvPr/>
        </p:nvPicPr>
        <p:blipFill>
          <a:blip r:embed="rId4"/>
          <a:srcRect/>
          <a:stretch>
            <a:fillRect/>
          </a:stretch>
        </p:blipFill>
        <p:spPr bwMode="auto">
          <a:xfrm>
            <a:off x="6451600" y="1008063"/>
            <a:ext cx="2613025" cy="3411537"/>
          </a:xfrm>
          <a:prstGeom prst="rect">
            <a:avLst/>
          </a:prstGeom>
          <a:noFill/>
          <a:ln w="9525">
            <a:noFill/>
            <a:miter lim="800000"/>
            <a:headEnd/>
            <a:tailEnd/>
          </a:ln>
        </p:spPr>
      </p:pic>
      <p:sp>
        <p:nvSpPr>
          <p:cNvPr id="2" name="Footer Placeholder 1">
            <a:extLst>
              <a:ext uri="{FF2B5EF4-FFF2-40B4-BE49-F238E27FC236}">
                <a16:creationId xmlns:a16="http://schemas.microsoft.com/office/drawing/2014/main" id="{4BB2D777-841E-4F53-8EB8-0902689CE4B7}"/>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86F6C6A8-A40C-4424-9406-3B6F2985CD0F}"/>
              </a:ext>
            </a:extLst>
          </p:cNvPr>
          <p:cNvSpPr>
            <a:spLocks noGrp="1"/>
          </p:cNvSpPr>
          <p:nvPr>
            <p:ph type="sldNum" sz="quarter" idx="12"/>
          </p:nvPr>
        </p:nvSpPr>
        <p:spPr/>
        <p:txBody>
          <a:bodyPr/>
          <a:lstStyle/>
          <a:p>
            <a:fld id="{63FBC72C-C25E-457F-A554-F1CCF5570F9F}"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168275"/>
            <a:ext cx="8229600" cy="576263"/>
          </a:xfrm>
        </p:spPr>
        <p:txBody>
          <a:bodyPr>
            <a:noAutofit/>
          </a:bodyPr>
          <a:lstStyle/>
          <a:p>
            <a:pPr eaLnBrk="1" hangingPunct="1"/>
            <a:r>
              <a:rPr lang="en-US" altLang="en-US" sz="3600" b="1" dirty="0">
                <a:solidFill>
                  <a:srgbClr val="FF0000"/>
                </a:solidFill>
                <a:effectLst>
                  <a:outerShdw blurRad="38100" dist="38100" dir="2700000" algn="tl">
                    <a:srgbClr val="000000">
                      <a:alpha val="43137"/>
                    </a:srgbClr>
                  </a:outerShdw>
                </a:effectLst>
              </a:rPr>
              <a:t>User Authentication</a:t>
            </a:r>
          </a:p>
        </p:txBody>
      </p:sp>
      <p:sp>
        <p:nvSpPr>
          <p:cNvPr id="51203" name="Rectangle 3"/>
          <p:cNvSpPr>
            <a:spLocks noGrp="1" noChangeArrowheads="1"/>
          </p:cNvSpPr>
          <p:nvPr>
            <p:ph type="body" idx="1"/>
          </p:nvPr>
        </p:nvSpPr>
        <p:spPr>
          <a:xfrm>
            <a:off x="304801" y="762001"/>
            <a:ext cx="8610600" cy="5867399"/>
          </a:xfrm>
        </p:spPr>
        <p:txBody>
          <a:bodyPr>
            <a:noAutofit/>
          </a:bodyPr>
          <a:lstStyle/>
          <a:p>
            <a:pPr>
              <a:lnSpc>
                <a:spcPct val="90000"/>
              </a:lnSpc>
              <a:buFont typeface="Courier New" pitchFamily="49" charset="0"/>
              <a:buChar char="o"/>
            </a:pPr>
            <a:r>
              <a:rPr lang="en-US" altLang="en-US" sz="2000" dirty="0">
                <a:solidFill>
                  <a:srgbClr val="0000CC"/>
                </a:solidFill>
                <a:latin typeface="Comic Sans MS" pitchFamily="66" charset="0"/>
              </a:rPr>
              <a:t>Crucial to identify user correctly, as protection systems depend on user ID</a:t>
            </a:r>
          </a:p>
          <a:p>
            <a:pPr>
              <a:lnSpc>
                <a:spcPct val="90000"/>
              </a:lnSpc>
              <a:buFont typeface="Courier New" pitchFamily="49" charset="0"/>
              <a:buChar char="o"/>
            </a:pPr>
            <a:r>
              <a:rPr lang="en-US" altLang="en-US" sz="2000" dirty="0">
                <a:solidFill>
                  <a:srgbClr val="0000CC"/>
                </a:solidFill>
                <a:latin typeface="Comic Sans MS" pitchFamily="66" charset="0"/>
              </a:rPr>
              <a:t>User identity most often established through </a:t>
            </a:r>
            <a:r>
              <a:rPr lang="en-US" altLang="en-US" sz="2000" b="1" dirty="0">
                <a:solidFill>
                  <a:srgbClr val="0000CC"/>
                </a:solidFill>
                <a:latin typeface="Comic Sans MS" pitchFamily="66" charset="0"/>
              </a:rPr>
              <a:t>passwords</a:t>
            </a:r>
            <a:r>
              <a:rPr lang="en-US" altLang="en-US" sz="2000" dirty="0">
                <a:solidFill>
                  <a:srgbClr val="0000CC"/>
                </a:solidFill>
                <a:latin typeface="Comic Sans MS" pitchFamily="66" charset="0"/>
              </a:rPr>
              <a:t>, can be considered a special case of either keys or capabilities</a:t>
            </a:r>
          </a:p>
          <a:p>
            <a:pPr>
              <a:lnSpc>
                <a:spcPct val="90000"/>
              </a:lnSpc>
              <a:buFont typeface="Courier New" pitchFamily="49" charset="0"/>
              <a:buChar char="o"/>
            </a:pPr>
            <a:r>
              <a:rPr lang="en-US" altLang="en-US" sz="2000" dirty="0">
                <a:solidFill>
                  <a:srgbClr val="0000CC"/>
                </a:solidFill>
                <a:latin typeface="Comic Sans MS" pitchFamily="66" charset="0"/>
              </a:rPr>
              <a:t>Passwords must be kept secret</a:t>
            </a:r>
          </a:p>
          <a:p>
            <a:pPr lvl="1">
              <a:lnSpc>
                <a:spcPct val="90000"/>
              </a:lnSpc>
            </a:pPr>
            <a:r>
              <a:rPr lang="en-US" altLang="en-US" sz="2000" dirty="0">
                <a:solidFill>
                  <a:srgbClr val="0000CC"/>
                </a:solidFill>
                <a:latin typeface="Comic Sans MS" pitchFamily="66" charset="0"/>
              </a:rPr>
              <a:t>Frequent change of passwords</a:t>
            </a:r>
          </a:p>
          <a:p>
            <a:pPr lvl="1">
              <a:lnSpc>
                <a:spcPct val="90000"/>
              </a:lnSpc>
            </a:pPr>
            <a:r>
              <a:rPr lang="en-US" altLang="en-US" sz="2000" dirty="0">
                <a:solidFill>
                  <a:srgbClr val="0000CC"/>
                </a:solidFill>
                <a:latin typeface="Comic Sans MS" pitchFamily="66" charset="0"/>
              </a:rPr>
              <a:t>History to avoid repeats</a:t>
            </a:r>
          </a:p>
          <a:p>
            <a:pPr lvl="1">
              <a:lnSpc>
                <a:spcPct val="90000"/>
              </a:lnSpc>
            </a:pPr>
            <a:r>
              <a:rPr lang="en-US" altLang="en-US" sz="2000" dirty="0">
                <a:solidFill>
                  <a:srgbClr val="0000CC"/>
                </a:solidFill>
                <a:latin typeface="Comic Sans MS" pitchFamily="66" charset="0"/>
              </a:rPr>
              <a:t>Use of </a:t>
            </a:r>
            <a:r>
              <a:rPr lang="ja-JP" altLang="en-US" sz="2000">
                <a:solidFill>
                  <a:srgbClr val="0000CC"/>
                </a:solidFill>
                <a:latin typeface="Comic Sans MS" pitchFamily="66" charset="0"/>
              </a:rPr>
              <a:t>“</a:t>
            </a:r>
            <a:r>
              <a:rPr lang="en-US" altLang="ja-JP" sz="2000" dirty="0">
                <a:solidFill>
                  <a:srgbClr val="0000CC"/>
                </a:solidFill>
                <a:latin typeface="Comic Sans MS" pitchFamily="66" charset="0"/>
              </a:rPr>
              <a:t>non-guessable</a:t>
            </a:r>
            <a:r>
              <a:rPr lang="ja-JP" altLang="en-US" sz="2000">
                <a:solidFill>
                  <a:srgbClr val="0000CC"/>
                </a:solidFill>
                <a:latin typeface="Comic Sans MS" pitchFamily="66" charset="0"/>
              </a:rPr>
              <a:t>”</a:t>
            </a:r>
            <a:r>
              <a:rPr lang="en-US" altLang="ja-JP" sz="2000" dirty="0">
                <a:solidFill>
                  <a:srgbClr val="0000CC"/>
                </a:solidFill>
                <a:latin typeface="Comic Sans MS" pitchFamily="66" charset="0"/>
              </a:rPr>
              <a:t> passwords</a:t>
            </a:r>
          </a:p>
          <a:p>
            <a:pPr lvl="1">
              <a:lnSpc>
                <a:spcPct val="90000"/>
              </a:lnSpc>
            </a:pPr>
            <a:r>
              <a:rPr lang="en-US" altLang="en-US" sz="2000" dirty="0">
                <a:solidFill>
                  <a:srgbClr val="0000CC"/>
                </a:solidFill>
                <a:latin typeface="Comic Sans MS" pitchFamily="66" charset="0"/>
              </a:rPr>
              <a:t>Log all invalid access attempts (but not the passwords themselves)</a:t>
            </a:r>
          </a:p>
          <a:p>
            <a:pPr lvl="1">
              <a:lnSpc>
                <a:spcPct val="90000"/>
              </a:lnSpc>
            </a:pPr>
            <a:r>
              <a:rPr lang="en-US" altLang="en-US" sz="2000" dirty="0">
                <a:solidFill>
                  <a:srgbClr val="0000CC"/>
                </a:solidFill>
                <a:latin typeface="Comic Sans MS" pitchFamily="66" charset="0"/>
              </a:rPr>
              <a:t>Unauthorized transfer</a:t>
            </a:r>
          </a:p>
          <a:p>
            <a:pPr>
              <a:lnSpc>
                <a:spcPct val="90000"/>
              </a:lnSpc>
              <a:buFont typeface="Courier New" pitchFamily="49" charset="0"/>
              <a:buChar char="o"/>
            </a:pPr>
            <a:r>
              <a:rPr lang="en-US" altLang="en-US" sz="2000" dirty="0">
                <a:solidFill>
                  <a:srgbClr val="0000CC"/>
                </a:solidFill>
                <a:latin typeface="Comic Sans MS" pitchFamily="66" charset="0"/>
              </a:rPr>
              <a:t>Passwords may also either be encrypted or allowed to be used only once</a:t>
            </a:r>
          </a:p>
          <a:p>
            <a:pPr lvl="1">
              <a:lnSpc>
                <a:spcPct val="90000"/>
              </a:lnSpc>
            </a:pPr>
            <a:r>
              <a:rPr lang="en-US" altLang="en-US" sz="2000" dirty="0">
                <a:solidFill>
                  <a:srgbClr val="0000CC"/>
                </a:solidFill>
                <a:latin typeface="Comic Sans MS" pitchFamily="66" charset="0"/>
              </a:rPr>
              <a:t>Does encrypting passwords solve the exposure problem?</a:t>
            </a:r>
          </a:p>
          <a:p>
            <a:pPr lvl="2">
              <a:lnSpc>
                <a:spcPct val="90000"/>
              </a:lnSpc>
            </a:pPr>
            <a:r>
              <a:rPr lang="en-US" altLang="en-US" sz="2000" dirty="0">
                <a:solidFill>
                  <a:srgbClr val="0000CC"/>
                </a:solidFill>
                <a:latin typeface="Comic Sans MS" pitchFamily="66" charset="0"/>
              </a:rPr>
              <a:t>Might solve </a:t>
            </a:r>
            <a:r>
              <a:rPr lang="en-US" altLang="en-US" sz="2000" b="1" dirty="0">
                <a:solidFill>
                  <a:srgbClr val="0000CC"/>
                </a:solidFill>
                <a:latin typeface="Comic Sans MS" pitchFamily="66" charset="0"/>
              </a:rPr>
              <a:t>sniffing</a:t>
            </a:r>
          </a:p>
          <a:p>
            <a:pPr lvl="2">
              <a:lnSpc>
                <a:spcPct val="90000"/>
              </a:lnSpc>
            </a:pPr>
            <a:r>
              <a:rPr lang="en-US" altLang="en-US" sz="2000" dirty="0">
                <a:solidFill>
                  <a:srgbClr val="0000CC"/>
                </a:solidFill>
                <a:latin typeface="Comic Sans MS" pitchFamily="66" charset="0"/>
              </a:rPr>
              <a:t>Consider </a:t>
            </a:r>
            <a:r>
              <a:rPr lang="en-US" altLang="en-US" sz="2000" b="1" dirty="0">
                <a:solidFill>
                  <a:srgbClr val="0000CC"/>
                </a:solidFill>
                <a:latin typeface="Comic Sans MS" pitchFamily="66" charset="0"/>
              </a:rPr>
              <a:t>shoulder surfing</a:t>
            </a:r>
          </a:p>
          <a:p>
            <a:pPr lvl="2">
              <a:lnSpc>
                <a:spcPct val="90000"/>
              </a:lnSpc>
            </a:pPr>
            <a:r>
              <a:rPr lang="en-US" altLang="en-US" sz="2000" dirty="0">
                <a:solidFill>
                  <a:srgbClr val="0000CC"/>
                </a:solidFill>
                <a:latin typeface="Comic Sans MS" pitchFamily="66" charset="0"/>
              </a:rPr>
              <a:t>Consider Trojan horse keystroke logger</a:t>
            </a:r>
          </a:p>
          <a:p>
            <a:pPr lvl="2">
              <a:lnSpc>
                <a:spcPct val="90000"/>
              </a:lnSpc>
            </a:pPr>
            <a:r>
              <a:rPr lang="en-US" altLang="en-US" sz="2000" dirty="0">
                <a:solidFill>
                  <a:srgbClr val="0000CC"/>
                </a:solidFill>
                <a:latin typeface="Comic Sans MS" pitchFamily="66" charset="0"/>
              </a:rPr>
              <a:t>How are passwords stored at authenticating site?</a:t>
            </a:r>
          </a:p>
        </p:txBody>
      </p:sp>
      <p:sp>
        <p:nvSpPr>
          <p:cNvPr id="2" name="Footer Placeholder 1">
            <a:extLst>
              <a:ext uri="{FF2B5EF4-FFF2-40B4-BE49-F238E27FC236}">
                <a16:creationId xmlns:a16="http://schemas.microsoft.com/office/drawing/2014/main" id="{8C4F7B19-4BAC-40B3-BF65-E71744C465E0}"/>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3204AE83-0B34-48EC-88DA-624B509F6E62}"/>
              </a:ext>
            </a:extLst>
          </p:cNvPr>
          <p:cNvSpPr>
            <a:spLocks noGrp="1"/>
          </p:cNvSpPr>
          <p:nvPr>
            <p:ph type="sldNum" sz="quarter" idx="12"/>
          </p:nvPr>
        </p:nvSpPr>
        <p:spPr/>
        <p:txBody>
          <a:bodyPr/>
          <a:lstStyle/>
          <a:p>
            <a:fld id="{63FBC72C-C25E-457F-A554-F1CCF5570F9F}"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57200" y="127001"/>
            <a:ext cx="8229600" cy="482600"/>
          </a:xfrm>
        </p:spPr>
        <p:txBody>
          <a:bodyPr>
            <a:normAutofit fontScale="90000"/>
          </a:bodyPr>
          <a:lstStyle/>
          <a:p>
            <a:r>
              <a:rPr lang="en-US" altLang="en-US" b="1" dirty="0">
                <a:solidFill>
                  <a:srgbClr val="FF0000"/>
                </a:solidFill>
                <a:effectLst>
                  <a:outerShdw blurRad="38100" dist="38100" dir="2700000" algn="tl">
                    <a:srgbClr val="000000">
                      <a:alpha val="43137"/>
                    </a:srgbClr>
                  </a:outerShdw>
                </a:effectLst>
              </a:rPr>
              <a:t>Passwords</a:t>
            </a:r>
            <a:r>
              <a:rPr lang="en-US" altLang="en-US" dirty="0"/>
              <a:t> </a:t>
            </a:r>
          </a:p>
        </p:txBody>
      </p:sp>
      <p:sp>
        <p:nvSpPr>
          <p:cNvPr id="52227" name="Content Placeholder 2"/>
          <p:cNvSpPr>
            <a:spLocks noGrp="1"/>
          </p:cNvSpPr>
          <p:nvPr>
            <p:ph idx="1"/>
          </p:nvPr>
        </p:nvSpPr>
        <p:spPr>
          <a:xfrm>
            <a:off x="228600" y="685800"/>
            <a:ext cx="8686800" cy="6172200"/>
          </a:xfrm>
        </p:spPr>
        <p:txBody>
          <a:bodyPr>
            <a:noAutofit/>
          </a:bodyPr>
          <a:lstStyle/>
          <a:p>
            <a:pPr>
              <a:buFont typeface="Courier New" pitchFamily="49" charset="0"/>
              <a:buChar char="o"/>
            </a:pPr>
            <a:r>
              <a:rPr lang="en-US" altLang="en-US" sz="2000" dirty="0">
                <a:solidFill>
                  <a:srgbClr val="0000CC"/>
                </a:solidFill>
                <a:latin typeface="Comic Sans MS" pitchFamily="66" charset="0"/>
              </a:rPr>
              <a:t>Encrypt to avoid having to keep secret</a:t>
            </a:r>
          </a:p>
          <a:p>
            <a:pPr lvl="1"/>
            <a:r>
              <a:rPr lang="en-US" altLang="en-US" sz="2000" dirty="0">
                <a:solidFill>
                  <a:srgbClr val="0000CC"/>
                </a:solidFill>
                <a:latin typeface="Comic Sans MS" pitchFamily="66" charset="0"/>
              </a:rPr>
              <a:t>But keep secret anyway (i.e. Unix uses </a:t>
            </a:r>
            <a:r>
              <a:rPr lang="en-US" altLang="en-US" sz="2000" dirty="0" err="1">
                <a:solidFill>
                  <a:srgbClr val="0000CC"/>
                </a:solidFill>
                <a:latin typeface="Comic Sans MS" pitchFamily="66" charset="0"/>
              </a:rPr>
              <a:t>superuser</a:t>
            </a:r>
            <a:r>
              <a:rPr lang="en-US" altLang="en-US" sz="2000" dirty="0">
                <a:solidFill>
                  <a:srgbClr val="0000CC"/>
                </a:solidFill>
                <a:latin typeface="Comic Sans MS" pitchFamily="66" charset="0"/>
              </a:rPr>
              <a:t>-only readably file </a:t>
            </a:r>
            <a:r>
              <a:rPr lang="en-US" altLang="en-US" sz="2000" dirty="0">
                <a:solidFill>
                  <a:srgbClr val="0000CC"/>
                </a:solidFill>
                <a:latin typeface="Comic Sans MS" pitchFamily="66" charset="0"/>
                <a:cs typeface="Courier New" pitchFamily="49" charset="0"/>
              </a:rPr>
              <a:t>/etc/shadow</a:t>
            </a:r>
            <a:r>
              <a:rPr lang="en-US" altLang="en-US" sz="2000" dirty="0">
                <a:solidFill>
                  <a:srgbClr val="0000CC"/>
                </a:solidFill>
                <a:latin typeface="Comic Sans MS" pitchFamily="66" charset="0"/>
              </a:rPr>
              <a:t>)</a:t>
            </a:r>
          </a:p>
          <a:p>
            <a:pPr lvl="1"/>
            <a:r>
              <a:rPr lang="en-US" altLang="en-US" sz="2000" dirty="0">
                <a:solidFill>
                  <a:srgbClr val="0000CC"/>
                </a:solidFill>
                <a:latin typeface="Comic Sans MS" pitchFamily="66" charset="0"/>
              </a:rPr>
              <a:t>Use algorithm easy to compute but difficult to invert</a:t>
            </a:r>
          </a:p>
          <a:p>
            <a:pPr lvl="1"/>
            <a:r>
              <a:rPr lang="en-US" altLang="en-US" sz="2000" dirty="0">
                <a:solidFill>
                  <a:srgbClr val="0000CC"/>
                </a:solidFill>
                <a:latin typeface="Comic Sans MS" pitchFamily="66" charset="0"/>
              </a:rPr>
              <a:t>Only encrypted password stored, never decrypted</a:t>
            </a:r>
          </a:p>
          <a:p>
            <a:pPr lvl="1"/>
            <a:r>
              <a:rPr lang="en-US" altLang="en-US" sz="2000" dirty="0">
                <a:solidFill>
                  <a:srgbClr val="0000CC"/>
                </a:solidFill>
                <a:latin typeface="Comic Sans MS" pitchFamily="66" charset="0"/>
              </a:rPr>
              <a:t>Add </a:t>
            </a:r>
            <a:r>
              <a:rPr lang="ja-JP" altLang="en-US" sz="2000">
                <a:solidFill>
                  <a:srgbClr val="0000CC"/>
                </a:solidFill>
                <a:latin typeface="Comic Sans MS" pitchFamily="66" charset="0"/>
              </a:rPr>
              <a:t>“</a:t>
            </a:r>
            <a:r>
              <a:rPr lang="en-US" altLang="ja-JP" sz="2000" dirty="0">
                <a:solidFill>
                  <a:srgbClr val="0000CC"/>
                </a:solidFill>
                <a:latin typeface="Comic Sans MS" pitchFamily="66" charset="0"/>
              </a:rPr>
              <a:t>salt</a:t>
            </a:r>
            <a:r>
              <a:rPr lang="ja-JP" altLang="en-US" sz="2000">
                <a:solidFill>
                  <a:srgbClr val="0000CC"/>
                </a:solidFill>
                <a:latin typeface="Comic Sans MS" pitchFamily="66" charset="0"/>
              </a:rPr>
              <a:t>”</a:t>
            </a:r>
            <a:r>
              <a:rPr lang="en-US" altLang="ja-JP" sz="2000" dirty="0">
                <a:solidFill>
                  <a:srgbClr val="0000CC"/>
                </a:solidFill>
                <a:latin typeface="Comic Sans MS" pitchFamily="66" charset="0"/>
              </a:rPr>
              <a:t> to avoid the same password being encrypted to the same value</a:t>
            </a:r>
            <a:endParaRPr lang="en-US" altLang="en-US" sz="2000" dirty="0">
              <a:solidFill>
                <a:srgbClr val="0000CC"/>
              </a:solidFill>
              <a:latin typeface="Comic Sans MS" pitchFamily="66" charset="0"/>
            </a:endParaRPr>
          </a:p>
          <a:p>
            <a:pPr>
              <a:buFont typeface="Courier New" pitchFamily="49" charset="0"/>
              <a:buChar char="o"/>
            </a:pPr>
            <a:r>
              <a:rPr lang="en-US" altLang="en-US" sz="2000" dirty="0">
                <a:solidFill>
                  <a:srgbClr val="0000CC"/>
                </a:solidFill>
                <a:latin typeface="Comic Sans MS" pitchFamily="66" charset="0"/>
              </a:rPr>
              <a:t>One-time passwords</a:t>
            </a:r>
          </a:p>
          <a:p>
            <a:pPr lvl="1"/>
            <a:r>
              <a:rPr lang="en-US" altLang="en-US" sz="2000" dirty="0">
                <a:solidFill>
                  <a:srgbClr val="0000CC"/>
                </a:solidFill>
                <a:latin typeface="Comic Sans MS" pitchFamily="66" charset="0"/>
              </a:rPr>
              <a:t>Use a function based on a seed to compute a password, both user and computer</a:t>
            </a:r>
          </a:p>
          <a:p>
            <a:pPr lvl="1"/>
            <a:r>
              <a:rPr lang="en-US" altLang="en-US" sz="2000" dirty="0">
                <a:solidFill>
                  <a:srgbClr val="0000CC"/>
                </a:solidFill>
                <a:latin typeface="Comic Sans MS" pitchFamily="66" charset="0"/>
              </a:rPr>
              <a:t>Hardware device / calculator / key fob to generate the password</a:t>
            </a:r>
          </a:p>
          <a:p>
            <a:pPr lvl="2"/>
            <a:r>
              <a:rPr lang="en-US" altLang="en-US" sz="2000" dirty="0">
                <a:solidFill>
                  <a:srgbClr val="0000CC"/>
                </a:solidFill>
                <a:latin typeface="Comic Sans MS" pitchFamily="66" charset="0"/>
              </a:rPr>
              <a:t>Changes very frequently</a:t>
            </a:r>
          </a:p>
          <a:p>
            <a:pPr>
              <a:buFont typeface="Courier New" pitchFamily="49" charset="0"/>
              <a:buChar char="o"/>
            </a:pPr>
            <a:r>
              <a:rPr lang="en-US" altLang="en-US" sz="2000" dirty="0">
                <a:solidFill>
                  <a:srgbClr val="0000CC"/>
                </a:solidFill>
                <a:latin typeface="Comic Sans MS" pitchFamily="66" charset="0"/>
              </a:rPr>
              <a:t>Biometrics</a:t>
            </a:r>
          </a:p>
          <a:p>
            <a:pPr lvl="1"/>
            <a:r>
              <a:rPr lang="en-US" altLang="en-US" sz="2000" dirty="0">
                <a:solidFill>
                  <a:srgbClr val="0000CC"/>
                </a:solidFill>
                <a:latin typeface="Comic Sans MS" pitchFamily="66" charset="0"/>
              </a:rPr>
              <a:t>Some physical attribute (fingerprint, hand scan)</a:t>
            </a:r>
          </a:p>
          <a:p>
            <a:pPr>
              <a:buFont typeface="Courier New" pitchFamily="49" charset="0"/>
              <a:buChar char="o"/>
            </a:pPr>
            <a:r>
              <a:rPr lang="en-US" altLang="en-US" sz="2000" dirty="0">
                <a:solidFill>
                  <a:srgbClr val="0000CC"/>
                </a:solidFill>
                <a:latin typeface="Comic Sans MS" pitchFamily="66" charset="0"/>
              </a:rPr>
              <a:t>Multi-factor authentication</a:t>
            </a:r>
          </a:p>
          <a:p>
            <a:pPr lvl="1"/>
            <a:r>
              <a:rPr lang="en-US" altLang="en-US" sz="2000" dirty="0">
                <a:solidFill>
                  <a:srgbClr val="0000CC"/>
                </a:solidFill>
                <a:latin typeface="Comic Sans MS" pitchFamily="66" charset="0"/>
              </a:rPr>
              <a:t>Need two or more factors for authentication</a:t>
            </a:r>
          </a:p>
          <a:p>
            <a:pPr lvl="2"/>
            <a:r>
              <a:rPr lang="en-US" altLang="en-US" sz="2000" dirty="0">
                <a:solidFill>
                  <a:srgbClr val="0000CC"/>
                </a:solidFill>
                <a:latin typeface="Comic Sans MS" pitchFamily="66" charset="0"/>
              </a:rPr>
              <a:t>i.e. USB </a:t>
            </a:r>
            <a:r>
              <a:rPr lang="ja-JP" altLang="en-US" sz="2000">
                <a:solidFill>
                  <a:srgbClr val="0000CC"/>
                </a:solidFill>
                <a:latin typeface="Comic Sans MS" pitchFamily="66" charset="0"/>
              </a:rPr>
              <a:t>“</a:t>
            </a:r>
            <a:r>
              <a:rPr lang="en-US" altLang="ja-JP" sz="2000" dirty="0">
                <a:solidFill>
                  <a:srgbClr val="0000CC"/>
                </a:solidFill>
                <a:latin typeface="Comic Sans MS" pitchFamily="66" charset="0"/>
              </a:rPr>
              <a:t>dongle</a:t>
            </a:r>
            <a:r>
              <a:rPr lang="ja-JP" altLang="en-US" sz="2000">
                <a:solidFill>
                  <a:srgbClr val="0000CC"/>
                </a:solidFill>
                <a:latin typeface="Comic Sans MS" pitchFamily="66" charset="0"/>
              </a:rPr>
              <a:t>”</a:t>
            </a:r>
            <a:r>
              <a:rPr lang="en-US" altLang="ja-JP" sz="2000" dirty="0">
                <a:solidFill>
                  <a:srgbClr val="0000CC"/>
                </a:solidFill>
                <a:latin typeface="Comic Sans MS" pitchFamily="66" charset="0"/>
              </a:rPr>
              <a:t>, biometric measure, and password</a:t>
            </a:r>
            <a:endParaRPr lang="en-US" altLang="en-US" sz="2000" dirty="0">
              <a:solidFill>
                <a:srgbClr val="0000CC"/>
              </a:solidFill>
              <a:latin typeface="Comic Sans MS" pitchFamily="66" charset="0"/>
            </a:endParaRPr>
          </a:p>
        </p:txBody>
      </p:sp>
      <p:sp>
        <p:nvSpPr>
          <p:cNvPr id="2" name="Footer Placeholder 1">
            <a:extLst>
              <a:ext uri="{FF2B5EF4-FFF2-40B4-BE49-F238E27FC236}">
                <a16:creationId xmlns:a16="http://schemas.microsoft.com/office/drawing/2014/main" id="{20C417FA-EBE4-48C0-AB9C-C7532F6A0CD0}"/>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60F07D09-528E-4180-AF74-E527C8FF1736}"/>
              </a:ext>
            </a:extLst>
          </p:cNvPr>
          <p:cNvSpPr>
            <a:spLocks noGrp="1"/>
          </p:cNvSpPr>
          <p:nvPr>
            <p:ph type="sldNum" sz="quarter" idx="12"/>
          </p:nvPr>
        </p:nvSpPr>
        <p:spPr/>
        <p:txBody>
          <a:bodyPr/>
          <a:lstStyle/>
          <a:p>
            <a:fld id="{63FBC72C-C25E-457F-A554-F1CCF5570F9F}" type="slidenum">
              <a:rPr lang="en-US" smtClean="0"/>
              <a:pPr/>
              <a:t>37</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a:solidFill>
                  <a:srgbClr val="FF0000"/>
                </a:solidFill>
                <a:effectLst>
                  <a:outerShdw blurRad="38100" dist="38100" dir="2700000" algn="tl">
                    <a:srgbClr val="000000">
                      <a:alpha val="43137"/>
                    </a:srgbClr>
                  </a:outerShdw>
                </a:effectLst>
              </a:rPr>
              <a:t>Security problem(</a:t>
            </a:r>
            <a:r>
              <a:rPr lang="en-US" b="1" dirty="0" err="1">
                <a:solidFill>
                  <a:srgbClr val="FF0000"/>
                </a:solidFill>
                <a:effectLst>
                  <a:outerShdw blurRad="38100" dist="38100" dir="2700000" algn="tl">
                    <a:srgbClr val="000000">
                      <a:alpha val="43137"/>
                    </a:srgbClr>
                  </a:outerShdw>
                </a:effectLst>
              </a:rPr>
              <a:t>con’t</a:t>
            </a:r>
            <a:r>
              <a:rPr lang="en-US" b="1" dirty="0">
                <a:solidFill>
                  <a:srgbClr val="FF0000"/>
                </a:solidFill>
                <a:effectLst>
                  <a:outerShdw blurRad="38100" dist="38100" dir="2700000" algn="tl">
                    <a:srgbClr val="000000">
                      <a:alpha val="43137"/>
                    </a:srgbClr>
                  </a:outerShdw>
                </a:effectLst>
              </a:rPr>
              <a:t>…)</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pPr>
              <a:buFont typeface="Courier New" pitchFamily="49" charset="0"/>
              <a:buChar char="o"/>
            </a:pPr>
            <a:r>
              <a:rPr lang="en-US" sz="2000" dirty="0">
                <a:solidFill>
                  <a:srgbClr val="0000CC"/>
                </a:solidFill>
                <a:latin typeface="Comic Sans MS" pitchFamily="66" charset="0"/>
              </a:rPr>
              <a:t>Security has many facets. Three of the more important ones are the nature of the threats, the nature of intruders, and accidental data loss. </a:t>
            </a:r>
          </a:p>
          <a:p>
            <a:pPr>
              <a:buNone/>
            </a:pPr>
            <a:r>
              <a:rPr lang="en-US" sz="2000" dirty="0">
                <a:solidFill>
                  <a:srgbClr val="FF0000"/>
                </a:solidFill>
                <a:latin typeface="Comic Sans MS" pitchFamily="66" charset="0"/>
              </a:rPr>
              <a:t>Threat</a:t>
            </a:r>
            <a:r>
              <a:rPr lang="en-US" sz="2000" dirty="0">
                <a:solidFill>
                  <a:srgbClr val="0000CC"/>
                </a:solidFill>
                <a:latin typeface="Comic Sans MS" pitchFamily="66" charset="0"/>
              </a:rPr>
              <a:t>: make sure data confidentiality, integrity, availability and etc</a:t>
            </a:r>
          </a:p>
          <a:p>
            <a:pPr>
              <a:buNone/>
            </a:pPr>
            <a:r>
              <a:rPr lang="en-US" altLang="en-US" sz="2000" dirty="0">
                <a:solidFill>
                  <a:srgbClr val="FF0000"/>
                </a:solidFill>
                <a:latin typeface="Comic Sans MS" pitchFamily="66" charset="0"/>
              </a:rPr>
              <a:t>Intruders</a:t>
            </a:r>
            <a:r>
              <a:rPr lang="en-US" altLang="en-US" sz="2000" dirty="0">
                <a:solidFill>
                  <a:srgbClr val="0000CC"/>
                </a:solidFill>
                <a:latin typeface="Comic Sans MS" pitchFamily="66" charset="0"/>
              </a:rPr>
              <a:t>: </a:t>
            </a:r>
            <a:r>
              <a:rPr lang="en-US" sz="2000" dirty="0">
                <a:solidFill>
                  <a:srgbClr val="0000CC"/>
                </a:solidFill>
                <a:latin typeface="Comic Sans MS" pitchFamily="66" charset="0"/>
              </a:rPr>
              <a:t>people who are nosing around places where they have no business being are called intruders or sometimes adversaries</a:t>
            </a:r>
          </a:p>
          <a:p>
            <a:pPr>
              <a:buFont typeface="Courier New" pitchFamily="49" charset="0"/>
              <a:buChar char="o"/>
            </a:pPr>
            <a:r>
              <a:rPr lang="en-US" sz="2000" dirty="0">
                <a:solidFill>
                  <a:srgbClr val="0000CC"/>
                </a:solidFill>
                <a:latin typeface="Comic Sans MS" pitchFamily="66" charset="0"/>
              </a:rPr>
              <a:t>Intruders act in two different ways.</a:t>
            </a:r>
          </a:p>
          <a:p>
            <a:pPr lvl="1">
              <a:buFont typeface="Wingdings" pitchFamily="2" charset="2"/>
              <a:buChar char="§"/>
            </a:pPr>
            <a:r>
              <a:rPr lang="en-US" sz="2000" dirty="0">
                <a:solidFill>
                  <a:srgbClr val="00B050"/>
                </a:solidFill>
                <a:latin typeface="Comic Sans MS" pitchFamily="66" charset="0"/>
              </a:rPr>
              <a:t>Passive intruders </a:t>
            </a:r>
            <a:r>
              <a:rPr lang="en-US" sz="2000" dirty="0">
                <a:solidFill>
                  <a:srgbClr val="0000CC"/>
                </a:solidFill>
                <a:latin typeface="Comic Sans MS" pitchFamily="66" charset="0"/>
              </a:rPr>
              <a:t>just want to read files they are not authorized to read</a:t>
            </a:r>
          </a:p>
          <a:p>
            <a:pPr lvl="1">
              <a:buFont typeface="Wingdings" pitchFamily="2" charset="2"/>
              <a:buChar char="§"/>
            </a:pPr>
            <a:r>
              <a:rPr lang="en-US" sz="2000" dirty="0">
                <a:solidFill>
                  <a:srgbClr val="00B050"/>
                </a:solidFill>
                <a:latin typeface="Comic Sans MS" pitchFamily="66" charset="0"/>
              </a:rPr>
              <a:t>Active intruders </a:t>
            </a:r>
            <a:r>
              <a:rPr lang="en-US" sz="2000" dirty="0">
                <a:solidFill>
                  <a:srgbClr val="0000CC"/>
                </a:solidFill>
                <a:latin typeface="Comic Sans MS" pitchFamily="66" charset="0"/>
              </a:rPr>
              <a:t>are more malicious; they want to make unauthorized changes to data.</a:t>
            </a:r>
          </a:p>
          <a:p>
            <a:endParaRPr lang="en-US" sz="2000" dirty="0"/>
          </a:p>
        </p:txBody>
      </p:sp>
      <p:sp>
        <p:nvSpPr>
          <p:cNvPr id="4" name="Footer Placeholder 3">
            <a:extLst>
              <a:ext uri="{FF2B5EF4-FFF2-40B4-BE49-F238E27FC236}">
                <a16:creationId xmlns:a16="http://schemas.microsoft.com/office/drawing/2014/main" id="{3789FF1A-6FB5-4DBB-B5AE-DCDFFCE91664}"/>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FFFB3DD9-AFF5-4E29-88EE-EC97F429D2D8}"/>
              </a:ext>
            </a:extLst>
          </p:cNvPr>
          <p:cNvSpPr>
            <a:spLocks noGrp="1"/>
          </p:cNvSpPr>
          <p:nvPr>
            <p:ph type="sldNum" sz="quarter" idx="12"/>
          </p:nvPr>
        </p:nvSpPr>
        <p:spPr/>
        <p:txBody>
          <a:bodyPr/>
          <a:lstStyle/>
          <a:p>
            <a:fld id="{63FBC72C-C25E-457F-A554-F1CCF5570F9F}"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a:solidFill>
                  <a:srgbClr val="FF0000"/>
                </a:solidFill>
                <a:effectLst>
                  <a:outerShdw blurRad="38100" dist="38100" dir="2700000" algn="tl">
                    <a:srgbClr val="000000">
                      <a:alpha val="43137"/>
                    </a:srgbClr>
                  </a:outerShdw>
                </a:effectLst>
              </a:rPr>
              <a:t>Security problem(</a:t>
            </a:r>
            <a:r>
              <a:rPr lang="en-US" b="1" dirty="0" err="1">
                <a:solidFill>
                  <a:srgbClr val="FF0000"/>
                </a:solidFill>
                <a:effectLst>
                  <a:outerShdw blurRad="38100" dist="38100" dir="2700000" algn="tl">
                    <a:srgbClr val="000000">
                      <a:alpha val="43137"/>
                    </a:srgbClr>
                  </a:outerShdw>
                </a:effectLst>
              </a:rPr>
              <a:t>con’t</a:t>
            </a:r>
            <a:r>
              <a:rPr lang="en-US" b="1" dirty="0">
                <a:solidFill>
                  <a:srgbClr val="FF0000"/>
                </a:solidFill>
                <a:effectLst>
                  <a:outerShdw blurRad="38100" dist="38100" dir="2700000" algn="tl">
                    <a:srgbClr val="000000">
                      <a:alpha val="43137"/>
                    </a:srgbClr>
                  </a:outerShdw>
                </a:effectLst>
              </a:rPr>
              <a:t>…)</a:t>
            </a:r>
            <a:endParaRPr lang="en-US"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4906963"/>
          </a:xfrm>
        </p:spPr>
        <p:txBody>
          <a:bodyPr>
            <a:noAutofit/>
          </a:bodyPr>
          <a:lstStyle/>
          <a:p>
            <a:pPr>
              <a:buNone/>
            </a:pPr>
            <a:r>
              <a:rPr lang="en-US" sz="2000" dirty="0">
                <a:solidFill>
                  <a:srgbClr val="FF0000"/>
                </a:solidFill>
                <a:latin typeface="Comic Sans MS" pitchFamily="66" charset="0"/>
              </a:rPr>
              <a:t>Accidental data loss:</a:t>
            </a:r>
          </a:p>
          <a:p>
            <a:pPr>
              <a:buFont typeface="Courier New" pitchFamily="49" charset="0"/>
              <a:buChar char="o"/>
            </a:pPr>
            <a:r>
              <a:rPr lang="en-US" sz="2000" dirty="0">
                <a:solidFill>
                  <a:srgbClr val="0000CC"/>
                </a:solidFill>
                <a:latin typeface="Comic Sans MS" pitchFamily="66" charset="0"/>
              </a:rPr>
              <a:t>In addition to threats caused by malicious intruders, valuable data can be lost by accident. </a:t>
            </a:r>
          </a:p>
          <a:p>
            <a:pPr>
              <a:buFont typeface="Courier New" pitchFamily="49" charset="0"/>
              <a:buChar char="o"/>
            </a:pPr>
            <a:r>
              <a:rPr lang="en-US" sz="2000" dirty="0">
                <a:solidFill>
                  <a:srgbClr val="0000CC"/>
                </a:solidFill>
                <a:latin typeface="Comic Sans MS" pitchFamily="66" charset="0"/>
              </a:rPr>
              <a:t>Some of the common causes of accidental data loss are</a:t>
            </a:r>
          </a:p>
          <a:p>
            <a:pPr marL="857250" lvl="1" indent="-457200">
              <a:buFont typeface="+mj-lt"/>
              <a:buAutoNum type="arabicPeriod"/>
            </a:pPr>
            <a:r>
              <a:rPr lang="en-US" sz="2000" dirty="0">
                <a:solidFill>
                  <a:srgbClr val="0000CC"/>
                </a:solidFill>
                <a:latin typeface="Comic Sans MS" pitchFamily="66" charset="0"/>
              </a:rPr>
              <a:t> </a:t>
            </a:r>
            <a:r>
              <a:rPr lang="en-US" sz="2000" dirty="0">
                <a:solidFill>
                  <a:srgbClr val="7030A0"/>
                </a:solidFill>
                <a:latin typeface="Comic Sans MS" pitchFamily="66" charset="0"/>
              </a:rPr>
              <a:t>Acts of God</a:t>
            </a:r>
            <a:r>
              <a:rPr lang="en-US" sz="2000" dirty="0">
                <a:solidFill>
                  <a:srgbClr val="0000CC"/>
                </a:solidFill>
                <a:latin typeface="Comic Sans MS" pitchFamily="66" charset="0"/>
              </a:rPr>
              <a:t>: fires, floods, earthquakes, wars, riots, or rats gnawing backup tapes.</a:t>
            </a:r>
          </a:p>
          <a:p>
            <a:pPr marL="857250" lvl="1" indent="-457200">
              <a:buFont typeface="+mj-lt"/>
              <a:buAutoNum type="arabicPeriod"/>
            </a:pPr>
            <a:r>
              <a:rPr lang="en-US" sz="2000" dirty="0">
                <a:solidFill>
                  <a:srgbClr val="7030A0"/>
                </a:solidFill>
                <a:latin typeface="Comic Sans MS" pitchFamily="66" charset="0"/>
              </a:rPr>
              <a:t>Hardware or software errors</a:t>
            </a:r>
            <a:r>
              <a:rPr lang="en-US" sz="2000" dirty="0">
                <a:solidFill>
                  <a:srgbClr val="0000CC"/>
                </a:solidFill>
                <a:latin typeface="Comic Sans MS" pitchFamily="66" charset="0"/>
              </a:rPr>
              <a:t>: CPU malfunctions, unreadable disks or tapes, telecommunication errors, program bugs.</a:t>
            </a:r>
          </a:p>
          <a:p>
            <a:pPr marL="857250" lvl="1" indent="-457200">
              <a:buFont typeface="+mj-lt"/>
              <a:buAutoNum type="arabicPeriod"/>
            </a:pPr>
            <a:r>
              <a:rPr lang="en-US" sz="2000" dirty="0">
                <a:solidFill>
                  <a:srgbClr val="0000CC"/>
                </a:solidFill>
                <a:latin typeface="Comic Sans MS" pitchFamily="66" charset="0"/>
              </a:rPr>
              <a:t> </a:t>
            </a:r>
            <a:r>
              <a:rPr lang="en-US" sz="2000" dirty="0">
                <a:solidFill>
                  <a:srgbClr val="7030A0"/>
                </a:solidFill>
                <a:latin typeface="Comic Sans MS" pitchFamily="66" charset="0"/>
              </a:rPr>
              <a:t>Human errors</a:t>
            </a:r>
            <a:r>
              <a:rPr lang="en-US" sz="2000" dirty="0">
                <a:solidFill>
                  <a:srgbClr val="0000CC"/>
                </a:solidFill>
                <a:latin typeface="Comic Sans MS" pitchFamily="66" charset="0"/>
              </a:rPr>
              <a:t>: incorrect data entry, wrong tape or CD-ROM mounted, wrong program run, lost disk or tape, or some other mistake.</a:t>
            </a:r>
          </a:p>
          <a:p>
            <a:pPr marL="857250" lvl="1" indent="-457200">
              <a:buNone/>
            </a:pPr>
            <a:endParaRPr lang="en-US" altLang="en-US" sz="2000" dirty="0">
              <a:solidFill>
                <a:srgbClr val="0000CC"/>
              </a:solidFill>
              <a:latin typeface="Comic Sans MS" pitchFamily="66" charset="0"/>
            </a:endParaRPr>
          </a:p>
        </p:txBody>
      </p:sp>
      <p:sp>
        <p:nvSpPr>
          <p:cNvPr id="4" name="Footer Placeholder 3">
            <a:extLst>
              <a:ext uri="{FF2B5EF4-FFF2-40B4-BE49-F238E27FC236}">
                <a16:creationId xmlns:a16="http://schemas.microsoft.com/office/drawing/2014/main" id="{CB1E839D-D77D-4B74-BF12-39E3E07E37F7}"/>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43439950-F2EA-4980-A1F2-33E5147C5DF7}"/>
              </a:ext>
            </a:extLst>
          </p:cNvPr>
          <p:cNvSpPr>
            <a:spLocks noGrp="1"/>
          </p:cNvSpPr>
          <p:nvPr>
            <p:ph type="sldNum" sz="quarter" idx="12"/>
          </p:nvPr>
        </p:nvSpPr>
        <p:spPr/>
        <p:txBody>
          <a:bodyPr/>
          <a:lstStyle/>
          <a:p>
            <a:fld id="{63FBC72C-C25E-457F-A554-F1CCF5570F9F}"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71513" y="195263"/>
            <a:ext cx="8015287" cy="576262"/>
          </a:xfrm>
        </p:spPr>
        <p:txBody>
          <a:bodyPr>
            <a:normAutofit fontScale="90000"/>
          </a:bodyPr>
          <a:lstStyle/>
          <a:p>
            <a:pPr eaLnBrk="1" hangingPunct="1"/>
            <a:r>
              <a:rPr lang="en-US" altLang="en-US" b="1" dirty="0">
                <a:solidFill>
                  <a:srgbClr val="FF0000"/>
                </a:solidFill>
                <a:effectLst>
                  <a:outerShdw blurRad="38100" dist="38100" dir="2700000" algn="tl">
                    <a:srgbClr val="000000">
                      <a:alpha val="43137"/>
                    </a:srgbClr>
                  </a:outerShdw>
                </a:effectLst>
              </a:rPr>
              <a:t>Security Violation Categories</a:t>
            </a:r>
          </a:p>
        </p:txBody>
      </p:sp>
      <p:sp>
        <p:nvSpPr>
          <p:cNvPr id="7171" name="Rectangle 3"/>
          <p:cNvSpPr>
            <a:spLocks noGrp="1" noChangeArrowheads="1"/>
          </p:cNvSpPr>
          <p:nvPr>
            <p:ph type="body" idx="1"/>
          </p:nvPr>
        </p:nvSpPr>
        <p:spPr>
          <a:xfrm>
            <a:off x="838200" y="1219200"/>
            <a:ext cx="6700838" cy="5035550"/>
          </a:xfrm>
        </p:spPr>
        <p:txBody>
          <a:bodyPr>
            <a:normAutofit/>
          </a:bodyPr>
          <a:lstStyle/>
          <a:p>
            <a:pPr>
              <a:buFont typeface="Courier New" pitchFamily="49" charset="0"/>
              <a:buChar char="o"/>
            </a:pPr>
            <a:r>
              <a:rPr lang="en-US" altLang="en-US" sz="2400" b="1" dirty="0">
                <a:solidFill>
                  <a:srgbClr val="00B050"/>
                </a:solidFill>
                <a:latin typeface="Comic Sans MS" pitchFamily="66" charset="0"/>
              </a:rPr>
              <a:t>Breach of confidentiality</a:t>
            </a:r>
          </a:p>
          <a:p>
            <a:pPr lvl="1"/>
            <a:r>
              <a:rPr lang="en-US" altLang="en-US" sz="2400" dirty="0">
                <a:solidFill>
                  <a:srgbClr val="0000CC"/>
                </a:solidFill>
                <a:latin typeface="Comic Sans MS" pitchFamily="66" charset="0"/>
              </a:rPr>
              <a:t>Unauthorized reading of data</a:t>
            </a:r>
          </a:p>
          <a:p>
            <a:pPr>
              <a:buFont typeface="Courier New" pitchFamily="49" charset="0"/>
              <a:buChar char="o"/>
            </a:pPr>
            <a:r>
              <a:rPr lang="en-US" altLang="en-US" sz="2400" b="1" dirty="0">
                <a:solidFill>
                  <a:srgbClr val="00B050"/>
                </a:solidFill>
                <a:latin typeface="Comic Sans MS" pitchFamily="66" charset="0"/>
              </a:rPr>
              <a:t>Breach of integrity</a:t>
            </a:r>
          </a:p>
          <a:p>
            <a:pPr lvl="1"/>
            <a:r>
              <a:rPr lang="en-US" altLang="en-US" sz="2400" dirty="0">
                <a:solidFill>
                  <a:srgbClr val="0000CC"/>
                </a:solidFill>
                <a:latin typeface="Comic Sans MS" pitchFamily="66" charset="0"/>
              </a:rPr>
              <a:t>Unauthorized modification of data</a:t>
            </a:r>
          </a:p>
          <a:p>
            <a:pPr>
              <a:buFont typeface="Courier New" pitchFamily="49" charset="0"/>
              <a:buChar char="o"/>
            </a:pPr>
            <a:r>
              <a:rPr lang="en-US" altLang="en-US" sz="2400" b="1" dirty="0">
                <a:solidFill>
                  <a:srgbClr val="00B050"/>
                </a:solidFill>
                <a:latin typeface="Comic Sans MS" pitchFamily="66" charset="0"/>
              </a:rPr>
              <a:t>Breach of availability</a:t>
            </a:r>
          </a:p>
          <a:p>
            <a:pPr lvl="1"/>
            <a:r>
              <a:rPr lang="en-US" altLang="en-US" sz="2400" dirty="0">
                <a:solidFill>
                  <a:srgbClr val="0000CC"/>
                </a:solidFill>
                <a:latin typeface="Comic Sans MS" pitchFamily="66" charset="0"/>
              </a:rPr>
              <a:t>Unauthorized destruction of data</a:t>
            </a:r>
          </a:p>
          <a:p>
            <a:pPr>
              <a:buFont typeface="Courier New" pitchFamily="49" charset="0"/>
              <a:buChar char="o"/>
            </a:pPr>
            <a:r>
              <a:rPr lang="en-US" altLang="en-US" sz="2400" b="1" dirty="0">
                <a:solidFill>
                  <a:srgbClr val="00B050"/>
                </a:solidFill>
                <a:latin typeface="Comic Sans MS" pitchFamily="66" charset="0"/>
              </a:rPr>
              <a:t>Theft of service</a:t>
            </a:r>
          </a:p>
          <a:p>
            <a:pPr lvl="1"/>
            <a:r>
              <a:rPr lang="en-US" altLang="en-US" sz="2400" dirty="0">
                <a:solidFill>
                  <a:srgbClr val="0000CC"/>
                </a:solidFill>
                <a:latin typeface="Comic Sans MS" pitchFamily="66" charset="0"/>
              </a:rPr>
              <a:t>Unauthorized use of resources</a:t>
            </a:r>
          </a:p>
          <a:p>
            <a:pPr>
              <a:buFont typeface="Courier New" pitchFamily="49" charset="0"/>
              <a:buChar char="o"/>
            </a:pPr>
            <a:r>
              <a:rPr lang="en-US" altLang="en-US" sz="2400" b="1" dirty="0">
                <a:solidFill>
                  <a:srgbClr val="00B050"/>
                </a:solidFill>
                <a:latin typeface="Comic Sans MS" pitchFamily="66" charset="0"/>
              </a:rPr>
              <a:t>Denial of service (DOS)</a:t>
            </a:r>
          </a:p>
          <a:p>
            <a:pPr lvl="1"/>
            <a:r>
              <a:rPr lang="en-US" altLang="en-US" sz="2400" dirty="0">
                <a:solidFill>
                  <a:srgbClr val="0000CC"/>
                </a:solidFill>
                <a:latin typeface="Comic Sans MS" pitchFamily="66" charset="0"/>
              </a:rPr>
              <a:t>Prevention of legitimate use</a:t>
            </a:r>
          </a:p>
        </p:txBody>
      </p:sp>
      <p:sp>
        <p:nvSpPr>
          <p:cNvPr id="2" name="Footer Placeholder 1">
            <a:extLst>
              <a:ext uri="{FF2B5EF4-FFF2-40B4-BE49-F238E27FC236}">
                <a16:creationId xmlns:a16="http://schemas.microsoft.com/office/drawing/2014/main" id="{5C9DE26C-448F-48F1-B559-8DAC8EA8A398}"/>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15BA91A1-B32F-45B5-9072-8D49092E5DB1}"/>
              </a:ext>
            </a:extLst>
          </p:cNvPr>
          <p:cNvSpPr>
            <a:spLocks noGrp="1"/>
          </p:cNvSpPr>
          <p:nvPr>
            <p:ph type="sldNum" sz="quarter" idx="12"/>
          </p:nvPr>
        </p:nvSpPr>
        <p:spPr/>
        <p:txBody>
          <a:bodyPr/>
          <a:lstStyle/>
          <a:p>
            <a:fld id="{63FBC72C-C25E-457F-A554-F1CCF5570F9F}"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71488" y="195263"/>
            <a:ext cx="8229600" cy="576262"/>
          </a:xfrm>
        </p:spPr>
        <p:txBody>
          <a:bodyPr>
            <a:normAutofit fontScale="90000"/>
          </a:bodyPr>
          <a:lstStyle/>
          <a:p>
            <a:r>
              <a:rPr lang="en-US" altLang="en-US" b="1" dirty="0">
                <a:solidFill>
                  <a:srgbClr val="FF0000"/>
                </a:solidFill>
              </a:rPr>
              <a:t>Security Violation Methods</a:t>
            </a:r>
          </a:p>
        </p:txBody>
      </p:sp>
      <p:sp>
        <p:nvSpPr>
          <p:cNvPr id="8195" name="Content Placeholder 2"/>
          <p:cNvSpPr>
            <a:spLocks noGrp="1"/>
          </p:cNvSpPr>
          <p:nvPr>
            <p:ph idx="1"/>
          </p:nvPr>
        </p:nvSpPr>
        <p:spPr>
          <a:xfrm>
            <a:off x="847725" y="796925"/>
            <a:ext cx="7123113" cy="4530725"/>
          </a:xfrm>
        </p:spPr>
        <p:txBody>
          <a:bodyPr>
            <a:normAutofit fontScale="92500" lnSpcReduction="10000"/>
          </a:bodyPr>
          <a:lstStyle/>
          <a:p>
            <a:pPr lvl="1"/>
            <a:endParaRPr lang="en-US" altLang="en-US" sz="1800" b="1" dirty="0"/>
          </a:p>
          <a:p>
            <a:pPr>
              <a:buFont typeface="Courier New" pitchFamily="49" charset="0"/>
              <a:buChar char="o"/>
            </a:pPr>
            <a:r>
              <a:rPr lang="en-US" altLang="en-US" sz="2400" b="1" dirty="0">
                <a:solidFill>
                  <a:srgbClr val="00B050"/>
                </a:solidFill>
                <a:latin typeface="Comic Sans MS" pitchFamily="66" charset="0"/>
              </a:rPr>
              <a:t>Masquerading </a:t>
            </a:r>
            <a:r>
              <a:rPr lang="en-US" altLang="en-US" sz="2400" dirty="0">
                <a:solidFill>
                  <a:srgbClr val="0000CC"/>
                </a:solidFill>
                <a:latin typeface="Comic Sans MS" pitchFamily="66" charset="0"/>
              </a:rPr>
              <a:t>(breach </a:t>
            </a:r>
            <a:r>
              <a:rPr lang="en-US" altLang="en-US" sz="2400" b="1" dirty="0">
                <a:solidFill>
                  <a:srgbClr val="0000CC"/>
                </a:solidFill>
                <a:latin typeface="Comic Sans MS" pitchFamily="66" charset="0"/>
              </a:rPr>
              <a:t>authentication</a:t>
            </a:r>
            <a:r>
              <a:rPr lang="en-US" altLang="en-US" sz="2400" dirty="0">
                <a:solidFill>
                  <a:srgbClr val="0000CC"/>
                </a:solidFill>
                <a:latin typeface="Comic Sans MS" pitchFamily="66" charset="0"/>
              </a:rPr>
              <a:t>)</a:t>
            </a:r>
          </a:p>
          <a:p>
            <a:pPr lvl="1"/>
            <a:r>
              <a:rPr lang="en-US" altLang="en-US" sz="2400" dirty="0">
                <a:solidFill>
                  <a:srgbClr val="0000CC"/>
                </a:solidFill>
                <a:latin typeface="Comic Sans MS" pitchFamily="66" charset="0"/>
              </a:rPr>
              <a:t>Pretending to be an authorized user to escalate privileges</a:t>
            </a:r>
          </a:p>
          <a:p>
            <a:pPr>
              <a:buFont typeface="Courier New" pitchFamily="49" charset="0"/>
              <a:buChar char="o"/>
            </a:pPr>
            <a:r>
              <a:rPr lang="en-US" altLang="en-US" sz="2400" b="1" dirty="0">
                <a:solidFill>
                  <a:srgbClr val="00B050"/>
                </a:solidFill>
                <a:latin typeface="Comic Sans MS" pitchFamily="66" charset="0"/>
              </a:rPr>
              <a:t>Replay attack</a:t>
            </a:r>
          </a:p>
          <a:p>
            <a:pPr lvl="1"/>
            <a:r>
              <a:rPr lang="en-US" altLang="en-US" sz="2400" dirty="0">
                <a:solidFill>
                  <a:srgbClr val="0000CC"/>
                </a:solidFill>
                <a:latin typeface="Comic Sans MS" pitchFamily="66" charset="0"/>
              </a:rPr>
              <a:t>As is or with </a:t>
            </a:r>
            <a:r>
              <a:rPr lang="en-US" altLang="en-US" sz="2400" b="1" dirty="0">
                <a:solidFill>
                  <a:srgbClr val="0000CC"/>
                </a:solidFill>
                <a:latin typeface="Comic Sans MS" pitchFamily="66" charset="0"/>
              </a:rPr>
              <a:t>message modification</a:t>
            </a:r>
          </a:p>
          <a:p>
            <a:pPr>
              <a:buFont typeface="Courier New" pitchFamily="49" charset="0"/>
              <a:buChar char="o"/>
            </a:pPr>
            <a:r>
              <a:rPr lang="en-US" altLang="en-US" sz="2400" b="1" dirty="0">
                <a:solidFill>
                  <a:srgbClr val="00B050"/>
                </a:solidFill>
                <a:latin typeface="Comic Sans MS" pitchFamily="66" charset="0"/>
              </a:rPr>
              <a:t>Man-in-the-middle attack</a:t>
            </a:r>
          </a:p>
          <a:p>
            <a:pPr lvl="1"/>
            <a:r>
              <a:rPr lang="en-US" altLang="en-US" sz="2400" dirty="0">
                <a:solidFill>
                  <a:srgbClr val="0000CC"/>
                </a:solidFill>
                <a:latin typeface="Comic Sans MS" pitchFamily="66" charset="0"/>
              </a:rPr>
              <a:t>Intruder sits in data flow, masquerading as sender to receiver and vice versa</a:t>
            </a:r>
          </a:p>
          <a:p>
            <a:pPr>
              <a:buFont typeface="Courier New" pitchFamily="49" charset="0"/>
              <a:buChar char="o"/>
            </a:pPr>
            <a:r>
              <a:rPr lang="en-US" altLang="en-US" sz="2400" b="1" dirty="0">
                <a:solidFill>
                  <a:srgbClr val="00B050"/>
                </a:solidFill>
                <a:latin typeface="Comic Sans MS" pitchFamily="66" charset="0"/>
              </a:rPr>
              <a:t>Session hijacking</a:t>
            </a:r>
          </a:p>
          <a:p>
            <a:pPr lvl="1"/>
            <a:r>
              <a:rPr lang="en-US" altLang="en-US" sz="2400" dirty="0">
                <a:solidFill>
                  <a:srgbClr val="0000CC"/>
                </a:solidFill>
                <a:latin typeface="Comic Sans MS" pitchFamily="66" charset="0"/>
              </a:rPr>
              <a:t>Intercept an already-established session to bypass authentication</a:t>
            </a:r>
          </a:p>
          <a:p>
            <a:pPr lvl="1"/>
            <a:endParaRPr lang="en-US" altLang="en-US" sz="2400" b="1" dirty="0">
              <a:solidFill>
                <a:srgbClr val="0000CC"/>
              </a:solidFill>
              <a:latin typeface="Comic Sans MS" pitchFamily="66" charset="0"/>
            </a:endParaRPr>
          </a:p>
          <a:p>
            <a:endParaRPr lang="en-US" altLang="en-US" sz="1800" dirty="0"/>
          </a:p>
        </p:txBody>
      </p:sp>
      <p:sp>
        <p:nvSpPr>
          <p:cNvPr id="2" name="Footer Placeholder 1">
            <a:extLst>
              <a:ext uri="{FF2B5EF4-FFF2-40B4-BE49-F238E27FC236}">
                <a16:creationId xmlns:a16="http://schemas.microsoft.com/office/drawing/2014/main" id="{C9C2DC88-AAE0-49F5-92DB-53DCC93BCA4D}"/>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2E4535AA-2FA3-4648-88AF-9E1FE79314CF}"/>
              </a:ext>
            </a:extLst>
          </p:cNvPr>
          <p:cNvSpPr>
            <a:spLocks noGrp="1"/>
          </p:cNvSpPr>
          <p:nvPr>
            <p:ph type="sldNum" sz="quarter" idx="12"/>
          </p:nvPr>
        </p:nvSpPr>
        <p:spPr/>
        <p:txBody>
          <a:bodyPr/>
          <a:lstStyle/>
          <a:p>
            <a:fld id="{63FBC72C-C25E-457F-A554-F1CCF5570F9F}"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1038" y="182563"/>
            <a:ext cx="8005762" cy="576262"/>
          </a:xfrm>
        </p:spPr>
        <p:txBody>
          <a:bodyPr>
            <a:normAutofit fontScale="90000"/>
          </a:bodyPr>
          <a:lstStyle/>
          <a:p>
            <a:pPr eaLnBrk="1" hangingPunct="1"/>
            <a:r>
              <a:rPr lang="en-US" altLang="en-US" b="1" dirty="0">
                <a:solidFill>
                  <a:srgbClr val="FF0000"/>
                </a:solidFill>
                <a:effectLst>
                  <a:outerShdw blurRad="38100" dist="38100" dir="2700000" algn="tl">
                    <a:srgbClr val="000000">
                      <a:alpha val="43137"/>
                    </a:srgbClr>
                  </a:outerShdw>
                </a:effectLst>
              </a:rPr>
              <a:t>Standard Security Attacks</a:t>
            </a:r>
          </a:p>
        </p:txBody>
      </p:sp>
      <p:pic>
        <p:nvPicPr>
          <p:cNvPr id="9219" name="Picture 1"/>
          <p:cNvPicPr>
            <a:picLocks noChangeAspect="1"/>
          </p:cNvPicPr>
          <p:nvPr/>
        </p:nvPicPr>
        <p:blipFill>
          <a:blip r:embed="rId3"/>
          <a:srcRect/>
          <a:stretch>
            <a:fillRect/>
          </a:stretch>
        </p:blipFill>
        <p:spPr bwMode="auto">
          <a:xfrm>
            <a:off x="2589213" y="1008063"/>
            <a:ext cx="4065587" cy="5318125"/>
          </a:xfrm>
          <a:prstGeom prst="rect">
            <a:avLst/>
          </a:prstGeom>
          <a:noFill/>
          <a:ln w="9525">
            <a:noFill/>
            <a:miter lim="800000"/>
            <a:headEnd/>
            <a:tailEnd/>
          </a:ln>
        </p:spPr>
      </p:pic>
      <p:sp>
        <p:nvSpPr>
          <p:cNvPr id="2" name="Footer Placeholder 1">
            <a:extLst>
              <a:ext uri="{FF2B5EF4-FFF2-40B4-BE49-F238E27FC236}">
                <a16:creationId xmlns:a16="http://schemas.microsoft.com/office/drawing/2014/main" id="{8489F432-75D6-49E7-9640-41C53E43A5E8}"/>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3521A26C-47B6-43C9-ACE4-FD55335C4601}"/>
              </a:ext>
            </a:extLst>
          </p:cNvPr>
          <p:cNvSpPr>
            <a:spLocks noGrp="1"/>
          </p:cNvSpPr>
          <p:nvPr>
            <p:ph type="sldNum" sz="quarter" idx="12"/>
          </p:nvPr>
        </p:nvSpPr>
        <p:spPr/>
        <p:txBody>
          <a:bodyPr/>
          <a:lstStyle/>
          <a:p>
            <a:fld id="{63FBC72C-C25E-457F-A554-F1CCF5570F9F}"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865188" y="168275"/>
            <a:ext cx="7821612" cy="576263"/>
          </a:xfrm>
        </p:spPr>
        <p:txBody>
          <a:bodyPr>
            <a:normAutofit fontScale="90000"/>
          </a:bodyPr>
          <a:lstStyle/>
          <a:p>
            <a:pPr eaLnBrk="1" hangingPunct="1"/>
            <a:r>
              <a:rPr lang="en-US" altLang="en-US" dirty="0">
                <a:solidFill>
                  <a:srgbClr val="FF0000"/>
                </a:solidFill>
                <a:effectLst>
                  <a:outerShdw blurRad="38100" dist="38100" dir="2700000" algn="tl">
                    <a:srgbClr val="000000">
                      <a:alpha val="43137"/>
                    </a:srgbClr>
                  </a:outerShdw>
                </a:effectLst>
              </a:rPr>
              <a:t>Security Measure Levels</a:t>
            </a:r>
          </a:p>
        </p:txBody>
      </p:sp>
      <p:sp>
        <p:nvSpPr>
          <p:cNvPr id="10243" name="Rectangle 3"/>
          <p:cNvSpPr>
            <a:spLocks noGrp="1" noChangeArrowheads="1"/>
          </p:cNvSpPr>
          <p:nvPr>
            <p:ph type="body" idx="1"/>
          </p:nvPr>
        </p:nvSpPr>
        <p:spPr>
          <a:xfrm>
            <a:off x="847725" y="1069975"/>
            <a:ext cx="7040563" cy="5559426"/>
          </a:xfrm>
        </p:spPr>
        <p:txBody>
          <a:bodyPr>
            <a:noAutofit/>
          </a:bodyPr>
          <a:lstStyle/>
          <a:p>
            <a:pPr>
              <a:buFont typeface="Courier New" pitchFamily="49" charset="0"/>
              <a:buChar char="o"/>
            </a:pPr>
            <a:r>
              <a:rPr lang="en-US" altLang="en-US" sz="2000" dirty="0">
                <a:solidFill>
                  <a:srgbClr val="0000CC"/>
                </a:solidFill>
                <a:latin typeface="Comic Sans MS" pitchFamily="66" charset="0"/>
              </a:rPr>
              <a:t>Impossible to have absolute security, but make cost to perpetrator sufficiently high to deter most intruders</a:t>
            </a:r>
          </a:p>
          <a:p>
            <a:pPr>
              <a:buFont typeface="Courier New" pitchFamily="49" charset="0"/>
              <a:buChar char="o"/>
            </a:pPr>
            <a:r>
              <a:rPr lang="en-US" altLang="en-US" sz="2000" dirty="0">
                <a:solidFill>
                  <a:srgbClr val="0000CC"/>
                </a:solidFill>
                <a:latin typeface="Comic Sans MS" pitchFamily="66" charset="0"/>
              </a:rPr>
              <a:t>Security must occur at four levels to be effective:</a:t>
            </a:r>
          </a:p>
          <a:p>
            <a:pPr lvl="1"/>
            <a:r>
              <a:rPr lang="en-US" sz="2000" dirty="0">
                <a:solidFill>
                  <a:srgbClr val="FF0000"/>
                </a:solidFill>
                <a:latin typeface="Comic Sans MS" pitchFamily="66" charset="0"/>
              </a:rPr>
              <a:t>Physical</a:t>
            </a:r>
          </a:p>
          <a:p>
            <a:pPr lvl="2"/>
            <a:r>
              <a:rPr lang="en-US" sz="2000" dirty="0">
                <a:solidFill>
                  <a:srgbClr val="0000CC"/>
                </a:solidFill>
                <a:latin typeface="Comic Sans MS" pitchFamily="66" charset="0"/>
              </a:rPr>
              <a:t>Against armed or surreptitious entry by intruders.</a:t>
            </a:r>
          </a:p>
          <a:p>
            <a:pPr lvl="1"/>
            <a:r>
              <a:rPr lang="en-US" sz="2000" dirty="0">
                <a:solidFill>
                  <a:srgbClr val="FF0000"/>
                </a:solidFill>
                <a:latin typeface="Comic Sans MS" pitchFamily="66" charset="0"/>
              </a:rPr>
              <a:t>Human</a:t>
            </a:r>
          </a:p>
          <a:p>
            <a:pPr lvl="2"/>
            <a:r>
              <a:rPr lang="en-US" sz="2000" dirty="0">
                <a:solidFill>
                  <a:srgbClr val="0000CC"/>
                </a:solidFill>
                <a:latin typeface="Comic Sans MS" pitchFamily="66" charset="0"/>
              </a:rPr>
              <a:t>Careful screening of users to reduce the chance of unauthorized access.</a:t>
            </a:r>
          </a:p>
          <a:p>
            <a:pPr lvl="1"/>
            <a:r>
              <a:rPr lang="en-US" sz="2000" dirty="0">
                <a:solidFill>
                  <a:srgbClr val="FF0000"/>
                </a:solidFill>
                <a:latin typeface="Comic Sans MS" pitchFamily="66" charset="0"/>
              </a:rPr>
              <a:t>Network</a:t>
            </a:r>
          </a:p>
          <a:p>
            <a:pPr lvl="2"/>
            <a:r>
              <a:rPr lang="en-US" sz="2000" dirty="0">
                <a:solidFill>
                  <a:srgbClr val="0000CC"/>
                </a:solidFill>
                <a:latin typeface="Comic Sans MS" pitchFamily="66" charset="0"/>
              </a:rPr>
              <a:t>No one should  intercept the data on the network.</a:t>
            </a:r>
          </a:p>
          <a:p>
            <a:pPr lvl="1"/>
            <a:r>
              <a:rPr lang="en-US" sz="2000" dirty="0">
                <a:solidFill>
                  <a:srgbClr val="FF0000"/>
                </a:solidFill>
                <a:latin typeface="Comic Sans MS" pitchFamily="66" charset="0"/>
              </a:rPr>
              <a:t>Operating system</a:t>
            </a:r>
          </a:p>
          <a:p>
            <a:pPr lvl="2"/>
            <a:r>
              <a:rPr lang="en-US" sz="2000" dirty="0">
                <a:solidFill>
                  <a:srgbClr val="0000CC"/>
                </a:solidFill>
                <a:latin typeface="Comic Sans MS" pitchFamily="66" charset="0"/>
              </a:rPr>
              <a:t>The system must protect itself  from accidental or purposeful security beaches.</a:t>
            </a:r>
          </a:p>
          <a:p>
            <a:r>
              <a:rPr lang="en-US" sz="2000" dirty="0">
                <a:solidFill>
                  <a:srgbClr val="0000CC"/>
                </a:solidFill>
                <a:latin typeface="Comic Sans MS" pitchFamily="66" charset="0"/>
              </a:rPr>
              <a:t>A weakness at a high level of security  allows circumvention of low-level measures.</a:t>
            </a:r>
          </a:p>
          <a:p>
            <a:endParaRPr lang="en-US" altLang="en-US" sz="2000" dirty="0">
              <a:solidFill>
                <a:srgbClr val="0000CC"/>
              </a:solidFill>
              <a:latin typeface="Comic Sans MS" pitchFamily="66" charset="0"/>
            </a:endParaRPr>
          </a:p>
        </p:txBody>
      </p:sp>
      <p:sp>
        <p:nvSpPr>
          <p:cNvPr id="2" name="Footer Placeholder 1">
            <a:extLst>
              <a:ext uri="{FF2B5EF4-FFF2-40B4-BE49-F238E27FC236}">
                <a16:creationId xmlns:a16="http://schemas.microsoft.com/office/drawing/2014/main" id="{827E0E62-7E81-4BD5-A80C-99102B171DBF}"/>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770AE3C9-9DF2-4B93-BE24-7BED2CB35F90}"/>
              </a:ext>
            </a:extLst>
          </p:cNvPr>
          <p:cNvSpPr>
            <a:spLocks noGrp="1"/>
          </p:cNvSpPr>
          <p:nvPr>
            <p:ph type="sldNum" sz="quarter" idx="12"/>
          </p:nvPr>
        </p:nvSpPr>
        <p:spPr/>
        <p:txBody>
          <a:bodyPr/>
          <a:lstStyle/>
          <a:p>
            <a:fld id="{63FBC72C-C25E-457F-A554-F1CCF5570F9F}"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1354</TotalTime>
  <Words>2929</Words>
  <Application>Microsoft Office PowerPoint</Application>
  <PresentationFormat>On-screen Show (4:3)</PresentationFormat>
  <Paragraphs>410</Paragraphs>
  <Slides>37</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Calibri</vt:lpstr>
      <vt:lpstr>Comic Sans MS</vt:lpstr>
      <vt:lpstr>Courier New</vt:lpstr>
      <vt:lpstr>Helvetica</vt:lpstr>
      <vt:lpstr>Times New Roman</vt:lpstr>
      <vt:lpstr>Wingdings</vt:lpstr>
      <vt:lpstr>Office Theme</vt:lpstr>
      <vt:lpstr>PowerPoint Presentation</vt:lpstr>
      <vt:lpstr>Contents </vt:lpstr>
      <vt:lpstr>Security problem</vt:lpstr>
      <vt:lpstr>Security problem(con’t…)</vt:lpstr>
      <vt:lpstr>Security problem(con’t…)</vt:lpstr>
      <vt:lpstr>Security Violation Categories</vt:lpstr>
      <vt:lpstr>Security Violation Methods</vt:lpstr>
      <vt:lpstr>Standard Security Attacks</vt:lpstr>
      <vt:lpstr>Security Measure Levels</vt:lpstr>
      <vt:lpstr>Security measures at OS level</vt:lpstr>
      <vt:lpstr>Program Threats</vt:lpstr>
      <vt:lpstr>Program Threats(con’t…)</vt:lpstr>
      <vt:lpstr>System Threats</vt:lpstr>
      <vt:lpstr>System Threats (Cont.)</vt:lpstr>
      <vt:lpstr>System Threats(con’t…)</vt:lpstr>
      <vt:lpstr>Threat Continues</vt:lpstr>
      <vt:lpstr>The Morris Internet Worm</vt:lpstr>
      <vt:lpstr>Threat Monitoring</vt:lpstr>
      <vt:lpstr>Threat Monitoring (Cont.)</vt:lpstr>
      <vt:lpstr>FireWall</vt:lpstr>
      <vt:lpstr>Network Security Through Domain Separation Via Firewall</vt:lpstr>
      <vt:lpstr>Intrusion Detection</vt:lpstr>
      <vt:lpstr>Cryptography</vt:lpstr>
      <vt:lpstr> Encryption</vt:lpstr>
      <vt:lpstr>Encryption(con’t…)</vt:lpstr>
      <vt:lpstr>Encryption (Cont.)</vt:lpstr>
      <vt:lpstr>Symmetric Encryption</vt:lpstr>
      <vt:lpstr>Secure Communication over Insecure Medium</vt:lpstr>
      <vt:lpstr>Asymmetric Encryption</vt:lpstr>
      <vt:lpstr>Asymmetric Encryption (Cont.)</vt:lpstr>
      <vt:lpstr>Encryption using RSA Asymmetric Cryptography</vt:lpstr>
      <vt:lpstr>Cryptography (Cont.)</vt:lpstr>
      <vt:lpstr>Authentication</vt:lpstr>
      <vt:lpstr>Authentication (Cont.)</vt:lpstr>
      <vt:lpstr>Implementation of Cryptography</vt:lpstr>
      <vt:lpstr>User Authentication</vt:lpstr>
      <vt:lpstr>Passwords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Husen Adem</cp:lastModifiedBy>
  <cp:revision>29</cp:revision>
  <dcterms:created xsi:type="dcterms:W3CDTF">2016-06-04T23:14:15Z</dcterms:created>
  <dcterms:modified xsi:type="dcterms:W3CDTF">2020-05-31T13:49:34Z</dcterms:modified>
</cp:coreProperties>
</file>