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1" r:id="rId2"/>
    <p:sldId id="258" r:id="rId3"/>
    <p:sldId id="259" r:id="rId4"/>
    <p:sldId id="260" r:id="rId5"/>
    <p:sldId id="292" r:id="rId6"/>
    <p:sldId id="293" r:id="rId7"/>
    <p:sldId id="294" r:id="rId8"/>
    <p:sldId id="270" r:id="rId9"/>
    <p:sldId id="271" r:id="rId10"/>
    <p:sldId id="272" r:id="rId11"/>
    <p:sldId id="273" r:id="rId12"/>
    <p:sldId id="274" r:id="rId13"/>
    <p:sldId id="277" r:id="rId14"/>
    <p:sldId id="275" r:id="rId15"/>
    <p:sldId id="276" r:id="rId16"/>
    <p:sldId id="278" r:id="rId17"/>
    <p:sldId id="279" r:id="rId18"/>
    <p:sldId id="280" r:id="rId19"/>
    <p:sldId id="281" r:id="rId20"/>
    <p:sldId id="282" r:id="rId21"/>
    <p:sldId id="283" r:id="rId22"/>
    <p:sldId id="284" r:id="rId23"/>
    <p:sldId id="285" r:id="rId24"/>
    <p:sldId id="287" r:id="rId25"/>
    <p:sldId id="288" r:id="rId26"/>
    <p:sldId id="289" r:id="rId27"/>
    <p:sldId id="29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F9993E-8F96-44DB-B13D-E571D4FEDA2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Program: - Extension</a:t>
            </a:r>
          </a:p>
        </p:txBody>
      </p:sp>
      <p:sp>
        <p:nvSpPr>
          <p:cNvPr id="3" name="Date Placeholder 2">
            <a:extLst>
              <a:ext uri="{FF2B5EF4-FFF2-40B4-BE49-F238E27FC236}">
                <a16:creationId xmlns:a16="http://schemas.microsoft.com/office/drawing/2014/main" id="{22376187-9924-470F-8583-9E5DC267D37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476852-17E3-4CA1-9875-6236865C5EF0}" type="datetimeFigureOut">
              <a:rPr lang="en-US" smtClean="0"/>
              <a:t>5/31/2020</a:t>
            </a:fld>
            <a:endParaRPr lang="en-US"/>
          </a:p>
        </p:txBody>
      </p:sp>
      <p:sp>
        <p:nvSpPr>
          <p:cNvPr id="4" name="Footer Placeholder 3">
            <a:extLst>
              <a:ext uri="{FF2B5EF4-FFF2-40B4-BE49-F238E27FC236}">
                <a16:creationId xmlns:a16="http://schemas.microsoft.com/office/drawing/2014/main" id="{AB408A8C-17E6-430D-BC1D-50F9C3F0E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D0C0415-A96D-4306-A6C7-6E506327DD5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B771416-B1BD-42FA-A99E-DF3BD484F280}" type="slidenum">
              <a:rPr lang="en-US" smtClean="0"/>
              <a:t>‹#›</a:t>
            </a:fld>
            <a:endParaRPr lang="en-US"/>
          </a:p>
        </p:txBody>
      </p:sp>
    </p:spTree>
    <p:extLst>
      <p:ext uri="{BB962C8B-B14F-4D97-AF65-F5344CB8AC3E}">
        <p14:creationId xmlns:p14="http://schemas.microsoft.com/office/powerpoint/2010/main" val="348859335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a:t>Program: - Extension</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66049-367D-40EA-A1E7-8674FF5506AC}" type="datetimeFigureOut">
              <a:rPr lang="en-US" smtClean="0"/>
              <a:t>5/31/2020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A09E4A-02D4-49B5-BF72-C943FC7652BC}" type="slidenum">
              <a:rPr lang="en-US" smtClean="0"/>
              <a:t>‹#›</a:t>
            </a:fld>
            <a:endParaRPr 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CF0BC-3DF2-4F82-9C26-C70D1F171BE0}" type="slidenum">
              <a:rPr lang="en-US" smtClean="0"/>
              <a:pPr/>
              <a:t>1</a:t>
            </a:fld>
            <a:endParaRPr lang="en-US"/>
          </a:p>
        </p:txBody>
      </p:sp>
      <p:sp>
        <p:nvSpPr>
          <p:cNvPr id="5" name="Header Placeholder 4">
            <a:extLst>
              <a:ext uri="{FF2B5EF4-FFF2-40B4-BE49-F238E27FC236}">
                <a16:creationId xmlns:a16="http://schemas.microsoft.com/office/drawing/2014/main" id="{9FFA01A7-F6D4-4E0D-B0AB-36A7A5A7D4A9}"/>
              </a:ext>
            </a:extLst>
          </p:cNvPr>
          <p:cNvSpPr>
            <a:spLocks noGrp="1"/>
          </p:cNvSpPr>
          <p:nvPr>
            <p:ph type="hdr" sz="quarter"/>
          </p:nvPr>
        </p:nvSpPr>
        <p:spPr/>
        <p:txBody>
          <a:bodyPr/>
          <a:lstStyle/>
          <a:p>
            <a:r>
              <a:rPr lang="en-US"/>
              <a:t>Program: - Extension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C196A8-66BB-4D73-A896-C4EDCEE7CEB8}"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1356064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BDE0EA-692F-487A-B106-F7F82F8A9C1B}"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1160790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034E5A-7DCA-4091-B32A-1D47496EE729}"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4292817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ADE51-1D8C-40F4-B461-CC444BAB2624}"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402407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F88BFC-CE03-4F8F-BE29-A0262C77A3D6}"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10875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CF0333-7381-4FC2-B3A6-A79C1530AB25}" type="datetime1">
              <a:rPr lang="en-US" smtClean="0"/>
              <a:t>5/31/2020</a:t>
            </a:fld>
            <a:endParaRPr lang="en-US"/>
          </a:p>
        </p:txBody>
      </p:sp>
      <p:sp>
        <p:nvSpPr>
          <p:cNvPr id="6" name="Footer Placeholder 5"/>
          <p:cNvSpPr>
            <a:spLocks noGrp="1"/>
          </p:cNvSpPr>
          <p:nvPr>
            <p:ph type="ftr" sz="quarter" idx="11"/>
          </p:nvPr>
        </p:nvSpPr>
        <p:spPr/>
        <p:txBody>
          <a:bodyPr/>
          <a:lstStyle/>
          <a:p>
            <a:r>
              <a:rPr lang="pt-BR"/>
              <a:t>Ambo University Woliso Campus                        CoSc2042</a:t>
            </a:r>
            <a:endParaRPr lang="en-US"/>
          </a:p>
        </p:txBody>
      </p:sp>
      <p:sp>
        <p:nvSpPr>
          <p:cNvPr id="7" name="Slide Number Placeholder 6"/>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1308810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E516ED1-CE73-4472-8855-425E26E6ADA3}" type="datetime1">
              <a:rPr lang="en-US" smtClean="0"/>
              <a:t>5/31/2020</a:t>
            </a:fld>
            <a:endParaRPr lang="en-US"/>
          </a:p>
        </p:txBody>
      </p:sp>
      <p:sp>
        <p:nvSpPr>
          <p:cNvPr id="8" name="Footer Placeholder 7"/>
          <p:cNvSpPr>
            <a:spLocks noGrp="1"/>
          </p:cNvSpPr>
          <p:nvPr>
            <p:ph type="ftr" sz="quarter" idx="11"/>
          </p:nvPr>
        </p:nvSpPr>
        <p:spPr/>
        <p:txBody>
          <a:bodyPr/>
          <a:lstStyle/>
          <a:p>
            <a:r>
              <a:rPr lang="pt-BR"/>
              <a:t>Ambo University Woliso Campus                        CoSc2042</a:t>
            </a:r>
            <a:endParaRPr lang="en-US"/>
          </a:p>
        </p:txBody>
      </p:sp>
      <p:sp>
        <p:nvSpPr>
          <p:cNvPr id="9" name="Slide Number Placeholder 8"/>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1674894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535C83-A492-4B0F-9498-1EC1D4B37F71}" type="datetime1">
              <a:rPr lang="en-US" smtClean="0"/>
              <a:t>5/31/2020</a:t>
            </a:fld>
            <a:endParaRPr lang="en-US"/>
          </a:p>
        </p:txBody>
      </p:sp>
      <p:sp>
        <p:nvSpPr>
          <p:cNvPr id="4" name="Footer Placeholder 3"/>
          <p:cNvSpPr>
            <a:spLocks noGrp="1"/>
          </p:cNvSpPr>
          <p:nvPr>
            <p:ph type="ftr" sz="quarter" idx="11"/>
          </p:nvPr>
        </p:nvSpPr>
        <p:spPr/>
        <p:txBody>
          <a:bodyPr/>
          <a:lstStyle/>
          <a:p>
            <a:r>
              <a:rPr lang="pt-BR"/>
              <a:t>Ambo University Woliso Campus                        CoSc2042</a:t>
            </a:r>
            <a:endParaRPr lang="en-US"/>
          </a:p>
        </p:txBody>
      </p:sp>
      <p:sp>
        <p:nvSpPr>
          <p:cNvPr id="5" name="Slide Number Placeholder 4"/>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2039041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17669-3DE4-4CC6-B5AD-AD21B2E20441}" type="datetime1">
              <a:rPr lang="en-US" smtClean="0"/>
              <a:t>5/31/2020</a:t>
            </a:fld>
            <a:endParaRPr lang="en-US"/>
          </a:p>
        </p:txBody>
      </p:sp>
      <p:sp>
        <p:nvSpPr>
          <p:cNvPr id="3" name="Footer Placeholder 2"/>
          <p:cNvSpPr>
            <a:spLocks noGrp="1"/>
          </p:cNvSpPr>
          <p:nvPr>
            <p:ph type="ftr" sz="quarter" idx="11"/>
          </p:nvPr>
        </p:nvSpPr>
        <p:spPr/>
        <p:txBody>
          <a:bodyPr/>
          <a:lstStyle/>
          <a:p>
            <a:r>
              <a:rPr lang="pt-BR"/>
              <a:t>Ambo University Woliso Campus                        CoSc2042</a:t>
            </a:r>
            <a:endParaRPr lang="en-US"/>
          </a:p>
        </p:txBody>
      </p:sp>
      <p:sp>
        <p:nvSpPr>
          <p:cNvPr id="4" name="Slide Number Placeholder 3"/>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2723972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AD82296-267C-4630-A0BD-232A5843DA1A}" type="datetime1">
              <a:rPr lang="en-US" smtClean="0"/>
              <a:t>5/31/2020</a:t>
            </a:fld>
            <a:endParaRPr lang="en-US"/>
          </a:p>
        </p:txBody>
      </p:sp>
      <p:sp>
        <p:nvSpPr>
          <p:cNvPr id="6" name="Footer Placeholder 5"/>
          <p:cNvSpPr>
            <a:spLocks noGrp="1"/>
          </p:cNvSpPr>
          <p:nvPr>
            <p:ph type="ftr" sz="quarter" idx="11"/>
          </p:nvPr>
        </p:nvSpPr>
        <p:spPr/>
        <p:txBody>
          <a:bodyPr/>
          <a:lstStyle/>
          <a:p>
            <a:r>
              <a:rPr lang="pt-BR"/>
              <a:t>Ambo University Woliso Campus                        CoSc2042</a:t>
            </a:r>
            <a:endParaRPr lang="en-US"/>
          </a:p>
        </p:txBody>
      </p:sp>
      <p:sp>
        <p:nvSpPr>
          <p:cNvPr id="7" name="Slide Number Placeholder 6"/>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3527395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E51A54-330D-4486-A4EE-A468FA7833B6}" type="datetime1">
              <a:rPr lang="en-US" smtClean="0"/>
              <a:t>5/31/2020</a:t>
            </a:fld>
            <a:endParaRPr lang="en-US"/>
          </a:p>
        </p:txBody>
      </p:sp>
      <p:sp>
        <p:nvSpPr>
          <p:cNvPr id="6" name="Footer Placeholder 5"/>
          <p:cNvSpPr>
            <a:spLocks noGrp="1"/>
          </p:cNvSpPr>
          <p:nvPr>
            <p:ph type="ftr" sz="quarter" idx="11"/>
          </p:nvPr>
        </p:nvSpPr>
        <p:spPr/>
        <p:txBody>
          <a:bodyPr/>
          <a:lstStyle/>
          <a:p>
            <a:r>
              <a:rPr lang="pt-BR"/>
              <a:t>Ambo University Woliso Campus                        CoSc2042</a:t>
            </a:r>
            <a:endParaRPr lang="en-US"/>
          </a:p>
        </p:txBody>
      </p:sp>
      <p:sp>
        <p:nvSpPr>
          <p:cNvPr id="7" name="Slide Number Placeholder 6"/>
          <p:cNvSpPr>
            <a:spLocks noGrp="1"/>
          </p:cNvSpPr>
          <p:nvPr>
            <p:ph type="sldNum" sz="quarter" idx="12"/>
          </p:nvPr>
        </p:nvSpPr>
        <p:spPr/>
        <p:txBody>
          <a:bodyPr/>
          <a:lstStyle/>
          <a:p>
            <a:fld id="{9620BD88-4F2D-42A4-925C-2FA374A60D5E}" type="slidenum">
              <a:rPr lang="en-US" smtClean="0"/>
              <a:pPr/>
              <a:t>‹#›</a:t>
            </a:fld>
            <a:endParaRPr lang="en-US"/>
          </a:p>
        </p:txBody>
      </p:sp>
    </p:spTree>
    <p:extLst>
      <p:ext uri="{BB962C8B-B14F-4D97-AF65-F5344CB8AC3E}">
        <p14:creationId xmlns:p14="http://schemas.microsoft.com/office/powerpoint/2010/main" val="810330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005E27-7E1A-4BA2-9D87-02B62CCD7EE8}" type="datetime1">
              <a:rPr lang="en-US" smtClean="0"/>
              <a:t>5/31/2020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a:t>Ambo University Woliso Campus                        CoSc2042</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20BD88-4F2D-42A4-925C-2FA374A60D5E}" type="slidenum">
              <a:rPr lang="en-US" smtClean="0"/>
              <a:pPr/>
              <a:t>‹#›</a:t>
            </a:fld>
            <a:endParaRPr lang="en-US"/>
          </a:p>
        </p:txBody>
      </p:sp>
    </p:spTree>
    <p:extLst>
      <p:ext uri="{BB962C8B-B14F-4D97-AF65-F5344CB8AC3E}">
        <p14:creationId xmlns:p14="http://schemas.microsoft.com/office/powerpoint/2010/main" val="2981768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5552" y="967866"/>
            <a:ext cx="6378194" cy="1470025"/>
          </a:xfrm>
          <a:ln>
            <a:solidFill>
              <a:schemeClr val="accent6"/>
            </a:solidFill>
          </a:ln>
        </p:spPr>
        <p:txBody>
          <a:bodyPr>
            <a:normAutofit/>
          </a:bodyPr>
          <a:lstStyle/>
          <a:p>
            <a:pPr eaLnBrk="1" fontAlgn="auto" hangingPunct="1">
              <a:spcAft>
                <a:spcPts val="0"/>
              </a:spcAft>
              <a:defRPr/>
            </a:pPr>
            <a:r>
              <a:rPr lang="en-US" b="1" dirty="0">
                <a:solidFill>
                  <a:schemeClr val="tx1"/>
                </a:solidFill>
                <a:effectLst>
                  <a:outerShdw blurRad="38100" dist="38100" dir="2700000" algn="tl">
                    <a:srgbClr val="000000"/>
                  </a:outerShdw>
                </a:effectLst>
                <a:latin typeface="Albertus Medium" pitchFamily="34" charset="0"/>
              </a:rPr>
              <a:t>Operating system</a:t>
            </a:r>
            <a:endParaRPr lang="en-AU" dirty="0"/>
          </a:p>
        </p:txBody>
      </p:sp>
      <p:sp>
        <p:nvSpPr>
          <p:cNvPr id="4" name="Date Placeholder 3"/>
          <p:cNvSpPr>
            <a:spLocks noGrp="1"/>
          </p:cNvSpPr>
          <p:nvPr>
            <p:ph type="dt" sz="half" idx="10"/>
          </p:nvPr>
        </p:nvSpPr>
        <p:spPr/>
        <p:txBody>
          <a:bodyPr/>
          <a:lstStyle/>
          <a:p>
            <a:fld id="{314903AF-B7E7-472A-8695-AB2B1A011C96}" type="datetime1">
              <a:rPr lang="en-US" smtClean="0"/>
              <a:t>5/31/2020</a:t>
            </a:fld>
            <a:endParaRPr lang="en-US" dirty="0"/>
          </a:p>
        </p:txBody>
      </p:sp>
      <p:sp>
        <p:nvSpPr>
          <p:cNvPr id="6" name="Footer Placeholder 5"/>
          <p:cNvSpPr>
            <a:spLocks noGrp="1"/>
          </p:cNvSpPr>
          <p:nvPr>
            <p:ph type="ftr" sz="quarter" idx="11"/>
          </p:nvPr>
        </p:nvSpPr>
        <p:spPr/>
        <p:txBody>
          <a:bodyPr/>
          <a:lstStyle/>
          <a:p>
            <a:r>
              <a:rPr lang="pt-BR"/>
              <a:t>Ambo University Woliso Campus                        CoSc2042</a:t>
            </a:r>
            <a:endParaRPr lang="en-US" dirty="0"/>
          </a:p>
        </p:txBody>
      </p:sp>
      <p:sp>
        <p:nvSpPr>
          <p:cNvPr id="7" name="Slide Number Placeholder 6"/>
          <p:cNvSpPr>
            <a:spLocks noGrp="1"/>
          </p:cNvSpPr>
          <p:nvPr>
            <p:ph type="sldNum" sz="quarter" idx="12"/>
          </p:nvPr>
        </p:nvSpPr>
        <p:spPr/>
        <p:txBody>
          <a:bodyPr/>
          <a:lstStyle/>
          <a:p>
            <a:fld id="{9620BD88-4F2D-42A4-925C-2FA374A60D5E}" type="slidenum">
              <a:rPr lang="en-US" smtClean="0"/>
              <a:pPr/>
              <a:t>1</a:t>
            </a:fld>
            <a:endParaRPr lang="en-US"/>
          </a:p>
        </p:txBody>
      </p:sp>
      <p:sp>
        <p:nvSpPr>
          <p:cNvPr id="5" name="Subtitle 4">
            <a:extLst>
              <a:ext uri="{FF2B5EF4-FFF2-40B4-BE49-F238E27FC236}">
                <a16:creationId xmlns:a16="http://schemas.microsoft.com/office/drawing/2014/main" id="{A6D7EC3F-9590-4B06-A555-421E3752D6DC}"/>
              </a:ext>
            </a:extLst>
          </p:cNvPr>
          <p:cNvSpPr>
            <a:spLocks noGrp="1"/>
          </p:cNvSpPr>
          <p:nvPr>
            <p:ph type="subTitle" idx="1"/>
          </p:nvPr>
        </p:nvSpPr>
        <p:spPr>
          <a:xfrm>
            <a:off x="2774312" y="3591867"/>
            <a:ext cx="5650962" cy="1784670"/>
          </a:xfrm>
          <a:ln>
            <a:solidFill>
              <a:schemeClr val="accent6"/>
            </a:solidFill>
          </a:ln>
        </p:spPr>
        <p:txBody>
          <a:bodyPr>
            <a:normAutofit/>
          </a:bodyPr>
          <a:lstStyle/>
          <a:p>
            <a:r>
              <a:rPr lang="en-US" sz="3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Chapter One </a:t>
            </a:r>
          </a:p>
          <a:p>
            <a:r>
              <a:rPr lang="en-US" sz="3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 to Operating System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95835"/>
            <a:ext cx="9144000" cy="874059"/>
          </a:xfrm>
        </p:spPr>
        <p:txBody>
          <a:bodyPr>
            <a:normAutofit/>
          </a:bodyPr>
          <a:lstStyle/>
          <a:p>
            <a:r>
              <a:rPr lang="en-US" sz="3600" b="1" dirty="0">
                <a:solidFill>
                  <a:srgbClr val="FF0000"/>
                </a:solidFill>
                <a:effectLst>
                  <a:outerShdw blurRad="38100" dist="38100" dir="2700000" algn="tl">
                    <a:srgbClr val="000000">
                      <a:alpha val="43137"/>
                    </a:srgbClr>
                  </a:outerShdw>
                </a:effectLst>
              </a:rPr>
              <a:t>Computer system operation(</a:t>
            </a:r>
            <a:r>
              <a:rPr lang="en-US" sz="3600" b="1" dirty="0" err="1">
                <a:solidFill>
                  <a:srgbClr val="FF0000"/>
                </a:solidFill>
                <a:effectLst>
                  <a:outerShdw blurRad="38100" dist="38100" dir="2700000" algn="tl">
                    <a:srgbClr val="000000">
                      <a:alpha val="43137"/>
                    </a:srgbClr>
                  </a:outerShdw>
                </a:effectLst>
              </a:rPr>
              <a:t>con’t</a:t>
            </a:r>
            <a:r>
              <a:rPr lang="en-US" sz="3600" b="1" dirty="0">
                <a:solidFill>
                  <a:srgbClr val="FF0000"/>
                </a:solidFill>
                <a:effectLst>
                  <a:outerShdw blurRad="38100" dist="38100" dir="2700000" algn="tl">
                    <a:srgbClr val="000000">
                      <a:alpha val="43137"/>
                    </a:srgbClr>
                  </a:outerShdw>
                </a:effectLst>
              </a:rPr>
              <a:t>…)</a:t>
            </a:r>
          </a:p>
        </p:txBody>
      </p:sp>
      <p:sp>
        <p:nvSpPr>
          <p:cNvPr id="3" name="Subtitle 2"/>
          <p:cNvSpPr>
            <a:spLocks noGrp="1"/>
          </p:cNvSpPr>
          <p:nvPr>
            <p:ph type="subTitle" idx="1"/>
          </p:nvPr>
        </p:nvSpPr>
        <p:spPr>
          <a:xfrm>
            <a:off x="1524000" y="1169893"/>
            <a:ext cx="9144000" cy="5553635"/>
          </a:xfrm>
        </p:spPr>
        <p:txBody>
          <a:bodyPr>
            <a:normAutofit fontScale="92500" lnSpcReduction="10000"/>
          </a:bodyPr>
          <a:lstStyle/>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 I/O devices and the CPU can execute  concurrently.</a:t>
            </a:r>
          </a:p>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Each device controller is in charge of a particular device type.</a:t>
            </a:r>
          </a:p>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Each device controller has a local buffer.</a:t>
            </a:r>
          </a:p>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CPU moves data from/to main memory to/from local buffers</a:t>
            </a:r>
          </a:p>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I/O is from the device to local buffer of controller.</a:t>
            </a:r>
          </a:p>
          <a:p>
            <a:pPr algn="l">
              <a:buFont typeface="Wingdings" pitchFamily="2" charset="2"/>
              <a:buChar char="Ø"/>
            </a:pPr>
            <a:r>
              <a:rPr lang="en-US" altLang="en-US" dirty="0">
                <a:solidFill>
                  <a:srgbClr val="FF0000"/>
                </a:solidFill>
                <a:effectLst>
                  <a:outerShdw blurRad="38100" dist="38100" dir="2700000" algn="tl">
                    <a:srgbClr val="000000">
                      <a:alpha val="43137"/>
                    </a:srgbClr>
                  </a:outerShdw>
                </a:effectLst>
              </a:rPr>
              <a:t>Device controller informs CPU that it has finished its operation by causing an </a:t>
            </a:r>
            <a:r>
              <a:rPr lang="en-US" altLang="en-US" i="1" dirty="0">
                <a:solidFill>
                  <a:srgbClr val="FF0000"/>
                </a:solidFill>
                <a:effectLst>
                  <a:outerShdw blurRad="38100" dist="38100" dir="2700000" algn="tl">
                    <a:srgbClr val="000000">
                      <a:alpha val="43137"/>
                    </a:srgbClr>
                  </a:outerShdw>
                </a:effectLst>
              </a:rPr>
              <a:t>interrupt</a:t>
            </a:r>
            <a:r>
              <a:rPr lang="en-US" altLang="en-US" dirty="0">
                <a:solidFill>
                  <a:srgbClr val="FF0000"/>
                </a:solidFill>
                <a:effectLst>
                  <a:outerShdw blurRad="38100" dist="38100" dir="2700000" algn="tl">
                    <a:srgbClr val="000000">
                      <a:alpha val="43137"/>
                    </a:srgbClr>
                  </a:outerShdw>
                </a:effectLst>
              </a:rPr>
              <a:t>.</a:t>
            </a:r>
          </a:p>
          <a:p>
            <a:pPr marL="274320" indent="-274320" algn="l">
              <a:buClr>
                <a:schemeClr val="accent3"/>
              </a:buClr>
              <a:buFont typeface="Arial" pitchFamily="34" charset="0"/>
              <a:buChar char="•"/>
              <a:defRPr/>
            </a:pPr>
            <a:r>
              <a:rPr lang="en-US" dirty="0">
                <a:solidFill>
                  <a:srgbClr val="0000CC"/>
                </a:solidFill>
                <a:effectLst>
                  <a:outerShdw blurRad="38100" dist="38100" dir="2700000" algn="tl">
                    <a:srgbClr val="000000">
                      <a:alpha val="43137"/>
                    </a:srgbClr>
                  </a:outerShdw>
                </a:effectLst>
              </a:rPr>
              <a:t>Interrupt transfers control to the interrupt service routine generally, through the </a:t>
            </a:r>
            <a:r>
              <a:rPr lang="en-US" i="1" dirty="0">
                <a:solidFill>
                  <a:srgbClr val="0000CC"/>
                </a:solidFill>
                <a:effectLst>
                  <a:outerShdw blurRad="38100" dist="38100" dir="2700000" algn="tl">
                    <a:srgbClr val="000000">
                      <a:alpha val="43137"/>
                    </a:srgbClr>
                  </a:outerShdw>
                </a:effectLst>
              </a:rPr>
              <a:t>interrupt vector</a:t>
            </a:r>
            <a:r>
              <a:rPr lang="en-US" dirty="0">
                <a:solidFill>
                  <a:srgbClr val="0000CC"/>
                </a:solidFill>
                <a:effectLst>
                  <a:outerShdw blurRad="38100" dist="38100" dir="2700000" algn="tl">
                    <a:srgbClr val="000000">
                      <a:alpha val="43137"/>
                    </a:srgbClr>
                  </a:outerShdw>
                </a:effectLst>
              </a:rPr>
              <a:t>, which contains the addresses of all the service routines.</a:t>
            </a:r>
          </a:p>
          <a:p>
            <a:pPr marL="274320" indent="-274320" algn="l">
              <a:buClr>
                <a:schemeClr val="accent3"/>
              </a:buClr>
              <a:buFont typeface="Arial" pitchFamily="34" charset="0"/>
              <a:buChar char="•"/>
              <a:defRPr/>
            </a:pPr>
            <a:r>
              <a:rPr lang="en-US" dirty="0">
                <a:solidFill>
                  <a:srgbClr val="0000CC"/>
                </a:solidFill>
                <a:effectLst>
                  <a:outerShdw blurRad="38100" dist="38100" dir="2700000" algn="tl">
                    <a:srgbClr val="000000">
                      <a:alpha val="43137"/>
                    </a:srgbClr>
                  </a:outerShdw>
                </a:effectLst>
              </a:rPr>
              <a:t>Interrupt architecture must save the address of the interrupted instruction.</a:t>
            </a:r>
          </a:p>
          <a:p>
            <a:pPr marL="274320" indent="-274320" algn="l">
              <a:buClr>
                <a:schemeClr val="accent3"/>
              </a:buClr>
              <a:buFont typeface="Arial" pitchFamily="34" charset="0"/>
              <a:buChar char="•"/>
              <a:defRPr/>
            </a:pPr>
            <a:r>
              <a:rPr lang="en-US" dirty="0">
                <a:solidFill>
                  <a:srgbClr val="0000CC"/>
                </a:solidFill>
                <a:effectLst>
                  <a:outerShdw blurRad="38100" dist="38100" dir="2700000" algn="tl">
                    <a:srgbClr val="000000">
                      <a:alpha val="43137"/>
                    </a:srgbClr>
                  </a:outerShdw>
                </a:effectLst>
              </a:rPr>
              <a:t>Incoming interrupts are </a:t>
            </a:r>
            <a:r>
              <a:rPr lang="en-US" i="1" dirty="0">
                <a:solidFill>
                  <a:srgbClr val="0000CC"/>
                </a:solidFill>
                <a:effectLst>
                  <a:outerShdw blurRad="38100" dist="38100" dir="2700000" algn="tl">
                    <a:srgbClr val="000000">
                      <a:alpha val="43137"/>
                    </a:srgbClr>
                  </a:outerShdw>
                </a:effectLst>
              </a:rPr>
              <a:t>disabled</a:t>
            </a:r>
            <a:r>
              <a:rPr lang="en-US" dirty="0">
                <a:solidFill>
                  <a:srgbClr val="0000CC"/>
                </a:solidFill>
                <a:effectLst>
                  <a:outerShdw blurRad="38100" dist="38100" dir="2700000" algn="tl">
                    <a:srgbClr val="000000">
                      <a:alpha val="43137"/>
                    </a:srgbClr>
                  </a:outerShdw>
                </a:effectLst>
              </a:rPr>
              <a:t> while another interrupt is being processed to prevent a </a:t>
            </a:r>
            <a:r>
              <a:rPr lang="en-US" i="1" dirty="0">
                <a:solidFill>
                  <a:srgbClr val="0000CC"/>
                </a:solidFill>
                <a:effectLst>
                  <a:outerShdw blurRad="38100" dist="38100" dir="2700000" algn="tl">
                    <a:srgbClr val="000000">
                      <a:alpha val="43137"/>
                    </a:srgbClr>
                  </a:outerShdw>
                </a:effectLst>
              </a:rPr>
              <a:t>lost interrupt</a:t>
            </a:r>
            <a:r>
              <a:rPr lang="en-US" dirty="0">
                <a:solidFill>
                  <a:srgbClr val="0000CC"/>
                </a:solidFill>
                <a:effectLst>
                  <a:outerShdw blurRad="38100" dist="38100" dir="2700000" algn="tl">
                    <a:srgbClr val="000000">
                      <a:alpha val="43137"/>
                    </a:srgbClr>
                  </a:outerShdw>
                </a:effectLst>
              </a:rPr>
              <a:t>.</a:t>
            </a:r>
          </a:p>
          <a:p>
            <a:pPr marL="274320" indent="-274320" algn="l">
              <a:buClr>
                <a:schemeClr val="accent3"/>
              </a:buClr>
              <a:buFont typeface="Arial" pitchFamily="34" charset="0"/>
              <a:buChar char="•"/>
              <a:defRPr/>
            </a:pPr>
            <a:r>
              <a:rPr lang="en-US" dirty="0">
                <a:solidFill>
                  <a:srgbClr val="0000CC"/>
                </a:solidFill>
                <a:effectLst>
                  <a:outerShdw blurRad="38100" dist="38100" dir="2700000" algn="tl">
                    <a:srgbClr val="000000">
                      <a:alpha val="43137"/>
                    </a:srgbClr>
                  </a:outerShdw>
                </a:effectLst>
              </a:rPr>
              <a:t>A </a:t>
            </a:r>
            <a:r>
              <a:rPr lang="en-US" i="1" dirty="0">
                <a:solidFill>
                  <a:srgbClr val="0000CC"/>
                </a:solidFill>
                <a:effectLst>
                  <a:outerShdw blurRad="38100" dist="38100" dir="2700000" algn="tl">
                    <a:srgbClr val="000000">
                      <a:alpha val="43137"/>
                    </a:srgbClr>
                  </a:outerShdw>
                </a:effectLst>
              </a:rPr>
              <a:t>trap</a:t>
            </a:r>
            <a:r>
              <a:rPr lang="en-US" dirty="0">
                <a:solidFill>
                  <a:srgbClr val="0000CC"/>
                </a:solidFill>
                <a:effectLst>
                  <a:outerShdw blurRad="38100" dist="38100" dir="2700000" algn="tl">
                    <a:srgbClr val="000000">
                      <a:alpha val="43137"/>
                    </a:srgbClr>
                  </a:outerShdw>
                </a:effectLst>
              </a:rPr>
              <a:t> is a software-generated interrupt caused either by an error or a user request.</a:t>
            </a:r>
          </a:p>
          <a:p>
            <a:pPr marL="274320" indent="-274320" algn="l">
              <a:buClr>
                <a:schemeClr val="accent3"/>
              </a:buClr>
              <a:buFont typeface="Arial" pitchFamily="34" charset="0"/>
              <a:buChar char="•"/>
              <a:defRPr/>
            </a:pPr>
            <a:r>
              <a:rPr lang="en-US" dirty="0">
                <a:solidFill>
                  <a:srgbClr val="0000CC"/>
                </a:solidFill>
                <a:effectLst>
                  <a:outerShdw blurRad="38100" dist="38100" dir="2700000" algn="tl">
                    <a:srgbClr val="000000">
                      <a:alpha val="43137"/>
                    </a:srgbClr>
                  </a:outerShdw>
                </a:effectLst>
              </a:rPr>
              <a:t>An operating system is </a:t>
            </a:r>
            <a:r>
              <a:rPr lang="en-US" i="1" dirty="0">
                <a:solidFill>
                  <a:srgbClr val="0000CC"/>
                </a:solidFill>
                <a:effectLst>
                  <a:outerShdw blurRad="38100" dist="38100" dir="2700000" algn="tl">
                    <a:srgbClr val="000000">
                      <a:alpha val="43137"/>
                    </a:srgbClr>
                  </a:outerShdw>
                </a:effectLst>
              </a:rPr>
              <a:t>interrupt</a:t>
            </a:r>
            <a:r>
              <a:rPr lang="en-US" dirty="0">
                <a:solidFill>
                  <a:srgbClr val="0000CC"/>
                </a:solidFill>
                <a:effectLst>
                  <a:outerShdw blurRad="38100" dist="38100" dir="2700000" algn="tl">
                    <a:srgbClr val="000000">
                      <a:alpha val="43137"/>
                    </a:srgbClr>
                  </a:outerShdw>
                </a:effectLst>
              </a:rPr>
              <a:t> driven.</a:t>
            </a:r>
          </a:p>
          <a:p>
            <a:pPr algn="l"/>
            <a:endParaRPr lang="en-US" altLang="en-US" dirty="0">
              <a:solidFill>
                <a:srgbClr val="0000CC"/>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354C0D4B-DF29-496E-B516-C63B4852E551}"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10</a:t>
            </a:fld>
            <a:endParaRPr lang="en-US"/>
          </a:p>
        </p:txBody>
      </p:sp>
    </p:spTree>
    <p:extLst>
      <p:ext uri="{BB962C8B-B14F-4D97-AF65-F5344CB8AC3E}">
        <p14:creationId xmlns:p14="http://schemas.microsoft.com/office/powerpoint/2010/main" val="2917277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8601"/>
            <a:ext cx="9144000" cy="712693"/>
          </a:xfrm>
        </p:spPr>
        <p:txBody>
          <a:bodyPr>
            <a:normAutofit/>
          </a:bodyPr>
          <a:lstStyle/>
          <a:p>
            <a:r>
              <a:rPr lang="en-US" sz="3600" b="1" dirty="0">
                <a:solidFill>
                  <a:srgbClr val="FF0000"/>
                </a:solidFill>
                <a:effectLst>
                  <a:outerShdw blurRad="38100" dist="38100" dir="2700000" algn="tl">
                    <a:srgbClr val="000000">
                      <a:alpha val="43137"/>
                    </a:srgbClr>
                  </a:outerShdw>
                </a:effectLst>
                <a:latin typeface="+mn-lt"/>
              </a:rPr>
              <a:t>Storage structure</a:t>
            </a:r>
          </a:p>
        </p:txBody>
      </p:sp>
      <p:sp>
        <p:nvSpPr>
          <p:cNvPr id="3" name="Subtitle 2"/>
          <p:cNvSpPr>
            <a:spLocks noGrp="1"/>
          </p:cNvSpPr>
          <p:nvPr>
            <p:ph type="subTitle" idx="1"/>
          </p:nvPr>
        </p:nvSpPr>
        <p:spPr>
          <a:xfrm>
            <a:off x="1524000" y="941294"/>
            <a:ext cx="9144000" cy="5378824"/>
          </a:xfrm>
        </p:spPr>
        <p:txBody>
          <a:bodyPr>
            <a:normAutofit fontScale="92500" lnSpcReduction="10000"/>
          </a:bodyPr>
          <a:lstStyle/>
          <a:p>
            <a:pPr algn="l">
              <a:buFont typeface="Courier New" pitchFamily="49" charset="0"/>
              <a:buChar char="o"/>
            </a:pPr>
            <a:r>
              <a:rPr lang="en-US" altLang="en-US" b="1" dirty="0">
                <a:solidFill>
                  <a:srgbClr val="FF0000"/>
                </a:solidFill>
                <a:effectLst>
                  <a:outerShdw blurRad="38100" dist="38100" dir="2700000" algn="tl">
                    <a:srgbClr val="000000">
                      <a:alpha val="43137"/>
                    </a:srgbClr>
                  </a:outerShdw>
                </a:effectLst>
              </a:rPr>
              <a:t>Main memory </a:t>
            </a:r>
            <a:r>
              <a:rPr lang="en-US" altLang="en-US" dirty="0">
                <a:solidFill>
                  <a:srgbClr val="0000CC"/>
                </a:solidFill>
                <a:effectLst>
                  <a:outerShdw blurRad="38100" dist="38100" dir="2700000" algn="tl">
                    <a:srgbClr val="000000">
                      <a:alpha val="43137"/>
                    </a:srgbClr>
                  </a:outerShdw>
                </a:effectLst>
              </a:rPr>
              <a:t>– only large storage media that the CPU can access directly.</a:t>
            </a:r>
          </a:p>
          <a:p>
            <a:pPr algn="l">
              <a:buFont typeface="Courier New" pitchFamily="49" charset="0"/>
              <a:buChar char="o"/>
            </a:pPr>
            <a:r>
              <a:rPr lang="en-US" altLang="en-US" b="1" dirty="0">
                <a:solidFill>
                  <a:srgbClr val="FF0000"/>
                </a:solidFill>
                <a:effectLst>
                  <a:outerShdw blurRad="38100" dist="38100" dir="2700000" algn="tl">
                    <a:srgbClr val="000000">
                      <a:alpha val="43137"/>
                    </a:srgbClr>
                  </a:outerShdw>
                </a:effectLst>
              </a:rPr>
              <a:t>Secondary storage </a:t>
            </a:r>
            <a:r>
              <a:rPr lang="en-US" altLang="en-US" dirty="0">
                <a:solidFill>
                  <a:srgbClr val="0000CC"/>
                </a:solidFill>
                <a:effectLst>
                  <a:outerShdw blurRad="38100" dist="38100" dir="2700000" algn="tl">
                    <a:srgbClr val="000000">
                      <a:alpha val="43137"/>
                    </a:srgbClr>
                  </a:outerShdw>
                </a:effectLst>
              </a:rPr>
              <a:t>– extension of main memory that provides large nonvolatile storage capacity.</a:t>
            </a:r>
          </a:p>
          <a:p>
            <a:pPr algn="l">
              <a:buFont typeface="Courier New" pitchFamily="49" charset="0"/>
              <a:buChar char="o"/>
            </a:pPr>
            <a:r>
              <a:rPr lang="en-US" altLang="en-US" b="1" dirty="0">
                <a:solidFill>
                  <a:srgbClr val="FF0000"/>
                </a:solidFill>
                <a:effectLst>
                  <a:outerShdw blurRad="38100" dist="38100" dir="2700000" algn="tl">
                    <a:srgbClr val="000000">
                      <a:alpha val="43137"/>
                    </a:srgbClr>
                  </a:outerShdw>
                </a:effectLst>
              </a:rPr>
              <a:t>Magnetic disks </a:t>
            </a:r>
            <a:r>
              <a:rPr lang="en-US" altLang="en-US" dirty="0">
                <a:solidFill>
                  <a:srgbClr val="0000CC"/>
                </a:solidFill>
                <a:effectLst>
                  <a:outerShdw blurRad="38100" dist="38100" dir="2700000" algn="tl">
                    <a:srgbClr val="000000">
                      <a:alpha val="43137"/>
                    </a:srgbClr>
                  </a:outerShdw>
                </a:effectLst>
              </a:rPr>
              <a:t>– rigid metal or glass platters covered with magnetic recording material </a:t>
            </a:r>
          </a:p>
          <a:p>
            <a:pPr lvl="1" algn="l">
              <a:buFont typeface="Wingdings" pitchFamily="2" charset="2"/>
              <a:buChar char="v"/>
            </a:pPr>
            <a:r>
              <a:rPr lang="en-US" altLang="en-US" sz="2400" dirty="0">
                <a:solidFill>
                  <a:srgbClr val="0000CC"/>
                </a:solidFill>
                <a:effectLst>
                  <a:outerShdw blurRad="38100" dist="38100" dir="2700000" algn="tl">
                    <a:srgbClr val="000000">
                      <a:alpha val="43137"/>
                    </a:srgbClr>
                  </a:outerShdw>
                </a:effectLst>
              </a:rPr>
              <a:t>Disk surface is logically divided into </a:t>
            </a:r>
            <a:r>
              <a:rPr lang="en-US" altLang="en-US" sz="2400" i="1" dirty="0">
                <a:solidFill>
                  <a:srgbClr val="0000CC"/>
                </a:solidFill>
                <a:effectLst>
                  <a:outerShdw blurRad="38100" dist="38100" dir="2700000" algn="tl">
                    <a:srgbClr val="000000">
                      <a:alpha val="43137"/>
                    </a:srgbClr>
                  </a:outerShdw>
                </a:effectLst>
              </a:rPr>
              <a:t>tracks</a:t>
            </a:r>
            <a:r>
              <a:rPr lang="en-US" altLang="en-US" sz="2400" dirty="0">
                <a:solidFill>
                  <a:srgbClr val="0000CC"/>
                </a:solidFill>
                <a:effectLst>
                  <a:outerShdw blurRad="38100" dist="38100" dir="2700000" algn="tl">
                    <a:srgbClr val="000000">
                      <a:alpha val="43137"/>
                    </a:srgbClr>
                  </a:outerShdw>
                </a:effectLst>
              </a:rPr>
              <a:t>, which are subdivided into </a:t>
            </a:r>
            <a:r>
              <a:rPr lang="en-US" altLang="en-US" sz="2400" i="1" dirty="0">
                <a:solidFill>
                  <a:srgbClr val="0000CC"/>
                </a:solidFill>
                <a:effectLst>
                  <a:outerShdw blurRad="38100" dist="38100" dir="2700000" algn="tl">
                    <a:srgbClr val="000000">
                      <a:alpha val="43137"/>
                    </a:srgbClr>
                  </a:outerShdw>
                </a:effectLst>
              </a:rPr>
              <a:t>sectors</a:t>
            </a:r>
            <a:r>
              <a:rPr lang="en-US" altLang="en-US" sz="2400" dirty="0">
                <a:solidFill>
                  <a:srgbClr val="0000CC"/>
                </a:solidFill>
                <a:effectLst>
                  <a:outerShdw blurRad="38100" dist="38100" dir="2700000" algn="tl">
                    <a:srgbClr val="000000">
                      <a:alpha val="43137"/>
                    </a:srgbClr>
                  </a:outerShdw>
                </a:effectLst>
              </a:rPr>
              <a:t>.</a:t>
            </a:r>
          </a:p>
          <a:p>
            <a:pPr lvl="1" algn="l">
              <a:buFont typeface="Wingdings" pitchFamily="2" charset="2"/>
              <a:buChar char="v"/>
            </a:pPr>
            <a:r>
              <a:rPr lang="en-US" altLang="en-US" sz="2400" dirty="0">
                <a:solidFill>
                  <a:srgbClr val="0000CC"/>
                </a:solidFill>
                <a:effectLst>
                  <a:outerShdw blurRad="38100" dist="38100" dir="2700000" algn="tl">
                    <a:srgbClr val="000000">
                      <a:alpha val="43137"/>
                    </a:srgbClr>
                  </a:outerShdw>
                </a:effectLst>
              </a:rPr>
              <a:t>The </a:t>
            </a:r>
            <a:r>
              <a:rPr lang="en-US" altLang="en-US" sz="2400" i="1" dirty="0">
                <a:solidFill>
                  <a:srgbClr val="0000CC"/>
                </a:solidFill>
                <a:effectLst>
                  <a:outerShdw blurRad="38100" dist="38100" dir="2700000" algn="tl">
                    <a:srgbClr val="000000">
                      <a:alpha val="43137"/>
                    </a:srgbClr>
                  </a:outerShdw>
                </a:effectLst>
              </a:rPr>
              <a:t>disk controller</a:t>
            </a:r>
            <a:r>
              <a:rPr lang="en-US" altLang="en-US" sz="2400" dirty="0">
                <a:solidFill>
                  <a:srgbClr val="0000CC"/>
                </a:solidFill>
                <a:effectLst>
                  <a:outerShdw blurRad="38100" dist="38100" dir="2700000" algn="tl">
                    <a:srgbClr val="000000">
                      <a:alpha val="43137"/>
                    </a:srgbClr>
                  </a:outerShdw>
                </a:effectLst>
              </a:rPr>
              <a:t> determines the logical interaction between the device and the computer.</a:t>
            </a:r>
          </a:p>
          <a:p>
            <a:pPr algn="l">
              <a:buFont typeface="Courier New" pitchFamily="49" charset="0"/>
              <a:buChar char="o"/>
            </a:pPr>
            <a:r>
              <a:rPr lang="en-US" altLang="en-US" b="1" i="1" dirty="0">
                <a:solidFill>
                  <a:srgbClr val="FF0000"/>
                </a:solidFill>
                <a:effectLst>
                  <a:outerShdw blurRad="38100" dist="38100" dir="2700000" algn="tl">
                    <a:srgbClr val="000000">
                      <a:alpha val="43137"/>
                    </a:srgbClr>
                  </a:outerShdw>
                </a:effectLst>
              </a:rPr>
              <a:t>Caching</a:t>
            </a:r>
            <a:r>
              <a:rPr lang="en-US" altLang="en-US" dirty="0">
                <a:solidFill>
                  <a:srgbClr val="0000CC"/>
                </a:solidFill>
                <a:effectLst>
                  <a:outerShdw blurRad="38100" dist="38100" dir="2700000" algn="tl">
                    <a:srgbClr val="000000">
                      <a:alpha val="43137"/>
                    </a:srgbClr>
                  </a:outerShdw>
                </a:effectLst>
              </a:rPr>
              <a:t> – copying information into faster storage system; main memory can be viewed as a last </a:t>
            </a:r>
            <a:r>
              <a:rPr lang="en-US" altLang="en-US" i="1" dirty="0">
                <a:solidFill>
                  <a:srgbClr val="0000CC"/>
                </a:solidFill>
                <a:effectLst>
                  <a:outerShdw blurRad="38100" dist="38100" dir="2700000" algn="tl">
                    <a:srgbClr val="000000">
                      <a:alpha val="43137"/>
                    </a:srgbClr>
                  </a:outerShdw>
                </a:effectLst>
              </a:rPr>
              <a:t>cache</a:t>
            </a:r>
            <a:r>
              <a:rPr lang="en-US" altLang="en-US" dirty="0">
                <a:solidFill>
                  <a:srgbClr val="0000CC"/>
                </a:solidFill>
                <a:effectLst>
                  <a:outerShdw blurRad="38100" dist="38100" dir="2700000" algn="tl">
                    <a:srgbClr val="000000">
                      <a:alpha val="43137"/>
                    </a:srgbClr>
                  </a:outerShdw>
                </a:effectLst>
              </a:rPr>
              <a:t> for secondary storage.</a:t>
            </a:r>
          </a:p>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Storage systems organized in hierarchy.</a:t>
            </a:r>
          </a:p>
          <a:p>
            <a:pPr lvl="1" algn="l">
              <a:buFont typeface="Wingdings" pitchFamily="2" charset="2"/>
              <a:buChar char="v"/>
            </a:pPr>
            <a:r>
              <a:rPr lang="en-US" altLang="en-US" sz="2400" b="1" dirty="0">
                <a:solidFill>
                  <a:srgbClr val="00B050"/>
                </a:solidFill>
                <a:effectLst>
                  <a:outerShdw blurRad="38100" dist="38100" dir="2700000" algn="tl">
                    <a:srgbClr val="000000">
                      <a:alpha val="43137"/>
                    </a:srgbClr>
                  </a:outerShdw>
                </a:effectLst>
              </a:rPr>
              <a:t>Speed</a:t>
            </a:r>
          </a:p>
          <a:p>
            <a:pPr lvl="1" algn="l">
              <a:buFont typeface="Wingdings" pitchFamily="2" charset="2"/>
              <a:buChar char="v"/>
            </a:pPr>
            <a:r>
              <a:rPr lang="en-US" altLang="en-US" sz="2400" b="1" dirty="0">
                <a:solidFill>
                  <a:srgbClr val="00B050"/>
                </a:solidFill>
                <a:effectLst>
                  <a:outerShdw blurRad="38100" dist="38100" dir="2700000" algn="tl">
                    <a:srgbClr val="000000">
                      <a:alpha val="43137"/>
                    </a:srgbClr>
                  </a:outerShdw>
                </a:effectLst>
              </a:rPr>
              <a:t>Cost</a:t>
            </a:r>
          </a:p>
          <a:p>
            <a:pPr lvl="1" algn="l">
              <a:buFont typeface="Wingdings" pitchFamily="2" charset="2"/>
              <a:buChar char="v"/>
            </a:pPr>
            <a:r>
              <a:rPr lang="en-US" altLang="en-US" sz="2400" b="1" dirty="0">
                <a:solidFill>
                  <a:srgbClr val="00B050"/>
                </a:solidFill>
                <a:effectLst>
                  <a:outerShdw blurRad="38100" dist="38100" dir="2700000" algn="tl">
                    <a:srgbClr val="000000">
                      <a:alpha val="43137"/>
                    </a:srgbClr>
                  </a:outerShdw>
                </a:effectLst>
              </a:rPr>
              <a:t>Volatility</a:t>
            </a:r>
          </a:p>
          <a:p>
            <a:pPr lvl="1" algn="l"/>
            <a:endParaRPr lang="en-US" dirty="0"/>
          </a:p>
        </p:txBody>
      </p:sp>
      <p:sp>
        <p:nvSpPr>
          <p:cNvPr id="4" name="Date Placeholder 3"/>
          <p:cNvSpPr>
            <a:spLocks noGrp="1"/>
          </p:cNvSpPr>
          <p:nvPr>
            <p:ph type="dt" sz="half" idx="10"/>
          </p:nvPr>
        </p:nvSpPr>
        <p:spPr/>
        <p:txBody>
          <a:bodyPr/>
          <a:lstStyle/>
          <a:p>
            <a:fld id="{BDA9A4AF-4D28-4729-9EFE-6276D90C3532}"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11</a:t>
            </a:fld>
            <a:endParaRPr lang="en-US"/>
          </a:p>
        </p:txBody>
      </p:sp>
    </p:spTree>
    <p:extLst>
      <p:ext uri="{BB962C8B-B14F-4D97-AF65-F5344CB8AC3E}">
        <p14:creationId xmlns:p14="http://schemas.microsoft.com/office/powerpoint/2010/main" val="2282244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09283"/>
            <a:ext cx="9144000" cy="860611"/>
          </a:xfrm>
        </p:spPr>
        <p:txBody>
          <a:bodyPr>
            <a:normAutofit/>
          </a:bodyPr>
          <a:lstStyle/>
          <a:p>
            <a:r>
              <a:rPr lang="en-US" sz="3600" b="1" dirty="0">
                <a:solidFill>
                  <a:srgbClr val="FF0000"/>
                </a:solidFill>
                <a:effectLst>
                  <a:outerShdw blurRad="38100" dist="38100" dir="2700000" algn="tl">
                    <a:srgbClr val="000000">
                      <a:alpha val="43137"/>
                    </a:srgbClr>
                  </a:outerShdw>
                </a:effectLst>
              </a:rPr>
              <a:t>Storage-Device Hierarchy</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5354" t="510" r="5736" b="510"/>
          <a:stretch>
            <a:fillRect/>
          </a:stretch>
        </p:blipFill>
        <p:spPr bwMode="auto">
          <a:xfrm>
            <a:off x="3227293" y="1788459"/>
            <a:ext cx="5270500" cy="4491317"/>
          </a:xfrm>
          <a:prstGeom prst="rect">
            <a:avLst/>
          </a:prstGeom>
          <a:noFill/>
          <a:ln w="38100" cmpd="dbl">
            <a:solidFill>
              <a:srgbClr val="CC6600"/>
            </a:solidFill>
            <a:miter lim="800000"/>
            <a:headEnd/>
            <a:tailEnd/>
          </a:ln>
          <a:extLst>
            <a:ext uri="{909E8E84-426E-40DD-AFC4-6F175D3DCCD1}">
              <a14:hiddenFill xmlns:a14="http://schemas.microsoft.com/office/drawing/2010/main">
                <a:solidFill>
                  <a:srgbClr val="FFFFFF"/>
                </a:solidFill>
              </a14:hiddenFill>
            </a:ext>
          </a:extLst>
        </p:spPr>
      </p:pic>
      <p:grpSp>
        <p:nvGrpSpPr>
          <p:cNvPr id="5" name="Group 5"/>
          <p:cNvGrpSpPr>
            <a:grpSpLocks/>
          </p:cNvGrpSpPr>
          <p:nvPr/>
        </p:nvGrpSpPr>
        <p:grpSpPr bwMode="auto">
          <a:xfrm>
            <a:off x="1847803" y="1941139"/>
            <a:ext cx="1055687" cy="4338637"/>
            <a:chOff x="309563" y="1646237"/>
            <a:chExt cx="998537" cy="4339343"/>
          </a:xfrm>
        </p:grpSpPr>
        <p:sp>
          <p:nvSpPr>
            <p:cNvPr id="6" name="Line 10"/>
            <p:cNvSpPr>
              <a:spLocks noChangeShapeType="1"/>
            </p:cNvSpPr>
            <p:nvPr/>
          </p:nvSpPr>
          <p:spPr bwMode="auto">
            <a:xfrm flipV="1">
              <a:off x="1295400" y="1646237"/>
              <a:ext cx="12700" cy="433934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 name="Text Box 12"/>
            <p:cNvSpPr txBox="1">
              <a:spLocks noChangeArrowheads="1"/>
            </p:cNvSpPr>
            <p:nvPr/>
          </p:nvSpPr>
          <p:spPr bwMode="auto">
            <a:xfrm>
              <a:off x="309563" y="3232150"/>
              <a:ext cx="9969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solidFill>
                    <a:srgbClr val="FF0000"/>
                  </a:solidFill>
                </a:rPr>
                <a:t>High</a:t>
              </a:r>
            </a:p>
            <a:p>
              <a:pPr eaLnBrk="1" hangingPunct="1"/>
              <a:r>
                <a:rPr lang="en-US" altLang="en-US" dirty="0">
                  <a:solidFill>
                    <a:srgbClr val="FF0000"/>
                  </a:solidFill>
                </a:rPr>
                <a:t>Cost</a:t>
              </a:r>
            </a:p>
            <a:p>
              <a:pPr eaLnBrk="1" hangingPunct="1"/>
              <a:r>
                <a:rPr lang="en-US" altLang="en-US" dirty="0">
                  <a:solidFill>
                    <a:srgbClr val="FF0000"/>
                  </a:solidFill>
                </a:rPr>
                <a:t>and fast</a:t>
              </a:r>
            </a:p>
          </p:txBody>
        </p:sp>
      </p:grpSp>
      <p:grpSp>
        <p:nvGrpSpPr>
          <p:cNvPr id="8" name="Group 8"/>
          <p:cNvGrpSpPr>
            <a:grpSpLocks/>
          </p:cNvGrpSpPr>
          <p:nvPr/>
        </p:nvGrpSpPr>
        <p:grpSpPr bwMode="auto">
          <a:xfrm>
            <a:off x="8974907" y="1941139"/>
            <a:ext cx="1247572" cy="3806825"/>
            <a:chOff x="7937500" y="1657350"/>
            <a:chExt cx="1247572" cy="3902075"/>
          </a:xfrm>
        </p:grpSpPr>
        <p:sp>
          <p:nvSpPr>
            <p:cNvPr id="9" name="Line 9"/>
            <p:cNvSpPr>
              <a:spLocks noChangeShapeType="1"/>
            </p:cNvSpPr>
            <p:nvPr/>
          </p:nvSpPr>
          <p:spPr bwMode="auto">
            <a:xfrm flipH="1">
              <a:off x="7937500" y="1657350"/>
              <a:ext cx="11113" cy="39020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 name="Text Box 11"/>
            <p:cNvSpPr txBox="1">
              <a:spLocks noChangeArrowheads="1"/>
            </p:cNvSpPr>
            <p:nvPr/>
          </p:nvSpPr>
          <p:spPr bwMode="auto">
            <a:xfrm>
              <a:off x="8089900" y="3036888"/>
              <a:ext cx="1095172" cy="946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dirty="0">
                  <a:solidFill>
                    <a:srgbClr val="FF0000"/>
                  </a:solidFill>
                </a:rPr>
                <a:t>Less </a:t>
              </a:r>
            </a:p>
            <a:p>
              <a:pPr eaLnBrk="1" hangingPunct="1"/>
              <a:r>
                <a:rPr lang="en-US" altLang="en-US" dirty="0">
                  <a:solidFill>
                    <a:srgbClr val="FF0000"/>
                  </a:solidFill>
                </a:rPr>
                <a:t>Cost</a:t>
              </a:r>
            </a:p>
            <a:p>
              <a:pPr eaLnBrk="1" hangingPunct="1"/>
              <a:r>
                <a:rPr lang="en-US" altLang="en-US" dirty="0">
                  <a:solidFill>
                    <a:srgbClr val="FF0000"/>
                  </a:solidFill>
                </a:rPr>
                <a:t>and slow</a:t>
              </a:r>
            </a:p>
          </p:txBody>
        </p:sp>
      </p:grpSp>
      <p:sp>
        <p:nvSpPr>
          <p:cNvPr id="11" name="Date Placeholder 10"/>
          <p:cNvSpPr>
            <a:spLocks noGrp="1"/>
          </p:cNvSpPr>
          <p:nvPr>
            <p:ph type="dt" sz="half" idx="10"/>
          </p:nvPr>
        </p:nvSpPr>
        <p:spPr/>
        <p:txBody>
          <a:bodyPr/>
          <a:lstStyle/>
          <a:p>
            <a:fld id="{E14062CF-1506-4ED1-B4AF-0FA2A1A2E25F}" type="datetime1">
              <a:rPr lang="en-US" smtClean="0"/>
              <a:t>5/31/2020</a:t>
            </a:fld>
            <a:endParaRPr lang="en-US"/>
          </a:p>
        </p:txBody>
      </p:sp>
      <p:sp>
        <p:nvSpPr>
          <p:cNvPr id="12" name="Footer Placeholder 11"/>
          <p:cNvSpPr>
            <a:spLocks noGrp="1"/>
          </p:cNvSpPr>
          <p:nvPr>
            <p:ph type="ftr" sz="quarter" idx="11"/>
          </p:nvPr>
        </p:nvSpPr>
        <p:spPr/>
        <p:txBody>
          <a:bodyPr/>
          <a:lstStyle/>
          <a:p>
            <a:r>
              <a:rPr lang="pt-BR"/>
              <a:t>Ambo University Woliso Campus                        CoSc2042</a:t>
            </a:r>
            <a:endParaRPr lang="en-US"/>
          </a:p>
        </p:txBody>
      </p:sp>
      <p:sp>
        <p:nvSpPr>
          <p:cNvPr id="13" name="Slide Number Placeholder 12"/>
          <p:cNvSpPr>
            <a:spLocks noGrp="1"/>
          </p:cNvSpPr>
          <p:nvPr>
            <p:ph type="sldNum" sz="quarter" idx="12"/>
          </p:nvPr>
        </p:nvSpPr>
        <p:spPr/>
        <p:txBody>
          <a:bodyPr/>
          <a:lstStyle/>
          <a:p>
            <a:fld id="{9620BD88-4F2D-42A4-925C-2FA374A60D5E}" type="slidenum">
              <a:rPr lang="en-US" smtClean="0"/>
              <a:pPr/>
              <a:t>12</a:t>
            </a:fld>
            <a:endParaRPr lang="en-US"/>
          </a:p>
        </p:txBody>
      </p:sp>
    </p:spTree>
    <p:extLst>
      <p:ext uri="{BB962C8B-B14F-4D97-AF65-F5344CB8AC3E}">
        <p14:creationId xmlns:p14="http://schemas.microsoft.com/office/powerpoint/2010/main" val="1153651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49624"/>
            <a:ext cx="9144000" cy="658905"/>
          </a:xfrm>
        </p:spPr>
        <p:txBody>
          <a:bodyPr>
            <a:noAutofit/>
          </a:bodyPr>
          <a:lstStyle/>
          <a:p>
            <a:r>
              <a:rPr lang="en-US" sz="3600" b="1" dirty="0">
                <a:solidFill>
                  <a:srgbClr val="FF0000"/>
                </a:solidFill>
                <a:effectLst>
                  <a:outerShdw blurRad="38100" dist="38100" dir="2700000" algn="tl">
                    <a:srgbClr val="000000">
                      <a:alpha val="43137"/>
                    </a:srgbClr>
                  </a:outerShdw>
                </a:effectLst>
                <a:latin typeface="+mn-lt"/>
              </a:rPr>
              <a:t>Migration of A From Disk to Register</a:t>
            </a:r>
          </a:p>
        </p:txBody>
      </p:sp>
      <p:sp>
        <p:nvSpPr>
          <p:cNvPr id="3" name="Subtitle 2"/>
          <p:cNvSpPr>
            <a:spLocks noGrp="1"/>
          </p:cNvSpPr>
          <p:nvPr>
            <p:ph type="subTitle" idx="1"/>
          </p:nvPr>
        </p:nvSpPr>
        <p:spPr>
          <a:xfrm>
            <a:off x="1524000" y="1102659"/>
            <a:ext cx="9144000" cy="5446059"/>
          </a:xfrm>
        </p:spPr>
        <p:txBody>
          <a:bodyPr>
            <a:normAutofit/>
          </a:bodyPr>
          <a:lstStyle/>
          <a:p>
            <a:endParaRPr lang="en-US" altLang="en-US" dirty="0"/>
          </a:p>
          <a:p>
            <a:endParaRPr lang="en-US" altLang="en-US" dirty="0"/>
          </a:p>
          <a:p>
            <a:endParaRPr lang="en-US" altLang="en-US" dirty="0"/>
          </a:p>
          <a:p>
            <a:endParaRPr lang="en-US" altLang="en-US" dirty="0"/>
          </a:p>
          <a:p>
            <a:endParaRPr lang="en-US" altLang="en-US" dirty="0"/>
          </a:p>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Data transfer between cache to CPU is hardware function without OS intervention.</a:t>
            </a:r>
          </a:p>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Transfer from disk to memory is usually controlled by OS.</a:t>
            </a:r>
          </a:p>
          <a:p>
            <a:endParaRPr lang="en-US" dirty="0"/>
          </a:p>
        </p:txBody>
      </p:sp>
      <p:pic>
        <p:nvPicPr>
          <p:cNvPr id="4" name="Picture 1027"/>
          <p:cNvPicPr>
            <a:picLocks noChangeAspect="1" noChangeArrowheads="1"/>
          </p:cNvPicPr>
          <p:nvPr/>
        </p:nvPicPr>
        <p:blipFill>
          <a:blip r:embed="rId2">
            <a:extLst>
              <a:ext uri="{28A0092B-C50C-407E-A947-70E740481C1C}">
                <a14:useLocalDpi xmlns:a14="http://schemas.microsoft.com/office/drawing/2010/main" val="0"/>
              </a:ext>
            </a:extLst>
          </a:blip>
          <a:srcRect l="418" t="40875" r="1044" b="40834"/>
          <a:stretch>
            <a:fillRect/>
          </a:stretch>
        </p:blipFill>
        <p:spPr bwMode="auto">
          <a:xfrm>
            <a:off x="1865312" y="1578722"/>
            <a:ext cx="8461375" cy="1177925"/>
          </a:xfrm>
          <a:prstGeom prst="rect">
            <a:avLst/>
          </a:prstGeom>
          <a:noFill/>
          <a:ln w="57150"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fld id="{59D7A0E6-4D9E-465E-9FA3-500AE54F0A36}" type="datetime1">
              <a:rPr lang="en-US" smtClean="0"/>
              <a:t>5/31/2020</a:t>
            </a:fld>
            <a:endParaRPr lang="en-US"/>
          </a:p>
        </p:txBody>
      </p:sp>
      <p:sp>
        <p:nvSpPr>
          <p:cNvPr id="6" name="Footer Placeholder 5"/>
          <p:cNvSpPr>
            <a:spLocks noGrp="1"/>
          </p:cNvSpPr>
          <p:nvPr>
            <p:ph type="ftr" sz="quarter" idx="11"/>
          </p:nvPr>
        </p:nvSpPr>
        <p:spPr/>
        <p:txBody>
          <a:bodyPr/>
          <a:lstStyle/>
          <a:p>
            <a:r>
              <a:rPr lang="pt-BR"/>
              <a:t>Ambo University Woliso Campus                        CoSc2042</a:t>
            </a:r>
            <a:endParaRPr lang="en-US"/>
          </a:p>
        </p:txBody>
      </p:sp>
      <p:sp>
        <p:nvSpPr>
          <p:cNvPr id="7" name="Slide Number Placeholder 6"/>
          <p:cNvSpPr>
            <a:spLocks noGrp="1"/>
          </p:cNvSpPr>
          <p:nvPr>
            <p:ph type="sldNum" sz="quarter" idx="12"/>
          </p:nvPr>
        </p:nvSpPr>
        <p:spPr/>
        <p:txBody>
          <a:bodyPr/>
          <a:lstStyle/>
          <a:p>
            <a:fld id="{9620BD88-4F2D-42A4-925C-2FA374A60D5E}" type="slidenum">
              <a:rPr lang="en-US" smtClean="0"/>
              <a:pPr/>
              <a:t>13</a:t>
            </a:fld>
            <a:endParaRPr lang="en-US"/>
          </a:p>
        </p:txBody>
      </p:sp>
    </p:spTree>
    <p:extLst>
      <p:ext uri="{BB962C8B-B14F-4D97-AF65-F5344CB8AC3E}">
        <p14:creationId xmlns:p14="http://schemas.microsoft.com/office/powerpoint/2010/main" val="20850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95835"/>
            <a:ext cx="9144000" cy="645459"/>
          </a:xfrm>
        </p:spPr>
        <p:txBody>
          <a:bodyPr>
            <a:normAutofit/>
          </a:bodyPr>
          <a:lstStyle/>
          <a:p>
            <a:r>
              <a:rPr lang="en-US" sz="3600" b="1" dirty="0">
                <a:solidFill>
                  <a:srgbClr val="FF0000"/>
                </a:solidFill>
                <a:effectLst>
                  <a:outerShdw blurRad="38100" dist="38100" dir="2700000" algn="tl">
                    <a:srgbClr val="000000">
                      <a:alpha val="43137"/>
                    </a:srgbClr>
                  </a:outerShdw>
                </a:effectLst>
              </a:rPr>
              <a:t>I/O structure</a:t>
            </a:r>
          </a:p>
        </p:txBody>
      </p:sp>
      <p:sp>
        <p:nvSpPr>
          <p:cNvPr id="3" name="Subtitle 2"/>
          <p:cNvSpPr>
            <a:spLocks noGrp="1"/>
          </p:cNvSpPr>
          <p:nvPr>
            <p:ph type="subTitle" idx="1"/>
          </p:nvPr>
        </p:nvSpPr>
        <p:spPr>
          <a:xfrm>
            <a:off x="1524000" y="941294"/>
            <a:ext cx="9144000" cy="5069541"/>
          </a:xfrm>
        </p:spPr>
        <p:txBody>
          <a:bodyPr>
            <a:normAutofit lnSpcReduction="10000"/>
          </a:bodyPr>
          <a:lstStyle/>
          <a:p>
            <a:pPr marL="274320" indent="-274320" algn="l">
              <a:buClr>
                <a:schemeClr val="accent3"/>
              </a:buClr>
              <a:buFont typeface="Arial" pitchFamily="34" charset="0"/>
              <a:buChar char="•"/>
              <a:defRPr/>
            </a:pPr>
            <a:r>
              <a:rPr lang="en-US" dirty="0">
                <a:solidFill>
                  <a:srgbClr val="0000CC"/>
                </a:solidFill>
                <a:effectLst>
                  <a:outerShdw blurRad="38100" dist="38100" dir="2700000" algn="tl">
                    <a:srgbClr val="000000">
                      <a:alpha val="43137"/>
                    </a:srgbClr>
                  </a:outerShdw>
                </a:effectLst>
              </a:rPr>
              <a:t>After I/O starts, control returns to user program only upon I/O completion.</a:t>
            </a:r>
          </a:p>
          <a:p>
            <a:pPr marL="640080" lvl="1" indent="-246888" algn="l">
              <a:buFont typeface="Arial" pitchFamily="34" charset="0"/>
              <a:buChar char="–"/>
              <a:defRPr/>
            </a:pPr>
            <a:r>
              <a:rPr lang="en-US" sz="2400" dirty="0">
                <a:solidFill>
                  <a:srgbClr val="0000CC"/>
                </a:solidFill>
                <a:effectLst>
                  <a:outerShdw blurRad="38100" dist="38100" dir="2700000" algn="tl">
                    <a:srgbClr val="000000">
                      <a:alpha val="43137"/>
                    </a:srgbClr>
                  </a:outerShdw>
                </a:effectLst>
              </a:rPr>
              <a:t>Wait instruction idles the CPU until the next interrupt</a:t>
            </a:r>
          </a:p>
          <a:p>
            <a:pPr marL="640080" lvl="1" indent="-246888" algn="l">
              <a:buFont typeface="Arial" pitchFamily="34" charset="0"/>
              <a:buChar char="–"/>
              <a:defRPr/>
            </a:pPr>
            <a:r>
              <a:rPr lang="en-US" sz="2400" dirty="0">
                <a:solidFill>
                  <a:srgbClr val="0000CC"/>
                </a:solidFill>
                <a:effectLst>
                  <a:outerShdw blurRad="38100" dist="38100" dir="2700000" algn="tl">
                    <a:srgbClr val="000000">
                      <a:alpha val="43137"/>
                    </a:srgbClr>
                  </a:outerShdw>
                </a:effectLst>
              </a:rPr>
              <a:t>Wait loop (contention for memory access).</a:t>
            </a:r>
          </a:p>
          <a:p>
            <a:pPr marL="640080" lvl="1" indent="-246888" algn="l">
              <a:buFont typeface="Arial" pitchFamily="34" charset="0"/>
              <a:buChar char="–"/>
              <a:defRPr/>
            </a:pPr>
            <a:r>
              <a:rPr lang="en-US" sz="2400" dirty="0">
                <a:solidFill>
                  <a:srgbClr val="0000CC"/>
                </a:solidFill>
                <a:effectLst>
                  <a:outerShdw blurRad="38100" dist="38100" dir="2700000" algn="tl">
                    <a:srgbClr val="000000">
                      <a:alpha val="43137"/>
                    </a:srgbClr>
                  </a:outerShdw>
                </a:effectLst>
              </a:rPr>
              <a:t>At most one I/O request is outstanding at a time, no simultaneous I/O processing.</a:t>
            </a:r>
          </a:p>
          <a:p>
            <a:pPr marL="274320" indent="-274320" algn="l">
              <a:buClr>
                <a:schemeClr val="accent3"/>
              </a:buClr>
              <a:buFont typeface="Arial" pitchFamily="34" charset="0"/>
              <a:buChar char="•"/>
              <a:defRPr/>
            </a:pPr>
            <a:r>
              <a:rPr lang="en-US" dirty="0">
                <a:solidFill>
                  <a:srgbClr val="0000CC"/>
                </a:solidFill>
                <a:effectLst>
                  <a:outerShdw blurRad="38100" dist="38100" dir="2700000" algn="tl">
                    <a:srgbClr val="000000">
                      <a:alpha val="43137"/>
                    </a:srgbClr>
                  </a:outerShdw>
                </a:effectLst>
              </a:rPr>
              <a:t>After I/O starts, control returns to user program without waiting for I/O completion.</a:t>
            </a:r>
          </a:p>
          <a:p>
            <a:pPr marL="640080" lvl="1" indent="-246888" algn="l">
              <a:buFont typeface="Arial" pitchFamily="34" charset="0"/>
              <a:buChar char="–"/>
              <a:defRPr/>
            </a:pPr>
            <a:r>
              <a:rPr lang="en-US" sz="2400" i="1" dirty="0">
                <a:solidFill>
                  <a:srgbClr val="0000CC"/>
                </a:solidFill>
                <a:effectLst>
                  <a:outerShdw blurRad="38100" dist="38100" dir="2700000" algn="tl">
                    <a:srgbClr val="000000">
                      <a:alpha val="43137"/>
                    </a:srgbClr>
                  </a:outerShdw>
                </a:effectLst>
              </a:rPr>
              <a:t>System call</a:t>
            </a:r>
            <a:r>
              <a:rPr lang="en-US" sz="2400" dirty="0">
                <a:solidFill>
                  <a:srgbClr val="0000CC"/>
                </a:solidFill>
                <a:effectLst>
                  <a:outerShdw blurRad="38100" dist="38100" dir="2700000" algn="tl">
                    <a:srgbClr val="000000">
                      <a:alpha val="43137"/>
                    </a:srgbClr>
                  </a:outerShdw>
                </a:effectLst>
              </a:rPr>
              <a:t> – request to the operating system to allow user to wait for I/O completion.</a:t>
            </a:r>
          </a:p>
          <a:p>
            <a:pPr marL="640080" lvl="1" indent="-246888" algn="l">
              <a:buFont typeface="Arial" pitchFamily="34" charset="0"/>
              <a:buChar char="–"/>
              <a:defRPr/>
            </a:pPr>
            <a:r>
              <a:rPr lang="en-US" sz="2400" i="1" dirty="0">
                <a:solidFill>
                  <a:srgbClr val="0000CC"/>
                </a:solidFill>
                <a:effectLst>
                  <a:outerShdw blurRad="38100" dist="38100" dir="2700000" algn="tl">
                    <a:srgbClr val="000000">
                      <a:alpha val="43137"/>
                    </a:srgbClr>
                  </a:outerShdw>
                </a:effectLst>
              </a:rPr>
              <a:t>Device-status table</a:t>
            </a:r>
            <a:r>
              <a:rPr lang="en-US" sz="2400" dirty="0">
                <a:solidFill>
                  <a:srgbClr val="0000CC"/>
                </a:solidFill>
                <a:effectLst>
                  <a:outerShdw blurRad="38100" dist="38100" dir="2700000" algn="tl">
                    <a:srgbClr val="000000">
                      <a:alpha val="43137"/>
                    </a:srgbClr>
                  </a:outerShdw>
                </a:effectLst>
              </a:rPr>
              <a:t> contains entry for each I/O device indicating its type, address, and state.</a:t>
            </a:r>
          </a:p>
          <a:p>
            <a:pPr marL="640080" lvl="1" indent="-246888" algn="l">
              <a:buFont typeface="Arial" pitchFamily="34" charset="0"/>
              <a:buChar char="–"/>
              <a:defRPr/>
            </a:pPr>
            <a:r>
              <a:rPr lang="en-US" sz="2400" dirty="0">
                <a:solidFill>
                  <a:srgbClr val="0000CC"/>
                </a:solidFill>
                <a:effectLst>
                  <a:outerShdw blurRad="38100" dist="38100" dir="2700000" algn="tl">
                    <a:srgbClr val="000000">
                      <a:alpha val="43137"/>
                    </a:srgbClr>
                  </a:outerShdw>
                </a:effectLst>
              </a:rPr>
              <a:t>Operating system indexes into I/O device table to determine device status and to modify table entry to include interrupt.</a:t>
            </a:r>
          </a:p>
          <a:p>
            <a:endParaRPr lang="en-US" dirty="0"/>
          </a:p>
        </p:txBody>
      </p:sp>
      <p:sp>
        <p:nvSpPr>
          <p:cNvPr id="4" name="Date Placeholder 3"/>
          <p:cNvSpPr>
            <a:spLocks noGrp="1"/>
          </p:cNvSpPr>
          <p:nvPr>
            <p:ph type="dt" sz="half" idx="10"/>
          </p:nvPr>
        </p:nvSpPr>
        <p:spPr/>
        <p:txBody>
          <a:bodyPr/>
          <a:lstStyle/>
          <a:p>
            <a:fld id="{B90020A9-6FD8-4342-88D4-ED833DDEE835}"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14</a:t>
            </a:fld>
            <a:endParaRPr lang="en-US"/>
          </a:p>
        </p:txBody>
      </p:sp>
    </p:spTree>
    <p:extLst>
      <p:ext uri="{BB962C8B-B14F-4D97-AF65-F5344CB8AC3E}">
        <p14:creationId xmlns:p14="http://schemas.microsoft.com/office/powerpoint/2010/main" val="3408169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22729"/>
            <a:ext cx="9144000" cy="618565"/>
          </a:xfrm>
        </p:spPr>
        <p:txBody>
          <a:bodyPr>
            <a:normAutofit fontScale="90000"/>
          </a:bodyPr>
          <a:lstStyle/>
          <a:p>
            <a:r>
              <a:rPr lang="en-US" altLang="en-US" sz="4000" b="1" dirty="0">
                <a:solidFill>
                  <a:srgbClr val="FF0000"/>
                </a:solidFill>
                <a:effectLst>
                  <a:outerShdw blurRad="38100" dist="38100" dir="2700000" algn="tl">
                    <a:srgbClr val="000000">
                      <a:alpha val="43137"/>
                    </a:srgbClr>
                  </a:outerShdw>
                </a:effectLst>
              </a:rPr>
              <a:t>Direct Memory Access Structure</a:t>
            </a:r>
            <a:endParaRPr lang="en-US" sz="40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941294"/>
            <a:ext cx="9144000" cy="4316506"/>
          </a:xfrm>
        </p:spPr>
        <p:txBody>
          <a:bodyPr>
            <a:normAutofit/>
          </a:bodyPr>
          <a:lstStyle/>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Used for high-speed I/O devices able to transmit information at close to memory speeds.</a:t>
            </a:r>
          </a:p>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Device controller transfers blocks of data from buffer storage directly to main memory without CPU intervention.</a:t>
            </a:r>
          </a:p>
          <a:p>
            <a:pPr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Only one interrupt is generated per block, rather than the one interrupt per byte.</a:t>
            </a:r>
          </a:p>
        </p:txBody>
      </p:sp>
      <p:sp>
        <p:nvSpPr>
          <p:cNvPr id="4" name="Date Placeholder 3"/>
          <p:cNvSpPr>
            <a:spLocks noGrp="1"/>
          </p:cNvSpPr>
          <p:nvPr>
            <p:ph type="dt" sz="half" idx="10"/>
          </p:nvPr>
        </p:nvSpPr>
        <p:spPr/>
        <p:txBody>
          <a:bodyPr/>
          <a:lstStyle/>
          <a:p>
            <a:fld id="{43261725-A7B6-4EC8-B24E-B2589F4784E1}"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15</a:t>
            </a:fld>
            <a:endParaRPr lang="en-US"/>
          </a:p>
        </p:txBody>
      </p:sp>
    </p:spTree>
    <p:extLst>
      <p:ext uri="{BB962C8B-B14F-4D97-AF65-F5344CB8AC3E}">
        <p14:creationId xmlns:p14="http://schemas.microsoft.com/office/powerpoint/2010/main" val="4248744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16860"/>
            <a:ext cx="9144000" cy="645458"/>
          </a:xfrm>
        </p:spPr>
        <p:txBody>
          <a:bodyPr>
            <a:normAutofit/>
          </a:bodyPr>
          <a:lstStyle/>
          <a:p>
            <a:r>
              <a:rPr lang="en-US" sz="3600" b="1" dirty="0">
                <a:solidFill>
                  <a:srgbClr val="FF0000"/>
                </a:solidFill>
                <a:effectLst>
                  <a:outerShdw blurRad="38100" dist="38100" dir="2700000" algn="tl">
                    <a:srgbClr val="000000">
                      <a:alpha val="43137"/>
                    </a:srgbClr>
                  </a:outerShdw>
                </a:effectLst>
              </a:rPr>
              <a:t>Operating system operation</a:t>
            </a:r>
          </a:p>
        </p:txBody>
      </p:sp>
      <p:sp>
        <p:nvSpPr>
          <p:cNvPr id="3" name="Subtitle 2"/>
          <p:cNvSpPr>
            <a:spLocks noGrp="1"/>
          </p:cNvSpPr>
          <p:nvPr>
            <p:ph type="subTitle" idx="1"/>
          </p:nvPr>
        </p:nvSpPr>
        <p:spPr>
          <a:xfrm>
            <a:off x="1524000" y="1062319"/>
            <a:ext cx="9144000" cy="5230906"/>
          </a:xfrm>
        </p:spPr>
        <p:txBody>
          <a:bodyPr>
            <a:noAutofit/>
          </a:bodyPr>
          <a:lstStyle/>
          <a:p>
            <a:pPr marL="274320" indent="-274320" algn="l">
              <a:buClr>
                <a:schemeClr val="accent3"/>
              </a:buClr>
              <a:buFont typeface="Arial" pitchFamily="34" charset="0"/>
              <a:buChar char="•"/>
              <a:defRPr/>
            </a:pPr>
            <a:r>
              <a:rPr lang="en-US" sz="2000" dirty="0">
                <a:solidFill>
                  <a:srgbClr val="0000CC"/>
                </a:solidFill>
                <a:effectLst>
                  <a:outerShdw blurRad="38100" dist="38100" dir="2700000" algn="tl">
                    <a:srgbClr val="000000">
                      <a:alpha val="43137"/>
                    </a:srgbClr>
                  </a:outerShdw>
                </a:effectLst>
              </a:rPr>
              <a:t>Interrupt driven by hardware</a:t>
            </a:r>
          </a:p>
          <a:p>
            <a:pPr marL="274320" indent="-274320" algn="l">
              <a:buClr>
                <a:schemeClr val="accent3"/>
              </a:buClr>
              <a:buFont typeface="Arial" pitchFamily="34" charset="0"/>
              <a:buChar char="•"/>
              <a:defRPr/>
            </a:pPr>
            <a:r>
              <a:rPr lang="en-US" sz="2000" dirty="0">
                <a:solidFill>
                  <a:srgbClr val="0000CC"/>
                </a:solidFill>
                <a:effectLst>
                  <a:outerShdw blurRad="38100" dist="38100" dir="2700000" algn="tl">
                    <a:srgbClr val="000000">
                      <a:alpha val="43137"/>
                    </a:srgbClr>
                  </a:outerShdw>
                </a:effectLst>
              </a:rPr>
              <a:t>Software error or request creates </a:t>
            </a:r>
            <a:r>
              <a:rPr lang="en-US" sz="2000" b="1" dirty="0">
                <a:solidFill>
                  <a:srgbClr val="0000CC"/>
                </a:solidFill>
                <a:effectLst>
                  <a:outerShdw blurRad="38100" dist="38100" dir="2700000" algn="tl">
                    <a:srgbClr val="000000">
                      <a:alpha val="43137"/>
                    </a:srgbClr>
                  </a:outerShdw>
                </a:effectLst>
              </a:rPr>
              <a:t>exception</a:t>
            </a:r>
            <a:r>
              <a:rPr lang="en-US" sz="2000" dirty="0">
                <a:solidFill>
                  <a:srgbClr val="0000CC"/>
                </a:solidFill>
                <a:effectLst>
                  <a:outerShdw blurRad="38100" dist="38100" dir="2700000" algn="tl">
                    <a:srgbClr val="000000">
                      <a:alpha val="43137"/>
                    </a:srgbClr>
                  </a:outerShdw>
                </a:effectLst>
              </a:rPr>
              <a:t> or </a:t>
            </a:r>
            <a:r>
              <a:rPr lang="en-US" sz="2000" b="1" dirty="0">
                <a:solidFill>
                  <a:srgbClr val="0000CC"/>
                </a:solidFill>
                <a:effectLst>
                  <a:outerShdw blurRad="38100" dist="38100" dir="2700000" algn="tl">
                    <a:srgbClr val="000000">
                      <a:alpha val="43137"/>
                    </a:srgbClr>
                  </a:outerShdw>
                </a:effectLst>
              </a:rPr>
              <a:t>trap</a:t>
            </a:r>
          </a:p>
          <a:p>
            <a:pPr marL="640080" lvl="1" indent="-246888" algn="l">
              <a:buFont typeface="Arial" pitchFamily="34" charset="0"/>
              <a:buChar char="–"/>
              <a:defRPr/>
            </a:pPr>
            <a:r>
              <a:rPr lang="en-US" dirty="0">
                <a:solidFill>
                  <a:srgbClr val="0000CC"/>
                </a:solidFill>
                <a:effectLst>
                  <a:outerShdw blurRad="38100" dist="38100" dir="2700000" algn="tl">
                    <a:srgbClr val="000000">
                      <a:alpha val="43137"/>
                    </a:srgbClr>
                  </a:outerShdw>
                </a:effectLst>
              </a:rPr>
              <a:t>Division by zero, request for operating system service</a:t>
            </a:r>
          </a:p>
          <a:p>
            <a:pPr marL="274320" indent="-274320" algn="l">
              <a:buClr>
                <a:schemeClr val="accent3"/>
              </a:buClr>
              <a:buFont typeface="Arial" pitchFamily="34" charset="0"/>
              <a:buChar char="•"/>
              <a:defRPr/>
            </a:pPr>
            <a:r>
              <a:rPr lang="en-US" sz="2000" dirty="0">
                <a:solidFill>
                  <a:srgbClr val="0000CC"/>
                </a:solidFill>
                <a:effectLst>
                  <a:outerShdw blurRad="38100" dist="38100" dir="2700000" algn="tl">
                    <a:srgbClr val="000000">
                      <a:alpha val="43137"/>
                    </a:srgbClr>
                  </a:outerShdw>
                </a:effectLst>
              </a:rPr>
              <a:t>Other process problems include infinite loop, processes modifying each other or the operating system</a:t>
            </a:r>
          </a:p>
          <a:p>
            <a:pPr marL="274320" indent="-274320" algn="l">
              <a:buClr>
                <a:schemeClr val="accent3"/>
              </a:buClr>
              <a:buFont typeface="Arial" pitchFamily="34" charset="0"/>
              <a:buChar char="•"/>
              <a:defRPr/>
            </a:pPr>
            <a:r>
              <a:rPr lang="en-US" sz="2000" b="1" dirty="0">
                <a:solidFill>
                  <a:srgbClr val="0000CC"/>
                </a:solidFill>
                <a:effectLst>
                  <a:outerShdw blurRad="38100" dist="38100" dir="2700000" algn="tl">
                    <a:srgbClr val="000000">
                      <a:alpha val="43137"/>
                    </a:srgbClr>
                  </a:outerShdw>
                </a:effectLst>
              </a:rPr>
              <a:t>Dual-mode</a:t>
            </a:r>
            <a:r>
              <a:rPr lang="en-US" sz="2000" dirty="0">
                <a:solidFill>
                  <a:srgbClr val="0000CC"/>
                </a:solidFill>
                <a:effectLst>
                  <a:outerShdw blurRad="38100" dist="38100" dir="2700000" algn="tl">
                    <a:srgbClr val="000000">
                      <a:alpha val="43137"/>
                    </a:srgbClr>
                  </a:outerShdw>
                </a:effectLst>
              </a:rPr>
              <a:t> operation allows OS to protect itself and other system components</a:t>
            </a:r>
          </a:p>
          <a:p>
            <a:pPr marL="640080" lvl="1" indent="-246888" algn="l">
              <a:buFont typeface="Arial" pitchFamily="34" charset="0"/>
              <a:buChar char="–"/>
              <a:defRPr/>
            </a:pPr>
            <a:r>
              <a:rPr lang="en-US" b="1" dirty="0">
                <a:solidFill>
                  <a:srgbClr val="0000CC"/>
                </a:solidFill>
                <a:effectLst>
                  <a:outerShdw blurRad="38100" dist="38100" dir="2700000" algn="tl">
                    <a:srgbClr val="000000">
                      <a:alpha val="43137"/>
                    </a:srgbClr>
                  </a:outerShdw>
                </a:effectLst>
              </a:rPr>
              <a:t>User mode: </a:t>
            </a:r>
            <a:r>
              <a:rPr lang="en-US" dirty="0">
                <a:solidFill>
                  <a:srgbClr val="0000CC"/>
                </a:solidFill>
                <a:effectLst>
                  <a:outerShdw blurRad="38100" dist="38100" dir="2700000" algn="tl">
                    <a:srgbClr val="000000">
                      <a:alpha val="43137"/>
                    </a:srgbClr>
                  </a:outerShdw>
                </a:effectLst>
              </a:rPr>
              <a:t>execution done on behalf of a user. </a:t>
            </a:r>
          </a:p>
          <a:p>
            <a:pPr marL="640080" lvl="1" indent="-246888" algn="l">
              <a:buFont typeface="Arial" pitchFamily="34" charset="0"/>
              <a:buChar char="–"/>
              <a:defRPr/>
            </a:pPr>
            <a:r>
              <a:rPr lang="en-US" b="1" i="1" dirty="0">
                <a:solidFill>
                  <a:srgbClr val="0000CC"/>
                </a:solidFill>
                <a:effectLst>
                  <a:outerShdw blurRad="38100" dist="38100" dir="2700000" algn="tl">
                    <a:srgbClr val="000000">
                      <a:alpha val="43137"/>
                    </a:srgbClr>
                  </a:outerShdw>
                </a:effectLst>
              </a:rPr>
              <a:t>Monitor mode</a:t>
            </a:r>
            <a:r>
              <a:rPr lang="en-US" b="1" dirty="0">
                <a:solidFill>
                  <a:srgbClr val="0000CC"/>
                </a:solidFill>
                <a:effectLst>
                  <a:outerShdw blurRad="38100" dist="38100" dir="2700000" algn="tl">
                    <a:srgbClr val="000000">
                      <a:alpha val="43137"/>
                    </a:srgbClr>
                  </a:outerShdw>
                </a:effectLst>
              </a:rPr>
              <a:t> (also </a:t>
            </a:r>
            <a:r>
              <a:rPr lang="en-US" b="1" i="1" dirty="0">
                <a:solidFill>
                  <a:srgbClr val="0000CC"/>
                </a:solidFill>
                <a:effectLst>
                  <a:outerShdw blurRad="38100" dist="38100" dir="2700000" algn="tl">
                    <a:srgbClr val="000000">
                      <a:alpha val="43137"/>
                    </a:srgbClr>
                  </a:outerShdw>
                </a:effectLst>
              </a:rPr>
              <a:t>kernel mode</a:t>
            </a:r>
            <a:r>
              <a:rPr lang="en-US" b="1" dirty="0">
                <a:solidFill>
                  <a:srgbClr val="0000CC"/>
                </a:solidFill>
                <a:effectLst>
                  <a:outerShdw blurRad="38100" dist="38100" dir="2700000" algn="tl">
                    <a:srgbClr val="000000">
                      <a:alpha val="43137"/>
                    </a:srgbClr>
                  </a:outerShdw>
                </a:effectLst>
              </a:rPr>
              <a:t> or </a:t>
            </a:r>
            <a:r>
              <a:rPr lang="en-US" b="1" i="1" dirty="0">
                <a:solidFill>
                  <a:srgbClr val="0000CC"/>
                </a:solidFill>
                <a:effectLst>
                  <a:outerShdw blurRad="38100" dist="38100" dir="2700000" algn="tl">
                    <a:srgbClr val="000000">
                      <a:alpha val="43137"/>
                    </a:srgbClr>
                  </a:outerShdw>
                </a:effectLst>
              </a:rPr>
              <a:t>system mode</a:t>
            </a:r>
            <a:r>
              <a:rPr lang="en-US" b="1" dirty="0">
                <a:solidFill>
                  <a:srgbClr val="0000CC"/>
                </a:solidFill>
                <a:effectLst>
                  <a:outerShdw blurRad="38100" dist="38100" dir="2700000" algn="tl">
                    <a:srgbClr val="000000">
                      <a:alpha val="43137"/>
                    </a:srgbClr>
                  </a:outerShdw>
                </a:effectLst>
              </a:rPr>
              <a:t>) :</a:t>
            </a:r>
            <a:r>
              <a:rPr lang="en-US" dirty="0">
                <a:solidFill>
                  <a:srgbClr val="0000CC"/>
                </a:solidFill>
                <a:effectLst>
                  <a:outerShdw blurRad="38100" dist="38100" dir="2700000" algn="tl">
                    <a:srgbClr val="000000">
                      <a:alpha val="43137"/>
                    </a:srgbClr>
                  </a:outerShdw>
                </a:effectLst>
              </a:rPr>
              <a:t> execution done on behalf of operating system. </a:t>
            </a:r>
          </a:p>
          <a:p>
            <a:pPr marL="274320" indent="-274320" algn="l" fontAlgn="auto">
              <a:spcAft>
                <a:spcPts val="0"/>
              </a:spcAft>
              <a:buClr>
                <a:schemeClr val="accent3"/>
              </a:buClr>
              <a:buFont typeface="Wingdings 2"/>
              <a:buChar char=""/>
              <a:defRPr/>
            </a:pPr>
            <a:r>
              <a:rPr lang="en-US" sz="2000" i="1" dirty="0">
                <a:solidFill>
                  <a:srgbClr val="0000CC"/>
                </a:solidFill>
                <a:effectLst>
                  <a:outerShdw blurRad="38100" dist="38100" dir="2700000" algn="tl">
                    <a:srgbClr val="000000">
                      <a:alpha val="43137"/>
                    </a:srgbClr>
                  </a:outerShdw>
                </a:effectLst>
              </a:rPr>
              <a:t>Mode bit</a:t>
            </a:r>
            <a:r>
              <a:rPr lang="en-US" sz="2000" dirty="0">
                <a:solidFill>
                  <a:srgbClr val="0000CC"/>
                </a:solidFill>
                <a:effectLst>
                  <a:outerShdw blurRad="38100" dist="38100" dir="2700000" algn="tl">
                    <a:srgbClr val="000000">
                      <a:alpha val="43137"/>
                    </a:srgbClr>
                  </a:outerShdw>
                </a:effectLst>
              </a:rPr>
              <a:t> added to computer hardware to indicate the current mode:  monitor (0) or user (1).</a:t>
            </a:r>
          </a:p>
          <a:p>
            <a:pPr lvl="2" indent="-246888" algn="l">
              <a:buFont typeface="Arial" pitchFamily="34" charset="0"/>
              <a:buChar char="•"/>
              <a:defRPr/>
            </a:pPr>
            <a:r>
              <a:rPr lang="en-US" sz="2000" dirty="0">
                <a:solidFill>
                  <a:srgbClr val="0000CC"/>
                </a:solidFill>
                <a:effectLst>
                  <a:outerShdw blurRad="38100" dist="38100" dir="2700000" algn="tl">
                    <a:srgbClr val="000000">
                      <a:alpha val="43137"/>
                    </a:srgbClr>
                  </a:outerShdw>
                </a:effectLst>
              </a:rPr>
              <a:t>Some instructions designated as </a:t>
            </a:r>
            <a:r>
              <a:rPr lang="en-US" sz="2000" b="1" dirty="0">
                <a:solidFill>
                  <a:srgbClr val="0000CC"/>
                </a:solidFill>
                <a:effectLst>
                  <a:outerShdw blurRad="38100" dist="38100" dir="2700000" algn="tl">
                    <a:srgbClr val="000000">
                      <a:alpha val="43137"/>
                    </a:srgbClr>
                  </a:outerShdw>
                </a:effectLst>
              </a:rPr>
              <a:t>privileged</a:t>
            </a:r>
            <a:r>
              <a:rPr lang="en-US" sz="2000" dirty="0">
                <a:solidFill>
                  <a:srgbClr val="0000CC"/>
                </a:solidFill>
                <a:effectLst>
                  <a:outerShdw blurRad="38100" dist="38100" dir="2700000" algn="tl">
                    <a:srgbClr val="000000">
                      <a:alpha val="43137"/>
                    </a:srgbClr>
                  </a:outerShdw>
                </a:effectLst>
              </a:rPr>
              <a:t>, only executable in kernel mode</a:t>
            </a:r>
          </a:p>
          <a:p>
            <a:pPr lvl="2" indent="-246888" algn="l">
              <a:buFont typeface="Arial" pitchFamily="34" charset="0"/>
              <a:buChar char="•"/>
              <a:defRPr/>
            </a:pPr>
            <a:r>
              <a:rPr lang="en-US" sz="2000" dirty="0">
                <a:solidFill>
                  <a:srgbClr val="0000CC"/>
                </a:solidFill>
                <a:effectLst>
                  <a:outerShdw blurRad="38100" dist="38100" dir="2700000" algn="tl">
                    <a:srgbClr val="000000">
                      <a:alpha val="43137"/>
                    </a:srgbClr>
                  </a:outerShdw>
                </a:effectLst>
              </a:rPr>
              <a:t>System call changes mode to kernel, return from call resets it to user</a:t>
            </a:r>
          </a:p>
        </p:txBody>
      </p:sp>
      <p:sp>
        <p:nvSpPr>
          <p:cNvPr id="4" name="Date Placeholder 3"/>
          <p:cNvSpPr>
            <a:spLocks noGrp="1"/>
          </p:cNvSpPr>
          <p:nvPr>
            <p:ph type="dt" sz="half" idx="10"/>
          </p:nvPr>
        </p:nvSpPr>
        <p:spPr/>
        <p:txBody>
          <a:bodyPr/>
          <a:lstStyle/>
          <a:p>
            <a:fld id="{40A5AECE-150B-40EE-B4EA-5E7C8CC4CCA7}"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16</a:t>
            </a:fld>
            <a:endParaRPr lang="en-US"/>
          </a:p>
        </p:txBody>
      </p:sp>
    </p:spTree>
    <p:extLst>
      <p:ext uri="{BB962C8B-B14F-4D97-AF65-F5344CB8AC3E}">
        <p14:creationId xmlns:p14="http://schemas.microsoft.com/office/powerpoint/2010/main" val="348019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4472"/>
            <a:ext cx="9144000" cy="685800"/>
          </a:xfrm>
        </p:spPr>
        <p:txBody>
          <a:bodyPr>
            <a:normAutofit/>
          </a:bodyPr>
          <a:lstStyle/>
          <a:p>
            <a:r>
              <a:rPr lang="en-US" sz="4000" b="1" dirty="0">
                <a:solidFill>
                  <a:srgbClr val="FF0000"/>
                </a:solidFill>
                <a:effectLst>
                  <a:outerShdw blurRad="38100" dist="38100" dir="2700000" algn="tl">
                    <a:srgbClr val="000000">
                      <a:alpha val="43137"/>
                    </a:srgbClr>
                  </a:outerShdw>
                </a:effectLst>
              </a:rPr>
              <a:t>Transition from User to Kernel Mode</a:t>
            </a:r>
            <a:endParaRPr lang="en-US" sz="4000"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995082"/>
            <a:ext cx="9144000" cy="5257800"/>
          </a:xfrm>
        </p:spPr>
        <p:txBody>
          <a:bodyPr/>
          <a:lstStyle/>
          <a:p>
            <a:pPr algn="l">
              <a:buFont typeface="Wingdings" pitchFamily="2" charset="2"/>
              <a:buChar char="Ø"/>
            </a:pPr>
            <a:r>
              <a:rPr lang="en-US" altLang="en-US" dirty="0">
                <a:solidFill>
                  <a:srgbClr val="0000CC"/>
                </a:solidFill>
                <a:effectLst>
                  <a:outerShdw blurRad="38100" dist="38100" dir="2700000" algn="tl">
                    <a:srgbClr val="000000">
                      <a:alpha val="43137"/>
                    </a:srgbClr>
                  </a:outerShdw>
                </a:effectLst>
              </a:rPr>
              <a:t>Timer to prevent infinite loop / process hogging resources</a:t>
            </a:r>
          </a:p>
          <a:p>
            <a:pPr lvl="1" algn="l">
              <a:buFont typeface="Wingdings" pitchFamily="2" charset="2"/>
              <a:buChar char="v"/>
            </a:pPr>
            <a:r>
              <a:rPr lang="en-US" altLang="en-US" dirty="0">
                <a:solidFill>
                  <a:srgbClr val="0000CC"/>
                </a:solidFill>
                <a:effectLst>
                  <a:outerShdw blurRad="38100" dist="38100" dir="2700000" algn="tl">
                    <a:srgbClr val="000000">
                      <a:alpha val="43137"/>
                    </a:srgbClr>
                  </a:outerShdw>
                </a:effectLst>
              </a:rPr>
              <a:t>Set interrupt after specific period</a:t>
            </a:r>
          </a:p>
          <a:p>
            <a:pPr lvl="1" algn="l">
              <a:buFont typeface="Wingdings" pitchFamily="2" charset="2"/>
              <a:buChar char="v"/>
            </a:pPr>
            <a:r>
              <a:rPr lang="en-US" altLang="en-US" dirty="0">
                <a:solidFill>
                  <a:srgbClr val="0000CC"/>
                </a:solidFill>
                <a:effectLst>
                  <a:outerShdw blurRad="38100" dist="38100" dir="2700000" algn="tl">
                    <a:srgbClr val="000000">
                      <a:alpha val="43137"/>
                    </a:srgbClr>
                  </a:outerShdw>
                </a:effectLst>
              </a:rPr>
              <a:t>Operating system decrements counter</a:t>
            </a:r>
          </a:p>
          <a:p>
            <a:pPr lvl="1" algn="l">
              <a:buFont typeface="Wingdings" pitchFamily="2" charset="2"/>
              <a:buChar char="v"/>
            </a:pPr>
            <a:r>
              <a:rPr lang="en-US" altLang="en-US" dirty="0">
                <a:solidFill>
                  <a:srgbClr val="0000CC"/>
                </a:solidFill>
                <a:effectLst>
                  <a:outerShdw blurRad="38100" dist="38100" dir="2700000" algn="tl">
                    <a:srgbClr val="000000">
                      <a:alpha val="43137"/>
                    </a:srgbClr>
                  </a:outerShdw>
                </a:effectLst>
              </a:rPr>
              <a:t>When counter zero generate an interrupt</a:t>
            </a:r>
          </a:p>
          <a:p>
            <a:pPr algn="l">
              <a:buFont typeface="Wingdings" pitchFamily="2" charset="2"/>
              <a:buChar char="Ø"/>
            </a:pPr>
            <a:r>
              <a:rPr lang="en-US" altLang="en-US" dirty="0">
                <a:solidFill>
                  <a:srgbClr val="0000CC"/>
                </a:solidFill>
                <a:effectLst>
                  <a:outerShdw blurRad="38100" dist="38100" dir="2700000" algn="tl">
                    <a:srgbClr val="000000">
                      <a:alpha val="43137"/>
                    </a:srgbClr>
                  </a:outerShdw>
                </a:effectLst>
              </a:rPr>
              <a:t>Set up before scheduling process to regain control or terminate program that exceeds allotted time</a:t>
            </a:r>
          </a:p>
          <a:p>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417" t="30278" r="417" b="30000"/>
          <a:stretch>
            <a:fillRect/>
          </a:stretch>
        </p:blipFill>
        <p:spPr bwMode="auto">
          <a:xfrm>
            <a:off x="2025930" y="3435723"/>
            <a:ext cx="7481887" cy="2057400"/>
          </a:xfrm>
          <a:prstGeom prst="rect">
            <a:avLst/>
          </a:prstGeom>
          <a:noFill/>
          <a:ln w="38100" cmpd="dbl">
            <a:solidFill>
              <a:srgbClr val="CC6600"/>
            </a:solidFill>
            <a:miter lim="800000"/>
            <a:headEnd/>
            <a:tailEnd/>
          </a:ln>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fld id="{E2F49173-B89F-45D7-9852-3C1024D7FD56}" type="datetime1">
              <a:rPr lang="en-US" smtClean="0"/>
              <a:t>5/31/2020</a:t>
            </a:fld>
            <a:endParaRPr lang="en-US"/>
          </a:p>
        </p:txBody>
      </p:sp>
      <p:sp>
        <p:nvSpPr>
          <p:cNvPr id="6" name="Footer Placeholder 5"/>
          <p:cNvSpPr>
            <a:spLocks noGrp="1"/>
          </p:cNvSpPr>
          <p:nvPr>
            <p:ph type="ftr" sz="quarter" idx="11"/>
          </p:nvPr>
        </p:nvSpPr>
        <p:spPr/>
        <p:txBody>
          <a:bodyPr/>
          <a:lstStyle/>
          <a:p>
            <a:r>
              <a:rPr lang="pt-BR"/>
              <a:t>Ambo University Woliso Campus                        CoSc2042</a:t>
            </a:r>
            <a:endParaRPr lang="en-US"/>
          </a:p>
        </p:txBody>
      </p:sp>
      <p:sp>
        <p:nvSpPr>
          <p:cNvPr id="7" name="Slide Number Placeholder 6"/>
          <p:cNvSpPr>
            <a:spLocks noGrp="1"/>
          </p:cNvSpPr>
          <p:nvPr>
            <p:ph type="sldNum" sz="quarter" idx="12"/>
          </p:nvPr>
        </p:nvSpPr>
        <p:spPr/>
        <p:txBody>
          <a:bodyPr/>
          <a:lstStyle/>
          <a:p>
            <a:fld id="{9620BD88-4F2D-42A4-925C-2FA374A60D5E}" type="slidenum">
              <a:rPr lang="en-US" smtClean="0"/>
              <a:pPr/>
              <a:t>17</a:t>
            </a:fld>
            <a:endParaRPr lang="en-US"/>
          </a:p>
        </p:txBody>
      </p:sp>
    </p:spTree>
    <p:extLst>
      <p:ext uri="{BB962C8B-B14F-4D97-AF65-F5344CB8AC3E}">
        <p14:creationId xmlns:p14="http://schemas.microsoft.com/office/powerpoint/2010/main" val="3372247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5494"/>
            <a:ext cx="9144000" cy="900953"/>
          </a:xfrm>
        </p:spPr>
        <p:txBody>
          <a:bodyPr>
            <a:normAutofit/>
          </a:bodyPr>
          <a:lstStyle/>
          <a:p>
            <a:r>
              <a:rPr lang="en-US" sz="4000" b="1" dirty="0">
                <a:solidFill>
                  <a:srgbClr val="FF0000"/>
                </a:solidFill>
                <a:effectLst>
                  <a:outerShdw blurRad="38100" dist="38100" dir="2700000" algn="tl">
                    <a:srgbClr val="000000">
                      <a:alpha val="43137"/>
                    </a:srgbClr>
                  </a:outerShdw>
                </a:effectLst>
              </a:rPr>
              <a:t>Operating system services</a:t>
            </a:r>
          </a:p>
        </p:txBody>
      </p:sp>
      <p:sp>
        <p:nvSpPr>
          <p:cNvPr id="3" name="Subtitle 2"/>
          <p:cNvSpPr>
            <a:spLocks noGrp="1"/>
          </p:cNvSpPr>
          <p:nvPr>
            <p:ph type="subTitle" idx="1"/>
          </p:nvPr>
        </p:nvSpPr>
        <p:spPr>
          <a:xfrm>
            <a:off x="1524000" y="1156447"/>
            <a:ext cx="9144000" cy="5230705"/>
          </a:xfrm>
        </p:spPr>
        <p:txBody>
          <a:bodyPr>
            <a:noAutofit/>
          </a:bodyPr>
          <a:lstStyle/>
          <a:p>
            <a:pPr algn="l"/>
            <a:r>
              <a:rPr lang="en-US" dirty="0">
                <a:solidFill>
                  <a:srgbClr val="0000CC"/>
                </a:solidFill>
                <a:effectLst>
                  <a:outerShdw blurRad="38100" dist="38100" dir="2700000" algn="tl">
                    <a:srgbClr val="000000">
                      <a:alpha val="43137"/>
                    </a:srgbClr>
                  </a:outerShdw>
                </a:effectLst>
              </a:rPr>
              <a:t>One set of operating system service provides functions that are helpful to user.</a:t>
            </a:r>
          </a:p>
          <a:p>
            <a:pPr marL="342900" indent="-342900" algn="l">
              <a:buFont typeface="Arial" panose="020B0604020202020204" pitchFamily="34" charset="0"/>
              <a:buChar char="•"/>
            </a:pPr>
            <a:r>
              <a:rPr lang="en-US" dirty="0">
                <a:solidFill>
                  <a:srgbClr val="0000CC"/>
                </a:solidFill>
                <a:effectLst>
                  <a:outerShdw blurRad="38100" dist="38100" dir="2700000" algn="tl">
                    <a:srgbClr val="000000">
                      <a:alpha val="43137"/>
                    </a:srgbClr>
                  </a:outerShdw>
                </a:effectLst>
              </a:rPr>
              <a:t>Program execution - ability to load a program into memory and to run it. </a:t>
            </a:r>
            <a:br>
              <a:rPr lang="en-US" dirty="0">
                <a:solidFill>
                  <a:srgbClr val="0000CC"/>
                </a:solidFill>
                <a:effectLst>
                  <a:outerShdw blurRad="38100" dist="38100" dir="2700000" algn="tl">
                    <a:srgbClr val="000000">
                      <a:alpha val="43137"/>
                    </a:srgbClr>
                  </a:outerShdw>
                </a:effectLst>
              </a:rPr>
            </a:br>
            <a:r>
              <a:rPr lang="en-US" dirty="0">
                <a:solidFill>
                  <a:srgbClr val="0000CC"/>
                </a:solidFill>
                <a:effectLst>
                  <a:outerShdw blurRad="38100" dist="38100" dir="2700000" algn="tl">
                    <a:srgbClr val="000000">
                      <a:alpha val="43137"/>
                    </a:srgbClr>
                  </a:outerShdw>
                </a:effectLst>
              </a:rPr>
              <a:t>• I/O operations - since user programs cannot execute I/O operations directly, the operating system must provide some means to perform I/O.</a:t>
            </a:r>
            <a:br>
              <a:rPr lang="en-US" dirty="0">
                <a:solidFill>
                  <a:srgbClr val="0000CC"/>
                </a:solidFill>
                <a:effectLst>
                  <a:outerShdw blurRad="38100" dist="38100" dir="2700000" algn="tl">
                    <a:srgbClr val="000000">
                      <a:alpha val="43137"/>
                    </a:srgbClr>
                  </a:outerShdw>
                </a:effectLst>
              </a:rPr>
            </a:br>
            <a:r>
              <a:rPr lang="en-US" dirty="0">
                <a:solidFill>
                  <a:srgbClr val="0000CC"/>
                </a:solidFill>
                <a:effectLst>
                  <a:outerShdw blurRad="38100" dist="38100" dir="2700000" algn="tl">
                    <a:srgbClr val="000000">
                      <a:alpha val="43137"/>
                    </a:srgbClr>
                  </a:outerShdw>
                </a:effectLst>
              </a:rPr>
              <a:t>• File-system manipulation - capability to read, write, create, and delete files.</a:t>
            </a:r>
            <a:br>
              <a:rPr lang="en-US" dirty="0">
                <a:solidFill>
                  <a:srgbClr val="0000CC"/>
                </a:solidFill>
                <a:effectLst>
                  <a:outerShdw blurRad="38100" dist="38100" dir="2700000" algn="tl">
                    <a:srgbClr val="000000">
                      <a:alpha val="43137"/>
                    </a:srgbClr>
                  </a:outerShdw>
                </a:effectLst>
              </a:rPr>
            </a:br>
            <a:r>
              <a:rPr lang="en-US" dirty="0">
                <a:solidFill>
                  <a:srgbClr val="0000CC"/>
                </a:solidFill>
                <a:effectLst>
                  <a:outerShdw blurRad="38100" dist="38100" dir="2700000" algn="tl">
                    <a:srgbClr val="000000">
                      <a:alpha val="43137"/>
                    </a:srgbClr>
                  </a:outerShdw>
                </a:effectLst>
              </a:rPr>
              <a:t>• Communications - exchange of information between processes executing either on the same computer or on different systems tied together by a network. Implemented via shared memory or message passing.</a:t>
            </a:r>
            <a:br>
              <a:rPr lang="en-US" dirty="0">
                <a:solidFill>
                  <a:srgbClr val="0000CC"/>
                </a:solidFill>
                <a:effectLst>
                  <a:outerShdw blurRad="38100" dist="38100" dir="2700000" algn="tl">
                    <a:srgbClr val="000000">
                      <a:alpha val="43137"/>
                    </a:srgbClr>
                  </a:outerShdw>
                </a:effectLst>
              </a:rPr>
            </a:br>
            <a:r>
              <a:rPr lang="en-US" dirty="0">
                <a:solidFill>
                  <a:srgbClr val="0000CC"/>
                </a:solidFill>
                <a:effectLst>
                  <a:outerShdw blurRad="38100" dist="38100" dir="2700000" algn="tl">
                    <a:srgbClr val="000000">
                      <a:alpha val="43137"/>
                    </a:srgbClr>
                  </a:outerShdw>
                </a:effectLst>
              </a:rPr>
              <a:t>• Error detection - ensure correct computing by detecting errors in the CPU and memory hardware, in I/O devices, or in user programs.</a:t>
            </a:r>
            <a:br>
              <a:rPr lang="en-US" dirty="0">
                <a:solidFill>
                  <a:srgbClr val="0000CC"/>
                </a:solidFill>
                <a:effectLst>
                  <a:outerShdw blurRad="38100" dist="38100" dir="2700000" algn="tl">
                    <a:srgbClr val="000000">
                      <a:alpha val="43137"/>
                    </a:srgbClr>
                  </a:outerShdw>
                </a:effectLst>
              </a:rPr>
            </a:br>
            <a:br>
              <a:rPr lang="en-US" dirty="0">
                <a:solidFill>
                  <a:srgbClr val="0000CC"/>
                </a:solidFill>
                <a:effectLst>
                  <a:outerShdw blurRad="38100" dist="38100" dir="2700000" algn="tl">
                    <a:srgbClr val="000000">
                      <a:alpha val="43137"/>
                    </a:srgbClr>
                  </a:outerShdw>
                </a:effectLst>
              </a:rPr>
            </a:br>
            <a:endParaRPr lang="en-US" dirty="0">
              <a:solidFill>
                <a:srgbClr val="0000CC"/>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BDF2BE21-3609-46C4-9D48-634BB61625A3}"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18</a:t>
            </a:fld>
            <a:endParaRPr lang="en-US"/>
          </a:p>
        </p:txBody>
      </p:sp>
    </p:spTree>
    <p:extLst>
      <p:ext uri="{BB962C8B-B14F-4D97-AF65-F5344CB8AC3E}">
        <p14:creationId xmlns:p14="http://schemas.microsoft.com/office/powerpoint/2010/main" val="1090092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1707"/>
            <a:ext cx="9144000" cy="564776"/>
          </a:xfrm>
        </p:spPr>
        <p:txBody>
          <a:bodyPr>
            <a:normAutofit fontScale="90000"/>
          </a:bodyPr>
          <a:lstStyle/>
          <a:p>
            <a:r>
              <a:rPr lang="en-US" sz="4000" b="1" dirty="0">
                <a:solidFill>
                  <a:srgbClr val="FF0000"/>
                </a:solidFill>
                <a:effectLst>
                  <a:outerShdw blurRad="38100" dist="38100" dir="2700000" algn="tl">
                    <a:srgbClr val="000000">
                      <a:alpha val="43137"/>
                    </a:srgbClr>
                  </a:outerShdw>
                </a:effectLst>
              </a:rPr>
              <a:t>Operating system service(</a:t>
            </a:r>
            <a:r>
              <a:rPr lang="en-US" sz="4000" b="1" dirty="0" err="1">
                <a:solidFill>
                  <a:srgbClr val="FF0000"/>
                </a:solidFill>
                <a:effectLst>
                  <a:outerShdw blurRad="38100" dist="38100" dir="2700000" algn="tl">
                    <a:srgbClr val="000000">
                      <a:alpha val="43137"/>
                    </a:srgbClr>
                  </a:outerShdw>
                </a:effectLst>
              </a:rPr>
              <a:t>con’t</a:t>
            </a:r>
            <a:r>
              <a:rPr lang="en-US" sz="4000" b="1" dirty="0">
                <a:solidFill>
                  <a:srgbClr val="FF0000"/>
                </a:solidFill>
                <a:effectLst>
                  <a:outerShdw blurRad="38100" dist="38100" dir="2700000" algn="tl">
                    <a:srgbClr val="000000">
                      <a:alpha val="43137"/>
                    </a:srgbClr>
                  </a:outerShdw>
                </a:effectLst>
              </a:rPr>
              <a:t>…)</a:t>
            </a:r>
          </a:p>
        </p:txBody>
      </p:sp>
      <p:sp>
        <p:nvSpPr>
          <p:cNvPr id="3" name="Subtitle 2"/>
          <p:cNvSpPr>
            <a:spLocks noGrp="1"/>
          </p:cNvSpPr>
          <p:nvPr>
            <p:ph type="subTitle" idx="1"/>
          </p:nvPr>
        </p:nvSpPr>
        <p:spPr>
          <a:xfrm>
            <a:off x="1524000" y="766483"/>
            <a:ext cx="9144000" cy="5204011"/>
          </a:xfrm>
        </p:spPr>
        <p:txBody>
          <a:bodyPr/>
          <a:lstStyle/>
          <a:p>
            <a:pPr algn="l">
              <a:buFont typeface="Wingdings" pitchFamily="2" charset="2"/>
              <a:buChar char="Ø"/>
            </a:pPr>
            <a:r>
              <a:rPr lang="en-US" dirty="0">
                <a:solidFill>
                  <a:srgbClr val="00B050"/>
                </a:solidFill>
                <a:effectLst>
                  <a:outerShdw blurRad="38100" dist="38100" dir="2700000" algn="tl">
                    <a:srgbClr val="000000">
                      <a:alpha val="43137"/>
                    </a:srgbClr>
                  </a:outerShdw>
                </a:effectLst>
              </a:rPr>
              <a:t>Additional operating-system functions exist not for helping the user, but rather for ensuring efficient system operation.</a:t>
            </a:r>
          </a:p>
          <a:p>
            <a:pPr lvl="1" algn="l">
              <a:buFont typeface="Wingdings" pitchFamily="2" charset="2"/>
              <a:buChar char="v"/>
            </a:pPr>
            <a:r>
              <a:rPr lang="en-US" dirty="0">
                <a:solidFill>
                  <a:srgbClr val="0000CC"/>
                </a:solidFill>
                <a:effectLst>
                  <a:outerShdw blurRad="38100" dist="38100" dir="2700000" algn="tl">
                    <a:srgbClr val="000000">
                      <a:alpha val="43137"/>
                    </a:srgbClr>
                  </a:outerShdw>
                </a:effectLst>
              </a:rPr>
              <a:t>Resource allocation - allocating resources to multiple users or multiple processes running at the same time.</a:t>
            </a:r>
          </a:p>
          <a:p>
            <a:pPr lvl="1" algn="l">
              <a:buFont typeface="Wingdings" pitchFamily="2" charset="2"/>
              <a:buChar char="v"/>
            </a:pPr>
            <a:endParaRPr lang="en-US" dirty="0">
              <a:solidFill>
                <a:srgbClr val="0000CC"/>
              </a:solidFill>
              <a:effectLst>
                <a:outerShdw blurRad="38100" dist="38100" dir="2700000" algn="tl">
                  <a:srgbClr val="000000">
                    <a:alpha val="43137"/>
                  </a:srgbClr>
                </a:outerShdw>
              </a:effectLst>
            </a:endParaRPr>
          </a:p>
          <a:p>
            <a:pPr lvl="1" algn="l">
              <a:buFont typeface="Wingdings" pitchFamily="2" charset="2"/>
              <a:buChar char="v"/>
            </a:pPr>
            <a:r>
              <a:rPr lang="en-US" dirty="0">
                <a:solidFill>
                  <a:srgbClr val="0000CC"/>
                </a:solidFill>
                <a:effectLst>
                  <a:outerShdw blurRad="38100" dist="38100" dir="2700000" algn="tl">
                    <a:srgbClr val="000000">
                      <a:alpha val="43137"/>
                    </a:srgbClr>
                  </a:outerShdw>
                </a:effectLst>
              </a:rPr>
              <a:t> Accounting - keep track of and record which users use how much and what kinds of computer resources for account billing or for accumulating usage statistics.</a:t>
            </a:r>
          </a:p>
          <a:p>
            <a:pPr lvl="1" algn="l">
              <a:buFont typeface="Wingdings" pitchFamily="2" charset="2"/>
              <a:buChar char="v"/>
            </a:pPr>
            <a:endParaRPr lang="en-US" dirty="0">
              <a:solidFill>
                <a:srgbClr val="0000CC"/>
              </a:solidFill>
              <a:effectLst>
                <a:outerShdw blurRad="38100" dist="38100" dir="2700000" algn="tl">
                  <a:srgbClr val="000000">
                    <a:alpha val="43137"/>
                  </a:srgbClr>
                </a:outerShdw>
              </a:effectLst>
            </a:endParaRPr>
          </a:p>
          <a:p>
            <a:pPr lvl="1" algn="l">
              <a:buFont typeface="Wingdings" pitchFamily="2" charset="2"/>
              <a:buChar char="v"/>
            </a:pPr>
            <a:r>
              <a:rPr lang="en-US" dirty="0">
                <a:solidFill>
                  <a:srgbClr val="0000CC"/>
                </a:solidFill>
                <a:effectLst>
                  <a:outerShdw blurRad="38100" dist="38100" dir="2700000" algn="tl">
                    <a:srgbClr val="000000">
                      <a:alpha val="43137"/>
                    </a:srgbClr>
                  </a:outerShdw>
                </a:effectLst>
              </a:rPr>
              <a:t> Protection - ensuring that all access to system resources is controlled.</a:t>
            </a:r>
            <a:br>
              <a:rPr lang="en-US" dirty="0">
                <a:solidFill>
                  <a:srgbClr val="0000CC"/>
                </a:solidFill>
                <a:effectLst>
                  <a:outerShdw blurRad="38100" dist="38100" dir="2700000" algn="tl">
                    <a:srgbClr val="000000">
                      <a:alpha val="43137"/>
                    </a:srgbClr>
                  </a:outerShdw>
                </a:effectLst>
              </a:rPr>
            </a:br>
            <a:br>
              <a:rPr lang="en-US" dirty="0"/>
            </a:br>
            <a:endParaRPr lang="en-US" dirty="0"/>
          </a:p>
        </p:txBody>
      </p:sp>
      <p:sp>
        <p:nvSpPr>
          <p:cNvPr id="4" name="Date Placeholder 3"/>
          <p:cNvSpPr>
            <a:spLocks noGrp="1"/>
          </p:cNvSpPr>
          <p:nvPr>
            <p:ph type="dt" sz="half" idx="10"/>
          </p:nvPr>
        </p:nvSpPr>
        <p:spPr/>
        <p:txBody>
          <a:bodyPr/>
          <a:lstStyle/>
          <a:p>
            <a:fld id="{EE5BCFBF-5713-4FEB-9881-2036D57F29BF}"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19</a:t>
            </a:fld>
            <a:endParaRPr lang="en-US"/>
          </a:p>
        </p:txBody>
      </p:sp>
    </p:spTree>
    <p:extLst>
      <p:ext uri="{BB962C8B-B14F-4D97-AF65-F5344CB8AC3E}">
        <p14:creationId xmlns:p14="http://schemas.microsoft.com/office/powerpoint/2010/main" val="3222066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76541" y="614923"/>
            <a:ext cx="4438918" cy="724480"/>
          </a:xfrm>
          <a:ln>
            <a:solidFill>
              <a:schemeClr val="accent5"/>
            </a:solidFill>
          </a:ln>
        </p:spPr>
        <p:txBody>
          <a:bodyPr>
            <a:normAutofit/>
          </a:bodyPr>
          <a:lstStyle/>
          <a:p>
            <a:r>
              <a:rPr lang="en-US" sz="4000" b="1" dirty="0">
                <a:solidFill>
                  <a:srgbClr val="FF0000"/>
                </a:solidFill>
                <a:effectLst>
                  <a:outerShdw blurRad="38100" dist="38100" dir="2700000" algn="tl">
                    <a:srgbClr val="000000">
                      <a:alpha val="43137"/>
                    </a:srgbClr>
                  </a:outerShdw>
                </a:effectLst>
                <a:latin typeface="+mn-lt"/>
              </a:rPr>
              <a:t>Chapter’s Contents</a:t>
            </a:r>
          </a:p>
        </p:txBody>
      </p:sp>
      <p:sp>
        <p:nvSpPr>
          <p:cNvPr id="3" name="Subtitle 2"/>
          <p:cNvSpPr>
            <a:spLocks noGrp="1"/>
          </p:cNvSpPr>
          <p:nvPr>
            <p:ph type="subTitle" idx="1"/>
          </p:nvPr>
        </p:nvSpPr>
        <p:spPr>
          <a:xfrm>
            <a:off x="3425780" y="2781836"/>
            <a:ext cx="4727620" cy="2910626"/>
          </a:xfrm>
          <a:ln>
            <a:solidFill>
              <a:srgbClr val="FF0000"/>
            </a:solidFill>
          </a:ln>
        </p:spPr>
        <p:txBody>
          <a:bodyPr/>
          <a:lstStyle/>
          <a:p>
            <a:pPr marL="342900" indent="-342900" algn="l">
              <a:buFont typeface="Wingdings" panose="05000000000000000000" pitchFamily="2" charset="2"/>
              <a:buChar char="ü"/>
            </a:pPr>
            <a:r>
              <a:rPr lang="en-US" dirty="0">
                <a:solidFill>
                  <a:srgbClr val="0000CC"/>
                </a:solidFill>
                <a:effectLst>
                  <a:outerShdw blurRad="38100" dist="38100" dir="2700000" algn="tl">
                    <a:srgbClr val="000000">
                      <a:alpha val="43137"/>
                    </a:srgbClr>
                  </a:outerShdw>
                </a:effectLst>
              </a:rPr>
              <a:t>What is operating system?</a:t>
            </a:r>
          </a:p>
          <a:p>
            <a:pPr marL="342900" indent="-342900" algn="l">
              <a:buFont typeface="Wingdings" panose="05000000000000000000" pitchFamily="2" charset="2"/>
              <a:buChar char="ü"/>
            </a:pPr>
            <a:r>
              <a:rPr lang="en-US" dirty="0">
                <a:solidFill>
                  <a:srgbClr val="0000CC"/>
                </a:solidFill>
                <a:effectLst>
                  <a:outerShdw blurRad="38100" dist="38100" dir="2700000" algn="tl">
                    <a:srgbClr val="000000">
                      <a:alpha val="43137"/>
                    </a:srgbClr>
                  </a:outerShdw>
                </a:effectLst>
              </a:rPr>
              <a:t>History of operating system</a:t>
            </a:r>
          </a:p>
          <a:p>
            <a:pPr marL="342900" indent="-342900" algn="l">
              <a:buFont typeface="Wingdings" panose="05000000000000000000" pitchFamily="2" charset="2"/>
              <a:buChar char="ü"/>
            </a:pPr>
            <a:r>
              <a:rPr lang="en-US" dirty="0">
                <a:solidFill>
                  <a:srgbClr val="0000CC"/>
                </a:solidFill>
                <a:effectLst>
                  <a:outerShdw blurRad="38100" dist="38100" dir="2700000" algn="tl">
                    <a:srgbClr val="000000">
                      <a:alpha val="43137"/>
                    </a:srgbClr>
                  </a:outerShdw>
                </a:effectLst>
              </a:rPr>
              <a:t>Computer system organization</a:t>
            </a:r>
          </a:p>
          <a:p>
            <a:pPr marL="342900" indent="-342900" algn="l">
              <a:buFont typeface="Wingdings" panose="05000000000000000000" pitchFamily="2" charset="2"/>
              <a:buChar char="ü"/>
            </a:pPr>
            <a:r>
              <a:rPr lang="en-US" dirty="0">
                <a:solidFill>
                  <a:srgbClr val="0000CC"/>
                </a:solidFill>
                <a:effectLst>
                  <a:outerShdw blurRad="38100" dist="38100" dir="2700000" algn="tl">
                    <a:srgbClr val="000000">
                      <a:alpha val="43137"/>
                    </a:srgbClr>
                  </a:outerShdw>
                </a:effectLst>
              </a:rPr>
              <a:t>Operating system operation</a:t>
            </a:r>
          </a:p>
          <a:p>
            <a:pPr marL="342900" indent="-342900" algn="l">
              <a:buFont typeface="Wingdings" panose="05000000000000000000" pitchFamily="2" charset="2"/>
              <a:buChar char="ü"/>
            </a:pPr>
            <a:r>
              <a:rPr lang="en-US" dirty="0">
                <a:solidFill>
                  <a:srgbClr val="0000CC"/>
                </a:solidFill>
                <a:effectLst>
                  <a:outerShdw blurRad="38100" dist="38100" dir="2700000" algn="tl">
                    <a:srgbClr val="000000">
                      <a:alpha val="43137"/>
                    </a:srgbClr>
                  </a:outerShdw>
                </a:effectLst>
              </a:rPr>
              <a:t>Operating system services</a:t>
            </a:r>
          </a:p>
          <a:p>
            <a:pPr marL="342900" indent="-342900" algn="l">
              <a:buFont typeface="Wingdings" panose="05000000000000000000" pitchFamily="2" charset="2"/>
              <a:buChar char="ü"/>
            </a:pPr>
            <a:r>
              <a:rPr lang="en-US" dirty="0">
                <a:solidFill>
                  <a:srgbClr val="0000CC"/>
                </a:solidFill>
                <a:effectLst>
                  <a:outerShdw blurRad="38100" dist="38100" dir="2700000" algn="tl">
                    <a:srgbClr val="000000">
                      <a:alpha val="43137"/>
                    </a:srgbClr>
                  </a:outerShdw>
                </a:effectLst>
              </a:rPr>
              <a:t>Type of an operating system </a:t>
            </a:r>
          </a:p>
        </p:txBody>
      </p:sp>
      <p:sp>
        <p:nvSpPr>
          <p:cNvPr id="4" name="Date Placeholder 3"/>
          <p:cNvSpPr>
            <a:spLocks noGrp="1"/>
          </p:cNvSpPr>
          <p:nvPr>
            <p:ph type="dt" sz="half" idx="10"/>
          </p:nvPr>
        </p:nvSpPr>
        <p:spPr/>
        <p:txBody>
          <a:bodyPr/>
          <a:lstStyle/>
          <a:p>
            <a:fld id="{EC7E1029-8BAE-41EF-8848-450FFBB79F10}"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2</a:t>
            </a:fld>
            <a:endParaRPr lang="en-US"/>
          </a:p>
        </p:txBody>
      </p:sp>
    </p:spTree>
    <p:extLst>
      <p:ext uri="{BB962C8B-B14F-4D97-AF65-F5344CB8AC3E}">
        <p14:creationId xmlns:p14="http://schemas.microsoft.com/office/powerpoint/2010/main" val="7855682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4129"/>
            <a:ext cx="9144000" cy="578224"/>
          </a:xfrm>
        </p:spPr>
        <p:txBody>
          <a:bodyPr>
            <a:normAutofit fontScale="90000"/>
          </a:bodyPr>
          <a:lstStyle/>
          <a:p>
            <a:r>
              <a:rPr lang="en-US" sz="4000" b="1" dirty="0">
                <a:solidFill>
                  <a:srgbClr val="FF0000"/>
                </a:solidFill>
                <a:effectLst>
                  <a:outerShdw blurRad="38100" dist="38100" dir="2700000" algn="tl">
                    <a:srgbClr val="000000">
                      <a:alpha val="43137"/>
                    </a:srgbClr>
                  </a:outerShdw>
                </a:effectLst>
              </a:rPr>
              <a:t>Operating system common component</a:t>
            </a:r>
          </a:p>
        </p:txBody>
      </p:sp>
      <p:sp>
        <p:nvSpPr>
          <p:cNvPr id="3" name="Subtitle 2"/>
          <p:cNvSpPr>
            <a:spLocks noGrp="1"/>
          </p:cNvSpPr>
          <p:nvPr>
            <p:ph type="subTitle" idx="1"/>
          </p:nvPr>
        </p:nvSpPr>
        <p:spPr>
          <a:xfrm>
            <a:off x="1524000" y="672353"/>
            <a:ext cx="9144000" cy="5728447"/>
          </a:xfrm>
        </p:spPr>
        <p:txBody>
          <a:bodyPr/>
          <a:lstStyle/>
          <a:p>
            <a:pPr algn="l">
              <a:buFont typeface="Courier New" pitchFamily="49" charset="0"/>
              <a:buChar char="o"/>
            </a:pPr>
            <a:r>
              <a:rPr lang="en-US" altLang="en-US" sz="2800" dirty="0">
                <a:solidFill>
                  <a:srgbClr val="0000CC"/>
                </a:solidFill>
                <a:effectLst>
                  <a:outerShdw blurRad="38100" dist="38100" dir="2700000" algn="tl">
                    <a:srgbClr val="000000">
                      <a:alpha val="43137"/>
                    </a:srgbClr>
                  </a:outerShdw>
                </a:effectLst>
              </a:rPr>
              <a:t>User interface</a:t>
            </a:r>
          </a:p>
          <a:p>
            <a:pPr algn="l">
              <a:buFont typeface="Courier New" pitchFamily="49" charset="0"/>
              <a:buChar char="o"/>
            </a:pPr>
            <a:r>
              <a:rPr lang="en-US" altLang="en-US" sz="2800" dirty="0">
                <a:solidFill>
                  <a:srgbClr val="0000CC"/>
                </a:solidFill>
                <a:effectLst>
                  <a:outerShdw blurRad="38100" dist="38100" dir="2700000" algn="tl">
                    <a:srgbClr val="000000">
                      <a:alpha val="43137"/>
                    </a:srgbClr>
                  </a:outerShdw>
                </a:effectLst>
              </a:rPr>
              <a:t>Process Management </a:t>
            </a:r>
          </a:p>
          <a:p>
            <a:pPr algn="l">
              <a:buFont typeface="Courier New" pitchFamily="49" charset="0"/>
              <a:buChar char="o"/>
            </a:pPr>
            <a:r>
              <a:rPr lang="en-US" altLang="en-US" sz="2800" dirty="0">
                <a:solidFill>
                  <a:srgbClr val="0000CC"/>
                </a:solidFill>
                <a:effectLst>
                  <a:outerShdw blurRad="38100" dist="38100" dir="2700000" algn="tl">
                    <a:srgbClr val="000000">
                      <a:alpha val="43137"/>
                    </a:srgbClr>
                  </a:outerShdw>
                </a:effectLst>
              </a:rPr>
              <a:t>Main Memory Management</a:t>
            </a:r>
          </a:p>
          <a:p>
            <a:pPr algn="l">
              <a:buFont typeface="Courier New" pitchFamily="49" charset="0"/>
              <a:buChar char="o"/>
            </a:pPr>
            <a:r>
              <a:rPr lang="en-US" altLang="en-US" sz="2800" dirty="0">
                <a:solidFill>
                  <a:srgbClr val="0000CC"/>
                </a:solidFill>
                <a:effectLst>
                  <a:outerShdw blurRad="38100" dist="38100" dir="2700000" algn="tl">
                    <a:srgbClr val="000000">
                      <a:alpha val="43137"/>
                    </a:srgbClr>
                  </a:outerShdw>
                </a:effectLst>
              </a:rPr>
              <a:t>Secondary-Storage Management</a:t>
            </a:r>
          </a:p>
          <a:p>
            <a:pPr algn="l">
              <a:buFont typeface="Courier New" pitchFamily="49" charset="0"/>
              <a:buChar char="o"/>
            </a:pPr>
            <a:r>
              <a:rPr lang="en-US" altLang="en-US" sz="2800" dirty="0">
                <a:solidFill>
                  <a:srgbClr val="0000CC"/>
                </a:solidFill>
                <a:effectLst>
                  <a:outerShdw blurRad="38100" dist="38100" dir="2700000" algn="tl">
                    <a:srgbClr val="000000">
                      <a:alpha val="43137"/>
                    </a:srgbClr>
                  </a:outerShdw>
                </a:effectLst>
              </a:rPr>
              <a:t>I/O System Management</a:t>
            </a:r>
          </a:p>
          <a:p>
            <a:pPr algn="l">
              <a:buFont typeface="Courier New" pitchFamily="49" charset="0"/>
              <a:buChar char="o"/>
            </a:pPr>
            <a:r>
              <a:rPr lang="en-US" altLang="en-US" sz="2800" dirty="0">
                <a:solidFill>
                  <a:srgbClr val="0000CC"/>
                </a:solidFill>
                <a:effectLst>
                  <a:outerShdw blurRad="38100" dist="38100" dir="2700000" algn="tl">
                    <a:srgbClr val="000000">
                      <a:alpha val="43137"/>
                    </a:srgbClr>
                  </a:outerShdw>
                </a:effectLst>
              </a:rPr>
              <a:t>File Management</a:t>
            </a:r>
          </a:p>
          <a:p>
            <a:pPr algn="l">
              <a:buFont typeface="Courier New" pitchFamily="49" charset="0"/>
              <a:buChar char="o"/>
            </a:pPr>
            <a:r>
              <a:rPr lang="en-US" altLang="en-US" sz="2800" dirty="0">
                <a:solidFill>
                  <a:srgbClr val="0000CC"/>
                </a:solidFill>
                <a:effectLst>
                  <a:outerShdw blurRad="38100" dist="38100" dir="2700000" algn="tl">
                    <a:srgbClr val="000000">
                      <a:alpha val="43137"/>
                    </a:srgbClr>
                  </a:outerShdw>
                </a:effectLst>
              </a:rPr>
              <a:t>Protection System</a:t>
            </a:r>
          </a:p>
          <a:p>
            <a:pPr algn="l"/>
            <a:r>
              <a:rPr lang="en-US" altLang="en-US" sz="2800" dirty="0">
                <a:solidFill>
                  <a:srgbClr val="0000CC"/>
                </a:solidFill>
                <a:effectLst>
                  <a:outerShdw blurRad="38100" dist="38100" dir="2700000" algn="tl">
                    <a:srgbClr val="000000">
                      <a:alpha val="43137"/>
                    </a:srgbClr>
                  </a:outerShdw>
                </a:effectLst>
              </a:rPr>
              <a:t>Networking</a:t>
            </a:r>
          </a:p>
          <a:p>
            <a:endParaRPr lang="en-US" dirty="0"/>
          </a:p>
        </p:txBody>
      </p:sp>
      <p:sp>
        <p:nvSpPr>
          <p:cNvPr id="4" name="Date Placeholder 3"/>
          <p:cNvSpPr>
            <a:spLocks noGrp="1"/>
          </p:cNvSpPr>
          <p:nvPr>
            <p:ph type="dt" sz="half" idx="10"/>
          </p:nvPr>
        </p:nvSpPr>
        <p:spPr/>
        <p:txBody>
          <a:bodyPr/>
          <a:lstStyle/>
          <a:p>
            <a:fld id="{54D98C1C-FCD9-4FFA-96F6-566B0C378E41}"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20</a:t>
            </a:fld>
            <a:endParaRPr lang="en-US"/>
          </a:p>
        </p:txBody>
      </p:sp>
    </p:spTree>
    <p:extLst>
      <p:ext uri="{BB962C8B-B14F-4D97-AF65-F5344CB8AC3E}">
        <p14:creationId xmlns:p14="http://schemas.microsoft.com/office/powerpoint/2010/main" val="317981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8259"/>
            <a:ext cx="9144000" cy="753035"/>
          </a:xfrm>
        </p:spPr>
        <p:txBody>
          <a:bodyPr>
            <a:normAutofit fontScale="90000"/>
          </a:bodyPr>
          <a:lstStyle/>
          <a:p>
            <a:br>
              <a:rPr lang="en-US" dirty="0"/>
            </a:br>
            <a:br>
              <a:rPr lang="en-US" dirty="0"/>
            </a:br>
            <a:r>
              <a:rPr lang="en-US" altLang="en-US" sz="4000" b="1" dirty="0">
                <a:solidFill>
                  <a:srgbClr val="FF0000"/>
                </a:solidFill>
                <a:effectLst>
                  <a:outerShdw blurRad="38100" dist="38100" dir="2700000" algn="tl">
                    <a:srgbClr val="000000">
                      <a:alpha val="43137"/>
                    </a:srgbClr>
                  </a:outerShdw>
                </a:effectLst>
              </a:rPr>
              <a:t>Process Management</a:t>
            </a:r>
            <a:endParaRPr lang="en-US" sz="40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941294"/>
            <a:ext cx="9144000" cy="5486400"/>
          </a:xfrm>
        </p:spPr>
        <p:txBody>
          <a:bodyPr/>
          <a:lstStyle/>
          <a:p>
            <a:pPr algn="l"/>
            <a:r>
              <a:rPr lang="en-US" altLang="en-US" dirty="0">
                <a:solidFill>
                  <a:srgbClr val="00B050"/>
                </a:solidFill>
              </a:rPr>
              <a:t>A </a:t>
            </a:r>
            <a:r>
              <a:rPr lang="en-US" altLang="en-US" i="1" dirty="0">
                <a:solidFill>
                  <a:srgbClr val="00B050"/>
                </a:solidFill>
              </a:rPr>
              <a:t>process</a:t>
            </a:r>
            <a:r>
              <a:rPr lang="en-US" altLang="en-US" dirty="0">
                <a:solidFill>
                  <a:srgbClr val="00B050"/>
                </a:solidFill>
              </a:rPr>
              <a:t> is a program in execution.  A process needs certain resources, including CPU time, memory, files, and I/O devices, to accomplish its task</a:t>
            </a:r>
            <a:r>
              <a:rPr lang="en-US" altLang="en-US" dirty="0">
                <a:solidFill>
                  <a:srgbClr val="0000CC"/>
                </a:solidFill>
              </a:rPr>
              <a:t>.</a:t>
            </a:r>
          </a:p>
          <a:p>
            <a:pPr marL="342900" indent="-342900" algn="l">
              <a:buFont typeface="Arial" panose="020B0604020202020204" pitchFamily="34" charset="0"/>
              <a:buChar char="•"/>
            </a:pPr>
            <a:r>
              <a:rPr lang="en-US" altLang="en-US" dirty="0">
                <a:solidFill>
                  <a:srgbClr val="0000CC"/>
                </a:solidFill>
              </a:rPr>
              <a:t>The operating system is responsible for the following activities in connection with process management.</a:t>
            </a:r>
          </a:p>
          <a:p>
            <a:pPr lvl="1" algn="l">
              <a:buFont typeface="Wingdings" pitchFamily="2" charset="2"/>
              <a:buChar char="v"/>
            </a:pPr>
            <a:r>
              <a:rPr lang="en-US" altLang="en-US" dirty="0">
                <a:solidFill>
                  <a:srgbClr val="7030A0"/>
                </a:solidFill>
              </a:rPr>
              <a:t>Process creation and deletion.</a:t>
            </a:r>
          </a:p>
          <a:p>
            <a:pPr lvl="1" algn="l">
              <a:buFont typeface="Wingdings" pitchFamily="2" charset="2"/>
              <a:buChar char="v"/>
            </a:pPr>
            <a:r>
              <a:rPr lang="en-US" altLang="en-US" dirty="0">
                <a:solidFill>
                  <a:srgbClr val="7030A0"/>
                </a:solidFill>
              </a:rPr>
              <a:t>process suspension and resumption.</a:t>
            </a:r>
          </a:p>
          <a:p>
            <a:pPr lvl="1" algn="l">
              <a:buFont typeface="Wingdings" pitchFamily="2" charset="2"/>
              <a:buChar char="v"/>
            </a:pPr>
            <a:r>
              <a:rPr lang="en-US" altLang="en-US" dirty="0">
                <a:solidFill>
                  <a:srgbClr val="7030A0"/>
                </a:solidFill>
              </a:rPr>
              <a:t>Provision of mechanisms for:</a:t>
            </a:r>
          </a:p>
          <a:p>
            <a:pPr lvl="2" algn="l">
              <a:buFont typeface="Wingdings" pitchFamily="2" charset="2"/>
              <a:buChar char="ü"/>
            </a:pPr>
            <a:r>
              <a:rPr lang="en-US" altLang="en-US" dirty="0">
                <a:solidFill>
                  <a:srgbClr val="7030A0"/>
                </a:solidFill>
              </a:rPr>
              <a:t>process synchronization</a:t>
            </a:r>
          </a:p>
          <a:p>
            <a:pPr lvl="2" algn="l">
              <a:buFont typeface="Wingdings" pitchFamily="2" charset="2"/>
              <a:buChar char="ü"/>
            </a:pPr>
            <a:r>
              <a:rPr lang="en-US" altLang="en-US" dirty="0">
                <a:solidFill>
                  <a:srgbClr val="7030A0"/>
                </a:solidFill>
              </a:rPr>
              <a:t>process communication</a:t>
            </a:r>
          </a:p>
          <a:p>
            <a:endParaRPr lang="en-US" dirty="0"/>
          </a:p>
        </p:txBody>
      </p:sp>
      <p:sp>
        <p:nvSpPr>
          <p:cNvPr id="4" name="Date Placeholder 3"/>
          <p:cNvSpPr>
            <a:spLocks noGrp="1"/>
          </p:cNvSpPr>
          <p:nvPr>
            <p:ph type="dt" sz="half" idx="10"/>
          </p:nvPr>
        </p:nvSpPr>
        <p:spPr/>
        <p:txBody>
          <a:bodyPr/>
          <a:lstStyle/>
          <a:p>
            <a:fld id="{1A105E47-ACAD-4F08-8141-7FEE62E63F36}"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21</a:t>
            </a:fld>
            <a:endParaRPr lang="en-US"/>
          </a:p>
        </p:txBody>
      </p:sp>
    </p:spTree>
    <p:extLst>
      <p:ext uri="{BB962C8B-B14F-4D97-AF65-F5344CB8AC3E}">
        <p14:creationId xmlns:p14="http://schemas.microsoft.com/office/powerpoint/2010/main" val="2785416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8600"/>
            <a:ext cx="9144000" cy="847165"/>
          </a:xfrm>
        </p:spPr>
        <p:txBody>
          <a:bodyPr>
            <a:normAutofit/>
          </a:bodyPr>
          <a:lstStyle/>
          <a:p>
            <a:r>
              <a:rPr lang="en-US" altLang="en-US" sz="3600" b="1" dirty="0">
                <a:solidFill>
                  <a:srgbClr val="FF0000"/>
                </a:solidFill>
                <a:effectLst>
                  <a:outerShdw blurRad="38100" dist="38100" dir="2700000" algn="tl">
                    <a:srgbClr val="000000">
                      <a:alpha val="43137"/>
                    </a:srgbClr>
                  </a:outerShdw>
                </a:effectLst>
              </a:rPr>
              <a:t>Main-Memory Management</a:t>
            </a:r>
            <a:endParaRPr lang="en-US" sz="3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1183341"/>
            <a:ext cx="9144000" cy="5325035"/>
          </a:xfrm>
        </p:spPr>
        <p:txBody>
          <a:bodyPr/>
          <a:lstStyle/>
          <a:p>
            <a:pPr algn="l">
              <a:buFont typeface="Courier New" pitchFamily="49" charset="0"/>
              <a:buChar char="o"/>
            </a:pPr>
            <a:r>
              <a:rPr lang="en-US" dirty="0">
                <a:solidFill>
                  <a:srgbClr val="0000CC"/>
                </a:solidFill>
              </a:rPr>
              <a:t>Memory is a large array of words or bytes, each with its own address. It is a repository of quickly accessible data shared by the CPU and I/O devices.</a:t>
            </a:r>
          </a:p>
          <a:p>
            <a:pPr algn="l">
              <a:buFont typeface="Courier New" pitchFamily="49" charset="0"/>
              <a:buChar char="o"/>
            </a:pPr>
            <a:r>
              <a:rPr lang="en-US" dirty="0">
                <a:solidFill>
                  <a:srgbClr val="0000CC"/>
                </a:solidFill>
              </a:rPr>
              <a:t>The operating system is responsible for the following activities in connection with memory management: </a:t>
            </a:r>
          </a:p>
          <a:p>
            <a:pPr lvl="1" algn="l">
              <a:buFont typeface="Wingdings" pitchFamily="2" charset="2"/>
              <a:buChar char="v"/>
            </a:pPr>
            <a:r>
              <a:rPr lang="en-US" dirty="0">
                <a:solidFill>
                  <a:srgbClr val="0000CC"/>
                </a:solidFill>
              </a:rPr>
              <a:t> Keep track of which parts of memory are currently being used and by whom.</a:t>
            </a:r>
          </a:p>
          <a:p>
            <a:pPr lvl="1" algn="l">
              <a:buFont typeface="Wingdings" pitchFamily="2" charset="2"/>
              <a:buChar char="v"/>
            </a:pPr>
            <a:r>
              <a:rPr lang="en-US" dirty="0">
                <a:solidFill>
                  <a:srgbClr val="0000CC"/>
                </a:solidFill>
              </a:rPr>
              <a:t>Decide which processes to load when memory space becomes available.</a:t>
            </a:r>
          </a:p>
          <a:p>
            <a:pPr lvl="1" algn="l">
              <a:buFont typeface="Wingdings" pitchFamily="2" charset="2"/>
              <a:buChar char="v"/>
            </a:pPr>
            <a:r>
              <a:rPr lang="en-US" dirty="0">
                <a:solidFill>
                  <a:srgbClr val="0000CC"/>
                </a:solidFill>
              </a:rPr>
              <a:t>Allocate and deallocate memory space as needed. e.g. the C function '</a:t>
            </a:r>
            <a:r>
              <a:rPr lang="en-US" dirty="0" err="1">
                <a:solidFill>
                  <a:srgbClr val="0000CC"/>
                </a:solidFill>
              </a:rPr>
              <a:t>malloc</a:t>
            </a:r>
            <a:r>
              <a:rPr lang="en-US" dirty="0">
                <a:solidFill>
                  <a:srgbClr val="0000CC"/>
                </a:solidFill>
              </a:rPr>
              <a:t>' (or 'New' in Pascal) allocates a specified amount of memory; this happens via an OS call. The functions 'free'(C) and 'Dispose'(Pascal) deallocate this memory.</a:t>
            </a:r>
            <a:br>
              <a:rPr lang="en-US" dirty="0">
                <a:solidFill>
                  <a:srgbClr val="0000CC"/>
                </a:solidFill>
              </a:rPr>
            </a:br>
            <a:br>
              <a:rPr lang="en-US" dirty="0">
                <a:solidFill>
                  <a:srgbClr val="0000CC"/>
                </a:solidFill>
              </a:rPr>
            </a:br>
            <a:endParaRPr lang="en-US" dirty="0">
              <a:solidFill>
                <a:srgbClr val="0000CC"/>
              </a:solidFill>
            </a:endParaRPr>
          </a:p>
        </p:txBody>
      </p:sp>
      <p:sp>
        <p:nvSpPr>
          <p:cNvPr id="4" name="Date Placeholder 3"/>
          <p:cNvSpPr>
            <a:spLocks noGrp="1"/>
          </p:cNvSpPr>
          <p:nvPr>
            <p:ph type="dt" sz="half" idx="10"/>
          </p:nvPr>
        </p:nvSpPr>
        <p:spPr/>
        <p:txBody>
          <a:bodyPr/>
          <a:lstStyle/>
          <a:p>
            <a:fld id="{43D18383-E476-42DC-8549-1F966D475896}"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22</a:t>
            </a:fld>
            <a:endParaRPr lang="en-US"/>
          </a:p>
        </p:txBody>
      </p:sp>
    </p:spTree>
    <p:extLst>
      <p:ext uri="{BB962C8B-B14F-4D97-AF65-F5344CB8AC3E}">
        <p14:creationId xmlns:p14="http://schemas.microsoft.com/office/powerpoint/2010/main" val="251000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4813"/>
            <a:ext cx="9144000" cy="658905"/>
          </a:xfrm>
        </p:spPr>
        <p:txBody>
          <a:bodyPr>
            <a:normAutofit/>
          </a:bodyPr>
          <a:lstStyle/>
          <a:p>
            <a:r>
              <a:rPr lang="en-US" altLang="en-US" sz="3600" b="1" dirty="0">
                <a:solidFill>
                  <a:srgbClr val="FF0000"/>
                </a:solidFill>
                <a:effectLst>
                  <a:outerShdw blurRad="38100" dist="38100" dir="2700000" algn="tl">
                    <a:srgbClr val="000000">
                      <a:alpha val="43137"/>
                    </a:srgbClr>
                  </a:outerShdw>
                </a:effectLst>
              </a:rPr>
              <a:t>Secondary-Storage Management</a:t>
            </a:r>
            <a:endParaRPr lang="en-US" sz="3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941294"/>
            <a:ext cx="9144000" cy="5311588"/>
          </a:xfrm>
        </p:spPr>
        <p:txBody>
          <a:bodyPr/>
          <a:lstStyle/>
          <a:p>
            <a:pPr algn="l">
              <a:buBlip>
                <a:blip r:embed="rId2"/>
              </a:buBlip>
            </a:pPr>
            <a:r>
              <a:rPr lang="en-US" altLang="en-US" dirty="0"/>
              <a:t> </a:t>
            </a:r>
            <a:r>
              <a:rPr lang="en-US" altLang="en-US" dirty="0">
                <a:solidFill>
                  <a:srgbClr val="0000CC"/>
                </a:solidFill>
                <a:effectLst>
                  <a:outerShdw blurRad="38100" dist="38100" dir="2700000" algn="tl">
                    <a:srgbClr val="000000">
                      <a:alpha val="43137"/>
                    </a:srgbClr>
                  </a:outerShdw>
                </a:effectLst>
              </a:rPr>
              <a:t>Since main memory (</a:t>
            </a:r>
            <a:r>
              <a:rPr lang="en-US" altLang="en-US" i="1" dirty="0">
                <a:solidFill>
                  <a:srgbClr val="0000CC"/>
                </a:solidFill>
                <a:effectLst>
                  <a:outerShdw blurRad="38100" dist="38100" dir="2700000" algn="tl">
                    <a:srgbClr val="000000">
                      <a:alpha val="43137"/>
                    </a:srgbClr>
                  </a:outerShdw>
                </a:effectLst>
              </a:rPr>
              <a:t>primary storage</a:t>
            </a:r>
            <a:r>
              <a:rPr lang="en-US" altLang="en-US" dirty="0">
                <a:solidFill>
                  <a:srgbClr val="0000CC"/>
                </a:solidFill>
                <a:effectLst>
                  <a:outerShdw blurRad="38100" dist="38100" dir="2700000" algn="tl">
                    <a:srgbClr val="000000">
                      <a:alpha val="43137"/>
                    </a:srgbClr>
                  </a:outerShdw>
                </a:effectLst>
              </a:rPr>
              <a:t>) is volatile and too small to accommodate all data and programs permanently, the computer system must provide </a:t>
            </a:r>
            <a:r>
              <a:rPr lang="en-US" altLang="en-US" i="1" dirty="0">
                <a:solidFill>
                  <a:srgbClr val="0000CC"/>
                </a:solidFill>
                <a:effectLst>
                  <a:outerShdw blurRad="38100" dist="38100" dir="2700000" algn="tl">
                    <a:srgbClr val="000000">
                      <a:alpha val="43137"/>
                    </a:srgbClr>
                  </a:outerShdw>
                </a:effectLst>
              </a:rPr>
              <a:t>secondary storage</a:t>
            </a:r>
            <a:r>
              <a:rPr lang="en-US" altLang="en-US" dirty="0">
                <a:solidFill>
                  <a:srgbClr val="0000CC"/>
                </a:solidFill>
                <a:effectLst>
                  <a:outerShdw blurRad="38100" dist="38100" dir="2700000" algn="tl">
                    <a:srgbClr val="000000">
                      <a:alpha val="43137"/>
                    </a:srgbClr>
                  </a:outerShdw>
                </a:effectLst>
              </a:rPr>
              <a:t> to back up main memory.</a:t>
            </a:r>
          </a:p>
          <a:p>
            <a:pPr algn="l">
              <a:buBlip>
                <a:blip r:embed="rId2"/>
              </a:buBlip>
            </a:pPr>
            <a:r>
              <a:rPr lang="en-US" altLang="en-US" dirty="0">
                <a:solidFill>
                  <a:srgbClr val="0000CC"/>
                </a:solidFill>
                <a:effectLst>
                  <a:outerShdw blurRad="38100" dist="38100" dir="2700000" algn="tl">
                    <a:srgbClr val="000000">
                      <a:alpha val="43137"/>
                    </a:srgbClr>
                  </a:outerShdw>
                </a:effectLst>
              </a:rPr>
              <a:t> Most modern computer systems use disks as the principle on-line storage medium, for both programs and data.</a:t>
            </a:r>
          </a:p>
          <a:p>
            <a:pPr algn="l">
              <a:buBlip>
                <a:blip r:embed="rId2"/>
              </a:buBlip>
            </a:pPr>
            <a:r>
              <a:rPr lang="en-US" altLang="en-US" dirty="0">
                <a:solidFill>
                  <a:srgbClr val="0000CC"/>
                </a:solidFill>
                <a:effectLst>
                  <a:outerShdw blurRad="38100" dist="38100" dir="2700000" algn="tl">
                    <a:srgbClr val="000000">
                      <a:alpha val="43137"/>
                    </a:srgbClr>
                  </a:outerShdw>
                </a:effectLst>
              </a:rPr>
              <a:t> The operating system is responsible for the following activities in connection with disk management: </a:t>
            </a:r>
          </a:p>
          <a:p>
            <a:pPr marL="628650" lvl="1" algn="l">
              <a:buFont typeface="Wingdings" pitchFamily="2" charset="2"/>
              <a:buChar char="ü"/>
            </a:pPr>
            <a:r>
              <a:rPr lang="en-US" altLang="en-US" sz="2400" dirty="0">
                <a:solidFill>
                  <a:srgbClr val="0000CC"/>
                </a:solidFill>
                <a:effectLst>
                  <a:outerShdw blurRad="38100" dist="38100" dir="2700000" algn="tl">
                    <a:srgbClr val="000000">
                      <a:alpha val="43137"/>
                    </a:srgbClr>
                  </a:outerShdw>
                </a:effectLst>
              </a:rPr>
              <a:t>Free space management</a:t>
            </a:r>
          </a:p>
          <a:p>
            <a:pPr marL="628650" lvl="1" algn="l">
              <a:buFont typeface="Wingdings" pitchFamily="2" charset="2"/>
              <a:buChar char="ü"/>
            </a:pPr>
            <a:r>
              <a:rPr lang="en-US" altLang="en-US" sz="2400" dirty="0">
                <a:solidFill>
                  <a:srgbClr val="0000CC"/>
                </a:solidFill>
                <a:effectLst>
                  <a:outerShdw blurRad="38100" dist="38100" dir="2700000" algn="tl">
                    <a:srgbClr val="000000">
                      <a:alpha val="43137"/>
                    </a:srgbClr>
                  </a:outerShdw>
                </a:effectLst>
              </a:rPr>
              <a:t>Storage allocation</a:t>
            </a:r>
          </a:p>
          <a:p>
            <a:pPr marL="628650" lvl="1" algn="l">
              <a:buFont typeface="Wingdings" pitchFamily="2" charset="2"/>
              <a:buChar char="ü"/>
            </a:pPr>
            <a:r>
              <a:rPr lang="en-US" altLang="en-US" sz="2400" dirty="0">
                <a:solidFill>
                  <a:srgbClr val="0000CC"/>
                </a:solidFill>
                <a:effectLst>
                  <a:outerShdw blurRad="38100" dist="38100" dir="2700000" algn="tl">
                    <a:srgbClr val="000000">
                      <a:alpha val="43137"/>
                    </a:srgbClr>
                  </a:outerShdw>
                </a:effectLst>
              </a:rPr>
              <a:t>Disk scheduling</a:t>
            </a:r>
          </a:p>
          <a:p>
            <a:endParaRPr lang="en-US" dirty="0"/>
          </a:p>
        </p:txBody>
      </p:sp>
      <p:sp>
        <p:nvSpPr>
          <p:cNvPr id="4" name="Date Placeholder 3"/>
          <p:cNvSpPr>
            <a:spLocks noGrp="1"/>
          </p:cNvSpPr>
          <p:nvPr>
            <p:ph type="dt" sz="half" idx="10"/>
          </p:nvPr>
        </p:nvSpPr>
        <p:spPr/>
        <p:txBody>
          <a:bodyPr/>
          <a:lstStyle/>
          <a:p>
            <a:fld id="{BD41B834-CF00-4572-B9C4-9BF4C9C748F2}"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23</a:t>
            </a:fld>
            <a:endParaRPr lang="en-US"/>
          </a:p>
        </p:txBody>
      </p:sp>
    </p:spTree>
    <p:extLst>
      <p:ext uri="{BB962C8B-B14F-4D97-AF65-F5344CB8AC3E}">
        <p14:creationId xmlns:p14="http://schemas.microsoft.com/office/powerpoint/2010/main" val="2187948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1706"/>
            <a:ext cx="9144000" cy="699247"/>
          </a:xfrm>
        </p:spPr>
        <p:txBody>
          <a:bodyPr>
            <a:normAutofit/>
          </a:bodyPr>
          <a:lstStyle/>
          <a:p>
            <a:r>
              <a:rPr lang="en-US" altLang="en-US" sz="3600" b="1" dirty="0">
                <a:solidFill>
                  <a:srgbClr val="FF0000"/>
                </a:solidFill>
                <a:effectLst>
                  <a:outerShdw blurRad="38100" dist="38100" dir="2700000" algn="tl">
                    <a:srgbClr val="000000">
                      <a:alpha val="43137"/>
                    </a:srgbClr>
                  </a:outerShdw>
                </a:effectLst>
              </a:rPr>
              <a:t>I/O System Management</a:t>
            </a:r>
            <a:endParaRPr lang="en-US" sz="3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900953"/>
            <a:ext cx="9144000" cy="5540188"/>
          </a:xfrm>
        </p:spPr>
        <p:txBody>
          <a:bodyPr/>
          <a:lstStyle/>
          <a:p>
            <a:pPr algn="l"/>
            <a:r>
              <a:rPr lang="en-US" altLang="en-US" dirty="0">
                <a:solidFill>
                  <a:srgbClr val="0000CC"/>
                </a:solidFill>
                <a:effectLst>
                  <a:outerShdw blurRad="38100" dist="38100" dir="2700000" algn="tl">
                    <a:srgbClr val="000000">
                      <a:alpha val="43137"/>
                    </a:srgbClr>
                  </a:outerShdw>
                </a:effectLst>
              </a:rPr>
              <a:t>The I/O system consists of:</a:t>
            </a:r>
          </a:p>
          <a:p>
            <a:pPr marL="628650" lvl="1"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  A buffer-caching system </a:t>
            </a:r>
          </a:p>
          <a:p>
            <a:pPr marL="628650" lvl="1"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  A general device-driver interface</a:t>
            </a:r>
          </a:p>
          <a:p>
            <a:pPr marL="628650" lvl="1" algn="l">
              <a:buFont typeface="Courier New" pitchFamily="49" charset="0"/>
              <a:buChar char="o"/>
            </a:pPr>
            <a:r>
              <a:rPr lang="en-US" altLang="en-US" dirty="0">
                <a:solidFill>
                  <a:srgbClr val="0000CC"/>
                </a:solidFill>
                <a:effectLst>
                  <a:outerShdw blurRad="38100" dist="38100" dir="2700000" algn="tl">
                    <a:srgbClr val="000000">
                      <a:alpha val="43137"/>
                    </a:srgbClr>
                  </a:outerShdw>
                </a:effectLst>
              </a:rPr>
              <a:t>  Drivers for specific hardware devices</a:t>
            </a:r>
          </a:p>
          <a:p>
            <a:endParaRPr lang="en-US" dirty="0">
              <a:solidFill>
                <a:srgbClr val="0000CC"/>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E38735FE-584E-4254-B815-7CD9E845CE74}"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24</a:t>
            </a:fld>
            <a:endParaRPr lang="en-US"/>
          </a:p>
        </p:txBody>
      </p:sp>
    </p:spTree>
    <p:extLst>
      <p:ext uri="{BB962C8B-B14F-4D97-AF65-F5344CB8AC3E}">
        <p14:creationId xmlns:p14="http://schemas.microsoft.com/office/powerpoint/2010/main" val="2745297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42047"/>
            <a:ext cx="9144000" cy="699247"/>
          </a:xfrm>
        </p:spPr>
        <p:txBody>
          <a:bodyPr>
            <a:normAutofit/>
          </a:bodyPr>
          <a:lstStyle/>
          <a:p>
            <a:r>
              <a:rPr lang="en-US" altLang="en-US" sz="3600" b="1" dirty="0">
                <a:solidFill>
                  <a:srgbClr val="FF0000"/>
                </a:solidFill>
                <a:effectLst>
                  <a:outerShdw blurRad="38100" dist="38100" dir="2700000" algn="tl">
                    <a:srgbClr val="000000">
                      <a:alpha val="43137"/>
                    </a:srgbClr>
                  </a:outerShdw>
                </a:effectLst>
              </a:rPr>
              <a:t>File Management</a:t>
            </a:r>
            <a:endParaRPr lang="en-US" sz="3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941294"/>
            <a:ext cx="9144000" cy="4316506"/>
          </a:xfrm>
        </p:spPr>
        <p:txBody>
          <a:bodyPr/>
          <a:lstStyle/>
          <a:p>
            <a:pPr algn="l">
              <a:buFont typeface="Wingdings" pitchFamily="2" charset="2"/>
              <a:buChar char="v"/>
            </a:pPr>
            <a:r>
              <a:rPr lang="en-US" altLang="en-US" dirty="0">
                <a:solidFill>
                  <a:srgbClr val="0000CC"/>
                </a:solidFill>
                <a:effectLst>
                  <a:outerShdw blurRad="38100" dist="38100" dir="2700000" algn="tl">
                    <a:srgbClr val="000000">
                      <a:alpha val="43137"/>
                    </a:srgbClr>
                  </a:outerShdw>
                </a:effectLst>
              </a:rPr>
              <a:t> A file is a collection of related information defined by its creator.  Commonly, files represent programs (both source and object forms) and data.</a:t>
            </a:r>
          </a:p>
          <a:p>
            <a:pPr algn="l">
              <a:buFont typeface="Wingdings" pitchFamily="2" charset="2"/>
              <a:buChar char="v"/>
            </a:pPr>
            <a:r>
              <a:rPr lang="en-US" altLang="en-US" dirty="0">
                <a:solidFill>
                  <a:srgbClr val="0000CC"/>
                </a:solidFill>
                <a:effectLst>
                  <a:outerShdw blurRad="38100" dist="38100" dir="2700000" algn="tl">
                    <a:srgbClr val="000000">
                      <a:alpha val="43137"/>
                    </a:srgbClr>
                  </a:outerShdw>
                </a:effectLst>
              </a:rPr>
              <a:t> The operating system is responsible for the following activities in connections with file management:</a:t>
            </a:r>
          </a:p>
          <a:p>
            <a:pPr lvl="1" algn="l">
              <a:buFont typeface="Wingdings" pitchFamily="2" charset="2"/>
              <a:buChar char="ü"/>
            </a:pPr>
            <a:r>
              <a:rPr lang="en-US" altLang="en-US" sz="2400" dirty="0">
                <a:solidFill>
                  <a:srgbClr val="0000CC"/>
                </a:solidFill>
                <a:effectLst>
                  <a:outerShdw blurRad="38100" dist="38100" dir="2700000" algn="tl">
                    <a:srgbClr val="000000">
                      <a:alpha val="43137"/>
                    </a:srgbClr>
                  </a:outerShdw>
                </a:effectLst>
              </a:rPr>
              <a:t>File creation and deletion.</a:t>
            </a:r>
          </a:p>
          <a:p>
            <a:pPr lvl="1" algn="l">
              <a:buFont typeface="Wingdings" pitchFamily="2" charset="2"/>
              <a:buChar char="ü"/>
            </a:pPr>
            <a:r>
              <a:rPr lang="en-US" altLang="en-US" sz="2400" dirty="0">
                <a:solidFill>
                  <a:srgbClr val="0000CC"/>
                </a:solidFill>
                <a:effectLst>
                  <a:outerShdw blurRad="38100" dist="38100" dir="2700000" algn="tl">
                    <a:srgbClr val="000000">
                      <a:alpha val="43137"/>
                    </a:srgbClr>
                  </a:outerShdw>
                </a:effectLst>
              </a:rPr>
              <a:t>Directory creation and deletion.</a:t>
            </a:r>
          </a:p>
          <a:p>
            <a:pPr lvl="1" algn="l">
              <a:buFont typeface="Wingdings" pitchFamily="2" charset="2"/>
              <a:buChar char="ü"/>
            </a:pPr>
            <a:r>
              <a:rPr lang="en-US" altLang="en-US" sz="2400" dirty="0">
                <a:solidFill>
                  <a:srgbClr val="0000CC"/>
                </a:solidFill>
                <a:effectLst>
                  <a:outerShdw blurRad="38100" dist="38100" dir="2700000" algn="tl">
                    <a:srgbClr val="000000">
                      <a:alpha val="43137"/>
                    </a:srgbClr>
                  </a:outerShdw>
                </a:effectLst>
              </a:rPr>
              <a:t>Support of primitives for manipulating files and directories.</a:t>
            </a:r>
          </a:p>
          <a:p>
            <a:pPr lvl="1" algn="l">
              <a:buFont typeface="Wingdings" pitchFamily="2" charset="2"/>
              <a:buChar char="ü"/>
            </a:pPr>
            <a:r>
              <a:rPr lang="en-US" altLang="en-US" sz="2400" dirty="0">
                <a:solidFill>
                  <a:srgbClr val="0000CC"/>
                </a:solidFill>
                <a:effectLst>
                  <a:outerShdw blurRad="38100" dist="38100" dir="2700000" algn="tl">
                    <a:srgbClr val="000000">
                      <a:alpha val="43137"/>
                    </a:srgbClr>
                  </a:outerShdw>
                </a:effectLst>
              </a:rPr>
              <a:t>Mapping files onto secondary storage.</a:t>
            </a:r>
          </a:p>
          <a:p>
            <a:pPr lvl="1" algn="l">
              <a:buFont typeface="Wingdings" pitchFamily="2" charset="2"/>
              <a:buChar char="ü"/>
            </a:pPr>
            <a:r>
              <a:rPr lang="en-US" altLang="en-US" sz="2400" dirty="0">
                <a:solidFill>
                  <a:srgbClr val="0000CC"/>
                </a:solidFill>
                <a:effectLst>
                  <a:outerShdw blurRad="38100" dist="38100" dir="2700000" algn="tl">
                    <a:srgbClr val="000000">
                      <a:alpha val="43137"/>
                    </a:srgbClr>
                  </a:outerShdw>
                </a:effectLst>
              </a:rPr>
              <a:t>File backup on stable (nonvolatile) storage media.</a:t>
            </a:r>
          </a:p>
          <a:p>
            <a:endParaRPr lang="en-US" dirty="0"/>
          </a:p>
        </p:txBody>
      </p:sp>
      <p:sp>
        <p:nvSpPr>
          <p:cNvPr id="4" name="Date Placeholder 3"/>
          <p:cNvSpPr>
            <a:spLocks noGrp="1"/>
          </p:cNvSpPr>
          <p:nvPr>
            <p:ph type="dt" sz="half" idx="10"/>
          </p:nvPr>
        </p:nvSpPr>
        <p:spPr/>
        <p:txBody>
          <a:bodyPr/>
          <a:lstStyle/>
          <a:p>
            <a:fld id="{1EF3354E-206D-4F5E-992F-A64536A62251}"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25</a:t>
            </a:fld>
            <a:endParaRPr lang="en-US"/>
          </a:p>
        </p:txBody>
      </p:sp>
    </p:spTree>
    <p:extLst>
      <p:ext uri="{BB962C8B-B14F-4D97-AF65-F5344CB8AC3E}">
        <p14:creationId xmlns:p14="http://schemas.microsoft.com/office/powerpoint/2010/main" val="4166959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071"/>
            <a:ext cx="9144000" cy="591670"/>
          </a:xfrm>
        </p:spPr>
        <p:txBody>
          <a:bodyPr>
            <a:noAutofit/>
          </a:bodyPr>
          <a:lstStyle/>
          <a:p>
            <a:r>
              <a:rPr lang="en-US" altLang="en-US" sz="3600" b="1" dirty="0">
                <a:solidFill>
                  <a:srgbClr val="FF0000"/>
                </a:solidFill>
                <a:effectLst>
                  <a:outerShdw blurRad="38100" dist="38100" dir="2700000" algn="tl">
                    <a:srgbClr val="000000">
                      <a:alpha val="43137"/>
                    </a:srgbClr>
                  </a:outerShdw>
                </a:effectLst>
              </a:rPr>
              <a:t>Protection System</a:t>
            </a:r>
            <a:endParaRPr lang="en-US" sz="3600" b="1" dirty="0">
              <a:solidFill>
                <a:srgbClr val="FF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954741"/>
            <a:ext cx="9144000" cy="5768787"/>
          </a:xfrm>
        </p:spPr>
        <p:txBody>
          <a:bodyPr/>
          <a:lstStyle/>
          <a:p>
            <a:pPr algn="l"/>
            <a:r>
              <a:rPr lang="en-US" altLang="en-US" i="1" dirty="0">
                <a:solidFill>
                  <a:srgbClr val="0000CC"/>
                </a:solidFill>
              </a:rPr>
              <a:t>Protection</a:t>
            </a:r>
            <a:r>
              <a:rPr lang="en-US" altLang="en-US" dirty="0">
                <a:solidFill>
                  <a:srgbClr val="0000CC"/>
                </a:solidFill>
              </a:rPr>
              <a:t> refers to a mechanism for controlling access by programs, processes, or users to both system and user resources.</a:t>
            </a:r>
          </a:p>
          <a:p>
            <a:pPr algn="l"/>
            <a:r>
              <a:rPr lang="en-US" altLang="en-US" dirty="0">
                <a:solidFill>
                  <a:srgbClr val="0000CC"/>
                </a:solidFill>
              </a:rPr>
              <a:t>The protection mechanism must: </a:t>
            </a:r>
          </a:p>
          <a:p>
            <a:pPr lvl="1" algn="l">
              <a:buFont typeface="Wingdings" pitchFamily="2" charset="2"/>
              <a:buChar char="ü"/>
            </a:pPr>
            <a:r>
              <a:rPr lang="en-US" altLang="en-US" sz="2400" dirty="0">
                <a:solidFill>
                  <a:srgbClr val="0000CC"/>
                </a:solidFill>
              </a:rPr>
              <a:t>distinguish between authorized and unauthorized usage.</a:t>
            </a:r>
          </a:p>
          <a:p>
            <a:pPr lvl="1" algn="l">
              <a:buFont typeface="Wingdings" pitchFamily="2" charset="2"/>
              <a:buChar char="ü"/>
            </a:pPr>
            <a:r>
              <a:rPr lang="en-US" altLang="en-US" sz="2400" dirty="0">
                <a:solidFill>
                  <a:srgbClr val="0000CC"/>
                </a:solidFill>
              </a:rPr>
              <a:t>specify the controls to be imposed.</a:t>
            </a:r>
          </a:p>
          <a:p>
            <a:pPr lvl="1" algn="l">
              <a:buFont typeface="Wingdings" pitchFamily="2" charset="2"/>
              <a:buChar char="ü"/>
            </a:pPr>
            <a:r>
              <a:rPr lang="en-US" altLang="en-US" sz="2400" dirty="0">
                <a:solidFill>
                  <a:srgbClr val="0000CC"/>
                </a:solidFill>
              </a:rPr>
              <a:t>provide a means of enforcement.</a:t>
            </a:r>
          </a:p>
          <a:p>
            <a:endParaRPr lang="en-US" dirty="0"/>
          </a:p>
        </p:txBody>
      </p:sp>
      <p:sp>
        <p:nvSpPr>
          <p:cNvPr id="4" name="Date Placeholder 3"/>
          <p:cNvSpPr>
            <a:spLocks noGrp="1"/>
          </p:cNvSpPr>
          <p:nvPr>
            <p:ph type="dt" sz="half" idx="10"/>
          </p:nvPr>
        </p:nvSpPr>
        <p:spPr/>
        <p:txBody>
          <a:bodyPr/>
          <a:lstStyle/>
          <a:p>
            <a:fld id="{62F847C5-5AE7-4436-96CA-0A59CA79000B}"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26</a:t>
            </a:fld>
            <a:endParaRPr lang="en-US"/>
          </a:p>
        </p:txBody>
      </p:sp>
    </p:spTree>
    <p:extLst>
      <p:ext uri="{BB962C8B-B14F-4D97-AF65-F5344CB8AC3E}">
        <p14:creationId xmlns:p14="http://schemas.microsoft.com/office/powerpoint/2010/main" val="1634336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8259"/>
            <a:ext cx="9144000" cy="847165"/>
          </a:xfrm>
        </p:spPr>
        <p:txBody>
          <a:bodyPr>
            <a:normAutofit fontScale="90000"/>
          </a:bodyPr>
          <a:lstStyle/>
          <a:p>
            <a:r>
              <a:rPr lang="en-US" altLang="en-US" b="1" dirty="0">
                <a:solidFill>
                  <a:srgbClr val="FF0000"/>
                </a:solidFill>
                <a:effectLst>
                  <a:outerShdw blurRad="38100" dist="38100" dir="2700000" algn="tl">
                    <a:srgbClr val="000000">
                      <a:alpha val="43137"/>
                    </a:srgbClr>
                  </a:outerShdw>
                </a:effectLst>
                <a:latin typeface="Times New Roman" panose="02020603050405020304" pitchFamily="18" charset="0"/>
              </a:rPr>
              <a:t>Any Queries</a:t>
            </a:r>
            <a:endParaRPr lang="en-US" b="1" dirty="0">
              <a:solidFill>
                <a:srgbClr val="FF0000"/>
              </a:solidFill>
              <a:effectLst>
                <a:outerShdw blurRad="38100" dist="38100" dir="2700000" algn="tl">
                  <a:srgbClr val="000000">
                    <a:alpha val="43137"/>
                  </a:srgbClr>
                </a:outerShdw>
              </a:effectLst>
            </a:endParaRPr>
          </a:p>
        </p:txBody>
      </p:sp>
      <p:pic>
        <p:nvPicPr>
          <p:cNvPr id="4" name="Picture 2" descr="BD00028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20671" y="2577353"/>
            <a:ext cx="3240088"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p:cNvSpPr>
            <a:spLocks noGrp="1"/>
          </p:cNvSpPr>
          <p:nvPr>
            <p:ph type="dt" sz="half" idx="10"/>
          </p:nvPr>
        </p:nvSpPr>
        <p:spPr/>
        <p:txBody>
          <a:bodyPr/>
          <a:lstStyle/>
          <a:p>
            <a:fld id="{806382BA-E984-4EB0-918A-BAF64392AC25}" type="datetime1">
              <a:rPr lang="en-US" smtClean="0"/>
              <a:t>5/31/2020</a:t>
            </a:fld>
            <a:endParaRPr lang="en-US"/>
          </a:p>
        </p:txBody>
      </p:sp>
      <p:sp>
        <p:nvSpPr>
          <p:cNvPr id="6" name="Footer Placeholder 5"/>
          <p:cNvSpPr>
            <a:spLocks noGrp="1"/>
          </p:cNvSpPr>
          <p:nvPr>
            <p:ph type="ftr" sz="quarter" idx="11"/>
          </p:nvPr>
        </p:nvSpPr>
        <p:spPr/>
        <p:txBody>
          <a:bodyPr/>
          <a:lstStyle/>
          <a:p>
            <a:r>
              <a:rPr lang="pt-BR"/>
              <a:t>Ambo University Woliso Campus                        CoSc2042</a:t>
            </a:r>
            <a:endParaRPr lang="en-US"/>
          </a:p>
        </p:txBody>
      </p:sp>
      <p:sp>
        <p:nvSpPr>
          <p:cNvPr id="7" name="Slide Number Placeholder 6"/>
          <p:cNvSpPr>
            <a:spLocks noGrp="1"/>
          </p:cNvSpPr>
          <p:nvPr>
            <p:ph type="sldNum" sz="quarter" idx="12"/>
          </p:nvPr>
        </p:nvSpPr>
        <p:spPr/>
        <p:txBody>
          <a:bodyPr/>
          <a:lstStyle/>
          <a:p>
            <a:fld id="{9620BD88-4F2D-42A4-925C-2FA374A60D5E}" type="slidenum">
              <a:rPr lang="en-US" smtClean="0"/>
              <a:pPr/>
              <a:t>27</a:t>
            </a:fld>
            <a:endParaRPr lang="en-US"/>
          </a:p>
        </p:txBody>
      </p:sp>
    </p:spTree>
    <p:extLst>
      <p:ext uri="{BB962C8B-B14F-4D97-AF65-F5344CB8AC3E}">
        <p14:creationId xmlns:p14="http://schemas.microsoft.com/office/powerpoint/2010/main" val="660670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07" y="513090"/>
            <a:ext cx="5494986" cy="867496"/>
          </a:xfrm>
          <a:ln>
            <a:solidFill>
              <a:schemeClr val="accent6"/>
            </a:solidFill>
          </a:ln>
        </p:spPr>
        <p:txBody>
          <a:bodyPr>
            <a:normAutofit/>
          </a:bodyPr>
          <a:lstStyle/>
          <a:p>
            <a:pPr algn="ctr"/>
            <a:r>
              <a:rPr lang="en-US" sz="3600" b="1" dirty="0">
                <a:solidFill>
                  <a:srgbClr val="FF0000"/>
                </a:solidFill>
                <a:effectLst>
                  <a:outerShdw blurRad="38100" dist="38100" dir="2700000" algn="tl">
                    <a:srgbClr val="000000">
                      <a:alpha val="43137"/>
                    </a:srgbClr>
                  </a:outerShdw>
                </a:effectLst>
              </a:rPr>
              <a:t>What is operating system</a:t>
            </a:r>
          </a:p>
        </p:txBody>
      </p:sp>
      <p:sp>
        <p:nvSpPr>
          <p:cNvPr id="3" name="Content Placeholder 2"/>
          <p:cNvSpPr>
            <a:spLocks noGrp="1"/>
          </p:cNvSpPr>
          <p:nvPr>
            <p:ph idx="1"/>
          </p:nvPr>
        </p:nvSpPr>
        <p:spPr>
          <a:xfrm>
            <a:off x="838200" y="1542198"/>
            <a:ext cx="10515600" cy="4652540"/>
          </a:xfrm>
          <a:ln>
            <a:solidFill>
              <a:schemeClr val="tx2"/>
            </a:solidFill>
          </a:ln>
        </p:spPr>
        <p:txBody>
          <a:bodyPr>
            <a:noAutofit/>
          </a:bodyPr>
          <a:lstStyle/>
          <a:p>
            <a:pPr>
              <a:buFont typeface="Wingdings" panose="05000000000000000000" pitchFamily="2" charset="2"/>
              <a:buChar char="ü"/>
            </a:pPr>
            <a:r>
              <a:rPr lang="en-US" altLang="en-US" sz="2400" dirty="0">
                <a:solidFill>
                  <a:srgbClr val="0000CC"/>
                </a:solidFill>
                <a:effectLst>
                  <a:outerShdw blurRad="38100" dist="38100" dir="2700000" algn="tl">
                    <a:srgbClr val="000000">
                      <a:alpha val="43137"/>
                    </a:srgbClr>
                  </a:outerShdw>
                </a:effectLst>
              </a:rPr>
              <a:t>that acts as an intermediary between a user of a computer and the computer hardware.</a:t>
            </a:r>
          </a:p>
          <a:p>
            <a:pPr>
              <a:buFont typeface="Wingdings" panose="05000000000000000000" pitchFamily="2" charset="2"/>
              <a:buChar char="ü"/>
            </a:pPr>
            <a:r>
              <a:rPr lang="en-US" altLang="en-US" sz="2400" dirty="0">
                <a:solidFill>
                  <a:srgbClr val="0000CC"/>
                </a:solidFill>
                <a:effectLst>
                  <a:outerShdw blurRad="38100" dist="38100" dir="2700000" algn="tl">
                    <a:srgbClr val="000000">
                      <a:alpha val="43137"/>
                    </a:srgbClr>
                  </a:outerShdw>
                </a:effectLst>
              </a:rPr>
              <a:t>Operating system goals:</a:t>
            </a:r>
          </a:p>
          <a:p>
            <a:pPr lvl="1">
              <a:buFont typeface="Wingdings" panose="05000000000000000000" pitchFamily="2" charset="2"/>
              <a:buChar char="ü"/>
            </a:pPr>
            <a:r>
              <a:rPr lang="en-US" altLang="en-US" dirty="0">
                <a:solidFill>
                  <a:srgbClr val="0000CC"/>
                </a:solidFill>
                <a:effectLst>
                  <a:outerShdw blurRad="38100" dist="38100" dir="2700000" algn="tl">
                    <a:srgbClr val="000000">
                      <a:alpha val="43137"/>
                    </a:srgbClr>
                  </a:outerShdw>
                </a:effectLst>
              </a:rPr>
              <a:t>Execute user programs and make solving user problems easier.</a:t>
            </a:r>
          </a:p>
          <a:p>
            <a:pPr lvl="1">
              <a:buFont typeface="Wingdings" panose="05000000000000000000" pitchFamily="2" charset="2"/>
              <a:buChar char="ü"/>
            </a:pPr>
            <a:r>
              <a:rPr lang="en-US" altLang="en-US" dirty="0">
                <a:solidFill>
                  <a:srgbClr val="0000CC"/>
                </a:solidFill>
                <a:effectLst>
                  <a:outerShdw blurRad="38100" dist="38100" dir="2700000" algn="tl">
                    <a:srgbClr val="000000">
                      <a:alpha val="43137"/>
                    </a:srgbClr>
                  </a:outerShdw>
                </a:effectLst>
              </a:rPr>
              <a:t>Make the computer system convenient to use.</a:t>
            </a:r>
          </a:p>
          <a:p>
            <a:pPr lvl="1">
              <a:buFont typeface="Wingdings" panose="05000000000000000000" pitchFamily="2" charset="2"/>
              <a:buChar char="ü"/>
            </a:pPr>
            <a:r>
              <a:rPr lang="en-US" altLang="en-US" dirty="0">
                <a:solidFill>
                  <a:srgbClr val="0000CC"/>
                </a:solidFill>
                <a:effectLst>
                  <a:outerShdw blurRad="38100" dist="38100" dir="2700000" algn="tl">
                    <a:srgbClr val="000000">
                      <a:alpha val="43137"/>
                    </a:srgbClr>
                  </a:outerShdw>
                </a:effectLst>
              </a:rPr>
              <a:t>Use the computer hardware in an efficient manner.</a:t>
            </a:r>
          </a:p>
          <a:p>
            <a:pPr>
              <a:buFont typeface="Wingdings" panose="05000000000000000000" pitchFamily="2" charset="2"/>
              <a:buChar char="ü"/>
            </a:pPr>
            <a:r>
              <a:rPr lang="en-US" sz="2400" dirty="0">
                <a:solidFill>
                  <a:srgbClr val="0000CC"/>
                </a:solidFill>
                <a:effectLst>
                  <a:outerShdw blurRad="38100" dist="38100" dir="2700000" algn="tl">
                    <a:srgbClr val="000000">
                      <a:alpha val="43137"/>
                    </a:srgbClr>
                  </a:outerShdw>
                </a:effectLst>
              </a:rPr>
              <a:t>Operating System Functions:</a:t>
            </a:r>
          </a:p>
          <a:p>
            <a:pPr lvl="1">
              <a:buFont typeface="Wingdings" panose="05000000000000000000" pitchFamily="2" charset="2"/>
              <a:buChar char="ü"/>
            </a:pPr>
            <a:r>
              <a:rPr lang="en-US" dirty="0">
                <a:solidFill>
                  <a:srgbClr val="0000CC"/>
                </a:solidFill>
                <a:effectLst>
                  <a:outerShdw blurRad="38100" dist="38100" dir="2700000" algn="tl">
                    <a:srgbClr val="000000">
                      <a:alpha val="43137"/>
                    </a:srgbClr>
                  </a:outerShdw>
                </a:effectLst>
              </a:rPr>
              <a:t>Resource allocator - manages and allocates resources.</a:t>
            </a:r>
          </a:p>
          <a:p>
            <a:pPr lvl="1">
              <a:buFont typeface="Wingdings" panose="05000000000000000000" pitchFamily="2" charset="2"/>
              <a:buChar char="ü"/>
            </a:pPr>
            <a:r>
              <a:rPr lang="en-US" dirty="0">
                <a:solidFill>
                  <a:srgbClr val="0000CC"/>
                </a:solidFill>
                <a:effectLst>
                  <a:outerShdw blurRad="38100" dist="38100" dir="2700000" algn="tl">
                    <a:srgbClr val="000000">
                      <a:alpha val="43137"/>
                    </a:srgbClr>
                  </a:outerShdw>
                </a:effectLst>
              </a:rPr>
              <a:t>Control program - controls the execution of user programs and operation of I/O devices.</a:t>
            </a:r>
          </a:p>
          <a:p>
            <a:pPr lvl="1">
              <a:buFont typeface="Wingdings" panose="05000000000000000000" pitchFamily="2" charset="2"/>
              <a:buChar char="ü"/>
            </a:pPr>
            <a:r>
              <a:rPr lang="en-US" dirty="0">
                <a:solidFill>
                  <a:srgbClr val="0000CC"/>
                </a:solidFill>
                <a:effectLst>
                  <a:outerShdw blurRad="38100" dist="38100" dir="2700000" algn="tl">
                    <a:srgbClr val="000000">
                      <a:alpha val="43137"/>
                    </a:srgbClr>
                  </a:outerShdw>
                </a:effectLst>
              </a:rPr>
              <a:t> Kernel - the one program running at all times (all else being application</a:t>
            </a:r>
            <a:br>
              <a:rPr lang="en-US" dirty="0">
                <a:solidFill>
                  <a:srgbClr val="0000CC"/>
                </a:solidFill>
                <a:effectLst>
                  <a:outerShdw blurRad="38100" dist="38100" dir="2700000" algn="tl">
                    <a:srgbClr val="000000">
                      <a:alpha val="43137"/>
                    </a:srgbClr>
                  </a:outerShdw>
                </a:effectLst>
              </a:rPr>
            </a:br>
            <a:r>
              <a:rPr lang="en-US" dirty="0">
                <a:solidFill>
                  <a:srgbClr val="0000CC"/>
                </a:solidFill>
                <a:effectLst>
                  <a:outerShdw blurRad="38100" dist="38100" dir="2700000" algn="tl">
                    <a:srgbClr val="000000">
                      <a:alpha val="43137"/>
                    </a:srgbClr>
                  </a:outerShdw>
                </a:effectLst>
              </a:rPr>
              <a:t>programs).</a:t>
            </a:r>
            <a:endParaRPr lang="en-US" altLang="en-US" dirty="0">
              <a:solidFill>
                <a:srgbClr val="0000CC"/>
              </a:solidFill>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fld id="{16054A67-E0A2-4B01-8C56-84BD6DC1874A}"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3</a:t>
            </a:fld>
            <a:endParaRPr lang="en-US"/>
          </a:p>
        </p:txBody>
      </p:sp>
    </p:spTree>
    <p:extLst>
      <p:ext uri="{BB962C8B-B14F-4D97-AF65-F5344CB8AC3E}">
        <p14:creationId xmlns:p14="http://schemas.microsoft.com/office/powerpoint/2010/main" val="3707977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579549"/>
          </a:xfrm>
          <a:ln>
            <a:solidFill>
              <a:schemeClr val="accent6"/>
            </a:solidFill>
          </a:ln>
        </p:spPr>
        <p:txBody>
          <a:bodyPr>
            <a:normAutofit fontScale="90000"/>
          </a:bodyPr>
          <a:lstStyle/>
          <a:p>
            <a:r>
              <a:rPr lang="en-US" sz="3600" b="1" dirty="0">
                <a:solidFill>
                  <a:srgbClr val="FF0000"/>
                </a:solidFill>
                <a:latin typeface="+mn-lt"/>
              </a:rPr>
              <a:t>History of operating system</a:t>
            </a:r>
          </a:p>
        </p:txBody>
      </p:sp>
      <p:sp>
        <p:nvSpPr>
          <p:cNvPr id="4" name="Date Placeholder 3"/>
          <p:cNvSpPr>
            <a:spLocks noGrp="1"/>
          </p:cNvSpPr>
          <p:nvPr>
            <p:ph type="dt" sz="half" idx="10"/>
          </p:nvPr>
        </p:nvSpPr>
        <p:spPr/>
        <p:txBody>
          <a:bodyPr/>
          <a:lstStyle/>
          <a:p>
            <a:fld id="{4857DE03-5952-49B1-B008-99BCB95E25EF}" type="datetime1">
              <a:rPr lang="en-US" smtClean="0"/>
              <a:t>5/31/2020</a:t>
            </a:fld>
            <a:endParaRPr lang="en-US"/>
          </a:p>
        </p:txBody>
      </p:sp>
      <p:sp>
        <p:nvSpPr>
          <p:cNvPr id="5" name="Footer Placeholder 4"/>
          <p:cNvSpPr>
            <a:spLocks noGrp="1"/>
          </p:cNvSpPr>
          <p:nvPr>
            <p:ph type="ftr" sz="quarter" idx="11"/>
          </p:nvPr>
        </p:nvSpPr>
        <p:spPr/>
        <p:txBody>
          <a:bodyPr/>
          <a:lstStyle/>
          <a:p>
            <a:r>
              <a:rPr lang="pt-BR"/>
              <a:t>Ambo University Woliso Campus                        CoSc2042</a:t>
            </a:r>
            <a:endParaRPr lang="en-US"/>
          </a:p>
        </p:txBody>
      </p:sp>
      <p:sp>
        <p:nvSpPr>
          <p:cNvPr id="6" name="Slide Number Placeholder 5"/>
          <p:cNvSpPr>
            <a:spLocks noGrp="1"/>
          </p:cNvSpPr>
          <p:nvPr>
            <p:ph type="sldNum" sz="quarter" idx="12"/>
          </p:nvPr>
        </p:nvSpPr>
        <p:spPr/>
        <p:txBody>
          <a:bodyPr/>
          <a:lstStyle/>
          <a:p>
            <a:fld id="{9620BD88-4F2D-42A4-925C-2FA374A60D5E}" type="slidenum">
              <a:rPr lang="en-US" smtClean="0"/>
              <a:pPr/>
              <a:t>4</a:t>
            </a:fld>
            <a:endParaRPr lang="en-US"/>
          </a:p>
        </p:txBody>
      </p:sp>
      <p:sp>
        <p:nvSpPr>
          <p:cNvPr id="7" name="Content Placeholder 2">
            <a:extLst>
              <a:ext uri="{FF2B5EF4-FFF2-40B4-BE49-F238E27FC236}">
                <a16:creationId xmlns:a16="http://schemas.microsoft.com/office/drawing/2014/main" id="{4418AA46-1BE0-4BCC-BBDF-737DC0F01069}"/>
              </a:ext>
            </a:extLst>
          </p:cNvPr>
          <p:cNvSpPr txBox="1">
            <a:spLocks/>
          </p:cNvSpPr>
          <p:nvPr/>
        </p:nvSpPr>
        <p:spPr>
          <a:xfrm>
            <a:off x="451834" y="579550"/>
            <a:ext cx="10515600" cy="5164428"/>
          </a:xfrm>
          <a:prstGeom prst="rect">
            <a:avLst/>
          </a:prstGeom>
          <a:ln>
            <a:solidFill>
              <a:schemeClr val="accent6"/>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buFont typeface="Wingdings" panose="05000000000000000000" pitchFamily="2" charset="2"/>
              <a:buChar char="ü"/>
            </a:pP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the 1950s some technologies emerged that allowed a “simpler” interaction between the user and the computer.</a:t>
            </a:r>
          </a:p>
          <a:p>
            <a:pPr algn="just">
              <a:buFont typeface="Wingdings" panose="05000000000000000000" pitchFamily="2" charset="2"/>
              <a:buChar char="ü"/>
            </a:pP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Resident monitor: -</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this is a system that loads the program into the computer, reading it from a </a:t>
            </a: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tape</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or </a:t>
            </a: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punched cards</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This technology gave rise to the first operating system in history, created in 1956 for an </a:t>
            </a:r>
            <a:r>
              <a:rPr lang="en-US" sz="2200" u="sng"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IBM 704 computer</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which was responsible for loading programs successively (starting with the next one when the previous one had finished loading), reducing the work time required.</a:t>
            </a:r>
          </a:p>
          <a:p>
            <a:pPr algn="just">
              <a:buFont typeface="Wingdings" panose="05000000000000000000" pitchFamily="2" charset="2"/>
              <a:buChar char="ü"/>
            </a:pP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Temporary storage:</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this is a system that also tried to increase speed by simultaneously loading programs and executing tasks. In the 1960s, the rise of the integrated circuit launched the power of computers, and operating systems responded by becoming increasingly complex and offering new techniques.</a:t>
            </a:r>
          </a:p>
          <a:p>
            <a:pPr algn="just">
              <a:buFont typeface="Wingdings" panose="05000000000000000000" pitchFamily="2" charset="2"/>
              <a:buChar char="ü"/>
            </a:pP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Multiprogramming:</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In this technique, the main memory already holds more than one program, and the operating system is responsible for allocating the machine’s resources to execute tasks based on existing needs.</a:t>
            </a:r>
          </a:p>
        </p:txBody>
      </p:sp>
    </p:spTree>
    <p:extLst>
      <p:ext uri="{BB962C8B-B14F-4D97-AF65-F5344CB8AC3E}">
        <p14:creationId xmlns:p14="http://schemas.microsoft.com/office/powerpoint/2010/main" val="3750410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141B9EB-23FE-4D9D-924A-E62E4CB09D43}"/>
              </a:ext>
            </a:extLst>
          </p:cNvPr>
          <p:cNvSpPr>
            <a:spLocks noGrp="1"/>
          </p:cNvSpPr>
          <p:nvPr>
            <p:ph type="dt" sz="half" idx="10"/>
          </p:nvPr>
        </p:nvSpPr>
        <p:spPr/>
        <p:txBody>
          <a:bodyPr/>
          <a:lstStyle/>
          <a:p>
            <a:fld id="{DD2ADE51-1D8C-40F4-B461-CC444BAB2624}" type="datetime1">
              <a:rPr lang="en-US" smtClean="0"/>
              <a:t>5/31/2020</a:t>
            </a:fld>
            <a:endParaRPr lang="en-US"/>
          </a:p>
        </p:txBody>
      </p:sp>
      <p:sp>
        <p:nvSpPr>
          <p:cNvPr id="5" name="Footer Placeholder 4">
            <a:extLst>
              <a:ext uri="{FF2B5EF4-FFF2-40B4-BE49-F238E27FC236}">
                <a16:creationId xmlns:a16="http://schemas.microsoft.com/office/drawing/2014/main" id="{71383F0A-EFB1-4D28-A162-0DA137D3F8A4}"/>
              </a:ext>
            </a:extLst>
          </p:cNvPr>
          <p:cNvSpPr>
            <a:spLocks noGrp="1"/>
          </p:cNvSpPr>
          <p:nvPr>
            <p:ph type="ftr" sz="quarter" idx="11"/>
          </p:nvPr>
        </p:nvSpPr>
        <p:spPr/>
        <p:txBody>
          <a:bodyPr/>
          <a:lstStyle/>
          <a:p>
            <a:r>
              <a:rPr lang="pt-BR"/>
              <a:t>Ambo University Woliso Campus                        CoSc2042</a:t>
            </a:r>
            <a:endParaRPr lang="en-US"/>
          </a:p>
        </p:txBody>
      </p:sp>
      <p:sp>
        <p:nvSpPr>
          <p:cNvPr id="6" name="Slide Number Placeholder 5">
            <a:extLst>
              <a:ext uri="{FF2B5EF4-FFF2-40B4-BE49-F238E27FC236}">
                <a16:creationId xmlns:a16="http://schemas.microsoft.com/office/drawing/2014/main" id="{1DD3ED64-F54D-4BED-B585-97611CD14098}"/>
              </a:ext>
            </a:extLst>
          </p:cNvPr>
          <p:cNvSpPr>
            <a:spLocks noGrp="1"/>
          </p:cNvSpPr>
          <p:nvPr>
            <p:ph type="sldNum" sz="quarter" idx="12"/>
          </p:nvPr>
        </p:nvSpPr>
        <p:spPr/>
        <p:txBody>
          <a:bodyPr/>
          <a:lstStyle/>
          <a:p>
            <a:fld id="{9620BD88-4F2D-42A4-925C-2FA374A60D5E}" type="slidenum">
              <a:rPr lang="en-US" smtClean="0"/>
              <a:pPr/>
              <a:t>5</a:t>
            </a:fld>
            <a:endParaRPr lang="en-US"/>
          </a:p>
        </p:txBody>
      </p:sp>
      <p:sp>
        <p:nvSpPr>
          <p:cNvPr id="7" name="Content Placeholder 2">
            <a:extLst>
              <a:ext uri="{FF2B5EF4-FFF2-40B4-BE49-F238E27FC236}">
                <a16:creationId xmlns:a16="http://schemas.microsoft.com/office/drawing/2014/main" id="{83CA65D7-CCAD-4F3D-9B63-F822DD48EE20}"/>
              </a:ext>
            </a:extLst>
          </p:cNvPr>
          <p:cNvSpPr>
            <a:spLocks noGrp="1"/>
          </p:cNvSpPr>
          <p:nvPr>
            <p:ph idx="1"/>
          </p:nvPr>
        </p:nvSpPr>
        <p:spPr>
          <a:xfrm>
            <a:off x="838200" y="232012"/>
            <a:ext cx="10515600" cy="5944951"/>
          </a:xfrm>
          <a:ln>
            <a:solidFill>
              <a:schemeClr val="accent6"/>
            </a:solidFill>
          </a:ln>
        </p:spPr>
        <p:txBody>
          <a:bodyPr>
            <a:normAutofit/>
          </a:bodyPr>
          <a:lstStyle/>
          <a:p>
            <a:pPr>
              <a:buFont typeface="Wingdings" panose="05000000000000000000" pitchFamily="2" charset="2"/>
              <a:buChar char="ü"/>
            </a:pP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Timeshare:</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This is a system that assigns the execution of applications within a group of users working online.</a:t>
            </a:r>
          </a:p>
          <a:p>
            <a:pPr>
              <a:buFont typeface="Wingdings" panose="05000000000000000000" pitchFamily="2" charset="2"/>
              <a:buChar char="ü"/>
            </a:pP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Real time: -</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it is used specially in the area of telecommunications, it is responsible for processing events external to the computer, so that, once a certain time has passed without success, it considers them as failed.</a:t>
            </a:r>
          </a:p>
          <a:p>
            <a:pPr>
              <a:buFont typeface="Wingdings" panose="05000000000000000000" pitchFamily="2" charset="2"/>
              <a:buChar char="ü"/>
            </a:pP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Multiprocessor:</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 these are systems that try to manage the readings and writings made in memory by two programs that are running simultaneously, in order to avoid errors. As their name suggests, they are designed for use in computers that use more than one processor.</a:t>
            </a:r>
          </a:p>
          <a:p>
            <a:pPr>
              <a:buFont typeface="Wingdings" panose="05000000000000000000" pitchFamily="2" charset="2"/>
              <a:buChar char="ü"/>
            </a:pP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the </a:t>
            </a: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1970s</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IT continued to become increasingly complex, resulting in the first versions of some of the operating systems that have served as the basis for many of the ones we use today, such as </a:t>
            </a: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UNIX</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operating systems of this decade are still available only to highly qualified users, and their complexity means that they consume a large amount of resources. Among the most outstanding, in addition to UNIX, we find MULTICS, BDOS and CP/M, widely used in computers with Intel microprocessor.</a:t>
            </a:r>
          </a:p>
        </p:txBody>
      </p:sp>
    </p:spTree>
    <p:extLst>
      <p:ext uri="{BB962C8B-B14F-4D97-AF65-F5344CB8AC3E}">
        <p14:creationId xmlns:p14="http://schemas.microsoft.com/office/powerpoint/2010/main" val="150206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2F56E59-A96B-4B13-AA34-3594C1579F2F}"/>
              </a:ext>
            </a:extLst>
          </p:cNvPr>
          <p:cNvSpPr>
            <a:spLocks noGrp="1"/>
          </p:cNvSpPr>
          <p:nvPr>
            <p:ph type="dt" sz="half" idx="10"/>
          </p:nvPr>
        </p:nvSpPr>
        <p:spPr/>
        <p:txBody>
          <a:bodyPr/>
          <a:lstStyle/>
          <a:p>
            <a:fld id="{DD2ADE51-1D8C-40F4-B461-CC444BAB2624}" type="datetime1">
              <a:rPr lang="en-US" smtClean="0"/>
              <a:t>5/31/2020</a:t>
            </a:fld>
            <a:endParaRPr lang="en-US"/>
          </a:p>
        </p:txBody>
      </p:sp>
      <p:sp>
        <p:nvSpPr>
          <p:cNvPr id="5" name="Footer Placeholder 4">
            <a:extLst>
              <a:ext uri="{FF2B5EF4-FFF2-40B4-BE49-F238E27FC236}">
                <a16:creationId xmlns:a16="http://schemas.microsoft.com/office/drawing/2014/main" id="{835D6790-E9CB-429E-8B81-FF7209D7EFF6}"/>
              </a:ext>
            </a:extLst>
          </p:cNvPr>
          <p:cNvSpPr>
            <a:spLocks noGrp="1"/>
          </p:cNvSpPr>
          <p:nvPr>
            <p:ph type="ftr" sz="quarter" idx="11"/>
          </p:nvPr>
        </p:nvSpPr>
        <p:spPr/>
        <p:txBody>
          <a:bodyPr/>
          <a:lstStyle/>
          <a:p>
            <a:r>
              <a:rPr lang="pt-BR"/>
              <a:t>Ambo University Woliso Campus                        CoSc2042</a:t>
            </a:r>
            <a:endParaRPr lang="en-US"/>
          </a:p>
        </p:txBody>
      </p:sp>
      <p:sp>
        <p:nvSpPr>
          <p:cNvPr id="6" name="Slide Number Placeholder 5">
            <a:extLst>
              <a:ext uri="{FF2B5EF4-FFF2-40B4-BE49-F238E27FC236}">
                <a16:creationId xmlns:a16="http://schemas.microsoft.com/office/drawing/2014/main" id="{BEADF6C8-FD3B-4CAF-BE37-950383EA2B02}"/>
              </a:ext>
            </a:extLst>
          </p:cNvPr>
          <p:cNvSpPr>
            <a:spLocks noGrp="1"/>
          </p:cNvSpPr>
          <p:nvPr>
            <p:ph type="sldNum" sz="quarter" idx="12"/>
          </p:nvPr>
        </p:nvSpPr>
        <p:spPr/>
        <p:txBody>
          <a:bodyPr/>
          <a:lstStyle/>
          <a:p>
            <a:fld id="{9620BD88-4F2D-42A4-925C-2FA374A60D5E}" type="slidenum">
              <a:rPr lang="en-US" smtClean="0"/>
              <a:pPr/>
              <a:t>6</a:t>
            </a:fld>
            <a:endParaRPr lang="en-US"/>
          </a:p>
        </p:txBody>
      </p:sp>
      <p:sp>
        <p:nvSpPr>
          <p:cNvPr id="7" name="Content Placeholder 2">
            <a:extLst>
              <a:ext uri="{FF2B5EF4-FFF2-40B4-BE49-F238E27FC236}">
                <a16:creationId xmlns:a16="http://schemas.microsoft.com/office/drawing/2014/main" id="{47F2C763-BAC5-499D-A223-2BE5803B89EE}"/>
              </a:ext>
            </a:extLst>
          </p:cNvPr>
          <p:cNvSpPr>
            <a:spLocks noGrp="1"/>
          </p:cNvSpPr>
          <p:nvPr>
            <p:ph idx="1"/>
          </p:nvPr>
        </p:nvSpPr>
        <p:spPr>
          <a:xfrm>
            <a:off x="838200" y="286603"/>
            <a:ext cx="10515600" cy="5890360"/>
          </a:xfrm>
          <a:ln>
            <a:solidFill>
              <a:schemeClr val="accent6"/>
            </a:solidFill>
          </a:ln>
        </p:spPr>
        <p:txBody>
          <a:bodyPr>
            <a:normAutofit/>
          </a:bodyPr>
          <a:lstStyle/>
          <a:p>
            <a:pPr algn="just">
              <a:buFont typeface="Wingdings" panose="05000000000000000000" pitchFamily="2" charset="2"/>
              <a:buChar char="ü"/>
            </a:pP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a:t>
            </a: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1980s</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gave rise to the boom in commercial computing. The arrival of computers in thousands of offices and homes changes the focus of operating systems, forcing the development of more user-friendly systems that introduced graphic elements such as menus.</a:t>
            </a:r>
          </a:p>
          <a:p>
            <a:pPr algn="just">
              <a:buFont typeface="Wingdings" panose="05000000000000000000" pitchFamily="2" charset="2"/>
              <a:buChar char="ü"/>
            </a:pP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 this decade the development is such that it gives rise to some operating systems already legendary, and that contribute to the rise of computing in later decades, such as C++, SunOS (developed by Sun Microsystems and derived from UNIX), </a:t>
            </a:r>
            <a:r>
              <a:rPr lang="en-US" sz="2200" dirty="0" err="1">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AmigaOS</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(developed for the Commodore Amiga) and some classics such as these:-</a:t>
            </a:r>
          </a:p>
          <a:p>
            <a:pPr marL="627063" indent="-231775" algn="just">
              <a:buFont typeface="Wingdings" panose="05000000000000000000" pitchFamily="2" charset="2"/>
              <a:buChar char="ü"/>
            </a:pP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MS-DOS: -</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developed by Microsoft for IBM PCs, which contributed enormously to the popularization of computing and gave rise to Windows systems.</a:t>
            </a:r>
          </a:p>
          <a:p>
            <a:pPr marL="627063" indent="-231775" algn="just">
              <a:buFont typeface="Wingdings" panose="05000000000000000000" pitchFamily="2" charset="2"/>
              <a:buChar char="ü"/>
            </a:pP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Mac OS: -</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 system of Macintosh computers developed by Apple Inc, launched in 1984, and which included a novel graphic interface and the use of the mouse (a rarity at that time for users that were used to typing commands).</a:t>
            </a:r>
          </a:p>
          <a:p>
            <a:pPr algn="just">
              <a:buFont typeface="Wingdings" panose="05000000000000000000" pitchFamily="2" charset="2"/>
              <a:buChar char="ü"/>
            </a:pP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decade of the </a:t>
            </a:r>
            <a:r>
              <a:rPr lang="en-US" sz="2200" b="1"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90’s</a:t>
            </a:r>
            <a:r>
              <a:rPr lang="en-US" sz="2200" dirty="0">
                <a:solidFill>
                  <a:srgbClr val="00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continues with the explosive line marked in the 80’s, giving rise to many of the operating systems that, in more modern versions, we use today:</a:t>
            </a:r>
          </a:p>
        </p:txBody>
      </p:sp>
    </p:spTree>
    <p:extLst>
      <p:ext uri="{BB962C8B-B14F-4D97-AF65-F5344CB8AC3E}">
        <p14:creationId xmlns:p14="http://schemas.microsoft.com/office/powerpoint/2010/main" val="2576397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9D5FB47-630B-4A06-8630-8735EB39A7F8}"/>
              </a:ext>
            </a:extLst>
          </p:cNvPr>
          <p:cNvSpPr>
            <a:spLocks noGrp="1"/>
          </p:cNvSpPr>
          <p:nvPr>
            <p:ph type="dt" sz="half" idx="10"/>
          </p:nvPr>
        </p:nvSpPr>
        <p:spPr/>
        <p:txBody>
          <a:bodyPr/>
          <a:lstStyle/>
          <a:p>
            <a:fld id="{DD2ADE51-1D8C-40F4-B461-CC444BAB2624}" type="datetime1">
              <a:rPr lang="en-US" smtClean="0"/>
              <a:t>5/31/2020</a:t>
            </a:fld>
            <a:endParaRPr lang="en-US"/>
          </a:p>
        </p:txBody>
      </p:sp>
      <p:sp>
        <p:nvSpPr>
          <p:cNvPr id="5" name="Footer Placeholder 4">
            <a:extLst>
              <a:ext uri="{FF2B5EF4-FFF2-40B4-BE49-F238E27FC236}">
                <a16:creationId xmlns:a16="http://schemas.microsoft.com/office/drawing/2014/main" id="{D43426F6-0A03-4BB5-AB96-05872734BEBC}"/>
              </a:ext>
            </a:extLst>
          </p:cNvPr>
          <p:cNvSpPr>
            <a:spLocks noGrp="1"/>
          </p:cNvSpPr>
          <p:nvPr>
            <p:ph type="ftr" sz="quarter" idx="11"/>
          </p:nvPr>
        </p:nvSpPr>
        <p:spPr/>
        <p:txBody>
          <a:bodyPr/>
          <a:lstStyle/>
          <a:p>
            <a:r>
              <a:rPr lang="pt-BR"/>
              <a:t>Ambo University Woliso Campus                        CoSc2042</a:t>
            </a:r>
            <a:endParaRPr lang="en-US"/>
          </a:p>
        </p:txBody>
      </p:sp>
      <p:sp>
        <p:nvSpPr>
          <p:cNvPr id="6" name="Slide Number Placeholder 5">
            <a:extLst>
              <a:ext uri="{FF2B5EF4-FFF2-40B4-BE49-F238E27FC236}">
                <a16:creationId xmlns:a16="http://schemas.microsoft.com/office/drawing/2014/main" id="{CD8C7231-0701-42A7-A594-370F4CD61113}"/>
              </a:ext>
            </a:extLst>
          </p:cNvPr>
          <p:cNvSpPr>
            <a:spLocks noGrp="1"/>
          </p:cNvSpPr>
          <p:nvPr>
            <p:ph type="sldNum" sz="quarter" idx="12"/>
          </p:nvPr>
        </p:nvSpPr>
        <p:spPr/>
        <p:txBody>
          <a:bodyPr/>
          <a:lstStyle/>
          <a:p>
            <a:fld id="{9620BD88-4F2D-42A4-925C-2FA374A60D5E}" type="slidenum">
              <a:rPr lang="en-US" smtClean="0"/>
              <a:pPr/>
              <a:t>7</a:t>
            </a:fld>
            <a:endParaRPr lang="en-US"/>
          </a:p>
        </p:txBody>
      </p:sp>
      <p:sp>
        <p:nvSpPr>
          <p:cNvPr id="7" name="Content Placeholder 2">
            <a:extLst>
              <a:ext uri="{FF2B5EF4-FFF2-40B4-BE49-F238E27FC236}">
                <a16:creationId xmlns:a16="http://schemas.microsoft.com/office/drawing/2014/main" id="{D5B412E6-EB23-45E9-93C6-124512DB298A}"/>
              </a:ext>
            </a:extLst>
          </p:cNvPr>
          <p:cNvSpPr>
            <a:spLocks noGrp="1"/>
          </p:cNvSpPr>
          <p:nvPr>
            <p:ph idx="1"/>
          </p:nvPr>
        </p:nvSpPr>
        <p:spPr>
          <a:xfrm>
            <a:off x="838200" y="526832"/>
            <a:ext cx="10515600" cy="4881670"/>
          </a:xfrm>
          <a:ln>
            <a:solidFill>
              <a:schemeClr val="accent6"/>
            </a:solidFill>
          </a:ln>
        </p:spPr>
        <p:txBody>
          <a:bodyPr>
            <a:normAutofit/>
          </a:bodyPr>
          <a:lstStyle/>
          <a:p>
            <a:pPr>
              <a:buFont typeface="Wingdings" panose="05000000000000000000" pitchFamily="2" charset="2"/>
              <a:buChar char="ü"/>
            </a:pPr>
            <a:r>
              <a:rPr lang="en-US" sz="2200" b="1" dirty="0">
                <a:solidFill>
                  <a:srgbClr val="0000CC"/>
                </a:solidFill>
                <a:latin typeface="Times New Roman" panose="02020603050405020304" pitchFamily="18" charset="0"/>
                <a:cs typeface="Times New Roman" panose="02020603050405020304" pitchFamily="18" charset="0"/>
              </a:rPr>
              <a:t>GNU/Linux:</a:t>
            </a:r>
            <a:r>
              <a:rPr lang="en-US" sz="2200" dirty="0">
                <a:solidFill>
                  <a:srgbClr val="0000CC"/>
                </a:solidFill>
                <a:latin typeface="Times New Roman" panose="02020603050405020304" pitchFamily="18" charset="0"/>
                <a:cs typeface="Times New Roman" panose="02020603050405020304" pitchFamily="18" charset="0"/>
              </a:rPr>
              <a:t> it was developed based on UNIX, and which is one of the greatest exponents of free software. Today, GNU/Linux is widely used all over the world, having a pre-eminence close to 100% in fields as striking as supercomputers.</a:t>
            </a:r>
          </a:p>
          <a:p>
            <a:pPr>
              <a:buFont typeface="Wingdings" panose="05000000000000000000" pitchFamily="2" charset="2"/>
              <a:buChar char="ü"/>
            </a:pPr>
            <a:r>
              <a:rPr lang="en-US" sz="2200" b="1" dirty="0">
                <a:solidFill>
                  <a:srgbClr val="0000CC"/>
                </a:solidFill>
                <a:latin typeface="Times New Roman" panose="02020603050405020304" pitchFamily="18" charset="0"/>
                <a:cs typeface="Times New Roman" panose="02020603050405020304" pitchFamily="18" charset="0"/>
              </a:rPr>
              <a:t>Solaris: -</a:t>
            </a:r>
            <a:r>
              <a:rPr lang="en-US" sz="2200" dirty="0">
                <a:solidFill>
                  <a:srgbClr val="0000CC"/>
                </a:solidFill>
                <a:latin typeface="Times New Roman" panose="02020603050405020304" pitchFamily="18" charset="0"/>
                <a:cs typeface="Times New Roman" panose="02020603050405020304" pitchFamily="18" charset="0"/>
              </a:rPr>
              <a:t> also developed on UNIX basis by Sun Microsystems for servers and workstations.</a:t>
            </a:r>
          </a:p>
          <a:p>
            <a:pPr>
              <a:buFont typeface="Wingdings" panose="05000000000000000000" pitchFamily="2" charset="2"/>
              <a:buChar char="ü"/>
            </a:pPr>
            <a:r>
              <a:rPr lang="en-US" sz="2200" b="1" dirty="0">
                <a:solidFill>
                  <a:srgbClr val="0000CC"/>
                </a:solidFill>
                <a:latin typeface="Times New Roman" panose="02020603050405020304" pitchFamily="18" charset="0"/>
                <a:cs typeface="Times New Roman" panose="02020603050405020304" pitchFamily="18" charset="0"/>
              </a:rPr>
              <a:t>Microsoft Windows:</a:t>
            </a:r>
            <a:r>
              <a:rPr lang="en-US" sz="2200" dirty="0">
                <a:solidFill>
                  <a:srgbClr val="0000CC"/>
                </a:solidFill>
                <a:latin typeface="Times New Roman" panose="02020603050405020304" pitchFamily="18" charset="0"/>
                <a:cs typeface="Times New Roman" panose="02020603050405020304" pitchFamily="18" charset="0"/>
              </a:rPr>
              <a:t> - which has resulted in a popular family of commercially successful operating systems used by millions of users around the world.</a:t>
            </a:r>
          </a:p>
          <a:p>
            <a:pPr>
              <a:buFont typeface="Wingdings" panose="05000000000000000000" pitchFamily="2" charset="2"/>
              <a:buChar char="ü"/>
            </a:pPr>
            <a:r>
              <a:rPr lang="en-US" sz="2200" dirty="0">
                <a:solidFill>
                  <a:srgbClr val="0000CC"/>
                </a:solidFill>
                <a:latin typeface="Times New Roman" panose="02020603050405020304" pitchFamily="18" charset="0"/>
                <a:cs typeface="Times New Roman" panose="02020603050405020304" pitchFamily="18" charset="0"/>
              </a:rPr>
              <a:t>In the</a:t>
            </a:r>
            <a:r>
              <a:rPr lang="en-US" sz="2200" b="1" dirty="0">
                <a:solidFill>
                  <a:srgbClr val="0000CC"/>
                </a:solidFill>
                <a:latin typeface="Times New Roman" panose="02020603050405020304" pitchFamily="18" charset="0"/>
                <a:cs typeface="Times New Roman" panose="02020603050405020304" pitchFamily="18" charset="0"/>
              </a:rPr>
              <a:t> </a:t>
            </a:r>
            <a:r>
              <a:rPr lang="en-US" sz="2200" dirty="0">
                <a:solidFill>
                  <a:srgbClr val="0000CC"/>
                </a:solidFill>
                <a:latin typeface="Times New Roman" panose="02020603050405020304" pitchFamily="18" charset="0"/>
                <a:cs typeface="Times New Roman" panose="02020603050405020304" pitchFamily="18" charset="0"/>
              </a:rPr>
              <a:t>first decade of the present century, new operating systems continue to succeed each other, perhaps with less impact than those that emerged in the previous decade, but have their own place. Highlights include </a:t>
            </a:r>
            <a:r>
              <a:rPr lang="en-US" sz="2200" dirty="0" err="1">
                <a:solidFill>
                  <a:srgbClr val="0000CC"/>
                </a:solidFill>
                <a:latin typeface="Times New Roman" panose="02020603050405020304" pitchFamily="18" charset="0"/>
                <a:cs typeface="Times New Roman" panose="02020603050405020304" pitchFamily="18" charset="0"/>
              </a:rPr>
              <a:t>SymbOS</a:t>
            </a:r>
            <a:r>
              <a:rPr lang="en-US" sz="2200" dirty="0">
                <a:solidFill>
                  <a:srgbClr val="0000CC"/>
                </a:solidFill>
                <a:latin typeface="Times New Roman" panose="02020603050405020304" pitchFamily="18" charset="0"/>
                <a:cs typeface="Times New Roman" panose="02020603050405020304" pitchFamily="18" charset="0"/>
              </a:rPr>
              <a:t>, </a:t>
            </a:r>
            <a:r>
              <a:rPr lang="en-US" sz="2200" dirty="0" err="1">
                <a:solidFill>
                  <a:srgbClr val="0000CC"/>
                </a:solidFill>
                <a:latin typeface="Times New Roman" panose="02020603050405020304" pitchFamily="18" charset="0"/>
                <a:cs typeface="Times New Roman" panose="02020603050405020304" pitchFamily="18" charset="0"/>
              </a:rPr>
              <a:t>MorphOS</a:t>
            </a:r>
            <a:r>
              <a:rPr lang="en-US" sz="2200" dirty="0">
                <a:solidFill>
                  <a:srgbClr val="0000CC"/>
                </a:solidFill>
                <a:latin typeface="Times New Roman" panose="02020603050405020304" pitchFamily="18" charset="0"/>
                <a:cs typeface="Times New Roman" panose="02020603050405020304" pitchFamily="18" charset="0"/>
              </a:rPr>
              <a:t>, Darwin, Mac OS, Haiku and </a:t>
            </a:r>
            <a:r>
              <a:rPr lang="en-US" sz="2200" dirty="0" err="1">
                <a:solidFill>
                  <a:srgbClr val="0000CC"/>
                </a:solidFill>
                <a:latin typeface="Times New Roman" panose="02020603050405020304" pitchFamily="18" charset="0"/>
                <a:cs typeface="Times New Roman" panose="02020603050405020304" pitchFamily="18" charset="0"/>
              </a:rPr>
              <a:t>OpenSolaris</a:t>
            </a:r>
            <a:r>
              <a:rPr lang="en-US" sz="2200" dirty="0">
                <a:solidFill>
                  <a:srgbClr val="0000CC"/>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200" dirty="0">
                <a:solidFill>
                  <a:srgbClr val="0000CC"/>
                </a:solidFill>
                <a:latin typeface="Times New Roman" panose="02020603050405020304" pitchFamily="18" charset="0"/>
                <a:cs typeface="Times New Roman" panose="02020603050405020304" pitchFamily="18" charset="0"/>
              </a:rPr>
              <a:t>So now we see the current decade, in which the rise of phones gives rise to some popular operating systems, including </a:t>
            </a:r>
            <a:r>
              <a:rPr lang="en-US" sz="2200" b="1" dirty="0">
                <a:solidFill>
                  <a:srgbClr val="0000CC"/>
                </a:solidFill>
                <a:latin typeface="Times New Roman" panose="02020603050405020304" pitchFamily="18" charset="0"/>
                <a:cs typeface="Times New Roman" panose="02020603050405020304" pitchFamily="18" charset="0"/>
              </a:rPr>
              <a:t>Android</a:t>
            </a:r>
            <a:r>
              <a:rPr lang="en-US" sz="2200" dirty="0">
                <a:solidFill>
                  <a:srgbClr val="0000CC"/>
                </a:solidFill>
                <a:latin typeface="Times New Roman" panose="02020603050405020304" pitchFamily="18" charset="0"/>
                <a:cs typeface="Times New Roman" panose="02020603050405020304" pitchFamily="18" charset="0"/>
              </a:rPr>
              <a:t>, developed by Google or </a:t>
            </a:r>
            <a:r>
              <a:rPr lang="en-US" sz="2200" b="1" dirty="0">
                <a:solidFill>
                  <a:srgbClr val="0000CC"/>
                </a:solidFill>
                <a:latin typeface="Times New Roman" panose="02020603050405020304" pitchFamily="18" charset="0"/>
                <a:cs typeface="Times New Roman" panose="02020603050405020304" pitchFamily="18" charset="0"/>
              </a:rPr>
              <a:t>iOS,</a:t>
            </a:r>
            <a:r>
              <a:rPr lang="en-US" sz="2200" dirty="0">
                <a:solidFill>
                  <a:srgbClr val="0000CC"/>
                </a:solidFill>
                <a:latin typeface="Times New Roman" panose="02020603050405020304" pitchFamily="18" charset="0"/>
                <a:cs typeface="Times New Roman" panose="02020603050405020304" pitchFamily="18" charset="0"/>
              </a:rPr>
              <a:t> created by Apple.</a:t>
            </a:r>
          </a:p>
        </p:txBody>
      </p:sp>
    </p:spTree>
    <p:extLst>
      <p:ext uri="{BB962C8B-B14F-4D97-AF65-F5344CB8AC3E}">
        <p14:creationId xmlns:p14="http://schemas.microsoft.com/office/powerpoint/2010/main" val="1816490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55324" y="161367"/>
            <a:ext cx="5881352" cy="714143"/>
          </a:xfrm>
          <a:ln>
            <a:solidFill>
              <a:schemeClr val="accent5"/>
            </a:solidFill>
          </a:ln>
        </p:spPr>
        <p:txBody>
          <a:bodyPr>
            <a:normAutofit/>
          </a:bodyPr>
          <a:lstStyle/>
          <a:p>
            <a:r>
              <a:rPr lang="en-US" sz="3600" b="1" dirty="0">
                <a:solidFill>
                  <a:srgbClr val="FF0000"/>
                </a:solidFill>
                <a:effectLst>
                  <a:outerShdw blurRad="38100" dist="38100" dir="2700000" algn="tl">
                    <a:srgbClr val="000000">
                      <a:alpha val="43137"/>
                    </a:srgbClr>
                  </a:outerShdw>
                </a:effectLst>
              </a:rPr>
              <a:t>Computer system organization</a:t>
            </a:r>
          </a:p>
        </p:txBody>
      </p:sp>
      <p:sp>
        <p:nvSpPr>
          <p:cNvPr id="3" name="Subtitle 2"/>
          <p:cNvSpPr>
            <a:spLocks noGrp="1"/>
          </p:cNvSpPr>
          <p:nvPr>
            <p:ph type="subTitle" idx="1"/>
          </p:nvPr>
        </p:nvSpPr>
        <p:spPr>
          <a:xfrm>
            <a:off x="1496705" y="900351"/>
            <a:ext cx="9144000" cy="3630706"/>
          </a:xfrm>
          <a:ln>
            <a:solidFill>
              <a:schemeClr val="accent6"/>
            </a:solidFill>
          </a:ln>
        </p:spPr>
        <p:txBody>
          <a:bodyPr/>
          <a:lstStyle/>
          <a:p>
            <a:pPr algn="l"/>
            <a:r>
              <a:rPr lang="en-US" altLang="en-US" sz="2000" dirty="0">
                <a:solidFill>
                  <a:srgbClr val="0000CC"/>
                </a:solidFill>
                <a:effectLst>
                  <a:outerShdw blurRad="38100" dist="38100" dir="2700000" algn="tl">
                    <a:srgbClr val="000000">
                      <a:alpha val="43137"/>
                    </a:srgbClr>
                  </a:outerShdw>
                </a:effectLst>
              </a:rPr>
              <a:t>Computer system can be divided into four components</a:t>
            </a:r>
          </a:p>
          <a:p>
            <a:pPr lvl="1" algn="l">
              <a:buFont typeface="Arial" panose="020B0604020202020204" pitchFamily="34" charset="0"/>
              <a:buChar char="–"/>
            </a:pPr>
            <a:r>
              <a:rPr lang="en-US" altLang="en-US" b="1" dirty="0">
                <a:solidFill>
                  <a:srgbClr val="0000CC"/>
                </a:solidFill>
                <a:effectLst>
                  <a:outerShdw blurRad="38100" dist="38100" dir="2700000" algn="tl">
                    <a:srgbClr val="000000">
                      <a:alpha val="43137"/>
                    </a:srgbClr>
                  </a:outerShdw>
                </a:effectLst>
              </a:rPr>
              <a:t>Hardware</a:t>
            </a:r>
            <a:r>
              <a:rPr lang="en-US" altLang="en-US" dirty="0">
                <a:solidFill>
                  <a:srgbClr val="0000CC"/>
                </a:solidFill>
                <a:effectLst>
                  <a:outerShdw blurRad="38100" dist="38100" dir="2700000" algn="tl">
                    <a:srgbClr val="000000">
                      <a:alpha val="43137"/>
                    </a:srgbClr>
                  </a:outerShdw>
                </a:effectLst>
              </a:rPr>
              <a:t> – provides basic computing resources</a:t>
            </a:r>
          </a:p>
          <a:p>
            <a:pPr lvl="2" algn="l">
              <a:buFont typeface="Arial" panose="020B0604020202020204" pitchFamily="34" charset="0"/>
              <a:buChar char="•"/>
            </a:pPr>
            <a:r>
              <a:rPr lang="en-US" altLang="en-US" sz="2000" dirty="0">
                <a:solidFill>
                  <a:srgbClr val="0000CC"/>
                </a:solidFill>
                <a:effectLst>
                  <a:outerShdw blurRad="38100" dist="38100" dir="2700000" algn="tl">
                    <a:srgbClr val="000000">
                      <a:alpha val="43137"/>
                    </a:srgbClr>
                  </a:outerShdw>
                </a:effectLst>
              </a:rPr>
              <a:t>CPU, memory, I/O devices</a:t>
            </a:r>
          </a:p>
          <a:p>
            <a:pPr lvl="1" algn="l">
              <a:buFont typeface="Arial" panose="020B0604020202020204" pitchFamily="34" charset="0"/>
              <a:buChar char="–"/>
            </a:pPr>
            <a:r>
              <a:rPr lang="en-US" altLang="en-US" b="1" dirty="0">
                <a:solidFill>
                  <a:srgbClr val="0000CC"/>
                </a:solidFill>
                <a:effectLst>
                  <a:outerShdw blurRad="38100" dist="38100" dir="2700000" algn="tl">
                    <a:srgbClr val="000000">
                      <a:alpha val="43137"/>
                    </a:srgbClr>
                  </a:outerShdw>
                </a:effectLst>
              </a:rPr>
              <a:t>Operating system</a:t>
            </a:r>
          </a:p>
          <a:p>
            <a:pPr lvl="2" algn="l">
              <a:buFont typeface="Arial" panose="020B0604020202020204" pitchFamily="34" charset="0"/>
              <a:buChar char="•"/>
            </a:pPr>
            <a:r>
              <a:rPr lang="en-US" altLang="en-US" sz="2000" dirty="0">
                <a:solidFill>
                  <a:srgbClr val="0000CC"/>
                </a:solidFill>
                <a:effectLst>
                  <a:outerShdw blurRad="38100" dist="38100" dir="2700000" algn="tl">
                    <a:srgbClr val="000000">
                      <a:alpha val="43137"/>
                    </a:srgbClr>
                  </a:outerShdw>
                </a:effectLst>
              </a:rPr>
              <a:t>Controls and coordinates use of hardware among various applications and users</a:t>
            </a:r>
          </a:p>
          <a:p>
            <a:pPr lvl="1" algn="l">
              <a:buFont typeface="Arial" panose="020B0604020202020204" pitchFamily="34" charset="0"/>
              <a:buChar char="–"/>
            </a:pPr>
            <a:r>
              <a:rPr lang="en-US" altLang="en-US" b="1" dirty="0">
                <a:solidFill>
                  <a:srgbClr val="0000CC"/>
                </a:solidFill>
                <a:effectLst>
                  <a:outerShdw blurRad="38100" dist="38100" dir="2700000" algn="tl">
                    <a:srgbClr val="000000">
                      <a:alpha val="43137"/>
                    </a:srgbClr>
                  </a:outerShdw>
                </a:effectLst>
              </a:rPr>
              <a:t>Application programs </a:t>
            </a:r>
            <a:r>
              <a:rPr lang="en-US" altLang="en-US" dirty="0">
                <a:solidFill>
                  <a:srgbClr val="0000CC"/>
                </a:solidFill>
                <a:effectLst>
                  <a:outerShdw blurRad="38100" dist="38100" dir="2700000" algn="tl">
                    <a:srgbClr val="000000">
                      <a:alpha val="43137"/>
                    </a:srgbClr>
                  </a:outerShdw>
                </a:effectLst>
              </a:rPr>
              <a:t>– define the ways in which the system resources are used to solve the computing problems of the users</a:t>
            </a:r>
          </a:p>
          <a:p>
            <a:pPr lvl="2" algn="l">
              <a:buFont typeface="Arial" panose="020B0604020202020204" pitchFamily="34" charset="0"/>
              <a:buChar char="•"/>
            </a:pPr>
            <a:r>
              <a:rPr lang="en-US" altLang="en-US" sz="2000" dirty="0">
                <a:solidFill>
                  <a:srgbClr val="0000CC"/>
                </a:solidFill>
                <a:effectLst>
                  <a:outerShdw blurRad="38100" dist="38100" dir="2700000" algn="tl">
                    <a:srgbClr val="000000">
                      <a:alpha val="43137"/>
                    </a:srgbClr>
                  </a:outerShdw>
                </a:effectLst>
              </a:rPr>
              <a:t>Word processors, compilers, web browsers, database systems, video games</a:t>
            </a:r>
          </a:p>
          <a:p>
            <a:pPr lvl="1" algn="l">
              <a:buFont typeface="Arial" panose="020B0604020202020204" pitchFamily="34" charset="0"/>
              <a:buChar char="–"/>
            </a:pPr>
            <a:r>
              <a:rPr lang="en-US" altLang="en-US" b="1" dirty="0">
                <a:solidFill>
                  <a:srgbClr val="0000CC"/>
                </a:solidFill>
                <a:effectLst>
                  <a:outerShdw blurRad="38100" dist="38100" dir="2700000" algn="tl">
                    <a:srgbClr val="000000">
                      <a:alpha val="43137"/>
                    </a:srgbClr>
                  </a:outerShdw>
                </a:effectLst>
              </a:rPr>
              <a:t>Users</a:t>
            </a:r>
          </a:p>
          <a:p>
            <a:pPr lvl="2" algn="l">
              <a:buFont typeface="Arial" panose="020B0604020202020204" pitchFamily="34" charset="0"/>
              <a:buChar char="•"/>
            </a:pPr>
            <a:r>
              <a:rPr lang="en-US" altLang="en-US" sz="2000" dirty="0">
                <a:solidFill>
                  <a:srgbClr val="0000CC"/>
                </a:solidFill>
                <a:effectLst>
                  <a:outerShdw blurRad="38100" dist="38100" dir="2700000" algn="tl">
                    <a:srgbClr val="000000">
                      <a:alpha val="43137"/>
                    </a:srgbClr>
                  </a:outerShdw>
                </a:effectLst>
              </a:rPr>
              <a:t>People, machines, other computers</a:t>
            </a:r>
          </a:p>
          <a:p>
            <a:pPr algn="l"/>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l="4706" t="523" r="4706" b="653"/>
          <a:stretch>
            <a:fillRect/>
          </a:stretch>
        </p:blipFill>
        <p:spPr bwMode="auto">
          <a:xfrm>
            <a:off x="2142564" y="4531057"/>
            <a:ext cx="7620000" cy="2165577"/>
          </a:xfrm>
          <a:prstGeom prst="rect">
            <a:avLst/>
          </a:prstGeom>
          <a:noFill/>
          <a:ln w="38100" cmpd="dbl">
            <a:solidFill>
              <a:srgbClr val="CC6600"/>
            </a:solidFill>
            <a:miter lim="800000"/>
            <a:headEnd/>
            <a:tailEnd/>
          </a:ln>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fld id="{BC6E28FE-13DD-4D5E-B5BE-FC810EF26E86}" type="datetime1">
              <a:rPr lang="en-US" smtClean="0"/>
              <a:t>5/31/2020</a:t>
            </a:fld>
            <a:endParaRPr lang="en-US"/>
          </a:p>
        </p:txBody>
      </p:sp>
      <p:sp>
        <p:nvSpPr>
          <p:cNvPr id="6" name="Footer Placeholder 5"/>
          <p:cNvSpPr>
            <a:spLocks noGrp="1"/>
          </p:cNvSpPr>
          <p:nvPr>
            <p:ph type="ftr" sz="quarter" idx="11"/>
          </p:nvPr>
        </p:nvSpPr>
        <p:spPr/>
        <p:txBody>
          <a:bodyPr/>
          <a:lstStyle/>
          <a:p>
            <a:r>
              <a:rPr lang="pt-BR"/>
              <a:t>Ambo University Woliso Campus                        CoSc2042</a:t>
            </a:r>
            <a:endParaRPr lang="en-US"/>
          </a:p>
        </p:txBody>
      </p:sp>
      <p:sp>
        <p:nvSpPr>
          <p:cNvPr id="7" name="Slide Number Placeholder 6"/>
          <p:cNvSpPr>
            <a:spLocks noGrp="1"/>
          </p:cNvSpPr>
          <p:nvPr>
            <p:ph type="sldNum" sz="quarter" idx="12"/>
          </p:nvPr>
        </p:nvSpPr>
        <p:spPr/>
        <p:txBody>
          <a:bodyPr/>
          <a:lstStyle/>
          <a:p>
            <a:fld id="{9620BD88-4F2D-42A4-925C-2FA374A60D5E}" type="slidenum">
              <a:rPr lang="en-US" smtClean="0"/>
              <a:pPr/>
              <a:t>8</a:t>
            </a:fld>
            <a:endParaRPr lang="en-US"/>
          </a:p>
        </p:txBody>
      </p:sp>
    </p:spTree>
    <p:extLst>
      <p:ext uri="{BB962C8B-B14F-4D97-AF65-F5344CB8AC3E}">
        <p14:creationId xmlns:p14="http://schemas.microsoft.com/office/powerpoint/2010/main" val="1757317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5495"/>
            <a:ext cx="9144000" cy="685800"/>
          </a:xfrm>
        </p:spPr>
        <p:txBody>
          <a:bodyPr>
            <a:normAutofit/>
          </a:bodyPr>
          <a:lstStyle/>
          <a:p>
            <a:r>
              <a:rPr lang="en-US" sz="3200" b="1" dirty="0">
                <a:solidFill>
                  <a:srgbClr val="FF0000"/>
                </a:solidFill>
                <a:effectLst>
                  <a:outerShdw blurRad="38100" dist="38100" dir="2700000" algn="tl">
                    <a:srgbClr val="000000">
                      <a:alpha val="43137"/>
                    </a:srgbClr>
                  </a:outerShdw>
                </a:effectLst>
                <a:latin typeface="+mn-lt"/>
              </a:rPr>
              <a:t>Computer system operation</a:t>
            </a:r>
          </a:p>
        </p:txBody>
      </p:sp>
      <p:sp>
        <p:nvSpPr>
          <p:cNvPr id="3" name="Subtitle 2"/>
          <p:cNvSpPr>
            <a:spLocks noGrp="1"/>
          </p:cNvSpPr>
          <p:nvPr>
            <p:ph type="subTitle" idx="1"/>
          </p:nvPr>
        </p:nvSpPr>
        <p:spPr>
          <a:xfrm>
            <a:off x="1524000" y="941295"/>
            <a:ext cx="9144000" cy="4845356"/>
          </a:xfrm>
        </p:spPr>
        <p:txBody>
          <a:bodyPr/>
          <a:lstStyle/>
          <a:p>
            <a:pPr algn="l"/>
            <a:r>
              <a:rPr lang="en-US" altLang="en-US" sz="2000" dirty="0">
                <a:solidFill>
                  <a:srgbClr val="00B050"/>
                </a:solidFill>
                <a:effectLst>
                  <a:outerShdw blurRad="38100" dist="38100" dir="2700000" algn="tl">
                    <a:srgbClr val="000000">
                      <a:alpha val="43137"/>
                    </a:srgbClr>
                  </a:outerShdw>
                </a:effectLst>
              </a:rPr>
              <a:t>Computer-system operation</a:t>
            </a:r>
          </a:p>
          <a:p>
            <a:pPr lvl="1" algn="l">
              <a:buFont typeface="Arial" pitchFamily="34" charset="0"/>
              <a:buChar char="•"/>
            </a:pPr>
            <a:r>
              <a:rPr lang="en-US" altLang="en-US" dirty="0">
                <a:solidFill>
                  <a:srgbClr val="0000CC"/>
                </a:solidFill>
                <a:effectLst>
                  <a:outerShdw blurRad="38100" dist="38100" dir="2700000" algn="tl">
                    <a:srgbClr val="000000">
                      <a:alpha val="43137"/>
                    </a:srgbClr>
                  </a:outerShdw>
                </a:effectLst>
              </a:rPr>
              <a:t>One or more CPUs, device controllers connect through common bus providing access to shared memory</a:t>
            </a:r>
          </a:p>
          <a:p>
            <a:pPr lvl="1" algn="l"/>
            <a:r>
              <a:rPr lang="en-US" altLang="en-US" dirty="0">
                <a:solidFill>
                  <a:srgbClr val="0000CC"/>
                </a:solidFill>
                <a:effectLst>
                  <a:outerShdw blurRad="38100" dist="38100" dir="2700000" algn="tl">
                    <a:srgbClr val="000000">
                      <a:alpha val="43137"/>
                    </a:srgbClr>
                  </a:outerShdw>
                </a:effectLst>
              </a:rPr>
              <a:t>Concurrent execution of CPUs and devices competing for memory cycles</a:t>
            </a:r>
          </a:p>
          <a:p>
            <a:pPr algn="l"/>
            <a:endParaRPr 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l="427" t="17949" r="427" b="17664"/>
          <a:stretch>
            <a:fillRect/>
          </a:stretch>
        </p:blipFill>
        <p:spPr bwMode="auto">
          <a:xfrm>
            <a:off x="2132386" y="2528047"/>
            <a:ext cx="6675437" cy="2897188"/>
          </a:xfrm>
          <a:prstGeom prst="rect">
            <a:avLst/>
          </a:prstGeom>
          <a:noFill/>
          <a:ln w="38100" cmpd="dbl">
            <a:solidFill>
              <a:srgbClr val="CC6600"/>
            </a:solidFill>
            <a:miter lim="800000"/>
            <a:headEnd/>
            <a:tailEnd/>
          </a:ln>
          <a:extLst>
            <a:ext uri="{909E8E84-426E-40DD-AFC4-6F175D3DCCD1}">
              <a14:hiddenFill xmlns:a14="http://schemas.microsoft.com/office/drawing/2010/main">
                <a:solidFill>
                  <a:srgbClr val="FFFFFF"/>
                </a:solidFill>
              </a14:hiddenFill>
            </a:ext>
          </a:extLst>
        </p:spPr>
      </p:pic>
      <p:sp>
        <p:nvSpPr>
          <p:cNvPr id="5" name="Date Placeholder 4"/>
          <p:cNvSpPr>
            <a:spLocks noGrp="1"/>
          </p:cNvSpPr>
          <p:nvPr>
            <p:ph type="dt" sz="half" idx="10"/>
          </p:nvPr>
        </p:nvSpPr>
        <p:spPr/>
        <p:txBody>
          <a:bodyPr/>
          <a:lstStyle/>
          <a:p>
            <a:fld id="{2616C00B-8616-4097-98D2-AB6CF0C7F3B3}" type="datetime1">
              <a:rPr lang="en-US" smtClean="0"/>
              <a:t>5/31/2020</a:t>
            </a:fld>
            <a:endParaRPr lang="en-US"/>
          </a:p>
        </p:txBody>
      </p:sp>
      <p:sp>
        <p:nvSpPr>
          <p:cNvPr id="6" name="Footer Placeholder 5"/>
          <p:cNvSpPr>
            <a:spLocks noGrp="1"/>
          </p:cNvSpPr>
          <p:nvPr>
            <p:ph type="ftr" sz="quarter" idx="11"/>
          </p:nvPr>
        </p:nvSpPr>
        <p:spPr/>
        <p:txBody>
          <a:bodyPr/>
          <a:lstStyle/>
          <a:p>
            <a:r>
              <a:rPr lang="pt-BR"/>
              <a:t>Ambo University Woliso Campus                        CoSc2042</a:t>
            </a:r>
            <a:endParaRPr lang="en-US"/>
          </a:p>
        </p:txBody>
      </p:sp>
      <p:sp>
        <p:nvSpPr>
          <p:cNvPr id="7" name="Slide Number Placeholder 6"/>
          <p:cNvSpPr>
            <a:spLocks noGrp="1"/>
          </p:cNvSpPr>
          <p:nvPr>
            <p:ph type="sldNum" sz="quarter" idx="12"/>
          </p:nvPr>
        </p:nvSpPr>
        <p:spPr/>
        <p:txBody>
          <a:bodyPr/>
          <a:lstStyle/>
          <a:p>
            <a:fld id="{9620BD88-4F2D-42A4-925C-2FA374A60D5E}" type="slidenum">
              <a:rPr lang="en-US" smtClean="0"/>
              <a:pPr/>
              <a:t>9</a:t>
            </a:fld>
            <a:endParaRPr lang="en-US"/>
          </a:p>
        </p:txBody>
      </p:sp>
    </p:spTree>
    <p:extLst>
      <p:ext uri="{BB962C8B-B14F-4D97-AF65-F5344CB8AC3E}">
        <p14:creationId xmlns:p14="http://schemas.microsoft.com/office/powerpoint/2010/main" val="2729476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2570</Words>
  <Application>Microsoft Office PowerPoint</Application>
  <PresentationFormat>Widescreen</PresentationFormat>
  <Paragraphs>266</Paragraphs>
  <Slides>27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Albertus Medium</vt:lpstr>
      <vt:lpstr>Arial</vt:lpstr>
      <vt:lpstr>Calibri</vt:lpstr>
      <vt:lpstr>Calibri Light</vt:lpstr>
      <vt:lpstr>Courier New</vt:lpstr>
      <vt:lpstr>Times New Roman</vt:lpstr>
      <vt:lpstr>Wingdings</vt:lpstr>
      <vt:lpstr>Wingdings 2</vt:lpstr>
      <vt:lpstr>Office Theme</vt:lpstr>
      <vt:lpstr>Operating system</vt:lpstr>
      <vt:lpstr>Chapter’s Contents</vt:lpstr>
      <vt:lpstr>What is operating system</vt:lpstr>
      <vt:lpstr>History of operating system</vt:lpstr>
      <vt:lpstr>PowerPoint Presentation</vt:lpstr>
      <vt:lpstr>PowerPoint Presentation</vt:lpstr>
      <vt:lpstr>PowerPoint Presentation</vt:lpstr>
      <vt:lpstr>Computer system organization</vt:lpstr>
      <vt:lpstr>Computer system operation</vt:lpstr>
      <vt:lpstr>Computer system operation(con’t…)</vt:lpstr>
      <vt:lpstr>Storage structure</vt:lpstr>
      <vt:lpstr>Storage-Device Hierarchy</vt:lpstr>
      <vt:lpstr>Migration of A From Disk to Register</vt:lpstr>
      <vt:lpstr>I/O structure</vt:lpstr>
      <vt:lpstr>Direct Memory Access Structure</vt:lpstr>
      <vt:lpstr>Operating system operation</vt:lpstr>
      <vt:lpstr>Transition from User to Kernel Mode</vt:lpstr>
      <vt:lpstr>Operating system services</vt:lpstr>
      <vt:lpstr>Operating system service(con’t…)</vt:lpstr>
      <vt:lpstr>Operating system common component</vt:lpstr>
      <vt:lpstr>  Process Management</vt:lpstr>
      <vt:lpstr>Main-Memory Management</vt:lpstr>
      <vt:lpstr>Secondary-Storage Management</vt:lpstr>
      <vt:lpstr>I/O System Management</vt:lpstr>
      <vt:lpstr>File Management</vt:lpstr>
      <vt:lpstr>Protection System</vt:lpstr>
      <vt:lpstr>Any Queries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Azmeraw</dc:creator>
  <cp:lastModifiedBy>Husen Adem</cp:lastModifiedBy>
  <cp:revision>83</cp:revision>
  <dcterms:created xsi:type="dcterms:W3CDTF">2016-04-01T12:10:29Z</dcterms:created>
  <dcterms:modified xsi:type="dcterms:W3CDTF">2020-05-31T13:25:23Z</dcterms:modified>
</cp:coreProperties>
</file>