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99" r:id="rId3"/>
    <p:sldId id="258" r:id="rId4"/>
    <p:sldId id="259" r:id="rId5"/>
    <p:sldId id="260" r:id="rId6"/>
    <p:sldId id="261" r:id="rId7"/>
    <p:sldId id="300" r:id="rId8"/>
    <p:sldId id="266" r:id="rId9"/>
    <p:sldId id="267" r:id="rId10"/>
    <p:sldId id="301" r:id="rId11"/>
    <p:sldId id="302" r:id="rId12"/>
    <p:sldId id="303" r:id="rId13"/>
    <p:sldId id="304" r:id="rId14"/>
    <p:sldId id="305" r:id="rId15"/>
    <p:sldId id="307" r:id="rId16"/>
    <p:sldId id="306" r:id="rId17"/>
    <p:sldId id="308" r:id="rId18"/>
    <p:sldId id="309" r:id="rId19"/>
    <p:sldId id="298" r:id="rId20"/>
    <p:sldId id="31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D46BC1-F951-484B-9A73-5DCB6D308412}" type="datetimeFigureOut">
              <a:rPr lang="en-US" smtClean="0"/>
              <a:pPr/>
              <a:t>5/31/2020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1CC7AD-629F-4907-A8D1-1C5DD29BFAA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CF0BC-3DF2-4F82-9C26-C70D1F171BE0}"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CF0BC-3DF2-4F82-9C26-C70D1F171BE0}"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8603878-4A0C-48B4-812E-B05B0422CCF4}"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FF8FA7EA-6AF2-4959-899F-92D48243A7E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63B77C-CD23-4069-BBF8-B2573F863AD4}"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FF8FA7EA-6AF2-4959-899F-92D48243A7E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7A0FE7-EACE-419D-9BEA-55DA3DBF6A00}"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FF8FA7EA-6AF2-4959-899F-92D48243A7E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90F532-1481-429A-B953-59B0463AFDA4}"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FF8FA7EA-6AF2-4959-899F-92D48243A7E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22C76C-A2AC-498A-A7A6-67A1F112EED7}"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FF8FA7EA-6AF2-4959-899F-92D48243A7E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7D63D6A-DB21-494F-BF5C-0D3C021BAA92}"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FF8FA7EA-6AF2-4959-899F-92D48243A7E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61BA55-C47D-4BB7-A98F-731FB2895684}" type="datetime1">
              <a:rPr lang="en-US" smtClean="0"/>
              <a:t>5/31/2020</a:t>
            </a:fld>
            <a:endParaRPr lang="en-US"/>
          </a:p>
        </p:txBody>
      </p:sp>
      <p:sp>
        <p:nvSpPr>
          <p:cNvPr id="8" name="Footer Placeholder 7"/>
          <p:cNvSpPr>
            <a:spLocks noGrp="1"/>
          </p:cNvSpPr>
          <p:nvPr>
            <p:ph type="ftr" sz="quarter" idx="11"/>
          </p:nvPr>
        </p:nvSpPr>
        <p:spPr/>
        <p:txBody>
          <a:bodyPr/>
          <a:lstStyle/>
          <a:p>
            <a:r>
              <a:rPr lang="en-US"/>
              <a:t>Ambo University || Woliso Campus</a:t>
            </a:r>
          </a:p>
        </p:txBody>
      </p:sp>
      <p:sp>
        <p:nvSpPr>
          <p:cNvPr id="9" name="Slide Number Placeholder 8"/>
          <p:cNvSpPr>
            <a:spLocks noGrp="1"/>
          </p:cNvSpPr>
          <p:nvPr>
            <p:ph type="sldNum" sz="quarter" idx="12"/>
          </p:nvPr>
        </p:nvSpPr>
        <p:spPr/>
        <p:txBody>
          <a:bodyPr/>
          <a:lstStyle/>
          <a:p>
            <a:fld id="{FF8FA7EA-6AF2-4959-899F-92D48243A7E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6B2581E-1EB6-4FC9-A02D-4DC1EB030ACC}" type="datetime1">
              <a:rPr lang="en-US" smtClean="0"/>
              <a:t>5/31/2020</a:t>
            </a:fld>
            <a:endParaRPr lang="en-US"/>
          </a:p>
        </p:txBody>
      </p:sp>
      <p:sp>
        <p:nvSpPr>
          <p:cNvPr id="4" name="Footer Placeholder 3"/>
          <p:cNvSpPr>
            <a:spLocks noGrp="1"/>
          </p:cNvSpPr>
          <p:nvPr>
            <p:ph type="ftr" sz="quarter" idx="11"/>
          </p:nvPr>
        </p:nvSpPr>
        <p:spPr/>
        <p:txBody>
          <a:bodyPr/>
          <a:lstStyle/>
          <a:p>
            <a:r>
              <a:rPr lang="en-US"/>
              <a:t>Ambo University || Woliso Campus</a:t>
            </a:r>
          </a:p>
        </p:txBody>
      </p:sp>
      <p:sp>
        <p:nvSpPr>
          <p:cNvPr id="5" name="Slide Number Placeholder 4"/>
          <p:cNvSpPr>
            <a:spLocks noGrp="1"/>
          </p:cNvSpPr>
          <p:nvPr>
            <p:ph type="sldNum" sz="quarter" idx="12"/>
          </p:nvPr>
        </p:nvSpPr>
        <p:spPr/>
        <p:txBody>
          <a:bodyPr/>
          <a:lstStyle/>
          <a:p>
            <a:fld id="{FF8FA7EA-6AF2-4959-899F-92D48243A7E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D77886-97B8-4AE8-81AB-625F9E81F29F}" type="datetime1">
              <a:rPr lang="en-US" smtClean="0"/>
              <a:t>5/31/2020</a:t>
            </a:fld>
            <a:endParaRPr lang="en-US"/>
          </a:p>
        </p:txBody>
      </p:sp>
      <p:sp>
        <p:nvSpPr>
          <p:cNvPr id="3" name="Footer Placeholder 2"/>
          <p:cNvSpPr>
            <a:spLocks noGrp="1"/>
          </p:cNvSpPr>
          <p:nvPr>
            <p:ph type="ftr" sz="quarter" idx="11"/>
          </p:nvPr>
        </p:nvSpPr>
        <p:spPr/>
        <p:txBody>
          <a:bodyPr/>
          <a:lstStyle/>
          <a:p>
            <a:r>
              <a:rPr lang="en-US"/>
              <a:t>Ambo University || Woliso Campus</a:t>
            </a:r>
          </a:p>
        </p:txBody>
      </p:sp>
      <p:sp>
        <p:nvSpPr>
          <p:cNvPr id="4" name="Slide Number Placeholder 3"/>
          <p:cNvSpPr>
            <a:spLocks noGrp="1"/>
          </p:cNvSpPr>
          <p:nvPr>
            <p:ph type="sldNum" sz="quarter" idx="12"/>
          </p:nvPr>
        </p:nvSpPr>
        <p:spPr/>
        <p:txBody>
          <a:bodyPr/>
          <a:lstStyle/>
          <a:p>
            <a:fld id="{FF8FA7EA-6AF2-4959-899F-92D48243A7E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5CF15F-94B4-43D2-AE88-039A1A6C4AD5}"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FF8FA7EA-6AF2-4959-899F-92D48243A7E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EA874E-83E3-4C6D-B263-4C0633DA47F3}"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FF8FA7EA-6AF2-4959-899F-92D48243A7E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4928B0-8E6A-4EC6-BC35-5184CEEC9917}" type="datetime1">
              <a:rPr lang="en-US" smtClean="0"/>
              <a:t>5/31/2020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Ambo University || Woliso Campus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8FA7EA-6AF2-4959-899F-92D48243A7E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06538"/>
            <a:ext cx="8229600" cy="1470025"/>
          </a:xfrm>
        </p:spPr>
        <p:txBody>
          <a:bodyPr>
            <a:normAutofit/>
          </a:bodyPr>
          <a:lstStyle/>
          <a:p>
            <a:pPr eaLnBrk="1" fontAlgn="auto" hangingPunct="1">
              <a:spcAft>
                <a:spcPts val="0"/>
              </a:spcAft>
              <a:defRPr/>
            </a:pPr>
            <a:r>
              <a:rPr lang="en-US" b="1" dirty="0">
                <a:solidFill>
                  <a:schemeClr val="tx1"/>
                </a:solidFill>
                <a:effectLst>
                  <a:outerShdw blurRad="38100" dist="38100" dir="2700000" algn="tl">
                    <a:srgbClr val="000000"/>
                  </a:outerShdw>
                </a:effectLst>
                <a:latin typeface="Albertus Medium" pitchFamily="34" charset="0"/>
              </a:rPr>
              <a:t>Chapter 2</a:t>
            </a:r>
            <a:br>
              <a:rPr b="1">
                <a:solidFill>
                  <a:srgbClr val="FFFF00"/>
                </a:solidFill>
                <a:effectLst>
                  <a:outerShdw blurRad="38100" dist="38100" dir="2700000" algn="tl">
                    <a:srgbClr val="000000"/>
                  </a:outerShdw>
                </a:effectLst>
                <a:latin typeface="Times New Roman" pitchFamily="18" charset="0"/>
              </a:rPr>
            </a:br>
            <a:endParaRPr lang="en-AU" dirty="0"/>
          </a:p>
        </p:txBody>
      </p:sp>
      <p:sp>
        <p:nvSpPr>
          <p:cNvPr id="4" name="Date Placeholder 3"/>
          <p:cNvSpPr>
            <a:spLocks noGrp="1"/>
          </p:cNvSpPr>
          <p:nvPr>
            <p:ph type="dt" sz="half" idx="10"/>
          </p:nvPr>
        </p:nvSpPr>
        <p:spPr/>
        <p:txBody>
          <a:bodyPr/>
          <a:lstStyle/>
          <a:p>
            <a:fld id="{CC29C67F-F5E7-4797-9FF0-5E9FF4E541D5}"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1</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ubtitle 6"/>
          <p:cNvSpPr>
            <a:spLocks noGrp="1"/>
          </p:cNvSpPr>
          <p:nvPr>
            <p:ph type="subTitle" idx="1"/>
          </p:nvPr>
        </p:nvSpPr>
        <p:spPr/>
        <p:txBody>
          <a:bodyPr>
            <a:normAutofit/>
          </a:bodyPr>
          <a:lstStyle/>
          <a:p>
            <a:r>
              <a:rPr lang="en-US" sz="4400" b="1" dirty="0">
                <a:solidFill>
                  <a:schemeClr val="tx1"/>
                </a:solidFill>
                <a:effectLst>
                  <a:outerShdw blurRad="38100" dist="38100" dir="2700000" algn="tl">
                    <a:srgbClr val="000000">
                      <a:alpha val="43137"/>
                    </a:srgbClr>
                  </a:outerShdw>
                </a:effectLst>
                <a:latin typeface="Albertus Medium"/>
              </a:rPr>
              <a:t>Process management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1143000"/>
            <a:ext cx="8686800" cy="5454650"/>
          </a:xfrm>
        </p:spPr>
        <p:txBody>
          <a:bodyPr>
            <a:normAutofit/>
          </a:bodyPr>
          <a:lstStyle/>
          <a:p>
            <a:pPr marL="457200" indent="-457200" eaLnBrk="1" fontAlgn="auto" hangingPunct="1">
              <a:lnSpc>
                <a:spcPct val="80000"/>
              </a:lnSpc>
              <a:spcBef>
                <a:spcPts val="580"/>
              </a:spcBef>
              <a:spcAft>
                <a:spcPts val="0"/>
              </a:spcAft>
              <a:buFont typeface="+mj-lt"/>
              <a:buAutoNum type="arabicPeriod"/>
              <a:defRPr/>
            </a:pPr>
            <a:r>
              <a:rPr lang="en-US" sz="2400" b="1" dirty="0">
                <a:solidFill>
                  <a:srgbClr val="FF0000"/>
                </a:solidFill>
                <a:effectLst>
                  <a:outerShdw blurRad="38100" dist="38100" dir="2700000" algn="tl">
                    <a:srgbClr val="000000">
                      <a:alpha val="43137"/>
                    </a:srgbClr>
                  </a:outerShdw>
                </a:effectLst>
                <a:cs typeface="Times New Roman" pitchFamily="18" charset="0"/>
              </a:rPr>
              <a:t>System initialization: </a:t>
            </a:r>
          </a:p>
          <a:p>
            <a:pPr marL="857250" lvl="1" indent="-457200">
              <a:lnSpc>
                <a:spcPct val="80000"/>
              </a:lnSpc>
              <a:spcBef>
                <a:spcPts val="580"/>
              </a:spcBef>
              <a:buFont typeface="Wingdings" pitchFamily="2" charset="2"/>
              <a:buChar char="§"/>
              <a:defRPr/>
            </a:pPr>
            <a:r>
              <a:rPr lang="en-US" sz="2400" dirty="0">
                <a:solidFill>
                  <a:srgbClr val="0000CC"/>
                </a:solidFill>
                <a:effectLst>
                  <a:outerShdw blurRad="38100" dist="38100" dir="2700000" algn="tl">
                    <a:srgbClr val="000000">
                      <a:alpha val="43137"/>
                    </a:srgbClr>
                  </a:outerShdw>
                </a:effectLst>
              </a:rPr>
              <a:t>When an operating system is booted, typically several processes are created.</a:t>
            </a:r>
          </a:p>
          <a:p>
            <a:pPr marL="857250" lvl="1" indent="-457200">
              <a:lnSpc>
                <a:spcPct val="80000"/>
              </a:lnSpc>
              <a:spcBef>
                <a:spcPts val="580"/>
              </a:spcBef>
              <a:buFont typeface="Wingdings" pitchFamily="2" charset="2"/>
              <a:buChar char="§"/>
              <a:defRPr/>
            </a:pPr>
            <a:r>
              <a:rPr lang="en-US" sz="2400" dirty="0">
                <a:solidFill>
                  <a:srgbClr val="0000CC"/>
                </a:solidFill>
                <a:effectLst>
                  <a:outerShdw blurRad="38100" dist="38100" dir="2700000" algn="tl">
                    <a:srgbClr val="000000">
                      <a:alpha val="43137"/>
                    </a:srgbClr>
                  </a:outerShdw>
                </a:effectLst>
                <a:cs typeface="Times New Roman" pitchFamily="18" charset="0"/>
              </a:rPr>
              <a:t>These processes can be:</a:t>
            </a:r>
          </a:p>
          <a:p>
            <a:pPr marL="1257300" lvl="2" indent="-457200">
              <a:lnSpc>
                <a:spcPct val="80000"/>
              </a:lnSpc>
              <a:spcBef>
                <a:spcPts val="580"/>
              </a:spcBef>
              <a:buFont typeface="Wingdings" pitchFamily="2" charset="2"/>
              <a:buChar char="v"/>
              <a:defRPr/>
            </a:pPr>
            <a:r>
              <a:rPr lang="en-US" b="1" dirty="0">
                <a:solidFill>
                  <a:srgbClr val="00B050"/>
                </a:solidFill>
                <a:effectLst>
                  <a:outerShdw blurRad="38100" dist="38100" dir="2700000" algn="tl">
                    <a:srgbClr val="000000">
                      <a:alpha val="43137"/>
                    </a:srgbClr>
                  </a:outerShdw>
                </a:effectLst>
                <a:cs typeface="Times New Roman" pitchFamily="18" charset="0"/>
              </a:rPr>
              <a:t>Foreground processes : </a:t>
            </a:r>
            <a:r>
              <a:rPr lang="en-US" dirty="0">
                <a:solidFill>
                  <a:srgbClr val="0000CC"/>
                </a:solidFill>
                <a:effectLst>
                  <a:outerShdw blurRad="38100" dist="38100" dir="2700000" algn="tl">
                    <a:srgbClr val="000000">
                      <a:alpha val="43137"/>
                    </a:srgbClr>
                  </a:outerShdw>
                </a:effectLst>
              </a:rPr>
              <a:t>processes that interact with (human) users and perform work for them.</a:t>
            </a:r>
          </a:p>
          <a:p>
            <a:pPr marL="1257300" lvl="2" indent="-457200">
              <a:lnSpc>
                <a:spcPct val="80000"/>
              </a:lnSpc>
              <a:spcBef>
                <a:spcPts val="580"/>
              </a:spcBef>
              <a:buFont typeface="Wingdings" pitchFamily="2" charset="2"/>
              <a:buChar char="v"/>
              <a:defRPr/>
            </a:pPr>
            <a:r>
              <a:rPr lang="en-US" sz="2400" b="1" dirty="0">
                <a:solidFill>
                  <a:srgbClr val="00B050"/>
                </a:solidFill>
                <a:effectLst>
                  <a:outerShdw blurRad="38100" dist="38100" dir="2700000" algn="tl">
                    <a:srgbClr val="000000">
                      <a:alpha val="43137"/>
                    </a:srgbClr>
                  </a:outerShdw>
                </a:effectLst>
                <a:cs typeface="Times New Roman" pitchFamily="18" charset="0"/>
              </a:rPr>
              <a:t>Background processes: </a:t>
            </a:r>
            <a:r>
              <a:rPr lang="en-US" sz="2400" dirty="0">
                <a:solidFill>
                  <a:srgbClr val="0000CC"/>
                </a:solidFill>
                <a:effectLst>
                  <a:outerShdw blurRad="38100" dist="38100" dir="2700000" algn="tl">
                    <a:srgbClr val="000000">
                      <a:alpha val="43137"/>
                    </a:srgbClr>
                  </a:outerShdw>
                </a:effectLst>
                <a:cs typeface="Times New Roman" pitchFamily="18" charset="0"/>
              </a:rPr>
              <a:t>processes which</a:t>
            </a:r>
            <a:r>
              <a:rPr lang="en-US" sz="2400" dirty="0">
                <a:solidFill>
                  <a:srgbClr val="0000CC"/>
                </a:solidFill>
                <a:effectLst>
                  <a:outerShdw blurRad="38100" dist="38100" dir="2700000" algn="tl">
                    <a:srgbClr val="000000">
                      <a:alpha val="43137"/>
                    </a:srgbClr>
                  </a:outerShdw>
                </a:effectLst>
              </a:rPr>
              <a:t> are not associated with particular users, but instead have some specific function.</a:t>
            </a:r>
            <a:endParaRPr lang="en-US" sz="2400" dirty="0">
              <a:solidFill>
                <a:srgbClr val="0000CC"/>
              </a:solidFill>
              <a:effectLst>
                <a:outerShdw blurRad="38100" dist="38100" dir="2700000" algn="tl">
                  <a:srgbClr val="000000">
                    <a:alpha val="43137"/>
                  </a:srgbClr>
                </a:outerShdw>
              </a:effectLst>
              <a:cs typeface="Times New Roman" pitchFamily="18" charset="0"/>
            </a:endParaRPr>
          </a:p>
          <a:p>
            <a:pPr marL="457200" indent="-457200">
              <a:lnSpc>
                <a:spcPct val="80000"/>
              </a:lnSpc>
              <a:spcBef>
                <a:spcPts val="580"/>
              </a:spcBef>
              <a:buClr>
                <a:srgbClr val="FF0000"/>
              </a:buClr>
              <a:buFont typeface="+mj-lt"/>
              <a:buAutoNum type="arabicPeriod"/>
              <a:defRPr/>
            </a:pPr>
            <a:r>
              <a:rPr lang="en-US" sz="2400" dirty="0">
                <a:solidFill>
                  <a:srgbClr val="FF0000"/>
                </a:solidFill>
                <a:effectLst>
                  <a:outerShdw blurRad="38100" dist="38100" dir="2700000" algn="tl">
                    <a:srgbClr val="000000">
                      <a:alpha val="43137"/>
                    </a:srgbClr>
                  </a:outerShdw>
                </a:effectLst>
              </a:rPr>
              <a:t>Execution of a process creation system call by a running process</a:t>
            </a:r>
          </a:p>
          <a:p>
            <a:pPr lvl="1">
              <a:buFont typeface="Wingdings" pitchFamily="2" charset="2"/>
              <a:buChar char="§"/>
            </a:pPr>
            <a:r>
              <a:rPr lang="en-US" sz="2400" dirty="0">
                <a:solidFill>
                  <a:srgbClr val="0000CC"/>
                </a:solidFill>
                <a:effectLst>
                  <a:outerShdw blurRad="38100" dist="38100" dir="2700000" algn="tl">
                    <a:srgbClr val="000000">
                      <a:alpha val="43137"/>
                    </a:srgbClr>
                  </a:outerShdw>
                </a:effectLst>
              </a:rPr>
              <a:t>Running process will issue system calls to create one or more new processes to help it do its job.</a:t>
            </a:r>
          </a:p>
          <a:p>
            <a:pPr lvl="1">
              <a:buFont typeface="Wingdings" pitchFamily="2" charset="2"/>
              <a:buChar char="§"/>
            </a:pPr>
            <a:r>
              <a:rPr lang="en-US" sz="2400" dirty="0">
                <a:solidFill>
                  <a:srgbClr val="0000CC"/>
                </a:solidFill>
                <a:effectLst>
                  <a:outerShdw blurRad="38100" dist="38100" dir="2700000" algn="tl">
                    <a:srgbClr val="000000">
                      <a:alpha val="43137"/>
                    </a:srgbClr>
                  </a:outerShdw>
                </a:effectLst>
              </a:rPr>
              <a:t>Creating new processes is particularly useful when the work to be done can easily be formulated in terms of several related, but otherwise independent interacting processes.</a:t>
            </a:r>
          </a:p>
          <a:p>
            <a:pPr lvl="1">
              <a:buNone/>
            </a:pPr>
            <a:endParaRPr lang="en-US" sz="2400" dirty="0">
              <a:solidFill>
                <a:srgbClr val="0000CC"/>
              </a:solidFill>
              <a:effectLst>
                <a:outerShdw blurRad="38100" dist="38100" dir="2700000" algn="tl">
                  <a:srgbClr val="000000">
                    <a:alpha val="43137"/>
                  </a:srgbClr>
                </a:outerShdw>
              </a:effectLst>
            </a:endParaRPr>
          </a:p>
          <a:p>
            <a:pPr marL="274320" indent="-274320">
              <a:lnSpc>
                <a:spcPct val="80000"/>
              </a:lnSpc>
              <a:spcBef>
                <a:spcPts val="580"/>
              </a:spcBef>
              <a:buNone/>
              <a:defRPr/>
            </a:pPr>
            <a:endParaRPr lang="en-US" sz="2400" b="1" dirty="0">
              <a:solidFill>
                <a:srgbClr val="0000CC"/>
              </a:solidFill>
              <a:effectLst>
                <a:outerShdw blurRad="38100" dist="38100" dir="2700000" algn="tl">
                  <a:srgbClr val="000000">
                    <a:alpha val="43137"/>
                  </a:srgbClr>
                </a:outerShdw>
              </a:effectLst>
              <a:cs typeface="Times New Roman" pitchFamily="18" charset="0"/>
            </a:endParaRPr>
          </a:p>
          <a:p>
            <a:pPr marL="274320" indent="-274320" eaLnBrk="1" fontAlgn="auto" hangingPunct="1">
              <a:lnSpc>
                <a:spcPct val="80000"/>
              </a:lnSpc>
              <a:spcBef>
                <a:spcPts val="580"/>
              </a:spcBef>
              <a:spcAft>
                <a:spcPts val="0"/>
              </a:spcAft>
              <a:buFontTx/>
              <a:buNone/>
              <a:defRPr/>
            </a:pPr>
            <a:endParaRPr lang="en-US" sz="2400" b="1" dirty="0">
              <a:solidFill>
                <a:srgbClr val="0000CC"/>
              </a:solidFill>
              <a:effectLst>
                <a:outerShdw blurRad="38100" dist="38100" dir="2700000" algn="tl">
                  <a:srgbClr val="000000">
                    <a:alpha val="43137"/>
                  </a:srgbClr>
                </a:outerShdw>
              </a:effectLst>
              <a:cs typeface="Times New Roman" pitchFamily="18" charset="0"/>
            </a:endParaRPr>
          </a:p>
        </p:txBody>
      </p:sp>
      <p:sp>
        <p:nvSpPr>
          <p:cNvPr id="7" name="Date Placeholder 6"/>
          <p:cNvSpPr>
            <a:spLocks noGrp="1"/>
          </p:cNvSpPr>
          <p:nvPr>
            <p:ph type="dt" sz="half" idx="10"/>
          </p:nvPr>
        </p:nvSpPr>
        <p:spPr/>
        <p:txBody>
          <a:bodyPr/>
          <a:lstStyle/>
          <a:p>
            <a:fld id="{C0C28CBC-F834-463F-AA19-2DC04AE1E2E4}"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10</a:t>
            </a:fld>
            <a:endParaRPr lang="en-US" dirty="0"/>
          </a:p>
        </p:txBody>
      </p:sp>
      <p:sp>
        <p:nvSpPr>
          <p:cNvPr id="9" name="Footer Placeholder 8"/>
          <p:cNvSpPr>
            <a:spLocks noGrp="1"/>
          </p:cNvSpPr>
          <p:nvPr>
            <p:ph type="ftr" sz="quarter" idx="11"/>
          </p:nvPr>
        </p:nvSpPr>
        <p:spPr/>
        <p:txBody>
          <a:bodyPr/>
          <a:lstStyle/>
          <a:p>
            <a:r>
              <a:rPr lang="en-US"/>
              <a:t>Ambo University || Woliso Campus</a:t>
            </a:r>
          </a:p>
        </p:txBody>
      </p:sp>
      <p:sp>
        <p:nvSpPr>
          <p:cNvPr id="10" name="TextBox 9"/>
          <p:cNvSpPr txBox="1"/>
          <p:nvPr/>
        </p:nvSpPr>
        <p:spPr>
          <a:xfrm>
            <a:off x="990600" y="304800"/>
            <a:ext cx="7620000" cy="584775"/>
          </a:xfrm>
          <a:prstGeom prst="rect">
            <a:avLst/>
          </a:prstGeom>
          <a:noFill/>
        </p:spPr>
        <p:txBody>
          <a:bodyPr wrap="square" rtlCol="0">
            <a:spAutoFit/>
          </a:bodyPr>
          <a:lstStyle/>
          <a:p>
            <a:r>
              <a:rPr lang="en-US" sz="3200" b="1" dirty="0">
                <a:solidFill>
                  <a:srgbClr val="FF0000"/>
                </a:solidFill>
                <a:effectLst>
                  <a:outerShdw blurRad="38100" dist="38100" dir="2700000" algn="tl">
                    <a:srgbClr val="000000">
                      <a:alpha val="43137"/>
                    </a:srgbClr>
                  </a:outerShdw>
                </a:effectLst>
              </a:rPr>
              <a:t>Process creation </a:t>
            </a:r>
            <a:r>
              <a:rPr lang="en-US" sz="3200" b="1" dirty="0" err="1">
                <a:solidFill>
                  <a:srgbClr val="FF0000"/>
                </a:solidFill>
                <a:effectLst>
                  <a:outerShdw blurRad="38100" dist="38100" dir="2700000" algn="tl">
                    <a:srgbClr val="000000">
                      <a:alpha val="43137"/>
                    </a:srgbClr>
                  </a:outerShdw>
                </a:effectLst>
              </a:rPr>
              <a:t>con’t</a:t>
            </a:r>
            <a:r>
              <a:rPr lang="en-US" sz="3200" b="1" dirty="0">
                <a:solidFill>
                  <a:srgbClr val="FF0000"/>
                </a:solidFill>
                <a:effectLst>
                  <a:outerShdw blurRad="38100" dist="38100" dir="2700000" algn="tl">
                    <a:srgbClr val="000000">
                      <a:alpha val="43137"/>
                    </a:srgbClr>
                  </a:outerShdw>
                </a:effectLst>
              </a:rPr>
              <a:t>….</a:t>
            </a:r>
            <a:endParaRPr lang="en-US" sz="3200"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1143000"/>
            <a:ext cx="8686800" cy="5454650"/>
          </a:xfrm>
        </p:spPr>
        <p:txBody>
          <a:bodyPr>
            <a:normAutofit/>
          </a:bodyPr>
          <a:lstStyle/>
          <a:p>
            <a:pPr marL="628650" indent="-514350" algn="just">
              <a:buClr>
                <a:srgbClr val="FF0000"/>
              </a:buClr>
              <a:buFont typeface="+mj-lt"/>
              <a:buAutoNum type="arabicPeriod" startAt="3"/>
            </a:pPr>
            <a:r>
              <a:rPr lang="en-US" sz="2800" dirty="0">
                <a:solidFill>
                  <a:srgbClr val="FF0000"/>
                </a:solidFill>
                <a:effectLst>
                  <a:outerShdw blurRad="38100" dist="38100" dir="2700000" algn="tl">
                    <a:srgbClr val="000000">
                      <a:alpha val="43137"/>
                    </a:srgbClr>
                  </a:outerShdw>
                </a:effectLst>
              </a:rPr>
              <a:t>A user request to create a new process.</a:t>
            </a:r>
          </a:p>
          <a:p>
            <a:pPr>
              <a:buFont typeface="Wingdings" pitchFamily="2" charset="2"/>
              <a:buChar char="§"/>
            </a:pPr>
            <a:r>
              <a:rPr lang="en-US" sz="2400" dirty="0">
                <a:solidFill>
                  <a:srgbClr val="0000CC"/>
                </a:solidFill>
                <a:effectLst>
                  <a:outerShdw blurRad="38100" dist="38100" dir="2700000" algn="tl">
                    <a:srgbClr val="000000">
                      <a:alpha val="43137"/>
                    </a:srgbClr>
                  </a:outerShdw>
                </a:effectLst>
              </a:rPr>
              <a:t>In interactive systems, users can start a program by typing a command or(double) clicking an icon.</a:t>
            </a:r>
          </a:p>
          <a:p>
            <a:pPr>
              <a:buFont typeface="Wingdings" pitchFamily="2" charset="2"/>
              <a:buChar char="§"/>
            </a:pPr>
            <a:r>
              <a:rPr lang="en-US" sz="2400" dirty="0">
                <a:solidFill>
                  <a:srgbClr val="0000CC"/>
                </a:solidFill>
                <a:effectLst>
                  <a:outerShdw blurRad="38100" dist="38100" dir="2700000" algn="tl">
                    <a:srgbClr val="000000">
                      <a:alpha val="43137"/>
                    </a:srgbClr>
                  </a:outerShdw>
                </a:effectLst>
              </a:rPr>
              <a:t>Taking either of these actions starts a new process and runs the selected program in it.</a:t>
            </a:r>
          </a:p>
          <a:p>
            <a:pPr marL="628650" indent="-514350" algn="just">
              <a:buClr>
                <a:srgbClr val="FF0000"/>
              </a:buClr>
              <a:buFont typeface="+mj-lt"/>
              <a:buAutoNum type="arabicPeriod" startAt="4"/>
            </a:pPr>
            <a:r>
              <a:rPr lang="en-US" sz="2800" dirty="0">
                <a:solidFill>
                  <a:srgbClr val="FF0000"/>
                </a:solidFill>
                <a:effectLst>
                  <a:outerShdw blurRad="38100" dist="38100" dir="2700000" algn="tl">
                    <a:srgbClr val="000000">
                      <a:alpha val="43137"/>
                    </a:srgbClr>
                  </a:outerShdw>
                </a:effectLst>
              </a:rPr>
              <a:t>Initiation of a batch job.</a:t>
            </a:r>
          </a:p>
          <a:p>
            <a:pPr>
              <a:buFont typeface="Wingdings" pitchFamily="2" charset="2"/>
              <a:buChar char="§"/>
            </a:pPr>
            <a:r>
              <a:rPr lang="en-US" sz="2400" dirty="0">
                <a:solidFill>
                  <a:srgbClr val="0000CC"/>
                </a:solidFill>
                <a:effectLst>
                  <a:outerShdw blurRad="38100" dist="38100" dir="2700000" algn="tl">
                    <a:srgbClr val="000000">
                      <a:alpha val="43137"/>
                    </a:srgbClr>
                  </a:outerShdw>
                </a:effectLst>
              </a:rPr>
              <a:t>users can submit batch jobs to the system (possibly remotely).</a:t>
            </a:r>
          </a:p>
          <a:p>
            <a:pPr>
              <a:buFont typeface="Wingdings" pitchFamily="2" charset="2"/>
              <a:buChar char="§"/>
            </a:pPr>
            <a:r>
              <a:rPr lang="en-US" sz="2400" dirty="0">
                <a:solidFill>
                  <a:srgbClr val="0000CC"/>
                </a:solidFill>
                <a:effectLst>
                  <a:outerShdw blurRad="38100" dist="38100" dir="2700000" algn="tl">
                    <a:srgbClr val="000000">
                      <a:alpha val="43137"/>
                    </a:srgbClr>
                  </a:outerShdw>
                </a:effectLst>
              </a:rPr>
              <a:t> When the operating system decides that it has the resources to run another job, it creates a new process and runs the next job from the input queue in it.</a:t>
            </a:r>
          </a:p>
          <a:p>
            <a:pPr marL="274320" indent="-274320">
              <a:lnSpc>
                <a:spcPct val="80000"/>
              </a:lnSpc>
              <a:spcBef>
                <a:spcPts val="580"/>
              </a:spcBef>
              <a:buNone/>
              <a:defRPr/>
            </a:pPr>
            <a:endParaRPr lang="en-US" sz="2400" b="1" dirty="0">
              <a:solidFill>
                <a:srgbClr val="0000CC"/>
              </a:solidFill>
              <a:effectLst>
                <a:outerShdw blurRad="38100" dist="38100" dir="2700000" algn="tl">
                  <a:srgbClr val="000000">
                    <a:alpha val="43137"/>
                  </a:srgbClr>
                </a:outerShdw>
              </a:effectLst>
              <a:cs typeface="Times New Roman" pitchFamily="18" charset="0"/>
            </a:endParaRPr>
          </a:p>
          <a:p>
            <a:pPr marL="274320" indent="-274320" eaLnBrk="1" fontAlgn="auto" hangingPunct="1">
              <a:lnSpc>
                <a:spcPct val="80000"/>
              </a:lnSpc>
              <a:spcBef>
                <a:spcPts val="580"/>
              </a:spcBef>
              <a:spcAft>
                <a:spcPts val="0"/>
              </a:spcAft>
              <a:buFontTx/>
              <a:buNone/>
              <a:defRPr/>
            </a:pPr>
            <a:endParaRPr lang="en-US" sz="2400" b="1" dirty="0">
              <a:solidFill>
                <a:srgbClr val="0000CC"/>
              </a:solidFill>
              <a:effectLst>
                <a:outerShdw blurRad="38100" dist="38100" dir="2700000" algn="tl">
                  <a:srgbClr val="000000">
                    <a:alpha val="43137"/>
                  </a:srgbClr>
                </a:outerShdw>
              </a:effectLst>
              <a:cs typeface="Times New Roman" pitchFamily="18" charset="0"/>
            </a:endParaRPr>
          </a:p>
        </p:txBody>
      </p:sp>
      <p:sp>
        <p:nvSpPr>
          <p:cNvPr id="7" name="Date Placeholder 6"/>
          <p:cNvSpPr>
            <a:spLocks noGrp="1"/>
          </p:cNvSpPr>
          <p:nvPr>
            <p:ph type="dt" sz="half" idx="10"/>
          </p:nvPr>
        </p:nvSpPr>
        <p:spPr/>
        <p:txBody>
          <a:bodyPr/>
          <a:lstStyle/>
          <a:p>
            <a:fld id="{2F23347B-17C3-4F49-8DAF-426619AC2CF6}"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11</a:t>
            </a:fld>
            <a:endParaRPr lang="en-US" dirty="0"/>
          </a:p>
        </p:txBody>
      </p:sp>
      <p:sp>
        <p:nvSpPr>
          <p:cNvPr id="9" name="Footer Placeholder 8"/>
          <p:cNvSpPr>
            <a:spLocks noGrp="1"/>
          </p:cNvSpPr>
          <p:nvPr>
            <p:ph type="ftr" sz="quarter" idx="11"/>
          </p:nvPr>
        </p:nvSpPr>
        <p:spPr/>
        <p:txBody>
          <a:bodyPr/>
          <a:lstStyle/>
          <a:p>
            <a:r>
              <a:rPr lang="en-US"/>
              <a:t>Ambo University || Woliso Campus</a:t>
            </a:r>
          </a:p>
        </p:txBody>
      </p:sp>
      <p:sp>
        <p:nvSpPr>
          <p:cNvPr id="10" name="TextBox 9"/>
          <p:cNvSpPr txBox="1"/>
          <p:nvPr/>
        </p:nvSpPr>
        <p:spPr>
          <a:xfrm>
            <a:off x="990600" y="304800"/>
            <a:ext cx="7620000" cy="584775"/>
          </a:xfrm>
          <a:prstGeom prst="rect">
            <a:avLst/>
          </a:prstGeom>
          <a:noFill/>
        </p:spPr>
        <p:txBody>
          <a:bodyPr wrap="square" rtlCol="0">
            <a:spAutoFit/>
          </a:bodyPr>
          <a:lstStyle/>
          <a:p>
            <a:r>
              <a:rPr lang="en-US" sz="3200" b="1" dirty="0">
                <a:solidFill>
                  <a:srgbClr val="FF0000"/>
                </a:solidFill>
                <a:effectLst>
                  <a:outerShdw blurRad="38100" dist="38100" dir="2700000" algn="tl">
                    <a:srgbClr val="000000">
                      <a:alpha val="43137"/>
                    </a:srgbClr>
                  </a:outerShdw>
                </a:effectLst>
              </a:rPr>
              <a:t>Process creation </a:t>
            </a:r>
            <a:r>
              <a:rPr lang="en-US" sz="3200" b="1" dirty="0" err="1">
                <a:solidFill>
                  <a:srgbClr val="FF0000"/>
                </a:solidFill>
                <a:effectLst>
                  <a:outerShdw blurRad="38100" dist="38100" dir="2700000" algn="tl">
                    <a:srgbClr val="000000">
                      <a:alpha val="43137"/>
                    </a:srgbClr>
                  </a:outerShdw>
                </a:effectLst>
              </a:rPr>
              <a:t>con’t</a:t>
            </a:r>
            <a:r>
              <a:rPr lang="en-US" sz="3200" b="1" dirty="0">
                <a:solidFill>
                  <a:srgbClr val="FF0000"/>
                </a:solidFill>
                <a:effectLst>
                  <a:outerShdw blurRad="38100" dist="38100" dir="2700000" algn="tl">
                    <a:srgbClr val="000000">
                      <a:alpha val="43137"/>
                    </a:srgbClr>
                  </a:outerShdw>
                </a:effectLst>
              </a:rPr>
              <a:t>….</a:t>
            </a:r>
            <a:endParaRPr lang="en-US" sz="3200"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1143000"/>
            <a:ext cx="8686800" cy="5454650"/>
          </a:xfrm>
        </p:spPr>
        <p:txBody>
          <a:bodyPr>
            <a:normAutofit/>
          </a:bodyPr>
          <a:lstStyle/>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After a process has been created, it starts running and does whatever its job is.</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However, nothing lasts forever, not even processes.</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Sooner or later the new process will terminate, usually due to one of the following conditions:</a:t>
            </a:r>
          </a:p>
          <a:p>
            <a:pPr marL="857250" lvl="1" indent="-457200">
              <a:buClr>
                <a:srgbClr val="FF0000"/>
              </a:buClr>
              <a:buFont typeface="+mj-lt"/>
              <a:buAutoNum type="arabicPeriod"/>
            </a:pPr>
            <a:r>
              <a:rPr lang="en-US" sz="2400" dirty="0">
                <a:solidFill>
                  <a:srgbClr val="0000CC"/>
                </a:solidFill>
                <a:effectLst>
                  <a:outerShdw blurRad="38100" dist="38100" dir="2700000" algn="tl">
                    <a:srgbClr val="000000">
                      <a:alpha val="43137"/>
                    </a:srgbClr>
                  </a:outerShdw>
                </a:effectLst>
              </a:rPr>
              <a:t> </a:t>
            </a:r>
            <a:r>
              <a:rPr lang="en-US" sz="2400" dirty="0">
                <a:solidFill>
                  <a:srgbClr val="7030A0"/>
                </a:solidFill>
                <a:effectLst>
                  <a:outerShdw blurRad="38100" dist="38100" dir="2700000" algn="tl">
                    <a:srgbClr val="000000">
                      <a:alpha val="43137"/>
                    </a:srgbClr>
                  </a:outerShdw>
                </a:effectLst>
              </a:rPr>
              <a:t>Normal exit (voluntary).</a:t>
            </a:r>
          </a:p>
          <a:p>
            <a:pPr marL="857250" lvl="1" indent="-457200">
              <a:buClr>
                <a:srgbClr val="FF0000"/>
              </a:buClr>
              <a:buFont typeface="+mj-lt"/>
              <a:buAutoNum type="arabicPeriod"/>
            </a:pPr>
            <a:r>
              <a:rPr lang="en-US" sz="2400" dirty="0">
                <a:solidFill>
                  <a:srgbClr val="7030A0"/>
                </a:solidFill>
                <a:effectLst>
                  <a:outerShdw blurRad="38100" dist="38100" dir="2700000" algn="tl">
                    <a:srgbClr val="000000">
                      <a:alpha val="43137"/>
                    </a:srgbClr>
                  </a:outerShdw>
                </a:effectLst>
              </a:rPr>
              <a:t>Error exit (voluntary).</a:t>
            </a:r>
          </a:p>
          <a:p>
            <a:pPr marL="857250" lvl="1" indent="-457200">
              <a:buClr>
                <a:srgbClr val="FF0000"/>
              </a:buClr>
              <a:buFont typeface="+mj-lt"/>
              <a:buAutoNum type="arabicPeriod"/>
            </a:pPr>
            <a:r>
              <a:rPr lang="en-US" sz="2400" dirty="0">
                <a:solidFill>
                  <a:srgbClr val="7030A0"/>
                </a:solidFill>
                <a:effectLst>
                  <a:outerShdw blurRad="38100" dist="38100" dir="2700000" algn="tl">
                    <a:srgbClr val="000000">
                      <a:alpha val="43137"/>
                    </a:srgbClr>
                  </a:outerShdw>
                </a:effectLst>
              </a:rPr>
              <a:t>Fatal error (involuntary).</a:t>
            </a:r>
          </a:p>
          <a:p>
            <a:pPr marL="857250" lvl="1" indent="-457200">
              <a:buClr>
                <a:srgbClr val="FF0000"/>
              </a:buClr>
              <a:buFont typeface="+mj-lt"/>
              <a:buAutoNum type="arabicPeriod"/>
            </a:pPr>
            <a:r>
              <a:rPr lang="en-US" sz="2400" dirty="0">
                <a:solidFill>
                  <a:srgbClr val="7030A0"/>
                </a:solidFill>
                <a:effectLst>
                  <a:outerShdw blurRad="38100" dist="38100" dir="2700000" algn="tl">
                    <a:srgbClr val="000000">
                      <a:alpha val="43137"/>
                    </a:srgbClr>
                  </a:outerShdw>
                </a:effectLst>
              </a:rPr>
              <a:t>Killed by another process (involuntary).</a:t>
            </a:r>
            <a:endParaRPr lang="en-US" sz="2400" dirty="0">
              <a:solidFill>
                <a:srgbClr val="7030A0"/>
              </a:solidFill>
              <a:effectLst>
                <a:outerShdw blurRad="38100" dist="38100" dir="2700000" algn="tl">
                  <a:srgbClr val="000000">
                    <a:alpha val="43137"/>
                  </a:srgbClr>
                </a:outerShdw>
              </a:effectLst>
              <a:cs typeface="Times New Roman" pitchFamily="18" charset="0"/>
            </a:endParaRPr>
          </a:p>
          <a:p>
            <a:pPr marL="274320" indent="-274320" eaLnBrk="1" fontAlgn="auto" hangingPunct="1">
              <a:lnSpc>
                <a:spcPct val="80000"/>
              </a:lnSpc>
              <a:spcBef>
                <a:spcPts val="580"/>
              </a:spcBef>
              <a:spcAft>
                <a:spcPts val="0"/>
              </a:spcAft>
              <a:buFontTx/>
              <a:buNone/>
              <a:defRPr/>
            </a:pPr>
            <a:endParaRPr lang="en-US" sz="2400" b="1" dirty="0">
              <a:solidFill>
                <a:srgbClr val="0000CC"/>
              </a:solidFill>
              <a:effectLst>
                <a:outerShdw blurRad="38100" dist="38100" dir="2700000" algn="tl">
                  <a:srgbClr val="000000">
                    <a:alpha val="43137"/>
                  </a:srgbClr>
                </a:outerShdw>
              </a:effectLst>
              <a:cs typeface="Times New Roman" pitchFamily="18" charset="0"/>
            </a:endParaRPr>
          </a:p>
        </p:txBody>
      </p:sp>
      <p:sp>
        <p:nvSpPr>
          <p:cNvPr id="7" name="Date Placeholder 6"/>
          <p:cNvSpPr>
            <a:spLocks noGrp="1"/>
          </p:cNvSpPr>
          <p:nvPr>
            <p:ph type="dt" sz="half" idx="10"/>
          </p:nvPr>
        </p:nvSpPr>
        <p:spPr/>
        <p:txBody>
          <a:bodyPr/>
          <a:lstStyle/>
          <a:p>
            <a:fld id="{8B74ECD2-3D0F-4517-A0A1-C0D51F3A747C}"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12</a:t>
            </a:fld>
            <a:endParaRPr lang="en-US" dirty="0"/>
          </a:p>
        </p:txBody>
      </p:sp>
      <p:sp>
        <p:nvSpPr>
          <p:cNvPr id="9" name="Footer Placeholder 8"/>
          <p:cNvSpPr>
            <a:spLocks noGrp="1"/>
          </p:cNvSpPr>
          <p:nvPr>
            <p:ph type="ftr" sz="quarter" idx="11"/>
          </p:nvPr>
        </p:nvSpPr>
        <p:spPr/>
        <p:txBody>
          <a:bodyPr/>
          <a:lstStyle/>
          <a:p>
            <a:r>
              <a:rPr lang="en-US"/>
              <a:t>Ambo University || Woliso Campus</a:t>
            </a:r>
          </a:p>
        </p:txBody>
      </p:sp>
      <p:sp>
        <p:nvSpPr>
          <p:cNvPr id="10" name="TextBox 9"/>
          <p:cNvSpPr txBox="1"/>
          <p:nvPr/>
        </p:nvSpPr>
        <p:spPr>
          <a:xfrm>
            <a:off x="990600" y="304800"/>
            <a:ext cx="7620000" cy="584775"/>
          </a:xfrm>
          <a:prstGeom prst="rect">
            <a:avLst/>
          </a:prstGeom>
          <a:noFill/>
        </p:spPr>
        <p:txBody>
          <a:bodyPr wrap="square" rtlCol="0">
            <a:spAutoFit/>
          </a:bodyPr>
          <a:lstStyle/>
          <a:p>
            <a:r>
              <a:rPr lang="en-US" sz="3200" b="1" dirty="0">
                <a:solidFill>
                  <a:srgbClr val="FF0000"/>
                </a:solidFill>
                <a:effectLst>
                  <a:outerShdw blurRad="38100" dist="38100" dir="2700000" algn="tl">
                    <a:srgbClr val="000000">
                      <a:alpha val="43137"/>
                    </a:srgbClr>
                  </a:outerShdw>
                </a:effectLst>
              </a:rPr>
              <a:t>Process termination</a:t>
            </a:r>
            <a:endParaRPr lang="en-US" sz="3200"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1143000"/>
            <a:ext cx="8686800" cy="5454650"/>
          </a:xfrm>
        </p:spPr>
        <p:txBody>
          <a:bodyPr>
            <a:normAutofit/>
          </a:bodyPr>
          <a:lstStyle/>
          <a:p>
            <a:pPr marL="457200" indent="-457200">
              <a:buFont typeface="+mj-lt"/>
              <a:buAutoNum type="arabicPeriod"/>
            </a:pPr>
            <a:r>
              <a:rPr lang="en-US" sz="2400" dirty="0">
                <a:solidFill>
                  <a:srgbClr val="FF0000"/>
                </a:solidFill>
                <a:effectLst>
                  <a:outerShdw blurRad="38100" dist="38100" dir="2700000" algn="tl">
                    <a:srgbClr val="000000">
                      <a:alpha val="43137"/>
                    </a:srgbClr>
                  </a:outerShdw>
                </a:effectLst>
              </a:rPr>
              <a:t>Normal exit (voluntary)</a:t>
            </a:r>
          </a:p>
          <a:p>
            <a:pPr marL="457200" indent="-457200">
              <a:buFont typeface="Courier New" pitchFamily="49" charset="0"/>
              <a:buChar char="o"/>
            </a:pPr>
            <a:r>
              <a:rPr lang="en-US" sz="2400" dirty="0">
                <a:solidFill>
                  <a:srgbClr val="0000CC"/>
                </a:solidFill>
                <a:effectLst>
                  <a:outerShdw blurRad="38100" dist="38100" dir="2700000" algn="tl">
                    <a:srgbClr val="000000">
                      <a:alpha val="43137"/>
                    </a:srgbClr>
                  </a:outerShdw>
                </a:effectLst>
              </a:rPr>
              <a:t>Most processes terminate because they have done their work.</a:t>
            </a:r>
          </a:p>
          <a:p>
            <a:pPr marL="857250" lvl="1" indent="-457200">
              <a:buFont typeface="Wingdings" pitchFamily="2" charset="2"/>
              <a:buChar char="§"/>
            </a:pPr>
            <a:r>
              <a:rPr lang="en-US" sz="2000" dirty="0">
                <a:solidFill>
                  <a:srgbClr val="0000CC"/>
                </a:solidFill>
                <a:effectLst>
                  <a:outerShdw blurRad="38100" dist="38100" dir="2700000" algn="tl">
                    <a:srgbClr val="000000">
                      <a:alpha val="43137"/>
                    </a:srgbClr>
                  </a:outerShdw>
                </a:effectLst>
              </a:rPr>
              <a:t>Example ,When a compiler has compiled the program, it executes a system call to tell the operating system that it is finished. This call is exit in UNIX and </a:t>
            </a:r>
            <a:r>
              <a:rPr lang="en-US" sz="2000" dirty="0" err="1">
                <a:solidFill>
                  <a:srgbClr val="0000CC"/>
                </a:solidFill>
                <a:effectLst>
                  <a:outerShdw blurRad="38100" dist="38100" dir="2700000" algn="tl">
                    <a:srgbClr val="000000">
                      <a:alpha val="43137"/>
                    </a:srgbClr>
                  </a:outerShdw>
                </a:effectLst>
              </a:rPr>
              <a:t>ExitProcess</a:t>
            </a:r>
            <a:r>
              <a:rPr lang="en-US" sz="2000" dirty="0">
                <a:solidFill>
                  <a:srgbClr val="0000CC"/>
                </a:solidFill>
                <a:effectLst>
                  <a:outerShdw blurRad="38100" dist="38100" dir="2700000" algn="tl">
                    <a:srgbClr val="000000">
                      <a:alpha val="43137"/>
                    </a:srgbClr>
                  </a:outerShdw>
                </a:effectLst>
              </a:rPr>
              <a:t> in Windows</a:t>
            </a:r>
          </a:p>
          <a:p>
            <a:pPr marL="457200" indent="-457200">
              <a:buFont typeface="Courier New" pitchFamily="49" charset="0"/>
              <a:buChar char="o"/>
            </a:pPr>
            <a:r>
              <a:rPr lang="en-US" sz="2400" dirty="0">
                <a:solidFill>
                  <a:srgbClr val="0000CC"/>
                </a:solidFill>
                <a:effectLst>
                  <a:outerShdw blurRad="38100" dist="38100" dir="2700000" algn="tl">
                    <a:srgbClr val="000000">
                      <a:alpha val="43137"/>
                    </a:srgbClr>
                  </a:outerShdw>
                </a:effectLst>
              </a:rPr>
              <a:t>Screen-oriented programs also support voluntary termination.</a:t>
            </a:r>
          </a:p>
          <a:p>
            <a:pPr lvl="1">
              <a:buFont typeface="Wingdings" pitchFamily="2" charset="2"/>
              <a:buChar char="§"/>
            </a:pPr>
            <a:r>
              <a:rPr lang="en-US" sz="2000" dirty="0">
                <a:solidFill>
                  <a:srgbClr val="0000CC"/>
                </a:solidFill>
                <a:effectLst>
                  <a:outerShdw blurRad="38100" dist="38100" dir="2700000" algn="tl">
                    <a:srgbClr val="000000">
                      <a:alpha val="43137"/>
                    </a:srgbClr>
                  </a:outerShdw>
                </a:effectLst>
              </a:rPr>
              <a:t>Example Word processors, Internet browsers and similar programs always have an icon or menu item that the user can click to tell the process to remove any temporary files it has open and then terminate.</a:t>
            </a:r>
          </a:p>
          <a:p>
            <a:pPr marL="514350" indent="-514350">
              <a:buFont typeface="+mj-lt"/>
              <a:buAutoNum type="arabicPeriod" startAt="2"/>
            </a:pPr>
            <a:r>
              <a:rPr lang="en-US" sz="2400" dirty="0">
                <a:solidFill>
                  <a:srgbClr val="FF0000"/>
                </a:solidFill>
                <a:effectLst>
                  <a:outerShdw blurRad="38100" dist="38100" dir="2700000" algn="tl">
                    <a:srgbClr val="000000">
                      <a:alpha val="43137"/>
                    </a:srgbClr>
                  </a:outerShdw>
                </a:effectLst>
              </a:rPr>
              <a:t>Error exit (voluntary)</a:t>
            </a:r>
          </a:p>
          <a:p>
            <a:pPr marL="514350" indent="-514350">
              <a:buFont typeface="Courier New" pitchFamily="49" charset="0"/>
              <a:buChar char="o"/>
            </a:pPr>
            <a:r>
              <a:rPr lang="en-US" sz="2400" dirty="0">
                <a:solidFill>
                  <a:srgbClr val="0000CC"/>
                </a:solidFill>
                <a:effectLst>
                  <a:outerShdw blurRad="38100" dist="38100" dir="2700000" algn="tl">
                    <a:srgbClr val="000000">
                      <a:alpha val="43137"/>
                    </a:srgbClr>
                  </a:outerShdw>
                </a:effectLst>
              </a:rPr>
              <a:t>The second reason for termination is an error caused by the process, often due to a program bug. </a:t>
            </a:r>
          </a:p>
          <a:p>
            <a:pPr lvl="1">
              <a:buFont typeface="Wingdings" pitchFamily="2" charset="2"/>
              <a:buChar char="§"/>
            </a:pPr>
            <a:r>
              <a:rPr lang="en-US" sz="2000" dirty="0">
                <a:solidFill>
                  <a:srgbClr val="0000CC"/>
                </a:solidFill>
                <a:effectLst>
                  <a:outerShdw blurRad="38100" dist="38100" dir="2700000" algn="tl">
                    <a:srgbClr val="000000">
                      <a:alpha val="43137"/>
                    </a:srgbClr>
                  </a:outerShdw>
                </a:effectLst>
              </a:rPr>
              <a:t>Examples include executing an illegal instruction, referencing nonexistent memory, or dividing by zero.</a:t>
            </a:r>
          </a:p>
          <a:p>
            <a:pPr marL="274320" indent="-274320" eaLnBrk="1" fontAlgn="auto" hangingPunct="1">
              <a:lnSpc>
                <a:spcPct val="80000"/>
              </a:lnSpc>
              <a:spcBef>
                <a:spcPts val="580"/>
              </a:spcBef>
              <a:spcAft>
                <a:spcPts val="0"/>
              </a:spcAft>
              <a:buFontTx/>
              <a:buNone/>
              <a:defRPr/>
            </a:pPr>
            <a:endParaRPr lang="en-US" sz="2400" b="1" dirty="0">
              <a:solidFill>
                <a:srgbClr val="0000CC"/>
              </a:solidFill>
              <a:effectLst>
                <a:outerShdw blurRad="38100" dist="38100" dir="2700000" algn="tl">
                  <a:srgbClr val="000000">
                    <a:alpha val="43137"/>
                  </a:srgbClr>
                </a:outerShdw>
              </a:effectLst>
              <a:cs typeface="Times New Roman" pitchFamily="18" charset="0"/>
            </a:endParaRPr>
          </a:p>
        </p:txBody>
      </p:sp>
      <p:sp>
        <p:nvSpPr>
          <p:cNvPr id="7" name="Date Placeholder 6"/>
          <p:cNvSpPr>
            <a:spLocks noGrp="1"/>
          </p:cNvSpPr>
          <p:nvPr>
            <p:ph type="dt" sz="half" idx="10"/>
          </p:nvPr>
        </p:nvSpPr>
        <p:spPr/>
        <p:txBody>
          <a:bodyPr/>
          <a:lstStyle/>
          <a:p>
            <a:fld id="{925F7C84-40CF-4252-A7B8-E7EDE502B80E}"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13</a:t>
            </a:fld>
            <a:endParaRPr lang="en-US" dirty="0"/>
          </a:p>
        </p:txBody>
      </p:sp>
      <p:sp>
        <p:nvSpPr>
          <p:cNvPr id="9" name="Footer Placeholder 8"/>
          <p:cNvSpPr>
            <a:spLocks noGrp="1"/>
          </p:cNvSpPr>
          <p:nvPr>
            <p:ph type="ftr" sz="quarter" idx="11"/>
          </p:nvPr>
        </p:nvSpPr>
        <p:spPr/>
        <p:txBody>
          <a:bodyPr/>
          <a:lstStyle/>
          <a:p>
            <a:r>
              <a:rPr lang="en-US"/>
              <a:t>Ambo University || Woliso Campus</a:t>
            </a:r>
          </a:p>
        </p:txBody>
      </p:sp>
      <p:sp>
        <p:nvSpPr>
          <p:cNvPr id="10" name="TextBox 9"/>
          <p:cNvSpPr txBox="1"/>
          <p:nvPr/>
        </p:nvSpPr>
        <p:spPr>
          <a:xfrm>
            <a:off x="990600" y="304800"/>
            <a:ext cx="7620000" cy="584775"/>
          </a:xfrm>
          <a:prstGeom prst="rect">
            <a:avLst/>
          </a:prstGeom>
          <a:noFill/>
        </p:spPr>
        <p:txBody>
          <a:bodyPr wrap="square" rtlCol="0">
            <a:spAutoFit/>
          </a:bodyPr>
          <a:lstStyle/>
          <a:p>
            <a:r>
              <a:rPr lang="en-US" sz="3200" b="1" dirty="0">
                <a:solidFill>
                  <a:srgbClr val="FF0000"/>
                </a:solidFill>
                <a:effectLst>
                  <a:outerShdw blurRad="38100" dist="38100" dir="2700000" algn="tl">
                    <a:srgbClr val="000000">
                      <a:alpha val="43137"/>
                    </a:srgbClr>
                  </a:outerShdw>
                </a:effectLst>
              </a:rPr>
              <a:t>Process termination(</a:t>
            </a:r>
            <a:r>
              <a:rPr lang="en-US" sz="3200" b="1" dirty="0" err="1">
                <a:solidFill>
                  <a:srgbClr val="FF0000"/>
                </a:solidFill>
                <a:effectLst>
                  <a:outerShdw blurRad="38100" dist="38100" dir="2700000" algn="tl">
                    <a:srgbClr val="000000">
                      <a:alpha val="43137"/>
                    </a:srgbClr>
                  </a:outerShdw>
                </a:effectLst>
              </a:rPr>
              <a:t>con’t</a:t>
            </a:r>
            <a:r>
              <a:rPr lang="en-US" sz="3200" b="1" dirty="0">
                <a:solidFill>
                  <a:srgbClr val="FF0000"/>
                </a:solidFill>
                <a:effectLst>
                  <a:outerShdw blurRad="38100" dist="38100" dir="2700000" algn="tl">
                    <a:srgbClr val="000000">
                      <a:alpha val="43137"/>
                    </a:srgbClr>
                  </a:outerShdw>
                </a:effectLst>
              </a:rPr>
              <a:t>…)</a:t>
            </a:r>
            <a:endParaRPr lang="en-US" sz="3200"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1143000"/>
            <a:ext cx="8686800" cy="5454650"/>
          </a:xfrm>
        </p:spPr>
        <p:txBody>
          <a:bodyPr>
            <a:normAutofit/>
          </a:bodyPr>
          <a:lstStyle/>
          <a:p>
            <a:pPr marL="571500" indent="-514350">
              <a:buFont typeface="+mj-lt"/>
              <a:buAutoNum type="arabicPeriod" startAt="3"/>
            </a:pPr>
            <a:r>
              <a:rPr lang="en-US" sz="2400" dirty="0">
                <a:solidFill>
                  <a:srgbClr val="FF0000"/>
                </a:solidFill>
                <a:effectLst>
                  <a:outerShdw blurRad="38100" dist="38100" dir="2700000" algn="tl">
                    <a:srgbClr val="000000">
                      <a:alpha val="43137"/>
                    </a:srgbClr>
                  </a:outerShdw>
                </a:effectLst>
              </a:rPr>
              <a:t>Fatal error (involuntary)</a:t>
            </a:r>
          </a:p>
          <a:p>
            <a:pPr marL="514350" indent="-457200">
              <a:buFont typeface="Courier New" pitchFamily="49" charset="0"/>
              <a:buChar char="o"/>
            </a:pPr>
            <a:r>
              <a:rPr lang="en-US" sz="2400" dirty="0">
                <a:solidFill>
                  <a:srgbClr val="0000CC"/>
                </a:solidFill>
                <a:effectLst>
                  <a:outerShdw blurRad="38100" dist="38100" dir="2700000" algn="tl">
                    <a:srgbClr val="000000">
                      <a:alpha val="43137"/>
                    </a:srgbClr>
                  </a:outerShdw>
                </a:effectLst>
              </a:rPr>
              <a:t>A process is terminate if it is discovers a fatal error.</a:t>
            </a:r>
          </a:p>
          <a:p>
            <a:pPr lvl="1">
              <a:buFont typeface="Wingdings" pitchFamily="2" charset="2"/>
              <a:buChar char="§"/>
            </a:pPr>
            <a:r>
              <a:rPr lang="en-US" sz="2400" dirty="0">
                <a:solidFill>
                  <a:srgbClr val="0000CC"/>
                </a:solidFill>
                <a:effectLst>
                  <a:outerShdw blurRad="38100" dist="38100" dir="2700000" algn="tl">
                    <a:srgbClr val="000000">
                      <a:alpha val="43137"/>
                    </a:srgbClr>
                  </a:outerShdw>
                </a:effectLst>
              </a:rPr>
              <a:t>For example, if a user types the command cc </a:t>
            </a:r>
            <a:r>
              <a:rPr lang="en-US" sz="2400" dirty="0" err="1">
                <a:solidFill>
                  <a:srgbClr val="0000CC"/>
                </a:solidFill>
                <a:effectLst>
                  <a:outerShdw blurRad="38100" dist="38100" dir="2700000" algn="tl">
                    <a:srgbClr val="000000">
                      <a:alpha val="43137"/>
                    </a:srgbClr>
                  </a:outerShdw>
                </a:effectLst>
              </a:rPr>
              <a:t>foo.c</a:t>
            </a:r>
            <a:r>
              <a:rPr lang="en-US" sz="2400" dirty="0">
                <a:solidFill>
                  <a:srgbClr val="0000CC"/>
                </a:solidFill>
                <a:effectLst>
                  <a:outerShdw blurRad="38100" dist="38100" dir="2700000" algn="tl">
                    <a:srgbClr val="000000">
                      <a:alpha val="43137"/>
                    </a:srgbClr>
                  </a:outerShdw>
                </a:effectLst>
              </a:rPr>
              <a:t> to compile the program </a:t>
            </a:r>
            <a:r>
              <a:rPr lang="en-US" sz="2400" dirty="0" err="1">
                <a:solidFill>
                  <a:srgbClr val="0000CC"/>
                </a:solidFill>
                <a:effectLst>
                  <a:outerShdw blurRad="38100" dist="38100" dir="2700000" algn="tl">
                    <a:srgbClr val="000000">
                      <a:alpha val="43137"/>
                    </a:srgbClr>
                  </a:outerShdw>
                </a:effectLst>
              </a:rPr>
              <a:t>foo.c</a:t>
            </a:r>
            <a:r>
              <a:rPr lang="en-US" sz="2400" dirty="0">
                <a:solidFill>
                  <a:srgbClr val="0000CC"/>
                </a:solidFill>
                <a:effectLst>
                  <a:outerShdw blurRad="38100" dist="38100" dir="2700000" algn="tl">
                    <a:srgbClr val="000000">
                      <a:alpha val="43137"/>
                    </a:srgbClr>
                  </a:outerShdw>
                </a:effectLst>
              </a:rPr>
              <a:t> and no such file exists, the compiler simply exits.</a:t>
            </a:r>
          </a:p>
          <a:p>
            <a:pPr marL="457200" lvl="1" indent="-457200">
              <a:buFont typeface="+mj-lt"/>
              <a:buAutoNum type="arabicPeriod" startAt="4"/>
            </a:pPr>
            <a:r>
              <a:rPr lang="en-US" sz="2400" dirty="0">
                <a:solidFill>
                  <a:srgbClr val="FF0000"/>
                </a:solidFill>
                <a:effectLst>
                  <a:outerShdw blurRad="38100" dist="38100" dir="2700000" algn="tl">
                    <a:srgbClr val="000000">
                      <a:alpha val="43137"/>
                    </a:srgbClr>
                  </a:outerShdw>
                </a:effectLst>
              </a:rPr>
              <a:t>Killed by another process (involuntary)</a:t>
            </a:r>
            <a:endParaRPr lang="en-US" sz="2400" dirty="0">
              <a:solidFill>
                <a:srgbClr val="FF0000"/>
              </a:solidFill>
              <a:effectLst>
                <a:outerShdw blurRad="38100" dist="38100" dir="2700000" algn="tl">
                  <a:srgbClr val="000000">
                    <a:alpha val="43137"/>
                  </a:srgbClr>
                </a:outerShdw>
              </a:effectLst>
              <a:cs typeface="Times New Roman" pitchFamily="18" charset="0"/>
            </a:endParaRP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The fourth reason a process might terminate is that the process executes a system call telling the operating system to kill some other process. </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In UNIX this call is kill. The corresponding Win32 function is Terminate Process.</a:t>
            </a:r>
            <a:endParaRPr lang="en-US" sz="2400" b="1" dirty="0">
              <a:solidFill>
                <a:srgbClr val="0000CC"/>
              </a:solidFill>
              <a:effectLst>
                <a:outerShdw blurRad="38100" dist="38100" dir="2700000" algn="tl">
                  <a:srgbClr val="000000">
                    <a:alpha val="43137"/>
                  </a:srgbClr>
                </a:outerShdw>
              </a:effectLst>
              <a:cs typeface="Times New Roman" pitchFamily="18" charset="0"/>
            </a:endParaRPr>
          </a:p>
        </p:txBody>
      </p:sp>
      <p:sp>
        <p:nvSpPr>
          <p:cNvPr id="7" name="Date Placeholder 6"/>
          <p:cNvSpPr>
            <a:spLocks noGrp="1"/>
          </p:cNvSpPr>
          <p:nvPr>
            <p:ph type="dt" sz="half" idx="10"/>
          </p:nvPr>
        </p:nvSpPr>
        <p:spPr/>
        <p:txBody>
          <a:bodyPr/>
          <a:lstStyle/>
          <a:p>
            <a:fld id="{C6570283-A9E4-464D-9CB0-05F02E1A989C}"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14</a:t>
            </a:fld>
            <a:endParaRPr lang="en-US" dirty="0"/>
          </a:p>
        </p:txBody>
      </p:sp>
      <p:sp>
        <p:nvSpPr>
          <p:cNvPr id="9" name="Footer Placeholder 8"/>
          <p:cNvSpPr>
            <a:spLocks noGrp="1"/>
          </p:cNvSpPr>
          <p:nvPr>
            <p:ph type="ftr" sz="quarter" idx="11"/>
          </p:nvPr>
        </p:nvSpPr>
        <p:spPr/>
        <p:txBody>
          <a:bodyPr/>
          <a:lstStyle/>
          <a:p>
            <a:r>
              <a:rPr lang="en-US"/>
              <a:t>Ambo University || Woliso Campus</a:t>
            </a:r>
          </a:p>
        </p:txBody>
      </p:sp>
      <p:sp>
        <p:nvSpPr>
          <p:cNvPr id="10" name="TextBox 9"/>
          <p:cNvSpPr txBox="1"/>
          <p:nvPr/>
        </p:nvSpPr>
        <p:spPr>
          <a:xfrm>
            <a:off x="990600" y="304800"/>
            <a:ext cx="7620000" cy="584775"/>
          </a:xfrm>
          <a:prstGeom prst="rect">
            <a:avLst/>
          </a:prstGeom>
          <a:noFill/>
        </p:spPr>
        <p:txBody>
          <a:bodyPr wrap="square" rtlCol="0">
            <a:spAutoFit/>
          </a:bodyPr>
          <a:lstStyle/>
          <a:p>
            <a:r>
              <a:rPr lang="en-US" sz="3200" b="1" dirty="0">
                <a:solidFill>
                  <a:srgbClr val="FF0000"/>
                </a:solidFill>
                <a:effectLst>
                  <a:outerShdw blurRad="38100" dist="38100" dir="2700000" algn="tl">
                    <a:srgbClr val="000000">
                      <a:alpha val="43137"/>
                    </a:srgbClr>
                  </a:outerShdw>
                </a:effectLst>
              </a:rPr>
              <a:t>Process termination(</a:t>
            </a:r>
            <a:r>
              <a:rPr lang="en-US" sz="3200" b="1" dirty="0" err="1">
                <a:solidFill>
                  <a:srgbClr val="FF0000"/>
                </a:solidFill>
                <a:effectLst>
                  <a:outerShdw blurRad="38100" dist="38100" dir="2700000" algn="tl">
                    <a:srgbClr val="000000">
                      <a:alpha val="43137"/>
                    </a:srgbClr>
                  </a:outerShdw>
                </a:effectLst>
              </a:rPr>
              <a:t>con’t</a:t>
            </a:r>
            <a:r>
              <a:rPr lang="en-US" sz="3200" b="1" dirty="0">
                <a:solidFill>
                  <a:srgbClr val="FF0000"/>
                </a:solidFill>
                <a:effectLst>
                  <a:outerShdw blurRad="38100" dist="38100" dir="2700000" algn="tl">
                    <a:srgbClr val="000000">
                      <a:alpha val="43137"/>
                    </a:srgbClr>
                  </a:outerShdw>
                </a:effectLst>
              </a:rPr>
              <a:t>…)</a:t>
            </a:r>
            <a:endParaRPr lang="en-US" sz="3200"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1143000"/>
            <a:ext cx="8686800" cy="3200400"/>
          </a:xfrm>
        </p:spPr>
        <p:txBody>
          <a:bodyPr>
            <a:normAutofit/>
          </a:bodyPr>
          <a:lstStyle/>
          <a:p>
            <a:pPr marL="571500" indent="-514350">
              <a:buFont typeface="Courier New" pitchFamily="49" charset="0"/>
              <a:buChar char="o"/>
            </a:pPr>
            <a:r>
              <a:rPr lang="en-US" sz="2400" dirty="0">
                <a:solidFill>
                  <a:srgbClr val="0000CC"/>
                </a:solidFill>
                <a:effectLst>
                  <a:outerShdw blurRad="38100" dist="38100" dir="2700000" algn="tl">
                    <a:srgbClr val="000000">
                      <a:alpha val="43137"/>
                    </a:srgbClr>
                  </a:outerShdw>
                </a:effectLst>
                <a:cs typeface="Times New Roman" pitchFamily="18" charset="0"/>
              </a:rPr>
              <a:t>The process state define the current activity of the process.</a:t>
            </a:r>
          </a:p>
          <a:p>
            <a:pPr marL="571500" indent="-514350">
              <a:buFont typeface="Courier New" pitchFamily="49" charset="0"/>
              <a:buChar char="o"/>
            </a:pPr>
            <a:r>
              <a:rPr lang="en-US" sz="2400" dirty="0">
                <a:solidFill>
                  <a:srgbClr val="0000CC"/>
                </a:solidFill>
                <a:effectLst>
                  <a:outerShdw blurRad="38100" dist="38100" dir="2700000" algn="tl">
                    <a:srgbClr val="000000">
                      <a:alpha val="43137"/>
                    </a:srgbClr>
                  </a:outerShdw>
                </a:effectLst>
              </a:rPr>
              <a:t>As a process executes, it changes </a:t>
            </a:r>
            <a:r>
              <a:rPr lang="en-US" sz="2400" i="1" dirty="0">
                <a:solidFill>
                  <a:srgbClr val="0000CC"/>
                </a:solidFill>
                <a:effectLst>
                  <a:outerShdw blurRad="38100" dist="38100" dir="2700000" algn="tl">
                    <a:srgbClr val="000000">
                      <a:alpha val="43137"/>
                    </a:srgbClr>
                  </a:outerShdw>
                </a:effectLst>
              </a:rPr>
              <a:t>state</a:t>
            </a:r>
            <a:endParaRPr lang="en-US" sz="2400" dirty="0">
              <a:solidFill>
                <a:srgbClr val="0000CC"/>
              </a:solidFill>
              <a:effectLst>
                <a:outerShdw blurRad="38100" dist="38100" dir="2700000" algn="tl">
                  <a:srgbClr val="000000">
                    <a:alpha val="43137"/>
                  </a:srgbClr>
                </a:outerShdw>
              </a:effectLst>
            </a:endParaRPr>
          </a:p>
          <a:p>
            <a:pPr marL="571500" indent="-514350">
              <a:buFont typeface="Courier New" pitchFamily="49" charset="0"/>
              <a:buChar char="o"/>
            </a:pPr>
            <a:r>
              <a:rPr lang="en-US" sz="2400" dirty="0">
                <a:solidFill>
                  <a:srgbClr val="0000CC"/>
                </a:solidFill>
                <a:effectLst>
                  <a:outerShdw blurRad="38100" dist="38100" dir="2700000" algn="tl">
                    <a:srgbClr val="000000">
                      <a:alpha val="43137"/>
                    </a:srgbClr>
                  </a:outerShdw>
                </a:effectLst>
                <a:cs typeface="Times New Roman" pitchFamily="18" charset="0"/>
              </a:rPr>
              <a:t>The state in which may in is differ from one system to </a:t>
            </a:r>
            <a:r>
              <a:rPr lang="en-US" sz="2400" dirty="0" err="1">
                <a:solidFill>
                  <a:srgbClr val="0000CC"/>
                </a:solidFill>
                <a:effectLst>
                  <a:outerShdw blurRad="38100" dist="38100" dir="2700000" algn="tl">
                    <a:srgbClr val="000000">
                      <a:alpha val="43137"/>
                    </a:srgbClr>
                  </a:outerShdw>
                </a:effectLst>
                <a:cs typeface="Times New Roman" pitchFamily="18" charset="0"/>
              </a:rPr>
              <a:t>onather</a:t>
            </a:r>
            <a:r>
              <a:rPr lang="en-US" sz="2400" dirty="0">
                <a:solidFill>
                  <a:srgbClr val="0000CC"/>
                </a:solidFill>
                <a:effectLst>
                  <a:outerShdw blurRad="38100" dist="38100" dir="2700000" algn="tl">
                    <a:srgbClr val="000000">
                      <a:alpha val="43137"/>
                    </a:srgbClr>
                  </a:outerShdw>
                </a:effectLst>
                <a:cs typeface="Times New Roman" pitchFamily="18" charset="0"/>
              </a:rPr>
              <a:t>.</a:t>
            </a:r>
          </a:p>
          <a:p>
            <a:pPr marL="571500" indent="-514350">
              <a:buFont typeface="Courier New" pitchFamily="49" charset="0"/>
              <a:buChar char="o"/>
            </a:pPr>
            <a:r>
              <a:rPr lang="en-US" sz="2400" dirty="0">
                <a:solidFill>
                  <a:srgbClr val="0000CC"/>
                </a:solidFill>
                <a:effectLst>
                  <a:outerShdw blurRad="38100" dist="38100" dir="2700000" algn="tl">
                    <a:srgbClr val="000000">
                      <a:alpha val="43137"/>
                    </a:srgbClr>
                  </a:outerShdw>
                </a:effectLst>
                <a:cs typeface="Times New Roman" pitchFamily="18" charset="0"/>
              </a:rPr>
              <a:t>Below we see </a:t>
            </a:r>
            <a:r>
              <a:rPr lang="en-US" sz="2400" dirty="0">
                <a:solidFill>
                  <a:srgbClr val="0000CC"/>
                </a:solidFill>
                <a:effectLst>
                  <a:outerShdw blurRad="38100" dist="38100" dir="2700000" algn="tl">
                    <a:srgbClr val="000000">
                      <a:alpha val="43137"/>
                    </a:srgbClr>
                  </a:outerShdw>
                </a:effectLst>
              </a:rPr>
              <a:t>three states a process may be in:</a:t>
            </a:r>
          </a:p>
          <a:p>
            <a:pPr marL="457200" indent="-457200">
              <a:buFont typeface="+mj-lt"/>
              <a:buAutoNum type="arabicPeriod"/>
            </a:pPr>
            <a:r>
              <a:rPr lang="en-US" sz="2400" dirty="0">
                <a:solidFill>
                  <a:srgbClr val="FF0000"/>
                </a:solidFill>
                <a:effectLst>
                  <a:outerShdw blurRad="38100" dist="38100" dir="2700000" algn="tl">
                    <a:srgbClr val="000000">
                      <a:alpha val="43137"/>
                    </a:srgbClr>
                  </a:outerShdw>
                </a:effectLst>
              </a:rPr>
              <a:t>Running </a:t>
            </a:r>
            <a:r>
              <a:rPr lang="en-US" sz="2400" dirty="0">
                <a:solidFill>
                  <a:srgbClr val="0000CC"/>
                </a:solidFill>
                <a:effectLst>
                  <a:outerShdw blurRad="38100" dist="38100" dir="2700000" algn="tl">
                    <a:srgbClr val="000000">
                      <a:alpha val="43137"/>
                    </a:srgbClr>
                  </a:outerShdw>
                </a:effectLst>
              </a:rPr>
              <a:t>: Instructions of program are being executed.</a:t>
            </a:r>
          </a:p>
          <a:p>
            <a:pPr marL="457200" indent="-457200">
              <a:buClr>
                <a:srgbClr val="FF0000"/>
              </a:buClr>
              <a:buFont typeface="+mj-lt"/>
              <a:buAutoNum type="arabicPeriod"/>
            </a:pPr>
            <a:r>
              <a:rPr lang="en-US" sz="2400" dirty="0">
                <a:solidFill>
                  <a:srgbClr val="0000CC"/>
                </a:solidFill>
                <a:effectLst>
                  <a:outerShdw blurRad="38100" dist="38100" dir="2700000" algn="tl">
                    <a:srgbClr val="000000">
                      <a:alpha val="43137"/>
                    </a:srgbClr>
                  </a:outerShdw>
                </a:effectLst>
              </a:rPr>
              <a:t> </a:t>
            </a:r>
            <a:r>
              <a:rPr lang="en-US" sz="2400" dirty="0">
                <a:solidFill>
                  <a:srgbClr val="FF0000"/>
                </a:solidFill>
                <a:effectLst>
                  <a:outerShdw blurRad="38100" dist="38100" dir="2700000" algn="tl">
                    <a:srgbClr val="000000">
                      <a:alpha val="43137"/>
                    </a:srgbClr>
                  </a:outerShdw>
                </a:effectLst>
              </a:rPr>
              <a:t>Ready:</a:t>
            </a:r>
            <a:r>
              <a:rPr lang="en-US" sz="2400" dirty="0">
                <a:solidFill>
                  <a:srgbClr val="0000CC"/>
                </a:solidFill>
                <a:effectLst>
                  <a:outerShdw blurRad="38100" dist="38100" dir="2700000" algn="tl">
                    <a:srgbClr val="000000">
                      <a:alpha val="43137"/>
                    </a:srgbClr>
                  </a:outerShdw>
                </a:effectLst>
              </a:rPr>
              <a:t> The process is waiting to be assigned to a processor.</a:t>
            </a:r>
          </a:p>
          <a:p>
            <a:pPr marL="457200" indent="-457200">
              <a:buFont typeface="+mj-lt"/>
              <a:buAutoNum type="arabicPeriod"/>
            </a:pPr>
            <a:r>
              <a:rPr lang="en-US" sz="2400" dirty="0">
                <a:solidFill>
                  <a:srgbClr val="FF0000"/>
                </a:solidFill>
                <a:effectLst>
                  <a:outerShdw blurRad="38100" dist="38100" dir="2700000" algn="tl">
                    <a:srgbClr val="000000">
                      <a:alpha val="43137"/>
                    </a:srgbClr>
                  </a:outerShdw>
                </a:effectLst>
              </a:rPr>
              <a:t>Blocked :</a:t>
            </a:r>
            <a:r>
              <a:rPr lang="en-US" sz="2400" dirty="0">
                <a:solidFill>
                  <a:srgbClr val="0000CC"/>
                </a:solidFill>
                <a:effectLst>
                  <a:outerShdw blurRad="38100" dist="38100" dir="2700000" algn="tl">
                    <a:srgbClr val="000000">
                      <a:alpha val="43137"/>
                    </a:srgbClr>
                  </a:outerShdw>
                </a:effectLst>
              </a:rPr>
              <a:t>The process is waiting for some event to occur</a:t>
            </a:r>
          </a:p>
          <a:p>
            <a:pPr marL="457200" indent="-457200">
              <a:buNone/>
            </a:pPr>
            <a:endParaRPr lang="en-US" sz="2400" dirty="0"/>
          </a:p>
          <a:p>
            <a:pPr marL="457200" indent="-457200">
              <a:buNone/>
            </a:pPr>
            <a:endParaRPr lang="en-US" sz="2400" dirty="0"/>
          </a:p>
          <a:p>
            <a:pPr marL="571500" indent="-514350">
              <a:buNone/>
            </a:pPr>
            <a:endParaRPr lang="en-US" sz="2400" b="1" dirty="0">
              <a:solidFill>
                <a:srgbClr val="0000CC"/>
              </a:solidFill>
              <a:effectLst>
                <a:outerShdw blurRad="38100" dist="38100" dir="2700000" algn="tl">
                  <a:srgbClr val="000000">
                    <a:alpha val="43137"/>
                  </a:srgbClr>
                </a:outerShdw>
              </a:effectLst>
              <a:cs typeface="Times New Roman" pitchFamily="18" charset="0"/>
            </a:endParaRPr>
          </a:p>
        </p:txBody>
      </p:sp>
      <p:sp>
        <p:nvSpPr>
          <p:cNvPr id="7" name="Date Placeholder 6"/>
          <p:cNvSpPr>
            <a:spLocks noGrp="1"/>
          </p:cNvSpPr>
          <p:nvPr>
            <p:ph type="dt" sz="half" idx="10"/>
          </p:nvPr>
        </p:nvSpPr>
        <p:spPr/>
        <p:txBody>
          <a:bodyPr/>
          <a:lstStyle/>
          <a:p>
            <a:fld id="{1F736FE3-4C3F-4E61-B5AA-C8ECB12F151A}"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15</a:t>
            </a:fld>
            <a:endParaRPr lang="en-US" dirty="0"/>
          </a:p>
        </p:txBody>
      </p:sp>
      <p:sp>
        <p:nvSpPr>
          <p:cNvPr id="9" name="Footer Placeholder 8"/>
          <p:cNvSpPr>
            <a:spLocks noGrp="1"/>
          </p:cNvSpPr>
          <p:nvPr>
            <p:ph type="ftr" sz="quarter" idx="11"/>
          </p:nvPr>
        </p:nvSpPr>
        <p:spPr/>
        <p:txBody>
          <a:bodyPr/>
          <a:lstStyle/>
          <a:p>
            <a:pPr algn="r"/>
            <a:r>
              <a:rPr lang="en-US"/>
              <a:t>Ambo University || Woliso Campus</a:t>
            </a:r>
            <a:endParaRPr lang="en-US" dirty="0"/>
          </a:p>
        </p:txBody>
      </p:sp>
      <p:sp>
        <p:nvSpPr>
          <p:cNvPr id="10" name="TextBox 9"/>
          <p:cNvSpPr txBox="1"/>
          <p:nvPr/>
        </p:nvSpPr>
        <p:spPr>
          <a:xfrm>
            <a:off x="990600" y="304800"/>
            <a:ext cx="7620000" cy="584775"/>
          </a:xfrm>
          <a:prstGeom prst="rect">
            <a:avLst/>
          </a:prstGeom>
          <a:noFill/>
        </p:spPr>
        <p:txBody>
          <a:bodyPr wrap="square" rtlCol="0">
            <a:spAutoFit/>
          </a:bodyPr>
          <a:lstStyle/>
          <a:p>
            <a:r>
              <a:rPr lang="en-US" sz="3200" b="1" dirty="0">
                <a:solidFill>
                  <a:srgbClr val="FF0000"/>
                </a:solidFill>
                <a:effectLst>
                  <a:outerShdw blurRad="38100" dist="38100" dir="2700000" algn="tl">
                    <a:srgbClr val="000000">
                      <a:alpha val="43137"/>
                    </a:srgbClr>
                  </a:outerShdw>
                </a:effectLst>
              </a:rPr>
              <a:t>Process state</a:t>
            </a:r>
            <a:endParaRPr lang="en-US" sz="3200" dirty="0">
              <a:solidFill>
                <a:srgbClr val="FF0000"/>
              </a:solidFill>
              <a:effectLst>
                <a:outerShdw blurRad="38100" dist="38100" dir="2700000" algn="tl">
                  <a:srgbClr val="000000">
                    <a:alpha val="43137"/>
                  </a:srgbClr>
                </a:outerShdw>
              </a:effectLst>
            </a:endParaRPr>
          </a:p>
        </p:txBody>
      </p:sp>
      <p:pic>
        <p:nvPicPr>
          <p:cNvPr id="49154" name="Picture 2"/>
          <p:cNvPicPr>
            <a:picLocks noChangeAspect="1" noChangeArrowheads="1"/>
          </p:cNvPicPr>
          <p:nvPr/>
        </p:nvPicPr>
        <p:blipFill>
          <a:blip r:embed="rId2">
            <a:duotone>
              <a:prstClr val="black"/>
              <a:schemeClr val="accent5">
                <a:tint val="45000"/>
                <a:satMod val="400000"/>
              </a:schemeClr>
            </a:duotone>
          </a:blip>
          <a:srcRect/>
          <a:stretch>
            <a:fillRect/>
          </a:stretch>
        </p:blipFill>
        <p:spPr bwMode="auto">
          <a:xfrm>
            <a:off x="685800" y="4267200"/>
            <a:ext cx="7467600" cy="19812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1143000"/>
            <a:ext cx="8686800" cy="3200400"/>
          </a:xfrm>
        </p:spPr>
        <p:txBody>
          <a:bodyPr>
            <a:normAutofit/>
          </a:bodyPr>
          <a:lstStyle/>
          <a:p>
            <a:pPr marL="571500" indent="-514350">
              <a:buFont typeface="Courier New" pitchFamily="49" charset="0"/>
              <a:buChar char="o"/>
            </a:pPr>
            <a:r>
              <a:rPr lang="en-US" sz="2400" dirty="0">
                <a:solidFill>
                  <a:srgbClr val="0000CC"/>
                </a:solidFill>
                <a:effectLst>
                  <a:outerShdw blurRad="38100" dist="38100" dir="2700000" algn="tl">
                    <a:srgbClr val="000000">
                      <a:alpha val="43137"/>
                    </a:srgbClr>
                  </a:outerShdw>
                </a:effectLst>
              </a:rPr>
              <a:t>Four transitions are possible among these three states.</a:t>
            </a:r>
          </a:p>
          <a:p>
            <a:pPr marL="571500" indent="-514350">
              <a:buFont typeface="Wingdings" pitchFamily="2" charset="2"/>
              <a:buChar char="§"/>
            </a:pPr>
            <a:r>
              <a:rPr lang="en-US" sz="2400" dirty="0">
                <a:solidFill>
                  <a:srgbClr val="FF0000"/>
                </a:solidFill>
                <a:effectLst>
                  <a:outerShdw blurRad="38100" dist="38100" dir="2700000" algn="tl">
                    <a:srgbClr val="000000">
                      <a:alpha val="43137"/>
                    </a:srgbClr>
                  </a:outerShdw>
                </a:effectLst>
              </a:rPr>
              <a:t>Transition 1</a:t>
            </a:r>
            <a:r>
              <a:rPr lang="en-US" sz="2400" dirty="0">
                <a:solidFill>
                  <a:srgbClr val="0000CC"/>
                </a:solidFill>
                <a:effectLst>
                  <a:outerShdw blurRad="38100" dist="38100" dir="2700000" algn="tl">
                    <a:srgbClr val="000000">
                      <a:alpha val="43137"/>
                    </a:srgbClr>
                  </a:outerShdw>
                </a:effectLst>
              </a:rPr>
              <a:t>:Process blocks for an event to occur.</a:t>
            </a:r>
          </a:p>
          <a:p>
            <a:pPr marL="571500" indent="-514350">
              <a:buFont typeface="Wingdings" pitchFamily="2" charset="2"/>
              <a:buChar char="§"/>
            </a:pPr>
            <a:r>
              <a:rPr lang="en-US" sz="2400" dirty="0">
                <a:solidFill>
                  <a:srgbClr val="FF0000"/>
                </a:solidFill>
                <a:effectLst>
                  <a:outerShdw blurRad="38100" dist="38100" dir="2700000" algn="tl">
                    <a:srgbClr val="000000">
                      <a:alpha val="43137"/>
                    </a:srgbClr>
                  </a:outerShdw>
                </a:effectLst>
              </a:rPr>
              <a:t>Transition 2</a:t>
            </a:r>
            <a:r>
              <a:rPr lang="en-US" sz="2400" dirty="0">
                <a:solidFill>
                  <a:srgbClr val="0000CC"/>
                </a:solidFill>
                <a:effectLst>
                  <a:outerShdw blurRad="38100" dist="38100" dir="2700000" algn="tl">
                    <a:srgbClr val="000000">
                      <a:alpha val="43137"/>
                    </a:srgbClr>
                  </a:outerShdw>
                </a:effectLst>
              </a:rPr>
              <a:t>:Scheduler picks another process to have CPU time.</a:t>
            </a:r>
          </a:p>
          <a:p>
            <a:pPr marL="571500" indent="-514350">
              <a:buFont typeface="Wingdings" pitchFamily="2" charset="2"/>
              <a:buChar char="§"/>
            </a:pPr>
            <a:r>
              <a:rPr lang="en-US" sz="2400" dirty="0">
                <a:solidFill>
                  <a:srgbClr val="FF0000"/>
                </a:solidFill>
                <a:effectLst>
                  <a:outerShdw blurRad="38100" dist="38100" dir="2700000" algn="tl">
                    <a:srgbClr val="000000">
                      <a:alpha val="43137"/>
                    </a:srgbClr>
                  </a:outerShdw>
                </a:effectLst>
              </a:rPr>
              <a:t>Transition 3</a:t>
            </a:r>
            <a:r>
              <a:rPr lang="en-US" sz="2400" dirty="0">
                <a:solidFill>
                  <a:srgbClr val="0000CC"/>
                </a:solidFill>
                <a:effectLst>
                  <a:outerShdw blurRad="38100" dist="38100" dir="2700000" algn="tl">
                    <a:srgbClr val="000000">
                      <a:alpha val="43137"/>
                    </a:srgbClr>
                  </a:outerShdw>
                </a:effectLst>
              </a:rPr>
              <a:t>:Scheduler picks first process get the CPU to run again </a:t>
            </a:r>
          </a:p>
          <a:p>
            <a:pPr marL="571500" indent="-514350">
              <a:buFont typeface="Wingdings" pitchFamily="2" charset="2"/>
              <a:buChar char="§"/>
            </a:pPr>
            <a:r>
              <a:rPr lang="en-US" sz="2400" dirty="0">
                <a:solidFill>
                  <a:srgbClr val="FF0000"/>
                </a:solidFill>
                <a:effectLst>
                  <a:outerShdw blurRad="38100" dist="38100" dir="2700000" algn="tl">
                    <a:srgbClr val="000000">
                      <a:alpha val="43137"/>
                    </a:srgbClr>
                  </a:outerShdw>
                </a:effectLst>
              </a:rPr>
              <a:t>Transition 4</a:t>
            </a:r>
            <a:r>
              <a:rPr lang="en-US" sz="2400" dirty="0">
                <a:solidFill>
                  <a:srgbClr val="0000CC"/>
                </a:solidFill>
                <a:effectLst>
                  <a:outerShdw blurRad="38100" dist="38100" dir="2700000" algn="tl">
                    <a:srgbClr val="000000">
                      <a:alpha val="43137"/>
                    </a:srgbClr>
                  </a:outerShdw>
                </a:effectLst>
              </a:rPr>
              <a:t>:event  becomes occurred to awakened for blocked process.</a:t>
            </a:r>
          </a:p>
        </p:txBody>
      </p:sp>
      <p:sp>
        <p:nvSpPr>
          <p:cNvPr id="7" name="Date Placeholder 6"/>
          <p:cNvSpPr>
            <a:spLocks noGrp="1"/>
          </p:cNvSpPr>
          <p:nvPr>
            <p:ph type="dt" sz="half" idx="10"/>
          </p:nvPr>
        </p:nvSpPr>
        <p:spPr/>
        <p:txBody>
          <a:bodyPr/>
          <a:lstStyle/>
          <a:p>
            <a:fld id="{B052A3CE-D0EA-41F8-9F4C-B33C4594F1E6}"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16</a:t>
            </a:fld>
            <a:endParaRPr lang="en-US" dirty="0"/>
          </a:p>
        </p:txBody>
      </p:sp>
      <p:sp>
        <p:nvSpPr>
          <p:cNvPr id="9" name="Footer Placeholder 8"/>
          <p:cNvSpPr>
            <a:spLocks noGrp="1"/>
          </p:cNvSpPr>
          <p:nvPr>
            <p:ph type="ftr" sz="quarter" idx="11"/>
          </p:nvPr>
        </p:nvSpPr>
        <p:spPr/>
        <p:txBody>
          <a:bodyPr/>
          <a:lstStyle/>
          <a:p>
            <a:pPr algn="r"/>
            <a:r>
              <a:rPr lang="en-US"/>
              <a:t>Ambo University || Woliso Campus</a:t>
            </a:r>
            <a:endParaRPr lang="en-US" dirty="0"/>
          </a:p>
        </p:txBody>
      </p:sp>
      <p:sp>
        <p:nvSpPr>
          <p:cNvPr id="10" name="TextBox 9"/>
          <p:cNvSpPr txBox="1"/>
          <p:nvPr/>
        </p:nvSpPr>
        <p:spPr>
          <a:xfrm>
            <a:off x="990600" y="304800"/>
            <a:ext cx="7620000" cy="584775"/>
          </a:xfrm>
          <a:prstGeom prst="rect">
            <a:avLst/>
          </a:prstGeom>
          <a:noFill/>
        </p:spPr>
        <p:txBody>
          <a:bodyPr wrap="square" rtlCol="0">
            <a:spAutoFit/>
          </a:bodyPr>
          <a:lstStyle/>
          <a:p>
            <a:r>
              <a:rPr lang="en-US" sz="3200" b="1" dirty="0">
                <a:solidFill>
                  <a:srgbClr val="FF0000"/>
                </a:solidFill>
                <a:effectLst>
                  <a:outerShdw blurRad="38100" dist="38100" dir="2700000" algn="tl">
                    <a:srgbClr val="000000">
                      <a:alpha val="43137"/>
                    </a:srgbClr>
                  </a:outerShdw>
                </a:effectLst>
              </a:rPr>
              <a:t>Process state(</a:t>
            </a:r>
            <a:r>
              <a:rPr lang="en-US" sz="3200" b="1" dirty="0" err="1">
                <a:solidFill>
                  <a:srgbClr val="FF0000"/>
                </a:solidFill>
                <a:effectLst>
                  <a:outerShdw blurRad="38100" dist="38100" dir="2700000" algn="tl">
                    <a:srgbClr val="000000">
                      <a:alpha val="43137"/>
                    </a:srgbClr>
                  </a:outerShdw>
                </a:effectLst>
              </a:rPr>
              <a:t>con’t</a:t>
            </a:r>
            <a:r>
              <a:rPr lang="en-US" sz="3200" b="1" dirty="0">
                <a:solidFill>
                  <a:srgbClr val="FF0000"/>
                </a:solidFill>
                <a:effectLst>
                  <a:outerShdw blurRad="38100" dist="38100" dir="2700000" algn="tl">
                    <a:srgbClr val="000000">
                      <a:alpha val="43137"/>
                    </a:srgbClr>
                  </a:outerShdw>
                </a:effectLst>
              </a:rPr>
              <a:t>…)</a:t>
            </a:r>
            <a:endParaRPr lang="en-US" sz="3200"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1143000"/>
            <a:ext cx="8686800" cy="5257800"/>
          </a:xfrm>
        </p:spPr>
        <p:txBody>
          <a:bodyPr>
            <a:noAutofit/>
          </a:bodyPr>
          <a:lstStyle/>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To implement the process model, the operating system maintains a table (an array of structures), called the process table, with one entry per process.</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 these entries process control blocks(PCB) also called task control block.</a:t>
            </a:r>
          </a:p>
          <a:p>
            <a:pPr>
              <a:buFont typeface="Wingdings" pitchFamily="2" charset="2"/>
              <a:buChar char="Ø"/>
            </a:pPr>
            <a:r>
              <a:rPr lang="en-US" sz="2400" b="1" dirty="0">
                <a:solidFill>
                  <a:srgbClr val="FF0000"/>
                </a:solidFill>
                <a:effectLst>
                  <a:outerShdw blurRad="38100" dist="38100" dir="2700000" algn="tl">
                    <a:srgbClr val="000000">
                      <a:alpha val="43137"/>
                    </a:srgbClr>
                  </a:outerShdw>
                </a:effectLst>
              </a:rPr>
              <a:t>PCB Contains information associated with each process.</a:t>
            </a:r>
          </a:p>
          <a:p>
            <a:pPr marL="457200" indent="-403225" algn="just">
              <a:buFont typeface="Franklin Gothic Book" pitchFamily="34" charset="0"/>
              <a:buAutoNum type="arabicPeriod"/>
            </a:pPr>
            <a:r>
              <a:rPr lang="en-US" sz="2400" b="1" dirty="0">
                <a:solidFill>
                  <a:srgbClr val="FF0000"/>
                </a:solidFill>
                <a:effectLst>
                  <a:outerShdw blurRad="38100" dist="38100" dir="2700000" algn="tl">
                    <a:srgbClr val="000000">
                      <a:alpha val="43137"/>
                    </a:srgbClr>
                  </a:outerShdw>
                </a:effectLst>
              </a:rPr>
              <a:t>Process state:- </a:t>
            </a:r>
            <a:r>
              <a:rPr lang="en-US" sz="2400" dirty="0">
                <a:solidFill>
                  <a:srgbClr val="0000CC"/>
                </a:solidFill>
                <a:effectLst>
                  <a:outerShdw blurRad="38100" dist="38100" dir="2700000" algn="tl">
                    <a:srgbClr val="000000">
                      <a:alpha val="43137"/>
                    </a:srgbClr>
                  </a:outerShdw>
                </a:effectLst>
              </a:rPr>
              <a:t>can be ready, running,  waiting, and etc.</a:t>
            </a:r>
          </a:p>
          <a:p>
            <a:pPr marL="457200" indent="-403225" algn="just">
              <a:buFont typeface="Franklin Gothic Book" pitchFamily="34" charset="0"/>
              <a:buAutoNum type="arabicPeriod"/>
            </a:pPr>
            <a:r>
              <a:rPr lang="en-US" sz="2400" b="1" dirty="0">
                <a:solidFill>
                  <a:srgbClr val="FF0000"/>
                </a:solidFill>
                <a:effectLst>
                  <a:outerShdw blurRad="38100" dist="38100" dir="2700000" algn="tl">
                    <a:srgbClr val="000000">
                      <a:alpha val="43137"/>
                    </a:srgbClr>
                  </a:outerShdw>
                </a:effectLst>
              </a:rPr>
              <a:t>Program counter</a:t>
            </a:r>
            <a:r>
              <a:rPr lang="en-US" sz="2400" b="1" dirty="0">
                <a:solidFill>
                  <a:srgbClr val="0000CC"/>
                </a:solidFill>
                <a:effectLst>
                  <a:outerShdw blurRad="38100" dist="38100" dir="2700000" algn="tl">
                    <a:srgbClr val="000000">
                      <a:alpha val="43137"/>
                    </a:srgbClr>
                  </a:outerShdw>
                </a:effectLst>
              </a:rPr>
              <a:t>:- </a:t>
            </a:r>
            <a:r>
              <a:rPr lang="en-US" sz="2400" dirty="0">
                <a:solidFill>
                  <a:srgbClr val="0000CC"/>
                </a:solidFill>
                <a:effectLst>
                  <a:outerShdw blurRad="38100" dist="38100" dir="2700000" algn="tl">
                    <a:srgbClr val="000000">
                      <a:alpha val="43137"/>
                    </a:srgbClr>
                  </a:outerShdw>
                </a:effectLst>
              </a:rPr>
              <a:t>indicates the address of the next instruction to be executed. </a:t>
            </a:r>
            <a:endParaRPr lang="en-US" sz="2400" b="1" dirty="0">
              <a:solidFill>
                <a:srgbClr val="0000CC"/>
              </a:solidFill>
              <a:effectLst>
                <a:outerShdw blurRad="38100" dist="38100" dir="2700000" algn="tl">
                  <a:srgbClr val="000000">
                    <a:alpha val="43137"/>
                  </a:srgbClr>
                </a:outerShdw>
              </a:effectLst>
            </a:endParaRPr>
          </a:p>
          <a:p>
            <a:pPr marL="457200" indent="-403225" algn="just">
              <a:buFont typeface="Franklin Gothic Book" pitchFamily="34" charset="0"/>
              <a:buAutoNum type="arabicPeriod"/>
            </a:pPr>
            <a:r>
              <a:rPr lang="en-US" sz="2400" b="1" dirty="0">
                <a:solidFill>
                  <a:srgbClr val="FF0000"/>
                </a:solidFill>
                <a:effectLst>
                  <a:outerShdw blurRad="38100" dist="38100" dir="2700000" algn="tl">
                    <a:srgbClr val="000000">
                      <a:alpha val="43137"/>
                    </a:srgbClr>
                  </a:outerShdw>
                </a:effectLst>
              </a:rPr>
              <a:t>CPU registers:-</a:t>
            </a:r>
            <a:r>
              <a:rPr lang="en-US" sz="2400" dirty="0">
                <a:solidFill>
                  <a:srgbClr val="FF0000"/>
                </a:solidFill>
                <a:effectLst>
                  <a:outerShdw blurRad="38100" dist="38100" dir="2700000" algn="tl">
                    <a:srgbClr val="000000">
                      <a:alpha val="43137"/>
                    </a:srgbClr>
                  </a:outerShdw>
                </a:effectLst>
              </a:rPr>
              <a:t> </a:t>
            </a:r>
            <a:r>
              <a:rPr lang="en-US" sz="2400" dirty="0">
                <a:solidFill>
                  <a:srgbClr val="0000CC"/>
                </a:solidFill>
                <a:effectLst>
                  <a:outerShdw blurRad="38100" dist="38100" dir="2700000" algn="tl">
                    <a:srgbClr val="000000">
                      <a:alpha val="43137"/>
                    </a:srgbClr>
                  </a:outerShdw>
                </a:effectLst>
              </a:rPr>
              <a:t>includes general-purpose registers, stack Pointers, index registers and accumulators. </a:t>
            </a:r>
          </a:p>
        </p:txBody>
      </p:sp>
      <p:sp>
        <p:nvSpPr>
          <p:cNvPr id="7" name="Date Placeholder 6"/>
          <p:cNvSpPr>
            <a:spLocks noGrp="1"/>
          </p:cNvSpPr>
          <p:nvPr>
            <p:ph type="dt" sz="half" idx="10"/>
          </p:nvPr>
        </p:nvSpPr>
        <p:spPr/>
        <p:txBody>
          <a:bodyPr/>
          <a:lstStyle/>
          <a:p>
            <a:fld id="{AB44BD28-0FEB-4D72-A314-288F926DA719}"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17</a:t>
            </a:fld>
            <a:endParaRPr lang="en-US" dirty="0"/>
          </a:p>
        </p:txBody>
      </p:sp>
      <p:sp>
        <p:nvSpPr>
          <p:cNvPr id="9" name="Footer Placeholder 8"/>
          <p:cNvSpPr>
            <a:spLocks noGrp="1"/>
          </p:cNvSpPr>
          <p:nvPr>
            <p:ph type="ftr" sz="quarter" idx="11"/>
          </p:nvPr>
        </p:nvSpPr>
        <p:spPr/>
        <p:txBody>
          <a:bodyPr/>
          <a:lstStyle/>
          <a:p>
            <a:pPr algn="r"/>
            <a:r>
              <a:rPr lang="en-US"/>
              <a:t>Ambo University || Woliso Campus</a:t>
            </a:r>
            <a:endParaRPr lang="en-US" dirty="0"/>
          </a:p>
        </p:txBody>
      </p:sp>
      <p:sp>
        <p:nvSpPr>
          <p:cNvPr id="10" name="TextBox 9"/>
          <p:cNvSpPr txBox="1"/>
          <p:nvPr/>
        </p:nvSpPr>
        <p:spPr>
          <a:xfrm>
            <a:off x="990600" y="304800"/>
            <a:ext cx="7620000" cy="584775"/>
          </a:xfrm>
          <a:prstGeom prst="rect">
            <a:avLst/>
          </a:prstGeom>
          <a:noFill/>
        </p:spPr>
        <p:txBody>
          <a:bodyPr wrap="square" rtlCol="0">
            <a:spAutoFit/>
          </a:bodyPr>
          <a:lstStyle/>
          <a:p>
            <a:r>
              <a:rPr lang="en-US" sz="3200" b="1" dirty="0">
                <a:solidFill>
                  <a:srgbClr val="FF0000"/>
                </a:solidFill>
                <a:effectLst>
                  <a:outerShdw blurRad="38100" dist="38100" dir="2700000" algn="tl">
                    <a:srgbClr val="000000">
                      <a:alpha val="43137"/>
                    </a:srgbClr>
                  </a:outerShdw>
                </a:effectLst>
              </a:rPr>
              <a:t>Process implementation</a:t>
            </a:r>
            <a:endParaRPr lang="en-US" sz="3200"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1143000"/>
            <a:ext cx="8686800" cy="5105400"/>
          </a:xfrm>
        </p:spPr>
        <p:txBody>
          <a:bodyPr>
            <a:noAutofit/>
          </a:bodyPr>
          <a:lstStyle/>
          <a:p>
            <a:pPr marL="511175" lvl="1" indent="-457200" algn="just">
              <a:buFont typeface="+mj-lt"/>
              <a:buAutoNum type="arabicPeriod" startAt="4"/>
              <a:defRPr/>
            </a:pPr>
            <a:r>
              <a:rPr lang="en-US" sz="2400" b="1" dirty="0">
                <a:solidFill>
                  <a:srgbClr val="FF0000"/>
                </a:solidFill>
                <a:effectLst>
                  <a:outerShdw blurRad="38100" dist="38100" dir="2700000" algn="tl">
                    <a:srgbClr val="000000">
                      <a:alpha val="43137"/>
                    </a:srgbClr>
                  </a:outerShdw>
                </a:effectLst>
              </a:rPr>
              <a:t>Memory-management information</a:t>
            </a:r>
            <a:r>
              <a:rPr lang="en-US" sz="2400" b="1" dirty="0">
                <a:solidFill>
                  <a:srgbClr val="0000CC"/>
                </a:solidFill>
                <a:effectLst>
                  <a:outerShdw blurRad="38100" dist="38100" dir="2700000" algn="tl">
                    <a:srgbClr val="000000">
                      <a:alpha val="43137"/>
                    </a:srgbClr>
                  </a:outerShdw>
                </a:effectLst>
              </a:rPr>
              <a:t>:- </a:t>
            </a:r>
            <a:r>
              <a:rPr lang="en-US" sz="2400" dirty="0">
                <a:solidFill>
                  <a:srgbClr val="0000CC"/>
                </a:solidFill>
                <a:effectLst>
                  <a:outerShdw blurRad="38100" dist="38100" dir="2700000" algn="tl">
                    <a:srgbClr val="000000">
                      <a:alpha val="43137"/>
                    </a:srgbClr>
                  </a:outerShdw>
                </a:effectLst>
              </a:rPr>
              <a:t>includes the value of base and limit register. The information is useful for reallocating the memory when the process terminates.</a:t>
            </a:r>
            <a:endParaRPr lang="en-US" sz="2400" b="1" dirty="0">
              <a:solidFill>
                <a:srgbClr val="0000CC"/>
              </a:solidFill>
              <a:effectLst>
                <a:outerShdw blurRad="38100" dist="38100" dir="2700000" algn="tl">
                  <a:srgbClr val="000000">
                    <a:alpha val="43137"/>
                  </a:srgbClr>
                </a:outerShdw>
              </a:effectLst>
            </a:endParaRPr>
          </a:p>
          <a:p>
            <a:pPr marL="511175" lvl="1" indent="-457200" algn="just">
              <a:buFont typeface="+mj-lt"/>
              <a:buAutoNum type="arabicPeriod" startAt="4"/>
              <a:defRPr/>
            </a:pPr>
            <a:r>
              <a:rPr lang="en-US" sz="2400" b="1" dirty="0">
                <a:solidFill>
                  <a:srgbClr val="FF0000"/>
                </a:solidFill>
                <a:effectLst>
                  <a:outerShdw blurRad="38100" dist="38100" dir="2700000" algn="tl">
                    <a:srgbClr val="000000">
                      <a:alpha val="43137"/>
                    </a:srgbClr>
                  </a:outerShdw>
                </a:effectLst>
              </a:rPr>
              <a:t>CPU scheduling information:-</a:t>
            </a:r>
            <a:r>
              <a:rPr lang="en-US" sz="2400" dirty="0">
                <a:solidFill>
                  <a:srgbClr val="FF0000"/>
                </a:solidFill>
                <a:effectLst>
                  <a:outerShdw blurRad="38100" dist="38100" dir="2700000" algn="tl">
                    <a:srgbClr val="000000">
                      <a:alpha val="43137"/>
                    </a:srgbClr>
                  </a:outerShdw>
                </a:effectLst>
              </a:rPr>
              <a:t> </a:t>
            </a:r>
            <a:r>
              <a:rPr lang="en-US" sz="2400" dirty="0">
                <a:solidFill>
                  <a:srgbClr val="0000CC"/>
                </a:solidFill>
                <a:effectLst>
                  <a:outerShdw blurRad="38100" dist="38100" dir="2700000" algn="tl">
                    <a:srgbClr val="000000">
                      <a:alpha val="43137"/>
                    </a:srgbClr>
                  </a:outerShdw>
                </a:effectLst>
              </a:rPr>
              <a:t>includes the CPU scheduling information for each and every process(</a:t>
            </a:r>
            <a:r>
              <a:rPr lang="en-US" sz="2400" dirty="0" err="1">
                <a:solidFill>
                  <a:srgbClr val="0000CC"/>
                </a:solidFill>
                <a:effectLst>
                  <a:outerShdw blurRad="38100" dist="38100" dir="2700000" algn="tl">
                    <a:srgbClr val="000000">
                      <a:alpha val="43137"/>
                    </a:srgbClr>
                  </a:outerShdw>
                </a:effectLst>
              </a:rPr>
              <a:t>Eg</a:t>
            </a:r>
            <a:r>
              <a:rPr lang="en-US" sz="2400" dirty="0">
                <a:solidFill>
                  <a:srgbClr val="0000CC"/>
                </a:solidFill>
                <a:effectLst>
                  <a:outerShdw blurRad="38100" dist="38100" dir="2700000" algn="tl">
                    <a:srgbClr val="000000">
                      <a:alpha val="43137"/>
                    </a:srgbClr>
                  </a:outerShdw>
                </a:effectLst>
              </a:rPr>
              <a:t>. process priorities, pointers to scheduling queues, etc.</a:t>
            </a:r>
          </a:p>
          <a:p>
            <a:pPr marL="511175" indent="-457200" algn="just">
              <a:buFont typeface="+mj-lt"/>
              <a:buAutoNum type="arabicPeriod" startAt="6"/>
              <a:defRPr/>
            </a:pPr>
            <a:r>
              <a:rPr lang="en-US" sz="2400" b="1" dirty="0">
                <a:solidFill>
                  <a:srgbClr val="FF0000"/>
                </a:solidFill>
                <a:effectLst>
                  <a:outerShdw blurRad="38100" dist="38100" dir="2700000" algn="tl">
                    <a:srgbClr val="000000">
                      <a:alpha val="43137"/>
                    </a:srgbClr>
                  </a:outerShdw>
                </a:effectLst>
              </a:rPr>
              <a:t>Accounting information:-</a:t>
            </a:r>
            <a:r>
              <a:rPr lang="en-US" sz="2400" dirty="0">
                <a:solidFill>
                  <a:srgbClr val="FF0000"/>
                </a:solidFill>
                <a:effectLst>
                  <a:outerShdw blurRad="38100" dist="38100" dir="2700000" algn="tl">
                    <a:srgbClr val="000000">
                      <a:alpha val="43137"/>
                    </a:srgbClr>
                  </a:outerShdw>
                </a:effectLst>
              </a:rPr>
              <a:t> </a:t>
            </a:r>
            <a:r>
              <a:rPr lang="en-US" sz="2400" dirty="0">
                <a:solidFill>
                  <a:srgbClr val="0000CC"/>
                </a:solidFill>
                <a:effectLst>
                  <a:outerShdw blurRad="38100" dist="38100" dir="2700000" algn="tl">
                    <a:srgbClr val="000000">
                      <a:alpha val="43137"/>
                    </a:srgbClr>
                  </a:outerShdw>
                </a:effectLst>
              </a:rPr>
              <a:t>includes the amount of CPU and real time used, time limits, job or process numbers, account numbers etc.</a:t>
            </a:r>
          </a:p>
          <a:p>
            <a:pPr marL="511175" indent="-457200" algn="just">
              <a:buFont typeface="+mj-lt"/>
              <a:buAutoNum type="arabicPeriod" startAt="6"/>
              <a:defRPr/>
            </a:pPr>
            <a:r>
              <a:rPr lang="en-US" sz="2400" b="1" dirty="0">
                <a:solidFill>
                  <a:srgbClr val="FF0000"/>
                </a:solidFill>
                <a:effectLst>
                  <a:outerShdw blurRad="38100" dist="38100" dir="2700000" algn="tl">
                    <a:srgbClr val="000000">
                      <a:alpha val="43137"/>
                    </a:srgbClr>
                  </a:outerShdw>
                </a:effectLst>
              </a:rPr>
              <a:t> I/O status information:- </a:t>
            </a:r>
            <a:r>
              <a:rPr lang="en-US" sz="2400" dirty="0">
                <a:solidFill>
                  <a:srgbClr val="0000CC"/>
                </a:solidFill>
                <a:effectLst>
                  <a:outerShdw blurRad="38100" dist="38100" dir="2700000" algn="tl">
                    <a:srgbClr val="000000">
                      <a:alpha val="43137"/>
                    </a:srgbClr>
                  </a:outerShdw>
                </a:effectLst>
              </a:rPr>
              <a:t>includes list of opened files</a:t>
            </a:r>
          </a:p>
          <a:p>
            <a:pPr marL="511175" indent="-457200" algn="just">
              <a:buFont typeface="+mj-lt"/>
              <a:buAutoNum type="arabicPeriod" startAt="6"/>
              <a:defRPr/>
            </a:pPr>
            <a:r>
              <a:rPr lang="en-US" sz="2400" b="1" dirty="0">
                <a:solidFill>
                  <a:srgbClr val="FF0000"/>
                </a:solidFill>
                <a:effectLst>
                  <a:outerShdw blurRad="38100" dist="38100" dir="2700000" algn="tl">
                    <a:srgbClr val="000000">
                      <a:alpha val="43137"/>
                    </a:srgbClr>
                  </a:outerShdw>
                </a:effectLst>
              </a:rPr>
              <a:t>Event information:- </a:t>
            </a:r>
            <a:r>
              <a:rPr lang="en-US" sz="2400" dirty="0">
                <a:solidFill>
                  <a:srgbClr val="0000CC"/>
                </a:solidFill>
                <a:effectLst>
                  <a:outerShdw blurRad="38100" dist="38100" dir="2700000" algn="tl">
                    <a:srgbClr val="000000">
                      <a:alpha val="43137"/>
                    </a:srgbClr>
                  </a:outerShdw>
                </a:effectLst>
              </a:rPr>
              <a:t>for a process in the blocked (wait) state this field contains information concerning the event for which the process is waiting.</a:t>
            </a:r>
          </a:p>
        </p:txBody>
      </p:sp>
      <p:sp>
        <p:nvSpPr>
          <p:cNvPr id="7" name="Date Placeholder 6"/>
          <p:cNvSpPr>
            <a:spLocks noGrp="1"/>
          </p:cNvSpPr>
          <p:nvPr>
            <p:ph type="dt" sz="half" idx="10"/>
          </p:nvPr>
        </p:nvSpPr>
        <p:spPr/>
        <p:txBody>
          <a:bodyPr/>
          <a:lstStyle/>
          <a:p>
            <a:fld id="{9B4711D9-C188-4F92-970F-3249278BF1B7}"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18</a:t>
            </a:fld>
            <a:endParaRPr lang="en-US" dirty="0"/>
          </a:p>
        </p:txBody>
      </p:sp>
      <p:sp>
        <p:nvSpPr>
          <p:cNvPr id="9" name="Footer Placeholder 8"/>
          <p:cNvSpPr>
            <a:spLocks noGrp="1"/>
          </p:cNvSpPr>
          <p:nvPr>
            <p:ph type="ftr" sz="quarter" idx="11"/>
          </p:nvPr>
        </p:nvSpPr>
        <p:spPr/>
        <p:txBody>
          <a:bodyPr/>
          <a:lstStyle/>
          <a:p>
            <a:pPr algn="r"/>
            <a:r>
              <a:rPr lang="en-US"/>
              <a:t>Ambo University || Woliso Campus</a:t>
            </a:r>
            <a:endParaRPr lang="en-US" dirty="0"/>
          </a:p>
        </p:txBody>
      </p:sp>
      <p:sp>
        <p:nvSpPr>
          <p:cNvPr id="10" name="TextBox 9"/>
          <p:cNvSpPr txBox="1"/>
          <p:nvPr/>
        </p:nvSpPr>
        <p:spPr>
          <a:xfrm>
            <a:off x="990600" y="304800"/>
            <a:ext cx="7620000" cy="584775"/>
          </a:xfrm>
          <a:prstGeom prst="rect">
            <a:avLst/>
          </a:prstGeom>
          <a:noFill/>
        </p:spPr>
        <p:txBody>
          <a:bodyPr wrap="square" rtlCol="0">
            <a:spAutoFit/>
          </a:bodyPr>
          <a:lstStyle/>
          <a:p>
            <a:r>
              <a:rPr lang="en-US" sz="3200" b="1" dirty="0">
                <a:solidFill>
                  <a:srgbClr val="FF0000"/>
                </a:solidFill>
                <a:effectLst>
                  <a:outerShdw blurRad="38100" dist="38100" dir="2700000" algn="tl">
                    <a:srgbClr val="000000">
                      <a:alpha val="43137"/>
                    </a:srgbClr>
                  </a:outerShdw>
                </a:effectLst>
              </a:rPr>
              <a:t>Process implementation</a:t>
            </a:r>
            <a:endParaRPr lang="en-US" sz="3200"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755650" y="333375"/>
            <a:ext cx="7772400" cy="1143000"/>
          </a:xfrm>
        </p:spPr>
        <p:txBody>
          <a:bodyPr/>
          <a:lstStyle/>
          <a:p>
            <a:pPr eaLnBrk="1" hangingPunct="1"/>
            <a:r>
              <a:rPr lang="en-US" b="1">
                <a:solidFill>
                  <a:srgbClr val="FFFF00"/>
                </a:solidFill>
              </a:rPr>
              <a:t>Any Questions?</a:t>
            </a:r>
          </a:p>
        </p:txBody>
      </p:sp>
      <p:pic>
        <p:nvPicPr>
          <p:cNvPr id="78851" name="Picture 3" descr="Deacon-800"/>
          <p:cNvPicPr>
            <a:picLocks noGrp="1" noChangeAspect="1" noChangeArrowheads="1"/>
          </p:cNvPicPr>
          <p:nvPr>
            <p:ph idx="1"/>
          </p:nvPr>
        </p:nvPicPr>
        <p:blipFill>
          <a:blip r:embed="rId3"/>
          <a:srcRect/>
          <a:stretch>
            <a:fillRect/>
          </a:stretch>
        </p:blipFill>
        <p:spPr>
          <a:xfrm>
            <a:off x="1630363" y="1600200"/>
            <a:ext cx="5881687" cy="4525963"/>
          </a:xfrm>
          <a:noFill/>
          <a:ln>
            <a:solidFill>
              <a:srgbClr val="FFFF00"/>
            </a:solidFill>
          </a:ln>
        </p:spPr>
      </p:pic>
      <p:sp>
        <p:nvSpPr>
          <p:cNvPr id="4" name="Date Placeholder 3"/>
          <p:cNvSpPr>
            <a:spLocks noGrp="1"/>
          </p:cNvSpPr>
          <p:nvPr>
            <p:ph type="dt" sz="half" idx="10"/>
          </p:nvPr>
        </p:nvSpPr>
        <p:spPr/>
        <p:txBody>
          <a:bodyPr/>
          <a:lstStyle/>
          <a:p>
            <a:fld id="{57006903-850B-4CF6-B7D0-041EE8A49560}"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19</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transition>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nodeType="afterEffect">
                                  <p:stCondLst>
                                    <p:cond delay="500"/>
                                  </p:stCondLst>
                                  <p:childTnLst>
                                    <p:set>
                                      <p:cBhvr>
                                        <p:cTn id="6" dur="1" fill="hold">
                                          <p:stCondLst>
                                            <p:cond delay="0"/>
                                          </p:stCondLst>
                                        </p:cTn>
                                        <p:tgtEl>
                                          <p:spTgt spid="78851"/>
                                        </p:tgtEl>
                                        <p:attrNameLst>
                                          <p:attrName>style.visibility</p:attrName>
                                        </p:attrNameLst>
                                      </p:cBhvr>
                                      <p:to>
                                        <p:strVal val="visible"/>
                                      </p:to>
                                    </p:set>
                                    <p:anim calcmode="lin" valueType="num">
                                      <p:cBhvr>
                                        <p:cTn id="7" dur="500" fill="hold"/>
                                        <p:tgtEl>
                                          <p:spTgt spid="78851"/>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78851"/>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78851"/>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788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06538"/>
            <a:ext cx="8229600" cy="1470025"/>
          </a:xfrm>
        </p:spPr>
        <p:txBody>
          <a:bodyPr>
            <a:normAutofit/>
          </a:bodyPr>
          <a:lstStyle/>
          <a:p>
            <a:pPr eaLnBrk="1" fontAlgn="auto" hangingPunct="1">
              <a:spcAft>
                <a:spcPts val="0"/>
              </a:spcAft>
              <a:defRPr/>
            </a:pPr>
            <a:br>
              <a:rPr b="1">
                <a:solidFill>
                  <a:srgbClr val="FFFF00"/>
                </a:solidFill>
                <a:effectLst>
                  <a:outerShdw blurRad="38100" dist="38100" dir="2700000" algn="tl">
                    <a:srgbClr val="000000"/>
                  </a:outerShdw>
                </a:effectLst>
                <a:latin typeface="Times New Roman" pitchFamily="18" charset="0"/>
              </a:rPr>
            </a:br>
            <a:endParaRPr lang="en-AU" dirty="0"/>
          </a:p>
        </p:txBody>
      </p:sp>
      <p:sp>
        <p:nvSpPr>
          <p:cNvPr id="4" name="Date Placeholder 3"/>
          <p:cNvSpPr>
            <a:spLocks noGrp="1"/>
          </p:cNvSpPr>
          <p:nvPr>
            <p:ph type="dt" sz="half" idx="10"/>
          </p:nvPr>
        </p:nvSpPr>
        <p:spPr/>
        <p:txBody>
          <a:bodyPr/>
          <a:lstStyle/>
          <a:p>
            <a:fld id="{1C13A2E5-474F-45F6-B20F-BD59B5F31126}"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2</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ubtitle 6"/>
          <p:cNvSpPr>
            <a:spLocks noGrp="1"/>
          </p:cNvSpPr>
          <p:nvPr>
            <p:ph type="subTitle" idx="1"/>
          </p:nvPr>
        </p:nvSpPr>
        <p:spPr>
          <a:xfrm>
            <a:off x="1371600" y="2286000"/>
            <a:ext cx="6400800" cy="1143000"/>
          </a:xfrm>
        </p:spPr>
        <p:txBody>
          <a:bodyPr>
            <a:normAutofit/>
          </a:bodyPr>
          <a:lstStyle/>
          <a:p>
            <a:r>
              <a:rPr lang="en-US" sz="4400" b="1" dirty="0">
                <a:solidFill>
                  <a:schemeClr val="tx1"/>
                </a:solidFill>
                <a:effectLst>
                  <a:outerShdw blurRad="38100" dist="38100" dir="2700000" algn="tl">
                    <a:srgbClr val="000000"/>
                  </a:outerShdw>
                </a:effectLst>
                <a:latin typeface="Albertus Medium" pitchFamily="34" charset="0"/>
              </a:rPr>
              <a:t>2.1 process </a:t>
            </a:r>
            <a:endParaRPr lang="en-US" sz="4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9" name="Rectangle 3"/>
          <p:cNvSpPr>
            <a:spLocks noGrp="1" noChangeArrowheads="1"/>
          </p:cNvSpPr>
          <p:nvPr>
            <p:ph type="body" idx="1"/>
          </p:nvPr>
        </p:nvSpPr>
        <p:spPr>
          <a:xfrm rot="1510393">
            <a:off x="156118" y="2781948"/>
            <a:ext cx="8820150" cy="1293493"/>
          </a:xfrm>
        </p:spPr>
        <p:txBody>
          <a:bodyPr>
            <a:noAutofit/>
          </a:bodyPr>
          <a:lstStyle/>
          <a:p>
            <a:pPr marL="274320" indent="-274320" algn="ctr">
              <a:lnSpc>
                <a:spcPct val="90000"/>
              </a:lnSpc>
              <a:spcBef>
                <a:spcPts val="580"/>
              </a:spcBef>
              <a:buNone/>
              <a:defRPr/>
            </a:pPr>
            <a:r>
              <a:rPr lang="en-US" sz="6600" b="1" dirty="0">
                <a:solidFill>
                  <a:srgbClr val="FF0000"/>
                </a:solidFill>
                <a:effectLst>
                  <a:outerShdw blurRad="38100" dist="38100" dir="2700000" algn="tl">
                    <a:srgbClr val="000000">
                      <a:alpha val="43137"/>
                    </a:srgbClr>
                  </a:outerShdw>
                </a:effectLst>
              </a:rPr>
              <a:t>Thank you!!!</a:t>
            </a:r>
            <a:endParaRPr lang="en-US" sz="6600" b="1" dirty="0">
              <a:solidFill>
                <a:srgbClr val="FF0000"/>
              </a:solidFill>
              <a:effectLst>
                <a:outerShdw blurRad="38100" dist="38100" dir="2700000" algn="tl">
                  <a:srgbClr val="000000">
                    <a:alpha val="43137"/>
                  </a:srgbClr>
                </a:outerShdw>
              </a:effectLst>
              <a:cs typeface="Times New Roman" pitchFamily="18" charset="0"/>
            </a:endParaRPr>
          </a:p>
        </p:txBody>
      </p:sp>
      <p:sp>
        <p:nvSpPr>
          <p:cNvPr id="4" name="Date Placeholder 3"/>
          <p:cNvSpPr>
            <a:spLocks noGrp="1"/>
          </p:cNvSpPr>
          <p:nvPr>
            <p:ph type="dt" sz="half" idx="10"/>
          </p:nvPr>
        </p:nvSpPr>
        <p:spPr/>
        <p:txBody>
          <a:bodyPr/>
          <a:lstStyle/>
          <a:p>
            <a:fld id="{FACEDAC0-B01D-4EB2-B5E2-4295DF995E38}"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transition>
    <p:sndAc>
      <p:stSnd>
        <p:snd r:embed="rId2" name="explode.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1371600"/>
            <a:ext cx="8435975" cy="4754562"/>
          </a:xfrm>
        </p:spPr>
        <p:txBody>
          <a:bodyPr>
            <a:normAutofit/>
          </a:bodyPr>
          <a:lstStyle/>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Process concept</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Process creation</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Process termination</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Process state</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Process implementation</a:t>
            </a:r>
          </a:p>
        </p:txBody>
      </p:sp>
      <p:sp>
        <p:nvSpPr>
          <p:cNvPr id="3" name="TextBox 2"/>
          <p:cNvSpPr txBox="1"/>
          <p:nvPr/>
        </p:nvSpPr>
        <p:spPr>
          <a:xfrm>
            <a:off x="1219200" y="457200"/>
            <a:ext cx="5181600" cy="535531"/>
          </a:xfrm>
          <a:prstGeom prst="rect">
            <a:avLst/>
          </a:prstGeom>
          <a:noFill/>
        </p:spPr>
        <p:txBody>
          <a:bodyPr wrap="square" rtlCol="0">
            <a:spAutoFit/>
          </a:bodyPr>
          <a:lstStyle/>
          <a:p>
            <a:pPr marL="274320" indent="-274320" algn="ctr">
              <a:lnSpc>
                <a:spcPct val="90000"/>
              </a:lnSpc>
              <a:spcBef>
                <a:spcPts val="580"/>
              </a:spcBef>
              <a:defRPr/>
            </a:pPr>
            <a:r>
              <a:rPr lang="en-US" sz="3200" b="1" dirty="0">
                <a:solidFill>
                  <a:srgbClr val="FF0000"/>
                </a:solidFill>
                <a:effectLst>
                  <a:outerShdw blurRad="38100" dist="38100" dir="2700000" algn="tl">
                    <a:srgbClr val="000000"/>
                  </a:outerShdw>
                </a:effectLst>
                <a:cs typeface="Times New Roman" pitchFamily="18" charset="0"/>
              </a:rPr>
              <a:t>Contents:</a:t>
            </a:r>
          </a:p>
        </p:txBody>
      </p:sp>
      <p:sp>
        <p:nvSpPr>
          <p:cNvPr id="4" name="Date Placeholder 3"/>
          <p:cNvSpPr>
            <a:spLocks noGrp="1"/>
          </p:cNvSpPr>
          <p:nvPr>
            <p:ph type="dt" sz="half" idx="10"/>
          </p:nvPr>
        </p:nvSpPr>
        <p:spPr/>
        <p:txBody>
          <a:bodyPr/>
          <a:lstStyle/>
          <a:p>
            <a:fld id="{F5AA07F0-0ADE-4BCF-BF03-642CBF245ADA}"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3</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1219199"/>
            <a:ext cx="8435975" cy="4906963"/>
          </a:xfrm>
        </p:spPr>
        <p:txBody>
          <a:bodyPr>
            <a:noAutofit/>
          </a:bodyPr>
          <a:lstStyle/>
          <a:p>
            <a:r>
              <a:rPr lang="en-US" sz="2400" dirty="0">
                <a:solidFill>
                  <a:srgbClr val="0000CC"/>
                </a:solidFill>
                <a:effectLst>
                  <a:outerShdw blurRad="38100" dist="38100" dir="2700000" algn="tl">
                    <a:srgbClr val="000000">
                      <a:alpha val="43137"/>
                    </a:srgbClr>
                  </a:outerShdw>
                </a:effectLst>
              </a:rPr>
              <a:t>Early systems</a:t>
            </a:r>
          </a:p>
          <a:p>
            <a:pPr lvl="1"/>
            <a:r>
              <a:rPr lang="en-US" sz="2400" dirty="0">
                <a:solidFill>
                  <a:srgbClr val="0000CC"/>
                </a:solidFill>
                <a:effectLst>
                  <a:outerShdw blurRad="38100" dist="38100" dir="2700000" algn="tl">
                    <a:srgbClr val="000000">
                      <a:alpha val="43137"/>
                    </a:srgbClr>
                  </a:outerShdw>
                </a:effectLst>
              </a:rPr>
              <a:t>One program at a time was executed and a single program has a complete control.</a:t>
            </a:r>
          </a:p>
          <a:p>
            <a:r>
              <a:rPr lang="en-US" sz="2400" dirty="0">
                <a:solidFill>
                  <a:srgbClr val="0000CC"/>
                </a:solidFill>
                <a:effectLst>
                  <a:outerShdw blurRad="38100" dist="38100" dir="2700000" algn="tl">
                    <a:srgbClr val="000000">
                      <a:alpha val="43137"/>
                    </a:srgbClr>
                  </a:outerShdw>
                </a:effectLst>
              </a:rPr>
              <a:t>Modern OS allow multiple programs to be loaded in to memory and to be executed concurrently.</a:t>
            </a:r>
          </a:p>
          <a:p>
            <a:r>
              <a:rPr lang="en-US" sz="2400" dirty="0">
                <a:solidFill>
                  <a:srgbClr val="0000CC"/>
                </a:solidFill>
                <a:effectLst>
                  <a:outerShdw blurRad="38100" dist="38100" dir="2700000" algn="tl">
                    <a:srgbClr val="000000">
                      <a:alpha val="43137"/>
                    </a:srgbClr>
                  </a:outerShdw>
                </a:effectLst>
              </a:rPr>
              <a:t>This requires firm control  over execution of programs.</a:t>
            </a:r>
          </a:p>
          <a:p>
            <a:r>
              <a:rPr lang="en-US" sz="2400" dirty="0">
                <a:solidFill>
                  <a:srgbClr val="0000CC"/>
                </a:solidFill>
                <a:effectLst>
                  <a:outerShdw blurRad="38100" dist="38100" dir="2700000" algn="tl">
                    <a:srgbClr val="000000">
                      <a:alpha val="43137"/>
                    </a:srgbClr>
                  </a:outerShdw>
                </a:effectLst>
              </a:rPr>
              <a:t>The notion of process emerged to control the execution of programs.</a:t>
            </a:r>
          </a:p>
        </p:txBody>
      </p:sp>
      <p:sp>
        <p:nvSpPr>
          <p:cNvPr id="3" name="TextBox 2"/>
          <p:cNvSpPr txBox="1"/>
          <p:nvPr/>
        </p:nvSpPr>
        <p:spPr>
          <a:xfrm>
            <a:off x="1447800" y="304800"/>
            <a:ext cx="6705600" cy="535531"/>
          </a:xfrm>
          <a:prstGeom prst="rect">
            <a:avLst/>
          </a:prstGeom>
          <a:noFill/>
        </p:spPr>
        <p:txBody>
          <a:bodyPr wrap="square" rtlCol="0">
            <a:spAutoFit/>
          </a:bodyPr>
          <a:lstStyle/>
          <a:p>
            <a:pPr marL="274320" indent="-274320" algn="ctr">
              <a:lnSpc>
                <a:spcPct val="90000"/>
              </a:lnSpc>
              <a:spcBef>
                <a:spcPts val="580"/>
              </a:spcBef>
              <a:defRPr/>
            </a:pPr>
            <a:r>
              <a:rPr lang="en-US" sz="3200" b="1" dirty="0">
                <a:solidFill>
                  <a:srgbClr val="FF0000"/>
                </a:solidFill>
                <a:effectLst>
                  <a:outerShdw blurRad="38100" dist="38100" dir="2700000" algn="tl">
                    <a:srgbClr val="000000">
                      <a:alpha val="43137"/>
                    </a:srgbClr>
                  </a:outerShdw>
                </a:effectLst>
                <a:cs typeface="Times New Roman" pitchFamily="18" charset="0"/>
              </a:rPr>
              <a:t>Process concept</a:t>
            </a:r>
          </a:p>
        </p:txBody>
      </p:sp>
      <p:sp>
        <p:nvSpPr>
          <p:cNvPr id="4" name="Date Placeholder 3"/>
          <p:cNvSpPr>
            <a:spLocks noGrp="1"/>
          </p:cNvSpPr>
          <p:nvPr>
            <p:ph type="dt" sz="half" idx="10"/>
          </p:nvPr>
        </p:nvSpPr>
        <p:spPr/>
        <p:txBody>
          <a:bodyPr/>
          <a:lstStyle/>
          <a:p>
            <a:fld id="{E5BA0B43-9EC3-46CC-80EF-21D82D6168EE}"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4</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838201"/>
            <a:ext cx="8686800" cy="6019800"/>
          </a:xfrm>
        </p:spPr>
        <p:txBody>
          <a:bodyPr>
            <a:noAutofit/>
          </a:bodyPr>
          <a:lstStyle/>
          <a:p>
            <a:pPr marL="274320" lvl="2" indent="-274320">
              <a:spcBef>
                <a:spcPts val="600"/>
              </a:spcBef>
              <a:buClr>
                <a:schemeClr val="accent1"/>
              </a:buClr>
              <a:buSzPct val="70000"/>
              <a:buFont typeface="Wingdings" pitchFamily="2" charset="2"/>
              <a:buChar char="q"/>
            </a:pPr>
            <a:r>
              <a:rPr lang="en-US" b="1" i="1" dirty="0">
                <a:solidFill>
                  <a:srgbClr val="FF0000"/>
                </a:solidFill>
              </a:rPr>
              <a:t>Process</a:t>
            </a:r>
            <a:endParaRPr lang="en-US" dirty="0">
              <a:solidFill>
                <a:srgbClr val="FF0000"/>
              </a:solidFill>
            </a:endParaRPr>
          </a:p>
          <a:p>
            <a:pPr marL="548640" lvl="3" indent="-274320">
              <a:spcBef>
                <a:spcPts val="600"/>
              </a:spcBef>
              <a:buClr>
                <a:schemeClr val="accent1"/>
              </a:buClr>
              <a:buSzPct val="70000"/>
              <a:buFont typeface="Wingdings" pitchFamily="2" charset="2"/>
              <a:buChar char="v"/>
            </a:pPr>
            <a:r>
              <a:rPr lang="en-US" sz="2400" dirty="0">
                <a:solidFill>
                  <a:srgbClr val="0000CC"/>
                </a:solidFill>
                <a:effectLst>
                  <a:outerShdw blurRad="38100" dist="38100" dir="2700000" algn="tl">
                    <a:srgbClr val="000000">
                      <a:alpha val="43137"/>
                    </a:srgbClr>
                  </a:outerShdw>
                </a:effectLst>
              </a:rPr>
              <a:t>The entity that can be assigned to and executed on a processor</a:t>
            </a:r>
          </a:p>
          <a:p>
            <a:pPr marL="548640" lvl="3" indent="-274320">
              <a:spcBef>
                <a:spcPts val="600"/>
              </a:spcBef>
              <a:buClr>
                <a:schemeClr val="accent1"/>
              </a:buClr>
              <a:buSzPct val="70000"/>
              <a:buFont typeface="Wingdings" pitchFamily="2" charset="2"/>
              <a:buChar char="v"/>
            </a:pPr>
            <a:r>
              <a:rPr lang="en-US" sz="2400" dirty="0">
                <a:solidFill>
                  <a:srgbClr val="0000CC"/>
                </a:solidFill>
                <a:effectLst>
                  <a:outerShdw blurRad="38100" dist="38100" dir="2700000" algn="tl">
                    <a:srgbClr val="000000">
                      <a:alpha val="43137"/>
                    </a:srgbClr>
                  </a:outerShdw>
                </a:effectLst>
              </a:rPr>
              <a:t>An activity of some kind which has a program, input, output, and a state.</a:t>
            </a:r>
          </a:p>
          <a:p>
            <a:pPr marL="548640" lvl="3" indent="-274320">
              <a:spcBef>
                <a:spcPts val="600"/>
              </a:spcBef>
              <a:buClr>
                <a:schemeClr val="accent1"/>
              </a:buClr>
              <a:buSzPct val="70000"/>
              <a:buFont typeface="Wingdings" pitchFamily="2" charset="2"/>
              <a:buChar char="v"/>
            </a:pPr>
            <a:r>
              <a:rPr lang="en-US" sz="2400" dirty="0">
                <a:solidFill>
                  <a:srgbClr val="0000CC"/>
                </a:solidFill>
                <a:effectLst>
                  <a:outerShdw blurRad="38100" dist="38100" dir="2700000" algn="tl">
                    <a:srgbClr val="000000">
                      <a:alpha val="43137"/>
                    </a:srgbClr>
                  </a:outerShdw>
                </a:effectLst>
              </a:rPr>
              <a:t>a program in execution; process execution must progress in sequential fashion</a:t>
            </a:r>
          </a:p>
          <a:p>
            <a:pPr marL="548640" lvl="3" indent="-274320">
              <a:spcBef>
                <a:spcPts val="600"/>
              </a:spcBef>
              <a:buClr>
                <a:schemeClr val="accent1"/>
              </a:buClr>
              <a:buSzPct val="70000"/>
              <a:buFont typeface="Wingdings" pitchFamily="2" charset="2"/>
              <a:buChar char="v"/>
            </a:pPr>
            <a:r>
              <a:rPr lang="en-US" sz="2400" dirty="0">
                <a:solidFill>
                  <a:srgbClr val="0000CC"/>
                </a:solidFill>
                <a:effectLst>
                  <a:outerShdw blurRad="38100" dist="38100" dir="2700000" algn="tl">
                    <a:srgbClr val="000000">
                      <a:alpha val="43137"/>
                    </a:srgbClr>
                  </a:outerShdw>
                </a:effectLst>
              </a:rPr>
              <a:t>Conceptually, each process has its own virtual CPU. </a:t>
            </a:r>
          </a:p>
          <a:p>
            <a:pPr marL="548640" lvl="3" indent="-274320">
              <a:spcBef>
                <a:spcPts val="600"/>
              </a:spcBef>
              <a:buClr>
                <a:schemeClr val="accent1"/>
              </a:buClr>
              <a:buSzPct val="70000"/>
              <a:buFont typeface="Wingdings" pitchFamily="2" charset="2"/>
              <a:buChar char="v"/>
            </a:pPr>
            <a:r>
              <a:rPr lang="en-US" sz="2400" dirty="0">
                <a:solidFill>
                  <a:srgbClr val="0000CC"/>
                </a:solidFill>
                <a:effectLst>
                  <a:outerShdw blurRad="38100" dist="38100" dir="2700000" algn="tl">
                    <a:srgbClr val="000000">
                      <a:alpha val="43137"/>
                    </a:srgbClr>
                  </a:outerShdw>
                </a:effectLst>
              </a:rPr>
              <a:t>In reality, of course, the real CPU switches back and forth from process to process.</a:t>
            </a:r>
          </a:p>
          <a:p>
            <a:pPr marL="548640" lvl="3" indent="-274320">
              <a:spcBef>
                <a:spcPts val="600"/>
              </a:spcBef>
              <a:buClr>
                <a:schemeClr val="accent1"/>
              </a:buClr>
              <a:buSzPct val="70000"/>
              <a:buFont typeface="Wingdings" pitchFamily="2" charset="2"/>
              <a:buChar char="v"/>
            </a:pPr>
            <a:r>
              <a:rPr lang="en-US" sz="2400" dirty="0">
                <a:solidFill>
                  <a:srgbClr val="0000CC"/>
                </a:solidFill>
                <a:effectLst>
                  <a:outerShdw blurRad="38100" dist="38100" dir="2700000" algn="tl">
                    <a:srgbClr val="000000">
                      <a:alpha val="43137"/>
                    </a:srgbClr>
                  </a:outerShdw>
                </a:effectLst>
              </a:rPr>
              <a:t>Provide the illusion of parallelism, which is some times called pseudo parallelism.</a:t>
            </a:r>
          </a:p>
          <a:p>
            <a:pPr marL="548640" lvl="3" indent="-274320">
              <a:spcBef>
                <a:spcPts val="600"/>
              </a:spcBef>
              <a:buClr>
                <a:schemeClr val="accent1"/>
              </a:buClr>
              <a:buSzPct val="70000"/>
              <a:buFont typeface="Wingdings" pitchFamily="2" charset="2"/>
              <a:buChar char="v"/>
            </a:pPr>
            <a:endParaRPr lang="en-US" sz="2400" dirty="0"/>
          </a:p>
          <a:p>
            <a:pPr marL="548640" lvl="3" indent="-274320">
              <a:spcBef>
                <a:spcPts val="600"/>
              </a:spcBef>
              <a:buClr>
                <a:schemeClr val="accent1"/>
              </a:buClr>
              <a:buSzPct val="70000"/>
              <a:buFont typeface="Wingdings" pitchFamily="2" charset="2"/>
              <a:buChar char="v"/>
            </a:pPr>
            <a:endParaRPr lang="en-US" sz="2400" dirty="0"/>
          </a:p>
          <a:p>
            <a:pPr marL="274320" lvl="2" indent="-274320">
              <a:spcBef>
                <a:spcPts val="600"/>
              </a:spcBef>
              <a:buClr>
                <a:schemeClr val="accent1"/>
              </a:buClr>
              <a:buSzPct val="70000"/>
              <a:buNone/>
            </a:pPr>
            <a:endParaRPr lang="en-US" dirty="0"/>
          </a:p>
          <a:p>
            <a:endParaRPr lang="en-US" sz="2400" dirty="0"/>
          </a:p>
        </p:txBody>
      </p:sp>
      <p:sp>
        <p:nvSpPr>
          <p:cNvPr id="3" name="TextBox 2"/>
          <p:cNvSpPr txBox="1"/>
          <p:nvPr/>
        </p:nvSpPr>
        <p:spPr>
          <a:xfrm>
            <a:off x="1828800" y="228600"/>
            <a:ext cx="5715000" cy="584775"/>
          </a:xfrm>
          <a:prstGeom prst="rect">
            <a:avLst/>
          </a:prstGeom>
          <a:noFill/>
        </p:spPr>
        <p:txBody>
          <a:bodyPr wrap="square" rtlCol="0">
            <a:spAutoFit/>
          </a:bodyPr>
          <a:lstStyle/>
          <a:p>
            <a:pPr algn="ctr">
              <a:buNone/>
            </a:pPr>
            <a:r>
              <a:rPr lang="en-US" sz="3200" b="1" dirty="0">
                <a:solidFill>
                  <a:srgbClr val="FF0000"/>
                </a:solidFill>
                <a:effectLst>
                  <a:outerShdw blurRad="38100" dist="38100" dir="2700000" algn="tl">
                    <a:srgbClr val="000000">
                      <a:alpha val="43137"/>
                    </a:srgbClr>
                  </a:outerShdw>
                </a:effectLst>
              </a:rPr>
              <a:t>Process concept </a:t>
            </a:r>
            <a:r>
              <a:rPr lang="en-US" sz="3200" b="1" dirty="0" err="1">
                <a:solidFill>
                  <a:srgbClr val="FF0000"/>
                </a:solidFill>
                <a:effectLst>
                  <a:outerShdw blurRad="38100" dist="38100" dir="2700000" algn="tl">
                    <a:srgbClr val="000000">
                      <a:alpha val="43137"/>
                    </a:srgbClr>
                  </a:outerShdw>
                </a:effectLst>
              </a:rPr>
              <a:t>con’t</a:t>
            </a:r>
            <a:r>
              <a:rPr lang="en-US" sz="3200" b="1" dirty="0">
                <a:solidFill>
                  <a:srgbClr val="FF0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C54C1E41-5FDF-4D6F-89E1-BF6A9CA614AA}"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5</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1066799"/>
            <a:ext cx="8435975" cy="5059363"/>
          </a:xfrm>
        </p:spPr>
        <p:txBody>
          <a:bodyPr>
            <a:noAutofit/>
          </a:bodyPr>
          <a:lstStyle/>
          <a:p>
            <a:pPr marL="342900" lvl="1" indent="-342900">
              <a:buFont typeface="Arial" pitchFamily="34" charset="0"/>
              <a:buChar char="•"/>
            </a:pPr>
            <a:r>
              <a:rPr lang="en-US" sz="2400" b="1" dirty="0">
                <a:solidFill>
                  <a:srgbClr val="00B050"/>
                </a:solidFill>
                <a:effectLst>
                  <a:outerShdw blurRad="38100" dist="38100" dir="2700000" algn="tl">
                    <a:srgbClr val="000000">
                      <a:alpha val="43137"/>
                    </a:srgbClr>
                  </a:outerShdw>
                </a:effectLst>
              </a:rPr>
              <a:t>Program</a:t>
            </a:r>
          </a:p>
          <a:p>
            <a:pPr lvl="2">
              <a:buFont typeface="Courier New" pitchFamily="49" charset="0"/>
              <a:buChar char="o"/>
            </a:pPr>
            <a:r>
              <a:rPr lang="en-US" dirty="0">
                <a:solidFill>
                  <a:srgbClr val="0000CC"/>
                </a:solidFill>
                <a:effectLst>
                  <a:outerShdw blurRad="38100" dist="38100" dir="2700000" algn="tl">
                    <a:srgbClr val="000000">
                      <a:alpha val="43137"/>
                    </a:srgbClr>
                  </a:outerShdw>
                </a:effectLst>
              </a:rPr>
              <a:t>It is sequence of instructions defined to perform some task</a:t>
            </a:r>
          </a:p>
          <a:p>
            <a:pPr lvl="2">
              <a:buFont typeface="Courier New" pitchFamily="49" charset="0"/>
              <a:buChar char="o"/>
            </a:pPr>
            <a:r>
              <a:rPr lang="en-US" dirty="0">
                <a:solidFill>
                  <a:srgbClr val="0000CC"/>
                </a:solidFill>
                <a:effectLst>
                  <a:outerShdw blurRad="38100" dist="38100" dir="2700000" algn="tl">
                    <a:srgbClr val="000000">
                      <a:alpha val="43137"/>
                    </a:srgbClr>
                  </a:outerShdw>
                </a:effectLst>
              </a:rPr>
              <a:t>It is a passive entity</a:t>
            </a:r>
          </a:p>
          <a:p>
            <a:r>
              <a:rPr lang="en-US" sz="2400" b="1" dirty="0">
                <a:solidFill>
                  <a:srgbClr val="00B050"/>
                </a:solidFill>
                <a:effectLst>
                  <a:outerShdw blurRad="38100" dist="38100" dir="2700000" algn="tl">
                    <a:srgbClr val="000000">
                      <a:alpha val="43137"/>
                    </a:srgbClr>
                  </a:outerShdw>
                </a:effectLst>
              </a:rPr>
              <a:t>Process</a:t>
            </a:r>
          </a:p>
          <a:p>
            <a:pPr lvl="2">
              <a:buFont typeface="Courier New" pitchFamily="49" charset="0"/>
              <a:buChar char="o"/>
            </a:pPr>
            <a:r>
              <a:rPr lang="en-US" dirty="0">
                <a:solidFill>
                  <a:srgbClr val="0000CC"/>
                </a:solidFill>
                <a:effectLst>
                  <a:outerShdw blurRad="38100" dist="38100" dir="2700000" algn="tl">
                    <a:srgbClr val="000000">
                      <a:alpha val="43137"/>
                    </a:srgbClr>
                  </a:outerShdw>
                </a:effectLst>
              </a:rPr>
              <a:t>It is a program in execution </a:t>
            </a:r>
          </a:p>
          <a:p>
            <a:pPr lvl="2">
              <a:buFont typeface="Courier New" pitchFamily="49" charset="0"/>
              <a:buChar char="o"/>
            </a:pPr>
            <a:r>
              <a:rPr lang="en-US" dirty="0">
                <a:solidFill>
                  <a:srgbClr val="0000CC"/>
                </a:solidFill>
                <a:effectLst>
                  <a:outerShdw blurRad="38100" dist="38100" dir="2700000" algn="tl">
                    <a:srgbClr val="000000">
                      <a:alpha val="43137"/>
                    </a:srgbClr>
                  </a:outerShdw>
                </a:effectLst>
              </a:rPr>
              <a:t>It is an instance of a program running on a computer</a:t>
            </a:r>
          </a:p>
          <a:p>
            <a:pPr lvl="2">
              <a:buFont typeface="Courier New" pitchFamily="49" charset="0"/>
              <a:buChar char="o"/>
            </a:pPr>
            <a:r>
              <a:rPr lang="en-US" dirty="0">
                <a:solidFill>
                  <a:srgbClr val="0000CC"/>
                </a:solidFill>
                <a:effectLst>
                  <a:outerShdw blurRad="38100" dist="38100" dir="2700000" algn="tl">
                    <a:srgbClr val="000000">
                      <a:alpha val="43137"/>
                    </a:srgbClr>
                  </a:outerShdw>
                </a:effectLst>
              </a:rPr>
              <a:t>It is an active entity</a:t>
            </a:r>
          </a:p>
          <a:p>
            <a:pPr lvl="2">
              <a:buFont typeface="Courier New" pitchFamily="49" charset="0"/>
              <a:buChar char="o"/>
            </a:pPr>
            <a:r>
              <a:rPr lang="en-US" dirty="0">
                <a:solidFill>
                  <a:srgbClr val="0000CC"/>
                </a:solidFill>
                <a:effectLst>
                  <a:outerShdw blurRad="38100" dist="38100" dir="2700000" algn="tl">
                    <a:srgbClr val="000000">
                      <a:alpha val="43137"/>
                    </a:srgbClr>
                  </a:outerShdw>
                </a:effectLst>
              </a:rPr>
              <a:t>A processor performs the actions defined by a process</a:t>
            </a:r>
          </a:p>
          <a:p>
            <a:pPr lvl="1">
              <a:buNone/>
            </a:pPr>
            <a:endParaRPr lang="en-US" sz="2400" dirty="0">
              <a:effectLst>
                <a:outerShdw blurRad="38100" dist="38100" dir="2700000" algn="tl">
                  <a:srgbClr val="000000">
                    <a:alpha val="43137"/>
                  </a:srgbClr>
                </a:outerShdw>
              </a:effectLst>
            </a:endParaRPr>
          </a:p>
          <a:p>
            <a:endParaRPr lang="en-US" sz="2400" dirty="0">
              <a:effectLst>
                <a:outerShdw blurRad="38100" dist="38100" dir="2700000" algn="tl">
                  <a:srgbClr val="000000">
                    <a:alpha val="43137"/>
                  </a:srgbClr>
                </a:outerShdw>
              </a:effectLst>
            </a:endParaRPr>
          </a:p>
        </p:txBody>
      </p:sp>
      <p:sp>
        <p:nvSpPr>
          <p:cNvPr id="3" name="TextBox 2"/>
          <p:cNvSpPr txBox="1"/>
          <p:nvPr/>
        </p:nvSpPr>
        <p:spPr>
          <a:xfrm>
            <a:off x="1219200" y="457200"/>
            <a:ext cx="7010400" cy="584775"/>
          </a:xfrm>
          <a:prstGeom prst="rect">
            <a:avLst/>
          </a:prstGeom>
          <a:noFill/>
        </p:spPr>
        <p:txBody>
          <a:bodyPr wrap="square" rtlCol="0">
            <a:spAutoFit/>
          </a:bodyPr>
          <a:lstStyle/>
          <a:p>
            <a:pPr algn="ctr"/>
            <a:r>
              <a:rPr lang="en-US" sz="3200" b="1" dirty="0">
                <a:solidFill>
                  <a:srgbClr val="FF0000"/>
                </a:solidFill>
                <a:effectLst>
                  <a:outerShdw blurRad="38100" dist="38100" dir="2700000" algn="tl">
                    <a:srgbClr val="000000">
                      <a:alpha val="43137"/>
                    </a:srgbClr>
                  </a:outerShdw>
                </a:effectLst>
              </a:rPr>
              <a:t>Program Vs Process</a:t>
            </a:r>
            <a:endParaRPr lang="en-US" sz="3200" dirty="0">
              <a:solidFill>
                <a:srgbClr val="FF0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9E23E341-6389-47E0-B00E-586B9F0B3612}"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6</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1066799"/>
            <a:ext cx="8435975" cy="5059363"/>
          </a:xfrm>
        </p:spPr>
        <p:txBody>
          <a:bodyPr>
            <a:noAutofit/>
          </a:bodyPr>
          <a:lstStyle/>
          <a:p>
            <a:pPr marL="274320" lvl="1">
              <a:spcBef>
                <a:spcPts val="600"/>
              </a:spcBef>
              <a:buSzPct val="70000"/>
              <a:buFont typeface="Wingdings"/>
              <a:buChar char=""/>
            </a:pPr>
            <a:r>
              <a:rPr lang="en-US" sz="2400" b="1" i="1" dirty="0">
                <a:solidFill>
                  <a:srgbClr val="FF0000"/>
                </a:solidFill>
                <a:effectLst>
                  <a:outerShdw blurRad="38100" dist="38100" dir="2700000" algn="tl">
                    <a:srgbClr val="000000">
                      <a:alpha val="43137"/>
                    </a:srgbClr>
                  </a:outerShdw>
                </a:effectLst>
              </a:rPr>
              <a:t>Real life example: </a:t>
            </a:r>
            <a:r>
              <a:rPr lang="en-US" sz="2400" dirty="0">
                <a:solidFill>
                  <a:srgbClr val="0000CC"/>
                </a:solidFill>
                <a:effectLst>
                  <a:outerShdw blurRad="38100" dist="38100" dir="2700000" algn="tl">
                    <a:srgbClr val="000000">
                      <a:alpha val="43137"/>
                    </a:srgbClr>
                  </a:outerShdw>
                </a:effectLst>
              </a:rPr>
              <a:t>Consider a computer scientist who is baking a birthday cake for her daughter and who is interrupted by her daughter’s bleeding accident</a:t>
            </a:r>
          </a:p>
          <a:p>
            <a:r>
              <a:rPr lang="en-US" sz="2400" dirty="0">
                <a:solidFill>
                  <a:srgbClr val="0000CC"/>
                </a:solidFill>
                <a:effectLst>
                  <a:outerShdw blurRad="38100" dist="38100" dir="2700000" algn="tl">
                    <a:srgbClr val="000000">
                      <a:alpha val="43137"/>
                    </a:srgbClr>
                  </a:outerShdw>
                </a:effectLst>
              </a:rPr>
              <a:t>Sequence of actions</a:t>
            </a:r>
          </a:p>
          <a:p>
            <a:pPr lvl="1"/>
            <a:r>
              <a:rPr lang="en-US" sz="2400" dirty="0">
                <a:solidFill>
                  <a:srgbClr val="0000CC"/>
                </a:solidFill>
                <a:effectLst>
                  <a:outerShdw blurRad="38100" dist="38100" dir="2700000" algn="tl">
                    <a:srgbClr val="000000">
                      <a:alpha val="43137"/>
                    </a:srgbClr>
                  </a:outerShdw>
                </a:effectLst>
              </a:rPr>
              <a:t>Bringing ingredients i.e. flour, sugar, eggs, etc</a:t>
            </a:r>
          </a:p>
          <a:p>
            <a:pPr lvl="1"/>
            <a:r>
              <a:rPr lang="en-US" sz="2400" dirty="0">
                <a:solidFill>
                  <a:srgbClr val="0000CC"/>
                </a:solidFill>
                <a:effectLst>
                  <a:outerShdw blurRad="38100" dist="38100" dir="2700000" algn="tl">
                    <a:srgbClr val="000000">
                      <a:alpha val="43137"/>
                    </a:srgbClr>
                  </a:outerShdw>
                </a:effectLst>
              </a:rPr>
              <a:t>Placing the mixture into the oven</a:t>
            </a:r>
          </a:p>
          <a:p>
            <a:pPr lvl="1"/>
            <a:r>
              <a:rPr lang="en-US" sz="2400" dirty="0">
                <a:solidFill>
                  <a:srgbClr val="0000CC"/>
                </a:solidFill>
                <a:effectLst>
                  <a:outerShdw blurRad="38100" dist="38100" dir="2700000" algn="tl">
                    <a:srgbClr val="000000">
                      <a:alpha val="43137"/>
                    </a:srgbClr>
                  </a:outerShdw>
                </a:effectLst>
              </a:rPr>
              <a:t>Following the baking processes</a:t>
            </a:r>
          </a:p>
          <a:p>
            <a:pPr lvl="1"/>
            <a:r>
              <a:rPr lang="en-US" sz="2400" dirty="0">
                <a:solidFill>
                  <a:srgbClr val="0000CC"/>
                </a:solidFill>
                <a:effectLst>
                  <a:outerShdw blurRad="38100" dist="38100" dir="2700000" algn="tl">
                    <a:srgbClr val="000000">
                      <a:alpha val="43137"/>
                    </a:srgbClr>
                  </a:outerShdw>
                </a:effectLst>
              </a:rPr>
              <a:t>Hearing a cry and analyzing it to be because of bleeding</a:t>
            </a:r>
          </a:p>
          <a:p>
            <a:pPr lvl="1"/>
            <a:r>
              <a:rPr lang="en-US" sz="2400" dirty="0">
                <a:solidFill>
                  <a:srgbClr val="0000CC"/>
                </a:solidFill>
                <a:effectLst>
                  <a:outerShdw blurRad="38100" dist="38100" dir="2700000" algn="tl">
                    <a:srgbClr val="000000">
                      <a:alpha val="43137"/>
                    </a:srgbClr>
                  </a:outerShdw>
                </a:effectLst>
              </a:rPr>
              <a:t>Recording baking processes state and switching to provide first aid service</a:t>
            </a:r>
          </a:p>
          <a:p>
            <a:pPr lvl="1"/>
            <a:r>
              <a:rPr lang="en-US" sz="2400" dirty="0">
                <a:solidFill>
                  <a:srgbClr val="0000CC"/>
                </a:solidFill>
                <a:effectLst>
                  <a:outerShdw blurRad="38100" dist="38100" dir="2700000" algn="tl">
                    <a:srgbClr val="000000">
                      <a:alpha val="43137"/>
                    </a:srgbClr>
                  </a:outerShdw>
                </a:effectLst>
              </a:rPr>
              <a:t>Providing first aid service</a:t>
            </a:r>
          </a:p>
          <a:p>
            <a:pPr lvl="1"/>
            <a:r>
              <a:rPr lang="en-US" sz="2400" dirty="0">
                <a:solidFill>
                  <a:srgbClr val="0000CC"/>
                </a:solidFill>
                <a:effectLst>
                  <a:outerShdw blurRad="38100" dist="38100" dir="2700000" algn="tl">
                    <a:srgbClr val="000000">
                      <a:alpha val="43137"/>
                    </a:srgbClr>
                  </a:outerShdw>
                </a:effectLst>
              </a:rPr>
              <a:t>Coming back and resuming the baking process</a:t>
            </a:r>
          </a:p>
          <a:p>
            <a:endParaRPr lang="en-US" dirty="0">
              <a:effectLst>
                <a:outerShdw blurRad="38100" dist="38100" dir="2700000" algn="tl">
                  <a:srgbClr val="000000">
                    <a:alpha val="43137"/>
                  </a:srgbClr>
                </a:outerShdw>
              </a:effectLst>
            </a:endParaRPr>
          </a:p>
        </p:txBody>
      </p:sp>
      <p:sp>
        <p:nvSpPr>
          <p:cNvPr id="3" name="TextBox 2"/>
          <p:cNvSpPr txBox="1"/>
          <p:nvPr/>
        </p:nvSpPr>
        <p:spPr>
          <a:xfrm>
            <a:off x="1219200" y="457200"/>
            <a:ext cx="7010400" cy="584775"/>
          </a:xfrm>
          <a:prstGeom prst="rect">
            <a:avLst/>
          </a:prstGeom>
          <a:noFill/>
        </p:spPr>
        <p:txBody>
          <a:bodyPr wrap="square" rtlCol="0">
            <a:spAutoFit/>
          </a:bodyPr>
          <a:lstStyle/>
          <a:p>
            <a:pPr algn="ctr"/>
            <a:r>
              <a:rPr lang="en-US" sz="3200" b="1" dirty="0">
                <a:solidFill>
                  <a:srgbClr val="FF0000"/>
                </a:solidFill>
              </a:rPr>
              <a:t>Program Vs Process</a:t>
            </a:r>
            <a:endParaRPr lang="en-US" sz="3200" dirty="0">
              <a:solidFill>
                <a:srgbClr val="FF0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CED6CC8F-0371-4E38-BF0E-1F914C5DBDB0}"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7</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228600" y="990600"/>
            <a:ext cx="8215313" cy="2585323"/>
          </a:xfrm>
          <a:prstGeom prst="rect">
            <a:avLst/>
          </a:prstGeom>
          <a:noFill/>
          <a:ln w="9525">
            <a:noFill/>
            <a:miter lim="800000"/>
            <a:headEnd/>
            <a:tailEnd/>
          </a:ln>
          <a:effectLst/>
        </p:spPr>
        <p:txBody>
          <a:bodyPr wrap="square" anchor="ctr">
            <a:spAutoFit/>
          </a:bodyPr>
          <a:lstStyle/>
          <a:p>
            <a:pPr lvl="1"/>
            <a:r>
              <a:rPr lang="en-US" sz="2400" dirty="0">
                <a:solidFill>
                  <a:srgbClr val="0000CC"/>
                </a:solidFill>
                <a:effectLst>
                  <a:outerShdw blurRad="38100" dist="38100" dir="2700000" algn="tl">
                    <a:srgbClr val="000000">
                      <a:alpha val="43137"/>
                    </a:srgbClr>
                  </a:outerShdw>
                </a:effectLst>
              </a:rPr>
              <a:t>Processes		Baking Cake		 First Aid</a:t>
            </a:r>
          </a:p>
          <a:p>
            <a:pPr lvl="1"/>
            <a:r>
              <a:rPr lang="en-US" sz="2400" dirty="0">
                <a:solidFill>
                  <a:srgbClr val="0000CC"/>
                </a:solidFill>
                <a:effectLst>
                  <a:outerShdw blurRad="38100" dist="38100" dir="2700000" algn="tl">
                    <a:srgbClr val="000000">
                      <a:alpha val="43137"/>
                    </a:srgbClr>
                  </a:outerShdw>
                </a:effectLst>
              </a:rPr>
              <a:t>Processor		</a:t>
            </a:r>
            <a:r>
              <a:rPr lang="en-US" sz="2400" dirty="0" err="1">
                <a:solidFill>
                  <a:srgbClr val="0000CC"/>
                </a:solidFill>
                <a:effectLst>
                  <a:outerShdw blurRad="38100" dist="38100" dir="2700000" algn="tl">
                    <a:srgbClr val="000000">
                      <a:alpha val="43137"/>
                    </a:srgbClr>
                  </a:outerShdw>
                </a:effectLst>
              </a:rPr>
              <a:t>Comp.Scientist</a:t>
            </a:r>
            <a:r>
              <a:rPr lang="en-US" sz="2400" dirty="0">
                <a:solidFill>
                  <a:srgbClr val="0000CC"/>
                </a:solidFill>
                <a:effectLst>
                  <a:outerShdw blurRad="38100" dist="38100" dir="2700000" algn="tl">
                    <a:srgbClr val="000000">
                      <a:alpha val="43137"/>
                    </a:srgbClr>
                  </a:outerShdw>
                </a:effectLst>
              </a:rPr>
              <a:t>	Comp Scientist</a:t>
            </a:r>
          </a:p>
          <a:p>
            <a:pPr lvl="1"/>
            <a:r>
              <a:rPr lang="en-US" sz="2400" dirty="0">
                <a:solidFill>
                  <a:srgbClr val="0000CC"/>
                </a:solidFill>
                <a:effectLst>
                  <a:outerShdw blurRad="38100" dist="38100" dir="2700000" algn="tl">
                    <a:srgbClr val="000000">
                      <a:alpha val="43137"/>
                    </a:srgbClr>
                  </a:outerShdw>
                </a:effectLst>
              </a:rPr>
              <a:t>Program		Recipe			First Aid Book</a:t>
            </a:r>
          </a:p>
          <a:p>
            <a:pPr lvl="1"/>
            <a:r>
              <a:rPr lang="en-US" sz="2400" dirty="0">
                <a:solidFill>
                  <a:srgbClr val="0000CC"/>
                </a:solidFill>
                <a:effectLst>
                  <a:outerShdw blurRad="38100" dist="38100" dir="2700000" algn="tl">
                    <a:srgbClr val="000000">
                      <a:alpha val="43137"/>
                    </a:srgbClr>
                  </a:outerShdw>
                </a:effectLst>
              </a:rPr>
              <a:t>Input		Ingredients		First Aid Kit</a:t>
            </a:r>
          </a:p>
          <a:p>
            <a:pPr lvl="1"/>
            <a:r>
              <a:rPr lang="en-US" sz="2400" dirty="0">
                <a:solidFill>
                  <a:srgbClr val="0000CC"/>
                </a:solidFill>
                <a:effectLst>
                  <a:outerShdw blurRad="38100" dist="38100" dir="2700000" algn="tl">
                    <a:srgbClr val="000000">
                      <a:alpha val="43137"/>
                    </a:srgbClr>
                  </a:outerShdw>
                </a:effectLst>
              </a:rPr>
              <a:t>Output		Cake			First Aid Service</a:t>
            </a:r>
          </a:p>
          <a:p>
            <a:pPr lvl="1"/>
            <a:r>
              <a:rPr lang="en-US" sz="2400" dirty="0">
                <a:solidFill>
                  <a:srgbClr val="0000CC"/>
                </a:solidFill>
                <a:effectLst>
                  <a:outerShdw blurRad="38100" dist="38100" dir="2700000" algn="tl">
                    <a:srgbClr val="000000">
                      <a:alpha val="43137"/>
                    </a:srgbClr>
                  </a:outerShdw>
                </a:effectLst>
              </a:rPr>
              <a:t>States		Running, Idle		Running, Idle</a:t>
            </a:r>
          </a:p>
          <a:p>
            <a:endParaRPr lang="en-US" dirty="0"/>
          </a:p>
        </p:txBody>
      </p:sp>
      <p:sp>
        <p:nvSpPr>
          <p:cNvPr id="27" name="TextBox 26"/>
          <p:cNvSpPr txBox="1"/>
          <p:nvPr/>
        </p:nvSpPr>
        <p:spPr>
          <a:xfrm>
            <a:off x="990600" y="304800"/>
            <a:ext cx="7239000" cy="584775"/>
          </a:xfrm>
          <a:prstGeom prst="rect">
            <a:avLst/>
          </a:prstGeom>
          <a:noFill/>
        </p:spPr>
        <p:txBody>
          <a:bodyPr wrap="square" rtlCol="0">
            <a:spAutoFit/>
          </a:bodyPr>
          <a:lstStyle/>
          <a:p>
            <a:pPr algn="ctr"/>
            <a:r>
              <a:rPr lang="en-US" sz="3200" b="1" dirty="0">
                <a:solidFill>
                  <a:srgbClr val="FF0000"/>
                </a:solidFill>
                <a:effectLst>
                  <a:outerShdw blurRad="38100" dist="38100" dir="2700000" algn="tl">
                    <a:srgbClr val="000000">
                      <a:alpha val="43137"/>
                    </a:srgbClr>
                  </a:outerShdw>
                </a:effectLst>
              </a:rPr>
              <a:t>Analysis</a:t>
            </a:r>
          </a:p>
        </p:txBody>
      </p:sp>
      <p:sp>
        <p:nvSpPr>
          <p:cNvPr id="4" name="Date Placeholder 3"/>
          <p:cNvSpPr>
            <a:spLocks noGrp="1"/>
          </p:cNvSpPr>
          <p:nvPr>
            <p:ph type="dt" sz="half" idx="10"/>
          </p:nvPr>
        </p:nvSpPr>
        <p:spPr/>
        <p:txBody>
          <a:bodyPr/>
          <a:lstStyle/>
          <a:p>
            <a:fld id="{FEF0F244-8659-487C-93B5-96C7A4A75D95}"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8</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228600" y="990601"/>
            <a:ext cx="8215313" cy="4524315"/>
          </a:xfrm>
          <a:prstGeom prst="rect">
            <a:avLst/>
          </a:prstGeom>
          <a:noFill/>
          <a:ln w="9525">
            <a:noFill/>
            <a:miter lim="800000"/>
            <a:headEnd/>
            <a:tailEnd/>
          </a:ln>
          <a:effectLst/>
        </p:spPr>
        <p:txBody>
          <a:bodyPr wrap="square" anchor="ctr">
            <a:spAutoFit/>
          </a:bodyPr>
          <a:lstStyle/>
          <a:p>
            <a:pPr marL="514350" indent="-514350" algn="just">
              <a:buClr>
                <a:srgbClr val="FF0000"/>
              </a:buCl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In systems designed for running only a single application, it may be possible to have all the processes that will ever be needed be present when the system comes up. </a:t>
            </a:r>
          </a:p>
          <a:p>
            <a:pPr marL="514350" indent="-514350" algn="just">
              <a:buClr>
                <a:srgbClr val="FF0000"/>
              </a:buCl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In general-purpose systems some way is needed to create processes as needed during operation. </a:t>
            </a:r>
          </a:p>
          <a:p>
            <a:pPr marL="514350" indent="-514350" algn="just">
              <a:buClr>
                <a:srgbClr val="FF0000"/>
              </a:buClr>
              <a:buFont typeface="Courier New" pitchFamily="49" charset="0"/>
              <a:buChar char="o"/>
            </a:pPr>
            <a:r>
              <a:rPr lang="en-US" sz="2400" dirty="0">
                <a:solidFill>
                  <a:srgbClr val="0000CC"/>
                </a:solidFill>
                <a:effectLst>
                  <a:outerShdw blurRad="38100" dist="38100" dir="2700000" algn="tl">
                    <a:srgbClr val="000000">
                      <a:alpha val="43137"/>
                    </a:srgbClr>
                  </a:outerShdw>
                </a:effectLst>
              </a:rPr>
              <a:t>There are four principal events that cause processes to be created:</a:t>
            </a:r>
          </a:p>
          <a:p>
            <a:pPr marL="1428750" lvl="2" indent="-514350" algn="just">
              <a:buClr>
                <a:srgbClr val="FF0000"/>
              </a:buClr>
              <a:buFont typeface="+mj-lt"/>
              <a:buAutoNum type="arabicPeriod"/>
            </a:pPr>
            <a:r>
              <a:rPr lang="en-US" sz="2400" dirty="0">
                <a:solidFill>
                  <a:srgbClr val="0000CC"/>
                </a:solidFill>
                <a:effectLst>
                  <a:outerShdw blurRad="38100" dist="38100" dir="2700000" algn="tl">
                    <a:srgbClr val="000000">
                      <a:alpha val="43137"/>
                    </a:srgbClr>
                  </a:outerShdw>
                </a:effectLst>
              </a:rPr>
              <a:t>System initialization.</a:t>
            </a:r>
          </a:p>
          <a:p>
            <a:pPr marL="1428750" lvl="2" indent="-514350" algn="just">
              <a:buClr>
                <a:srgbClr val="FF0000"/>
              </a:buClr>
              <a:buFont typeface="+mj-lt"/>
              <a:buAutoNum type="arabicPeriod"/>
            </a:pPr>
            <a:r>
              <a:rPr lang="en-US" sz="2400" dirty="0">
                <a:solidFill>
                  <a:srgbClr val="0000CC"/>
                </a:solidFill>
                <a:effectLst>
                  <a:outerShdw blurRad="38100" dist="38100" dir="2700000" algn="tl">
                    <a:srgbClr val="000000">
                      <a:alpha val="43137"/>
                    </a:srgbClr>
                  </a:outerShdw>
                </a:effectLst>
              </a:rPr>
              <a:t>Execution of a process creation system call by a running process.</a:t>
            </a:r>
          </a:p>
          <a:p>
            <a:pPr marL="1428750" lvl="2" indent="-514350" algn="just">
              <a:buClr>
                <a:srgbClr val="FF0000"/>
              </a:buClr>
              <a:buFont typeface="+mj-lt"/>
              <a:buAutoNum type="arabicPeriod"/>
            </a:pPr>
            <a:r>
              <a:rPr lang="en-US" sz="2400" dirty="0">
                <a:solidFill>
                  <a:srgbClr val="0000CC"/>
                </a:solidFill>
                <a:effectLst>
                  <a:outerShdw blurRad="38100" dist="38100" dir="2700000" algn="tl">
                    <a:srgbClr val="000000">
                      <a:alpha val="43137"/>
                    </a:srgbClr>
                  </a:outerShdw>
                </a:effectLst>
              </a:rPr>
              <a:t>A user request to create a new process.</a:t>
            </a:r>
          </a:p>
          <a:p>
            <a:pPr marL="1428750" lvl="2" indent="-514350" algn="just">
              <a:buClr>
                <a:srgbClr val="FF0000"/>
              </a:buClr>
              <a:buFont typeface="+mj-lt"/>
              <a:buAutoNum type="arabicPeriod"/>
            </a:pPr>
            <a:r>
              <a:rPr lang="en-US" sz="2400" dirty="0">
                <a:solidFill>
                  <a:srgbClr val="0000CC"/>
                </a:solidFill>
                <a:effectLst>
                  <a:outerShdw blurRad="38100" dist="38100" dir="2700000" algn="tl">
                    <a:srgbClr val="000000">
                      <a:alpha val="43137"/>
                    </a:srgbClr>
                  </a:outerShdw>
                </a:effectLst>
              </a:rPr>
              <a:t>Initiation of a batch job.</a:t>
            </a:r>
          </a:p>
        </p:txBody>
      </p:sp>
      <p:sp>
        <p:nvSpPr>
          <p:cNvPr id="27" name="TextBox 26"/>
          <p:cNvSpPr txBox="1"/>
          <p:nvPr/>
        </p:nvSpPr>
        <p:spPr>
          <a:xfrm>
            <a:off x="990600" y="304800"/>
            <a:ext cx="7620000" cy="584775"/>
          </a:xfrm>
          <a:prstGeom prst="rect">
            <a:avLst/>
          </a:prstGeom>
          <a:noFill/>
        </p:spPr>
        <p:txBody>
          <a:bodyPr wrap="square" rtlCol="0">
            <a:spAutoFit/>
          </a:bodyPr>
          <a:lstStyle/>
          <a:p>
            <a:pPr algn="ctr"/>
            <a:r>
              <a:rPr lang="en-US" sz="3200" b="1" dirty="0">
                <a:solidFill>
                  <a:srgbClr val="FF0000"/>
                </a:solidFill>
                <a:effectLst>
                  <a:outerShdw blurRad="38100" dist="38100" dir="2700000" algn="tl">
                    <a:srgbClr val="000000">
                      <a:alpha val="43137"/>
                    </a:srgbClr>
                  </a:outerShdw>
                </a:effectLst>
              </a:rPr>
              <a:t>Process creation</a:t>
            </a:r>
            <a:endParaRPr lang="en-US" sz="3200" dirty="0">
              <a:solidFill>
                <a:srgbClr val="FF0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91891952-C0FE-47E9-AB1A-3542252DBC72}"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9</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TotalTime>
  <Words>1494</Words>
  <Application>Microsoft Office PowerPoint</Application>
  <PresentationFormat>On-screen Show (4:3)</PresentationFormat>
  <Paragraphs>193</Paragraphs>
  <Slides>20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Albertus Medium</vt:lpstr>
      <vt:lpstr>Arial</vt:lpstr>
      <vt:lpstr>Calibri</vt:lpstr>
      <vt:lpstr>Courier New</vt:lpstr>
      <vt:lpstr>Franklin Gothic Book</vt:lpstr>
      <vt:lpstr>Times New Roman</vt:lpstr>
      <vt:lpstr>Wingdings</vt:lpstr>
      <vt:lpstr>Wingdings 2</vt:lpstr>
      <vt:lpstr>Office Theme</vt:lpstr>
      <vt:lpstr>Chapter 2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Any 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 process  </dc:title>
  <dc:creator>user</dc:creator>
  <cp:lastModifiedBy>Husen Adem</cp:lastModifiedBy>
  <cp:revision>37</cp:revision>
  <dcterms:created xsi:type="dcterms:W3CDTF">2016-04-12T18:18:23Z</dcterms:created>
  <dcterms:modified xsi:type="dcterms:W3CDTF">2020-05-31T13:33:19Z</dcterms:modified>
</cp:coreProperties>
</file>