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99" r:id="rId5"/>
    <p:sldId id="301" r:id="rId6"/>
    <p:sldId id="300" r:id="rId7"/>
    <p:sldId id="260" r:id="rId8"/>
    <p:sldId id="261" r:id="rId9"/>
    <p:sldId id="302" r:id="rId10"/>
    <p:sldId id="303" r:id="rId11"/>
    <p:sldId id="304" r:id="rId12"/>
    <p:sldId id="30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0696C7-DF3D-47C2-8EB8-6F1D1337D984}" type="datetimeFigureOut">
              <a:rPr lang="en-US" smtClean="0"/>
              <a:pPr/>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B75A9-813A-489F-A951-85099A3ABB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CF0BC-3DF2-4F82-9C26-C70D1F171BE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DB75A9-813A-489F-A951-85099A3ABB60}"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194796-0F86-4609-A78F-ADB39543C704}"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8BB95-517B-4B7F-B73E-65981F6E73AB}"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DDC1EC-38B0-4D74-9A6C-E3F267A0B93B}"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23587-34C1-4623-81A4-EE453BC3BBF9}"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9C7314-551F-4067-B94F-65DEC2D0F638}"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23BD1C-8D69-4654-BF88-A8C777392721}"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D4FE94-76DE-446F-93A6-770F89BC4C83}"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a:t>
            </a:r>
          </a:p>
        </p:txBody>
      </p:sp>
      <p:sp>
        <p:nvSpPr>
          <p:cNvPr id="9" name="Slide Number Placeholder 8"/>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B8972B-A67F-4937-9CFF-82F0EFFE00BF}"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a:t>
            </a:r>
          </a:p>
        </p:txBody>
      </p:sp>
      <p:sp>
        <p:nvSpPr>
          <p:cNvPr id="5" name="Slide Number Placeholder 4"/>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A4E2A-2301-44E4-9179-C42B4571E32F}"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a:t>
            </a:r>
          </a:p>
        </p:txBody>
      </p:sp>
      <p:sp>
        <p:nvSpPr>
          <p:cNvPr id="4" name="Slide Number Placeholder 3"/>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C54D53-F757-4932-899A-5AFD6A7F27DD}"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4DC795-48FD-47D0-8E81-3EB40DADEB3C}"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72FA3795-28D0-478D-B357-2B2B893B1C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EA8EFB-5350-4EE7-8D18-89B687DAB4DD}" type="datetime1">
              <a:rPr lang="en-US" smtClean="0"/>
              <a:t>5/31/2020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A3795-28D0-478D-B357-2B2B893B1C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06538"/>
            <a:ext cx="8229600" cy="1470025"/>
          </a:xfrm>
        </p:spPr>
        <p:txBody>
          <a:bodyPr>
            <a:normAutofit/>
          </a:bodyPr>
          <a:lstStyle/>
          <a:p>
            <a:pPr eaLnBrk="1" fontAlgn="auto" hangingPunct="1">
              <a:spcAft>
                <a:spcPts val="0"/>
              </a:spcAft>
              <a:defRPr/>
            </a:pPr>
            <a:br>
              <a:rPr b="1">
                <a:solidFill>
                  <a:srgbClr val="FFFF00"/>
                </a:solidFill>
                <a:effectLst>
                  <a:outerShdw blurRad="38100" dist="38100" dir="2700000" algn="tl">
                    <a:srgbClr val="000000"/>
                  </a:outerShdw>
                </a:effectLst>
                <a:latin typeface="Times New Roman" pitchFamily="18" charset="0"/>
              </a:rPr>
            </a:br>
            <a:endParaRPr lang="en-AU" dirty="0"/>
          </a:p>
        </p:txBody>
      </p:sp>
      <p:sp>
        <p:nvSpPr>
          <p:cNvPr id="4" name="Date Placeholder 3"/>
          <p:cNvSpPr>
            <a:spLocks noGrp="1"/>
          </p:cNvSpPr>
          <p:nvPr>
            <p:ph type="dt" sz="half" idx="10"/>
          </p:nvPr>
        </p:nvSpPr>
        <p:spPr/>
        <p:txBody>
          <a:bodyPr/>
          <a:lstStyle/>
          <a:p>
            <a:fld id="{B5150340-D1B2-48D9-A3CC-74862EA37B3E}"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ubtitle 6"/>
          <p:cNvSpPr>
            <a:spLocks noGrp="1"/>
          </p:cNvSpPr>
          <p:nvPr>
            <p:ph type="subTitle" idx="1"/>
          </p:nvPr>
        </p:nvSpPr>
        <p:spPr>
          <a:xfrm>
            <a:off x="1371600" y="3886200"/>
            <a:ext cx="6400800" cy="990600"/>
          </a:xfrm>
        </p:spPr>
        <p:txBody>
          <a:bodyPr>
            <a:normAutofit/>
          </a:bodyPr>
          <a:lstStyle/>
          <a:p>
            <a:r>
              <a:rPr lang="en-US" sz="4400" b="1" dirty="0">
                <a:solidFill>
                  <a:schemeClr val="tx1"/>
                </a:solidFill>
                <a:effectLst>
                  <a:outerShdw blurRad="38100" dist="38100" dir="2700000" algn="tl">
                    <a:srgbClr val="000000"/>
                  </a:outerShdw>
                </a:effectLst>
                <a:latin typeface="Albertus Medium" pitchFamily="34" charset="0"/>
              </a:rPr>
              <a:t>2.2 Thread </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066799"/>
            <a:ext cx="8435975" cy="5059363"/>
          </a:xfrm>
        </p:spPr>
        <p:txBody>
          <a:bodyPr>
            <a:noAutofit/>
          </a:bodyPr>
          <a:lstStyle/>
          <a:p>
            <a:pPr>
              <a:buNone/>
            </a:pPr>
            <a:r>
              <a:rPr lang="en-US" sz="2000" b="1" dirty="0">
                <a:solidFill>
                  <a:srgbClr val="00B050"/>
                </a:solidFill>
              </a:rPr>
              <a:t>Implementing Threads in kernel Space</a:t>
            </a:r>
            <a:endParaRPr lang="en-US" sz="2000" dirty="0">
              <a:solidFill>
                <a:srgbClr val="00B050"/>
              </a:solidFill>
            </a:endParaRPr>
          </a:p>
          <a:p>
            <a:pPr>
              <a:buFont typeface="Courier New" pitchFamily="49" charset="0"/>
              <a:buChar char="o"/>
            </a:pPr>
            <a:r>
              <a:rPr lang="en-US" sz="2000" dirty="0">
                <a:solidFill>
                  <a:srgbClr val="0000CC"/>
                </a:solidFill>
              </a:rPr>
              <a:t>All code and data structure are reside in kernels pace.</a:t>
            </a:r>
          </a:p>
          <a:p>
            <a:pPr>
              <a:buFont typeface="Courier New" pitchFamily="49" charset="0"/>
              <a:buChar char="o"/>
            </a:pPr>
            <a:r>
              <a:rPr lang="en-US" sz="2000" dirty="0">
                <a:solidFill>
                  <a:srgbClr val="0000CC"/>
                </a:solidFill>
              </a:rPr>
              <a:t>Invoking a function in the library results system call.</a:t>
            </a:r>
          </a:p>
          <a:p>
            <a:pPr>
              <a:buFont typeface="Courier New" pitchFamily="49" charset="0"/>
              <a:buChar char="o"/>
            </a:pPr>
            <a:r>
              <a:rPr lang="en-US" sz="2000" dirty="0">
                <a:solidFill>
                  <a:srgbClr val="0000CC"/>
                </a:solidFill>
              </a:rPr>
              <a:t>the kernel is aware of the existence of threads.</a:t>
            </a:r>
          </a:p>
          <a:p>
            <a:pPr>
              <a:buNone/>
            </a:pPr>
            <a:r>
              <a:rPr lang="en-US" sz="2000" dirty="0">
                <a:solidFill>
                  <a:srgbClr val="7030A0"/>
                </a:solidFill>
              </a:rPr>
              <a:t>Advantage:</a:t>
            </a:r>
          </a:p>
          <a:p>
            <a:pPr>
              <a:buFont typeface="Wingdings" pitchFamily="2" charset="2"/>
              <a:buChar char="§"/>
            </a:pPr>
            <a:r>
              <a:rPr lang="en-US" sz="2000" dirty="0">
                <a:solidFill>
                  <a:srgbClr val="0000CC"/>
                </a:solidFill>
              </a:rPr>
              <a:t>All calls that might block a thread are implemented as system calls</a:t>
            </a:r>
          </a:p>
          <a:p>
            <a:pPr>
              <a:buFont typeface="Wingdings" pitchFamily="2" charset="2"/>
              <a:buChar char="§"/>
            </a:pPr>
            <a:r>
              <a:rPr lang="en-US" sz="2000" dirty="0">
                <a:solidFill>
                  <a:srgbClr val="0000CC"/>
                </a:solidFill>
              </a:rPr>
              <a:t>if one thread in a process causes a page fault, the kernel can easily check to see if the process has any other </a:t>
            </a:r>
            <a:r>
              <a:rPr lang="en-US" sz="2000" dirty="0" err="1">
                <a:solidFill>
                  <a:srgbClr val="0000CC"/>
                </a:solidFill>
              </a:rPr>
              <a:t>runnable</a:t>
            </a:r>
            <a:r>
              <a:rPr lang="en-US" sz="2000" dirty="0">
                <a:solidFill>
                  <a:srgbClr val="0000CC"/>
                </a:solidFill>
              </a:rPr>
              <a:t> threads, and if so, run one of them while waiting for the required page to be brought in from the disk.</a:t>
            </a:r>
          </a:p>
          <a:p>
            <a:pPr>
              <a:buFont typeface="Courier New" pitchFamily="49" charset="0"/>
              <a:buChar char="o"/>
            </a:pPr>
            <a:r>
              <a:rPr lang="en-US" sz="2000" dirty="0">
                <a:solidFill>
                  <a:srgbClr val="0000CC"/>
                </a:solidFill>
              </a:rPr>
              <a:t>kernel threads solve some While problems, they do not solve all problem</a:t>
            </a:r>
          </a:p>
          <a:p>
            <a:pPr>
              <a:buFont typeface="Courier New" pitchFamily="49" charset="0"/>
              <a:buChar char="o"/>
            </a:pPr>
            <a:r>
              <a:rPr lang="en-US" sz="2000" dirty="0">
                <a:solidFill>
                  <a:srgbClr val="0000CC"/>
                </a:solidFill>
              </a:rPr>
              <a:t>what happens when a multithreaded process forks?</a:t>
            </a:r>
          </a:p>
          <a:p>
            <a:pPr lvl="1">
              <a:buFont typeface="Wingdings" pitchFamily="2" charset="2"/>
              <a:buChar char="v"/>
            </a:pPr>
            <a:r>
              <a:rPr lang="en-US" sz="2000" dirty="0">
                <a:solidFill>
                  <a:srgbClr val="FFFF00"/>
                </a:solidFill>
                <a:effectLst>
                  <a:outerShdw blurRad="38100" dist="38100" dir="2700000" algn="tl">
                    <a:srgbClr val="000000">
                      <a:alpha val="43137"/>
                    </a:srgbClr>
                  </a:outerShdw>
                </a:effectLst>
              </a:rPr>
              <a:t>In many cases, the best choice depends on what the process is planning to do next.</a:t>
            </a:r>
          </a:p>
          <a:p>
            <a:endParaRPr lang="en-US" sz="2000" dirty="0">
              <a:solidFill>
                <a:srgbClr val="0000CC"/>
              </a:solidFill>
            </a:endParaRPr>
          </a:p>
        </p:txBody>
      </p:sp>
      <p:sp>
        <p:nvSpPr>
          <p:cNvPr id="3" name="TextBox 2"/>
          <p:cNvSpPr txBox="1"/>
          <p:nvPr/>
        </p:nvSpPr>
        <p:spPr>
          <a:xfrm>
            <a:off x="1219200" y="457200"/>
            <a:ext cx="70104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Thread implementation</a:t>
            </a:r>
          </a:p>
        </p:txBody>
      </p:sp>
      <p:sp>
        <p:nvSpPr>
          <p:cNvPr id="4" name="Date Placeholder 3"/>
          <p:cNvSpPr>
            <a:spLocks noGrp="1"/>
          </p:cNvSpPr>
          <p:nvPr>
            <p:ph type="dt" sz="half" idx="10"/>
          </p:nvPr>
        </p:nvSpPr>
        <p:spPr/>
        <p:txBody>
          <a:bodyPr/>
          <a:lstStyle/>
          <a:p>
            <a:fld id="{1B2D65F4-14F3-43FC-BBC3-E54B202BFFD4}"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066799"/>
            <a:ext cx="8435975" cy="5059363"/>
          </a:xfrm>
        </p:spPr>
        <p:txBody>
          <a:bodyPr>
            <a:noAutofit/>
          </a:bodyPr>
          <a:lstStyle/>
          <a:p>
            <a:pPr>
              <a:buNone/>
            </a:pPr>
            <a:r>
              <a:rPr lang="en-US" sz="2400" b="1" dirty="0">
                <a:solidFill>
                  <a:srgbClr val="00B050"/>
                </a:solidFill>
              </a:rPr>
              <a:t>Implementing Threads in kernel Space(</a:t>
            </a:r>
            <a:r>
              <a:rPr lang="en-US" sz="2400" b="1" dirty="0" err="1">
                <a:solidFill>
                  <a:srgbClr val="00B050"/>
                </a:solidFill>
              </a:rPr>
              <a:t>con’t</a:t>
            </a:r>
            <a:r>
              <a:rPr lang="en-US" sz="2400" b="1" dirty="0">
                <a:solidFill>
                  <a:srgbClr val="00B050"/>
                </a:solidFill>
              </a:rPr>
              <a:t>..)</a:t>
            </a:r>
            <a:endParaRPr lang="en-US" sz="2400" dirty="0">
              <a:solidFill>
                <a:srgbClr val="00B050"/>
              </a:solidFill>
            </a:endParaRPr>
          </a:p>
          <a:p>
            <a:pPr>
              <a:buFont typeface="Courier New" pitchFamily="49" charset="0"/>
              <a:buChar char="o"/>
            </a:pPr>
            <a:r>
              <a:rPr lang="en-US" sz="2400" dirty="0">
                <a:solidFill>
                  <a:srgbClr val="0000CC"/>
                </a:solidFill>
              </a:rPr>
              <a:t>When a signal comes in, which thread should handle it?</a:t>
            </a:r>
          </a:p>
          <a:p>
            <a:pPr lvl="1">
              <a:buFont typeface="Wingdings" pitchFamily="2" charset="2"/>
              <a:buChar char="v"/>
            </a:pPr>
            <a:r>
              <a:rPr lang="en-US" sz="2000" dirty="0">
                <a:solidFill>
                  <a:srgbClr val="0000CC"/>
                </a:solidFill>
              </a:rPr>
              <a:t>Possibly threads could register their interest in certain signals but there may be two or more threads register for the same signal.</a:t>
            </a:r>
          </a:p>
          <a:p>
            <a:pPr>
              <a:buNone/>
            </a:pPr>
            <a:r>
              <a:rPr lang="en-US" sz="2400" b="1" dirty="0">
                <a:solidFill>
                  <a:srgbClr val="00B050"/>
                </a:solidFill>
              </a:rPr>
              <a:t>Hybrid Implementations</a:t>
            </a:r>
            <a:endParaRPr lang="en-US" sz="2400" dirty="0">
              <a:solidFill>
                <a:srgbClr val="00B050"/>
              </a:solidFill>
            </a:endParaRPr>
          </a:p>
          <a:p>
            <a:pPr>
              <a:buFont typeface="Courier New" pitchFamily="49" charset="0"/>
              <a:buChar char="o"/>
            </a:pPr>
            <a:r>
              <a:rPr lang="en-US" sz="2400" dirty="0">
                <a:solidFill>
                  <a:srgbClr val="0000CC"/>
                </a:solidFill>
              </a:rPr>
              <a:t>use kernel-level threads and then multiplexes user-level threads onto some or all of the kernel threads.</a:t>
            </a:r>
          </a:p>
          <a:p>
            <a:endParaRPr lang="en-US" sz="2400" dirty="0"/>
          </a:p>
        </p:txBody>
      </p:sp>
      <p:sp>
        <p:nvSpPr>
          <p:cNvPr id="4" name="Date Placeholder 3"/>
          <p:cNvSpPr>
            <a:spLocks noGrp="1"/>
          </p:cNvSpPr>
          <p:nvPr>
            <p:ph type="dt" sz="half" idx="10"/>
          </p:nvPr>
        </p:nvSpPr>
        <p:spPr/>
        <p:txBody>
          <a:bodyPr/>
          <a:lstStyle/>
          <a:p>
            <a:fld id="{F5E7A77B-1298-4545-BBEC-BBE1D988C5D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11</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03D8C2D-C0AC-4100-8458-11F47F8D4AF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12</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Rectangle 6"/>
          <p:cNvSpPr/>
          <p:nvPr/>
        </p:nvSpPr>
        <p:spPr>
          <a:xfrm>
            <a:off x="3860106" y="2967335"/>
            <a:ext cx="1423788" cy="923330"/>
          </a:xfrm>
          <a:prstGeom prst="rect">
            <a:avLst/>
          </a:prstGeom>
          <a:noFill/>
        </p:spPr>
        <p:txBody>
          <a:bodyPr wrap="none" lIns="91440" tIns="45720" rIns="91440" bIns="45720">
            <a:spAutoFit/>
          </a:bodyPr>
          <a:lstStyle/>
          <a:p>
            <a:pPr algn="ctr"/>
            <a:r>
              <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End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371600"/>
            <a:ext cx="8435975" cy="4754562"/>
          </a:xfrm>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Thread concept</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Thread usage</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Thread library</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Thread implementation</a:t>
            </a:r>
          </a:p>
          <a:p>
            <a:pPr marL="274320" indent="-274320" eaLnBrk="1" fontAlgn="auto" hangingPunct="1">
              <a:lnSpc>
                <a:spcPct val="90000"/>
              </a:lnSpc>
              <a:spcBef>
                <a:spcPts val="580"/>
              </a:spcBef>
              <a:spcAft>
                <a:spcPts val="0"/>
              </a:spcAft>
              <a:buNone/>
              <a:defRPr/>
            </a:pPr>
            <a:endParaRPr lang="en-US" sz="2400" b="1" dirty="0">
              <a:solidFill>
                <a:srgbClr val="0000FF"/>
              </a:solidFill>
              <a:effectLst>
                <a:outerShdw blurRad="38100" dist="38100" dir="2700000" algn="tl">
                  <a:srgbClr val="000000"/>
                </a:outerShdw>
              </a:effectLst>
              <a:cs typeface="Times New Roman" pitchFamily="18" charset="0"/>
            </a:endParaRPr>
          </a:p>
        </p:txBody>
      </p:sp>
      <p:sp>
        <p:nvSpPr>
          <p:cNvPr id="3" name="TextBox 2"/>
          <p:cNvSpPr txBox="1"/>
          <p:nvPr/>
        </p:nvSpPr>
        <p:spPr>
          <a:xfrm>
            <a:off x="1219200" y="457200"/>
            <a:ext cx="5181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outerShdw>
                </a:effectLst>
                <a:cs typeface="Times New Roman" pitchFamily="18" charset="0"/>
              </a:rPr>
              <a:t>Contents:</a:t>
            </a:r>
          </a:p>
        </p:txBody>
      </p:sp>
      <p:sp>
        <p:nvSpPr>
          <p:cNvPr id="4" name="Date Placeholder 3"/>
          <p:cNvSpPr>
            <a:spLocks noGrp="1"/>
          </p:cNvSpPr>
          <p:nvPr>
            <p:ph type="dt" sz="half" idx="10"/>
          </p:nvPr>
        </p:nvSpPr>
        <p:spPr/>
        <p:txBody>
          <a:bodyPr/>
          <a:lstStyle/>
          <a:p>
            <a:fld id="{D5B3AEAC-6254-4526-8692-27A144B9BF3A}"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2</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914400"/>
            <a:ext cx="8435975" cy="5486399"/>
          </a:xfrm>
        </p:spPr>
        <p:txBody>
          <a:bodyPr>
            <a:noAutofit/>
          </a:bodyPr>
          <a:lstStyle/>
          <a:p>
            <a:r>
              <a:rPr lang="en-US" sz="2400" dirty="0">
                <a:solidFill>
                  <a:srgbClr val="0000CC"/>
                </a:solidFill>
              </a:rPr>
              <a:t>process model is based on two independent concepts: resource grouping and execution. </a:t>
            </a:r>
          </a:p>
          <a:p>
            <a:r>
              <a:rPr lang="en-US" sz="2400" dirty="0">
                <a:solidFill>
                  <a:srgbClr val="0000CC"/>
                </a:solidFill>
              </a:rPr>
              <a:t>One way of looking at a process is that it is a way to group related resources together.</a:t>
            </a:r>
          </a:p>
          <a:p>
            <a:r>
              <a:rPr lang="en-US" sz="2400" dirty="0">
                <a:solidFill>
                  <a:srgbClr val="0000CC"/>
                </a:solidFill>
              </a:rPr>
              <a:t> A process has an address space containing program text and data, as well as other resources. These resource may include open files, child processes, pending alarms, signal handlers, accounting information, and more.</a:t>
            </a:r>
          </a:p>
          <a:p>
            <a:r>
              <a:rPr lang="en-US" sz="2400" dirty="0">
                <a:solidFill>
                  <a:srgbClr val="0000CC"/>
                </a:solidFill>
              </a:rPr>
              <a:t> By putting them together in the form of a process, they can be managed more easily. </a:t>
            </a:r>
          </a:p>
          <a:p>
            <a:r>
              <a:rPr lang="en-US" sz="2400" dirty="0">
                <a:solidFill>
                  <a:srgbClr val="0000CC"/>
                </a:solidFill>
              </a:rPr>
              <a:t>The other concept a process has is a thread of execution, usually shortened to just thread.</a:t>
            </a:r>
          </a:p>
          <a:p>
            <a:r>
              <a:rPr lang="en-US" sz="2400" dirty="0">
                <a:solidFill>
                  <a:srgbClr val="0000CC"/>
                </a:solidFill>
              </a:rPr>
              <a:t>The thread has a program counter that keeps track of which instruction to execute next.</a:t>
            </a:r>
          </a:p>
          <a:p>
            <a:endParaRPr lang="en-US" sz="2400" dirty="0">
              <a:solidFill>
                <a:srgbClr val="0000CC"/>
              </a:solidFill>
            </a:endParaRPr>
          </a:p>
        </p:txBody>
      </p:sp>
      <p:sp>
        <p:nvSpPr>
          <p:cNvPr id="3" name="TextBox 2"/>
          <p:cNvSpPr txBox="1"/>
          <p:nvPr/>
        </p:nvSpPr>
        <p:spPr>
          <a:xfrm>
            <a:off x="1447800" y="304800"/>
            <a:ext cx="6705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alpha val="43137"/>
                    </a:srgbClr>
                  </a:outerShdw>
                </a:effectLst>
                <a:cs typeface="Times New Roman" pitchFamily="18" charset="0"/>
              </a:rPr>
              <a:t>Thread concept</a:t>
            </a:r>
          </a:p>
        </p:txBody>
      </p:sp>
      <p:sp>
        <p:nvSpPr>
          <p:cNvPr id="4" name="Date Placeholder 3"/>
          <p:cNvSpPr>
            <a:spLocks noGrp="1"/>
          </p:cNvSpPr>
          <p:nvPr>
            <p:ph type="dt" sz="half" idx="10"/>
          </p:nvPr>
        </p:nvSpPr>
        <p:spPr/>
        <p:txBody>
          <a:bodyPr/>
          <a:lstStyle/>
          <a:p>
            <a:fld id="{80DE1AA2-19EA-4553-BB65-9CE900863C5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3</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219199"/>
            <a:ext cx="8435975" cy="4906963"/>
          </a:xfrm>
        </p:spPr>
        <p:txBody>
          <a:bodyPr>
            <a:noAutofit/>
          </a:bodyPr>
          <a:lstStyle/>
          <a:p>
            <a:r>
              <a:rPr lang="en-US" sz="2400" dirty="0">
                <a:solidFill>
                  <a:srgbClr val="0000CC"/>
                </a:solidFill>
              </a:rPr>
              <a:t>It has registers, which hold its current working variables. </a:t>
            </a:r>
          </a:p>
          <a:p>
            <a:r>
              <a:rPr lang="en-US" sz="2400" dirty="0">
                <a:solidFill>
                  <a:srgbClr val="0000CC"/>
                </a:solidFill>
              </a:rPr>
              <a:t>It has a stack, which contains the execution history, with one frame for each procedure called but not yet returned from.</a:t>
            </a:r>
          </a:p>
          <a:p>
            <a:r>
              <a:rPr lang="en-US" sz="2400" dirty="0">
                <a:solidFill>
                  <a:srgbClr val="0000CC"/>
                </a:solidFill>
              </a:rPr>
              <a:t>Processes are used to group resources together; threads are the entities scheduled for execution on the CPU.</a:t>
            </a:r>
          </a:p>
          <a:p>
            <a:r>
              <a:rPr lang="en-US" sz="2400" dirty="0">
                <a:solidFill>
                  <a:srgbClr val="0000CC"/>
                </a:solidFill>
              </a:rPr>
              <a:t>The term multithreading is also used to describe the situation of allowing multiple threads in the same process.</a:t>
            </a:r>
          </a:p>
          <a:p>
            <a:endParaRPr lang="en-US" sz="2000" dirty="0">
              <a:solidFill>
                <a:srgbClr val="0000CC"/>
              </a:solidFill>
            </a:endParaRPr>
          </a:p>
        </p:txBody>
      </p:sp>
      <p:sp>
        <p:nvSpPr>
          <p:cNvPr id="3" name="TextBox 2"/>
          <p:cNvSpPr txBox="1"/>
          <p:nvPr/>
        </p:nvSpPr>
        <p:spPr>
          <a:xfrm>
            <a:off x="1447800" y="304800"/>
            <a:ext cx="6705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alpha val="43137"/>
                    </a:srgbClr>
                  </a:outerShdw>
                </a:effectLst>
                <a:cs typeface="Times New Roman" pitchFamily="18" charset="0"/>
              </a:rPr>
              <a:t>Thread concept(</a:t>
            </a:r>
            <a:r>
              <a:rPr lang="en-US" sz="3200" b="1" dirty="0" err="1">
                <a:solidFill>
                  <a:srgbClr val="FF0000"/>
                </a:solidFill>
                <a:effectLst>
                  <a:outerShdw blurRad="38100" dist="38100" dir="2700000" algn="tl">
                    <a:srgbClr val="000000">
                      <a:alpha val="43137"/>
                    </a:srgbClr>
                  </a:outerShdw>
                </a:effectLst>
                <a:cs typeface="Times New Roman" pitchFamily="18" charset="0"/>
              </a:rPr>
              <a:t>con’t</a:t>
            </a:r>
            <a:r>
              <a:rPr lang="en-US" sz="3200" b="1" dirty="0">
                <a:solidFill>
                  <a:srgbClr val="FF0000"/>
                </a:solidFill>
                <a:effectLst>
                  <a:outerShdw blurRad="38100" dist="38100" dir="2700000" algn="tl">
                    <a:srgbClr val="000000">
                      <a:alpha val="43137"/>
                    </a:srgbClr>
                  </a:outerShdw>
                </a:effectLst>
                <a:cs typeface="Times New Roman" pitchFamily="18" charset="0"/>
              </a:rPr>
              <a:t>..)</a:t>
            </a:r>
          </a:p>
        </p:txBody>
      </p:sp>
      <p:sp>
        <p:nvSpPr>
          <p:cNvPr id="4" name="Date Placeholder 3"/>
          <p:cNvSpPr>
            <a:spLocks noGrp="1"/>
          </p:cNvSpPr>
          <p:nvPr>
            <p:ph type="dt" sz="half" idx="10"/>
          </p:nvPr>
        </p:nvSpPr>
        <p:spPr/>
        <p:txBody>
          <a:bodyPr/>
          <a:lstStyle/>
          <a:p>
            <a:fld id="{A6F56DCB-6E87-4154-8B34-A44DD8B250BD}"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4</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539750" y="36513"/>
            <a:ext cx="5632450" cy="649287"/>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Thread concept(</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p>
        </p:txBody>
      </p:sp>
      <p:sp>
        <p:nvSpPr>
          <p:cNvPr id="25603" name="Content Placeholder 2"/>
          <p:cNvSpPr>
            <a:spLocks noGrp="1"/>
          </p:cNvSpPr>
          <p:nvPr>
            <p:ph idx="1"/>
          </p:nvPr>
        </p:nvSpPr>
        <p:spPr>
          <a:xfrm>
            <a:off x="228600" y="609600"/>
            <a:ext cx="8610600" cy="5105400"/>
          </a:xfrm>
        </p:spPr>
        <p:txBody>
          <a:bodyPr>
            <a:normAutofit/>
          </a:bodyPr>
          <a:lstStyle/>
          <a:p>
            <a:pPr>
              <a:buFont typeface="Courier New" pitchFamily="49" charset="0"/>
              <a:buChar char="o"/>
            </a:pPr>
            <a:r>
              <a:rPr lang="en-US" sz="2400" dirty="0">
                <a:solidFill>
                  <a:srgbClr val="0000CC"/>
                </a:solidFill>
              </a:rPr>
              <a:t>A thread  consists of:</a:t>
            </a:r>
          </a:p>
          <a:p>
            <a:pPr lvl="2"/>
            <a:r>
              <a:rPr lang="en-US" dirty="0">
                <a:solidFill>
                  <a:srgbClr val="0000CC"/>
                </a:solidFill>
              </a:rPr>
              <a:t>thread id</a:t>
            </a:r>
          </a:p>
          <a:p>
            <a:pPr lvl="2"/>
            <a:r>
              <a:rPr lang="en-US" dirty="0">
                <a:solidFill>
                  <a:srgbClr val="0000CC"/>
                </a:solidFill>
              </a:rPr>
              <a:t>program counter</a:t>
            </a:r>
          </a:p>
          <a:p>
            <a:pPr lvl="2"/>
            <a:r>
              <a:rPr lang="en-US" dirty="0">
                <a:solidFill>
                  <a:srgbClr val="0000CC"/>
                </a:solidFill>
              </a:rPr>
              <a:t>register set </a:t>
            </a:r>
          </a:p>
          <a:p>
            <a:pPr lvl="2"/>
            <a:r>
              <a:rPr lang="en-US" dirty="0">
                <a:solidFill>
                  <a:srgbClr val="0000CC"/>
                </a:solidFill>
              </a:rPr>
              <a:t>stack</a:t>
            </a:r>
          </a:p>
          <a:p>
            <a:pPr>
              <a:buFont typeface="Courier New" pitchFamily="49" charset="0"/>
              <a:buChar char="o"/>
            </a:pPr>
            <a:r>
              <a:rPr lang="en-US" sz="2400" dirty="0">
                <a:solidFill>
                  <a:srgbClr val="0000CC"/>
                </a:solidFill>
              </a:rPr>
              <a:t>Threads belonging to the same process </a:t>
            </a:r>
            <a:r>
              <a:rPr lang="en-US" sz="2400" b="1" dirty="0">
                <a:solidFill>
                  <a:srgbClr val="0000CC"/>
                </a:solidFill>
              </a:rPr>
              <a:t>share</a:t>
            </a:r>
            <a:r>
              <a:rPr lang="en-US" sz="2400" dirty="0">
                <a:solidFill>
                  <a:srgbClr val="0000CC"/>
                </a:solidFill>
              </a:rPr>
              <a:t>:</a:t>
            </a:r>
          </a:p>
          <a:p>
            <a:pPr lvl="2"/>
            <a:r>
              <a:rPr lang="en-US" dirty="0">
                <a:solidFill>
                  <a:srgbClr val="0000CC"/>
                </a:solidFill>
              </a:rPr>
              <a:t>its code</a:t>
            </a:r>
          </a:p>
          <a:p>
            <a:pPr lvl="2"/>
            <a:r>
              <a:rPr lang="en-US" dirty="0">
                <a:solidFill>
                  <a:srgbClr val="0000CC"/>
                </a:solidFill>
              </a:rPr>
              <a:t>its data section</a:t>
            </a:r>
          </a:p>
          <a:p>
            <a:pPr lvl="2"/>
            <a:r>
              <a:rPr lang="en-US" dirty="0">
                <a:solidFill>
                  <a:srgbClr val="0000CC"/>
                </a:solidFill>
              </a:rPr>
              <a:t>other OS resources</a:t>
            </a:r>
          </a:p>
        </p:txBody>
      </p:sp>
      <p:sp>
        <p:nvSpPr>
          <p:cNvPr id="25604" name="Date Placeholder 3"/>
          <p:cNvSpPr>
            <a:spLocks noGrp="1"/>
          </p:cNvSpPr>
          <p:nvPr>
            <p:ph type="dt" sz="quarter" idx="10"/>
          </p:nvPr>
        </p:nvSpPr>
        <p:spPr>
          <a:noFill/>
        </p:spPr>
        <p:txBody>
          <a:bodyPr/>
          <a:lstStyle/>
          <a:p>
            <a:fld id="{A252E90D-F07D-4773-B629-157481E232E3}" type="datetime1">
              <a:rPr lang="en-US" smtClean="0"/>
              <a:t>5/31/2020</a:t>
            </a:fld>
            <a:endParaRPr lang="en-US"/>
          </a:p>
        </p:txBody>
      </p:sp>
      <p:sp>
        <p:nvSpPr>
          <p:cNvPr id="25605" name="Slide Number Placeholder 4"/>
          <p:cNvSpPr>
            <a:spLocks noGrp="1"/>
          </p:cNvSpPr>
          <p:nvPr>
            <p:ph type="sldNum" sz="quarter" idx="11"/>
          </p:nvPr>
        </p:nvSpPr>
        <p:spPr>
          <a:noFill/>
        </p:spPr>
        <p:txBody>
          <a:bodyPr/>
          <a:lstStyle/>
          <a:p>
            <a:fld id="{97C720CB-A933-4AA3-8571-4ECC09C68AFA}" type="slidenum">
              <a:rPr lang="en-US" smtClean="0"/>
              <a:pPr/>
              <a:t>5</a:t>
            </a:fld>
            <a:endParaRPr lang="en-US"/>
          </a:p>
        </p:txBody>
      </p:sp>
      <p:sp>
        <p:nvSpPr>
          <p:cNvPr id="6" name="Footer Placeholder 5"/>
          <p:cNvSpPr>
            <a:spLocks noGrp="1"/>
          </p:cNvSpPr>
          <p:nvPr>
            <p:ph type="ftr" sz="quarter" idx="12"/>
          </p:nvPr>
        </p:nvSpPr>
        <p:spPr/>
        <p:txBody>
          <a:bodyPr/>
          <a:lstStyle/>
          <a:p>
            <a:pPr>
              <a:defRPr/>
            </a:pPr>
            <a:r>
              <a:rPr lang="en-US"/>
              <a:t>Ambo University || Woliso Campus</a:t>
            </a:r>
            <a:endParaRPr lang="en-US" dirty="0"/>
          </a:p>
        </p:txBody>
      </p:sp>
    </p:spTree>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00063" y="142875"/>
            <a:ext cx="6781800" cy="609600"/>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Processes and Threads</a:t>
            </a:r>
          </a:p>
        </p:txBody>
      </p:sp>
      <p:sp>
        <p:nvSpPr>
          <p:cNvPr id="27651" name="Content Placeholder 2"/>
          <p:cNvSpPr>
            <a:spLocks noGrp="1"/>
          </p:cNvSpPr>
          <p:nvPr>
            <p:ph idx="1"/>
          </p:nvPr>
        </p:nvSpPr>
        <p:spPr>
          <a:xfrm>
            <a:off x="304800" y="990600"/>
            <a:ext cx="3810000" cy="4540250"/>
          </a:xfrm>
        </p:spPr>
        <p:txBody>
          <a:bodyPr/>
          <a:lstStyle/>
          <a:p>
            <a:pPr>
              <a:buFont typeface="Times" charset="0"/>
              <a:buNone/>
            </a:pPr>
            <a:r>
              <a:rPr lang="en-US" b="1" dirty="0">
                <a:solidFill>
                  <a:srgbClr val="00B050"/>
                </a:solidFill>
              </a:rPr>
              <a:t>Similarities</a:t>
            </a:r>
          </a:p>
          <a:p>
            <a:pPr>
              <a:buFont typeface="Times" charset="0"/>
              <a:buNone/>
            </a:pPr>
            <a:r>
              <a:rPr lang="en-US" b="1" dirty="0"/>
              <a:t> </a:t>
            </a:r>
            <a:r>
              <a:rPr lang="en-US" dirty="0"/>
              <a:t>				</a:t>
            </a:r>
          </a:p>
        </p:txBody>
      </p:sp>
      <p:sp>
        <p:nvSpPr>
          <p:cNvPr id="27652" name="TextBox 6"/>
          <p:cNvSpPr txBox="1">
            <a:spLocks noChangeArrowheads="1"/>
          </p:cNvSpPr>
          <p:nvPr/>
        </p:nvSpPr>
        <p:spPr bwMode="auto">
          <a:xfrm>
            <a:off x="5181600" y="990600"/>
            <a:ext cx="3124200" cy="584775"/>
          </a:xfrm>
          <a:prstGeom prst="rect">
            <a:avLst/>
          </a:prstGeom>
          <a:noFill/>
          <a:ln w="9525">
            <a:noFill/>
            <a:miter lim="800000"/>
            <a:headEnd/>
            <a:tailEnd/>
          </a:ln>
        </p:spPr>
        <p:txBody>
          <a:bodyPr>
            <a:spAutoFit/>
          </a:bodyPr>
          <a:lstStyle/>
          <a:p>
            <a:r>
              <a:rPr lang="en-US" sz="3200" b="1" dirty="0">
                <a:solidFill>
                  <a:srgbClr val="00B050"/>
                </a:solidFill>
              </a:rPr>
              <a:t>Differences</a:t>
            </a:r>
          </a:p>
        </p:txBody>
      </p:sp>
      <p:sp>
        <p:nvSpPr>
          <p:cNvPr id="27653" name="Rectangle 7"/>
          <p:cNvSpPr>
            <a:spLocks noChangeArrowheads="1"/>
          </p:cNvSpPr>
          <p:nvPr/>
        </p:nvSpPr>
        <p:spPr bwMode="auto">
          <a:xfrm>
            <a:off x="228600" y="1524000"/>
            <a:ext cx="4343400" cy="4524315"/>
          </a:xfrm>
          <a:prstGeom prst="rect">
            <a:avLst/>
          </a:prstGeom>
          <a:noFill/>
          <a:ln w="9525">
            <a:noFill/>
            <a:miter lim="800000"/>
            <a:headEnd/>
            <a:tailEnd/>
          </a:ln>
        </p:spPr>
        <p:txBody>
          <a:bodyPr>
            <a:spAutoFit/>
          </a:bodyPr>
          <a:lstStyle/>
          <a:p>
            <a:pPr>
              <a:buFont typeface="Arial" charset="0"/>
              <a:buChar char="•"/>
            </a:pPr>
            <a:r>
              <a:rPr lang="en-US" sz="2000" dirty="0"/>
              <a:t> </a:t>
            </a:r>
            <a:r>
              <a:rPr lang="en-US" sz="2400" dirty="0">
                <a:solidFill>
                  <a:srgbClr val="0000CC"/>
                </a:solidFill>
              </a:rPr>
              <a:t>Both share CPU and only one thread/process is active (running) at a time.</a:t>
            </a:r>
          </a:p>
          <a:p>
            <a:endParaRPr lang="en-US" sz="2400" dirty="0">
              <a:solidFill>
                <a:srgbClr val="0000CC"/>
              </a:solidFill>
            </a:endParaRPr>
          </a:p>
          <a:p>
            <a:pPr>
              <a:buFont typeface="Arial" charset="0"/>
              <a:buChar char="•"/>
            </a:pPr>
            <a:r>
              <a:rPr lang="en-US" sz="2400" dirty="0">
                <a:solidFill>
                  <a:srgbClr val="0000CC"/>
                </a:solidFill>
              </a:rPr>
              <a:t>Like processes, threads within a process execute sequentially.</a:t>
            </a:r>
          </a:p>
          <a:p>
            <a:endParaRPr lang="en-US" sz="2400" dirty="0">
              <a:solidFill>
                <a:srgbClr val="0000CC"/>
              </a:solidFill>
            </a:endParaRPr>
          </a:p>
          <a:p>
            <a:pPr>
              <a:buFont typeface="Arial" charset="0"/>
              <a:buChar char="•"/>
            </a:pPr>
            <a:r>
              <a:rPr lang="en-US" sz="2400" dirty="0">
                <a:solidFill>
                  <a:srgbClr val="0000CC"/>
                </a:solidFill>
              </a:rPr>
              <a:t>Like processes, thread can create children.</a:t>
            </a:r>
          </a:p>
          <a:p>
            <a:endParaRPr lang="en-US" sz="2400" dirty="0">
              <a:solidFill>
                <a:srgbClr val="0000CC"/>
              </a:solidFill>
            </a:endParaRPr>
          </a:p>
          <a:p>
            <a:pPr>
              <a:buFont typeface="Arial" charset="0"/>
              <a:buChar char="•"/>
            </a:pPr>
            <a:r>
              <a:rPr lang="en-US" sz="2400" dirty="0">
                <a:solidFill>
                  <a:srgbClr val="0000CC"/>
                </a:solidFill>
              </a:rPr>
              <a:t>Like process, if one thread is blocked, another thread can run.</a:t>
            </a:r>
          </a:p>
        </p:txBody>
      </p:sp>
      <p:sp>
        <p:nvSpPr>
          <p:cNvPr id="27654" name="Rectangle 8"/>
          <p:cNvSpPr>
            <a:spLocks noChangeArrowheads="1"/>
          </p:cNvSpPr>
          <p:nvPr/>
        </p:nvSpPr>
        <p:spPr bwMode="auto">
          <a:xfrm>
            <a:off x="5105400" y="1524000"/>
            <a:ext cx="3810000" cy="5632311"/>
          </a:xfrm>
          <a:prstGeom prst="rect">
            <a:avLst/>
          </a:prstGeom>
          <a:noFill/>
          <a:ln w="9525">
            <a:noFill/>
            <a:miter lim="800000"/>
            <a:headEnd/>
            <a:tailEnd/>
          </a:ln>
        </p:spPr>
        <p:txBody>
          <a:bodyPr>
            <a:spAutoFit/>
          </a:bodyPr>
          <a:lstStyle/>
          <a:p>
            <a:pPr>
              <a:buFont typeface="Arial" charset="0"/>
              <a:buChar char="•"/>
            </a:pPr>
            <a:r>
              <a:rPr lang="en-US" sz="2400" dirty="0">
                <a:solidFill>
                  <a:srgbClr val="0000CC"/>
                </a:solidFill>
              </a:rPr>
              <a:t> Unlike processes, threads are not independent of one another.</a:t>
            </a:r>
          </a:p>
          <a:p>
            <a:endParaRPr lang="en-US" sz="2400" dirty="0">
              <a:solidFill>
                <a:srgbClr val="0000CC"/>
              </a:solidFill>
            </a:endParaRPr>
          </a:p>
          <a:p>
            <a:pPr>
              <a:buFont typeface="Arial" charset="0"/>
              <a:buChar char="•"/>
            </a:pPr>
            <a:r>
              <a:rPr lang="en-US" sz="2400" dirty="0">
                <a:solidFill>
                  <a:srgbClr val="0000CC"/>
                </a:solidFill>
              </a:rPr>
              <a:t> Unlike processes, all threads can access every address in the task.</a:t>
            </a:r>
          </a:p>
          <a:p>
            <a:endParaRPr lang="en-US" sz="2400" dirty="0">
              <a:solidFill>
                <a:srgbClr val="0000CC"/>
              </a:solidFill>
            </a:endParaRPr>
          </a:p>
          <a:p>
            <a:pPr>
              <a:buFont typeface="Arial" charset="0"/>
              <a:buChar char="•"/>
            </a:pPr>
            <a:r>
              <a:rPr lang="en-US" sz="2400" dirty="0">
                <a:solidFill>
                  <a:srgbClr val="0000CC"/>
                </a:solidFill>
              </a:rPr>
              <a:t> Unlike processes, thread are design to assist one other. </a:t>
            </a:r>
          </a:p>
          <a:p>
            <a:endParaRPr lang="en-US" sz="2400" dirty="0">
              <a:solidFill>
                <a:srgbClr val="0000CC"/>
              </a:solidFill>
            </a:endParaRPr>
          </a:p>
          <a:p>
            <a:endParaRPr lang="en-US" sz="2400" dirty="0">
              <a:solidFill>
                <a:srgbClr val="0000CC"/>
              </a:solidFill>
            </a:endParaRPr>
          </a:p>
          <a:p>
            <a:endParaRPr lang="en-US" sz="2400" dirty="0">
              <a:solidFill>
                <a:srgbClr val="0000CC"/>
              </a:solidFill>
            </a:endParaRPr>
          </a:p>
          <a:p>
            <a:endParaRPr lang="en-US" sz="2400" dirty="0">
              <a:solidFill>
                <a:srgbClr val="0000CC"/>
              </a:solidFill>
            </a:endParaRPr>
          </a:p>
        </p:txBody>
      </p:sp>
      <p:sp>
        <p:nvSpPr>
          <p:cNvPr id="27655" name="Date Placeholder 6"/>
          <p:cNvSpPr>
            <a:spLocks noGrp="1"/>
          </p:cNvSpPr>
          <p:nvPr>
            <p:ph type="dt" sz="quarter" idx="10"/>
          </p:nvPr>
        </p:nvSpPr>
        <p:spPr>
          <a:noFill/>
        </p:spPr>
        <p:txBody>
          <a:bodyPr/>
          <a:lstStyle/>
          <a:p>
            <a:fld id="{4BE11E5B-77F9-4600-9D05-D238E255C425}" type="datetime1">
              <a:rPr lang="en-US" smtClean="0"/>
              <a:t>5/31/2020</a:t>
            </a:fld>
            <a:endParaRPr lang="en-US"/>
          </a:p>
        </p:txBody>
      </p:sp>
      <p:sp>
        <p:nvSpPr>
          <p:cNvPr id="27656" name="Slide Number Placeholder 7"/>
          <p:cNvSpPr>
            <a:spLocks noGrp="1"/>
          </p:cNvSpPr>
          <p:nvPr>
            <p:ph type="sldNum" sz="quarter" idx="11"/>
          </p:nvPr>
        </p:nvSpPr>
        <p:spPr>
          <a:noFill/>
        </p:spPr>
        <p:txBody>
          <a:bodyPr/>
          <a:lstStyle/>
          <a:p>
            <a:fld id="{939AD82F-88B4-4905-9785-C9BF96345A2B}" type="slidenum">
              <a:rPr lang="en-US" smtClean="0"/>
              <a:pPr/>
              <a:t>6</a:t>
            </a:fld>
            <a:endParaRPr lang="en-US"/>
          </a:p>
        </p:txBody>
      </p:sp>
      <p:sp>
        <p:nvSpPr>
          <p:cNvPr id="9" name="Footer Placeholder 8"/>
          <p:cNvSpPr>
            <a:spLocks noGrp="1"/>
          </p:cNvSpPr>
          <p:nvPr>
            <p:ph type="ftr" sz="quarter" idx="12"/>
          </p:nvPr>
        </p:nvSpPr>
        <p:spPr/>
        <p:txBody>
          <a:bodyPr/>
          <a:lstStyle/>
          <a:p>
            <a:pPr>
              <a:defRPr/>
            </a:pPr>
            <a:r>
              <a:rPr lang="en-US"/>
              <a:t>Ambo University || Woliso Campus</a:t>
            </a:r>
            <a:endParaRPr lang="en-US" dirty="0"/>
          </a:p>
        </p:txBody>
      </p:sp>
    </p:spTree>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838201"/>
            <a:ext cx="8686800" cy="6019800"/>
          </a:xfrm>
        </p:spPr>
        <p:txBody>
          <a:bodyPr>
            <a:noAutofit/>
          </a:bodyPr>
          <a:lstStyle/>
          <a:p>
            <a:pPr>
              <a:buFont typeface="Courier New" pitchFamily="49" charset="0"/>
              <a:buChar char="o"/>
            </a:pPr>
            <a:r>
              <a:rPr lang="en-US" sz="2400" dirty="0">
                <a:solidFill>
                  <a:srgbClr val="0000CC"/>
                </a:solidFill>
              </a:rPr>
              <a:t>several reasons for having multiple threads:</a:t>
            </a:r>
          </a:p>
          <a:p>
            <a:pPr>
              <a:buFont typeface="Courier New" pitchFamily="49" charset="0"/>
              <a:buChar char="o"/>
            </a:pPr>
            <a:r>
              <a:rPr lang="en-US" sz="2400" dirty="0">
                <a:solidFill>
                  <a:srgbClr val="0000CC"/>
                </a:solidFill>
              </a:rPr>
              <a:t>many applications need  multiple activities are going on at once. </a:t>
            </a:r>
          </a:p>
          <a:p>
            <a:pPr lvl="2">
              <a:buFont typeface="Wingdings" pitchFamily="2" charset="2"/>
              <a:buChar char="§"/>
            </a:pPr>
            <a:r>
              <a:rPr lang="en-US" sz="2000" dirty="0">
                <a:solidFill>
                  <a:srgbClr val="0000CC"/>
                </a:solidFill>
              </a:rPr>
              <a:t>decomposing such an application into multiple sequential threads that run in quasi-parallel, the programming model becomes simpler.</a:t>
            </a:r>
          </a:p>
          <a:p>
            <a:pPr>
              <a:buFont typeface="Courier New" pitchFamily="49" charset="0"/>
              <a:buChar char="o"/>
            </a:pPr>
            <a:r>
              <a:rPr lang="en-US" sz="2400" dirty="0">
                <a:solidFill>
                  <a:srgbClr val="0000CC"/>
                </a:solidFill>
              </a:rPr>
              <a:t>they are lighter weight than processes, they are easier (i.e., faster) to create and destroy than processes.</a:t>
            </a:r>
          </a:p>
          <a:p>
            <a:pPr>
              <a:buFont typeface="Courier New" pitchFamily="49" charset="0"/>
              <a:buChar char="o"/>
            </a:pPr>
            <a:r>
              <a:rPr lang="en-US" sz="2400" dirty="0">
                <a:solidFill>
                  <a:srgbClr val="0000CC"/>
                </a:solidFill>
              </a:rPr>
              <a:t>Having multiple threads within  an application provide higher performance argument. </a:t>
            </a:r>
          </a:p>
          <a:p>
            <a:pPr lvl="2"/>
            <a:r>
              <a:rPr lang="en-US" sz="2000" dirty="0">
                <a:solidFill>
                  <a:srgbClr val="0000CC"/>
                </a:solidFill>
              </a:rPr>
              <a:t>If there is substantial computing and also substantial I/0, having threads allows these activities to overlap, thus speeding up the application.</a:t>
            </a:r>
          </a:p>
          <a:p>
            <a:pPr>
              <a:buFont typeface="Courier New" pitchFamily="49" charset="0"/>
              <a:buChar char="o"/>
            </a:pPr>
            <a:r>
              <a:rPr lang="en-US" sz="2400" dirty="0">
                <a:solidFill>
                  <a:srgbClr val="0000CC"/>
                </a:solidFill>
              </a:rPr>
              <a:t>Threads are useful on systems with multiple CPUs</a:t>
            </a:r>
            <a:endParaRPr lang="en-US" sz="2400" dirty="0">
              <a:solidFill>
                <a:srgbClr val="0000CC"/>
              </a:solidFill>
              <a:effectLst>
                <a:outerShdw blurRad="38100" dist="38100" dir="2700000" algn="tl">
                  <a:srgbClr val="000000">
                    <a:alpha val="43137"/>
                  </a:srgbClr>
                </a:outerShdw>
              </a:effectLst>
            </a:endParaRPr>
          </a:p>
        </p:txBody>
      </p:sp>
      <p:sp>
        <p:nvSpPr>
          <p:cNvPr id="3" name="TextBox 2"/>
          <p:cNvSpPr txBox="1"/>
          <p:nvPr/>
        </p:nvSpPr>
        <p:spPr>
          <a:xfrm>
            <a:off x="1828800" y="228600"/>
            <a:ext cx="5715000" cy="584775"/>
          </a:xfrm>
          <a:prstGeom prst="rect">
            <a:avLst/>
          </a:prstGeom>
          <a:noFill/>
        </p:spPr>
        <p:txBody>
          <a:bodyPr wrap="square" rtlCol="0">
            <a:spAutoFit/>
          </a:bodyPr>
          <a:lstStyle/>
          <a:p>
            <a:pPr algn="ctr">
              <a:buNone/>
            </a:pPr>
            <a:r>
              <a:rPr lang="en-US" sz="3200" b="1" dirty="0">
                <a:solidFill>
                  <a:srgbClr val="FF0000"/>
                </a:solidFill>
                <a:effectLst>
                  <a:outerShdw blurRad="38100" dist="38100" dir="2700000" algn="tl">
                    <a:srgbClr val="000000">
                      <a:alpha val="43137"/>
                    </a:srgbClr>
                  </a:outerShdw>
                </a:effectLst>
              </a:rPr>
              <a:t>Thread usage </a:t>
            </a:r>
          </a:p>
        </p:txBody>
      </p:sp>
      <p:sp>
        <p:nvSpPr>
          <p:cNvPr id="4" name="Date Placeholder 3"/>
          <p:cNvSpPr>
            <a:spLocks noGrp="1"/>
          </p:cNvSpPr>
          <p:nvPr>
            <p:ph type="dt" sz="half" idx="10"/>
          </p:nvPr>
        </p:nvSpPr>
        <p:spPr/>
        <p:txBody>
          <a:bodyPr/>
          <a:lstStyle/>
          <a:p>
            <a:fld id="{9740168E-C585-4D2C-9FE2-0ABEE679E73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7</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066799"/>
            <a:ext cx="8435975" cy="5562601"/>
          </a:xfrm>
        </p:spPr>
        <p:txBody>
          <a:bodyPr>
            <a:noAutofit/>
          </a:bodyPr>
          <a:lstStyle/>
          <a:p>
            <a:pPr>
              <a:buFont typeface="Courier New" pitchFamily="49" charset="0"/>
              <a:buChar char="o"/>
            </a:pPr>
            <a:r>
              <a:rPr lang="en-US" sz="2400" dirty="0">
                <a:solidFill>
                  <a:srgbClr val="0000CC"/>
                </a:solidFill>
              </a:rPr>
              <a:t>Thread libraries provide programmers an API to create and manage threads</a:t>
            </a:r>
          </a:p>
          <a:p>
            <a:pPr>
              <a:buFont typeface="Times" charset="0"/>
              <a:buNone/>
            </a:pPr>
            <a:r>
              <a:rPr lang="en-US" sz="2000" b="1" dirty="0">
                <a:solidFill>
                  <a:srgbClr val="00B050"/>
                </a:solidFill>
              </a:rPr>
              <a:t>There are three basic libraries used:</a:t>
            </a:r>
          </a:p>
          <a:p>
            <a:pPr>
              <a:buNone/>
            </a:pPr>
            <a:r>
              <a:rPr lang="en-US" sz="2400" b="1" dirty="0">
                <a:solidFill>
                  <a:srgbClr val="FF0000"/>
                </a:solidFill>
              </a:rPr>
              <a:t>POSIX </a:t>
            </a:r>
            <a:r>
              <a:rPr lang="en-US" sz="2400" b="1" dirty="0" err="1">
                <a:solidFill>
                  <a:srgbClr val="FF0000"/>
                </a:solidFill>
              </a:rPr>
              <a:t>pthreads</a:t>
            </a:r>
            <a:endParaRPr lang="en-US" sz="2400" b="1" dirty="0">
              <a:solidFill>
                <a:srgbClr val="FF0000"/>
              </a:solidFill>
            </a:endParaRPr>
          </a:p>
          <a:p>
            <a:pPr marL="177800" lvl="2" indent="44450"/>
            <a:r>
              <a:rPr lang="en-US" sz="1800" dirty="0">
                <a:solidFill>
                  <a:srgbClr val="0000CC"/>
                </a:solidFill>
              </a:rPr>
              <a:t>They may be provided as either a user or kernel library, as an 	extension to the POSIX standard</a:t>
            </a:r>
          </a:p>
          <a:p>
            <a:pPr marL="177800" lvl="2" indent="44450"/>
            <a:r>
              <a:rPr lang="en-US" sz="1800" dirty="0">
                <a:solidFill>
                  <a:srgbClr val="0000CC"/>
                </a:solidFill>
              </a:rPr>
              <a:t> Systems like Solaris, Linux and Mac OS X implement </a:t>
            </a:r>
            <a:r>
              <a:rPr lang="en-US" sz="1800" dirty="0" err="1">
                <a:solidFill>
                  <a:srgbClr val="0000CC"/>
                </a:solidFill>
              </a:rPr>
              <a:t>pthreads</a:t>
            </a:r>
            <a:r>
              <a:rPr lang="en-US" sz="1800" dirty="0">
                <a:solidFill>
                  <a:srgbClr val="0000CC"/>
                </a:solidFill>
              </a:rPr>
              <a:t> 	specifications</a:t>
            </a:r>
            <a:endParaRPr lang="en-US" sz="1800" b="1" dirty="0">
              <a:solidFill>
                <a:srgbClr val="FF0000"/>
              </a:solidFill>
            </a:endParaRPr>
          </a:p>
          <a:p>
            <a:pPr marL="342900" lvl="4" indent="-342900">
              <a:buNone/>
            </a:pPr>
            <a:r>
              <a:rPr lang="en-US" sz="2400" b="1" dirty="0">
                <a:solidFill>
                  <a:srgbClr val="FF0000"/>
                </a:solidFill>
              </a:rPr>
              <a:t>WIN32 threads</a:t>
            </a:r>
          </a:p>
          <a:p>
            <a:pPr marL="342900" lvl="4" indent="-342900">
              <a:buFont typeface="Arial" pitchFamily="34" charset="0"/>
              <a:buChar char="•"/>
            </a:pPr>
            <a:r>
              <a:rPr lang="en-US" sz="1800" dirty="0">
                <a:solidFill>
                  <a:srgbClr val="0000CC"/>
                </a:solidFill>
              </a:rPr>
              <a:t>These are provided as a kernel-level library on Windows systems.</a:t>
            </a:r>
            <a:endParaRPr lang="en-US" sz="1800" b="1" dirty="0">
              <a:solidFill>
                <a:srgbClr val="FF0000"/>
              </a:solidFill>
            </a:endParaRPr>
          </a:p>
          <a:p>
            <a:pPr marL="342900" lvl="4" indent="-342900">
              <a:buNone/>
            </a:pPr>
            <a:r>
              <a:rPr lang="en-US" sz="2400" b="1" dirty="0">
                <a:solidFill>
                  <a:srgbClr val="FF0000"/>
                </a:solidFill>
              </a:rPr>
              <a:t>Java threads </a:t>
            </a:r>
            <a:endParaRPr lang="en-US" sz="2400" b="1" dirty="0">
              <a:solidFill>
                <a:srgbClr val="0000CC"/>
              </a:solidFill>
            </a:endParaRPr>
          </a:p>
          <a:p>
            <a:pPr marL="342900" lvl="4" indent="-342900"/>
            <a:r>
              <a:rPr lang="en-US" sz="1800" dirty="0">
                <a:solidFill>
                  <a:srgbClr val="0000CC"/>
                </a:solidFill>
              </a:rPr>
              <a:t>Since Java generally runs on a Java Virtual Machine, the implementation of threads is based upon whatever OS and hardware the JVM is running on, i.e. either </a:t>
            </a:r>
            <a:r>
              <a:rPr lang="en-US" sz="1800" dirty="0" err="1">
                <a:solidFill>
                  <a:srgbClr val="0000CC"/>
                </a:solidFill>
              </a:rPr>
              <a:t>Pthreads</a:t>
            </a:r>
            <a:r>
              <a:rPr lang="en-US" sz="1800" dirty="0">
                <a:solidFill>
                  <a:srgbClr val="0000CC"/>
                </a:solidFill>
              </a:rPr>
              <a:t> or Win32 threads depending on the system. </a:t>
            </a:r>
          </a:p>
          <a:p>
            <a:endParaRPr lang="en-US" sz="2400" dirty="0"/>
          </a:p>
        </p:txBody>
      </p:sp>
      <p:sp>
        <p:nvSpPr>
          <p:cNvPr id="3" name="TextBox 2"/>
          <p:cNvSpPr txBox="1"/>
          <p:nvPr/>
        </p:nvSpPr>
        <p:spPr>
          <a:xfrm>
            <a:off x="1219200" y="457200"/>
            <a:ext cx="70104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Thread library</a:t>
            </a:r>
          </a:p>
        </p:txBody>
      </p:sp>
      <p:sp>
        <p:nvSpPr>
          <p:cNvPr id="4" name="Date Placeholder 3"/>
          <p:cNvSpPr>
            <a:spLocks noGrp="1"/>
          </p:cNvSpPr>
          <p:nvPr>
            <p:ph type="dt" sz="half" idx="10"/>
          </p:nvPr>
        </p:nvSpPr>
        <p:spPr/>
        <p:txBody>
          <a:bodyPr/>
          <a:lstStyle/>
          <a:p>
            <a:fld id="{0F070BBE-054D-452E-8FB4-623DDB60A3A4}"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8</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838201"/>
            <a:ext cx="8435975" cy="5715000"/>
          </a:xfrm>
        </p:spPr>
        <p:txBody>
          <a:bodyPr>
            <a:noAutofit/>
          </a:bodyPr>
          <a:lstStyle/>
          <a:p>
            <a:pPr>
              <a:buFont typeface="Courier New" pitchFamily="49" charset="0"/>
              <a:buChar char="o"/>
            </a:pPr>
            <a:r>
              <a:rPr lang="en-US" sz="2000" dirty="0">
                <a:solidFill>
                  <a:srgbClr val="0000CC"/>
                </a:solidFill>
              </a:rPr>
              <a:t>There are two main ways to implement a threads package: in user space and in the kernel.</a:t>
            </a:r>
          </a:p>
          <a:p>
            <a:pPr>
              <a:buNone/>
            </a:pPr>
            <a:r>
              <a:rPr lang="en-US" sz="2000" b="1" dirty="0">
                <a:solidFill>
                  <a:srgbClr val="00B050"/>
                </a:solidFill>
              </a:rPr>
              <a:t>Implementing Threads in User Space</a:t>
            </a:r>
            <a:endParaRPr lang="en-US" sz="2000" dirty="0">
              <a:solidFill>
                <a:srgbClr val="00B050"/>
              </a:solidFill>
            </a:endParaRPr>
          </a:p>
          <a:p>
            <a:pPr>
              <a:buFont typeface="Wingdings" pitchFamily="2" charset="2"/>
              <a:buChar char="v"/>
            </a:pPr>
            <a:r>
              <a:rPr lang="en-US" sz="2000" dirty="0">
                <a:solidFill>
                  <a:srgbClr val="0000CC"/>
                </a:solidFill>
              </a:rPr>
              <a:t>All code and data structure are reside in user space.</a:t>
            </a:r>
          </a:p>
          <a:p>
            <a:pPr>
              <a:buFont typeface="Wingdings" pitchFamily="2" charset="2"/>
              <a:buChar char="v"/>
            </a:pPr>
            <a:r>
              <a:rPr lang="en-US" sz="2000" dirty="0">
                <a:solidFill>
                  <a:srgbClr val="0000CC"/>
                </a:solidFill>
              </a:rPr>
              <a:t>Invoking a function in the library results in a local </a:t>
            </a:r>
            <a:r>
              <a:rPr lang="en-US" sz="2000" dirty="0" err="1">
                <a:solidFill>
                  <a:srgbClr val="0000CC"/>
                </a:solidFill>
              </a:rPr>
              <a:t>prodecuder</a:t>
            </a:r>
            <a:r>
              <a:rPr lang="en-US" sz="2000" dirty="0">
                <a:solidFill>
                  <a:srgbClr val="0000CC"/>
                </a:solidFill>
              </a:rPr>
              <a:t> call in user space not system call.</a:t>
            </a:r>
          </a:p>
          <a:p>
            <a:pPr>
              <a:buFont typeface="Wingdings" pitchFamily="2" charset="2"/>
              <a:buChar char="v"/>
            </a:pPr>
            <a:r>
              <a:rPr lang="en-US" sz="2000" dirty="0">
                <a:solidFill>
                  <a:srgbClr val="0000CC"/>
                </a:solidFill>
              </a:rPr>
              <a:t>the kernel is not aware of the existence of threads.</a:t>
            </a:r>
          </a:p>
          <a:p>
            <a:pPr>
              <a:buNone/>
            </a:pPr>
            <a:r>
              <a:rPr lang="en-US" sz="2000" dirty="0">
                <a:solidFill>
                  <a:srgbClr val="7030A0"/>
                </a:solidFill>
              </a:rPr>
              <a:t>Advantage:</a:t>
            </a:r>
          </a:p>
          <a:p>
            <a:pPr>
              <a:buFont typeface="Wingdings" pitchFamily="2" charset="2"/>
              <a:buChar char="§"/>
            </a:pPr>
            <a:r>
              <a:rPr lang="en-US" sz="2000" dirty="0">
                <a:solidFill>
                  <a:srgbClr val="0000CC"/>
                </a:solidFill>
              </a:rPr>
              <a:t>To do thread switching, it calls a run-time system procedure, which is least an order of magnitude-may be more-faster than trapping to the kernel</a:t>
            </a:r>
          </a:p>
          <a:p>
            <a:pPr>
              <a:buFont typeface="Wingdings" pitchFamily="2" charset="2"/>
              <a:buChar char="§"/>
            </a:pPr>
            <a:r>
              <a:rPr lang="en-US" sz="2000" dirty="0">
                <a:solidFill>
                  <a:srgbClr val="0000CC"/>
                </a:solidFill>
              </a:rPr>
              <a:t>They allow each process to have its own customized scheduling algorithm.</a:t>
            </a:r>
          </a:p>
          <a:p>
            <a:pPr>
              <a:buNone/>
            </a:pPr>
            <a:r>
              <a:rPr lang="en-US" sz="2000" dirty="0">
                <a:solidFill>
                  <a:srgbClr val="7030A0"/>
                </a:solidFill>
              </a:rPr>
              <a:t>Disadvantage:</a:t>
            </a:r>
          </a:p>
          <a:p>
            <a:pPr>
              <a:buFont typeface="Wingdings" pitchFamily="2" charset="2"/>
              <a:buChar char="v"/>
            </a:pPr>
            <a:r>
              <a:rPr lang="en-US" sz="2000" dirty="0">
                <a:solidFill>
                  <a:srgbClr val="0000CC"/>
                </a:solidFill>
              </a:rPr>
              <a:t>problem of how blocking system calls are implemented</a:t>
            </a:r>
          </a:p>
          <a:p>
            <a:pPr>
              <a:buFont typeface="Wingdings" pitchFamily="2" charset="2"/>
              <a:buChar char="v"/>
            </a:pPr>
            <a:r>
              <a:rPr lang="en-US" sz="2000" dirty="0">
                <a:solidFill>
                  <a:srgbClr val="0000CC"/>
                </a:solidFill>
              </a:rPr>
              <a:t>Problem of page faults</a:t>
            </a:r>
          </a:p>
          <a:p>
            <a:pPr>
              <a:buFont typeface="Wingdings" pitchFamily="2" charset="2"/>
              <a:buChar char="v"/>
            </a:pPr>
            <a:r>
              <a:rPr lang="en-US" sz="2000" dirty="0">
                <a:solidFill>
                  <a:srgbClr val="0000CC"/>
                </a:solidFill>
              </a:rPr>
              <a:t>no other thread in that process will ever run unless the first thread voluntarily gives up the CPU.</a:t>
            </a:r>
          </a:p>
          <a:p>
            <a:endParaRPr lang="en-US" sz="2400" dirty="0">
              <a:solidFill>
                <a:srgbClr val="0000CC"/>
              </a:solidFill>
            </a:endParaRPr>
          </a:p>
        </p:txBody>
      </p:sp>
      <p:sp>
        <p:nvSpPr>
          <p:cNvPr id="3" name="TextBox 2"/>
          <p:cNvSpPr txBox="1"/>
          <p:nvPr/>
        </p:nvSpPr>
        <p:spPr>
          <a:xfrm>
            <a:off x="1219200" y="228601"/>
            <a:ext cx="70104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Thread implementation</a:t>
            </a:r>
          </a:p>
        </p:txBody>
      </p:sp>
      <p:sp>
        <p:nvSpPr>
          <p:cNvPr id="4" name="Date Placeholder 3"/>
          <p:cNvSpPr>
            <a:spLocks noGrp="1"/>
          </p:cNvSpPr>
          <p:nvPr>
            <p:ph type="dt" sz="half" idx="10"/>
          </p:nvPr>
        </p:nvSpPr>
        <p:spPr/>
        <p:txBody>
          <a:bodyPr/>
          <a:lstStyle/>
          <a:p>
            <a:fld id="{89D090B8-E0F7-430D-98A8-EDC87C1E0DFB}"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9</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1001</Words>
  <Application>Microsoft Office PowerPoint</Application>
  <PresentationFormat>On-screen Show (4:3)</PresentationFormat>
  <Paragraphs>133</Paragraphs>
  <Slides>12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Albertus Medium</vt:lpstr>
      <vt:lpstr>Arial</vt:lpstr>
      <vt:lpstr>Calibri</vt:lpstr>
      <vt:lpstr>Courier New</vt:lpstr>
      <vt:lpstr>Times</vt:lpstr>
      <vt:lpstr>Times New Roman</vt:lpstr>
      <vt:lpstr>Wingdings</vt:lpstr>
      <vt:lpstr>Wingdings 2</vt:lpstr>
      <vt:lpstr>Office Theme</vt:lpstr>
      <vt:lpstr> </vt:lpstr>
      <vt:lpstr>PowerPoint Presentation</vt:lpstr>
      <vt:lpstr>PowerPoint Presentation</vt:lpstr>
      <vt:lpstr>PowerPoint Presentation</vt:lpstr>
      <vt:lpstr>Thread concept(con’t..)</vt:lpstr>
      <vt:lpstr>Processes and Threads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Husen Adem</cp:lastModifiedBy>
  <cp:revision>12</cp:revision>
  <dcterms:created xsi:type="dcterms:W3CDTF">2016-04-13T04:08:35Z</dcterms:created>
  <dcterms:modified xsi:type="dcterms:W3CDTF">2020-05-31T13:34:19Z</dcterms:modified>
</cp:coreProperties>
</file>